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7" r:id="rId2"/>
    <p:sldId id="258" r:id="rId3"/>
    <p:sldId id="261" r:id="rId4"/>
    <p:sldId id="256" r:id="rId5"/>
    <p:sldId id="262" r:id="rId6"/>
    <p:sldId id="263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26/2 – 4/3 2023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794933435014661E-2"/>
          <c:y val="0.10303124366195597"/>
          <c:w val="0.95220506656498538"/>
          <c:h val="0.830148447948545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Thành tích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DDACECC-D77E-4C26-B6B2-3EFA0402466F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570E6A9A-BAB6-4DDC-AA16-CF24B0A868F4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8B1-42D4-9F4C-6886AA299BD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D2C646D-FA97-416A-9DAF-72BE288895A7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193B612D-4E24-49CA-B465-7D71BFF6E2B1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D8B1-42D4-9F4C-6886AA299BD0}"/>
                </c:ext>
              </c:extLst>
            </c:dLbl>
            <c:dLbl>
              <c:idx val="2"/>
              <c:layout>
                <c:manualLayout>
                  <c:x val="1.6987463877286869E-2"/>
                  <c:y val="-7.0312495674674236E-3"/>
                </c:manualLayout>
              </c:layout>
              <c:tx>
                <c:rich>
                  <a:bodyPr/>
                  <a:lstStyle/>
                  <a:p>
                    <a:fld id="{25502FB9-3FE9-45EA-8455-7BFDA413E771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4C133ED0-C85F-4F97-9EF6-0F89D8B2E6F1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D8B1-42D4-9F4C-6886AA299BD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367642E-F12D-483E-880D-ED63972AD818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394224C7-3D5F-4B80-A813-586E177C5083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8B1-42D4-9F4C-6886AA299BD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545B459-CC43-4F65-9C86-E4D4FB9C004A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733FC52A-F78E-45EC-818C-956DAA6E2AE2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8B1-42D4-9F4C-6886AA299BD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03026FC-3921-4337-B62B-7D14EC0F0753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8F797F96-FAFF-4142-8408-5F0AF0F46658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8B1-42D4-9F4C-6886AA299BD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F65066A-CA23-42BC-B35E-CF18AB13E1F7}" type="CATEGORYNAME">
                      <a:rPr lang="en-US" smtClean="0"/>
                      <a:pPr/>
                      <a:t>[CATEGORY NAME]</a:t>
                    </a:fld>
                    <a:r>
                      <a:rPr lang="en-US" baseline="0" dirty="0" smtClean="0"/>
                      <a:t>, </a:t>
                    </a:r>
                    <a:fld id="{6744023A-5AA1-4842-8064-5757C831161E}" type="VALUE">
                      <a:rPr lang="en-US" baseline="0" smtClean="0"/>
                      <a:pPr/>
                      <a:t>[VALUE]</a:t>
                    </a:fld>
                    <a:r>
                      <a:rPr lang="en-US" baseline="0" dirty="0" smtClean="0"/>
                      <a:t> km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D8B1-42D4-9F4C-6886AA299BD0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Sheet1!$A$2:$A$8</c:f>
              <c:numCache>
                <c:formatCode>d\-mmm</c:formatCode>
                <c:ptCount val="7"/>
                <c:pt idx="0">
                  <c:v>44983</c:v>
                </c:pt>
                <c:pt idx="1">
                  <c:v>44984</c:v>
                </c:pt>
                <c:pt idx="2">
                  <c:v>44985</c:v>
                </c:pt>
                <c:pt idx="3">
                  <c:v>44986</c:v>
                </c:pt>
                <c:pt idx="4">
                  <c:v>44987</c:v>
                </c:pt>
                <c:pt idx="5">
                  <c:v>44988</c:v>
                </c:pt>
                <c:pt idx="6">
                  <c:v>44989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B1-42D4-9F4C-6886AA299B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6241312"/>
        <c:axId val="75624796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solidFill>
                      <a:prstClr val="white"/>
                    </a:solidFill>
                    <a:ln>
                      <a:solidFill>
                        <a:prstClr val="black">
                          <a:lumMod val="25000"/>
                          <a:lumOff val="75000"/>
                        </a:prst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1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numCache>
                      <c:formatCode>d\-mmm</c:formatCode>
                      <c:ptCount val="7"/>
                      <c:pt idx="0">
                        <c:v>44983</c:v>
                      </c:pt>
                      <c:pt idx="1">
                        <c:v>44984</c:v>
                      </c:pt>
                      <c:pt idx="2">
                        <c:v>44985</c:v>
                      </c:pt>
                      <c:pt idx="3">
                        <c:v>44986</c:v>
                      </c:pt>
                      <c:pt idx="4">
                        <c:v>44987</c:v>
                      </c:pt>
                      <c:pt idx="5">
                        <c:v>44988</c:v>
                      </c:pt>
                      <c:pt idx="6">
                        <c:v>44989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Sheet1!$C$2:$C$8</c15:sqref>
                        </c15:formulaRef>
                      </c:ext>
                    </c:extLst>
                    <c:numCache>
                      <c:formatCode>General</c:formatCode>
                      <c:ptCount val="7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8B1-42D4-9F4C-6886AA299BD0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5">
                      <a:tint val="6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solidFill>
                      <a:prstClr val="white"/>
                    </a:solidFill>
                    <a:ln>
                      <a:solidFill>
                        <a:prstClr val="black">
                          <a:lumMod val="25000"/>
                          <a:lumOff val="75000"/>
                        </a:prst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1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numCache>
                      <c:formatCode>d\-mmm</c:formatCode>
                      <c:ptCount val="7"/>
                      <c:pt idx="0">
                        <c:v>44983</c:v>
                      </c:pt>
                      <c:pt idx="1">
                        <c:v>44984</c:v>
                      </c:pt>
                      <c:pt idx="2">
                        <c:v>44985</c:v>
                      </c:pt>
                      <c:pt idx="3">
                        <c:v>44986</c:v>
                      </c:pt>
                      <c:pt idx="4">
                        <c:v>44987</c:v>
                      </c:pt>
                      <c:pt idx="5">
                        <c:v>44988</c:v>
                      </c:pt>
                      <c:pt idx="6">
                        <c:v>44989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Sheet1!$D$2:$D$8</c15:sqref>
                        </c15:formulaRef>
                      </c:ext>
                    </c:extLst>
                    <c:numCache>
                      <c:formatCode>General</c:formatCode>
                      <c:ptCount val="7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D8B1-42D4-9F4C-6886AA299BD0}"/>
                  </c:ext>
                </c:extLst>
              </c15:ser>
            </c15:filteredBarSeries>
          </c:ext>
        </c:extLst>
      </c:barChart>
      <c:dateAx>
        <c:axId val="75624131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247968"/>
        <c:crosses val="autoZero"/>
        <c:auto val="1"/>
        <c:lblOffset val="100"/>
        <c:baseTimeUnit val="days"/>
      </c:dateAx>
      <c:valAx>
        <c:axId val="75624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241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26/2 2023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794978576356152E-2"/>
          <c:y val="0.11373876703230107"/>
          <c:w val="0.88845271829933647"/>
          <c:h val="0.830148447948545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Thành tích</c:v>
                </c:pt>
              </c:strCache>
            </c:strRef>
          </c:tx>
          <c:spPr>
            <a:gradFill>
              <a:gsLst>
                <a:gs pos="0">
                  <a:schemeClr val="accent5">
                    <a:shade val="65000"/>
                  </a:schemeClr>
                </a:gs>
                <a:gs pos="100000">
                  <a:schemeClr val="accent5">
                    <a:shade val="65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9DDACECC-D77E-4C26-B6B2-3EFA0402466F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570E6A9A-BAB6-4DDC-AA16-CF24B0A868F4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904488812220008"/>
                      <c:h val="0.1475198312160869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5866-44F2-8B00-46814C88ADC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D2C646D-FA97-416A-9DAF-72BE288895A7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193B612D-4E24-49CA-B465-7D71BFF6E2B1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866-44F2-8B00-46814C88ADC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5502FB9-3FE9-45EA-8455-7BFDA413E771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4C133ED0-C85F-4F97-9EF6-0F89D8B2E6F1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866-44F2-8B00-46814C88ADC7}"/>
                </c:ext>
              </c:extLst>
            </c:dLbl>
            <c:spPr>
              <a:solidFill>
                <a:prstClr val="black">
                  <a:lumMod val="65000"/>
                  <a:lumOff val="35000"/>
                  <a:alpha val="7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 formatCode="d\-mmm">
                  <c:v>44983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866-44F2-8B00-46814C88ADC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56241312"/>
        <c:axId val="75624796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5"/>
                      </a:gs>
                      <a:gs pos="100000">
                        <a:schemeClr val="accent5">
                          <a:lumMod val="84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c:spPr>
                <c:invertIfNegative val="0"/>
                <c:dLbls>
                  <c:spPr>
                    <a:solidFill>
                      <a:schemeClr val="dk1">
                        <a:lumMod val="65000"/>
                        <a:lumOff val="35000"/>
                        <a:alpha val="75000"/>
                      </a:schemeClr>
                    </a:solidFill>
                    <a:ln>
                      <a:noFill/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33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 formatCode="d\-mmm">
                        <c:v>44983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Sheet1!$C$2:$C$4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5866-44F2-8B00-46814C88ADC7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5">
                          <a:tint val="65000"/>
                        </a:schemeClr>
                      </a:gs>
                      <a:gs pos="100000">
                        <a:schemeClr val="accent5">
                          <a:tint val="65000"/>
                          <a:lumMod val="84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c:spPr>
                <c:invertIfNegative val="0"/>
                <c:dLbls>
                  <c:spPr>
                    <a:solidFill>
                      <a:schemeClr val="dk1">
                        <a:lumMod val="65000"/>
                        <a:lumOff val="35000"/>
                        <a:alpha val="75000"/>
                      </a:schemeClr>
                    </a:solidFill>
                    <a:ln>
                      <a:noFill/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33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 formatCode="d\-mmm">
                        <c:v>44983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Sheet1!$D$2:$D$4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5866-44F2-8B00-46814C88ADC7}"/>
                  </c:ext>
                </c:extLst>
              </c15:ser>
            </c15:filteredBarSeries>
          </c:ext>
        </c:extLst>
      </c:barChart>
      <c:dateAx>
        <c:axId val="75624131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247968"/>
        <c:crosses val="autoZero"/>
        <c:auto val="1"/>
        <c:lblOffset val="100"/>
        <c:baseTimeUnit val="days"/>
      </c:dateAx>
      <c:valAx>
        <c:axId val="7562479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56241312"/>
        <c:crosses val="autoZero"/>
        <c:crossBetween val="between"/>
      </c:valAx>
      <c:spPr>
        <a:solidFill>
          <a:schemeClr val="bg1"/>
        </a:solidFill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tx1"/>
                </a:solidFill>
              </a:rPr>
              <a:t>26/2 and 27/2 </a:t>
            </a:r>
            <a:r>
              <a:rPr lang="en-US" dirty="0">
                <a:solidFill>
                  <a:schemeClr val="tx1"/>
                </a:solidFill>
              </a:rPr>
              <a:t>2023</a:t>
            </a:r>
          </a:p>
        </c:rich>
      </c:tx>
      <c:layout>
        <c:manualLayout>
          <c:xMode val="edge"/>
          <c:yMode val="edge"/>
          <c:x val="0.1896771738511293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794978576356152E-2"/>
          <c:y val="0.11373876703230107"/>
          <c:w val="0.88845271829933647"/>
          <c:h val="0.830148447948545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Thành tích</c:v>
                </c:pt>
              </c:strCache>
            </c:strRef>
          </c:tx>
          <c:spPr>
            <a:gradFill>
              <a:gsLst>
                <a:gs pos="0">
                  <a:schemeClr val="accent5">
                    <a:shade val="65000"/>
                  </a:schemeClr>
                </a:gs>
                <a:gs pos="100000">
                  <a:schemeClr val="accent5">
                    <a:shade val="65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BD2C646D-FA97-416A-9DAF-72BE288895A7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193B612D-4E24-49CA-B465-7D71BFF6E2B1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5866-44F2-8B00-46814C88ADC7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25502FB9-3FE9-45EA-8455-7BFDA413E771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4C133ED0-C85F-4F97-9EF6-0F89D8B2E6F1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866-44F2-8B00-46814C88ADC7}"/>
                </c:ext>
              </c:extLst>
            </c:dLbl>
            <c:spPr>
              <a:solidFill>
                <a:prstClr val="black">
                  <a:lumMod val="65000"/>
                  <a:lumOff val="35000"/>
                  <a:alpha val="7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Sheet1!$A$3:$A$4</c:f>
              <c:numCache>
                <c:formatCode>d\-mmm</c:formatCode>
                <c:ptCount val="2"/>
                <c:pt idx="0">
                  <c:v>44984</c:v>
                </c:pt>
                <c:pt idx="1">
                  <c:v>44985</c:v>
                </c:pt>
              </c:numCache>
            </c:numRef>
          </c:cat>
          <c:val>
            <c:numRef>
              <c:f>Sheet1!$B$3:$B$4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866-44F2-8B00-46814C88ADC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56241312"/>
        <c:axId val="75624796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5"/>
                      </a:gs>
                      <a:gs pos="100000">
                        <a:schemeClr val="accent5">
                          <a:lumMod val="84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c:spPr>
                <c:invertIfNegative val="0"/>
                <c:dLbls>
                  <c:spPr>
                    <a:solidFill>
                      <a:schemeClr val="dk1">
                        <a:lumMod val="65000"/>
                        <a:lumOff val="35000"/>
                        <a:alpha val="75000"/>
                      </a:schemeClr>
                    </a:solidFill>
                    <a:ln>
                      <a:noFill/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33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Sheet1!$A$3:$A$4</c15:sqref>
                        </c15:formulaRef>
                      </c:ext>
                    </c:extLst>
                    <c:numCache>
                      <c:formatCode>d\-mmm</c:formatCode>
                      <c:ptCount val="2"/>
                      <c:pt idx="0">
                        <c:v>44984</c:v>
                      </c:pt>
                      <c:pt idx="1">
                        <c:v>44985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Sheet1!$C$3:$C$4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5866-44F2-8B00-46814C88ADC7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5">
                          <a:tint val="65000"/>
                        </a:schemeClr>
                      </a:gs>
                      <a:gs pos="100000">
                        <a:schemeClr val="accent5">
                          <a:tint val="65000"/>
                          <a:lumMod val="84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c:spPr>
                <c:invertIfNegative val="0"/>
                <c:dLbls>
                  <c:spPr>
                    <a:solidFill>
                      <a:schemeClr val="dk1">
                        <a:lumMod val="65000"/>
                        <a:lumOff val="35000"/>
                        <a:alpha val="75000"/>
                      </a:schemeClr>
                    </a:solidFill>
                    <a:ln>
                      <a:noFill/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33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Sheet1!$A$3:$A$4</c15:sqref>
                        </c15:formulaRef>
                      </c:ext>
                    </c:extLst>
                    <c:numCache>
                      <c:formatCode>d\-mmm</c:formatCode>
                      <c:ptCount val="2"/>
                      <c:pt idx="0">
                        <c:v>44984</c:v>
                      </c:pt>
                      <c:pt idx="1">
                        <c:v>44985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Sheet1!$D$3:$D$4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5866-44F2-8B00-46814C88ADC7}"/>
                  </c:ext>
                </c:extLst>
              </c15:ser>
            </c15:filteredBarSeries>
          </c:ext>
        </c:extLst>
      </c:barChart>
      <c:dateAx>
        <c:axId val="75624131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247968"/>
        <c:crosses val="autoZero"/>
        <c:auto val="1"/>
        <c:lblOffset val="100"/>
        <c:baseTimeUnit val="days"/>
      </c:dateAx>
      <c:valAx>
        <c:axId val="7562479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56241312"/>
        <c:crosses val="autoZero"/>
        <c:crossBetween val="between"/>
      </c:valAx>
      <c:spPr>
        <a:solidFill>
          <a:schemeClr val="bg1"/>
        </a:solidFill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26/2 2023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794978576356152E-2"/>
          <c:y val="0.11373876703230107"/>
          <c:w val="0.88845271829933647"/>
          <c:h val="0.830148447948545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Thành tích</c:v>
                </c:pt>
              </c:strCache>
            </c:strRef>
          </c:tx>
          <c:spPr>
            <a:gradFill>
              <a:gsLst>
                <a:gs pos="0">
                  <a:schemeClr val="accent5">
                    <a:shade val="65000"/>
                  </a:schemeClr>
                </a:gs>
                <a:gs pos="100000">
                  <a:schemeClr val="accent5">
                    <a:shade val="65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9DDACECC-D77E-4C26-B6B2-3EFA0402466F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570E6A9A-BAB6-4DDC-AA16-CF24B0A868F4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904488812220008"/>
                      <c:h val="0.1475198312160869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5866-44F2-8B00-46814C88ADC7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BD2C646D-FA97-416A-9DAF-72BE288895A7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193B612D-4E24-49CA-B465-7D71BFF6E2B1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866-44F2-8B00-46814C88ADC7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25502FB9-3FE9-45EA-8455-7BFDA413E771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4C133ED0-C85F-4F97-9EF6-0F89D8B2E6F1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866-44F2-8B00-46814C88ADC7}"/>
                </c:ext>
              </c:extLst>
            </c:dLbl>
            <c:spPr>
              <a:solidFill>
                <a:prstClr val="black">
                  <a:lumMod val="65000"/>
                  <a:lumOff val="35000"/>
                  <a:alpha val="7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numRef>
              <c:f>Sheet1!$A$2:$A$5</c:f>
              <c:numCache>
                <c:formatCode>d\-mmm</c:formatCode>
                <c:ptCount val="4"/>
                <c:pt idx="0">
                  <c:v>44983</c:v>
                </c:pt>
                <c:pt idx="1">
                  <c:v>44984</c:v>
                </c:pt>
                <c:pt idx="2">
                  <c:v>44985</c:v>
                </c:pt>
                <c:pt idx="3">
                  <c:v>44986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866-44F2-8B00-46814C88ADC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56241312"/>
        <c:axId val="75624796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5"/>
                      </a:gs>
                      <a:gs pos="100000">
                        <a:schemeClr val="accent5">
                          <a:lumMod val="84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c:spPr>
                <c:invertIfNegative val="0"/>
                <c:dLbls>
                  <c:spPr>
                    <a:solidFill>
                      <a:schemeClr val="dk1">
                        <a:lumMod val="65000"/>
                        <a:lumOff val="35000"/>
                        <a:alpha val="75000"/>
                      </a:schemeClr>
                    </a:solidFill>
                    <a:ln>
                      <a:noFill/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33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d\-mmm</c:formatCode>
                      <c:ptCount val="4"/>
                      <c:pt idx="0">
                        <c:v>44983</c:v>
                      </c:pt>
                      <c:pt idx="1">
                        <c:v>44984</c:v>
                      </c:pt>
                      <c:pt idx="2">
                        <c:v>44985</c:v>
                      </c:pt>
                      <c:pt idx="3">
                        <c:v>44986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5866-44F2-8B00-46814C88ADC7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5">
                          <a:tint val="65000"/>
                        </a:schemeClr>
                      </a:gs>
                      <a:gs pos="100000">
                        <a:schemeClr val="accent5">
                          <a:tint val="65000"/>
                          <a:lumMod val="84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c:spPr>
                <c:invertIfNegative val="0"/>
                <c:dLbls>
                  <c:spPr>
                    <a:solidFill>
                      <a:schemeClr val="dk1">
                        <a:lumMod val="65000"/>
                        <a:lumOff val="35000"/>
                        <a:alpha val="75000"/>
                      </a:schemeClr>
                    </a:solidFill>
                    <a:ln>
                      <a:noFill/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33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d\-mmm</c:formatCode>
                      <c:ptCount val="4"/>
                      <c:pt idx="0">
                        <c:v>44983</c:v>
                      </c:pt>
                      <c:pt idx="1">
                        <c:v>44984</c:v>
                      </c:pt>
                      <c:pt idx="2">
                        <c:v>44985</c:v>
                      </c:pt>
                      <c:pt idx="3">
                        <c:v>44986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5866-44F2-8B00-46814C88ADC7}"/>
                  </c:ext>
                </c:extLst>
              </c15:ser>
            </c15:filteredBarSeries>
          </c:ext>
        </c:extLst>
      </c:barChart>
      <c:dateAx>
        <c:axId val="75624131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247968"/>
        <c:crosses val="autoZero"/>
        <c:auto val="1"/>
        <c:lblOffset val="100"/>
        <c:baseTimeUnit val="days"/>
      </c:dateAx>
      <c:valAx>
        <c:axId val="7562479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56241312"/>
        <c:crosses val="autoZero"/>
        <c:crossBetween val="between"/>
      </c:valAx>
      <c:spPr>
        <a:solidFill>
          <a:schemeClr val="bg1"/>
        </a:solidFill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8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7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8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48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84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39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90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76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8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0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0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5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4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37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apchitamlyhoc.com/bai-test-kiem-tra-cang-thang-stress-5790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2561" y="509629"/>
            <a:ext cx="7398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WEEKLY </a:t>
            </a:r>
            <a:r>
              <a:rPr lang="en-US" sz="4000" dirty="0"/>
              <a:t>JOGGING REPORT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50335" y="5960225"/>
            <a:ext cx="8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THI</a:t>
            </a:r>
            <a:endParaRPr lang="en-US" dirty="0"/>
          </a:p>
        </p:txBody>
      </p:sp>
      <p:pic>
        <p:nvPicPr>
          <p:cNvPr id="1026" name="Picture 2" descr="Phân biệt sự khác nhau giữa running và jogging | S-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632" y="1910345"/>
            <a:ext cx="5632564" cy="29359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3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40092207"/>
              </p:ext>
            </p:extLst>
          </p:nvPr>
        </p:nvGraphicFramePr>
        <p:xfrm>
          <a:off x="1744617" y="745791"/>
          <a:ext cx="942412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272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8094" y="1111624"/>
            <a:ext cx="903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Mục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tiến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triển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việc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Báo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từng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Nó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tăng</a:t>
            </a:r>
            <a:r>
              <a:rPr lang="en-US" dirty="0" smtClean="0">
                <a:solidFill>
                  <a:schemeClr val="bg1"/>
                </a:solidFill>
              </a:rPr>
              <a:t> hay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khoảng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tốc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thế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nào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Báo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hằng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việc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cáo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tiến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triển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từng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gặp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phải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Top 3 ứng dụng chạy bộ được nhiều người Việt sử dụ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677" y="4643718"/>
            <a:ext cx="3852851" cy="221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14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252223942"/>
              </p:ext>
            </p:extLst>
          </p:nvPr>
        </p:nvGraphicFramePr>
        <p:xfrm>
          <a:off x="748486" y="927578"/>
          <a:ext cx="2528048" cy="568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3317" y="888274"/>
            <a:ext cx="6329083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26 </a:t>
            </a:r>
            <a:r>
              <a:rPr lang="en-US" dirty="0" err="1" smtClean="0">
                <a:solidFill>
                  <a:schemeClr val="bg1"/>
                </a:solidFill>
              </a:rPr>
              <a:t>tháng</a:t>
            </a:r>
            <a:r>
              <a:rPr lang="en-US" dirty="0" smtClean="0">
                <a:solidFill>
                  <a:schemeClr val="bg1"/>
                </a:solidFill>
              </a:rPr>
              <a:t> 2 </a:t>
            </a:r>
            <a:r>
              <a:rPr lang="en-US" dirty="0" err="1" smtClean="0">
                <a:solidFill>
                  <a:schemeClr val="bg1"/>
                </a:solidFill>
              </a:rPr>
              <a:t>năm</a:t>
            </a:r>
            <a:r>
              <a:rPr lang="en-US" dirty="0" smtClean="0">
                <a:solidFill>
                  <a:schemeClr val="bg1"/>
                </a:solidFill>
              </a:rPr>
              <a:t> 2023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Thời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vào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buổi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sáng</a:t>
            </a:r>
            <a:r>
              <a:rPr lang="en-US" dirty="0" smtClean="0">
                <a:solidFill>
                  <a:schemeClr val="bg1"/>
                </a:solidFill>
              </a:rPr>
              <a:t> 05:00 – 06:00.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Địa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err="1" smtClean="0">
                <a:solidFill>
                  <a:schemeClr val="bg1"/>
                </a:solidFill>
              </a:rPr>
              <a:t>Đà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Nẵng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Khoảng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2 km.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theo</a:t>
            </a:r>
            <a:r>
              <a:rPr lang="en-US" dirty="0">
                <a:solidFill>
                  <a:schemeClr val="bg1"/>
                </a:solidFill>
              </a:rPr>
              <a:t>: </a:t>
            </a:r>
            <a:endParaRPr lang="en-US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chai </a:t>
            </a:r>
            <a:r>
              <a:rPr lang="en-US" dirty="0" err="1">
                <a:solidFill>
                  <a:schemeClr val="bg1"/>
                </a:solidFill>
              </a:rPr>
              <a:t>nước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lọc</a:t>
            </a:r>
            <a:r>
              <a:rPr lang="en-US" dirty="0">
                <a:solidFill>
                  <a:schemeClr val="bg1"/>
                </a:solidFill>
              </a:rPr>
              <a:t> 360 </a:t>
            </a:r>
            <a:r>
              <a:rPr lang="en-US" dirty="0" smtClean="0">
                <a:solidFill>
                  <a:schemeClr val="bg1"/>
                </a:solidFill>
              </a:rPr>
              <a:t>ml.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Cuộn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dây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nhảy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Xe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đạp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Điện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thoại</a:t>
            </a:r>
            <a:r>
              <a:rPr lang="en-US" dirty="0" smtClean="0">
                <a:solidFill>
                  <a:schemeClr val="bg1"/>
                </a:solidFill>
              </a:rPr>
              <a:t>, headphone.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bài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kèm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	+ </a:t>
            </a:r>
            <a:r>
              <a:rPr lang="en-US" dirty="0" err="1" smtClean="0">
                <a:solidFill>
                  <a:schemeClr val="bg1"/>
                </a:solidFill>
              </a:rPr>
              <a:t>kéo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đơn</a:t>
            </a:r>
            <a:r>
              <a:rPr lang="en-US" dirty="0" smtClean="0">
                <a:solidFill>
                  <a:schemeClr val="bg1"/>
                </a:solidFill>
              </a:rPr>
              <a:t>: 15 </a:t>
            </a:r>
            <a:r>
              <a:rPr lang="en-US" dirty="0" err="1" smtClean="0">
                <a:solidFill>
                  <a:schemeClr val="bg1"/>
                </a:solidFill>
              </a:rPr>
              <a:t>cái</a:t>
            </a:r>
            <a:r>
              <a:rPr lang="en-US" dirty="0" smtClean="0">
                <a:solidFill>
                  <a:schemeClr val="bg1"/>
                </a:solidFill>
              </a:rPr>
              <a:t>/1 </a:t>
            </a:r>
            <a:r>
              <a:rPr lang="en-US" dirty="0" err="1" smtClean="0">
                <a:solidFill>
                  <a:schemeClr val="bg1"/>
                </a:solidFill>
              </a:rPr>
              <a:t>lần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en-US" dirty="0" err="1" smtClean="0">
                <a:solidFill>
                  <a:schemeClr val="bg1"/>
                </a:solidFill>
              </a:rPr>
              <a:t>nhảy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dây</a:t>
            </a:r>
            <a:r>
              <a:rPr lang="en-US" dirty="0" smtClean="0">
                <a:solidFill>
                  <a:schemeClr val="bg1"/>
                </a:solidFill>
              </a:rPr>
              <a:t>: 200 </a:t>
            </a:r>
            <a:r>
              <a:rPr lang="en-US" dirty="0" err="1" smtClean="0">
                <a:solidFill>
                  <a:schemeClr val="bg1"/>
                </a:solidFill>
              </a:rPr>
              <a:t>vòng</a:t>
            </a:r>
            <a:r>
              <a:rPr lang="en-US" dirty="0" smtClean="0">
                <a:solidFill>
                  <a:schemeClr val="bg1"/>
                </a:solidFill>
              </a:rPr>
              <a:t>/1 </a:t>
            </a:r>
            <a:r>
              <a:rPr lang="en-US" dirty="0" err="1" smtClean="0">
                <a:solidFill>
                  <a:schemeClr val="bg1"/>
                </a:solidFill>
              </a:rPr>
              <a:t>lần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lượng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nước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tiêu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thụ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uống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hết</a:t>
            </a:r>
            <a:r>
              <a:rPr lang="en-US" dirty="0" smtClean="0">
                <a:solidFill>
                  <a:schemeClr val="bg1"/>
                </a:solidFill>
              </a:rPr>
              <a:t> chai </a:t>
            </a:r>
            <a:r>
              <a:rPr lang="en-US" dirty="0" err="1" smtClean="0">
                <a:solidFill>
                  <a:schemeClr val="bg1"/>
                </a:solidFill>
              </a:rPr>
              <a:t>mang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6031" y="518942"/>
            <a:ext cx="239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Mục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đích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cáo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678167172"/>
              </p:ext>
            </p:extLst>
          </p:nvPr>
        </p:nvGraphicFramePr>
        <p:xfrm>
          <a:off x="748486" y="927578"/>
          <a:ext cx="2528048" cy="568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3317" y="888274"/>
            <a:ext cx="632908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27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28 </a:t>
            </a:r>
            <a:r>
              <a:rPr lang="en-US" dirty="0" err="1" smtClean="0">
                <a:solidFill>
                  <a:schemeClr val="bg1"/>
                </a:solidFill>
              </a:rPr>
              <a:t>tháng</a:t>
            </a:r>
            <a:r>
              <a:rPr lang="en-US" dirty="0" smtClean="0">
                <a:solidFill>
                  <a:schemeClr val="bg1"/>
                </a:solidFill>
              </a:rPr>
              <a:t> 2 </a:t>
            </a:r>
            <a:r>
              <a:rPr lang="en-US" dirty="0" err="1" smtClean="0">
                <a:solidFill>
                  <a:schemeClr val="bg1"/>
                </a:solidFill>
              </a:rPr>
              <a:t>năm</a:t>
            </a:r>
            <a:r>
              <a:rPr lang="en-US" dirty="0" smtClean="0">
                <a:solidFill>
                  <a:schemeClr val="bg1"/>
                </a:solidFill>
              </a:rPr>
              <a:t> 2023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do </a:t>
            </a:r>
            <a:r>
              <a:rPr lang="en-US" dirty="0" err="1" smtClean="0">
                <a:solidFill>
                  <a:schemeClr val="bg1"/>
                </a:solidFill>
              </a:rPr>
              <a:t>không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dậy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muộn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Còn</a:t>
            </a:r>
            <a:r>
              <a:rPr lang="en-US" dirty="0" smtClean="0">
                <a:solidFill>
                  <a:schemeClr val="bg1"/>
                </a:solidFill>
              </a:rPr>
              <a:t> di </a:t>
            </a:r>
            <a:r>
              <a:rPr lang="en-US" dirty="0" err="1" smtClean="0">
                <a:solidFill>
                  <a:schemeClr val="bg1"/>
                </a:solidFill>
              </a:rPr>
              <a:t>chứng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bởi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lần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vào</a:t>
            </a:r>
            <a:r>
              <a:rPr lang="en-US" dirty="0" smtClean="0">
                <a:solidFill>
                  <a:schemeClr val="bg1"/>
                </a:solidFill>
              </a:rPr>
              <a:t> 26/7 </a:t>
            </a:r>
            <a:r>
              <a:rPr lang="en-US" dirty="0" err="1" smtClean="0">
                <a:solidFill>
                  <a:schemeClr val="bg1"/>
                </a:solidFill>
              </a:rPr>
              <a:t>nên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90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93428169"/>
              </p:ext>
            </p:extLst>
          </p:nvPr>
        </p:nvGraphicFramePr>
        <p:xfrm>
          <a:off x="748486" y="927578"/>
          <a:ext cx="2528048" cy="568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3317" y="888274"/>
            <a:ext cx="6329083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26 </a:t>
            </a:r>
            <a:r>
              <a:rPr lang="en-US" dirty="0" err="1" smtClean="0">
                <a:solidFill>
                  <a:schemeClr val="bg1"/>
                </a:solidFill>
              </a:rPr>
              <a:t>tháng</a:t>
            </a:r>
            <a:r>
              <a:rPr lang="en-US" dirty="0" smtClean="0">
                <a:solidFill>
                  <a:schemeClr val="bg1"/>
                </a:solidFill>
              </a:rPr>
              <a:t> 2 </a:t>
            </a:r>
            <a:r>
              <a:rPr lang="en-US" dirty="0" err="1" smtClean="0">
                <a:solidFill>
                  <a:schemeClr val="bg1"/>
                </a:solidFill>
              </a:rPr>
              <a:t>năm</a:t>
            </a:r>
            <a:r>
              <a:rPr lang="en-US" dirty="0" smtClean="0">
                <a:solidFill>
                  <a:schemeClr val="bg1"/>
                </a:solidFill>
              </a:rPr>
              <a:t> 2023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Thời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vào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buổi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sáng</a:t>
            </a:r>
            <a:r>
              <a:rPr lang="en-US" dirty="0" smtClean="0">
                <a:solidFill>
                  <a:schemeClr val="bg1"/>
                </a:solidFill>
              </a:rPr>
              <a:t> 05:00 – 06:00.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Địa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err="1" smtClean="0">
                <a:solidFill>
                  <a:schemeClr val="bg1"/>
                </a:solidFill>
              </a:rPr>
              <a:t>Đà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Nẵng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Khoảng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2 km.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theo</a:t>
            </a:r>
            <a:r>
              <a:rPr lang="en-US" dirty="0">
                <a:solidFill>
                  <a:schemeClr val="bg1"/>
                </a:solidFill>
              </a:rPr>
              <a:t>: </a:t>
            </a:r>
            <a:endParaRPr lang="en-US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chai </a:t>
            </a:r>
            <a:r>
              <a:rPr lang="en-US" dirty="0" err="1">
                <a:solidFill>
                  <a:schemeClr val="bg1"/>
                </a:solidFill>
              </a:rPr>
              <a:t>nước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lọc</a:t>
            </a:r>
            <a:r>
              <a:rPr lang="en-US" dirty="0">
                <a:solidFill>
                  <a:schemeClr val="bg1"/>
                </a:solidFill>
              </a:rPr>
              <a:t> 360 </a:t>
            </a:r>
            <a:r>
              <a:rPr lang="en-US" dirty="0" smtClean="0">
                <a:solidFill>
                  <a:schemeClr val="bg1"/>
                </a:solidFill>
              </a:rPr>
              <a:t>ml.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Cuộn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dây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nhảy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Xe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đạp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Điện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thoại</a:t>
            </a:r>
            <a:r>
              <a:rPr lang="en-US" dirty="0" smtClean="0">
                <a:solidFill>
                  <a:schemeClr val="bg1"/>
                </a:solidFill>
              </a:rPr>
              <a:t>, headphone.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bài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kèm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	+ </a:t>
            </a:r>
            <a:r>
              <a:rPr lang="en-US" dirty="0" err="1" smtClean="0">
                <a:solidFill>
                  <a:schemeClr val="bg1"/>
                </a:solidFill>
              </a:rPr>
              <a:t>kéo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đơn</a:t>
            </a:r>
            <a:r>
              <a:rPr lang="en-US" dirty="0" smtClean="0">
                <a:solidFill>
                  <a:schemeClr val="bg1"/>
                </a:solidFill>
              </a:rPr>
              <a:t>: 15 </a:t>
            </a:r>
            <a:r>
              <a:rPr lang="en-US" dirty="0" err="1" smtClean="0">
                <a:solidFill>
                  <a:schemeClr val="bg1"/>
                </a:solidFill>
              </a:rPr>
              <a:t>cái</a:t>
            </a:r>
            <a:r>
              <a:rPr lang="en-US" dirty="0" smtClean="0">
                <a:solidFill>
                  <a:schemeClr val="bg1"/>
                </a:solidFill>
              </a:rPr>
              <a:t>/1 </a:t>
            </a:r>
            <a:r>
              <a:rPr lang="en-US" dirty="0" err="1" smtClean="0">
                <a:solidFill>
                  <a:schemeClr val="bg1"/>
                </a:solidFill>
              </a:rPr>
              <a:t>lần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en-US" dirty="0" err="1" smtClean="0">
                <a:solidFill>
                  <a:schemeClr val="bg1"/>
                </a:solidFill>
              </a:rPr>
              <a:t>nhảy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dây</a:t>
            </a:r>
            <a:r>
              <a:rPr lang="en-US" dirty="0" smtClean="0">
                <a:solidFill>
                  <a:schemeClr val="bg1"/>
                </a:solidFill>
              </a:rPr>
              <a:t>: 200 </a:t>
            </a:r>
            <a:r>
              <a:rPr lang="en-US" dirty="0" err="1" smtClean="0">
                <a:solidFill>
                  <a:schemeClr val="bg1"/>
                </a:solidFill>
              </a:rPr>
              <a:t>vòng</a:t>
            </a:r>
            <a:r>
              <a:rPr lang="en-US" dirty="0" smtClean="0">
                <a:solidFill>
                  <a:schemeClr val="bg1"/>
                </a:solidFill>
              </a:rPr>
              <a:t>/1 </a:t>
            </a:r>
            <a:r>
              <a:rPr lang="en-US" dirty="0" err="1" smtClean="0">
                <a:solidFill>
                  <a:schemeClr val="bg1"/>
                </a:solidFill>
              </a:rPr>
              <a:t>lần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lượng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nước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tiêu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thụ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uống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hết</a:t>
            </a:r>
            <a:r>
              <a:rPr lang="en-US" dirty="0" smtClean="0">
                <a:solidFill>
                  <a:schemeClr val="bg1"/>
                </a:solidFill>
              </a:rPr>
              <a:t> chai </a:t>
            </a:r>
            <a:r>
              <a:rPr lang="en-US" dirty="0" err="1" smtClean="0">
                <a:solidFill>
                  <a:schemeClr val="bg1"/>
                </a:solidFill>
              </a:rPr>
              <a:t>mang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89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848" y="3312458"/>
            <a:ext cx="9905998" cy="3124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8180" y="2891104"/>
            <a:ext cx="8155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Đưa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ra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các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tình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trạng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cơ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thể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của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mình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khi</a:t>
            </a:r>
            <a:r>
              <a:rPr lang="en-US" dirty="0" smtClean="0">
                <a:solidFill>
                  <a:sysClr val="windowText" lastClr="000000"/>
                </a:solidFill>
              </a:rPr>
              <a:t>  </a:t>
            </a:r>
            <a:r>
              <a:rPr lang="en-US" dirty="0" err="1" smtClean="0">
                <a:solidFill>
                  <a:sysClr val="windowText" lastClr="000000"/>
                </a:solidFill>
              </a:rPr>
              <a:t>trải</a:t>
            </a:r>
            <a:r>
              <a:rPr lang="en-US" dirty="0" smtClean="0">
                <a:solidFill>
                  <a:sysClr val="windowText" lastClr="000000"/>
                </a:solidFill>
              </a:rPr>
              <a:t> qua </a:t>
            </a:r>
            <a:r>
              <a:rPr lang="en-US" dirty="0" err="1" smtClean="0">
                <a:solidFill>
                  <a:sysClr val="windowText" lastClr="000000"/>
                </a:solidFill>
              </a:rPr>
              <a:t>các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lần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chạy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bộ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theo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mức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độ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cây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số</a:t>
            </a:r>
            <a:r>
              <a:rPr lang="en-US" dirty="0" smtClean="0">
                <a:solidFill>
                  <a:sysClr val="windowText" lastClr="000000"/>
                </a:solidFill>
              </a:rPr>
              <a:t>: </a:t>
            </a:r>
            <a:r>
              <a:rPr lang="en-US" dirty="0" err="1" smtClean="0">
                <a:solidFill>
                  <a:sysClr val="windowText" lastClr="000000"/>
                </a:solidFill>
              </a:rPr>
              <a:t>tức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là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mức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độ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Link test </a:t>
            </a:r>
            <a:r>
              <a:rPr lang="en-US" dirty="0" err="1" smtClean="0">
                <a:solidFill>
                  <a:sysClr val="windowText" lastClr="000000"/>
                </a:solidFill>
              </a:rPr>
              <a:t>mức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độ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căng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thẳng</a:t>
            </a:r>
            <a:r>
              <a:rPr lang="en-US" dirty="0" smtClean="0">
                <a:solidFill>
                  <a:sysClr val="windowText" lastClr="000000"/>
                </a:solidFill>
              </a:rPr>
              <a:t>:</a:t>
            </a:r>
          </a:p>
          <a:p>
            <a:r>
              <a:rPr lang="en-US" dirty="0" smtClean="0">
                <a:solidFill>
                  <a:sysClr val="windowText" lastClr="000000"/>
                </a:solidFill>
                <a:hlinkClick r:id="rId2"/>
              </a:rPr>
              <a:t>https</a:t>
            </a:r>
            <a:r>
              <a:rPr lang="en-US" dirty="0">
                <a:solidFill>
                  <a:sysClr val="windowText" lastClr="000000"/>
                </a:solidFill>
                <a:hlinkClick r:id="rId2"/>
              </a:rPr>
              <a:t>://</a:t>
            </a:r>
            <a:r>
              <a:rPr lang="en-US" dirty="0" smtClean="0">
                <a:solidFill>
                  <a:sysClr val="windowText" lastClr="000000"/>
                </a:solidFill>
                <a:hlinkClick r:id="rId2"/>
              </a:rPr>
              <a:t>tapchitamlyhoc.com/bai-test-kiem-tra-cang-thang-stress-5790.html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err="1" smtClean="0">
                <a:solidFill>
                  <a:sysClr val="windowText" lastClr="000000"/>
                </a:solidFill>
              </a:rPr>
              <a:t>Mục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đích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của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việc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đo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các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khoảng</a:t>
            </a:r>
            <a:r>
              <a:rPr lang="en-US" dirty="0" smtClean="0">
                <a:solidFill>
                  <a:sysClr val="windowText" lastClr="000000"/>
                </a:solidFill>
              </a:rPr>
              <a:t> con </a:t>
            </a:r>
            <a:r>
              <a:rPr lang="en-US" dirty="0" err="1" smtClean="0">
                <a:solidFill>
                  <a:sysClr val="windowText" lastClr="000000"/>
                </a:solidFill>
              </a:rPr>
              <a:t>đường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để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làm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gì</a:t>
            </a:r>
            <a:r>
              <a:rPr lang="en-US" dirty="0" smtClean="0">
                <a:solidFill>
                  <a:sysClr val="windowText" lastClr="000000"/>
                </a:solidFill>
              </a:rPr>
              <a:t>? 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83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2023" y="563417"/>
            <a:ext cx="6283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WEEKLY </a:t>
            </a:r>
            <a:r>
              <a:rPr lang="en-US" sz="4000" dirty="0"/>
              <a:t>JOGGING REPORT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50335" y="5960225"/>
            <a:ext cx="8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THI</a:t>
            </a:r>
            <a:endParaRPr lang="en-US" dirty="0"/>
          </a:p>
        </p:txBody>
      </p:sp>
      <p:pic>
        <p:nvPicPr>
          <p:cNvPr id="1026" name="Picture 2" descr="Phân biệt sự khác nhau giữa running và jogging | S-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632" y="1910345"/>
            <a:ext cx="5632564" cy="29359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30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187</TotalTime>
  <Words>378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Báo cáo tiến triển trong chạy bộ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20</cp:revision>
  <dcterms:created xsi:type="dcterms:W3CDTF">2023-02-27T09:34:17Z</dcterms:created>
  <dcterms:modified xsi:type="dcterms:W3CDTF">2023-03-09T11:47:48Z</dcterms:modified>
</cp:coreProperties>
</file>