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7" r:id="rId2"/>
    <p:sldId id="258" r:id="rId3"/>
    <p:sldId id="256" r:id="rId4"/>
    <p:sldId id="262" r:id="rId5"/>
    <p:sldId id="263" r:id="rId6"/>
    <p:sldId id="264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</a:t>
            </a:r>
            <a:r>
              <a:rPr lang="en-US" baseline="0" dirty="0" err="1"/>
              <a:t>ngày</a:t>
            </a:r>
            <a:r>
              <a:rPr lang="en-US" baseline="0" dirty="0"/>
              <a:t> 26/2 – 4/3 2023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794933435014661E-2"/>
          <c:y val="0.10303124366195597"/>
          <c:w val="0.95220506656498538"/>
          <c:h val="0.830148447948545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Thành tích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DDACECC-D77E-4C26-B6B2-3EFA0402466F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570E6A9A-BAB6-4DDC-AA16-CF24B0A868F4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 km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8B1-42D4-9F4C-6886AA299BD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D2C646D-FA97-416A-9DAF-72BE288895A7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193B612D-4E24-49CA-B465-7D71BFF6E2B1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 km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8B1-42D4-9F4C-6886AA299BD0}"/>
                </c:ext>
              </c:extLst>
            </c:dLbl>
            <c:dLbl>
              <c:idx val="2"/>
              <c:layout>
                <c:manualLayout>
                  <c:x val="1.6987463877286869E-2"/>
                  <c:y val="-7.0312495674674236E-3"/>
                </c:manualLayout>
              </c:layout>
              <c:tx>
                <c:rich>
                  <a:bodyPr/>
                  <a:lstStyle/>
                  <a:p>
                    <a:fld id="{25502FB9-3FE9-45EA-8455-7BFDA413E771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4C133ED0-C85F-4F97-9EF6-0F89D8B2E6F1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 km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D8B1-42D4-9F4C-6886AA299BD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367642E-F12D-483E-880D-ED63972AD818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394224C7-3D5F-4B80-A813-586E177C5083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 km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8B1-42D4-9F4C-6886AA299BD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545B459-CC43-4F65-9C86-E4D4FB9C004A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733FC52A-F78E-45EC-818C-956DAA6E2AE2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 km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8B1-42D4-9F4C-6886AA299BD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03026FC-3921-4337-B62B-7D14EC0F0753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8F797F96-FAFF-4142-8408-5F0AF0F46658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 km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8B1-42D4-9F4C-6886AA299BD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F65066A-CA23-42BC-B35E-CF18AB13E1F7}" type="CATEGORYNAME">
                      <a:rPr lang="en-US" smtClean="0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6744023A-5AA1-4842-8064-5757C831161E}" type="VALUE">
                      <a:rPr lang="en-US" baseline="0" smtClean="0"/>
                      <a:pPr/>
                      <a:t>[VALUE]</a:t>
                    </a:fld>
                    <a:r>
                      <a:rPr lang="en-US" baseline="0" dirty="0"/>
                      <a:t> km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D8B1-42D4-9F4C-6886AA299BD0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Sheet1!$A$2:$A$8</c:f>
              <c:numCache>
                <c:formatCode>d\-mmm</c:formatCode>
                <c:ptCount val="7"/>
                <c:pt idx="0">
                  <c:v>44983</c:v>
                </c:pt>
                <c:pt idx="1">
                  <c:v>44984</c:v>
                </c:pt>
                <c:pt idx="2">
                  <c:v>44985</c:v>
                </c:pt>
                <c:pt idx="3">
                  <c:v>44986</c:v>
                </c:pt>
                <c:pt idx="4">
                  <c:v>44987</c:v>
                </c:pt>
                <c:pt idx="5">
                  <c:v>44988</c:v>
                </c:pt>
                <c:pt idx="6">
                  <c:v>44989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2.5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1-42D4-9F4C-6886AA299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6241312"/>
        <c:axId val="75624796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solidFill>
                      <a:prstClr val="white"/>
                    </a:solidFill>
                    <a:ln>
                      <a:solidFill>
                        <a:prstClr val="black">
                          <a:lumMod val="25000"/>
                          <a:lumOff val="75000"/>
                        </a:prst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numCache>
                      <c:formatCode>d\-mmm</c:formatCode>
                      <c:ptCount val="7"/>
                      <c:pt idx="0">
                        <c:v>44983</c:v>
                      </c:pt>
                      <c:pt idx="1">
                        <c:v>44984</c:v>
                      </c:pt>
                      <c:pt idx="2">
                        <c:v>44985</c:v>
                      </c:pt>
                      <c:pt idx="3">
                        <c:v>44986</c:v>
                      </c:pt>
                      <c:pt idx="4">
                        <c:v>44987</c:v>
                      </c:pt>
                      <c:pt idx="5">
                        <c:v>44988</c:v>
                      </c:pt>
                      <c:pt idx="6">
                        <c:v>44989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Sheet1!$C$2:$C$8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8B1-42D4-9F4C-6886AA299BD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5">
                      <a:tint val="6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solidFill>
                      <a:prstClr val="white"/>
                    </a:solidFill>
                    <a:ln>
                      <a:solidFill>
                        <a:prstClr val="black">
                          <a:lumMod val="25000"/>
                          <a:lumOff val="75000"/>
                        </a:prst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numCache>
                      <c:formatCode>d\-mmm</c:formatCode>
                      <c:ptCount val="7"/>
                      <c:pt idx="0">
                        <c:v>44983</c:v>
                      </c:pt>
                      <c:pt idx="1">
                        <c:v>44984</c:v>
                      </c:pt>
                      <c:pt idx="2">
                        <c:v>44985</c:v>
                      </c:pt>
                      <c:pt idx="3">
                        <c:v>44986</c:v>
                      </c:pt>
                      <c:pt idx="4">
                        <c:v>44987</c:v>
                      </c:pt>
                      <c:pt idx="5">
                        <c:v>44988</c:v>
                      </c:pt>
                      <c:pt idx="6">
                        <c:v>44989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Sheet1!$D$2:$D$8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D8B1-42D4-9F4C-6886AA299BD0}"/>
                  </c:ext>
                </c:extLst>
              </c15:ser>
            </c15:filteredBarSeries>
          </c:ext>
        </c:extLst>
      </c:barChart>
      <c:dateAx>
        <c:axId val="7562413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247968"/>
        <c:crosses val="autoZero"/>
        <c:auto val="1"/>
        <c:lblOffset val="100"/>
        <c:baseTimeUnit val="days"/>
      </c:dateAx>
      <c:valAx>
        <c:axId val="75624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241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26/2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794978576356152E-2"/>
          <c:y val="0.11373876703230107"/>
          <c:w val="0.88845271829933647"/>
          <c:h val="0.830148447948545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Thành tích</c:v>
                </c:pt>
              </c:strCache>
            </c:strRef>
          </c:tx>
          <c:spPr>
            <a:gradFill>
              <a:gsLst>
                <a:gs pos="0">
                  <a:schemeClr val="accent5">
                    <a:shade val="65000"/>
                  </a:schemeClr>
                </a:gs>
                <a:gs pos="100000">
                  <a:schemeClr val="accent5">
                    <a:shade val="65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DDACECC-D77E-4C26-B6B2-3EFA0402466F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570E6A9A-BAB6-4DDC-AA16-CF24B0A868F4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904488812220008"/>
                      <c:h val="0.1475198312160869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866-44F2-8B00-46814C88ADC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D2C646D-FA97-416A-9DAF-72BE288895A7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193B612D-4E24-49CA-B465-7D71BFF6E2B1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66-44F2-8B00-46814C88ADC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5502FB9-3FE9-45EA-8455-7BFDA413E771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4C133ED0-C85F-4F97-9EF6-0F89D8B2E6F1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866-44F2-8B00-46814C88ADC7}"/>
                </c:ext>
              </c:extLst>
            </c:dLbl>
            <c:spPr>
              <a:solidFill>
                <a:prstClr val="black">
                  <a:lumMod val="65000"/>
                  <a:lumOff val="35000"/>
                  <a:alpha val="7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 formatCode="d\-mmm">
                  <c:v>44983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866-44F2-8B00-46814C88ADC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56241312"/>
        <c:axId val="75624796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5"/>
                      </a:gs>
                      <a:gs pos="100000">
                        <a:schemeClr val="accent5"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solidFill>
                      <a:schemeClr val="dk1">
                        <a:lumMod val="65000"/>
                        <a:lumOff val="35000"/>
                        <a:alpha val="75000"/>
                      </a:schemeClr>
                    </a:solidFill>
                    <a:ln>
                      <a:noFill/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3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 formatCode="d\-mmm">
                        <c:v>44983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5866-44F2-8B00-46814C88ADC7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5">
                          <a:tint val="65000"/>
                        </a:schemeClr>
                      </a:gs>
                      <a:gs pos="100000">
                        <a:schemeClr val="accent5">
                          <a:tint val="65000"/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solidFill>
                      <a:schemeClr val="dk1">
                        <a:lumMod val="65000"/>
                        <a:lumOff val="35000"/>
                        <a:alpha val="75000"/>
                      </a:schemeClr>
                    </a:solidFill>
                    <a:ln>
                      <a:noFill/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3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 formatCode="d\-mmm">
                        <c:v>44983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Sheet1!$D$2:$D$4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5866-44F2-8B00-46814C88ADC7}"/>
                  </c:ext>
                </c:extLst>
              </c15:ser>
            </c15:filteredBarSeries>
          </c:ext>
        </c:extLst>
      </c:barChart>
      <c:dateAx>
        <c:axId val="7562413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247968"/>
        <c:crosses val="autoZero"/>
        <c:auto val="1"/>
        <c:lblOffset val="100"/>
        <c:baseTimeUnit val="days"/>
      </c:dateAx>
      <c:valAx>
        <c:axId val="7562479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6241312"/>
        <c:crosses val="autoZero"/>
        <c:crossBetween val="between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26/2 </a:t>
            </a:r>
            <a:r>
              <a:rPr lang="vi-VN" baseline="0">
                <a:solidFill>
                  <a:schemeClr val="tx1"/>
                </a:solidFill>
              </a:rPr>
              <a:t> &amp; </a:t>
            </a:r>
            <a:r>
              <a:rPr lang="en-US">
                <a:solidFill>
                  <a:schemeClr val="tx1"/>
                </a:solidFill>
              </a:rPr>
              <a:t>27/2</a:t>
            </a:r>
            <a:endParaRPr 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896771738511293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794978576356152E-2"/>
          <c:y val="0.11373876703230107"/>
          <c:w val="0.88845271829933647"/>
          <c:h val="0.83014844794854525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5"/>
                </a:gs>
                <a:gs pos="100000">
                  <a:schemeClr val="accent5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fld id="{BD2C646D-FA97-416A-9DAF-72BE288895A7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193B612D-4E24-49CA-B465-7D71BFF6E2B1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66-44F2-8B00-46814C88ADC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5502FB9-3FE9-45EA-8455-7BFDA413E771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4C133ED0-C85F-4F97-9EF6-0F89D8B2E6F1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solidFill>
                <a:prstClr val="black">
                  <a:lumMod val="65000"/>
                  <a:lumOff val="35000"/>
                  <a:alpha val="7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Sheet1!$A$2:$A$4</c:f>
              <c:numCache>
                <c:formatCode>d\-mmm</c:formatCode>
                <c:ptCount val="3"/>
                <c:pt idx="0">
                  <c:v>44983</c:v>
                </c:pt>
                <c:pt idx="1">
                  <c:v>44984</c:v>
                </c:pt>
                <c:pt idx="2">
                  <c:v>44985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866-44F2-8B00-46814C88ADC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56241312"/>
        <c:axId val="756247968"/>
        <c:extLst/>
      </c:barChart>
      <c:dateAx>
        <c:axId val="7562413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247968"/>
        <c:crosses val="autoZero"/>
        <c:auto val="1"/>
        <c:lblOffset val="100"/>
        <c:baseTimeUnit val="days"/>
      </c:dateAx>
      <c:valAx>
        <c:axId val="7562479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6241312"/>
        <c:crosses val="autoZero"/>
        <c:crossBetween val="between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vi-VN">
                <a:solidFill>
                  <a:schemeClr val="tx1"/>
                </a:solidFill>
              </a:rPr>
              <a:t>01/3</a:t>
            </a:r>
            <a:endParaRPr 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896771738511293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794978576356152E-2"/>
          <c:y val="0.11373876703230107"/>
          <c:w val="0.88845271829933647"/>
          <c:h val="0.83014844794854525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5"/>
                </a:gs>
                <a:gs pos="100000">
                  <a:schemeClr val="accent5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05EE820-35D5-4A02-8FBA-43DA65F40567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8C13E566-EAA2-456C-9F66-57399F91DA35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B73-403D-BE55-40BE22418FB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D2C646D-FA97-416A-9DAF-72BE288895A7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193B612D-4E24-49CA-B465-7D71BFF6E2B1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66-44F2-8B00-46814C88ADC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5502FB9-3FE9-45EA-8455-7BFDA413E771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4C133ED0-C85F-4F97-9EF6-0F89D8B2E6F1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B73-403D-BE55-40BE22418FB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EAB438F-EBF3-407D-844A-0DE34344000A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94110BFD-4D37-466D-B452-3998A2D6C380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357036634402342"/>
                      <c:h val="8.0280030715269179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B73-403D-BE55-40BE22418FB0}"/>
                </c:ext>
              </c:extLst>
            </c:dLbl>
            <c:spPr>
              <a:solidFill>
                <a:prstClr val="black">
                  <a:lumMod val="65000"/>
                  <a:lumOff val="35000"/>
                  <a:alpha val="7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Sheet1!$A$2:$A$5</c:f>
              <c:numCache>
                <c:formatCode>d\-mmm</c:formatCode>
                <c:ptCount val="4"/>
                <c:pt idx="0">
                  <c:v>44983</c:v>
                </c:pt>
                <c:pt idx="1">
                  <c:v>44984</c:v>
                </c:pt>
                <c:pt idx="2">
                  <c:v>44985</c:v>
                </c:pt>
                <c:pt idx="3">
                  <c:v>44986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866-44F2-8B00-46814C88ADC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56241312"/>
        <c:axId val="756247968"/>
        <c:extLst/>
      </c:barChart>
      <c:dateAx>
        <c:axId val="7562413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247968"/>
        <c:crosses val="autoZero"/>
        <c:auto val="1"/>
        <c:lblOffset val="100"/>
        <c:baseTimeUnit val="days"/>
      </c:dateAx>
      <c:valAx>
        <c:axId val="7562479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6241312"/>
        <c:crosses val="autoZero"/>
        <c:crossBetween val="between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vi-VN">
                <a:solidFill>
                  <a:schemeClr val="tx1"/>
                </a:solidFill>
              </a:rPr>
              <a:t>02/3</a:t>
            </a:r>
            <a:endParaRPr 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896771738511293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794978576356152E-2"/>
          <c:y val="0.11373876703230107"/>
          <c:w val="0.88845271829933647"/>
          <c:h val="0.83014844794854525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5"/>
                </a:gs>
                <a:gs pos="100000">
                  <a:schemeClr val="accent5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5502FB9-3FE9-45EA-8455-7BFDA413E771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4C133ED0-C85F-4F97-9EF6-0F89D8B2E6F1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B73-403D-BE55-40BE22418FB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EAB438F-EBF3-407D-844A-0DE34344000A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94110BFD-4D37-466D-B452-3998A2D6C380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357036634402342"/>
                      <c:h val="8.0280030715269179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66-44F2-8B00-46814C88ADC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87F76BC-F346-4948-8CD9-98A46A851F59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</a:p>
                  <a:p>
                    <a:fld id="{BE76CE49-DE93-4C3D-A02D-88B226B07C06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B73-403D-BE55-40BE22418FB0}"/>
                </c:ext>
              </c:extLst>
            </c:dLbl>
            <c:spPr>
              <a:solidFill>
                <a:prstClr val="black">
                  <a:lumMod val="65000"/>
                  <a:lumOff val="35000"/>
                  <a:alpha val="7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Sheet1!$A$4:$A$6</c:f>
              <c:numCache>
                <c:formatCode>d\-mmm</c:formatCode>
                <c:ptCount val="3"/>
                <c:pt idx="0">
                  <c:v>44985</c:v>
                </c:pt>
                <c:pt idx="1">
                  <c:v>44986</c:v>
                </c:pt>
                <c:pt idx="2">
                  <c:v>44987</c:v>
                </c:pt>
              </c:numCache>
            </c:numRef>
          </c:cat>
          <c:val>
            <c:numRef>
              <c:f>Sheet1!$B$4:$B$6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866-44F2-8B00-46814C88ADC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56241312"/>
        <c:axId val="756247968"/>
        <c:extLst/>
      </c:barChart>
      <c:dateAx>
        <c:axId val="7562413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247968"/>
        <c:crosses val="autoZero"/>
        <c:auto val="1"/>
        <c:lblOffset val="100"/>
        <c:baseTimeUnit val="days"/>
      </c:dateAx>
      <c:valAx>
        <c:axId val="7562479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6241312"/>
        <c:crosses val="autoZero"/>
        <c:crossBetween val="between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vi-VN">
                <a:solidFill>
                  <a:schemeClr val="tx1"/>
                </a:solidFill>
              </a:rPr>
              <a:t>03/3</a:t>
            </a:r>
            <a:endParaRPr 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896771738511293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7526857275973106E-2"/>
          <c:y val="0.11597141257891531"/>
          <c:w val="0.88845271829933647"/>
          <c:h val="0.83014844794854525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5"/>
                </a:gs>
                <a:gs pos="100000">
                  <a:schemeClr val="accent5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EAB438F-EBF3-407D-844A-0DE34344000A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94110BFD-4D37-466D-B452-3998A2D6C380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357036634402342"/>
                      <c:h val="8.0280030715269179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B73-403D-BE55-40BE22418FB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87F76BC-F346-4948-8CD9-98A46A851F59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</a:p>
                  <a:p>
                    <a:fld id="{BE76CE49-DE93-4C3D-A02D-88B226B07C06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66-44F2-8B00-46814C88ADC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DDF7F2D-6877-4A7B-9DC8-565E0688029A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C62969C5-3BC8-4F40-8046-D269E4247C84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km 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B73-403D-BE55-40BE22418FB0}"/>
                </c:ext>
              </c:extLst>
            </c:dLbl>
            <c:spPr>
              <a:solidFill>
                <a:prstClr val="black">
                  <a:lumMod val="65000"/>
                  <a:lumOff val="35000"/>
                  <a:alpha val="7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Sheet1!$A$5:$A$7</c:f>
              <c:numCache>
                <c:formatCode>d\-mmm</c:formatCode>
                <c:ptCount val="3"/>
                <c:pt idx="0">
                  <c:v>44986</c:v>
                </c:pt>
                <c:pt idx="1">
                  <c:v>44987</c:v>
                </c:pt>
                <c:pt idx="2">
                  <c:v>44988</c:v>
                </c:pt>
              </c:numCache>
            </c:numRef>
          </c:cat>
          <c:val>
            <c:numRef>
              <c:f>Sheet1!$B$5:$B$7</c:f>
              <c:numCache>
                <c:formatCode>General</c:formatCode>
                <c:ptCount val="3"/>
                <c:pt idx="0">
                  <c:v>2</c:v>
                </c:pt>
                <c:pt idx="1">
                  <c:v>0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866-44F2-8B00-46814C88ADC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56241312"/>
        <c:axId val="756247968"/>
        <c:extLst/>
      </c:barChart>
      <c:dateAx>
        <c:axId val="7562413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247968"/>
        <c:crosses val="autoZero"/>
        <c:auto val="1"/>
        <c:lblOffset val="100"/>
        <c:baseTimeUnit val="days"/>
      </c:dateAx>
      <c:valAx>
        <c:axId val="7562479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6241312"/>
        <c:crosses val="autoZero"/>
        <c:crossBetween val="between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vi-VN">
                <a:solidFill>
                  <a:schemeClr val="tx1"/>
                </a:solidFill>
              </a:rPr>
              <a:t>04/3</a:t>
            </a:r>
            <a:endParaRPr 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896771738511293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7526857275973106E-2"/>
          <c:y val="0.11597141257891531"/>
          <c:w val="0.88845271829933647"/>
          <c:h val="0.83014844794854525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5"/>
                </a:gs>
                <a:gs pos="100000">
                  <a:schemeClr val="accent5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87F76BC-F346-4948-8CD9-98A46A851F59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</a:p>
                  <a:p>
                    <a:fld id="{BE76CE49-DE93-4C3D-A02D-88B226B07C06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 km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B73-403D-BE55-40BE22418FB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DDF7F2D-6877-4A7B-9DC8-565E0688029A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C62969C5-3BC8-4F40-8046-D269E4247C84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km 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66-44F2-8B00-46814C88ADC7}"/>
                </c:ext>
              </c:extLst>
            </c:dLbl>
            <c:spPr>
              <a:solidFill>
                <a:prstClr val="black">
                  <a:lumMod val="65000"/>
                  <a:lumOff val="35000"/>
                  <a:alpha val="7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Sheet1!$A$6:$A$8</c:f>
              <c:numCache>
                <c:formatCode>d\-mmm</c:formatCode>
                <c:ptCount val="3"/>
                <c:pt idx="0">
                  <c:v>44987</c:v>
                </c:pt>
                <c:pt idx="1">
                  <c:v>44988</c:v>
                </c:pt>
                <c:pt idx="2">
                  <c:v>44989</c:v>
                </c:pt>
              </c:numCache>
            </c:numRef>
          </c:cat>
          <c:val>
            <c:numRef>
              <c:f>Sheet1!$B$6:$B$8</c:f>
              <c:numCache>
                <c:formatCode>General</c:formatCode>
                <c:ptCount val="3"/>
                <c:pt idx="0">
                  <c:v>0</c:v>
                </c:pt>
                <c:pt idx="1">
                  <c:v>2.5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866-44F2-8B00-46814C88ADC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56241312"/>
        <c:axId val="756247968"/>
        <c:extLst/>
      </c:barChart>
      <c:dateAx>
        <c:axId val="7562413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247968"/>
        <c:crosses val="autoZero"/>
        <c:auto val="1"/>
        <c:lblOffset val="100"/>
        <c:baseTimeUnit val="days"/>
      </c:dateAx>
      <c:valAx>
        <c:axId val="7562479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6241312"/>
        <c:crosses val="autoZero"/>
        <c:crossBetween val="between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7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8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48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84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39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90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76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8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0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0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5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AC81717-1A04-4B1F-9D2B-633764D48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7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9600" y="406523"/>
            <a:ext cx="8985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/>
              <a:t>BÁO CÁO CHẠY BỘ HÀNG TUẦN 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950335" y="5960225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THI</a:t>
            </a:r>
          </a:p>
        </p:txBody>
      </p:sp>
      <p:pic>
        <p:nvPicPr>
          <p:cNvPr id="1026" name="Picture 2" descr="Phân biệt sự khác nhau giữa running và jogging | S-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1" y="1765063"/>
            <a:ext cx="5632564" cy="29359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op 3 ứng dụng chạy bộ được nhiều người Việt sử dụng">
            <a:extLst>
              <a:ext uri="{FF2B5EF4-FFF2-40B4-BE49-F238E27FC236}">
                <a16:creationId xmlns:a16="http://schemas.microsoft.com/office/drawing/2014/main" id="{6D6464A2-766A-BE69-8640-D876599FF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5063"/>
            <a:ext cx="5356093" cy="27794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39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37527370"/>
              </p:ext>
            </p:extLst>
          </p:nvPr>
        </p:nvGraphicFramePr>
        <p:xfrm>
          <a:off x="1744617" y="745791"/>
          <a:ext cx="942412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272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698036292"/>
              </p:ext>
            </p:extLst>
          </p:nvPr>
        </p:nvGraphicFramePr>
        <p:xfrm>
          <a:off x="748486" y="927578"/>
          <a:ext cx="2528048" cy="568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3317" y="888274"/>
            <a:ext cx="632908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Ngày</a:t>
            </a:r>
            <a:r>
              <a:rPr lang="en-US" dirty="0">
                <a:solidFill>
                  <a:schemeClr val="bg1"/>
                </a:solidFill>
              </a:rPr>
              <a:t> 26 </a:t>
            </a:r>
            <a:r>
              <a:rPr lang="en-US" dirty="0" err="1">
                <a:solidFill>
                  <a:schemeClr val="bg1"/>
                </a:solidFill>
              </a:rPr>
              <a:t>tháng</a:t>
            </a:r>
            <a:r>
              <a:rPr lang="en-US" dirty="0">
                <a:solidFill>
                  <a:schemeClr val="bg1"/>
                </a:solidFill>
              </a:rPr>
              <a:t> 2 </a:t>
            </a:r>
            <a:r>
              <a:rPr lang="en-US" dirty="0" err="1">
                <a:solidFill>
                  <a:schemeClr val="bg1"/>
                </a:solidFill>
              </a:rPr>
              <a:t>năm</a:t>
            </a:r>
            <a:r>
              <a:rPr lang="en-US" dirty="0">
                <a:solidFill>
                  <a:schemeClr val="bg1"/>
                </a:solidFill>
              </a:rPr>
              <a:t> 2023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vào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buổi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sáng</a:t>
            </a:r>
            <a:r>
              <a:rPr lang="en-US" dirty="0">
                <a:solidFill>
                  <a:schemeClr val="bg1"/>
                </a:solidFill>
              </a:rPr>
              <a:t> 05:00 – 06:00.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Địa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Khê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Đà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Nẵng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Khoảng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chạy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2 km.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chai </a:t>
            </a:r>
            <a:r>
              <a:rPr lang="en-US" dirty="0" err="1">
                <a:solidFill>
                  <a:schemeClr val="bg1"/>
                </a:solidFill>
              </a:rPr>
              <a:t>nước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lọc</a:t>
            </a:r>
            <a:r>
              <a:rPr lang="en-US" dirty="0">
                <a:solidFill>
                  <a:schemeClr val="bg1"/>
                </a:solidFill>
              </a:rPr>
              <a:t> 360 ml.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Cuộn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dây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nhảy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Xe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đạp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Điện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thoại</a:t>
            </a:r>
            <a:r>
              <a:rPr lang="en-US" dirty="0">
                <a:solidFill>
                  <a:schemeClr val="bg1"/>
                </a:solidFill>
              </a:rPr>
              <a:t>, headphone.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kèm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	+ </a:t>
            </a:r>
            <a:r>
              <a:rPr lang="en-US" dirty="0" err="1">
                <a:solidFill>
                  <a:schemeClr val="bg1"/>
                </a:solidFill>
              </a:rPr>
              <a:t>kéo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đơn</a:t>
            </a:r>
            <a:r>
              <a:rPr lang="en-US" dirty="0">
                <a:solidFill>
                  <a:schemeClr val="bg1"/>
                </a:solidFill>
              </a:rPr>
              <a:t>: 15 </a:t>
            </a:r>
            <a:r>
              <a:rPr lang="en-US" dirty="0" err="1">
                <a:solidFill>
                  <a:schemeClr val="bg1"/>
                </a:solidFill>
              </a:rPr>
              <a:t>cái</a:t>
            </a:r>
            <a:r>
              <a:rPr lang="en-US" dirty="0">
                <a:solidFill>
                  <a:schemeClr val="bg1"/>
                </a:solidFill>
              </a:rPr>
              <a:t>/1 </a:t>
            </a:r>
            <a:r>
              <a:rPr lang="en-US" dirty="0" err="1">
                <a:solidFill>
                  <a:schemeClr val="bg1"/>
                </a:solidFill>
              </a:rPr>
              <a:t>lần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+</a:t>
            </a:r>
            <a:r>
              <a:rPr lang="en-US" dirty="0" err="1">
                <a:solidFill>
                  <a:schemeClr val="bg1"/>
                </a:solidFill>
              </a:rPr>
              <a:t>nhảy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dây</a:t>
            </a:r>
            <a:r>
              <a:rPr lang="en-US" dirty="0">
                <a:solidFill>
                  <a:schemeClr val="bg1"/>
                </a:solidFill>
              </a:rPr>
              <a:t>: 200 </a:t>
            </a:r>
            <a:r>
              <a:rPr lang="en-US" dirty="0" err="1">
                <a:solidFill>
                  <a:schemeClr val="bg1"/>
                </a:solidFill>
              </a:rPr>
              <a:t>vòng</a:t>
            </a:r>
            <a:r>
              <a:rPr lang="en-US" dirty="0">
                <a:solidFill>
                  <a:schemeClr val="bg1"/>
                </a:solidFill>
              </a:rPr>
              <a:t>/1 </a:t>
            </a:r>
            <a:r>
              <a:rPr lang="en-US" dirty="0" err="1">
                <a:solidFill>
                  <a:schemeClr val="bg1"/>
                </a:solidFill>
              </a:rPr>
              <a:t>lần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lượng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nước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thụ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uống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hết</a:t>
            </a:r>
            <a:r>
              <a:rPr lang="en-US" dirty="0">
                <a:solidFill>
                  <a:schemeClr val="bg1"/>
                </a:solidFill>
              </a:rPr>
              <a:t> chai </a:t>
            </a:r>
            <a:r>
              <a:rPr lang="en-US" dirty="0" err="1">
                <a:solidFill>
                  <a:schemeClr val="bg1"/>
                </a:solidFill>
              </a:rPr>
              <a:t>mang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4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6031" y="518942"/>
            <a:ext cx="239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Mục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đích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cáo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048141880"/>
              </p:ext>
            </p:extLst>
          </p:nvPr>
        </p:nvGraphicFramePr>
        <p:xfrm>
          <a:off x="748486" y="927578"/>
          <a:ext cx="3914954" cy="568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3317" y="888274"/>
            <a:ext cx="632908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Ngày</a:t>
            </a:r>
            <a:r>
              <a:rPr lang="en-US" dirty="0">
                <a:solidFill>
                  <a:schemeClr val="bg1"/>
                </a:solidFill>
              </a:rPr>
              <a:t> 27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28 </a:t>
            </a:r>
            <a:r>
              <a:rPr lang="en-US" dirty="0" err="1">
                <a:solidFill>
                  <a:schemeClr val="bg1"/>
                </a:solidFill>
              </a:rPr>
              <a:t>tháng</a:t>
            </a:r>
            <a:r>
              <a:rPr lang="en-US" dirty="0">
                <a:solidFill>
                  <a:schemeClr val="bg1"/>
                </a:solidFill>
              </a:rPr>
              <a:t> 2 </a:t>
            </a:r>
            <a:r>
              <a:rPr lang="en-US" dirty="0" err="1">
                <a:solidFill>
                  <a:schemeClr val="bg1"/>
                </a:solidFill>
              </a:rPr>
              <a:t>năm</a:t>
            </a:r>
            <a:r>
              <a:rPr lang="en-US" dirty="0">
                <a:solidFill>
                  <a:schemeClr val="bg1"/>
                </a:solidFill>
              </a:rPr>
              <a:t> 2023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không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chạy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dậy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muộn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Còn</a:t>
            </a:r>
            <a:r>
              <a:rPr lang="vi-VN">
                <a:solidFill>
                  <a:schemeClr val="bg1"/>
                </a:solidFill>
              </a:rPr>
              <a:t> mỏi chân và khá mệt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bởi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chạy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trước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vào</a:t>
            </a:r>
            <a:r>
              <a:rPr lang="en-US" dirty="0">
                <a:solidFill>
                  <a:schemeClr val="bg1"/>
                </a:solidFill>
              </a:rPr>
              <a:t> 26/7 </a:t>
            </a:r>
            <a:r>
              <a:rPr lang="en-US" dirty="0" err="1">
                <a:solidFill>
                  <a:schemeClr val="bg1"/>
                </a:solidFill>
              </a:rPr>
              <a:t>nên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không</a:t>
            </a:r>
            <a:r>
              <a:rPr lang="en-US">
                <a:solidFill>
                  <a:schemeClr val="bg1"/>
                </a:solidFill>
              </a:rPr>
              <a:t> chạy</a:t>
            </a:r>
            <a:r>
              <a:rPr lang="vi-VN">
                <a:solidFill>
                  <a:schemeClr val="bg1"/>
                </a:solidFill>
              </a:rPr>
              <a:t> tiếp</a:t>
            </a:r>
            <a:r>
              <a:rPr lang="en-US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8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183027760"/>
              </p:ext>
            </p:extLst>
          </p:nvPr>
        </p:nvGraphicFramePr>
        <p:xfrm>
          <a:off x="230326" y="500858"/>
          <a:ext cx="3914954" cy="568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3317" y="888274"/>
            <a:ext cx="6329083" cy="252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Ngày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vi-VN">
                <a:solidFill>
                  <a:schemeClr val="bg1"/>
                </a:solidFill>
              </a:rPr>
              <a:t>01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và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vi-VN">
                <a:solidFill>
                  <a:schemeClr val="bg1"/>
                </a:solidFill>
              </a:rPr>
              <a:t>03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tháng</a:t>
            </a:r>
            <a:r>
              <a:rPr lang="en-US" dirty="0">
                <a:solidFill>
                  <a:schemeClr val="bg1"/>
                </a:solidFill>
              </a:rPr>
              <a:t> 2 </a:t>
            </a:r>
            <a:r>
              <a:rPr lang="en-US" err="1">
                <a:solidFill>
                  <a:schemeClr val="bg1"/>
                </a:solidFill>
              </a:rPr>
              <a:t>năm</a:t>
            </a:r>
            <a:r>
              <a:rPr lang="en-US">
                <a:solidFill>
                  <a:schemeClr val="bg1"/>
                </a:solidFill>
              </a:rPr>
              <a:t> 2023</a:t>
            </a:r>
            <a:endParaRPr lang="vi-VN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vi-VN">
                <a:solidFill>
                  <a:schemeClr val="bg1"/>
                </a:solidFill>
              </a:rPr>
              <a:t>Các bài tập đã tập: </a:t>
            </a:r>
          </a:p>
          <a:p>
            <a:pPr>
              <a:lnSpc>
                <a:spcPct val="150000"/>
              </a:lnSpc>
            </a:pPr>
            <a:r>
              <a:rPr lang="vi-VN">
                <a:solidFill>
                  <a:schemeClr val="bg1"/>
                </a:solidFill>
              </a:rPr>
              <a:t>+ chạy bộ 2km.</a:t>
            </a:r>
          </a:p>
          <a:p>
            <a:pPr>
              <a:lnSpc>
                <a:spcPct val="150000"/>
              </a:lnSpc>
            </a:pPr>
            <a:r>
              <a:rPr lang="vi-VN">
                <a:solidFill>
                  <a:schemeClr val="bg1"/>
                </a:solidFill>
              </a:rPr>
              <a:t>+ kéo xà đơn: 20 cái /1 lần và làm được 2 lần.</a:t>
            </a:r>
          </a:p>
          <a:p>
            <a:pPr>
              <a:lnSpc>
                <a:spcPct val="150000"/>
              </a:lnSpc>
            </a:pPr>
            <a:r>
              <a:rPr lang="vi-VN">
                <a:solidFill>
                  <a:schemeClr val="bg1"/>
                </a:solidFill>
              </a:rPr>
              <a:t>+ Nhảy dây: 100</a:t>
            </a:r>
            <a:r>
              <a:rPr lang="en-US">
                <a:solidFill>
                  <a:schemeClr val="bg1"/>
                </a:solidFill>
              </a:rPr>
              <a:t> vòng/1 </a:t>
            </a:r>
            <a:r>
              <a:rPr lang="vi-VN">
                <a:solidFill>
                  <a:schemeClr val="bg1"/>
                </a:solidFill>
              </a:rPr>
              <a:t>lần làm đ =!</a:t>
            </a:r>
          </a:p>
          <a:p>
            <a:pPr>
              <a:lnSpc>
                <a:spcPct val="150000"/>
              </a:lnSpc>
            </a:pPr>
            <a:r>
              <a:rPr lang="vi-VN">
                <a:solidFill>
                  <a:schemeClr val="bg1"/>
                </a:solidFill>
              </a:rPr>
              <a:t>+  Bài tập cuối là kéo dãn gân cốt  20 phút.</a:t>
            </a:r>
          </a:p>
        </p:txBody>
      </p:sp>
    </p:spTree>
    <p:extLst>
      <p:ext uri="{BB962C8B-B14F-4D97-AF65-F5344CB8AC3E}">
        <p14:creationId xmlns:p14="http://schemas.microsoft.com/office/powerpoint/2010/main" val="202868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519235303"/>
              </p:ext>
            </p:extLst>
          </p:nvPr>
        </p:nvGraphicFramePr>
        <p:xfrm>
          <a:off x="183709" y="407625"/>
          <a:ext cx="3914954" cy="568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3317" y="888274"/>
            <a:ext cx="6329083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Ngày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vi-VN">
                <a:solidFill>
                  <a:schemeClr val="bg1"/>
                </a:solidFill>
              </a:rPr>
              <a:t>02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và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vi-VN">
                <a:solidFill>
                  <a:schemeClr val="bg1"/>
                </a:solidFill>
              </a:rPr>
              <a:t>03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tháng</a:t>
            </a:r>
            <a:r>
              <a:rPr lang="en-US" dirty="0">
                <a:solidFill>
                  <a:schemeClr val="bg1"/>
                </a:solidFill>
              </a:rPr>
              <a:t> 2 </a:t>
            </a:r>
            <a:r>
              <a:rPr lang="en-US" err="1">
                <a:solidFill>
                  <a:schemeClr val="bg1"/>
                </a:solidFill>
              </a:rPr>
              <a:t>năm</a:t>
            </a:r>
            <a:r>
              <a:rPr lang="en-US">
                <a:solidFill>
                  <a:schemeClr val="bg1"/>
                </a:solidFill>
              </a:rPr>
              <a:t> 2023</a:t>
            </a:r>
            <a:endParaRPr lang="vi-VN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>
                <a:solidFill>
                  <a:schemeClr val="bg1"/>
                </a:solidFill>
              </a:rPr>
              <a:t>Không thực hiện chạy.</a:t>
            </a:r>
          </a:p>
          <a:p>
            <a:pPr>
              <a:lnSpc>
                <a:spcPct val="150000"/>
              </a:lnSpc>
            </a:pPr>
            <a:r>
              <a:rPr lang="vi-VN">
                <a:solidFill>
                  <a:schemeClr val="bg1"/>
                </a:solidFill>
              </a:rPr>
              <a:t>Trải nghiệm: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>
                <a:solidFill>
                  <a:schemeClr val="bg1"/>
                </a:solidFill>
              </a:rPr>
              <a:t>bớt buồn ngủ hơn khi đi học.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>
                <a:solidFill>
                  <a:schemeClr val="bg1"/>
                </a:solidFill>
              </a:rPr>
              <a:t>Có năng lượng nhiều hơn trong khi học.</a:t>
            </a:r>
          </a:p>
        </p:txBody>
      </p:sp>
    </p:spTree>
    <p:extLst>
      <p:ext uri="{BB962C8B-B14F-4D97-AF65-F5344CB8AC3E}">
        <p14:creationId xmlns:p14="http://schemas.microsoft.com/office/powerpoint/2010/main" val="158110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110197269"/>
              </p:ext>
            </p:extLst>
          </p:nvPr>
        </p:nvGraphicFramePr>
        <p:xfrm>
          <a:off x="183709" y="407625"/>
          <a:ext cx="3914954" cy="568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35157" y="888274"/>
            <a:ext cx="6329083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Ngày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vi-VN">
                <a:solidFill>
                  <a:schemeClr val="bg1"/>
                </a:solidFill>
              </a:rPr>
              <a:t>03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và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vi-VN">
                <a:solidFill>
                  <a:schemeClr val="bg1"/>
                </a:solidFill>
              </a:rPr>
              <a:t>03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tháng</a:t>
            </a:r>
            <a:r>
              <a:rPr lang="en-US" dirty="0">
                <a:solidFill>
                  <a:schemeClr val="bg1"/>
                </a:solidFill>
              </a:rPr>
              <a:t> 2 </a:t>
            </a:r>
            <a:r>
              <a:rPr lang="en-US" err="1">
                <a:solidFill>
                  <a:schemeClr val="bg1"/>
                </a:solidFill>
              </a:rPr>
              <a:t>năm</a:t>
            </a:r>
            <a:r>
              <a:rPr lang="en-US">
                <a:solidFill>
                  <a:schemeClr val="bg1"/>
                </a:solidFill>
              </a:rPr>
              <a:t> 2023</a:t>
            </a:r>
            <a:endParaRPr lang="vi-VN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>
                <a:solidFill>
                  <a:schemeClr val="bg1"/>
                </a:solidFill>
              </a:rPr>
              <a:t>khoảng cách chạy được là:2.5 km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>
                <a:solidFill>
                  <a:schemeClr val="bg1"/>
                </a:solidFill>
              </a:rPr>
              <a:t>Các bài tập:</a:t>
            </a:r>
          </a:p>
          <a:p>
            <a:pPr>
              <a:lnSpc>
                <a:spcPct val="150000"/>
              </a:lnSpc>
            </a:pPr>
            <a:r>
              <a:rPr lang="vi-VN">
                <a:solidFill>
                  <a:schemeClr val="bg1"/>
                </a:solidFill>
              </a:rPr>
              <a:t>	+chạy bộ</a:t>
            </a:r>
          </a:p>
          <a:p>
            <a:pPr>
              <a:lnSpc>
                <a:spcPct val="150000"/>
              </a:lnSpc>
            </a:pPr>
            <a:r>
              <a:rPr lang="vi-VN">
                <a:solidFill>
                  <a:schemeClr val="bg1"/>
                </a:solidFill>
              </a:rPr>
              <a:t>-&gt; khoảng cách có sự tiến bộ.</a:t>
            </a:r>
          </a:p>
          <a:p>
            <a:pPr lvl="1">
              <a:lnSpc>
                <a:spcPct val="150000"/>
              </a:lnSpc>
            </a:pPr>
            <a:endParaRPr lang="vi-VN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lang="vi-VN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vi-V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2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557306844"/>
              </p:ext>
            </p:extLst>
          </p:nvPr>
        </p:nvGraphicFramePr>
        <p:xfrm>
          <a:off x="193869" y="438105"/>
          <a:ext cx="3914954" cy="568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65637" y="888274"/>
            <a:ext cx="6329083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Ngày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vi-VN">
                <a:solidFill>
                  <a:schemeClr val="bg1"/>
                </a:solidFill>
              </a:rPr>
              <a:t>04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và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vi-VN">
                <a:solidFill>
                  <a:schemeClr val="bg1"/>
                </a:solidFill>
              </a:rPr>
              <a:t>03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tháng</a:t>
            </a:r>
            <a:r>
              <a:rPr lang="en-US" dirty="0">
                <a:solidFill>
                  <a:schemeClr val="bg1"/>
                </a:solidFill>
              </a:rPr>
              <a:t> 2 </a:t>
            </a:r>
            <a:r>
              <a:rPr lang="en-US" err="1">
                <a:solidFill>
                  <a:schemeClr val="bg1"/>
                </a:solidFill>
              </a:rPr>
              <a:t>năm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vi-VN">
                <a:solidFill>
                  <a:schemeClr val="bg1"/>
                </a:solidFill>
              </a:rPr>
              <a:t>2023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>
                <a:solidFill>
                  <a:schemeClr val="bg1"/>
                </a:solidFill>
              </a:rPr>
              <a:t>Không thực hiện chạy.</a:t>
            </a:r>
          </a:p>
          <a:p>
            <a:pPr>
              <a:lnSpc>
                <a:spcPct val="150000"/>
              </a:lnSpc>
            </a:pPr>
            <a:r>
              <a:rPr lang="vi-VN">
                <a:solidFill>
                  <a:schemeClr val="bg1"/>
                </a:solidFill>
              </a:rPr>
              <a:t>- Chân được thoải mái hơn.</a:t>
            </a:r>
          </a:p>
        </p:txBody>
      </p:sp>
    </p:spTree>
    <p:extLst>
      <p:ext uri="{BB962C8B-B14F-4D97-AF65-F5344CB8AC3E}">
        <p14:creationId xmlns:p14="http://schemas.microsoft.com/office/powerpoint/2010/main" val="221999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188E5C-4F91-DF13-634C-AAA58F256AEB}"/>
              </a:ext>
            </a:extLst>
          </p:cNvPr>
          <p:cNvSpPr txBox="1"/>
          <p:nvPr/>
        </p:nvSpPr>
        <p:spPr>
          <a:xfrm>
            <a:off x="4485640" y="2214880"/>
            <a:ext cx="322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>
                <a:solidFill>
                  <a:schemeClr val="bg1"/>
                </a:solidFill>
              </a:rPr>
              <a:t>THANK YOU 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1026" name="Picture 2" descr="The Difference Between Walking, Jogging and Running">
            <a:extLst>
              <a:ext uri="{FF2B5EF4-FFF2-40B4-BE49-F238E27FC236}">
                <a16:creationId xmlns:a16="http://schemas.microsoft.com/office/drawing/2014/main" id="{29468BCF-6E15-C4DB-B319-8A29F9DD6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657" y="2922766"/>
            <a:ext cx="6068685" cy="27095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524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267</TotalTime>
  <Words>404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Verdana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HELLO</cp:lastModifiedBy>
  <cp:revision>21</cp:revision>
  <dcterms:created xsi:type="dcterms:W3CDTF">2023-02-27T09:34:17Z</dcterms:created>
  <dcterms:modified xsi:type="dcterms:W3CDTF">2023-03-09T13:55:21Z</dcterms:modified>
</cp:coreProperties>
</file>