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4" r:id="rId6"/>
    <p:sldId id="259" r:id="rId7"/>
    <p:sldId id="261" r:id="rId8"/>
    <p:sldId id="263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DB2EF8-C113-4A75-AEF4-1417254C86F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DDC7E7C-6D6D-4B04-8D34-6DCA2602E47B}">
      <dgm:prSet phldrT="[Texte]"/>
      <dgm:spPr>
        <a:gradFill rotWithShape="0">
          <a:gsLst>
            <a:gs pos="0">
              <a:srgbClr val="FF0000"/>
            </a:gs>
            <a:gs pos="100000">
              <a:schemeClr val="tx2">
                <a:lumMod val="75000"/>
              </a:schemeClr>
            </a:gs>
          </a:gsLst>
          <a:lin ang="2700000" scaled="1"/>
        </a:gradFill>
      </dgm:spPr>
      <dgm:t>
        <a:bodyPr/>
        <a:lstStyle/>
        <a:p>
          <a:r>
            <a:rPr lang="fr-FR" dirty="0">
              <a:latin typeface="+mn-lt"/>
            </a:rPr>
            <a:t>Définitions</a:t>
          </a:r>
        </a:p>
      </dgm:t>
    </dgm:pt>
    <dgm:pt modelId="{B77E1291-DEB6-4440-B10C-7ABE22CD1233}" type="parTrans" cxnId="{54B2CCBF-97E3-4997-A511-40C2934D581F}">
      <dgm:prSet/>
      <dgm:spPr/>
      <dgm:t>
        <a:bodyPr/>
        <a:lstStyle/>
        <a:p>
          <a:endParaRPr lang="fr-FR"/>
        </a:p>
      </dgm:t>
    </dgm:pt>
    <dgm:pt modelId="{1AA59748-461D-432A-AF5A-D925E0DBD51A}" type="sibTrans" cxnId="{54B2CCBF-97E3-4997-A511-40C2934D581F}">
      <dgm:prSet/>
      <dgm:spPr/>
      <dgm:t>
        <a:bodyPr/>
        <a:lstStyle/>
        <a:p>
          <a:endParaRPr lang="fr-FR"/>
        </a:p>
      </dgm:t>
    </dgm:pt>
    <dgm:pt modelId="{6C93073F-05BD-40E5-9E39-E63504ED7EB3}">
      <dgm:prSet phldrT="[Texte]"/>
      <dgm:spPr>
        <a:gradFill rotWithShape="0">
          <a:gsLst>
            <a:gs pos="0">
              <a:schemeClr val="accent3">
                <a:lumMod val="75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2700000" scaled="1"/>
        </a:gradFill>
      </dgm:spPr>
      <dgm:t>
        <a:bodyPr/>
        <a:lstStyle/>
        <a:p>
          <a:r>
            <a:rPr lang="fr-FR" dirty="0"/>
            <a:t>Les jeunes au sein des QPV</a:t>
          </a:r>
        </a:p>
      </dgm:t>
    </dgm:pt>
    <dgm:pt modelId="{63F5BC79-D576-4D89-9BF4-C4E3C5EA737C}" type="parTrans" cxnId="{94C755B9-AD9C-496D-9C69-1409EF486C89}">
      <dgm:prSet/>
      <dgm:spPr/>
      <dgm:t>
        <a:bodyPr/>
        <a:lstStyle/>
        <a:p>
          <a:endParaRPr lang="fr-FR"/>
        </a:p>
      </dgm:t>
    </dgm:pt>
    <dgm:pt modelId="{55A4F754-79E1-4082-9A14-224F27406E0D}" type="sibTrans" cxnId="{94C755B9-AD9C-496D-9C69-1409EF486C89}">
      <dgm:prSet/>
      <dgm:spPr/>
      <dgm:t>
        <a:bodyPr/>
        <a:lstStyle/>
        <a:p>
          <a:endParaRPr lang="fr-FR"/>
        </a:p>
      </dgm:t>
    </dgm:pt>
    <dgm:pt modelId="{CD933F57-B17C-480F-86E5-7E932F73222D}">
      <dgm:prSet phldrT="[Texte]"/>
      <dgm:spPr>
        <a:gradFill rotWithShape="0">
          <a:gsLst>
            <a:gs pos="0">
              <a:schemeClr val="accent3">
                <a:lumMod val="75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2700000" scaled="1"/>
        </a:gradFill>
      </dgm:spPr>
      <dgm:t>
        <a:bodyPr/>
        <a:lstStyle/>
        <a:p>
          <a:r>
            <a:rPr lang="fr-FR" altLang="fr-FR" dirty="0"/>
            <a:t>Précarité financière </a:t>
          </a:r>
          <a:endParaRPr lang="fr-FR" dirty="0"/>
        </a:p>
      </dgm:t>
    </dgm:pt>
    <dgm:pt modelId="{39FFF880-622E-425C-A064-BC809A392049}" type="parTrans" cxnId="{4DB960BA-DE09-4767-9CAE-D6122CA21470}">
      <dgm:prSet/>
      <dgm:spPr/>
      <dgm:t>
        <a:bodyPr/>
        <a:lstStyle/>
        <a:p>
          <a:endParaRPr lang="fr-FR"/>
        </a:p>
      </dgm:t>
    </dgm:pt>
    <dgm:pt modelId="{789AF1A8-769E-4D67-AF48-15CD9176C25C}" type="sibTrans" cxnId="{4DB960BA-DE09-4767-9CAE-D6122CA21470}">
      <dgm:prSet/>
      <dgm:spPr/>
      <dgm:t>
        <a:bodyPr/>
        <a:lstStyle/>
        <a:p>
          <a:endParaRPr lang="fr-FR"/>
        </a:p>
      </dgm:t>
    </dgm:pt>
    <dgm:pt modelId="{482DEB3E-3FF5-4F6A-B837-ECF0341EFB58}">
      <dgm:prSet phldrT="[Texte]"/>
      <dgm:spPr>
        <a:gradFill rotWithShape="0">
          <a:gsLst>
            <a:gs pos="0">
              <a:schemeClr val="accent1">
                <a:lumMod val="75000"/>
              </a:schemeClr>
            </a:gs>
            <a:gs pos="100000">
              <a:schemeClr val="tx2">
                <a:lumMod val="75000"/>
              </a:schemeClr>
            </a:gs>
          </a:gsLst>
          <a:lin ang="2700000" scaled="1"/>
        </a:gradFill>
      </dgm:spPr>
      <dgm:t>
        <a:bodyPr/>
        <a:lstStyle/>
        <a:p>
          <a:r>
            <a:rPr lang="fr-FR" dirty="0"/>
            <a:t>Scolarisation</a:t>
          </a:r>
        </a:p>
      </dgm:t>
    </dgm:pt>
    <dgm:pt modelId="{2B2FF69E-5689-4A8E-8AEB-C332D3822E68}" type="parTrans" cxnId="{909943FF-420E-4228-9AC4-7BEE968AA10D}">
      <dgm:prSet/>
      <dgm:spPr/>
      <dgm:t>
        <a:bodyPr/>
        <a:lstStyle/>
        <a:p>
          <a:endParaRPr lang="fr-FR"/>
        </a:p>
      </dgm:t>
    </dgm:pt>
    <dgm:pt modelId="{71D2B6E4-D0AC-4D9C-88CA-7F32A13D4FBE}" type="sibTrans" cxnId="{909943FF-420E-4228-9AC4-7BEE968AA10D}">
      <dgm:prSet/>
      <dgm:spPr/>
      <dgm:t>
        <a:bodyPr/>
        <a:lstStyle/>
        <a:p>
          <a:endParaRPr lang="fr-FR"/>
        </a:p>
      </dgm:t>
    </dgm:pt>
    <dgm:pt modelId="{B304D0A7-D04F-4E80-A785-C6A71EE7FD43}" type="pres">
      <dgm:prSet presAssocID="{09DB2EF8-C113-4A75-AEF4-1417254C86FF}" presName="diagram" presStyleCnt="0">
        <dgm:presLayoutVars>
          <dgm:dir/>
          <dgm:resizeHandles val="exact"/>
        </dgm:presLayoutVars>
      </dgm:prSet>
      <dgm:spPr/>
    </dgm:pt>
    <dgm:pt modelId="{66BC4F92-3B20-4448-9FB6-F84A591D672A}" type="pres">
      <dgm:prSet presAssocID="{4DDC7E7C-6D6D-4B04-8D34-6DCA2602E47B}" presName="node" presStyleLbl="node1" presStyleIdx="0" presStyleCnt="4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A8CD341D-CE9A-4F68-90CF-4F7F5E6B0253}" type="pres">
      <dgm:prSet presAssocID="{1AA59748-461D-432A-AF5A-D925E0DBD51A}" presName="sibTrans" presStyleCnt="0"/>
      <dgm:spPr/>
    </dgm:pt>
    <dgm:pt modelId="{436A3448-747A-4A18-8B72-BEB6BDFD366A}" type="pres">
      <dgm:prSet presAssocID="{6C93073F-05BD-40E5-9E39-E63504ED7EB3}" presName="node" presStyleLbl="node1" presStyleIdx="1" presStyleCnt="4">
        <dgm:presLayoutVars>
          <dgm:bulletEnabled val="1"/>
        </dgm:presLayoutVars>
      </dgm:prSet>
      <dgm:spPr/>
    </dgm:pt>
    <dgm:pt modelId="{4E91CA57-6EA2-436A-A0F7-8C69CF713FDE}" type="pres">
      <dgm:prSet presAssocID="{55A4F754-79E1-4082-9A14-224F27406E0D}" presName="sibTrans" presStyleCnt="0"/>
      <dgm:spPr/>
    </dgm:pt>
    <dgm:pt modelId="{B5C673B3-B8BF-46DE-AA21-75504A9324E7}" type="pres">
      <dgm:prSet presAssocID="{482DEB3E-3FF5-4F6A-B837-ECF0341EFB58}" presName="node" presStyleLbl="node1" presStyleIdx="2" presStyleCnt="4">
        <dgm:presLayoutVars>
          <dgm:bulletEnabled val="1"/>
        </dgm:presLayoutVars>
      </dgm:prSet>
      <dgm:spPr/>
    </dgm:pt>
    <dgm:pt modelId="{39EC8B8A-DF3E-42A0-9F29-6661F5A022E7}" type="pres">
      <dgm:prSet presAssocID="{71D2B6E4-D0AC-4D9C-88CA-7F32A13D4FBE}" presName="sibTrans" presStyleCnt="0"/>
      <dgm:spPr/>
    </dgm:pt>
    <dgm:pt modelId="{07674842-E058-40BE-BED9-34C020700C9D}" type="pres">
      <dgm:prSet presAssocID="{CD933F57-B17C-480F-86E5-7E932F73222D}" presName="node" presStyleLbl="node1" presStyleIdx="3" presStyleCnt="4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8B78CA32-9148-478E-B62C-7EED6AAB65C7}" type="presOf" srcId="{09DB2EF8-C113-4A75-AEF4-1417254C86FF}" destId="{B304D0A7-D04F-4E80-A785-C6A71EE7FD43}" srcOrd="0" destOrd="0" presId="urn:microsoft.com/office/officeart/2005/8/layout/default"/>
    <dgm:cxn modelId="{8FE66E60-FA41-450E-A1B3-8B8FD999C957}" type="presOf" srcId="{CD933F57-B17C-480F-86E5-7E932F73222D}" destId="{07674842-E058-40BE-BED9-34C020700C9D}" srcOrd="0" destOrd="0" presId="urn:microsoft.com/office/officeart/2005/8/layout/default"/>
    <dgm:cxn modelId="{4B09AF4E-EDE5-44AD-9390-F8CD375C3C75}" type="presOf" srcId="{482DEB3E-3FF5-4F6A-B837-ECF0341EFB58}" destId="{B5C673B3-B8BF-46DE-AA21-75504A9324E7}" srcOrd="0" destOrd="0" presId="urn:microsoft.com/office/officeart/2005/8/layout/default"/>
    <dgm:cxn modelId="{6D6DBD8C-68B8-4AFE-9A63-F9BD81FD41F8}" type="presOf" srcId="{6C93073F-05BD-40E5-9E39-E63504ED7EB3}" destId="{436A3448-747A-4A18-8B72-BEB6BDFD366A}" srcOrd="0" destOrd="0" presId="urn:microsoft.com/office/officeart/2005/8/layout/default"/>
    <dgm:cxn modelId="{94C755B9-AD9C-496D-9C69-1409EF486C89}" srcId="{09DB2EF8-C113-4A75-AEF4-1417254C86FF}" destId="{6C93073F-05BD-40E5-9E39-E63504ED7EB3}" srcOrd="1" destOrd="0" parTransId="{63F5BC79-D576-4D89-9BF4-C4E3C5EA737C}" sibTransId="{55A4F754-79E1-4082-9A14-224F27406E0D}"/>
    <dgm:cxn modelId="{4DB960BA-DE09-4767-9CAE-D6122CA21470}" srcId="{09DB2EF8-C113-4A75-AEF4-1417254C86FF}" destId="{CD933F57-B17C-480F-86E5-7E932F73222D}" srcOrd="3" destOrd="0" parTransId="{39FFF880-622E-425C-A064-BC809A392049}" sibTransId="{789AF1A8-769E-4D67-AF48-15CD9176C25C}"/>
    <dgm:cxn modelId="{54B2CCBF-97E3-4997-A511-40C2934D581F}" srcId="{09DB2EF8-C113-4A75-AEF4-1417254C86FF}" destId="{4DDC7E7C-6D6D-4B04-8D34-6DCA2602E47B}" srcOrd="0" destOrd="0" parTransId="{B77E1291-DEB6-4440-B10C-7ABE22CD1233}" sibTransId="{1AA59748-461D-432A-AF5A-D925E0DBD51A}"/>
    <dgm:cxn modelId="{EB4F63E3-7EFF-4014-BF9C-A4B15DBFCF55}" type="presOf" srcId="{4DDC7E7C-6D6D-4B04-8D34-6DCA2602E47B}" destId="{66BC4F92-3B20-4448-9FB6-F84A591D672A}" srcOrd="0" destOrd="0" presId="urn:microsoft.com/office/officeart/2005/8/layout/default"/>
    <dgm:cxn modelId="{909943FF-420E-4228-9AC4-7BEE968AA10D}" srcId="{09DB2EF8-C113-4A75-AEF4-1417254C86FF}" destId="{482DEB3E-3FF5-4F6A-B837-ECF0341EFB58}" srcOrd="2" destOrd="0" parTransId="{2B2FF69E-5689-4A8E-8AEB-C332D3822E68}" sibTransId="{71D2B6E4-D0AC-4D9C-88CA-7F32A13D4FBE}"/>
    <dgm:cxn modelId="{36F3D56B-5914-441B-B10A-18BF45CF9C10}" type="presParOf" srcId="{B304D0A7-D04F-4E80-A785-C6A71EE7FD43}" destId="{66BC4F92-3B20-4448-9FB6-F84A591D672A}" srcOrd="0" destOrd="0" presId="urn:microsoft.com/office/officeart/2005/8/layout/default"/>
    <dgm:cxn modelId="{ACA06655-5D0A-4112-A189-366F2713DEC9}" type="presParOf" srcId="{B304D0A7-D04F-4E80-A785-C6A71EE7FD43}" destId="{A8CD341D-CE9A-4F68-90CF-4F7F5E6B0253}" srcOrd="1" destOrd="0" presId="urn:microsoft.com/office/officeart/2005/8/layout/default"/>
    <dgm:cxn modelId="{EFFCECF5-B461-4A33-A803-209BE1FA157F}" type="presParOf" srcId="{B304D0A7-D04F-4E80-A785-C6A71EE7FD43}" destId="{436A3448-747A-4A18-8B72-BEB6BDFD366A}" srcOrd="2" destOrd="0" presId="urn:microsoft.com/office/officeart/2005/8/layout/default"/>
    <dgm:cxn modelId="{75323CEB-7BF0-43C5-8C24-469FD0EB7651}" type="presParOf" srcId="{B304D0A7-D04F-4E80-A785-C6A71EE7FD43}" destId="{4E91CA57-6EA2-436A-A0F7-8C69CF713FDE}" srcOrd="3" destOrd="0" presId="urn:microsoft.com/office/officeart/2005/8/layout/default"/>
    <dgm:cxn modelId="{E19A9A3B-76ED-4B93-8591-099BF6BDAD98}" type="presParOf" srcId="{B304D0A7-D04F-4E80-A785-C6A71EE7FD43}" destId="{B5C673B3-B8BF-46DE-AA21-75504A9324E7}" srcOrd="4" destOrd="0" presId="urn:microsoft.com/office/officeart/2005/8/layout/default"/>
    <dgm:cxn modelId="{4A4468BB-BE68-4E01-8627-68D93F0B3DAF}" type="presParOf" srcId="{B304D0A7-D04F-4E80-A785-C6A71EE7FD43}" destId="{39EC8B8A-DF3E-42A0-9F29-6661F5A022E7}" srcOrd="5" destOrd="0" presId="urn:microsoft.com/office/officeart/2005/8/layout/default"/>
    <dgm:cxn modelId="{A4D2611F-C0DB-4161-A26F-93AD4412AF2C}" type="presParOf" srcId="{B304D0A7-D04F-4E80-A785-C6A71EE7FD43}" destId="{07674842-E058-40BE-BED9-34C020700C9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DB2EF8-C113-4A75-AEF4-1417254C86F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DDC7E7C-6D6D-4B04-8D34-6DCA2602E47B}">
      <dgm:prSet phldrT="[Texte]"/>
      <dgm:spPr>
        <a:gradFill rotWithShape="0">
          <a:gsLst>
            <a:gs pos="0">
              <a:srgbClr val="FF0000"/>
            </a:gs>
            <a:gs pos="100000">
              <a:schemeClr val="tx2">
                <a:lumMod val="75000"/>
              </a:schemeClr>
            </a:gs>
          </a:gsLst>
          <a:lin ang="2700000" scaled="1"/>
        </a:gradFill>
      </dgm:spPr>
      <dgm:t>
        <a:bodyPr/>
        <a:lstStyle/>
        <a:p>
          <a:r>
            <a:rPr lang="fr-FR" b="1" i="0" dirty="0"/>
            <a:t>Jeunesse</a:t>
          </a:r>
          <a:endParaRPr lang="fr-FR" b="1" i="0" dirty="0">
            <a:latin typeface="+mn-lt"/>
          </a:endParaRPr>
        </a:p>
      </dgm:t>
    </dgm:pt>
    <dgm:pt modelId="{B77E1291-DEB6-4440-B10C-7ABE22CD1233}" type="parTrans" cxnId="{54B2CCBF-97E3-4997-A511-40C2934D581F}">
      <dgm:prSet/>
      <dgm:spPr/>
      <dgm:t>
        <a:bodyPr/>
        <a:lstStyle/>
        <a:p>
          <a:endParaRPr lang="fr-FR"/>
        </a:p>
      </dgm:t>
    </dgm:pt>
    <dgm:pt modelId="{1AA59748-461D-432A-AF5A-D925E0DBD51A}" type="sibTrans" cxnId="{54B2CCBF-97E3-4997-A511-40C2934D581F}">
      <dgm:prSet/>
      <dgm:spPr/>
      <dgm:t>
        <a:bodyPr/>
        <a:lstStyle/>
        <a:p>
          <a:endParaRPr lang="fr-FR"/>
        </a:p>
      </dgm:t>
    </dgm:pt>
    <dgm:pt modelId="{6C93073F-05BD-40E5-9E39-E63504ED7EB3}">
      <dgm:prSet phldrT="[Texte]"/>
      <dgm:spPr>
        <a:gradFill rotWithShape="0">
          <a:gsLst>
            <a:gs pos="0">
              <a:schemeClr val="accent3">
                <a:lumMod val="75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2700000" scaled="1"/>
        </a:gradFill>
      </dgm:spPr>
      <dgm:t>
        <a:bodyPr/>
        <a:lstStyle/>
        <a:p>
          <a:r>
            <a:rPr lang="fr-FR" b="1" i="0" dirty="0"/>
            <a:t>Quartiers Prioritaires de la ville</a:t>
          </a:r>
        </a:p>
      </dgm:t>
    </dgm:pt>
    <dgm:pt modelId="{63F5BC79-D576-4D89-9BF4-C4E3C5EA737C}" type="parTrans" cxnId="{94C755B9-AD9C-496D-9C69-1409EF486C89}">
      <dgm:prSet/>
      <dgm:spPr/>
      <dgm:t>
        <a:bodyPr/>
        <a:lstStyle/>
        <a:p>
          <a:endParaRPr lang="fr-FR"/>
        </a:p>
      </dgm:t>
    </dgm:pt>
    <dgm:pt modelId="{55A4F754-79E1-4082-9A14-224F27406E0D}" type="sibTrans" cxnId="{94C755B9-AD9C-496D-9C69-1409EF486C89}">
      <dgm:prSet/>
      <dgm:spPr/>
      <dgm:t>
        <a:bodyPr/>
        <a:lstStyle/>
        <a:p>
          <a:endParaRPr lang="fr-FR"/>
        </a:p>
      </dgm:t>
    </dgm:pt>
    <dgm:pt modelId="{A9D69979-6346-470A-9E46-A601D5A6293F}">
      <dgm:prSet phldrT="[Texte]"/>
      <dgm:spPr>
        <a:noFill/>
        <a:ln>
          <a:gradFill>
            <a:gsLst>
              <a:gs pos="0">
                <a:schemeClr val="tx2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a:ln>
      </dgm:spPr>
      <dgm:t>
        <a:bodyPr/>
        <a:lstStyle/>
        <a:p>
          <a:r>
            <a:rPr lang="fr-FR" dirty="0"/>
            <a:t>Selon l'Organisation des Nations Unies (ONU), les jeunes sont définis comme des personnes âgées de 15 à 24 ans</a:t>
          </a:r>
        </a:p>
      </dgm:t>
    </dgm:pt>
    <dgm:pt modelId="{4904026D-974A-4646-9E38-699B6CDB1841}" type="parTrans" cxnId="{EF15AC08-A5BA-49B8-BE3B-B0AEF1CAB4A5}">
      <dgm:prSet/>
      <dgm:spPr/>
      <dgm:t>
        <a:bodyPr/>
        <a:lstStyle/>
        <a:p>
          <a:endParaRPr lang="fr-FR"/>
        </a:p>
      </dgm:t>
    </dgm:pt>
    <dgm:pt modelId="{58A71A71-FF29-44D7-B470-113C9640D334}" type="sibTrans" cxnId="{EF15AC08-A5BA-49B8-BE3B-B0AEF1CAB4A5}">
      <dgm:prSet/>
      <dgm:spPr/>
      <dgm:t>
        <a:bodyPr/>
        <a:lstStyle/>
        <a:p>
          <a:endParaRPr lang="fr-FR"/>
        </a:p>
      </dgm:t>
    </dgm:pt>
    <dgm:pt modelId="{D5A1A0D3-212E-4E3E-AB87-84BC1B0FB1E2}">
      <dgm:prSet phldrT="[Texte]"/>
      <dgm:spPr>
        <a:noFill/>
        <a:ln>
          <a:gradFill>
            <a:gsLst>
              <a:gs pos="98000">
                <a:schemeClr val="accent2"/>
              </a:gs>
              <a:gs pos="0">
                <a:schemeClr val="accent3"/>
              </a:gs>
            </a:gsLst>
            <a:lin ang="5400000" scaled="1"/>
          </a:gradFill>
        </a:ln>
      </dgm:spPr>
      <dgm:t>
        <a:bodyPr/>
        <a:lstStyle/>
        <a:p>
          <a:r>
            <a:rPr lang="fr-FR" dirty="0"/>
            <a:t>Les quartiers dits « prioritaires » de la politique de la ville (QPV) sont les territoires où s’applique la politique de la ville, politique qui vise à compenser les écarts de niveau de vie avec le reste du territoire. Ces quartiers sont donc ceux où les revenus sont les plus faibles.</a:t>
          </a:r>
          <a:endParaRPr lang="fr-FR" b="1" i="0" dirty="0"/>
        </a:p>
      </dgm:t>
    </dgm:pt>
    <dgm:pt modelId="{0237BAEE-669B-4F8F-A703-48289DFF19A2}" type="parTrans" cxnId="{98B742EE-B773-4733-BA34-7AE64C632C53}">
      <dgm:prSet/>
      <dgm:spPr/>
      <dgm:t>
        <a:bodyPr/>
        <a:lstStyle/>
        <a:p>
          <a:endParaRPr lang="fr-FR"/>
        </a:p>
      </dgm:t>
    </dgm:pt>
    <dgm:pt modelId="{46C65D2E-00C4-4E3D-AF1F-F43FC226C94C}" type="sibTrans" cxnId="{98B742EE-B773-4733-BA34-7AE64C632C53}">
      <dgm:prSet/>
      <dgm:spPr/>
      <dgm:t>
        <a:bodyPr/>
        <a:lstStyle/>
        <a:p>
          <a:endParaRPr lang="fr-FR"/>
        </a:p>
      </dgm:t>
    </dgm:pt>
    <dgm:pt modelId="{81E8BFE5-C2FC-482E-8A5F-B913A120B131}" type="pres">
      <dgm:prSet presAssocID="{09DB2EF8-C113-4A75-AEF4-1417254C86FF}" presName="linear" presStyleCnt="0">
        <dgm:presLayoutVars>
          <dgm:dir/>
          <dgm:animLvl val="lvl"/>
          <dgm:resizeHandles val="exact"/>
        </dgm:presLayoutVars>
      </dgm:prSet>
      <dgm:spPr/>
    </dgm:pt>
    <dgm:pt modelId="{7C45A536-5488-4408-96E3-CC5EA8CF195E}" type="pres">
      <dgm:prSet presAssocID="{4DDC7E7C-6D6D-4B04-8D34-6DCA2602E47B}" presName="parentLin" presStyleCnt="0"/>
      <dgm:spPr/>
    </dgm:pt>
    <dgm:pt modelId="{8C764C9D-5A2E-4A35-AEBE-2BD306ABFE35}" type="pres">
      <dgm:prSet presAssocID="{4DDC7E7C-6D6D-4B04-8D34-6DCA2602E47B}" presName="parentLeftMargin" presStyleLbl="node1" presStyleIdx="0" presStyleCnt="2"/>
      <dgm:spPr/>
    </dgm:pt>
    <dgm:pt modelId="{A02CBA30-E78B-4BFC-AB36-FBDD4DE67A4D}" type="pres">
      <dgm:prSet presAssocID="{4DDC7E7C-6D6D-4B04-8D34-6DCA2602E4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55FAD5-212C-47D8-92B8-3BE84C6E6436}" type="pres">
      <dgm:prSet presAssocID="{4DDC7E7C-6D6D-4B04-8D34-6DCA2602E47B}" presName="negativeSpace" presStyleCnt="0"/>
      <dgm:spPr/>
    </dgm:pt>
    <dgm:pt modelId="{D28BB769-E2EE-41DF-A15A-24DAC8F0124E}" type="pres">
      <dgm:prSet presAssocID="{4DDC7E7C-6D6D-4B04-8D34-6DCA2602E47B}" presName="childText" presStyleLbl="conFgAcc1" presStyleIdx="0" presStyleCnt="2">
        <dgm:presLayoutVars>
          <dgm:bulletEnabled val="1"/>
        </dgm:presLayoutVars>
      </dgm:prSet>
      <dgm:spPr/>
    </dgm:pt>
    <dgm:pt modelId="{CAFB400A-04DE-4195-8FBB-0969D2019923}" type="pres">
      <dgm:prSet presAssocID="{1AA59748-461D-432A-AF5A-D925E0DBD51A}" presName="spaceBetweenRectangles" presStyleCnt="0"/>
      <dgm:spPr/>
    </dgm:pt>
    <dgm:pt modelId="{15AE6F48-3366-4C9D-9BFC-928C73693AFF}" type="pres">
      <dgm:prSet presAssocID="{6C93073F-05BD-40E5-9E39-E63504ED7EB3}" presName="parentLin" presStyleCnt="0"/>
      <dgm:spPr/>
    </dgm:pt>
    <dgm:pt modelId="{6FEE7431-8BFD-49FD-85EF-D36EEF68C54B}" type="pres">
      <dgm:prSet presAssocID="{6C93073F-05BD-40E5-9E39-E63504ED7EB3}" presName="parentLeftMargin" presStyleLbl="node1" presStyleIdx="0" presStyleCnt="2"/>
      <dgm:spPr/>
    </dgm:pt>
    <dgm:pt modelId="{78304EEF-5B50-4ED3-B4D0-269E550F8528}" type="pres">
      <dgm:prSet presAssocID="{6C93073F-05BD-40E5-9E39-E63504ED7EB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DB55790-6948-40C6-A58B-4A285CA1526F}" type="pres">
      <dgm:prSet presAssocID="{6C93073F-05BD-40E5-9E39-E63504ED7EB3}" presName="negativeSpace" presStyleCnt="0"/>
      <dgm:spPr/>
    </dgm:pt>
    <dgm:pt modelId="{01BB14EC-FD6D-4739-8BAA-B4C22E9AEDBB}" type="pres">
      <dgm:prSet presAssocID="{6C93073F-05BD-40E5-9E39-E63504ED7EB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F15AC08-A5BA-49B8-BE3B-B0AEF1CAB4A5}" srcId="{4DDC7E7C-6D6D-4B04-8D34-6DCA2602E47B}" destId="{A9D69979-6346-470A-9E46-A601D5A6293F}" srcOrd="0" destOrd="0" parTransId="{4904026D-974A-4646-9E38-699B6CDB1841}" sibTransId="{58A71A71-FF29-44D7-B470-113C9640D334}"/>
    <dgm:cxn modelId="{4CD13E1F-BDCA-45AB-BB9C-CDEDA45D3D43}" type="presOf" srcId="{6C93073F-05BD-40E5-9E39-E63504ED7EB3}" destId="{78304EEF-5B50-4ED3-B4D0-269E550F8528}" srcOrd="1" destOrd="0" presId="urn:microsoft.com/office/officeart/2005/8/layout/list1"/>
    <dgm:cxn modelId="{D8ACCD59-2BB1-44AE-ABBE-EC39829C698F}" type="presOf" srcId="{6C93073F-05BD-40E5-9E39-E63504ED7EB3}" destId="{6FEE7431-8BFD-49FD-85EF-D36EEF68C54B}" srcOrd="0" destOrd="0" presId="urn:microsoft.com/office/officeart/2005/8/layout/list1"/>
    <dgm:cxn modelId="{C86154B7-9DDA-4791-B171-87091422E117}" type="presOf" srcId="{4DDC7E7C-6D6D-4B04-8D34-6DCA2602E47B}" destId="{A02CBA30-E78B-4BFC-AB36-FBDD4DE67A4D}" srcOrd="1" destOrd="0" presId="urn:microsoft.com/office/officeart/2005/8/layout/list1"/>
    <dgm:cxn modelId="{94C755B9-AD9C-496D-9C69-1409EF486C89}" srcId="{09DB2EF8-C113-4A75-AEF4-1417254C86FF}" destId="{6C93073F-05BD-40E5-9E39-E63504ED7EB3}" srcOrd="1" destOrd="0" parTransId="{63F5BC79-D576-4D89-9BF4-C4E3C5EA737C}" sibTransId="{55A4F754-79E1-4082-9A14-224F27406E0D}"/>
    <dgm:cxn modelId="{54B2CCBF-97E3-4997-A511-40C2934D581F}" srcId="{09DB2EF8-C113-4A75-AEF4-1417254C86FF}" destId="{4DDC7E7C-6D6D-4B04-8D34-6DCA2602E47B}" srcOrd="0" destOrd="0" parTransId="{B77E1291-DEB6-4440-B10C-7ABE22CD1233}" sibTransId="{1AA59748-461D-432A-AF5A-D925E0DBD51A}"/>
    <dgm:cxn modelId="{A011C4C3-F726-4465-8DFC-D9D695DDCEF1}" type="presOf" srcId="{4DDC7E7C-6D6D-4B04-8D34-6DCA2602E47B}" destId="{8C764C9D-5A2E-4A35-AEBE-2BD306ABFE35}" srcOrd="0" destOrd="0" presId="urn:microsoft.com/office/officeart/2005/8/layout/list1"/>
    <dgm:cxn modelId="{F34421CA-8AC4-47BB-B6AA-A004A6C71DA3}" type="presOf" srcId="{09DB2EF8-C113-4A75-AEF4-1417254C86FF}" destId="{81E8BFE5-C2FC-482E-8A5F-B913A120B131}" srcOrd="0" destOrd="0" presId="urn:microsoft.com/office/officeart/2005/8/layout/list1"/>
    <dgm:cxn modelId="{3FCFC5CF-3DFB-4537-B72D-5B4F937B0278}" type="presOf" srcId="{A9D69979-6346-470A-9E46-A601D5A6293F}" destId="{D28BB769-E2EE-41DF-A15A-24DAC8F0124E}" srcOrd="0" destOrd="0" presId="urn:microsoft.com/office/officeart/2005/8/layout/list1"/>
    <dgm:cxn modelId="{98B742EE-B773-4733-BA34-7AE64C632C53}" srcId="{6C93073F-05BD-40E5-9E39-E63504ED7EB3}" destId="{D5A1A0D3-212E-4E3E-AB87-84BC1B0FB1E2}" srcOrd="0" destOrd="0" parTransId="{0237BAEE-669B-4F8F-A703-48289DFF19A2}" sibTransId="{46C65D2E-00C4-4E3D-AF1F-F43FC226C94C}"/>
    <dgm:cxn modelId="{BEDF4BF0-F8EE-427C-BB30-035DA439CC6B}" type="presOf" srcId="{D5A1A0D3-212E-4E3E-AB87-84BC1B0FB1E2}" destId="{01BB14EC-FD6D-4739-8BAA-B4C22E9AEDBB}" srcOrd="0" destOrd="0" presId="urn:microsoft.com/office/officeart/2005/8/layout/list1"/>
    <dgm:cxn modelId="{C62B31BC-9CCD-46F5-A5EF-461153A48B0A}" type="presParOf" srcId="{81E8BFE5-C2FC-482E-8A5F-B913A120B131}" destId="{7C45A536-5488-4408-96E3-CC5EA8CF195E}" srcOrd="0" destOrd="0" presId="urn:microsoft.com/office/officeart/2005/8/layout/list1"/>
    <dgm:cxn modelId="{FC8599AB-590C-4DD3-8823-6F4AF44D1B50}" type="presParOf" srcId="{7C45A536-5488-4408-96E3-CC5EA8CF195E}" destId="{8C764C9D-5A2E-4A35-AEBE-2BD306ABFE35}" srcOrd="0" destOrd="0" presId="urn:microsoft.com/office/officeart/2005/8/layout/list1"/>
    <dgm:cxn modelId="{48015B85-B4D5-49AC-BA3C-99BCA8BFAFCA}" type="presParOf" srcId="{7C45A536-5488-4408-96E3-CC5EA8CF195E}" destId="{A02CBA30-E78B-4BFC-AB36-FBDD4DE67A4D}" srcOrd="1" destOrd="0" presId="urn:microsoft.com/office/officeart/2005/8/layout/list1"/>
    <dgm:cxn modelId="{F4444525-F809-469E-BE67-FFCC703BF992}" type="presParOf" srcId="{81E8BFE5-C2FC-482E-8A5F-B913A120B131}" destId="{BB55FAD5-212C-47D8-92B8-3BE84C6E6436}" srcOrd="1" destOrd="0" presId="urn:microsoft.com/office/officeart/2005/8/layout/list1"/>
    <dgm:cxn modelId="{E295971E-7A90-48C0-B642-615D847E3A96}" type="presParOf" srcId="{81E8BFE5-C2FC-482E-8A5F-B913A120B131}" destId="{D28BB769-E2EE-41DF-A15A-24DAC8F0124E}" srcOrd="2" destOrd="0" presId="urn:microsoft.com/office/officeart/2005/8/layout/list1"/>
    <dgm:cxn modelId="{26D7B626-077B-44EB-9746-792BD7A26EDA}" type="presParOf" srcId="{81E8BFE5-C2FC-482E-8A5F-B913A120B131}" destId="{CAFB400A-04DE-4195-8FBB-0969D2019923}" srcOrd="3" destOrd="0" presId="urn:microsoft.com/office/officeart/2005/8/layout/list1"/>
    <dgm:cxn modelId="{9CC6169D-B154-4327-91C7-20C2FA4AD85A}" type="presParOf" srcId="{81E8BFE5-C2FC-482E-8A5F-B913A120B131}" destId="{15AE6F48-3366-4C9D-9BFC-928C73693AFF}" srcOrd="4" destOrd="0" presId="urn:microsoft.com/office/officeart/2005/8/layout/list1"/>
    <dgm:cxn modelId="{7265D305-B62C-471C-B21E-D4B2EA370DB3}" type="presParOf" srcId="{15AE6F48-3366-4C9D-9BFC-928C73693AFF}" destId="{6FEE7431-8BFD-49FD-85EF-D36EEF68C54B}" srcOrd="0" destOrd="0" presId="urn:microsoft.com/office/officeart/2005/8/layout/list1"/>
    <dgm:cxn modelId="{76529513-50DE-4502-BD5B-A2969EFA7776}" type="presParOf" srcId="{15AE6F48-3366-4C9D-9BFC-928C73693AFF}" destId="{78304EEF-5B50-4ED3-B4D0-269E550F8528}" srcOrd="1" destOrd="0" presId="urn:microsoft.com/office/officeart/2005/8/layout/list1"/>
    <dgm:cxn modelId="{FF56139D-3630-4762-ADDA-07352EE9305C}" type="presParOf" srcId="{81E8BFE5-C2FC-482E-8A5F-B913A120B131}" destId="{6DB55790-6948-40C6-A58B-4A285CA1526F}" srcOrd="5" destOrd="0" presId="urn:microsoft.com/office/officeart/2005/8/layout/list1"/>
    <dgm:cxn modelId="{30D0270B-F746-4AD6-9276-1C6AB91BA93C}" type="presParOf" srcId="{81E8BFE5-C2FC-482E-8A5F-B913A120B131}" destId="{01BB14EC-FD6D-4739-8BAA-B4C22E9AEDB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C4F92-3B20-4448-9FB6-F84A591D672A}">
      <dsp:nvSpPr>
        <dsp:cNvPr id="0" name=""/>
        <dsp:cNvSpPr/>
      </dsp:nvSpPr>
      <dsp:spPr>
        <a:xfrm>
          <a:off x="330509" y="616"/>
          <a:ext cx="3125204" cy="1875122"/>
        </a:xfrm>
        <a:prstGeom prst="flowChartAlternateProcess">
          <a:avLst/>
        </a:prstGeom>
        <a:gradFill rotWithShape="0">
          <a:gsLst>
            <a:gs pos="0">
              <a:srgbClr val="FF0000"/>
            </a:gs>
            <a:gs pos="100000">
              <a:schemeClr val="tx2">
                <a:lumMod val="75000"/>
              </a:schemeClr>
            </a:gs>
          </a:gsLst>
          <a:lin ang="27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>
              <a:latin typeface="+mn-lt"/>
            </a:rPr>
            <a:t>Définitions</a:t>
          </a:r>
        </a:p>
      </dsp:txBody>
      <dsp:txXfrm>
        <a:off x="422043" y="92150"/>
        <a:ext cx="2942136" cy="1692054"/>
      </dsp:txXfrm>
    </dsp:sp>
    <dsp:sp modelId="{436A3448-747A-4A18-8B72-BEB6BDFD366A}">
      <dsp:nvSpPr>
        <dsp:cNvPr id="0" name=""/>
        <dsp:cNvSpPr/>
      </dsp:nvSpPr>
      <dsp:spPr>
        <a:xfrm>
          <a:off x="3768234" y="616"/>
          <a:ext cx="3125204" cy="1875122"/>
        </a:xfrm>
        <a:prstGeom prst="rect">
          <a:avLst/>
        </a:prstGeom>
        <a:gradFill rotWithShape="0">
          <a:gsLst>
            <a:gs pos="0">
              <a:schemeClr val="accent3">
                <a:lumMod val="75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27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/>
            <a:t>Les jeunes au sein des QPV</a:t>
          </a:r>
        </a:p>
      </dsp:txBody>
      <dsp:txXfrm>
        <a:off x="3768234" y="616"/>
        <a:ext cx="3125204" cy="1875122"/>
      </dsp:txXfrm>
    </dsp:sp>
    <dsp:sp modelId="{B5C673B3-B8BF-46DE-AA21-75504A9324E7}">
      <dsp:nvSpPr>
        <dsp:cNvPr id="0" name=""/>
        <dsp:cNvSpPr/>
      </dsp:nvSpPr>
      <dsp:spPr>
        <a:xfrm>
          <a:off x="330509" y="2188259"/>
          <a:ext cx="3125204" cy="1875122"/>
        </a:xfrm>
        <a:prstGeom prst="rect">
          <a:avLst/>
        </a:prstGeom>
        <a:gradFill rotWithShape="0">
          <a:gsLst>
            <a:gs pos="0">
              <a:schemeClr val="accent1">
                <a:lumMod val="75000"/>
              </a:schemeClr>
            </a:gs>
            <a:gs pos="100000">
              <a:schemeClr val="tx2">
                <a:lumMod val="75000"/>
              </a:schemeClr>
            </a:gs>
          </a:gsLst>
          <a:lin ang="27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/>
            <a:t>Scolarisation</a:t>
          </a:r>
        </a:p>
      </dsp:txBody>
      <dsp:txXfrm>
        <a:off x="330509" y="2188259"/>
        <a:ext cx="3125204" cy="1875122"/>
      </dsp:txXfrm>
    </dsp:sp>
    <dsp:sp modelId="{07674842-E058-40BE-BED9-34C020700C9D}">
      <dsp:nvSpPr>
        <dsp:cNvPr id="0" name=""/>
        <dsp:cNvSpPr/>
      </dsp:nvSpPr>
      <dsp:spPr>
        <a:xfrm>
          <a:off x="3768234" y="2188259"/>
          <a:ext cx="3125204" cy="1875122"/>
        </a:xfrm>
        <a:prstGeom prst="flowChartAlternateProcess">
          <a:avLst/>
        </a:prstGeom>
        <a:gradFill rotWithShape="0">
          <a:gsLst>
            <a:gs pos="0">
              <a:schemeClr val="accent3">
                <a:lumMod val="75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27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altLang="fr-FR" sz="4100" kern="1200" dirty="0"/>
            <a:t>Précarité financière </a:t>
          </a:r>
          <a:endParaRPr lang="fr-FR" sz="4100" kern="1200" dirty="0"/>
        </a:p>
      </dsp:txBody>
      <dsp:txXfrm>
        <a:off x="3859768" y="2279793"/>
        <a:ext cx="2942136" cy="16920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BB769-E2EE-41DF-A15A-24DAC8F0124E}">
      <dsp:nvSpPr>
        <dsp:cNvPr id="0" name=""/>
        <dsp:cNvSpPr/>
      </dsp:nvSpPr>
      <dsp:spPr>
        <a:xfrm>
          <a:off x="0" y="355749"/>
          <a:ext cx="7223949" cy="1354500"/>
        </a:xfrm>
        <a:prstGeom prst="rect">
          <a:avLst/>
        </a:prstGeom>
        <a:noFill/>
        <a:ln w="25400" cap="flat" cmpd="sng" algn="ctr">
          <a:gradFill>
            <a:gsLst>
              <a:gs pos="0">
                <a:schemeClr val="tx2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659" tIns="416560" rIns="56065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Selon l'Organisation des Nations Unies (ONU), les jeunes sont définis comme des personnes âgées de 15 à 24 ans</a:t>
          </a:r>
        </a:p>
      </dsp:txBody>
      <dsp:txXfrm>
        <a:off x="0" y="355749"/>
        <a:ext cx="7223949" cy="1354500"/>
      </dsp:txXfrm>
    </dsp:sp>
    <dsp:sp modelId="{A02CBA30-E78B-4BFC-AB36-FBDD4DE67A4D}">
      <dsp:nvSpPr>
        <dsp:cNvPr id="0" name=""/>
        <dsp:cNvSpPr/>
      </dsp:nvSpPr>
      <dsp:spPr>
        <a:xfrm>
          <a:off x="361197" y="60549"/>
          <a:ext cx="5056764" cy="590400"/>
        </a:xfrm>
        <a:prstGeom prst="roundRect">
          <a:avLst/>
        </a:prstGeom>
        <a:gradFill rotWithShape="0">
          <a:gsLst>
            <a:gs pos="0">
              <a:srgbClr val="FF0000"/>
            </a:gs>
            <a:gs pos="100000">
              <a:schemeClr val="tx2">
                <a:lumMod val="75000"/>
              </a:schemeClr>
            </a:gs>
          </a:gsLst>
          <a:lin ang="27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34" tIns="0" rIns="1911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/>
            <a:t>Jeunesse</a:t>
          </a:r>
          <a:endParaRPr lang="fr-FR" sz="2000" b="1" i="0" kern="1200" dirty="0">
            <a:latin typeface="+mn-lt"/>
          </a:endParaRPr>
        </a:p>
      </dsp:txBody>
      <dsp:txXfrm>
        <a:off x="390018" y="89370"/>
        <a:ext cx="4999122" cy="532758"/>
      </dsp:txXfrm>
    </dsp:sp>
    <dsp:sp modelId="{01BB14EC-FD6D-4739-8BAA-B4C22E9AEDBB}">
      <dsp:nvSpPr>
        <dsp:cNvPr id="0" name=""/>
        <dsp:cNvSpPr/>
      </dsp:nvSpPr>
      <dsp:spPr>
        <a:xfrm>
          <a:off x="0" y="2113449"/>
          <a:ext cx="7223949" cy="1890000"/>
        </a:xfrm>
        <a:prstGeom prst="rect">
          <a:avLst/>
        </a:prstGeom>
        <a:noFill/>
        <a:ln w="25400" cap="flat" cmpd="sng" algn="ctr">
          <a:gradFill>
            <a:gsLst>
              <a:gs pos="98000">
                <a:schemeClr val="accent2"/>
              </a:gs>
              <a:gs pos="0">
                <a:schemeClr val="accent3"/>
              </a:gs>
            </a:gsLst>
            <a:lin ang="5400000" scaled="1"/>
          </a:gra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659" tIns="416560" rIns="56065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Les quartiers dits « prioritaires » de la politique de la ville (QPV) sont les territoires où s’applique la politique de la ville, politique qui vise à compenser les écarts de niveau de vie avec le reste du territoire. Ces quartiers sont donc ceux où les revenus sont les plus faibles.</a:t>
          </a:r>
          <a:endParaRPr lang="fr-FR" sz="2000" b="1" i="0" kern="1200" dirty="0"/>
        </a:p>
      </dsp:txBody>
      <dsp:txXfrm>
        <a:off x="0" y="2113449"/>
        <a:ext cx="7223949" cy="1890000"/>
      </dsp:txXfrm>
    </dsp:sp>
    <dsp:sp modelId="{78304EEF-5B50-4ED3-B4D0-269E550F8528}">
      <dsp:nvSpPr>
        <dsp:cNvPr id="0" name=""/>
        <dsp:cNvSpPr/>
      </dsp:nvSpPr>
      <dsp:spPr>
        <a:xfrm>
          <a:off x="361197" y="1818249"/>
          <a:ext cx="5056764" cy="590400"/>
        </a:xfrm>
        <a:prstGeom prst="roundRect">
          <a:avLst/>
        </a:prstGeom>
        <a:gradFill rotWithShape="0">
          <a:gsLst>
            <a:gs pos="0">
              <a:schemeClr val="accent3">
                <a:lumMod val="75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27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134" tIns="0" rIns="19113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/>
            <a:t>Quartiers Prioritaires de la ville</a:t>
          </a:r>
        </a:p>
      </dsp:txBody>
      <dsp:txXfrm>
        <a:off x="390018" y="1847070"/>
        <a:ext cx="4999122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12200" y="329200"/>
            <a:ext cx="11567600" cy="6199600"/>
            <a:chOff x="234150" y="246900"/>
            <a:chExt cx="8675700" cy="4649700"/>
          </a:xfrm>
        </p:grpSpPr>
        <p:sp>
          <p:nvSpPr>
            <p:cNvPr id="10" name="Google Shape;10;p2"/>
            <p:cNvSpPr/>
            <p:nvPr/>
          </p:nvSpPr>
          <p:spPr>
            <a:xfrm>
              <a:off x="234150" y="246900"/>
              <a:ext cx="5750400" cy="4649700"/>
            </a:xfrm>
            <a:prstGeom prst="roundRect">
              <a:avLst>
                <a:gd name="adj" fmla="val 763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n-lt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229350" y="246900"/>
              <a:ext cx="2680500" cy="4649700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+mn-lt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957667" y="4313933"/>
            <a:ext cx="38504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+mn-l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7F4CD1-2246-FA85-1B68-7329DF43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space réservé de la date 1">
            <a:extLst>
              <a:ext uri="{FF2B5EF4-FFF2-40B4-BE49-F238E27FC236}">
                <a16:creationId xmlns:a16="http://schemas.microsoft.com/office/drawing/2014/main" id="{AF8E7B57-5BBE-D20D-0783-FF4BF844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14" name="Espace réservé du pied de page 2">
            <a:extLst>
              <a:ext uri="{FF2B5EF4-FFF2-40B4-BE49-F238E27FC236}">
                <a16:creationId xmlns:a16="http://schemas.microsoft.com/office/drawing/2014/main" id="{5FA5396F-6CFE-334C-81FB-49FF077C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CA666957-0DC9-57E4-B302-95859F8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10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312200" y="329200"/>
            <a:ext cx="11567600" cy="61996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415500"/>
            <a:ext cx="8768000" cy="13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rPr dirty="0"/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712000" y="3779700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pic>
        <p:nvPicPr>
          <p:cNvPr id="68" name="Google Shape;68;p11"/>
          <p:cNvPicPr preferRelativeResize="0"/>
          <p:nvPr/>
        </p:nvPicPr>
        <p:blipFill rotWithShape="1">
          <a:blip r:embed="rId2">
            <a:alphaModFix/>
          </a:blip>
          <a:srcRect l="58185" t="26747" r="18738" b="31551"/>
          <a:stretch/>
        </p:blipFill>
        <p:spPr>
          <a:xfrm>
            <a:off x="324516" y="1127767"/>
            <a:ext cx="953331" cy="1691633"/>
          </a:xfrm>
          <a:prstGeom prst="rect">
            <a:avLst/>
          </a:prstGeom>
          <a:noFill/>
          <a:ln>
            <a:noFill/>
          </a:ln>
          <a:effectLst>
            <a:outerShdw blurRad="85725" dist="76200" dir="2580000" algn="bl" rotWithShape="0">
              <a:srgbClr val="000000">
                <a:alpha val="20000"/>
              </a:srgbClr>
            </a:outerShdw>
          </a:effectLst>
        </p:spPr>
      </p:pic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2162945C-8937-F3A1-767D-184B7EB3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6D57B11E-4545-B8A8-F0CF-1D6E0392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0FD3A220-5F8E-3A26-122C-005E3FB2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37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B9CA9AD9-83A5-C09B-A221-B1FFE6AE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4764D3CB-0F80-348D-CD36-F97A00B3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1BBD7819-81D5-F572-FA7E-F4140A6F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596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>
            <a:off x="312200" y="329200"/>
            <a:ext cx="11567600" cy="61996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/>
          </p:nvPr>
        </p:nvSpPr>
        <p:spPr>
          <a:xfrm>
            <a:off x="960201" y="287441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960200" y="3476400"/>
            <a:ext cx="2900400" cy="22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3"/>
          </p:nvPr>
        </p:nvSpPr>
        <p:spPr>
          <a:xfrm>
            <a:off x="4355827" y="287441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4355829" y="3476400"/>
            <a:ext cx="2900400" cy="22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5"/>
          </p:nvPr>
        </p:nvSpPr>
        <p:spPr>
          <a:xfrm>
            <a:off x="7751461" y="287441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6"/>
          </p:nvPr>
        </p:nvSpPr>
        <p:spPr>
          <a:xfrm>
            <a:off x="7751467" y="3476400"/>
            <a:ext cx="2900400" cy="22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7" hasCustomPrompt="1"/>
          </p:nvPr>
        </p:nvSpPr>
        <p:spPr>
          <a:xfrm>
            <a:off x="960001" y="2277600"/>
            <a:ext cx="2900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8" hasCustomPrompt="1"/>
          </p:nvPr>
        </p:nvSpPr>
        <p:spPr>
          <a:xfrm>
            <a:off x="4355500" y="2277600"/>
            <a:ext cx="29008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9" hasCustomPrompt="1"/>
          </p:nvPr>
        </p:nvSpPr>
        <p:spPr>
          <a:xfrm>
            <a:off x="7751468" y="2277600"/>
            <a:ext cx="29004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dirty="0"/>
              <a:t>xx%</a:t>
            </a:r>
          </a:p>
        </p:txBody>
      </p: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A25CB600-A78E-15FE-4296-BAE3B0BF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E14AA6FF-6082-EDB5-C06C-07C0D8AD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E4CD8F70-E0D5-82AE-CF10-E2DA5583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765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/>
          <p:nvPr/>
        </p:nvSpPr>
        <p:spPr>
          <a:xfrm>
            <a:off x="312200" y="329200"/>
            <a:ext cx="11567600" cy="61996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85" name="Google Shape;85;p14"/>
          <p:cNvGrpSpPr/>
          <p:nvPr/>
        </p:nvGrpSpPr>
        <p:grpSpPr>
          <a:xfrm>
            <a:off x="321800" y="2360534"/>
            <a:ext cx="11543536" cy="3382633"/>
            <a:chOff x="254150" y="1770400"/>
            <a:chExt cx="8657652" cy="2536975"/>
          </a:xfrm>
        </p:grpSpPr>
        <p:pic>
          <p:nvPicPr>
            <p:cNvPr id="86" name="Google Shape;86;p14"/>
            <p:cNvPicPr preferRelativeResize="0"/>
            <p:nvPr/>
          </p:nvPicPr>
          <p:blipFill rotWithShape="1">
            <a:blip r:embed="rId2">
              <a:alphaModFix/>
            </a:blip>
            <a:srcRect l="43986" t="12001" r="6822" b="11993"/>
            <a:stretch/>
          </p:blipFill>
          <p:spPr>
            <a:xfrm>
              <a:off x="254150" y="1770400"/>
              <a:ext cx="377477" cy="572698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87" name="Google Shape;87;p14"/>
            <p:cNvPicPr preferRelativeResize="0"/>
            <p:nvPr/>
          </p:nvPicPr>
          <p:blipFill rotWithShape="1">
            <a:blip r:embed="rId3">
              <a:alphaModFix/>
            </a:blip>
            <a:srcRect l="22946" t="3330" r="22946" b="74299"/>
            <a:stretch/>
          </p:blipFill>
          <p:spPr>
            <a:xfrm rot="-5400000">
              <a:off x="8126314" y="3521888"/>
              <a:ext cx="1117373" cy="453601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CB85A30-F617-7738-6369-8C360648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2A868F-A4D3-5EB1-FF3B-F4191C80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97232B-B9BB-E9C0-509B-1C34BB20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524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5"/>
          <p:cNvGrpSpPr/>
          <p:nvPr/>
        </p:nvGrpSpPr>
        <p:grpSpPr>
          <a:xfrm>
            <a:off x="312200" y="329200"/>
            <a:ext cx="11567600" cy="6199600"/>
            <a:chOff x="234150" y="246900"/>
            <a:chExt cx="8675700" cy="4649700"/>
          </a:xfrm>
        </p:grpSpPr>
        <p:sp>
          <p:nvSpPr>
            <p:cNvPr id="90" name="Google Shape;90;p15"/>
            <p:cNvSpPr/>
            <p:nvPr/>
          </p:nvSpPr>
          <p:spPr>
            <a:xfrm>
              <a:off x="234150" y="246900"/>
              <a:ext cx="5750400" cy="4649700"/>
            </a:xfrm>
            <a:prstGeom prst="roundRect">
              <a:avLst>
                <a:gd name="adj" fmla="val 763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229350" y="246900"/>
              <a:ext cx="2680500" cy="4649700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813200" cy="1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960000" y="2341033"/>
            <a:ext cx="6813200" cy="37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467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36BDA1-880A-288F-C3D6-3145C0DD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AFC4B0-6637-D3EA-9AEA-B575369F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9EA2E2-579C-4251-3CD0-70ACE21A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338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6"/>
          <p:cNvGrpSpPr/>
          <p:nvPr/>
        </p:nvGrpSpPr>
        <p:grpSpPr>
          <a:xfrm flipH="1">
            <a:off x="312200" y="329200"/>
            <a:ext cx="11567600" cy="6199600"/>
            <a:chOff x="234150" y="246900"/>
            <a:chExt cx="8675700" cy="4649700"/>
          </a:xfrm>
        </p:grpSpPr>
        <p:sp>
          <p:nvSpPr>
            <p:cNvPr id="96" name="Google Shape;96;p16"/>
            <p:cNvSpPr/>
            <p:nvPr/>
          </p:nvSpPr>
          <p:spPr>
            <a:xfrm>
              <a:off x="234150" y="246900"/>
              <a:ext cx="5750400" cy="4649700"/>
            </a:xfrm>
            <a:prstGeom prst="roundRect">
              <a:avLst>
                <a:gd name="adj" fmla="val 763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6229350" y="246900"/>
              <a:ext cx="2680500" cy="4649700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4835733" y="4879900"/>
            <a:ext cx="6083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4835733" y="1268900"/>
            <a:ext cx="6083200" cy="32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+mj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6EECD3-6D13-8A1F-AD43-1E42B5EC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7E5013-4A16-2897-946A-DC56E22E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B9D1DF-B0ED-AB04-1ADC-8475A3BD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905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12200" y="329200"/>
            <a:ext cx="11567600" cy="61996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6195659" y="1706267"/>
            <a:ext cx="4699200" cy="39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2"/>
          </p:nvPr>
        </p:nvSpPr>
        <p:spPr>
          <a:xfrm>
            <a:off x="960000" y="1706267"/>
            <a:ext cx="4699200" cy="39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3680303" y="1094501"/>
            <a:ext cx="8211531" cy="5419967"/>
            <a:chOff x="2760227" y="820875"/>
            <a:chExt cx="6158648" cy="4064975"/>
          </a:xfrm>
        </p:grpSpPr>
        <p:pic>
          <p:nvPicPr>
            <p:cNvPr id="106" name="Google Shape;106;p17"/>
            <p:cNvPicPr preferRelativeResize="0"/>
            <p:nvPr/>
          </p:nvPicPr>
          <p:blipFill rotWithShape="1">
            <a:blip r:embed="rId2">
              <a:alphaModFix/>
            </a:blip>
            <a:srcRect l="11872" t="47552" r="11872" b="10616"/>
            <a:stretch/>
          </p:blipFill>
          <p:spPr>
            <a:xfrm rot="5400000">
              <a:off x="8468701" y="955850"/>
              <a:ext cx="585149" cy="31519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07" name="Google Shape;107;p17"/>
            <p:cNvPicPr preferRelativeResize="0"/>
            <p:nvPr/>
          </p:nvPicPr>
          <p:blipFill rotWithShape="1">
            <a:blip r:embed="rId3">
              <a:alphaModFix/>
            </a:blip>
            <a:srcRect l="17201" t="67951" r="8652" b="7861"/>
            <a:stretch/>
          </p:blipFill>
          <p:spPr>
            <a:xfrm rot="10800000">
              <a:off x="2760227" y="4395352"/>
              <a:ext cx="1531223" cy="490498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3B1C5F-4237-9B48-6E3A-B28B87E9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D7B511-0A8B-8CCF-D0C2-EB0C4784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75F38D-FFF9-D87F-9AB3-43DA731B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073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8"/>
          <p:cNvGrpSpPr/>
          <p:nvPr/>
        </p:nvGrpSpPr>
        <p:grpSpPr>
          <a:xfrm>
            <a:off x="312200" y="329200"/>
            <a:ext cx="11567600" cy="6199600"/>
            <a:chOff x="234150" y="246900"/>
            <a:chExt cx="8675700" cy="4649700"/>
          </a:xfrm>
        </p:grpSpPr>
        <p:sp>
          <p:nvSpPr>
            <p:cNvPr id="110" name="Google Shape;110;p18"/>
            <p:cNvSpPr/>
            <p:nvPr/>
          </p:nvSpPr>
          <p:spPr>
            <a:xfrm>
              <a:off x="234150" y="246900"/>
              <a:ext cx="5750400" cy="4649700"/>
            </a:xfrm>
            <a:prstGeom prst="roundRect">
              <a:avLst>
                <a:gd name="adj" fmla="val 763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6229350" y="246900"/>
              <a:ext cx="2680500" cy="4649700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937867" y="833333"/>
            <a:ext cx="4674400" cy="109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937867" y="1910400"/>
            <a:ext cx="4674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67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CC3131-5B79-2F92-E231-1BF904C9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AD319A-C5EA-A51A-E8C8-7E43813C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0DBE4D-696F-819F-FF72-BF7649B0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582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>
            <a:off x="312200" y="329200"/>
            <a:ext cx="11567600" cy="61996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117" name="Google Shape;117;p19"/>
          <p:cNvGrpSpPr/>
          <p:nvPr/>
        </p:nvGrpSpPr>
        <p:grpSpPr>
          <a:xfrm>
            <a:off x="3663236" y="1094501"/>
            <a:ext cx="8202111" cy="5419967"/>
            <a:chOff x="2760227" y="820875"/>
            <a:chExt cx="6151583" cy="4064975"/>
          </a:xfrm>
        </p:grpSpPr>
        <p:pic>
          <p:nvPicPr>
            <p:cNvPr id="118" name="Google Shape;118;p19"/>
            <p:cNvPicPr preferRelativeResize="0"/>
            <p:nvPr/>
          </p:nvPicPr>
          <p:blipFill rotWithShape="1">
            <a:blip r:embed="rId2">
              <a:alphaModFix/>
            </a:blip>
            <a:srcRect l="11872" t="47552" r="11872" b="10616"/>
            <a:stretch/>
          </p:blipFill>
          <p:spPr>
            <a:xfrm rot="5400000">
              <a:off x="8461635" y="955850"/>
              <a:ext cx="585149" cy="31519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119" name="Google Shape;119;p19"/>
            <p:cNvPicPr preferRelativeResize="0"/>
            <p:nvPr/>
          </p:nvPicPr>
          <p:blipFill rotWithShape="1">
            <a:blip r:embed="rId3">
              <a:alphaModFix/>
            </a:blip>
            <a:srcRect l="17201" t="67951" r="8652" b="7861"/>
            <a:stretch/>
          </p:blipFill>
          <p:spPr>
            <a:xfrm rot="10800000">
              <a:off x="2760227" y="4395352"/>
              <a:ext cx="1531223" cy="490498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AF5C93-A032-5602-3266-ED44DB93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88058A-4D02-ECBD-6F94-7587954B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AA515A-0204-4434-54F7-77E12AA1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407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0"/>
          <p:cNvGrpSpPr/>
          <p:nvPr/>
        </p:nvGrpSpPr>
        <p:grpSpPr>
          <a:xfrm>
            <a:off x="312200" y="329200"/>
            <a:ext cx="11567600" cy="6199600"/>
            <a:chOff x="234150" y="246900"/>
            <a:chExt cx="8675700" cy="4649700"/>
          </a:xfrm>
        </p:grpSpPr>
        <p:sp>
          <p:nvSpPr>
            <p:cNvPr id="122" name="Google Shape;122;p20"/>
            <p:cNvSpPr/>
            <p:nvPr/>
          </p:nvSpPr>
          <p:spPr>
            <a:xfrm>
              <a:off x="234150" y="246900"/>
              <a:ext cx="5750400" cy="4649700"/>
            </a:xfrm>
            <a:prstGeom prst="roundRect">
              <a:avLst>
                <a:gd name="adj" fmla="val 7633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6229350" y="246900"/>
              <a:ext cx="2680500" cy="4649700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grpSp>
        <p:nvGrpSpPr>
          <p:cNvPr id="124" name="Google Shape;124;p20"/>
          <p:cNvGrpSpPr/>
          <p:nvPr/>
        </p:nvGrpSpPr>
        <p:grpSpPr>
          <a:xfrm>
            <a:off x="334386" y="608534"/>
            <a:ext cx="11526997" cy="5918265"/>
            <a:chOff x="259775" y="456400"/>
            <a:chExt cx="8645248" cy="4438699"/>
          </a:xfrm>
        </p:grpSpPr>
        <p:grpSp>
          <p:nvGrpSpPr>
            <p:cNvPr id="125" name="Google Shape;125;p20"/>
            <p:cNvGrpSpPr/>
            <p:nvPr/>
          </p:nvGrpSpPr>
          <p:grpSpPr>
            <a:xfrm flipH="1">
              <a:off x="259775" y="754375"/>
              <a:ext cx="5732994" cy="3392600"/>
              <a:chOff x="3185867" y="754375"/>
              <a:chExt cx="5732994" cy="3392600"/>
            </a:xfrm>
          </p:grpSpPr>
          <p:pic>
            <p:nvPicPr>
              <p:cNvPr id="126" name="Google Shape;126;p20"/>
              <p:cNvPicPr preferRelativeResize="0"/>
              <p:nvPr/>
            </p:nvPicPr>
            <p:blipFill rotWithShape="1">
              <a:blip r:embed="rId2">
                <a:alphaModFix/>
              </a:blip>
              <a:srcRect l="15037" t="6377" r="51672" b="6377"/>
              <a:stretch/>
            </p:blipFill>
            <p:spPr>
              <a:xfrm>
                <a:off x="8664285" y="754375"/>
                <a:ext cx="254577" cy="65509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chemeClr val="dk1">
                    <a:alpha val="20000"/>
                  </a:schemeClr>
                </a:outerShdw>
              </a:effectLst>
            </p:spPr>
          </p:pic>
          <p:pic>
            <p:nvPicPr>
              <p:cNvPr id="127" name="Google Shape;127;p20"/>
              <p:cNvPicPr preferRelativeResize="0"/>
              <p:nvPr/>
            </p:nvPicPr>
            <p:blipFill rotWithShape="1">
              <a:blip r:embed="rId3">
                <a:alphaModFix/>
              </a:blip>
              <a:srcRect l="14158" t="7700" r="30341" b="8138"/>
              <a:stretch/>
            </p:blipFill>
            <p:spPr>
              <a:xfrm rot="10800000">
                <a:off x="3185867" y="2388873"/>
                <a:ext cx="1180749" cy="175810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chemeClr val="dk1">
                    <a:alpha val="20000"/>
                  </a:schemeClr>
                </a:outerShdw>
              </a:effectLst>
            </p:spPr>
          </p:pic>
        </p:grpSp>
        <p:grpSp>
          <p:nvGrpSpPr>
            <p:cNvPr id="128" name="Google Shape;128;p20"/>
            <p:cNvGrpSpPr/>
            <p:nvPr/>
          </p:nvGrpSpPr>
          <p:grpSpPr>
            <a:xfrm>
              <a:off x="6505350" y="456400"/>
              <a:ext cx="2399673" cy="4438699"/>
              <a:chOff x="6509175" y="544500"/>
              <a:chExt cx="2399673" cy="4438699"/>
            </a:xfrm>
          </p:grpSpPr>
          <p:pic>
            <p:nvPicPr>
              <p:cNvPr id="129" name="Google Shape;129;p20"/>
              <p:cNvPicPr preferRelativeResize="0"/>
              <p:nvPr/>
            </p:nvPicPr>
            <p:blipFill rotWithShape="1">
              <a:blip r:embed="rId4">
                <a:alphaModFix/>
              </a:blip>
              <a:srcRect l="13771" t="8547" r="8552" b="8547"/>
              <a:stretch/>
            </p:blipFill>
            <p:spPr>
              <a:xfrm>
                <a:off x="7128200" y="544500"/>
                <a:ext cx="1604127" cy="168117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  <p:pic>
            <p:nvPicPr>
              <p:cNvPr id="130" name="Google Shape;130;p20"/>
              <p:cNvPicPr preferRelativeResize="0"/>
              <p:nvPr/>
            </p:nvPicPr>
            <p:blipFill rotWithShape="1">
              <a:blip r:embed="rId5">
                <a:alphaModFix/>
              </a:blip>
              <a:srcRect l="20591" t="4180" r="18915" b="16492"/>
              <a:stretch/>
            </p:blipFill>
            <p:spPr>
              <a:xfrm>
                <a:off x="6509175" y="3374550"/>
                <a:ext cx="1249300" cy="160864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  <p:pic>
            <p:nvPicPr>
              <p:cNvPr id="131" name="Google Shape;131;p20"/>
              <p:cNvPicPr preferRelativeResize="0"/>
              <p:nvPr/>
            </p:nvPicPr>
            <p:blipFill rotWithShape="1">
              <a:blip r:embed="rId6">
                <a:alphaModFix/>
              </a:blip>
              <a:srcRect l="15452" t="14694" r="42785" b="14694"/>
              <a:stretch/>
            </p:blipFill>
            <p:spPr>
              <a:xfrm>
                <a:off x="8193850" y="747650"/>
                <a:ext cx="714998" cy="1187123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  <p:pic>
            <p:nvPicPr>
              <p:cNvPr id="132" name="Google Shape;132;p20"/>
              <p:cNvPicPr preferRelativeResize="0"/>
              <p:nvPr/>
            </p:nvPicPr>
            <p:blipFill rotWithShape="1">
              <a:blip r:embed="rId6">
                <a:alphaModFix/>
              </a:blip>
              <a:srcRect l="10536" t="8047" r="11472" b="8038"/>
              <a:stretch/>
            </p:blipFill>
            <p:spPr>
              <a:xfrm>
                <a:off x="7272575" y="3122000"/>
                <a:ext cx="598451" cy="63229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</p:grpSp>
      </p:grp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759911-38AA-6FF9-590D-A7B6C514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6556BA1-F002-E00C-6BD6-4CB705A3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3D6D03-9241-A354-53AF-24F8028B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19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312200" y="329200"/>
            <a:ext cx="11567600" cy="6199600"/>
            <a:chOff x="234150" y="246900"/>
            <a:chExt cx="8675700" cy="4649700"/>
          </a:xfrm>
        </p:grpSpPr>
        <p:grpSp>
          <p:nvGrpSpPr>
            <p:cNvPr id="16" name="Google Shape;16;p3"/>
            <p:cNvGrpSpPr/>
            <p:nvPr/>
          </p:nvGrpSpPr>
          <p:grpSpPr>
            <a:xfrm>
              <a:off x="234150" y="246955"/>
              <a:ext cx="5750400" cy="4649590"/>
              <a:chOff x="246950" y="246950"/>
              <a:chExt cx="5750400" cy="464959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246950" y="246950"/>
                <a:ext cx="5750400" cy="3255000"/>
              </a:xfrm>
              <a:prstGeom prst="roundRect">
                <a:avLst>
                  <a:gd name="adj" fmla="val 10838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75" dist="76200" dir="546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246950" y="3683940"/>
                <a:ext cx="5750400" cy="1212600"/>
              </a:xfrm>
              <a:prstGeom prst="roundRect">
                <a:avLst>
                  <a:gd name="adj" fmla="val 28752"/>
                </a:avLst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142875" dist="85725" dir="564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9" name="Google Shape;19;p3"/>
            <p:cNvSpPr/>
            <p:nvPr/>
          </p:nvSpPr>
          <p:spPr>
            <a:xfrm>
              <a:off x="6229350" y="246900"/>
              <a:ext cx="2680500" cy="4649700"/>
            </a:xfrm>
            <a:prstGeom prst="roundRect">
              <a:avLst>
                <a:gd name="adj" fmla="val 13541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42875" dist="76200" dir="5580000" algn="bl" rotWithShape="0">
                <a:schemeClr val="dk1">
                  <a:alpha val="1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50967" y="2789700"/>
            <a:ext cx="70316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1291667"/>
            <a:ext cx="2275600" cy="149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667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950967" y="5438333"/>
            <a:ext cx="6137200" cy="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568E26-DF91-C0A2-FBE2-A57EC4BC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E604A9-7CDF-40FC-16D7-7257375A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B51A50-410B-49B2-1718-3B87BC9B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555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08985-DE73-9720-DA92-A3059A713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86343E-D6BC-E717-FE97-070DE8921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10E73F-C57E-AB06-B1E0-4201AF50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98212-9D74-4955-A78A-33C385461111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479CF7-CAC8-0BA9-6AB6-E35BCAD2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72B600-013A-6CE6-E764-7D184098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96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312200" y="329200"/>
            <a:ext cx="11567600" cy="61996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 sz="1600">
                <a:latin typeface="+mn-lt"/>
              </a:defRPr>
            </a:lvl1pPr>
            <a:lvl2pPr marL="1219170" lvl="1" indent="-3979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 sz="1467"/>
            </a:lvl2pPr>
            <a:lvl3pPr marL="1828754" lvl="2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Nunito Light"/>
              <a:buChar char="■"/>
              <a:defRPr sz="1467"/>
            </a:lvl3pPr>
            <a:lvl4pPr marL="2438339" lvl="3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Nunito Light"/>
              <a:buChar char="●"/>
              <a:defRPr sz="1467"/>
            </a:lvl4pPr>
            <a:lvl5pPr marL="3047924" lvl="4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Nunito Light"/>
              <a:buChar char="○"/>
              <a:defRPr sz="1467"/>
            </a:lvl5pPr>
            <a:lvl6pPr marL="3657509" lvl="5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Nunito Light"/>
              <a:buChar char="■"/>
              <a:defRPr sz="1467"/>
            </a:lvl6pPr>
            <a:lvl7pPr marL="4267093" lvl="6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Nunito Light"/>
              <a:buChar char="●"/>
              <a:defRPr sz="1467"/>
            </a:lvl7pPr>
            <a:lvl8pPr marL="4876678" lvl="7" indent="-3979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Nunito Light"/>
              <a:buChar char="○"/>
              <a:defRPr sz="1467"/>
            </a:lvl8pPr>
            <a:lvl9pPr marL="5486263" lvl="8" indent="-3979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Font typeface="Nunito Light"/>
              <a:buChar char="■"/>
              <a:defRPr sz="14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1">
            <a:extLst>
              <a:ext uri="{FF2B5EF4-FFF2-40B4-BE49-F238E27FC236}">
                <a16:creationId xmlns:a16="http://schemas.microsoft.com/office/drawing/2014/main" id="{91CBA57A-C346-B3FF-B03C-FAB2E145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9" name="Espace réservé du pied de page 2">
            <a:extLst>
              <a:ext uri="{FF2B5EF4-FFF2-40B4-BE49-F238E27FC236}">
                <a16:creationId xmlns:a16="http://schemas.microsoft.com/office/drawing/2014/main" id="{61C891DE-C490-3AE1-B8E7-84772FD1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E30424CA-3A06-ACF4-581E-F610529E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03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312200" y="329200"/>
            <a:ext cx="11567600" cy="61996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7027201" y="2881233"/>
            <a:ext cx="4204800" cy="22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67"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960000" y="2881233"/>
            <a:ext cx="4204800" cy="22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67" b="0"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7027201" y="2386033"/>
            <a:ext cx="4204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+mj-lt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960000" y="2386033"/>
            <a:ext cx="4204800" cy="59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+mj-lt"/>
                <a:ea typeface="Epilogue SemiBold"/>
                <a:cs typeface="Epilogue SemiBold"/>
                <a:sym typeface="Epilog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1B0C28AC-473C-8A65-2FDE-5D90F10E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6A2B34FC-5FF9-A74A-34E0-EA45BB0B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73CE82C8-9F56-4658-2B1E-DD201479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77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312200" y="329200"/>
            <a:ext cx="11567600" cy="61996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37" name="Google Shape;37;p6"/>
          <p:cNvGrpSpPr/>
          <p:nvPr/>
        </p:nvGrpSpPr>
        <p:grpSpPr>
          <a:xfrm>
            <a:off x="329299" y="878100"/>
            <a:ext cx="11545437" cy="4340000"/>
            <a:chOff x="259774" y="658575"/>
            <a:chExt cx="8659078" cy="3255000"/>
          </a:xfrm>
        </p:grpSpPr>
        <p:pic>
          <p:nvPicPr>
            <p:cNvPr id="38" name="Google Shape;38;p6"/>
            <p:cNvPicPr preferRelativeResize="0"/>
            <p:nvPr/>
          </p:nvPicPr>
          <p:blipFill rotWithShape="1">
            <a:blip r:embed="rId2">
              <a:alphaModFix/>
            </a:blip>
            <a:srcRect l="16619" t="7359" r="51675" b="7367"/>
            <a:stretch/>
          </p:blipFill>
          <p:spPr>
            <a:xfrm>
              <a:off x="8676400" y="658575"/>
              <a:ext cx="242452" cy="640302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chemeClr val="dk1">
                  <a:alpha val="20000"/>
                </a:schemeClr>
              </a:outerShdw>
            </a:effectLst>
          </p:spPr>
        </p:pic>
        <p:pic>
          <p:nvPicPr>
            <p:cNvPr id="39" name="Google Shape;39;p6"/>
            <p:cNvPicPr preferRelativeResize="0"/>
            <p:nvPr/>
          </p:nvPicPr>
          <p:blipFill rotWithShape="1">
            <a:blip r:embed="rId3">
              <a:alphaModFix/>
            </a:blip>
            <a:srcRect l="11069" t="15019" r="67439" b="15026"/>
            <a:stretch/>
          </p:blipFill>
          <p:spPr>
            <a:xfrm rot="10800000">
              <a:off x="259774" y="2452251"/>
              <a:ext cx="457201" cy="1461323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chemeClr val="dk1">
                  <a:alpha val="20000"/>
                </a:schemeClr>
              </a:outerShdw>
            </a:effectLst>
          </p:spPr>
        </p:pic>
      </p:grp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FA92498D-4C0D-360E-9743-204B7C21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8077D0AE-DCF7-CF56-5DD4-C570DC9B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DEE07F9F-8C6C-166C-D6E6-530A41DC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54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312200" y="329200"/>
            <a:ext cx="6694000" cy="61996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950967" y="829027"/>
            <a:ext cx="5320800" cy="14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0967" y="2356033"/>
            <a:ext cx="5320800" cy="37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Epilogue Light"/>
              <a:buChar char="●"/>
              <a:defRPr sz="1467">
                <a:latin typeface="+mn-lt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Epilogue Light"/>
              <a:buChar char="○"/>
              <a:defRPr sz="1467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Epilogue Light"/>
              <a:buChar char="■"/>
              <a:defRPr sz="1467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Epilogue Light"/>
              <a:buChar char="●"/>
              <a:defRPr sz="1467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100"/>
              <a:buFont typeface="Epilogue Light"/>
              <a:buChar char="○"/>
              <a:defRPr sz="1467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Epilogue Light"/>
              <a:buChar char="■"/>
              <a:defRPr sz="1467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Epilogue Light"/>
              <a:buChar char="●"/>
              <a:defRPr sz="1467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100"/>
              <a:buFont typeface="Epilogue Light"/>
              <a:buChar char="○"/>
              <a:defRPr sz="1467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100"/>
              <a:buFont typeface="Epilogue Light"/>
              <a:buChar char="■"/>
              <a:defRPr sz="1467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7413900" y="329200"/>
            <a:ext cx="4460800" cy="6199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74EBE305-84B7-13B9-FD19-A024BAA9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C4C30C17-22DC-8691-3B83-CF536A97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55C79425-9361-26F8-CC31-82DB025D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49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312200" y="329200"/>
            <a:ext cx="11567600" cy="61996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grpSp>
        <p:nvGrpSpPr>
          <p:cNvPr id="48" name="Google Shape;48;p8"/>
          <p:cNvGrpSpPr/>
          <p:nvPr/>
        </p:nvGrpSpPr>
        <p:grpSpPr>
          <a:xfrm>
            <a:off x="329300" y="351534"/>
            <a:ext cx="11545432" cy="5177767"/>
            <a:chOff x="259775" y="263650"/>
            <a:chExt cx="8659074" cy="3883325"/>
          </a:xfrm>
        </p:grpSpPr>
        <p:grpSp>
          <p:nvGrpSpPr>
            <p:cNvPr id="49" name="Google Shape;49;p8"/>
            <p:cNvGrpSpPr/>
            <p:nvPr/>
          </p:nvGrpSpPr>
          <p:grpSpPr>
            <a:xfrm flipH="1">
              <a:off x="259775" y="754375"/>
              <a:ext cx="8659074" cy="3392600"/>
              <a:chOff x="259787" y="754375"/>
              <a:chExt cx="8659074" cy="3392600"/>
            </a:xfrm>
          </p:grpSpPr>
          <p:pic>
            <p:nvPicPr>
              <p:cNvPr id="50" name="Google Shape;50;p8"/>
              <p:cNvPicPr preferRelativeResize="0"/>
              <p:nvPr/>
            </p:nvPicPr>
            <p:blipFill rotWithShape="1">
              <a:blip r:embed="rId2">
                <a:alphaModFix/>
              </a:blip>
              <a:srcRect l="15037" t="6377" r="51672" b="6377"/>
              <a:stretch/>
            </p:blipFill>
            <p:spPr>
              <a:xfrm>
                <a:off x="8664285" y="754375"/>
                <a:ext cx="254577" cy="65509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chemeClr val="dk1">
                    <a:alpha val="20000"/>
                  </a:schemeClr>
                </a:outerShdw>
              </a:effectLst>
            </p:spPr>
          </p:pic>
          <p:pic>
            <p:nvPicPr>
              <p:cNvPr id="51" name="Google Shape;51;p8"/>
              <p:cNvPicPr preferRelativeResize="0"/>
              <p:nvPr/>
            </p:nvPicPr>
            <p:blipFill rotWithShape="1">
              <a:blip r:embed="rId3">
                <a:alphaModFix/>
              </a:blip>
              <a:srcRect l="14158" t="7700" r="30341" b="8138"/>
              <a:stretch/>
            </p:blipFill>
            <p:spPr>
              <a:xfrm rot="10800000">
                <a:off x="259787" y="2388873"/>
                <a:ext cx="1180749" cy="175810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chemeClr val="dk1">
                    <a:alpha val="20000"/>
                  </a:schemeClr>
                </a:outerShdw>
              </a:effectLst>
            </p:spPr>
          </p:pic>
        </p:grpSp>
        <p:pic>
          <p:nvPicPr>
            <p:cNvPr id="52" name="Google Shape;52;p8"/>
            <p:cNvPicPr preferRelativeResize="0"/>
            <p:nvPr/>
          </p:nvPicPr>
          <p:blipFill rotWithShape="1">
            <a:blip r:embed="rId4">
              <a:alphaModFix/>
            </a:blip>
            <a:srcRect l="58185" t="26644" r="18738" b="33156"/>
            <a:stretch/>
          </p:blipFill>
          <p:spPr>
            <a:xfrm rot="5400000">
              <a:off x="4300226" y="9649"/>
              <a:ext cx="714998" cy="1223000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8" name="Espace réservé de la date 1">
            <a:extLst>
              <a:ext uri="{FF2B5EF4-FFF2-40B4-BE49-F238E27FC236}">
                <a16:creationId xmlns:a16="http://schemas.microsoft.com/office/drawing/2014/main" id="{4CE7797E-4328-B946-CA8A-415AAD5F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9" name="Espace réservé du pied de page 2">
            <a:extLst>
              <a:ext uri="{FF2B5EF4-FFF2-40B4-BE49-F238E27FC236}">
                <a16:creationId xmlns:a16="http://schemas.microsoft.com/office/drawing/2014/main" id="{74B8C72D-FAB8-61B6-A72E-DDFA50BB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ED81570B-5FCB-A4C8-28FA-40095502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11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312200" y="329200"/>
            <a:ext cx="11567600" cy="6199600"/>
          </a:xfrm>
          <a:prstGeom prst="roundRect">
            <a:avLst>
              <a:gd name="adj" fmla="val 7633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76200" dir="5580000" algn="bl" rotWithShape="0">
              <a:schemeClr val="dk1">
                <a:alpha val="16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fr-FR"/>
              <a:t>Modifiez le style des sous-titres du masque</a:t>
            </a:r>
            <a:endParaRPr dirty="0"/>
          </a:p>
        </p:txBody>
      </p:sp>
      <p:grpSp>
        <p:nvGrpSpPr>
          <p:cNvPr id="57" name="Google Shape;57;p9"/>
          <p:cNvGrpSpPr/>
          <p:nvPr/>
        </p:nvGrpSpPr>
        <p:grpSpPr>
          <a:xfrm>
            <a:off x="933900" y="1082033"/>
            <a:ext cx="10943099" cy="5446768"/>
            <a:chOff x="713225" y="811525"/>
            <a:chExt cx="8207324" cy="4085076"/>
          </a:xfrm>
        </p:grpSpPr>
        <p:pic>
          <p:nvPicPr>
            <p:cNvPr id="58" name="Google Shape;58;p9"/>
            <p:cNvPicPr preferRelativeResize="0"/>
            <p:nvPr/>
          </p:nvPicPr>
          <p:blipFill rotWithShape="1">
            <a:blip r:embed="rId2">
              <a:alphaModFix/>
            </a:blip>
            <a:srcRect l="20802" t="605" r="19641" b="16489"/>
            <a:stretch/>
          </p:blipFill>
          <p:spPr>
            <a:xfrm>
              <a:off x="713225" y="3215425"/>
              <a:ext cx="1229875" cy="1681176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59" name="Google Shape;59;p9"/>
            <p:cNvPicPr preferRelativeResize="0"/>
            <p:nvPr/>
          </p:nvPicPr>
          <p:blipFill rotWithShape="1">
            <a:blip r:embed="rId3">
              <a:alphaModFix/>
            </a:blip>
            <a:srcRect l="16857" t="16179" r="42783" b="16179"/>
            <a:stretch/>
          </p:blipFill>
          <p:spPr>
            <a:xfrm>
              <a:off x="8229600" y="811525"/>
              <a:ext cx="690949" cy="1137125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  <p:pic>
          <p:nvPicPr>
            <p:cNvPr id="60" name="Google Shape;60;p9"/>
            <p:cNvPicPr preferRelativeResize="0"/>
            <p:nvPr/>
          </p:nvPicPr>
          <p:blipFill rotWithShape="1">
            <a:blip r:embed="rId3">
              <a:alphaModFix/>
            </a:blip>
            <a:srcRect l="15350" t="8704" r="17616" b="8704"/>
            <a:stretch/>
          </p:blipFill>
          <p:spPr>
            <a:xfrm>
              <a:off x="1531625" y="3040375"/>
              <a:ext cx="514350" cy="622349"/>
            </a:xfrm>
            <a:prstGeom prst="rect">
              <a:avLst/>
            </a:prstGeom>
            <a:noFill/>
            <a:ln>
              <a:noFill/>
            </a:ln>
            <a:effectLst>
              <a:outerShdw blurRad="85725" dist="76200" dir="2580000" algn="bl" rotWithShape="0">
                <a:srgbClr val="000000">
                  <a:alpha val="20000"/>
                </a:srgbClr>
              </a:outerShdw>
            </a:effectLst>
          </p:spPr>
        </p:pic>
      </p:grp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B429043D-3918-C014-60A2-9C7C0AE4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A93366F9-37B9-985C-478D-12DB52F0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C6BD111B-9119-78C6-C0D5-81645E5E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05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-48400" y="-13867"/>
            <a:ext cx="12288800" cy="69272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950800" y="5426667"/>
            <a:ext cx="10290400" cy="712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667">
                <a:latin typeface="+mj-l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D55AD03A-6B19-81F2-B0DE-F613DF92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FF072664-B951-EE85-0449-6A4E6D16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2291371F-B7FC-22B3-4FC3-177E4C34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28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 SemiBold"/>
              <a:buNone/>
              <a:defRPr sz="3500">
                <a:solidFill>
                  <a:schemeClr val="dk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 dirty="0"/>
          </a:p>
        </p:txBody>
      </p:sp>
      <p:sp>
        <p:nvSpPr>
          <p:cNvPr id="5" name="Espace réservé de la date 1">
            <a:extLst>
              <a:ext uri="{FF2B5EF4-FFF2-40B4-BE49-F238E27FC236}">
                <a16:creationId xmlns:a16="http://schemas.microsoft.com/office/drawing/2014/main" id="{3A69B2F0-C90F-7317-ECD6-9B05EC260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4949" y="6602837"/>
            <a:ext cx="2606964" cy="193807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20A98212-9D74-4955-A78A-33C385461111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8" name="Espace réservé du pied de page 2">
            <a:extLst>
              <a:ext uri="{FF2B5EF4-FFF2-40B4-BE49-F238E27FC236}">
                <a16:creationId xmlns:a16="http://schemas.microsoft.com/office/drawing/2014/main" id="{D50ABBE5-698E-0AF9-8172-4B4FC9D3E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3020" y="6584383"/>
            <a:ext cx="4765961" cy="21226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B0C29912-17D0-BAE2-57B5-B70414054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0782" y="6593608"/>
            <a:ext cx="2705529" cy="212261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fld id="{4ED93BA1-92E8-43FE-9FDC-00DE1D5858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706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47D3920-811C-072F-5F88-466A944C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</p:spPr>
        <p:txBody>
          <a:bodyPr/>
          <a:lstStyle/>
          <a:p>
            <a:r>
              <a:rPr lang="fr-FR" sz="4400" dirty="0"/>
              <a:t>Diagnostic jeunesse sur le territoire des quartiers prioritaire de l’Eurométropole de Strasbourg</a:t>
            </a:r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E2E13F2-C384-153B-AC1A-56EDB9319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1068000"/>
          </a:xfrm>
        </p:spPr>
        <p:txBody>
          <a:bodyPr/>
          <a:lstStyle/>
          <a:p>
            <a:r>
              <a:rPr lang="en-US" dirty="0"/>
              <a:t>Renaud Hass</a:t>
            </a:r>
          </a:p>
          <a:p>
            <a:r>
              <a:rPr lang="en-US" dirty="0"/>
              <a:t>Thibaud Ritzenthaler</a:t>
            </a:r>
          </a:p>
        </p:txBody>
      </p:sp>
    </p:spTree>
    <p:extLst>
      <p:ext uri="{BB962C8B-B14F-4D97-AF65-F5344CB8AC3E}">
        <p14:creationId xmlns:p14="http://schemas.microsoft.com/office/powerpoint/2010/main" val="376802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A59A20E7-60B2-A0D5-BE4B-04BD410F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60" y="5152177"/>
            <a:ext cx="7031600" cy="1122400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grpSp>
        <p:nvGrpSpPr>
          <p:cNvPr id="9" name="Google Shape;332;p36">
            <a:extLst>
              <a:ext uri="{FF2B5EF4-FFF2-40B4-BE49-F238E27FC236}">
                <a16:creationId xmlns:a16="http://schemas.microsoft.com/office/drawing/2014/main" id="{DE014722-2343-79E4-2DA4-46304DA4D0D8}"/>
              </a:ext>
            </a:extLst>
          </p:cNvPr>
          <p:cNvGrpSpPr/>
          <p:nvPr/>
        </p:nvGrpSpPr>
        <p:grpSpPr>
          <a:xfrm>
            <a:off x="8322159" y="334297"/>
            <a:ext cx="3555210" cy="6184489"/>
            <a:chOff x="6244775" y="253294"/>
            <a:chExt cx="2659279" cy="4633683"/>
          </a:xfrm>
        </p:grpSpPr>
        <p:grpSp>
          <p:nvGrpSpPr>
            <p:cNvPr id="10" name="Google Shape;333;p36">
              <a:extLst>
                <a:ext uri="{FF2B5EF4-FFF2-40B4-BE49-F238E27FC236}">
                  <a16:creationId xmlns:a16="http://schemas.microsoft.com/office/drawing/2014/main" id="{9DB1746A-55A5-8EB0-2F12-C7C53D543E1C}"/>
                </a:ext>
              </a:extLst>
            </p:cNvPr>
            <p:cNvGrpSpPr/>
            <p:nvPr/>
          </p:nvGrpSpPr>
          <p:grpSpPr>
            <a:xfrm>
              <a:off x="6244775" y="253294"/>
              <a:ext cx="2659279" cy="2374181"/>
              <a:chOff x="6227525" y="246856"/>
              <a:chExt cx="2659279" cy="2374181"/>
            </a:xfrm>
          </p:grpSpPr>
          <p:pic>
            <p:nvPicPr>
              <p:cNvPr id="14" name="Google Shape;334;p36">
                <a:extLst>
                  <a:ext uri="{FF2B5EF4-FFF2-40B4-BE49-F238E27FC236}">
                    <a16:creationId xmlns:a16="http://schemas.microsoft.com/office/drawing/2014/main" id="{BC1D3D47-346B-F6A6-3F60-EADAE7D1DB88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 l="36822" t="25554" r="19999" b="31183"/>
              <a:stretch/>
            </p:blipFill>
            <p:spPr>
              <a:xfrm rot="5400000">
                <a:off x="6791562" y="257694"/>
                <a:ext cx="1337851" cy="1316174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  <p:pic>
            <p:nvPicPr>
              <p:cNvPr id="15" name="Google Shape;335;p36">
                <a:extLst>
                  <a:ext uri="{FF2B5EF4-FFF2-40B4-BE49-F238E27FC236}">
                    <a16:creationId xmlns:a16="http://schemas.microsoft.com/office/drawing/2014/main" id="{553E075C-7820-9D82-CA15-C8B92E093BF8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 l="33155" t="10846" r="12455" b="11010"/>
              <a:stretch/>
            </p:blipFill>
            <p:spPr>
              <a:xfrm>
                <a:off x="6227525" y="2034238"/>
                <a:ext cx="415898" cy="5868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chemeClr val="dk1">
                    <a:alpha val="20000"/>
                  </a:schemeClr>
                </a:outerShdw>
              </a:effectLst>
            </p:spPr>
          </p:pic>
          <p:pic>
            <p:nvPicPr>
              <p:cNvPr id="16" name="Google Shape;336;p36">
                <a:extLst>
                  <a:ext uri="{FF2B5EF4-FFF2-40B4-BE49-F238E27FC236}">
                    <a16:creationId xmlns:a16="http://schemas.microsoft.com/office/drawing/2014/main" id="{2DAE0668-9B45-49E0-BCEA-E50A4250CA88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10888" t="10042" r="57056" b="10447"/>
              <a:stretch/>
            </p:blipFill>
            <p:spPr>
              <a:xfrm>
                <a:off x="8204856" y="707387"/>
                <a:ext cx="681948" cy="166097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chemeClr val="dk1">
                    <a:alpha val="20000"/>
                  </a:schemeClr>
                </a:outerShdw>
              </a:effectLst>
            </p:spPr>
          </p:pic>
        </p:grpSp>
        <p:grpSp>
          <p:nvGrpSpPr>
            <p:cNvPr id="11" name="Google Shape;337;p36">
              <a:extLst>
                <a:ext uri="{FF2B5EF4-FFF2-40B4-BE49-F238E27FC236}">
                  <a16:creationId xmlns:a16="http://schemas.microsoft.com/office/drawing/2014/main" id="{F2912F17-3476-78FF-D91C-C1C981AE3C5E}"/>
                </a:ext>
              </a:extLst>
            </p:cNvPr>
            <p:cNvGrpSpPr/>
            <p:nvPr/>
          </p:nvGrpSpPr>
          <p:grpSpPr>
            <a:xfrm>
              <a:off x="6871600" y="2918276"/>
              <a:ext cx="1792700" cy="1968701"/>
              <a:chOff x="6831750" y="2907021"/>
              <a:chExt cx="1792700" cy="1968701"/>
            </a:xfrm>
          </p:grpSpPr>
          <p:pic>
            <p:nvPicPr>
              <p:cNvPr id="12" name="Google Shape;338;p36">
                <a:extLst>
                  <a:ext uri="{FF2B5EF4-FFF2-40B4-BE49-F238E27FC236}">
                    <a16:creationId xmlns:a16="http://schemas.microsoft.com/office/drawing/2014/main" id="{1FAEEDC0-76DB-DE52-9DA9-C8C9D032C698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15098" t="38847" r="25459" b="24717"/>
              <a:stretch/>
            </p:blipFill>
            <p:spPr>
              <a:xfrm rot="5400000">
                <a:off x="7047623" y="3298896"/>
                <a:ext cx="1968701" cy="118495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  <p:pic>
            <p:nvPicPr>
              <p:cNvPr id="13" name="Google Shape;339;p36">
                <a:extLst>
                  <a:ext uri="{FF2B5EF4-FFF2-40B4-BE49-F238E27FC236}">
                    <a16:creationId xmlns:a16="http://schemas.microsoft.com/office/drawing/2014/main" id="{72F7C782-168C-EC5E-3627-6512DB8F110B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 l="11589" t="25687" r="33585" b="30647"/>
              <a:stretch/>
            </p:blipFill>
            <p:spPr>
              <a:xfrm rot="-5400000" flipH="1">
                <a:off x="6646676" y="3362220"/>
                <a:ext cx="1698575" cy="132842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85725" dist="76200" dir="2580000" algn="bl" rotWithShape="0">
                  <a:srgbClr val="000000">
                    <a:alpha val="20000"/>
                  </a:srgbClr>
                </a:outerShdw>
              </a:effectLst>
            </p:spPr>
          </p:pic>
        </p:grpSp>
      </p:grpSp>
      <p:graphicFrame>
        <p:nvGraphicFramePr>
          <p:cNvPr id="20" name="Diagramme 19">
            <a:extLst>
              <a:ext uri="{FF2B5EF4-FFF2-40B4-BE49-F238E27FC236}">
                <a16:creationId xmlns:a16="http://schemas.microsoft.com/office/drawing/2014/main" id="{4C891AF6-DE2D-FA87-4952-FBB1506F31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323774"/>
              </p:ext>
            </p:extLst>
          </p:nvPr>
        </p:nvGraphicFramePr>
        <p:xfrm>
          <a:off x="477519" y="426720"/>
          <a:ext cx="7223949" cy="406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4957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8B75E34-3F6A-5BCB-8AD6-2C06EB5F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Définitions</a:t>
            </a:r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0F4DD3C8-8868-82B6-1A7B-7F32D5ED5A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3534124"/>
              </p:ext>
            </p:extLst>
          </p:nvPr>
        </p:nvGraphicFramePr>
        <p:xfrm>
          <a:off x="1960879" y="1564640"/>
          <a:ext cx="7223949" cy="406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30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AD1340-4F0C-0FD5-01C1-92D81385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jeunes au sein des QPV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D20E7E-3F0B-FDA7-79F1-3B93B2B36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800" y="1706267"/>
            <a:ext cx="4699200" cy="398840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E17D571-F4BC-0E7B-A62D-0993594FE101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 descr="Une image contenant diagramm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9E480A8D-D296-99DE-3BB6-11488FB24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07" y="1617890"/>
            <a:ext cx="6211993" cy="416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4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F4079-A3E6-4293-630C-F94BCFFB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Scolarisation en QPV</a:t>
            </a:r>
          </a:p>
        </p:txBody>
      </p:sp>
    </p:spTree>
    <p:extLst>
      <p:ext uri="{BB962C8B-B14F-4D97-AF65-F5344CB8AC3E}">
        <p14:creationId xmlns:p14="http://schemas.microsoft.com/office/powerpoint/2010/main" val="58457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F2E16-35D4-CAD2-2CF1-27992D30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Scolarisation en QPV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19FADC-31DF-D095-FD13-4C7479065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 descr="Une image contenant carte, texte, atlas&#10;&#10;Description générée automatiquement">
            <a:extLst>
              <a:ext uri="{FF2B5EF4-FFF2-40B4-BE49-F238E27FC236}">
                <a16:creationId xmlns:a16="http://schemas.microsoft.com/office/drawing/2014/main" id="{DED381DC-09DB-C7BD-BA6A-B14AB0DF2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1525409"/>
            <a:ext cx="4699200" cy="4350116"/>
          </a:xfrm>
          <a:prstGeom prst="rect">
            <a:avLst/>
          </a:prstGeom>
        </p:spPr>
      </p:pic>
      <p:pic>
        <p:nvPicPr>
          <p:cNvPr id="8" name="Image 7" descr="Une image contenant texte, capture d’écran, menu, nombre&#10;&#10;Description générée automatiquement">
            <a:extLst>
              <a:ext uri="{FF2B5EF4-FFF2-40B4-BE49-F238E27FC236}">
                <a16:creationId xmlns:a16="http://schemas.microsoft.com/office/drawing/2014/main" id="{863C29B8-E181-A118-4EE9-02248BEDBB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519" r="2368" b="444"/>
          <a:stretch/>
        </p:blipFill>
        <p:spPr>
          <a:xfrm>
            <a:off x="5804953" y="331422"/>
            <a:ext cx="2548840" cy="61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5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F2E16-35D4-CAD2-2CF1-27992D30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Scolarisation en QPV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19FADC-31DF-D095-FD13-4C7479065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000" y="1434800"/>
            <a:ext cx="4699200" cy="3988400"/>
          </a:xfrm>
        </p:spPr>
        <p:txBody>
          <a:bodyPr/>
          <a:lstStyle/>
          <a:p>
            <a:endParaRPr lang="fr-FR"/>
          </a:p>
        </p:txBody>
      </p:sp>
      <p:pic>
        <p:nvPicPr>
          <p:cNvPr id="5" name="Image 4" descr="Une image contenant texte, capture d’écran, menu, nombre&#10;&#10;Description générée automatiquement">
            <a:extLst>
              <a:ext uri="{FF2B5EF4-FFF2-40B4-BE49-F238E27FC236}">
                <a16:creationId xmlns:a16="http://schemas.microsoft.com/office/drawing/2014/main" id="{0739346B-FB11-3EC0-39B0-FA80BEFA09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" t="714" r="986" b="607"/>
          <a:stretch/>
        </p:blipFill>
        <p:spPr>
          <a:xfrm>
            <a:off x="6480048" y="341375"/>
            <a:ext cx="4395215" cy="617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9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BA33F-EC4D-F597-D7DF-470339C8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</p:spPr>
        <p:txBody>
          <a:bodyPr wrap="square" anchor="ctr">
            <a:normAutofit/>
          </a:bodyPr>
          <a:lstStyle/>
          <a:p>
            <a:r>
              <a:rPr lang="fr-FR" altLang="fr-FR" dirty="0"/>
              <a:t>Précarité financière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107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3D6D1D-E57D-CB80-C0C0-68EBD843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9B8A99-5160-442E-69C4-967E51BD3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81955F57-4077-1533-2120-7060963714C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75284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round_colors">
  <a:themeElements>
    <a:clrScheme name="Simple Light">
      <a:dk1>
        <a:srgbClr val="191919"/>
      </a:dk1>
      <a:lt1>
        <a:srgbClr val="FFFFFF"/>
      </a:lt1>
      <a:dk2>
        <a:srgbClr val="9E9E9E"/>
      </a:dk2>
      <a:lt2>
        <a:srgbClr val="FAB479"/>
      </a:lt2>
      <a:accent1>
        <a:srgbClr val="FF6363"/>
      </a:accent1>
      <a:accent2>
        <a:srgbClr val="05CAFF"/>
      </a:accent2>
      <a:accent3>
        <a:srgbClr val="1104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mc polices">
      <a:majorFont>
        <a:latin typeface="Univers"/>
        <a:ea typeface=""/>
        <a:cs typeface=""/>
      </a:majorFont>
      <a:minorFont>
        <a:latin typeface="Californian F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round_colors" id="{DA4CE6BF-43BC-43AC-BA8D-A2A8B8378627}" vid="{93EC2980-9C95-4F03-97EB-DFF1B33FE8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Theme_round_colors</Template>
  <TotalTime>532</TotalTime>
  <Words>128</Words>
  <Application>Microsoft Office PowerPoint</Application>
  <PresentationFormat>Grand écran</PresentationFormat>
  <Paragraphs>18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9" baseType="lpstr">
      <vt:lpstr>Anaheim</vt:lpstr>
      <vt:lpstr>Arial</vt:lpstr>
      <vt:lpstr>Bebas Neue</vt:lpstr>
      <vt:lpstr>Californian FB</vt:lpstr>
      <vt:lpstr>Epilogue</vt:lpstr>
      <vt:lpstr>Epilogue Light</vt:lpstr>
      <vt:lpstr>Epilogue SemiBold</vt:lpstr>
      <vt:lpstr>Manrope</vt:lpstr>
      <vt:lpstr>Nunito Light</vt:lpstr>
      <vt:lpstr>Theme_round_colors</vt:lpstr>
      <vt:lpstr>Diagnostic jeunesse sur le territoire des quartiers prioritaire de l’Eurométropole de Strasbourg</vt:lpstr>
      <vt:lpstr>Sommaire</vt:lpstr>
      <vt:lpstr>Définitions</vt:lpstr>
      <vt:lpstr>Les jeunes au sein des QPV</vt:lpstr>
      <vt:lpstr>Scolarisation en QPV</vt:lpstr>
      <vt:lpstr>Scolarisation en QPV</vt:lpstr>
      <vt:lpstr>Scolarisation en QPV</vt:lpstr>
      <vt:lpstr>Précarité financière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jeunesse sur le territoire des quartiers prioritaire de l’Eurométropole de Strasbourg</dc:title>
  <dc:creator>Thibaud Ritzenthaler</dc:creator>
  <cp:lastModifiedBy>Thibaud Ritzenthaler</cp:lastModifiedBy>
  <cp:revision>4</cp:revision>
  <dcterms:created xsi:type="dcterms:W3CDTF">2023-12-04T10:42:05Z</dcterms:created>
  <dcterms:modified xsi:type="dcterms:W3CDTF">2024-01-12T22:59:54Z</dcterms:modified>
</cp:coreProperties>
</file>