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57" r:id="rId3"/>
    <p:sldId id="273" r:id="rId4"/>
    <p:sldId id="258" r:id="rId5"/>
    <p:sldId id="272" r:id="rId6"/>
    <p:sldId id="260" r:id="rId7"/>
    <p:sldId id="265" r:id="rId8"/>
    <p:sldId id="266" r:id="rId9"/>
    <p:sldId id="264" r:id="rId10"/>
    <p:sldId id="275" r:id="rId11"/>
    <p:sldId id="259" r:id="rId12"/>
    <p:sldId id="267" r:id="rId13"/>
    <p:sldId id="270" r:id="rId14"/>
    <p:sldId id="271" r:id="rId15"/>
    <p:sldId id="274" r:id="rId16"/>
    <p:sldId id="276" r:id="rId17"/>
    <p:sldId id="263" r:id="rId18"/>
    <p:sldId id="277" r:id="rId19"/>
    <p:sldId id="278" r:id="rId20"/>
    <p:sldId id="262"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DB2EF8-C113-4A75-AEF4-1417254C86F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4DDC7E7C-6D6D-4B04-8D34-6DCA2602E47B}">
      <dgm:prSet phldrT="[Texte]"/>
      <dgm:spPr>
        <a:gradFill rotWithShape="0">
          <a:gsLst>
            <a:gs pos="0">
              <a:srgbClr val="FF0000"/>
            </a:gs>
            <a:gs pos="100000">
              <a:schemeClr val="tx2">
                <a:lumMod val="75000"/>
              </a:schemeClr>
            </a:gs>
          </a:gsLst>
          <a:lin ang="2700000" scaled="1"/>
        </a:gradFill>
      </dgm:spPr>
      <dgm:t>
        <a:bodyPr/>
        <a:lstStyle/>
        <a:p>
          <a:r>
            <a:rPr lang="fr-FR" dirty="0">
              <a:latin typeface="+mn-lt"/>
            </a:rPr>
            <a:t>Définitions</a:t>
          </a:r>
        </a:p>
      </dgm:t>
    </dgm:pt>
    <dgm:pt modelId="{B77E1291-DEB6-4440-B10C-7ABE22CD1233}" type="parTrans" cxnId="{54B2CCBF-97E3-4997-A511-40C2934D581F}">
      <dgm:prSet/>
      <dgm:spPr/>
      <dgm:t>
        <a:bodyPr/>
        <a:lstStyle/>
        <a:p>
          <a:endParaRPr lang="fr-FR"/>
        </a:p>
      </dgm:t>
    </dgm:pt>
    <dgm:pt modelId="{1AA59748-461D-432A-AF5A-D925E0DBD51A}" type="sibTrans" cxnId="{54B2CCBF-97E3-4997-A511-40C2934D581F}">
      <dgm:prSet/>
      <dgm:spPr/>
      <dgm:t>
        <a:bodyPr/>
        <a:lstStyle/>
        <a:p>
          <a:endParaRPr lang="fr-FR"/>
        </a:p>
      </dgm:t>
    </dgm:pt>
    <dgm:pt modelId="{6C93073F-05BD-40E5-9E39-E63504ED7EB3}">
      <dgm:prSet phldrT="[Texte]"/>
      <dgm:spPr>
        <a:gradFill rotWithShape="0">
          <a:gsLst>
            <a:gs pos="0">
              <a:schemeClr val="accent3">
                <a:lumMod val="75000"/>
              </a:schemeClr>
            </a:gs>
            <a:gs pos="100000">
              <a:schemeClr val="accent2">
                <a:lumMod val="60000"/>
                <a:lumOff val="40000"/>
              </a:schemeClr>
            </a:gs>
          </a:gsLst>
          <a:lin ang="2700000" scaled="1"/>
        </a:gradFill>
      </dgm:spPr>
      <dgm:t>
        <a:bodyPr/>
        <a:lstStyle/>
        <a:p>
          <a:r>
            <a:rPr lang="fr-FR" dirty="0"/>
            <a:t>Les jeunes au sein des QPV</a:t>
          </a:r>
        </a:p>
      </dgm:t>
    </dgm:pt>
    <dgm:pt modelId="{63F5BC79-D576-4D89-9BF4-C4E3C5EA737C}" type="parTrans" cxnId="{94C755B9-AD9C-496D-9C69-1409EF486C89}">
      <dgm:prSet/>
      <dgm:spPr/>
      <dgm:t>
        <a:bodyPr/>
        <a:lstStyle/>
        <a:p>
          <a:endParaRPr lang="fr-FR"/>
        </a:p>
      </dgm:t>
    </dgm:pt>
    <dgm:pt modelId="{55A4F754-79E1-4082-9A14-224F27406E0D}" type="sibTrans" cxnId="{94C755B9-AD9C-496D-9C69-1409EF486C89}">
      <dgm:prSet/>
      <dgm:spPr/>
      <dgm:t>
        <a:bodyPr/>
        <a:lstStyle/>
        <a:p>
          <a:endParaRPr lang="fr-FR"/>
        </a:p>
      </dgm:t>
    </dgm:pt>
    <dgm:pt modelId="{CD933F57-B17C-480F-86E5-7E932F73222D}">
      <dgm:prSet phldrT="[Texte]"/>
      <dgm:spPr>
        <a:gradFill rotWithShape="0">
          <a:gsLst>
            <a:gs pos="0">
              <a:schemeClr val="accent3">
                <a:lumMod val="75000"/>
              </a:schemeClr>
            </a:gs>
            <a:gs pos="100000">
              <a:schemeClr val="accent2">
                <a:lumMod val="60000"/>
                <a:lumOff val="40000"/>
              </a:schemeClr>
            </a:gs>
          </a:gsLst>
          <a:lin ang="2700000" scaled="1"/>
        </a:gradFill>
      </dgm:spPr>
      <dgm:t>
        <a:bodyPr/>
        <a:lstStyle/>
        <a:p>
          <a:r>
            <a:rPr lang="fr-FR" altLang="fr-FR" dirty="0"/>
            <a:t>Précarité financière </a:t>
          </a:r>
          <a:endParaRPr lang="fr-FR" dirty="0"/>
        </a:p>
      </dgm:t>
    </dgm:pt>
    <dgm:pt modelId="{39FFF880-622E-425C-A064-BC809A392049}" type="parTrans" cxnId="{4DB960BA-DE09-4767-9CAE-D6122CA21470}">
      <dgm:prSet/>
      <dgm:spPr/>
      <dgm:t>
        <a:bodyPr/>
        <a:lstStyle/>
        <a:p>
          <a:endParaRPr lang="fr-FR"/>
        </a:p>
      </dgm:t>
    </dgm:pt>
    <dgm:pt modelId="{789AF1A8-769E-4D67-AF48-15CD9176C25C}" type="sibTrans" cxnId="{4DB960BA-DE09-4767-9CAE-D6122CA21470}">
      <dgm:prSet/>
      <dgm:spPr/>
      <dgm:t>
        <a:bodyPr/>
        <a:lstStyle/>
        <a:p>
          <a:endParaRPr lang="fr-FR"/>
        </a:p>
      </dgm:t>
    </dgm:pt>
    <dgm:pt modelId="{482DEB3E-3FF5-4F6A-B837-ECF0341EFB58}">
      <dgm:prSet phldrT="[Texte]"/>
      <dgm:spPr>
        <a:gradFill rotWithShape="0">
          <a:gsLst>
            <a:gs pos="0">
              <a:schemeClr val="accent1">
                <a:lumMod val="75000"/>
              </a:schemeClr>
            </a:gs>
            <a:gs pos="100000">
              <a:schemeClr val="tx2">
                <a:lumMod val="75000"/>
              </a:schemeClr>
            </a:gs>
          </a:gsLst>
          <a:lin ang="2700000" scaled="1"/>
        </a:gradFill>
      </dgm:spPr>
      <dgm:t>
        <a:bodyPr/>
        <a:lstStyle/>
        <a:p>
          <a:r>
            <a:rPr lang="fr-FR" dirty="0"/>
            <a:t>Scolarisation</a:t>
          </a:r>
        </a:p>
      </dgm:t>
    </dgm:pt>
    <dgm:pt modelId="{2B2FF69E-5689-4A8E-8AEB-C332D3822E68}" type="parTrans" cxnId="{909943FF-420E-4228-9AC4-7BEE968AA10D}">
      <dgm:prSet/>
      <dgm:spPr/>
      <dgm:t>
        <a:bodyPr/>
        <a:lstStyle/>
        <a:p>
          <a:endParaRPr lang="fr-FR"/>
        </a:p>
      </dgm:t>
    </dgm:pt>
    <dgm:pt modelId="{71D2B6E4-D0AC-4D9C-88CA-7F32A13D4FBE}" type="sibTrans" cxnId="{909943FF-420E-4228-9AC4-7BEE968AA10D}">
      <dgm:prSet/>
      <dgm:spPr/>
      <dgm:t>
        <a:bodyPr/>
        <a:lstStyle/>
        <a:p>
          <a:endParaRPr lang="fr-FR"/>
        </a:p>
      </dgm:t>
    </dgm:pt>
    <dgm:pt modelId="{B304D0A7-D04F-4E80-A785-C6A71EE7FD43}" type="pres">
      <dgm:prSet presAssocID="{09DB2EF8-C113-4A75-AEF4-1417254C86FF}" presName="diagram" presStyleCnt="0">
        <dgm:presLayoutVars>
          <dgm:dir/>
          <dgm:resizeHandles val="exact"/>
        </dgm:presLayoutVars>
      </dgm:prSet>
      <dgm:spPr/>
    </dgm:pt>
    <dgm:pt modelId="{66BC4F92-3B20-4448-9FB6-F84A591D672A}" type="pres">
      <dgm:prSet presAssocID="{4DDC7E7C-6D6D-4B04-8D34-6DCA2602E47B}" presName="node" presStyleLbl="node1" presStyleIdx="0" presStyleCnt="4">
        <dgm:presLayoutVars>
          <dgm:bulletEnabled val="1"/>
        </dgm:presLayoutVars>
      </dgm:prSet>
      <dgm:spPr>
        <a:prstGeom prst="flowChartAlternateProcess">
          <a:avLst/>
        </a:prstGeom>
      </dgm:spPr>
    </dgm:pt>
    <dgm:pt modelId="{A8CD341D-CE9A-4F68-90CF-4F7F5E6B0253}" type="pres">
      <dgm:prSet presAssocID="{1AA59748-461D-432A-AF5A-D925E0DBD51A}" presName="sibTrans" presStyleCnt="0"/>
      <dgm:spPr/>
    </dgm:pt>
    <dgm:pt modelId="{436A3448-747A-4A18-8B72-BEB6BDFD366A}" type="pres">
      <dgm:prSet presAssocID="{6C93073F-05BD-40E5-9E39-E63504ED7EB3}" presName="node" presStyleLbl="node1" presStyleIdx="1" presStyleCnt="4">
        <dgm:presLayoutVars>
          <dgm:bulletEnabled val="1"/>
        </dgm:presLayoutVars>
      </dgm:prSet>
      <dgm:spPr/>
    </dgm:pt>
    <dgm:pt modelId="{4E91CA57-6EA2-436A-A0F7-8C69CF713FDE}" type="pres">
      <dgm:prSet presAssocID="{55A4F754-79E1-4082-9A14-224F27406E0D}" presName="sibTrans" presStyleCnt="0"/>
      <dgm:spPr/>
    </dgm:pt>
    <dgm:pt modelId="{B5C673B3-B8BF-46DE-AA21-75504A9324E7}" type="pres">
      <dgm:prSet presAssocID="{482DEB3E-3FF5-4F6A-B837-ECF0341EFB58}" presName="node" presStyleLbl="node1" presStyleIdx="2" presStyleCnt="4">
        <dgm:presLayoutVars>
          <dgm:bulletEnabled val="1"/>
        </dgm:presLayoutVars>
      </dgm:prSet>
      <dgm:spPr/>
    </dgm:pt>
    <dgm:pt modelId="{39EC8B8A-DF3E-42A0-9F29-6661F5A022E7}" type="pres">
      <dgm:prSet presAssocID="{71D2B6E4-D0AC-4D9C-88CA-7F32A13D4FBE}" presName="sibTrans" presStyleCnt="0"/>
      <dgm:spPr/>
    </dgm:pt>
    <dgm:pt modelId="{07674842-E058-40BE-BED9-34C020700C9D}" type="pres">
      <dgm:prSet presAssocID="{CD933F57-B17C-480F-86E5-7E932F73222D}" presName="node" presStyleLbl="node1" presStyleIdx="3" presStyleCnt="4">
        <dgm:presLayoutVars>
          <dgm:bulletEnabled val="1"/>
        </dgm:presLayoutVars>
      </dgm:prSet>
      <dgm:spPr>
        <a:prstGeom prst="flowChartAlternateProcess">
          <a:avLst/>
        </a:prstGeom>
      </dgm:spPr>
    </dgm:pt>
  </dgm:ptLst>
  <dgm:cxnLst>
    <dgm:cxn modelId="{8B78CA32-9148-478E-B62C-7EED6AAB65C7}" type="presOf" srcId="{09DB2EF8-C113-4A75-AEF4-1417254C86FF}" destId="{B304D0A7-D04F-4E80-A785-C6A71EE7FD43}" srcOrd="0" destOrd="0" presId="urn:microsoft.com/office/officeart/2005/8/layout/default"/>
    <dgm:cxn modelId="{8FE66E60-FA41-450E-A1B3-8B8FD999C957}" type="presOf" srcId="{CD933F57-B17C-480F-86E5-7E932F73222D}" destId="{07674842-E058-40BE-BED9-34C020700C9D}" srcOrd="0" destOrd="0" presId="urn:microsoft.com/office/officeart/2005/8/layout/default"/>
    <dgm:cxn modelId="{4B09AF4E-EDE5-44AD-9390-F8CD375C3C75}" type="presOf" srcId="{482DEB3E-3FF5-4F6A-B837-ECF0341EFB58}" destId="{B5C673B3-B8BF-46DE-AA21-75504A9324E7}" srcOrd="0" destOrd="0" presId="urn:microsoft.com/office/officeart/2005/8/layout/default"/>
    <dgm:cxn modelId="{6D6DBD8C-68B8-4AFE-9A63-F9BD81FD41F8}" type="presOf" srcId="{6C93073F-05BD-40E5-9E39-E63504ED7EB3}" destId="{436A3448-747A-4A18-8B72-BEB6BDFD366A}" srcOrd="0" destOrd="0" presId="urn:microsoft.com/office/officeart/2005/8/layout/default"/>
    <dgm:cxn modelId="{94C755B9-AD9C-496D-9C69-1409EF486C89}" srcId="{09DB2EF8-C113-4A75-AEF4-1417254C86FF}" destId="{6C93073F-05BD-40E5-9E39-E63504ED7EB3}" srcOrd="1" destOrd="0" parTransId="{63F5BC79-D576-4D89-9BF4-C4E3C5EA737C}" sibTransId="{55A4F754-79E1-4082-9A14-224F27406E0D}"/>
    <dgm:cxn modelId="{4DB960BA-DE09-4767-9CAE-D6122CA21470}" srcId="{09DB2EF8-C113-4A75-AEF4-1417254C86FF}" destId="{CD933F57-B17C-480F-86E5-7E932F73222D}" srcOrd="3" destOrd="0" parTransId="{39FFF880-622E-425C-A064-BC809A392049}" sibTransId="{789AF1A8-769E-4D67-AF48-15CD9176C25C}"/>
    <dgm:cxn modelId="{54B2CCBF-97E3-4997-A511-40C2934D581F}" srcId="{09DB2EF8-C113-4A75-AEF4-1417254C86FF}" destId="{4DDC7E7C-6D6D-4B04-8D34-6DCA2602E47B}" srcOrd="0" destOrd="0" parTransId="{B77E1291-DEB6-4440-B10C-7ABE22CD1233}" sibTransId="{1AA59748-461D-432A-AF5A-D925E0DBD51A}"/>
    <dgm:cxn modelId="{EB4F63E3-7EFF-4014-BF9C-A4B15DBFCF55}" type="presOf" srcId="{4DDC7E7C-6D6D-4B04-8D34-6DCA2602E47B}" destId="{66BC4F92-3B20-4448-9FB6-F84A591D672A}" srcOrd="0" destOrd="0" presId="urn:microsoft.com/office/officeart/2005/8/layout/default"/>
    <dgm:cxn modelId="{909943FF-420E-4228-9AC4-7BEE968AA10D}" srcId="{09DB2EF8-C113-4A75-AEF4-1417254C86FF}" destId="{482DEB3E-3FF5-4F6A-B837-ECF0341EFB58}" srcOrd="2" destOrd="0" parTransId="{2B2FF69E-5689-4A8E-8AEB-C332D3822E68}" sibTransId="{71D2B6E4-D0AC-4D9C-88CA-7F32A13D4FBE}"/>
    <dgm:cxn modelId="{36F3D56B-5914-441B-B10A-18BF45CF9C10}" type="presParOf" srcId="{B304D0A7-D04F-4E80-A785-C6A71EE7FD43}" destId="{66BC4F92-3B20-4448-9FB6-F84A591D672A}" srcOrd="0" destOrd="0" presId="urn:microsoft.com/office/officeart/2005/8/layout/default"/>
    <dgm:cxn modelId="{ACA06655-5D0A-4112-A189-366F2713DEC9}" type="presParOf" srcId="{B304D0A7-D04F-4E80-A785-C6A71EE7FD43}" destId="{A8CD341D-CE9A-4F68-90CF-4F7F5E6B0253}" srcOrd="1" destOrd="0" presId="urn:microsoft.com/office/officeart/2005/8/layout/default"/>
    <dgm:cxn modelId="{EFFCECF5-B461-4A33-A803-209BE1FA157F}" type="presParOf" srcId="{B304D0A7-D04F-4E80-A785-C6A71EE7FD43}" destId="{436A3448-747A-4A18-8B72-BEB6BDFD366A}" srcOrd="2" destOrd="0" presId="urn:microsoft.com/office/officeart/2005/8/layout/default"/>
    <dgm:cxn modelId="{75323CEB-7BF0-43C5-8C24-469FD0EB7651}" type="presParOf" srcId="{B304D0A7-D04F-4E80-A785-C6A71EE7FD43}" destId="{4E91CA57-6EA2-436A-A0F7-8C69CF713FDE}" srcOrd="3" destOrd="0" presId="urn:microsoft.com/office/officeart/2005/8/layout/default"/>
    <dgm:cxn modelId="{E19A9A3B-76ED-4B93-8591-099BF6BDAD98}" type="presParOf" srcId="{B304D0A7-D04F-4E80-A785-C6A71EE7FD43}" destId="{B5C673B3-B8BF-46DE-AA21-75504A9324E7}" srcOrd="4" destOrd="0" presId="urn:microsoft.com/office/officeart/2005/8/layout/default"/>
    <dgm:cxn modelId="{4A4468BB-BE68-4E01-8627-68D93F0B3DAF}" type="presParOf" srcId="{B304D0A7-D04F-4E80-A785-C6A71EE7FD43}" destId="{39EC8B8A-DF3E-42A0-9F29-6661F5A022E7}" srcOrd="5" destOrd="0" presId="urn:microsoft.com/office/officeart/2005/8/layout/default"/>
    <dgm:cxn modelId="{A4D2611F-C0DB-4161-A26F-93AD4412AF2C}" type="presParOf" srcId="{B304D0A7-D04F-4E80-A785-C6A71EE7FD43}" destId="{07674842-E058-40BE-BED9-34C020700C9D}" srcOrd="6"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DB2EF8-C113-4A75-AEF4-1417254C86F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4DDC7E7C-6D6D-4B04-8D34-6DCA2602E47B}">
      <dgm:prSet phldrT="[Texte]"/>
      <dgm:spPr>
        <a:gradFill rotWithShape="0">
          <a:gsLst>
            <a:gs pos="0">
              <a:srgbClr val="FF0000"/>
            </a:gs>
            <a:gs pos="100000">
              <a:schemeClr val="tx2">
                <a:lumMod val="75000"/>
              </a:schemeClr>
            </a:gs>
          </a:gsLst>
          <a:lin ang="2700000" scaled="1"/>
        </a:gradFill>
      </dgm:spPr>
      <dgm:t>
        <a:bodyPr/>
        <a:lstStyle/>
        <a:p>
          <a:r>
            <a:rPr lang="fr-FR" b="1" i="0" dirty="0"/>
            <a:t>Jeunesse</a:t>
          </a:r>
          <a:endParaRPr lang="fr-FR" b="1" i="0" dirty="0">
            <a:latin typeface="+mn-lt"/>
          </a:endParaRPr>
        </a:p>
      </dgm:t>
    </dgm:pt>
    <dgm:pt modelId="{B77E1291-DEB6-4440-B10C-7ABE22CD1233}" type="parTrans" cxnId="{54B2CCBF-97E3-4997-A511-40C2934D581F}">
      <dgm:prSet/>
      <dgm:spPr/>
      <dgm:t>
        <a:bodyPr/>
        <a:lstStyle/>
        <a:p>
          <a:endParaRPr lang="fr-FR"/>
        </a:p>
      </dgm:t>
    </dgm:pt>
    <dgm:pt modelId="{1AA59748-461D-432A-AF5A-D925E0DBD51A}" type="sibTrans" cxnId="{54B2CCBF-97E3-4997-A511-40C2934D581F}">
      <dgm:prSet/>
      <dgm:spPr/>
      <dgm:t>
        <a:bodyPr/>
        <a:lstStyle/>
        <a:p>
          <a:endParaRPr lang="fr-FR"/>
        </a:p>
      </dgm:t>
    </dgm:pt>
    <dgm:pt modelId="{6C93073F-05BD-40E5-9E39-E63504ED7EB3}">
      <dgm:prSet phldrT="[Texte]"/>
      <dgm:spPr>
        <a:gradFill rotWithShape="0">
          <a:gsLst>
            <a:gs pos="0">
              <a:schemeClr val="accent3">
                <a:lumMod val="75000"/>
              </a:schemeClr>
            </a:gs>
            <a:gs pos="100000">
              <a:schemeClr val="accent2">
                <a:lumMod val="60000"/>
                <a:lumOff val="40000"/>
              </a:schemeClr>
            </a:gs>
          </a:gsLst>
          <a:lin ang="2700000" scaled="1"/>
        </a:gradFill>
      </dgm:spPr>
      <dgm:t>
        <a:bodyPr/>
        <a:lstStyle/>
        <a:p>
          <a:r>
            <a:rPr lang="fr-FR" b="1" i="0" dirty="0"/>
            <a:t>Quartiers Prioritaires de la ville</a:t>
          </a:r>
        </a:p>
      </dgm:t>
    </dgm:pt>
    <dgm:pt modelId="{63F5BC79-D576-4D89-9BF4-C4E3C5EA737C}" type="parTrans" cxnId="{94C755B9-AD9C-496D-9C69-1409EF486C89}">
      <dgm:prSet/>
      <dgm:spPr/>
      <dgm:t>
        <a:bodyPr/>
        <a:lstStyle/>
        <a:p>
          <a:endParaRPr lang="fr-FR"/>
        </a:p>
      </dgm:t>
    </dgm:pt>
    <dgm:pt modelId="{55A4F754-79E1-4082-9A14-224F27406E0D}" type="sibTrans" cxnId="{94C755B9-AD9C-496D-9C69-1409EF486C89}">
      <dgm:prSet/>
      <dgm:spPr/>
      <dgm:t>
        <a:bodyPr/>
        <a:lstStyle/>
        <a:p>
          <a:endParaRPr lang="fr-FR"/>
        </a:p>
      </dgm:t>
    </dgm:pt>
    <dgm:pt modelId="{A9D69979-6346-470A-9E46-A601D5A6293F}">
      <dgm:prSet phldrT="[Texte]"/>
      <dgm:spPr>
        <a:noFill/>
        <a:ln>
          <a:gradFill>
            <a:gsLst>
              <a:gs pos="0">
                <a:schemeClr val="tx2"/>
              </a:gs>
              <a:gs pos="100000">
                <a:schemeClr val="accent1">
                  <a:lumMod val="75000"/>
                </a:schemeClr>
              </a:gs>
            </a:gsLst>
            <a:lin ang="5400000" scaled="1"/>
          </a:gradFill>
        </a:ln>
      </dgm:spPr>
      <dgm:t>
        <a:bodyPr/>
        <a:lstStyle/>
        <a:p>
          <a:r>
            <a:rPr lang="fr-FR" dirty="0"/>
            <a:t>Selon l'Organisation des Nations Unies (ONU), les jeunes sont définis comme des personnes âgées de 15 à 24 ans</a:t>
          </a:r>
        </a:p>
      </dgm:t>
    </dgm:pt>
    <dgm:pt modelId="{4904026D-974A-4646-9E38-699B6CDB1841}" type="parTrans" cxnId="{EF15AC08-A5BA-49B8-BE3B-B0AEF1CAB4A5}">
      <dgm:prSet/>
      <dgm:spPr/>
      <dgm:t>
        <a:bodyPr/>
        <a:lstStyle/>
        <a:p>
          <a:endParaRPr lang="fr-FR"/>
        </a:p>
      </dgm:t>
    </dgm:pt>
    <dgm:pt modelId="{58A71A71-FF29-44D7-B470-113C9640D334}" type="sibTrans" cxnId="{EF15AC08-A5BA-49B8-BE3B-B0AEF1CAB4A5}">
      <dgm:prSet/>
      <dgm:spPr/>
      <dgm:t>
        <a:bodyPr/>
        <a:lstStyle/>
        <a:p>
          <a:endParaRPr lang="fr-FR"/>
        </a:p>
      </dgm:t>
    </dgm:pt>
    <dgm:pt modelId="{D5A1A0D3-212E-4E3E-AB87-84BC1B0FB1E2}">
      <dgm:prSet phldrT="[Texte]"/>
      <dgm:spPr>
        <a:noFill/>
        <a:ln>
          <a:gradFill>
            <a:gsLst>
              <a:gs pos="98000">
                <a:schemeClr val="accent2"/>
              </a:gs>
              <a:gs pos="0">
                <a:schemeClr val="accent3"/>
              </a:gs>
            </a:gsLst>
            <a:lin ang="5400000" scaled="1"/>
          </a:gradFill>
        </a:ln>
      </dgm:spPr>
      <dgm:t>
        <a:bodyPr/>
        <a:lstStyle/>
        <a:p>
          <a:r>
            <a:rPr lang="fr-FR" dirty="0"/>
            <a:t>Les quartiers dits « prioritaires » de la politique de la ville (QPV) sont les territoires où s’applique la politique de la ville, politique qui vise à compenser les écarts de niveau de vie avec le reste du territoire. Ces quartiers sont donc ceux où les revenus sont les plus faibles.</a:t>
          </a:r>
          <a:endParaRPr lang="fr-FR" b="1" i="0" dirty="0"/>
        </a:p>
      </dgm:t>
    </dgm:pt>
    <dgm:pt modelId="{0237BAEE-669B-4F8F-A703-48289DFF19A2}" type="parTrans" cxnId="{98B742EE-B773-4733-BA34-7AE64C632C53}">
      <dgm:prSet/>
      <dgm:spPr/>
      <dgm:t>
        <a:bodyPr/>
        <a:lstStyle/>
        <a:p>
          <a:endParaRPr lang="fr-FR"/>
        </a:p>
      </dgm:t>
    </dgm:pt>
    <dgm:pt modelId="{46C65D2E-00C4-4E3D-AF1F-F43FC226C94C}" type="sibTrans" cxnId="{98B742EE-B773-4733-BA34-7AE64C632C53}">
      <dgm:prSet/>
      <dgm:spPr/>
      <dgm:t>
        <a:bodyPr/>
        <a:lstStyle/>
        <a:p>
          <a:endParaRPr lang="fr-FR"/>
        </a:p>
      </dgm:t>
    </dgm:pt>
    <dgm:pt modelId="{81E8BFE5-C2FC-482E-8A5F-B913A120B131}" type="pres">
      <dgm:prSet presAssocID="{09DB2EF8-C113-4A75-AEF4-1417254C86FF}" presName="linear" presStyleCnt="0">
        <dgm:presLayoutVars>
          <dgm:dir/>
          <dgm:animLvl val="lvl"/>
          <dgm:resizeHandles val="exact"/>
        </dgm:presLayoutVars>
      </dgm:prSet>
      <dgm:spPr/>
    </dgm:pt>
    <dgm:pt modelId="{7C45A536-5488-4408-96E3-CC5EA8CF195E}" type="pres">
      <dgm:prSet presAssocID="{4DDC7E7C-6D6D-4B04-8D34-6DCA2602E47B}" presName="parentLin" presStyleCnt="0"/>
      <dgm:spPr/>
    </dgm:pt>
    <dgm:pt modelId="{8C764C9D-5A2E-4A35-AEBE-2BD306ABFE35}" type="pres">
      <dgm:prSet presAssocID="{4DDC7E7C-6D6D-4B04-8D34-6DCA2602E47B}" presName="parentLeftMargin" presStyleLbl="node1" presStyleIdx="0" presStyleCnt="2"/>
      <dgm:spPr/>
    </dgm:pt>
    <dgm:pt modelId="{A02CBA30-E78B-4BFC-AB36-FBDD4DE67A4D}" type="pres">
      <dgm:prSet presAssocID="{4DDC7E7C-6D6D-4B04-8D34-6DCA2602E47B}" presName="parentText" presStyleLbl="node1" presStyleIdx="0" presStyleCnt="2">
        <dgm:presLayoutVars>
          <dgm:chMax val="0"/>
          <dgm:bulletEnabled val="1"/>
        </dgm:presLayoutVars>
      </dgm:prSet>
      <dgm:spPr/>
    </dgm:pt>
    <dgm:pt modelId="{BB55FAD5-212C-47D8-92B8-3BE84C6E6436}" type="pres">
      <dgm:prSet presAssocID="{4DDC7E7C-6D6D-4B04-8D34-6DCA2602E47B}" presName="negativeSpace" presStyleCnt="0"/>
      <dgm:spPr/>
    </dgm:pt>
    <dgm:pt modelId="{D28BB769-E2EE-41DF-A15A-24DAC8F0124E}" type="pres">
      <dgm:prSet presAssocID="{4DDC7E7C-6D6D-4B04-8D34-6DCA2602E47B}" presName="childText" presStyleLbl="conFgAcc1" presStyleIdx="0" presStyleCnt="2">
        <dgm:presLayoutVars>
          <dgm:bulletEnabled val="1"/>
        </dgm:presLayoutVars>
      </dgm:prSet>
      <dgm:spPr/>
    </dgm:pt>
    <dgm:pt modelId="{CAFB400A-04DE-4195-8FBB-0969D2019923}" type="pres">
      <dgm:prSet presAssocID="{1AA59748-461D-432A-AF5A-D925E0DBD51A}" presName="spaceBetweenRectangles" presStyleCnt="0"/>
      <dgm:spPr/>
    </dgm:pt>
    <dgm:pt modelId="{15AE6F48-3366-4C9D-9BFC-928C73693AFF}" type="pres">
      <dgm:prSet presAssocID="{6C93073F-05BD-40E5-9E39-E63504ED7EB3}" presName="parentLin" presStyleCnt="0"/>
      <dgm:spPr/>
    </dgm:pt>
    <dgm:pt modelId="{6FEE7431-8BFD-49FD-85EF-D36EEF68C54B}" type="pres">
      <dgm:prSet presAssocID="{6C93073F-05BD-40E5-9E39-E63504ED7EB3}" presName="parentLeftMargin" presStyleLbl="node1" presStyleIdx="0" presStyleCnt="2"/>
      <dgm:spPr/>
    </dgm:pt>
    <dgm:pt modelId="{78304EEF-5B50-4ED3-B4D0-269E550F8528}" type="pres">
      <dgm:prSet presAssocID="{6C93073F-05BD-40E5-9E39-E63504ED7EB3}" presName="parentText" presStyleLbl="node1" presStyleIdx="1" presStyleCnt="2">
        <dgm:presLayoutVars>
          <dgm:chMax val="0"/>
          <dgm:bulletEnabled val="1"/>
        </dgm:presLayoutVars>
      </dgm:prSet>
      <dgm:spPr/>
    </dgm:pt>
    <dgm:pt modelId="{6DB55790-6948-40C6-A58B-4A285CA1526F}" type="pres">
      <dgm:prSet presAssocID="{6C93073F-05BD-40E5-9E39-E63504ED7EB3}" presName="negativeSpace" presStyleCnt="0"/>
      <dgm:spPr/>
    </dgm:pt>
    <dgm:pt modelId="{01BB14EC-FD6D-4739-8BAA-B4C22E9AEDBB}" type="pres">
      <dgm:prSet presAssocID="{6C93073F-05BD-40E5-9E39-E63504ED7EB3}" presName="childText" presStyleLbl="conFgAcc1" presStyleIdx="1" presStyleCnt="2">
        <dgm:presLayoutVars>
          <dgm:bulletEnabled val="1"/>
        </dgm:presLayoutVars>
      </dgm:prSet>
      <dgm:spPr/>
    </dgm:pt>
  </dgm:ptLst>
  <dgm:cxnLst>
    <dgm:cxn modelId="{EF15AC08-A5BA-49B8-BE3B-B0AEF1CAB4A5}" srcId="{4DDC7E7C-6D6D-4B04-8D34-6DCA2602E47B}" destId="{A9D69979-6346-470A-9E46-A601D5A6293F}" srcOrd="0" destOrd="0" parTransId="{4904026D-974A-4646-9E38-699B6CDB1841}" sibTransId="{58A71A71-FF29-44D7-B470-113C9640D334}"/>
    <dgm:cxn modelId="{4CD13E1F-BDCA-45AB-BB9C-CDEDA45D3D43}" type="presOf" srcId="{6C93073F-05BD-40E5-9E39-E63504ED7EB3}" destId="{78304EEF-5B50-4ED3-B4D0-269E550F8528}" srcOrd="1" destOrd="0" presId="urn:microsoft.com/office/officeart/2005/8/layout/list1"/>
    <dgm:cxn modelId="{D8ACCD59-2BB1-44AE-ABBE-EC39829C698F}" type="presOf" srcId="{6C93073F-05BD-40E5-9E39-E63504ED7EB3}" destId="{6FEE7431-8BFD-49FD-85EF-D36EEF68C54B}" srcOrd="0" destOrd="0" presId="urn:microsoft.com/office/officeart/2005/8/layout/list1"/>
    <dgm:cxn modelId="{C86154B7-9DDA-4791-B171-87091422E117}" type="presOf" srcId="{4DDC7E7C-6D6D-4B04-8D34-6DCA2602E47B}" destId="{A02CBA30-E78B-4BFC-AB36-FBDD4DE67A4D}" srcOrd="1" destOrd="0" presId="urn:microsoft.com/office/officeart/2005/8/layout/list1"/>
    <dgm:cxn modelId="{94C755B9-AD9C-496D-9C69-1409EF486C89}" srcId="{09DB2EF8-C113-4A75-AEF4-1417254C86FF}" destId="{6C93073F-05BD-40E5-9E39-E63504ED7EB3}" srcOrd="1" destOrd="0" parTransId="{63F5BC79-D576-4D89-9BF4-C4E3C5EA737C}" sibTransId="{55A4F754-79E1-4082-9A14-224F27406E0D}"/>
    <dgm:cxn modelId="{54B2CCBF-97E3-4997-A511-40C2934D581F}" srcId="{09DB2EF8-C113-4A75-AEF4-1417254C86FF}" destId="{4DDC7E7C-6D6D-4B04-8D34-6DCA2602E47B}" srcOrd="0" destOrd="0" parTransId="{B77E1291-DEB6-4440-B10C-7ABE22CD1233}" sibTransId="{1AA59748-461D-432A-AF5A-D925E0DBD51A}"/>
    <dgm:cxn modelId="{A011C4C3-F726-4465-8DFC-D9D695DDCEF1}" type="presOf" srcId="{4DDC7E7C-6D6D-4B04-8D34-6DCA2602E47B}" destId="{8C764C9D-5A2E-4A35-AEBE-2BD306ABFE35}" srcOrd="0" destOrd="0" presId="urn:microsoft.com/office/officeart/2005/8/layout/list1"/>
    <dgm:cxn modelId="{F34421CA-8AC4-47BB-B6AA-A004A6C71DA3}" type="presOf" srcId="{09DB2EF8-C113-4A75-AEF4-1417254C86FF}" destId="{81E8BFE5-C2FC-482E-8A5F-B913A120B131}" srcOrd="0" destOrd="0" presId="urn:microsoft.com/office/officeart/2005/8/layout/list1"/>
    <dgm:cxn modelId="{3FCFC5CF-3DFB-4537-B72D-5B4F937B0278}" type="presOf" srcId="{A9D69979-6346-470A-9E46-A601D5A6293F}" destId="{D28BB769-E2EE-41DF-A15A-24DAC8F0124E}" srcOrd="0" destOrd="0" presId="urn:microsoft.com/office/officeart/2005/8/layout/list1"/>
    <dgm:cxn modelId="{98B742EE-B773-4733-BA34-7AE64C632C53}" srcId="{6C93073F-05BD-40E5-9E39-E63504ED7EB3}" destId="{D5A1A0D3-212E-4E3E-AB87-84BC1B0FB1E2}" srcOrd="0" destOrd="0" parTransId="{0237BAEE-669B-4F8F-A703-48289DFF19A2}" sibTransId="{46C65D2E-00C4-4E3D-AF1F-F43FC226C94C}"/>
    <dgm:cxn modelId="{BEDF4BF0-F8EE-427C-BB30-035DA439CC6B}" type="presOf" srcId="{D5A1A0D3-212E-4E3E-AB87-84BC1B0FB1E2}" destId="{01BB14EC-FD6D-4739-8BAA-B4C22E9AEDBB}" srcOrd="0" destOrd="0" presId="urn:microsoft.com/office/officeart/2005/8/layout/list1"/>
    <dgm:cxn modelId="{C62B31BC-9CCD-46F5-A5EF-461153A48B0A}" type="presParOf" srcId="{81E8BFE5-C2FC-482E-8A5F-B913A120B131}" destId="{7C45A536-5488-4408-96E3-CC5EA8CF195E}" srcOrd="0" destOrd="0" presId="urn:microsoft.com/office/officeart/2005/8/layout/list1"/>
    <dgm:cxn modelId="{FC8599AB-590C-4DD3-8823-6F4AF44D1B50}" type="presParOf" srcId="{7C45A536-5488-4408-96E3-CC5EA8CF195E}" destId="{8C764C9D-5A2E-4A35-AEBE-2BD306ABFE35}" srcOrd="0" destOrd="0" presId="urn:microsoft.com/office/officeart/2005/8/layout/list1"/>
    <dgm:cxn modelId="{48015B85-B4D5-49AC-BA3C-99BCA8BFAFCA}" type="presParOf" srcId="{7C45A536-5488-4408-96E3-CC5EA8CF195E}" destId="{A02CBA30-E78B-4BFC-AB36-FBDD4DE67A4D}" srcOrd="1" destOrd="0" presId="urn:microsoft.com/office/officeart/2005/8/layout/list1"/>
    <dgm:cxn modelId="{F4444525-F809-469E-BE67-FFCC703BF992}" type="presParOf" srcId="{81E8BFE5-C2FC-482E-8A5F-B913A120B131}" destId="{BB55FAD5-212C-47D8-92B8-3BE84C6E6436}" srcOrd="1" destOrd="0" presId="urn:microsoft.com/office/officeart/2005/8/layout/list1"/>
    <dgm:cxn modelId="{E295971E-7A90-48C0-B642-615D847E3A96}" type="presParOf" srcId="{81E8BFE5-C2FC-482E-8A5F-B913A120B131}" destId="{D28BB769-E2EE-41DF-A15A-24DAC8F0124E}" srcOrd="2" destOrd="0" presId="urn:microsoft.com/office/officeart/2005/8/layout/list1"/>
    <dgm:cxn modelId="{26D7B626-077B-44EB-9746-792BD7A26EDA}" type="presParOf" srcId="{81E8BFE5-C2FC-482E-8A5F-B913A120B131}" destId="{CAFB400A-04DE-4195-8FBB-0969D2019923}" srcOrd="3" destOrd="0" presId="urn:microsoft.com/office/officeart/2005/8/layout/list1"/>
    <dgm:cxn modelId="{9CC6169D-B154-4327-91C7-20C2FA4AD85A}" type="presParOf" srcId="{81E8BFE5-C2FC-482E-8A5F-B913A120B131}" destId="{15AE6F48-3366-4C9D-9BFC-928C73693AFF}" srcOrd="4" destOrd="0" presId="urn:microsoft.com/office/officeart/2005/8/layout/list1"/>
    <dgm:cxn modelId="{7265D305-B62C-471C-B21E-D4B2EA370DB3}" type="presParOf" srcId="{15AE6F48-3366-4C9D-9BFC-928C73693AFF}" destId="{6FEE7431-8BFD-49FD-85EF-D36EEF68C54B}" srcOrd="0" destOrd="0" presId="urn:microsoft.com/office/officeart/2005/8/layout/list1"/>
    <dgm:cxn modelId="{76529513-50DE-4502-BD5B-A2969EFA7776}" type="presParOf" srcId="{15AE6F48-3366-4C9D-9BFC-928C73693AFF}" destId="{78304EEF-5B50-4ED3-B4D0-269E550F8528}" srcOrd="1" destOrd="0" presId="urn:microsoft.com/office/officeart/2005/8/layout/list1"/>
    <dgm:cxn modelId="{FF56139D-3630-4762-ADDA-07352EE9305C}" type="presParOf" srcId="{81E8BFE5-C2FC-482E-8A5F-B913A120B131}" destId="{6DB55790-6948-40C6-A58B-4A285CA1526F}" srcOrd="5" destOrd="0" presId="urn:microsoft.com/office/officeart/2005/8/layout/list1"/>
    <dgm:cxn modelId="{30D0270B-F746-4AD6-9276-1C6AB91BA93C}" type="presParOf" srcId="{81E8BFE5-C2FC-482E-8A5F-B913A120B131}" destId="{01BB14EC-FD6D-4739-8BAA-B4C22E9AEDB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C4F92-3B20-4448-9FB6-F84A591D672A}">
      <dsp:nvSpPr>
        <dsp:cNvPr id="0" name=""/>
        <dsp:cNvSpPr/>
      </dsp:nvSpPr>
      <dsp:spPr>
        <a:xfrm>
          <a:off x="330509" y="616"/>
          <a:ext cx="3125204" cy="1875122"/>
        </a:xfrm>
        <a:prstGeom prst="flowChartAlternateProcess">
          <a:avLst/>
        </a:prstGeom>
        <a:gradFill rotWithShape="0">
          <a:gsLst>
            <a:gs pos="0">
              <a:srgbClr val="FF0000"/>
            </a:gs>
            <a:gs pos="100000">
              <a:schemeClr val="tx2">
                <a:lumMod val="75000"/>
              </a:schemeClr>
            </a:gs>
          </a:gsLst>
          <a:lin ang="27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fr-FR" sz="4100" kern="1200" dirty="0">
              <a:latin typeface="+mn-lt"/>
            </a:rPr>
            <a:t>Définitions</a:t>
          </a:r>
        </a:p>
      </dsp:txBody>
      <dsp:txXfrm>
        <a:off x="422043" y="92150"/>
        <a:ext cx="2942136" cy="1692054"/>
      </dsp:txXfrm>
    </dsp:sp>
    <dsp:sp modelId="{436A3448-747A-4A18-8B72-BEB6BDFD366A}">
      <dsp:nvSpPr>
        <dsp:cNvPr id="0" name=""/>
        <dsp:cNvSpPr/>
      </dsp:nvSpPr>
      <dsp:spPr>
        <a:xfrm>
          <a:off x="3768234" y="616"/>
          <a:ext cx="3125204" cy="1875122"/>
        </a:xfrm>
        <a:prstGeom prst="rect">
          <a:avLst/>
        </a:prstGeom>
        <a:gradFill rotWithShape="0">
          <a:gsLst>
            <a:gs pos="0">
              <a:schemeClr val="accent3">
                <a:lumMod val="75000"/>
              </a:schemeClr>
            </a:gs>
            <a:gs pos="100000">
              <a:schemeClr val="accent2">
                <a:lumMod val="60000"/>
                <a:lumOff val="40000"/>
              </a:schemeClr>
            </a:gs>
          </a:gsLst>
          <a:lin ang="27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fr-FR" sz="4100" kern="1200" dirty="0"/>
            <a:t>Les jeunes au sein des QPV</a:t>
          </a:r>
        </a:p>
      </dsp:txBody>
      <dsp:txXfrm>
        <a:off x="3768234" y="616"/>
        <a:ext cx="3125204" cy="1875122"/>
      </dsp:txXfrm>
    </dsp:sp>
    <dsp:sp modelId="{B5C673B3-B8BF-46DE-AA21-75504A9324E7}">
      <dsp:nvSpPr>
        <dsp:cNvPr id="0" name=""/>
        <dsp:cNvSpPr/>
      </dsp:nvSpPr>
      <dsp:spPr>
        <a:xfrm>
          <a:off x="330509" y="2188259"/>
          <a:ext cx="3125204" cy="1875122"/>
        </a:xfrm>
        <a:prstGeom prst="rect">
          <a:avLst/>
        </a:prstGeom>
        <a:gradFill rotWithShape="0">
          <a:gsLst>
            <a:gs pos="0">
              <a:schemeClr val="accent1">
                <a:lumMod val="75000"/>
              </a:schemeClr>
            </a:gs>
            <a:gs pos="100000">
              <a:schemeClr val="tx2">
                <a:lumMod val="75000"/>
              </a:schemeClr>
            </a:gs>
          </a:gsLst>
          <a:lin ang="27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fr-FR" sz="4100" kern="1200" dirty="0"/>
            <a:t>Scolarisation</a:t>
          </a:r>
        </a:p>
      </dsp:txBody>
      <dsp:txXfrm>
        <a:off x="330509" y="2188259"/>
        <a:ext cx="3125204" cy="1875122"/>
      </dsp:txXfrm>
    </dsp:sp>
    <dsp:sp modelId="{07674842-E058-40BE-BED9-34C020700C9D}">
      <dsp:nvSpPr>
        <dsp:cNvPr id="0" name=""/>
        <dsp:cNvSpPr/>
      </dsp:nvSpPr>
      <dsp:spPr>
        <a:xfrm>
          <a:off x="3768234" y="2188259"/>
          <a:ext cx="3125204" cy="1875122"/>
        </a:xfrm>
        <a:prstGeom prst="flowChartAlternateProcess">
          <a:avLst/>
        </a:prstGeom>
        <a:gradFill rotWithShape="0">
          <a:gsLst>
            <a:gs pos="0">
              <a:schemeClr val="accent3">
                <a:lumMod val="75000"/>
              </a:schemeClr>
            </a:gs>
            <a:gs pos="100000">
              <a:schemeClr val="accent2">
                <a:lumMod val="60000"/>
                <a:lumOff val="40000"/>
              </a:schemeClr>
            </a:gs>
          </a:gsLst>
          <a:lin ang="27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fr-FR" altLang="fr-FR" sz="4100" kern="1200" dirty="0"/>
            <a:t>Précarité financière </a:t>
          </a:r>
          <a:endParaRPr lang="fr-FR" sz="4100" kern="1200" dirty="0"/>
        </a:p>
      </dsp:txBody>
      <dsp:txXfrm>
        <a:off x="3859768" y="2279793"/>
        <a:ext cx="2942136" cy="1692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BB769-E2EE-41DF-A15A-24DAC8F0124E}">
      <dsp:nvSpPr>
        <dsp:cNvPr id="0" name=""/>
        <dsp:cNvSpPr/>
      </dsp:nvSpPr>
      <dsp:spPr>
        <a:xfrm>
          <a:off x="0" y="355749"/>
          <a:ext cx="7223949" cy="1354500"/>
        </a:xfrm>
        <a:prstGeom prst="rect">
          <a:avLst/>
        </a:prstGeom>
        <a:noFill/>
        <a:ln w="25400" cap="flat" cmpd="sng" algn="ctr">
          <a:gradFill>
            <a:gsLst>
              <a:gs pos="0">
                <a:schemeClr val="tx2"/>
              </a:gs>
              <a:gs pos="100000">
                <a:schemeClr val="accent1">
                  <a:lumMod val="75000"/>
                </a:schemeClr>
              </a:gs>
            </a:gsLst>
            <a:lin ang="5400000" scaled="1"/>
          </a:gradFill>
          <a:prstDash val="solid"/>
        </a:ln>
        <a:effectLst/>
      </dsp:spPr>
      <dsp:style>
        <a:lnRef idx="2">
          <a:scrgbClr r="0" g="0" b="0"/>
        </a:lnRef>
        <a:fillRef idx="1">
          <a:scrgbClr r="0" g="0" b="0"/>
        </a:fillRef>
        <a:effectRef idx="0">
          <a:scrgbClr r="0" g="0" b="0"/>
        </a:effectRef>
        <a:fontRef idx="minor"/>
      </dsp:style>
      <dsp:txBody>
        <a:bodyPr spcFirstLastPara="0" vert="horz" wrap="square" lIns="560659" tIns="416560" rIns="560659"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Selon l'Organisation des Nations Unies (ONU), les jeunes sont définis comme des personnes âgées de 15 à 24 ans</a:t>
          </a:r>
        </a:p>
      </dsp:txBody>
      <dsp:txXfrm>
        <a:off x="0" y="355749"/>
        <a:ext cx="7223949" cy="1354500"/>
      </dsp:txXfrm>
    </dsp:sp>
    <dsp:sp modelId="{A02CBA30-E78B-4BFC-AB36-FBDD4DE67A4D}">
      <dsp:nvSpPr>
        <dsp:cNvPr id="0" name=""/>
        <dsp:cNvSpPr/>
      </dsp:nvSpPr>
      <dsp:spPr>
        <a:xfrm>
          <a:off x="361197" y="60549"/>
          <a:ext cx="5056764" cy="590400"/>
        </a:xfrm>
        <a:prstGeom prst="roundRect">
          <a:avLst/>
        </a:prstGeom>
        <a:gradFill rotWithShape="0">
          <a:gsLst>
            <a:gs pos="0">
              <a:srgbClr val="FF0000"/>
            </a:gs>
            <a:gs pos="100000">
              <a:schemeClr val="tx2">
                <a:lumMod val="75000"/>
              </a:schemeClr>
            </a:gs>
          </a:gsLst>
          <a:lin ang="27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134" tIns="0" rIns="191134" bIns="0" numCol="1" spcCol="1270" anchor="ctr" anchorCtr="0">
          <a:noAutofit/>
        </a:bodyPr>
        <a:lstStyle/>
        <a:p>
          <a:pPr marL="0" lvl="0" indent="0" algn="l" defTabSz="889000">
            <a:lnSpc>
              <a:spcPct val="90000"/>
            </a:lnSpc>
            <a:spcBef>
              <a:spcPct val="0"/>
            </a:spcBef>
            <a:spcAft>
              <a:spcPct val="35000"/>
            </a:spcAft>
            <a:buNone/>
          </a:pPr>
          <a:r>
            <a:rPr lang="fr-FR" sz="2000" b="1" i="0" kern="1200" dirty="0"/>
            <a:t>Jeunesse</a:t>
          </a:r>
          <a:endParaRPr lang="fr-FR" sz="2000" b="1" i="0" kern="1200" dirty="0">
            <a:latin typeface="+mn-lt"/>
          </a:endParaRPr>
        </a:p>
      </dsp:txBody>
      <dsp:txXfrm>
        <a:off x="390018" y="89370"/>
        <a:ext cx="4999122" cy="532758"/>
      </dsp:txXfrm>
    </dsp:sp>
    <dsp:sp modelId="{01BB14EC-FD6D-4739-8BAA-B4C22E9AEDBB}">
      <dsp:nvSpPr>
        <dsp:cNvPr id="0" name=""/>
        <dsp:cNvSpPr/>
      </dsp:nvSpPr>
      <dsp:spPr>
        <a:xfrm>
          <a:off x="0" y="2113449"/>
          <a:ext cx="7223949" cy="1890000"/>
        </a:xfrm>
        <a:prstGeom prst="rect">
          <a:avLst/>
        </a:prstGeom>
        <a:noFill/>
        <a:ln w="25400" cap="flat" cmpd="sng" algn="ctr">
          <a:gradFill>
            <a:gsLst>
              <a:gs pos="98000">
                <a:schemeClr val="accent2"/>
              </a:gs>
              <a:gs pos="0">
                <a:schemeClr val="accent3"/>
              </a:gs>
            </a:gsLst>
            <a:lin ang="5400000" scaled="1"/>
          </a:gradFill>
          <a:prstDash val="solid"/>
        </a:ln>
        <a:effectLst/>
      </dsp:spPr>
      <dsp:style>
        <a:lnRef idx="2">
          <a:scrgbClr r="0" g="0" b="0"/>
        </a:lnRef>
        <a:fillRef idx="1">
          <a:scrgbClr r="0" g="0" b="0"/>
        </a:fillRef>
        <a:effectRef idx="0">
          <a:scrgbClr r="0" g="0" b="0"/>
        </a:effectRef>
        <a:fontRef idx="minor"/>
      </dsp:style>
      <dsp:txBody>
        <a:bodyPr spcFirstLastPara="0" vert="horz" wrap="square" lIns="560659" tIns="416560" rIns="560659"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Les quartiers dits « prioritaires » de la politique de la ville (QPV) sont les territoires où s’applique la politique de la ville, politique qui vise à compenser les écarts de niveau de vie avec le reste du territoire. Ces quartiers sont donc ceux où les revenus sont les plus faibles.</a:t>
          </a:r>
          <a:endParaRPr lang="fr-FR" sz="2000" b="1" i="0" kern="1200" dirty="0"/>
        </a:p>
      </dsp:txBody>
      <dsp:txXfrm>
        <a:off x="0" y="2113449"/>
        <a:ext cx="7223949" cy="1890000"/>
      </dsp:txXfrm>
    </dsp:sp>
    <dsp:sp modelId="{78304EEF-5B50-4ED3-B4D0-269E550F8528}">
      <dsp:nvSpPr>
        <dsp:cNvPr id="0" name=""/>
        <dsp:cNvSpPr/>
      </dsp:nvSpPr>
      <dsp:spPr>
        <a:xfrm>
          <a:off x="361197" y="1818249"/>
          <a:ext cx="5056764" cy="590400"/>
        </a:xfrm>
        <a:prstGeom prst="roundRect">
          <a:avLst/>
        </a:prstGeom>
        <a:gradFill rotWithShape="0">
          <a:gsLst>
            <a:gs pos="0">
              <a:schemeClr val="accent3">
                <a:lumMod val="75000"/>
              </a:schemeClr>
            </a:gs>
            <a:gs pos="100000">
              <a:schemeClr val="accent2">
                <a:lumMod val="60000"/>
                <a:lumOff val="40000"/>
              </a:schemeClr>
            </a:gs>
          </a:gsLst>
          <a:lin ang="27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134" tIns="0" rIns="191134" bIns="0" numCol="1" spcCol="1270" anchor="ctr" anchorCtr="0">
          <a:noAutofit/>
        </a:bodyPr>
        <a:lstStyle/>
        <a:p>
          <a:pPr marL="0" lvl="0" indent="0" algn="l" defTabSz="889000">
            <a:lnSpc>
              <a:spcPct val="90000"/>
            </a:lnSpc>
            <a:spcBef>
              <a:spcPct val="0"/>
            </a:spcBef>
            <a:spcAft>
              <a:spcPct val="35000"/>
            </a:spcAft>
            <a:buNone/>
          </a:pPr>
          <a:r>
            <a:rPr lang="fr-FR" sz="2000" b="1" i="0" kern="1200" dirty="0"/>
            <a:t>Quartiers Prioritaires de la ville</a:t>
          </a:r>
        </a:p>
      </dsp:txBody>
      <dsp:txXfrm>
        <a:off x="390018" y="1847070"/>
        <a:ext cx="4999122"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4FCFB-FBB8-4130-9871-D5F5D4613115}" type="datetimeFigureOut">
              <a:rPr lang="fr-FR" smtClean="0"/>
              <a:t>14/01/2024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D83D8-4537-42B0-9013-A18FE4F1DB68}" type="slidenum">
              <a:rPr lang="fr-FR" smtClean="0"/>
              <a:t>‹N°›</a:t>
            </a:fld>
            <a:endParaRPr lang="fr-FR"/>
          </a:p>
        </p:txBody>
      </p:sp>
    </p:spTree>
    <p:extLst>
      <p:ext uri="{BB962C8B-B14F-4D97-AF65-F5344CB8AC3E}">
        <p14:creationId xmlns:p14="http://schemas.microsoft.com/office/powerpoint/2010/main" val="190184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
        <p:cNvGrpSpPr/>
        <p:nvPr/>
      </p:nvGrpSpPr>
      <p:grpSpPr>
        <a:xfrm>
          <a:off x="0" y="0"/>
          <a:ext cx="0" cy="0"/>
          <a:chOff x="0" y="0"/>
          <a:chExt cx="0" cy="0"/>
        </a:xfrm>
      </p:grpSpPr>
      <p:grpSp>
        <p:nvGrpSpPr>
          <p:cNvPr id="9" name="Google Shape;9;p2"/>
          <p:cNvGrpSpPr/>
          <p:nvPr/>
        </p:nvGrpSpPr>
        <p:grpSpPr>
          <a:xfrm>
            <a:off x="312200" y="329200"/>
            <a:ext cx="11567600" cy="6199600"/>
            <a:chOff x="234150" y="246900"/>
            <a:chExt cx="8675700" cy="4649700"/>
          </a:xfrm>
        </p:grpSpPr>
        <p:sp>
          <p:nvSpPr>
            <p:cNvPr id="10" name="Google Shape;10;p2"/>
            <p:cNvSpPr/>
            <p:nvPr/>
          </p:nvSpPr>
          <p:spPr>
            <a:xfrm>
              <a:off x="234150" y="246900"/>
              <a:ext cx="5750400" cy="46497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n-lt"/>
                <a:ea typeface="Anaheim"/>
                <a:cs typeface="Anaheim"/>
                <a:sym typeface="Anaheim"/>
              </a:endParaRPr>
            </a:p>
          </p:txBody>
        </p:sp>
        <p:sp>
          <p:nvSpPr>
            <p:cNvPr id="11" name="Google Shape;11;p2"/>
            <p:cNvSpPr/>
            <p:nvPr/>
          </p:nvSpPr>
          <p:spPr>
            <a:xfrm>
              <a:off x="6229350" y="246900"/>
              <a:ext cx="2680500" cy="4649700"/>
            </a:xfrm>
            <a:prstGeom prst="roundRect">
              <a:avLst>
                <a:gd name="adj" fmla="val 13541"/>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mn-lt"/>
                <a:ea typeface="Anaheim"/>
                <a:cs typeface="Anaheim"/>
                <a:sym typeface="Anaheim"/>
              </a:endParaRPr>
            </a:p>
          </p:txBody>
        </p:sp>
      </p:grpSp>
      <p:sp>
        <p:nvSpPr>
          <p:cNvPr id="13" name="Google Shape;13;p2"/>
          <p:cNvSpPr txBox="1">
            <a:spLocks noGrp="1"/>
          </p:cNvSpPr>
          <p:nvPr>
            <p:ph type="subTitle" idx="1"/>
          </p:nvPr>
        </p:nvSpPr>
        <p:spPr>
          <a:xfrm>
            <a:off x="957667" y="4313933"/>
            <a:ext cx="3850400" cy="100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3">
                <a:solidFill>
                  <a:schemeClr val="dk1"/>
                </a:solidFill>
                <a:latin typeface="+mn-lt"/>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fr-FR"/>
              <a:t>Modifiez le style des sous-titres du masque</a:t>
            </a:r>
            <a:endParaRPr dirty="0"/>
          </a:p>
        </p:txBody>
      </p:sp>
      <p:sp>
        <p:nvSpPr>
          <p:cNvPr id="2" name="Titre 1">
            <a:extLst>
              <a:ext uri="{FF2B5EF4-FFF2-40B4-BE49-F238E27FC236}">
                <a16:creationId xmlns:a16="http://schemas.microsoft.com/office/drawing/2014/main" id="{B87F4CD1-2246-FA85-1B68-7329DF434068}"/>
              </a:ext>
            </a:extLst>
          </p:cNvPr>
          <p:cNvSpPr>
            <a:spLocks noGrp="1"/>
          </p:cNvSpPr>
          <p:nvPr>
            <p:ph type="title"/>
          </p:nvPr>
        </p:nvSpPr>
        <p:spPr/>
        <p:txBody>
          <a:bodyPr/>
          <a:lstStyle>
            <a:lvl1pPr>
              <a:defRPr>
                <a:latin typeface="+mj-lt"/>
              </a:defRPr>
            </a:lvl1pPr>
          </a:lstStyle>
          <a:p>
            <a:r>
              <a:rPr lang="fr-FR"/>
              <a:t>Modifiez le style du titre</a:t>
            </a:r>
            <a:endParaRPr lang="fr-FR" dirty="0"/>
          </a:p>
        </p:txBody>
      </p:sp>
      <p:sp>
        <p:nvSpPr>
          <p:cNvPr id="8" name="Espace réservé de la date 1">
            <a:extLst>
              <a:ext uri="{FF2B5EF4-FFF2-40B4-BE49-F238E27FC236}">
                <a16:creationId xmlns:a16="http://schemas.microsoft.com/office/drawing/2014/main" id="{AF8E7B57-5BBE-D20D-0783-FF4BF8449C66}"/>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14" name="Espace réservé du pied de page 2">
            <a:extLst>
              <a:ext uri="{FF2B5EF4-FFF2-40B4-BE49-F238E27FC236}">
                <a16:creationId xmlns:a16="http://schemas.microsoft.com/office/drawing/2014/main" id="{5FA5396F-6CFE-334C-81FB-49FF077CFA58}"/>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15" name="Espace réservé du numéro de diapositive 3">
            <a:extLst>
              <a:ext uri="{FF2B5EF4-FFF2-40B4-BE49-F238E27FC236}">
                <a16:creationId xmlns:a16="http://schemas.microsoft.com/office/drawing/2014/main" id="{CA666957-0DC9-57E4-B302-95859F8991AE}"/>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219910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4"/>
        <p:cNvGrpSpPr/>
        <p:nvPr/>
      </p:nvGrpSpPr>
      <p:grpSpPr>
        <a:xfrm>
          <a:off x="0" y="0"/>
          <a:ext cx="0" cy="0"/>
          <a:chOff x="0" y="0"/>
          <a:chExt cx="0" cy="0"/>
        </a:xfrm>
      </p:grpSpPr>
      <p:sp>
        <p:nvSpPr>
          <p:cNvPr id="65" name="Google Shape;65;p11"/>
          <p:cNvSpPr/>
          <p:nvPr/>
        </p:nvSpPr>
        <p:spPr>
          <a:xfrm>
            <a:off x="312200" y="329200"/>
            <a:ext cx="115676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66" name="Google Shape;66;p11"/>
          <p:cNvSpPr txBox="1">
            <a:spLocks noGrp="1"/>
          </p:cNvSpPr>
          <p:nvPr>
            <p:ph type="title" hasCustomPrompt="1"/>
          </p:nvPr>
        </p:nvSpPr>
        <p:spPr>
          <a:xfrm>
            <a:off x="1712000" y="2415500"/>
            <a:ext cx="8768000" cy="13640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6667">
                <a:latin typeface="+mj-lt"/>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rPr dirty="0"/>
              <a:t>xx%</a:t>
            </a:r>
          </a:p>
        </p:txBody>
      </p:sp>
      <p:sp>
        <p:nvSpPr>
          <p:cNvPr id="67" name="Google Shape;67;p11"/>
          <p:cNvSpPr txBox="1">
            <a:spLocks noGrp="1"/>
          </p:cNvSpPr>
          <p:nvPr>
            <p:ph type="subTitle" idx="1"/>
          </p:nvPr>
        </p:nvSpPr>
        <p:spPr>
          <a:xfrm>
            <a:off x="1712000" y="3779700"/>
            <a:ext cx="8768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latin typeface="+mn-lt"/>
              </a:defRPr>
            </a:lvl1pPr>
            <a:lvl2pPr lvl="1" algn="ctr" rtl="0">
              <a:lnSpc>
                <a:spcPct val="100000"/>
              </a:lnSpc>
              <a:spcBef>
                <a:spcPts val="0"/>
              </a:spcBef>
              <a:spcAft>
                <a:spcPts val="0"/>
              </a:spcAft>
              <a:buSzPts val="1100"/>
              <a:buNone/>
              <a:defRPr sz="1467"/>
            </a:lvl2pPr>
            <a:lvl3pPr lvl="2" algn="ctr" rtl="0">
              <a:lnSpc>
                <a:spcPct val="100000"/>
              </a:lnSpc>
              <a:spcBef>
                <a:spcPts val="2133"/>
              </a:spcBef>
              <a:spcAft>
                <a:spcPts val="0"/>
              </a:spcAft>
              <a:buSzPts val="1100"/>
              <a:buNone/>
              <a:defRPr sz="1467"/>
            </a:lvl3pPr>
            <a:lvl4pPr lvl="3" algn="ctr" rtl="0">
              <a:lnSpc>
                <a:spcPct val="100000"/>
              </a:lnSpc>
              <a:spcBef>
                <a:spcPts val="2133"/>
              </a:spcBef>
              <a:spcAft>
                <a:spcPts val="0"/>
              </a:spcAft>
              <a:buSzPts val="1100"/>
              <a:buNone/>
              <a:defRPr sz="1467"/>
            </a:lvl4pPr>
            <a:lvl5pPr lvl="4" algn="ctr" rtl="0">
              <a:lnSpc>
                <a:spcPct val="100000"/>
              </a:lnSpc>
              <a:spcBef>
                <a:spcPts val="2133"/>
              </a:spcBef>
              <a:spcAft>
                <a:spcPts val="0"/>
              </a:spcAft>
              <a:buSzPts val="1100"/>
              <a:buNone/>
              <a:defRPr sz="1467"/>
            </a:lvl5pPr>
            <a:lvl6pPr lvl="5" algn="ctr" rtl="0">
              <a:lnSpc>
                <a:spcPct val="100000"/>
              </a:lnSpc>
              <a:spcBef>
                <a:spcPts val="2133"/>
              </a:spcBef>
              <a:spcAft>
                <a:spcPts val="0"/>
              </a:spcAft>
              <a:buSzPts val="1100"/>
              <a:buNone/>
              <a:defRPr sz="1467"/>
            </a:lvl6pPr>
            <a:lvl7pPr lvl="6" algn="ctr" rtl="0">
              <a:lnSpc>
                <a:spcPct val="100000"/>
              </a:lnSpc>
              <a:spcBef>
                <a:spcPts val="2133"/>
              </a:spcBef>
              <a:spcAft>
                <a:spcPts val="0"/>
              </a:spcAft>
              <a:buSzPts val="1100"/>
              <a:buNone/>
              <a:defRPr sz="1467"/>
            </a:lvl7pPr>
            <a:lvl8pPr lvl="7" algn="ctr" rtl="0">
              <a:lnSpc>
                <a:spcPct val="100000"/>
              </a:lnSpc>
              <a:spcBef>
                <a:spcPts val="2133"/>
              </a:spcBef>
              <a:spcAft>
                <a:spcPts val="0"/>
              </a:spcAft>
              <a:buSzPts val="1100"/>
              <a:buNone/>
              <a:defRPr sz="1467"/>
            </a:lvl8pPr>
            <a:lvl9pPr lvl="8" algn="ctr" rtl="0">
              <a:lnSpc>
                <a:spcPct val="100000"/>
              </a:lnSpc>
              <a:spcBef>
                <a:spcPts val="2133"/>
              </a:spcBef>
              <a:spcAft>
                <a:spcPts val="2133"/>
              </a:spcAft>
              <a:buSzPts val="1100"/>
              <a:buNone/>
              <a:defRPr sz="1467"/>
            </a:lvl9pPr>
          </a:lstStyle>
          <a:p>
            <a:r>
              <a:rPr lang="fr-FR"/>
              <a:t>Modifiez le style des sous-titres du masque</a:t>
            </a:r>
            <a:endParaRPr dirty="0"/>
          </a:p>
        </p:txBody>
      </p:sp>
      <p:pic>
        <p:nvPicPr>
          <p:cNvPr id="68" name="Google Shape;68;p11"/>
          <p:cNvPicPr preferRelativeResize="0"/>
          <p:nvPr/>
        </p:nvPicPr>
        <p:blipFill rotWithShape="1">
          <a:blip r:embed="rId2">
            <a:alphaModFix/>
          </a:blip>
          <a:srcRect l="58185" t="26747" r="18738" b="31551"/>
          <a:stretch/>
        </p:blipFill>
        <p:spPr>
          <a:xfrm>
            <a:off x="324516" y="1127767"/>
            <a:ext cx="953331" cy="1691633"/>
          </a:xfrm>
          <a:prstGeom prst="rect">
            <a:avLst/>
          </a:prstGeom>
          <a:noFill/>
          <a:ln>
            <a:noFill/>
          </a:ln>
          <a:effectLst>
            <a:outerShdw blurRad="85725" dist="76200" dir="2580000" algn="bl" rotWithShape="0">
              <a:srgbClr val="000000">
                <a:alpha val="20000"/>
              </a:srgbClr>
            </a:outerShdw>
          </a:effectLst>
        </p:spPr>
      </p:pic>
      <p:sp>
        <p:nvSpPr>
          <p:cNvPr id="5" name="Espace réservé de la date 1">
            <a:extLst>
              <a:ext uri="{FF2B5EF4-FFF2-40B4-BE49-F238E27FC236}">
                <a16:creationId xmlns:a16="http://schemas.microsoft.com/office/drawing/2014/main" id="{2162945C-8937-F3A1-767D-184B7EB31013}"/>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6" name="Espace réservé du pied de page 2">
            <a:extLst>
              <a:ext uri="{FF2B5EF4-FFF2-40B4-BE49-F238E27FC236}">
                <a16:creationId xmlns:a16="http://schemas.microsoft.com/office/drawing/2014/main" id="{6D57B11E-4545-B8A8-F0CF-1D6E039237A0}"/>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7" name="Espace réservé du numéro de diapositive 3">
            <a:extLst>
              <a:ext uri="{FF2B5EF4-FFF2-40B4-BE49-F238E27FC236}">
                <a16:creationId xmlns:a16="http://schemas.microsoft.com/office/drawing/2014/main" id="{0FD3A220-5F8E-3A26-122C-005E3FB27D4B}"/>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236637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5" name="Espace réservé de la date 1">
            <a:extLst>
              <a:ext uri="{FF2B5EF4-FFF2-40B4-BE49-F238E27FC236}">
                <a16:creationId xmlns:a16="http://schemas.microsoft.com/office/drawing/2014/main" id="{B9CA9AD9-83A5-C09B-A221-B1FFE6AE89D6}"/>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6" name="Espace réservé du pied de page 2">
            <a:extLst>
              <a:ext uri="{FF2B5EF4-FFF2-40B4-BE49-F238E27FC236}">
                <a16:creationId xmlns:a16="http://schemas.microsoft.com/office/drawing/2014/main" id="{4764D3CB-0F80-348D-CD36-F97A00B37D14}"/>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7" name="Espace réservé du numéro de diapositive 3">
            <a:extLst>
              <a:ext uri="{FF2B5EF4-FFF2-40B4-BE49-F238E27FC236}">
                <a16:creationId xmlns:a16="http://schemas.microsoft.com/office/drawing/2014/main" id="{1BBD7819-81D5-F572-FA7E-F4140A6FD0C1}"/>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2003596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0"/>
        <p:cNvGrpSpPr/>
        <p:nvPr/>
      </p:nvGrpSpPr>
      <p:grpSpPr>
        <a:xfrm>
          <a:off x="0" y="0"/>
          <a:ext cx="0" cy="0"/>
          <a:chOff x="0" y="0"/>
          <a:chExt cx="0" cy="0"/>
        </a:xfrm>
      </p:grpSpPr>
      <p:sp>
        <p:nvSpPr>
          <p:cNvPr id="71" name="Google Shape;71;p13"/>
          <p:cNvSpPr/>
          <p:nvPr/>
        </p:nvSpPr>
        <p:spPr>
          <a:xfrm>
            <a:off x="312200" y="329200"/>
            <a:ext cx="115676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dirty="0">
              <a:latin typeface="Anaheim"/>
              <a:ea typeface="Anaheim"/>
              <a:cs typeface="Anaheim"/>
              <a:sym typeface="Anaheim"/>
            </a:endParaRPr>
          </a:p>
        </p:txBody>
      </p:sp>
      <p:sp>
        <p:nvSpPr>
          <p:cNvPr id="72" name="Google Shape;72;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atin typeface="+mj-l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dirty="0"/>
          </a:p>
        </p:txBody>
      </p:sp>
      <p:sp>
        <p:nvSpPr>
          <p:cNvPr id="73" name="Google Shape;73;p13"/>
          <p:cNvSpPr txBox="1">
            <a:spLocks noGrp="1"/>
          </p:cNvSpPr>
          <p:nvPr>
            <p:ph type="title" idx="2"/>
          </p:nvPr>
        </p:nvSpPr>
        <p:spPr>
          <a:xfrm>
            <a:off x="960201" y="2874411"/>
            <a:ext cx="29004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atin typeface="+mj-l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fr-FR"/>
              <a:t>Modifiez le style du titre</a:t>
            </a:r>
            <a:endParaRPr dirty="0"/>
          </a:p>
        </p:txBody>
      </p:sp>
      <p:sp>
        <p:nvSpPr>
          <p:cNvPr id="74" name="Google Shape;74;p13"/>
          <p:cNvSpPr txBox="1">
            <a:spLocks noGrp="1"/>
          </p:cNvSpPr>
          <p:nvPr>
            <p:ph type="subTitle" idx="1"/>
          </p:nvPr>
        </p:nvSpPr>
        <p:spPr>
          <a:xfrm>
            <a:off x="960200" y="3476400"/>
            <a:ext cx="2900400" cy="22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atin typeface="+mn-lt"/>
              </a:defRPr>
            </a:lvl1pPr>
            <a:lvl2pPr lvl="1" algn="ctr" rtl="0">
              <a:lnSpc>
                <a:spcPct val="100000"/>
              </a:lnSpc>
              <a:spcBef>
                <a:spcPts val="0"/>
              </a:spcBef>
              <a:spcAft>
                <a:spcPts val="0"/>
              </a:spcAft>
              <a:buSzPts val="1100"/>
              <a:buNone/>
              <a:defRPr sz="1467"/>
            </a:lvl2pPr>
            <a:lvl3pPr lvl="2" algn="ctr" rtl="0">
              <a:lnSpc>
                <a:spcPct val="100000"/>
              </a:lnSpc>
              <a:spcBef>
                <a:spcPts val="2133"/>
              </a:spcBef>
              <a:spcAft>
                <a:spcPts val="0"/>
              </a:spcAft>
              <a:buSzPts val="1100"/>
              <a:buNone/>
              <a:defRPr sz="1467"/>
            </a:lvl3pPr>
            <a:lvl4pPr lvl="3" algn="ctr" rtl="0">
              <a:lnSpc>
                <a:spcPct val="100000"/>
              </a:lnSpc>
              <a:spcBef>
                <a:spcPts val="2133"/>
              </a:spcBef>
              <a:spcAft>
                <a:spcPts val="0"/>
              </a:spcAft>
              <a:buSzPts val="1100"/>
              <a:buNone/>
              <a:defRPr sz="1467"/>
            </a:lvl4pPr>
            <a:lvl5pPr lvl="4" algn="ctr" rtl="0">
              <a:lnSpc>
                <a:spcPct val="100000"/>
              </a:lnSpc>
              <a:spcBef>
                <a:spcPts val="2133"/>
              </a:spcBef>
              <a:spcAft>
                <a:spcPts val="0"/>
              </a:spcAft>
              <a:buSzPts val="1100"/>
              <a:buNone/>
              <a:defRPr sz="1467"/>
            </a:lvl5pPr>
            <a:lvl6pPr lvl="5" algn="ctr" rtl="0">
              <a:lnSpc>
                <a:spcPct val="100000"/>
              </a:lnSpc>
              <a:spcBef>
                <a:spcPts val="2133"/>
              </a:spcBef>
              <a:spcAft>
                <a:spcPts val="0"/>
              </a:spcAft>
              <a:buSzPts val="1100"/>
              <a:buNone/>
              <a:defRPr sz="1467"/>
            </a:lvl6pPr>
            <a:lvl7pPr lvl="6" algn="ctr" rtl="0">
              <a:lnSpc>
                <a:spcPct val="100000"/>
              </a:lnSpc>
              <a:spcBef>
                <a:spcPts val="2133"/>
              </a:spcBef>
              <a:spcAft>
                <a:spcPts val="0"/>
              </a:spcAft>
              <a:buSzPts val="1100"/>
              <a:buNone/>
              <a:defRPr sz="1467"/>
            </a:lvl7pPr>
            <a:lvl8pPr lvl="7" algn="ctr" rtl="0">
              <a:lnSpc>
                <a:spcPct val="100000"/>
              </a:lnSpc>
              <a:spcBef>
                <a:spcPts val="2133"/>
              </a:spcBef>
              <a:spcAft>
                <a:spcPts val="0"/>
              </a:spcAft>
              <a:buSzPts val="1100"/>
              <a:buNone/>
              <a:defRPr sz="1467"/>
            </a:lvl8pPr>
            <a:lvl9pPr lvl="8" algn="ctr" rtl="0">
              <a:lnSpc>
                <a:spcPct val="100000"/>
              </a:lnSpc>
              <a:spcBef>
                <a:spcPts val="2133"/>
              </a:spcBef>
              <a:spcAft>
                <a:spcPts val="2133"/>
              </a:spcAft>
              <a:buSzPts val="1100"/>
              <a:buNone/>
              <a:defRPr sz="1467"/>
            </a:lvl9pPr>
          </a:lstStyle>
          <a:p>
            <a:r>
              <a:rPr lang="fr-FR"/>
              <a:t>Modifiez le style des sous-titres du masque</a:t>
            </a:r>
            <a:endParaRPr dirty="0"/>
          </a:p>
        </p:txBody>
      </p:sp>
      <p:sp>
        <p:nvSpPr>
          <p:cNvPr id="75" name="Google Shape;75;p13"/>
          <p:cNvSpPr txBox="1">
            <a:spLocks noGrp="1"/>
          </p:cNvSpPr>
          <p:nvPr>
            <p:ph type="title" idx="3"/>
          </p:nvPr>
        </p:nvSpPr>
        <p:spPr>
          <a:xfrm>
            <a:off x="4355827" y="2874411"/>
            <a:ext cx="29004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atin typeface="+mj-l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fr-FR"/>
              <a:t>Modifiez le style du titre</a:t>
            </a:r>
            <a:endParaRPr dirty="0"/>
          </a:p>
        </p:txBody>
      </p:sp>
      <p:sp>
        <p:nvSpPr>
          <p:cNvPr id="76" name="Google Shape;76;p13"/>
          <p:cNvSpPr txBox="1">
            <a:spLocks noGrp="1"/>
          </p:cNvSpPr>
          <p:nvPr>
            <p:ph type="subTitle" idx="4"/>
          </p:nvPr>
        </p:nvSpPr>
        <p:spPr>
          <a:xfrm>
            <a:off x="4355829" y="3476400"/>
            <a:ext cx="2900400" cy="22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atin typeface="+mn-lt"/>
              </a:defRPr>
            </a:lvl1pPr>
            <a:lvl2pPr lvl="1" algn="ctr" rtl="0">
              <a:lnSpc>
                <a:spcPct val="100000"/>
              </a:lnSpc>
              <a:spcBef>
                <a:spcPts val="0"/>
              </a:spcBef>
              <a:spcAft>
                <a:spcPts val="0"/>
              </a:spcAft>
              <a:buSzPts val="1100"/>
              <a:buNone/>
              <a:defRPr sz="1467"/>
            </a:lvl2pPr>
            <a:lvl3pPr lvl="2" algn="ctr" rtl="0">
              <a:lnSpc>
                <a:spcPct val="100000"/>
              </a:lnSpc>
              <a:spcBef>
                <a:spcPts val="2133"/>
              </a:spcBef>
              <a:spcAft>
                <a:spcPts val="0"/>
              </a:spcAft>
              <a:buSzPts val="1100"/>
              <a:buNone/>
              <a:defRPr sz="1467"/>
            </a:lvl3pPr>
            <a:lvl4pPr lvl="3" algn="ctr" rtl="0">
              <a:lnSpc>
                <a:spcPct val="100000"/>
              </a:lnSpc>
              <a:spcBef>
                <a:spcPts val="2133"/>
              </a:spcBef>
              <a:spcAft>
                <a:spcPts val="0"/>
              </a:spcAft>
              <a:buSzPts val="1100"/>
              <a:buNone/>
              <a:defRPr sz="1467"/>
            </a:lvl4pPr>
            <a:lvl5pPr lvl="4" algn="ctr" rtl="0">
              <a:lnSpc>
                <a:spcPct val="100000"/>
              </a:lnSpc>
              <a:spcBef>
                <a:spcPts val="2133"/>
              </a:spcBef>
              <a:spcAft>
                <a:spcPts val="0"/>
              </a:spcAft>
              <a:buSzPts val="1100"/>
              <a:buNone/>
              <a:defRPr sz="1467"/>
            </a:lvl5pPr>
            <a:lvl6pPr lvl="5" algn="ctr" rtl="0">
              <a:lnSpc>
                <a:spcPct val="100000"/>
              </a:lnSpc>
              <a:spcBef>
                <a:spcPts val="2133"/>
              </a:spcBef>
              <a:spcAft>
                <a:spcPts val="0"/>
              </a:spcAft>
              <a:buSzPts val="1100"/>
              <a:buNone/>
              <a:defRPr sz="1467"/>
            </a:lvl6pPr>
            <a:lvl7pPr lvl="6" algn="ctr" rtl="0">
              <a:lnSpc>
                <a:spcPct val="100000"/>
              </a:lnSpc>
              <a:spcBef>
                <a:spcPts val="2133"/>
              </a:spcBef>
              <a:spcAft>
                <a:spcPts val="0"/>
              </a:spcAft>
              <a:buSzPts val="1100"/>
              <a:buNone/>
              <a:defRPr sz="1467"/>
            </a:lvl7pPr>
            <a:lvl8pPr lvl="7" algn="ctr" rtl="0">
              <a:lnSpc>
                <a:spcPct val="100000"/>
              </a:lnSpc>
              <a:spcBef>
                <a:spcPts val="2133"/>
              </a:spcBef>
              <a:spcAft>
                <a:spcPts val="0"/>
              </a:spcAft>
              <a:buSzPts val="1100"/>
              <a:buNone/>
              <a:defRPr sz="1467"/>
            </a:lvl8pPr>
            <a:lvl9pPr lvl="8" algn="ctr" rtl="0">
              <a:lnSpc>
                <a:spcPct val="100000"/>
              </a:lnSpc>
              <a:spcBef>
                <a:spcPts val="2133"/>
              </a:spcBef>
              <a:spcAft>
                <a:spcPts val="2133"/>
              </a:spcAft>
              <a:buSzPts val="1100"/>
              <a:buNone/>
              <a:defRPr sz="1467"/>
            </a:lvl9pPr>
          </a:lstStyle>
          <a:p>
            <a:r>
              <a:rPr lang="fr-FR"/>
              <a:t>Modifiez le style des sous-titres du masque</a:t>
            </a:r>
            <a:endParaRPr dirty="0"/>
          </a:p>
        </p:txBody>
      </p:sp>
      <p:sp>
        <p:nvSpPr>
          <p:cNvPr id="77" name="Google Shape;77;p13"/>
          <p:cNvSpPr txBox="1">
            <a:spLocks noGrp="1"/>
          </p:cNvSpPr>
          <p:nvPr>
            <p:ph type="title" idx="5"/>
          </p:nvPr>
        </p:nvSpPr>
        <p:spPr>
          <a:xfrm>
            <a:off x="7751461" y="2874411"/>
            <a:ext cx="29004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atin typeface="+mj-l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fr-FR"/>
              <a:t>Modifiez le style du titre</a:t>
            </a:r>
            <a:endParaRPr dirty="0"/>
          </a:p>
        </p:txBody>
      </p:sp>
      <p:sp>
        <p:nvSpPr>
          <p:cNvPr id="78" name="Google Shape;78;p13"/>
          <p:cNvSpPr txBox="1">
            <a:spLocks noGrp="1"/>
          </p:cNvSpPr>
          <p:nvPr>
            <p:ph type="subTitle" idx="6"/>
          </p:nvPr>
        </p:nvSpPr>
        <p:spPr>
          <a:xfrm>
            <a:off x="7751467" y="3476400"/>
            <a:ext cx="2900400" cy="22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atin typeface="+mn-lt"/>
              </a:defRPr>
            </a:lvl1pPr>
            <a:lvl2pPr lvl="1" algn="ctr" rtl="0">
              <a:lnSpc>
                <a:spcPct val="100000"/>
              </a:lnSpc>
              <a:spcBef>
                <a:spcPts val="0"/>
              </a:spcBef>
              <a:spcAft>
                <a:spcPts val="0"/>
              </a:spcAft>
              <a:buSzPts val="1100"/>
              <a:buNone/>
              <a:defRPr sz="1467"/>
            </a:lvl2pPr>
            <a:lvl3pPr lvl="2" algn="ctr" rtl="0">
              <a:lnSpc>
                <a:spcPct val="100000"/>
              </a:lnSpc>
              <a:spcBef>
                <a:spcPts val="2133"/>
              </a:spcBef>
              <a:spcAft>
                <a:spcPts val="0"/>
              </a:spcAft>
              <a:buSzPts val="1100"/>
              <a:buNone/>
              <a:defRPr sz="1467"/>
            </a:lvl3pPr>
            <a:lvl4pPr lvl="3" algn="ctr" rtl="0">
              <a:lnSpc>
                <a:spcPct val="100000"/>
              </a:lnSpc>
              <a:spcBef>
                <a:spcPts val="2133"/>
              </a:spcBef>
              <a:spcAft>
                <a:spcPts val="0"/>
              </a:spcAft>
              <a:buSzPts val="1100"/>
              <a:buNone/>
              <a:defRPr sz="1467"/>
            </a:lvl4pPr>
            <a:lvl5pPr lvl="4" algn="ctr" rtl="0">
              <a:lnSpc>
                <a:spcPct val="100000"/>
              </a:lnSpc>
              <a:spcBef>
                <a:spcPts val="2133"/>
              </a:spcBef>
              <a:spcAft>
                <a:spcPts val="0"/>
              </a:spcAft>
              <a:buSzPts val="1100"/>
              <a:buNone/>
              <a:defRPr sz="1467"/>
            </a:lvl5pPr>
            <a:lvl6pPr lvl="5" algn="ctr" rtl="0">
              <a:lnSpc>
                <a:spcPct val="100000"/>
              </a:lnSpc>
              <a:spcBef>
                <a:spcPts val="2133"/>
              </a:spcBef>
              <a:spcAft>
                <a:spcPts val="0"/>
              </a:spcAft>
              <a:buSzPts val="1100"/>
              <a:buNone/>
              <a:defRPr sz="1467"/>
            </a:lvl6pPr>
            <a:lvl7pPr lvl="6" algn="ctr" rtl="0">
              <a:lnSpc>
                <a:spcPct val="100000"/>
              </a:lnSpc>
              <a:spcBef>
                <a:spcPts val="2133"/>
              </a:spcBef>
              <a:spcAft>
                <a:spcPts val="0"/>
              </a:spcAft>
              <a:buSzPts val="1100"/>
              <a:buNone/>
              <a:defRPr sz="1467"/>
            </a:lvl7pPr>
            <a:lvl8pPr lvl="7" algn="ctr" rtl="0">
              <a:lnSpc>
                <a:spcPct val="100000"/>
              </a:lnSpc>
              <a:spcBef>
                <a:spcPts val="2133"/>
              </a:spcBef>
              <a:spcAft>
                <a:spcPts val="0"/>
              </a:spcAft>
              <a:buSzPts val="1100"/>
              <a:buNone/>
              <a:defRPr sz="1467"/>
            </a:lvl8pPr>
            <a:lvl9pPr lvl="8" algn="ctr" rtl="0">
              <a:lnSpc>
                <a:spcPct val="100000"/>
              </a:lnSpc>
              <a:spcBef>
                <a:spcPts val="2133"/>
              </a:spcBef>
              <a:spcAft>
                <a:spcPts val="2133"/>
              </a:spcAft>
              <a:buSzPts val="1100"/>
              <a:buNone/>
              <a:defRPr sz="1467"/>
            </a:lvl9pPr>
          </a:lstStyle>
          <a:p>
            <a:r>
              <a:rPr lang="fr-FR"/>
              <a:t>Modifiez le style des sous-titres du masque</a:t>
            </a:r>
            <a:endParaRPr dirty="0"/>
          </a:p>
        </p:txBody>
      </p:sp>
      <p:sp>
        <p:nvSpPr>
          <p:cNvPr id="79" name="Google Shape;79;p13"/>
          <p:cNvSpPr txBox="1">
            <a:spLocks noGrp="1"/>
          </p:cNvSpPr>
          <p:nvPr>
            <p:ph type="title" idx="7" hasCustomPrompt="1"/>
          </p:nvPr>
        </p:nvSpPr>
        <p:spPr>
          <a:xfrm>
            <a:off x="960001" y="2277600"/>
            <a:ext cx="2900800" cy="596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latin typeface="+mj-l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0" name="Google Shape;80;p13"/>
          <p:cNvSpPr txBox="1">
            <a:spLocks noGrp="1"/>
          </p:cNvSpPr>
          <p:nvPr>
            <p:ph type="title" idx="8" hasCustomPrompt="1"/>
          </p:nvPr>
        </p:nvSpPr>
        <p:spPr>
          <a:xfrm>
            <a:off x="4355500" y="2277600"/>
            <a:ext cx="2900800" cy="596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latin typeface="+mj-l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1" name="Google Shape;81;p13"/>
          <p:cNvSpPr txBox="1">
            <a:spLocks noGrp="1"/>
          </p:cNvSpPr>
          <p:nvPr>
            <p:ph type="title" idx="9" hasCustomPrompt="1"/>
          </p:nvPr>
        </p:nvSpPr>
        <p:spPr>
          <a:xfrm>
            <a:off x="7751468" y="2277600"/>
            <a:ext cx="2900400" cy="596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latin typeface="+mj-l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dirty="0"/>
              <a:t>xx%</a:t>
            </a:r>
          </a:p>
        </p:txBody>
      </p:sp>
      <p:sp>
        <p:nvSpPr>
          <p:cNvPr id="5" name="Espace réservé de la date 1">
            <a:extLst>
              <a:ext uri="{FF2B5EF4-FFF2-40B4-BE49-F238E27FC236}">
                <a16:creationId xmlns:a16="http://schemas.microsoft.com/office/drawing/2014/main" id="{A25CB600-A78E-15FE-4296-BAE3B0BF58CA}"/>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6" name="Espace réservé du pied de page 2">
            <a:extLst>
              <a:ext uri="{FF2B5EF4-FFF2-40B4-BE49-F238E27FC236}">
                <a16:creationId xmlns:a16="http://schemas.microsoft.com/office/drawing/2014/main" id="{E14AA6FF-6082-EDB5-C06C-07C0D8ADCAAB}"/>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7" name="Espace réservé du numéro de diapositive 3">
            <a:extLst>
              <a:ext uri="{FF2B5EF4-FFF2-40B4-BE49-F238E27FC236}">
                <a16:creationId xmlns:a16="http://schemas.microsoft.com/office/drawing/2014/main" id="{E4CD8F70-E0D5-82AE-CF10-E2DA5583F560}"/>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630765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2"/>
        <p:cNvGrpSpPr/>
        <p:nvPr/>
      </p:nvGrpSpPr>
      <p:grpSpPr>
        <a:xfrm>
          <a:off x="0" y="0"/>
          <a:ext cx="0" cy="0"/>
          <a:chOff x="0" y="0"/>
          <a:chExt cx="0" cy="0"/>
        </a:xfrm>
      </p:grpSpPr>
      <p:sp>
        <p:nvSpPr>
          <p:cNvPr id="83" name="Google Shape;83;p14"/>
          <p:cNvSpPr/>
          <p:nvPr/>
        </p:nvSpPr>
        <p:spPr>
          <a:xfrm>
            <a:off x="312200" y="329200"/>
            <a:ext cx="115676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84" name="Google Shape;84;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atin typeface="+mj-l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dirty="0"/>
          </a:p>
        </p:txBody>
      </p:sp>
      <p:grpSp>
        <p:nvGrpSpPr>
          <p:cNvPr id="85" name="Google Shape;85;p14"/>
          <p:cNvGrpSpPr/>
          <p:nvPr/>
        </p:nvGrpSpPr>
        <p:grpSpPr>
          <a:xfrm>
            <a:off x="321800" y="2360534"/>
            <a:ext cx="11543536" cy="3382633"/>
            <a:chOff x="254150" y="1770400"/>
            <a:chExt cx="8657652" cy="2536975"/>
          </a:xfrm>
        </p:grpSpPr>
        <p:pic>
          <p:nvPicPr>
            <p:cNvPr id="86" name="Google Shape;86;p14"/>
            <p:cNvPicPr preferRelativeResize="0"/>
            <p:nvPr/>
          </p:nvPicPr>
          <p:blipFill rotWithShape="1">
            <a:blip r:embed="rId2">
              <a:alphaModFix/>
            </a:blip>
            <a:srcRect l="43986" t="12001" r="6822" b="11993"/>
            <a:stretch/>
          </p:blipFill>
          <p:spPr>
            <a:xfrm>
              <a:off x="254150" y="1770400"/>
              <a:ext cx="377477" cy="572698"/>
            </a:xfrm>
            <a:prstGeom prst="rect">
              <a:avLst/>
            </a:prstGeom>
            <a:noFill/>
            <a:ln>
              <a:noFill/>
            </a:ln>
            <a:effectLst>
              <a:outerShdw blurRad="85725" dist="76200" dir="2580000" algn="bl" rotWithShape="0">
                <a:srgbClr val="000000">
                  <a:alpha val="20000"/>
                </a:srgbClr>
              </a:outerShdw>
            </a:effectLst>
          </p:spPr>
        </p:pic>
        <p:pic>
          <p:nvPicPr>
            <p:cNvPr id="87" name="Google Shape;87;p14"/>
            <p:cNvPicPr preferRelativeResize="0"/>
            <p:nvPr/>
          </p:nvPicPr>
          <p:blipFill rotWithShape="1">
            <a:blip r:embed="rId3">
              <a:alphaModFix/>
            </a:blip>
            <a:srcRect l="22946" t="3330" r="22946" b="74299"/>
            <a:stretch/>
          </p:blipFill>
          <p:spPr>
            <a:xfrm rot="-5400000">
              <a:off x="8126314" y="3521888"/>
              <a:ext cx="1117373" cy="453601"/>
            </a:xfrm>
            <a:prstGeom prst="rect">
              <a:avLst/>
            </a:prstGeom>
            <a:noFill/>
            <a:ln>
              <a:noFill/>
            </a:ln>
            <a:effectLst>
              <a:outerShdw blurRad="85725" dist="76200" dir="2580000" algn="bl" rotWithShape="0">
                <a:srgbClr val="000000">
                  <a:alpha val="20000"/>
                </a:srgbClr>
              </a:outerShdw>
            </a:effectLst>
          </p:spPr>
        </p:pic>
      </p:grpSp>
      <p:sp>
        <p:nvSpPr>
          <p:cNvPr id="2" name="Espace réservé de la date 1">
            <a:extLst>
              <a:ext uri="{FF2B5EF4-FFF2-40B4-BE49-F238E27FC236}">
                <a16:creationId xmlns:a16="http://schemas.microsoft.com/office/drawing/2014/main" id="{FCB85A30-F617-7738-6369-8C36064876BF}"/>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3" name="Espace réservé du pied de page 2">
            <a:extLst>
              <a:ext uri="{FF2B5EF4-FFF2-40B4-BE49-F238E27FC236}">
                <a16:creationId xmlns:a16="http://schemas.microsoft.com/office/drawing/2014/main" id="{682A868F-A4D3-5EB1-FF3B-F4191C80817B}"/>
              </a:ext>
            </a:extLst>
          </p:cNvPr>
          <p:cNvSpPr>
            <a:spLocks noGrp="1"/>
          </p:cNvSpPr>
          <p:nvPr>
            <p:ph type="ftr" sz="quarter" idx="11"/>
          </p:nvPr>
        </p:nvSpPr>
        <p:spPr>
          <a:xfrm>
            <a:off x="3713020" y="6584383"/>
            <a:ext cx="4765961" cy="212260"/>
          </a:xfrm>
          <a:prstGeom prst="rect">
            <a:avLst/>
          </a:prstGeom>
        </p:spPr>
        <p:txBody>
          <a:bodyPr/>
          <a:lstStyle>
            <a:lvl1pPr>
              <a:defRPr sz="1400" b="1">
                <a:latin typeface="+mn-lt"/>
              </a:defRPr>
            </a:lvl1pPr>
          </a:lstStyle>
          <a:p>
            <a:r>
              <a:rPr lang="fr-FR"/>
              <a:t>Diagnostic jeunesse</a:t>
            </a:r>
          </a:p>
        </p:txBody>
      </p:sp>
      <p:sp>
        <p:nvSpPr>
          <p:cNvPr id="4" name="Espace réservé du numéro de diapositive 3">
            <a:extLst>
              <a:ext uri="{FF2B5EF4-FFF2-40B4-BE49-F238E27FC236}">
                <a16:creationId xmlns:a16="http://schemas.microsoft.com/office/drawing/2014/main" id="{F797232B-B9BB-E9C0-509B-1C34BB20D982}"/>
              </a:ext>
            </a:extLst>
          </p:cNvPr>
          <p:cNvSpPr>
            <a:spLocks noGrp="1"/>
          </p:cNvSpPr>
          <p:nvPr>
            <p:ph type="sldNum" sz="quarter" idx="12"/>
          </p:nvPr>
        </p:nvSpPr>
        <p:spPr>
          <a:xfrm>
            <a:off x="8900782" y="6593608"/>
            <a:ext cx="2705529" cy="212261"/>
          </a:xfrm>
          <a:prstGeom prst="rect">
            <a:avLst/>
          </a:prstGeom>
        </p:spPr>
        <p:txBody>
          <a:bodyPr/>
          <a:lstStyle>
            <a:lvl1pP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424852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88"/>
        <p:cNvGrpSpPr/>
        <p:nvPr/>
      </p:nvGrpSpPr>
      <p:grpSpPr>
        <a:xfrm>
          <a:off x="0" y="0"/>
          <a:ext cx="0" cy="0"/>
          <a:chOff x="0" y="0"/>
          <a:chExt cx="0" cy="0"/>
        </a:xfrm>
      </p:grpSpPr>
      <p:grpSp>
        <p:nvGrpSpPr>
          <p:cNvPr id="89" name="Google Shape;89;p15"/>
          <p:cNvGrpSpPr/>
          <p:nvPr/>
        </p:nvGrpSpPr>
        <p:grpSpPr>
          <a:xfrm>
            <a:off x="312200" y="329200"/>
            <a:ext cx="11567600" cy="6199600"/>
            <a:chOff x="234150" y="246900"/>
            <a:chExt cx="8675700" cy="4649700"/>
          </a:xfrm>
        </p:grpSpPr>
        <p:sp>
          <p:nvSpPr>
            <p:cNvPr id="90" name="Google Shape;90;p15"/>
            <p:cNvSpPr/>
            <p:nvPr/>
          </p:nvSpPr>
          <p:spPr>
            <a:xfrm>
              <a:off x="234150" y="246900"/>
              <a:ext cx="5750400" cy="46497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91" name="Google Shape;91;p15"/>
            <p:cNvSpPr/>
            <p:nvPr/>
          </p:nvSpPr>
          <p:spPr>
            <a:xfrm>
              <a:off x="6229350" y="246900"/>
              <a:ext cx="2680500" cy="4649700"/>
            </a:xfrm>
            <a:prstGeom prst="roundRect">
              <a:avLst>
                <a:gd name="adj" fmla="val 13541"/>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92" name="Google Shape;92;p15"/>
          <p:cNvSpPr txBox="1">
            <a:spLocks noGrp="1"/>
          </p:cNvSpPr>
          <p:nvPr>
            <p:ph type="title"/>
          </p:nvPr>
        </p:nvSpPr>
        <p:spPr>
          <a:xfrm>
            <a:off x="960000" y="593367"/>
            <a:ext cx="6813200" cy="1507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atin typeface="+mj-l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dirty="0"/>
          </a:p>
        </p:txBody>
      </p:sp>
      <p:sp>
        <p:nvSpPr>
          <p:cNvPr id="93" name="Google Shape;93;p15"/>
          <p:cNvSpPr txBox="1">
            <a:spLocks noGrp="1"/>
          </p:cNvSpPr>
          <p:nvPr>
            <p:ph type="subTitle" idx="1"/>
          </p:nvPr>
        </p:nvSpPr>
        <p:spPr>
          <a:xfrm>
            <a:off x="960000" y="2341033"/>
            <a:ext cx="6813200" cy="379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467">
                <a:latin typeface="+mn-lt"/>
              </a:defRPr>
            </a:lvl1pPr>
            <a:lvl2pPr lvl="1" algn="ctr" rtl="0">
              <a:lnSpc>
                <a:spcPct val="100000"/>
              </a:lnSpc>
              <a:spcBef>
                <a:spcPts val="1333"/>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r>
              <a:rPr lang="fr-FR"/>
              <a:t>Modifiez le style des sous-titres du masque</a:t>
            </a:r>
            <a:endParaRPr dirty="0"/>
          </a:p>
        </p:txBody>
      </p:sp>
      <p:sp>
        <p:nvSpPr>
          <p:cNvPr id="2" name="Espace réservé de la date 1">
            <a:extLst>
              <a:ext uri="{FF2B5EF4-FFF2-40B4-BE49-F238E27FC236}">
                <a16:creationId xmlns:a16="http://schemas.microsoft.com/office/drawing/2014/main" id="{2B36BDA1-880A-288F-C3D6-3145C0DDF5E8}"/>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3" name="Espace réservé du pied de page 2">
            <a:extLst>
              <a:ext uri="{FF2B5EF4-FFF2-40B4-BE49-F238E27FC236}">
                <a16:creationId xmlns:a16="http://schemas.microsoft.com/office/drawing/2014/main" id="{59AFC4B0-6637-D3EA-9AEA-B575369F59E0}"/>
              </a:ext>
            </a:extLst>
          </p:cNvPr>
          <p:cNvSpPr>
            <a:spLocks noGrp="1"/>
          </p:cNvSpPr>
          <p:nvPr>
            <p:ph type="ftr" sz="quarter" idx="11"/>
          </p:nvPr>
        </p:nvSpPr>
        <p:spPr>
          <a:xfrm>
            <a:off x="3713020" y="6584383"/>
            <a:ext cx="4765961" cy="212260"/>
          </a:xfrm>
          <a:prstGeom prst="rect">
            <a:avLst/>
          </a:prstGeom>
        </p:spPr>
        <p:txBody>
          <a:bodyPr/>
          <a:lstStyle>
            <a:lvl1pPr>
              <a:defRPr sz="1400" b="1">
                <a:latin typeface="+mn-lt"/>
              </a:defRPr>
            </a:lvl1pPr>
          </a:lstStyle>
          <a:p>
            <a:r>
              <a:rPr lang="fr-FR"/>
              <a:t>Diagnostic jeunesse</a:t>
            </a:r>
          </a:p>
        </p:txBody>
      </p:sp>
      <p:sp>
        <p:nvSpPr>
          <p:cNvPr id="4" name="Espace réservé du numéro de diapositive 3">
            <a:extLst>
              <a:ext uri="{FF2B5EF4-FFF2-40B4-BE49-F238E27FC236}">
                <a16:creationId xmlns:a16="http://schemas.microsoft.com/office/drawing/2014/main" id="{DC9EA2E2-579C-4251-3CD0-70ACE21A2CCD}"/>
              </a:ext>
            </a:extLst>
          </p:cNvPr>
          <p:cNvSpPr>
            <a:spLocks noGrp="1"/>
          </p:cNvSpPr>
          <p:nvPr>
            <p:ph type="sldNum" sz="quarter" idx="12"/>
          </p:nvPr>
        </p:nvSpPr>
        <p:spPr>
          <a:xfrm>
            <a:off x="8900782" y="6593608"/>
            <a:ext cx="2705529" cy="212261"/>
          </a:xfrm>
          <a:prstGeom prst="rect">
            <a:avLst/>
          </a:prstGeom>
        </p:spPr>
        <p:txBody>
          <a:bodyPr/>
          <a:lstStyle>
            <a:lvl1pP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3240338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4"/>
        <p:cNvGrpSpPr/>
        <p:nvPr/>
      </p:nvGrpSpPr>
      <p:grpSpPr>
        <a:xfrm>
          <a:off x="0" y="0"/>
          <a:ext cx="0" cy="0"/>
          <a:chOff x="0" y="0"/>
          <a:chExt cx="0" cy="0"/>
        </a:xfrm>
      </p:grpSpPr>
      <p:grpSp>
        <p:nvGrpSpPr>
          <p:cNvPr id="95" name="Google Shape;95;p16"/>
          <p:cNvGrpSpPr/>
          <p:nvPr/>
        </p:nvGrpSpPr>
        <p:grpSpPr>
          <a:xfrm flipH="1">
            <a:off x="312200" y="329200"/>
            <a:ext cx="11567600" cy="6199600"/>
            <a:chOff x="234150" y="246900"/>
            <a:chExt cx="8675700" cy="4649700"/>
          </a:xfrm>
        </p:grpSpPr>
        <p:sp>
          <p:nvSpPr>
            <p:cNvPr id="96" name="Google Shape;96;p16"/>
            <p:cNvSpPr/>
            <p:nvPr/>
          </p:nvSpPr>
          <p:spPr>
            <a:xfrm>
              <a:off x="234150" y="246900"/>
              <a:ext cx="5750400" cy="46497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97" name="Google Shape;97;p16"/>
            <p:cNvSpPr/>
            <p:nvPr/>
          </p:nvSpPr>
          <p:spPr>
            <a:xfrm>
              <a:off x="6229350" y="246900"/>
              <a:ext cx="2680500" cy="4649700"/>
            </a:xfrm>
            <a:prstGeom prst="roundRect">
              <a:avLst>
                <a:gd name="adj" fmla="val 13541"/>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98" name="Google Shape;98;p16"/>
          <p:cNvSpPr txBox="1">
            <a:spLocks noGrp="1"/>
          </p:cNvSpPr>
          <p:nvPr>
            <p:ph type="title"/>
          </p:nvPr>
        </p:nvSpPr>
        <p:spPr>
          <a:xfrm>
            <a:off x="4835733" y="4879900"/>
            <a:ext cx="6083200" cy="70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mj-lt"/>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fr-FR"/>
              <a:t>Modifiez le style du titre</a:t>
            </a:r>
            <a:endParaRPr dirty="0"/>
          </a:p>
        </p:txBody>
      </p:sp>
      <p:sp>
        <p:nvSpPr>
          <p:cNvPr id="99" name="Google Shape;99;p16"/>
          <p:cNvSpPr txBox="1">
            <a:spLocks noGrp="1"/>
          </p:cNvSpPr>
          <p:nvPr>
            <p:ph type="subTitle" idx="1"/>
          </p:nvPr>
        </p:nvSpPr>
        <p:spPr>
          <a:xfrm>
            <a:off x="4835733" y="1268900"/>
            <a:ext cx="6083200" cy="32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4000">
                <a:latin typeface="+mj-lt"/>
              </a:defRPr>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r>
              <a:rPr lang="fr-FR"/>
              <a:t>Modifiez le style des sous-titres du masque</a:t>
            </a:r>
            <a:endParaRPr dirty="0"/>
          </a:p>
        </p:txBody>
      </p:sp>
      <p:sp>
        <p:nvSpPr>
          <p:cNvPr id="2" name="Espace réservé de la date 1">
            <a:extLst>
              <a:ext uri="{FF2B5EF4-FFF2-40B4-BE49-F238E27FC236}">
                <a16:creationId xmlns:a16="http://schemas.microsoft.com/office/drawing/2014/main" id="{276EECD3-6D13-8A1F-AD43-1E42B5EC31D4}"/>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3" name="Espace réservé du pied de page 2">
            <a:extLst>
              <a:ext uri="{FF2B5EF4-FFF2-40B4-BE49-F238E27FC236}">
                <a16:creationId xmlns:a16="http://schemas.microsoft.com/office/drawing/2014/main" id="{607E5013-4A16-2897-946A-DC56E22E5E16}"/>
              </a:ext>
            </a:extLst>
          </p:cNvPr>
          <p:cNvSpPr>
            <a:spLocks noGrp="1"/>
          </p:cNvSpPr>
          <p:nvPr>
            <p:ph type="ftr" sz="quarter" idx="11"/>
          </p:nvPr>
        </p:nvSpPr>
        <p:spPr>
          <a:xfrm>
            <a:off x="3713020" y="6584383"/>
            <a:ext cx="4765961" cy="212260"/>
          </a:xfrm>
          <a:prstGeom prst="rect">
            <a:avLst/>
          </a:prstGeom>
        </p:spPr>
        <p:txBody>
          <a:bodyPr/>
          <a:lstStyle>
            <a:lvl1pPr>
              <a:defRPr sz="1400" b="1">
                <a:latin typeface="+mn-lt"/>
              </a:defRPr>
            </a:lvl1pPr>
          </a:lstStyle>
          <a:p>
            <a:r>
              <a:rPr lang="fr-FR"/>
              <a:t>Diagnostic jeunesse</a:t>
            </a:r>
          </a:p>
        </p:txBody>
      </p:sp>
      <p:sp>
        <p:nvSpPr>
          <p:cNvPr id="4" name="Espace réservé du numéro de diapositive 3">
            <a:extLst>
              <a:ext uri="{FF2B5EF4-FFF2-40B4-BE49-F238E27FC236}">
                <a16:creationId xmlns:a16="http://schemas.microsoft.com/office/drawing/2014/main" id="{D2B9D1DF-B0ED-AB04-1ADC-8475A3BDB255}"/>
              </a:ext>
            </a:extLst>
          </p:cNvPr>
          <p:cNvSpPr>
            <a:spLocks noGrp="1"/>
          </p:cNvSpPr>
          <p:nvPr>
            <p:ph type="sldNum" sz="quarter" idx="12"/>
          </p:nvPr>
        </p:nvSpPr>
        <p:spPr>
          <a:xfrm>
            <a:off x="8900782" y="6593608"/>
            <a:ext cx="2705529" cy="212261"/>
          </a:xfrm>
          <a:prstGeom prst="rect">
            <a:avLst/>
          </a:prstGeom>
        </p:spPr>
        <p:txBody>
          <a:bodyPr/>
          <a:lstStyle>
            <a:lvl1pP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4100905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00"/>
        <p:cNvGrpSpPr/>
        <p:nvPr/>
      </p:nvGrpSpPr>
      <p:grpSpPr>
        <a:xfrm>
          <a:off x="0" y="0"/>
          <a:ext cx="0" cy="0"/>
          <a:chOff x="0" y="0"/>
          <a:chExt cx="0" cy="0"/>
        </a:xfrm>
      </p:grpSpPr>
      <p:sp>
        <p:nvSpPr>
          <p:cNvPr id="101" name="Google Shape;101;p17"/>
          <p:cNvSpPr/>
          <p:nvPr/>
        </p:nvSpPr>
        <p:spPr>
          <a:xfrm>
            <a:off x="312200" y="329200"/>
            <a:ext cx="115676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02" name="Google Shape;102;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atin typeface="+mj-l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dirty="0"/>
          </a:p>
        </p:txBody>
      </p:sp>
      <p:sp>
        <p:nvSpPr>
          <p:cNvPr id="103" name="Google Shape;103;p17"/>
          <p:cNvSpPr txBox="1">
            <a:spLocks noGrp="1"/>
          </p:cNvSpPr>
          <p:nvPr>
            <p:ph type="subTitle" idx="1"/>
          </p:nvPr>
        </p:nvSpPr>
        <p:spPr>
          <a:xfrm>
            <a:off x="6195659" y="1706267"/>
            <a:ext cx="4699200" cy="39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b="0">
                <a:latin typeface="+mn-lt"/>
              </a:defRPr>
            </a:lvl1pPr>
            <a:lvl2pPr lvl="1" algn="ctr" rtl="0">
              <a:lnSpc>
                <a:spcPct val="100000"/>
              </a:lnSpc>
              <a:spcBef>
                <a:spcPts val="0"/>
              </a:spcBef>
              <a:spcAft>
                <a:spcPts val="0"/>
              </a:spcAft>
              <a:buSzPts val="1100"/>
              <a:buNone/>
              <a:defRPr sz="1467"/>
            </a:lvl2pPr>
            <a:lvl3pPr lvl="2" algn="ctr" rtl="0">
              <a:lnSpc>
                <a:spcPct val="100000"/>
              </a:lnSpc>
              <a:spcBef>
                <a:spcPts val="0"/>
              </a:spcBef>
              <a:spcAft>
                <a:spcPts val="0"/>
              </a:spcAft>
              <a:buSzPts val="1100"/>
              <a:buNone/>
              <a:defRPr sz="1467"/>
            </a:lvl3pPr>
            <a:lvl4pPr lvl="3" algn="ctr" rtl="0">
              <a:lnSpc>
                <a:spcPct val="100000"/>
              </a:lnSpc>
              <a:spcBef>
                <a:spcPts val="0"/>
              </a:spcBef>
              <a:spcAft>
                <a:spcPts val="0"/>
              </a:spcAft>
              <a:buSzPts val="1100"/>
              <a:buNone/>
              <a:defRPr sz="1467"/>
            </a:lvl4pPr>
            <a:lvl5pPr lvl="4" algn="ctr" rtl="0">
              <a:lnSpc>
                <a:spcPct val="100000"/>
              </a:lnSpc>
              <a:spcBef>
                <a:spcPts val="0"/>
              </a:spcBef>
              <a:spcAft>
                <a:spcPts val="0"/>
              </a:spcAft>
              <a:buSzPts val="1100"/>
              <a:buNone/>
              <a:defRPr sz="1467"/>
            </a:lvl5pPr>
            <a:lvl6pPr lvl="5" algn="ctr" rtl="0">
              <a:lnSpc>
                <a:spcPct val="100000"/>
              </a:lnSpc>
              <a:spcBef>
                <a:spcPts val="0"/>
              </a:spcBef>
              <a:spcAft>
                <a:spcPts val="0"/>
              </a:spcAft>
              <a:buSzPts val="1100"/>
              <a:buNone/>
              <a:defRPr sz="1467"/>
            </a:lvl6pPr>
            <a:lvl7pPr lvl="6" algn="ctr" rtl="0">
              <a:lnSpc>
                <a:spcPct val="100000"/>
              </a:lnSpc>
              <a:spcBef>
                <a:spcPts val="0"/>
              </a:spcBef>
              <a:spcAft>
                <a:spcPts val="0"/>
              </a:spcAft>
              <a:buSzPts val="1100"/>
              <a:buNone/>
              <a:defRPr sz="1467"/>
            </a:lvl7pPr>
            <a:lvl8pPr lvl="7" algn="ctr" rtl="0">
              <a:lnSpc>
                <a:spcPct val="100000"/>
              </a:lnSpc>
              <a:spcBef>
                <a:spcPts val="0"/>
              </a:spcBef>
              <a:spcAft>
                <a:spcPts val="0"/>
              </a:spcAft>
              <a:buSzPts val="1100"/>
              <a:buNone/>
              <a:defRPr sz="1467"/>
            </a:lvl8pPr>
            <a:lvl9pPr lvl="8" algn="ctr" rtl="0">
              <a:lnSpc>
                <a:spcPct val="100000"/>
              </a:lnSpc>
              <a:spcBef>
                <a:spcPts val="0"/>
              </a:spcBef>
              <a:spcAft>
                <a:spcPts val="0"/>
              </a:spcAft>
              <a:buSzPts val="1100"/>
              <a:buNone/>
              <a:defRPr sz="1467"/>
            </a:lvl9pPr>
          </a:lstStyle>
          <a:p>
            <a:r>
              <a:rPr lang="fr-FR"/>
              <a:t>Modifiez le style des sous-titres du masque</a:t>
            </a:r>
            <a:endParaRPr dirty="0"/>
          </a:p>
        </p:txBody>
      </p:sp>
      <p:sp>
        <p:nvSpPr>
          <p:cNvPr id="104" name="Google Shape;104;p17"/>
          <p:cNvSpPr txBox="1">
            <a:spLocks noGrp="1"/>
          </p:cNvSpPr>
          <p:nvPr>
            <p:ph type="subTitle" idx="2"/>
          </p:nvPr>
        </p:nvSpPr>
        <p:spPr>
          <a:xfrm>
            <a:off x="960000" y="1706267"/>
            <a:ext cx="4699200" cy="39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b="0">
                <a:latin typeface="+mn-lt"/>
              </a:defRPr>
            </a:lvl1pPr>
            <a:lvl2pPr lvl="1" algn="ctr" rtl="0">
              <a:lnSpc>
                <a:spcPct val="100000"/>
              </a:lnSpc>
              <a:spcBef>
                <a:spcPts val="0"/>
              </a:spcBef>
              <a:spcAft>
                <a:spcPts val="0"/>
              </a:spcAft>
              <a:buSzPts val="1100"/>
              <a:buNone/>
              <a:defRPr sz="1467"/>
            </a:lvl2pPr>
            <a:lvl3pPr lvl="2" algn="ctr" rtl="0">
              <a:lnSpc>
                <a:spcPct val="100000"/>
              </a:lnSpc>
              <a:spcBef>
                <a:spcPts val="0"/>
              </a:spcBef>
              <a:spcAft>
                <a:spcPts val="0"/>
              </a:spcAft>
              <a:buSzPts val="1100"/>
              <a:buNone/>
              <a:defRPr sz="1467"/>
            </a:lvl3pPr>
            <a:lvl4pPr lvl="3" algn="ctr" rtl="0">
              <a:lnSpc>
                <a:spcPct val="100000"/>
              </a:lnSpc>
              <a:spcBef>
                <a:spcPts val="0"/>
              </a:spcBef>
              <a:spcAft>
                <a:spcPts val="0"/>
              </a:spcAft>
              <a:buSzPts val="1100"/>
              <a:buNone/>
              <a:defRPr sz="1467"/>
            </a:lvl4pPr>
            <a:lvl5pPr lvl="4" algn="ctr" rtl="0">
              <a:lnSpc>
                <a:spcPct val="100000"/>
              </a:lnSpc>
              <a:spcBef>
                <a:spcPts val="0"/>
              </a:spcBef>
              <a:spcAft>
                <a:spcPts val="0"/>
              </a:spcAft>
              <a:buSzPts val="1100"/>
              <a:buNone/>
              <a:defRPr sz="1467"/>
            </a:lvl5pPr>
            <a:lvl6pPr lvl="5" algn="ctr" rtl="0">
              <a:lnSpc>
                <a:spcPct val="100000"/>
              </a:lnSpc>
              <a:spcBef>
                <a:spcPts val="0"/>
              </a:spcBef>
              <a:spcAft>
                <a:spcPts val="0"/>
              </a:spcAft>
              <a:buSzPts val="1100"/>
              <a:buNone/>
              <a:defRPr sz="1467"/>
            </a:lvl6pPr>
            <a:lvl7pPr lvl="6" algn="ctr" rtl="0">
              <a:lnSpc>
                <a:spcPct val="100000"/>
              </a:lnSpc>
              <a:spcBef>
                <a:spcPts val="0"/>
              </a:spcBef>
              <a:spcAft>
                <a:spcPts val="0"/>
              </a:spcAft>
              <a:buSzPts val="1100"/>
              <a:buNone/>
              <a:defRPr sz="1467"/>
            </a:lvl7pPr>
            <a:lvl8pPr lvl="7" algn="ctr" rtl="0">
              <a:lnSpc>
                <a:spcPct val="100000"/>
              </a:lnSpc>
              <a:spcBef>
                <a:spcPts val="0"/>
              </a:spcBef>
              <a:spcAft>
                <a:spcPts val="0"/>
              </a:spcAft>
              <a:buSzPts val="1100"/>
              <a:buNone/>
              <a:defRPr sz="1467"/>
            </a:lvl8pPr>
            <a:lvl9pPr lvl="8" algn="ctr" rtl="0">
              <a:lnSpc>
                <a:spcPct val="100000"/>
              </a:lnSpc>
              <a:spcBef>
                <a:spcPts val="0"/>
              </a:spcBef>
              <a:spcAft>
                <a:spcPts val="0"/>
              </a:spcAft>
              <a:buSzPts val="1100"/>
              <a:buNone/>
              <a:defRPr sz="1467"/>
            </a:lvl9pPr>
          </a:lstStyle>
          <a:p>
            <a:r>
              <a:rPr lang="fr-FR"/>
              <a:t>Modifiez le style des sous-titres du masque</a:t>
            </a:r>
            <a:endParaRPr dirty="0"/>
          </a:p>
        </p:txBody>
      </p:sp>
      <p:grpSp>
        <p:nvGrpSpPr>
          <p:cNvPr id="105" name="Google Shape;105;p17"/>
          <p:cNvGrpSpPr/>
          <p:nvPr/>
        </p:nvGrpSpPr>
        <p:grpSpPr>
          <a:xfrm>
            <a:off x="3680303" y="1094501"/>
            <a:ext cx="8211531" cy="5419967"/>
            <a:chOff x="2760227" y="820875"/>
            <a:chExt cx="6158648" cy="4064975"/>
          </a:xfrm>
        </p:grpSpPr>
        <p:pic>
          <p:nvPicPr>
            <p:cNvPr id="106" name="Google Shape;106;p17"/>
            <p:cNvPicPr preferRelativeResize="0"/>
            <p:nvPr/>
          </p:nvPicPr>
          <p:blipFill rotWithShape="1">
            <a:blip r:embed="rId2">
              <a:alphaModFix/>
            </a:blip>
            <a:srcRect l="11872" t="47552" r="11872" b="10616"/>
            <a:stretch/>
          </p:blipFill>
          <p:spPr>
            <a:xfrm rot="5400000">
              <a:off x="8468701" y="955850"/>
              <a:ext cx="585149" cy="315199"/>
            </a:xfrm>
            <a:prstGeom prst="rect">
              <a:avLst/>
            </a:prstGeom>
            <a:noFill/>
            <a:ln>
              <a:noFill/>
            </a:ln>
            <a:effectLst>
              <a:outerShdw blurRad="85725" dist="76200" dir="2580000" algn="bl" rotWithShape="0">
                <a:srgbClr val="000000">
                  <a:alpha val="20000"/>
                </a:srgbClr>
              </a:outerShdw>
            </a:effectLst>
          </p:spPr>
        </p:pic>
        <p:pic>
          <p:nvPicPr>
            <p:cNvPr id="107" name="Google Shape;107;p17"/>
            <p:cNvPicPr preferRelativeResize="0"/>
            <p:nvPr/>
          </p:nvPicPr>
          <p:blipFill rotWithShape="1">
            <a:blip r:embed="rId3">
              <a:alphaModFix/>
            </a:blip>
            <a:srcRect l="17201" t="67951" r="8652" b="7861"/>
            <a:stretch/>
          </p:blipFill>
          <p:spPr>
            <a:xfrm rot="10800000">
              <a:off x="2760227" y="4395352"/>
              <a:ext cx="1531223" cy="490498"/>
            </a:xfrm>
            <a:prstGeom prst="rect">
              <a:avLst/>
            </a:prstGeom>
            <a:noFill/>
            <a:ln>
              <a:noFill/>
            </a:ln>
            <a:effectLst>
              <a:outerShdw blurRad="85725" dist="76200" dir="2580000" algn="bl" rotWithShape="0">
                <a:srgbClr val="000000">
                  <a:alpha val="20000"/>
                </a:srgbClr>
              </a:outerShdw>
            </a:effectLst>
          </p:spPr>
        </p:pic>
      </p:grpSp>
      <p:sp>
        <p:nvSpPr>
          <p:cNvPr id="2" name="Espace réservé de la date 1">
            <a:extLst>
              <a:ext uri="{FF2B5EF4-FFF2-40B4-BE49-F238E27FC236}">
                <a16:creationId xmlns:a16="http://schemas.microsoft.com/office/drawing/2014/main" id="{8E3B1C5F-4237-9B48-6E3A-B28B87E98D14}"/>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3" name="Espace réservé du pied de page 2">
            <a:extLst>
              <a:ext uri="{FF2B5EF4-FFF2-40B4-BE49-F238E27FC236}">
                <a16:creationId xmlns:a16="http://schemas.microsoft.com/office/drawing/2014/main" id="{2BD7B511-0A8B-8CCF-D0C2-EB0C47848FDD}"/>
              </a:ext>
            </a:extLst>
          </p:cNvPr>
          <p:cNvSpPr>
            <a:spLocks noGrp="1"/>
          </p:cNvSpPr>
          <p:nvPr>
            <p:ph type="ftr" sz="quarter" idx="11"/>
          </p:nvPr>
        </p:nvSpPr>
        <p:spPr>
          <a:xfrm>
            <a:off x="3713020" y="6584383"/>
            <a:ext cx="4765961" cy="212260"/>
          </a:xfrm>
          <a:prstGeom prst="rect">
            <a:avLst/>
          </a:prstGeom>
        </p:spPr>
        <p:txBody>
          <a:bodyPr/>
          <a:lstStyle>
            <a:lvl1pPr>
              <a:defRPr sz="1400" b="1">
                <a:latin typeface="+mn-lt"/>
              </a:defRPr>
            </a:lvl1pPr>
          </a:lstStyle>
          <a:p>
            <a:r>
              <a:rPr lang="fr-FR"/>
              <a:t>Diagnostic jeunesse</a:t>
            </a:r>
          </a:p>
        </p:txBody>
      </p:sp>
      <p:sp>
        <p:nvSpPr>
          <p:cNvPr id="4" name="Espace réservé du numéro de diapositive 3">
            <a:extLst>
              <a:ext uri="{FF2B5EF4-FFF2-40B4-BE49-F238E27FC236}">
                <a16:creationId xmlns:a16="http://schemas.microsoft.com/office/drawing/2014/main" id="{4575F38D-FFF9-D87F-9AB3-43DA731BAF25}"/>
              </a:ext>
            </a:extLst>
          </p:cNvPr>
          <p:cNvSpPr>
            <a:spLocks noGrp="1"/>
          </p:cNvSpPr>
          <p:nvPr>
            <p:ph type="sldNum" sz="quarter" idx="12"/>
          </p:nvPr>
        </p:nvSpPr>
        <p:spPr>
          <a:xfrm>
            <a:off x="8900782" y="6593608"/>
            <a:ext cx="2705529" cy="212261"/>
          </a:xfrm>
          <a:prstGeom prst="rect">
            <a:avLst/>
          </a:prstGeom>
        </p:spPr>
        <p:txBody>
          <a:bodyPr/>
          <a:lstStyle>
            <a:lvl1pP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1979073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08"/>
        <p:cNvGrpSpPr/>
        <p:nvPr/>
      </p:nvGrpSpPr>
      <p:grpSpPr>
        <a:xfrm>
          <a:off x="0" y="0"/>
          <a:ext cx="0" cy="0"/>
          <a:chOff x="0" y="0"/>
          <a:chExt cx="0" cy="0"/>
        </a:xfrm>
      </p:grpSpPr>
      <p:grpSp>
        <p:nvGrpSpPr>
          <p:cNvPr id="109" name="Google Shape;109;p18"/>
          <p:cNvGrpSpPr/>
          <p:nvPr/>
        </p:nvGrpSpPr>
        <p:grpSpPr>
          <a:xfrm>
            <a:off x="312200" y="329200"/>
            <a:ext cx="11567600" cy="6199600"/>
            <a:chOff x="234150" y="246900"/>
            <a:chExt cx="8675700" cy="4649700"/>
          </a:xfrm>
        </p:grpSpPr>
        <p:sp>
          <p:nvSpPr>
            <p:cNvPr id="110" name="Google Shape;110;p18"/>
            <p:cNvSpPr/>
            <p:nvPr/>
          </p:nvSpPr>
          <p:spPr>
            <a:xfrm>
              <a:off x="234150" y="246900"/>
              <a:ext cx="5750400" cy="46497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11" name="Google Shape;111;p18"/>
            <p:cNvSpPr/>
            <p:nvPr/>
          </p:nvSpPr>
          <p:spPr>
            <a:xfrm>
              <a:off x="6229350" y="246900"/>
              <a:ext cx="2680500" cy="4649700"/>
            </a:xfrm>
            <a:prstGeom prst="roundRect">
              <a:avLst>
                <a:gd name="adj" fmla="val 13541"/>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112" name="Google Shape;112;p18"/>
          <p:cNvSpPr txBox="1">
            <a:spLocks noGrp="1"/>
          </p:cNvSpPr>
          <p:nvPr>
            <p:ph type="title"/>
          </p:nvPr>
        </p:nvSpPr>
        <p:spPr>
          <a:xfrm>
            <a:off x="937867" y="833333"/>
            <a:ext cx="4674400" cy="109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000">
                <a:latin typeface="+mj-l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dirty="0"/>
          </a:p>
        </p:txBody>
      </p:sp>
      <p:sp>
        <p:nvSpPr>
          <p:cNvPr id="113" name="Google Shape;113;p18"/>
          <p:cNvSpPr txBox="1">
            <a:spLocks noGrp="1"/>
          </p:cNvSpPr>
          <p:nvPr>
            <p:ph type="subTitle" idx="1"/>
          </p:nvPr>
        </p:nvSpPr>
        <p:spPr>
          <a:xfrm>
            <a:off x="937867" y="1910400"/>
            <a:ext cx="4674400" cy="1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67">
                <a:latin typeface="+mn-lt"/>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fr-FR"/>
              <a:t>Modifiez le style des sous-titres du masque</a:t>
            </a:r>
            <a:endParaRPr/>
          </a:p>
        </p:txBody>
      </p:sp>
      <p:sp>
        <p:nvSpPr>
          <p:cNvPr id="2" name="Espace réservé de la date 1">
            <a:extLst>
              <a:ext uri="{FF2B5EF4-FFF2-40B4-BE49-F238E27FC236}">
                <a16:creationId xmlns:a16="http://schemas.microsoft.com/office/drawing/2014/main" id="{67CC3131-5B79-2F92-E231-1BF904C9A614}"/>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3" name="Espace réservé du pied de page 2">
            <a:extLst>
              <a:ext uri="{FF2B5EF4-FFF2-40B4-BE49-F238E27FC236}">
                <a16:creationId xmlns:a16="http://schemas.microsoft.com/office/drawing/2014/main" id="{59AD319A-C5EA-A51A-E8C8-7E43813C1A4D}"/>
              </a:ext>
            </a:extLst>
          </p:cNvPr>
          <p:cNvSpPr>
            <a:spLocks noGrp="1"/>
          </p:cNvSpPr>
          <p:nvPr>
            <p:ph type="ftr" sz="quarter" idx="11"/>
          </p:nvPr>
        </p:nvSpPr>
        <p:spPr>
          <a:xfrm>
            <a:off x="3713020" y="6584383"/>
            <a:ext cx="4765961" cy="212260"/>
          </a:xfrm>
          <a:prstGeom prst="rect">
            <a:avLst/>
          </a:prstGeom>
        </p:spPr>
        <p:txBody>
          <a:bodyPr/>
          <a:lstStyle>
            <a:lvl1pPr>
              <a:defRPr sz="1400" b="1">
                <a:latin typeface="+mn-lt"/>
              </a:defRPr>
            </a:lvl1pPr>
          </a:lstStyle>
          <a:p>
            <a:r>
              <a:rPr lang="fr-FR"/>
              <a:t>Diagnostic jeunesse</a:t>
            </a:r>
          </a:p>
        </p:txBody>
      </p:sp>
      <p:sp>
        <p:nvSpPr>
          <p:cNvPr id="4" name="Espace réservé du numéro de diapositive 3">
            <a:extLst>
              <a:ext uri="{FF2B5EF4-FFF2-40B4-BE49-F238E27FC236}">
                <a16:creationId xmlns:a16="http://schemas.microsoft.com/office/drawing/2014/main" id="{C40DBE4D-696F-819F-FF72-BF7649B06F95}"/>
              </a:ext>
            </a:extLst>
          </p:cNvPr>
          <p:cNvSpPr>
            <a:spLocks noGrp="1"/>
          </p:cNvSpPr>
          <p:nvPr>
            <p:ph type="sldNum" sz="quarter" idx="12"/>
          </p:nvPr>
        </p:nvSpPr>
        <p:spPr>
          <a:xfrm>
            <a:off x="8900782" y="6593608"/>
            <a:ext cx="2705529" cy="212261"/>
          </a:xfrm>
          <a:prstGeom prst="rect">
            <a:avLst/>
          </a:prstGeom>
        </p:spPr>
        <p:txBody>
          <a:bodyPr/>
          <a:lstStyle>
            <a:lvl1pP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1924582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5"/>
        <p:cNvGrpSpPr/>
        <p:nvPr/>
      </p:nvGrpSpPr>
      <p:grpSpPr>
        <a:xfrm>
          <a:off x="0" y="0"/>
          <a:ext cx="0" cy="0"/>
          <a:chOff x="0" y="0"/>
          <a:chExt cx="0" cy="0"/>
        </a:xfrm>
      </p:grpSpPr>
      <p:sp>
        <p:nvSpPr>
          <p:cNvPr id="116" name="Google Shape;116;p19"/>
          <p:cNvSpPr/>
          <p:nvPr/>
        </p:nvSpPr>
        <p:spPr>
          <a:xfrm>
            <a:off x="312200" y="329200"/>
            <a:ext cx="115676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nvGrpSpPr>
          <p:cNvPr id="117" name="Google Shape;117;p19"/>
          <p:cNvGrpSpPr/>
          <p:nvPr/>
        </p:nvGrpSpPr>
        <p:grpSpPr>
          <a:xfrm>
            <a:off x="3663236" y="1094501"/>
            <a:ext cx="8202111" cy="5419967"/>
            <a:chOff x="2760227" y="820875"/>
            <a:chExt cx="6151583" cy="4064975"/>
          </a:xfrm>
        </p:grpSpPr>
        <p:pic>
          <p:nvPicPr>
            <p:cNvPr id="118" name="Google Shape;118;p19"/>
            <p:cNvPicPr preferRelativeResize="0"/>
            <p:nvPr/>
          </p:nvPicPr>
          <p:blipFill rotWithShape="1">
            <a:blip r:embed="rId2">
              <a:alphaModFix/>
            </a:blip>
            <a:srcRect l="11872" t="47552" r="11872" b="10616"/>
            <a:stretch/>
          </p:blipFill>
          <p:spPr>
            <a:xfrm rot="5400000">
              <a:off x="8461635" y="955850"/>
              <a:ext cx="585149" cy="315199"/>
            </a:xfrm>
            <a:prstGeom prst="rect">
              <a:avLst/>
            </a:prstGeom>
            <a:noFill/>
            <a:ln>
              <a:noFill/>
            </a:ln>
            <a:effectLst>
              <a:outerShdw blurRad="85725" dist="76200" dir="2580000" algn="bl" rotWithShape="0">
                <a:srgbClr val="000000">
                  <a:alpha val="20000"/>
                </a:srgbClr>
              </a:outerShdw>
            </a:effectLst>
          </p:spPr>
        </p:pic>
        <p:pic>
          <p:nvPicPr>
            <p:cNvPr id="119" name="Google Shape;119;p19"/>
            <p:cNvPicPr preferRelativeResize="0"/>
            <p:nvPr/>
          </p:nvPicPr>
          <p:blipFill rotWithShape="1">
            <a:blip r:embed="rId3">
              <a:alphaModFix/>
            </a:blip>
            <a:srcRect l="17201" t="67951" r="8652" b="7861"/>
            <a:stretch/>
          </p:blipFill>
          <p:spPr>
            <a:xfrm rot="10800000">
              <a:off x="2760227" y="4395352"/>
              <a:ext cx="1531223" cy="490498"/>
            </a:xfrm>
            <a:prstGeom prst="rect">
              <a:avLst/>
            </a:prstGeom>
            <a:noFill/>
            <a:ln>
              <a:noFill/>
            </a:ln>
            <a:effectLst>
              <a:outerShdw blurRad="85725" dist="76200" dir="2580000" algn="bl" rotWithShape="0">
                <a:srgbClr val="000000">
                  <a:alpha val="20000"/>
                </a:srgbClr>
              </a:outerShdw>
            </a:effectLst>
          </p:spPr>
        </p:pic>
      </p:grpSp>
      <p:sp>
        <p:nvSpPr>
          <p:cNvPr id="2" name="Espace réservé de la date 1">
            <a:extLst>
              <a:ext uri="{FF2B5EF4-FFF2-40B4-BE49-F238E27FC236}">
                <a16:creationId xmlns:a16="http://schemas.microsoft.com/office/drawing/2014/main" id="{D1AF5C93-A032-5602-3266-ED44DB93B4F2}"/>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3" name="Espace réservé du pied de page 2">
            <a:extLst>
              <a:ext uri="{FF2B5EF4-FFF2-40B4-BE49-F238E27FC236}">
                <a16:creationId xmlns:a16="http://schemas.microsoft.com/office/drawing/2014/main" id="{FD88058A-4D02-ECBD-6F94-7587954B57D6}"/>
              </a:ext>
            </a:extLst>
          </p:cNvPr>
          <p:cNvSpPr>
            <a:spLocks noGrp="1"/>
          </p:cNvSpPr>
          <p:nvPr>
            <p:ph type="ftr" sz="quarter" idx="11"/>
          </p:nvPr>
        </p:nvSpPr>
        <p:spPr>
          <a:xfrm>
            <a:off x="3713020" y="6584383"/>
            <a:ext cx="4765961" cy="212260"/>
          </a:xfrm>
          <a:prstGeom prst="rect">
            <a:avLst/>
          </a:prstGeom>
        </p:spPr>
        <p:txBody>
          <a:bodyPr/>
          <a:lstStyle>
            <a:lvl1pPr>
              <a:defRPr sz="1400" b="1">
                <a:latin typeface="+mn-lt"/>
              </a:defRPr>
            </a:lvl1pPr>
          </a:lstStyle>
          <a:p>
            <a:r>
              <a:rPr lang="fr-FR"/>
              <a:t>Diagnostic jeunesse</a:t>
            </a:r>
          </a:p>
        </p:txBody>
      </p:sp>
      <p:sp>
        <p:nvSpPr>
          <p:cNvPr id="4" name="Espace réservé du numéro de diapositive 3">
            <a:extLst>
              <a:ext uri="{FF2B5EF4-FFF2-40B4-BE49-F238E27FC236}">
                <a16:creationId xmlns:a16="http://schemas.microsoft.com/office/drawing/2014/main" id="{1EAA515A-0204-4434-54F7-77E12AA19002}"/>
              </a:ext>
            </a:extLst>
          </p:cNvPr>
          <p:cNvSpPr>
            <a:spLocks noGrp="1"/>
          </p:cNvSpPr>
          <p:nvPr>
            <p:ph type="sldNum" sz="quarter" idx="12"/>
          </p:nvPr>
        </p:nvSpPr>
        <p:spPr>
          <a:xfrm>
            <a:off x="8900782" y="6593608"/>
            <a:ext cx="2705529" cy="212261"/>
          </a:xfrm>
          <a:prstGeom prst="rect">
            <a:avLst/>
          </a:prstGeom>
        </p:spPr>
        <p:txBody>
          <a:bodyPr/>
          <a:lstStyle>
            <a:lvl1pP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2078407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20"/>
        <p:cNvGrpSpPr/>
        <p:nvPr/>
      </p:nvGrpSpPr>
      <p:grpSpPr>
        <a:xfrm>
          <a:off x="0" y="0"/>
          <a:ext cx="0" cy="0"/>
          <a:chOff x="0" y="0"/>
          <a:chExt cx="0" cy="0"/>
        </a:xfrm>
      </p:grpSpPr>
      <p:grpSp>
        <p:nvGrpSpPr>
          <p:cNvPr id="121" name="Google Shape;121;p20"/>
          <p:cNvGrpSpPr/>
          <p:nvPr/>
        </p:nvGrpSpPr>
        <p:grpSpPr>
          <a:xfrm>
            <a:off x="312200" y="329200"/>
            <a:ext cx="11567600" cy="6199600"/>
            <a:chOff x="234150" y="246900"/>
            <a:chExt cx="8675700" cy="4649700"/>
          </a:xfrm>
        </p:grpSpPr>
        <p:sp>
          <p:nvSpPr>
            <p:cNvPr id="122" name="Google Shape;122;p20"/>
            <p:cNvSpPr/>
            <p:nvPr/>
          </p:nvSpPr>
          <p:spPr>
            <a:xfrm>
              <a:off x="234150" y="246900"/>
              <a:ext cx="5750400" cy="46497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23" name="Google Shape;123;p20"/>
            <p:cNvSpPr/>
            <p:nvPr/>
          </p:nvSpPr>
          <p:spPr>
            <a:xfrm>
              <a:off x="6229350" y="246900"/>
              <a:ext cx="2680500" cy="4649700"/>
            </a:xfrm>
            <a:prstGeom prst="roundRect">
              <a:avLst>
                <a:gd name="adj" fmla="val 13541"/>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24" name="Google Shape;124;p20"/>
          <p:cNvGrpSpPr/>
          <p:nvPr/>
        </p:nvGrpSpPr>
        <p:grpSpPr>
          <a:xfrm>
            <a:off x="334386" y="608534"/>
            <a:ext cx="11526997" cy="5918265"/>
            <a:chOff x="259775" y="456400"/>
            <a:chExt cx="8645248" cy="4438699"/>
          </a:xfrm>
        </p:grpSpPr>
        <p:grpSp>
          <p:nvGrpSpPr>
            <p:cNvPr id="125" name="Google Shape;125;p20"/>
            <p:cNvGrpSpPr/>
            <p:nvPr/>
          </p:nvGrpSpPr>
          <p:grpSpPr>
            <a:xfrm flipH="1">
              <a:off x="259775" y="754375"/>
              <a:ext cx="5732994" cy="3392600"/>
              <a:chOff x="3185867" y="754375"/>
              <a:chExt cx="5732994" cy="3392600"/>
            </a:xfrm>
          </p:grpSpPr>
          <p:pic>
            <p:nvPicPr>
              <p:cNvPr id="126" name="Google Shape;126;p20"/>
              <p:cNvPicPr preferRelativeResize="0"/>
              <p:nvPr/>
            </p:nvPicPr>
            <p:blipFill rotWithShape="1">
              <a:blip r:embed="rId2">
                <a:alphaModFix/>
              </a:blip>
              <a:srcRect l="15037" t="6377" r="51672" b="6377"/>
              <a:stretch/>
            </p:blipFill>
            <p:spPr>
              <a:xfrm>
                <a:off x="8664285" y="754375"/>
                <a:ext cx="254577" cy="655098"/>
              </a:xfrm>
              <a:prstGeom prst="rect">
                <a:avLst/>
              </a:prstGeom>
              <a:noFill/>
              <a:ln>
                <a:noFill/>
              </a:ln>
              <a:effectLst>
                <a:outerShdw blurRad="85725" dist="76200" dir="2580000" algn="bl" rotWithShape="0">
                  <a:schemeClr val="dk1">
                    <a:alpha val="20000"/>
                  </a:schemeClr>
                </a:outerShdw>
              </a:effectLst>
            </p:spPr>
          </p:pic>
          <p:pic>
            <p:nvPicPr>
              <p:cNvPr id="127" name="Google Shape;127;p20"/>
              <p:cNvPicPr preferRelativeResize="0"/>
              <p:nvPr/>
            </p:nvPicPr>
            <p:blipFill rotWithShape="1">
              <a:blip r:embed="rId3">
                <a:alphaModFix/>
              </a:blip>
              <a:srcRect l="14158" t="7700" r="30341" b="8138"/>
              <a:stretch/>
            </p:blipFill>
            <p:spPr>
              <a:xfrm rot="10800000">
                <a:off x="3185867" y="2388873"/>
                <a:ext cx="1180749" cy="1758102"/>
              </a:xfrm>
              <a:prstGeom prst="rect">
                <a:avLst/>
              </a:prstGeom>
              <a:noFill/>
              <a:ln>
                <a:noFill/>
              </a:ln>
              <a:effectLst>
                <a:outerShdw blurRad="85725" dist="76200" dir="2580000" algn="bl" rotWithShape="0">
                  <a:schemeClr val="dk1">
                    <a:alpha val="20000"/>
                  </a:schemeClr>
                </a:outerShdw>
              </a:effectLst>
            </p:spPr>
          </p:pic>
        </p:grpSp>
        <p:grpSp>
          <p:nvGrpSpPr>
            <p:cNvPr id="128" name="Google Shape;128;p20"/>
            <p:cNvGrpSpPr/>
            <p:nvPr/>
          </p:nvGrpSpPr>
          <p:grpSpPr>
            <a:xfrm>
              <a:off x="6505350" y="456400"/>
              <a:ext cx="2399673" cy="4438699"/>
              <a:chOff x="6509175" y="544500"/>
              <a:chExt cx="2399673" cy="4438699"/>
            </a:xfrm>
          </p:grpSpPr>
          <p:pic>
            <p:nvPicPr>
              <p:cNvPr id="129" name="Google Shape;129;p20"/>
              <p:cNvPicPr preferRelativeResize="0"/>
              <p:nvPr/>
            </p:nvPicPr>
            <p:blipFill rotWithShape="1">
              <a:blip r:embed="rId4">
                <a:alphaModFix/>
              </a:blip>
              <a:srcRect l="13771" t="8547" r="8552" b="8547"/>
              <a:stretch/>
            </p:blipFill>
            <p:spPr>
              <a:xfrm>
                <a:off x="7128200" y="544500"/>
                <a:ext cx="1604127" cy="1681176"/>
              </a:xfrm>
              <a:prstGeom prst="rect">
                <a:avLst/>
              </a:prstGeom>
              <a:noFill/>
              <a:ln>
                <a:noFill/>
              </a:ln>
              <a:effectLst>
                <a:outerShdw blurRad="85725" dist="76200" dir="2580000" algn="bl" rotWithShape="0">
                  <a:srgbClr val="000000">
                    <a:alpha val="20000"/>
                  </a:srgbClr>
                </a:outerShdw>
              </a:effectLst>
            </p:spPr>
          </p:pic>
          <p:pic>
            <p:nvPicPr>
              <p:cNvPr id="130" name="Google Shape;130;p20"/>
              <p:cNvPicPr preferRelativeResize="0"/>
              <p:nvPr/>
            </p:nvPicPr>
            <p:blipFill rotWithShape="1">
              <a:blip r:embed="rId5">
                <a:alphaModFix/>
              </a:blip>
              <a:srcRect l="20591" t="4180" r="18915" b="16492"/>
              <a:stretch/>
            </p:blipFill>
            <p:spPr>
              <a:xfrm>
                <a:off x="6509175" y="3374550"/>
                <a:ext cx="1249300" cy="1608649"/>
              </a:xfrm>
              <a:prstGeom prst="rect">
                <a:avLst/>
              </a:prstGeom>
              <a:noFill/>
              <a:ln>
                <a:noFill/>
              </a:ln>
              <a:effectLst>
                <a:outerShdw blurRad="85725" dist="76200" dir="2580000" algn="bl" rotWithShape="0">
                  <a:srgbClr val="000000">
                    <a:alpha val="20000"/>
                  </a:srgbClr>
                </a:outerShdw>
              </a:effectLst>
            </p:spPr>
          </p:pic>
          <p:pic>
            <p:nvPicPr>
              <p:cNvPr id="131" name="Google Shape;131;p20"/>
              <p:cNvPicPr preferRelativeResize="0"/>
              <p:nvPr/>
            </p:nvPicPr>
            <p:blipFill rotWithShape="1">
              <a:blip r:embed="rId6">
                <a:alphaModFix/>
              </a:blip>
              <a:srcRect l="15452" t="14694" r="42785" b="14694"/>
              <a:stretch/>
            </p:blipFill>
            <p:spPr>
              <a:xfrm>
                <a:off x="8193850" y="747650"/>
                <a:ext cx="714998" cy="1187123"/>
              </a:xfrm>
              <a:prstGeom prst="rect">
                <a:avLst/>
              </a:prstGeom>
              <a:noFill/>
              <a:ln>
                <a:noFill/>
              </a:ln>
              <a:effectLst>
                <a:outerShdw blurRad="85725" dist="76200" dir="2580000" algn="bl" rotWithShape="0">
                  <a:srgbClr val="000000">
                    <a:alpha val="20000"/>
                  </a:srgbClr>
                </a:outerShdw>
              </a:effectLst>
            </p:spPr>
          </p:pic>
          <p:pic>
            <p:nvPicPr>
              <p:cNvPr id="132" name="Google Shape;132;p20"/>
              <p:cNvPicPr preferRelativeResize="0"/>
              <p:nvPr/>
            </p:nvPicPr>
            <p:blipFill rotWithShape="1">
              <a:blip r:embed="rId6">
                <a:alphaModFix/>
              </a:blip>
              <a:srcRect l="10536" t="8047" r="11472" b="8038"/>
              <a:stretch/>
            </p:blipFill>
            <p:spPr>
              <a:xfrm>
                <a:off x="7272575" y="3122000"/>
                <a:ext cx="598451" cy="632299"/>
              </a:xfrm>
              <a:prstGeom prst="rect">
                <a:avLst/>
              </a:prstGeom>
              <a:noFill/>
              <a:ln>
                <a:noFill/>
              </a:ln>
              <a:effectLst>
                <a:outerShdw blurRad="85725" dist="76200" dir="2580000" algn="bl" rotWithShape="0">
                  <a:srgbClr val="000000">
                    <a:alpha val="20000"/>
                  </a:srgbClr>
                </a:outerShdw>
              </a:effectLst>
            </p:spPr>
          </p:pic>
        </p:grpSp>
      </p:grpSp>
      <p:sp>
        <p:nvSpPr>
          <p:cNvPr id="2" name="Espace réservé de la date 1">
            <a:extLst>
              <a:ext uri="{FF2B5EF4-FFF2-40B4-BE49-F238E27FC236}">
                <a16:creationId xmlns:a16="http://schemas.microsoft.com/office/drawing/2014/main" id="{0F759911-38AA-6FF9-590D-A7B6C5140EC7}"/>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3" name="Espace réservé du pied de page 2">
            <a:extLst>
              <a:ext uri="{FF2B5EF4-FFF2-40B4-BE49-F238E27FC236}">
                <a16:creationId xmlns:a16="http://schemas.microsoft.com/office/drawing/2014/main" id="{E6556BA1-F002-E00C-6BD6-4CB705A34398}"/>
              </a:ext>
            </a:extLst>
          </p:cNvPr>
          <p:cNvSpPr>
            <a:spLocks noGrp="1"/>
          </p:cNvSpPr>
          <p:nvPr>
            <p:ph type="ftr" sz="quarter" idx="11"/>
          </p:nvPr>
        </p:nvSpPr>
        <p:spPr>
          <a:xfrm>
            <a:off x="3713020" y="6584383"/>
            <a:ext cx="4765961" cy="212260"/>
          </a:xfrm>
          <a:prstGeom prst="rect">
            <a:avLst/>
          </a:prstGeom>
        </p:spPr>
        <p:txBody>
          <a:bodyPr/>
          <a:lstStyle>
            <a:lvl1pPr>
              <a:defRPr sz="1400" b="1">
                <a:latin typeface="+mn-lt"/>
              </a:defRPr>
            </a:lvl1pPr>
          </a:lstStyle>
          <a:p>
            <a:r>
              <a:rPr lang="fr-FR"/>
              <a:t>Diagnostic jeunesse</a:t>
            </a:r>
          </a:p>
        </p:txBody>
      </p:sp>
      <p:sp>
        <p:nvSpPr>
          <p:cNvPr id="4" name="Espace réservé du numéro de diapositive 3">
            <a:extLst>
              <a:ext uri="{FF2B5EF4-FFF2-40B4-BE49-F238E27FC236}">
                <a16:creationId xmlns:a16="http://schemas.microsoft.com/office/drawing/2014/main" id="{323D6D03-9241-A354-53AF-24F8028BD664}"/>
              </a:ext>
            </a:extLst>
          </p:cNvPr>
          <p:cNvSpPr>
            <a:spLocks noGrp="1"/>
          </p:cNvSpPr>
          <p:nvPr>
            <p:ph type="sldNum" sz="quarter" idx="12"/>
          </p:nvPr>
        </p:nvSpPr>
        <p:spPr>
          <a:xfrm>
            <a:off x="8900782" y="6593608"/>
            <a:ext cx="2705529" cy="212261"/>
          </a:xfrm>
          <a:prstGeom prst="rect">
            <a:avLst/>
          </a:prstGeom>
        </p:spPr>
        <p:txBody>
          <a:bodyPr/>
          <a:lstStyle>
            <a:lvl1pP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291719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grpSp>
        <p:nvGrpSpPr>
          <p:cNvPr id="15" name="Google Shape;15;p3"/>
          <p:cNvGrpSpPr/>
          <p:nvPr/>
        </p:nvGrpSpPr>
        <p:grpSpPr>
          <a:xfrm>
            <a:off x="312200" y="329200"/>
            <a:ext cx="11567600" cy="6199600"/>
            <a:chOff x="234150" y="246900"/>
            <a:chExt cx="8675700" cy="4649700"/>
          </a:xfrm>
        </p:grpSpPr>
        <p:grpSp>
          <p:nvGrpSpPr>
            <p:cNvPr id="16" name="Google Shape;16;p3"/>
            <p:cNvGrpSpPr/>
            <p:nvPr/>
          </p:nvGrpSpPr>
          <p:grpSpPr>
            <a:xfrm>
              <a:off x="234150" y="246955"/>
              <a:ext cx="5750400" cy="4649590"/>
              <a:chOff x="246950" y="246950"/>
              <a:chExt cx="5750400" cy="4649590"/>
            </a:xfrm>
          </p:grpSpPr>
          <p:sp>
            <p:nvSpPr>
              <p:cNvPr id="17" name="Google Shape;17;p3"/>
              <p:cNvSpPr/>
              <p:nvPr/>
            </p:nvSpPr>
            <p:spPr>
              <a:xfrm>
                <a:off x="246950" y="246950"/>
                <a:ext cx="5750400" cy="3255000"/>
              </a:xfrm>
              <a:prstGeom prst="roundRect">
                <a:avLst>
                  <a:gd name="adj" fmla="val 10838"/>
                </a:avLst>
              </a:prstGeom>
              <a:solidFill>
                <a:schemeClr val="lt1"/>
              </a:solidFill>
              <a:ln w="19050" cap="flat" cmpd="sng">
                <a:solidFill>
                  <a:schemeClr val="dk1"/>
                </a:solidFill>
                <a:prstDash val="solid"/>
                <a:round/>
                <a:headEnd type="none" w="sm" len="sm"/>
                <a:tailEnd type="none" w="sm" len="sm"/>
              </a:ln>
              <a:effectLst>
                <a:outerShdw blurRad="142875" dist="76200" dir="5460000" algn="bl" rotWithShape="0">
                  <a:schemeClr val="dk1">
                    <a:alpha val="2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 name="Google Shape;18;p3"/>
              <p:cNvSpPr/>
              <p:nvPr/>
            </p:nvSpPr>
            <p:spPr>
              <a:xfrm>
                <a:off x="246950" y="3683940"/>
                <a:ext cx="5750400" cy="1212600"/>
              </a:xfrm>
              <a:prstGeom prst="roundRect">
                <a:avLst>
                  <a:gd name="adj" fmla="val 28752"/>
                </a:avLst>
              </a:prstGeom>
              <a:solidFill>
                <a:schemeClr val="lt1"/>
              </a:solidFill>
              <a:ln w="19050" cap="flat" cmpd="sng">
                <a:solidFill>
                  <a:schemeClr val="dk1"/>
                </a:solidFill>
                <a:prstDash val="solid"/>
                <a:round/>
                <a:headEnd type="none" w="sm" len="sm"/>
                <a:tailEnd type="none" w="sm" len="sm"/>
              </a:ln>
              <a:effectLst>
                <a:outerShdw blurRad="142875" dist="85725" dir="5640000" algn="bl" rotWithShape="0">
                  <a:schemeClr val="dk1">
                    <a:alpha val="2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19" name="Google Shape;19;p3"/>
            <p:cNvSpPr/>
            <p:nvPr/>
          </p:nvSpPr>
          <p:spPr>
            <a:xfrm>
              <a:off x="6229350" y="246900"/>
              <a:ext cx="2680500" cy="4649700"/>
            </a:xfrm>
            <a:prstGeom prst="roundRect">
              <a:avLst>
                <a:gd name="adj" fmla="val 13541"/>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20" name="Google Shape;20;p3"/>
          <p:cNvSpPr txBox="1">
            <a:spLocks noGrp="1"/>
          </p:cNvSpPr>
          <p:nvPr>
            <p:ph type="title"/>
          </p:nvPr>
        </p:nvSpPr>
        <p:spPr>
          <a:xfrm>
            <a:off x="950967" y="2789700"/>
            <a:ext cx="7031600" cy="1122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333">
                <a:latin typeface="+mj-lt"/>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fr-FR"/>
              <a:t>Modifiez le style du titre</a:t>
            </a:r>
            <a:endParaRPr dirty="0"/>
          </a:p>
        </p:txBody>
      </p:sp>
      <p:sp>
        <p:nvSpPr>
          <p:cNvPr id="21" name="Google Shape;21;p3"/>
          <p:cNvSpPr txBox="1">
            <a:spLocks noGrp="1"/>
          </p:cNvSpPr>
          <p:nvPr>
            <p:ph type="title" idx="2" hasCustomPrompt="1"/>
          </p:nvPr>
        </p:nvSpPr>
        <p:spPr>
          <a:xfrm>
            <a:off x="950967" y="1291667"/>
            <a:ext cx="2275600" cy="1498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667">
                <a:latin typeface="+mj-lt"/>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rPr dirty="0"/>
              <a:t>xx%</a:t>
            </a:r>
          </a:p>
        </p:txBody>
      </p:sp>
      <p:sp>
        <p:nvSpPr>
          <p:cNvPr id="22" name="Google Shape;22;p3"/>
          <p:cNvSpPr txBox="1">
            <a:spLocks noGrp="1"/>
          </p:cNvSpPr>
          <p:nvPr>
            <p:ph type="subTitle" idx="1"/>
          </p:nvPr>
        </p:nvSpPr>
        <p:spPr>
          <a:xfrm>
            <a:off x="950967" y="5438333"/>
            <a:ext cx="6137200" cy="5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atin typeface="+mn-lt"/>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fr-FR"/>
              <a:t>Modifiez le style des sous-titres du masque</a:t>
            </a:r>
            <a:endParaRPr dirty="0"/>
          </a:p>
        </p:txBody>
      </p:sp>
      <p:sp>
        <p:nvSpPr>
          <p:cNvPr id="2" name="Espace réservé de la date 1">
            <a:extLst>
              <a:ext uri="{FF2B5EF4-FFF2-40B4-BE49-F238E27FC236}">
                <a16:creationId xmlns:a16="http://schemas.microsoft.com/office/drawing/2014/main" id="{4C568E26-DF91-C0A2-FBE2-A57EC4BCC09F}"/>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3" name="Espace réservé du pied de page 2">
            <a:extLst>
              <a:ext uri="{FF2B5EF4-FFF2-40B4-BE49-F238E27FC236}">
                <a16:creationId xmlns:a16="http://schemas.microsoft.com/office/drawing/2014/main" id="{76E604A9-7CDF-40FC-16D7-7257375ABD78}"/>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4" name="Espace réservé du numéro de diapositive 3">
            <a:extLst>
              <a:ext uri="{FF2B5EF4-FFF2-40B4-BE49-F238E27FC236}">
                <a16:creationId xmlns:a16="http://schemas.microsoft.com/office/drawing/2014/main" id="{95B51A50-410B-49B2-1718-3B87BC9B2A3E}"/>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2103555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608985-DE73-9720-DA92-A3059A71388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286343E-D6BC-E717-FE97-070DE8921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110E73F-C57E-AB06-B1E0-4201AF50AAB8}"/>
              </a:ext>
            </a:extLst>
          </p:cNvPr>
          <p:cNvSpPr>
            <a:spLocks noGrp="1"/>
          </p:cNvSpPr>
          <p:nvPr>
            <p:ph type="dt" sz="half" idx="10"/>
          </p:nvPr>
        </p:nvSpPr>
        <p:spPr/>
        <p:txBody>
          <a:bodyPr/>
          <a:lstStyle/>
          <a:p>
            <a:r>
              <a:rPr lang="fr-FR"/>
              <a:t>14/01/2024</a:t>
            </a:r>
          </a:p>
        </p:txBody>
      </p:sp>
      <p:sp>
        <p:nvSpPr>
          <p:cNvPr id="5" name="Espace réservé du pied de page 4">
            <a:extLst>
              <a:ext uri="{FF2B5EF4-FFF2-40B4-BE49-F238E27FC236}">
                <a16:creationId xmlns:a16="http://schemas.microsoft.com/office/drawing/2014/main" id="{56479CF7-CAC8-0BA9-6AB6-E35BCAD270A7}"/>
              </a:ext>
            </a:extLst>
          </p:cNvPr>
          <p:cNvSpPr>
            <a:spLocks noGrp="1"/>
          </p:cNvSpPr>
          <p:nvPr>
            <p:ph type="ftr" sz="quarter" idx="11"/>
          </p:nvPr>
        </p:nvSpPr>
        <p:spPr/>
        <p:txBody>
          <a:bodyPr/>
          <a:lstStyle/>
          <a:p>
            <a:r>
              <a:rPr lang="fr-FR"/>
              <a:t>Diagnostic jeunesse</a:t>
            </a:r>
          </a:p>
        </p:txBody>
      </p:sp>
      <p:sp>
        <p:nvSpPr>
          <p:cNvPr id="6" name="Espace réservé du numéro de diapositive 5">
            <a:extLst>
              <a:ext uri="{FF2B5EF4-FFF2-40B4-BE49-F238E27FC236}">
                <a16:creationId xmlns:a16="http://schemas.microsoft.com/office/drawing/2014/main" id="{2372B600-013A-6CE6-E764-7D1840982794}"/>
              </a:ext>
            </a:extLst>
          </p:cNvPr>
          <p:cNvSpPr>
            <a:spLocks noGrp="1"/>
          </p:cNvSpPr>
          <p:nvPr>
            <p:ph type="sldNum" sz="quarter" idx="12"/>
          </p:nvPr>
        </p:nvSpPr>
        <p:spPr/>
        <p:txBody>
          <a:bodyPr/>
          <a:lstStyle/>
          <a:p>
            <a:fld id="{4ED93BA1-92E8-43FE-9FDC-00DE1D58589A}" type="slidenum">
              <a:rPr lang="fr-FR" smtClean="0"/>
              <a:t>‹N°›</a:t>
            </a:fld>
            <a:endParaRPr lang="fr-FR"/>
          </a:p>
        </p:txBody>
      </p:sp>
    </p:spTree>
    <p:extLst>
      <p:ext uri="{BB962C8B-B14F-4D97-AF65-F5344CB8AC3E}">
        <p14:creationId xmlns:p14="http://schemas.microsoft.com/office/powerpoint/2010/main" val="84596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312200" y="329200"/>
            <a:ext cx="115676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5" name="Google Shape;25;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atin typeface="+mj-l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dirty="0"/>
          </a:p>
        </p:txBody>
      </p:sp>
      <p:sp>
        <p:nvSpPr>
          <p:cNvPr id="26" name="Google Shape;26;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397923" rtl="0">
              <a:lnSpc>
                <a:spcPct val="100000"/>
              </a:lnSpc>
              <a:spcBef>
                <a:spcPts val="0"/>
              </a:spcBef>
              <a:spcAft>
                <a:spcPts val="0"/>
              </a:spcAft>
              <a:buSzPts val="1100"/>
              <a:buFont typeface="Nunito Light"/>
              <a:buChar char="●"/>
              <a:defRPr sz="1600">
                <a:latin typeface="+mn-lt"/>
              </a:defRPr>
            </a:lvl1pPr>
            <a:lvl2pPr marL="1219170" lvl="1" indent="-397923" rtl="0">
              <a:lnSpc>
                <a:spcPct val="115000"/>
              </a:lnSpc>
              <a:spcBef>
                <a:spcPts val="0"/>
              </a:spcBef>
              <a:spcAft>
                <a:spcPts val="0"/>
              </a:spcAft>
              <a:buSzPts val="1100"/>
              <a:buFont typeface="Nunito Light"/>
              <a:buChar char="○"/>
              <a:defRPr sz="1467"/>
            </a:lvl2pPr>
            <a:lvl3pPr marL="1828754" lvl="2" indent="-397923" rtl="0">
              <a:lnSpc>
                <a:spcPct val="115000"/>
              </a:lnSpc>
              <a:spcBef>
                <a:spcPts val="2133"/>
              </a:spcBef>
              <a:spcAft>
                <a:spcPts val="0"/>
              </a:spcAft>
              <a:buSzPts val="1100"/>
              <a:buFont typeface="Nunito Light"/>
              <a:buChar char="■"/>
              <a:defRPr sz="1467"/>
            </a:lvl3pPr>
            <a:lvl4pPr marL="2438339" lvl="3" indent="-397923" rtl="0">
              <a:lnSpc>
                <a:spcPct val="115000"/>
              </a:lnSpc>
              <a:spcBef>
                <a:spcPts val="2133"/>
              </a:spcBef>
              <a:spcAft>
                <a:spcPts val="0"/>
              </a:spcAft>
              <a:buSzPts val="1100"/>
              <a:buFont typeface="Nunito Light"/>
              <a:buChar char="●"/>
              <a:defRPr sz="1467"/>
            </a:lvl4pPr>
            <a:lvl5pPr marL="3047924" lvl="4" indent="-397923" rtl="0">
              <a:lnSpc>
                <a:spcPct val="115000"/>
              </a:lnSpc>
              <a:spcBef>
                <a:spcPts val="2133"/>
              </a:spcBef>
              <a:spcAft>
                <a:spcPts val="0"/>
              </a:spcAft>
              <a:buSzPts val="1100"/>
              <a:buFont typeface="Nunito Light"/>
              <a:buChar char="○"/>
              <a:defRPr sz="1467"/>
            </a:lvl5pPr>
            <a:lvl6pPr marL="3657509" lvl="5" indent="-397923" rtl="0">
              <a:lnSpc>
                <a:spcPct val="115000"/>
              </a:lnSpc>
              <a:spcBef>
                <a:spcPts val="2133"/>
              </a:spcBef>
              <a:spcAft>
                <a:spcPts val="0"/>
              </a:spcAft>
              <a:buSzPts val="1100"/>
              <a:buFont typeface="Nunito Light"/>
              <a:buChar char="■"/>
              <a:defRPr sz="1467"/>
            </a:lvl6pPr>
            <a:lvl7pPr marL="4267093" lvl="6" indent="-397923" rtl="0">
              <a:lnSpc>
                <a:spcPct val="115000"/>
              </a:lnSpc>
              <a:spcBef>
                <a:spcPts val="2133"/>
              </a:spcBef>
              <a:spcAft>
                <a:spcPts val="0"/>
              </a:spcAft>
              <a:buSzPts val="1100"/>
              <a:buFont typeface="Nunito Light"/>
              <a:buChar char="●"/>
              <a:defRPr sz="1467"/>
            </a:lvl7pPr>
            <a:lvl8pPr marL="4876678" lvl="7" indent="-397923" rtl="0">
              <a:lnSpc>
                <a:spcPct val="115000"/>
              </a:lnSpc>
              <a:spcBef>
                <a:spcPts val="2133"/>
              </a:spcBef>
              <a:spcAft>
                <a:spcPts val="0"/>
              </a:spcAft>
              <a:buSzPts val="1100"/>
              <a:buFont typeface="Nunito Light"/>
              <a:buChar char="○"/>
              <a:defRPr sz="1467"/>
            </a:lvl8pPr>
            <a:lvl9pPr marL="5486263" lvl="8" indent="-397923" rtl="0">
              <a:lnSpc>
                <a:spcPct val="115000"/>
              </a:lnSpc>
              <a:spcBef>
                <a:spcPts val="2133"/>
              </a:spcBef>
              <a:spcAft>
                <a:spcPts val="2133"/>
              </a:spcAft>
              <a:buSzPts val="1100"/>
              <a:buFont typeface="Nunito Light"/>
              <a:buChar char="■"/>
              <a:defRPr sz="1467"/>
            </a:lvl9pPr>
          </a:lstStyle>
          <a:p>
            <a:pPr lvl="0"/>
            <a:r>
              <a:rPr lang="fr-FR"/>
              <a:t>Cliquez pour modifier les styles du texte du masque</a:t>
            </a:r>
          </a:p>
        </p:txBody>
      </p:sp>
      <p:sp>
        <p:nvSpPr>
          <p:cNvPr id="8" name="Espace réservé de la date 1">
            <a:extLst>
              <a:ext uri="{FF2B5EF4-FFF2-40B4-BE49-F238E27FC236}">
                <a16:creationId xmlns:a16="http://schemas.microsoft.com/office/drawing/2014/main" id="{91CBA57A-C346-B3FF-B03C-FAB2E145F949}"/>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9" name="Espace réservé du pied de page 2">
            <a:extLst>
              <a:ext uri="{FF2B5EF4-FFF2-40B4-BE49-F238E27FC236}">
                <a16:creationId xmlns:a16="http://schemas.microsoft.com/office/drawing/2014/main" id="{61C891DE-C490-3AE1-B8E7-84772FD16622}"/>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10" name="Espace réservé du numéro de diapositive 3">
            <a:extLst>
              <a:ext uri="{FF2B5EF4-FFF2-40B4-BE49-F238E27FC236}">
                <a16:creationId xmlns:a16="http://schemas.microsoft.com/office/drawing/2014/main" id="{E30424CA-3A06-ACF4-581E-F610529E9BF7}"/>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243403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Google Shape;28;p5"/>
          <p:cNvSpPr/>
          <p:nvPr/>
        </p:nvSpPr>
        <p:spPr>
          <a:xfrm>
            <a:off x="312200" y="329200"/>
            <a:ext cx="115676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9" name="Google Shape;29;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atin typeface="+mj-l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dirty="0"/>
          </a:p>
        </p:txBody>
      </p:sp>
      <p:sp>
        <p:nvSpPr>
          <p:cNvPr id="30" name="Google Shape;30;p5"/>
          <p:cNvSpPr txBox="1">
            <a:spLocks noGrp="1"/>
          </p:cNvSpPr>
          <p:nvPr>
            <p:ph type="subTitle" idx="1"/>
          </p:nvPr>
        </p:nvSpPr>
        <p:spPr>
          <a:xfrm>
            <a:off x="7027201" y="2881233"/>
            <a:ext cx="4204800" cy="22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67" b="0">
                <a:latin typeface="+mn-l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fr-FR"/>
              <a:t>Modifiez le style des sous-titres du masque</a:t>
            </a:r>
            <a:endParaRPr dirty="0"/>
          </a:p>
        </p:txBody>
      </p:sp>
      <p:sp>
        <p:nvSpPr>
          <p:cNvPr id="31" name="Google Shape;31;p5"/>
          <p:cNvSpPr txBox="1">
            <a:spLocks noGrp="1"/>
          </p:cNvSpPr>
          <p:nvPr>
            <p:ph type="subTitle" idx="2"/>
          </p:nvPr>
        </p:nvSpPr>
        <p:spPr>
          <a:xfrm>
            <a:off x="960000" y="2881233"/>
            <a:ext cx="4204800" cy="22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67" b="0">
                <a:latin typeface="+mn-l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fr-FR"/>
              <a:t>Modifiez le style des sous-titres du masque</a:t>
            </a:r>
            <a:endParaRPr dirty="0"/>
          </a:p>
        </p:txBody>
      </p:sp>
      <p:sp>
        <p:nvSpPr>
          <p:cNvPr id="32" name="Google Shape;32;p5"/>
          <p:cNvSpPr txBox="1">
            <a:spLocks noGrp="1"/>
          </p:cNvSpPr>
          <p:nvPr>
            <p:ph type="subTitle" idx="3"/>
          </p:nvPr>
        </p:nvSpPr>
        <p:spPr>
          <a:xfrm>
            <a:off x="7027201" y="2386033"/>
            <a:ext cx="4204800" cy="59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mj-lt"/>
                <a:ea typeface="Epilogue SemiBold"/>
                <a:cs typeface="Epilogue SemiBold"/>
                <a:sym typeface="Epilogue SemiBold"/>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fr-FR"/>
              <a:t>Modifiez le style des sous-titres du masque</a:t>
            </a:r>
            <a:endParaRPr dirty="0"/>
          </a:p>
        </p:txBody>
      </p:sp>
      <p:sp>
        <p:nvSpPr>
          <p:cNvPr id="33" name="Google Shape;33;p5"/>
          <p:cNvSpPr txBox="1">
            <a:spLocks noGrp="1"/>
          </p:cNvSpPr>
          <p:nvPr>
            <p:ph type="subTitle" idx="4"/>
          </p:nvPr>
        </p:nvSpPr>
        <p:spPr>
          <a:xfrm>
            <a:off x="960000" y="2386033"/>
            <a:ext cx="4204800" cy="59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mj-lt"/>
                <a:ea typeface="Epilogue SemiBold"/>
                <a:cs typeface="Epilogue SemiBold"/>
                <a:sym typeface="Epilogue SemiBold"/>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fr-FR"/>
              <a:t>Modifiez le style des sous-titres du masque</a:t>
            </a:r>
            <a:endParaRPr dirty="0"/>
          </a:p>
        </p:txBody>
      </p:sp>
      <p:sp>
        <p:nvSpPr>
          <p:cNvPr id="5" name="Espace réservé de la date 1">
            <a:extLst>
              <a:ext uri="{FF2B5EF4-FFF2-40B4-BE49-F238E27FC236}">
                <a16:creationId xmlns:a16="http://schemas.microsoft.com/office/drawing/2014/main" id="{1B0C28AC-473C-8A65-2FDE-5D90F10E964E}"/>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6" name="Espace réservé du pied de page 2">
            <a:extLst>
              <a:ext uri="{FF2B5EF4-FFF2-40B4-BE49-F238E27FC236}">
                <a16:creationId xmlns:a16="http://schemas.microsoft.com/office/drawing/2014/main" id="{6A2B34FC-5FF9-A74A-34E0-EA45BB0BDBAA}"/>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7" name="Espace réservé du numéro de diapositive 3">
            <a:extLst>
              <a:ext uri="{FF2B5EF4-FFF2-40B4-BE49-F238E27FC236}">
                <a16:creationId xmlns:a16="http://schemas.microsoft.com/office/drawing/2014/main" id="{73CE82C8-9F56-4658-2B1E-DD201479822F}"/>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312877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4"/>
        <p:cNvGrpSpPr/>
        <p:nvPr/>
      </p:nvGrpSpPr>
      <p:grpSpPr>
        <a:xfrm>
          <a:off x="0" y="0"/>
          <a:ext cx="0" cy="0"/>
          <a:chOff x="0" y="0"/>
          <a:chExt cx="0" cy="0"/>
        </a:xfrm>
      </p:grpSpPr>
      <p:sp>
        <p:nvSpPr>
          <p:cNvPr id="35" name="Google Shape;35;p6"/>
          <p:cNvSpPr/>
          <p:nvPr/>
        </p:nvSpPr>
        <p:spPr>
          <a:xfrm>
            <a:off x="312200" y="329200"/>
            <a:ext cx="115676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6" name="Google Shape;36;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atin typeface="+mj-l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dirty="0"/>
          </a:p>
        </p:txBody>
      </p:sp>
      <p:grpSp>
        <p:nvGrpSpPr>
          <p:cNvPr id="37" name="Google Shape;37;p6"/>
          <p:cNvGrpSpPr/>
          <p:nvPr/>
        </p:nvGrpSpPr>
        <p:grpSpPr>
          <a:xfrm>
            <a:off x="329299" y="878100"/>
            <a:ext cx="11545437" cy="4340000"/>
            <a:chOff x="259774" y="658575"/>
            <a:chExt cx="8659078" cy="3255000"/>
          </a:xfrm>
        </p:grpSpPr>
        <p:pic>
          <p:nvPicPr>
            <p:cNvPr id="38" name="Google Shape;38;p6"/>
            <p:cNvPicPr preferRelativeResize="0"/>
            <p:nvPr/>
          </p:nvPicPr>
          <p:blipFill rotWithShape="1">
            <a:blip r:embed="rId2">
              <a:alphaModFix/>
            </a:blip>
            <a:srcRect l="16619" t="7359" r="51675" b="7367"/>
            <a:stretch/>
          </p:blipFill>
          <p:spPr>
            <a:xfrm>
              <a:off x="8676400" y="658575"/>
              <a:ext cx="242452" cy="640302"/>
            </a:xfrm>
            <a:prstGeom prst="rect">
              <a:avLst/>
            </a:prstGeom>
            <a:noFill/>
            <a:ln>
              <a:noFill/>
            </a:ln>
            <a:effectLst>
              <a:outerShdw blurRad="85725" dist="76200" dir="2580000" algn="bl" rotWithShape="0">
                <a:schemeClr val="dk1">
                  <a:alpha val="20000"/>
                </a:schemeClr>
              </a:outerShdw>
            </a:effectLst>
          </p:spPr>
        </p:pic>
        <p:pic>
          <p:nvPicPr>
            <p:cNvPr id="39" name="Google Shape;39;p6"/>
            <p:cNvPicPr preferRelativeResize="0"/>
            <p:nvPr/>
          </p:nvPicPr>
          <p:blipFill rotWithShape="1">
            <a:blip r:embed="rId3">
              <a:alphaModFix/>
            </a:blip>
            <a:srcRect l="11069" t="15019" r="67439" b="15026"/>
            <a:stretch/>
          </p:blipFill>
          <p:spPr>
            <a:xfrm rot="10800000">
              <a:off x="259774" y="2452251"/>
              <a:ext cx="457201" cy="1461323"/>
            </a:xfrm>
            <a:prstGeom prst="rect">
              <a:avLst/>
            </a:prstGeom>
            <a:noFill/>
            <a:ln>
              <a:noFill/>
            </a:ln>
            <a:effectLst>
              <a:outerShdw blurRad="85725" dist="76200" dir="2580000" algn="bl" rotWithShape="0">
                <a:schemeClr val="dk1">
                  <a:alpha val="20000"/>
                </a:schemeClr>
              </a:outerShdw>
            </a:effectLst>
          </p:spPr>
        </p:pic>
      </p:grpSp>
      <p:sp>
        <p:nvSpPr>
          <p:cNvPr id="5" name="Espace réservé de la date 1">
            <a:extLst>
              <a:ext uri="{FF2B5EF4-FFF2-40B4-BE49-F238E27FC236}">
                <a16:creationId xmlns:a16="http://schemas.microsoft.com/office/drawing/2014/main" id="{FA92498D-4C0D-360E-9743-204B7C211C79}"/>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6" name="Espace réservé du pied de page 2">
            <a:extLst>
              <a:ext uri="{FF2B5EF4-FFF2-40B4-BE49-F238E27FC236}">
                <a16:creationId xmlns:a16="http://schemas.microsoft.com/office/drawing/2014/main" id="{8077D0AE-DCF7-CF56-5DD4-C570DC9B9339}"/>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7" name="Espace réservé du numéro de diapositive 3">
            <a:extLst>
              <a:ext uri="{FF2B5EF4-FFF2-40B4-BE49-F238E27FC236}">
                <a16:creationId xmlns:a16="http://schemas.microsoft.com/office/drawing/2014/main" id="{DEE07F9F-8C6C-166C-D6E6-530A41DC2BE1}"/>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384654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0"/>
        <p:cNvGrpSpPr/>
        <p:nvPr/>
      </p:nvGrpSpPr>
      <p:grpSpPr>
        <a:xfrm>
          <a:off x="0" y="0"/>
          <a:ext cx="0" cy="0"/>
          <a:chOff x="0" y="0"/>
          <a:chExt cx="0" cy="0"/>
        </a:xfrm>
      </p:grpSpPr>
      <p:sp>
        <p:nvSpPr>
          <p:cNvPr id="41" name="Google Shape;41;p7"/>
          <p:cNvSpPr/>
          <p:nvPr/>
        </p:nvSpPr>
        <p:spPr>
          <a:xfrm>
            <a:off x="312200" y="329200"/>
            <a:ext cx="66940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42" name="Google Shape;42;p7"/>
          <p:cNvSpPr txBox="1">
            <a:spLocks noGrp="1"/>
          </p:cNvSpPr>
          <p:nvPr>
            <p:ph type="title"/>
          </p:nvPr>
        </p:nvSpPr>
        <p:spPr>
          <a:xfrm>
            <a:off x="950967" y="829027"/>
            <a:ext cx="5320800" cy="1442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atin typeface="+mj-l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dirty="0"/>
          </a:p>
        </p:txBody>
      </p:sp>
      <p:sp>
        <p:nvSpPr>
          <p:cNvPr id="43" name="Google Shape;43;p7"/>
          <p:cNvSpPr txBox="1">
            <a:spLocks noGrp="1"/>
          </p:cNvSpPr>
          <p:nvPr>
            <p:ph type="subTitle" idx="1"/>
          </p:nvPr>
        </p:nvSpPr>
        <p:spPr>
          <a:xfrm>
            <a:off x="950967" y="2356033"/>
            <a:ext cx="5320800" cy="37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Epilogue Light"/>
              <a:buChar char="●"/>
              <a:defRPr sz="1467">
                <a:latin typeface="+mn-lt"/>
                <a:ea typeface="Epilogue"/>
                <a:cs typeface="Epilogue"/>
                <a:sym typeface="Epilogue"/>
              </a:defRPr>
            </a:lvl1pPr>
            <a:lvl2pPr lvl="1" algn="ctr" rtl="0">
              <a:lnSpc>
                <a:spcPct val="100000"/>
              </a:lnSpc>
              <a:spcBef>
                <a:spcPts val="0"/>
              </a:spcBef>
              <a:spcAft>
                <a:spcPts val="0"/>
              </a:spcAft>
              <a:buClr>
                <a:srgbClr val="E76A28"/>
              </a:buClr>
              <a:buSzPts val="1100"/>
              <a:buFont typeface="Epilogue Light"/>
              <a:buChar char="○"/>
              <a:defRPr sz="1467">
                <a:latin typeface="Epilogue"/>
                <a:ea typeface="Epilogue"/>
                <a:cs typeface="Epilogue"/>
                <a:sym typeface="Epilogue"/>
              </a:defRPr>
            </a:lvl2pPr>
            <a:lvl3pPr lvl="2" algn="ctr" rtl="0">
              <a:lnSpc>
                <a:spcPct val="100000"/>
              </a:lnSpc>
              <a:spcBef>
                <a:spcPts val="2133"/>
              </a:spcBef>
              <a:spcAft>
                <a:spcPts val="0"/>
              </a:spcAft>
              <a:buClr>
                <a:srgbClr val="E76A28"/>
              </a:buClr>
              <a:buSzPts val="1100"/>
              <a:buFont typeface="Epilogue Light"/>
              <a:buChar char="■"/>
              <a:defRPr sz="1467">
                <a:latin typeface="Epilogue"/>
                <a:ea typeface="Epilogue"/>
                <a:cs typeface="Epilogue"/>
                <a:sym typeface="Epilogue"/>
              </a:defRPr>
            </a:lvl3pPr>
            <a:lvl4pPr lvl="3" algn="ctr" rtl="0">
              <a:lnSpc>
                <a:spcPct val="100000"/>
              </a:lnSpc>
              <a:spcBef>
                <a:spcPts val="2133"/>
              </a:spcBef>
              <a:spcAft>
                <a:spcPts val="0"/>
              </a:spcAft>
              <a:buClr>
                <a:srgbClr val="E76A28"/>
              </a:buClr>
              <a:buSzPts val="1100"/>
              <a:buFont typeface="Epilogue Light"/>
              <a:buChar char="●"/>
              <a:defRPr sz="1467">
                <a:latin typeface="Epilogue"/>
                <a:ea typeface="Epilogue"/>
                <a:cs typeface="Epilogue"/>
                <a:sym typeface="Epilogue"/>
              </a:defRPr>
            </a:lvl4pPr>
            <a:lvl5pPr lvl="4" algn="ctr" rtl="0">
              <a:lnSpc>
                <a:spcPct val="100000"/>
              </a:lnSpc>
              <a:spcBef>
                <a:spcPts val="2133"/>
              </a:spcBef>
              <a:spcAft>
                <a:spcPts val="0"/>
              </a:spcAft>
              <a:buClr>
                <a:srgbClr val="E76A28"/>
              </a:buClr>
              <a:buSzPts val="1100"/>
              <a:buFont typeface="Epilogue Light"/>
              <a:buChar char="○"/>
              <a:defRPr sz="1467">
                <a:latin typeface="Epilogue"/>
                <a:ea typeface="Epilogue"/>
                <a:cs typeface="Epilogue"/>
                <a:sym typeface="Epilogue"/>
              </a:defRPr>
            </a:lvl5pPr>
            <a:lvl6pPr lvl="5" algn="ctr" rtl="0">
              <a:lnSpc>
                <a:spcPct val="100000"/>
              </a:lnSpc>
              <a:spcBef>
                <a:spcPts val="2133"/>
              </a:spcBef>
              <a:spcAft>
                <a:spcPts val="0"/>
              </a:spcAft>
              <a:buClr>
                <a:srgbClr val="999999"/>
              </a:buClr>
              <a:buSzPts val="1100"/>
              <a:buFont typeface="Epilogue Light"/>
              <a:buChar char="■"/>
              <a:defRPr sz="1467">
                <a:latin typeface="Epilogue"/>
                <a:ea typeface="Epilogue"/>
                <a:cs typeface="Epilogue"/>
                <a:sym typeface="Epilogue"/>
              </a:defRPr>
            </a:lvl6pPr>
            <a:lvl7pPr lvl="6" algn="ctr" rtl="0">
              <a:lnSpc>
                <a:spcPct val="100000"/>
              </a:lnSpc>
              <a:spcBef>
                <a:spcPts val="2133"/>
              </a:spcBef>
              <a:spcAft>
                <a:spcPts val="0"/>
              </a:spcAft>
              <a:buClr>
                <a:srgbClr val="999999"/>
              </a:buClr>
              <a:buSzPts val="1100"/>
              <a:buFont typeface="Epilogue Light"/>
              <a:buChar char="●"/>
              <a:defRPr sz="1467">
                <a:latin typeface="Epilogue"/>
                <a:ea typeface="Epilogue"/>
                <a:cs typeface="Epilogue"/>
                <a:sym typeface="Epilogue"/>
              </a:defRPr>
            </a:lvl7pPr>
            <a:lvl8pPr lvl="7" algn="ctr" rtl="0">
              <a:lnSpc>
                <a:spcPct val="100000"/>
              </a:lnSpc>
              <a:spcBef>
                <a:spcPts val="2133"/>
              </a:spcBef>
              <a:spcAft>
                <a:spcPts val="0"/>
              </a:spcAft>
              <a:buClr>
                <a:srgbClr val="999999"/>
              </a:buClr>
              <a:buSzPts val="1100"/>
              <a:buFont typeface="Epilogue Light"/>
              <a:buChar char="○"/>
              <a:defRPr sz="1467">
                <a:latin typeface="Epilogue"/>
                <a:ea typeface="Epilogue"/>
                <a:cs typeface="Epilogue"/>
                <a:sym typeface="Epilogue"/>
              </a:defRPr>
            </a:lvl8pPr>
            <a:lvl9pPr lvl="8" algn="ctr" rtl="0">
              <a:lnSpc>
                <a:spcPct val="100000"/>
              </a:lnSpc>
              <a:spcBef>
                <a:spcPts val="2133"/>
              </a:spcBef>
              <a:spcAft>
                <a:spcPts val="2133"/>
              </a:spcAft>
              <a:buClr>
                <a:srgbClr val="999999"/>
              </a:buClr>
              <a:buSzPts val="1100"/>
              <a:buFont typeface="Epilogue Light"/>
              <a:buChar char="■"/>
              <a:defRPr sz="1467">
                <a:latin typeface="Epilogue"/>
                <a:ea typeface="Epilogue"/>
                <a:cs typeface="Epilogue"/>
                <a:sym typeface="Epilogue"/>
              </a:defRPr>
            </a:lvl9pPr>
          </a:lstStyle>
          <a:p>
            <a:r>
              <a:rPr lang="fr-FR"/>
              <a:t>Modifiez le style des sous-titres du masque</a:t>
            </a:r>
            <a:endParaRPr dirty="0"/>
          </a:p>
        </p:txBody>
      </p:sp>
      <p:sp>
        <p:nvSpPr>
          <p:cNvPr id="44" name="Google Shape;44;p7"/>
          <p:cNvSpPr>
            <a:spLocks noGrp="1"/>
          </p:cNvSpPr>
          <p:nvPr>
            <p:ph type="pic" idx="2"/>
          </p:nvPr>
        </p:nvSpPr>
        <p:spPr>
          <a:xfrm>
            <a:off x="7413900" y="329200"/>
            <a:ext cx="4460800" cy="6199600"/>
          </a:xfrm>
          <a:prstGeom prst="roundRect">
            <a:avLst>
              <a:gd name="adj" fmla="val 16667"/>
            </a:avLst>
          </a:prstGeom>
          <a:noFill/>
          <a:ln w="19050" cap="flat" cmpd="sng">
            <a:solidFill>
              <a:schemeClr val="dk1"/>
            </a:solidFill>
            <a:prstDash val="solid"/>
            <a:round/>
            <a:headEnd type="none" w="sm" len="sm"/>
            <a:tailEnd type="none" w="sm" len="sm"/>
          </a:ln>
        </p:spPr>
      </p:sp>
      <p:sp>
        <p:nvSpPr>
          <p:cNvPr id="5" name="Espace réservé de la date 1">
            <a:extLst>
              <a:ext uri="{FF2B5EF4-FFF2-40B4-BE49-F238E27FC236}">
                <a16:creationId xmlns:a16="http://schemas.microsoft.com/office/drawing/2014/main" id="{74EBE305-84B7-13B9-FD19-A024BAA90090}"/>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6" name="Espace réservé du pied de page 2">
            <a:extLst>
              <a:ext uri="{FF2B5EF4-FFF2-40B4-BE49-F238E27FC236}">
                <a16:creationId xmlns:a16="http://schemas.microsoft.com/office/drawing/2014/main" id="{C4C30C17-22DC-8691-3B83-CF536A97DE07}"/>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7" name="Espace réservé du numéro de diapositive 3">
            <a:extLst>
              <a:ext uri="{FF2B5EF4-FFF2-40B4-BE49-F238E27FC236}">
                <a16:creationId xmlns:a16="http://schemas.microsoft.com/office/drawing/2014/main" id="{55C79425-9361-26F8-CC31-82DB025DB8A8}"/>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319949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p:nvPr/>
        </p:nvSpPr>
        <p:spPr>
          <a:xfrm>
            <a:off x="312200" y="329200"/>
            <a:ext cx="115676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47" name="Google Shape;47;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000"/>
              <a:buNone/>
              <a:defRPr sz="5333">
                <a:latin typeface="+mj-lt"/>
              </a:defRPr>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r>
              <a:rPr lang="fr-FR"/>
              <a:t>Modifiez le style du titre</a:t>
            </a:r>
            <a:endParaRPr dirty="0"/>
          </a:p>
        </p:txBody>
      </p:sp>
      <p:grpSp>
        <p:nvGrpSpPr>
          <p:cNvPr id="48" name="Google Shape;48;p8"/>
          <p:cNvGrpSpPr/>
          <p:nvPr/>
        </p:nvGrpSpPr>
        <p:grpSpPr>
          <a:xfrm>
            <a:off x="329300" y="351534"/>
            <a:ext cx="11545432" cy="5177767"/>
            <a:chOff x="259775" y="263650"/>
            <a:chExt cx="8659074" cy="3883325"/>
          </a:xfrm>
        </p:grpSpPr>
        <p:grpSp>
          <p:nvGrpSpPr>
            <p:cNvPr id="49" name="Google Shape;49;p8"/>
            <p:cNvGrpSpPr/>
            <p:nvPr/>
          </p:nvGrpSpPr>
          <p:grpSpPr>
            <a:xfrm flipH="1">
              <a:off x="259775" y="754375"/>
              <a:ext cx="8659074" cy="3392600"/>
              <a:chOff x="259787" y="754375"/>
              <a:chExt cx="8659074" cy="3392600"/>
            </a:xfrm>
          </p:grpSpPr>
          <p:pic>
            <p:nvPicPr>
              <p:cNvPr id="50" name="Google Shape;50;p8"/>
              <p:cNvPicPr preferRelativeResize="0"/>
              <p:nvPr/>
            </p:nvPicPr>
            <p:blipFill rotWithShape="1">
              <a:blip r:embed="rId2">
                <a:alphaModFix/>
              </a:blip>
              <a:srcRect l="15037" t="6377" r="51672" b="6377"/>
              <a:stretch/>
            </p:blipFill>
            <p:spPr>
              <a:xfrm>
                <a:off x="8664285" y="754375"/>
                <a:ext cx="254577" cy="655098"/>
              </a:xfrm>
              <a:prstGeom prst="rect">
                <a:avLst/>
              </a:prstGeom>
              <a:noFill/>
              <a:ln>
                <a:noFill/>
              </a:ln>
              <a:effectLst>
                <a:outerShdw blurRad="85725" dist="76200" dir="2580000" algn="bl" rotWithShape="0">
                  <a:schemeClr val="dk1">
                    <a:alpha val="20000"/>
                  </a:schemeClr>
                </a:outerShdw>
              </a:effectLst>
            </p:spPr>
          </p:pic>
          <p:pic>
            <p:nvPicPr>
              <p:cNvPr id="51" name="Google Shape;51;p8"/>
              <p:cNvPicPr preferRelativeResize="0"/>
              <p:nvPr/>
            </p:nvPicPr>
            <p:blipFill rotWithShape="1">
              <a:blip r:embed="rId3">
                <a:alphaModFix/>
              </a:blip>
              <a:srcRect l="14158" t="7700" r="30341" b="8138"/>
              <a:stretch/>
            </p:blipFill>
            <p:spPr>
              <a:xfrm rot="10800000">
                <a:off x="259787" y="2388873"/>
                <a:ext cx="1180749" cy="1758102"/>
              </a:xfrm>
              <a:prstGeom prst="rect">
                <a:avLst/>
              </a:prstGeom>
              <a:noFill/>
              <a:ln>
                <a:noFill/>
              </a:ln>
              <a:effectLst>
                <a:outerShdw blurRad="85725" dist="76200" dir="2580000" algn="bl" rotWithShape="0">
                  <a:schemeClr val="dk1">
                    <a:alpha val="20000"/>
                  </a:schemeClr>
                </a:outerShdw>
              </a:effectLst>
            </p:spPr>
          </p:pic>
        </p:grpSp>
        <p:pic>
          <p:nvPicPr>
            <p:cNvPr id="52" name="Google Shape;52;p8"/>
            <p:cNvPicPr preferRelativeResize="0"/>
            <p:nvPr/>
          </p:nvPicPr>
          <p:blipFill rotWithShape="1">
            <a:blip r:embed="rId4">
              <a:alphaModFix/>
            </a:blip>
            <a:srcRect l="58185" t="26644" r="18738" b="33156"/>
            <a:stretch/>
          </p:blipFill>
          <p:spPr>
            <a:xfrm rot="5400000">
              <a:off x="4300226" y="9649"/>
              <a:ext cx="714998" cy="1223000"/>
            </a:xfrm>
            <a:prstGeom prst="rect">
              <a:avLst/>
            </a:prstGeom>
            <a:noFill/>
            <a:ln>
              <a:noFill/>
            </a:ln>
            <a:effectLst>
              <a:outerShdw blurRad="85725" dist="76200" dir="2580000" algn="bl" rotWithShape="0">
                <a:srgbClr val="000000">
                  <a:alpha val="20000"/>
                </a:srgbClr>
              </a:outerShdw>
            </a:effectLst>
          </p:spPr>
        </p:pic>
      </p:grpSp>
      <p:sp>
        <p:nvSpPr>
          <p:cNvPr id="8" name="Espace réservé de la date 1">
            <a:extLst>
              <a:ext uri="{FF2B5EF4-FFF2-40B4-BE49-F238E27FC236}">
                <a16:creationId xmlns:a16="http://schemas.microsoft.com/office/drawing/2014/main" id="{4CE7797E-4328-B946-CA8A-415AAD5FE9D7}"/>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9" name="Espace réservé du pied de page 2">
            <a:extLst>
              <a:ext uri="{FF2B5EF4-FFF2-40B4-BE49-F238E27FC236}">
                <a16:creationId xmlns:a16="http://schemas.microsoft.com/office/drawing/2014/main" id="{74B8C72D-FAB8-61B6-A72E-DDFA50BB58CB}"/>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10" name="Espace réservé du numéro de diapositive 3">
            <a:extLst>
              <a:ext uri="{FF2B5EF4-FFF2-40B4-BE49-F238E27FC236}">
                <a16:creationId xmlns:a16="http://schemas.microsoft.com/office/drawing/2014/main" id="{ED81570B-5FCB-A4C8-28FA-40095502547A}"/>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422911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p:nvPr/>
        </p:nvSpPr>
        <p:spPr>
          <a:xfrm>
            <a:off x="312200" y="329200"/>
            <a:ext cx="11567600" cy="6199600"/>
          </a:xfrm>
          <a:prstGeom prst="roundRect">
            <a:avLst>
              <a:gd name="adj" fmla="val 7633"/>
            </a:avLst>
          </a:prstGeom>
          <a:solidFill>
            <a:schemeClr val="lt1"/>
          </a:solidFill>
          <a:ln w="19050" cap="flat" cmpd="sng">
            <a:solidFill>
              <a:schemeClr val="dk1"/>
            </a:solidFill>
            <a:prstDash val="solid"/>
            <a:round/>
            <a:headEnd type="none" w="sm" len="sm"/>
            <a:tailEnd type="none" w="sm" len="sm"/>
          </a:ln>
          <a:effectLst>
            <a:outerShdw blurRad="142875" dist="76200" dir="5580000" algn="bl" rotWithShape="0">
              <a:schemeClr val="dk1">
                <a:alpha val="16000"/>
              </a:scheme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55" name="Google Shape;55;p9"/>
          <p:cNvSpPr txBox="1">
            <a:spLocks noGrp="1"/>
          </p:cNvSpPr>
          <p:nvPr>
            <p:ph type="title"/>
          </p:nvPr>
        </p:nvSpPr>
        <p:spPr>
          <a:xfrm>
            <a:off x="2847400" y="1585467"/>
            <a:ext cx="64972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5333">
                <a:latin typeface="+mj-lt"/>
              </a:defRPr>
            </a:lvl1pPr>
            <a:lvl2pPr lvl="1" algn="ctr" rtl="0">
              <a:spcBef>
                <a:spcPts val="0"/>
              </a:spcBef>
              <a:spcAft>
                <a:spcPts val="0"/>
              </a:spcAft>
              <a:buSzPts val="5000"/>
              <a:buNone/>
              <a:defRPr sz="6667"/>
            </a:lvl2pPr>
            <a:lvl3pPr lvl="2" algn="ctr" rtl="0">
              <a:spcBef>
                <a:spcPts val="0"/>
              </a:spcBef>
              <a:spcAft>
                <a:spcPts val="0"/>
              </a:spcAft>
              <a:buSzPts val="5000"/>
              <a:buNone/>
              <a:defRPr sz="6667"/>
            </a:lvl3pPr>
            <a:lvl4pPr lvl="3" algn="ctr" rtl="0">
              <a:spcBef>
                <a:spcPts val="0"/>
              </a:spcBef>
              <a:spcAft>
                <a:spcPts val="0"/>
              </a:spcAft>
              <a:buSzPts val="5000"/>
              <a:buNone/>
              <a:defRPr sz="6667"/>
            </a:lvl4pPr>
            <a:lvl5pPr lvl="4" algn="ctr" rtl="0">
              <a:spcBef>
                <a:spcPts val="0"/>
              </a:spcBef>
              <a:spcAft>
                <a:spcPts val="0"/>
              </a:spcAft>
              <a:buSzPts val="5000"/>
              <a:buNone/>
              <a:defRPr sz="6667"/>
            </a:lvl5pPr>
            <a:lvl6pPr lvl="5" algn="ctr" rtl="0">
              <a:spcBef>
                <a:spcPts val="0"/>
              </a:spcBef>
              <a:spcAft>
                <a:spcPts val="0"/>
              </a:spcAft>
              <a:buSzPts val="5000"/>
              <a:buNone/>
              <a:defRPr sz="6667"/>
            </a:lvl6pPr>
            <a:lvl7pPr lvl="6" algn="ctr" rtl="0">
              <a:spcBef>
                <a:spcPts val="0"/>
              </a:spcBef>
              <a:spcAft>
                <a:spcPts val="0"/>
              </a:spcAft>
              <a:buSzPts val="5000"/>
              <a:buNone/>
              <a:defRPr sz="6667"/>
            </a:lvl7pPr>
            <a:lvl8pPr lvl="7" algn="ctr" rtl="0">
              <a:spcBef>
                <a:spcPts val="0"/>
              </a:spcBef>
              <a:spcAft>
                <a:spcPts val="0"/>
              </a:spcAft>
              <a:buSzPts val="5000"/>
              <a:buNone/>
              <a:defRPr sz="6667"/>
            </a:lvl8pPr>
            <a:lvl9pPr lvl="8" algn="ctr" rtl="0">
              <a:spcBef>
                <a:spcPts val="0"/>
              </a:spcBef>
              <a:spcAft>
                <a:spcPts val="0"/>
              </a:spcAft>
              <a:buSzPts val="5000"/>
              <a:buNone/>
              <a:defRPr sz="6667"/>
            </a:lvl9pPr>
          </a:lstStyle>
          <a:p>
            <a:r>
              <a:rPr lang="fr-FR"/>
              <a:t>Modifiez le style du titre</a:t>
            </a:r>
            <a:endParaRPr dirty="0"/>
          </a:p>
        </p:txBody>
      </p:sp>
      <p:sp>
        <p:nvSpPr>
          <p:cNvPr id="56" name="Google Shape;56;p9"/>
          <p:cNvSpPr txBox="1">
            <a:spLocks noGrp="1"/>
          </p:cNvSpPr>
          <p:nvPr>
            <p:ph type="subTitle" idx="1"/>
          </p:nvPr>
        </p:nvSpPr>
        <p:spPr>
          <a:xfrm>
            <a:off x="2847400" y="4204667"/>
            <a:ext cx="6497200" cy="10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mn-lt"/>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fr-FR"/>
              <a:t>Modifiez le style des sous-titres du masque</a:t>
            </a:r>
            <a:endParaRPr dirty="0"/>
          </a:p>
        </p:txBody>
      </p:sp>
      <p:grpSp>
        <p:nvGrpSpPr>
          <p:cNvPr id="57" name="Google Shape;57;p9"/>
          <p:cNvGrpSpPr/>
          <p:nvPr/>
        </p:nvGrpSpPr>
        <p:grpSpPr>
          <a:xfrm>
            <a:off x="933900" y="1082033"/>
            <a:ext cx="10943099" cy="5446768"/>
            <a:chOff x="713225" y="811525"/>
            <a:chExt cx="8207324" cy="4085076"/>
          </a:xfrm>
        </p:grpSpPr>
        <p:pic>
          <p:nvPicPr>
            <p:cNvPr id="58" name="Google Shape;58;p9"/>
            <p:cNvPicPr preferRelativeResize="0"/>
            <p:nvPr/>
          </p:nvPicPr>
          <p:blipFill rotWithShape="1">
            <a:blip r:embed="rId2">
              <a:alphaModFix/>
            </a:blip>
            <a:srcRect l="20802" t="605" r="19641" b="16489"/>
            <a:stretch/>
          </p:blipFill>
          <p:spPr>
            <a:xfrm>
              <a:off x="713225" y="3215425"/>
              <a:ext cx="1229875" cy="1681176"/>
            </a:xfrm>
            <a:prstGeom prst="rect">
              <a:avLst/>
            </a:prstGeom>
            <a:noFill/>
            <a:ln>
              <a:noFill/>
            </a:ln>
            <a:effectLst>
              <a:outerShdw blurRad="85725" dist="76200" dir="2580000" algn="bl" rotWithShape="0">
                <a:srgbClr val="000000">
                  <a:alpha val="20000"/>
                </a:srgbClr>
              </a:outerShdw>
            </a:effectLst>
          </p:spPr>
        </p:pic>
        <p:pic>
          <p:nvPicPr>
            <p:cNvPr id="59" name="Google Shape;59;p9"/>
            <p:cNvPicPr preferRelativeResize="0"/>
            <p:nvPr/>
          </p:nvPicPr>
          <p:blipFill rotWithShape="1">
            <a:blip r:embed="rId3">
              <a:alphaModFix/>
            </a:blip>
            <a:srcRect l="16857" t="16179" r="42783" b="16179"/>
            <a:stretch/>
          </p:blipFill>
          <p:spPr>
            <a:xfrm>
              <a:off x="8229600" y="811525"/>
              <a:ext cx="690949" cy="1137125"/>
            </a:xfrm>
            <a:prstGeom prst="rect">
              <a:avLst/>
            </a:prstGeom>
            <a:noFill/>
            <a:ln>
              <a:noFill/>
            </a:ln>
            <a:effectLst>
              <a:outerShdw blurRad="85725" dist="76200" dir="2580000" algn="bl" rotWithShape="0">
                <a:srgbClr val="000000">
                  <a:alpha val="20000"/>
                </a:srgbClr>
              </a:outerShdw>
            </a:effectLst>
          </p:spPr>
        </p:pic>
        <p:pic>
          <p:nvPicPr>
            <p:cNvPr id="60" name="Google Shape;60;p9"/>
            <p:cNvPicPr preferRelativeResize="0"/>
            <p:nvPr/>
          </p:nvPicPr>
          <p:blipFill rotWithShape="1">
            <a:blip r:embed="rId3">
              <a:alphaModFix/>
            </a:blip>
            <a:srcRect l="15350" t="8704" r="17616" b="8704"/>
            <a:stretch/>
          </p:blipFill>
          <p:spPr>
            <a:xfrm>
              <a:off x="1531625" y="3040375"/>
              <a:ext cx="514350" cy="622349"/>
            </a:xfrm>
            <a:prstGeom prst="rect">
              <a:avLst/>
            </a:prstGeom>
            <a:noFill/>
            <a:ln>
              <a:noFill/>
            </a:ln>
            <a:effectLst>
              <a:outerShdw blurRad="85725" dist="76200" dir="2580000" algn="bl" rotWithShape="0">
                <a:srgbClr val="000000">
                  <a:alpha val="20000"/>
                </a:srgbClr>
              </a:outerShdw>
            </a:effectLst>
          </p:spPr>
        </p:pic>
      </p:grpSp>
      <p:sp>
        <p:nvSpPr>
          <p:cNvPr id="5" name="Espace réservé de la date 1">
            <a:extLst>
              <a:ext uri="{FF2B5EF4-FFF2-40B4-BE49-F238E27FC236}">
                <a16:creationId xmlns:a16="http://schemas.microsoft.com/office/drawing/2014/main" id="{B429043D-3918-C014-60A2-9C7C0AE43472}"/>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6" name="Espace réservé du pied de page 2">
            <a:extLst>
              <a:ext uri="{FF2B5EF4-FFF2-40B4-BE49-F238E27FC236}">
                <a16:creationId xmlns:a16="http://schemas.microsoft.com/office/drawing/2014/main" id="{A93366F9-37B9-985C-478D-12DB52F07DBE}"/>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7" name="Espace réservé du numéro de diapositive 3">
            <a:extLst>
              <a:ext uri="{FF2B5EF4-FFF2-40B4-BE49-F238E27FC236}">
                <a16:creationId xmlns:a16="http://schemas.microsoft.com/office/drawing/2014/main" id="{C6BD111B-9119-78C6-C0D5-81645E5EAD84}"/>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103105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48400" y="-13867"/>
            <a:ext cx="12288800" cy="6927200"/>
          </a:xfrm>
          <a:prstGeom prst="rect">
            <a:avLst/>
          </a:prstGeom>
          <a:noFill/>
          <a:ln>
            <a:noFill/>
          </a:ln>
        </p:spPr>
      </p:sp>
      <p:sp>
        <p:nvSpPr>
          <p:cNvPr id="63" name="Google Shape;63;p10"/>
          <p:cNvSpPr txBox="1">
            <a:spLocks noGrp="1"/>
          </p:cNvSpPr>
          <p:nvPr>
            <p:ph type="title"/>
          </p:nvPr>
        </p:nvSpPr>
        <p:spPr>
          <a:xfrm>
            <a:off x="950800" y="5426667"/>
            <a:ext cx="10290400" cy="7120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2667">
                <a:latin typeface="+mj-lt"/>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fr-FR"/>
              <a:t>Modifiez le style du titre</a:t>
            </a:r>
            <a:endParaRPr dirty="0"/>
          </a:p>
        </p:txBody>
      </p:sp>
      <p:sp>
        <p:nvSpPr>
          <p:cNvPr id="5" name="Espace réservé de la date 1">
            <a:extLst>
              <a:ext uri="{FF2B5EF4-FFF2-40B4-BE49-F238E27FC236}">
                <a16:creationId xmlns:a16="http://schemas.microsoft.com/office/drawing/2014/main" id="{D55AD03A-6B19-81F2-B0DE-F613DF9261AB}"/>
              </a:ext>
            </a:extLst>
          </p:cNvPr>
          <p:cNvSpPr>
            <a:spLocks noGrp="1"/>
          </p:cNvSpPr>
          <p:nvPr>
            <p:ph type="dt" sz="half" idx="10"/>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6" name="Espace réservé du pied de page 2">
            <a:extLst>
              <a:ext uri="{FF2B5EF4-FFF2-40B4-BE49-F238E27FC236}">
                <a16:creationId xmlns:a16="http://schemas.microsoft.com/office/drawing/2014/main" id="{FF072664-B951-EE85-0449-6A4E6D16249F}"/>
              </a:ext>
            </a:extLst>
          </p:cNvPr>
          <p:cNvSpPr>
            <a:spLocks noGrp="1"/>
          </p:cNvSpPr>
          <p:nvPr>
            <p:ph type="ftr" sz="quarter" idx="11"/>
          </p:nvPr>
        </p:nvSpPr>
        <p:spPr>
          <a:xfrm>
            <a:off x="3713020" y="6584383"/>
            <a:ext cx="4765961" cy="212260"/>
          </a:xfrm>
          <a:prstGeom prst="rect">
            <a:avLst/>
          </a:prstGeom>
        </p:spPr>
        <p:txBody>
          <a:bodyPr/>
          <a:lstStyle>
            <a:lvl1pPr algn="ctr">
              <a:defRPr sz="1400" b="1">
                <a:latin typeface="+mn-lt"/>
              </a:defRPr>
            </a:lvl1pPr>
          </a:lstStyle>
          <a:p>
            <a:r>
              <a:rPr lang="fr-FR"/>
              <a:t>Diagnostic jeunesse</a:t>
            </a:r>
          </a:p>
        </p:txBody>
      </p:sp>
      <p:sp>
        <p:nvSpPr>
          <p:cNvPr id="7" name="Espace réservé du numéro de diapositive 3">
            <a:extLst>
              <a:ext uri="{FF2B5EF4-FFF2-40B4-BE49-F238E27FC236}">
                <a16:creationId xmlns:a16="http://schemas.microsoft.com/office/drawing/2014/main" id="{2291371F-B7FC-22B3-4FC3-177E4C34C954}"/>
              </a:ext>
            </a:extLst>
          </p:cNvPr>
          <p:cNvSpPr>
            <a:spLocks noGrp="1"/>
          </p:cNvSpPr>
          <p:nvPr>
            <p:ph type="sldNum" sz="quarter" idx="12"/>
          </p:nvPr>
        </p:nvSpPr>
        <p:spPr>
          <a:xfrm>
            <a:off x="8900782" y="6593608"/>
            <a:ext cx="2705529" cy="212261"/>
          </a:xfrm>
          <a:prstGeom prst="rect">
            <a:avLst/>
          </a:prstGeom>
        </p:spPr>
        <p:txBody>
          <a:bodyPr/>
          <a:lstStyle>
            <a:lvl1pPr algn="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2224288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1pPr>
            <a:lvl2pPr lvl="1" rtl="0">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2pPr>
            <a:lvl3pPr lvl="2" rtl="0">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3pPr>
            <a:lvl4pPr lvl="3" rtl="0">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4pPr>
            <a:lvl5pPr lvl="4" rtl="0">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5pPr>
            <a:lvl6pPr lvl="5" rtl="0">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6pPr>
            <a:lvl7pPr lvl="6" rtl="0">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7pPr>
            <a:lvl8pPr lvl="7" rtl="0">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8pPr>
            <a:lvl9pPr lvl="8" rtl="0">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9pPr>
          </a:lstStyle>
          <a:p>
            <a:endParaRPr dirty="0"/>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1pPr>
            <a:lvl2pPr marL="914400" lvl="1"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2pPr>
            <a:lvl3pPr marL="1371600" lvl="2"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3pPr>
            <a:lvl4pPr marL="1828800" lvl="3"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4pPr>
            <a:lvl5pPr marL="2286000" lvl="4"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5pPr>
            <a:lvl6pPr marL="2743200" lvl="5"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6pPr>
            <a:lvl7pPr marL="3200400" lvl="6"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7pPr>
            <a:lvl8pPr marL="3657600" lvl="7" indent="-317500">
              <a:lnSpc>
                <a:spcPct val="115000"/>
              </a:lnSpc>
              <a:spcBef>
                <a:spcPts val="1600"/>
              </a:spcBef>
              <a:spcAft>
                <a:spcPts val="0"/>
              </a:spcAft>
              <a:buClr>
                <a:schemeClr val="dk1"/>
              </a:buClr>
              <a:buSzPts val="1400"/>
              <a:buFont typeface="Manrope"/>
              <a:buChar char="○"/>
              <a:defRPr>
                <a:solidFill>
                  <a:schemeClr val="dk1"/>
                </a:solidFill>
                <a:latin typeface="Manrope"/>
                <a:ea typeface="Manrope"/>
                <a:cs typeface="Manrope"/>
                <a:sym typeface="Manrope"/>
              </a:defRPr>
            </a:lvl8pPr>
            <a:lvl9pPr marL="4114800" lvl="8" indent="-317500">
              <a:lnSpc>
                <a:spcPct val="115000"/>
              </a:lnSpc>
              <a:spcBef>
                <a:spcPts val="1600"/>
              </a:spcBef>
              <a:spcAft>
                <a:spcPts val="1600"/>
              </a:spcAft>
              <a:buClr>
                <a:schemeClr val="dk1"/>
              </a:buClr>
              <a:buSzPts val="1400"/>
              <a:buFont typeface="Manrope"/>
              <a:buChar char="■"/>
              <a:defRPr>
                <a:solidFill>
                  <a:schemeClr val="dk1"/>
                </a:solidFill>
                <a:latin typeface="Manrope"/>
                <a:ea typeface="Manrope"/>
                <a:cs typeface="Manrope"/>
                <a:sym typeface="Manrope"/>
              </a:defRPr>
            </a:lvl9pPr>
          </a:lstStyle>
          <a:p>
            <a:endParaRPr dirty="0"/>
          </a:p>
        </p:txBody>
      </p:sp>
      <p:sp>
        <p:nvSpPr>
          <p:cNvPr id="5" name="Espace réservé de la date 1">
            <a:extLst>
              <a:ext uri="{FF2B5EF4-FFF2-40B4-BE49-F238E27FC236}">
                <a16:creationId xmlns:a16="http://schemas.microsoft.com/office/drawing/2014/main" id="{3A69B2F0-C90F-7317-ECD6-9B05EC260BF6}"/>
              </a:ext>
            </a:extLst>
          </p:cNvPr>
          <p:cNvSpPr>
            <a:spLocks noGrp="1"/>
          </p:cNvSpPr>
          <p:nvPr>
            <p:ph type="dt" sz="half" idx="2"/>
          </p:nvPr>
        </p:nvSpPr>
        <p:spPr>
          <a:xfrm>
            <a:off x="554949" y="6602837"/>
            <a:ext cx="2606964" cy="193807"/>
          </a:xfrm>
          <a:prstGeom prst="rect">
            <a:avLst/>
          </a:prstGeom>
        </p:spPr>
        <p:txBody>
          <a:bodyPr/>
          <a:lstStyle>
            <a:lvl1pPr>
              <a:defRPr sz="1400">
                <a:latin typeface="+mn-lt"/>
              </a:defRPr>
            </a:lvl1pPr>
          </a:lstStyle>
          <a:p>
            <a:r>
              <a:rPr lang="fr-FR"/>
              <a:t>14/01/2024</a:t>
            </a:r>
          </a:p>
        </p:txBody>
      </p:sp>
      <p:sp>
        <p:nvSpPr>
          <p:cNvPr id="8" name="Espace réservé du pied de page 2">
            <a:extLst>
              <a:ext uri="{FF2B5EF4-FFF2-40B4-BE49-F238E27FC236}">
                <a16:creationId xmlns:a16="http://schemas.microsoft.com/office/drawing/2014/main" id="{D50ABBE5-698E-0AF9-8172-4B4FC9D3EA41}"/>
              </a:ext>
            </a:extLst>
          </p:cNvPr>
          <p:cNvSpPr>
            <a:spLocks noGrp="1"/>
          </p:cNvSpPr>
          <p:nvPr>
            <p:ph type="ftr" sz="quarter" idx="3"/>
          </p:nvPr>
        </p:nvSpPr>
        <p:spPr>
          <a:xfrm>
            <a:off x="3713020" y="6584383"/>
            <a:ext cx="4765961" cy="212260"/>
          </a:xfrm>
          <a:prstGeom prst="rect">
            <a:avLst/>
          </a:prstGeom>
        </p:spPr>
        <p:txBody>
          <a:bodyPr/>
          <a:lstStyle>
            <a:lvl1pPr>
              <a:defRPr sz="1400" b="1">
                <a:latin typeface="+mn-lt"/>
              </a:defRPr>
            </a:lvl1pPr>
          </a:lstStyle>
          <a:p>
            <a:r>
              <a:rPr lang="fr-FR"/>
              <a:t>Diagnostic jeunesse</a:t>
            </a:r>
          </a:p>
        </p:txBody>
      </p:sp>
      <p:sp>
        <p:nvSpPr>
          <p:cNvPr id="9" name="Espace réservé du numéro de diapositive 3">
            <a:extLst>
              <a:ext uri="{FF2B5EF4-FFF2-40B4-BE49-F238E27FC236}">
                <a16:creationId xmlns:a16="http://schemas.microsoft.com/office/drawing/2014/main" id="{B0C29912-17D0-BAE2-57B5-B70414054940}"/>
              </a:ext>
            </a:extLst>
          </p:cNvPr>
          <p:cNvSpPr>
            <a:spLocks noGrp="1"/>
          </p:cNvSpPr>
          <p:nvPr>
            <p:ph type="sldNum" sz="quarter" idx="4"/>
          </p:nvPr>
        </p:nvSpPr>
        <p:spPr>
          <a:xfrm>
            <a:off x="8900782" y="6593608"/>
            <a:ext cx="2705529" cy="212261"/>
          </a:xfrm>
          <a:prstGeom prst="rect">
            <a:avLst/>
          </a:prstGeom>
        </p:spPr>
        <p:txBody>
          <a:bodyPr/>
          <a:lstStyle>
            <a:lvl1pPr>
              <a:defRPr sz="1400">
                <a:latin typeface="+mn-lt"/>
              </a:defRPr>
            </a:lvl1pPr>
          </a:lstStyle>
          <a:p>
            <a:fld id="{4ED93BA1-92E8-43FE-9FDC-00DE1D58589A}" type="slidenum">
              <a:rPr lang="fr-FR" smtClean="0"/>
              <a:t>‹N°›</a:t>
            </a:fld>
            <a:endParaRPr lang="fr-FR"/>
          </a:p>
        </p:txBody>
      </p:sp>
    </p:spTree>
    <p:extLst>
      <p:ext uri="{BB962C8B-B14F-4D97-AF65-F5344CB8AC3E}">
        <p14:creationId xmlns:p14="http://schemas.microsoft.com/office/powerpoint/2010/main" val="36527063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mj-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7.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2" Type="http://schemas.openxmlformats.org/officeDocument/2006/relationships/hyperlink" Target="https://www.cairn.info/revue-de-l-ires-2009-1-page-109.htm"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e la date 7">
            <a:extLst>
              <a:ext uri="{FF2B5EF4-FFF2-40B4-BE49-F238E27FC236}">
                <a16:creationId xmlns:a16="http://schemas.microsoft.com/office/drawing/2014/main" id="{C39626DD-F663-4F2C-DC2E-D72490C2C5E0}"/>
              </a:ext>
            </a:extLst>
          </p:cNvPr>
          <p:cNvSpPr>
            <a:spLocks noGrp="1"/>
          </p:cNvSpPr>
          <p:nvPr>
            <p:ph type="dt" sz="half" idx="10"/>
          </p:nvPr>
        </p:nvSpPr>
        <p:spPr/>
        <p:txBody>
          <a:bodyPr/>
          <a:lstStyle/>
          <a:p>
            <a:r>
              <a:rPr lang="fr-FR"/>
              <a:t>14/01/2024</a:t>
            </a:r>
          </a:p>
        </p:txBody>
      </p:sp>
      <p:sp>
        <p:nvSpPr>
          <p:cNvPr id="11" name="Title 1">
            <a:extLst>
              <a:ext uri="{FF2B5EF4-FFF2-40B4-BE49-F238E27FC236}">
                <a16:creationId xmlns:a16="http://schemas.microsoft.com/office/drawing/2014/main" id="{747D3920-811C-072F-5F88-466A944CCBCE}"/>
              </a:ext>
            </a:extLst>
          </p:cNvPr>
          <p:cNvSpPr>
            <a:spLocks noGrp="1"/>
          </p:cNvSpPr>
          <p:nvPr>
            <p:ph type="title"/>
          </p:nvPr>
        </p:nvSpPr>
        <p:spPr>
          <a:xfrm>
            <a:off x="2847400" y="1585467"/>
            <a:ext cx="6497200" cy="2619200"/>
          </a:xfrm>
        </p:spPr>
        <p:txBody>
          <a:bodyPr/>
          <a:lstStyle/>
          <a:p>
            <a:r>
              <a:rPr lang="fr-FR" sz="4400" dirty="0"/>
              <a:t>Diagnostic jeunesse sur le territoire des quartiers prioritaire de l’Eurométropole de Strasbourg</a:t>
            </a:r>
            <a:endParaRPr lang="en-US" sz="4400" dirty="0"/>
          </a:p>
        </p:txBody>
      </p:sp>
      <p:sp>
        <p:nvSpPr>
          <p:cNvPr id="10" name="Subtitle 2">
            <a:extLst>
              <a:ext uri="{FF2B5EF4-FFF2-40B4-BE49-F238E27FC236}">
                <a16:creationId xmlns:a16="http://schemas.microsoft.com/office/drawing/2014/main" id="{0E2E13F2-C384-153B-AC1A-56EDB9319986}"/>
              </a:ext>
            </a:extLst>
          </p:cNvPr>
          <p:cNvSpPr>
            <a:spLocks noGrp="1"/>
          </p:cNvSpPr>
          <p:nvPr>
            <p:ph type="subTitle" idx="1"/>
          </p:nvPr>
        </p:nvSpPr>
        <p:spPr>
          <a:xfrm>
            <a:off x="2847400" y="4204667"/>
            <a:ext cx="6497200" cy="1068000"/>
          </a:xfrm>
        </p:spPr>
        <p:txBody>
          <a:bodyPr/>
          <a:lstStyle/>
          <a:p>
            <a:r>
              <a:rPr lang="en-US" dirty="0"/>
              <a:t>Renaud Hass</a:t>
            </a:r>
          </a:p>
          <a:p>
            <a:r>
              <a:rPr lang="en-US" dirty="0"/>
              <a:t>Thibaud Ritzenthaler</a:t>
            </a:r>
          </a:p>
        </p:txBody>
      </p:sp>
      <p:sp>
        <p:nvSpPr>
          <p:cNvPr id="9" name="Espace réservé du pied de page 8">
            <a:extLst>
              <a:ext uri="{FF2B5EF4-FFF2-40B4-BE49-F238E27FC236}">
                <a16:creationId xmlns:a16="http://schemas.microsoft.com/office/drawing/2014/main" id="{2125D567-FCA3-2224-8B5E-273B6ACDB406}"/>
              </a:ext>
            </a:extLst>
          </p:cNvPr>
          <p:cNvSpPr>
            <a:spLocks noGrp="1"/>
          </p:cNvSpPr>
          <p:nvPr>
            <p:ph type="ftr" sz="quarter" idx="11"/>
          </p:nvPr>
        </p:nvSpPr>
        <p:spPr/>
        <p:txBody>
          <a:bodyPr/>
          <a:lstStyle/>
          <a:p>
            <a:r>
              <a:rPr lang="fr-FR"/>
              <a:t>Diagnostic jeunesse</a:t>
            </a:r>
          </a:p>
        </p:txBody>
      </p:sp>
      <p:sp>
        <p:nvSpPr>
          <p:cNvPr id="12" name="Espace réservé du numéro de diapositive 11">
            <a:extLst>
              <a:ext uri="{FF2B5EF4-FFF2-40B4-BE49-F238E27FC236}">
                <a16:creationId xmlns:a16="http://schemas.microsoft.com/office/drawing/2014/main" id="{1D4354A2-9910-3D71-40C9-4B58B9B7E175}"/>
              </a:ext>
            </a:extLst>
          </p:cNvPr>
          <p:cNvSpPr>
            <a:spLocks noGrp="1"/>
          </p:cNvSpPr>
          <p:nvPr>
            <p:ph type="sldNum" sz="quarter" idx="12"/>
          </p:nvPr>
        </p:nvSpPr>
        <p:spPr/>
        <p:txBody>
          <a:bodyPr/>
          <a:lstStyle/>
          <a:p>
            <a:fld id="{4ED93BA1-92E8-43FE-9FDC-00DE1D58589A}" type="slidenum">
              <a:rPr lang="fr-FR" smtClean="0"/>
              <a:t>1</a:t>
            </a:fld>
            <a:endParaRPr lang="fr-FR"/>
          </a:p>
        </p:txBody>
      </p:sp>
    </p:spTree>
    <p:extLst>
      <p:ext uri="{BB962C8B-B14F-4D97-AF65-F5344CB8AC3E}">
        <p14:creationId xmlns:p14="http://schemas.microsoft.com/office/powerpoint/2010/main" val="3768024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1340-4F0C-0FD5-01C1-92D8138572B8}"/>
              </a:ext>
            </a:extLst>
          </p:cNvPr>
          <p:cNvSpPr>
            <a:spLocks noGrp="1"/>
          </p:cNvSpPr>
          <p:nvPr>
            <p:ph type="title"/>
          </p:nvPr>
        </p:nvSpPr>
        <p:spPr/>
        <p:txBody>
          <a:bodyPr/>
          <a:lstStyle/>
          <a:p>
            <a:r>
              <a:rPr lang="fr-FR" dirty="0"/>
              <a:t>Taux de scolarisation</a:t>
            </a:r>
          </a:p>
        </p:txBody>
      </p:sp>
      <p:sp>
        <p:nvSpPr>
          <p:cNvPr id="3" name="Sous-titre 2">
            <a:extLst>
              <a:ext uri="{FF2B5EF4-FFF2-40B4-BE49-F238E27FC236}">
                <a16:creationId xmlns:a16="http://schemas.microsoft.com/office/drawing/2014/main" id="{ACD20E7E-3F0B-FDA7-79F1-3B93B2B36687}"/>
              </a:ext>
            </a:extLst>
          </p:cNvPr>
          <p:cNvSpPr>
            <a:spLocks noGrp="1"/>
          </p:cNvSpPr>
          <p:nvPr>
            <p:ph type="subTitle" idx="1"/>
          </p:nvPr>
        </p:nvSpPr>
        <p:spPr>
          <a:xfrm>
            <a:off x="5566299" y="1706267"/>
            <a:ext cx="5665701" cy="3988400"/>
          </a:xfrm>
        </p:spPr>
        <p:txBody>
          <a:bodyPr/>
          <a:lstStyle/>
          <a:p>
            <a:pPr>
              <a:lnSpc>
                <a:spcPct val="107000"/>
              </a:lnSpc>
              <a:spcAft>
                <a:spcPts val="800"/>
              </a:spcAft>
            </a:pPr>
            <a:r>
              <a:rPr lang="fr-FR" sz="1100" dirty="0">
                <a:effectLst/>
                <a:ea typeface="Calibri" panose="020F0502020204030204" pitchFamily="34" charset="0"/>
                <a:cs typeface="Times New Roman" panose="02020603050405020304" pitchFamily="18" charset="0"/>
              </a:rPr>
              <a:t>Le taux de scolarisation est particulièrement important dans l’Eurométropole de Strasbourg, près de 70 %. Cela s’explique par le statut particulier de la ville de Strasbourg qui est une ville accueillant beaucoup d’étudiant, près de 55 000 inscrits en 2022-2023 d’après l’Université de Strasbourg.</a:t>
            </a:r>
          </a:p>
          <a:p>
            <a:pPr>
              <a:lnSpc>
                <a:spcPct val="107000"/>
              </a:lnSpc>
              <a:spcAft>
                <a:spcPts val="800"/>
              </a:spcAft>
            </a:pPr>
            <a:r>
              <a:rPr lang="fr-FR" sz="1100" dirty="0">
                <a:effectLst/>
                <a:ea typeface="Calibri" panose="020F0502020204030204" pitchFamily="34" charset="0"/>
                <a:cs typeface="Times New Roman" panose="02020603050405020304" pitchFamily="18" charset="0"/>
              </a:rPr>
              <a:t>Le taux de scolarisation dans les QPV est de près de 20 % inférieurs à l’Eurométropole de Strasbourg, seul le quartier </a:t>
            </a:r>
            <a:r>
              <a:rPr lang="fr-FR" sz="1100" dirty="0" err="1">
                <a:effectLst/>
                <a:ea typeface="Calibri" panose="020F0502020204030204" pitchFamily="34" charset="0"/>
                <a:cs typeface="Times New Roman" panose="02020603050405020304" pitchFamily="18" charset="0"/>
              </a:rPr>
              <a:t>Spach</a:t>
            </a:r>
            <a:r>
              <a:rPr lang="fr-FR" sz="1100" dirty="0">
                <a:effectLst/>
                <a:ea typeface="Calibri" panose="020F0502020204030204" pitchFamily="34" charset="0"/>
                <a:cs typeface="Times New Roman" panose="02020603050405020304" pitchFamily="18" charset="0"/>
              </a:rPr>
              <a:t> fait exception avec un taux de scolarité de 85 % alors que la plupart des QPV se situe à environ 50 % de la population de 18 à 24 ans qui est scolarisé. Certains quartiers connaissent des variations particulièrement fortes du nombre d’étudiant de 18 à 24 ans. Cela peut être mis en lien comme avec le Port du Rhin ou le </a:t>
            </a:r>
            <a:r>
              <a:rPr lang="fr-FR" sz="1100" dirty="0" err="1">
                <a:effectLst/>
                <a:ea typeface="Calibri" panose="020F0502020204030204" pitchFamily="34" charset="0"/>
                <a:cs typeface="Times New Roman" panose="02020603050405020304" pitchFamily="18" charset="0"/>
              </a:rPr>
              <a:t>Molkenbronn</a:t>
            </a:r>
            <a:r>
              <a:rPr lang="fr-FR" sz="1100" dirty="0">
                <a:effectLst/>
                <a:ea typeface="Calibri" panose="020F0502020204030204" pitchFamily="34" charset="0"/>
                <a:cs typeface="Times New Roman" panose="02020603050405020304" pitchFamily="18" charset="0"/>
              </a:rPr>
              <a:t> à l’augmentation générale de sa population.</a:t>
            </a:r>
          </a:p>
        </p:txBody>
      </p:sp>
      <p:pic>
        <p:nvPicPr>
          <p:cNvPr id="6" name="Image 5" descr="Une image contenant texte, capture d’écran, menu, nombre&#10;&#10;Description générée automatiquement">
            <a:extLst>
              <a:ext uri="{FF2B5EF4-FFF2-40B4-BE49-F238E27FC236}">
                <a16:creationId xmlns:a16="http://schemas.microsoft.com/office/drawing/2014/main" id="{40FEECDC-4CAA-454A-AF27-C3FD926F39D6}"/>
              </a:ext>
            </a:extLst>
          </p:cNvPr>
          <p:cNvPicPr>
            <a:picLocks noChangeAspect="1"/>
          </p:cNvPicPr>
          <p:nvPr/>
        </p:nvPicPr>
        <p:blipFill>
          <a:blip r:embed="rId2"/>
          <a:stretch>
            <a:fillRect/>
          </a:stretch>
        </p:blipFill>
        <p:spPr>
          <a:xfrm>
            <a:off x="1769609" y="1654331"/>
            <a:ext cx="2870815" cy="4092272"/>
          </a:xfrm>
          <a:prstGeom prst="rect">
            <a:avLst/>
          </a:prstGeom>
        </p:spPr>
      </p:pic>
      <p:sp>
        <p:nvSpPr>
          <p:cNvPr id="11" name="Espace réservé de la date 10">
            <a:extLst>
              <a:ext uri="{FF2B5EF4-FFF2-40B4-BE49-F238E27FC236}">
                <a16:creationId xmlns:a16="http://schemas.microsoft.com/office/drawing/2014/main" id="{76AA8A02-35AF-50EC-5F32-FDA34DD93749}"/>
              </a:ext>
            </a:extLst>
          </p:cNvPr>
          <p:cNvSpPr>
            <a:spLocks noGrp="1"/>
          </p:cNvSpPr>
          <p:nvPr>
            <p:ph type="dt" sz="half" idx="10"/>
          </p:nvPr>
        </p:nvSpPr>
        <p:spPr/>
        <p:txBody>
          <a:bodyPr/>
          <a:lstStyle/>
          <a:p>
            <a:r>
              <a:rPr lang="fr-FR"/>
              <a:t>14/01/2024</a:t>
            </a:r>
          </a:p>
        </p:txBody>
      </p:sp>
      <p:sp>
        <p:nvSpPr>
          <p:cNvPr id="12" name="Espace réservé du pied de page 11">
            <a:extLst>
              <a:ext uri="{FF2B5EF4-FFF2-40B4-BE49-F238E27FC236}">
                <a16:creationId xmlns:a16="http://schemas.microsoft.com/office/drawing/2014/main" id="{F9AA4ACD-FEB5-459F-1EEC-D03D4216778A}"/>
              </a:ext>
            </a:extLst>
          </p:cNvPr>
          <p:cNvSpPr>
            <a:spLocks noGrp="1"/>
          </p:cNvSpPr>
          <p:nvPr>
            <p:ph type="ftr" sz="quarter" idx="11"/>
          </p:nvPr>
        </p:nvSpPr>
        <p:spPr/>
        <p:txBody>
          <a:bodyPr/>
          <a:lstStyle/>
          <a:p>
            <a:r>
              <a:rPr lang="fr-FR"/>
              <a:t>Diagnostic jeunesse</a:t>
            </a:r>
          </a:p>
        </p:txBody>
      </p:sp>
      <p:sp>
        <p:nvSpPr>
          <p:cNvPr id="13" name="Espace réservé du numéro de diapositive 12">
            <a:extLst>
              <a:ext uri="{FF2B5EF4-FFF2-40B4-BE49-F238E27FC236}">
                <a16:creationId xmlns:a16="http://schemas.microsoft.com/office/drawing/2014/main" id="{50FF4BC8-0FC7-E72E-371B-F7D3365ACF8A}"/>
              </a:ext>
            </a:extLst>
          </p:cNvPr>
          <p:cNvSpPr>
            <a:spLocks noGrp="1"/>
          </p:cNvSpPr>
          <p:nvPr>
            <p:ph type="sldNum" sz="quarter" idx="12"/>
          </p:nvPr>
        </p:nvSpPr>
        <p:spPr/>
        <p:txBody>
          <a:bodyPr/>
          <a:lstStyle/>
          <a:p>
            <a:fld id="{4ED93BA1-92E8-43FE-9FDC-00DE1D58589A}" type="slidenum">
              <a:rPr lang="fr-FR" smtClean="0"/>
              <a:t>10</a:t>
            </a:fld>
            <a:endParaRPr lang="fr-FR"/>
          </a:p>
        </p:txBody>
      </p:sp>
    </p:spTree>
    <p:extLst>
      <p:ext uri="{BB962C8B-B14F-4D97-AF65-F5344CB8AC3E}">
        <p14:creationId xmlns:p14="http://schemas.microsoft.com/office/powerpoint/2010/main" val="197751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F2E16-35D4-CAD2-2CF1-27992D301481}"/>
              </a:ext>
            </a:extLst>
          </p:cNvPr>
          <p:cNvSpPr>
            <a:spLocks noGrp="1"/>
          </p:cNvSpPr>
          <p:nvPr>
            <p:ph type="title"/>
          </p:nvPr>
        </p:nvSpPr>
        <p:spPr/>
        <p:txBody>
          <a:bodyPr/>
          <a:lstStyle/>
          <a:p>
            <a:r>
              <a:rPr lang="fr-FR" dirty="0"/>
              <a:t>Sortants précoces</a:t>
            </a:r>
          </a:p>
        </p:txBody>
      </p:sp>
      <p:sp>
        <p:nvSpPr>
          <p:cNvPr id="3" name="Sous-titre 2">
            <a:extLst>
              <a:ext uri="{FF2B5EF4-FFF2-40B4-BE49-F238E27FC236}">
                <a16:creationId xmlns:a16="http://schemas.microsoft.com/office/drawing/2014/main" id="{4F19FADC-31DF-D095-FD13-4C7479065C8C}"/>
              </a:ext>
            </a:extLst>
          </p:cNvPr>
          <p:cNvSpPr>
            <a:spLocks noGrp="1"/>
          </p:cNvSpPr>
          <p:nvPr>
            <p:ph type="subTitle" idx="1"/>
          </p:nvPr>
        </p:nvSpPr>
        <p:spPr>
          <a:xfrm>
            <a:off x="8499545" y="593367"/>
            <a:ext cx="2961527" cy="5789678"/>
          </a:xfrm>
        </p:spPr>
        <p:txBody>
          <a:bodyPr/>
          <a:lstStyle/>
          <a:p>
            <a:r>
              <a:rPr lang="fr-FR" sz="1200" dirty="0"/>
              <a:t> </a:t>
            </a:r>
          </a:p>
        </p:txBody>
      </p:sp>
      <p:pic>
        <p:nvPicPr>
          <p:cNvPr id="6" name="Image 5" descr="Une image contenant carte, texte, atlas&#10;&#10;Description générée automatiquement">
            <a:extLst>
              <a:ext uri="{FF2B5EF4-FFF2-40B4-BE49-F238E27FC236}">
                <a16:creationId xmlns:a16="http://schemas.microsoft.com/office/drawing/2014/main" id="{DED381DC-09DB-C7BD-BA6A-B14AB0DF2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000" y="1525409"/>
            <a:ext cx="3917326" cy="3626324"/>
          </a:xfrm>
          <a:prstGeom prst="rect">
            <a:avLst/>
          </a:prstGeom>
        </p:spPr>
      </p:pic>
      <p:sp>
        <p:nvSpPr>
          <p:cNvPr id="12" name="Espace réservé de la date 11">
            <a:extLst>
              <a:ext uri="{FF2B5EF4-FFF2-40B4-BE49-F238E27FC236}">
                <a16:creationId xmlns:a16="http://schemas.microsoft.com/office/drawing/2014/main" id="{8EBFACF6-EBE8-55FC-A202-95228F8AC6B9}"/>
              </a:ext>
            </a:extLst>
          </p:cNvPr>
          <p:cNvSpPr>
            <a:spLocks noGrp="1"/>
          </p:cNvSpPr>
          <p:nvPr>
            <p:ph type="dt" sz="half" idx="10"/>
          </p:nvPr>
        </p:nvSpPr>
        <p:spPr/>
        <p:txBody>
          <a:bodyPr/>
          <a:lstStyle/>
          <a:p>
            <a:r>
              <a:rPr lang="fr-FR"/>
              <a:t>14/01/2024</a:t>
            </a:r>
          </a:p>
        </p:txBody>
      </p:sp>
      <p:sp>
        <p:nvSpPr>
          <p:cNvPr id="13" name="Espace réservé du pied de page 12">
            <a:extLst>
              <a:ext uri="{FF2B5EF4-FFF2-40B4-BE49-F238E27FC236}">
                <a16:creationId xmlns:a16="http://schemas.microsoft.com/office/drawing/2014/main" id="{B4B45A51-DC40-E4C5-29B3-3432CDA4E390}"/>
              </a:ext>
            </a:extLst>
          </p:cNvPr>
          <p:cNvSpPr>
            <a:spLocks noGrp="1"/>
          </p:cNvSpPr>
          <p:nvPr>
            <p:ph type="ftr" sz="quarter" idx="11"/>
          </p:nvPr>
        </p:nvSpPr>
        <p:spPr/>
        <p:txBody>
          <a:bodyPr/>
          <a:lstStyle/>
          <a:p>
            <a:r>
              <a:rPr lang="fr-FR"/>
              <a:t>Diagnostic jeunesse</a:t>
            </a:r>
          </a:p>
        </p:txBody>
      </p:sp>
      <p:sp>
        <p:nvSpPr>
          <p:cNvPr id="14" name="Espace réservé du numéro de diapositive 13">
            <a:extLst>
              <a:ext uri="{FF2B5EF4-FFF2-40B4-BE49-F238E27FC236}">
                <a16:creationId xmlns:a16="http://schemas.microsoft.com/office/drawing/2014/main" id="{B1175542-EA0B-5D52-C12E-D7E4D5CB6690}"/>
              </a:ext>
            </a:extLst>
          </p:cNvPr>
          <p:cNvSpPr>
            <a:spLocks noGrp="1"/>
          </p:cNvSpPr>
          <p:nvPr>
            <p:ph type="sldNum" sz="quarter" idx="12"/>
          </p:nvPr>
        </p:nvSpPr>
        <p:spPr/>
        <p:txBody>
          <a:bodyPr/>
          <a:lstStyle/>
          <a:p>
            <a:fld id="{4ED93BA1-92E8-43FE-9FDC-00DE1D58589A}" type="slidenum">
              <a:rPr lang="fr-FR" smtClean="0"/>
              <a:t>11</a:t>
            </a:fld>
            <a:endParaRPr lang="fr-FR"/>
          </a:p>
        </p:txBody>
      </p:sp>
      <p:sp>
        <p:nvSpPr>
          <p:cNvPr id="15" name="Sous-titre 2">
            <a:extLst>
              <a:ext uri="{FF2B5EF4-FFF2-40B4-BE49-F238E27FC236}">
                <a16:creationId xmlns:a16="http://schemas.microsoft.com/office/drawing/2014/main" id="{655CC579-F77F-5AB8-DCF6-7E67648E4507}"/>
              </a:ext>
            </a:extLst>
          </p:cNvPr>
          <p:cNvSpPr txBox="1">
            <a:spLocks/>
          </p:cNvSpPr>
          <p:nvPr/>
        </p:nvSpPr>
        <p:spPr>
          <a:xfrm>
            <a:off x="7244179" y="807868"/>
            <a:ext cx="3987820" cy="5672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1"/>
              </a:buClr>
              <a:buSzPts val="1100"/>
              <a:buFont typeface="Manrope"/>
              <a:buNone/>
              <a:defRPr sz="1467" b="0" i="0" u="none" strike="noStrike" cap="none">
                <a:solidFill>
                  <a:schemeClr val="dk1"/>
                </a:solidFill>
                <a:latin typeface="+mn-lt"/>
                <a:ea typeface="Manrope"/>
                <a:cs typeface="Manrope"/>
                <a:sym typeface="Manrope"/>
              </a:defRPr>
            </a:lvl1pPr>
            <a:lvl2pPr marL="914400" marR="0" lvl="1" indent="-317500" algn="ctr" rtl="0" eaLnBrk="1" hangingPunct="1">
              <a:lnSpc>
                <a:spcPct val="100000"/>
              </a:lnSpc>
              <a:spcBef>
                <a:spcPts val="0"/>
              </a:spcBef>
              <a:spcAft>
                <a:spcPts val="0"/>
              </a:spcAft>
              <a:buClr>
                <a:schemeClr val="dk1"/>
              </a:buClr>
              <a:buSzPts val="1100"/>
              <a:buFont typeface="Manrope"/>
              <a:buNone/>
              <a:defRPr sz="1467" b="0" i="0" u="none" strike="noStrike" cap="none">
                <a:solidFill>
                  <a:schemeClr val="dk1"/>
                </a:solidFill>
                <a:latin typeface="Manrope"/>
                <a:ea typeface="Manrope"/>
                <a:cs typeface="Manrope"/>
                <a:sym typeface="Manrope"/>
              </a:defRPr>
            </a:lvl2pPr>
            <a:lvl3pPr marL="1371600" marR="0" lvl="2" indent="-317500" algn="ctr" rtl="0" eaLnBrk="1" hangingPunct="1">
              <a:lnSpc>
                <a:spcPct val="100000"/>
              </a:lnSpc>
              <a:spcBef>
                <a:spcPts val="0"/>
              </a:spcBef>
              <a:spcAft>
                <a:spcPts val="0"/>
              </a:spcAft>
              <a:buClr>
                <a:schemeClr val="dk1"/>
              </a:buClr>
              <a:buSzPts val="1100"/>
              <a:buFont typeface="Manrope"/>
              <a:buNone/>
              <a:defRPr sz="1467" b="0" i="0" u="none" strike="noStrike" cap="none">
                <a:solidFill>
                  <a:schemeClr val="dk1"/>
                </a:solidFill>
                <a:latin typeface="Manrope"/>
                <a:ea typeface="Manrope"/>
                <a:cs typeface="Manrope"/>
                <a:sym typeface="Manrope"/>
              </a:defRPr>
            </a:lvl3pPr>
            <a:lvl4pPr marL="1828800" marR="0" lvl="3" indent="-317500" algn="ctr" rtl="0" eaLnBrk="1" hangingPunct="1">
              <a:lnSpc>
                <a:spcPct val="100000"/>
              </a:lnSpc>
              <a:spcBef>
                <a:spcPts val="0"/>
              </a:spcBef>
              <a:spcAft>
                <a:spcPts val="0"/>
              </a:spcAft>
              <a:buClr>
                <a:schemeClr val="dk1"/>
              </a:buClr>
              <a:buSzPts val="1100"/>
              <a:buFont typeface="Manrope"/>
              <a:buNone/>
              <a:defRPr sz="1467" b="0" i="0" u="none" strike="noStrike" cap="none">
                <a:solidFill>
                  <a:schemeClr val="dk1"/>
                </a:solidFill>
                <a:latin typeface="Manrope"/>
                <a:ea typeface="Manrope"/>
                <a:cs typeface="Manrope"/>
                <a:sym typeface="Manrope"/>
              </a:defRPr>
            </a:lvl4pPr>
            <a:lvl5pPr marL="2286000" marR="0" lvl="4" indent="-317500" algn="ctr" rtl="0" eaLnBrk="1" hangingPunct="1">
              <a:lnSpc>
                <a:spcPct val="100000"/>
              </a:lnSpc>
              <a:spcBef>
                <a:spcPts val="0"/>
              </a:spcBef>
              <a:spcAft>
                <a:spcPts val="0"/>
              </a:spcAft>
              <a:buClr>
                <a:schemeClr val="dk1"/>
              </a:buClr>
              <a:buSzPts val="1100"/>
              <a:buFont typeface="Manrope"/>
              <a:buNone/>
              <a:defRPr sz="1467" b="0" i="0" u="none" strike="noStrike" cap="none">
                <a:solidFill>
                  <a:schemeClr val="dk1"/>
                </a:solidFill>
                <a:latin typeface="Manrope"/>
                <a:ea typeface="Manrope"/>
                <a:cs typeface="Manrope"/>
                <a:sym typeface="Manrope"/>
              </a:defRPr>
            </a:lvl5pPr>
            <a:lvl6pPr marL="2743200" marR="0" lvl="5" indent="-317500" algn="ctr" rtl="0" eaLnBrk="1" hangingPunct="1">
              <a:lnSpc>
                <a:spcPct val="100000"/>
              </a:lnSpc>
              <a:spcBef>
                <a:spcPts val="0"/>
              </a:spcBef>
              <a:spcAft>
                <a:spcPts val="0"/>
              </a:spcAft>
              <a:buClr>
                <a:schemeClr val="dk1"/>
              </a:buClr>
              <a:buSzPts val="1100"/>
              <a:buFont typeface="Manrope"/>
              <a:buNone/>
              <a:defRPr sz="1467" b="0" i="0" u="none" strike="noStrike" cap="none">
                <a:solidFill>
                  <a:schemeClr val="dk1"/>
                </a:solidFill>
                <a:latin typeface="Manrope"/>
                <a:ea typeface="Manrope"/>
                <a:cs typeface="Manrope"/>
                <a:sym typeface="Manrope"/>
              </a:defRPr>
            </a:lvl6pPr>
            <a:lvl7pPr marL="3200400" marR="0" lvl="6" indent="-317500" algn="ctr" rtl="0" eaLnBrk="1" hangingPunct="1">
              <a:lnSpc>
                <a:spcPct val="100000"/>
              </a:lnSpc>
              <a:spcBef>
                <a:spcPts val="0"/>
              </a:spcBef>
              <a:spcAft>
                <a:spcPts val="0"/>
              </a:spcAft>
              <a:buClr>
                <a:schemeClr val="dk1"/>
              </a:buClr>
              <a:buSzPts val="1100"/>
              <a:buFont typeface="Manrope"/>
              <a:buNone/>
              <a:defRPr sz="1467" b="0" i="0" u="none" strike="noStrike" cap="none">
                <a:solidFill>
                  <a:schemeClr val="dk1"/>
                </a:solidFill>
                <a:latin typeface="Manrope"/>
                <a:ea typeface="Manrope"/>
                <a:cs typeface="Manrope"/>
                <a:sym typeface="Manrope"/>
              </a:defRPr>
            </a:lvl7pPr>
            <a:lvl8pPr marL="3657600" marR="0" lvl="7" indent="-317500" algn="ctr" rtl="0" eaLnBrk="1" hangingPunct="1">
              <a:lnSpc>
                <a:spcPct val="100000"/>
              </a:lnSpc>
              <a:spcBef>
                <a:spcPts val="0"/>
              </a:spcBef>
              <a:spcAft>
                <a:spcPts val="0"/>
              </a:spcAft>
              <a:buClr>
                <a:schemeClr val="dk1"/>
              </a:buClr>
              <a:buSzPts val="1100"/>
              <a:buFont typeface="Manrope"/>
              <a:buNone/>
              <a:defRPr sz="1467" b="0" i="0" u="none" strike="noStrike" cap="none">
                <a:solidFill>
                  <a:schemeClr val="dk1"/>
                </a:solidFill>
                <a:latin typeface="Manrope"/>
                <a:ea typeface="Manrope"/>
                <a:cs typeface="Manrope"/>
                <a:sym typeface="Manrope"/>
              </a:defRPr>
            </a:lvl8pPr>
            <a:lvl9pPr marL="4114800" marR="0" lvl="8" indent="-317500" algn="ctr" rtl="0" eaLnBrk="1" hangingPunct="1">
              <a:lnSpc>
                <a:spcPct val="100000"/>
              </a:lnSpc>
              <a:spcBef>
                <a:spcPts val="0"/>
              </a:spcBef>
              <a:spcAft>
                <a:spcPts val="0"/>
              </a:spcAft>
              <a:buClr>
                <a:schemeClr val="dk1"/>
              </a:buClr>
              <a:buSzPts val="1100"/>
              <a:buFont typeface="Manrope"/>
              <a:buNone/>
              <a:defRPr sz="1467" b="0" i="0" u="none" strike="noStrike" cap="none">
                <a:solidFill>
                  <a:schemeClr val="dk1"/>
                </a:solidFill>
                <a:latin typeface="Manrope"/>
                <a:ea typeface="Manrope"/>
                <a:cs typeface="Manrope"/>
                <a:sym typeface="Manrope"/>
              </a:defRPr>
            </a:lvl9pPr>
          </a:lstStyle>
          <a:p>
            <a:pPr algn="just"/>
            <a:r>
              <a:rPr lang="fr-FR" sz="1200" dirty="0">
                <a:solidFill>
                  <a:srgbClr val="252525"/>
                </a:solidFill>
              </a:rPr>
              <a:t>Les personnes considérées comme sortant précoce du système scolaire sont celles qui n'ont pas ou peu de diplôme (brevet des collèges au maximum) et qui ne sont plus scolarisées. Selon l'Union européenne, un diplôme du second cycle est un bagage minimum pour une bonne insertion professionnelle. Les pays de l'Union européenne se sont fixés d'atteindre 10 % de sortants précoces parmi les 18 à 24 ans.</a:t>
            </a:r>
          </a:p>
          <a:p>
            <a:pPr algn="just"/>
            <a:r>
              <a:rPr lang="fr-FR" sz="1200" dirty="0">
                <a:solidFill>
                  <a:srgbClr val="252525"/>
                </a:solidFill>
              </a:rPr>
              <a:t>Le taux de sortant précoce est en augmentation dans l'Eurométropole à hauteur de 4 %, alors qu'il est en diminution dans les quartiers prioritaires de la politique de la ville. Globalement, le taux de sortant précoce est en diminution dans la plupart des quartiers de Strasbourg.</a:t>
            </a:r>
          </a:p>
          <a:p>
            <a:pPr algn="just"/>
            <a:r>
              <a:rPr lang="fr-FR" sz="1200" dirty="0">
                <a:solidFill>
                  <a:srgbClr val="252525"/>
                </a:solidFill>
              </a:rPr>
              <a:t>Le taux de sortant précoce est supérieur dans les quartiers prioritaires de la politique de la ville avec 15,8 % des jeunes de 18 à 24 ans qui sont sortis précocement du système scolaire contre 12,1 % dans le reste de l'Eurométropole. Les QPV présentent de fortes disparités. Certains QPV comme le </a:t>
            </a:r>
            <a:r>
              <a:rPr lang="fr-FR" sz="1200" dirty="0" err="1">
                <a:solidFill>
                  <a:srgbClr val="252525"/>
                </a:solidFill>
              </a:rPr>
              <a:t>Murhof</a:t>
            </a:r>
            <a:r>
              <a:rPr lang="fr-FR" sz="1200" dirty="0">
                <a:solidFill>
                  <a:srgbClr val="252525"/>
                </a:solidFill>
              </a:rPr>
              <a:t>, Ampère, Neuhof-Meinau ont un taux de sortant précoce du système scolaire supérieur à 20 %, alors que d'autres QPV comme </a:t>
            </a:r>
            <a:r>
              <a:rPr lang="fr-FR" sz="1200" dirty="0" err="1">
                <a:solidFill>
                  <a:srgbClr val="252525"/>
                </a:solidFill>
              </a:rPr>
              <a:t>Spach</a:t>
            </a:r>
            <a:r>
              <a:rPr lang="fr-FR" sz="1200" dirty="0">
                <a:solidFill>
                  <a:srgbClr val="252525"/>
                </a:solidFill>
              </a:rPr>
              <a:t> ou la Laiterie ont un taux de sortant précoce inférieur à 10 % chez les jeunes de 18 à 24 ans.</a:t>
            </a:r>
          </a:p>
          <a:p>
            <a:pPr algn="just"/>
            <a:r>
              <a:rPr lang="fr-FR" sz="1200" dirty="0">
                <a:solidFill>
                  <a:srgbClr val="252525"/>
                </a:solidFill>
              </a:rPr>
              <a:t>Le nombre de sortants précoces est très faible dans certains quartiers, ce qui peut rendre les comparaisons dans le temps plus difficiles, comme pour les quartiers QPV Lingolsheim qui comptent 26 personnes dans cette situation.</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6" name="Image 15" descr="Une image contenant texte, capture d’écran, menu, nombre&#10;&#10;Description générée automatiquement">
            <a:extLst>
              <a:ext uri="{FF2B5EF4-FFF2-40B4-BE49-F238E27FC236}">
                <a16:creationId xmlns:a16="http://schemas.microsoft.com/office/drawing/2014/main" id="{D5D1AECA-ED7D-1B84-DC09-4929A9B94484}"/>
              </a:ext>
            </a:extLst>
          </p:cNvPr>
          <p:cNvPicPr>
            <a:picLocks noChangeAspect="1"/>
          </p:cNvPicPr>
          <p:nvPr/>
        </p:nvPicPr>
        <p:blipFill>
          <a:blip r:embed="rId3"/>
          <a:stretch>
            <a:fillRect/>
          </a:stretch>
        </p:blipFill>
        <p:spPr>
          <a:xfrm>
            <a:off x="4815333" y="1525409"/>
            <a:ext cx="2609453" cy="3999344"/>
          </a:xfrm>
          <a:prstGeom prst="rect">
            <a:avLst/>
          </a:prstGeom>
        </p:spPr>
      </p:pic>
      <p:sp>
        <p:nvSpPr>
          <p:cNvPr id="17" name="ZoneTexte 16">
            <a:extLst>
              <a:ext uri="{FF2B5EF4-FFF2-40B4-BE49-F238E27FC236}">
                <a16:creationId xmlns:a16="http://schemas.microsoft.com/office/drawing/2014/main" id="{38678EE1-0DC1-C48C-E902-A25D4B3FE61C}"/>
              </a:ext>
            </a:extLst>
          </p:cNvPr>
          <p:cNvSpPr txBox="1"/>
          <p:nvPr/>
        </p:nvSpPr>
        <p:spPr>
          <a:xfrm>
            <a:off x="4702982" y="5524753"/>
            <a:ext cx="1556560" cy="215444"/>
          </a:xfrm>
          <a:prstGeom prst="rect">
            <a:avLst/>
          </a:prstGeom>
          <a:noFill/>
        </p:spPr>
        <p:txBody>
          <a:bodyPr wrap="square" rtlCol="0">
            <a:spAutoFit/>
          </a:bodyPr>
          <a:lstStyle/>
          <a:p>
            <a:r>
              <a:rPr lang="fr-FR" sz="800" dirty="0"/>
              <a:t>* Hors communes non irisées </a:t>
            </a:r>
          </a:p>
        </p:txBody>
      </p:sp>
    </p:spTree>
    <p:extLst>
      <p:ext uri="{BB962C8B-B14F-4D97-AF65-F5344CB8AC3E}">
        <p14:creationId xmlns:p14="http://schemas.microsoft.com/office/powerpoint/2010/main" val="301245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0BA33F-EC4D-F597-D7DF-470339C8374B}"/>
              </a:ext>
            </a:extLst>
          </p:cNvPr>
          <p:cNvSpPr>
            <a:spLocks noGrp="1"/>
          </p:cNvSpPr>
          <p:nvPr>
            <p:ph type="title"/>
          </p:nvPr>
        </p:nvSpPr>
        <p:spPr>
          <a:xfrm>
            <a:off x="3090600" y="1742800"/>
            <a:ext cx="6010800" cy="3372400"/>
          </a:xfrm>
        </p:spPr>
        <p:txBody>
          <a:bodyPr wrap="square" anchor="ctr">
            <a:normAutofit/>
          </a:bodyPr>
          <a:lstStyle/>
          <a:p>
            <a:r>
              <a:rPr lang="fr-FR" altLang="fr-FR" dirty="0"/>
              <a:t>Insertion professionnelle</a:t>
            </a:r>
            <a:endParaRPr lang="fr-FR" dirty="0"/>
          </a:p>
        </p:txBody>
      </p:sp>
      <p:sp>
        <p:nvSpPr>
          <p:cNvPr id="9" name="Espace réservé de la date 8">
            <a:extLst>
              <a:ext uri="{FF2B5EF4-FFF2-40B4-BE49-F238E27FC236}">
                <a16:creationId xmlns:a16="http://schemas.microsoft.com/office/drawing/2014/main" id="{AD9D023B-C716-CA2A-3D80-666243BF4B0C}"/>
              </a:ext>
            </a:extLst>
          </p:cNvPr>
          <p:cNvSpPr>
            <a:spLocks noGrp="1"/>
          </p:cNvSpPr>
          <p:nvPr>
            <p:ph type="dt" sz="half" idx="10"/>
          </p:nvPr>
        </p:nvSpPr>
        <p:spPr/>
        <p:txBody>
          <a:bodyPr/>
          <a:lstStyle/>
          <a:p>
            <a:r>
              <a:rPr lang="fr-FR"/>
              <a:t>14/01/2024</a:t>
            </a:r>
          </a:p>
        </p:txBody>
      </p:sp>
      <p:sp>
        <p:nvSpPr>
          <p:cNvPr id="10" name="Espace réservé du pied de page 9">
            <a:extLst>
              <a:ext uri="{FF2B5EF4-FFF2-40B4-BE49-F238E27FC236}">
                <a16:creationId xmlns:a16="http://schemas.microsoft.com/office/drawing/2014/main" id="{CB7FB70F-931F-5883-23FF-2C2621FA3E58}"/>
              </a:ext>
            </a:extLst>
          </p:cNvPr>
          <p:cNvSpPr>
            <a:spLocks noGrp="1"/>
          </p:cNvSpPr>
          <p:nvPr>
            <p:ph type="ftr" sz="quarter" idx="11"/>
          </p:nvPr>
        </p:nvSpPr>
        <p:spPr/>
        <p:txBody>
          <a:bodyPr/>
          <a:lstStyle/>
          <a:p>
            <a:r>
              <a:rPr lang="fr-FR"/>
              <a:t>Diagnostic jeunesse</a:t>
            </a:r>
          </a:p>
        </p:txBody>
      </p:sp>
      <p:sp>
        <p:nvSpPr>
          <p:cNvPr id="11" name="Espace réservé du numéro de diapositive 10">
            <a:extLst>
              <a:ext uri="{FF2B5EF4-FFF2-40B4-BE49-F238E27FC236}">
                <a16:creationId xmlns:a16="http://schemas.microsoft.com/office/drawing/2014/main" id="{781B31A2-0063-1812-2BFD-502698A51701}"/>
              </a:ext>
            </a:extLst>
          </p:cNvPr>
          <p:cNvSpPr>
            <a:spLocks noGrp="1"/>
          </p:cNvSpPr>
          <p:nvPr>
            <p:ph type="sldNum" sz="quarter" idx="12"/>
          </p:nvPr>
        </p:nvSpPr>
        <p:spPr/>
        <p:txBody>
          <a:bodyPr/>
          <a:lstStyle/>
          <a:p>
            <a:fld id="{4ED93BA1-92E8-43FE-9FDC-00DE1D58589A}" type="slidenum">
              <a:rPr lang="fr-FR" smtClean="0"/>
              <a:t>12</a:t>
            </a:fld>
            <a:endParaRPr lang="fr-FR"/>
          </a:p>
        </p:txBody>
      </p:sp>
    </p:spTree>
    <p:extLst>
      <p:ext uri="{BB962C8B-B14F-4D97-AF65-F5344CB8AC3E}">
        <p14:creationId xmlns:p14="http://schemas.microsoft.com/office/powerpoint/2010/main" val="180994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1340-4F0C-0FD5-01C1-92D8138572B8}"/>
              </a:ext>
            </a:extLst>
          </p:cNvPr>
          <p:cNvSpPr>
            <a:spLocks noGrp="1"/>
          </p:cNvSpPr>
          <p:nvPr>
            <p:ph type="title"/>
          </p:nvPr>
        </p:nvSpPr>
        <p:spPr/>
        <p:txBody>
          <a:bodyPr/>
          <a:lstStyle/>
          <a:p>
            <a:r>
              <a:rPr lang="fr-FR" dirty="0"/>
              <a:t>Taux d’activité</a:t>
            </a:r>
          </a:p>
        </p:txBody>
      </p:sp>
      <p:sp>
        <p:nvSpPr>
          <p:cNvPr id="3" name="Sous-titre 2">
            <a:extLst>
              <a:ext uri="{FF2B5EF4-FFF2-40B4-BE49-F238E27FC236}">
                <a16:creationId xmlns:a16="http://schemas.microsoft.com/office/drawing/2014/main" id="{ACD20E7E-3F0B-FDA7-79F1-3B93B2B36687}"/>
              </a:ext>
            </a:extLst>
          </p:cNvPr>
          <p:cNvSpPr>
            <a:spLocks noGrp="1"/>
          </p:cNvSpPr>
          <p:nvPr>
            <p:ph type="subTitle" idx="1"/>
          </p:nvPr>
        </p:nvSpPr>
        <p:spPr>
          <a:xfrm>
            <a:off x="5095783" y="1706267"/>
            <a:ext cx="6136217" cy="3988400"/>
          </a:xfrm>
        </p:spPr>
        <p:txBody>
          <a:bodyPr/>
          <a:lstStyle/>
          <a:p>
            <a:r>
              <a:rPr lang="fr-FR" sz="1200" dirty="0">
                <a:solidFill>
                  <a:srgbClr val="252525"/>
                </a:solidFill>
                <a:effectLst/>
              </a:rPr>
              <a:t>Le taux d'activité des jeunes de 18 à 24 ans est plus élevé dans les QPV que dans l'Eurométropole de Strasbourg. Les jeunes actifs sont ceux en emploi ou en cherchant un. Il y a de fortes disparités entre les QPV, avec certains QPV ayant des taux d'actifs supérieurs à 50 % comme à Hohberg ou d'autres inférieurs à 30 % comme à </a:t>
            </a:r>
            <a:r>
              <a:rPr lang="fr-FR" sz="1200" dirty="0" err="1">
                <a:solidFill>
                  <a:srgbClr val="252525"/>
                </a:solidFill>
                <a:effectLst/>
              </a:rPr>
              <a:t>Spach</a:t>
            </a:r>
            <a:r>
              <a:rPr lang="fr-FR" sz="1200" dirty="0">
                <a:solidFill>
                  <a:srgbClr val="252525"/>
                </a:solidFill>
                <a:effectLst/>
              </a:rPr>
              <a:t>.</a:t>
            </a:r>
          </a:p>
          <a:p>
            <a:endParaRPr lang="fr-FR" sz="1200" dirty="0">
              <a:solidFill>
                <a:srgbClr val="252525"/>
              </a:solidFill>
              <a:effectLst/>
            </a:endParaRPr>
          </a:p>
          <a:p>
            <a:r>
              <a:rPr lang="fr-FR" sz="1200" dirty="0">
                <a:solidFill>
                  <a:srgbClr val="252525"/>
                </a:solidFill>
                <a:effectLst/>
              </a:rPr>
              <a:t>Le taux d'activité des femmes de 18 à 24 ans est plus faible pour l'Eurométropole de Strasbourg ainsi que pour la plupart des QPV. Cela s'explique dans une certaine mesure par le fait que les femmes ont tendance à faire plus souvent des études supérieures.</a:t>
            </a:r>
          </a:p>
          <a:p>
            <a:endParaRPr lang="fr-FR" sz="1200" dirty="0">
              <a:solidFill>
                <a:srgbClr val="252525"/>
              </a:solidFill>
              <a:effectLst/>
            </a:endParaRPr>
          </a:p>
          <a:p>
            <a:r>
              <a:rPr lang="fr-FR" sz="1200" dirty="0">
                <a:solidFill>
                  <a:srgbClr val="252525"/>
                </a:solidFill>
                <a:effectLst/>
              </a:rPr>
              <a:t>Le taux d'activité des jeunes est en diminution dans les QPV, contrairement à l'Eurométropole où il est resté stable. La plupart des QPV ont connu une diminution entre 2014 et 2020 de la part de jeunes actifs, avec parfois une diminution supérieure à 10 points.</a:t>
            </a:r>
          </a:p>
        </p:txBody>
      </p:sp>
      <p:pic>
        <p:nvPicPr>
          <p:cNvPr id="5" name="Image 4" descr="Une image contenant texte, capture d’écran, nombre, menu&#10;&#10;Description générée automatiquement">
            <a:extLst>
              <a:ext uri="{FF2B5EF4-FFF2-40B4-BE49-F238E27FC236}">
                <a16:creationId xmlns:a16="http://schemas.microsoft.com/office/drawing/2014/main" id="{25CCC888-3B50-4973-8C5B-F11E9E3CFB9A}"/>
              </a:ext>
            </a:extLst>
          </p:cNvPr>
          <p:cNvPicPr>
            <a:picLocks noChangeAspect="1"/>
          </p:cNvPicPr>
          <p:nvPr/>
        </p:nvPicPr>
        <p:blipFill>
          <a:blip r:embed="rId2"/>
          <a:stretch>
            <a:fillRect/>
          </a:stretch>
        </p:blipFill>
        <p:spPr>
          <a:xfrm>
            <a:off x="1565696" y="1596719"/>
            <a:ext cx="3143154" cy="4097948"/>
          </a:xfrm>
          <a:prstGeom prst="rect">
            <a:avLst/>
          </a:prstGeom>
        </p:spPr>
      </p:pic>
      <p:sp>
        <p:nvSpPr>
          <p:cNvPr id="11" name="Espace réservé de la date 10">
            <a:extLst>
              <a:ext uri="{FF2B5EF4-FFF2-40B4-BE49-F238E27FC236}">
                <a16:creationId xmlns:a16="http://schemas.microsoft.com/office/drawing/2014/main" id="{8FE08CF0-C473-1F38-9DAE-2F10027B74A7}"/>
              </a:ext>
            </a:extLst>
          </p:cNvPr>
          <p:cNvSpPr>
            <a:spLocks noGrp="1"/>
          </p:cNvSpPr>
          <p:nvPr>
            <p:ph type="dt" sz="half" idx="10"/>
          </p:nvPr>
        </p:nvSpPr>
        <p:spPr/>
        <p:txBody>
          <a:bodyPr/>
          <a:lstStyle/>
          <a:p>
            <a:r>
              <a:rPr lang="fr-FR"/>
              <a:t>14/01/2024</a:t>
            </a:r>
          </a:p>
        </p:txBody>
      </p:sp>
      <p:sp>
        <p:nvSpPr>
          <p:cNvPr id="12" name="Espace réservé du pied de page 11">
            <a:extLst>
              <a:ext uri="{FF2B5EF4-FFF2-40B4-BE49-F238E27FC236}">
                <a16:creationId xmlns:a16="http://schemas.microsoft.com/office/drawing/2014/main" id="{403109C5-6E49-5BD0-29A0-20BA7E025E80}"/>
              </a:ext>
            </a:extLst>
          </p:cNvPr>
          <p:cNvSpPr>
            <a:spLocks noGrp="1"/>
          </p:cNvSpPr>
          <p:nvPr>
            <p:ph type="ftr" sz="quarter" idx="11"/>
          </p:nvPr>
        </p:nvSpPr>
        <p:spPr/>
        <p:txBody>
          <a:bodyPr/>
          <a:lstStyle/>
          <a:p>
            <a:r>
              <a:rPr lang="fr-FR"/>
              <a:t>Diagnostic jeunesse</a:t>
            </a:r>
          </a:p>
        </p:txBody>
      </p:sp>
      <p:sp>
        <p:nvSpPr>
          <p:cNvPr id="13" name="Espace réservé du numéro de diapositive 12">
            <a:extLst>
              <a:ext uri="{FF2B5EF4-FFF2-40B4-BE49-F238E27FC236}">
                <a16:creationId xmlns:a16="http://schemas.microsoft.com/office/drawing/2014/main" id="{3A6C9929-03EF-B986-049D-A31E5A58D161}"/>
              </a:ext>
            </a:extLst>
          </p:cNvPr>
          <p:cNvSpPr>
            <a:spLocks noGrp="1"/>
          </p:cNvSpPr>
          <p:nvPr>
            <p:ph type="sldNum" sz="quarter" idx="12"/>
          </p:nvPr>
        </p:nvSpPr>
        <p:spPr/>
        <p:txBody>
          <a:bodyPr/>
          <a:lstStyle/>
          <a:p>
            <a:fld id="{4ED93BA1-92E8-43FE-9FDC-00DE1D58589A}" type="slidenum">
              <a:rPr lang="fr-FR" smtClean="0"/>
              <a:t>13</a:t>
            </a:fld>
            <a:endParaRPr lang="fr-FR"/>
          </a:p>
        </p:txBody>
      </p:sp>
    </p:spTree>
    <p:extLst>
      <p:ext uri="{BB962C8B-B14F-4D97-AF65-F5344CB8AC3E}">
        <p14:creationId xmlns:p14="http://schemas.microsoft.com/office/powerpoint/2010/main" val="3660267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1340-4F0C-0FD5-01C1-92D8138572B8}"/>
              </a:ext>
            </a:extLst>
          </p:cNvPr>
          <p:cNvSpPr>
            <a:spLocks noGrp="1"/>
          </p:cNvSpPr>
          <p:nvPr>
            <p:ph type="title"/>
          </p:nvPr>
        </p:nvSpPr>
        <p:spPr/>
        <p:txBody>
          <a:bodyPr/>
          <a:lstStyle/>
          <a:p>
            <a:r>
              <a:rPr lang="fr-FR" dirty="0"/>
              <a:t>Taux de chômage</a:t>
            </a:r>
          </a:p>
        </p:txBody>
      </p:sp>
      <p:sp>
        <p:nvSpPr>
          <p:cNvPr id="3" name="Sous-titre 2">
            <a:extLst>
              <a:ext uri="{FF2B5EF4-FFF2-40B4-BE49-F238E27FC236}">
                <a16:creationId xmlns:a16="http://schemas.microsoft.com/office/drawing/2014/main" id="{ACD20E7E-3F0B-FDA7-79F1-3B93B2B36687}"/>
              </a:ext>
            </a:extLst>
          </p:cNvPr>
          <p:cNvSpPr>
            <a:spLocks noGrp="1"/>
          </p:cNvSpPr>
          <p:nvPr>
            <p:ph type="subTitle" idx="1"/>
          </p:nvPr>
        </p:nvSpPr>
        <p:spPr>
          <a:xfrm>
            <a:off x="4900474" y="1706267"/>
            <a:ext cx="6331526" cy="3988400"/>
          </a:xfrm>
        </p:spPr>
        <p:txBody>
          <a:bodyPr/>
          <a:lstStyle/>
          <a:p>
            <a:r>
              <a:rPr lang="fr-FR" sz="1200" b="1" dirty="0">
                <a:solidFill>
                  <a:srgbClr val="252525"/>
                </a:solidFill>
                <a:effectLst/>
              </a:rPr>
              <a:t>Chômeurs</a:t>
            </a:r>
            <a:r>
              <a:rPr lang="fr-FR" sz="1200" dirty="0">
                <a:solidFill>
                  <a:srgbClr val="252525"/>
                </a:solidFill>
                <a:effectLst/>
              </a:rPr>
              <a:t> : </a:t>
            </a:r>
            <a:r>
              <a:rPr lang="fr-FR" sz="1200" i="1" dirty="0">
                <a:solidFill>
                  <a:srgbClr val="252525"/>
                </a:solidFill>
                <a:effectLst/>
              </a:rPr>
              <a:t>la définition ainsi que la manière de compter les chômeurs varient en fonction de la source des données. Ici, nous utilisons les définitions d'un chômeur selon le recensement de la population. Un chômeur est alors une personne s'étant déclarée comme telle (inscrite ou non à Pôle emploi) lors du recensement.</a:t>
            </a:r>
          </a:p>
          <a:p>
            <a:endParaRPr lang="fr-FR" sz="1200" dirty="0">
              <a:solidFill>
                <a:srgbClr val="252525"/>
              </a:solidFill>
              <a:effectLst/>
            </a:endParaRPr>
          </a:p>
          <a:p>
            <a:r>
              <a:rPr lang="fr-FR" sz="1200" dirty="0">
                <a:solidFill>
                  <a:srgbClr val="252525"/>
                </a:solidFill>
                <a:effectLst/>
              </a:rPr>
              <a:t>Le taux de chômage des jeunes de 16 à 24 ans est supérieur dans les QPV par rapport à l'Eurométropole, avec 14,9 % de chômage dans les QPV contre 9,3 % dans l'Eurométropole de Strasbourg. Le quartier prioritaire de la politique de la ville le plus touché par le chômage est le quartier de la cité de l'Ill avec 20,6 % des jeunes de 16 à 24 étant au chômage.</a:t>
            </a:r>
          </a:p>
          <a:p>
            <a:endParaRPr lang="fr-FR" sz="1200" dirty="0">
              <a:solidFill>
                <a:srgbClr val="252525"/>
              </a:solidFill>
              <a:effectLst/>
            </a:endParaRPr>
          </a:p>
          <a:p>
            <a:r>
              <a:rPr lang="fr-FR" sz="1200" dirty="0">
                <a:solidFill>
                  <a:srgbClr val="252525"/>
                </a:solidFill>
                <a:effectLst/>
              </a:rPr>
              <a:t>Le taux de chômage des jeunes de 16 à 24 ans a plus baissé entre 2014 et 2020 chez les jeunes habitants dans un QPV que chez les jeunes habitant dans l'Eurométropole de Strasbourg. Les quartiers ayant connu les baisses les plus importantes sont le Port du Rhin, la Laiterie et Koenigshoffen-Est, avec des baisses de respectivement 15,6 %, 9,3 % et 9,1 %.</a:t>
            </a:r>
          </a:p>
        </p:txBody>
      </p:sp>
      <p:pic>
        <p:nvPicPr>
          <p:cNvPr id="6" name="Image 5" descr="Une image contenant texte, capture d’écran, nombre, menu&#10;&#10;Description générée automatiquement">
            <a:extLst>
              <a:ext uri="{FF2B5EF4-FFF2-40B4-BE49-F238E27FC236}">
                <a16:creationId xmlns:a16="http://schemas.microsoft.com/office/drawing/2014/main" id="{F189C87E-3B9C-4236-A7BF-BB6175736CC6}"/>
              </a:ext>
            </a:extLst>
          </p:cNvPr>
          <p:cNvPicPr>
            <a:picLocks noChangeAspect="1"/>
          </p:cNvPicPr>
          <p:nvPr/>
        </p:nvPicPr>
        <p:blipFill>
          <a:blip r:embed="rId2"/>
          <a:stretch>
            <a:fillRect/>
          </a:stretch>
        </p:blipFill>
        <p:spPr>
          <a:xfrm>
            <a:off x="1798475" y="1356967"/>
            <a:ext cx="2922815" cy="4244300"/>
          </a:xfrm>
          <a:prstGeom prst="rect">
            <a:avLst/>
          </a:prstGeom>
        </p:spPr>
      </p:pic>
      <p:sp>
        <p:nvSpPr>
          <p:cNvPr id="11" name="Espace réservé de la date 10">
            <a:extLst>
              <a:ext uri="{FF2B5EF4-FFF2-40B4-BE49-F238E27FC236}">
                <a16:creationId xmlns:a16="http://schemas.microsoft.com/office/drawing/2014/main" id="{0C211073-F17F-50B0-B3A7-2D1D2B1BAE1F}"/>
              </a:ext>
            </a:extLst>
          </p:cNvPr>
          <p:cNvSpPr>
            <a:spLocks noGrp="1"/>
          </p:cNvSpPr>
          <p:nvPr>
            <p:ph type="dt" sz="half" idx="10"/>
          </p:nvPr>
        </p:nvSpPr>
        <p:spPr/>
        <p:txBody>
          <a:bodyPr/>
          <a:lstStyle/>
          <a:p>
            <a:r>
              <a:rPr lang="fr-FR"/>
              <a:t>14/01/2024</a:t>
            </a:r>
          </a:p>
        </p:txBody>
      </p:sp>
      <p:sp>
        <p:nvSpPr>
          <p:cNvPr id="12" name="Espace réservé du pied de page 11">
            <a:extLst>
              <a:ext uri="{FF2B5EF4-FFF2-40B4-BE49-F238E27FC236}">
                <a16:creationId xmlns:a16="http://schemas.microsoft.com/office/drawing/2014/main" id="{45C9BFF8-46B6-C1F9-3B39-931E201F4EF7}"/>
              </a:ext>
            </a:extLst>
          </p:cNvPr>
          <p:cNvSpPr>
            <a:spLocks noGrp="1"/>
          </p:cNvSpPr>
          <p:nvPr>
            <p:ph type="ftr" sz="quarter" idx="11"/>
          </p:nvPr>
        </p:nvSpPr>
        <p:spPr/>
        <p:txBody>
          <a:bodyPr/>
          <a:lstStyle/>
          <a:p>
            <a:r>
              <a:rPr lang="fr-FR"/>
              <a:t>Diagnostic jeunesse</a:t>
            </a:r>
          </a:p>
        </p:txBody>
      </p:sp>
      <p:sp>
        <p:nvSpPr>
          <p:cNvPr id="13" name="Espace réservé du numéro de diapositive 12">
            <a:extLst>
              <a:ext uri="{FF2B5EF4-FFF2-40B4-BE49-F238E27FC236}">
                <a16:creationId xmlns:a16="http://schemas.microsoft.com/office/drawing/2014/main" id="{60746AAC-3BEF-4410-571C-0E01259EFEC9}"/>
              </a:ext>
            </a:extLst>
          </p:cNvPr>
          <p:cNvSpPr>
            <a:spLocks noGrp="1"/>
          </p:cNvSpPr>
          <p:nvPr>
            <p:ph type="sldNum" sz="quarter" idx="12"/>
          </p:nvPr>
        </p:nvSpPr>
        <p:spPr/>
        <p:txBody>
          <a:bodyPr/>
          <a:lstStyle/>
          <a:p>
            <a:fld id="{4ED93BA1-92E8-43FE-9FDC-00DE1D58589A}" type="slidenum">
              <a:rPr lang="fr-FR" smtClean="0"/>
              <a:t>14</a:t>
            </a:fld>
            <a:endParaRPr lang="fr-FR"/>
          </a:p>
        </p:txBody>
      </p:sp>
    </p:spTree>
    <p:extLst>
      <p:ext uri="{BB962C8B-B14F-4D97-AF65-F5344CB8AC3E}">
        <p14:creationId xmlns:p14="http://schemas.microsoft.com/office/powerpoint/2010/main" val="427317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1340-4F0C-0FD5-01C1-92D8138572B8}"/>
              </a:ext>
            </a:extLst>
          </p:cNvPr>
          <p:cNvSpPr>
            <a:spLocks noGrp="1"/>
          </p:cNvSpPr>
          <p:nvPr>
            <p:ph type="title"/>
          </p:nvPr>
        </p:nvSpPr>
        <p:spPr/>
        <p:txBody>
          <a:bodyPr/>
          <a:lstStyle/>
          <a:p>
            <a:r>
              <a:rPr lang="fr-FR" dirty="0"/>
              <a:t>Ni en emploi, ni en formation</a:t>
            </a:r>
          </a:p>
        </p:txBody>
      </p:sp>
      <p:sp>
        <p:nvSpPr>
          <p:cNvPr id="3" name="Sous-titre 2">
            <a:extLst>
              <a:ext uri="{FF2B5EF4-FFF2-40B4-BE49-F238E27FC236}">
                <a16:creationId xmlns:a16="http://schemas.microsoft.com/office/drawing/2014/main" id="{ACD20E7E-3F0B-FDA7-79F1-3B93B2B36687}"/>
              </a:ext>
            </a:extLst>
          </p:cNvPr>
          <p:cNvSpPr>
            <a:spLocks noGrp="1"/>
          </p:cNvSpPr>
          <p:nvPr>
            <p:ph type="subTitle" idx="1"/>
          </p:nvPr>
        </p:nvSpPr>
        <p:spPr>
          <a:xfrm>
            <a:off x="5042517" y="1706267"/>
            <a:ext cx="6189483" cy="3988400"/>
          </a:xfrm>
        </p:spPr>
        <p:txBody>
          <a:bodyPr/>
          <a:lstStyle/>
          <a:p>
            <a:r>
              <a:rPr lang="fr-FR" sz="1200" dirty="0">
                <a:solidFill>
                  <a:srgbClr val="252525"/>
                </a:solidFill>
                <a:effectLst/>
              </a:rPr>
              <a:t>Les jeunes ni en emploi, ni en formation, ni en étude, aussi appelés NEET en anglais (</a:t>
            </a:r>
            <a:r>
              <a:rPr lang="fr-FR" sz="1200" dirty="0" err="1">
                <a:solidFill>
                  <a:srgbClr val="252525"/>
                </a:solidFill>
                <a:effectLst/>
              </a:rPr>
              <a:t>neither</a:t>
            </a:r>
            <a:r>
              <a:rPr lang="fr-FR" sz="1200" dirty="0">
                <a:solidFill>
                  <a:srgbClr val="252525"/>
                </a:solidFill>
                <a:effectLst/>
              </a:rPr>
              <a:t> in </a:t>
            </a:r>
            <a:r>
              <a:rPr lang="fr-FR" sz="1200" dirty="0" err="1">
                <a:solidFill>
                  <a:srgbClr val="252525"/>
                </a:solidFill>
                <a:effectLst/>
              </a:rPr>
              <a:t>employment</a:t>
            </a:r>
            <a:r>
              <a:rPr lang="fr-FR" sz="1200" dirty="0">
                <a:solidFill>
                  <a:srgbClr val="252525"/>
                </a:solidFill>
                <a:effectLst/>
              </a:rPr>
              <a:t>, </a:t>
            </a:r>
            <a:r>
              <a:rPr lang="fr-FR" sz="1200" dirty="0" err="1">
                <a:solidFill>
                  <a:srgbClr val="252525"/>
                </a:solidFill>
                <a:effectLst/>
              </a:rPr>
              <a:t>education</a:t>
            </a:r>
            <a:r>
              <a:rPr lang="fr-FR" sz="1200" dirty="0">
                <a:solidFill>
                  <a:srgbClr val="252525"/>
                </a:solidFill>
                <a:effectLst/>
              </a:rPr>
              <a:t> or training) représentent 12,9 % des 15-29 ans en France. Ils sont particulièrement présents dans les quartiers prioritaires de la politique de la ville où 20 % des jeunes présentent ces caractéristiques, alors que ce sont 10 % des jeunes dans l'Eurométropole de Strasbourg qui présentent ces caractéristiques. Les quartiers prioritaires de la politique de la ville ne sont pas tous touchés de la même manière, les quartiers Ampère, </a:t>
            </a:r>
            <a:r>
              <a:rPr lang="fr-FR" sz="1200" dirty="0" err="1">
                <a:solidFill>
                  <a:srgbClr val="252525"/>
                </a:solidFill>
                <a:effectLst/>
              </a:rPr>
              <a:t>Elsau</a:t>
            </a:r>
            <a:r>
              <a:rPr lang="fr-FR" sz="1200" dirty="0">
                <a:solidFill>
                  <a:srgbClr val="252525"/>
                </a:solidFill>
                <a:effectLst/>
              </a:rPr>
              <a:t>, </a:t>
            </a:r>
            <a:r>
              <a:rPr lang="fr-FR" sz="1200" dirty="0" err="1">
                <a:solidFill>
                  <a:srgbClr val="252525"/>
                </a:solidFill>
                <a:effectLst/>
              </a:rPr>
              <a:t>Guirbaden</a:t>
            </a:r>
            <a:r>
              <a:rPr lang="fr-FR" sz="1200" dirty="0">
                <a:solidFill>
                  <a:srgbClr val="252525"/>
                </a:solidFill>
                <a:effectLst/>
              </a:rPr>
              <a:t>, Neuhof et les quartiers Ouest.</a:t>
            </a:r>
          </a:p>
          <a:p>
            <a:endParaRPr lang="fr-FR" sz="1200" dirty="0">
              <a:solidFill>
                <a:srgbClr val="252525"/>
              </a:solidFill>
              <a:effectLst/>
            </a:endParaRPr>
          </a:p>
          <a:p>
            <a:r>
              <a:rPr lang="fr-FR" sz="1200" dirty="0">
                <a:solidFill>
                  <a:srgbClr val="252525"/>
                </a:solidFill>
                <a:effectLst/>
              </a:rPr>
              <a:t>Le taux de jeunes ni en emploi ni en formation est en légère baisse dans l'Eurométropole comme dans les QPV. Bien que la plupart des QPV aient connu une diminution du taux de jeunes n'étant ni en emplois ni en formations parmi les jeunes, de 2014 à 2020, le quartier Ampère a connu une augmentation supérieure à 10 % de ce taux.</a:t>
            </a:r>
          </a:p>
        </p:txBody>
      </p:sp>
      <p:sp>
        <p:nvSpPr>
          <p:cNvPr id="7" name="ZoneTexte 6">
            <a:extLst>
              <a:ext uri="{FF2B5EF4-FFF2-40B4-BE49-F238E27FC236}">
                <a16:creationId xmlns:a16="http://schemas.microsoft.com/office/drawing/2014/main" id="{89DD9DF3-3DCA-408D-BD06-295F28887F41}"/>
              </a:ext>
            </a:extLst>
          </p:cNvPr>
          <p:cNvSpPr txBox="1"/>
          <p:nvPr/>
        </p:nvSpPr>
        <p:spPr>
          <a:xfrm>
            <a:off x="1964191" y="5828522"/>
            <a:ext cx="1556560" cy="215444"/>
          </a:xfrm>
          <a:prstGeom prst="rect">
            <a:avLst/>
          </a:prstGeom>
          <a:noFill/>
        </p:spPr>
        <p:txBody>
          <a:bodyPr wrap="square" rtlCol="0">
            <a:spAutoFit/>
          </a:bodyPr>
          <a:lstStyle/>
          <a:p>
            <a:r>
              <a:rPr lang="fr-FR" sz="800" dirty="0"/>
              <a:t>* Hors communes non irisées </a:t>
            </a:r>
          </a:p>
        </p:txBody>
      </p:sp>
      <p:pic>
        <p:nvPicPr>
          <p:cNvPr id="8" name="Image 7" descr="Une image contenant texte, menu, capture d’écran, nombre&#10;&#10;Description générée automatiquement">
            <a:extLst>
              <a:ext uri="{FF2B5EF4-FFF2-40B4-BE49-F238E27FC236}">
                <a16:creationId xmlns:a16="http://schemas.microsoft.com/office/drawing/2014/main" id="{CB8A371D-E807-4035-AE23-3424806C0A07}"/>
              </a:ext>
            </a:extLst>
          </p:cNvPr>
          <p:cNvPicPr>
            <a:picLocks noChangeAspect="1"/>
          </p:cNvPicPr>
          <p:nvPr/>
        </p:nvPicPr>
        <p:blipFill>
          <a:blip r:embed="rId2"/>
          <a:stretch>
            <a:fillRect/>
          </a:stretch>
        </p:blipFill>
        <p:spPr>
          <a:xfrm>
            <a:off x="2112120" y="1561618"/>
            <a:ext cx="2627831" cy="4277698"/>
          </a:xfrm>
          <a:prstGeom prst="rect">
            <a:avLst/>
          </a:prstGeom>
        </p:spPr>
      </p:pic>
      <p:sp>
        <p:nvSpPr>
          <p:cNvPr id="12" name="Espace réservé de la date 11">
            <a:extLst>
              <a:ext uri="{FF2B5EF4-FFF2-40B4-BE49-F238E27FC236}">
                <a16:creationId xmlns:a16="http://schemas.microsoft.com/office/drawing/2014/main" id="{42EBBCF8-60D6-B9D2-3210-4B360E0E06B3}"/>
              </a:ext>
            </a:extLst>
          </p:cNvPr>
          <p:cNvSpPr>
            <a:spLocks noGrp="1"/>
          </p:cNvSpPr>
          <p:nvPr>
            <p:ph type="dt" sz="half" idx="10"/>
          </p:nvPr>
        </p:nvSpPr>
        <p:spPr/>
        <p:txBody>
          <a:bodyPr/>
          <a:lstStyle/>
          <a:p>
            <a:r>
              <a:rPr lang="fr-FR"/>
              <a:t>14/01/2024</a:t>
            </a:r>
          </a:p>
        </p:txBody>
      </p:sp>
      <p:sp>
        <p:nvSpPr>
          <p:cNvPr id="13" name="Espace réservé du pied de page 12">
            <a:extLst>
              <a:ext uri="{FF2B5EF4-FFF2-40B4-BE49-F238E27FC236}">
                <a16:creationId xmlns:a16="http://schemas.microsoft.com/office/drawing/2014/main" id="{52641913-197C-F7FA-F65B-A73F185CA489}"/>
              </a:ext>
            </a:extLst>
          </p:cNvPr>
          <p:cNvSpPr>
            <a:spLocks noGrp="1"/>
          </p:cNvSpPr>
          <p:nvPr>
            <p:ph type="ftr" sz="quarter" idx="11"/>
          </p:nvPr>
        </p:nvSpPr>
        <p:spPr/>
        <p:txBody>
          <a:bodyPr/>
          <a:lstStyle/>
          <a:p>
            <a:r>
              <a:rPr lang="fr-FR"/>
              <a:t>Diagnostic jeunesse</a:t>
            </a:r>
          </a:p>
        </p:txBody>
      </p:sp>
      <p:sp>
        <p:nvSpPr>
          <p:cNvPr id="14" name="Espace réservé du numéro de diapositive 13">
            <a:extLst>
              <a:ext uri="{FF2B5EF4-FFF2-40B4-BE49-F238E27FC236}">
                <a16:creationId xmlns:a16="http://schemas.microsoft.com/office/drawing/2014/main" id="{97FE948E-B3AD-5829-AA01-0EC3044130C5}"/>
              </a:ext>
            </a:extLst>
          </p:cNvPr>
          <p:cNvSpPr>
            <a:spLocks noGrp="1"/>
          </p:cNvSpPr>
          <p:nvPr>
            <p:ph type="sldNum" sz="quarter" idx="12"/>
          </p:nvPr>
        </p:nvSpPr>
        <p:spPr/>
        <p:txBody>
          <a:bodyPr/>
          <a:lstStyle/>
          <a:p>
            <a:fld id="{4ED93BA1-92E8-43FE-9FDC-00DE1D58589A}" type="slidenum">
              <a:rPr lang="fr-FR" smtClean="0"/>
              <a:t>15</a:t>
            </a:fld>
            <a:endParaRPr lang="fr-FR"/>
          </a:p>
        </p:txBody>
      </p:sp>
    </p:spTree>
    <p:extLst>
      <p:ext uri="{BB962C8B-B14F-4D97-AF65-F5344CB8AC3E}">
        <p14:creationId xmlns:p14="http://schemas.microsoft.com/office/powerpoint/2010/main" val="368000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1340-4F0C-0FD5-01C1-92D8138572B8}"/>
              </a:ext>
            </a:extLst>
          </p:cNvPr>
          <p:cNvSpPr>
            <a:spLocks noGrp="1"/>
          </p:cNvSpPr>
          <p:nvPr>
            <p:ph type="title"/>
          </p:nvPr>
        </p:nvSpPr>
        <p:spPr/>
        <p:txBody>
          <a:bodyPr/>
          <a:lstStyle/>
          <a:p>
            <a:r>
              <a:rPr lang="fr-FR" dirty="0"/>
              <a:t>Taux d’emplois précaires</a:t>
            </a:r>
          </a:p>
        </p:txBody>
      </p:sp>
      <p:sp>
        <p:nvSpPr>
          <p:cNvPr id="3" name="Sous-titre 2">
            <a:extLst>
              <a:ext uri="{FF2B5EF4-FFF2-40B4-BE49-F238E27FC236}">
                <a16:creationId xmlns:a16="http://schemas.microsoft.com/office/drawing/2014/main" id="{ACD20E7E-3F0B-FDA7-79F1-3B93B2B36687}"/>
              </a:ext>
            </a:extLst>
          </p:cNvPr>
          <p:cNvSpPr>
            <a:spLocks noGrp="1"/>
          </p:cNvSpPr>
          <p:nvPr>
            <p:ph type="subTitle" idx="1"/>
          </p:nvPr>
        </p:nvSpPr>
        <p:spPr>
          <a:xfrm>
            <a:off x="5157926" y="1706267"/>
            <a:ext cx="6074074" cy="3988400"/>
          </a:xfrm>
        </p:spPr>
        <p:txBody>
          <a:bodyPr/>
          <a:lstStyle/>
          <a:p>
            <a:pPr algn="just"/>
            <a:r>
              <a:rPr lang="fr-FR" sz="1200" dirty="0">
                <a:solidFill>
                  <a:srgbClr val="252525"/>
                </a:solidFill>
                <a:effectLst/>
              </a:rPr>
              <a:t>Les emplois à durées limitées sont les emplois n'étant pas des contrats à durée indéterminée. Ce type d'emplois représente 22,4 % des emplois dans la commune de Strasbourg. Ils sont en augmentation dans la plupart des QPV de l'Eurométropole de Strasbourg ainsi que dans la commune de Strasbourg. Le taux d'emplois de courte durée est en augmentation dans la plupart des QPV de Strasbourg et peut atteindre 30 % dans certains quartiers comme le Port du Rhin ou la Laiterie.</a:t>
            </a:r>
          </a:p>
        </p:txBody>
      </p:sp>
      <p:pic>
        <p:nvPicPr>
          <p:cNvPr id="6" name="Image 5" descr="Une image contenant texte, capture d’écran, menu, nombre&#10;&#10;Description générée automatiquement">
            <a:extLst>
              <a:ext uri="{FF2B5EF4-FFF2-40B4-BE49-F238E27FC236}">
                <a16:creationId xmlns:a16="http://schemas.microsoft.com/office/drawing/2014/main" id="{B8DE8D9B-87F9-4FF9-BBFC-AA6C9B402EFD}"/>
              </a:ext>
            </a:extLst>
          </p:cNvPr>
          <p:cNvPicPr>
            <a:picLocks noChangeAspect="1"/>
          </p:cNvPicPr>
          <p:nvPr/>
        </p:nvPicPr>
        <p:blipFill>
          <a:blip r:embed="rId2"/>
          <a:stretch>
            <a:fillRect/>
          </a:stretch>
        </p:blipFill>
        <p:spPr>
          <a:xfrm>
            <a:off x="2264758" y="1475699"/>
            <a:ext cx="2383635" cy="4268731"/>
          </a:xfrm>
          <a:prstGeom prst="rect">
            <a:avLst/>
          </a:prstGeom>
        </p:spPr>
      </p:pic>
      <p:sp>
        <p:nvSpPr>
          <p:cNvPr id="9" name="ZoneTexte 8">
            <a:extLst>
              <a:ext uri="{FF2B5EF4-FFF2-40B4-BE49-F238E27FC236}">
                <a16:creationId xmlns:a16="http://schemas.microsoft.com/office/drawing/2014/main" id="{6A21C36A-96C6-4C76-AA82-1D8B2D85327B}"/>
              </a:ext>
            </a:extLst>
          </p:cNvPr>
          <p:cNvSpPr txBox="1"/>
          <p:nvPr/>
        </p:nvSpPr>
        <p:spPr>
          <a:xfrm>
            <a:off x="2219228" y="5755440"/>
            <a:ext cx="1556560" cy="215444"/>
          </a:xfrm>
          <a:prstGeom prst="rect">
            <a:avLst/>
          </a:prstGeom>
          <a:noFill/>
        </p:spPr>
        <p:txBody>
          <a:bodyPr wrap="square" rtlCol="0">
            <a:spAutoFit/>
          </a:bodyPr>
          <a:lstStyle/>
          <a:p>
            <a:r>
              <a:rPr lang="fr-FR" sz="800" dirty="0"/>
              <a:t>Source : DARES</a:t>
            </a:r>
          </a:p>
        </p:txBody>
      </p:sp>
      <p:sp>
        <p:nvSpPr>
          <p:cNvPr id="12" name="Espace réservé de la date 11">
            <a:extLst>
              <a:ext uri="{FF2B5EF4-FFF2-40B4-BE49-F238E27FC236}">
                <a16:creationId xmlns:a16="http://schemas.microsoft.com/office/drawing/2014/main" id="{54D3B0D9-6F59-B360-9CCF-547FC8A14878}"/>
              </a:ext>
            </a:extLst>
          </p:cNvPr>
          <p:cNvSpPr>
            <a:spLocks noGrp="1"/>
          </p:cNvSpPr>
          <p:nvPr>
            <p:ph type="dt" sz="half" idx="10"/>
          </p:nvPr>
        </p:nvSpPr>
        <p:spPr/>
        <p:txBody>
          <a:bodyPr/>
          <a:lstStyle/>
          <a:p>
            <a:r>
              <a:rPr lang="fr-FR"/>
              <a:t>14/01/2024</a:t>
            </a:r>
          </a:p>
        </p:txBody>
      </p:sp>
      <p:sp>
        <p:nvSpPr>
          <p:cNvPr id="13" name="Espace réservé du pied de page 12">
            <a:extLst>
              <a:ext uri="{FF2B5EF4-FFF2-40B4-BE49-F238E27FC236}">
                <a16:creationId xmlns:a16="http://schemas.microsoft.com/office/drawing/2014/main" id="{B35490B8-DE39-8155-59F7-A8BAC6ABC0D0}"/>
              </a:ext>
            </a:extLst>
          </p:cNvPr>
          <p:cNvSpPr>
            <a:spLocks noGrp="1"/>
          </p:cNvSpPr>
          <p:nvPr>
            <p:ph type="ftr" sz="quarter" idx="11"/>
          </p:nvPr>
        </p:nvSpPr>
        <p:spPr/>
        <p:txBody>
          <a:bodyPr/>
          <a:lstStyle/>
          <a:p>
            <a:r>
              <a:rPr lang="fr-FR"/>
              <a:t>Diagnostic jeunesse</a:t>
            </a:r>
          </a:p>
        </p:txBody>
      </p:sp>
      <p:sp>
        <p:nvSpPr>
          <p:cNvPr id="14" name="Espace réservé du numéro de diapositive 13">
            <a:extLst>
              <a:ext uri="{FF2B5EF4-FFF2-40B4-BE49-F238E27FC236}">
                <a16:creationId xmlns:a16="http://schemas.microsoft.com/office/drawing/2014/main" id="{67EC4741-86B7-81C7-3F37-0405A18C583A}"/>
              </a:ext>
            </a:extLst>
          </p:cNvPr>
          <p:cNvSpPr>
            <a:spLocks noGrp="1"/>
          </p:cNvSpPr>
          <p:nvPr>
            <p:ph type="sldNum" sz="quarter" idx="12"/>
          </p:nvPr>
        </p:nvSpPr>
        <p:spPr/>
        <p:txBody>
          <a:bodyPr/>
          <a:lstStyle/>
          <a:p>
            <a:fld id="{4ED93BA1-92E8-43FE-9FDC-00DE1D58589A}" type="slidenum">
              <a:rPr lang="fr-FR" smtClean="0"/>
              <a:t>16</a:t>
            </a:fld>
            <a:endParaRPr lang="fr-FR"/>
          </a:p>
        </p:txBody>
      </p:sp>
    </p:spTree>
    <p:extLst>
      <p:ext uri="{BB962C8B-B14F-4D97-AF65-F5344CB8AC3E}">
        <p14:creationId xmlns:p14="http://schemas.microsoft.com/office/powerpoint/2010/main" val="274745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0BA33F-EC4D-F597-D7DF-470339C8374B}"/>
              </a:ext>
            </a:extLst>
          </p:cNvPr>
          <p:cNvSpPr>
            <a:spLocks noGrp="1"/>
          </p:cNvSpPr>
          <p:nvPr>
            <p:ph type="title"/>
          </p:nvPr>
        </p:nvSpPr>
        <p:spPr>
          <a:xfrm>
            <a:off x="3090600" y="1742800"/>
            <a:ext cx="6010800" cy="3372400"/>
          </a:xfrm>
        </p:spPr>
        <p:txBody>
          <a:bodyPr wrap="square" anchor="ctr">
            <a:normAutofit/>
          </a:bodyPr>
          <a:lstStyle/>
          <a:p>
            <a:r>
              <a:rPr lang="fr-FR" altLang="fr-FR" dirty="0"/>
              <a:t>Précarité financière </a:t>
            </a:r>
            <a:endParaRPr lang="fr-FR" dirty="0"/>
          </a:p>
        </p:txBody>
      </p:sp>
      <p:sp>
        <p:nvSpPr>
          <p:cNvPr id="9" name="Espace réservé de la date 8">
            <a:extLst>
              <a:ext uri="{FF2B5EF4-FFF2-40B4-BE49-F238E27FC236}">
                <a16:creationId xmlns:a16="http://schemas.microsoft.com/office/drawing/2014/main" id="{0AEC022B-E4E1-1320-DD2A-C5198EA1824D}"/>
              </a:ext>
            </a:extLst>
          </p:cNvPr>
          <p:cNvSpPr>
            <a:spLocks noGrp="1"/>
          </p:cNvSpPr>
          <p:nvPr>
            <p:ph type="dt" sz="half" idx="10"/>
          </p:nvPr>
        </p:nvSpPr>
        <p:spPr/>
        <p:txBody>
          <a:bodyPr/>
          <a:lstStyle/>
          <a:p>
            <a:r>
              <a:rPr lang="fr-FR"/>
              <a:t>14/01/2024</a:t>
            </a:r>
          </a:p>
        </p:txBody>
      </p:sp>
      <p:sp>
        <p:nvSpPr>
          <p:cNvPr id="10" name="Espace réservé du pied de page 9">
            <a:extLst>
              <a:ext uri="{FF2B5EF4-FFF2-40B4-BE49-F238E27FC236}">
                <a16:creationId xmlns:a16="http://schemas.microsoft.com/office/drawing/2014/main" id="{3F92F6BE-390A-5C78-A318-CAD107556E35}"/>
              </a:ext>
            </a:extLst>
          </p:cNvPr>
          <p:cNvSpPr>
            <a:spLocks noGrp="1"/>
          </p:cNvSpPr>
          <p:nvPr>
            <p:ph type="ftr" sz="quarter" idx="11"/>
          </p:nvPr>
        </p:nvSpPr>
        <p:spPr/>
        <p:txBody>
          <a:bodyPr/>
          <a:lstStyle/>
          <a:p>
            <a:r>
              <a:rPr lang="fr-FR"/>
              <a:t>Diagnostic jeunesse</a:t>
            </a:r>
          </a:p>
        </p:txBody>
      </p:sp>
      <p:sp>
        <p:nvSpPr>
          <p:cNvPr id="11" name="Espace réservé du numéro de diapositive 10">
            <a:extLst>
              <a:ext uri="{FF2B5EF4-FFF2-40B4-BE49-F238E27FC236}">
                <a16:creationId xmlns:a16="http://schemas.microsoft.com/office/drawing/2014/main" id="{015601A1-F725-2F0F-5227-A6AF79C0E4B2}"/>
              </a:ext>
            </a:extLst>
          </p:cNvPr>
          <p:cNvSpPr>
            <a:spLocks noGrp="1"/>
          </p:cNvSpPr>
          <p:nvPr>
            <p:ph type="sldNum" sz="quarter" idx="12"/>
          </p:nvPr>
        </p:nvSpPr>
        <p:spPr/>
        <p:txBody>
          <a:bodyPr/>
          <a:lstStyle/>
          <a:p>
            <a:fld id="{4ED93BA1-92E8-43FE-9FDC-00DE1D58589A}" type="slidenum">
              <a:rPr lang="fr-FR" smtClean="0"/>
              <a:t>17</a:t>
            </a:fld>
            <a:endParaRPr lang="fr-FR"/>
          </a:p>
        </p:txBody>
      </p:sp>
    </p:spTree>
    <p:extLst>
      <p:ext uri="{BB962C8B-B14F-4D97-AF65-F5344CB8AC3E}">
        <p14:creationId xmlns:p14="http://schemas.microsoft.com/office/powerpoint/2010/main" val="1611071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EFEDE04-E722-9E9E-1153-85FF23E843EA}"/>
              </a:ext>
            </a:extLst>
          </p:cNvPr>
          <p:cNvSpPr>
            <a:spLocks noGrp="1"/>
          </p:cNvSpPr>
          <p:nvPr>
            <p:ph type="title"/>
          </p:nvPr>
        </p:nvSpPr>
        <p:spPr/>
        <p:txBody>
          <a:bodyPr/>
          <a:lstStyle/>
          <a:p>
            <a:r>
              <a:rPr lang="fr-FR" sz="2800" dirty="0"/>
              <a:t>Proportion de ménages fiscaux payant l’impôt sur le revenu</a:t>
            </a:r>
          </a:p>
        </p:txBody>
      </p:sp>
      <p:sp>
        <p:nvSpPr>
          <p:cNvPr id="4" name="Espace réservé du texte 3">
            <a:extLst>
              <a:ext uri="{FF2B5EF4-FFF2-40B4-BE49-F238E27FC236}">
                <a16:creationId xmlns:a16="http://schemas.microsoft.com/office/drawing/2014/main" id="{F85DD2FD-AB88-64B3-20BE-6D1E4DD1E3E3}"/>
              </a:ext>
            </a:extLst>
          </p:cNvPr>
          <p:cNvSpPr>
            <a:spLocks noGrp="1"/>
          </p:cNvSpPr>
          <p:nvPr>
            <p:ph type="body" idx="1"/>
          </p:nvPr>
        </p:nvSpPr>
        <p:spPr>
          <a:xfrm>
            <a:off x="6970699" y="1337157"/>
            <a:ext cx="4261300" cy="4839046"/>
          </a:xfrm>
        </p:spPr>
        <p:txBody>
          <a:bodyPr/>
          <a:lstStyle/>
          <a:p>
            <a:pPr marL="211662" indent="0">
              <a:buNone/>
            </a:pPr>
            <a:r>
              <a:rPr lang="fr-FR" sz="1200" dirty="0"/>
              <a:t>C’est un indicateur qui permet de se faire une idée de l’évolution des revenus dans les IRIS concernés. S’il n’est pas distinct selon les âges, on peut se faire une idée générale cette évolution dans le quartier par rapport à des dates précédentes, et aussi déceler un niveau de pauvreté.</a:t>
            </a:r>
          </a:p>
          <a:p>
            <a:pPr marL="211662" indent="0">
              <a:buNone/>
            </a:pPr>
            <a:endParaRPr lang="fr-FR" sz="1200" dirty="0"/>
          </a:p>
          <a:p>
            <a:pPr marL="211662" indent="0">
              <a:buNone/>
            </a:pPr>
            <a:r>
              <a:rPr lang="fr-FR" sz="1200" dirty="0"/>
              <a:t>On constate que la proportion des ménages payant l’impôt sur le revenu est assez faible allant de 12 % à Hautefort à 41 % à Charmille.</a:t>
            </a:r>
          </a:p>
          <a:p>
            <a:pPr marL="211662" indent="0">
              <a:buNone/>
            </a:pPr>
            <a:endParaRPr lang="fr-FR" sz="1200" dirty="0"/>
          </a:p>
        </p:txBody>
      </p:sp>
      <p:pic>
        <p:nvPicPr>
          <p:cNvPr id="6" name="Image 5" descr="Une image contenant clipart, carte, texte, illustration&#10;&#10;Description générée automatiquement">
            <a:extLst>
              <a:ext uri="{FF2B5EF4-FFF2-40B4-BE49-F238E27FC236}">
                <a16:creationId xmlns:a16="http://schemas.microsoft.com/office/drawing/2014/main" id="{731D2DB5-DA62-AC51-EDB7-E8196EE52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17" y="1247853"/>
            <a:ext cx="3693110" cy="5301500"/>
          </a:xfrm>
          <a:prstGeom prst="rect">
            <a:avLst/>
          </a:prstGeom>
        </p:spPr>
      </p:pic>
      <p:graphicFrame>
        <p:nvGraphicFramePr>
          <p:cNvPr id="16" name="Objet 15">
            <a:extLst>
              <a:ext uri="{FF2B5EF4-FFF2-40B4-BE49-F238E27FC236}">
                <a16:creationId xmlns:a16="http://schemas.microsoft.com/office/drawing/2014/main" id="{31C80562-45C8-A7E7-6D97-7B835879575F}"/>
              </a:ext>
            </a:extLst>
          </p:cNvPr>
          <p:cNvGraphicFramePr>
            <a:graphicFrameLocks noChangeAspect="1"/>
          </p:cNvGraphicFramePr>
          <p:nvPr>
            <p:extLst>
              <p:ext uri="{D42A27DB-BD31-4B8C-83A1-F6EECF244321}">
                <p14:modId xmlns:p14="http://schemas.microsoft.com/office/powerpoint/2010/main" val="2047052220"/>
              </p:ext>
            </p:extLst>
          </p:nvPr>
        </p:nvGraphicFramePr>
        <p:xfrm>
          <a:off x="4653110" y="1247853"/>
          <a:ext cx="2109396" cy="5217065"/>
        </p:xfrm>
        <a:graphic>
          <a:graphicData uri="http://schemas.openxmlformats.org/presentationml/2006/ole">
            <mc:AlternateContent xmlns:mc="http://schemas.openxmlformats.org/markup-compatibility/2006">
              <mc:Choice xmlns:v="urn:schemas-microsoft-com:vml" Requires="v">
                <p:oleObj name="Worksheet" r:id="rId3" imgW="2314608" imgH="5724558" progId="Excel.Sheet.12">
                  <p:embed/>
                </p:oleObj>
              </mc:Choice>
              <mc:Fallback>
                <p:oleObj name="Worksheet" r:id="rId3" imgW="2314608" imgH="5724558" progId="Excel.Sheet.12">
                  <p:embed/>
                  <p:pic>
                    <p:nvPicPr>
                      <p:cNvPr id="0" name=""/>
                      <p:cNvPicPr/>
                      <p:nvPr/>
                    </p:nvPicPr>
                    <p:blipFill>
                      <a:blip r:embed="rId4"/>
                      <a:stretch>
                        <a:fillRect/>
                      </a:stretch>
                    </p:blipFill>
                    <p:spPr>
                      <a:xfrm>
                        <a:off x="4653110" y="1247853"/>
                        <a:ext cx="2109396" cy="5217065"/>
                      </a:xfrm>
                      <a:prstGeom prst="rect">
                        <a:avLst/>
                      </a:prstGeom>
                    </p:spPr>
                  </p:pic>
                </p:oleObj>
              </mc:Fallback>
            </mc:AlternateContent>
          </a:graphicData>
        </a:graphic>
      </p:graphicFrame>
      <p:sp>
        <p:nvSpPr>
          <p:cNvPr id="23" name="Espace réservé de la date 22">
            <a:extLst>
              <a:ext uri="{FF2B5EF4-FFF2-40B4-BE49-F238E27FC236}">
                <a16:creationId xmlns:a16="http://schemas.microsoft.com/office/drawing/2014/main" id="{DC388491-CD60-60D6-7006-04679413E0EF}"/>
              </a:ext>
            </a:extLst>
          </p:cNvPr>
          <p:cNvSpPr>
            <a:spLocks noGrp="1"/>
          </p:cNvSpPr>
          <p:nvPr>
            <p:ph type="dt" sz="half" idx="10"/>
          </p:nvPr>
        </p:nvSpPr>
        <p:spPr/>
        <p:txBody>
          <a:bodyPr/>
          <a:lstStyle/>
          <a:p>
            <a:r>
              <a:rPr lang="fr-FR"/>
              <a:t>14/01/2024</a:t>
            </a:r>
          </a:p>
        </p:txBody>
      </p:sp>
      <p:sp>
        <p:nvSpPr>
          <p:cNvPr id="24" name="Espace réservé du pied de page 23">
            <a:extLst>
              <a:ext uri="{FF2B5EF4-FFF2-40B4-BE49-F238E27FC236}">
                <a16:creationId xmlns:a16="http://schemas.microsoft.com/office/drawing/2014/main" id="{CEFCA9E7-FE60-E844-FCF8-50BA3B07E912}"/>
              </a:ext>
            </a:extLst>
          </p:cNvPr>
          <p:cNvSpPr>
            <a:spLocks noGrp="1"/>
          </p:cNvSpPr>
          <p:nvPr>
            <p:ph type="ftr" sz="quarter" idx="11"/>
          </p:nvPr>
        </p:nvSpPr>
        <p:spPr/>
        <p:txBody>
          <a:bodyPr/>
          <a:lstStyle/>
          <a:p>
            <a:r>
              <a:rPr lang="fr-FR"/>
              <a:t>Diagnostic jeunesse</a:t>
            </a:r>
          </a:p>
        </p:txBody>
      </p:sp>
      <p:sp>
        <p:nvSpPr>
          <p:cNvPr id="25" name="Espace réservé du numéro de diapositive 24">
            <a:extLst>
              <a:ext uri="{FF2B5EF4-FFF2-40B4-BE49-F238E27FC236}">
                <a16:creationId xmlns:a16="http://schemas.microsoft.com/office/drawing/2014/main" id="{F9825F87-1CD6-C9EB-AE5F-F296932D6C8D}"/>
              </a:ext>
            </a:extLst>
          </p:cNvPr>
          <p:cNvSpPr>
            <a:spLocks noGrp="1"/>
          </p:cNvSpPr>
          <p:nvPr>
            <p:ph type="sldNum" sz="quarter" idx="12"/>
          </p:nvPr>
        </p:nvSpPr>
        <p:spPr/>
        <p:txBody>
          <a:bodyPr/>
          <a:lstStyle/>
          <a:p>
            <a:fld id="{4ED93BA1-92E8-43FE-9FDC-00DE1D58589A}" type="slidenum">
              <a:rPr lang="fr-FR" smtClean="0"/>
              <a:t>18</a:t>
            </a:fld>
            <a:endParaRPr lang="fr-FR"/>
          </a:p>
        </p:txBody>
      </p:sp>
    </p:spTree>
    <p:extLst>
      <p:ext uri="{BB962C8B-B14F-4D97-AF65-F5344CB8AC3E}">
        <p14:creationId xmlns:p14="http://schemas.microsoft.com/office/powerpoint/2010/main" val="2395329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EFEDE04-E722-9E9E-1153-85FF23E843EA}"/>
              </a:ext>
            </a:extLst>
          </p:cNvPr>
          <p:cNvSpPr>
            <a:spLocks noGrp="1"/>
          </p:cNvSpPr>
          <p:nvPr>
            <p:ph type="title"/>
          </p:nvPr>
        </p:nvSpPr>
        <p:spPr/>
        <p:txBody>
          <a:bodyPr/>
          <a:lstStyle/>
          <a:p>
            <a:r>
              <a:rPr lang="fr-FR" sz="2800" dirty="0"/>
              <a:t>Proportion de ménages fiscaux payant l’impôt sur le revenu</a:t>
            </a:r>
          </a:p>
        </p:txBody>
      </p:sp>
      <p:sp>
        <p:nvSpPr>
          <p:cNvPr id="4" name="Espace réservé du texte 3">
            <a:extLst>
              <a:ext uri="{FF2B5EF4-FFF2-40B4-BE49-F238E27FC236}">
                <a16:creationId xmlns:a16="http://schemas.microsoft.com/office/drawing/2014/main" id="{F85DD2FD-AB88-64B3-20BE-6D1E4DD1E3E3}"/>
              </a:ext>
            </a:extLst>
          </p:cNvPr>
          <p:cNvSpPr>
            <a:spLocks noGrp="1"/>
          </p:cNvSpPr>
          <p:nvPr>
            <p:ph type="body" idx="1"/>
          </p:nvPr>
        </p:nvSpPr>
        <p:spPr>
          <a:xfrm>
            <a:off x="7677368" y="1621003"/>
            <a:ext cx="3554631" cy="4555200"/>
          </a:xfrm>
        </p:spPr>
        <p:txBody>
          <a:bodyPr/>
          <a:lstStyle/>
          <a:p>
            <a:pPr marL="211662" indent="0">
              <a:buNone/>
            </a:pPr>
            <a:r>
              <a:rPr lang="fr-FR" sz="1200" dirty="0"/>
              <a:t>C’est un indicateur qui permet de se faire une idée de l’évolution des revenus dans les IRIS concernés. S’il n’est pas distinct selon les âges, on peut se faire une idée générale cette évolution dans le quartier par rapport à des dates précédentes, et aussi déceler un niveau de pauvreté.</a:t>
            </a:r>
          </a:p>
          <a:p>
            <a:pPr marL="211662" indent="0">
              <a:buNone/>
            </a:pPr>
            <a:endParaRPr lang="fr-FR" sz="1200" dirty="0"/>
          </a:p>
          <a:p>
            <a:pPr marL="211662" indent="0">
              <a:buNone/>
            </a:pPr>
            <a:r>
              <a:rPr lang="fr-FR" sz="1200" dirty="0"/>
              <a:t>On constate une évolution globalement négative de là cette proportion entre 2014 et 2020, allant d’un léger gain de 4,1 % dans le quartier de </a:t>
            </a:r>
            <a:r>
              <a:rPr lang="fr-FR" sz="1200" dirty="0" err="1"/>
              <a:t>Schulmeier</a:t>
            </a:r>
            <a:r>
              <a:rPr lang="fr-FR" sz="1200" dirty="0"/>
              <a:t> qui partait d’un taux très bas de 14,2 % de ménages payant l’impôt à une chute de 11,4 % à St-Joseph.</a:t>
            </a:r>
          </a:p>
          <a:p>
            <a:pPr marL="211662" indent="0">
              <a:buNone/>
            </a:pPr>
            <a:endParaRPr lang="fr-FR" sz="1200" dirty="0"/>
          </a:p>
          <a:p>
            <a:pPr marL="211662" indent="0">
              <a:buNone/>
            </a:pPr>
            <a:r>
              <a:rPr lang="fr-FR" sz="1200" dirty="0"/>
              <a:t>Ce phénomène semble lié à une baisse des revenus dans ces quartiers.</a:t>
            </a:r>
          </a:p>
          <a:p>
            <a:pPr marL="211662" indent="0">
              <a:buNone/>
            </a:pPr>
            <a:endParaRPr lang="fr-FR" sz="1200" dirty="0"/>
          </a:p>
        </p:txBody>
      </p:sp>
      <p:pic>
        <p:nvPicPr>
          <p:cNvPr id="6" name="Image 5">
            <a:extLst>
              <a:ext uri="{FF2B5EF4-FFF2-40B4-BE49-F238E27FC236}">
                <a16:creationId xmlns:a16="http://schemas.microsoft.com/office/drawing/2014/main" id="{731D2DB5-DA62-AC51-EDB7-E8196EE525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2666" y="1165293"/>
            <a:ext cx="3554631" cy="5095967"/>
          </a:xfrm>
          <a:prstGeom prst="rect">
            <a:avLst/>
          </a:prstGeom>
        </p:spPr>
      </p:pic>
      <p:graphicFrame>
        <p:nvGraphicFramePr>
          <p:cNvPr id="10" name="Objet 9">
            <a:extLst>
              <a:ext uri="{FF2B5EF4-FFF2-40B4-BE49-F238E27FC236}">
                <a16:creationId xmlns:a16="http://schemas.microsoft.com/office/drawing/2014/main" id="{6CBBE1A9-4ED2-5345-5F0F-A111FB95329E}"/>
              </a:ext>
            </a:extLst>
          </p:cNvPr>
          <p:cNvGraphicFramePr>
            <a:graphicFrameLocks noChangeAspect="1"/>
          </p:cNvGraphicFramePr>
          <p:nvPr>
            <p:extLst>
              <p:ext uri="{D42A27DB-BD31-4B8C-83A1-F6EECF244321}">
                <p14:modId xmlns:p14="http://schemas.microsoft.com/office/powerpoint/2010/main" val="577705377"/>
              </p:ext>
            </p:extLst>
          </p:nvPr>
        </p:nvGraphicFramePr>
        <p:xfrm>
          <a:off x="4143375" y="1158841"/>
          <a:ext cx="3554631" cy="5037172"/>
        </p:xfrm>
        <a:graphic>
          <a:graphicData uri="http://schemas.openxmlformats.org/presentationml/2006/ole">
            <mc:AlternateContent xmlns:mc="http://schemas.openxmlformats.org/markup-compatibility/2006">
              <mc:Choice xmlns:v="urn:schemas-microsoft-com:vml" Requires="v">
                <p:oleObj name="Worksheet" r:id="rId3" imgW="3905418" imgH="5533914" progId="Excel.Sheet.12">
                  <p:embed/>
                </p:oleObj>
              </mc:Choice>
              <mc:Fallback>
                <p:oleObj name="Worksheet" r:id="rId3" imgW="3905418" imgH="5533914" progId="Excel.Sheet.12">
                  <p:embed/>
                  <p:pic>
                    <p:nvPicPr>
                      <p:cNvPr id="0" name=""/>
                      <p:cNvPicPr/>
                      <p:nvPr/>
                    </p:nvPicPr>
                    <p:blipFill>
                      <a:blip r:embed="rId4"/>
                      <a:stretch>
                        <a:fillRect/>
                      </a:stretch>
                    </p:blipFill>
                    <p:spPr>
                      <a:xfrm>
                        <a:off x="4143375" y="1158841"/>
                        <a:ext cx="3554631" cy="5037172"/>
                      </a:xfrm>
                      <a:prstGeom prst="rect">
                        <a:avLst/>
                      </a:prstGeom>
                    </p:spPr>
                  </p:pic>
                </p:oleObj>
              </mc:Fallback>
            </mc:AlternateContent>
          </a:graphicData>
        </a:graphic>
      </p:graphicFrame>
      <p:pic>
        <p:nvPicPr>
          <p:cNvPr id="12" name="Image 11">
            <a:extLst>
              <a:ext uri="{FF2B5EF4-FFF2-40B4-BE49-F238E27FC236}">
                <a16:creationId xmlns:a16="http://schemas.microsoft.com/office/drawing/2014/main" id="{34FEDE72-4E8B-99F3-42D3-6B9B9854C94C}"/>
              </a:ext>
            </a:extLst>
          </p:cNvPr>
          <p:cNvPicPr>
            <a:picLocks noChangeAspect="1"/>
          </p:cNvPicPr>
          <p:nvPr/>
        </p:nvPicPr>
        <p:blipFill>
          <a:blip r:embed="rId5"/>
          <a:stretch>
            <a:fillRect/>
          </a:stretch>
        </p:blipFill>
        <p:spPr>
          <a:xfrm>
            <a:off x="8602699" y="4675980"/>
            <a:ext cx="1724607" cy="1122033"/>
          </a:xfrm>
          <a:prstGeom prst="rect">
            <a:avLst/>
          </a:prstGeom>
        </p:spPr>
      </p:pic>
      <p:sp>
        <p:nvSpPr>
          <p:cNvPr id="19" name="Espace réservé de la date 18">
            <a:extLst>
              <a:ext uri="{FF2B5EF4-FFF2-40B4-BE49-F238E27FC236}">
                <a16:creationId xmlns:a16="http://schemas.microsoft.com/office/drawing/2014/main" id="{2A0D4C1B-5781-58DA-C047-B643031AC78F}"/>
              </a:ext>
            </a:extLst>
          </p:cNvPr>
          <p:cNvSpPr>
            <a:spLocks noGrp="1"/>
          </p:cNvSpPr>
          <p:nvPr>
            <p:ph type="dt" sz="half" idx="10"/>
          </p:nvPr>
        </p:nvSpPr>
        <p:spPr/>
        <p:txBody>
          <a:bodyPr/>
          <a:lstStyle/>
          <a:p>
            <a:r>
              <a:rPr lang="fr-FR"/>
              <a:t>14/01/2024</a:t>
            </a:r>
          </a:p>
        </p:txBody>
      </p:sp>
      <p:sp>
        <p:nvSpPr>
          <p:cNvPr id="20" name="Espace réservé du pied de page 19">
            <a:extLst>
              <a:ext uri="{FF2B5EF4-FFF2-40B4-BE49-F238E27FC236}">
                <a16:creationId xmlns:a16="http://schemas.microsoft.com/office/drawing/2014/main" id="{0AC6EAAD-C6BE-1015-C226-96C7970FD1A9}"/>
              </a:ext>
            </a:extLst>
          </p:cNvPr>
          <p:cNvSpPr>
            <a:spLocks noGrp="1"/>
          </p:cNvSpPr>
          <p:nvPr>
            <p:ph type="ftr" sz="quarter" idx="11"/>
          </p:nvPr>
        </p:nvSpPr>
        <p:spPr/>
        <p:txBody>
          <a:bodyPr/>
          <a:lstStyle/>
          <a:p>
            <a:r>
              <a:rPr lang="fr-FR"/>
              <a:t>Diagnostic jeunesse</a:t>
            </a:r>
          </a:p>
        </p:txBody>
      </p:sp>
      <p:sp>
        <p:nvSpPr>
          <p:cNvPr id="21" name="Espace réservé du numéro de diapositive 20">
            <a:extLst>
              <a:ext uri="{FF2B5EF4-FFF2-40B4-BE49-F238E27FC236}">
                <a16:creationId xmlns:a16="http://schemas.microsoft.com/office/drawing/2014/main" id="{9F162AFA-1D27-3A51-EB3E-9EDB8963D6C4}"/>
              </a:ext>
            </a:extLst>
          </p:cNvPr>
          <p:cNvSpPr>
            <a:spLocks noGrp="1"/>
          </p:cNvSpPr>
          <p:nvPr>
            <p:ph type="sldNum" sz="quarter" idx="12"/>
          </p:nvPr>
        </p:nvSpPr>
        <p:spPr/>
        <p:txBody>
          <a:bodyPr/>
          <a:lstStyle/>
          <a:p>
            <a:fld id="{4ED93BA1-92E8-43FE-9FDC-00DE1D58589A}" type="slidenum">
              <a:rPr lang="fr-FR" smtClean="0"/>
              <a:t>19</a:t>
            </a:fld>
            <a:endParaRPr lang="fr-FR"/>
          </a:p>
        </p:txBody>
      </p:sp>
    </p:spTree>
    <p:extLst>
      <p:ext uri="{BB962C8B-B14F-4D97-AF65-F5344CB8AC3E}">
        <p14:creationId xmlns:p14="http://schemas.microsoft.com/office/powerpoint/2010/main" val="356907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59A20E7-60B2-A0D5-BE4B-04BD410F41E5}"/>
              </a:ext>
            </a:extLst>
          </p:cNvPr>
          <p:cNvSpPr>
            <a:spLocks noGrp="1"/>
          </p:cNvSpPr>
          <p:nvPr>
            <p:ph type="title"/>
          </p:nvPr>
        </p:nvSpPr>
        <p:spPr>
          <a:xfrm>
            <a:off x="635160" y="5152177"/>
            <a:ext cx="7031600" cy="1122400"/>
          </a:xfrm>
        </p:spPr>
        <p:txBody>
          <a:bodyPr/>
          <a:lstStyle/>
          <a:p>
            <a:r>
              <a:rPr lang="fr-FR" dirty="0"/>
              <a:t>Sommaire</a:t>
            </a:r>
          </a:p>
        </p:txBody>
      </p:sp>
      <p:grpSp>
        <p:nvGrpSpPr>
          <p:cNvPr id="9" name="Google Shape;332;p36">
            <a:extLst>
              <a:ext uri="{FF2B5EF4-FFF2-40B4-BE49-F238E27FC236}">
                <a16:creationId xmlns:a16="http://schemas.microsoft.com/office/drawing/2014/main" id="{DE014722-2343-79E4-2DA4-46304DA4D0D8}"/>
              </a:ext>
            </a:extLst>
          </p:cNvPr>
          <p:cNvGrpSpPr/>
          <p:nvPr/>
        </p:nvGrpSpPr>
        <p:grpSpPr>
          <a:xfrm>
            <a:off x="8322159" y="334297"/>
            <a:ext cx="3555210" cy="6184489"/>
            <a:chOff x="6244775" y="253294"/>
            <a:chExt cx="2659279" cy="4633683"/>
          </a:xfrm>
        </p:grpSpPr>
        <p:grpSp>
          <p:nvGrpSpPr>
            <p:cNvPr id="10" name="Google Shape;333;p36">
              <a:extLst>
                <a:ext uri="{FF2B5EF4-FFF2-40B4-BE49-F238E27FC236}">
                  <a16:creationId xmlns:a16="http://schemas.microsoft.com/office/drawing/2014/main" id="{9DB1746A-55A5-8EB0-2F12-C7C53D543E1C}"/>
                </a:ext>
              </a:extLst>
            </p:cNvPr>
            <p:cNvGrpSpPr/>
            <p:nvPr/>
          </p:nvGrpSpPr>
          <p:grpSpPr>
            <a:xfrm>
              <a:off x="6244775" y="253294"/>
              <a:ext cx="2659279" cy="2374181"/>
              <a:chOff x="6227525" y="246856"/>
              <a:chExt cx="2659279" cy="2374181"/>
            </a:xfrm>
          </p:grpSpPr>
          <p:pic>
            <p:nvPicPr>
              <p:cNvPr id="14" name="Google Shape;334;p36">
                <a:extLst>
                  <a:ext uri="{FF2B5EF4-FFF2-40B4-BE49-F238E27FC236}">
                    <a16:creationId xmlns:a16="http://schemas.microsoft.com/office/drawing/2014/main" id="{BC1D3D47-346B-F6A6-3F60-EADAE7D1DB88}"/>
                  </a:ext>
                </a:extLst>
              </p:cNvPr>
              <p:cNvPicPr preferRelativeResize="0"/>
              <p:nvPr/>
            </p:nvPicPr>
            <p:blipFill rotWithShape="1">
              <a:blip r:embed="rId2">
                <a:alphaModFix/>
              </a:blip>
              <a:srcRect l="36822" t="25554" r="19999" b="31183"/>
              <a:stretch/>
            </p:blipFill>
            <p:spPr>
              <a:xfrm rot="5400000">
                <a:off x="6791562" y="257694"/>
                <a:ext cx="1337851" cy="1316174"/>
              </a:xfrm>
              <a:prstGeom prst="rect">
                <a:avLst/>
              </a:prstGeom>
              <a:noFill/>
              <a:ln>
                <a:noFill/>
              </a:ln>
              <a:effectLst>
                <a:outerShdw blurRad="85725" dist="76200" dir="2580000" algn="bl" rotWithShape="0">
                  <a:srgbClr val="000000">
                    <a:alpha val="20000"/>
                  </a:srgbClr>
                </a:outerShdw>
              </a:effectLst>
            </p:spPr>
          </p:pic>
          <p:pic>
            <p:nvPicPr>
              <p:cNvPr id="15" name="Google Shape;335;p36">
                <a:extLst>
                  <a:ext uri="{FF2B5EF4-FFF2-40B4-BE49-F238E27FC236}">
                    <a16:creationId xmlns:a16="http://schemas.microsoft.com/office/drawing/2014/main" id="{553E075C-7820-9D82-CA15-C8B92E093BF8}"/>
                  </a:ext>
                </a:extLst>
              </p:cNvPr>
              <p:cNvPicPr preferRelativeResize="0"/>
              <p:nvPr/>
            </p:nvPicPr>
            <p:blipFill rotWithShape="1">
              <a:blip r:embed="rId3">
                <a:alphaModFix/>
              </a:blip>
              <a:srcRect l="33155" t="10846" r="12455" b="11010"/>
              <a:stretch/>
            </p:blipFill>
            <p:spPr>
              <a:xfrm>
                <a:off x="6227525" y="2034238"/>
                <a:ext cx="415898" cy="586800"/>
              </a:xfrm>
              <a:prstGeom prst="rect">
                <a:avLst/>
              </a:prstGeom>
              <a:noFill/>
              <a:ln>
                <a:noFill/>
              </a:ln>
              <a:effectLst>
                <a:outerShdw blurRad="85725" dist="76200" dir="2580000" algn="bl" rotWithShape="0">
                  <a:schemeClr val="dk1">
                    <a:alpha val="20000"/>
                  </a:schemeClr>
                </a:outerShdw>
              </a:effectLst>
            </p:spPr>
          </p:pic>
          <p:pic>
            <p:nvPicPr>
              <p:cNvPr id="16" name="Google Shape;336;p36">
                <a:extLst>
                  <a:ext uri="{FF2B5EF4-FFF2-40B4-BE49-F238E27FC236}">
                    <a16:creationId xmlns:a16="http://schemas.microsoft.com/office/drawing/2014/main" id="{2DAE0668-9B45-49E0-BCEA-E50A4250CA88}"/>
                  </a:ext>
                </a:extLst>
              </p:cNvPr>
              <p:cNvPicPr preferRelativeResize="0"/>
              <p:nvPr/>
            </p:nvPicPr>
            <p:blipFill rotWithShape="1">
              <a:blip r:embed="rId4">
                <a:alphaModFix/>
              </a:blip>
              <a:srcRect l="10888" t="10042" r="57056" b="10447"/>
              <a:stretch/>
            </p:blipFill>
            <p:spPr>
              <a:xfrm>
                <a:off x="8204856" y="707387"/>
                <a:ext cx="681948" cy="1660975"/>
              </a:xfrm>
              <a:prstGeom prst="rect">
                <a:avLst/>
              </a:prstGeom>
              <a:noFill/>
              <a:ln>
                <a:noFill/>
              </a:ln>
              <a:effectLst>
                <a:outerShdw blurRad="85725" dist="76200" dir="2580000" algn="bl" rotWithShape="0">
                  <a:schemeClr val="dk1">
                    <a:alpha val="20000"/>
                  </a:schemeClr>
                </a:outerShdw>
              </a:effectLst>
            </p:spPr>
          </p:pic>
        </p:grpSp>
        <p:grpSp>
          <p:nvGrpSpPr>
            <p:cNvPr id="11" name="Google Shape;337;p36">
              <a:extLst>
                <a:ext uri="{FF2B5EF4-FFF2-40B4-BE49-F238E27FC236}">
                  <a16:creationId xmlns:a16="http://schemas.microsoft.com/office/drawing/2014/main" id="{F2912F17-3476-78FF-D91C-C1C981AE3C5E}"/>
                </a:ext>
              </a:extLst>
            </p:cNvPr>
            <p:cNvGrpSpPr/>
            <p:nvPr/>
          </p:nvGrpSpPr>
          <p:grpSpPr>
            <a:xfrm>
              <a:off x="6871600" y="2918276"/>
              <a:ext cx="1792700" cy="1968701"/>
              <a:chOff x="6831750" y="2907021"/>
              <a:chExt cx="1792700" cy="1968701"/>
            </a:xfrm>
          </p:grpSpPr>
          <p:pic>
            <p:nvPicPr>
              <p:cNvPr id="12" name="Google Shape;338;p36">
                <a:extLst>
                  <a:ext uri="{FF2B5EF4-FFF2-40B4-BE49-F238E27FC236}">
                    <a16:creationId xmlns:a16="http://schemas.microsoft.com/office/drawing/2014/main" id="{1FAEEDC0-76DB-DE52-9DA9-C8C9D032C698}"/>
                  </a:ext>
                </a:extLst>
              </p:cNvPr>
              <p:cNvPicPr preferRelativeResize="0"/>
              <p:nvPr/>
            </p:nvPicPr>
            <p:blipFill rotWithShape="1">
              <a:blip r:embed="rId5">
                <a:alphaModFix/>
              </a:blip>
              <a:srcRect l="15098" t="38847" r="25459" b="24717"/>
              <a:stretch/>
            </p:blipFill>
            <p:spPr>
              <a:xfrm rot="5400000">
                <a:off x="7047623" y="3298896"/>
                <a:ext cx="1968701" cy="1184952"/>
              </a:xfrm>
              <a:prstGeom prst="rect">
                <a:avLst/>
              </a:prstGeom>
              <a:noFill/>
              <a:ln>
                <a:noFill/>
              </a:ln>
              <a:effectLst>
                <a:outerShdw blurRad="85725" dist="76200" dir="2580000" algn="bl" rotWithShape="0">
                  <a:srgbClr val="000000">
                    <a:alpha val="20000"/>
                  </a:srgbClr>
                </a:outerShdw>
              </a:effectLst>
            </p:spPr>
          </p:pic>
          <p:pic>
            <p:nvPicPr>
              <p:cNvPr id="13" name="Google Shape;339;p36">
                <a:extLst>
                  <a:ext uri="{FF2B5EF4-FFF2-40B4-BE49-F238E27FC236}">
                    <a16:creationId xmlns:a16="http://schemas.microsoft.com/office/drawing/2014/main" id="{72F7C782-168C-EC5E-3627-6512DB8F110B}"/>
                  </a:ext>
                </a:extLst>
              </p:cNvPr>
              <p:cNvPicPr preferRelativeResize="0"/>
              <p:nvPr/>
            </p:nvPicPr>
            <p:blipFill rotWithShape="1">
              <a:blip r:embed="rId2">
                <a:alphaModFix/>
              </a:blip>
              <a:srcRect l="11589" t="25687" r="33585" b="30647"/>
              <a:stretch/>
            </p:blipFill>
            <p:spPr>
              <a:xfrm rot="-5400000" flipH="1">
                <a:off x="6646676" y="3362220"/>
                <a:ext cx="1698575" cy="1328426"/>
              </a:xfrm>
              <a:prstGeom prst="rect">
                <a:avLst/>
              </a:prstGeom>
              <a:noFill/>
              <a:ln>
                <a:noFill/>
              </a:ln>
              <a:effectLst>
                <a:outerShdw blurRad="85725" dist="76200" dir="2580000" algn="bl" rotWithShape="0">
                  <a:srgbClr val="000000">
                    <a:alpha val="20000"/>
                  </a:srgbClr>
                </a:outerShdw>
              </a:effectLst>
            </p:spPr>
          </p:pic>
        </p:grpSp>
      </p:grpSp>
      <p:graphicFrame>
        <p:nvGraphicFramePr>
          <p:cNvPr id="20" name="Diagramme 19">
            <a:extLst>
              <a:ext uri="{FF2B5EF4-FFF2-40B4-BE49-F238E27FC236}">
                <a16:creationId xmlns:a16="http://schemas.microsoft.com/office/drawing/2014/main" id="{4C891AF6-DE2D-FA87-4952-FBB1506F31C7}"/>
              </a:ext>
            </a:extLst>
          </p:cNvPr>
          <p:cNvGraphicFramePr/>
          <p:nvPr>
            <p:extLst>
              <p:ext uri="{D42A27DB-BD31-4B8C-83A1-F6EECF244321}">
                <p14:modId xmlns:p14="http://schemas.microsoft.com/office/powerpoint/2010/main" val="2492323774"/>
              </p:ext>
            </p:extLst>
          </p:nvPr>
        </p:nvGraphicFramePr>
        <p:xfrm>
          <a:off x="477519" y="426720"/>
          <a:ext cx="7223949" cy="40639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Espace réservé de la date 16">
            <a:extLst>
              <a:ext uri="{FF2B5EF4-FFF2-40B4-BE49-F238E27FC236}">
                <a16:creationId xmlns:a16="http://schemas.microsoft.com/office/drawing/2014/main" id="{C8ADA61D-C2BB-5A80-7E45-E10AAB55FB91}"/>
              </a:ext>
            </a:extLst>
          </p:cNvPr>
          <p:cNvSpPr>
            <a:spLocks noGrp="1"/>
          </p:cNvSpPr>
          <p:nvPr>
            <p:ph type="dt" sz="half" idx="10"/>
          </p:nvPr>
        </p:nvSpPr>
        <p:spPr/>
        <p:txBody>
          <a:bodyPr/>
          <a:lstStyle/>
          <a:p>
            <a:r>
              <a:rPr lang="fr-FR"/>
              <a:t>14/01/2024</a:t>
            </a:r>
          </a:p>
        </p:txBody>
      </p:sp>
      <p:sp>
        <p:nvSpPr>
          <p:cNvPr id="18" name="Espace réservé du pied de page 17">
            <a:extLst>
              <a:ext uri="{FF2B5EF4-FFF2-40B4-BE49-F238E27FC236}">
                <a16:creationId xmlns:a16="http://schemas.microsoft.com/office/drawing/2014/main" id="{82E767D0-FA76-15B1-35A3-4582D4D32726}"/>
              </a:ext>
            </a:extLst>
          </p:cNvPr>
          <p:cNvSpPr>
            <a:spLocks noGrp="1"/>
          </p:cNvSpPr>
          <p:nvPr>
            <p:ph type="ftr" sz="quarter" idx="11"/>
          </p:nvPr>
        </p:nvSpPr>
        <p:spPr/>
        <p:txBody>
          <a:bodyPr/>
          <a:lstStyle/>
          <a:p>
            <a:r>
              <a:rPr lang="fr-FR"/>
              <a:t>Diagnostic jeunesse</a:t>
            </a:r>
          </a:p>
        </p:txBody>
      </p:sp>
      <p:sp>
        <p:nvSpPr>
          <p:cNvPr id="19" name="Espace réservé du numéro de diapositive 18">
            <a:extLst>
              <a:ext uri="{FF2B5EF4-FFF2-40B4-BE49-F238E27FC236}">
                <a16:creationId xmlns:a16="http://schemas.microsoft.com/office/drawing/2014/main" id="{48A9AE14-2CFD-0E1B-D637-3DCC379843C6}"/>
              </a:ext>
            </a:extLst>
          </p:cNvPr>
          <p:cNvSpPr>
            <a:spLocks noGrp="1"/>
          </p:cNvSpPr>
          <p:nvPr>
            <p:ph type="sldNum" sz="quarter" idx="12"/>
          </p:nvPr>
        </p:nvSpPr>
        <p:spPr/>
        <p:txBody>
          <a:bodyPr/>
          <a:lstStyle/>
          <a:p>
            <a:fld id="{4ED93BA1-92E8-43FE-9FDC-00DE1D58589A}" type="slidenum">
              <a:rPr lang="fr-FR" smtClean="0"/>
              <a:t>2</a:t>
            </a:fld>
            <a:endParaRPr lang="fr-FR"/>
          </a:p>
        </p:txBody>
      </p:sp>
    </p:spTree>
    <p:extLst>
      <p:ext uri="{BB962C8B-B14F-4D97-AF65-F5344CB8AC3E}">
        <p14:creationId xmlns:p14="http://schemas.microsoft.com/office/powerpoint/2010/main" val="3049570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3D6D1D-E57D-CB80-C0C0-68EBD8438B21}"/>
              </a:ext>
            </a:extLst>
          </p:cNvPr>
          <p:cNvSpPr>
            <a:spLocks noGrp="1"/>
          </p:cNvSpPr>
          <p:nvPr>
            <p:ph type="title"/>
          </p:nvPr>
        </p:nvSpPr>
        <p:spPr/>
        <p:txBody>
          <a:bodyPr/>
          <a:lstStyle/>
          <a:p>
            <a:r>
              <a:rPr lang="fr-FR" dirty="0"/>
              <a:t>Bibliographie</a:t>
            </a:r>
          </a:p>
        </p:txBody>
      </p:sp>
      <p:sp>
        <p:nvSpPr>
          <p:cNvPr id="4" name="Sous-titre 3">
            <a:extLst>
              <a:ext uri="{FF2B5EF4-FFF2-40B4-BE49-F238E27FC236}">
                <a16:creationId xmlns:a16="http://schemas.microsoft.com/office/drawing/2014/main" id="{81955F57-4077-1533-2120-7060963714C2}"/>
              </a:ext>
            </a:extLst>
          </p:cNvPr>
          <p:cNvSpPr>
            <a:spLocks noGrp="1"/>
          </p:cNvSpPr>
          <p:nvPr>
            <p:ph type="subTitle" idx="2"/>
          </p:nvPr>
        </p:nvSpPr>
        <p:spPr/>
        <p:txBody>
          <a:bodyPr/>
          <a:lstStyle/>
          <a:p>
            <a:r>
              <a:rPr lang="fr-FR" sz="1000" dirty="0">
                <a:effectLst/>
                <a:latin typeface="Calibri" panose="020F0502020204030204" pitchFamily="34" charset="0"/>
                <a:ea typeface="Calibri" panose="020F0502020204030204" pitchFamily="34" charset="0"/>
                <a:cs typeface="Times New Roman" panose="02020603050405020304" pitchFamily="18" charset="0"/>
              </a:rPr>
              <a:t>NATALI David, « La stratégie de Lisbonne après une décennie : revue critique d'une littérature pluridisciplinaire », </a:t>
            </a:r>
            <a:r>
              <a:rPr lang="fr-FR" sz="1000" i="1" dirty="0">
                <a:effectLst/>
                <a:latin typeface="Calibri" panose="020F0502020204030204" pitchFamily="34" charset="0"/>
                <a:ea typeface="Calibri" panose="020F0502020204030204" pitchFamily="34" charset="0"/>
                <a:cs typeface="Times New Roman" panose="02020603050405020304" pitchFamily="18" charset="0"/>
              </a:rPr>
              <a:t>La Revue de l'Ires</a:t>
            </a:r>
            <a:r>
              <a:rPr lang="fr-FR" sz="1000" dirty="0">
                <a:effectLst/>
                <a:latin typeface="Calibri" panose="020F0502020204030204" pitchFamily="34" charset="0"/>
                <a:ea typeface="Calibri" panose="020F0502020204030204" pitchFamily="34" charset="0"/>
                <a:cs typeface="Times New Roman" panose="02020603050405020304" pitchFamily="18" charset="0"/>
              </a:rPr>
              <a:t>, 2009/1 (n° 60), p. 109-136. DOI : 10.3917/rdli.060.0109. URL : </a:t>
            </a:r>
            <a:r>
              <a:rPr lang="fr-FR" sz="1000" dirty="0">
                <a:effectLst/>
                <a:latin typeface="Calibri" panose="020F0502020204030204" pitchFamily="34" charset="0"/>
                <a:ea typeface="Calibri" panose="020F0502020204030204" pitchFamily="34" charset="0"/>
                <a:cs typeface="Times New Roman" panose="02020603050405020304" pitchFamily="18" charset="0"/>
                <a:hlinkClick r:id="rId2"/>
              </a:rPr>
              <a:t>https://www.cairn.info/revue-de-l-ires-2009-1-page-109.htm</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000" dirty="0" err="1">
                <a:effectLst/>
                <a:latin typeface="Calibri" panose="020F0502020204030204" pitchFamily="34" charset="0"/>
                <a:ea typeface="Calibri" panose="020F0502020204030204" pitchFamily="34" charset="0"/>
                <a:cs typeface="Times New Roman" panose="02020603050405020304" pitchFamily="18" charset="0"/>
              </a:rPr>
              <a:t>Junel</a:t>
            </a:r>
            <a:r>
              <a:rPr lang="fr-FR" sz="1000" dirty="0">
                <a:effectLst/>
                <a:latin typeface="Calibri" panose="020F0502020204030204" pitchFamily="34" charset="0"/>
                <a:ea typeface="Calibri" panose="020F0502020204030204" pitchFamily="34" charset="0"/>
                <a:cs typeface="Times New Roman" panose="02020603050405020304" pitchFamily="18" charset="0"/>
              </a:rPr>
              <a:t> </a:t>
            </a:r>
            <a:r>
              <a:rPr lang="fr-FR" sz="1000" dirty="0" err="1">
                <a:effectLst/>
                <a:latin typeface="Calibri" panose="020F0502020204030204" pitchFamily="34" charset="0"/>
                <a:ea typeface="Calibri" panose="020F0502020204030204" pitchFamily="34" charset="0"/>
                <a:cs typeface="Times New Roman" panose="02020603050405020304" pitchFamily="18" charset="0"/>
              </a:rPr>
              <a:t>Bernan</a:t>
            </a:r>
            <a:r>
              <a:rPr lang="fr-FR" sz="1000" dirty="0">
                <a:latin typeface="Calibri" panose="020F0502020204030204" pitchFamily="34" charset="0"/>
                <a:ea typeface="Calibri" panose="020F0502020204030204" pitchFamily="34" charset="0"/>
                <a:cs typeface="Times New Roman" panose="02020603050405020304" pitchFamily="18" charset="0"/>
              </a:rPr>
              <a:t>, « INSEE Focus n°229 », Les jeunes ni en emploi, ni en études, ni en formation : jusqu’à 21 ans, moins nombreux parmi les femmes que parmi les hommes, </a:t>
            </a:r>
            <a:r>
              <a:rPr lang="fr-FR" sz="1050" dirty="0"/>
              <a:t>26/03/2021</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Espace réservé de la date 10">
            <a:extLst>
              <a:ext uri="{FF2B5EF4-FFF2-40B4-BE49-F238E27FC236}">
                <a16:creationId xmlns:a16="http://schemas.microsoft.com/office/drawing/2014/main" id="{53DB98FD-98CD-0927-AB42-9531EAE675B2}"/>
              </a:ext>
            </a:extLst>
          </p:cNvPr>
          <p:cNvSpPr>
            <a:spLocks noGrp="1"/>
          </p:cNvSpPr>
          <p:nvPr>
            <p:ph type="dt" sz="half" idx="10"/>
          </p:nvPr>
        </p:nvSpPr>
        <p:spPr/>
        <p:txBody>
          <a:bodyPr/>
          <a:lstStyle/>
          <a:p>
            <a:r>
              <a:rPr lang="fr-FR"/>
              <a:t>14/01/2024</a:t>
            </a:r>
          </a:p>
        </p:txBody>
      </p:sp>
      <p:sp>
        <p:nvSpPr>
          <p:cNvPr id="12" name="Espace réservé du pied de page 11">
            <a:extLst>
              <a:ext uri="{FF2B5EF4-FFF2-40B4-BE49-F238E27FC236}">
                <a16:creationId xmlns:a16="http://schemas.microsoft.com/office/drawing/2014/main" id="{868BF505-51DA-BBA0-3B7B-1AFB8BC7CA3E}"/>
              </a:ext>
            </a:extLst>
          </p:cNvPr>
          <p:cNvSpPr>
            <a:spLocks noGrp="1"/>
          </p:cNvSpPr>
          <p:nvPr>
            <p:ph type="ftr" sz="quarter" idx="11"/>
          </p:nvPr>
        </p:nvSpPr>
        <p:spPr/>
        <p:txBody>
          <a:bodyPr/>
          <a:lstStyle/>
          <a:p>
            <a:r>
              <a:rPr lang="fr-FR"/>
              <a:t>Diagnostic jeunesse</a:t>
            </a:r>
          </a:p>
        </p:txBody>
      </p:sp>
      <p:sp>
        <p:nvSpPr>
          <p:cNvPr id="13" name="Espace réservé du numéro de diapositive 12">
            <a:extLst>
              <a:ext uri="{FF2B5EF4-FFF2-40B4-BE49-F238E27FC236}">
                <a16:creationId xmlns:a16="http://schemas.microsoft.com/office/drawing/2014/main" id="{D0783D56-BFC5-50F7-CAED-3DB966C98F13}"/>
              </a:ext>
            </a:extLst>
          </p:cNvPr>
          <p:cNvSpPr>
            <a:spLocks noGrp="1"/>
          </p:cNvSpPr>
          <p:nvPr>
            <p:ph type="sldNum" sz="quarter" idx="12"/>
          </p:nvPr>
        </p:nvSpPr>
        <p:spPr/>
        <p:txBody>
          <a:bodyPr/>
          <a:lstStyle/>
          <a:p>
            <a:fld id="{4ED93BA1-92E8-43FE-9FDC-00DE1D58589A}" type="slidenum">
              <a:rPr lang="fr-FR" smtClean="0"/>
              <a:t>20</a:t>
            </a:fld>
            <a:endParaRPr lang="fr-FR"/>
          </a:p>
        </p:txBody>
      </p:sp>
    </p:spTree>
    <p:extLst>
      <p:ext uri="{BB962C8B-B14F-4D97-AF65-F5344CB8AC3E}">
        <p14:creationId xmlns:p14="http://schemas.microsoft.com/office/powerpoint/2010/main" val="46752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1340-4F0C-0FD5-01C1-92D8138572B8}"/>
              </a:ext>
            </a:extLst>
          </p:cNvPr>
          <p:cNvSpPr>
            <a:spLocks noGrp="1"/>
          </p:cNvSpPr>
          <p:nvPr>
            <p:ph type="title"/>
          </p:nvPr>
        </p:nvSpPr>
        <p:spPr/>
        <p:txBody>
          <a:bodyPr/>
          <a:lstStyle/>
          <a:p>
            <a:r>
              <a:rPr lang="fr-FR" dirty="0"/>
              <a:t>Contexte</a:t>
            </a:r>
            <a:br>
              <a:rPr lang="fr-FR" dirty="0"/>
            </a:br>
            <a:endParaRPr lang="fr-FR" dirty="0"/>
          </a:p>
        </p:txBody>
      </p:sp>
      <p:sp>
        <p:nvSpPr>
          <p:cNvPr id="4" name="Sous-titre 3">
            <a:extLst>
              <a:ext uri="{FF2B5EF4-FFF2-40B4-BE49-F238E27FC236}">
                <a16:creationId xmlns:a16="http://schemas.microsoft.com/office/drawing/2014/main" id="{3E17D571-F4BC-0E7B-A62D-0993594FE101}"/>
              </a:ext>
            </a:extLst>
          </p:cNvPr>
          <p:cNvSpPr>
            <a:spLocks noGrp="1"/>
          </p:cNvSpPr>
          <p:nvPr>
            <p:ph type="subTitle" idx="2"/>
          </p:nvPr>
        </p:nvSpPr>
        <p:spPr>
          <a:xfrm>
            <a:off x="959999" y="1706267"/>
            <a:ext cx="10272000" cy="4028708"/>
          </a:xfrm>
        </p:spPr>
        <p:txBody>
          <a:bodyPr/>
          <a:lstStyle/>
          <a:p>
            <a:r>
              <a:rPr lang="fr-FR" sz="1200" dirty="0">
                <a:solidFill>
                  <a:srgbClr val="252525"/>
                </a:solidFill>
                <a:effectLst/>
              </a:rPr>
              <a:t>Le diagnostic « jeunesse » a pour objectif de comprendre en profondeur la situation des jeunes vivant dans les Quartiers Prioritaires de la Politique de la Ville à  Strasbourg, d'identifier les besoins, les attentes et les écarts par rapport à un état souhaitable, et de formuler des actions opérationnelles pour améliorer leur situation. Ce processus repose sur la participation et la coordination de divers acteurs impliqués dans ces quartiers. Il découle de divers échecs et insatisfactions observés dans ces quartiers. Les inégalités socio-économiques, les défis spécifiques de la jeunesse, l'insatisfaction des parties prenantes, les inégalités et les discriminations, la faible implication des jeunes, le déficit de coopération et de coordination, ainsi que le besoin de résoudre des problématiques locales ont tous contribué à la nécessité d'évaluer la situation et de formuler des actions visant à améliorer la qualité de vie des jeunes dans ces quartiers.</a:t>
            </a:r>
          </a:p>
          <a:p>
            <a:endParaRPr lang="fr-FR" sz="1200" dirty="0">
              <a:solidFill>
                <a:srgbClr val="252525"/>
              </a:solidFill>
              <a:effectLst/>
            </a:endParaRPr>
          </a:p>
          <a:p>
            <a:r>
              <a:rPr lang="fr-FR" sz="1200" dirty="0">
                <a:solidFill>
                  <a:srgbClr val="252525"/>
                </a:solidFill>
                <a:effectLst/>
              </a:rPr>
              <a:t>Ce diagnostic repose sur la participation active des acteurs locaux et a pour finalité opérationnelle la mise en place de solutions concrètes pour remédier à ces problèmes. Il se déroule dans un contexte marqué par la présence de 18 QPV, réunissant plus de 77 000 habitants répartis sur cinq communes et représentant ainsi plus de 16 % de la population de l'agglomération. Parmi ces quartiers, sept sont soumis à un Projet de Rénovation Urbaine (PRU), ayant pour objectif d'améliorer le cadre de vie. Cette initiative s'inscrit dans le cadre plus large du Contrat de Ville, qui identifie ces quartiers prioritaires et vise à réduire les inégalités socio-économiques en favorisant le développement de ces zones. Il s'inscrit dans un contexte complexe où les inégalités socio-économiques, la participation des acteurs, la coordination des initiatives et les défis spécifiques de la jeunesse représentent des points de tension et de vigilance majeurs. La nécessité de réduire les écarts tout en évitant une gentrification excessive, la mobilisation de l'ensemble des parties prenantes et la communication transparente sont des éléments essentiels pour garantir le succès du diagnostic. Il est également crucial de veiller à ce que les solutions proposées soient durables et adaptées aux besoins à long terme des quartiers, tout en évitant la stigmatisation des habitants. Une approche équilibrée et attentive est requise pour aborder ces questions de manière constructive et favoriser l'amélioration de la qualité de vie dans les Quartiers Prioritaires.</a:t>
            </a:r>
          </a:p>
          <a:p>
            <a:endParaRPr lang="fr-FR" sz="1100" dirty="0"/>
          </a:p>
        </p:txBody>
      </p:sp>
      <p:sp>
        <p:nvSpPr>
          <p:cNvPr id="10" name="Espace réservé de la date 9">
            <a:extLst>
              <a:ext uri="{FF2B5EF4-FFF2-40B4-BE49-F238E27FC236}">
                <a16:creationId xmlns:a16="http://schemas.microsoft.com/office/drawing/2014/main" id="{7F480D26-55B9-B8CC-5758-D6B7EDF02A3A}"/>
              </a:ext>
            </a:extLst>
          </p:cNvPr>
          <p:cNvSpPr>
            <a:spLocks noGrp="1"/>
          </p:cNvSpPr>
          <p:nvPr>
            <p:ph type="dt" sz="half" idx="10"/>
          </p:nvPr>
        </p:nvSpPr>
        <p:spPr/>
        <p:txBody>
          <a:bodyPr/>
          <a:lstStyle/>
          <a:p>
            <a:r>
              <a:rPr lang="fr-FR"/>
              <a:t>14/01/2024</a:t>
            </a:r>
          </a:p>
        </p:txBody>
      </p:sp>
      <p:sp>
        <p:nvSpPr>
          <p:cNvPr id="11" name="Espace réservé du pied de page 10">
            <a:extLst>
              <a:ext uri="{FF2B5EF4-FFF2-40B4-BE49-F238E27FC236}">
                <a16:creationId xmlns:a16="http://schemas.microsoft.com/office/drawing/2014/main" id="{4C507E09-E014-F1B3-A11C-1A5B28D7752B}"/>
              </a:ext>
            </a:extLst>
          </p:cNvPr>
          <p:cNvSpPr>
            <a:spLocks noGrp="1"/>
          </p:cNvSpPr>
          <p:nvPr>
            <p:ph type="ftr" sz="quarter" idx="11"/>
          </p:nvPr>
        </p:nvSpPr>
        <p:spPr/>
        <p:txBody>
          <a:bodyPr/>
          <a:lstStyle/>
          <a:p>
            <a:r>
              <a:rPr lang="fr-FR"/>
              <a:t>Diagnostic jeunesse</a:t>
            </a:r>
          </a:p>
        </p:txBody>
      </p:sp>
      <p:sp>
        <p:nvSpPr>
          <p:cNvPr id="12" name="Espace réservé du numéro de diapositive 11">
            <a:extLst>
              <a:ext uri="{FF2B5EF4-FFF2-40B4-BE49-F238E27FC236}">
                <a16:creationId xmlns:a16="http://schemas.microsoft.com/office/drawing/2014/main" id="{A95DE2B0-3A33-9555-DD8E-1373F9071BD2}"/>
              </a:ext>
            </a:extLst>
          </p:cNvPr>
          <p:cNvSpPr>
            <a:spLocks noGrp="1"/>
          </p:cNvSpPr>
          <p:nvPr>
            <p:ph type="sldNum" sz="quarter" idx="12"/>
          </p:nvPr>
        </p:nvSpPr>
        <p:spPr/>
        <p:txBody>
          <a:bodyPr/>
          <a:lstStyle/>
          <a:p>
            <a:fld id="{4ED93BA1-92E8-43FE-9FDC-00DE1D58589A}" type="slidenum">
              <a:rPr lang="fr-FR" smtClean="0"/>
              <a:t>3</a:t>
            </a:fld>
            <a:endParaRPr lang="fr-FR"/>
          </a:p>
        </p:txBody>
      </p:sp>
    </p:spTree>
    <p:extLst>
      <p:ext uri="{BB962C8B-B14F-4D97-AF65-F5344CB8AC3E}">
        <p14:creationId xmlns:p14="http://schemas.microsoft.com/office/powerpoint/2010/main" val="208273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8B75E34-3F6A-5BCB-8AD6-2C06EB5F448D}"/>
              </a:ext>
            </a:extLst>
          </p:cNvPr>
          <p:cNvSpPr>
            <a:spLocks noGrp="1"/>
          </p:cNvSpPr>
          <p:nvPr>
            <p:ph type="title"/>
          </p:nvPr>
        </p:nvSpPr>
        <p:spPr/>
        <p:txBody>
          <a:bodyPr/>
          <a:lstStyle/>
          <a:p>
            <a:r>
              <a:rPr lang="fr-FR" dirty="0"/>
              <a:t>Définitions</a:t>
            </a:r>
          </a:p>
        </p:txBody>
      </p:sp>
      <p:graphicFrame>
        <p:nvGraphicFramePr>
          <p:cNvPr id="12" name="Diagramme 11">
            <a:extLst>
              <a:ext uri="{FF2B5EF4-FFF2-40B4-BE49-F238E27FC236}">
                <a16:creationId xmlns:a16="http://schemas.microsoft.com/office/drawing/2014/main" id="{0F4DD3C8-8868-82B6-1A7B-7F32D5ED5AFA}"/>
              </a:ext>
            </a:extLst>
          </p:cNvPr>
          <p:cNvGraphicFramePr/>
          <p:nvPr>
            <p:extLst>
              <p:ext uri="{D42A27DB-BD31-4B8C-83A1-F6EECF244321}">
                <p14:modId xmlns:p14="http://schemas.microsoft.com/office/powerpoint/2010/main" val="2473534124"/>
              </p:ext>
            </p:extLst>
          </p:nvPr>
        </p:nvGraphicFramePr>
        <p:xfrm>
          <a:off x="1960879" y="1564640"/>
          <a:ext cx="7223949" cy="4063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ce réservé de la date 8">
            <a:extLst>
              <a:ext uri="{FF2B5EF4-FFF2-40B4-BE49-F238E27FC236}">
                <a16:creationId xmlns:a16="http://schemas.microsoft.com/office/drawing/2014/main" id="{04829F11-F483-3391-BF02-F96C864157C2}"/>
              </a:ext>
            </a:extLst>
          </p:cNvPr>
          <p:cNvSpPr>
            <a:spLocks noGrp="1"/>
          </p:cNvSpPr>
          <p:nvPr>
            <p:ph type="dt" sz="half" idx="10"/>
          </p:nvPr>
        </p:nvSpPr>
        <p:spPr/>
        <p:txBody>
          <a:bodyPr/>
          <a:lstStyle/>
          <a:p>
            <a:r>
              <a:rPr lang="fr-FR"/>
              <a:t>14/01/2024</a:t>
            </a:r>
          </a:p>
        </p:txBody>
      </p:sp>
      <p:sp>
        <p:nvSpPr>
          <p:cNvPr id="10" name="Espace réservé du pied de page 9">
            <a:extLst>
              <a:ext uri="{FF2B5EF4-FFF2-40B4-BE49-F238E27FC236}">
                <a16:creationId xmlns:a16="http://schemas.microsoft.com/office/drawing/2014/main" id="{5275A76F-346D-C8BC-EAE3-EF45C1831550}"/>
              </a:ext>
            </a:extLst>
          </p:cNvPr>
          <p:cNvSpPr>
            <a:spLocks noGrp="1"/>
          </p:cNvSpPr>
          <p:nvPr>
            <p:ph type="ftr" sz="quarter" idx="11"/>
          </p:nvPr>
        </p:nvSpPr>
        <p:spPr/>
        <p:txBody>
          <a:bodyPr/>
          <a:lstStyle/>
          <a:p>
            <a:r>
              <a:rPr lang="fr-FR"/>
              <a:t>Diagnostic jeunesse</a:t>
            </a:r>
          </a:p>
        </p:txBody>
      </p:sp>
      <p:sp>
        <p:nvSpPr>
          <p:cNvPr id="11" name="Espace réservé du numéro de diapositive 10">
            <a:extLst>
              <a:ext uri="{FF2B5EF4-FFF2-40B4-BE49-F238E27FC236}">
                <a16:creationId xmlns:a16="http://schemas.microsoft.com/office/drawing/2014/main" id="{B50A7DE4-212B-EEEE-0FBD-AFB643FB3B01}"/>
              </a:ext>
            </a:extLst>
          </p:cNvPr>
          <p:cNvSpPr>
            <a:spLocks noGrp="1"/>
          </p:cNvSpPr>
          <p:nvPr>
            <p:ph type="sldNum" sz="quarter" idx="12"/>
          </p:nvPr>
        </p:nvSpPr>
        <p:spPr/>
        <p:txBody>
          <a:bodyPr/>
          <a:lstStyle/>
          <a:p>
            <a:fld id="{4ED93BA1-92E8-43FE-9FDC-00DE1D58589A}" type="slidenum">
              <a:rPr lang="fr-FR" smtClean="0"/>
              <a:t>4</a:t>
            </a:fld>
            <a:endParaRPr lang="fr-FR"/>
          </a:p>
        </p:txBody>
      </p:sp>
    </p:spTree>
    <p:extLst>
      <p:ext uri="{BB962C8B-B14F-4D97-AF65-F5344CB8AC3E}">
        <p14:creationId xmlns:p14="http://schemas.microsoft.com/office/powerpoint/2010/main" val="409930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1340-4F0C-0FD5-01C1-92D8138572B8}"/>
              </a:ext>
            </a:extLst>
          </p:cNvPr>
          <p:cNvSpPr>
            <a:spLocks noGrp="1"/>
          </p:cNvSpPr>
          <p:nvPr>
            <p:ph type="title"/>
          </p:nvPr>
        </p:nvSpPr>
        <p:spPr/>
        <p:txBody>
          <a:bodyPr/>
          <a:lstStyle/>
          <a:p>
            <a:r>
              <a:rPr lang="fr-FR" dirty="0"/>
              <a:t>Méthodologie</a:t>
            </a:r>
            <a:br>
              <a:rPr lang="fr-FR" dirty="0"/>
            </a:br>
            <a:endParaRPr lang="fr-FR" dirty="0"/>
          </a:p>
        </p:txBody>
      </p:sp>
      <p:sp>
        <p:nvSpPr>
          <p:cNvPr id="4" name="Sous-titre 3">
            <a:extLst>
              <a:ext uri="{FF2B5EF4-FFF2-40B4-BE49-F238E27FC236}">
                <a16:creationId xmlns:a16="http://schemas.microsoft.com/office/drawing/2014/main" id="{3E17D571-F4BC-0E7B-A62D-0993594FE101}"/>
              </a:ext>
            </a:extLst>
          </p:cNvPr>
          <p:cNvSpPr>
            <a:spLocks noGrp="1"/>
          </p:cNvSpPr>
          <p:nvPr>
            <p:ph type="subTitle" idx="2"/>
          </p:nvPr>
        </p:nvSpPr>
        <p:spPr>
          <a:xfrm>
            <a:off x="959999" y="1706267"/>
            <a:ext cx="10465562" cy="3988400"/>
          </a:xfrm>
        </p:spPr>
        <p:txBody>
          <a:bodyPr/>
          <a:lstStyle/>
          <a:p>
            <a:r>
              <a:rPr lang="fr-FR" sz="1200" dirty="0">
                <a:solidFill>
                  <a:srgbClr val="252525"/>
                </a:solidFill>
                <a:effectLst/>
              </a:rPr>
              <a:t>Pour mieux connaître la situation des jeunes vivant dans les QPV de la ville de Strasbourg, l'objectif est de réaliser un diagnostic de territoire reposant sur un vaste panel d'indicateurs sociaux-économiques issus du recensement national de la population de l'INSEE tels que le taux de chômage ou le revenu disponible par unité de consommation. Ces indicateurs permettraient de réaliser, avec les données disponibles le jour de la rédaction de ce cadre de travail, une comparaison entre les années 2008 – 2013 – 2019 à l'échelle des outils de regroupements statistiques (IRIS). Il sera ensuite possible de connaitre et de comparer la situation socio-économique des QPV par rapport aux autres quartiers de Strasbourg. Cette méthodologie peut évoluer en fonction de vos besoins.</a:t>
            </a:r>
          </a:p>
          <a:p>
            <a:endParaRPr lang="fr-FR" sz="1200" dirty="0">
              <a:solidFill>
                <a:srgbClr val="252525"/>
              </a:solidFill>
              <a:effectLst/>
            </a:endParaRPr>
          </a:p>
          <a:p>
            <a:r>
              <a:rPr lang="fr-FR" sz="1200" b="1" dirty="0">
                <a:solidFill>
                  <a:srgbClr val="252525"/>
                </a:solidFill>
                <a:effectLst/>
              </a:rPr>
              <a:t>Intervalle de comparaison</a:t>
            </a:r>
            <a:endParaRPr lang="fr-FR" sz="1200" dirty="0">
              <a:solidFill>
                <a:srgbClr val="252525"/>
              </a:solidFill>
              <a:effectLst/>
            </a:endParaRPr>
          </a:p>
          <a:p>
            <a:r>
              <a:rPr lang="fr-FR" sz="1200" dirty="0">
                <a:solidFill>
                  <a:srgbClr val="252525"/>
                </a:solidFill>
                <a:effectLst/>
              </a:rPr>
              <a:t>Un millésime de recensement est constitué des résultats des recensements des 5 ans « autour » de l'année du millésime. C'est-à-dire que le millésime 2020 inclut les résultats des recensements des années 2018-2019-2020-2021-2022. Ce n'est pas vraiment le cas, étant donné qu'il n'y a pas eu de recensement en 2021 à cause du COVID-19. Le millésime 2020 inclut les campagnes 2017-2018-2019-2020-2022. Or, il n'y aurait pas de sens à comparer deux millésimes trop proches, car il inclurait les mêmes campagnes de recensement. Il faut donc comparer le millésime 2020 avec le millésime 2014 (2012-2013-2014-2015-2016). Comme le millésime 2020 est le plus récent disponible, nous avons donc choisi d'effectuer des comparaisons de 2014 à 2020.</a:t>
            </a:r>
          </a:p>
          <a:p>
            <a:endParaRPr lang="fr-FR" sz="1200" dirty="0">
              <a:solidFill>
                <a:srgbClr val="252525"/>
              </a:solidFill>
              <a:effectLst/>
            </a:endParaRPr>
          </a:p>
          <a:p>
            <a:r>
              <a:rPr lang="fr-FR" sz="1200" b="1" dirty="0">
                <a:solidFill>
                  <a:srgbClr val="252525"/>
                </a:solidFill>
                <a:effectLst/>
              </a:rPr>
              <a:t>Tranche d'âge</a:t>
            </a:r>
            <a:endParaRPr lang="fr-FR" sz="1200" dirty="0">
              <a:solidFill>
                <a:srgbClr val="252525"/>
              </a:solidFill>
              <a:effectLst/>
            </a:endParaRPr>
          </a:p>
          <a:p>
            <a:r>
              <a:rPr lang="fr-FR" sz="1200" dirty="0">
                <a:solidFill>
                  <a:srgbClr val="252525"/>
                </a:solidFill>
                <a:effectLst/>
              </a:rPr>
              <a:t>L'INSEE ne publie pas forcément les indicateurs pour chaque âge, mais par tranche d'âge et certains peuvent changer. Vous verrez ainsi, notamment pour les indicateurs économiques, par exemple des taux de chômage, présentés pour les individus de 15 à 24 ans, alors que d'autres indicateurs, comme le nombre d'individus, ne sont disponibles que pour la tranche d'âge 18 à 24 ans.</a:t>
            </a:r>
          </a:p>
        </p:txBody>
      </p:sp>
      <p:sp>
        <p:nvSpPr>
          <p:cNvPr id="10" name="Espace réservé de la date 9">
            <a:extLst>
              <a:ext uri="{FF2B5EF4-FFF2-40B4-BE49-F238E27FC236}">
                <a16:creationId xmlns:a16="http://schemas.microsoft.com/office/drawing/2014/main" id="{E3B07435-EB63-C0C9-0CEB-E2F5E6BFB0A4}"/>
              </a:ext>
            </a:extLst>
          </p:cNvPr>
          <p:cNvSpPr>
            <a:spLocks noGrp="1"/>
          </p:cNvSpPr>
          <p:nvPr>
            <p:ph type="dt" sz="half" idx="10"/>
          </p:nvPr>
        </p:nvSpPr>
        <p:spPr/>
        <p:txBody>
          <a:bodyPr/>
          <a:lstStyle/>
          <a:p>
            <a:r>
              <a:rPr lang="fr-FR"/>
              <a:t>14/01/2024</a:t>
            </a:r>
          </a:p>
        </p:txBody>
      </p:sp>
      <p:sp>
        <p:nvSpPr>
          <p:cNvPr id="11" name="Espace réservé du pied de page 10">
            <a:extLst>
              <a:ext uri="{FF2B5EF4-FFF2-40B4-BE49-F238E27FC236}">
                <a16:creationId xmlns:a16="http://schemas.microsoft.com/office/drawing/2014/main" id="{32C82245-437B-4452-17EE-682DDEE6E035}"/>
              </a:ext>
            </a:extLst>
          </p:cNvPr>
          <p:cNvSpPr>
            <a:spLocks noGrp="1"/>
          </p:cNvSpPr>
          <p:nvPr>
            <p:ph type="ftr" sz="quarter" idx="11"/>
          </p:nvPr>
        </p:nvSpPr>
        <p:spPr/>
        <p:txBody>
          <a:bodyPr/>
          <a:lstStyle/>
          <a:p>
            <a:r>
              <a:rPr lang="fr-FR"/>
              <a:t>Diagnostic jeunesse</a:t>
            </a:r>
          </a:p>
        </p:txBody>
      </p:sp>
      <p:sp>
        <p:nvSpPr>
          <p:cNvPr id="12" name="Espace réservé du numéro de diapositive 11">
            <a:extLst>
              <a:ext uri="{FF2B5EF4-FFF2-40B4-BE49-F238E27FC236}">
                <a16:creationId xmlns:a16="http://schemas.microsoft.com/office/drawing/2014/main" id="{5FF12910-87F3-20EC-9855-3378C4C73239}"/>
              </a:ext>
            </a:extLst>
          </p:cNvPr>
          <p:cNvSpPr>
            <a:spLocks noGrp="1"/>
          </p:cNvSpPr>
          <p:nvPr>
            <p:ph type="sldNum" sz="quarter" idx="12"/>
          </p:nvPr>
        </p:nvSpPr>
        <p:spPr/>
        <p:txBody>
          <a:bodyPr/>
          <a:lstStyle/>
          <a:p>
            <a:fld id="{4ED93BA1-92E8-43FE-9FDC-00DE1D58589A}" type="slidenum">
              <a:rPr lang="fr-FR" smtClean="0"/>
              <a:t>5</a:t>
            </a:fld>
            <a:endParaRPr lang="fr-FR"/>
          </a:p>
        </p:txBody>
      </p:sp>
    </p:spTree>
    <p:extLst>
      <p:ext uri="{BB962C8B-B14F-4D97-AF65-F5344CB8AC3E}">
        <p14:creationId xmlns:p14="http://schemas.microsoft.com/office/powerpoint/2010/main" val="299952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1340-4F0C-0FD5-01C1-92D8138572B8}"/>
              </a:ext>
            </a:extLst>
          </p:cNvPr>
          <p:cNvSpPr>
            <a:spLocks noGrp="1"/>
          </p:cNvSpPr>
          <p:nvPr>
            <p:ph type="title"/>
          </p:nvPr>
        </p:nvSpPr>
        <p:spPr/>
        <p:txBody>
          <a:bodyPr/>
          <a:lstStyle/>
          <a:p>
            <a:r>
              <a:rPr lang="fr-FR" dirty="0"/>
              <a:t>Les jeunes au sein des QPV</a:t>
            </a:r>
          </a:p>
        </p:txBody>
      </p:sp>
      <p:sp>
        <p:nvSpPr>
          <p:cNvPr id="3" name="Sous-titre 2">
            <a:extLst>
              <a:ext uri="{FF2B5EF4-FFF2-40B4-BE49-F238E27FC236}">
                <a16:creationId xmlns:a16="http://schemas.microsoft.com/office/drawing/2014/main" id="{ACD20E7E-3F0B-FDA7-79F1-3B93B2B36687}"/>
              </a:ext>
            </a:extLst>
          </p:cNvPr>
          <p:cNvSpPr>
            <a:spLocks noGrp="1"/>
          </p:cNvSpPr>
          <p:nvPr>
            <p:ph type="subTitle" idx="1"/>
          </p:nvPr>
        </p:nvSpPr>
        <p:spPr>
          <a:xfrm>
            <a:off x="6532800" y="1706267"/>
            <a:ext cx="4699200" cy="3988400"/>
          </a:xfrm>
        </p:spPr>
        <p:txBody>
          <a:bodyPr/>
          <a:lstStyle/>
          <a:p>
            <a:r>
              <a:rPr lang="fr-FR" sz="1200" dirty="0">
                <a:solidFill>
                  <a:srgbClr val="252525"/>
                </a:solidFill>
                <a:effectLst/>
              </a:rPr>
              <a:t>La population </a:t>
            </a:r>
            <a:r>
              <a:rPr lang="fr-FR" sz="1200" dirty="0" err="1">
                <a:solidFill>
                  <a:srgbClr val="252525"/>
                </a:solidFill>
                <a:effectLst/>
              </a:rPr>
              <a:t>eurométropolitaine</a:t>
            </a:r>
            <a:r>
              <a:rPr lang="fr-FR" sz="1200" dirty="0">
                <a:solidFill>
                  <a:srgbClr val="252525"/>
                </a:solidFill>
                <a:effectLst/>
              </a:rPr>
              <a:t> se caractérise par une forte proportion de la population de 15-29 ans, marquant une certaine jeunesse. La proportion de 0-14 ans est plus faible, signe que la population jeune est plus estudiantine. Cette tendance est encore plus marquée dans la commune strasbourgeoise, confirmant cette analyse, la population communale composant la moitié de l'Eurométropole. Les QPV </a:t>
            </a:r>
            <a:r>
              <a:rPr lang="fr-FR" sz="1200" dirty="0" err="1">
                <a:solidFill>
                  <a:srgbClr val="252525"/>
                </a:solidFill>
                <a:effectLst/>
              </a:rPr>
              <a:t>eurométropolitains</a:t>
            </a:r>
            <a:r>
              <a:rPr lang="fr-FR" sz="1200" dirty="0">
                <a:solidFill>
                  <a:srgbClr val="252525"/>
                </a:solidFill>
                <a:effectLst/>
              </a:rPr>
              <a:t> ont une structure de population différente. Si la population reste jeune, elle se caractérise par une proportion majoritaire de 0 à 14 ans, indiquant une population familiale.</a:t>
            </a:r>
          </a:p>
          <a:p>
            <a:endParaRPr lang="fr-FR" sz="1200" dirty="0">
              <a:solidFill>
                <a:srgbClr val="252525"/>
              </a:solidFill>
              <a:effectLst/>
            </a:endParaRPr>
          </a:p>
          <a:p>
            <a:r>
              <a:rPr lang="fr-FR" sz="1200" dirty="0">
                <a:solidFill>
                  <a:srgbClr val="252525"/>
                </a:solidFill>
                <a:effectLst/>
              </a:rPr>
              <a:t>Cependant, la population strasbourgeoise est globalement vieillissante. C'est particulièrement le cas pour les habitants de l'Eurométropole qui ont une part plus importante d'habitants âgés de 75 ans et plus que les Strasbourgeois et les habitants des QVP Strasbourgeois. Ainsi, les habitants des QPV strasbourgeois sont plus jeunes que les habitants de Strasbourg et de l'Eurométropole de Strasbourg.</a:t>
            </a:r>
          </a:p>
          <a:p>
            <a:endParaRPr lang="fr-FR" sz="1200" dirty="0"/>
          </a:p>
        </p:txBody>
      </p:sp>
      <p:sp>
        <p:nvSpPr>
          <p:cNvPr id="4" name="Sous-titre 3">
            <a:extLst>
              <a:ext uri="{FF2B5EF4-FFF2-40B4-BE49-F238E27FC236}">
                <a16:creationId xmlns:a16="http://schemas.microsoft.com/office/drawing/2014/main" id="{3E17D571-F4BC-0E7B-A62D-0993594FE101}"/>
              </a:ext>
            </a:extLst>
          </p:cNvPr>
          <p:cNvSpPr>
            <a:spLocks noGrp="1"/>
          </p:cNvSpPr>
          <p:nvPr>
            <p:ph type="subTitle" idx="2"/>
          </p:nvPr>
        </p:nvSpPr>
        <p:spPr/>
        <p:txBody>
          <a:bodyPr/>
          <a:lstStyle/>
          <a:p>
            <a:endParaRPr lang="fr-FR"/>
          </a:p>
        </p:txBody>
      </p:sp>
      <p:pic>
        <p:nvPicPr>
          <p:cNvPr id="6" name="Image 5" descr="Une image contenant diagramme, capture d’écran, ligne, Tracé&#10;&#10;Description générée automatiquement">
            <a:extLst>
              <a:ext uri="{FF2B5EF4-FFF2-40B4-BE49-F238E27FC236}">
                <a16:creationId xmlns:a16="http://schemas.microsoft.com/office/drawing/2014/main" id="{9E480A8D-D296-99DE-3BB6-11488FB24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07" y="1617890"/>
            <a:ext cx="6211993" cy="4165154"/>
          </a:xfrm>
          <a:prstGeom prst="rect">
            <a:avLst/>
          </a:prstGeom>
        </p:spPr>
      </p:pic>
      <p:sp>
        <p:nvSpPr>
          <p:cNvPr id="12" name="Espace réservé de la date 11">
            <a:extLst>
              <a:ext uri="{FF2B5EF4-FFF2-40B4-BE49-F238E27FC236}">
                <a16:creationId xmlns:a16="http://schemas.microsoft.com/office/drawing/2014/main" id="{0E87508C-59D0-FA1F-B30D-A934CED55E59}"/>
              </a:ext>
            </a:extLst>
          </p:cNvPr>
          <p:cNvSpPr>
            <a:spLocks noGrp="1"/>
          </p:cNvSpPr>
          <p:nvPr>
            <p:ph type="dt" sz="half" idx="10"/>
          </p:nvPr>
        </p:nvSpPr>
        <p:spPr/>
        <p:txBody>
          <a:bodyPr/>
          <a:lstStyle/>
          <a:p>
            <a:r>
              <a:rPr lang="fr-FR"/>
              <a:t>14/01/2024</a:t>
            </a:r>
          </a:p>
        </p:txBody>
      </p:sp>
      <p:sp>
        <p:nvSpPr>
          <p:cNvPr id="13" name="Espace réservé du pied de page 12">
            <a:extLst>
              <a:ext uri="{FF2B5EF4-FFF2-40B4-BE49-F238E27FC236}">
                <a16:creationId xmlns:a16="http://schemas.microsoft.com/office/drawing/2014/main" id="{FE7DE63A-44E5-91EE-F157-68B426A21A6E}"/>
              </a:ext>
            </a:extLst>
          </p:cNvPr>
          <p:cNvSpPr>
            <a:spLocks noGrp="1"/>
          </p:cNvSpPr>
          <p:nvPr>
            <p:ph type="ftr" sz="quarter" idx="11"/>
          </p:nvPr>
        </p:nvSpPr>
        <p:spPr/>
        <p:txBody>
          <a:bodyPr/>
          <a:lstStyle/>
          <a:p>
            <a:r>
              <a:rPr lang="fr-FR"/>
              <a:t>Diagnostic jeunesse</a:t>
            </a:r>
          </a:p>
        </p:txBody>
      </p:sp>
      <p:sp>
        <p:nvSpPr>
          <p:cNvPr id="14" name="Espace réservé du numéro de diapositive 13">
            <a:extLst>
              <a:ext uri="{FF2B5EF4-FFF2-40B4-BE49-F238E27FC236}">
                <a16:creationId xmlns:a16="http://schemas.microsoft.com/office/drawing/2014/main" id="{3512AAB5-17F3-982E-868E-F7C3CEC25F01}"/>
              </a:ext>
            </a:extLst>
          </p:cNvPr>
          <p:cNvSpPr>
            <a:spLocks noGrp="1"/>
          </p:cNvSpPr>
          <p:nvPr>
            <p:ph type="sldNum" sz="quarter" idx="12"/>
          </p:nvPr>
        </p:nvSpPr>
        <p:spPr/>
        <p:txBody>
          <a:bodyPr/>
          <a:lstStyle/>
          <a:p>
            <a:fld id="{4ED93BA1-92E8-43FE-9FDC-00DE1D58589A}" type="slidenum">
              <a:rPr lang="fr-FR" smtClean="0"/>
              <a:t>6</a:t>
            </a:fld>
            <a:endParaRPr lang="fr-FR"/>
          </a:p>
        </p:txBody>
      </p:sp>
    </p:spTree>
    <p:extLst>
      <p:ext uri="{BB962C8B-B14F-4D97-AF65-F5344CB8AC3E}">
        <p14:creationId xmlns:p14="http://schemas.microsoft.com/office/powerpoint/2010/main" val="303444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1340-4F0C-0FD5-01C1-92D8138572B8}"/>
              </a:ext>
            </a:extLst>
          </p:cNvPr>
          <p:cNvSpPr>
            <a:spLocks noGrp="1"/>
          </p:cNvSpPr>
          <p:nvPr>
            <p:ph type="title"/>
          </p:nvPr>
        </p:nvSpPr>
        <p:spPr/>
        <p:txBody>
          <a:bodyPr/>
          <a:lstStyle/>
          <a:p>
            <a:r>
              <a:rPr lang="fr-FR" dirty="0"/>
              <a:t>Population des QPV</a:t>
            </a:r>
          </a:p>
        </p:txBody>
      </p:sp>
      <p:sp>
        <p:nvSpPr>
          <p:cNvPr id="3" name="Sous-titre 2">
            <a:extLst>
              <a:ext uri="{FF2B5EF4-FFF2-40B4-BE49-F238E27FC236}">
                <a16:creationId xmlns:a16="http://schemas.microsoft.com/office/drawing/2014/main" id="{ACD20E7E-3F0B-FDA7-79F1-3B93B2B36687}"/>
              </a:ext>
            </a:extLst>
          </p:cNvPr>
          <p:cNvSpPr>
            <a:spLocks noGrp="1"/>
          </p:cNvSpPr>
          <p:nvPr>
            <p:ph type="subTitle" idx="1"/>
          </p:nvPr>
        </p:nvSpPr>
        <p:spPr>
          <a:xfrm>
            <a:off x="5246703" y="1636200"/>
            <a:ext cx="5985297" cy="3834415"/>
          </a:xfrm>
        </p:spPr>
        <p:txBody>
          <a:bodyPr/>
          <a:lstStyle/>
          <a:p>
            <a:r>
              <a:rPr lang="fr-FR" sz="1200" dirty="0">
                <a:solidFill>
                  <a:srgbClr val="252525"/>
                </a:solidFill>
                <a:effectLst/>
              </a:rPr>
              <a:t>La population augmente au même rythme dans l'Eurométropole et dans les quartiers prioritaires de la politique de la ville, une augmentation de 5,5 % entre 2014 et 2020. Cette augmentation est cependant très contrastée en fonction des QPV. Certain ont connu une baisse importante de leurs nombres d'habitants, comme le QPV de Lingolsheim avec une baisse de 30 % de sa population, alors que d'autres quartiers comme le </a:t>
            </a:r>
            <a:r>
              <a:rPr lang="fr-FR" sz="1200" dirty="0" err="1">
                <a:solidFill>
                  <a:srgbClr val="252525"/>
                </a:solidFill>
                <a:effectLst/>
              </a:rPr>
              <a:t>Molkenbronn</a:t>
            </a:r>
            <a:r>
              <a:rPr lang="fr-FR" sz="1200" dirty="0">
                <a:solidFill>
                  <a:srgbClr val="252525"/>
                </a:solidFill>
                <a:effectLst/>
              </a:rPr>
              <a:t> ont connu une augmentation de leurs populations de 30 %. Les quartiers du port du Rhin ont quant à eux connu un doublement de sa population durant ces dates.</a:t>
            </a:r>
          </a:p>
          <a:p>
            <a:endParaRPr lang="fr-FR" sz="1200" dirty="0">
              <a:solidFill>
                <a:srgbClr val="252525"/>
              </a:solidFill>
              <a:effectLst/>
            </a:endParaRPr>
          </a:p>
          <a:p>
            <a:r>
              <a:rPr lang="fr-FR" sz="1200" dirty="0">
                <a:solidFill>
                  <a:srgbClr val="252525"/>
                </a:solidFill>
                <a:effectLst/>
              </a:rPr>
              <a:t>Les deux QPV les plus peuplés, Hautepierre et Neuhof-Meinau peuplés de 15 000 habitants chacun, regroupent près de 30 % de la population totale des QPV à Strasbourg, alors que d'autres QPV comme </a:t>
            </a:r>
            <a:r>
              <a:rPr lang="fr-FR" sz="1200" dirty="0" err="1">
                <a:solidFill>
                  <a:srgbClr val="252525"/>
                </a:solidFill>
                <a:effectLst/>
              </a:rPr>
              <a:t>Spach</a:t>
            </a:r>
            <a:r>
              <a:rPr lang="fr-FR" sz="1200" dirty="0">
                <a:solidFill>
                  <a:srgbClr val="252525"/>
                </a:solidFill>
                <a:effectLst/>
              </a:rPr>
              <a:t> ou le </a:t>
            </a:r>
            <a:r>
              <a:rPr lang="fr-FR" sz="1200" dirty="0" err="1">
                <a:solidFill>
                  <a:srgbClr val="252525"/>
                </a:solidFill>
                <a:effectLst/>
              </a:rPr>
              <a:t>Murhof</a:t>
            </a:r>
            <a:r>
              <a:rPr lang="fr-FR" sz="1200" dirty="0">
                <a:solidFill>
                  <a:srgbClr val="252525"/>
                </a:solidFill>
                <a:effectLst/>
              </a:rPr>
              <a:t> ne comptent que 2000 habitants.</a:t>
            </a:r>
          </a:p>
        </p:txBody>
      </p:sp>
      <p:pic>
        <p:nvPicPr>
          <p:cNvPr id="7" name="Image 6" descr="Une image contenant texte, capture d’écran, menu, nombre&#10;&#10;Description générée automatiquement">
            <a:extLst>
              <a:ext uri="{FF2B5EF4-FFF2-40B4-BE49-F238E27FC236}">
                <a16:creationId xmlns:a16="http://schemas.microsoft.com/office/drawing/2014/main" id="{3DE8ADAB-A921-4AB7-9A9E-CB290FEE5874}"/>
              </a:ext>
            </a:extLst>
          </p:cNvPr>
          <p:cNvPicPr>
            <a:picLocks noChangeAspect="1"/>
          </p:cNvPicPr>
          <p:nvPr/>
        </p:nvPicPr>
        <p:blipFill>
          <a:blip r:embed="rId2"/>
          <a:stretch>
            <a:fillRect/>
          </a:stretch>
        </p:blipFill>
        <p:spPr>
          <a:xfrm>
            <a:off x="2524212" y="1636200"/>
            <a:ext cx="2184637" cy="3834415"/>
          </a:xfrm>
          <a:prstGeom prst="rect">
            <a:avLst/>
          </a:prstGeom>
        </p:spPr>
      </p:pic>
      <p:sp>
        <p:nvSpPr>
          <p:cNvPr id="11" name="Espace réservé de la date 10">
            <a:extLst>
              <a:ext uri="{FF2B5EF4-FFF2-40B4-BE49-F238E27FC236}">
                <a16:creationId xmlns:a16="http://schemas.microsoft.com/office/drawing/2014/main" id="{237D63AD-3F15-11C5-7EA9-E724663349F6}"/>
              </a:ext>
            </a:extLst>
          </p:cNvPr>
          <p:cNvSpPr>
            <a:spLocks noGrp="1"/>
          </p:cNvSpPr>
          <p:nvPr>
            <p:ph type="dt" sz="half" idx="10"/>
          </p:nvPr>
        </p:nvSpPr>
        <p:spPr/>
        <p:txBody>
          <a:bodyPr/>
          <a:lstStyle/>
          <a:p>
            <a:r>
              <a:rPr lang="fr-FR"/>
              <a:t>14/01/2024</a:t>
            </a:r>
          </a:p>
        </p:txBody>
      </p:sp>
      <p:sp>
        <p:nvSpPr>
          <p:cNvPr id="12" name="Espace réservé du pied de page 11">
            <a:extLst>
              <a:ext uri="{FF2B5EF4-FFF2-40B4-BE49-F238E27FC236}">
                <a16:creationId xmlns:a16="http://schemas.microsoft.com/office/drawing/2014/main" id="{E2F851C7-0AAC-79B6-87BE-7A6A94FE3513}"/>
              </a:ext>
            </a:extLst>
          </p:cNvPr>
          <p:cNvSpPr>
            <a:spLocks noGrp="1"/>
          </p:cNvSpPr>
          <p:nvPr>
            <p:ph type="ftr" sz="quarter" idx="11"/>
          </p:nvPr>
        </p:nvSpPr>
        <p:spPr/>
        <p:txBody>
          <a:bodyPr/>
          <a:lstStyle/>
          <a:p>
            <a:r>
              <a:rPr lang="fr-FR"/>
              <a:t>Diagnostic jeunesse</a:t>
            </a:r>
          </a:p>
        </p:txBody>
      </p:sp>
      <p:sp>
        <p:nvSpPr>
          <p:cNvPr id="13" name="Espace réservé du numéro de diapositive 12">
            <a:extLst>
              <a:ext uri="{FF2B5EF4-FFF2-40B4-BE49-F238E27FC236}">
                <a16:creationId xmlns:a16="http://schemas.microsoft.com/office/drawing/2014/main" id="{A2E188B6-932C-7DE6-85CC-43A203855E2B}"/>
              </a:ext>
            </a:extLst>
          </p:cNvPr>
          <p:cNvSpPr>
            <a:spLocks noGrp="1"/>
          </p:cNvSpPr>
          <p:nvPr>
            <p:ph type="sldNum" sz="quarter" idx="12"/>
          </p:nvPr>
        </p:nvSpPr>
        <p:spPr/>
        <p:txBody>
          <a:bodyPr/>
          <a:lstStyle/>
          <a:p>
            <a:fld id="{4ED93BA1-92E8-43FE-9FDC-00DE1D58589A}" type="slidenum">
              <a:rPr lang="fr-FR" smtClean="0"/>
              <a:t>7</a:t>
            </a:fld>
            <a:endParaRPr lang="fr-FR"/>
          </a:p>
        </p:txBody>
      </p:sp>
    </p:spTree>
    <p:extLst>
      <p:ext uri="{BB962C8B-B14F-4D97-AF65-F5344CB8AC3E}">
        <p14:creationId xmlns:p14="http://schemas.microsoft.com/office/powerpoint/2010/main" val="273586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D1340-4F0C-0FD5-01C1-92D8138572B8}"/>
              </a:ext>
            </a:extLst>
          </p:cNvPr>
          <p:cNvSpPr>
            <a:spLocks noGrp="1"/>
          </p:cNvSpPr>
          <p:nvPr>
            <p:ph type="title"/>
          </p:nvPr>
        </p:nvSpPr>
        <p:spPr/>
        <p:txBody>
          <a:bodyPr/>
          <a:lstStyle/>
          <a:p>
            <a:r>
              <a:rPr lang="fr-FR" dirty="0"/>
              <a:t>Les jeunes au sein des QPV</a:t>
            </a:r>
          </a:p>
        </p:txBody>
      </p:sp>
      <p:sp>
        <p:nvSpPr>
          <p:cNvPr id="3" name="Sous-titre 2">
            <a:extLst>
              <a:ext uri="{FF2B5EF4-FFF2-40B4-BE49-F238E27FC236}">
                <a16:creationId xmlns:a16="http://schemas.microsoft.com/office/drawing/2014/main" id="{ACD20E7E-3F0B-FDA7-79F1-3B93B2B36687}"/>
              </a:ext>
            </a:extLst>
          </p:cNvPr>
          <p:cNvSpPr>
            <a:spLocks noGrp="1"/>
          </p:cNvSpPr>
          <p:nvPr>
            <p:ph type="subTitle" idx="1"/>
          </p:nvPr>
        </p:nvSpPr>
        <p:spPr>
          <a:xfrm>
            <a:off x="5566299" y="1706267"/>
            <a:ext cx="5665701" cy="3988400"/>
          </a:xfrm>
        </p:spPr>
        <p:txBody>
          <a:bodyPr/>
          <a:lstStyle/>
          <a:p>
            <a:pPr algn="just"/>
            <a:r>
              <a:rPr lang="fr-FR" sz="1200" dirty="0">
                <a:solidFill>
                  <a:srgbClr val="252525"/>
                </a:solidFill>
                <a:effectLst/>
              </a:rPr>
              <a:t>La population des quartiers prioritaires de la politique de la ville contient moins de jeunes de 18 à 24 ans que dans l'Eurométropole de Strasbourg qui est caractérisée par une forte présence étudiante. La part de jeunes de 18 à 24 ans y est de 10,5 % alors qu'elle est de 12,1 % dans le reste de la métropole.</a:t>
            </a:r>
          </a:p>
          <a:p>
            <a:pPr algn="just"/>
            <a:endParaRPr lang="fr-FR" sz="1200" dirty="0">
              <a:solidFill>
                <a:srgbClr val="252525"/>
              </a:solidFill>
              <a:effectLst/>
            </a:endParaRPr>
          </a:p>
          <a:p>
            <a:pPr algn="just"/>
            <a:r>
              <a:rPr lang="fr-FR" sz="1200" dirty="0">
                <a:solidFill>
                  <a:srgbClr val="252525"/>
                </a:solidFill>
                <a:effectLst/>
              </a:rPr>
              <a:t>Les quartiers contenant le plus de jeunes sont Neuhof-Meinau et Hautepierre, qui sont aussi les QPV les plus peuplés.</a:t>
            </a:r>
          </a:p>
        </p:txBody>
      </p:sp>
      <p:pic>
        <p:nvPicPr>
          <p:cNvPr id="5" name="Image 4" descr="Une image contenant texte, capture d’écran, menu, nombre&#10;&#10;Description générée automatiquement">
            <a:extLst>
              <a:ext uri="{FF2B5EF4-FFF2-40B4-BE49-F238E27FC236}">
                <a16:creationId xmlns:a16="http://schemas.microsoft.com/office/drawing/2014/main" id="{F058D2BC-B604-4558-BE43-04F7190FBA37}"/>
              </a:ext>
            </a:extLst>
          </p:cNvPr>
          <p:cNvPicPr>
            <a:picLocks noChangeAspect="1"/>
          </p:cNvPicPr>
          <p:nvPr/>
        </p:nvPicPr>
        <p:blipFill>
          <a:blip r:embed="rId2"/>
          <a:stretch>
            <a:fillRect/>
          </a:stretch>
        </p:blipFill>
        <p:spPr>
          <a:xfrm>
            <a:off x="2293970" y="1779565"/>
            <a:ext cx="2395400" cy="3841803"/>
          </a:xfrm>
          <a:prstGeom prst="rect">
            <a:avLst/>
          </a:prstGeom>
        </p:spPr>
      </p:pic>
      <p:sp>
        <p:nvSpPr>
          <p:cNvPr id="11" name="Espace réservé de la date 10">
            <a:extLst>
              <a:ext uri="{FF2B5EF4-FFF2-40B4-BE49-F238E27FC236}">
                <a16:creationId xmlns:a16="http://schemas.microsoft.com/office/drawing/2014/main" id="{218F6F7B-2BD4-0BD5-1F47-1BEAA9E78E40}"/>
              </a:ext>
            </a:extLst>
          </p:cNvPr>
          <p:cNvSpPr>
            <a:spLocks noGrp="1"/>
          </p:cNvSpPr>
          <p:nvPr>
            <p:ph type="dt" sz="half" idx="10"/>
          </p:nvPr>
        </p:nvSpPr>
        <p:spPr/>
        <p:txBody>
          <a:bodyPr/>
          <a:lstStyle/>
          <a:p>
            <a:r>
              <a:rPr lang="fr-FR"/>
              <a:t>14/01/2024</a:t>
            </a:r>
          </a:p>
        </p:txBody>
      </p:sp>
      <p:sp>
        <p:nvSpPr>
          <p:cNvPr id="12" name="Espace réservé du pied de page 11">
            <a:extLst>
              <a:ext uri="{FF2B5EF4-FFF2-40B4-BE49-F238E27FC236}">
                <a16:creationId xmlns:a16="http://schemas.microsoft.com/office/drawing/2014/main" id="{7A10CFDB-8823-9845-9415-5EE6AB370895}"/>
              </a:ext>
            </a:extLst>
          </p:cNvPr>
          <p:cNvSpPr>
            <a:spLocks noGrp="1"/>
          </p:cNvSpPr>
          <p:nvPr>
            <p:ph type="ftr" sz="quarter" idx="11"/>
          </p:nvPr>
        </p:nvSpPr>
        <p:spPr/>
        <p:txBody>
          <a:bodyPr/>
          <a:lstStyle/>
          <a:p>
            <a:r>
              <a:rPr lang="fr-FR"/>
              <a:t>Diagnostic jeunesse</a:t>
            </a:r>
          </a:p>
        </p:txBody>
      </p:sp>
      <p:sp>
        <p:nvSpPr>
          <p:cNvPr id="13" name="Espace réservé du numéro de diapositive 12">
            <a:extLst>
              <a:ext uri="{FF2B5EF4-FFF2-40B4-BE49-F238E27FC236}">
                <a16:creationId xmlns:a16="http://schemas.microsoft.com/office/drawing/2014/main" id="{B3B2932E-820F-9626-C30C-177A3E6B4D1C}"/>
              </a:ext>
            </a:extLst>
          </p:cNvPr>
          <p:cNvSpPr>
            <a:spLocks noGrp="1"/>
          </p:cNvSpPr>
          <p:nvPr>
            <p:ph type="sldNum" sz="quarter" idx="12"/>
          </p:nvPr>
        </p:nvSpPr>
        <p:spPr/>
        <p:txBody>
          <a:bodyPr/>
          <a:lstStyle/>
          <a:p>
            <a:fld id="{4ED93BA1-92E8-43FE-9FDC-00DE1D58589A}" type="slidenum">
              <a:rPr lang="fr-FR" smtClean="0"/>
              <a:t>8</a:t>
            </a:fld>
            <a:endParaRPr lang="fr-FR"/>
          </a:p>
        </p:txBody>
      </p:sp>
    </p:spTree>
    <p:extLst>
      <p:ext uri="{BB962C8B-B14F-4D97-AF65-F5344CB8AC3E}">
        <p14:creationId xmlns:p14="http://schemas.microsoft.com/office/powerpoint/2010/main" val="236447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CF4079-A3E6-4293-630C-F94BCFFBCCBB}"/>
              </a:ext>
            </a:extLst>
          </p:cNvPr>
          <p:cNvSpPr>
            <a:spLocks noGrp="1"/>
          </p:cNvSpPr>
          <p:nvPr>
            <p:ph type="title"/>
          </p:nvPr>
        </p:nvSpPr>
        <p:spPr/>
        <p:txBody>
          <a:bodyPr/>
          <a:lstStyle/>
          <a:p>
            <a:r>
              <a:rPr lang="fr-FR" dirty="0"/>
              <a:t>Scolarisation en QPV</a:t>
            </a:r>
          </a:p>
        </p:txBody>
      </p:sp>
      <p:sp>
        <p:nvSpPr>
          <p:cNvPr id="9" name="Espace réservé de la date 8">
            <a:extLst>
              <a:ext uri="{FF2B5EF4-FFF2-40B4-BE49-F238E27FC236}">
                <a16:creationId xmlns:a16="http://schemas.microsoft.com/office/drawing/2014/main" id="{AD1B7AC3-CC0B-2D05-B4E7-C66B853A5709}"/>
              </a:ext>
            </a:extLst>
          </p:cNvPr>
          <p:cNvSpPr>
            <a:spLocks noGrp="1"/>
          </p:cNvSpPr>
          <p:nvPr>
            <p:ph type="dt" sz="half" idx="10"/>
          </p:nvPr>
        </p:nvSpPr>
        <p:spPr/>
        <p:txBody>
          <a:bodyPr/>
          <a:lstStyle/>
          <a:p>
            <a:r>
              <a:rPr lang="fr-FR"/>
              <a:t>14/01/2024</a:t>
            </a:r>
          </a:p>
        </p:txBody>
      </p:sp>
      <p:sp>
        <p:nvSpPr>
          <p:cNvPr id="10" name="Espace réservé du pied de page 9">
            <a:extLst>
              <a:ext uri="{FF2B5EF4-FFF2-40B4-BE49-F238E27FC236}">
                <a16:creationId xmlns:a16="http://schemas.microsoft.com/office/drawing/2014/main" id="{FC4E87C9-0D8C-0823-84AD-739F17A8B49E}"/>
              </a:ext>
            </a:extLst>
          </p:cNvPr>
          <p:cNvSpPr>
            <a:spLocks noGrp="1"/>
          </p:cNvSpPr>
          <p:nvPr>
            <p:ph type="ftr" sz="quarter" idx="11"/>
          </p:nvPr>
        </p:nvSpPr>
        <p:spPr/>
        <p:txBody>
          <a:bodyPr/>
          <a:lstStyle/>
          <a:p>
            <a:r>
              <a:rPr lang="fr-FR"/>
              <a:t>Diagnostic jeunesse</a:t>
            </a:r>
          </a:p>
        </p:txBody>
      </p:sp>
      <p:sp>
        <p:nvSpPr>
          <p:cNvPr id="11" name="Espace réservé du numéro de diapositive 10">
            <a:extLst>
              <a:ext uri="{FF2B5EF4-FFF2-40B4-BE49-F238E27FC236}">
                <a16:creationId xmlns:a16="http://schemas.microsoft.com/office/drawing/2014/main" id="{A0B40C83-E66F-593C-EDF0-6D352BD79A1C}"/>
              </a:ext>
            </a:extLst>
          </p:cNvPr>
          <p:cNvSpPr>
            <a:spLocks noGrp="1"/>
          </p:cNvSpPr>
          <p:nvPr>
            <p:ph type="sldNum" sz="quarter" idx="12"/>
          </p:nvPr>
        </p:nvSpPr>
        <p:spPr/>
        <p:txBody>
          <a:bodyPr/>
          <a:lstStyle/>
          <a:p>
            <a:fld id="{4ED93BA1-92E8-43FE-9FDC-00DE1D58589A}" type="slidenum">
              <a:rPr lang="fr-FR" smtClean="0"/>
              <a:t>9</a:t>
            </a:fld>
            <a:endParaRPr lang="fr-FR"/>
          </a:p>
        </p:txBody>
      </p:sp>
    </p:spTree>
    <p:extLst>
      <p:ext uri="{BB962C8B-B14F-4D97-AF65-F5344CB8AC3E}">
        <p14:creationId xmlns:p14="http://schemas.microsoft.com/office/powerpoint/2010/main" val="584572875"/>
      </p:ext>
    </p:extLst>
  </p:cSld>
  <p:clrMapOvr>
    <a:masterClrMapping/>
  </p:clrMapOvr>
</p:sld>
</file>

<file path=ppt/theme/theme1.xml><?xml version="1.0" encoding="utf-8"?>
<a:theme xmlns:a="http://schemas.openxmlformats.org/drawingml/2006/main" name="Theme_round_colors">
  <a:themeElements>
    <a:clrScheme name="Simple Light">
      <a:dk1>
        <a:srgbClr val="191919"/>
      </a:dk1>
      <a:lt1>
        <a:srgbClr val="FFFFFF"/>
      </a:lt1>
      <a:dk2>
        <a:srgbClr val="9E9E9E"/>
      </a:dk2>
      <a:lt2>
        <a:srgbClr val="FAB479"/>
      </a:lt2>
      <a:accent1>
        <a:srgbClr val="FF6363"/>
      </a:accent1>
      <a:accent2>
        <a:srgbClr val="05CAFF"/>
      </a:accent2>
      <a:accent3>
        <a:srgbClr val="1104FF"/>
      </a:accent3>
      <a:accent4>
        <a:srgbClr val="FFFFFF"/>
      </a:accent4>
      <a:accent5>
        <a:srgbClr val="FFFFFF"/>
      </a:accent5>
      <a:accent6>
        <a:srgbClr val="FFFFFF"/>
      </a:accent6>
      <a:hlink>
        <a:srgbClr val="191919"/>
      </a:hlink>
      <a:folHlink>
        <a:srgbClr val="0097A7"/>
      </a:folHlink>
    </a:clrScheme>
    <a:fontScheme name="mc polices">
      <a:majorFont>
        <a:latin typeface="Univers"/>
        <a:ea typeface=""/>
        <a:cs typeface=""/>
      </a:majorFont>
      <a:minorFont>
        <a:latin typeface="Californian FB"/>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_round_colors" id="{DA4CE6BF-43BC-43AC-BA8D-A2A8B8378627}" vid="{93EC2980-9C95-4F03-97EB-DFF1B33FE88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Theme_round_colors</Template>
  <TotalTime>787</TotalTime>
  <Words>2716</Words>
  <Application>Microsoft Office PowerPoint</Application>
  <PresentationFormat>Grand écran</PresentationFormat>
  <Paragraphs>144</Paragraphs>
  <Slides>20</Slides>
  <Notes>0</Notes>
  <HiddenSlides>0</HiddenSlides>
  <MMClips>0</MMClips>
  <ScaleCrop>false</ScaleCrop>
  <HeadingPairs>
    <vt:vector size="8" baseType="variant">
      <vt:variant>
        <vt:lpstr>Polices utilisées</vt:lpstr>
      </vt:variant>
      <vt:variant>
        <vt:i4>11</vt:i4>
      </vt:variant>
      <vt:variant>
        <vt:lpstr>Thème</vt:lpstr>
      </vt:variant>
      <vt:variant>
        <vt:i4>1</vt:i4>
      </vt:variant>
      <vt:variant>
        <vt:lpstr>Serveurs OLE incorporés</vt:lpstr>
      </vt:variant>
      <vt:variant>
        <vt:i4>1</vt:i4>
      </vt:variant>
      <vt:variant>
        <vt:lpstr>Titres des diapositives</vt:lpstr>
      </vt:variant>
      <vt:variant>
        <vt:i4>20</vt:i4>
      </vt:variant>
    </vt:vector>
  </HeadingPairs>
  <TitlesOfParts>
    <vt:vector size="33" baseType="lpstr">
      <vt:lpstr>Anaheim</vt:lpstr>
      <vt:lpstr>Aptos</vt:lpstr>
      <vt:lpstr>Arial</vt:lpstr>
      <vt:lpstr>Bebas Neue</vt:lpstr>
      <vt:lpstr>Calibri</vt:lpstr>
      <vt:lpstr>Californian FB</vt:lpstr>
      <vt:lpstr>Epilogue</vt:lpstr>
      <vt:lpstr>Epilogue Light</vt:lpstr>
      <vt:lpstr>Epilogue SemiBold</vt:lpstr>
      <vt:lpstr>Manrope</vt:lpstr>
      <vt:lpstr>Nunito Light</vt:lpstr>
      <vt:lpstr>Theme_round_colors</vt:lpstr>
      <vt:lpstr>Feuille de calcul Microsoft Excel</vt:lpstr>
      <vt:lpstr>Diagnostic jeunesse sur le territoire des quartiers prioritaire de l’Eurométropole de Strasbourg</vt:lpstr>
      <vt:lpstr>Sommaire</vt:lpstr>
      <vt:lpstr>Contexte </vt:lpstr>
      <vt:lpstr>Définitions</vt:lpstr>
      <vt:lpstr>Méthodologie </vt:lpstr>
      <vt:lpstr>Les jeunes au sein des QPV</vt:lpstr>
      <vt:lpstr>Population des QPV</vt:lpstr>
      <vt:lpstr>Les jeunes au sein des QPV</vt:lpstr>
      <vt:lpstr>Scolarisation en QPV</vt:lpstr>
      <vt:lpstr>Taux de scolarisation</vt:lpstr>
      <vt:lpstr>Sortants précoces</vt:lpstr>
      <vt:lpstr>Insertion professionnelle</vt:lpstr>
      <vt:lpstr>Taux d’activité</vt:lpstr>
      <vt:lpstr>Taux de chômage</vt:lpstr>
      <vt:lpstr>Ni en emploi, ni en formation</vt:lpstr>
      <vt:lpstr>Taux d’emplois précaires</vt:lpstr>
      <vt:lpstr>Précarité financière </vt:lpstr>
      <vt:lpstr>Proportion de ménages fiscaux payant l’impôt sur le revenu</vt:lpstr>
      <vt:lpstr>Proportion de ménages fiscaux payant l’impôt sur le revenu</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Diagnostic jeunesse sur le territoire des quartiers prioritaire de l’Eurométropole de Strasbourg</dc:title>
  <dc:creator>Thibaud Ritzenthaler</dc:creator>
  <cp:lastModifiedBy>Thibaud Ritzenthaler</cp:lastModifiedBy>
  <cp:revision>9</cp:revision>
  <dcterms:created xsi:type="dcterms:W3CDTF">2023-12-04T10:42:05Z</dcterms:created>
  <dcterms:modified xsi:type="dcterms:W3CDTF">2024-01-14T20:17:15Z</dcterms:modified>
</cp:coreProperties>
</file>