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C2E6AD79-5252-4DF5-AF23-7051FADB0EA5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F25F7-B3AC-4898-B28E-185F83599FD4}" type="datetimeFigureOut">
              <a:rPr lang="fr-FR" smtClean="0"/>
              <a:t>16/10/2023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DC98-994B-42CA-AA84-C5419644F7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272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F25F7-B3AC-4898-B28E-185F83599FD4}" type="datetimeFigureOut">
              <a:rPr lang="fr-FR" smtClean="0"/>
              <a:t>16/10/2023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DC98-994B-42CA-AA84-C5419644F7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0964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F25F7-B3AC-4898-B28E-185F83599FD4}" type="datetimeFigureOut">
              <a:rPr lang="fr-FR" smtClean="0"/>
              <a:t>16/10/2023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DC98-994B-42CA-AA84-C5419644F79F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4746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F25F7-B3AC-4898-B28E-185F83599FD4}" type="datetimeFigureOut">
              <a:rPr lang="fr-FR" smtClean="0"/>
              <a:t>16/10/2023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DC98-994B-42CA-AA84-C5419644F7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750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F25F7-B3AC-4898-B28E-185F83599FD4}" type="datetimeFigureOut">
              <a:rPr lang="fr-FR" smtClean="0"/>
              <a:t>16/10/2023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DC98-994B-42CA-AA84-C5419644F79F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3706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F25F7-B3AC-4898-B28E-185F83599FD4}" type="datetimeFigureOut">
              <a:rPr lang="fr-FR" smtClean="0"/>
              <a:t>16/10/2023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DC98-994B-42CA-AA84-C5419644F7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3509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F25F7-B3AC-4898-B28E-185F83599FD4}" type="datetimeFigureOut">
              <a:rPr lang="fr-FR" smtClean="0"/>
              <a:t>16/10/2023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DC98-994B-42CA-AA84-C5419644F7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5721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F25F7-B3AC-4898-B28E-185F83599FD4}" type="datetimeFigureOut">
              <a:rPr lang="fr-FR" smtClean="0"/>
              <a:t>16/10/2023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DC98-994B-42CA-AA84-C5419644F7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4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F25F7-B3AC-4898-B28E-185F83599FD4}" type="datetimeFigureOut">
              <a:rPr lang="fr-FR" smtClean="0"/>
              <a:t>16/10/2023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DC98-994B-42CA-AA84-C5419644F7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0280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F25F7-B3AC-4898-B28E-185F83599FD4}" type="datetimeFigureOut">
              <a:rPr lang="fr-FR" smtClean="0"/>
              <a:t>16/10/2023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DC98-994B-42CA-AA84-C5419644F7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4466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F25F7-B3AC-4898-B28E-185F83599FD4}" type="datetimeFigureOut">
              <a:rPr lang="fr-FR" smtClean="0"/>
              <a:t>16/10/2023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DC98-994B-42CA-AA84-C5419644F7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129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F25F7-B3AC-4898-B28E-185F83599FD4}" type="datetimeFigureOut">
              <a:rPr lang="fr-FR" smtClean="0"/>
              <a:t>16/10/2023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DC98-994B-42CA-AA84-C5419644F7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7403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F25F7-B3AC-4898-B28E-185F83599FD4}" type="datetimeFigureOut">
              <a:rPr lang="fr-FR" smtClean="0"/>
              <a:t>16/10/2023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DC98-994B-42CA-AA84-C5419644F7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1024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F25F7-B3AC-4898-B28E-185F83599FD4}" type="datetimeFigureOut">
              <a:rPr lang="fr-FR" smtClean="0"/>
              <a:t>16/10/2023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DC98-994B-42CA-AA84-C5419644F7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864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F25F7-B3AC-4898-B28E-185F83599FD4}" type="datetimeFigureOut">
              <a:rPr lang="fr-FR" smtClean="0"/>
              <a:t>16/10/2023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DC98-994B-42CA-AA84-C5419644F7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3024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F25F7-B3AC-4898-B28E-185F83599FD4}" type="datetimeFigureOut">
              <a:rPr lang="fr-FR" smtClean="0"/>
              <a:t>16/10/2023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DC98-994B-42CA-AA84-C5419644F7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062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F25F7-B3AC-4898-B28E-185F83599FD4}" type="datetimeFigureOut">
              <a:rPr lang="fr-FR" smtClean="0"/>
              <a:t>16/10/2023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C91DC98-994B-42CA-AA84-C5419644F7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1519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BCAB51-E9AF-2D14-0283-8886F613A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3058" y="-369226"/>
            <a:ext cx="9652546" cy="3942678"/>
          </a:xfrm>
        </p:spPr>
        <p:txBody>
          <a:bodyPr/>
          <a:lstStyle/>
          <a:p>
            <a:pPr algn="l"/>
            <a:r>
              <a:rPr lang="fr-FR" sz="4000" dirty="0"/>
              <a:t>L’accès aux soins entre 2006-2013 :       le cas du Danemark et de l’Autriche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47B862B-488A-6D2D-E3C4-8DAAA627A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3058" y="3573452"/>
            <a:ext cx="7766936" cy="1096899"/>
          </a:xfrm>
        </p:spPr>
        <p:txBody>
          <a:bodyPr/>
          <a:lstStyle/>
          <a:p>
            <a:r>
              <a:rPr lang="fr-FR" dirty="0"/>
              <a:t>Younès ABDELAZIZ, Adèle JANIAUD, Thibaud RITZENTHALER</a:t>
            </a:r>
          </a:p>
        </p:txBody>
      </p:sp>
    </p:spTree>
    <p:extLst>
      <p:ext uri="{BB962C8B-B14F-4D97-AF65-F5344CB8AC3E}">
        <p14:creationId xmlns:p14="http://schemas.microsoft.com/office/powerpoint/2010/main" val="1968504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CA98C9-5413-38A5-9AEF-40AF22BF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011" y="987326"/>
            <a:ext cx="3854528" cy="12784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/>
              <a:t>Les </a:t>
            </a:r>
            <a:r>
              <a:rPr lang="en-US" sz="2800" b="1" dirty="0" err="1"/>
              <a:t>enjeux</a:t>
            </a:r>
            <a:r>
              <a:rPr lang="en-US" sz="2800" b="1" dirty="0"/>
              <a:t> de </a:t>
            </a:r>
            <a:r>
              <a:rPr lang="en-US" sz="2800" b="1" dirty="0" err="1"/>
              <a:t>l’accès</a:t>
            </a:r>
            <a:r>
              <a:rPr lang="en-US" sz="2800" b="1" dirty="0"/>
              <a:t> aux </a:t>
            </a:r>
            <a:r>
              <a:rPr lang="en-US" sz="2800" b="1" dirty="0" err="1"/>
              <a:t>soins</a:t>
            </a:r>
            <a:r>
              <a:rPr lang="en-US" sz="2800" b="1" dirty="0"/>
              <a:t> : 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4AB17CAC-7C83-7FCC-1536-BBF2C486C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248" y="665781"/>
            <a:ext cx="4513541" cy="55264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000" b="1" dirty="0"/>
              <a:t>Danemark :</a:t>
            </a:r>
          </a:p>
          <a:p>
            <a:r>
              <a:rPr lang="fr-FR" sz="2000" dirty="0"/>
              <a:t>Système dit « national »</a:t>
            </a:r>
          </a:p>
          <a:p>
            <a:r>
              <a:rPr lang="fr-FR" sz="2000" dirty="0"/>
              <a:t>Auparavant en retard en termes d’espérance de vie</a:t>
            </a:r>
          </a:p>
          <a:p>
            <a:r>
              <a:rPr lang="fr-FR" sz="2000" dirty="0"/>
              <a:t>Mise en place d’actions permettant de rattraper ce retard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sz="2000" b="1" dirty="0"/>
              <a:t>Autriche : </a:t>
            </a:r>
          </a:p>
          <a:p>
            <a:r>
              <a:rPr lang="fr-FR" sz="2000" dirty="0"/>
              <a:t>Système dit « d’assurance-maladie »</a:t>
            </a:r>
          </a:p>
          <a:p>
            <a:r>
              <a:rPr lang="fr-FR" sz="2000" dirty="0"/>
              <a:t>Part très importante du PIB injectée dans le système de santé</a:t>
            </a:r>
          </a:p>
          <a:p>
            <a:r>
              <a:rPr lang="fr-FR" sz="2000" dirty="0"/>
              <a:t>Amélioration globale des conditions de santé de la population</a:t>
            </a:r>
          </a:p>
        </p:txBody>
      </p:sp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4FF6527C-04CE-BD7E-D168-7276FCC69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4346" y="2265792"/>
            <a:ext cx="4012654" cy="2584449"/>
          </a:xfrm>
        </p:spPr>
        <p:txBody>
          <a:bodyPr/>
          <a:lstStyle/>
          <a:p>
            <a:r>
              <a:rPr lang="fr-FR" sz="2400" dirty="0"/>
              <a:t>3 types systèmes de santé :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fr-FR" sz="2400" b="1" dirty="0">
                <a:sym typeface="Wingdings" panose="05000000000000000000" pitchFamily="2" charset="2"/>
              </a:rPr>
              <a:t>Nationaux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fr-FR" sz="2400" b="1" dirty="0">
                <a:sym typeface="Wingdings" panose="05000000000000000000" pitchFamily="2" charset="2"/>
              </a:rPr>
              <a:t>Assurance-Maladie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fr-FR" sz="2400" b="1" dirty="0">
                <a:sym typeface="Wingdings" panose="05000000000000000000" pitchFamily="2" charset="2"/>
              </a:rPr>
              <a:t>Libéraux</a:t>
            </a:r>
            <a:endParaRPr lang="fr-FR" sz="2400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7821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56EAED5-9E20-5D50-3CE7-F7AC6D2A3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47251"/>
            <a:ext cx="8596668" cy="1320800"/>
          </a:xfrm>
        </p:spPr>
        <p:txBody>
          <a:bodyPr>
            <a:normAutofit/>
          </a:bodyPr>
          <a:lstStyle/>
          <a:p>
            <a:r>
              <a:rPr lang="fr-FR" dirty="0"/>
              <a:t>L’influence des crises dans le rapport à la santé :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9202DFB-1E2A-7999-9BDA-530BF1DA7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sz="2800" dirty="0"/>
              <a:t>Restructuration des politiques dans divers domaines</a:t>
            </a:r>
          </a:p>
          <a:p>
            <a:r>
              <a:rPr lang="fr-FR" sz="2800" dirty="0"/>
              <a:t>Mise en place de politiques d’austérité et de libre-échange</a:t>
            </a:r>
          </a:p>
          <a:p>
            <a:r>
              <a:rPr lang="fr-FR" sz="2800" dirty="0"/>
              <a:t>Conséquences : chômage, perte de pouvoir d’achat etc.</a:t>
            </a:r>
          </a:p>
          <a:p>
            <a:pPr marL="0" indent="0">
              <a:buNone/>
            </a:pPr>
            <a:endParaRPr lang="fr-FR" sz="2800" dirty="0"/>
          </a:p>
          <a:p>
            <a:pPr marL="0" indent="0">
              <a:buNone/>
            </a:pPr>
            <a:r>
              <a:rPr lang="fr-FR" sz="2800" dirty="0"/>
              <a:t>La crise de 2008 a mis en lumière les faiblesses des systèmes de santé nationaux.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6953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7987A8-5636-1467-5EA9-CCBF99ABF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1061884"/>
            <a:ext cx="8596668" cy="1320800"/>
          </a:xfrm>
        </p:spPr>
        <p:txBody>
          <a:bodyPr/>
          <a:lstStyle/>
          <a:p>
            <a:r>
              <a:rPr lang="fr-FR" dirty="0"/>
              <a:t>Problématique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8548D3-A137-327E-E235-0FB766635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095931" cy="3880773"/>
          </a:xfrm>
        </p:spPr>
        <p:txBody>
          <a:bodyPr/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0" i="0" u="none" strike="noStrike" dirty="0">
                <a:solidFill>
                  <a:srgbClr val="000000"/>
                </a:solidFill>
                <a:effectLst/>
              </a:rPr>
              <a:t>En quoi la crise de 2008 et ses conséquences sur les économies de l’Autriche et du Danemark ont influencé le sentiment de performance du système de santé de ces deux États ?</a:t>
            </a:r>
            <a:br>
              <a:rPr lang="fr-FR" dirty="0"/>
            </a:br>
            <a:endParaRPr lang="fr-FR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4073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4E274A-FF63-A0C5-B4DE-1B594BC62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42220"/>
            <a:ext cx="8596668" cy="1320800"/>
          </a:xfrm>
        </p:spPr>
        <p:txBody>
          <a:bodyPr>
            <a:normAutofit/>
          </a:bodyPr>
          <a:lstStyle/>
          <a:p>
            <a:r>
              <a:rPr lang="fr-FR" dirty="0"/>
              <a:t>Méthode de travail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D23FBB-7087-A106-B6F1-58A5E158B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/>
              <a:t>Utilisation des données de l’enquête EU-SILC</a:t>
            </a:r>
          </a:p>
          <a:p>
            <a:r>
              <a:rPr lang="fr-FR" sz="2800" dirty="0"/>
              <a:t>Création d’un indicateur de santé globale :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fr-FR" sz="2800" dirty="0">
                <a:sym typeface="Wingdings" panose="05000000000000000000" pitchFamily="2" charset="2"/>
              </a:rPr>
              <a:t>Variables « non-recours au soin » et ses motifs, revenus, satisfaction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fr-FR" sz="2800" dirty="0">
                <a:sym typeface="Wingdings" panose="05000000000000000000" pitchFamily="2" charset="2"/>
              </a:rPr>
              <a:t>Évolutions durant la période 2006-2013 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220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DB5237-A444-31F8-E3CD-CD38BB397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Premiers résultats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23876F-C9C0-4A1D-09C6-3DBDE3858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06463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</TotalTime>
  <Words>212</Words>
  <Application>Microsoft Office PowerPoint</Application>
  <PresentationFormat>Grand écran</PresentationFormat>
  <Paragraphs>31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Trebuchet MS</vt:lpstr>
      <vt:lpstr>Wingdings</vt:lpstr>
      <vt:lpstr>Wingdings 3</vt:lpstr>
      <vt:lpstr>Facette</vt:lpstr>
      <vt:lpstr>L’accès aux soins entre 2006-2013 :       le cas du Danemark et de l’Autriche</vt:lpstr>
      <vt:lpstr>Les enjeux de l’accès aux soins : </vt:lpstr>
      <vt:lpstr>L’influence des crises dans le rapport à la santé :</vt:lpstr>
      <vt:lpstr>Problématique :</vt:lpstr>
      <vt:lpstr>Méthode de travail :</vt:lpstr>
      <vt:lpstr>Premiers résultats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L’accès aux soins entre 2006-2013 : le cas du Danemark et de l’Autriche</dc:title>
  <dc:creator>Younès Abdelaziz</dc:creator>
  <cp:lastModifiedBy>Younès Abdelaziz</cp:lastModifiedBy>
  <cp:revision>2</cp:revision>
  <dcterms:created xsi:type="dcterms:W3CDTF">2023-10-16T18:45:03Z</dcterms:created>
  <dcterms:modified xsi:type="dcterms:W3CDTF">2023-10-16T19:35:16Z</dcterms:modified>
</cp:coreProperties>
</file>