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05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notesSlides/notesSlide102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103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104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5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notesSlides/notesSlide37.xml" ContentType="application/vnd.openxmlformats-officedocument.presentationml.notesSlide+xml"/>
  <Default Extension="jpeg" ContentType="image/jpeg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100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10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118.xml" ContentType="application/vnd.openxmlformats-officedocument.presentationml.slide+xml"/>
  <Default Extension="doc" ContentType="application/msword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notesSlides/notesSlide106.xml" ContentType="application/vnd.openxmlformats-officedocument.presentationml.notesSlide+xml"/>
  <Override PartName="/ppt/slides/slide48.xml" ContentType="application/vnd.openxmlformats-officedocument.presentationml.slide+xml"/>
  <Override PartName="/ppt/slides/slide95.xml" ContentType="application/vnd.openxmlformats-officedocument.presentationml.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notesSlides/notesSlide97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5" r:id="rId1"/>
  </p:sldMasterIdLst>
  <p:notesMasterIdLst>
    <p:notesMasterId r:id="rId120"/>
  </p:notesMasterIdLst>
  <p:handoutMasterIdLst>
    <p:handoutMasterId r:id="rId121"/>
  </p:handoutMasterIdLst>
  <p:sldIdLst>
    <p:sldId id="701" r:id="rId2"/>
    <p:sldId id="747" r:id="rId3"/>
    <p:sldId id="744" r:id="rId4"/>
    <p:sldId id="800" r:id="rId5"/>
    <p:sldId id="737" r:id="rId6"/>
    <p:sldId id="740" r:id="rId7"/>
    <p:sldId id="741" r:id="rId8"/>
    <p:sldId id="742" r:id="rId9"/>
    <p:sldId id="748" r:id="rId10"/>
    <p:sldId id="745" r:id="rId11"/>
    <p:sldId id="743" r:id="rId12"/>
    <p:sldId id="749" r:id="rId13"/>
    <p:sldId id="734" r:id="rId14"/>
    <p:sldId id="738" r:id="rId15"/>
    <p:sldId id="789" r:id="rId16"/>
    <p:sldId id="746" r:id="rId17"/>
    <p:sldId id="756" r:id="rId18"/>
    <p:sldId id="755" r:id="rId19"/>
    <p:sldId id="757" r:id="rId20"/>
    <p:sldId id="793" r:id="rId21"/>
    <p:sldId id="810" r:id="rId22"/>
    <p:sldId id="611" r:id="rId23"/>
    <p:sldId id="804" r:id="rId24"/>
    <p:sldId id="803" r:id="rId25"/>
    <p:sldId id="853" r:id="rId26"/>
    <p:sldId id="612" r:id="rId27"/>
    <p:sldId id="726" r:id="rId28"/>
    <p:sldId id="727" r:id="rId29"/>
    <p:sldId id="791" r:id="rId30"/>
    <p:sldId id="614" r:id="rId31"/>
    <p:sldId id="792" r:id="rId32"/>
    <p:sldId id="613" r:id="rId33"/>
    <p:sldId id="790" r:id="rId34"/>
    <p:sldId id="818" r:id="rId35"/>
    <p:sldId id="796" r:id="rId36"/>
    <p:sldId id="819" r:id="rId37"/>
    <p:sldId id="759" r:id="rId38"/>
    <p:sldId id="794" r:id="rId39"/>
    <p:sldId id="795" r:id="rId40"/>
    <p:sldId id="797" r:id="rId41"/>
    <p:sldId id="811" r:id="rId42"/>
    <p:sldId id="728" r:id="rId43"/>
    <p:sldId id="729" r:id="rId44"/>
    <p:sldId id="730" r:id="rId45"/>
    <p:sldId id="615" r:id="rId46"/>
    <p:sldId id="617" r:id="rId47"/>
    <p:sldId id="807" r:id="rId48"/>
    <p:sldId id="812" r:id="rId49"/>
    <p:sldId id="813" r:id="rId50"/>
    <p:sldId id="808" r:id="rId51"/>
    <p:sldId id="814" r:id="rId52"/>
    <p:sldId id="809" r:id="rId53"/>
    <p:sldId id="816" r:id="rId54"/>
    <p:sldId id="815" r:id="rId55"/>
    <p:sldId id="817" r:id="rId56"/>
    <p:sldId id="618" r:id="rId57"/>
    <p:sldId id="805" r:id="rId58"/>
    <p:sldId id="731" r:id="rId59"/>
    <p:sldId id="788" r:id="rId60"/>
    <p:sldId id="764" r:id="rId61"/>
    <p:sldId id="766" r:id="rId62"/>
    <p:sldId id="767" r:id="rId63"/>
    <p:sldId id="707" r:id="rId64"/>
    <p:sldId id="763" r:id="rId65"/>
    <p:sldId id="708" r:id="rId66"/>
    <p:sldId id="710" r:id="rId67"/>
    <p:sldId id="709" r:id="rId68"/>
    <p:sldId id="711" r:id="rId69"/>
    <p:sldId id="848" r:id="rId70"/>
    <p:sldId id="723" r:id="rId71"/>
    <p:sldId id="712" r:id="rId72"/>
    <p:sldId id="713" r:id="rId73"/>
    <p:sldId id="714" r:id="rId74"/>
    <p:sldId id="715" r:id="rId75"/>
    <p:sldId id="732" r:id="rId76"/>
    <p:sldId id="717" r:id="rId77"/>
    <p:sldId id="829" r:id="rId78"/>
    <p:sldId id="835" r:id="rId79"/>
    <p:sldId id="852" r:id="rId80"/>
    <p:sldId id="830" r:id="rId81"/>
    <p:sldId id="834" r:id="rId82"/>
    <p:sldId id="718" r:id="rId83"/>
    <p:sldId id="821" r:id="rId84"/>
    <p:sldId id="769" r:id="rId85"/>
    <p:sldId id="831" r:id="rId86"/>
    <p:sldId id="822" r:id="rId87"/>
    <p:sldId id="832" r:id="rId88"/>
    <p:sldId id="833" r:id="rId89"/>
    <p:sldId id="823" r:id="rId90"/>
    <p:sldId id="837" r:id="rId91"/>
    <p:sldId id="840" r:id="rId92"/>
    <p:sldId id="825" r:id="rId93"/>
    <p:sldId id="838" r:id="rId94"/>
    <p:sldId id="844" r:id="rId95"/>
    <p:sldId id="845" r:id="rId96"/>
    <p:sldId id="846" r:id="rId97"/>
    <p:sldId id="700" r:id="rId98"/>
    <p:sldId id="770" r:id="rId99"/>
    <p:sldId id="780" r:id="rId100"/>
    <p:sldId id="801" r:id="rId101"/>
    <p:sldId id="772" r:id="rId102"/>
    <p:sldId id="802" r:id="rId103"/>
    <p:sldId id="773" r:id="rId104"/>
    <p:sldId id="775" r:id="rId105"/>
    <p:sldId id="774" r:id="rId106"/>
    <p:sldId id="776" r:id="rId107"/>
    <p:sldId id="777" r:id="rId108"/>
    <p:sldId id="778" r:id="rId109"/>
    <p:sldId id="785" r:id="rId110"/>
    <p:sldId id="849" r:id="rId111"/>
    <p:sldId id="850" r:id="rId112"/>
    <p:sldId id="851" r:id="rId113"/>
    <p:sldId id="782" r:id="rId114"/>
    <p:sldId id="626" r:id="rId115"/>
    <p:sldId id="784" r:id="rId116"/>
    <p:sldId id="779" r:id="rId117"/>
    <p:sldId id="781" r:id="rId118"/>
    <p:sldId id="725" r:id="rId119"/>
  </p:sldIdLst>
  <p:sldSz cx="9906000" cy="6858000" type="A4"/>
  <p:notesSz cx="9658350" cy="6858000"/>
  <p:defaultTextStyle>
    <a:defPPr>
      <a:defRPr lang="en-US"/>
    </a:defPPr>
    <a:lvl1pPr algn="l" rtl="0" eaLnBrk="0" fontAlgn="base" hangingPunct="0">
      <a:lnSpc>
        <a:spcPct val="50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lnSpc>
        <a:spcPct val="50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lnSpc>
        <a:spcPct val="50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lnSpc>
        <a:spcPct val="50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lnSpc>
        <a:spcPct val="50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3300"/>
    <a:srgbClr val="0033CC"/>
    <a:srgbClr val="BAF8EC"/>
    <a:srgbClr val="0066FF"/>
    <a:srgbClr val="993366"/>
    <a:srgbClr val="FF66FF"/>
    <a:srgbClr val="C0C0C0"/>
    <a:srgbClr val="CC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20244" autoAdjust="0"/>
    <p:restoredTop sz="96366" autoAdjust="0"/>
  </p:normalViewPr>
  <p:slideViewPr>
    <p:cSldViewPr snapToObjects="1">
      <p:cViewPr varScale="1">
        <p:scale>
          <a:sx n="52" d="100"/>
          <a:sy n="52" d="100"/>
        </p:scale>
        <p:origin x="-1368" y="-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  <p:sld r:id="rId62" collapse="1"/>
      <p:sld r:id="rId63" collapse="1"/>
      <p:sld r:id="rId64" collapse="1"/>
      <p:sld r:id="rId65" collapse="1"/>
      <p:sld r:id="rId66" collapse="1"/>
      <p:sld r:id="rId67" collapse="1"/>
      <p:sld r:id="rId68" collapse="1"/>
      <p:sld r:id="rId69" collapse="1"/>
      <p:sld r:id="rId70" collapse="1"/>
      <p:sld r:id="rId71" collapse="1"/>
      <p:sld r:id="rId72" collapse="1"/>
      <p:sld r:id="rId73" collapse="1"/>
      <p:sld r:id="rId74" collapse="1"/>
      <p:sld r:id="rId75" collapse="1"/>
      <p:sld r:id="rId76" collapse="1"/>
      <p:sld r:id="rId77" collapse="1"/>
      <p:sld r:id="rId78" collapse="1"/>
      <p:sld r:id="rId79" collapse="1"/>
      <p:sld r:id="rId80" collapse="1"/>
      <p:sld r:id="rId81" collapse="1"/>
      <p:sld r:id="rId82" collapse="1"/>
      <p:sld r:id="rId83" collapse="1"/>
      <p:sld r:id="rId84" collapse="1"/>
      <p:sld r:id="rId85" collapse="1"/>
      <p:sld r:id="rId86" collapse="1"/>
      <p:sld r:id="rId87" collapse="1"/>
      <p:sld r:id="rId88" collapse="1"/>
      <p:sld r:id="rId89" collapse="1"/>
      <p:sld r:id="rId90" collapse="1"/>
      <p:sld r:id="rId91" collapse="1"/>
      <p:sld r:id="rId92" collapse="1"/>
      <p:sld r:id="rId93" collapse="1"/>
      <p:sld r:id="rId94" collapse="1"/>
      <p:sld r:id="rId95" collapse="1"/>
      <p:sld r:id="rId96" collapse="1"/>
      <p:sld r:id="rId97" collapse="1"/>
      <p:sld r:id="rId98" collapse="1"/>
      <p:sld r:id="rId99" collapse="1"/>
      <p:sld r:id="rId100" collapse="1"/>
      <p:sld r:id="rId101" collapse="1"/>
      <p:sld r:id="rId10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2134"/>
    </p:cViewPr>
  </p:sorterViewPr>
  <p:notesViewPr>
    <p:cSldViewPr snapToObjects="1">
      <p:cViewPr varScale="1">
        <p:scale>
          <a:sx n="37" d="100"/>
          <a:sy n="37" d="100"/>
        </p:scale>
        <p:origin x="-1572" y="-96"/>
      </p:cViewPr>
      <p:guideLst>
        <p:guide orient="horz" pos="2160"/>
        <p:guide pos="3043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_rels/viewProps.xml.rels><?xml version="1.0" encoding="UTF-8" standalone="yes"?>
<Relationships xmlns="http://schemas.openxmlformats.org/package/2006/relationships"><Relationship Id="rId26" Type="http://schemas.openxmlformats.org/officeDocument/2006/relationships/slide" Target="slides/slide26.xml"/><Relationship Id="rId21" Type="http://schemas.openxmlformats.org/officeDocument/2006/relationships/slide" Target="slides/slide21.xml"/><Relationship Id="rId34" Type="http://schemas.openxmlformats.org/officeDocument/2006/relationships/slide" Target="slides/slide34.xml"/><Relationship Id="rId42" Type="http://schemas.openxmlformats.org/officeDocument/2006/relationships/slide" Target="slides/slide42.xml"/><Relationship Id="rId47" Type="http://schemas.openxmlformats.org/officeDocument/2006/relationships/slide" Target="slides/slide47.xml"/><Relationship Id="rId50" Type="http://schemas.openxmlformats.org/officeDocument/2006/relationships/slide" Target="slides/slide50.xml"/><Relationship Id="rId55" Type="http://schemas.openxmlformats.org/officeDocument/2006/relationships/slide" Target="slides/slide55.xml"/><Relationship Id="rId63" Type="http://schemas.openxmlformats.org/officeDocument/2006/relationships/slide" Target="slides/slide63.xml"/><Relationship Id="rId68" Type="http://schemas.openxmlformats.org/officeDocument/2006/relationships/slide" Target="slides/slide68.xml"/><Relationship Id="rId76" Type="http://schemas.openxmlformats.org/officeDocument/2006/relationships/slide" Target="slides/slide79.xml"/><Relationship Id="rId84" Type="http://schemas.openxmlformats.org/officeDocument/2006/relationships/slide" Target="slides/slide97.xml"/><Relationship Id="rId89" Type="http://schemas.openxmlformats.org/officeDocument/2006/relationships/slide" Target="slides/slide102.xml"/><Relationship Id="rId97" Type="http://schemas.openxmlformats.org/officeDocument/2006/relationships/slide" Target="slides/slide113.xml"/><Relationship Id="rId7" Type="http://schemas.openxmlformats.org/officeDocument/2006/relationships/slide" Target="slides/slide7.xml"/><Relationship Id="rId71" Type="http://schemas.openxmlformats.org/officeDocument/2006/relationships/slide" Target="slides/slide72.xml"/><Relationship Id="rId92" Type="http://schemas.openxmlformats.org/officeDocument/2006/relationships/slide" Target="slides/slide105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9" Type="http://schemas.openxmlformats.org/officeDocument/2006/relationships/slide" Target="slides/slide29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2.xml"/><Relationship Id="rId37" Type="http://schemas.openxmlformats.org/officeDocument/2006/relationships/slide" Target="slides/slide37.xml"/><Relationship Id="rId40" Type="http://schemas.openxmlformats.org/officeDocument/2006/relationships/slide" Target="slides/slide40.xml"/><Relationship Id="rId45" Type="http://schemas.openxmlformats.org/officeDocument/2006/relationships/slide" Target="slides/slide45.xml"/><Relationship Id="rId53" Type="http://schemas.openxmlformats.org/officeDocument/2006/relationships/slide" Target="slides/slide53.xml"/><Relationship Id="rId58" Type="http://schemas.openxmlformats.org/officeDocument/2006/relationships/slide" Target="slides/slide58.xml"/><Relationship Id="rId66" Type="http://schemas.openxmlformats.org/officeDocument/2006/relationships/slide" Target="slides/slide66.xml"/><Relationship Id="rId74" Type="http://schemas.openxmlformats.org/officeDocument/2006/relationships/slide" Target="slides/slide75.xml"/><Relationship Id="rId79" Type="http://schemas.openxmlformats.org/officeDocument/2006/relationships/slide" Target="slides/slide83.xml"/><Relationship Id="rId87" Type="http://schemas.openxmlformats.org/officeDocument/2006/relationships/slide" Target="slides/slide100.xml"/><Relationship Id="rId102" Type="http://schemas.openxmlformats.org/officeDocument/2006/relationships/slide" Target="slides/slide118.xml"/><Relationship Id="rId5" Type="http://schemas.openxmlformats.org/officeDocument/2006/relationships/slide" Target="slides/slide5.xml"/><Relationship Id="rId61" Type="http://schemas.openxmlformats.org/officeDocument/2006/relationships/slide" Target="slides/slide61.xml"/><Relationship Id="rId82" Type="http://schemas.openxmlformats.org/officeDocument/2006/relationships/slide" Target="slides/slide89.xml"/><Relationship Id="rId90" Type="http://schemas.openxmlformats.org/officeDocument/2006/relationships/slide" Target="slides/slide103.xml"/><Relationship Id="rId95" Type="http://schemas.openxmlformats.org/officeDocument/2006/relationships/slide" Target="slides/slide108.xml"/><Relationship Id="rId19" Type="http://schemas.openxmlformats.org/officeDocument/2006/relationships/slide" Target="slides/slide1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Relationship Id="rId35" Type="http://schemas.openxmlformats.org/officeDocument/2006/relationships/slide" Target="slides/slide35.xml"/><Relationship Id="rId43" Type="http://schemas.openxmlformats.org/officeDocument/2006/relationships/slide" Target="slides/slide43.xml"/><Relationship Id="rId48" Type="http://schemas.openxmlformats.org/officeDocument/2006/relationships/slide" Target="slides/slide48.xml"/><Relationship Id="rId56" Type="http://schemas.openxmlformats.org/officeDocument/2006/relationships/slide" Target="slides/slide56.xml"/><Relationship Id="rId64" Type="http://schemas.openxmlformats.org/officeDocument/2006/relationships/slide" Target="slides/slide64.xml"/><Relationship Id="rId69" Type="http://schemas.openxmlformats.org/officeDocument/2006/relationships/slide" Target="slides/slide70.xml"/><Relationship Id="rId77" Type="http://schemas.openxmlformats.org/officeDocument/2006/relationships/slide" Target="slides/slide81.xml"/><Relationship Id="rId100" Type="http://schemas.openxmlformats.org/officeDocument/2006/relationships/slide" Target="slides/slide116.xml"/><Relationship Id="rId8" Type="http://schemas.openxmlformats.org/officeDocument/2006/relationships/slide" Target="slides/slide8.xml"/><Relationship Id="rId51" Type="http://schemas.openxmlformats.org/officeDocument/2006/relationships/slide" Target="slides/slide51.xml"/><Relationship Id="rId72" Type="http://schemas.openxmlformats.org/officeDocument/2006/relationships/slide" Target="slides/slide73.xml"/><Relationship Id="rId80" Type="http://schemas.openxmlformats.org/officeDocument/2006/relationships/slide" Target="slides/slide84.xml"/><Relationship Id="rId85" Type="http://schemas.openxmlformats.org/officeDocument/2006/relationships/slide" Target="slides/slide98.xml"/><Relationship Id="rId93" Type="http://schemas.openxmlformats.org/officeDocument/2006/relationships/slide" Target="slides/slide106.xml"/><Relationship Id="rId98" Type="http://schemas.openxmlformats.org/officeDocument/2006/relationships/slide" Target="slides/slide114.xml"/><Relationship Id="rId3" Type="http://schemas.openxmlformats.org/officeDocument/2006/relationships/slide" Target="slides/slide3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3.xml"/><Relationship Id="rId38" Type="http://schemas.openxmlformats.org/officeDocument/2006/relationships/slide" Target="slides/slide38.xml"/><Relationship Id="rId46" Type="http://schemas.openxmlformats.org/officeDocument/2006/relationships/slide" Target="slides/slide46.xml"/><Relationship Id="rId59" Type="http://schemas.openxmlformats.org/officeDocument/2006/relationships/slide" Target="slides/slide59.xml"/><Relationship Id="rId67" Type="http://schemas.openxmlformats.org/officeDocument/2006/relationships/slide" Target="slides/slide67.xml"/><Relationship Id="rId20" Type="http://schemas.openxmlformats.org/officeDocument/2006/relationships/slide" Target="slides/slide20.xml"/><Relationship Id="rId41" Type="http://schemas.openxmlformats.org/officeDocument/2006/relationships/slide" Target="slides/slide41.xml"/><Relationship Id="rId54" Type="http://schemas.openxmlformats.org/officeDocument/2006/relationships/slide" Target="slides/slide54.xml"/><Relationship Id="rId62" Type="http://schemas.openxmlformats.org/officeDocument/2006/relationships/slide" Target="slides/slide62.xml"/><Relationship Id="rId70" Type="http://schemas.openxmlformats.org/officeDocument/2006/relationships/slide" Target="slides/slide71.xml"/><Relationship Id="rId75" Type="http://schemas.openxmlformats.org/officeDocument/2006/relationships/slide" Target="slides/slide76.xml"/><Relationship Id="rId83" Type="http://schemas.openxmlformats.org/officeDocument/2006/relationships/slide" Target="slides/slide96.xml"/><Relationship Id="rId88" Type="http://schemas.openxmlformats.org/officeDocument/2006/relationships/slide" Target="slides/slide101.xml"/><Relationship Id="rId91" Type="http://schemas.openxmlformats.org/officeDocument/2006/relationships/slide" Target="slides/slide104.xml"/><Relationship Id="rId96" Type="http://schemas.openxmlformats.org/officeDocument/2006/relationships/slide" Target="slides/slide109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36" Type="http://schemas.openxmlformats.org/officeDocument/2006/relationships/slide" Target="slides/slide36.xml"/><Relationship Id="rId49" Type="http://schemas.openxmlformats.org/officeDocument/2006/relationships/slide" Target="slides/slide49.xml"/><Relationship Id="rId57" Type="http://schemas.openxmlformats.org/officeDocument/2006/relationships/slide" Target="slides/slide57.xml"/><Relationship Id="rId10" Type="http://schemas.openxmlformats.org/officeDocument/2006/relationships/slide" Target="slides/slide10.xml"/><Relationship Id="rId31" Type="http://schemas.openxmlformats.org/officeDocument/2006/relationships/slide" Target="slides/slide31.xml"/><Relationship Id="rId44" Type="http://schemas.openxmlformats.org/officeDocument/2006/relationships/slide" Target="slides/slide44.xml"/><Relationship Id="rId52" Type="http://schemas.openxmlformats.org/officeDocument/2006/relationships/slide" Target="slides/slide52.xml"/><Relationship Id="rId60" Type="http://schemas.openxmlformats.org/officeDocument/2006/relationships/slide" Target="slides/slide60.xml"/><Relationship Id="rId65" Type="http://schemas.openxmlformats.org/officeDocument/2006/relationships/slide" Target="slides/slide65.xml"/><Relationship Id="rId73" Type="http://schemas.openxmlformats.org/officeDocument/2006/relationships/slide" Target="slides/slide74.xml"/><Relationship Id="rId78" Type="http://schemas.openxmlformats.org/officeDocument/2006/relationships/slide" Target="slides/slide82.xml"/><Relationship Id="rId81" Type="http://schemas.openxmlformats.org/officeDocument/2006/relationships/slide" Target="slides/slide86.xml"/><Relationship Id="rId86" Type="http://schemas.openxmlformats.org/officeDocument/2006/relationships/slide" Target="slides/slide99.xml"/><Relationship Id="rId94" Type="http://schemas.openxmlformats.org/officeDocument/2006/relationships/slide" Target="slides/slide107.xml"/><Relationship Id="rId99" Type="http://schemas.openxmlformats.org/officeDocument/2006/relationships/slide" Target="slides/slide115.xml"/><Relationship Id="rId101" Type="http://schemas.openxmlformats.org/officeDocument/2006/relationships/slide" Target="slides/slide117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9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87825" cy="18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74" tIns="45437" rIns="90874" bIns="45437" numCol="1" anchor="t" anchorCtr="0" compatLnSpc="1">
            <a:prstTxWarp prst="textNoShape">
              <a:avLst/>
            </a:prstTxWarp>
            <a:spAutoFit/>
          </a:bodyPr>
          <a:lstStyle>
            <a:lvl1pPr defTabSz="909638">
              <a:defRPr sz="1200" b="1" i="1"/>
            </a:lvl1pPr>
          </a:lstStyle>
          <a:p>
            <a:endParaRPr lang="fr-FR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70525" y="0"/>
            <a:ext cx="4187825" cy="18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74" tIns="45437" rIns="90874" bIns="45437" numCol="1" anchor="t" anchorCtr="0" compatLnSpc="1">
            <a:prstTxWarp prst="textNoShape">
              <a:avLst/>
            </a:prstTxWarp>
            <a:spAutoFit/>
          </a:bodyPr>
          <a:lstStyle>
            <a:lvl1pPr algn="r" defTabSz="909638">
              <a:defRPr sz="1200" b="1" i="1"/>
            </a:lvl1pPr>
          </a:lstStyle>
          <a:p>
            <a:endParaRPr lang="fr-FR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72263"/>
            <a:ext cx="4187825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74" tIns="45437" rIns="90874" bIns="45437" numCol="1" anchor="b" anchorCtr="0" compatLnSpc="1">
            <a:prstTxWarp prst="textNoShape">
              <a:avLst/>
            </a:prstTxWarp>
            <a:spAutoFit/>
          </a:bodyPr>
          <a:lstStyle>
            <a:lvl1pPr defTabSz="909638">
              <a:defRPr sz="1200" b="1" i="1"/>
            </a:lvl1pPr>
          </a:lstStyle>
          <a:p>
            <a:endParaRPr lang="fr-FR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70525" y="6672263"/>
            <a:ext cx="4187825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74" tIns="45437" rIns="90874" bIns="45437" numCol="1" anchor="b" anchorCtr="0" compatLnSpc="1">
            <a:prstTxWarp prst="textNoShape">
              <a:avLst/>
            </a:prstTxWarp>
            <a:spAutoFit/>
          </a:bodyPr>
          <a:lstStyle>
            <a:lvl1pPr algn="r" defTabSz="909638">
              <a:defRPr sz="1200" b="1" i="1"/>
            </a:lvl1pPr>
          </a:lstStyle>
          <a:p>
            <a:fld id="{07A5AF57-0092-445A-A24D-21618E049E11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87825" cy="18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74" tIns="45437" rIns="90874" bIns="45437" numCol="1" anchor="t" anchorCtr="0" compatLnSpc="1">
            <a:prstTxWarp prst="textNoShape">
              <a:avLst/>
            </a:prstTxWarp>
            <a:spAutoFit/>
          </a:bodyPr>
          <a:lstStyle>
            <a:lvl1pPr defTabSz="909638">
              <a:defRPr sz="1200" i="1"/>
            </a:lvl1pPr>
          </a:lstStyle>
          <a:p>
            <a:endParaRPr lang="fr-FR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70525" y="0"/>
            <a:ext cx="4187825" cy="18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74" tIns="45437" rIns="90874" bIns="45437" numCol="1" anchor="t" anchorCtr="0" compatLnSpc="1">
            <a:prstTxWarp prst="textNoShape">
              <a:avLst/>
            </a:prstTxWarp>
            <a:spAutoFit/>
          </a:bodyPr>
          <a:lstStyle>
            <a:lvl1pPr algn="r" defTabSz="909638">
              <a:defRPr sz="1200" i="1"/>
            </a:lvl1pPr>
          </a:lstStyle>
          <a:p>
            <a:endParaRPr lang="fr-FR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14350"/>
            <a:ext cx="371475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7463" y="3257550"/>
            <a:ext cx="708342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74" tIns="45437" rIns="90874" bIns="4543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0"/>
            <a:r>
              <a:rPr lang="fr-FR" smtClean="0"/>
              <a:t>Deuxième niveau</a:t>
            </a:r>
          </a:p>
          <a:p>
            <a:pPr lvl="0"/>
            <a:r>
              <a:rPr lang="fr-FR" smtClean="0"/>
              <a:t>Troisième niveau</a:t>
            </a:r>
          </a:p>
          <a:p>
            <a:pPr lvl="0"/>
            <a:r>
              <a:rPr lang="fr-FR" smtClean="0"/>
              <a:t>Quatrième niveau</a:t>
            </a:r>
          </a:p>
          <a:p>
            <a:pPr lvl="0"/>
            <a:r>
              <a:rPr lang="fr-FR" smtClean="0"/>
              <a:t>Cinquième niveau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72263"/>
            <a:ext cx="4187825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74" tIns="45437" rIns="90874" bIns="45437" numCol="1" anchor="b" anchorCtr="0" compatLnSpc="1">
            <a:prstTxWarp prst="textNoShape">
              <a:avLst/>
            </a:prstTxWarp>
            <a:spAutoFit/>
          </a:bodyPr>
          <a:lstStyle>
            <a:lvl1pPr defTabSz="909638">
              <a:defRPr sz="1200" i="1"/>
            </a:lvl1pPr>
          </a:lstStyle>
          <a:p>
            <a:endParaRPr lang="fr-FR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70525" y="6672263"/>
            <a:ext cx="4187825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74" tIns="45437" rIns="90874" bIns="45437" numCol="1" anchor="b" anchorCtr="0" compatLnSpc="1">
            <a:prstTxWarp prst="textNoShape">
              <a:avLst/>
            </a:prstTxWarp>
            <a:spAutoFit/>
          </a:bodyPr>
          <a:lstStyle>
            <a:lvl1pPr algn="r" defTabSz="909638">
              <a:defRPr sz="1200" i="1"/>
            </a:lvl1pPr>
          </a:lstStyle>
          <a:p>
            <a:fld id="{8D6E5807-88E2-4462-B29F-04FB210DA757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372E04-99C3-4198-BF01-FAD1D3686822}" type="slidenum">
              <a:rPr lang="fr-FR"/>
              <a:pPr/>
              <a:t>1</a:t>
            </a:fld>
            <a:endParaRPr lang="fr-FR"/>
          </a:p>
        </p:txBody>
      </p:sp>
      <p:sp>
        <p:nvSpPr>
          <p:cNvPr id="57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62DE6D-4731-456B-96DB-E4D0DEAA8F5A}" type="slidenum">
              <a:rPr lang="fr-FR"/>
              <a:pPr/>
              <a:t>10</a:t>
            </a:fld>
            <a:endParaRPr lang="fr-FR"/>
          </a:p>
        </p:txBody>
      </p:sp>
      <p:sp>
        <p:nvSpPr>
          <p:cNvPr id="74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2E438C-C990-4911-ADEB-5BC144F1F2EF}" type="slidenum">
              <a:rPr lang="fr-FR"/>
              <a:pPr/>
              <a:t>109</a:t>
            </a:fld>
            <a:endParaRPr lang="fr-FR"/>
          </a:p>
        </p:txBody>
      </p:sp>
      <p:sp>
        <p:nvSpPr>
          <p:cNvPr id="82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C0D891-72B0-406F-9B37-0E41493D0A35}" type="slidenum">
              <a:rPr lang="fr-FR"/>
              <a:pPr/>
              <a:t>113</a:t>
            </a:fld>
            <a:endParaRPr lang="fr-FR"/>
          </a:p>
        </p:txBody>
      </p:sp>
      <p:sp>
        <p:nvSpPr>
          <p:cNvPr id="8151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51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787A59-4695-4846-AECB-D72A5A2335B0}" type="slidenum">
              <a:rPr lang="fr-FR"/>
              <a:pPr/>
              <a:t>114</a:t>
            </a:fld>
            <a:endParaRPr lang="fr-FR"/>
          </a:p>
        </p:txBody>
      </p:sp>
      <p:sp>
        <p:nvSpPr>
          <p:cNvPr id="67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B1AB3F-53F4-46A7-A880-A800474A0C2C}" type="slidenum">
              <a:rPr lang="fr-FR"/>
              <a:pPr/>
              <a:t>115</a:t>
            </a:fld>
            <a:endParaRPr lang="fr-FR"/>
          </a:p>
        </p:txBody>
      </p:sp>
      <p:sp>
        <p:nvSpPr>
          <p:cNvPr id="82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8A3638-5D02-44DB-9FCF-5F6120497867}" type="slidenum">
              <a:rPr lang="fr-FR"/>
              <a:pPr/>
              <a:t>116</a:t>
            </a:fld>
            <a:endParaRPr lang="fr-FR"/>
          </a:p>
        </p:txBody>
      </p:sp>
      <p:sp>
        <p:nvSpPr>
          <p:cNvPr id="80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4EAEDB-462C-4325-8342-2D3A83FA60AE}" type="slidenum">
              <a:rPr lang="fr-FR"/>
              <a:pPr/>
              <a:t>117</a:t>
            </a:fld>
            <a:endParaRPr lang="fr-FR"/>
          </a:p>
        </p:txBody>
      </p:sp>
      <p:sp>
        <p:nvSpPr>
          <p:cNvPr id="81305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30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1F47FE-7F6B-424E-BF75-26B10EE09265}" type="slidenum">
              <a:rPr lang="fr-FR"/>
              <a:pPr/>
              <a:t>118</a:t>
            </a:fld>
            <a:endParaRPr lang="fr-FR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93EF34-2561-4857-80BC-71866F0F56E8}" type="slidenum">
              <a:rPr lang="fr-FR"/>
              <a:pPr/>
              <a:t>11</a:t>
            </a:fld>
            <a:endParaRPr lang="fr-FR"/>
          </a:p>
        </p:txBody>
      </p:sp>
      <p:sp>
        <p:nvSpPr>
          <p:cNvPr id="7383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9AF3B9-7163-452F-98AB-BB6CE04BB089}" type="slidenum">
              <a:rPr lang="fr-FR"/>
              <a:pPr/>
              <a:t>12</a:t>
            </a:fld>
            <a:endParaRPr lang="fr-FR"/>
          </a:p>
        </p:txBody>
      </p:sp>
      <p:sp>
        <p:nvSpPr>
          <p:cNvPr id="75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08ED13-F0DD-457F-87D3-EF285CB0F6B0}" type="slidenum">
              <a:rPr lang="fr-FR"/>
              <a:pPr/>
              <a:t>13</a:t>
            </a:fld>
            <a:endParaRPr lang="fr-FR"/>
          </a:p>
        </p:txBody>
      </p:sp>
      <p:sp>
        <p:nvSpPr>
          <p:cNvPr id="71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4500CF-418A-4606-BE51-121AB9B58A35}" type="slidenum">
              <a:rPr lang="fr-FR"/>
              <a:pPr/>
              <a:t>14</a:t>
            </a:fld>
            <a:endParaRPr lang="fr-FR"/>
          </a:p>
        </p:txBody>
      </p:sp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14093D-8881-4CD5-82D0-2CB589EAC55A}" type="slidenum">
              <a:rPr lang="fr-FR"/>
              <a:pPr/>
              <a:t>15</a:t>
            </a:fld>
            <a:endParaRPr lang="fr-FR"/>
          </a:p>
        </p:txBody>
      </p:sp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82B360-449B-4229-AF33-290AFDC0E061}" type="slidenum">
              <a:rPr lang="fr-FR"/>
              <a:pPr/>
              <a:t>16</a:t>
            </a:fld>
            <a:endParaRPr lang="fr-FR"/>
          </a:p>
        </p:txBody>
      </p:sp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CEB4A9-4361-4532-8C2C-5946F025AFF0}" type="slidenum">
              <a:rPr lang="fr-FR"/>
              <a:pPr/>
              <a:t>17</a:t>
            </a:fld>
            <a:endParaRPr lang="fr-FR"/>
          </a:p>
        </p:txBody>
      </p:sp>
      <p:sp>
        <p:nvSpPr>
          <p:cNvPr id="76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18F3C-A099-4E3E-9B38-A02BEAEE478C}" type="slidenum">
              <a:rPr lang="fr-FR"/>
              <a:pPr/>
              <a:t>18</a:t>
            </a:fld>
            <a:endParaRPr lang="fr-FR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6AD41D-0A53-41C8-804D-F284EC4D4E73}" type="slidenum">
              <a:rPr lang="fr-FR"/>
              <a:pPr/>
              <a:t>19</a:t>
            </a:fld>
            <a:endParaRPr lang="fr-FR"/>
          </a:p>
        </p:txBody>
      </p:sp>
      <p:sp>
        <p:nvSpPr>
          <p:cNvPr id="76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CAFCFC-3592-4227-8AD6-A4A3E2C35A2E}" type="slidenum">
              <a:rPr lang="fr-FR"/>
              <a:pPr/>
              <a:t>2</a:t>
            </a:fld>
            <a:endParaRPr lang="fr-FR"/>
          </a:p>
        </p:txBody>
      </p:sp>
      <p:sp>
        <p:nvSpPr>
          <p:cNvPr id="74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9D4AEF-E247-42B9-8DB5-CC21F31270FE}" type="slidenum">
              <a:rPr lang="fr-FR"/>
              <a:pPr/>
              <a:t>20</a:t>
            </a:fld>
            <a:endParaRPr lang="fr-FR"/>
          </a:p>
        </p:txBody>
      </p:sp>
      <p:sp>
        <p:nvSpPr>
          <p:cNvPr id="8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709901-7B31-4BEB-9EB3-33A4FBAB8FA8}" type="slidenum">
              <a:rPr lang="fr-FR"/>
              <a:pPr/>
              <a:t>21</a:t>
            </a:fld>
            <a:endParaRPr lang="fr-FR"/>
          </a:p>
        </p:txBody>
      </p:sp>
      <p:sp>
        <p:nvSpPr>
          <p:cNvPr id="89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0DA108-DFBB-4C4F-9655-A440268622E1}" type="slidenum">
              <a:rPr lang="fr-FR"/>
              <a:pPr/>
              <a:t>22</a:t>
            </a:fld>
            <a:endParaRPr lang="fr-FR"/>
          </a:p>
        </p:txBody>
      </p:sp>
      <p:sp>
        <p:nvSpPr>
          <p:cNvPr id="6481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81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2DC871-BEBC-4C64-996D-01D0FDAEE889}" type="slidenum">
              <a:rPr lang="fr-FR"/>
              <a:pPr/>
              <a:t>23</a:t>
            </a:fld>
            <a:endParaRPr lang="fr-FR"/>
          </a:p>
        </p:txBody>
      </p:sp>
      <p:sp>
        <p:nvSpPr>
          <p:cNvPr id="88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E1C452-24B7-4351-B15D-EFC60F19604B}" type="slidenum">
              <a:rPr lang="fr-FR"/>
              <a:pPr/>
              <a:t>24</a:t>
            </a:fld>
            <a:endParaRPr lang="fr-FR"/>
          </a:p>
        </p:txBody>
      </p:sp>
      <p:sp>
        <p:nvSpPr>
          <p:cNvPr id="87961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96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E1C452-24B7-4351-B15D-EFC60F19604B}" type="slidenum">
              <a:rPr lang="fr-FR"/>
              <a:pPr/>
              <a:t>25</a:t>
            </a:fld>
            <a:endParaRPr lang="fr-FR"/>
          </a:p>
        </p:txBody>
      </p:sp>
      <p:sp>
        <p:nvSpPr>
          <p:cNvPr id="87961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96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4E4AFC-1F3D-47D7-899E-76DD48CE7E35}" type="slidenum">
              <a:rPr lang="fr-FR"/>
              <a:pPr/>
              <a:t>26</a:t>
            </a:fld>
            <a:endParaRPr lang="fr-FR"/>
          </a:p>
        </p:txBody>
      </p:sp>
      <p:sp>
        <p:nvSpPr>
          <p:cNvPr id="64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9052FA-EF12-4F19-88AC-644AB7BFED70}" type="slidenum">
              <a:rPr lang="fr-FR"/>
              <a:pPr/>
              <a:t>27</a:t>
            </a:fld>
            <a:endParaRPr lang="fr-FR"/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81CBF3-E9C1-4922-B74B-102CDF0FC3AA}" type="slidenum">
              <a:rPr lang="fr-FR"/>
              <a:pPr/>
              <a:t>28</a:t>
            </a:fld>
            <a:endParaRPr lang="fr-FR"/>
          </a:p>
        </p:txBody>
      </p:sp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21227A-5660-4908-B553-FC96B2911ACE}" type="slidenum">
              <a:rPr lang="fr-FR"/>
              <a:pPr/>
              <a:t>29</a:t>
            </a:fld>
            <a:endParaRPr lang="fr-FR"/>
          </a:p>
        </p:txBody>
      </p:sp>
      <p:sp>
        <p:nvSpPr>
          <p:cNvPr id="83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B7457C-B6AA-4037-8B20-0354DC1BFCBD}" type="slidenum">
              <a:rPr lang="fr-FR"/>
              <a:pPr/>
              <a:t>3</a:t>
            </a:fld>
            <a:endParaRPr lang="fr-FR"/>
          </a:p>
        </p:txBody>
      </p:sp>
      <p:sp>
        <p:nvSpPr>
          <p:cNvPr id="74035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BF94FF-7A78-4770-B49A-E58750EFECD2}" type="slidenum">
              <a:rPr lang="fr-FR"/>
              <a:pPr/>
              <a:t>30</a:t>
            </a:fld>
            <a:endParaRPr lang="fr-FR"/>
          </a:p>
        </p:txBody>
      </p:sp>
      <p:sp>
        <p:nvSpPr>
          <p:cNvPr id="65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ADC4F5-646B-4EDD-B6DD-F3FCAF4F1BC2}" type="slidenum">
              <a:rPr lang="fr-FR"/>
              <a:pPr/>
              <a:t>31</a:t>
            </a:fld>
            <a:endParaRPr lang="fr-FR"/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192769-6B27-400D-AB46-F44FBEA310E8}" type="slidenum">
              <a:rPr lang="fr-FR"/>
              <a:pPr/>
              <a:t>32</a:t>
            </a:fld>
            <a:endParaRPr lang="fr-F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8B90FD-C2E9-4FAF-8220-B6FF85E1E9AD}" type="slidenum">
              <a:rPr lang="fr-FR"/>
              <a:pPr/>
              <a:t>33</a:t>
            </a:fld>
            <a:endParaRPr lang="fr-FR"/>
          </a:p>
        </p:txBody>
      </p:sp>
      <p:sp>
        <p:nvSpPr>
          <p:cNvPr id="83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D2610F-B687-4C56-8460-D4E5782FC35F}" type="slidenum">
              <a:rPr lang="fr-FR"/>
              <a:pPr/>
              <a:t>34</a:t>
            </a:fld>
            <a:endParaRPr lang="fr-FR"/>
          </a:p>
        </p:txBody>
      </p:sp>
      <p:sp>
        <p:nvSpPr>
          <p:cNvPr id="91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F08E8A-CDFA-461F-AC99-7425F723B8BB}" type="slidenum">
              <a:rPr lang="fr-FR"/>
              <a:pPr/>
              <a:t>35</a:t>
            </a:fld>
            <a:endParaRPr lang="fr-FR"/>
          </a:p>
        </p:txBody>
      </p:sp>
      <p:sp>
        <p:nvSpPr>
          <p:cNvPr id="85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F191D-CC39-4089-8EB2-3C0800EA96A2}" type="slidenum">
              <a:rPr lang="fr-FR"/>
              <a:pPr/>
              <a:t>36</a:t>
            </a:fld>
            <a:endParaRPr lang="fr-FR"/>
          </a:p>
        </p:txBody>
      </p:sp>
      <p:sp>
        <p:nvSpPr>
          <p:cNvPr id="91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008950-8ACD-4F35-86CE-0125AFCE9D4F}" type="slidenum">
              <a:rPr lang="fr-FR"/>
              <a:pPr/>
              <a:t>37</a:t>
            </a:fld>
            <a:endParaRPr lang="fr-FR"/>
          </a:p>
        </p:txBody>
      </p:sp>
      <p:sp>
        <p:nvSpPr>
          <p:cNvPr id="77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DA4DCE-4C9D-4E57-B2F5-36511C9A775F}" type="slidenum">
              <a:rPr lang="fr-FR"/>
              <a:pPr/>
              <a:t>38</a:t>
            </a:fld>
            <a:endParaRPr lang="fr-FR"/>
          </a:p>
        </p:txBody>
      </p:sp>
      <p:sp>
        <p:nvSpPr>
          <p:cNvPr id="84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5678ED-4E12-4CA0-BD1A-AA15CE3C6248}" type="slidenum">
              <a:rPr lang="fr-FR"/>
              <a:pPr/>
              <a:t>39</a:t>
            </a:fld>
            <a:endParaRPr lang="fr-FR"/>
          </a:p>
        </p:txBody>
      </p:sp>
      <p:sp>
        <p:nvSpPr>
          <p:cNvPr id="85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16B1C2-C2F0-4488-A466-FBAC917C4B7C}" type="slidenum">
              <a:rPr lang="fr-FR"/>
              <a:pPr/>
              <a:t>4</a:t>
            </a:fld>
            <a:endParaRPr lang="fr-FR"/>
          </a:p>
        </p:txBody>
      </p:sp>
      <p:sp>
        <p:nvSpPr>
          <p:cNvPr id="87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6B5BD2-5565-48ED-BE61-065ADEECD913}" type="slidenum">
              <a:rPr lang="fr-FR"/>
              <a:pPr/>
              <a:t>40</a:t>
            </a:fld>
            <a:endParaRPr lang="fr-FR"/>
          </a:p>
        </p:txBody>
      </p:sp>
      <p:sp>
        <p:nvSpPr>
          <p:cNvPr id="85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35D283-BD3F-40F3-8A4F-FF5057DCF699}" type="slidenum">
              <a:rPr lang="fr-FR"/>
              <a:pPr/>
              <a:t>42</a:t>
            </a:fld>
            <a:endParaRPr lang="fr-FR"/>
          </a:p>
        </p:txBody>
      </p:sp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350120-52E4-4F27-8CEB-BD379E348A92}" type="slidenum">
              <a:rPr lang="fr-FR"/>
              <a:pPr/>
              <a:t>43</a:t>
            </a:fld>
            <a:endParaRPr lang="fr-FR"/>
          </a:p>
        </p:txBody>
      </p:sp>
      <p:sp>
        <p:nvSpPr>
          <p:cNvPr id="70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B476EC-BE3D-4E25-9F8D-03572D63B521}" type="slidenum">
              <a:rPr lang="fr-FR"/>
              <a:pPr/>
              <a:t>44</a:t>
            </a:fld>
            <a:endParaRPr lang="fr-FR"/>
          </a:p>
        </p:txBody>
      </p:sp>
      <p:sp>
        <p:nvSpPr>
          <p:cNvPr id="71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E8BAE8-3DE9-433C-9E3C-E230589B67E4}" type="slidenum">
              <a:rPr lang="fr-FR"/>
              <a:pPr/>
              <a:t>45</a:t>
            </a:fld>
            <a:endParaRPr lang="fr-FR"/>
          </a:p>
        </p:txBody>
      </p:sp>
      <p:sp>
        <p:nvSpPr>
          <p:cNvPr id="65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0D831B-7F0E-4FB1-844E-6FF43BBBCA79}" type="slidenum">
              <a:rPr lang="fr-FR"/>
              <a:pPr/>
              <a:t>46</a:t>
            </a:fld>
            <a:endParaRPr lang="fr-FR"/>
          </a:p>
        </p:txBody>
      </p:sp>
      <p:sp>
        <p:nvSpPr>
          <p:cNvPr id="65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2106D5-4013-4DB2-82D0-622185BB99E6}" type="slidenum">
              <a:rPr lang="fr-FR"/>
              <a:pPr/>
              <a:t>47</a:t>
            </a:fld>
            <a:endParaRPr lang="fr-FR"/>
          </a:p>
        </p:txBody>
      </p:sp>
      <p:sp>
        <p:nvSpPr>
          <p:cNvPr id="88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C5CDD8-FDC5-447C-B7A3-9F44077BB7B4}" type="slidenum">
              <a:rPr lang="fr-FR"/>
              <a:pPr/>
              <a:t>48</a:t>
            </a:fld>
            <a:endParaRPr lang="fr-FR"/>
          </a:p>
        </p:txBody>
      </p:sp>
      <p:sp>
        <p:nvSpPr>
          <p:cNvPr id="89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66C63E-84B0-447D-AC51-E23004EB4BAD}" type="slidenum">
              <a:rPr lang="fr-FR"/>
              <a:pPr/>
              <a:t>49</a:t>
            </a:fld>
            <a:endParaRPr lang="fr-FR"/>
          </a:p>
        </p:txBody>
      </p:sp>
      <p:sp>
        <p:nvSpPr>
          <p:cNvPr id="90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872A76-ED5B-4B59-B8A9-062198F443EE}" type="slidenum">
              <a:rPr lang="fr-FR"/>
              <a:pPr/>
              <a:t>50</a:t>
            </a:fld>
            <a:endParaRPr lang="fr-FR"/>
          </a:p>
        </p:txBody>
      </p:sp>
      <p:sp>
        <p:nvSpPr>
          <p:cNvPr id="88985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98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0251D-3E04-40A2-B039-17C854DED5F2}" type="slidenum">
              <a:rPr lang="fr-FR"/>
              <a:pPr/>
              <a:t>5</a:t>
            </a:fld>
            <a:endParaRPr lang="fr-FR"/>
          </a:p>
        </p:txBody>
      </p:sp>
      <p:sp>
        <p:nvSpPr>
          <p:cNvPr id="72601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ACBACC-D206-41A6-B4F5-B95C4F65ABD2}" type="slidenum">
              <a:rPr lang="fr-FR"/>
              <a:pPr/>
              <a:t>51</a:t>
            </a:fld>
            <a:endParaRPr lang="fr-FR"/>
          </a:p>
        </p:txBody>
      </p:sp>
      <p:sp>
        <p:nvSpPr>
          <p:cNvPr id="90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988E7B-9AC6-45EC-B330-6B3B704CB5AB}" type="slidenum">
              <a:rPr lang="fr-FR"/>
              <a:pPr/>
              <a:t>52</a:t>
            </a:fld>
            <a:endParaRPr lang="fr-FR"/>
          </a:p>
        </p:txBody>
      </p:sp>
      <p:sp>
        <p:nvSpPr>
          <p:cNvPr id="89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2D34E2-5ADC-4845-A0E7-0A8120E32055}" type="slidenum">
              <a:rPr lang="fr-FR"/>
              <a:pPr/>
              <a:t>53</a:t>
            </a:fld>
            <a:endParaRPr lang="fr-FR"/>
          </a:p>
        </p:txBody>
      </p:sp>
      <p:sp>
        <p:nvSpPr>
          <p:cNvPr id="90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BA95A7-33DE-4B09-96A1-273EBFE9F002}" type="slidenum">
              <a:rPr lang="fr-FR"/>
              <a:pPr/>
              <a:t>54</a:t>
            </a:fld>
            <a:endParaRPr lang="fr-FR"/>
          </a:p>
        </p:txBody>
      </p:sp>
      <p:sp>
        <p:nvSpPr>
          <p:cNvPr id="9041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41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A9FCFC-F2EF-4D1B-86C5-76DF106BDD5F}" type="slidenum">
              <a:rPr lang="fr-FR"/>
              <a:pPr/>
              <a:t>55</a:t>
            </a:fld>
            <a:endParaRPr lang="fr-FR"/>
          </a:p>
        </p:txBody>
      </p:sp>
      <p:sp>
        <p:nvSpPr>
          <p:cNvPr id="91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9FC832-DA66-478F-8480-1CE3B84741FA}" type="slidenum">
              <a:rPr lang="fr-FR"/>
              <a:pPr/>
              <a:t>56</a:t>
            </a:fld>
            <a:endParaRPr lang="fr-FR"/>
          </a:p>
        </p:txBody>
      </p:sp>
      <p:sp>
        <p:nvSpPr>
          <p:cNvPr id="65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7E080F-2ADB-49D8-9F3F-68712A27C455}" type="slidenum">
              <a:rPr lang="fr-FR"/>
              <a:pPr/>
              <a:t>57</a:t>
            </a:fld>
            <a:endParaRPr lang="fr-FR"/>
          </a:p>
        </p:txBody>
      </p:sp>
      <p:sp>
        <p:nvSpPr>
          <p:cNvPr id="88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23DE6E-8CB3-423A-86D7-587B213D4935}" type="slidenum">
              <a:rPr lang="fr-FR"/>
              <a:pPr/>
              <a:t>58</a:t>
            </a:fld>
            <a:endParaRPr lang="fr-FR"/>
          </a:p>
        </p:txBody>
      </p:sp>
      <p:sp>
        <p:nvSpPr>
          <p:cNvPr id="71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CA6658-45F3-43E0-8927-5837AEBC35A5}" type="slidenum">
              <a:rPr lang="fr-FR"/>
              <a:pPr/>
              <a:t>59</a:t>
            </a:fld>
            <a:endParaRPr lang="fr-FR"/>
          </a:p>
        </p:txBody>
      </p:sp>
      <p:sp>
        <p:nvSpPr>
          <p:cNvPr id="83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BE4CC0-E071-4EB3-B10E-9577AEC5FB55}" type="slidenum">
              <a:rPr lang="fr-FR"/>
              <a:pPr/>
              <a:t>60</a:t>
            </a:fld>
            <a:endParaRPr lang="fr-FR"/>
          </a:p>
        </p:txBody>
      </p:sp>
      <p:sp>
        <p:nvSpPr>
          <p:cNvPr id="78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A8CEB4-7A06-4940-A511-F68A254B7CD4}" type="slidenum">
              <a:rPr lang="fr-FR"/>
              <a:pPr/>
              <a:t>6</a:t>
            </a:fld>
            <a:endParaRPr lang="fr-FR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BFDC15-612A-4DB4-9CE5-9F622365C6A1}" type="slidenum">
              <a:rPr lang="fr-FR"/>
              <a:pPr/>
              <a:t>61</a:t>
            </a:fld>
            <a:endParaRPr lang="fr-FR"/>
          </a:p>
        </p:txBody>
      </p:sp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B7D98F-4738-43DF-A3A1-BB0D7B79408D}" type="slidenum">
              <a:rPr lang="fr-FR"/>
              <a:pPr/>
              <a:t>62</a:t>
            </a:fld>
            <a:endParaRPr lang="fr-FR"/>
          </a:p>
        </p:txBody>
      </p:sp>
      <p:sp>
        <p:nvSpPr>
          <p:cNvPr id="78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12D015-7303-4F5C-9840-8B332C3F9A4B}" type="slidenum">
              <a:rPr lang="fr-FR"/>
              <a:pPr/>
              <a:t>63</a:t>
            </a:fld>
            <a:endParaRPr lang="fr-FR"/>
          </a:p>
        </p:txBody>
      </p:sp>
      <p:sp>
        <p:nvSpPr>
          <p:cNvPr id="66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18BA34-DAD0-4118-A6C7-64CA5C7F08C1}" type="slidenum">
              <a:rPr lang="fr-FR"/>
              <a:pPr/>
              <a:t>64</a:t>
            </a:fld>
            <a:endParaRPr lang="fr-FR"/>
          </a:p>
        </p:txBody>
      </p:sp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695D51-A7CC-4582-9C0E-80DC29313FF1}" type="slidenum">
              <a:rPr lang="fr-FR"/>
              <a:pPr/>
              <a:t>65</a:t>
            </a:fld>
            <a:endParaRPr lang="fr-FR"/>
          </a:p>
        </p:txBody>
      </p:sp>
      <p:sp>
        <p:nvSpPr>
          <p:cNvPr id="66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AA92FE-A2F4-4FBB-AAD9-7D5AD7B8CEA6}" type="slidenum">
              <a:rPr lang="fr-FR"/>
              <a:pPr/>
              <a:t>66</a:t>
            </a:fld>
            <a:endParaRPr lang="fr-FR"/>
          </a:p>
        </p:txBody>
      </p:sp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F9A699-1CBF-4EE2-BE99-BA85415B2789}" type="slidenum">
              <a:rPr lang="fr-FR"/>
              <a:pPr/>
              <a:t>67</a:t>
            </a:fld>
            <a:endParaRPr lang="fr-FR"/>
          </a:p>
        </p:txBody>
      </p:sp>
      <p:sp>
        <p:nvSpPr>
          <p:cNvPr id="66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EC5F04-2414-4D89-8493-12151FE0995F}" type="slidenum">
              <a:rPr lang="fr-FR"/>
              <a:pPr/>
              <a:t>68</a:t>
            </a:fld>
            <a:endParaRPr lang="fr-FR"/>
          </a:p>
        </p:txBody>
      </p:sp>
      <p:sp>
        <p:nvSpPr>
          <p:cNvPr id="66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074D80-4377-439A-ADA0-922B7262929F}" type="slidenum">
              <a:rPr lang="fr-FR"/>
              <a:pPr/>
              <a:t>69</a:t>
            </a:fld>
            <a:endParaRPr lang="fr-FR"/>
          </a:p>
        </p:txBody>
      </p:sp>
      <p:sp>
        <p:nvSpPr>
          <p:cNvPr id="9809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09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4FF500-3BD7-4E7E-8D69-D432AB189692}" type="slidenum">
              <a:rPr lang="fr-FR"/>
              <a:pPr/>
              <a:t>70</a:t>
            </a:fld>
            <a:endParaRPr lang="fr-FR"/>
          </a:p>
        </p:txBody>
      </p:sp>
      <p:sp>
        <p:nvSpPr>
          <p:cNvPr id="66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063C40-E42F-4DD4-8B51-CC20A2B2F2D2}" type="slidenum">
              <a:rPr lang="fr-FR"/>
              <a:pPr/>
              <a:t>7</a:t>
            </a:fld>
            <a:endParaRPr lang="fr-FR"/>
          </a:p>
        </p:txBody>
      </p:sp>
      <p:sp>
        <p:nvSpPr>
          <p:cNvPr id="7342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C8309C-DE03-4278-ADAA-6D4D7ABF6C07}" type="slidenum">
              <a:rPr lang="fr-FR"/>
              <a:pPr/>
              <a:t>71</a:t>
            </a:fld>
            <a:endParaRPr lang="fr-FR"/>
          </a:p>
        </p:txBody>
      </p:sp>
      <p:sp>
        <p:nvSpPr>
          <p:cNvPr id="67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800060-A210-4B47-9482-013B57E38C57}" type="slidenum">
              <a:rPr lang="fr-FR"/>
              <a:pPr/>
              <a:t>72</a:t>
            </a:fld>
            <a:endParaRPr lang="fr-FR"/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F52C82-49CE-4E09-8565-B84C7E4C1970}" type="slidenum">
              <a:rPr lang="fr-FR"/>
              <a:pPr/>
              <a:t>73</a:t>
            </a:fld>
            <a:endParaRPr lang="fr-FR"/>
          </a:p>
        </p:txBody>
      </p:sp>
      <p:sp>
        <p:nvSpPr>
          <p:cNvPr id="67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0F2BA-5023-4099-8A31-22B08F238047}" type="slidenum">
              <a:rPr lang="fr-FR"/>
              <a:pPr/>
              <a:t>74</a:t>
            </a:fld>
            <a:endParaRPr lang="fr-FR"/>
          </a:p>
        </p:txBody>
      </p:sp>
      <p:sp>
        <p:nvSpPr>
          <p:cNvPr id="67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645D41-D4F0-4D28-9497-14A2E15FD31B}" type="slidenum">
              <a:rPr lang="fr-FR"/>
              <a:pPr/>
              <a:t>75</a:t>
            </a:fld>
            <a:endParaRPr lang="fr-FR"/>
          </a:p>
        </p:txBody>
      </p:sp>
      <p:sp>
        <p:nvSpPr>
          <p:cNvPr id="71475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47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F2BBF4-66C5-4910-AD4D-EF0E4E71036C}" type="slidenum">
              <a:rPr lang="fr-FR"/>
              <a:pPr/>
              <a:t>76</a:t>
            </a:fld>
            <a:endParaRPr lang="fr-FR"/>
          </a:p>
        </p:txBody>
      </p:sp>
      <p:sp>
        <p:nvSpPr>
          <p:cNvPr id="6789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891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1C8A68-2FAC-46E7-9DD6-A575C29F5BBE}" type="slidenum">
              <a:rPr lang="fr-FR"/>
              <a:pPr/>
              <a:t>77</a:t>
            </a:fld>
            <a:endParaRPr lang="fr-FR"/>
          </a:p>
        </p:txBody>
      </p:sp>
      <p:sp>
        <p:nvSpPr>
          <p:cNvPr id="94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71800" y="514350"/>
            <a:ext cx="371475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7463" y="3257550"/>
            <a:ext cx="7083425" cy="274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0FE3BD-7CB9-4D90-8BB8-BE7E837CCACB}" type="slidenum">
              <a:rPr lang="fr-FR"/>
              <a:pPr/>
              <a:t>79</a:t>
            </a:fld>
            <a:endParaRPr lang="fr-FR"/>
          </a:p>
        </p:txBody>
      </p:sp>
      <p:sp>
        <p:nvSpPr>
          <p:cNvPr id="98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8B2483-10DF-4EED-9C60-01E9267A0DF4}" type="slidenum">
              <a:rPr lang="fr-FR"/>
              <a:pPr/>
              <a:t>80</a:t>
            </a:fld>
            <a:endParaRPr lang="fr-FR"/>
          </a:p>
        </p:txBody>
      </p:sp>
      <p:sp>
        <p:nvSpPr>
          <p:cNvPr id="94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71800" y="514350"/>
            <a:ext cx="371475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7463" y="3257550"/>
            <a:ext cx="7083425" cy="274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64D0F-B06B-46A7-A65F-FBDC760CFD31}" type="slidenum">
              <a:rPr lang="fr-FR"/>
              <a:pPr/>
              <a:t>82</a:t>
            </a:fld>
            <a:endParaRPr lang="fr-FR"/>
          </a:p>
        </p:txBody>
      </p:sp>
      <p:sp>
        <p:nvSpPr>
          <p:cNvPr id="67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5E8746-7BD0-406C-BAA0-A3AB74E5B2C5}" type="slidenum">
              <a:rPr lang="fr-FR"/>
              <a:pPr/>
              <a:t>8</a:t>
            </a:fld>
            <a:endParaRPr lang="fr-FR"/>
          </a:p>
        </p:txBody>
      </p:sp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E83FF0-DBF7-40FD-AB27-1AA775406546}" type="slidenum">
              <a:rPr lang="fr-FR"/>
              <a:pPr/>
              <a:t>83</a:t>
            </a:fld>
            <a:endParaRPr lang="fr-FR"/>
          </a:p>
        </p:txBody>
      </p:sp>
      <p:sp>
        <p:nvSpPr>
          <p:cNvPr id="92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B34A15-6F81-4558-93DF-04729B747CEE}" type="slidenum">
              <a:rPr lang="fr-FR"/>
              <a:pPr/>
              <a:t>84</a:t>
            </a:fld>
            <a:endParaRPr lang="fr-FR"/>
          </a:p>
        </p:txBody>
      </p:sp>
      <p:sp>
        <p:nvSpPr>
          <p:cNvPr id="79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19CA3D-3841-4107-8B82-690588077208}" type="slidenum">
              <a:rPr lang="fr-FR"/>
              <a:pPr/>
              <a:t>85</a:t>
            </a:fld>
            <a:endParaRPr lang="fr-FR"/>
          </a:p>
        </p:txBody>
      </p:sp>
      <p:sp>
        <p:nvSpPr>
          <p:cNvPr id="94515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51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8A435D-B81D-4E49-A660-09C876105D24}" type="slidenum">
              <a:rPr lang="fr-FR"/>
              <a:pPr/>
              <a:t>86</a:t>
            </a:fld>
            <a:endParaRPr lang="fr-FR"/>
          </a:p>
        </p:txBody>
      </p:sp>
      <p:sp>
        <p:nvSpPr>
          <p:cNvPr id="92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C3D9D0-1CD8-4185-8FA9-EC2DA24B8DC9}" type="slidenum">
              <a:rPr lang="fr-FR"/>
              <a:pPr/>
              <a:t>87</a:t>
            </a:fld>
            <a:endParaRPr lang="fr-FR"/>
          </a:p>
        </p:txBody>
      </p:sp>
      <p:sp>
        <p:nvSpPr>
          <p:cNvPr id="94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1ED30D-B90E-43A6-8DA8-9971C1BBC50D}" type="slidenum">
              <a:rPr lang="fr-FR"/>
              <a:pPr/>
              <a:t>88</a:t>
            </a:fld>
            <a:endParaRPr lang="fr-FR"/>
          </a:p>
        </p:txBody>
      </p:sp>
      <p:sp>
        <p:nvSpPr>
          <p:cNvPr id="94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A510E8-8AFA-47C1-81D4-560790A2123B}" type="slidenum">
              <a:rPr lang="fr-FR"/>
              <a:pPr/>
              <a:t>89</a:t>
            </a:fld>
            <a:endParaRPr lang="fr-FR"/>
          </a:p>
        </p:txBody>
      </p:sp>
      <p:sp>
        <p:nvSpPr>
          <p:cNvPr id="92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D0553D-A4C1-4ED9-A671-03508BF92FFC}" type="slidenum">
              <a:rPr lang="fr-FR"/>
              <a:pPr/>
              <a:t>90</a:t>
            </a:fld>
            <a:endParaRPr lang="fr-FR"/>
          </a:p>
        </p:txBody>
      </p:sp>
      <p:sp>
        <p:nvSpPr>
          <p:cNvPr id="9553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2998D6-72DA-4C0F-9257-D8A144357E9F}" type="slidenum">
              <a:rPr lang="fr-FR"/>
              <a:pPr/>
              <a:t>91</a:t>
            </a:fld>
            <a:endParaRPr lang="fr-FR"/>
          </a:p>
        </p:txBody>
      </p:sp>
      <p:sp>
        <p:nvSpPr>
          <p:cNvPr id="96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884307-712D-41F2-9CDA-B237E34C754A}" type="slidenum">
              <a:rPr lang="fr-FR"/>
              <a:pPr/>
              <a:t>92</a:t>
            </a:fld>
            <a:endParaRPr lang="fr-FR"/>
          </a:p>
        </p:txBody>
      </p:sp>
      <p:sp>
        <p:nvSpPr>
          <p:cNvPr id="93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9A7487-4FBE-46B4-ACAB-C1729AD28FED}" type="slidenum">
              <a:rPr lang="fr-FR"/>
              <a:pPr/>
              <a:t>9</a:t>
            </a:fld>
            <a:endParaRPr lang="fr-FR"/>
          </a:p>
        </p:txBody>
      </p:sp>
      <p:sp>
        <p:nvSpPr>
          <p:cNvPr id="7485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BA3C5F-6408-4AFF-B142-60FD7C687C3D}" type="slidenum">
              <a:rPr lang="fr-FR"/>
              <a:pPr/>
              <a:t>93</a:t>
            </a:fld>
            <a:endParaRPr lang="fr-FR"/>
          </a:p>
        </p:txBody>
      </p:sp>
      <p:sp>
        <p:nvSpPr>
          <p:cNvPr id="95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1FF937-6B5E-4E3B-BD05-CA82E60123D2}" type="slidenum">
              <a:rPr lang="fr-FR"/>
              <a:pPr/>
              <a:t>94</a:t>
            </a:fld>
            <a:endParaRPr lang="fr-FR"/>
          </a:p>
        </p:txBody>
      </p:sp>
      <p:sp>
        <p:nvSpPr>
          <p:cNvPr id="97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71800" y="514350"/>
            <a:ext cx="371475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7463" y="3257550"/>
            <a:ext cx="7083425" cy="274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347E0D-DC92-4F10-A421-53540A6460D7}" type="slidenum">
              <a:rPr lang="fr-FR"/>
              <a:pPr/>
              <a:t>95</a:t>
            </a:fld>
            <a:endParaRPr lang="fr-FR"/>
          </a:p>
        </p:txBody>
      </p:sp>
      <p:sp>
        <p:nvSpPr>
          <p:cNvPr id="97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71800" y="514350"/>
            <a:ext cx="371475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4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7463" y="3257550"/>
            <a:ext cx="7083425" cy="274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84D5CC-8FB1-4CEA-A0C3-FE6E35CF3B3D}" type="slidenum">
              <a:rPr lang="fr-FR"/>
              <a:pPr/>
              <a:t>96</a:t>
            </a:fld>
            <a:endParaRPr lang="fr-FR"/>
          </a:p>
        </p:txBody>
      </p:sp>
      <p:sp>
        <p:nvSpPr>
          <p:cNvPr id="97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71800" y="514350"/>
            <a:ext cx="371475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6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7463" y="3257550"/>
            <a:ext cx="7083425" cy="274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8166C3-2E24-4F73-9DCF-A38D12737141}" type="slidenum">
              <a:rPr lang="fr-FR"/>
              <a:pPr/>
              <a:t>97</a:t>
            </a:fld>
            <a:endParaRPr lang="fr-FR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FD2680-4687-4F9D-A919-CA893662967D}" type="slidenum">
              <a:rPr lang="fr-FR"/>
              <a:pPr/>
              <a:t>98</a:t>
            </a:fld>
            <a:endParaRPr lang="fr-FR"/>
          </a:p>
        </p:txBody>
      </p:sp>
      <p:sp>
        <p:nvSpPr>
          <p:cNvPr id="79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76E905-D553-4C1A-8647-05FE8C413081}" type="slidenum">
              <a:rPr lang="fr-FR"/>
              <a:pPr/>
              <a:t>99</a:t>
            </a:fld>
            <a:endParaRPr lang="fr-FR"/>
          </a:p>
        </p:txBody>
      </p:sp>
      <p:sp>
        <p:nvSpPr>
          <p:cNvPr id="8110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10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EE66BC-A9E0-46D2-95D8-113F924105AE}" type="slidenum">
              <a:rPr lang="fr-FR"/>
              <a:pPr/>
              <a:t>100</a:t>
            </a:fld>
            <a:endParaRPr lang="fr-FR"/>
          </a:p>
        </p:txBody>
      </p:sp>
      <p:sp>
        <p:nvSpPr>
          <p:cNvPr id="8755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71800" y="514350"/>
            <a:ext cx="371475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55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9050" y="3257550"/>
            <a:ext cx="7080250" cy="1873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CB63FB-BA8B-4553-AE39-503107E09FC0}" type="slidenum">
              <a:rPr lang="fr-FR"/>
              <a:pPr/>
              <a:t>101</a:t>
            </a:fld>
            <a:endParaRPr lang="fr-FR"/>
          </a:p>
        </p:txBody>
      </p:sp>
      <p:sp>
        <p:nvSpPr>
          <p:cNvPr id="79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257550"/>
            <a:ext cx="7083425" cy="2746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DABD85-7520-4035-B582-EDFA0C73D379}" type="slidenum">
              <a:rPr lang="fr-FR"/>
              <a:pPr/>
              <a:t>102</a:t>
            </a:fld>
            <a:endParaRPr lang="fr-FR"/>
          </a:p>
        </p:txBody>
      </p:sp>
      <p:sp>
        <p:nvSpPr>
          <p:cNvPr id="8775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71800" y="514350"/>
            <a:ext cx="371475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757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9050" y="3257550"/>
            <a:ext cx="7080250" cy="1873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reeform 2"/>
          <p:cNvSpPr>
            <a:spLocks/>
          </p:cNvSpPr>
          <p:nvPr/>
        </p:nvSpPr>
        <p:spPr bwMode="gray">
          <a:xfrm>
            <a:off x="747713" y="3340100"/>
            <a:ext cx="8291512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42950" y="2286000"/>
            <a:ext cx="84201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88950" y="6248400"/>
            <a:ext cx="2016125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endParaRPr lang="fr-FR"/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2505075" y="6237288"/>
            <a:ext cx="4968875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endParaRPr lang="fr-FR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73950" y="6248400"/>
            <a:ext cx="16891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15F9ADF6-1399-488D-8CA0-B6E85BDE7B6A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83789-A991-4348-85DF-4A74BE4ACCC6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58025" y="457200"/>
            <a:ext cx="2105025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742950" y="457200"/>
            <a:ext cx="6162675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791589-D0C5-4561-9178-D8DE5DC36929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742950" y="457200"/>
            <a:ext cx="8420100" cy="56388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42950" y="6248400"/>
            <a:ext cx="2063750" cy="45720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971800" y="6248400"/>
            <a:ext cx="4038600" cy="60960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099300" y="6248400"/>
            <a:ext cx="2063750" cy="457200"/>
          </a:xfrm>
        </p:spPr>
        <p:txBody>
          <a:bodyPr/>
          <a:lstStyle>
            <a:lvl1pPr>
              <a:defRPr/>
            </a:lvl1pPr>
          </a:lstStyle>
          <a:p>
            <a:fld id="{412D52BD-358F-4345-9162-C953D425E24C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3E58AB-B0F7-4B48-8640-9F90753ABBB6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F1B3E6-636C-4CAF-ACB4-6CDC4C794AAF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742950" y="1981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5C775F-63DB-4EE6-B732-A94922465261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16379B-0DC7-4A2C-A54B-2D016AF7F3EF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41FF46-CB3F-4065-BA50-6441D1FE98A0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49DEDE-3188-4D4F-8FB7-B3C3DFF3CD34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CC60BA-9891-4AB2-B5FD-BDD505621FA2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DF3870-2719-4DD8-98DD-9C8C54921EA2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E0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4572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981200"/>
            <a:ext cx="84201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400">
                <a:solidFill>
                  <a:schemeClr val="bg2"/>
                </a:solidFill>
              </a:defRPr>
            </a:lvl1pPr>
          </a:lstStyle>
          <a:p>
            <a:endParaRPr lang="fr-FR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8400"/>
            <a:ext cx="403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400">
                <a:solidFill>
                  <a:schemeClr val="bg2"/>
                </a:solidFill>
              </a:defRPr>
            </a:lvl1pPr>
          </a:lstStyle>
          <a:p>
            <a:endParaRPr lang="fr-FR"/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400">
                <a:solidFill>
                  <a:schemeClr val="bg2"/>
                </a:solidFill>
              </a:defRPr>
            </a:lvl1pPr>
          </a:lstStyle>
          <a:p>
            <a:fld id="{166AEF05-BBED-4F51-A75D-749771D6F59D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i="1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i="1">
          <a:solidFill>
            <a:srgbClr val="FF00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i="1">
          <a:solidFill>
            <a:srgbClr val="FF00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i="1">
          <a:solidFill>
            <a:srgbClr val="FF00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i="1">
          <a:solidFill>
            <a:srgbClr val="FF0000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600" i="1">
          <a:solidFill>
            <a:srgbClr val="FF0000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600" i="1">
          <a:solidFill>
            <a:srgbClr val="FF0000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600" i="1">
          <a:solidFill>
            <a:srgbClr val="FF0000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600" i="1">
          <a:solidFill>
            <a:srgbClr val="FF00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Font typeface="Symbol" pitchFamily="18" charset="2"/>
        <a:buChar char="¨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317CE"/>
        </a:buClr>
        <a:buFont typeface="Symbol" pitchFamily="18" charset="2"/>
        <a:buChar char="·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000"/>
        </a:buClr>
        <a:buChar char="+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_Microsoft_Office_Word_97_-_2003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_Microsoft_Office_Word_97_-_2003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_Microsoft_Office_Word_97_-_2003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DC38-8A4D-4464-8916-C2B5543F8997}" type="slidenum">
              <a:rPr lang="fr-FR"/>
              <a:pPr/>
              <a:t>1</a:t>
            </a:fld>
            <a:endParaRPr lang="fr-FR"/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781800" y="533400"/>
            <a:ext cx="2438400" cy="609600"/>
          </a:xfrm>
        </p:spPr>
        <p:txBody>
          <a:bodyPr/>
          <a:lstStyle/>
          <a:p>
            <a:pPr algn="l"/>
            <a:r>
              <a:rPr lang="fr-FR" sz="1400" b="1">
                <a:solidFill>
                  <a:schemeClr val="tx1"/>
                </a:solidFill>
                <a:cs typeface="Times New Roman" pitchFamily="18" charset="0"/>
              </a:rPr>
              <a:t>Département Informatique</a:t>
            </a:r>
            <a:br>
              <a:rPr lang="fr-FR" sz="1400" b="1">
                <a:solidFill>
                  <a:schemeClr val="tx1"/>
                </a:solidFill>
                <a:cs typeface="Times New Roman" pitchFamily="18" charset="0"/>
              </a:rPr>
            </a:br>
            <a:r>
              <a:rPr lang="fr-FR" sz="1400" b="1">
                <a:solidFill>
                  <a:schemeClr val="tx1"/>
                </a:solidFill>
                <a:cs typeface="Times New Roman" pitchFamily="18" charset="0"/>
              </a:rPr>
              <a:t>Année scolaire 2008-2009</a:t>
            </a:r>
            <a:r>
              <a:rPr lang="fr-FR" sz="2000" i="0">
                <a:solidFill>
                  <a:schemeClr val="tx1"/>
                </a:solidFill>
                <a:cs typeface="Times New Roman" pitchFamily="18" charset="0"/>
              </a:rPr>
              <a:t> 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2514600"/>
            <a:ext cx="7543800" cy="2895600"/>
          </a:xfrm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fr-FR" sz="4400" b="1">
                <a:solidFill>
                  <a:srgbClr val="FF0000"/>
                </a:solidFill>
              </a:rPr>
              <a:t>Algorithmique : Volume 6</a:t>
            </a:r>
            <a:r>
              <a:rPr lang="fr-FR"/>
              <a:t>		</a:t>
            </a:r>
          </a:p>
          <a:p>
            <a:endParaRPr lang="fr-FR"/>
          </a:p>
          <a:p>
            <a:pPr>
              <a:buFont typeface="Wingdings" pitchFamily="2" charset="2"/>
              <a:buChar char="Ø"/>
            </a:pPr>
            <a:r>
              <a:rPr lang="fr-FR" sz="6000"/>
              <a:t>  Les Tris</a:t>
            </a:r>
            <a:endParaRPr lang="fr-FR"/>
          </a:p>
          <a:p>
            <a:endParaRPr lang="fr-FR"/>
          </a:p>
        </p:txBody>
      </p:sp>
      <p:sp>
        <p:nvSpPr>
          <p:cNvPr id="576516" name="Text Box 4"/>
          <p:cNvSpPr txBox="1">
            <a:spLocks noChangeArrowheads="1"/>
          </p:cNvSpPr>
          <p:nvPr/>
        </p:nvSpPr>
        <p:spPr bwMode="auto">
          <a:xfrm>
            <a:off x="533400" y="6003925"/>
            <a:ext cx="8305800" cy="5810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fr-FR" sz="1600" i="1"/>
              <a:t>Pierre Amiranoff, Cécile Balkanski, Nelly Bensimon, Gérard Ligozat</a:t>
            </a:r>
            <a:r>
              <a:rPr lang="en-US" sz="1600" i="1"/>
              <a:t>   </a:t>
            </a:r>
          </a:p>
          <a:p>
            <a:pPr algn="ctr"/>
            <a:endParaRPr lang="fr-FR" sz="1600" i="1"/>
          </a:p>
        </p:txBody>
      </p:sp>
      <p:sp>
        <p:nvSpPr>
          <p:cNvPr id="576517" name="Rectangle 5"/>
          <p:cNvSpPr>
            <a:spLocks noChangeArrowheads="1"/>
          </p:cNvSpPr>
          <p:nvPr/>
        </p:nvSpPr>
        <p:spPr bwMode="auto">
          <a:xfrm>
            <a:off x="3571875" y="3114675"/>
            <a:ext cx="9906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fr-FR"/>
          </a:p>
        </p:txBody>
      </p:sp>
      <p:graphicFrame>
        <p:nvGraphicFramePr>
          <p:cNvPr id="576518" name="Object 6"/>
          <p:cNvGraphicFramePr>
            <a:graphicFrameLocks noChangeAspect="1"/>
          </p:cNvGraphicFramePr>
          <p:nvPr/>
        </p:nvGraphicFramePr>
        <p:xfrm>
          <a:off x="666750" y="590550"/>
          <a:ext cx="3448050" cy="784225"/>
        </p:xfrm>
        <a:graphic>
          <a:graphicData uri="http://schemas.openxmlformats.org/presentationml/2006/ole">
            <p:oleObj spid="_x0000_s576518" name="Dessin Microsoft" r:id="rId4" imgW="2155825" imgH="508000" progId="">
              <p:embed/>
            </p:oleObj>
          </a:graphicData>
        </a:graphic>
      </p:graphicFrame>
      <p:sp>
        <p:nvSpPr>
          <p:cNvPr id="576519" name="Text Box 7"/>
          <p:cNvSpPr txBox="1">
            <a:spLocks noChangeArrowheads="1"/>
          </p:cNvSpPr>
          <p:nvPr/>
        </p:nvSpPr>
        <p:spPr bwMode="auto">
          <a:xfrm>
            <a:off x="3810000" y="381000"/>
            <a:ext cx="2438400" cy="3365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CC0099"/>
                </a:solidFill>
                <a:latin typeface="Monotype Corsiva" pitchFamily="66" charset="0"/>
              </a:rPr>
              <a:t>Université Paris XI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5850A-711F-461B-AC51-09A503AB462B}" type="slidenum">
              <a:rPr lang="fr-FR"/>
              <a:pPr/>
              <a:t>10</a:t>
            </a:fld>
            <a:endParaRPr lang="fr-FR"/>
          </a:p>
        </p:txBody>
      </p:sp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420100" cy="914400"/>
          </a:xfrm>
          <a:ln>
            <a:solidFill>
              <a:srgbClr val="0033CC"/>
            </a:solidFill>
          </a:ln>
        </p:spPr>
        <p:txBody>
          <a:bodyPr/>
          <a:lstStyle/>
          <a:p>
            <a:r>
              <a:rPr lang="fr-FR" b="1"/>
              <a:t>Relation d’Ordre Strict</a:t>
            </a:r>
          </a:p>
        </p:txBody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981200"/>
            <a:ext cx="8420100" cy="3352800"/>
          </a:xfrm>
        </p:spPr>
        <p:txBody>
          <a:bodyPr/>
          <a:lstStyle/>
          <a:p>
            <a:pPr>
              <a:buClr>
                <a:srgbClr val="0066FF"/>
              </a:buClr>
            </a:pPr>
            <a:r>
              <a:rPr lang="en-US" sz="5400">
                <a:solidFill>
                  <a:srgbClr val="FF0000"/>
                </a:solidFill>
              </a:rPr>
              <a:t>Antiréflexive</a:t>
            </a:r>
            <a:endParaRPr lang="en-US" sz="5400"/>
          </a:p>
          <a:p>
            <a:pPr>
              <a:buClr>
                <a:srgbClr val="0066FF"/>
              </a:buClr>
            </a:pPr>
            <a:r>
              <a:rPr lang="en-US" sz="5400">
                <a:solidFill>
                  <a:srgbClr val="FF0000"/>
                </a:solidFill>
              </a:rPr>
              <a:t>Asymétrique</a:t>
            </a:r>
          </a:p>
          <a:p>
            <a:pPr>
              <a:buClr>
                <a:srgbClr val="0066FF"/>
              </a:buClr>
            </a:pPr>
            <a:r>
              <a:rPr lang="en-US" sz="5400"/>
              <a:t>Transitive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A3BE-7E4A-48A6-9CBC-1DD2A73B9284}" type="slidenum">
              <a:rPr lang="fr-FR"/>
              <a:pPr/>
              <a:t>100</a:t>
            </a:fld>
            <a:endParaRPr lang="fr-FR"/>
          </a:p>
        </p:txBody>
      </p:sp>
      <p:sp>
        <p:nvSpPr>
          <p:cNvPr id="8744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420100" cy="685800"/>
          </a:xfrm>
          <a:ln>
            <a:solidFill>
              <a:srgbClr val="3333CC"/>
            </a:solidFill>
          </a:ln>
        </p:spPr>
        <p:txBody>
          <a:bodyPr/>
          <a:lstStyle/>
          <a:p>
            <a:r>
              <a:rPr lang="fr-FR" b="1"/>
              <a:t>Le tri par dénombrement subtil</a:t>
            </a:r>
          </a:p>
        </p:txBody>
      </p:sp>
      <p:sp>
        <p:nvSpPr>
          <p:cNvPr id="8744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55625" y="835025"/>
            <a:ext cx="9067800" cy="5319713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3600" i="1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Symbol" pitchFamily="18" charset="2"/>
              <a:buNone/>
            </a:pPr>
            <a:endParaRPr lang="fr-FR" sz="2400" i="1"/>
          </a:p>
          <a:p>
            <a:pPr>
              <a:lnSpc>
                <a:spcPct val="110000"/>
              </a:lnSpc>
              <a:spcBef>
                <a:spcPct val="0"/>
              </a:spcBef>
              <a:buFont typeface="Symbol" pitchFamily="18" charset="2"/>
              <a:buNone/>
            </a:pPr>
            <a:endParaRPr lang="fr-FR" sz="2400" b="1" i="1"/>
          </a:p>
          <a:p>
            <a:pPr>
              <a:lnSpc>
                <a:spcPct val="11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400" b="1" i="1"/>
              <a:t>Encadrement des valeurs : entre  1 et  5</a:t>
            </a:r>
          </a:p>
        </p:txBody>
      </p:sp>
      <p:sp>
        <p:nvSpPr>
          <p:cNvPr id="874574" name="Line 1102"/>
          <p:cNvSpPr>
            <a:spLocks noChangeShapeType="1"/>
          </p:cNvSpPr>
          <p:nvPr/>
        </p:nvSpPr>
        <p:spPr bwMode="auto">
          <a:xfrm flipH="1">
            <a:off x="5089525" y="4073525"/>
            <a:ext cx="1201738" cy="687388"/>
          </a:xfrm>
          <a:prstGeom prst="line">
            <a:avLst/>
          </a:prstGeom>
          <a:noFill/>
          <a:ln w="28575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874578" name="Line 1106"/>
          <p:cNvSpPr>
            <a:spLocks noChangeShapeType="1"/>
          </p:cNvSpPr>
          <p:nvPr/>
        </p:nvSpPr>
        <p:spPr bwMode="auto">
          <a:xfrm flipH="1">
            <a:off x="4513263" y="4073525"/>
            <a:ext cx="1727200" cy="563563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874582" name="Line 1110"/>
          <p:cNvSpPr>
            <a:spLocks noChangeShapeType="1"/>
          </p:cNvSpPr>
          <p:nvPr/>
        </p:nvSpPr>
        <p:spPr bwMode="auto">
          <a:xfrm flipH="1">
            <a:off x="6210300" y="4073525"/>
            <a:ext cx="720725" cy="563563"/>
          </a:xfrm>
          <a:prstGeom prst="line">
            <a:avLst/>
          </a:prstGeom>
          <a:noFill/>
          <a:ln w="28575" cap="sq">
            <a:solidFill>
              <a:srgbClr val="33CC33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874583" name="AutoShape 1111"/>
          <p:cNvSpPr>
            <a:spLocks noChangeArrowheads="1"/>
          </p:cNvSpPr>
          <p:nvPr/>
        </p:nvSpPr>
        <p:spPr bwMode="auto">
          <a:xfrm flipH="1">
            <a:off x="7820025" y="1717675"/>
            <a:ext cx="1916113" cy="4437063"/>
          </a:xfrm>
          <a:prstGeom prst="wedgeRoundRectCallout">
            <a:avLst>
              <a:gd name="adj1" fmla="val 58944"/>
              <a:gd name="adj2" fmla="val -60523"/>
              <a:gd name="adj3" fmla="val 16667"/>
            </a:avLst>
          </a:prstGeom>
          <a:solidFill>
            <a:srgbClr val="F8FDCB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fr-FR" b="1" i="1">
                <a:solidFill>
                  <a:srgbClr val="CC3399"/>
                </a:solidFill>
              </a:rPr>
              <a:t>boucle depuis l’indice final: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fr-FR" b="1" i="1">
                <a:solidFill>
                  <a:srgbClr val="CC3399"/>
                </a:solidFill>
              </a:rPr>
              <a:t>cela assure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fr-FR" b="1" i="1">
                <a:solidFill>
                  <a:srgbClr val="CC3399"/>
                </a:solidFill>
              </a:rPr>
              <a:t>la </a:t>
            </a:r>
            <a:r>
              <a:rPr kumimoji="1" lang="fr-FR" b="1" i="1">
                <a:solidFill>
                  <a:srgbClr val="0066FF"/>
                </a:solidFill>
              </a:rPr>
              <a:t>stabilité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fr-FR" b="1" i="1">
                <a:solidFill>
                  <a:srgbClr val="CC3399"/>
                </a:solidFill>
              </a:rPr>
              <a:t>du tri.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fr-FR" b="1" i="1">
                <a:solidFill>
                  <a:srgbClr val="CC3399"/>
                </a:solidFill>
              </a:rPr>
              <a:t>En effet, on ne mémorise que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fr-FR" b="1" i="1">
                <a:solidFill>
                  <a:srgbClr val="CC3399"/>
                </a:solidFill>
              </a:rPr>
              <a:t>le dernier indice de chaque </a:t>
            </a:r>
            <a:r>
              <a:rPr kumimoji="1" lang="fr-FR" sz="2400" b="1">
                <a:solidFill>
                  <a:srgbClr val="3366FF"/>
                </a:solidFill>
              </a:rPr>
              <a:t>val</a:t>
            </a:r>
          </a:p>
        </p:txBody>
      </p:sp>
      <p:grpSp>
        <p:nvGrpSpPr>
          <p:cNvPr id="874628" name="Group 1156"/>
          <p:cNvGrpSpPr>
            <a:grpSpLocks/>
          </p:cNvGrpSpPr>
          <p:nvPr/>
        </p:nvGrpSpPr>
        <p:grpSpPr bwMode="auto">
          <a:xfrm>
            <a:off x="685800" y="1290638"/>
            <a:ext cx="7045325" cy="938212"/>
            <a:chOff x="432" y="813"/>
            <a:chExt cx="4438" cy="591"/>
          </a:xfrm>
        </p:grpSpPr>
        <p:grpSp>
          <p:nvGrpSpPr>
            <p:cNvPr id="874502" name="Group 1030"/>
            <p:cNvGrpSpPr>
              <a:grpSpLocks/>
            </p:cNvGrpSpPr>
            <p:nvPr/>
          </p:nvGrpSpPr>
          <p:grpSpPr bwMode="auto">
            <a:xfrm>
              <a:off x="1749" y="1128"/>
              <a:ext cx="3121" cy="276"/>
              <a:chOff x="1749" y="1128"/>
              <a:chExt cx="3121" cy="276"/>
            </a:xfrm>
          </p:grpSpPr>
          <p:sp>
            <p:nvSpPr>
              <p:cNvPr id="874503" name="Rectangle 1031"/>
              <p:cNvSpPr>
                <a:spLocks noChangeArrowheads="1"/>
              </p:cNvSpPr>
              <p:nvPr/>
            </p:nvSpPr>
            <p:spPr bwMode="auto">
              <a:xfrm>
                <a:off x="2103" y="1128"/>
                <a:ext cx="363" cy="272"/>
              </a:xfrm>
              <a:prstGeom prst="rect">
                <a:avLst/>
              </a:prstGeom>
              <a:solidFill>
                <a:srgbClr val="CEECCE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874504" name="Text Box 1032"/>
              <p:cNvSpPr txBox="1">
                <a:spLocks noChangeArrowheads="1"/>
              </p:cNvSpPr>
              <p:nvPr/>
            </p:nvSpPr>
            <p:spPr bwMode="auto">
              <a:xfrm>
                <a:off x="2194" y="1149"/>
                <a:ext cx="196" cy="250"/>
              </a:xfrm>
              <a:prstGeom prst="rect">
                <a:avLst/>
              </a:prstGeom>
              <a:solidFill>
                <a:srgbClr val="CEECCE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fr-FR"/>
                  <a:t>4</a:t>
                </a:r>
              </a:p>
            </p:txBody>
          </p:sp>
          <p:sp>
            <p:nvSpPr>
              <p:cNvPr id="874505" name="Rectangle 1033"/>
              <p:cNvSpPr>
                <a:spLocks noChangeArrowheads="1"/>
              </p:cNvSpPr>
              <p:nvPr/>
            </p:nvSpPr>
            <p:spPr bwMode="auto">
              <a:xfrm>
                <a:off x="2430" y="1128"/>
                <a:ext cx="363" cy="272"/>
              </a:xfrm>
              <a:prstGeom prst="rect">
                <a:avLst/>
              </a:prstGeom>
              <a:solidFill>
                <a:srgbClr val="CEECCE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874506" name="Text Box 1034"/>
              <p:cNvSpPr txBox="1">
                <a:spLocks noChangeArrowheads="1"/>
              </p:cNvSpPr>
              <p:nvPr/>
            </p:nvSpPr>
            <p:spPr bwMode="auto">
              <a:xfrm>
                <a:off x="2512" y="1154"/>
                <a:ext cx="19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fr-FR"/>
                  <a:t>3</a:t>
                </a:r>
              </a:p>
            </p:txBody>
          </p:sp>
          <p:grpSp>
            <p:nvGrpSpPr>
              <p:cNvPr id="874507" name="Group 1035"/>
              <p:cNvGrpSpPr>
                <a:grpSpLocks/>
              </p:cNvGrpSpPr>
              <p:nvPr/>
            </p:nvGrpSpPr>
            <p:grpSpPr bwMode="auto">
              <a:xfrm>
                <a:off x="2784" y="1128"/>
                <a:ext cx="363" cy="272"/>
                <a:chOff x="2758" y="845"/>
                <a:chExt cx="363" cy="272"/>
              </a:xfrm>
            </p:grpSpPr>
            <p:sp>
              <p:nvSpPr>
                <p:cNvPr id="874508" name="Rectangle 1036"/>
                <p:cNvSpPr>
                  <a:spLocks noChangeArrowheads="1"/>
                </p:cNvSpPr>
                <p:nvPr/>
              </p:nvSpPr>
              <p:spPr bwMode="auto">
                <a:xfrm>
                  <a:off x="2758" y="845"/>
                  <a:ext cx="363" cy="272"/>
                </a:xfrm>
                <a:prstGeom prst="rect">
                  <a:avLst/>
                </a:prstGeom>
                <a:solidFill>
                  <a:srgbClr val="CEECCE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74509" name="Text Box 1037"/>
                <p:cNvSpPr txBox="1">
                  <a:spLocks noChangeArrowheads="1"/>
                </p:cNvSpPr>
                <p:nvPr/>
              </p:nvSpPr>
              <p:spPr bwMode="auto">
                <a:xfrm>
                  <a:off x="2849" y="859"/>
                  <a:ext cx="196" cy="250"/>
                </a:xfrm>
                <a:prstGeom prst="rect">
                  <a:avLst/>
                </a:prstGeom>
                <a:solidFill>
                  <a:srgbClr val="CEECCE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fr-FR"/>
                    <a:t>2</a:t>
                  </a:r>
                </a:p>
              </p:txBody>
            </p:sp>
          </p:grpSp>
          <p:grpSp>
            <p:nvGrpSpPr>
              <p:cNvPr id="874510" name="Group 1038"/>
              <p:cNvGrpSpPr>
                <a:grpSpLocks/>
              </p:cNvGrpSpPr>
              <p:nvPr/>
            </p:nvGrpSpPr>
            <p:grpSpPr bwMode="auto">
              <a:xfrm>
                <a:off x="3146" y="1128"/>
                <a:ext cx="726" cy="272"/>
                <a:chOff x="3120" y="845"/>
                <a:chExt cx="726" cy="272"/>
              </a:xfrm>
            </p:grpSpPr>
            <p:grpSp>
              <p:nvGrpSpPr>
                <p:cNvPr id="874511" name="Group 1039"/>
                <p:cNvGrpSpPr>
                  <a:grpSpLocks/>
                </p:cNvGrpSpPr>
                <p:nvPr/>
              </p:nvGrpSpPr>
              <p:grpSpPr bwMode="auto">
                <a:xfrm>
                  <a:off x="3120" y="845"/>
                  <a:ext cx="363" cy="272"/>
                  <a:chOff x="3120" y="845"/>
                  <a:chExt cx="363" cy="272"/>
                </a:xfrm>
              </p:grpSpPr>
              <p:sp>
                <p:nvSpPr>
                  <p:cNvPr id="874512" name="Rectangle 1040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845"/>
                    <a:ext cx="363" cy="272"/>
                  </a:xfrm>
                  <a:prstGeom prst="rect">
                    <a:avLst/>
                  </a:prstGeom>
                  <a:solidFill>
                    <a:srgbClr val="CEECCE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74513" name="Text Box 10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11" y="859"/>
                    <a:ext cx="196" cy="250"/>
                  </a:xfrm>
                  <a:prstGeom prst="rect">
                    <a:avLst/>
                  </a:prstGeom>
                  <a:solidFill>
                    <a:srgbClr val="CEECCE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fr-FR"/>
                      <a:t>3</a:t>
                    </a:r>
                  </a:p>
                </p:txBody>
              </p:sp>
            </p:grpSp>
            <p:grpSp>
              <p:nvGrpSpPr>
                <p:cNvPr id="874514" name="Group 1042"/>
                <p:cNvGrpSpPr>
                  <a:grpSpLocks/>
                </p:cNvGrpSpPr>
                <p:nvPr/>
              </p:nvGrpSpPr>
              <p:grpSpPr bwMode="auto">
                <a:xfrm>
                  <a:off x="3483" y="845"/>
                  <a:ext cx="363" cy="272"/>
                  <a:chOff x="3483" y="845"/>
                  <a:chExt cx="363" cy="272"/>
                </a:xfrm>
              </p:grpSpPr>
              <p:sp>
                <p:nvSpPr>
                  <p:cNvPr id="874515" name="Rectangle 1043"/>
                  <p:cNvSpPr>
                    <a:spLocks noChangeArrowheads="1"/>
                  </p:cNvSpPr>
                  <p:nvPr/>
                </p:nvSpPr>
                <p:spPr bwMode="auto">
                  <a:xfrm>
                    <a:off x="3483" y="845"/>
                    <a:ext cx="363" cy="272"/>
                  </a:xfrm>
                  <a:prstGeom prst="rect">
                    <a:avLst/>
                  </a:prstGeom>
                  <a:solidFill>
                    <a:srgbClr val="CEECCE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74516" name="Text Box 10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74" y="859"/>
                    <a:ext cx="196" cy="250"/>
                  </a:xfrm>
                  <a:prstGeom prst="rect">
                    <a:avLst/>
                  </a:prstGeom>
                  <a:solidFill>
                    <a:srgbClr val="CEECCE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fr-FR" b="1">
                        <a:solidFill>
                          <a:srgbClr val="FF66FF"/>
                        </a:solidFill>
                      </a:rPr>
                      <a:t>5</a:t>
                    </a:r>
                  </a:p>
                </p:txBody>
              </p:sp>
            </p:grpSp>
          </p:grpSp>
          <p:grpSp>
            <p:nvGrpSpPr>
              <p:cNvPr id="874517" name="Group 1045"/>
              <p:cNvGrpSpPr>
                <a:grpSpLocks/>
              </p:cNvGrpSpPr>
              <p:nvPr/>
            </p:nvGrpSpPr>
            <p:grpSpPr bwMode="auto">
              <a:xfrm>
                <a:off x="3872" y="1128"/>
                <a:ext cx="363" cy="272"/>
                <a:chOff x="3846" y="845"/>
                <a:chExt cx="363" cy="272"/>
              </a:xfrm>
            </p:grpSpPr>
            <p:sp>
              <p:nvSpPr>
                <p:cNvPr id="874518" name="Rectangle 1046"/>
                <p:cNvSpPr>
                  <a:spLocks noChangeArrowheads="1"/>
                </p:cNvSpPr>
                <p:nvPr/>
              </p:nvSpPr>
              <p:spPr bwMode="auto">
                <a:xfrm>
                  <a:off x="3846" y="845"/>
                  <a:ext cx="363" cy="272"/>
                </a:xfrm>
                <a:prstGeom prst="rect">
                  <a:avLst/>
                </a:prstGeom>
                <a:solidFill>
                  <a:srgbClr val="CEECCE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74519" name="Text Box 1047"/>
                <p:cNvSpPr txBox="1">
                  <a:spLocks noChangeArrowheads="1"/>
                </p:cNvSpPr>
                <p:nvPr/>
              </p:nvSpPr>
              <p:spPr bwMode="auto">
                <a:xfrm>
                  <a:off x="3937" y="859"/>
                  <a:ext cx="196" cy="250"/>
                </a:xfrm>
                <a:prstGeom prst="rect">
                  <a:avLst/>
                </a:prstGeom>
                <a:solidFill>
                  <a:srgbClr val="CEECCE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fr-FR" b="1">
                      <a:solidFill>
                        <a:srgbClr val="02880C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874520" name="Group 1048"/>
              <p:cNvGrpSpPr>
                <a:grpSpLocks/>
              </p:cNvGrpSpPr>
              <p:nvPr/>
            </p:nvGrpSpPr>
            <p:grpSpPr bwMode="auto">
              <a:xfrm>
                <a:off x="4190" y="1128"/>
                <a:ext cx="363" cy="272"/>
                <a:chOff x="1260" y="2069"/>
                <a:chExt cx="363" cy="272"/>
              </a:xfrm>
            </p:grpSpPr>
            <p:sp>
              <p:nvSpPr>
                <p:cNvPr id="874521" name="Rectangle 1049"/>
                <p:cNvSpPr>
                  <a:spLocks noChangeArrowheads="1"/>
                </p:cNvSpPr>
                <p:nvPr/>
              </p:nvSpPr>
              <p:spPr bwMode="auto">
                <a:xfrm>
                  <a:off x="1260" y="2069"/>
                  <a:ext cx="363" cy="272"/>
                </a:xfrm>
                <a:prstGeom prst="rect">
                  <a:avLst/>
                </a:prstGeom>
                <a:solidFill>
                  <a:srgbClr val="CEECCE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74522" name="Text Box 1050"/>
                <p:cNvSpPr txBox="1">
                  <a:spLocks noChangeArrowheads="1"/>
                </p:cNvSpPr>
                <p:nvPr/>
              </p:nvSpPr>
              <p:spPr bwMode="auto">
                <a:xfrm>
                  <a:off x="1351" y="2083"/>
                  <a:ext cx="196" cy="250"/>
                </a:xfrm>
                <a:prstGeom prst="rect">
                  <a:avLst/>
                </a:prstGeom>
                <a:solidFill>
                  <a:srgbClr val="CEECCE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fr-FR" b="1">
                      <a:solidFill>
                        <a:srgbClr val="FF0000"/>
                      </a:solidFill>
                    </a:rPr>
                    <a:t>3</a:t>
                  </a:r>
                </a:p>
              </p:txBody>
            </p:sp>
          </p:grpSp>
          <p:sp>
            <p:nvSpPr>
              <p:cNvPr id="874523" name="Rectangle 1051"/>
              <p:cNvSpPr>
                <a:spLocks noChangeArrowheads="1"/>
              </p:cNvSpPr>
              <p:nvPr/>
            </p:nvSpPr>
            <p:spPr bwMode="auto">
              <a:xfrm>
                <a:off x="1749" y="1128"/>
                <a:ext cx="363" cy="272"/>
              </a:xfrm>
              <a:prstGeom prst="rect">
                <a:avLst/>
              </a:prstGeom>
              <a:solidFill>
                <a:srgbClr val="CEECCE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874524" name="Text Box 1052"/>
              <p:cNvSpPr txBox="1">
                <a:spLocks noChangeArrowheads="1"/>
              </p:cNvSpPr>
              <p:nvPr/>
            </p:nvSpPr>
            <p:spPr bwMode="auto">
              <a:xfrm>
                <a:off x="1831" y="1154"/>
                <a:ext cx="19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fr-FR"/>
                  <a:t>5</a:t>
                </a:r>
              </a:p>
            </p:txBody>
          </p:sp>
          <p:grpSp>
            <p:nvGrpSpPr>
              <p:cNvPr id="874525" name="Group 1053"/>
              <p:cNvGrpSpPr>
                <a:grpSpLocks/>
              </p:cNvGrpSpPr>
              <p:nvPr/>
            </p:nvGrpSpPr>
            <p:grpSpPr bwMode="auto">
              <a:xfrm>
                <a:off x="4507" y="1128"/>
                <a:ext cx="363" cy="272"/>
                <a:chOff x="1260" y="2069"/>
                <a:chExt cx="363" cy="272"/>
              </a:xfrm>
            </p:grpSpPr>
            <p:sp>
              <p:nvSpPr>
                <p:cNvPr id="874526" name="Rectangle 1054"/>
                <p:cNvSpPr>
                  <a:spLocks noChangeArrowheads="1"/>
                </p:cNvSpPr>
                <p:nvPr/>
              </p:nvSpPr>
              <p:spPr bwMode="auto">
                <a:xfrm>
                  <a:off x="1260" y="2069"/>
                  <a:ext cx="363" cy="272"/>
                </a:xfrm>
                <a:prstGeom prst="rect">
                  <a:avLst/>
                </a:prstGeom>
                <a:solidFill>
                  <a:srgbClr val="CEECCE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74527" name="Text Box 1055"/>
                <p:cNvSpPr txBox="1">
                  <a:spLocks noChangeArrowheads="1"/>
                </p:cNvSpPr>
                <p:nvPr/>
              </p:nvSpPr>
              <p:spPr bwMode="auto">
                <a:xfrm>
                  <a:off x="1351" y="2083"/>
                  <a:ext cx="196" cy="250"/>
                </a:xfrm>
                <a:prstGeom prst="rect">
                  <a:avLst/>
                </a:prstGeom>
                <a:solidFill>
                  <a:srgbClr val="CEECCE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fr-FR" b="1">
                      <a:solidFill>
                        <a:srgbClr val="0000FF"/>
                      </a:solidFill>
                    </a:rPr>
                    <a:t>3</a:t>
                  </a:r>
                </a:p>
              </p:txBody>
            </p:sp>
          </p:grpSp>
        </p:grpSp>
        <p:sp>
          <p:nvSpPr>
            <p:cNvPr id="874585" name="Text Box 1113"/>
            <p:cNvSpPr txBox="1">
              <a:spLocks noChangeArrowheads="1"/>
            </p:cNvSpPr>
            <p:nvPr/>
          </p:nvSpPr>
          <p:spPr bwMode="auto">
            <a:xfrm>
              <a:off x="432" y="1114"/>
              <a:ext cx="1218" cy="2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fr-FR" b="1">
                  <a:solidFill>
                    <a:srgbClr val="0066FF"/>
                  </a:solidFill>
                </a:rPr>
                <a:t>tableau non trié</a:t>
              </a:r>
            </a:p>
          </p:txBody>
        </p:sp>
        <p:sp>
          <p:nvSpPr>
            <p:cNvPr id="874587" name="Text Box 1115"/>
            <p:cNvSpPr txBox="1">
              <a:spLocks noChangeArrowheads="1"/>
            </p:cNvSpPr>
            <p:nvPr/>
          </p:nvSpPr>
          <p:spPr bwMode="auto">
            <a:xfrm>
              <a:off x="1831" y="813"/>
              <a:ext cx="3030" cy="2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1" lang="fr-FR" sz="1800" b="1"/>
                <a:t>1        2        3       4         5</a:t>
              </a:r>
              <a:r>
                <a:rPr kumimoji="1" lang="fr-FR"/>
                <a:t>      6       7      8      </a:t>
              </a:r>
              <a:r>
                <a:rPr kumimoji="1" lang="fr-FR" b="1">
                  <a:solidFill>
                    <a:srgbClr val="0000FF"/>
                  </a:solidFill>
                </a:rPr>
                <a:t>9 </a:t>
              </a:r>
            </a:p>
          </p:txBody>
        </p:sp>
      </p:grpSp>
      <p:sp>
        <p:nvSpPr>
          <p:cNvPr id="874588" name="Line 1116"/>
          <p:cNvSpPr>
            <a:spLocks noChangeShapeType="1"/>
          </p:cNvSpPr>
          <p:nvPr/>
        </p:nvSpPr>
        <p:spPr bwMode="auto">
          <a:xfrm flipH="1">
            <a:off x="6499225" y="2322513"/>
            <a:ext cx="839788" cy="869950"/>
          </a:xfrm>
          <a:prstGeom prst="line">
            <a:avLst/>
          </a:prstGeom>
          <a:noFill/>
          <a:ln w="28575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874589" name="Line 1117"/>
          <p:cNvSpPr>
            <a:spLocks noChangeShapeType="1"/>
          </p:cNvSpPr>
          <p:nvPr/>
        </p:nvSpPr>
        <p:spPr bwMode="auto">
          <a:xfrm flipH="1">
            <a:off x="6454775" y="2228850"/>
            <a:ext cx="476250" cy="86995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874590" name="Line 1118"/>
          <p:cNvSpPr>
            <a:spLocks noChangeShapeType="1"/>
          </p:cNvSpPr>
          <p:nvPr/>
        </p:nvSpPr>
        <p:spPr bwMode="auto">
          <a:xfrm>
            <a:off x="6499225" y="2362200"/>
            <a:ext cx="368300" cy="830263"/>
          </a:xfrm>
          <a:prstGeom prst="line">
            <a:avLst/>
          </a:prstGeom>
          <a:noFill/>
          <a:ln w="28575" cap="sq">
            <a:solidFill>
              <a:srgbClr val="33CC33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874592" name="AutoShape 1120"/>
          <p:cNvSpPr>
            <a:spLocks noChangeArrowheads="1"/>
          </p:cNvSpPr>
          <p:nvPr/>
        </p:nvSpPr>
        <p:spPr bwMode="auto">
          <a:xfrm flipH="1">
            <a:off x="5273675" y="1066800"/>
            <a:ext cx="2176463" cy="1524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CC3399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874593" name="Line 1121"/>
          <p:cNvSpPr>
            <a:spLocks noChangeShapeType="1"/>
          </p:cNvSpPr>
          <p:nvPr/>
        </p:nvSpPr>
        <p:spPr bwMode="auto">
          <a:xfrm>
            <a:off x="5786438" y="2362200"/>
            <a:ext cx="1565275" cy="830263"/>
          </a:xfrm>
          <a:prstGeom prst="line">
            <a:avLst/>
          </a:prstGeom>
          <a:noFill/>
          <a:ln w="19050" cap="sq">
            <a:solidFill>
              <a:srgbClr val="FF66FF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fr-FR"/>
          </a:p>
        </p:txBody>
      </p:sp>
      <p:sp>
        <p:nvSpPr>
          <p:cNvPr id="874594" name="Line 1122"/>
          <p:cNvSpPr>
            <a:spLocks noChangeShapeType="1"/>
          </p:cNvSpPr>
          <p:nvPr/>
        </p:nvSpPr>
        <p:spPr bwMode="auto">
          <a:xfrm flipH="1">
            <a:off x="7339013" y="4073525"/>
            <a:ext cx="188912" cy="563563"/>
          </a:xfrm>
          <a:prstGeom prst="line">
            <a:avLst/>
          </a:prstGeom>
          <a:noFill/>
          <a:ln w="19050" cap="sq">
            <a:solidFill>
              <a:srgbClr val="FF66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fr-FR"/>
          </a:p>
        </p:txBody>
      </p:sp>
      <p:grpSp>
        <p:nvGrpSpPr>
          <p:cNvPr id="874624" name="Group 1152"/>
          <p:cNvGrpSpPr>
            <a:grpSpLocks/>
          </p:cNvGrpSpPr>
          <p:nvPr/>
        </p:nvGrpSpPr>
        <p:grpSpPr bwMode="auto">
          <a:xfrm>
            <a:off x="4073525" y="3098800"/>
            <a:ext cx="3757613" cy="933450"/>
            <a:chOff x="2566" y="1952"/>
            <a:chExt cx="2367" cy="588"/>
          </a:xfrm>
        </p:grpSpPr>
        <p:sp>
          <p:nvSpPr>
            <p:cNvPr id="874528" name="Rectangle 1056"/>
            <p:cNvSpPr>
              <a:spLocks noChangeArrowheads="1"/>
            </p:cNvSpPr>
            <p:nvPr/>
          </p:nvSpPr>
          <p:spPr bwMode="auto">
            <a:xfrm>
              <a:off x="3153" y="2254"/>
              <a:ext cx="363" cy="272"/>
            </a:xfrm>
            <a:prstGeom prst="rect">
              <a:avLst/>
            </a:prstGeom>
            <a:solidFill>
              <a:srgbClr val="CEECCE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874529" name="Text Box 1057"/>
            <p:cNvSpPr txBox="1">
              <a:spLocks noChangeArrowheads="1"/>
            </p:cNvSpPr>
            <p:nvPr/>
          </p:nvSpPr>
          <p:spPr bwMode="auto">
            <a:xfrm>
              <a:off x="3244" y="2275"/>
              <a:ext cx="196" cy="250"/>
            </a:xfrm>
            <a:prstGeom prst="rect">
              <a:avLst/>
            </a:prstGeom>
            <a:solidFill>
              <a:srgbClr val="CEECCE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/>
                <a:t>0</a:t>
              </a:r>
            </a:p>
          </p:txBody>
        </p:sp>
        <p:sp>
          <p:nvSpPr>
            <p:cNvPr id="874530" name="Rectangle 1058"/>
            <p:cNvSpPr>
              <a:spLocks noChangeArrowheads="1"/>
            </p:cNvSpPr>
            <p:nvPr/>
          </p:nvSpPr>
          <p:spPr bwMode="auto">
            <a:xfrm>
              <a:off x="3480" y="2254"/>
              <a:ext cx="363" cy="272"/>
            </a:xfrm>
            <a:prstGeom prst="rect">
              <a:avLst/>
            </a:prstGeom>
            <a:solidFill>
              <a:srgbClr val="CEECCE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874531" name="Text Box 1059"/>
            <p:cNvSpPr txBox="1">
              <a:spLocks noChangeArrowheads="1"/>
            </p:cNvSpPr>
            <p:nvPr/>
          </p:nvSpPr>
          <p:spPr bwMode="auto">
            <a:xfrm>
              <a:off x="3562" y="2280"/>
              <a:ext cx="19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/>
                <a:t>1</a:t>
              </a:r>
            </a:p>
          </p:txBody>
        </p:sp>
        <p:sp>
          <p:nvSpPr>
            <p:cNvPr id="874532" name="Rectangle 1060"/>
            <p:cNvSpPr>
              <a:spLocks noChangeArrowheads="1"/>
            </p:cNvSpPr>
            <p:nvPr/>
          </p:nvSpPr>
          <p:spPr bwMode="auto">
            <a:xfrm>
              <a:off x="3834" y="2254"/>
              <a:ext cx="363" cy="272"/>
            </a:xfrm>
            <a:prstGeom prst="rect">
              <a:avLst/>
            </a:prstGeom>
            <a:solidFill>
              <a:srgbClr val="CEECCE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874533" name="Text Box 1061"/>
            <p:cNvSpPr txBox="1">
              <a:spLocks noChangeArrowheads="1"/>
            </p:cNvSpPr>
            <p:nvPr/>
          </p:nvSpPr>
          <p:spPr bwMode="auto">
            <a:xfrm>
              <a:off x="3905" y="2268"/>
              <a:ext cx="23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b="1">
                  <a:solidFill>
                    <a:srgbClr val="0000FF"/>
                  </a:solidFill>
                </a:rPr>
                <a:t>5</a:t>
              </a:r>
              <a:r>
                <a:rPr lang="fr-FR"/>
                <a:t> </a:t>
              </a:r>
              <a:endParaRPr lang="fr-FR" b="1">
                <a:solidFill>
                  <a:srgbClr val="FF0000"/>
                </a:solidFill>
              </a:endParaRPr>
            </a:p>
          </p:txBody>
        </p:sp>
        <p:grpSp>
          <p:nvGrpSpPr>
            <p:cNvPr id="874534" name="Group 1062"/>
            <p:cNvGrpSpPr>
              <a:grpSpLocks/>
            </p:cNvGrpSpPr>
            <p:nvPr/>
          </p:nvGrpSpPr>
          <p:grpSpPr bwMode="auto">
            <a:xfrm>
              <a:off x="4196" y="2254"/>
              <a:ext cx="726" cy="272"/>
              <a:chOff x="3120" y="845"/>
              <a:chExt cx="726" cy="272"/>
            </a:xfrm>
          </p:grpSpPr>
          <p:grpSp>
            <p:nvGrpSpPr>
              <p:cNvPr id="874535" name="Group 1063"/>
              <p:cNvGrpSpPr>
                <a:grpSpLocks/>
              </p:cNvGrpSpPr>
              <p:nvPr/>
            </p:nvGrpSpPr>
            <p:grpSpPr bwMode="auto">
              <a:xfrm>
                <a:off x="3120" y="845"/>
                <a:ext cx="363" cy="272"/>
                <a:chOff x="3120" y="845"/>
                <a:chExt cx="363" cy="272"/>
              </a:xfrm>
            </p:grpSpPr>
            <p:sp>
              <p:nvSpPr>
                <p:cNvPr id="874536" name="Rectangle 1064"/>
                <p:cNvSpPr>
                  <a:spLocks noChangeArrowheads="1"/>
                </p:cNvSpPr>
                <p:nvPr/>
              </p:nvSpPr>
              <p:spPr bwMode="auto">
                <a:xfrm>
                  <a:off x="3120" y="845"/>
                  <a:ext cx="363" cy="272"/>
                </a:xfrm>
                <a:prstGeom prst="rect">
                  <a:avLst/>
                </a:prstGeom>
                <a:solidFill>
                  <a:srgbClr val="CEECCE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74537" name="Text Box 1065"/>
                <p:cNvSpPr txBox="1">
                  <a:spLocks noChangeArrowheads="1"/>
                </p:cNvSpPr>
                <p:nvPr/>
              </p:nvSpPr>
              <p:spPr bwMode="auto">
                <a:xfrm>
                  <a:off x="3211" y="859"/>
                  <a:ext cx="196" cy="250"/>
                </a:xfrm>
                <a:prstGeom prst="rect">
                  <a:avLst/>
                </a:prstGeom>
                <a:solidFill>
                  <a:srgbClr val="CEECCE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fr-FR"/>
                    <a:t>7</a:t>
                  </a:r>
                </a:p>
              </p:txBody>
            </p:sp>
          </p:grpSp>
          <p:grpSp>
            <p:nvGrpSpPr>
              <p:cNvPr id="874538" name="Group 1066"/>
              <p:cNvGrpSpPr>
                <a:grpSpLocks/>
              </p:cNvGrpSpPr>
              <p:nvPr/>
            </p:nvGrpSpPr>
            <p:grpSpPr bwMode="auto">
              <a:xfrm>
                <a:off x="3483" y="845"/>
                <a:ext cx="363" cy="272"/>
                <a:chOff x="3483" y="845"/>
                <a:chExt cx="363" cy="272"/>
              </a:xfrm>
            </p:grpSpPr>
            <p:sp>
              <p:nvSpPr>
                <p:cNvPr id="874539" name="Rectangle 1067"/>
                <p:cNvSpPr>
                  <a:spLocks noChangeArrowheads="1"/>
                </p:cNvSpPr>
                <p:nvPr/>
              </p:nvSpPr>
              <p:spPr bwMode="auto">
                <a:xfrm>
                  <a:off x="3483" y="845"/>
                  <a:ext cx="363" cy="272"/>
                </a:xfrm>
                <a:prstGeom prst="rect">
                  <a:avLst/>
                </a:prstGeom>
                <a:solidFill>
                  <a:srgbClr val="CEECCE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74540" name="Text Box 1068"/>
                <p:cNvSpPr txBox="1">
                  <a:spLocks noChangeArrowheads="1"/>
                </p:cNvSpPr>
                <p:nvPr/>
              </p:nvSpPr>
              <p:spPr bwMode="auto">
                <a:xfrm>
                  <a:off x="3574" y="859"/>
                  <a:ext cx="196" cy="250"/>
                </a:xfrm>
                <a:prstGeom prst="rect">
                  <a:avLst/>
                </a:prstGeom>
                <a:solidFill>
                  <a:srgbClr val="CEECCE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fr-FR"/>
                    <a:t>9</a:t>
                  </a:r>
                </a:p>
              </p:txBody>
            </p:sp>
          </p:grpSp>
        </p:grpSp>
        <p:sp>
          <p:nvSpPr>
            <p:cNvPr id="874541" name="Text Box 1069"/>
            <p:cNvSpPr txBox="1">
              <a:spLocks noChangeArrowheads="1"/>
            </p:cNvSpPr>
            <p:nvPr/>
          </p:nvSpPr>
          <p:spPr bwMode="auto">
            <a:xfrm>
              <a:off x="3164" y="1952"/>
              <a:ext cx="1769" cy="2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1" lang="fr-FR" sz="1800" b="1"/>
                <a:t> 1        2        </a:t>
              </a:r>
              <a:r>
                <a:rPr kumimoji="1" lang="fr-FR" sz="1800" b="1">
                  <a:solidFill>
                    <a:srgbClr val="0000FF"/>
                  </a:solidFill>
                </a:rPr>
                <a:t>3</a:t>
              </a:r>
              <a:r>
                <a:rPr kumimoji="1" lang="fr-FR" sz="1800" b="1"/>
                <a:t>       </a:t>
              </a:r>
              <a:r>
                <a:rPr kumimoji="1" lang="fr-FR" sz="1800" b="1">
                  <a:solidFill>
                    <a:srgbClr val="02880C"/>
                  </a:solidFill>
                </a:rPr>
                <a:t>4</a:t>
              </a:r>
              <a:r>
                <a:rPr kumimoji="1" lang="fr-FR" sz="1800" b="1"/>
                <a:t>         </a:t>
              </a:r>
              <a:r>
                <a:rPr kumimoji="1" lang="fr-FR" sz="1800" b="1">
                  <a:solidFill>
                    <a:srgbClr val="FF66FF"/>
                  </a:solidFill>
                </a:rPr>
                <a:t>5</a:t>
              </a:r>
              <a:r>
                <a:rPr kumimoji="1" lang="fr-FR"/>
                <a:t>   </a:t>
              </a:r>
            </a:p>
          </p:txBody>
        </p:sp>
        <p:sp>
          <p:nvSpPr>
            <p:cNvPr id="874542" name="Text Box 1070"/>
            <p:cNvSpPr txBox="1">
              <a:spLocks noChangeArrowheads="1"/>
            </p:cNvSpPr>
            <p:nvPr/>
          </p:nvSpPr>
          <p:spPr bwMode="auto">
            <a:xfrm>
              <a:off x="2566" y="1952"/>
              <a:ext cx="468" cy="5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  <a:spcBef>
                  <a:spcPct val="0"/>
                </a:spcBef>
              </a:pPr>
              <a:r>
                <a:rPr kumimoji="1" lang="fr-FR" sz="2400" b="1"/>
                <a:t>val</a:t>
              </a:r>
            </a:p>
            <a:p>
              <a:pPr>
                <a:lnSpc>
                  <a:spcPct val="115000"/>
                </a:lnSpc>
                <a:spcBef>
                  <a:spcPct val="0"/>
                </a:spcBef>
              </a:pPr>
              <a:r>
                <a:rPr kumimoji="1" lang="fr-FR" sz="2400" b="1"/>
                <a:t>cpt</a:t>
              </a:r>
            </a:p>
          </p:txBody>
        </p:sp>
      </p:grpSp>
      <p:sp>
        <p:nvSpPr>
          <p:cNvPr id="874598" name="Text Box 1126"/>
          <p:cNvSpPr txBox="1">
            <a:spLocks noChangeArrowheads="1"/>
          </p:cNvSpPr>
          <p:nvPr/>
        </p:nvSpPr>
        <p:spPr bwMode="auto">
          <a:xfrm>
            <a:off x="6175375" y="3600450"/>
            <a:ext cx="374650" cy="396875"/>
          </a:xfrm>
          <a:prstGeom prst="rect">
            <a:avLst/>
          </a:prstGeom>
          <a:solidFill>
            <a:srgbClr val="BAF8E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/>
              <a:t> </a:t>
            </a:r>
            <a:r>
              <a:rPr lang="fr-FR" b="1">
                <a:solidFill>
                  <a:srgbClr val="FF0000"/>
                </a:solidFill>
              </a:rPr>
              <a:t>4</a:t>
            </a:r>
          </a:p>
        </p:txBody>
      </p:sp>
      <p:grpSp>
        <p:nvGrpSpPr>
          <p:cNvPr id="874627" name="Group 1155"/>
          <p:cNvGrpSpPr>
            <a:grpSpLocks/>
          </p:cNvGrpSpPr>
          <p:nvPr/>
        </p:nvGrpSpPr>
        <p:grpSpPr bwMode="auto">
          <a:xfrm>
            <a:off x="1479550" y="4595813"/>
            <a:ext cx="5891213" cy="1528762"/>
            <a:chOff x="932" y="2895"/>
            <a:chExt cx="3711" cy="963"/>
          </a:xfrm>
        </p:grpSpPr>
        <p:grpSp>
          <p:nvGrpSpPr>
            <p:cNvPr id="874612" name="Group 1140"/>
            <p:cNvGrpSpPr>
              <a:grpSpLocks/>
            </p:cNvGrpSpPr>
            <p:nvPr/>
          </p:nvGrpSpPr>
          <p:grpSpPr bwMode="auto">
            <a:xfrm>
              <a:off x="1522" y="3215"/>
              <a:ext cx="3121" cy="276"/>
              <a:chOff x="1522" y="3215"/>
              <a:chExt cx="3121" cy="276"/>
            </a:xfrm>
          </p:grpSpPr>
          <p:sp>
            <p:nvSpPr>
              <p:cNvPr id="874544" name="Rectangle 1072"/>
              <p:cNvSpPr>
                <a:spLocks noChangeArrowheads="1"/>
              </p:cNvSpPr>
              <p:nvPr/>
            </p:nvSpPr>
            <p:spPr bwMode="auto">
              <a:xfrm>
                <a:off x="1876" y="3215"/>
                <a:ext cx="363" cy="272"/>
              </a:xfrm>
              <a:prstGeom prst="rect">
                <a:avLst/>
              </a:prstGeom>
              <a:solidFill>
                <a:srgbClr val="CEECCE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874545" name="Text Box 1073"/>
              <p:cNvSpPr txBox="1">
                <a:spLocks noChangeArrowheads="1"/>
              </p:cNvSpPr>
              <p:nvPr/>
            </p:nvSpPr>
            <p:spPr bwMode="auto">
              <a:xfrm>
                <a:off x="2007" y="3236"/>
                <a:ext cx="116" cy="250"/>
              </a:xfrm>
              <a:prstGeom prst="rect">
                <a:avLst/>
              </a:prstGeom>
              <a:solidFill>
                <a:srgbClr val="CEECCE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fr-FR"/>
              </a:p>
            </p:txBody>
          </p:sp>
          <p:sp>
            <p:nvSpPr>
              <p:cNvPr id="874546" name="Rectangle 1074"/>
              <p:cNvSpPr>
                <a:spLocks noChangeArrowheads="1"/>
              </p:cNvSpPr>
              <p:nvPr/>
            </p:nvSpPr>
            <p:spPr bwMode="auto">
              <a:xfrm>
                <a:off x="2203" y="3215"/>
                <a:ext cx="363" cy="272"/>
              </a:xfrm>
              <a:prstGeom prst="rect">
                <a:avLst/>
              </a:prstGeom>
              <a:solidFill>
                <a:srgbClr val="CEECCE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874547" name="Text Box 1075"/>
              <p:cNvSpPr txBox="1">
                <a:spLocks noChangeArrowheads="1"/>
              </p:cNvSpPr>
              <p:nvPr/>
            </p:nvSpPr>
            <p:spPr bwMode="auto">
              <a:xfrm>
                <a:off x="2325" y="3241"/>
                <a:ext cx="116" cy="250"/>
              </a:xfrm>
              <a:prstGeom prst="rect">
                <a:avLst/>
              </a:prstGeom>
              <a:solidFill>
                <a:srgbClr val="CEECCE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fr-FR"/>
              </a:p>
            </p:txBody>
          </p:sp>
          <p:grpSp>
            <p:nvGrpSpPr>
              <p:cNvPr id="874548" name="Group 1076"/>
              <p:cNvGrpSpPr>
                <a:grpSpLocks/>
              </p:cNvGrpSpPr>
              <p:nvPr/>
            </p:nvGrpSpPr>
            <p:grpSpPr bwMode="auto">
              <a:xfrm>
                <a:off x="2557" y="3215"/>
                <a:ext cx="363" cy="272"/>
                <a:chOff x="2758" y="845"/>
                <a:chExt cx="363" cy="272"/>
              </a:xfrm>
            </p:grpSpPr>
            <p:sp>
              <p:nvSpPr>
                <p:cNvPr id="874549" name="Rectangle 1077"/>
                <p:cNvSpPr>
                  <a:spLocks noChangeArrowheads="1"/>
                </p:cNvSpPr>
                <p:nvPr/>
              </p:nvSpPr>
              <p:spPr bwMode="auto">
                <a:xfrm>
                  <a:off x="2758" y="845"/>
                  <a:ext cx="363" cy="272"/>
                </a:xfrm>
                <a:prstGeom prst="rect">
                  <a:avLst/>
                </a:prstGeom>
                <a:solidFill>
                  <a:srgbClr val="CEECCE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74550" name="Text Box 1078"/>
                <p:cNvSpPr txBox="1">
                  <a:spLocks noChangeArrowheads="1"/>
                </p:cNvSpPr>
                <p:nvPr/>
              </p:nvSpPr>
              <p:spPr bwMode="auto">
                <a:xfrm>
                  <a:off x="2889" y="859"/>
                  <a:ext cx="116" cy="250"/>
                </a:xfrm>
                <a:prstGeom prst="rect">
                  <a:avLst/>
                </a:prstGeom>
                <a:solidFill>
                  <a:srgbClr val="CEECCE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endParaRPr lang="fr-FR" b="1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874611" name="Group 1139"/>
              <p:cNvGrpSpPr>
                <a:grpSpLocks/>
              </p:cNvGrpSpPr>
              <p:nvPr/>
            </p:nvGrpSpPr>
            <p:grpSpPr bwMode="auto">
              <a:xfrm>
                <a:off x="2919" y="3215"/>
                <a:ext cx="726" cy="272"/>
                <a:chOff x="2919" y="3215"/>
                <a:chExt cx="726" cy="272"/>
              </a:xfrm>
            </p:grpSpPr>
            <p:grpSp>
              <p:nvGrpSpPr>
                <p:cNvPr id="874552" name="Group 1080"/>
                <p:cNvGrpSpPr>
                  <a:grpSpLocks/>
                </p:cNvGrpSpPr>
                <p:nvPr/>
              </p:nvGrpSpPr>
              <p:grpSpPr bwMode="auto">
                <a:xfrm>
                  <a:off x="2919" y="3215"/>
                  <a:ext cx="363" cy="272"/>
                  <a:chOff x="3120" y="845"/>
                  <a:chExt cx="363" cy="272"/>
                </a:xfrm>
              </p:grpSpPr>
              <p:sp>
                <p:nvSpPr>
                  <p:cNvPr id="874553" name="Rectangle 1081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845"/>
                    <a:ext cx="363" cy="272"/>
                  </a:xfrm>
                  <a:prstGeom prst="rect">
                    <a:avLst/>
                  </a:prstGeom>
                  <a:solidFill>
                    <a:srgbClr val="CEECCE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74554" name="Text Box 108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51" y="859"/>
                    <a:ext cx="116" cy="250"/>
                  </a:xfrm>
                  <a:prstGeom prst="rect">
                    <a:avLst/>
                  </a:prstGeom>
                  <a:solidFill>
                    <a:srgbClr val="CEECCE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fr-FR" b="1">
                      <a:solidFill>
                        <a:srgbClr val="0066FF"/>
                      </a:solidFill>
                    </a:endParaRPr>
                  </a:p>
                </p:txBody>
              </p:sp>
            </p:grpSp>
            <p:grpSp>
              <p:nvGrpSpPr>
                <p:cNvPr id="874555" name="Group 1083"/>
                <p:cNvGrpSpPr>
                  <a:grpSpLocks/>
                </p:cNvGrpSpPr>
                <p:nvPr/>
              </p:nvGrpSpPr>
              <p:grpSpPr bwMode="auto">
                <a:xfrm>
                  <a:off x="3282" y="3215"/>
                  <a:ext cx="363" cy="272"/>
                  <a:chOff x="3483" y="845"/>
                  <a:chExt cx="363" cy="272"/>
                </a:xfrm>
              </p:grpSpPr>
              <p:sp>
                <p:nvSpPr>
                  <p:cNvPr id="874556" name="Rectangle 1084"/>
                  <p:cNvSpPr>
                    <a:spLocks noChangeArrowheads="1"/>
                  </p:cNvSpPr>
                  <p:nvPr/>
                </p:nvSpPr>
                <p:spPr bwMode="auto">
                  <a:xfrm>
                    <a:off x="3483" y="845"/>
                    <a:ext cx="363" cy="272"/>
                  </a:xfrm>
                  <a:prstGeom prst="rect">
                    <a:avLst/>
                  </a:prstGeom>
                  <a:solidFill>
                    <a:srgbClr val="CEECCE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874557" name="Text Box 10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14" y="859"/>
                    <a:ext cx="116" cy="250"/>
                  </a:xfrm>
                  <a:prstGeom prst="rect">
                    <a:avLst/>
                  </a:prstGeom>
                  <a:solidFill>
                    <a:srgbClr val="CEECCE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fr-FR"/>
                  </a:p>
                </p:txBody>
              </p:sp>
            </p:grpSp>
          </p:grpSp>
          <p:grpSp>
            <p:nvGrpSpPr>
              <p:cNvPr id="874558" name="Group 1086"/>
              <p:cNvGrpSpPr>
                <a:grpSpLocks/>
              </p:cNvGrpSpPr>
              <p:nvPr/>
            </p:nvGrpSpPr>
            <p:grpSpPr bwMode="auto">
              <a:xfrm>
                <a:off x="3645" y="3215"/>
                <a:ext cx="363" cy="272"/>
                <a:chOff x="3846" y="845"/>
                <a:chExt cx="363" cy="272"/>
              </a:xfrm>
            </p:grpSpPr>
            <p:sp>
              <p:nvSpPr>
                <p:cNvPr id="874559" name="Rectangle 1087"/>
                <p:cNvSpPr>
                  <a:spLocks noChangeArrowheads="1"/>
                </p:cNvSpPr>
                <p:nvPr/>
              </p:nvSpPr>
              <p:spPr bwMode="auto">
                <a:xfrm>
                  <a:off x="3846" y="845"/>
                  <a:ext cx="363" cy="272"/>
                </a:xfrm>
                <a:prstGeom prst="rect">
                  <a:avLst/>
                </a:prstGeom>
                <a:solidFill>
                  <a:srgbClr val="CEECCE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74560" name="Text Box 1088"/>
                <p:cNvSpPr txBox="1">
                  <a:spLocks noChangeArrowheads="1"/>
                </p:cNvSpPr>
                <p:nvPr/>
              </p:nvSpPr>
              <p:spPr bwMode="auto">
                <a:xfrm>
                  <a:off x="3977" y="859"/>
                  <a:ext cx="116" cy="250"/>
                </a:xfrm>
                <a:prstGeom prst="rect">
                  <a:avLst/>
                </a:prstGeom>
                <a:solidFill>
                  <a:srgbClr val="CEECCE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endParaRPr lang="fr-FR" b="1">
                    <a:solidFill>
                      <a:srgbClr val="02880C"/>
                    </a:solidFill>
                  </a:endParaRPr>
                </a:p>
              </p:txBody>
            </p:sp>
          </p:grpSp>
          <p:grpSp>
            <p:nvGrpSpPr>
              <p:cNvPr id="874561" name="Group 1089"/>
              <p:cNvGrpSpPr>
                <a:grpSpLocks/>
              </p:cNvGrpSpPr>
              <p:nvPr/>
            </p:nvGrpSpPr>
            <p:grpSpPr bwMode="auto">
              <a:xfrm>
                <a:off x="3963" y="3215"/>
                <a:ext cx="363" cy="272"/>
                <a:chOff x="1260" y="2069"/>
                <a:chExt cx="363" cy="272"/>
              </a:xfrm>
            </p:grpSpPr>
            <p:sp>
              <p:nvSpPr>
                <p:cNvPr id="874562" name="Rectangle 1090"/>
                <p:cNvSpPr>
                  <a:spLocks noChangeArrowheads="1"/>
                </p:cNvSpPr>
                <p:nvPr/>
              </p:nvSpPr>
              <p:spPr bwMode="auto">
                <a:xfrm>
                  <a:off x="1260" y="2069"/>
                  <a:ext cx="363" cy="272"/>
                </a:xfrm>
                <a:prstGeom prst="rect">
                  <a:avLst/>
                </a:prstGeom>
                <a:solidFill>
                  <a:srgbClr val="CEECCE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74563" name="Text Box 1091"/>
                <p:cNvSpPr txBox="1">
                  <a:spLocks noChangeArrowheads="1"/>
                </p:cNvSpPr>
                <p:nvPr/>
              </p:nvSpPr>
              <p:spPr bwMode="auto">
                <a:xfrm>
                  <a:off x="1391" y="2083"/>
                  <a:ext cx="116" cy="250"/>
                </a:xfrm>
                <a:prstGeom prst="rect">
                  <a:avLst/>
                </a:prstGeom>
                <a:solidFill>
                  <a:srgbClr val="CEECCE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endParaRPr lang="fr-FR"/>
                </a:p>
              </p:txBody>
            </p:sp>
          </p:grpSp>
          <p:sp>
            <p:nvSpPr>
              <p:cNvPr id="874564" name="Rectangle 1092"/>
              <p:cNvSpPr>
                <a:spLocks noChangeArrowheads="1"/>
              </p:cNvSpPr>
              <p:nvPr/>
            </p:nvSpPr>
            <p:spPr bwMode="auto">
              <a:xfrm>
                <a:off x="1522" y="3215"/>
                <a:ext cx="363" cy="272"/>
              </a:xfrm>
              <a:prstGeom prst="rect">
                <a:avLst/>
              </a:prstGeom>
              <a:solidFill>
                <a:srgbClr val="CEECCE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874565" name="Text Box 1093"/>
              <p:cNvSpPr txBox="1">
                <a:spLocks noChangeArrowheads="1"/>
              </p:cNvSpPr>
              <p:nvPr/>
            </p:nvSpPr>
            <p:spPr bwMode="auto">
              <a:xfrm>
                <a:off x="1644" y="3241"/>
                <a:ext cx="11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fr-FR"/>
              </a:p>
            </p:txBody>
          </p:sp>
          <p:grpSp>
            <p:nvGrpSpPr>
              <p:cNvPr id="874595" name="Group 1123"/>
              <p:cNvGrpSpPr>
                <a:grpSpLocks/>
              </p:cNvGrpSpPr>
              <p:nvPr/>
            </p:nvGrpSpPr>
            <p:grpSpPr bwMode="auto">
              <a:xfrm>
                <a:off x="4280" y="3215"/>
                <a:ext cx="363" cy="272"/>
                <a:chOff x="4280" y="3215"/>
                <a:chExt cx="363" cy="272"/>
              </a:xfrm>
            </p:grpSpPr>
            <p:sp>
              <p:nvSpPr>
                <p:cNvPr id="874567" name="Rectangle 1095"/>
                <p:cNvSpPr>
                  <a:spLocks noChangeArrowheads="1"/>
                </p:cNvSpPr>
                <p:nvPr/>
              </p:nvSpPr>
              <p:spPr bwMode="auto">
                <a:xfrm>
                  <a:off x="4280" y="3215"/>
                  <a:ext cx="363" cy="272"/>
                </a:xfrm>
                <a:prstGeom prst="rect">
                  <a:avLst/>
                </a:prstGeom>
                <a:solidFill>
                  <a:srgbClr val="CEECCE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74568" name="Text Box 1096"/>
                <p:cNvSpPr txBox="1">
                  <a:spLocks noChangeArrowheads="1"/>
                </p:cNvSpPr>
                <p:nvPr/>
              </p:nvSpPr>
              <p:spPr bwMode="auto">
                <a:xfrm>
                  <a:off x="4411" y="3229"/>
                  <a:ext cx="116" cy="250"/>
                </a:xfrm>
                <a:prstGeom prst="rect">
                  <a:avLst/>
                </a:prstGeom>
                <a:solidFill>
                  <a:srgbClr val="CEECCE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endParaRPr lang="fr-FR" b="1">
                    <a:solidFill>
                      <a:srgbClr val="FF66FF"/>
                    </a:solidFill>
                  </a:endParaRPr>
                </a:p>
              </p:txBody>
            </p:sp>
          </p:grpSp>
        </p:grpSp>
        <p:sp>
          <p:nvSpPr>
            <p:cNvPr id="874569" name="Text Box 1097"/>
            <p:cNvSpPr txBox="1">
              <a:spLocks noChangeArrowheads="1"/>
            </p:cNvSpPr>
            <p:nvPr/>
          </p:nvSpPr>
          <p:spPr bwMode="auto">
            <a:xfrm>
              <a:off x="1601" y="2895"/>
              <a:ext cx="3030" cy="2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1" lang="fr-FR" sz="1800" b="1"/>
                <a:t>1        2        3       4         5</a:t>
              </a:r>
              <a:r>
                <a:rPr kumimoji="1" lang="fr-FR"/>
                <a:t>      6       7      8      </a:t>
              </a:r>
              <a:r>
                <a:rPr kumimoji="1" lang="fr-FR" b="1">
                  <a:solidFill>
                    <a:srgbClr val="0000FF"/>
                  </a:solidFill>
                </a:rPr>
                <a:t>9 </a:t>
              </a:r>
            </a:p>
          </p:txBody>
        </p:sp>
        <p:sp>
          <p:nvSpPr>
            <p:cNvPr id="874570" name="Text Box 1098"/>
            <p:cNvSpPr txBox="1">
              <a:spLocks noChangeArrowheads="1"/>
            </p:cNvSpPr>
            <p:nvPr/>
          </p:nvSpPr>
          <p:spPr bwMode="auto">
            <a:xfrm>
              <a:off x="932" y="2921"/>
              <a:ext cx="468" cy="5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  <a:spcBef>
                  <a:spcPct val="0"/>
                </a:spcBef>
              </a:pPr>
              <a:r>
                <a:rPr kumimoji="1" lang="fr-FR" sz="2400" b="1"/>
                <a:t>ind</a:t>
              </a:r>
            </a:p>
            <a:p>
              <a:pPr>
                <a:lnSpc>
                  <a:spcPct val="115000"/>
                </a:lnSpc>
                <a:spcBef>
                  <a:spcPct val="0"/>
                </a:spcBef>
              </a:pPr>
              <a:r>
                <a:rPr kumimoji="1" lang="fr-FR" sz="2400" b="1"/>
                <a:t>val</a:t>
              </a:r>
            </a:p>
          </p:txBody>
        </p:sp>
        <p:sp>
          <p:nvSpPr>
            <p:cNvPr id="874586" name="Text Box 1114"/>
            <p:cNvSpPr txBox="1">
              <a:spLocks noChangeArrowheads="1"/>
            </p:cNvSpPr>
            <p:nvPr/>
          </p:nvSpPr>
          <p:spPr bwMode="auto">
            <a:xfrm>
              <a:off x="1554" y="3608"/>
              <a:ext cx="3044" cy="2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fr-FR" b="1">
                  <a:solidFill>
                    <a:srgbClr val="0066FF"/>
                  </a:solidFill>
                </a:rPr>
                <a:t>tableau-résultat en cours de construction</a:t>
              </a:r>
            </a:p>
          </p:txBody>
        </p:sp>
      </p:grpSp>
      <p:grpSp>
        <p:nvGrpSpPr>
          <p:cNvPr id="874605" name="Group 1133"/>
          <p:cNvGrpSpPr>
            <a:grpSpLocks/>
          </p:cNvGrpSpPr>
          <p:nvPr/>
        </p:nvGrpSpPr>
        <p:grpSpPr bwMode="auto">
          <a:xfrm>
            <a:off x="5786438" y="5092700"/>
            <a:ext cx="576262" cy="431800"/>
            <a:chOff x="3846" y="845"/>
            <a:chExt cx="363" cy="272"/>
          </a:xfrm>
        </p:grpSpPr>
        <p:sp>
          <p:nvSpPr>
            <p:cNvPr id="874606" name="Rectangle 1134"/>
            <p:cNvSpPr>
              <a:spLocks noChangeArrowheads="1"/>
            </p:cNvSpPr>
            <p:nvPr/>
          </p:nvSpPr>
          <p:spPr bwMode="auto">
            <a:xfrm>
              <a:off x="3846" y="845"/>
              <a:ext cx="363" cy="272"/>
            </a:xfrm>
            <a:prstGeom prst="rect">
              <a:avLst/>
            </a:prstGeom>
            <a:solidFill>
              <a:srgbClr val="CEECCE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874607" name="Text Box 1135"/>
            <p:cNvSpPr txBox="1">
              <a:spLocks noChangeArrowheads="1"/>
            </p:cNvSpPr>
            <p:nvPr/>
          </p:nvSpPr>
          <p:spPr bwMode="auto">
            <a:xfrm>
              <a:off x="3937" y="859"/>
              <a:ext cx="196" cy="250"/>
            </a:xfrm>
            <a:prstGeom prst="rect">
              <a:avLst/>
            </a:prstGeom>
            <a:solidFill>
              <a:srgbClr val="CEECCE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b="1">
                  <a:solidFill>
                    <a:srgbClr val="02880C"/>
                  </a:solidFill>
                </a:rPr>
                <a:t>4</a:t>
              </a:r>
            </a:p>
          </p:txBody>
        </p:sp>
      </p:grpSp>
      <p:grpSp>
        <p:nvGrpSpPr>
          <p:cNvPr id="874608" name="Group 1136"/>
          <p:cNvGrpSpPr>
            <a:grpSpLocks/>
          </p:cNvGrpSpPr>
          <p:nvPr/>
        </p:nvGrpSpPr>
        <p:grpSpPr bwMode="auto">
          <a:xfrm>
            <a:off x="6794500" y="5103813"/>
            <a:ext cx="576263" cy="431800"/>
            <a:chOff x="4280" y="3215"/>
            <a:chExt cx="363" cy="272"/>
          </a:xfrm>
        </p:grpSpPr>
        <p:sp>
          <p:nvSpPr>
            <p:cNvPr id="874609" name="Rectangle 1137"/>
            <p:cNvSpPr>
              <a:spLocks noChangeArrowheads="1"/>
            </p:cNvSpPr>
            <p:nvPr/>
          </p:nvSpPr>
          <p:spPr bwMode="auto">
            <a:xfrm>
              <a:off x="4280" y="3215"/>
              <a:ext cx="363" cy="272"/>
            </a:xfrm>
            <a:prstGeom prst="rect">
              <a:avLst/>
            </a:prstGeom>
            <a:solidFill>
              <a:srgbClr val="CEECCE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874610" name="Text Box 1138"/>
            <p:cNvSpPr txBox="1">
              <a:spLocks noChangeArrowheads="1"/>
            </p:cNvSpPr>
            <p:nvPr/>
          </p:nvSpPr>
          <p:spPr bwMode="auto">
            <a:xfrm>
              <a:off x="4371" y="3229"/>
              <a:ext cx="196" cy="250"/>
            </a:xfrm>
            <a:prstGeom prst="rect">
              <a:avLst/>
            </a:prstGeom>
            <a:solidFill>
              <a:srgbClr val="CEECCE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b="1">
                  <a:solidFill>
                    <a:srgbClr val="FF66FF"/>
                  </a:solidFill>
                </a:rPr>
                <a:t>5</a:t>
              </a:r>
            </a:p>
          </p:txBody>
        </p:sp>
      </p:grpSp>
      <p:grpSp>
        <p:nvGrpSpPr>
          <p:cNvPr id="874616" name="Group 1144"/>
          <p:cNvGrpSpPr>
            <a:grpSpLocks/>
          </p:cNvGrpSpPr>
          <p:nvPr/>
        </p:nvGrpSpPr>
        <p:grpSpPr bwMode="auto">
          <a:xfrm>
            <a:off x="4059238" y="5102225"/>
            <a:ext cx="576262" cy="431800"/>
            <a:chOff x="2758" y="845"/>
            <a:chExt cx="363" cy="272"/>
          </a:xfrm>
        </p:grpSpPr>
        <p:sp>
          <p:nvSpPr>
            <p:cNvPr id="874617" name="Rectangle 1145"/>
            <p:cNvSpPr>
              <a:spLocks noChangeArrowheads="1"/>
            </p:cNvSpPr>
            <p:nvPr/>
          </p:nvSpPr>
          <p:spPr bwMode="auto">
            <a:xfrm>
              <a:off x="2758" y="845"/>
              <a:ext cx="363" cy="272"/>
            </a:xfrm>
            <a:prstGeom prst="rect">
              <a:avLst/>
            </a:prstGeom>
            <a:solidFill>
              <a:srgbClr val="CEECCE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874618" name="Text Box 1146"/>
            <p:cNvSpPr txBox="1">
              <a:spLocks noChangeArrowheads="1"/>
            </p:cNvSpPr>
            <p:nvPr/>
          </p:nvSpPr>
          <p:spPr bwMode="auto">
            <a:xfrm>
              <a:off x="2849" y="859"/>
              <a:ext cx="196" cy="250"/>
            </a:xfrm>
            <a:prstGeom prst="rect">
              <a:avLst/>
            </a:prstGeom>
            <a:solidFill>
              <a:srgbClr val="CEECCE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b="1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874619" name="Group 1147"/>
          <p:cNvGrpSpPr>
            <a:grpSpLocks/>
          </p:cNvGrpSpPr>
          <p:nvPr/>
        </p:nvGrpSpPr>
        <p:grpSpPr bwMode="auto">
          <a:xfrm>
            <a:off x="4635500" y="5103813"/>
            <a:ext cx="576263" cy="454025"/>
            <a:chOff x="3120" y="845"/>
            <a:chExt cx="363" cy="272"/>
          </a:xfrm>
        </p:grpSpPr>
        <p:sp>
          <p:nvSpPr>
            <p:cNvPr id="874620" name="Rectangle 1148"/>
            <p:cNvSpPr>
              <a:spLocks noChangeArrowheads="1"/>
            </p:cNvSpPr>
            <p:nvPr/>
          </p:nvSpPr>
          <p:spPr bwMode="auto">
            <a:xfrm>
              <a:off x="3120" y="845"/>
              <a:ext cx="363" cy="272"/>
            </a:xfrm>
            <a:prstGeom prst="rect">
              <a:avLst/>
            </a:prstGeom>
            <a:solidFill>
              <a:srgbClr val="CEECCE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874621" name="Text Box 1149"/>
            <p:cNvSpPr txBox="1">
              <a:spLocks noChangeArrowheads="1"/>
            </p:cNvSpPr>
            <p:nvPr/>
          </p:nvSpPr>
          <p:spPr bwMode="auto">
            <a:xfrm>
              <a:off x="3211" y="859"/>
              <a:ext cx="196" cy="238"/>
            </a:xfrm>
            <a:prstGeom prst="rect">
              <a:avLst/>
            </a:prstGeom>
            <a:solidFill>
              <a:srgbClr val="CEECCE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b="1">
                  <a:solidFill>
                    <a:srgbClr val="0066FF"/>
                  </a:solidFill>
                </a:rPr>
                <a:t>3</a:t>
              </a:r>
            </a:p>
          </p:txBody>
        </p:sp>
      </p:grpSp>
      <p:sp>
        <p:nvSpPr>
          <p:cNvPr id="874622" name="AutoShape 1150"/>
          <p:cNvSpPr>
            <a:spLocks noChangeArrowheads="1"/>
          </p:cNvSpPr>
          <p:nvPr/>
        </p:nvSpPr>
        <p:spPr bwMode="auto">
          <a:xfrm>
            <a:off x="4875213" y="2705100"/>
            <a:ext cx="263525" cy="393700"/>
          </a:xfrm>
          <a:prstGeom prst="downArrow">
            <a:avLst>
              <a:gd name="adj1" fmla="val 50000"/>
              <a:gd name="adj2" fmla="val 37349"/>
            </a:avLst>
          </a:prstGeom>
          <a:solidFill>
            <a:srgbClr val="FF33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874623" name="AutoShape 1151"/>
          <p:cNvSpPr>
            <a:spLocks noChangeArrowheads="1"/>
          </p:cNvSpPr>
          <p:nvPr/>
        </p:nvSpPr>
        <p:spPr bwMode="auto">
          <a:xfrm>
            <a:off x="762000" y="2746375"/>
            <a:ext cx="2590800" cy="1250950"/>
          </a:xfrm>
          <a:prstGeom prst="wedgeRoundRectCallout">
            <a:avLst>
              <a:gd name="adj1" fmla="val 68870"/>
              <a:gd name="adj2" fmla="val 12944"/>
              <a:gd name="adj3" fmla="val 16667"/>
            </a:avLst>
          </a:prstGeom>
          <a:solidFill>
            <a:srgbClr val="F8FDCB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kumimoji="1" lang="fr-FR" sz="1800" b="1" i="1">
                <a:solidFill>
                  <a:srgbClr val="0066FF"/>
                </a:solidFill>
              </a:rPr>
              <a:t>tableau-outil pour déterminer les places des éléments dans le tableau-résultat</a:t>
            </a:r>
          </a:p>
        </p:txBody>
      </p:sp>
      <p:sp>
        <p:nvSpPr>
          <p:cNvPr id="874625" name="AutoShape 1153"/>
          <p:cNvSpPr>
            <a:spLocks noChangeArrowheads="1"/>
          </p:cNvSpPr>
          <p:nvPr/>
        </p:nvSpPr>
        <p:spPr bwMode="auto">
          <a:xfrm>
            <a:off x="892175" y="2746375"/>
            <a:ext cx="2590800" cy="1368425"/>
          </a:xfrm>
          <a:prstGeom prst="wedgeRoundRectCallout">
            <a:avLst>
              <a:gd name="adj1" fmla="val 70588"/>
              <a:gd name="adj2" fmla="val 30162"/>
              <a:gd name="adj3" fmla="val 16667"/>
            </a:avLst>
          </a:prstGeom>
          <a:solidFill>
            <a:srgbClr val="F8FDCB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kumimoji="1" lang="fr-FR" sz="1800" b="1">
                <a:solidFill>
                  <a:srgbClr val="3366FF"/>
                </a:solidFill>
              </a:rPr>
              <a:t>au départ:</a:t>
            </a:r>
            <a:r>
              <a:rPr kumimoji="1" lang="fr-FR" sz="1800" b="1" i="1"/>
              <a:t> nombre d’éléments </a:t>
            </a:r>
            <a:r>
              <a:rPr kumimoji="1" lang="fr-FR" sz="1800" b="1" i="1">
                <a:solidFill>
                  <a:srgbClr val="0066FF"/>
                </a:solidFill>
              </a:rPr>
              <a:t>inférieurs ou égaux à</a:t>
            </a:r>
            <a:r>
              <a:rPr kumimoji="1" lang="fr-FR" sz="1800" b="1"/>
              <a:t> </a:t>
            </a:r>
            <a:r>
              <a:rPr kumimoji="1" lang="fr-FR" sz="1800" b="1">
                <a:solidFill>
                  <a:srgbClr val="3366FF"/>
                </a:solidFill>
              </a:rPr>
              <a:t>val</a:t>
            </a:r>
            <a:r>
              <a:rPr kumimoji="1" lang="fr-FR" sz="1800" b="1"/>
              <a:t>, </a:t>
            </a:r>
            <a:r>
              <a:rPr kumimoji="1" lang="fr-FR" sz="1800" b="1" i="1"/>
              <a:t>donc </a:t>
            </a:r>
            <a:r>
              <a:rPr kumimoji="1" lang="fr-FR" sz="1800" b="1" i="1">
                <a:solidFill>
                  <a:srgbClr val="FF3300"/>
                </a:solidFill>
              </a:rPr>
              <a:t>dernière place</a:t>
            </a:r>
            <a:r>
              <a:rPr kumimoji="1" lang="fr-FR" sz="1800" b="1" i="1"/>
              <a:t> de</a:t>
            </a:r>
            <a:r>
              <a:rPr kumimoji="1" lang="fr-FR" sz="1800" b="1"/>
              <a:t> </a:t>
            </a:r>
            <a:r>
              <a:rPr kumimoji="1" lang="fr-FR" sz="1800" b="1">
                <a:solidFill>
                  <a:srgbClr val="3366FF"/>
                </a:solidFill>
              </a:rPr>
              <a:t>val</a:t>
            </a:r>
            <a:r>
              <a:rPr kumimoji="1" lang="fr-FR" sz="1800" b="1"/>
              <a:t>.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kumimoji="1" lang="fr-FR" sz="1800" b="1">
              <a:solidFill>
                <a:srgbClr val="FF1F1F"/>
              </a:solidFill>
            </a:endParaRPr>
          </a:p>
        </p:txBody>
      </p:sp>
      <p:sp>
        <p:nvSpPr>
          <p:cNvPr id="874626" name="AutoShape 1154"/>
          <p:cNvSpPr>
            <a:spLocks noChangeArrowheads="1"/>
          </p:cNvSpPr>
          <p:nvPr/>
        </p:nvSpPr>
        <p:spPr bwMode="auto">
          <a:xfrm>
            <a:off x="779463" y="2746375"/>
            <a:ext cx="2911475" cy="1890713"/>
          </a:xfrm>
          <a:prstGeom prst="wedgeRoundRectCallout">
            <a:avLst>
              <a:gd name="adj1" fmla="val 64505"/>
              <a:gd name="adj2" fmla="val 6593"/>
              <a:gd name="adj3" fmla="val 16667"/>
            </a:avLst>
          </a:prstGeom>
          <a:solidFill>
            <a:srgbClr val="F8FDCB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kumimoji="1" lang="fr-FR" sz="1600" b="1">
                <a:solidFill>
                  <a:srgbClr val="3366FF"/>
                </a:solidFill>
              </a:rPr>
              <a:t>au départ:</a:t>
            </a:r>
            <a:r>
              <a:rPr kumimoji="1" lang="fr-FR" sz="1600" b="1" i="1"/>
              <a:t> nombre d’éléments </a:t>
            </a:r>
            <a:r>
              <a:rPr kumimoji="1" lang="fr-FR" sz="1600" b="1" i="1">
                <a:solidFill>
                  <a:srgbClr val="0066FF"/>
                </a:solidFill>
              </a:rPr>
              <a:t>inférieurs ou égaux à</a:t>
            </a:r>
            <a:r>
              <a:rPr kumimoji="1" lang="fr-FR" sz="1600" b="1"/>
              <a:t> </a:t>
            </a:r>
            <a:r>
              <a:rPr kumimoji="1" lang="fr-FR" sz="1600" b="1">
                <a:solidFill>
                  <a:srgbClr val="3366FF"/>
                </a:solidFill>
              </a:rPr>
              <a:t>val</a:t>
            </a:r>
            <a:r>
              <a:rPr kumimoji="1" lang="fr-FR" sz="1600" b="1"/>
              <a:t>, </a:t>
            </a:r>
            <a:r>
              <a:rPr kumimoji="1" lang="fr-FR" sz="1600" b="1" i="1"/>
              <a:t>donc </a:t>
            </a:r>
            <a:r>
              <a:rPr kumimoji="1" lang="fr-FR" sz="1600" b="1" i="1">
                <a:solidFill>
                  <a:srgbClr val="FF3300"/>
                </a:solidFill>
              </a:rPr>
              <a:t>dernière place</a:t>
            </a:r>
            <a:r>
              <a:rPr kumimoji="1" lang="fr-FR" sz="1600" b="1" i="1"/>
              <a:t> de</a:t>
            </a:r>
            <a:r>
              <a:rPr kumimoji="1" lang="fr-FR" sz="1600" b="1"/>
              <a:t> </a:t>
            </a:r>
            <a:r>
              <a:rPr kumimoji="1" lang="fr-FR" sz="1600" b="1">
                <a:solidFill>
                  <a:srgbClr val="3366FF"/>
                </a:solidFill>
              </a:rPr>
              <a:t>val</a:t>
            </a:r>
            <a:r>
              <a:rPr kumimoji="1" lang="fr-FR" sz="1600" b="1"/>
              <a:t>.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kumimoji="1" lang="fr-FR" sz="1800" b="1" i="1">
                <a:solidFill>
                  <a:srgbClr val="FF1F1F"/>
                </a:solidFill>
              </a:rPr>
              <a:t>ensuite:</a:t>
            </a:r>
            <a:r>
              <a:rPr kumimoji="1" lang="fr-FR" sz="1800" b="1" i="1"/>
              <a:t> rang </a:t>
            </a:r>
            <a:r>
              <a:rPr kumimoji="1" lang="fr-FR" sz="1800" b="1" i="1">
                <a:solidFill>
                  <a:srgbClr val="FF3300"/>
                </a:solidFill>
              </a:rPr>
              <a:t>décrémenté </a:t>
            </a:r>
            <a:r>
              <a:rPr kumimoji="1" lang="fr-FR" sz="1800" b="1" i="1"/>
              <a:t>pour</a:t>
            </a:r>
            <a:r>
              <a:rPr kumimoji="1" lang="fr-FR" sz="1800" b="1"/>
              <a:t> </a:t>
            </a:r>
            <a:r>
              <a:rPr kumimoji="1" lang="fr-FR" sz="1800" b="1" i="1"/>
              <a:t>placer</a:t>
            </a:r>
            <a:r>
              <a:rPr kumimoji="1" lang="fr-FR" sz="1800" b="1"/>
              <a:t>  les autres éléments de même </a:t>
            </a:r>
            <a:r>
              <a:rPr kumimoji="1" lang="fr-FR" sz="1800" b="1">
                <a:solidFill>
                  <a:srgbClr val="FF1F1F"/>
                </a:solidFill>
              </a:rPr>
              <a:t>val</a:t>
            </a:r>
          </a:p>
        </p:txBody>
      </p:sp>
      <p:sp>
        <p:nvSpPr>
          <p:cNvPr id="874629" name="Text Box 1157"/>
          <p:cNvSpPr txBox="1">
            <a:spLocks noChangeArrowheads="1"/>
          </p:cNvSpPr>
          <p:nvPr/>
        </p:nvSpPr>
        <p:spPr bwMode="auto">
          <a:xfrm>
            <a:off x="6199188" y="3611563"/>
            <a:ext cx="374650" cy="396875"/>
          </a:xfrm>
          <a:prstGeom prst="rect">
            <a:avLst/>
          </a:prstGeom>
          <a:solidFill>
            <a:srgbClr val="BAF8E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/>
              <a:t> </a:t>
            </a:r>
            <a:r>
              <a:rPr lang="fr-FR" b="1">
                <a:solidFill>
                  <a:srgbClr val="0033CC"/>
                </a:solidFill>
              </a:rPr>
              <a:t>3</a:t>
            </a:r>
          </a:p>
        </p:txBody>
      </p:sp>
      <p:sp>
        <p:nvSpPr>
          <p:cNvPr id="874630" name="Text Box 1158"/>
          <p:cNvSpPr txBox="1">
            <a:spLocks noChangeArrowheads="1"/>
          </p:cNvSpPr>
          <p:nvPr/>
        </p:nvSpPr>
        <p:spPr bwMode="auto">
          <a:xfrm>
            <a:off x="6815138" y="3613150"/>
            <a:ext cx="374650" cy="396875"/>
          </a:xfrm>
          <a:prstGeom prst="rect">
            <a:avLst/>
          </a:prstGeom>
          <a:solidFill>
            <a:srgbClr val="BAF8E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/>
              <a:t> </a:t>
            </a:r>
            <a:r>
              <a:rPr lang="fr-FR" b="1">
                <a:solidFill>
                  <a:schemeClr val="bg2"/>
                </a:solidFill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4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4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4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4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74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74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4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4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74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74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74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74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74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74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74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74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7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7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74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74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74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74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74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74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7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7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74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74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74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74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74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74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74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74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74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74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4574" grpId="0" animBg="1"/>
      <p:bldP spid="874578" grpId="0" animBg="1"/>
      <p:bldP spid="874582" grpId="0" animBg="1"/>
      <p:bldP spid="874583" grpId="0" animBg="1" autoUpdateAnimBg="0"/>
      <p:bldP spid="874588" grpId="0" animBg="1"/>
      <p:bldP spid="874589" grpId="0" animBg="1"/>
      <p:bldP spid="874590" grpId="0" animBg="1"/>
      <p:bldP spid="874592" grpId="0" animBg="1"/>
      <p:bldP spid="874593" grpId="0" animBg="1"/>
      <p:bldP spid="874594" grpId="0" animBg="1"/>
      <p:bldP spid="874598" grpId="0" animBg="1" autoUpdateAnimBg="0"/>
      <p:bldP spid="874625" grpId="0" animBg="1" autoUpdateAnimBg="0"/>
      <p:bldP spid="874626" grpId="0" animBg="1" autoUpdateAnimBg="0"/>
      <p:bldP spid="874629" grpId="0" animBg="1" autoUpdateAnimBg="0"/>
      <p:bldP spid="874630" grpId="0" animBg="1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F72F-F6B9-4099-938F-21B1D0852A1D}" type="slidenum">
              <a:rPr lang="fr-FR"/>
              <a:pPr/>
              <a:t>101</a:t>
            </a:fld>
            <a:endParaRPr lang="fr-FR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420100" cy="685800"/>
          </a:xfrm>
        </p:spPr>
        <p:txBody>
          <a:bodyPr/>
          <a:lstStyle/>
          <a:p>
            <a:r>
              <a:rPr lang="fr-FR"/>
              <a:t> </a:t>
            </a:r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81000"/>
            <a:ext cx="8915400" cy="5715000"/>
          </a:xfrm>
        </p:spPr>
        <p:txBody>
          <a:bodyPr/>
          <a:lstStyle/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procédure</a:t>
            </a:r>
            <a:r>
              <a:rPr lang="fr-FR" sz="2400">
                <a:cs typeface="Times New Roman" pitchFamily="18" charset="0"/>
              </a:rPr>
              <a:t> </a:t>
            </a:r>
            <a:r>
              <a:rPr lang="fr-FR" sz="2400">
                <a:solidFill>
                  <a:srgbClr val="0000FF"/>
                </a:solidFill>
                <a:cs typeface="Times New Roman" pitchFamily="18" charset="0"/>
              </a:rPr>
              <a:t>TriDénombrement </a:t>
            </a:r>
            <a:r>
              <a:rPr lang="fr-FR" sz="2400">
                <a:cs typeface="Times New Roman" pitchFamily="18" charset="0"/>
              </a:rPr>
              <a:t>(tab, nbVal,tabr, sup)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paramètres</a:t>
            </a:r>
            <a:r>
              <a:rPr lang="fr-FR" sz="2400">
                <a:cs typeface="Times New Roman" pitchFamily="18" charset="0"/>
              </a:rPr>
              <a:t>	(D) tab : </a:t>
            </a:r>
            <a:r>
              <a:rPr lang="fr-FR" sz="2400" b="1">
                <a:cs typeface="Times New Roman" pitchFamily="18" charset="0"/>
              </a:rPr>
              <a:t>tableau   </a:t>
            </a:r>
            <a:r>
              <a:rPr lang="fr-FR" sz="2400">
                <a:cs typeface="Times New Roman" pitchFamily="18" charset="0"/>
              </a:rPr>
              <a:t>[1, MAX] </a:t>
            </a:r>
            <a:r>
              <a:rPr lang="fr-FR" sz="2400" b="1">
                <a:cs typeface="Times New Roman" pitchFamily="18" charset="0"/>
              </a:rPr>
              <a:t>d'entiers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			 </a:t>
            </a:r>
            <a:r>
              <a:rPr lang="fr-FR" sz="2400">
                <a:cs typeface="Times New Roman" pitchFamily="18" charset="0"/>
              </a:rPr>
              <a:t>(R) tabr : </a:t>
            </a:r>
            <a:r>
              <a:rPr lang="fr-FR" sz="2400" b="1">
                <a:cs typeface="Times New Roman" pitchFamily="18" charset="0"/>
              </a:rPr>
              <a:t>tableau   </a:t>
            </a:r>
            <a:r>
              <a:rPr lang="fr-FR" sz="2400">
                <a:cs typeface="Times New Roman" pitchFamily="18" charset="0"/>
              </a:rPr>
              <a:t>[1, MAX] </a:t>
            </a:r>
            <a:r>
              <a:rPr lang="fr-FR" sz="2400" b="1">
                <a:cs typeface="Times New Roman" pitchFamily="18" charset="0"/>
              </a:rPr>
              <a:t>d'entiers</a:t>
            </a:r>
            <a:endParaRPr lang="fr-FR" sz="2400"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fr-FR" sz="2400">
                <a:cs typeface="Times New Roman" pitchFamily="18" charset="0"/>
              </a:rPr>
              <a:t>		          	(D)  nbVal, sup : </a:t>
            </a:r>
            <a:r>
              <a:rPr lang="fr-FR" sz="2400" b="1">
                <a:cs typeface="Times New Roman" pitchFamily="18" charset="0"/>
              </a:rPr>
              <a:t>entiers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variables</a:t>
            </a:r>
            <a:r>
              <a:rPr lang="fr-FR" sz="2400">
                <a:cs typeface="Times New Roman" pitchFamily="18" charset="0"/>
              </a:rPr>
              <a:t> 	val, ind : </a:t>
            </a:r>
            <a:r>
              <a:rPr lang="fr-FR" sz="2400" b="1">
                <a:cs typeface="Times New Roman" pitchFamily="18" charset="0"/>
              </a:rPr>
              <a:t>entiers</a:t>
            </a:r>
            <a:endParaRPr lang="fr-FR" sz="2400"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fr-FR" sz="2400">
                <a:cs typeface="Times New Roman" pitchFamily="18" charset="0"/>
              </a:rPr>
              <a:t>			cpt : </a:t>
            </a:r>
            <a:r>
              <a:rPr lang="fr-FR" sz="2400" b="1">
                <a:cs typeface="Times New Roman" pitchFamily="18" charset="0"/>
              </a:rPr>
              <a:t>tableau   </a:t>
            </a:r>
            <a:r>
              <a:rPr lang="fr-FR" sz="2400">
                <a:cs typeface="Times New Roman" pitchFamily="18" charset="0"/>
              </a:rPr>
              <a:t>[1, sup] </a:t>
            </a:r>
            <a:r>
              <a:rPr lang="fr-FR" sz="2400" b="1">
                <a:cs typeface="Times New Roman" pitchFamily="18" charset="0"/>
              </a:rPr>
              <a:t>d'entiers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début	</a:t>
            </a:r>
            <a:endParaRPr lang="fr-FR" sz="3600" i="1">
              <a:solidFill>
                <a:srgbClr val="FF0000"/>
              </a:solidFill>
            </a:endParaRPr>
          </a:p>
        </p:txBody>
      </p:sp>
      <p:sp>
        <p:nvSpPr>
          <p:cNvPr id="796676" name="Text Box 4"/>
          <p:cNvSpPr txBox="1">
            <a:spLocks noChangeArrowheads="1"/>
          </p:cNvSpPr>
          <p:nvPr/>
        </p:nvSpPr>
        <p:spPr bwMode="auto">
          <a:xfrm>
            <a:off x="304800" y="2971800"/>
            <a:ext cx="5181600" cy="35004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fr-FR" sz="2400" b="1"/>
              <a:t>pour</a:t>
            </a:r>
            <a:r>
              <a:rPr kumimoji="1" lang="fr-FR" sz="2400"/>
              <a:t>  val </a:t>
            </a:r>
            <a:r>
              <a:rPr kumimoji="1" lang="fr-FR" sz="2400">
                <a:sym typeface="Symbol" pitchFamily="18" charset="2"/>
              </a:rPr>
              <a:t></a:t>
            </a:r>
            <a:r>
              <a:rPr kumimoji="1" lang="fr-FR" sz="2400"/>
              <a:t> 0</a:t>
            </a:r>
            <a:r>
              <a:rPr kumimoji="1" lang="fr-FR" sz="2400" b="1"/>
              <a:t> à</a:t>
            </a:r>
            <a:r>
              <a:rPr kumimoji="1" lang="fr-FR" sz="2400"/>
              <a:t> sup  </a:t>
            </a:r>
            <a:r>
              <a:rPr kumimoji="1" lang="fr-FR" sz="2400" b="1"/>
              <a:t>faire</a:t>
            </a:r>
            <a:endParaRPr kumimoji="1" lang="fr-FR" sz="240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fr-FR" sz="2400"/>
              <a:t>    cpt[val] </a:t>
            </a:r>
            <a:r>
              <a:rPr kumimoji="1" lang="fr-FR" sz="2400">
                <a:sym typeface="Symbol" pitchFamily="18" charset="2"/>
              </a:rPr>
              <a:t></a:t>
            </a:r>
            <a:r>
              <a:rPr kumimoji="1" lang="fr-FR" sz="2400"/>
              <a:t> 0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fr-FR" sz="2400" b="1"/>
              <a:t>fpour</a:t>
            </a:r>
            <a:endParaRPr kumimoji="1" lang="fr-FR" sz="240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fr-FR" sz="2400" b="1"/>
              <a:t>pour </a:t>
            </a:r>
            <a:r>
              <a:rPr kumimoji="1" lang="fr-FR" sz="2400"/>
              <a:t> ind </a:t>
            </a:r>
            <a:r>
              <a:rPr kumimoji="1" lang="fr-FR" sz="2400">
                <a:sym typeface="Symbol" pitchFamily="18" charset="2"/>
              </a:rPr>
              <a:t></a:t>
            </a:r>
            <a:r>
              <a:rPr kumimoji="1" lang="fr-FR" sz="2400"/>
              <a:t> 1 à nbVal  </a:t>
            </a:r>
            <a:r>
              <a:rPr kumimoji="1" lang="fr-FR" sz="2400" b="1"/>
              <a:t>faire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fr-FR" sz="2400"/>
              <a:t>   cpt[tab[ind]] </a:t>
            </a:r>
            <a:r>
              <a:rPr kumimoji="1" lang="fr-FR" sz="2400">
                <a:sym typeface="Symbol" pitchFamily="18" charset="2"/>
              </a:rPr>
              <a:t></a:t>
            </a:r>
            <a:r>
              <a:rPr kumimoji="1" lang="fr-FR" sz="2400"/>
              <a:t> cpt[tab[ind]]+1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fr-FR" sz="2400" b="1"/>
              <a:t>fpour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fr-FR" sz="2400" b="1" i="1">
                <a:solidFill>
                  <a:srgbClr val="FF0000"/>
                </a:solidFill>
              </a:rPr>
              <a:t>{ </a:t>
            </a:r>
            <a:r>
              <a:rPr kumimoji="1" lang="fr-FR" sz="2400" i="1">
                <a:solidFill>
                  <a:srgbClr val="FF0000"/>
                </a:solidFill>
              </a:rPr>
              <a:t>cpt[val] contient maintenant le  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fr-FR" sz="2400" i="1">
                <a:solidFill>
                  <a:srgbClr val="FF0000"/>
                </a:solidFill>
              </a:rPr>
              <a:t>  nombre des éléments égaux à val }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fr-FR" sz="3200" b="1"/>
              <a:t>...</a:t>
            </a:r>
            <a:endParaRPr kumimoji="1" lang="en-US" sz="3200" b="1"/>
          </a:p>
        </p:txBody>
      </p:sp>
      <p:sp>
        <p:nvSpPr>
          <p:cNvPr id="796677" name="Text Box 5"/>
          <p:cNvSpPr txBox="1">
            <a:spLocks noChangeArrowheads="1"/>
          </p:cNvSpPr>
          <p:nvPr/>
        </p:nvSpPr>
        <p:spPr bwMode="auto">
          <a:xfrm>
            <a:off x="5105400" y="2200275"/>
            <a:ext cx="4572000" cy="465772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fr-FR" sz="3200" b="1"/>
              <a:t>...</a:t>
            </a:r>
            <a:endParaRPr kumimoji="1" lang="en-US" sz="3200" b="1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fr-FR" sz="2400" b="1"/>
              <a:t>  pour  </a:t>
            </a:r>
            <a:r>
              <a:rPr kumimoji="1" lang="fr-FR" sz="2400"/>
              <a:t>val </a:t>
            </a:r>
            <a:r>
              <a:rPr kumimoji="1" lang="fr-FR" sz="2400">
                <a:sym typeface="Symbol" pitchFamily="18" charset="2"/>
              </a:rPr>
              <a:t></a:t>
            </a:r>
            <a:r>
              <a:rPr kumimoji="1" lang="fr-FR" sz="2400"/>
              <a:t> 1 à sup  </a:t>
            </a:r>
            <a:r>
              <a:rPr kumimoji="1" lang="fr-FR" sz="2400" b="1"/>
              <a:t>faire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fr-FR" sz="2400"/>
              <a:t>    cpt[val] </a:t>
            </a:r>
            <a:r>
              <a:rPr kumimoji="1" lang="fr-FR" sz="2400">
                <a:sym typeface="Symbol" pitchFamily="18" charset="2"/>
              </a:rPr>
              <a:t></a:t>
            </a:r>
            <a:r>
              <a:rPr kumimoji="1" lang="fr-FR" sz="2400"/>
              <a:t> cpt[val]+cpt[val-1]  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fr-FR" sz="2400"/>
              <a:t>  </a:t>
            </a:r>
            <a:r>
              <a:rPr kumimoji="1" lang="fr-FR" sz="2400" b="1"/>
              <a:t>fpour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fr-FR" sz="2400" b="1" i="1">
                <a:solidFill>
                  <a:srgbClr val="FF0000"/>
                </a:solidFill>
              </a:rPr>
              <a:t> { </a:t>
            </a:r>
            <a:r>
              <a:rPr kumimoji="1" lang="fr-FR" sz="2400" i="1">
                <a:solidFill>
                  <a:srgbClr val="FF0000"/>
                </a:solidFill>
              </a:rPr>
              <a:t>cpt[val] contient maintenant le  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fr-FR" sz="2400" i="1">
                <a:solidFill>
                  <a:srgbClr val="FF0000"/>
                </a:solidFill>
              </a:rPr>
              <a:t>   nombre  d’éléments </a:t>
            </a:r>
            <a:r>
              <a:rPr kumimoji="1" lang="fr-FR" sz="2800" i="1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kumimoji="1" lang="fr-FR" sz="2400" i="1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kumimoji="1" lang="fr-FR" sz="2400" i="1">
                <a:solidFill>
                  <a:srgbClr val="FF0000"/>
                </a:solidFill>
              </a:rPr>
              <a:t> à val }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fr-FR" sz="2400" b="1"/>
              <a:t>  pour  </a:t>
            </a:r>
            <a:r>
              <a:rPr lang="fr-FR" sz="2400"/>
              <a:t>ind</a:t>
            </a:r>
            <a:r>
              <a:rPr lang="fr-FR" sz="2400" b="1"/>
              <a:t> </a:t>
            </a:r>
            <a:r>
              <a:rPr lang="fr-FR" sz="2400">
                <a:sym typeface="Symbol" pitchFamily="18" charset="2"/>
              </a:rPr>
              <a:t></a:t>
            </a:r>
            <a:r>
              <a:rPr lang="fr-FR" sz="2400"/>
              <a:t> nbVal  à 1 </a:t>
            </a:r>
            <a:r>
              <a:rPr lang="fr-FR" sz="2400" b="1"/>
              <a:t>faire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fr-FR" sz="2400"/>
              <a:t>    tabr[cpt[tab[ind]]] </a:t>
            </a:r>
            <a:r>
              <a:rPr lang="fr-FR" sz="2400">
                <a:sym typeface="Symbol" pitchFamily="18" charset="2"/>
              </a:rPr>
              <a:t></a:t>
            </a:r>
            <a:r>
              <a:rPr lang="fr-FR" sz="2400"/>
              <a:t> tab[ind]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fr-FR" sz="2400"/>
              <a:t>    cpt[tab[ind]] </a:t>
            </a:r>
            <a:r>
              <a:rPr lang="fr-FR" sz="2400">
                <a:sym typeface="Symbol" pitchFamily="18" charset="2"/>
              </a:rPr>
              <a:t></a:t>
            </a:r>
            <a:r>
              <a:rPr lang="fr-FR" sz="2400"/>
              <a:t> cpt[tab[ind]]-1  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fr-FR" sz="2400"/>
              <a:t>  </a:t>
            </a:r>
            <a:r>
              <a:rPr kumimoji="1" lang="fr-FR" sz="2400" b="1"/>
              <a:t>fpour</a:t>
            </a:r>
            <a:endParaRPr lang="fr-FR" sz="240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fr-FR" sz="2400" b="1"/>
              <a:t>fin</a:t>
            </a:r>
          </a:p>
          <a:p>
            <a:endParaRPr lang="en-US" sz="2400"/>
          </a:p>
        </p:txBody>
      </p:sp>
      <p:sp>
        <p:nvSpPr>
          <p:cNvPr id="796678" name="Line 6"/>
          <p:cNvSpPr>
            <a:spLocks noChangeShapeType="1"/>
          </p:cNvSpPr>
          <p:nvPr/>
        </p:nvSpPr>
        <p:spPr bwMode="auto">
          <a:xfrm>
            <a:off x="5029200" y="2743200"/>
            <a:ext cx="0" cy="3733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5715-DF5D-4781-9C96-771AB55AEB7F}" type="slidenum">
              <a:rPr lang="fr-FR"/>
              <a:pPr/>
              <a:t>102</a:t>
            </a:fld>
            <a:endParaRPr lang="fr-FR"/>
          </a:p>
        </p:txBody>
      </p:sp>
      <p:sp>
        <p:nvSpPr>
          <p:cNvPr id="8765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420100" cy="685800"/>
          </a:xfrm>
        </p:spPr>
        <p:txBody>
          <a:bodyPr/>
          <a:lstStyle/>
          <a:p>
            <a:r>
              <a:rPr lang="fr-FR"/>
              <a:t> </a:t>
            </a:r>
          </a:p>
        </p:txBody>
      </p:sp>
      <p:sp>
        <p:nvSpPr>
          <p:cNvPr id="8765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381000"/>
            <a:ext cx="8915400" cy="5715000"/>
          </a:xfrm>
        </p:spPr>
        <p:txBody>
          <a:bodyPr/>
          <a:lstStyle/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procédure</a:t>
            </a:r>
            <a:r>
              <a:rPr lang="fr-FR" sz="2400">
                <a:cs typeface="Times New Roman" pitchFamily="18" charset="0"/>
              </a:rPr>
              <a:t> </a:t>
            </a:r>
            <a:r>
              <a:rPr lang="fr-FR" sz="2400">
                <a:solidFill>
                  <a:srgbClr val="0000FF"/>
                </a:solidFill>
                <a:cs typeface="Times New Roman" pitchFamily="18" charset="0"/>
              </a:rPr>
              <a:t>TriDénombrement </a:t>
            </a:r>
            <a:r>
              <a:rPr lang="fr-FR" sz="2400">
                <a:cs typeface="Times New Roman" pitchFamily="18" charset="0"/>
              </a:rPr>
              <a:t>(tab, nbVal,tabr, sup)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fr-FR" sz="2000" b="1">
                <a:cs typeface="Times New Roman" pitchFamily="18" charset="0"/>
              </a:rPr>
              <a:t>paramètres</a:t>
            </a:r>
            <a:r>
              <a:rPr lang="fr-FR" sz="2000">
                <a:cs typeface="Times New Roman" pitchFamily="18" charset="0"/>
              </a:rPr>
              <a:t>	(D) tab : </a:t>
            </a:r>
            <a:r>
              <a:rPr lang="fr-FR" sz="2000" b="1">
                <a:cs typeface="Times New Roman" pitchFamily="18" charset="0"/>
              </a:rPr>
              <a:t>tableau   </a:t>
            </a:r>
            <a:r>
              <a:rPr lang="fr-FR" sz="2000">
                <a:cs typeface="Times New Roman" pitchFamily="18" charset="0"/>
              </a:rPr>
              <a:t>[1, MAX] </a:t>
            </a:r>
            <a:r>
              <a:rPr lang="fr-FR" sz="2000" b="1">
                <a:cs typeface="Times New Roman" pitchFamily="18" charset="0"/>
              </a:rPr>
              <a:t>d'entiers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fr-FR" sz="2000" b="1">
                <a:cs typeface="Times New Roman" pitchFamily="18" charset="0"/>
              </a:rPr>
              <a:t>			 </a:t>
            </a:r>
            <a:r>
              <a:rPr lang="fr-FR" sz="2000">
                <a:cs typeface="Times New Roman" pitchFamily="18" charset="0"/>
              </a:rPr>
              <a:t>(R) tabr : </a:t>
            </a:r>
            <a:r>
              <a:rPr lang="fr-FR" sz="2000" b="1">
                <a:cs typeface="Times New Roman" pitchFamily="18" charset="0"/>
              </a:rPr>
              <a:t>tableau   </a:t>
            </a:r>
            <a:r>
              <a:rPr lang="fr-FR" sz="2000">
                <a:cs typeface="Times New Roman" pitchFamily="18" charset="0"/>
              </a:rPr>
              <a:t>[1, MAX] </a:t>
            </a:r>
            <a:r>
              <a:rPr lang="fr-FR" sz="2000" b="1">
                <a:cs typeface="Times New Roman" pitchFamily="18" charset="0"/>
              </a:rPr>
              <a:t>d'entiers</a:t>
            </a:r>
            <a:endParaRPr lang="fr-FR" sz="2000"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fr-FR" sz="2000">
                <a:cs typeface="Times New Roman" pitchFamily="18" charset="0"/>
              </a:rPr>
              <a:t>		          	(D)  nbVal, sup : </a:t>
            </a:r>
            <a:r>
              <a:rPr lang="fr-FR" sz="2000" b="1">
                <a:cs typeface="Times New Roman" pitchFamily="18" charset="0"/>
              </a:rPr>
              <a:t>entiers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fr-FR" sz="2000" b="1">
                <a:cs typeface="Times New Roman" pitchFamily="18" charset="0"/>
              </a:rPr>
              <a:t>variables</a:t>
            </a:r>
            <a:r>
              <a:rPr lang="fr-FR" sz="2000">
                <a:cs typeface="Times New Roman" pitchFamily="18" charset="0"/>
              </a:rPr>
              <a:t> 	val, ind : </a:t>
            </a:r>
            <a:r>
              <a:rPr lang="fr-FR" sz="2000" b="1">
                <a:cs typeface="Times New Roman" pitchFamily="18" charset="0"/>
              </a:rPr>
              <a:t>entiers</a:t>
            </a:r>
            <a:endParaRPr lang="fr-FR" sz="2000"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fr-FR" sz="2000">
                <a:cs typeface="Times New Roman" pitchFamily="18" charset="0"/>
              </a:rPr>
              <a:t>			cpt : </a:t>
            </a:r>
            <a:r>
              <a:rPr lang="fr-FR" sz="2000" b="1">
                <a:cs typeface="Times New Roman" pitchFamily="18" charset="0"/>
              </a:rPr>
              <a:t>tableau   </a:t>
            </a:r>
            <a:r>
              <a:rPr lang="fr-FR" sz="2000">
                <a:cs typeface="Times New Roman" pitchFamily="18" charset="0"/>
              </a:rPr>
              <a:t>[1, sup] </a:t>
            </a:r>
            <a:r>
              <a:rPr lang="fr-FR" sz="2000" b="1">
                <a:cs typeface="Times New Roman" pitchFamily="18" charset="0"/>
              </a:rPr>
              <a:t>d'entiers</a:t>
            </a:r>
          </a:p>
        </p:txBody>
      </p:sp>
      <p:sp>
        <p:nvSpPr>
          <p:cNvPr id="876548" name="Text Box 1028"/>
          <p:cNvSpPr txBox="1">
            <a:spLocks noChangeArrowheads="1"/>
          </p:cNvSpPr>
          <p:nvPr/>
        </p:nvSpPr>
        <p:spPr bwMode="auto">
          <a:xfrm>
            <a:off x="533400" y="2260600"/>
            <a:ext cx="8153400" cy="40497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fr-FR" sz="2800" b="1"/>
              <a:t>...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fr-FR" sz="2200" b="1" i="1">
                <a:solidFill>
                  <a:srgbClr val="E00000"/>
                </a:solidFill>
              </a:rPr>
              <a:t>{ cpt[val] contient maintenant le  nombre d’éléments </a:t>
            </a:r>
            <a:r>
              <a:rPr kumimoji="1" lang="fr-FR" sz="2200" b="1" i="1">
                <a:solidFill>
                  <a:srgbClr val="E00000"/>
                </a:solidFill>
                <a:sym typeface="Symbol" pitchFamily="18" charset="2"/>
              </a:rPr>
              <a:t> </a:t>
            </a:r>
            <a:r>
              <a:rPr kumimoji="1" lang="fr-FR" sz="2200" b="1" i="1">
                <a:solidFill>
                  <a:srgbClr val="E00000"/>
                </a:solidFill>
              </a:rPr>
              <a:t> à </a:t>
            </a:r>
            <a:r>
              <a:rPr kumimoji="1" lang="fr-FR" sz="2200" b="1" i="1">
                <a:solidFill>
                  <a:srgbClr val="402DF9"/>
                </a:solidFill>
              </a:rPr>
              <a:t>val</a:t>
            </a:r>
            <a:r>
              <a:rPr kumimoji="1" lang="fr-FR" sz="2200" b="1" i="1">
                <a:solidFill>
                  <a:srgbClr val="E00000"/>
                </a:solidFill>
              </a:rPr>
              <a:t> ,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fr-FR" sz="2200" b="1" i="1">
                <a:solidFill>
                  <a:srgbClr val="E00000"/>
                </a:solidFill>
              </a:rPr>
              <a:t>soit </a:t>
            </a:r>
            <a:r>
              <a:rPr kumimoji="1" lang="fr-FR" sz="2200" b="1" i="1">
                <a:solidFill>
                  <a:srgbClr val="402DF9"/>
                </a:solidFill>
              </a:rPr>
              <a:t>le dernier rang réservé</a:t>
            </a:r>
            <a:r>
              <a:rPr kumimoji="1" lang="fr-FR" sz="2200" b="1" i="1">
                <a:solidFill>
                  <a:srgbClr val="E00000"/>
                </a:solidFill>
              </a:rPr>
              <a:t> aux élements de valeur </a:t>
            </a:r>
            <a:r>
              <a:rPr kumimoji="1" lang="fr-FR" sz="2200" b="1" i="1">
                <a:solidFill>
                  <a:srgbClr val="402DF9"/>
                </a:solidFill>
              </a:rPr>
              <a:t>val</a:t>
            </a:r>
            <a:r>
              <a:rPr kumimoji="1" lang="fr-FR" sz="2200" b="1" i="1">
                <a:solidFill>
                  <a:srgbClr val="E00000"/>
                </a:solidFill>
              </a:rPr>
              <a:t> dans le tableau résultat. Le tableau de résultats est rempli </a:t>
            </a:r>
            <a:r>
              <a:rPr kumimoji="1" lang="fr-FR" sz="2200" b="1" i="1">
                <a:solidFill>
                  <a:srgbClr val="402DF9"/>
                </a:solidFill>
              </a:rPr>
              <a:t>depuis la queue</a:t>
            </a:r>
            <a:r>
              <a:rPr kumimoji="1" lang="fr-FR" sz="2200" b="1" i="1">
                <a:solidFill>
                  <a:srgbClr val="E00000"/>
                </a:solidFill>
              </a:rPr>
              <a:t> }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kumimoji="1" lang="fr-FR" sz="2200" b="1" i="1">
              <a:solidFill>
                <a:srgbClr val="E00000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fr-FR" sz="2400" b="1"/>
              <a:t>  pour  </a:t>
            </a:r>
            <a:r>
              <a:rPr lang="fr-FR" sz="2400"/>
              <a:t>ind</a:t>
            </a:r>
            <a:r>
              <a:rPr lang="fr-FR" sz="2400" b="1"/>
              <a:t> </a:t>
            </a:r>
            <a:r>
              <a:rPr lang="fr-FR" sz="2400">
                <a:sym typeface="Symbol" pitchFamily="18" charset="2"/>
              </a:rPr>
              <a:t></a:t>
            </a:r>
            <a:r>
              <a:rPr lang="fr-FR" sz="2400"/>
              <a:t> nbVal  à 1  </a:t>
            </a:r>
            <a:r>
              <a:rPr lang="fr-FR" sz="2400" b="1"/>
              <a:t>faire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fr-FR" sz="2400"/>
              <a:t>    tabr[cpt[tab[ind]]] </a:t>
            </a:r>
            <a:r>
              <a:rPr lang="fr-FR" sz="2400">
                <a:sym typeface="Symbol" pitchFamily="18" charset="2"/>
              </a:rPr>
              <a:t></a:t>
            </a:r>
            <a:r>
              <a:rPr lang="fr-FR" sz="2400"/>
              <a:t> tab[ind]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fr-FR" sz="2400"/>
              <a:t>    cpt[tab[ind]] </a:t>
            </a:r>
            <a:r>
              <a:rPr lang="fr-FR" sz="2400">
                <a:sym typeface="Symbol" pitchFamily="18" charset="2"/>
              </a:rPr>
              <a:t></a:t>
            </a:r>
            <a:r>
              <a:rPr lang="fr-FR" sz="2400"/>
              <a:t> cpt[tab[ind]]-1  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fr-FR" sz="2400"/>
              <a:t>  </a:t>
            </a:r>
            <a:r>
              <a:rPr kumimoji="1" lang="fr-FR" sz="2400" b="1"/>
              <a:t>fpour</a:t>
            </a:r>
            <a:endParaRPr lang="fr-FR" sz="240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fr-FR" sz="2400" b="1"/>
              <a:t>fin</a:t>
            </a:r>
          </a:p>
          <a:p>
            <a:endParaRPr lang="en-US" sz="2400"/>
          </a:p>
        </p:txBody>
      </p:sp>
      <p:sp>
        <p:nvSpPr>
          <p:cNvPr id="876549" name="AutoShape 1029"/>
          <p:cNvSpPr>
            <a:spLocks noChangeArrowheads="1"/>
          </p:cNvSpPr>
          <p:nvPr/>
        </p:nvSpPr>
        <p:spPr bwMode="auto">
          <a:xfrm>
            <a:off x="6042025" y="4252913"/>
            <a:ext cx="3657600" cy="2057400"/>
          </a:xfrm>
          <a:prstGeom prst="wedgeRoundRectCallout">
            <a:avLst>
              <a:gd name="adj1" fmla="val -85505"/>
              <a:gd name="adj2" fmla="val -32255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sz="2400">
                <a:solidFill>
                  <a:srgbClr val="0066FF"/>
                </a:solidFill>
              </a:rPr>
              <a:t>cpt[ tab[ind] ]  :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endParaRPr lang="fr-FR" sz="80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fr-FR" b="1" i="1">
                <a:solidFill>
                  <a:srgbClr val="CC0066"/>
                </a:solidFill>
              </a:rPr>
              <a:t>rang affecté à l’élément en cours de placement. Pour le</a:t>
            </a:r>
            <a:r>
              <a:rPr lang="fr-FR" b="1" i="1"/>
              <a:t> </a:t>
            </a:r>
            <a:r>
              <a:rPr lang="fr-FR" b="1" i="1">
                <a:solidFill>
                  <a:srgbClr val="402DF9"/>
                </a:solidFill>
              </a:rPr>
              <a:t>premier</a:t>
            </a:r>
            <a:r>
              <a:rPr lang="fr-FR" b="1" i="1"/>
              <a:t> </a:t>
            </a:r>
            <a:r>
              <a:rPr lang="fr-FR" b="1" i="1">
                <a:solidFill>
                  <a:srgbClr val="CC0066"/>
                </a:solidFill>
              </a:rPr>
              <a:t>placement de la valeur</a:t>
            </a:r>
            <a:r>
              <a:rPr lang="fr-FR" b="1" i="1"/>
              <a:t> </a:t>
            </a:r>
            <a:r>
              <a:rPr lang="fr-FR" b="1">
                <a:solidFill>
                  <a:srgbClr val="402DF9"/>
                </a:solidFill>
              </a:rPr>
              <a:t>val</a:t>
            </a:r>
            <a:r>
              <a:rPr lang="fr-FR" b="1" i="1"/>
              <a:t>, </a:t>
            </a:r>
            <a:r>
              <a:rPr lang="fr-FR" b="1" i="1">
                <a:solidFill>
                  <a:srgbClr val="CC0066"/>
                </a:solidFill>
              </a:rPr>
              <a:t>ce rang est</a:t>
            </a:r>
            <a:r>
              <a:rPr lang="fr-FR" b="1" i="1"/>
              <a:t> </a:t>
            </a:r>
            <a:r>
              <a:rPr lang="fr-FR" b="1">
                <a:solidFill>
                  <a:srgbClr val="0066FF"/>
                </a:solidFill>
              </a:rPr>
              <a:t>cpt[val]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3928-B86E-4315-AA49-5D06506BAC5B}" type="slidenum">
              <a:rPr lang="fr-FR"/>
              <a:pPr/>
              <a:t>103</a:t>
            </a:fld>
            <a:endParaRPr lang="fr-FR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8420100" cy="762000"/>
          </a:xfrm>
          <a:ln>
            <a:solidFill>
              <a:srgbClr val="3333CC"/>
            </a:solidFill>
          </a:ln>
        </p:spPr>
        <p:txBody>
          <a:bodyPr/>
          <a:lstStyle/>
          <a:p>
            <a:r>
              <a:rPr lang="fr-FR" b="1"/>
              <a:t>Complexité du tri par dénombrement</a:t>
            </a:r>
            <a:endParaRPr lang="en-US" b="1"/>
          </a:p>
        </p:txBody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629650" cy="4114800"/>
          </a:xfrm>
          <a:ln/>
        </p:spPr>
        <p:txBody>
          <a:bodyPr/>
          <a:lstStyle/>
          <a:p>
            <a:r>
              <a:rPr lang="en-US" sz="3600"/>
              <a:t>De </a:t>
            </a:r>
            <a:r>
              <a:rPr lang="en-US" sz="3600">
                <a:solidFill>
                  <a:srgbClr val="0000FF"/>
                </a:solidFill>
              </a:rPr>
              <a:t>l’ordre de grandeur</a:t>
            </a:r>
            <a:r>
              <a:rPr lang="en-US" sz="3600"/>
              <a:t> de (sup + n)</a:t>
            </a:r>
          </a:p>
          <a:p>
            <a:pPr algn="ctr">
              <a:buFont typeface="Symbol" pitchFamily="18" charset="2"/>
              <a:buNone/>
            </a:pPr>
            <a:r>
              <a:rPr lang="en-US" i="1">
                <a:solidFill>
                  <a:srgbClr val="CC0099"/>
                </a:solidFill>
              </a:rPr>
              <a:t>(exercice: le vérifier)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sz="3600"/>
              <a:t>soit</a:t>
            </a:r>
            <a:r>
              <a:rPr lang="en-US" sz="3600" i="1">
                <a:solidFill>
                  <a:srgbClr val="CC0099"/>
                </a:solidFill>
              </a:rPr>
              <a:t>  </a:t>
            </a:r>
            <a:r>
              <a:rPr lang="en-US" sz="3600"/>
              <a:t>en</a:t>
            </a:r>
            <a:r>
              <a:rPr lang="en-US" sz="3600" i="1">
                <a:solidFill>
                  <a:srgbClr val="CC0099"/>
                </a:solidFill>
              </a:rPr>
              <a:t>  </a:t>
            </a:r>
            <a:r>
              <a:rPr lang="en-US" sz="5400" i="1">
                <a:solidFill>
                  <a:srgbClr val="FF0000"/>
                </a:solidFill>
                <a:sym typeface="Symbol" pitchFamily="18" charset="2"/>
              </a:rPr>
              <a:t></a:t>
            </a:r>
            <a:r>
              <a:rPr lang="en-US" sz="4800" i="1">
                <a:solidFill>
                  <a:srgbClr val="FF0000"/>
                </a:solidFill>
                <a:sym typeface="Symbol" pitchFamily="18" charset="2"/>
              </a:rPr>
              <a:t>(sup+n)</a:t>
            </a:r>
          </a:p>
          <a:p>
            <a:pPr>
              <a:buFont typeface="Symbol" pitchFamily="18" charset="2"/>
              <a:buNone/>
            </a:pPr>
            <a:r>
              <a:rPr lang="en-US" sz="4000">
                <a:sym typeface="Symbol" pitchFamily="18" charset="2"/>
              </a:rPr>
              <a:t> </a:t>
            </a:r>
            <a: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</a:t>
            </a:r>
            <a:r>
              <a:rPr lang="en-US" sz="4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</a:t>
            </a:r>
            <a:r>
              <a:rPr lang="en-US" sz="4000">
                <a:sym typeface="Symbol" pitchFamily="18" charset="2"/>
              </a:rPr>
              <a:t>   Quand</a:t>
            </a:r>
            <a:r>
              <a:rPr lang="en-US" sz="4000">
                <a:solidFill>
                  <a:srgbClr val="FF0000"/>
                </a:solidFill>
                <a:sym typeface="Symbol" pitchFamily="18" charset="2"/>
              </a:rPr>
              <a:t>  sup =</a:t>
            </a:r>
            <a:r>
              <a:rPr lang="en-US" sz="4800" i="1">
                <a:solidFill>
                  <a:srgbClr val="FF0000"/>
                </a:solidFill>
                <a:sym typeface="Symbol" pitchFamily="18" charset="2"/>
              </a:rPr>
              <a:t> O</a:t>
            </a:r>
            <a:r>
              <a:rPr lang="en-US" sz="4000" i="1">
                <a:solidFill>
                  <a:srgbClr val="FF0000"/>
                </a:solidFill>
                <a:sym typeface="Symbol" pitchFamily="18" charset="2"/>
              </a:rPr>
              <a:t>(n), </a:t>
            </a:r>
            <a:r>
              <a:rPr lang="en-US" sz="4000" i="1">
                <a:sym typeface="Symbol" pitchFamily="18" charset="2"/>
              </a:rPr>
              <a:t>la complexité est en</a:t>
            </a:r>
            <a:r>
              <a:rPr lang="en-US" sz="4000" i="1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sz="5400" i="1">
                <a:solidFill>
                  <a:srgbClr val="FF0000"/>
                </a:solidFill>
                <a:sym typeface="Symbol" pitchFamily="18" charset="2"/>
              </a:rPr>
              <a:t></a:t>
            </a:r>
            <a:r>
              <a:rPr lang="en-US" sz="4800" i="1">
                <a:solidFill>
                  <a:srgbClr val="FF0000"/>
                </a:solidFill>
                <a:sym typeface="Symbol" pitchFamily="18" charset="2"/>
              </a:rPr>
              <a:t>(n)  </a:t>
            </a:r>
            <a:r>
              <a:rPr lang="en-US" sz="4800">
                <a:solidFill>
                  <a:srgbClr val="0000FF"/>
                </a:solidFill>
                <a:sym typeface="Symbol" pitchFamily="18" charset="2"/>
              </a:rPr>
              <a:t>(complexité linéaire)</a:t>
            </a:r>
            <a:endParaRPr lang="en-US" sz="4800" i="1">
              <a:solidFill>
                <a:srgbClr val="FF0000"/>
              </a:solidFill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B57E-B53E-466D-9AD0-84F4DF8B9378}" type="slidenum">
              <a:rPr lang="fr-FR"/>
              <a:pPr/>
              <a:t>104</a:t>
            </a:fld>
            <a:endParaRPr lang="fr-FR"/>
          </a:p>
        </p:txBody>
      </p:sp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8420100" cy="762000"/>
          </a:xfrm>
          <a:ln>
            <a:solidFill>
              <a:srgbClr val="3333CC"/>
            </a:solidFill>
          </a:ln>
        </p:spPr>
        <p:txBody>
          <a:bodyPr/>
          <a:lstStyle/>
          <a:p>
            <a:r>
              <a:rPr lang="fr-FR" b="1"/>
              <a:t>Stabilité du tri par dénombrement</a:t>
            </a:r>
            <a:endParaRPr lang="en-US" b="1"/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629650" cy="4114800"/>
          </a:xfrm>
          <a:ln/>
        </p:spPr>
        <p:txBody>
          <a:bodyPr/>
          <a:lstStyle/>
          <a:p>
            <a:r>
              <a:rPr lang="en-US" sz="3600"/>
              <a:t>Les </a:t>
            </a:r>
            <a:r>
              <a:rPr lang="en-US" sz="3600">
                <a:solidFill>
                  <a:srgbClr val="0000FF"/>
                </a:solidFill>
              </a:rPr>
              <a:t>nombres égaux</a:t>
            </a:r>
            <a:r>
              <a:rPr lang="en-US" sz="3600"/>
              <a:t> apparaissent dans le tableau de sortie </a:t>
            </a:r>
            <a:r>
              <a:rPr lang="en-US" sz="3600">
                <a:solidFill>
                  <a:srgbClr val="0000FF"/>
                </a:solidFill>
              </a:rPr>
              <a:t>dans le même ordre qu’à l’entrée.</a:t>
            </a:r>
          </a:p>
          <a:p>
            <a:pPr lvl="1"/>
            <a:r>
              <a:rPr lang="en-US" sz="3200"/>
              <a:t>Important si les éléments triés sont accompagnés de données satellites</a:t>
            </a:r>
          </a:p>
          <a:p>
            <a:pPr lvl="1"/>
            <a:r>
              <a:rPr lang="en-US" sz="3200"/>
              <a:t>Propriété indispensable comme sous-routine du </a:t>
            </a:r>
            <a:r>
              <a:rPr lang="en-US" sz="3200">
                <a:solidFill>
                  <a:srgbClr val="FF0000"/>
                </a:solidFill>
              </a:rPr>
              <a:t>tri par base</a:t>
            </a:r>
            <a:endParaRPr lang="en-US" sz="3200" i="1">
              <a:solidFill>
                <a:srgbClr val="FF0000"/>
              </a:solidFill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7C292-9D76-4123-AC57-55EED5A42E93}" type="slidenum">
              <a:rPr lang="fr-FR"/>
              <a:pPr/>
              <a:t>105</a:t>
            </a:fld>
            <a:endParaRPr lang="fr-FR"/>
          </a:p>
        </p:txBody>
      </p:sp>
      <p:sp>
        <p:nvSpPr>
          <p:cNvPr id="8028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442913"/>
            <a:ext cx="8420100" cy="623887"/>
          </a:xfrm>
          <a:ln>
            <a:solidFill>
              <a:srgbClr val="3333CC"/>
            </a:solidFill>
          </a:ln>
        </p:spPr>
        <p:txBody>
          <a:bodyPr/>
          <a:lstStyle/>
          <a:p>
            <a:r>
              <a:rPr lang="en-US" b="1"/>
              <a:t>Le Tri par base</a:t>
            </a:r>
          </a:p>
        </p:txBody>
      </p:sp>
      <p:sp>
        <p:nvSpPr>
          <p:cNvPr id="8028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8629650" cy="5457825"/>
          </a:xfrm>
          <a:ln/>
        </p:spPr>
        <p:txBody>
          <a:bodyPr/>
          <a:lstStyle/>
          <a:p>
            <a:r>
              <a:rPr lang="en-US" sz="4000" i="1">
                <a:sym typeface="Symbol" pitchFamily="18" charset="2"/>
              </a:rPr>
              <a:t>Exemple:</a:t>
            </a:r>
            <a:endParaRPr lang="en-US" sz="4000" i="1">
              <a:solidFill>
                <a:srgbClr val="0000FF"/>
              </a:solidFill>
              <a:sym typeface="Symbol" pitchFamily="18" charset="2"/>
            </a:endParaRPr>
          </a:p>
          <a:p>
            <a:pPr algn="ctr">
              <a:spcBef>
                <a:spcPct val="0"/>
              </a:spcBef>
              <a:buFont typeface="Symbol" pitchFamily="18" charset="2"/>
              <a:buNone/>
            </a:pPr>
            <a:r>
              <a:rPr lang="en-US" sz="4400">
                <a:sym typeface="Symbol" pitchFamily="18" charset="2"/>
              </a:rPr>
              <a:t>329		72</a:t>
            </a:r>
            <a:r>
              <a:rPr lang="en-US" sz="4400">
                <a:solidFill>
                  <a:srgbClr val="FF0000"/>
                </a:solidFill>
                <a:sym typeface="Symbol" pitchFamily="18" charset="2"/>
              </a:rPr>
              <a:t>0</a:t>
            </a:r>
            <a:r>
              <a:rPr lang="en-US" sz="4400">
                <a:sym typeface="Symbol" pitchFamily="18" charset="2"/>
              </a:rPr>
              <a:t>		7</a:t>
            </a:r>
            <a:r>
              <a:rPr lang="en-US" sz="440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sz="4400">
                <a:sym typeface="Symbol" pitchFamily="18" charset="2"/>
              </a:rPr>
              <a:t>0		</a:t>
            </a:r>
            <a:r>
              <a:rPr lang="en-US" sz="4400">
                <a:solidFill>
                  <a:srgbClr val="FF0000"/>
                </a:solidFill>
                <a:sym typeface="Symbol" pitchFamily="18" charset="2"/>
              </a:rPr>
              <a:t>3</a:t>
            </a:r>
            <a:r>
              <a:rPr lang="en-US" sz="4400">
                <a:sym typeface="Symbol" pitchFamily="18" charset="2"/>
              </a:rPr>
              <a:t>29</a:t>
            </a:r>
          </a:p>
          <a:p>
            <a:pPr algn="ctr">
              <a:spcBef>
                <a:spcPct val="0"/>
              </a:spcBef>
              <a:buFont typeface="Symbol" pitchFamily="18" charset="2"/>
              <a:buNone/>
            </a:pPr>
            <a:r>
              <a:rPr lang="en-US" sz="4400">
                <a:sym typeface="Symbol" pitchFamily="18" charset="2"/>
              </a:rPr>
              <a:t>457		35</a:t>
            </a:r>
            <a:r>
              <a:rPr lang="en-US" sz="4400">
                <a:solidFill>
                  <a:srgbClr val="FF0000"/>
                </a:solidFill>
                <a:sym typeface="Symbol" pitchFamily="18" charset="2"/>
              </a:rPr>
              <a:t>5</a:t>
            </a:r>
            <a:r>
              <a:rPr lang="en-US" sz="4400">
                <a:sym typeface="Symbol" pitchFamily="18" charset="2"/>
              </a:rPr>
              <a:t>		3</a:t>
            </a:r>
            <a:r>
              <a:rPr lang="en-US" sz="440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sz="4400">
                <a:sym typeface="Symbol" pitchFamily="18" charset="2"/>
              </a:rPr>
              <a:t>9		</a:t>
            </a:r>
            <a:r>
              <a:rPr lang="en-US" sz="4400">
                <a:solidFill>
                  <a:srgbClr val="FF0000"/>
                </a:solidFill>
                <a:sym typeface="Symbol" pitchFamily="18" charset="2"/>
              </a:rPr>
              <a:t>3</a:t>
            </a:r>
            <a:r>
              <a:rPr lang="en-US" sz="4400">
                <a:sym typeface="Symbol" pitchFamily="18" charset="2"/>
              </a:rPr>
              <a:t>55</a:t>
            </a:r>
          </a:p>
          <a:p>
            <a:pPr algn="ctr">
              <a:spcBef>
                <a:spcPct val="0"/>
              </a:spcBef>
              <a:buFont typeface="Symbol" pitchFamily="18" charset="2"/>
              <a:buNone/>
            </a:pPr>
            <a:r>
              <a:rPr lang="en-US" sz="4400">
                <a:sym typeface="Symbol" pitchFamily="18" charset="2"/>
              </a:rPr>
              <a:t>657		43</a:t>
            </a:r>
            <a:r>
              <a:rPr lang="en-US" sz="4400">
                <a:solidFill>
                  <a:srgbClr val="FF0000"/>
                </a:solidFill>
                <a:sym typeface="Symbol" pitchFamily="18" charset="2"/>
              </a:rPr>
              <a:t>6</a:t>
            </a:r>
            <a:r>
              <a:rPr lang="en-US" sz="4400">
                <a:sym typeface="Symbol" pitchFamily="18" charset="2"/>
              </a:rPr>
              <a:t>		4</a:t>
            </a:r>
            <a:r>
              <a:rPr lang="en-US" sz="4400">
                <a:solidFill>
                  <a:srgbClr val="FF0000"/>
                </a:solidFill>
                <a:sym typeface="Symbol" pitchFamily="18" charset="2"/>
              </a:rPr>
              <a:t>3</a:t>
            </a:r>
            <a:r>
              <a:rPr lang="en-US" sz="4400">
                <a:sym typeface="Symbol" pitchFamily="18" charset="2"/>
              </a:rPr>
              <a:t>6		</a:t>
            </a:r>
            <a:r>
              <a:rPr lang="en-US" sz="4400">
                <a:solidFill>
                  <a:srgbClr val="FF0000"/>
                </a:solidFill>
                <a:sym typeface="Symbol" pitchFamily="18" charset="2"/>
              </a:rPr>
              <a:t>4</a:t>
            </a:r>
            <a:r>
              <a:rPr lang="en-US" sz="4400">
                <a:sym typeface="Symbol" pitchFamily="18" charset="2"/>
              </a:rPr>
              <a:t>36</a:t>
            </a:r>
          </a:p>
          <a:p>
            <a:pPr algn="ctr">
              <a:spcBef>
                <a:spcPct val="0"/>
              </a:spcBef>
              <a:buFont typeface="Symbol" pitchFamily="18" charset="2"/>
              <a:buNone/>
            </a:pPr>
            <a:r>
              <a:rPr lang="en-US" sz="4400">
                <a:sym typeface="Symbol" pitchFamily="18" charset="2"/>
              </a:rPr>
              <a:t>839		45</a:t>
            </a:r>
            <a:r>
              <a:rPr lang="en-US" sz="4400">
                <a:solidFill>
                  <a:srgbClr val="FF0000"/>
                </a:solidFill>
                <a:sym typeface="Symbol" pitchFamily="18" charset="2"/>
              </a:rPr>
              <a:t>7</a:t>
            </a:r>
            <a:r>
              <a:rPr lang="en-US" sz="4400">
                <a:sym typeface="Symbol" pitchFamily="18" charset="2"/>
              </a:rPr>
              <a:t>		8</a:t>
            </a:r>
            <a:r>
              <a:rPr lang="en-US" sz="4400">
                <a:solidFill>
                  <a:srgbClr val="FF0000"/>
                </a:solidFill>
                <a:sym typeface="Symbol" pitchFamily="18" charset="2"/>
              </a:rPr>
              <a:t>3</a:t>
            </a:r>
            <a:r>
              <a:rPr lang="en-US" sz="4400">
                <a:sym typeface="Symbol" pitchFamily="18" charset="2"/>
              </a:rPr>
              <a:t>9		</a:t>
            </a:r>
            <a:r>
              <a:rPr lang="en-US" sz="4400">
                <a:solidFill>
                  <a:srgbClr val="FF0000"/>
                </a:solidFill>
                <a:sym typeface="Symbol" pitchFamily="18" charset="2"/>
              </a:rPr>
              <a:t>4</a:t>
            </a:r>
            <a:r>
              <a:rPr lang="en-US" sz="4400">
                <a:sym typeface="Symbol" pitchFamily="18" charset="2"/>
              </a:rPr>
              <a:t>57</a:t>
            </a:r>
          </a:p>
          <a:p>
            <a:pPr algn="ctr">
              <a:spcBef>
                <a:spcPct val="0"/>
              </a:spcBef>
              <a:buFont typeface="Symbol" pitchFamily="18" charset="2"/>
              <a:buNone/>
            </a:pPr>
            <a:r>
              <a:rPr lang="en-US" sz="4400">
                <a:sym typeface="Symbol" pitchFamily="18" charset="2"/>
              </a:rPr>
              <a:t>436		65</a:t>
            </a:r>
            <a:r>
              <a:rPr lang="en-US" sz="4400">
                <a:solidFill>
                  <a:srgbClr val="FF0000"/>
                </a:solidFill>
                <a:sym typeface="Symbol" pitchFamily="18" charset="2"/>
              </a:rPr>
              <a:t>7</a:t>
            </a:r>
            <a:r>
              <a:rPr lang="en-US" sz="4400">
                <a:sym typeface="Symbol" pitchFamily="18" charset="2"/>
              </a:rPr>
              <a:t>		3</a:t>
            </a:r>
            <a:r>
              <a:rPr lang="en-US" sz="4400">
                <a:solidFill>
                  <a:srgbClr val="FF0000"/>
                </a:solidFill>
                <a:sym typeface="Symbol" pitchFamily="18" charset="2"/>
              </a:rPr>
              <a:t>5</a:t>
            </a:r>
            <a:r>
              <a:rPr lang="en-US" sz="4400">
                <a:sym typeface="Symbol" pitchFamily="18" charset="2"/>
              </a:rPr>
              <a:t>5		</a:t>
            </a:r>
            <a:r>
              <a:rPr lang="en-US" sz="4400">
                <a:solidFill>
                  <a:srgbClr val="FF0000"/>
                </a:solidFill>
                <a:sym typeface="Symbol" pitchFamily="18" charset="2"/>
              </a:rPr>
              <a:t>6</a:t>
            </a:r>
            <a:r>
              <a:rPr lang="en-US" sz="4400">
                <a:sym typeface="Symbol" pitchFamily="18" charset="2"/>
              </a:rPr>
              <a:t>57</a:t>
            </a:r>
          </a:p>
          <a:p>
            <a:pPr algn="ctr">
              <a:spcBef>
                <a:spcPct val="0"/>
              </a:spcBef>
              <a:buFont typeface="Symbol" pitchFamily="18" charset="2"/>
              <a:buNone/>
            </a:pPr>
            <a:r>
              <a:rPr lang="en-US" sz="4400">
                <a:sym typeface="Symbol" pitchFamily="18" charset="2"/>
              </a:rPr>
              <a:t>720		32</a:t>
            </a:r>
            <a:r>
              <a:rPr lang="en-US" sz="4400">
                <a:solidFill>
                  <a:srgbClr val="FF0000"/>
                </a:solidFill>
                <a:sym typeface="Symbol" pitchFamily="18" charset="2"/>
              </a:rPr>
              <a:t>9</a:t>
            </a:r>
            <a:r>
              <a:rPr lang="en-US" sz="4400">
                <a:sym typeface="Symbol" pitchFamily="18" charset="2"/>
              </a:rPr>
              <a:t>		4</a:t>
            </a:r>
            <a:r>
              <a:rPr lang="en-US" sz="4400">
                <a:solidFill>
                  <a:srgbClr val="FF0000"/>
                </a:solidFill>
                <a:sym typeface="Symbol" pitchFamily="18" charset="2"/>
              </a:rPr>
              <a:t>5</a:t>
            </a:r>
            <a:r>
              <a:rPr lang="en-US" sz="4400">
                <a:sym typeface="Symbol" pitchFamily="18" charset="2"/>
              </a:rPr>
              <a:t>7		</a:t>
            </a:r>
            <a:r>
              <a:rPr lang="en-US" sz="4400">
                <a:solidFill>
                  <a:srgbClr val="FF0000"/>
                </a:solidFill>
                <a:sym typeface="Symbol" pitchFamily="18" charset="2"/>
              </a:rPr>
              <a:t>7</a:t>
            </a:r>
            <a:r>
              <a:rPr lang="en-US" sz="4400">
                <a:sym typeface="Symbol" pitchFamily="18" charset="2"/>
              </a:rPr>
              <a:t>20</a:t>
            </a:r>
          </a:p>
          <a:p>
            <a:pPr algn="ctr">
              <a:spcBef>
                <a:spcPct val="0"/>
              </a:spcBef>
              <a:buFont typeface="Symbol" pitchFamily="18" charset="2"/>
              <a:buNone/>
            </a:pPr>
            <a:r>
              <a:rPr lang="en-US" sz="4400">
                <a:sym typeface="Symbol" pitchFamily="18" charset="2"/>
              </a:rPr>
              <a:t>355		83</a:t>
            </a:r>
            <a:r>
              <a:rPr lang="en-US" sz="4400">
                <a:solidFill>
                  <a:srgbClr val="FF0000"/>
                </a:solidFill>
                <a:sym typeface="Symbol" pitchFamily="18" charset="2"/>
              </a:rPr>
              <a:t>9</a:t>
            </a:r>
            <a:r>
              <a:rPr lang="en-US" sz="4400">
                <a:sym typeface="Symbol" pitchFamily="18" charset="2"/>
              </a:rPr>
              <a:t>		6</a:t>
            </a:r>
            <a:r>
              <a:rPr lang="en-US" sz="4400">
                <a:solidFill>
                  <a:srgbClr val="FF0000"/>
                </a:solidFill>
                <a:sym typeface="Symbol" pitchFamily="18" charset="2"/>
              </a:rPr>
              <a:t>5</a:t>
            </a:r>
            <a:r>
              <a:rPr lang="en-US" sz="4400">
                <a:sym typeface="Symbol" pitchFamily="18" charset="2"/>
              </a:rPr>
              <a:t>7		</a:t>
            </a:r>
            <a:r>
              <a:rPr lang="en-US" sz="4400">
                <a:solidFill>
                  <a:srgbClr val="FF0000"/>
                </a:solidFill>
                <a:sym typeface="Symbol" pitchFamily="18" charset="2"/>
              </a:rPr>
              <a:t>8</a:t>
            </a:r>
            <a:r>
              <a:rPr lang="en-US" sz="4400">
                <a:sym typeface="Symbol" pitchFamily="18" charset="2"/>
              </a:rPr>
              <a:t>39</a:t>
            </a:r>
            <a:endParaRPr lang="en-US" sz="4800" i="1">
              <a:solidFill>
                <a:srgbClr val="FF0000"/>
              </a:solidFill>
              <a:sym typeface="Symbol" pitchFamily="18" charset="2"/>
            </a:endParaRPr>
          </a:p>
        </p:txBody>
      </p:sp>
      <p:grpSp>
        <p:nvGrpSpPr>
          <p:cNvPr id="802823" name="Group 1031"/>
          <p:cNvGrpSpPr>
            <a:grpSpLocks/>
          </p:cNvGrpSpPr>
          <p:nvPr/>
        </p:nvGrpSpPr>
        <p:grpSpPr bwMode="auto">
          <a:xfrm>
            <a:off x="2743200" y="3581400"/>
            <a:ext cx="4495800" cy="596900"/>
            <a:chOff x="1728" y="2256"/>
            <a:chExt cx="2832" cy="336"/>
          </a:xfrm>
        </p:grpSpPr>
        <p:sp>
          <p:nvSpPr>
            <p:cNvPr id="802820" name="AutoShape 1028"/>
            <p:cNvSpPr>
              <a:spLocks noChangeArrowheads="1"/>
            </p:cNvSpPr>
            <p:nvPr/>
          </p:nvSpPr>
          <p:spPr bwMode="auto">
            <a:xfrm>
              <a:off x="1728" y="2256"/>
              <a:ext cx="480" cy="336"/>
            </a:xfrm>
            <a:custGeom>
              <a:avLst/>
              <a:gdLst>
                <a:gd name="G0" fmla="+- 15998 0 0"/>
                <a:gd name="G1" fmla="+- 8044 0 0"/>
                <a:gd name="G2" fmla="+- 21600 0 8044"/>
                <a:gd name="G3" fmla="+- 10800 0 8044"/>
                <a:gd name="G4" fmla="+- 21600 0 15998"/>
                <a:gd name="G5" fmla="*/ G4 G3 10800"/>
                <a:gd name="G6" fmla="+- 21600 0 G5"/>
                <a:gd name="T0" fmla="*/ 15998 w 21600"/>
                <a:gd name="T1" fmla="*/ 0 h 21600"/>
                <a:gd name="T2" fmla="*/ 0 w 21600"/>
                <a:gd name="T3" fmla="*/ 10800 h 21600"/>
                <a:gd name="T4" fmla="*/ 15998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998" y="0"/>
                  </a:moveTo>
                  <a:lnTo>
                    <a:pt x="15998" y="8044"/>
                  </a:lnTo>
                  <a:lnTo>
                    <a:pt x="3375" y="8044"/>
                  </a:lnTo>
                  <a:lnTo>
                    <a:pt x="3375" y="13556"/>
                  </a:lnTo>
                  <a:lnTo>
                    <a:pt x="15998" y="13556"/>
                  </a:lnTo>
                  <a:lnTo>
                    <a:pt x="15998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8044"/>
                  </a:moveTo>
                  <a:lnTo>
                    <a:pt x="1350" y="13556"/>
                  </a:lnTo>
                  <a:lnTo>
                    <a:pt x="2700" y="13556"/>
                  </a:lnTo>
                  <a:lnTo>
                    <a:pt x="2700" y="8044"/>
                  </a:lnTo>
                  <a:close/>
                </a:path>
                <a:path w="21600" h="21600">
                  <a:moveTo>
                    <a:pt x="0" y="8044"/>
                  </a:moveTo>
                  <a:lnTo>
                    <a:pt x="0" y="13556"/>
                  </a:lnTo>
                  <a:lnTo>
                    <a:pt x="675" y="13556"/>
                  </a:lnTo>
                  <a:lnTo>
                    <a:pt x="675" y="8044"/>
                  </a:lnTo>
                  <a:close/>
                </a:path>
              </a:pathLst>
            </a:custGeom>
            <a:solidFill>
              <a:srgbClr val="0000FF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802821" name="AutoShape 1029"/>
            <p:cNvSpPr>
              <a:spLocks noChangeArrowheads="1"/>
            </p:cNvSpPr>
            <p:nvPr/>
          </p:nvSpPr>
          <p:spPr bwMode="auto">
            <a:xfrm>
              <a:off x="2976" y="2256"/>
              <a:ext cx="384" cy="336"/>
            </a:xfrm>
            <a:custGeom>
              <a:avLst/>
              <a:gdLst>
                <a:gd name="G0" fmla="+- 15998 0 0"/>
                <a:gd name="G1" fmla="+- 8044 0 0"/>
                <a:gd name="G2" fmla="+- 21600 0 8044"/>
                <a:gd name="G3" fmla="+- 10800 0 8044"/>
                <a:gd name="G4" fmla="+- 21600 0 15998"/>
                <a:gd name="G5" fmla="*/ G4 G3 10800"/>
                <a:gd name="G6" fmla="+- 21600 0 G5"/>
                <a:gd name="T0" fmla="*/ 15998 w 21600"/>
                <a:gd name="T1" fmla="*/ 0 h 21600"/>
                <a:gd name="T2" fmla="*/ 0 w 21600"/>
                <a:gd name="T3" fmla="*/ 10800 h 21600"/>
                <a:gd name="T4" fmla="*/ 15998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998" y="0"/>
                  </a:moveTo>
                  <a:lnTo>
                    <a:pt x="15998" y="8044"/>
                  </a:lnTo>
                  <a:lnTo>
                    <a:pt x="3375" y="8044"/>
                  </a:lnTo>
                  <a:lnTo>
                    <a:pt x="3375" y="13556"/>
                  </a:lnTo>
                  <a:lnTo>
                    <a:pt x="15998" y="13556"/>
                  </a:lnTo>
                  <a:lnTo>
                    <a:pt x="15998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8044"/>
                  </a:moveTo>
                  <a:lnTo>
                    <a:pt x="1350" y="13556"/>
                  </a:lnTo>
                  <a:lnTo>
                    <a:pt x="2700" y="13556"/>
                  </a:lnTo>
                  <a:lnTo>
                    <a:pt x="2700" y="8044"/>
                  </a:lnTo>
                  <a:close/>
                </a:path>
                <a:path w="21600" h="21600">
                  <a:moveTo>
                    <a:pt x="0" y="8044"/>
                  </a:moveTo>
                  <a:lnTo>
                    <a:pt x="0" y="13556"/>
                  </a:lnTo>
                  <a:lnTo>
                    <a:pt x="675" y="13556"/>
                  </a:lnTo>
                  <a:lnTo>
                    <a:pt x="675" y="8044"/>
                  </a:lnTo>
                  <a:close/>
                </a:path>
              </a:pathLst>
            </a:custGeom>
            <a:solidFill>
              <a:srgbClr val="0000FF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802822" name="AutoShape 1030"/>
            <p:cNvSpPr>
              <a:spLocks noChangeArrowheads="1"/>
            </p:cNvSpPr>
            <p:nvPr/>
          </p:nvSpPr>
          <p:spPr bwMode="auto">
            <a:xfrm>
              <a:off x="4128" y="2256"/>
              <a:ext cx="432" cy="336"/>
            </a:xfrm>
            <a:custGeom>
              <a:avLst/>
              <a:gdLst>
                <a:gd name="G0" fmla="+- 15998 0 0"/>
                <a:gd name="G1" fmla="+- 8044 0 0"/>
                <a:gd name="G2" fmla="+- 21600 0 8044"/>
                <a:gd name="G3" fmla="+- 10800 0 8044"/>
                <a:gd name="G4" fmla="+- 21600 0 15998"/>
                <a:gd name="G5" fmla="*/ G4 G3 10800"/>
                <a:gd name="G6" fmla="+- 21600 0 G5"/>
                <a:gd name="T0" fmla="*/ 15998 w 21600"/>
                <a:gd name="T1" fmla="*/ 0 h 21600"/>
                <a:gd name="T2" fmla="*/ 0 w 21600"/>
                <a:gd name="T3" fmla="*/ 10800 h 21600"/>
                <a:gd name="T4" fmla="*/ 15998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998" y="0"/>
                  </a:moveTo>
                  <a:lnTo>
                    <a:pt x="15998" y="8044"/>
                  </a:lnTo>
                  <a:lnTo>
                    <a:pt x="3375" y="8044"/>
                  </a:lnTo>
                  <a:lnTo>
                    <a:pt x="3375" y="13556"/>
                  </a:lnTo>
                  <a:lnTo>
                    <a:pt x="15998" y="13556"/>
                  </a:lnTo>
                  <a:lnTo>
                    <a:pt x="15998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8044"/>
                  </a:moveTo>
                  <a:lnTo>
                    <a:pt x="1350" y="13556"/>
                  </a:lnTo>
                  <a:lnTo>
                    <a:pt x="2700" y="13556"/>
                  </a:lnTo>
                  <a:lnTo>
                    <a:pt x="2700" y="8044"/>
                  </a:lnTo>
                  <a:close/>
                </a:path>
                <a:path w="21600" h="21600">
                  <a:moveTo>
                    <a:pt x="0" y="8044"/>
                  </a:moveTo>
                  <a:lnTo>
                    <a:pt x="0" y="13556"/>
                  </a:lnTo>
                  <a:lnTo>
                    <a:pt x="675" y="13556"/>
                  </a:lnTo>
                  <a:lnTo>
                    <a:pt x="675" y="8044"/>
                  </a:lnTo>
                  <a:close/>
                </a:path>
              </a:pathLst>
            </a:custGeom>
            <a:solidFill>
              <a:srgbClr val="0000FF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</p:grp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B74-3823-4D70-BA46-FEA9D2E940AC}" type="slidenum">
              <a:rPr lang="fr-FR"/>
              <a:pPr/>
              <a:t>106</a:t>
            </a:fld>
            <a:endParaRPr lang="fr-FR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420100" cy="609600"/>
          </a:xfrm>
          <a:ln>
            <a:solidFill>
              <a:srgbClr val="3333CC"/>
            </a:solidFill>
          </a:ln>
        </p:spPr>
        <p:txBody>
          <a:bodyPr/>
          <a:lstStyle/>
          <a:p>
            <a:r>
              <a:rPr lang="en-US" b="1"/>
              <a:t>Le Tri par base</a:t>
            </a:r>
          </a:p>
        </p:txBody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8629650" cy="4876800"/>
          </a:xfrm>
          <a:ln/>
        </p:spPr>
        <p:txBody>
          <a:bodyPr/>
          <a:lstStyle/>
          <a:p>
            <a:r>
              <a:rPr lang="en-US" sz="3600">
                <a:sym typeface="Symbol" pitchFamily="18" charset="2"/>
              </a:rPr>
              <a:t>Utilisé autrefois par les trieuses semi-automatiques de cartes perforées à </a:t>
            </a:r>
            <a:r>
              <a:rPr lang="en-US" sz="3600">
                <a:solidFill>
                  <a:srgbClr val="0000FF"/>
                </a:solidFill>
                <a:sym typeface="Symbol" pitchFamily="18" charset="2"/>
              </a:rPr>
              <a:t>80 </a:t>
            </a:r>
            <a:r>
              <a:rPr lang="en-US" sz="3600">
                <a:sym typeface="Symbol" pitchFamily="18" charset="2"/>
              </a:rPr>
              <a:t>colonnes.</a:t>
            </a:r>
          </a:p>
          <a:p>
            <a:r>
              <a:rPr lang="en-US" sz="3600">
                <a:sym typeface="Symbol" pitchFamily="18" charset="2"/>
              </a:rPr>
              <a:t>Dans une colonne, une perforation parmi </a:t>
            </a:r>
            <a:r>
              <a:rPr lang="en-US" sz="3600">
                <a:solidFill>
                  <a:srgbClr val="0000FF"/>
                </a:solidFill>
                <a:sym typeface="Symbol" pitchFamily="18" charset="2"/>
              </a:rPr>
              <a:t>12</a:t>
            </a:r>
            <a:r>
              <a:rPr lang="en-US" sz="3600">
                <a:sym typeface="Symbol" pitchFamily="18" charset="2"/>
              </a:rPr>
              <a:t> positions.</a:t>
            </a:r>
          </a:p>
          <a:p>
            <a:r>
              <a:rPr lang="en-US" sz="3600">
                <a:sym typeface="Symbol" pitchFamily="18" charset="2"/>
              </a:rPr>
              <a:t>Lors du tri suivant une colonne, chaque carte tombe dans 1 panier parmi 12.</a:t>
            </a:r>
          </a:p>
          <a:p>
            <a:r>
              <a:rPr lang="en-US" sz="3600">
                <a:solidFill>
                  <a:srgbClr val="0000FF"/>
                </a:solidFill>
                <a:sym typeface="Symbol" pitchFamily="18" charset="2"/>
              </a:rPr>
              <a:t>80</a:t>
            </a:r>
            <a:r>
              <a:rPr lang="en-US" sz="3600">
                <a:sym typeface="Symbol" pitchFamily="18" charset="2"/>
              </a:rPr>
              <a:t>  tris s’enchaînent.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959FE-EBDA-47DB-B7C9-2C718A0E1B68}" type="slidenum">
              <a:rPr lang="fr-FR"/>
              <a:pPr/>
              <a:t>107</a:t>
            </a:fld>
            <a:endParaRPr lang="fr-FR"/>
          </a:p>
        </p:txBody>
      </p:sp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420100" cy="609600"/>
          </a:xfrm>
          <a:ln>
            <a:solidFill>
              <a:srgbClr val="3333CC"/>
            </a:solidFill>
          </a:ln>
        </p:spPr>
        <p:txBody>
          <a:bodyPr/>
          <a:lstStyle/>
          <a:p>
            <a:r>
              <a:rPr lang="en-US" b="1"/>
              <a:t>Algorithme du Tri par base</a:t>
            </a:r>
          </a:p>
        </p:txBody>
      </p:sp>
      <p:sp>
        <p:nvSpPr>
          <p:cNvPr id="80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19200"/>
            <a:ext cx="8839200" cy="4876800"/>
          </a:xfrm>
          <a:ln/>
        </p:spPr>
        <p:txBody>
          <a:bodyPr/>
          <a:lstStyle/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b="1">
                <a:sym typeface="Symbol" pitchFamily="18" charset="2"/>
              </a:rPr>
              <a:t>procédure</a:t>
            </a:r>
            <a:r>
              <a:rPr lang="en-US">
                <a:solidFill>
                  <a:srgbClr val="0000FF"/>
                </a:solidFill>
                <a:sym typeface="Symbol" pitchFamily="18" charset="2"/>
              </a:rPr>
              <a:t> triBase</a:t>
            </a:r>
            <a:r>
              <a:rPr lang="en-US">
                <a:sym typeface="Symbol" pitchFamily="18" charset="2"/>
              </a:rPr>
              <a:t> (tab, nbVal, nbchif)</a:t>
            </a:r>
            <a:r>
              <a:rPr lang="en-US" sz="3600"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 b="1">
                <a:cs typeface="Times New Roman" pitchFamily="18" charset="0"/>
              </a:rPr>
              <a:t>paramètres</a:t>
            </a:r>
            <a:r>
              <a:rPr lang="fr-FR" sz="2600">
                <a:cs typeface="Times New Roman" pitchFamily="18" charset="0"/>
              </a:rPr>
              <a:t>	(D/R)  tab : </a:t>
            </a:r>
            <a:r>
              <a:rPr lang="fr-FR" sz="2600" b="1">
                <a:cs typeface="Times New Roman" pitchFamily="18" charset="0"/>
              </a:rPr>
              <a:t>tableau   </a:t>
            </a:r>
            <a:r>
              <a:rPr lang="fr-FR" sz="2600">
                <a:cs typeface="Times New Roman" pitchFamily="18" charset="0"/>
              </a:rPr>
              <a:t>[1, MAX] </a:t>
            </a:r>
            <a:r>
              <a:rPr lang="fr-FR" sz="2600" b="1">
                <a:cs typeface="Times New Roman" pitchFamily="18" charset="0"/>
              </a:rPr>
              <a:t>d'entiers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fr-FR" sz="2600">
                <a:cs typeface="Times New Roman" pitchFamily="18" charset="0"/>
              </a:rPr>
              <a:t>                 	(D/R) tabr : </a:t>
            </a:r>
            <a:r>
              <a:rPr lang="fr-FR" sz="2600" b="1">
                <a:cs typeface="Times New Roman" pitchFamily="18" charset="0"/>
              </a:rPr>
              <a:t>tableau   </a:t>
            </a:r>
            <a:r>
              <a:rPr lang="fr-FR" sz="2600">
                <a:cs typeface="Times New Roman" pitchFamily="18" charset="0"/>
              </a:rPr>
              <a:t>[1, MAX] </a:t>
            </a:r>
            <a:r>
              <a:rPr lang="fr-FR" sz="2600" b="1">
                <a:cs typeface="Times New Roman" pitchFamily="18" charset="0"/>
              </a:rPr>
              <a:t>d'entiers</a:t>
            </a:r>
            <a:endParaRPr lang="fr-FR" sz="2600"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fr-FR" sz="2600">
                <a:cs typeface="Times New Roman" pitchFamily="18" charset="0"/>
              </a:rPr>
              <a:t>		       	 (D)  nbVal : </a:t>
            </a:r>
            <a:r>
              <a:rPr lang="fr-FR" sz="2600" b="1">
                <a:cs typeface="Times New Roman" pitchFamily="18" charset="0"/>
              </a:rPr>
              <a:t>entier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fr-FR" sz="2600" b="1">
                <a:cs typeface="Times New Roman" pitchFamily="18" charset="0"/>
              </a:rPr>
              <a:t>variable</a:t>
            </a:r>
            <a:r>
              <a:rPr lang="fr-FR" sz="2600">
                <a:cs typeface="Times New Roman" pitchFamily="18" charset="0"/>
              </a:rPr>
              <a:t> 	i : </a:t>
            </a:r>
            <a:r>
              <a:rPr lang="fr-FR" sz="2600" b="1">
                <a:cs typeface="Times New Roman" pitchFamily="18" charset="0"/>
              </a:rPr>
              <a:t>entier</a:t>
            </a:r>
            <a:endParaRPr lang="fr-FR" sz="2600"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fr-FR" sz="2600" b="1">
                <a:cs typeface="Times New Roman" pitchFamily="18" charset="0"/>
              </a:rPr>
              <a:t>début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2600">
                <a:sym typeface="Symbol" pitchFamily="18" charset="2"/>
              </a:rPr>
              <a:t>	</a:t>
            </a:r>
            <a:r>
              <a:rPr lang="en-US" sz="2600" b="1">
                <a:cs typeface="Times New Roman" pitchFamily="18" charset="0"/>
                <a:sym typeface="Symbol" pitchFamily="18" charset="2"/>
              </a:rPr>
              <a:t>pour </a:t>
            </a:r>
            <a:r>
              <a:rPr lang="en-US" sz="2600">
                <a:cs typeface="Times New Roman" pitchFamily="18" charset="0"/>
                <a:sym typeface="Symbol" pitchFamily="18" charset="2"/>
              </a:rPr>
              <a:t>i </a:t>
            </a:r>
            <a:r>
              <a:rPr lang="fr-FR" sz="26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600">
                <a:cs typeface="Times New Roman" pitchFamily="18" charset="0"/>
              </a:rPr>
              <a:t> 1 à nbchif</a:t>
            </a:r>
            <a:r>
              <a:rPr lang="fr-FR" sz="2600" b="1">
                <a:cs typeface="Times New Roman" pitchFamily="18" charset="0"/>
              </a:rPr>
              <a:t>  faire  </a:t>
            </a:r>
            <a:r>
              <a:rPr lang="fr-FR" sz="2600" i="1">
                <a:solidFill>
                  <a:srgbClr val="FF0000"/>
                </a:solidFill>
                <a:cs typeface="Times New Roman" pitchFamily="18" charset="0"/>
              </a:rPr>
              <a:t>{ pour chaque colonne de chiffres}</a:t>
            </a:r>
          </a:p>
          <a:p>
            <a:pPr algn="ctr">
              <a:lnSpc>
                <a:spcPct val="80000"/>
              </a:lnSpc>
              <a:buFont typeface="Symbol" pitchFamily="18" charset="2"/>
              <a:buNone/>
            </a:pPr>
            <a:r>
              <a:rPr lang="fr-FR" sz="2600" b="1">
                <a:cs typeface="Times New Roman" pitchFamily="18" charset="0"/>
              </a:rPr>
              <a:t>	</a:t>
            </a:r>
            <a:r>
              <a:rPr lang="fr-FR" i="1">
                <a:solidFill>
                  <a:srgbClr val="FF0000"/>
                </a:solidFill>
                <a:cs typeface="Times New Roman" pitchFamily="18" charset="0"/>
              </a:rPr>
              <a:t>{utiliser un </a:t>
            </a:r>
            <a:r>
              <a:rPr lang="fr-FR" b="1" i="1">
                <a:solidFill>
                  <a:srgbClr val="FF0000"/>
                </a:solidFill>
                <a:cs typeface="Times New Roman" pitchFamily="18" charset="0"/>
              </a:rPr>
              <a:t>tri stable</a:t>
            </a:r>
            <a:r>
              <a:rPr lang="fr-FR" i="1">
                <a:solidFill>
                  <a:srgbClr val="FF0000"/>
                </a:solidFill>
                <a:cs typeface="Times New Roman" pitchFamily="18" charset="0"/>
              </a:rPr>
              <a:t> (triDénombrement)</a:t>
            </a:r>
          </a:p>
          <a:p>
            <a:pPr algn="ctr">
              <a:lnSpc>
                <a:spcPct val="80000"/>
              </a:lnSpc>
              <a:buFont typeface="Symbol" pitchFamily="18" charset="2"/>
              <a:buNone/>
            </a:pPr>
            <a:r>
              <a:rPr lang="fr-FR" i="1">
                <a:solidFill>
                  <a:srgbClr val="FF0000"/>
                </a:solidFill>
                <a:cs typeface="Times New Roman" pitchFamily="18" charset="0"/>
              </a:rPr>
              <a:t>pour  trier tab selon chiffre i }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fr-FR" sz="2800" i="1">
                <a:solidFill>
                  <a:srgbClr val="FF0000"/>
                </a:solidFill>
                <a:cs typeface="Times New Roman" pitchFamily="18" charset="0"/>
              </a:rPr>
              <a:t>			     </a:t>
            </a:r>
            <a:r>
              <a:rPr lang="fr-FR">
                <a:solidFill>
                  <a:srgbClr val="0000FF"/>
                </a:solidFill>
                <a:cs typeface="Times New Roman" pitchFamily="18" charset="0"/>
              </a:rPr>
              <a:t>À compléter</a:t>
            </a:r>
            <a:endParaRPr lang="fr-FR" sz="2800" i="1">
              <a:solidFill>
                <a:srgbClr val="FF0000"/>
              </a:solidFill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fr-FR" sz="2600" i="1">
                <a:solidFill>
                  <a:srgbClr val="FF0000"/>
                </a:solidFill>
                <a:cs typeface="Times New Roman" pitchFamily="18" charset="0"/>
              </a:rPr>
              <a:t>	</a:t>
            </a:r>
            <a:r>
              <a:rPr lang="fr-FR" sz="2600" b="1">
                <a:cs typeface="Times New Roman" pitchFamily="18" charset="0"/>
              </a:rPr>
              <a:t>fpour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fr-FR" sz="2600" b="1">
                <a:cs typeface="Times New Roman" pitchFamily="18" charset="0"/>
              </a:rPr>
              <a:t>fin</a:t>
            </a:r>
            <a:endParaRPr lang="fr-FR" sz="2600"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3600"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</a:pPr>
            <a:endParaRPr lang="en-US" sz="360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D228-CAFF-4D23-BEC4-221FE77501A1}" type="slidenum">
              <a:rPr lang="fr-FR"/>
              <a:pPr/>
              <a:t>108</a:t>
            </a:fld>
            <a:endParaRPr lang="fr-FR"/>
          </a:p>
        </p:txBody>
      </p:sp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8420100" cy="609600"/>
          </a:xfrm>
          <a:ln>
            <a:solidFill>
              <a:srgbClr val="3333CC"/>
            </a:solidFill>
          </a:ln>
        </p:spPr>
        <p:txBody>
          <a:bodyPr/>
          <a:lstStyle/>
          <a:p>
            <a:r>
              <a:rPr lang="fr-FR" b="1"/>
              <a:t>Complexité du tri par base</a:t>
            </a:r>
            <a:endParaRPr lang="en-US" b="1"/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629650" cy="4114800"/>
          </a:xfrm>
          <a:ln/>
        </p:spPr>
        <p:txBody>
          <a:bodyPr/>
          <a:lstStyle/>
          <a:p>
            <a:r>
              <a:rPr lang="en-US" sz="3600"/>
              <a:t>De </a:t>
            </a:r>
            <a:r>
              <a:rPr lang="en-US" sz="3600">
                <a:solidFill>
                  <a:srgbClr val="0000FF"/>
                </a:solidFill>
              </a:rPr>
              <a:t>l’ordre de grandeur</a:t>
            </a:r>
            <a:r>
              <a:rPr lang="en-US" sz="3600"/>
              <a:t> de :</a:t>
            </a:r>
          </a:p>
          <a:p>
            <a:pPr algn="ctr">
              <a:buFont typeface="Symbol" pitchFamily="18" charset="2"/>
              <a:buNone/>
            </a:pPr>
            <a:r>
              <a:rPr lang="en-US" i="1">
                <a:solidFill>
                  <a:srgbClr val="CC0099"/>
                </a:solidFill>
              </a:rPr>
              <a:t>(exercice: le vérifier)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sz="3600" i="1">
                <a:solidFill>
                  <a:srgbClr val="CC0099"/>
                </a:solidFill>
              </a:rPr>
              <a:t>  </a:t>
            </a:r>
            <a:r>
              <a:rPr lang="en-US" sz="5400" i="1">
                <a:solidFill>
                  <a:srgbClr val="FF0000"/>
                </a:solidFill>
                <a:sym typeface="Symbol" pitchFamily="18" charset="2"/>
              </a:rPr>
              <a:t></a:t>
            </a:r>
            <a:r>
              <a:rPr lang="en-US" sz="540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sz="240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sz="4800">
                <a:solidFill>
                  <a:srgbClr val="FF0000"/>
                </a:solidFill>
                <a:sym typeface="Symbol" pitchFamily="18" charset="2"/>
              </a:rPr>
              <a:t>nbchif </a:t>
            </a:r>
            <a:r>
              <a:rPr lang="en-US" sz="4800" b="1">
                <a:solidFill>
                  <a:srgbClr val="FF0000"/>
                </a:solidFill>
                <a:sym typeface="Symbol" pitchFamily="18" charset="2"/>
              </a:rPr>
              <a:t></a:t>
            </a:r>
            <a:r>
              <a:rPr lang="en-US" sz="4800">
                <a:solidFill>
                  <a:srgbClr val="FF0000"/>
                </a:solidFill>
                <a:sym typeface="Symbol" pitchFamily="18" charset="2"/>
              </a:rPr>
              <a:t> (sup+n)</a:t>
            </a:r>
            <a:r>
              <a:rPr lang="en-US" sz="240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sz="5400">
                <a:solidFill>
                  <a:srgbClr val="FF0000"/>
                </a:solidFill>
                <a:sym typeface="Symbol" pitchFamily="18" charset="2"/>
              </a:rPr>
              <a:t>)</a:t>
            </a:r>
            <a:endParaRPr lang="en-US" sz="4800" i="1">
              <a:solidFill>
                <a:srgbClr val="FF0000"/>
              </a:solidFill>
              <a:sym typeface="Symbol" pitchFamily="18" charset="2"/>
            </a:endParaRPr>
          </a:p>
          <a:p>
            <a:pPr>
              <a:buFont typeface="Symbol" pitchFamily="18" charset="2"/>
              <a:buNone/>
            </a:pPr>
            <a:r>
              <a:rPr lang="en-US" sz="4000">
                <a:sym typeface="Symbol" pitchFamily="18" charset="2"/>
              </a:rPr>
              <a:t> </a:t>
            </a:r>
            <a: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</a:t>
            </a:r>
            <a:r>
              <a:rPr lang="en-US" sz="4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</a:t>
            </a:r>
            <a:r>
              <a:rPr lang="en-US" sz="4000">
                <a:sym typeface="Symbol" pitchFamily="18" charset="2"/>
              </a:rPr>
              <a:t>   Quand</a:t>
            </a:r>
            <a:r>
              <a:rPr lang="en-US" sz="4000">
                <a:solidFill>
                  <a:srgbClr val="FF0000"/>
                </a:solidFill>
                <a:sym typeface="Symbol" pitchFamily="18" charset="2"/>
              </a:rPr>
              <a:t>  sup </a:t>
            </a:r>
            <a:r>
              <a:rPr lang="en-US" sz="4800" i="1">
                <a:solidFill>
                  <a:srgbClr val="FF0000"/>
                </a:solidFill>
                <a:sym typeface="Symbol" pitchFamily="18" charset="2"/>
              </a:rPr>
              <a:t> O</a:t>
            </a:r>
            <a:r>
              <a:rPr lang="en-US" sz="4000" i="1">
                <a:solidFill>
                  <a:srgbClr val="FF0000"/>
                </a:solidFill>
                <a:sym typeface="Symbol" pitchFamily="18" charset="2"/>
              </a:rPr>
              <a:t>(n), </a:t>
            </a:r>
            <a:r>
              <a:rPr lang="en-US" sz="4000" i="1">
                <a:sym typeface="Symbol" pitchFamily="18" charset="2"/>
              </a:rPr>
              <a:t>la complexité est en</a:t>
            </a:r>
            <a:r>
              <a:rPr lang="en-US" sz="4000" i="1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sz="5400" i="1">
                <a:solidFill>
                  <a:srgbClr val="FF0000"/>
                </a:solidFill>
                <a:sym typeface="Symbol" pitchFamily="18" charset="2"/>
              </a:rPr>
              <a:t></a:t>
            </a:r>
            <a:r>
              <a:rPr lang="en-US" sz="4800" i="1">
                <a:solidFill>
                  <a:srgbClr val="FF0000"/>
                </a:solidFill>
                <a:sym typeface="Symbol" pitchFamily="18" charset="2"/>
              </a:rPr>
              <a:t>(n)  </a:t>
            </a:r>
            <a:r>
              <a:rPr lang="en-US" sz="4800">
                <a:solidFill>
                  <a:srgbClr val="0000FF"/>
                </a:solidFill>
                <a:sym typeface="Symbol" pitchFamily="18" charset="2"/>
              </a:rPr>
              <a:t>(complexité linéaire)</a:t>
            </a:r>
            <a:endParaRPr lang="en-US" sz="4800" i="1">
              <a:solidFill>
                <a:srgbClr val="FF0000"/>
              </a:solidFill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531B-7F53-4988-B393-B8097993892E}" type="slidenum">
              <a:rPr lang="fr-FR"/>
              <a:pPr/>
              <a:t>109</a:t>
            </a:fld>
            <a:endParaRPr lang="fr-FR"/>
          </a:p>
        </p:txBody>
      </p:sp>
      <p:sp>
        <p:nvSpPr>
          <p:cNvPr id="82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5500" y="304800"/>
            <a:ext cx="8420100" cy="685800"/>
          </a:xfrm>
          <a:ln>
            <a:solidFill>
              <a:srgbClr val="3333CC"/>
            </a:solidFill>
          </a:ln>
        </p:spPr>
        <p:txBody>
          <a:bodyPr/>
          <a:lstStyle/>
          <a:p>
            <a:r>
              <a:rPr lang="fr-FR" b="1"/>
              <a:t>Tris indirects</a:t>
            </a:r>
          </a:p>
        </p:txBody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48006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fr-FR" b="1" i="1">
                <a:solidFill>
                  <a:srgbClr val="CC0099"/>
                </a:solidFill>
              </a:rPr>
              <a:t>1</a:t>
            </a:r>
            <a:r>
              <a:rPr lang="fr-FR" b="1" i="1" baseline="30000">
                <a:solidFill>
                  <a:srgbClr val="CC0099"/>
                </a:solidFill>
              </a:rPr>
              <a:t>er </a:t>
            </a:r>
            <a:r>
              <a:rPr lang="fr-FR" b="1" i="1">
                <a:solidFill>
                  <a:srgbClr val="CC0099"/>
                </a:solidFill>
              </a:rPr>
              <a:t>problème </a:t>
            </a:r>
            <a:r>
              <a:rPr lang="fr-FR"/>
              <a:t>: un </a:t>
            </a:r>
            <a:r>
              <a:rPr lang="fr-FR">
                <a:solidFill>
                  <a:srgbClr val="0000FF"/>
                </a:solidFill>
              </a:rPr>
              <a:t>enregistrement</a:t>
            </a:r>
            <a:r>
              <a:rPr lang="fr-FR"/>
              <a:t> est trié selon l’ordre de sa </a:t>
            </a:r>
            <a:r>
              <a:rPr lang="fr-FR">
                <a:solidFill>
                  <a:srgbClr val="0000FF"/>
                </a:solidFill>
              </a:rPr>
              <a:t>clé</a:t>
            </a:r>
            <a:r>
              <a:rPr lang="fr-FR"/>
              <a:t>. Les autres attributs de l’enregistrement, appelés </a:t>
            </a:r>
            <a:r>
              <a:rPr lang="fr-FR" i="1">
                <a:solidFill>
                  <a:srgbClr val="0000FF"/>
                </a:solidFill>
              </a:rPr>
              <a:t>données satellites</a:t>
            </a:r>
            <a:r>
              <a:rPr lang="fr-FR"/>
              <a:t>, sont lourds à déplacer.</a:t>
            </a:r>
          </a:p>
          <a:p>
            <a:pPr algn="just">
              <a:lnSpc>
                <a:spcPct val="90000"/>
              </a:lnSpc>
            </a:pPr>
            <a:r>
              <a:rPr lang="fr-FR"/>
              <a:t> </a:t>
            </a:r>
            <a:r>
              <a:rPr lang="fr-FR" b="1" i="1">
                <a:solidFill>
                  <a:srgbClr val="CC0099"/>
                </a:solidFill>
              </a:rPr>
              <a:t>Solution</a:t>
            </a:r>
            <a:r>
              <a:rPr lang="fr-FR"/>
              <a:t>: on utilise une </a:t>
            </a:r>
            <a:r>
              <a:rPr lang="fr-FR">
                <a:solidFill>
                  <a:srgbClr val="FF0000"/>
                </a:solidFill>
              </a:rPr>
              <a:t>technique d’adressage.</a:t>
            </a:r>
            <a:endParaRPr lang="fr-FR"/>
          </a:p>
          <a:p>
            <a:pPr algn="just">
              <a:lnSpc>
                <a:spcPct val="90000"/>
              </a:lnSpc>
              <a:buFont typeface="Symbol" pitchFamily="18" charset="2"/>
              <a:buNone/>
            </a:pPr>
            <a:r>
              <a:rPr lang="fr-FR"/>
              <a:t>	Une table contient des pointeurs vers les enregistrements. L’échange entre 2 enregistrements, donc le tri, est réalisé virtuellement par la permutation de leurs pointeurs.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13CA-6851-4C9A-A4F6-9439285B4F33}" type="slidenum">
              <a:rPr lang="fr-FR"/>
              <a:pPr/>
              <a:t>11</a:t>
            </a:fld>
            <a:endParaRPr lang="fr-FR"/>
          </a:p>
        </p:txBody>
      </p:sp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420100" cy="685800"/>
          </a:xfrm>
          <a:ln>
            <a:solidFill>
              <a:srgbClr val="0033CC"/>
            </a:solidFill>
          </a:ln>
        </p:spPr>
        <p:txBody>
          <a:bodyPr/>
          <a:lstStyle/>
          <a:p>
            <a:r>
              <a:rPr lang="fr-FR" b="1">
                <a:cs typeface="Times New Roman" pitchFamily="18" charset="0"/>
              </a:rPr>
              <a:t>Ordre Strict</a:t>
            </a:r>
            <a:r>
              <a:rPr lang="fr-FR"/>
              <a:t> 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8420100" cy="4433888"/>
          </a:xfrm>
        </p:spPr>
        <p:txBody>
          <a:bodyPr/>
          <a:lstStyle/>
          <a:p>
            <a:pPr algn="ctr">
              <a:buFont typeface="Symbol" pitchFamily="18" charset="2"/>
              <a:buNone/>
            </a:pPr>
            <a:r>
              <a:rPr lang="fr-FR" sz="3600"/>
              <a:t>Le vocabulaire est source de </a:t>
            </a:r>
          </a:p>
          <a:p>
            <a:pPr algn="ctr">
              <a:buFont typeface="Symbol" pitchFamily="18" charset="2"/>
              <a:buNone/>
            </a:pPr>
            <a:r>
              <a:rPr lang="fr-FR" sz="3600"/>
              <a:t>confusion !</a:t>
            </a:r>
          </a:p>
          <a:p>
            <a:endParaRPr lang="fr-FR" sz="2000"/>
          </a:p>
          <a:p>
            <a:r>
              <a:rPr lang="fr-FR" sz="4000">
                <a:solidFill>
                  <a:srgbClr val="FF0000"/>
                </a:solidFill>
              </a:rPr>
              <a:t>Un ordre strict n’est pas un ordre</a:t>
            </a:r>
            <a:endParaRPr lang="fr-FR" sz="3600"/>
          </a:p>
          <a:p>
            <a:r>
              <a:rPr lang="fr-FR" sz="3600">
                <a:solidFill>
                  <a:srgbClr val="0066FF"/>
                </a:solidFill>
              </a:rPr>
              <a:t>Un </a:t>
            </a:r>
            <a:r>
              <a:rPr lang="fr-FR" sz="3600">
                <a:solidFill>
                  <a:srgbClr val="F317CE"/>
                </a:solidFill>
              </a:rPr>
              <a:t>ordre</a:t>
            </a:r>
            <a:r>
              <a:rPr lang="fr-FR" sz="3600">
                <a:solidFill>
                  <a:srgbClr val="0066FF"/>
                </a:solidFill>
              </a:rPr>
              <a:t> est</a:t>
            </a:r>
            <a:r>
              <a:rPr lang="fr-FR" sz="3600">
                <a:solidFill>
                  <a:srgbClr val="F317CE"/>
                </a:solidFill>
              </a:rPr>
              <a:t> réflexif</a:t>
            </a:r>
            <a:endParaRPr lang="fr-FR" sz="3600"/>
          </a:p>
          <a:p>
            <a:r>
              <a:rPr lang="fr-FR" sz="3600"/>
              <a:t>un </a:t>
            </a:r>
            <a:r>
              <a:rPr lang="fr-FR" sz="3600">
                <a:solidFill>
                  <a:srgbClr val="0066FF"/>
                </a:solidFill>
              </a:rPr>
              <a:t>ordre strict</a:t>
            </a:r>
            <a:r>
              <a:rPr lang="fr-FR" sz="3600"/>
              <a:t> est </a:t>
            </a:r>
            <a:r>
              <a:rPr lang="fr-FR" sz="3600">
                <a:solidFill>
                  <a:srgbClr val="0066FF"/>
                </a:solidFill>
              </a:rPr>
              <a:t>antiréflexif</a:t>
            </a:r>
          </a:p>
        </p:txBody>
      </p:sp>
      <p:pic>
        <p:nvPicPr>
          <p:cNvPr id="73728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371600"/>
            <a:ext cx="1219200" cy="10366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6DB7-234C-46A7-B0B7-4688AF012E0C}" type="slidenum">
              <a:rPr lang="fr-FR"/>
              <a:pPr/>
              <a:t>110</a:t>
            </a:fld>
            <a:endParaRPr lang="fr-FR"/>
          </a:p>
        </p:txBody>
      </p:sp>
      <p:sp>
        <p:nvSpPr>
          <p:cNvPr id="9820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420100" cy="685800"/>
          </a:xfrm>
          <a:ln>
            <a:solidFill>
              <a:srgbClr val="3333CC"/>
            </a:solidFill>
          </a:ln>
        </p:spPr>
        <p:txBody>
          <a:bodyPr/>
          <a:lstStyle/>
          <a:p>
            <a:r>
              <a:rPr lang="fr-FR" b="1"/>
              <a:t>Tris indirects</a:t>
            </a:r>
            <a:endParaRPr lang="en-US" b="1"/>
          </a:p>
        </p:txBody>
      </p:sp>
      <p:graphicFrame>
        <p:nvGraphicFramePr>
          <p:cNvPr id="990208" name="Object 1024"/>
          <p:cNvGraphicFramePr>
            <a:graphicFrameLocks noChangeAspect="1"/>
          </p:cNvGraphicFramePr>
          <p:nvPr/>
        </p:nvGraphicFramePr>
        <p:xfrm>
          <a:off x="2162175" y="920750"/>
          <a:ext cx="5753100" cy="6229350"/>
        </p:xfrm>
        <a:graphic>
          <a:graphicData uri="http://schemas.openxmlformats.org/presentationml/2006/ole">
            <p:oleObj spid="_x0000_s990208" name="Document" r:id="rId3" imgW="5760360" imgH="6233040" progId="Word.Document.8">
              <p:embed/>
            </p:oleObj>
          </a:graphicData>
        </a:graphic>
      </p:graphicFrame>
      <p:sp>
        <p:nvSpPr>
          <p:cNvPr id="982020" name="AutoShape 1028"/>
          <p:cNvSpPr>
            <a:spLocks noChangeArrowheads="1"/>
          </p:cNvSpPr>
          <p:nvPr/>
        </p:nvSpPr>
        <p:spPr bwMode="auto">
          <a:xfrm rot="5400000">
            <a:off x="2446338" y="3328988"/>
            <a:ext cx="533400" cy="304800"/>
          </a:xfrm>
          <a:prstGeom prst="notchedRightArrow">
            <a:avLst>
              <a:gd name="adj1" fmla="val 50000"/>
              <a:gd name="adj2" fmla="val 43750"/>
            </a:avLst>
          </a:prstGeom>
          <a:solidFill>
            <a:srgbClr val="402DF9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982021" name="AutoShape 1029"/>
          <p:cNvSpPr>
            <a:spLocks noChangeArrowheads="1"/>
          </p:cNvSpPr>
          <p:nvPr/>
        </p:nvSpPr>
        <p:spPr bwMode="auto">
          <a:xfrm rot="5400000">
            <a:off x="6708775" y="3286125"/>
            <a:ext cx="533400" cy="304800"/>
          </a:xfrm>
          <a:prstGeom prst="notchedRightArrow">
            <a:avLst>
              <a:gd name="adj1" fmla="val 50000"/>
              <a:gd name="adj2" fmla="val 43750"/>
            </a:avLst>
          </a:prstGeom>
          <a:solidFill>
            <a:srgbClr val="402DF9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982022" name="Text Box 1030"/>
          <p:cNvSpPr txBox="1">
            <a:spLocks noChangeArrowheads="1"/>
          </p:cNvSpPr>
          <p:nvPr/>
        </p:nvSpPr>
        <p:spPr bwMode="auto">
          <a:xfrm>
            <a:off x="220663" y="2879725"/>
            <a:ext cx="2032000" cy="958850"/>
          </a:xfrm>
          <a:prstGeom prst="rect">
            <a:avLst/>
          </a:prstGeom>
          <a:solidFill>
            <a:srgbClr val="DFE8A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800"/>
              <a:t>Table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800"/>
              <a:t>d’indirection</a:t>
            </a:r>
          </a:p>
        </p:txBody>
      </p:sp>
      <p:sp>
        <p:nvSpPr>
          <p:cNvPr id="982023" name="Line 1031"/>
          <p:cNvSpPr>
            <a:spLocks noChangeShapeType="1"/>
          </p:cNvSpPr>
          <p:nvPr/>
        </p:nvSpPr>
        <p:spPr bwMode="auto">
          <a:xfrm flipV="1">
            <a:off x="1370013" y="1676400"/>
            <a:ext cx="612775" cy="12033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982024" name="Line 1032"/>
          <p:cNvSpPr>
            <a:spLocks noChangeShapeType="1"/>
          </p:cNvSpPr>
          <p:nvPr/>
        </p:nvSpPr>
        <p:spPr bwMode="auto">
          <a:xfrm>
            <a:off x="1217613" y="3870325"/>
            <a:ext cx="688975" cy="2778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982025" name="AutoShape 1033"/>
          <p:cNvSpPr>
            <a:spLocks noChangeArrowheads="1"/>
          </p:cNvSpPr>
          <p:nvPr/>
        </p:nvSpPr>
        <p:spPr bwMode="auto">
          <a:xfrm>
            <a:off x="7870825" y="1308100"/>
            <a:ext cx="1325563" cy="503238"/>
          </a:xfrm>
          <a:prstGeom prst="wedgeRoundRectCallout">
            <a:avLst>
              <a:gd name="adj1" fmla="val -111319"/>
              <a:gd name="adj2" fmla="val 86907"/>
              <a:gd name="adj3" fmla="val 16667"/>
            </a:avLst>
          </a:prstGeom>
          <a:solidFill>
            <a:srgbClr val="DFE8A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/>
              <a:t>pointeurs</a:t>
            </a:r>
          </a:p>
        </p:txBody>
      </p:sp>
      <p:sp>
        <p:nvSpPr>
          <p:cNvPr id="982026" name="AutoShape 1034"/>
          <p:cNvSpPr>
            <a:spLocks noChangeArrowheads="1"/>
          </p:cNvSpPr>
          <p:nvPr/>
        </p:nvSpPr>
        <p:spPr bwMode="auto">
          <a:xfrm>
            <a:off x="7264400" y="3030538"/>
            <a:ext cx="2128838" cy="503237"/>
          </a:xfrm>
          <a:prstGeom prst="wedgeRoundRectCallout">
            <a:avLst>
              <a:gd name="adj1" fmla="val -35907"/>
              <a:gd name="adj2" fmla="val -86593"/>
              <a:gd name="adj3" fmla="val 16667"/>
            </a:avLst>
          </a:prstGeom>
          <a:solidFill>
            <a:srgbClr val="DFE8A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/>
              <a:t>enregistrements</a:t>
            </a:r>
          </a:p>
        </p:txBody>
      </p:sp>
      <p:sp>
        <p:nvSpPr>
          <p:cNvPr id="982027" name="AutoShape 1035"/>
          <p:cNvSpPr>
            <a:spLocks noChangeArrowheads="1"/>
          </p:cNvSpPr>
          <p:nvPr/>
        </p:nvSpPr>
        <p:spPr bwMode="auto">
          <a:xfrm>
            <a:off x="7115175" y="4767263"/>
            <a:ext cx="2128838" cy="503237"/>
          </a:xfrm>
          <a:prstGeom prst="wedgeRoundRectCallout">
            <a:avLst>
              <a:gd name="adj1" fmla="val -33894"/>
              <a:gd name="adj2" fmla="val -50944"/>
              <a:gd name="adj3" fmla="val 16667"/>
            </a:avLst>
          </a:prstGeom>
          <a:solidFill>
            <a:srgbClr val="DFE8A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/>
              <a:t>Après le tri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endParaRPr lang="fr-FR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5749-ADF7-4AB1-994D-5B729C1C96F8}" type="slidenum">
              <a:rPr lang="fr-FR"/>
              <a:pPr/>
              <a:t>111</a:t>
            </a:fld>
            <a:endParaRPr lang="fr-FR"/>
          </a:p>
        </p:txBody>
      </p:sp>
      <p:sp>
        <p:nvSpPr>
          <p:cNvPr id="98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420100" cy="533400"/>
          </a:xfrm>
          <a:ln>
            <a:solidFill>
              <a:srgbClr val="3333CC"/>
            </a:solidFill>
          </a:ln>
        </p:spPr>
        <p:txBody>
          <a:bodyPr/>
          <a:lstStyle/>
          <a:p>
            <a:r>
              <a:rPr lang="fr-FR" b="1"/>
              <a:t>Tris indirects</a:t>
            </a:r>
            <a:endParaRPr lang="en-US" b="1"/>
          </a:p>
        </p:txBody>
      </p:sp>
      <p:graphicFrame>
        <p:nvGraphicFramePr>
          <p:cNvPr id="991232" name="Object 0"/>
          <p:cNvGraphicFramePr>
            <a:graphicFrameLocks noChangeAspect="1"/>
          </p:cNvGraphicFramePr>
          <p:nvPr/>
        </p:nvGraphicFramePr>
        <p:xfrm>
          <a:off x="1322388" y="838200"/>
          <a:ext cx="7440612" cy="3949700"/>
        </p:xfrm>
        <a:graphic>
          <a:graphicData uri="http://schemas.openxmlformats.org/presentationml/2006/ole">
            <p:oleObj spid="_x0000_s991232" name="Document" r:id="rId3" imgW="5756400" imgH="6233040" progId="Word.Document.8">
              <p:embed/>
            </p:oleObj>
          </a:graphicData>
        </a:graphic>
      </p:graphicFrame>
      <p:sp>
        <p:nvSpPr>
          <p:cNvPr id="983044" name="Text Box 4"/>
          <p:cNvSpPr txBox="1">
            <a:spLocks noChangeArrowheads="1"/>
          </p:cNvSpPr>
          <p:nvPr/>
        </p:nvSpPr>
        <p:spPr bwMode="auto">
          <a:xfrm>
            <a:off x="1238250" y="3440113"/>
            <a:ext cx="7199313" cy="1812925"/>
          </a:xfrm>
          <a:prstGeom prst="rect">
            <a:avLst/>
          </a:prstGeom>
          <a:solidFill>
            <a:srgbClr val="DFE8A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800"/>
              <a:t>La table d’indirection, plutôt que des pointeurs,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800"/>
              <a:t> peut contenir simplement les indices représentant les positions des éléments dans le tableau des enregistrements.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F941-90F4-4DCB-ACDB-B845BDB5406F}" type="slidenum">
              <a:rPr lang="fr-FR"/>
              <a:pPr/>
              <a:t>112</a:t>
            </a:fld>
            <a:endParaRPr lang="fr-FR"/>
          </a:p>
        </p:txBody>
      </p:sp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420100" cy="685800"/>
          </a:xfrm>
          <a:ln>
            <a:solidFill>
              <a:srgbClr val="3333CC"/>
            </a:solidFill>
          </a:ln>
        </p:spPr>
        <p:txBody>
          <a:bodyPr/>
          <a:lstStyle/>
          <a:p>
            <a:r>
              <a:rPr lang="fr-FR" b="1"/>
              <a:t>Tris indirects</a:t>
            </a:r>
            <a:endParaRPr lang="en-US" b="1"/>
          </a:p>
        </p:txBody>
      </p:sp>
      <p:graphicFrame>
        <p:nvGraphicFramePr>
          <p:cNvPr id="992256" name="Object 0"/>
          <p:cNvGraphicFramePr>
            <a:graphicFrameLocks noChangeAspect="1"/>
          </p:cNvGraphicFramePr>
          <p:nvPr/>
        </p:nvGraphicFramePr>
        <p:xfrm>
          <a:off x="1600200" y="685800"/>
          <a:ext cx="7334250" cy="3581400"/>
        </p:xfrm>
        <a:graphic>
          <a:graphicData uri="http://schemas.openxmlformats.org/presentationml/2006/ole">
            <p:oleObj spid="_x0000_s992256" name="Document" r:id="rId3" imgW="7341120" imgH="3580920" progId="Word.Document.8">
              <p:embed/>
            </p:oleObj>
          </a:graphicData>
        </a:graphic>
      </p:graphicFrame>
      <p:sp>
        <p:nvSpPr>
          <p:cNvPr id="984068" name="Text Box 4"/>
          <p:cNvSpPr txBox="1">
            <a:spLocks noChangeArrowheads="1"/>
          </p:cNvSpPr>
          <p:nvPr/>
        </p:nvSpPr>
        <p:spPr bwMode="auto">
          <a:xfrm>
            <a:off x="838200" y="4495800"/>
            <a:ext cx="8153400" cy="138588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800"/>
              <a:t>Le tri terminé, il est alors possible </a:t>
            </a:r>
            <a:r>
              <a:rPr lang="en-US" sz="2400"/>
              <a:t>(</a:t>
            </a:r>
            <a:r>
              <a:rPr lang="en-US" sz="2400" i="1"/>
              <a:t>mais pas obligatoire</a:t>
            </a:r>
            <a:r>
              <a:rPr lang="en-US" sz="2400"/>
              <a:t>)</a:t>
            </a:r>
            <a:r>
              <a:rPr lang="en-US" sz="2800"/>
              <a:t> de mettre en ordre le tableau des enregistrements eux-mêmes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D70A-710F-4CCA-A6F2-45DB3D2373E7}" type="slidenum">
              <a:rPr lang="fr-FR"/>
              <a:pPr/>
              <a:t>113</a:t>
            </a:fld>
            <a:endParaRPr lang="fr-FR"/>
          </a:p>
        </p:txBody>
      </p:sp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25500" y="152400"/>
            <a:ext cx="8420100" cy="762000"/>
          </a:xfrm>
          <a:ln>
            <a:solidFill>
              <a:srgbClr val="3333CC"/>
            </a:solidFill>
          </a:ln>
        </p:spPr>
        <p:txBody>
          <a:bodyPr/>
          <a:lstStyle/>
          <a:p>
            <a:r>
              <a:rPr lang="fr-FR" b="1"/>
              <a:t>Tris indirects</a:t>
            </a:r>
          </a:p>
        </p:txBody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219200"/>
            <a:ext cx="8420100" cy="5334000"/>
          </a:xfrm>
        </p:spPr>
        <p:txBody>
          <a:bodyPr/>
          <a:lstStyle/>
          <a:p>
            <a:r>
              <a:rPr lang="fr-FR" i="1">
                <a:solidFill>
                  <a:srgbClr val="CC0099"/>
                </a:solidFill>
              </a:rPr>
              <a:t>2ème problème</a:t>
            </a:r>
            <a:r>
              <a:rPr lang="fr-FR"/>
              <a:t> : tri suivant un critère (une clé) parmi plusieurs.</a:t>
            </a:r>
          </a:p>
          <a:p>
            <a:r>
              <a:rPr lang="fr-FR"/>
              <a:t>On veut mémoriser </a:t>
            </a:r>
            <a:r>
              <a:rPr lang="fr-FR">
                <a:solidFill>
                  <a:srgbClr val="CC0099"/>
                </a:solidFill>
              </a:rPr>
              <a:t>les résultats de 3 tris</a:t>
            </a:r>
            <a:r>
              <a:rPr lang="fr-FR"/>
              <a:t>: soit par nom, soit par taille, soit par date.</a:t>
            </a:r>
          </a:p>
          <a:p>
            <a:endParaRPr lang="fr-FR"/>
          </a:p>
        </p:txBody>
      </p:sp>
      <p:sp>
        <p:nvSpPr>
          <p:cNvPr id="814084" name="Rectangle 4"/>
          <p:cNvSpPr>
            <a:spLocks noChangeArrowheads="1"/>
          </p:cNvSpPr>
          <p:nvPr/>
        </p:nvSpPr>
        <p:spPr bwMode="auto">
          <a:xfrm>
            <a:off x="6207125" y="3429000"/>
            <a:ext cx="20161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rgbClr val="0000CC"/>
              </a:buClr>
              <a:buFont typeface="Symbol" pitchFamily="18" charset="2"/>
              <a:buNone/>
            </a:pPr>
            <a:r>
              <a:rPr kumimoji="1" lang="fr-FR" sz="2400"/>
              <a:t>Rep[</a:t>
            </a:r>
            <a:r>
              <a:rPr kumimoji="1" lang="fr-FR" sz="2400">
                <a:solidFill>
                  <a:srgbClr val="FF0000"/>
                </a:solidFill>
              </a:rPr>
              <a:t>3</a:t>
            </a:r>
            <a:r>
              <a:rPr kumimoji="1" lang="fr-FR" sz="2400"/>
              <a:t>]</a:t>
            </a:r>
          </a:p>
        </p:txBody>
      </p:sp>
      <p:sp>
        <p:nvSpPr>
          <p:cNvPr id="814085" name="Rectangle 5"/>
          <p:cNvSpPr>
            <a:spLocks noChangeArrowheads="1"/>
          </p:cNvSpPr>
          <p:nvPr/>
        </p:nvSpPr>
        <p:spPr bwMode="auto">
          <a:xfrm>
            <a:off x="4595813" y="3429000"/>
            <a:ext cx="16113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rgbClr val="0000CC"/>
              </a:buClr>
              <a:buFont typeface="Symbol" pitchFamily="18" charset="2"/>
              <a:buNone/>
            </a:pPr>
            <a:r>
              <a:rPr kumimoji="1" lang="fr-FR" sz="2400"/>
              <a:t>Rep[</a:t>
            </a:r>
            <a:r>
              <a:rPr kumimoji="1" lang="fr-FR" sz="2400">
                <a:solidFill>
                  <a:srgbClr val="FF0000"/>
                </a:solidFill>
              </a:rPr>
              <a:t>2</a:t>
            </a:r>
            <a:r>
              <a:rPr kumimoji="1" lang="fr-FR" sz="2400"/>
              <a:t>]</a:t>
            </a:r>
          </a:p>
        </p:txBody>
      </p:sp>
      <p:sp>
        <p:nvSpPr>
          <p:cNvPr id="814086" name="Rectangle 6"/>
          <p:cNvSpPr>
            <a:spLocks noChangeArrowheads="1"/>
          </p:cNvSpPr>
          <p:nvPr/>
        </p:nvSpPr>
        <p:spPr bwMode="auto">
          <a:xfrm>
            <a:off x="2982913" y="3429000"/>
            <a:ext cx="16129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rgbClr val="0000CC"/>
              </a:buClr>
              <a:buFont typeface="Symbol" pitchFamily="18" charset="2"/>
              <a:buNone/>
            </a:pPr>
            <a:r>
              <a:rPr kumimoji="1" lang="fr-FR" sz="2400"/>
              <a:t>Rep[</a:t>
            </a:r>
            <a:r>
              <a:rPr kumimoji="1" lang="fr-FR" sz="2400">
                <a:solidFill>
                  <a:srgbClr val="FF0000"/>
                </a:solidFill>
              </a:rPr>
              <a:t>1</a:t>
            </a:r>
            <a:r>
              <a:rPr kumimoji="1" lang="fr-FR" sz="2400"/>
              <a:t>]</a:t>
            </a:r>
          </a:p>
        </p:txBody>
      </p:sp>
      <p:sp>
        <p:nvSpPr>
          <p:cNvPr id="814087" name="Rectangle 7"/>
          <p:cNvSpPr>
            <a:spLocks noChangeArrowheads="1"/>
          </p:cNvSpPr>
          <p:nvPr/>
        </p:nvSpPr>
        <p:spPr bwMode="auto">
          <a:xfrm>
            <a:off x="1371600" y="3429000"/>
            <a:ext cx="161131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0000CC"/>
              </a:buClr>
              <a:buFont typeface="Symbol" pitchFamily="18" charset="2"/>
              <a:buNone/>
            </a:pPr>
            <a:r>
              <a:rPr kumimoji="1" lang="fr-FR"/>
              <a:t>Tableau d ’agrégats</a:t>
            </a:r>
            <a:endParaRPr kumimoji="1" lang="fr-FR" sz="2400"/>
          </a:p>
        </p:txBody>
      </p:sp>
      <p:sp>
        <p:nvSpPr>
          <p:cNvPr id="814088" name="Rectangle 8"/>
          <p:cNvSpPr>
            <a:spLocks noChangeArrowheads="1"/>
          </p:cNvSpPr>
          <p:nvPr/>
        </p:nvSpPr>
        <p:spPr bwMode="auto">
          <a:xfrm>
            <a:off x="6207125" y="5334000"/>
            <a:ext cx="2016125" cy="89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rgbClr val="0000CC"/>
              </a:buClr>
              <a:buFont typeface="Symbol" pitchFamily="18" charset="2"/>
              <a:buNone/>
            </a:pPr>
            <a:r>
              <a:rPr kumimoji="1" lang="fr-FR" sz="2400"/>
              <a:t>  15.04.1</a:t>
            </a:r>
          </a:p>
        </p:txBody>
      </p:sp>
      <p:sp>
        <p:nvSpPr>
          <p:cNvPr id="814089" name="Rectangle 9"/>
          <p:cNvSpPr>
            <a:spLocks noChangeArrowheads="1"/>
          </p:cNvSpPr>
          <p:nvPr/>
        </p:nvSpPr>
        <p:spPr bwMode="auto">
          <a:xfrm>
            <a:off x="4595813" y="5334000"/>
            <a:ext cx="1611312" cy="89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rgbClr val="0000CC"/>
              </a:buClr>
              <a:buFont typeface="Symbol" pitchFamily="18" charset="2"/>
              <a:buNone/>
            </a:pPr>
            <a:r>
              <a:rPr kumimoji="1" lang="fr-FR" sz="2400"/>
              <a:t>13.04.01</a:t>
            </a: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rgbClr val="0000CC"/>
              </a:buClr>
              <a:buFont typeface="Symbol" pitchFamily="18" charset="2"/>
              <a:buNone/>
            </a:pPr>
            <a:endParaRPr kumimoji="1" lang="fr-FR" sz="2400"/>
          </a:p>
        </p:txBody>
      </p:sp>
      <p:sp>
        <p:nvSpPr>
          <p:cNvPr id="814090" name="Rectangle 10"/>
          <p:cNvSpPr>
            <a:spLocks noChangeArrowheads="1"/>
          </p:cNvSpPr>
          <p:nvPr/>
        </p:nvSpPr>
        <p:spPr bwMode="auto">
          <a:xfrm>
            <a:off x="2982913" y="5334000"/>
            <a:ext cx="1612900" cy="89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rgbClr val="0000CC"/>
              </a:buClr>
              <a:buFont typeface="Symbol" pitchFamily="18" charset="2"/>
              <a:buNone/>
            </a:pPr>
            <a:r>
              <a:rPr kumimoji="1" lang="fr-FR" sz="2400"/>
              <a:t> 12.04.01</a:t>
            </a:r>
          </a:p>
        </p:txBody>
      </p:sp>
      <p:sp>
        <p:nvSpPr>
          <p:cNvPr id="814091" name="Rectangle 11"/>
          <p:cNvSpPr>
            <a:spLocks noChangeArrowheads="1"/>
          </p:cNvSpPr>
          <p:nvPr/>
        </p:nvSpPr>
        <p:spPr bwMode="auto">
          <a:xfrm>
            <a:off x="1371600" y="5334000"/>
            <a:ext cx="1611313" cy="89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20000"/>
              </a:spcBef>
              <a:buClr>
                <a:srgbClr val="0000CC"/>
              </a:buClr>
              <a:buFont typeface="Symbol" pitchFamily="18" charset="2"/>
              <a:buNone/>
            </a:pPr>
            <a:r>
              <a:rPr kumimoji="1" lang="fr-FR" sz="2400"/>
              <a:t>date</a:t>
            </a:r>
          </a:p>
        </p:txBody>
      </p:sp>
      <p:sp>
        <p:nvSpPr>
          <p:cNvPr id="814092" name="Rectangle 12"/>
          <p:cNvSpPr>
            <a:spLocks noChangeArrowheads="1"/>
          </p:cNvSpPr>
          <p:nvPr/>
        </p:nvSpPr>
        <p:spPr bwMode="auto">
          <a:xfrm>
            <a:off x="6207125" y="4724400"/>
            <a:ext cx="20161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rgbClr val="0000CC"/>
              </a:buClr>
              <a:buFont typeface="Symbol" pitchFamily="18" charset="2"/>
              <a:buNone/>
            </a:pPr>
            <a:r>
              <a:rPr kumimoji="1" lang="fr-FR" sz="2400"/>
              <a:t> 5 248</a:t>
            </a:r>
          </a:p>
        </p:txBody>
      </p:sp>
      <p:sp>
        <p:nvSpPr>
          <p:cNvPr id="814093" name="Rectangle 13"/>
          <p:cNvSpPr>
            <a:spLocks noChangeArrowheads="1"/>
          </p:cNvSpPr>
          <p:nvPr/>
        </p:nvSpPr>
        <p:spPr bwMode="auto">
          <a:xfrm>
            <a:off x="4595813" y="4724400"/>
            <a:ext cx="16113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rgbClr val="0000CC"/>
              </a:buClr>
              <a:buFont typeface="Symbol" pitchFamily="18" charset="2"/>
              <a:buNone/>
            </a:pPr>
            <a:r>
              <a:rPr kumimoji="1" lang="fr-FR" sz="2400"/>
              <a:t>  3 456</a:t>
            </a:r>
          </a:p>
        </p:txBody>
      </p:sp>
      <p:sp>
        <p:nvSpPr>
          <p:cNvPr id="814094" name="Rectangle 14"/>
          <p:cNvSpPr>
            <a:spLocks noChangeArrowheads="1"/>
          </p:cNvSpPr>
          <p:nvPr/>
        </p:nvSpPr>
        <p:spPr bwMode="auto">
          <a:xfrm>
            <a:off x="2982913" y="4724400"/>
            <a:ext cx="16129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rgbClr val="0000CC"/>
              </a:buClr>
              <a:buFont typeface="Symbol" pitchFamily="18" charset="2"/>
              <a:buNone/>
            </a:pPr>
            <a:r>
              <a:rPr kumimoji="1" lang="fr-FR" sz="2400"/>
              <a:t>  20 457</a:t>
            </a:r>
          </a:p>
        </p:txBody>
      </p:sp>
      <p:sp>
        <p:nvSpPr>
          <p:cNvPr id="814095" name="Rectangle 15"/>
          <p:cNvSpPr>
            <a:spLocks noChangeArrowheads="1"/>
          </p:cNvSpPr>
          <p:nvPr/>
        </p:nvSpPr>
        <p:spPr bwMode="auto">
          <a:xfrm>
            <a:off x="1371600" y="4724400"/>
            <a:ext cx="16113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20000"/>
              </a:spcBef>
              <a:buClr>
                <a:srgbClr val="0000CC"/>
              </a:buClr>
              <a:buFont typeface="Symbol" pitchFamily="18" charset="2"/>
              <a:buNone/>
            </a:pPr>
            <a:r>
              <a:rPr kumimoji="1" lang="fr-FR" sz="2400"/>
              <a:t>taille</a:t>
            </a:r>
          </a:p>
        </p:txBody>
      </p:sp>
      <p:sp>
        <p:nvSpPr>
          <p:cNvPr id="814096" name="Rectangle 16"/>
          <p:cNvSpPr>
            <a:spLocks noChangeArrowheads="1"/>
          </p:cNvSpPr>
          <p:nvPr/>
        </p:nvSpPr>
        <p:spPr bwMode="auto">
          <a:xfrm>
            <a:off x="6207125" y="4114800"/>
            <a:ext cx="20161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rgbClr val="0000CC"/>
              </a:buClr>
              <a:buFont typeface="Symbol" pitchFamily="18" charset="2"/>
              <a:buNone/>
            </a:pPr>
            <a:r>
              <a:rPr kumimoji="1" lang="fr-FR" sz="2400"/>
              <a:t>  toto</a:t>
            </a:r>
          </a:p>
        </p:txBody>
      </p:sp>
      <p:sp>
        <p:nvSpPr>
          <p:cNvPr id="814097" name="Rectangle 17"/>
          <p:cNvSpPr>
            <a:spLocks noChangeArrowheads="1"/>
          </p:cNvSpPr>
          <p:nvPr/>
        </p:nvSpPr>
        <p:spPr bwMode="auto">
          <a:xfrm>
            <a:off x="4595813" y="4114800"/>
            <a:ext cx="16113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rgbClr val="0000CC"/>
              </a:buClr>
              <a:buFont typeface="Symbol" pitchFamily="18" charset="2"/>
              <a:buNone/>
            </a:pPr>
            <a:r>
              <a:rPr kumimoji="1" lang="fr-FR" sz="2400"/>
              <a:t>  toto.o</a:t>
            </a:r>
          </a:p>
        </p:txBody>
      </p:sp>
      <p:sp>
        <p:nvSpPr>
          <p:cNvPr id="814098" name="Rectangle 18"/>
          <p:cNvSpPr>
            <a:spLocks noChangeArrowheads="1"/>
          </p:cNvSpPr>
          <p:nvPr/>
        </p:nvSpPr>
        <p:spPr bwMode="auto">
          <a:xfrm>
            <a:off x="2982913" y="4114800"/>
            <a:ext cx="16129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rgbClr val="0000CC"/>
              </a:buClr>
              <a:buFont typeface="Symbol" pitchFamily="18" charset="2"/>
              <a:buNone/>
            </a:pPr>
            <a:r>
              <a:rPr kumimoji="1" lang="fr-FR" sz="2400"/>
              <a:t>  toto.C</a:t>
            </a:r>
          </a:p>
        </p:txBody>
      </p:sp>
      <p:sp>
        <p:nvSpPr>
          <p:cNvPr id="814099" name="Rectangle 19"/>
          <p:cNvSpPr>
            <a:spLocks noChangeArrowheads="1"/>
          </p:cNvSpPr>
          <p:nvPr/>
        </p:nvSpPr>
        <p:spPr bwMode="auto">
          <a:xfrm>
            <a:off x="1371600" y="4114800"/>
            <a:ext cx="16113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20000"/>
              </a:spcBef>
              <a:buClr>
                <a:srgbClr val="0000CC"/>
              </a:buClr>
              <a:buFont typeface="Symbol" pitchFamily="18" charset="2"/>
              <a:buNone/>
            </a:pPr>
            <a:r>
              <a:rPr kumimoji="1" lang="fr-FR" sz="2400"/>
              <a:t>nom</a:t>
            </a:r>
          </a:p>
        </p:txBody>
      </p:sp>
      <p:sp>
        <p:nvSpPr>
          <p:cNvPr id="814100" name="Line 20"/>
          <p:cNvSpPr>
            <a:spLocks noChangeShapeType="1"/>
          </p:cNvSpPr>
          <p:nvPr/>
        </p:nvSpPr>
        <p:spPr bwMode="auto">
          <a:xfrm>
            <a:off x="1371600" y="3429000"/>
            <a:ext cx="685165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814101" name="Line 21"/>
          <p:cNvSpPr>
            <a:spLocks noChangeShapeType="1"/>
          </p:cNvSpPr>
          <p:nvPr/>
        </p:nvSpPr>
        <p:spPr bwMode="auto">
          <a:xfrm>
            <a:off x="1371600" y="4724400"/>
            <a:ext cx="6851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814102" name="Line 22"/>
          <p:cNvSpPr>
            <a:spLocks noChangeShapeType="1"/>
          </p:cNvSpPr>
          <p:nvPr/>
        </p:nvSpPr>
        <p:spPr bwMode="auto">
          <a:xfrm>
            <a:off x="1371600" y="5334000"/>
            <a:ext cx="6851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814103" name="Line 23"/>
          <p:cNvSpPr>
            <a:spLocks noChangeShapeType="1"/>
          </p:cNvSpPr>
          <p:nvPr/>
        </p:nvSpPr>
        <p:spPr bwMode="auto">
          <a:xfrm>
            <a:off x="1371600" y="6227763"/>
            <a:ext cx="685165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814104" name="Line 24"/>
          <p:cNvSpPr>
            <a:spLocks noChangeShapeType="1"/>
          </p:cNvSpPr>
          <p:nvPr/>
        </p:nvSpPr>
        <p:spPr bwMode="auto">
          <a:xfrm>
            <a:off x="1371600" y="3429000"/>
            <a:ext cx="0" cy="279876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814105" name="Line 25"/>
          <p:cNvSpPr>
            <a:spLocks noChangeShapeType="1"/>
          </p:cNvSpPr>
          <p:nvPr/>
        </p:nvSpPr>
        <p:spPr bwMode="auto">
          <a:xfrm>
            <a:off x="2982913" y="3429000"/>
            <a:ext cx="0" cy="2798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814106" name="Line 26"/>
          <p:cNvSpPr>
            <a:spLocks noChangeShapeType="1"/>
          </p:cNvSpPr>
          <p:nvPr/>
        </p:nvSpPr>
        <p:spPr bwMode="auto">
          <a:xfrm>
            <a:off x="4595813" y="3429000"/>
            <a:ext cx="0" cy="2798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814107" name="Line 27"/>
          <p:cNvSpPr>
            <a:spLocks noChangeShapeType="1"/>
          </p:cNvSpPr>
          <p:nvPr/>
        </p:nvSpPr>
        <p:spPr bwMode="auto">
          <a:xfrm>
            <a:off x="6207125" y="3429000"/>
            <a:ext cx="0" cy="2798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814108" name="Line 28"/>
          <p:cNvSpPr>
            <a:spLocks noChangeShapeType="1"/>
          </p:cNvSpPr>
          <p:nvPr/>
        </p:nvSpPr>
        <p:spPr bwMode="auto">
          <a:xfrm>
            <a:off x="8223250" y="3429000"/>
            <a:ext cx="0" cy="279876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814109" name="Line 29"/>
          <p:cNvSpPr>
            <a:spLocks noChangeShapeType="1"/>
          </p:cNvSpPr>
          <p:nvPr/>
        </p:nvSpPr>
        <p:spPr bwMode="auto">
          <a:xfrm>
            <a:off x="1371600" y="4114800"/>
            <a:ext cx="6851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814110" name="Line 30"/>
          <p:cNvSpPr>
            <a:spLocks noChangeShapeType="1"/>
          </p:cNvSpPr>
          <p:nvPr/>
        </p:nvSpPr>
        <p:spPr bwMode="auto">
          <a:xfrm>
            <a:off x="2438400" y="3733800"/>
            <a:ext cx="381000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83B2-0345-4C91-AC44-054EF4940BC7}" type="slidenum">
              <a:rPr lang="fr-FR"/>
              <a:pPr/>
              <a:t>114</a:t>
            </a:fld>
            <a:endParaRPr lang="fr-FR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3333CC"/>
            </a:solidFill>
          </a:ln>
        </p:spPr>
        <p:txBody>
          <a:bodyPr/>
          <a:lstStyle/>
          <a:p>
            <a:r>
              <a:rPr lang="fr-FR" b="1"/>
              <a:t>Solution : utilisation </a:t>
            </a:r>
            <a:br>
              <a:rPr lang="fr-FR" b="1"/>
            </a:br>
            <a:r>
              <a:rPr lang="fr-FR" b="1"/>
              <a:t>de tableaux d’indices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981200"/>
            <a:ext cx="8248650" cy="1600200"/>
          </a:xfrm>
        </p:spPr>
        <p:txBody>
          <a:bodyPr/>
          <a:lstStyle/>
          <a:p>
            <a:r>
              <a:rPr lang="fr-FR"/>
              <a:t>On utilise trois tables d’indirecttion qui contiennent non pas les agrégats, mais les </a:t>
            </a:r>
            <a:r>
              <a:rPr lang="fr-FR" i="1">
                <a:solidFill>
                  <a:srgbClr val="FF0000"/>
                </a:solidFill>
              </a:rPr>
              <a:t>indices</a:t>
            </a:r>
            <a:r>
              <a:rPr lang="fr-FR"/>
              <a:t> des agrégats dans le tableau d’agrégats</a:t>
            </a:r>
          </a:p>
        </p:txBody>
      </p:sp>
      <p:graphicFrame>
        <p:nvGraphicFramePr>
          <p:cNvPr id="493572" name="Group 4"/>
          <p:cNvGraphicFramePr>
            <a:graphicFrameLocks noGrp="1"/>
          </p:cNvGraphicFramePr>
          <p:nvPr/>
        </p:nvGraphicFramePr>
        <p:xfrm>
          <a:off x="2228850" y="3810000"/>
          <a:ext cx="6604000" cy="609600"/>
        </p:xfrm>
        <a:graphic>
          <a:graphicData uri="http://schemas.openxmlformats.org/drawingml/2006/table">
            <a:tbl>
              <a:tblPr/>
              <a:tblGrid>
                <a:gridCol w="2201863"/>
                <a:gridCol w="2200275"/>
                <a:gridCol w="2201862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1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1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3582" name="Text Box 14"/>
          <p:cNvSpPr txBox="1">
            <a:spLocks noChangeArrowheads="1"/>
          </p:cNvSpPr>
          <p:nvPr/>
        </p:nvSpPr>
        <p:spPr bwMode="auto">
          <a:xfrm>
            <a:off x="577850" y="3733800"/>
            <a:ext cx="12112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fr-FR" sz="2800"/>
              <a:t>triNom</a:t>
            </a:r>
          </a:p>
        </p:txBody>
      </p:sp>
      <p:sp>
        <p:nvSpPr>
          <p:cNvPr id="493583" name="Text Box 15"/>
          <p:cNvSpPr txBox="1">
            <a:spLocks noChangeArrowheads="1"/>
          </p:cNvSpPr>
          <p:nvPr/>
        </p:nvSpPr>
        <p:spPr bwMode="auto">
          <a:xfrm>
            <a:off x="495300" y="4648200"/>
            <a:ext cx="1416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fr-FR" sz="2800"/>
              <a:t> triTaille</a:t>
            </a:r>
          </a:p>
        </p:txBody>
      </p:sp>
      <p:sp>
        <p:nvSpPr>
          <p:cNvPr id="493584" name="Text Box 16"/>
          <p:cNvSpPr txBox="1">
            <a:spLocks noChangeArrowheads="1"/>
          </p:cNvSpPr>
          <p:nvPr/>
        </p:nvSpPr>
        <p:spPr bwMode="auto">
          <a:xfrm>
            <a:off x="577850" y="5410200"/>
            <a:ext cx="11699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fr-FR" sz="2800"/>
              <a:t>triDate</a:t>
            </a:r>
          </a:p>
        </p:txBody>
      </p:sp>
      <p:graphicFrame>
        <p:nvGraphicFramePr>
          <p:cNvPr id="493585" name="Group 17"/>
          <p:cNvGraphicFramePr>
            <a:graphicFrameLocks noGrp="1"/>
          </p:cNvGraphicFramePr>
          <p:nvPr/>
        </p:nvGraphicFramePr>
        <p:xfrm>
          <a:off x="2228850" y="4648200"/>
          <a:ext cx="6604000" cy="685800"/>
        </p:xfrm>
        <a:graphic>
          <a:graphicData uri="http://schemas.openxmlformats.org/drawingml/2006/table">
            <a:tbl>
              <a:tblPr/>
              <a:tblGrid>
                <a:gridCol w="2201863"/>
                <a:gridCol w="2200275"/>
                <a:gridCol w="2201862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1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1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3595" name="Group 27"/>
          <p:cNvGraphicFramePr>
            <a:graphicFrameLocks noGrp="1"/>
          </p:cNvGraphicFramePr>
          <p:nvPr/>
        </p:nvGraphicFramePr>
        <p:xfrm>
          <a:off x="2228850" y="5486400"/>
          <a:ext cx="6604000" cy="609600"/>
        </p:xfrm>
        <a:graphic>
          <a:graphicData uri="http://schemas.openxmlformats.org/drawingml/2006/table">
            <a:tbl>
              <a:tblPr/>
              <a:tblGrid>
                <a:gridCol w="2201863"/>
                <a:gridCol w="2200275"/>
                <a:gridCol w="2201862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1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1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BF6A-BBB7-40F4-AB20-1DF41C224653}" type="slidenum">
              <a:rPr lang="fr-FR"/>
              <a:pPr/>
              <a:t>115</a:t>
            </a:fld>
            <a:endParaRPr lang="fr-FR"/>
          </a:p>
        </p:txBody>
      </p:sp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420100" cy="609600"/>
          </a:xfrm>
          <a:noFill/>
          <a:ln>
            <a:solidFill>
              <a:srgbClr val="3333CC"/>
            </a:solidFill>
          </a:ln>
        </p:spPr>
        <p:txBody>
          <a:bodyPr/>
          <a:lstStyle/>
          <a:p>
            <a:r>
              <a:rPr lang="fr-FR" b="1"/>
              <a:t>Tris internes </a:t>
            </a:r>
            <a:r>
              <a:rPr lang="fr-FR" b="1">
                <a:solidFill>
                  <a:srgbClr val="402DF9"/>
                </a:solidFill>
              </a:rPr>
              <a:t>vs</a:t>
            </a:r>
            <a:r>
              <a:rPr lang="fr-FR" b="1"/>
              <a:t> tris externes</a:t>
            </a:r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8248650" cy="5105400"/>
          </a:xfrm>
        </p:spPr>
        <p:txBody>
          <a:bodyPr/>
          <a:lstStyle/>
          <a:p>
            <a:r>
              <a:rPr lang="fr-FR"/>
              <a:t>La taille de l’ensemble des objets à traiter permet de réaliser le tri complet en mémoire centrale (vive) : </a:t>
            </a:r>
            <a:r>
              <a:rPr lang="fr-FR">
                <a:solidFill>
                  <a:srgbClr val="402DF9"/>
                </a:solidFill>
              </a:rPr>
              <a:t>tri interne</a:t>
            </a:r>
            <a:endParaRPr lang="fr-FR"/>
          </a:p>
          <a:p>
            <a:r>
              <a:rPr lang="fr-FR"/>
              <a:t>Sinon, les objets sont regroupés dans un fichier</a:t>
            </a:r>
          </a:p>
          <a:p>
            <a:pPr>
              <a:buFont typeface="Symbol" pitchFamily="18" charset="2"/>
              <a:buNone/>
            </a:pPr>
            <a:r>
              <a:rPr lang="fr-FR"/>
              <a:t>externe (disque dur) : </a:t>
            </a:r>
            <a:r>
              <a:rPr lang="fr-FR">
                <a:solidFill>
                  <a:srgbClr val="402DF9"/>
                </a:solidFill>
              </a:rPr>
              <a:t>tri externe</a:t>
            </a:r>
            <a:r>
              <a:rPr lang="fr-FR"/>
              <a:t>.</a:t>
            </a:r>
          </a:p>
          <a:p>
            <a:pPr>
              <a:buFont typeface="Symbol" pitchFamily="18" charset="2"/>
              <a:buNone/>
            </a:pPr>
            <a:r>
              <a:rPr lang="fr-FR"/>
              <a:t>On ne peut plus trier le fichier sur lui-même. </a:t>
            </a:r>
          </a:p>
          <a:p>
            <a:pPr>
              <a:buFont typeface="Symbol" pitchFamily="18" charset="2"/>
              <a:buNone/>
            </a:pPr>
            <a:r>
              <a:rPr lang="fr-FR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  </a:t>
            </a:r>
            <a:r>
              <a:rPr lang="fr-FR">
                <a:solidFill>
                  <a:srgbClr val="FF0000"/>
                </a:solidFill>
                <a:sym typeface="Symbol" pitchFamily="18" charset="2"/>
              </a:rPr>
              <a:t>on utilise des fichiers intermédiaires</a:t>
            </a:r>
          </a:p>
          <a:p>
            <a:pPr>
              <a:buFont typeface="Symbol" pitchFamily="18" charset="2"/>
              <a:buNone/>
            </a:pPr>
            <a:r>
              <a:rPr lang="fr-FR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  </a:t>
            </a:r>
            <a:r>
              <a:rPr lang="fr-FR">
                <a:solidFill>
                  <a:srgbClr val="FF0000"/>
                </a:solidFill>
                <a:sym typeface="Symbol" pitchFamily="18" charset="2"/>
              </a:rPr>
              <a:t>on a sans doute intérêt à réaliser des tris 	  </a:t>
            </a:r>
          </a:p>
          <a:p>
            <a:pPr>
              <a:buFont typeface="Symbol" pitchFamily="18" charset="2"/>
              <a:buNone/>
            </a:pPr>
            <a:r>
              <a:rPr lang="fr-FR">
                <a:solidFill>
                  <a:srgbClr val="FF0000"/>
                </a:solidFill>
                <a:sym typeface="Symbol" pitchFamily="18" charset="2"/>
              </a:rPr>
              <a:t>	   indirects.</a:t>
            </a:r>
          </a:p>
        </p:txBody>
      </p:sp>
      <p:sp>
        <p:nvSpPr>
          <p:cNvPr id="825359" name="Text Box 15"/>
          <p:cNvSpPr txBox="1">
            <a:spLocks noChangeArrowheads="1"/>
          </p:cNvSpPr>
          <p:nvPr/>
        </p:nvSpPr>
        <p:spPr bwMode="auto">
          <a:xfrm>
            <a:off x="495300" y="4648200"/>
            <a:ext cx="273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fr-FR" sz="28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88E0-4140-449E-8334-C8ECB2AFA703}" type="slidenum">
              <a:rPr lang="fr-FR"/>
              <a:pPr/>
              <a:t>116</a:t>
            </a:fld>
            <a:endParaRPr lang="fr-FR"/>
          </a:p>
        </p:txBody>
      </p:sp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8420100" cy="685800"/>
          </a:xfrm>
          <a:ln>
            <a:solidFill>
              <a:srgbClr val="3333CC"/>
            </a:solidFill>
          </a:ln>
        </p:spPr>
        <p:txBody>
          <a:bodyPr/>
          <a:lstStyle/>
          <a:p>
            <a:r>
              <a:rPr lang="fr-FR" b="1"/>
              <a:t>Conclusion</a:t>
            </a:r>
          </a:p>
        </p:txBody>
      </p:sp>
      <p:sp>
        <p:nvSpPr>
          <p:cNvPr id="80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848600" cy="4419600"/>
          </a:xfrm>
        </p:spPr>
        <p:txBody>
          <a:bodyPr/>
          <a:lstStyle/>
          <a:p>
            <a:r>
              <a:rPr lang="fr-FR"/>
              <a:t>Une foule d’algorithmes de tri</a:t>
            </a:r>
          </a:p>
          <a:p>
            <a:r>
              <a:rPr lang="fr-FR"/>
              <a:t>une riche panoplie de techniques</a:t>
            </a:r>
          </a:p>
          <a:p>
            <a:r>
              <a:rPr lang="fr-FR"/>
              <a:t>Les meilleurs tris par comparaison restent en </a:t>
            </a:r>
            <a:r>
              <a:rPr lang="fr-FR" i="1">
                <a:solidFill>
                  <a:srgbClr val="FF0000"/>
                </a:solidFill>
              </a:rPr>
              <a:t>O</a:t>
            </a:r>
            <a:r>
              <a:rPr lang="fr-FR">
                <a:solidFill>
                  <a:srgbClr val="FF0000"/>
                </a:solidFill>
              </a:rPr>
              <a:t>(n log</a:t>
            </a:r>
            <a:r>
              <a:rPr lang="fr-FR" baseline="-25000">
                <a:solidFill>
                  <a:srgbClr val="FF0000"/>
                </a:solidFill>
              </a:rPr>
              <a:t>2</a:t>
            </a:r>
            <a:r>
              <a:rPr lang="fr-FR">
                <a:solidFill>
                  <a:srgbClr val="FF0000"/>
                </a:solidFill>
              </a:rPr>
              <a:t>n)</a:t>
            </a:r>
            <a:r>
              <a:rPr lang="fr-FR"/>
              <a:t>.</a:t>
            </a:r>
          </a:p>
          <a:p>
            <a:r>
              <a:rPr lang="fr-FR"/>
              <a:t>On peut améliorer cette performance en exploitant des informations sur l’ordre des valeurs d’entrée autrement que par comparaison d’éléments.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5AC3-0B6E-47AF-ACC1-662691F1159C}" type="slidenum">
              <a:rPr lang="fr-FR"/>
              <a:pPr/>
              <a:t>117</a:t>
            </a:fld>
            <a:endParaRPr lang="fr-FR"/>
          </a:p>
        </p:txBody>
      </p:sp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8420100" cy="685800"/>
          </a:xfrm>
          <a:ln>
            <a:solidFill>
              <a:srgbClr val="3333CC"/>
            </a:solidFill>
          </a:ln>
        </p:spPr>
        <p:txBody>
          <a:bodyPr/>
          <a:lstStyle/>
          <a:p>
            <a:r>
              <a:rPr lang="fr-FR" b="1"/>
              <a:t>Bibliographie</a:t>
            </a:r>
          </a:p>
        </p:txBody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8382000" cy="4953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kumimoji="0" lang="en-US" sz="2800"/>
              <a:t>http://interstices.info/jcms/c_6973/les-algorithmes-de-tri?qs=cid%3Djialios_5001  (</a:t>
            </a:r>
            <a:r>
              <a:rPr kumimoji="0" lang="en-US" sz="2800" i="1">
                <a:solidFill>
                  <a:srgbClr val="0066FF"/>
                </a:solidFill>
              </a:rPr>
              <a:t>simulations Applet Java</a:t>
            </a:r>
            <a:r>
              <a:rPr kumimoji="0" lang="en-US" sz="2800"/>
              <a:t>)</a:t>
            </a: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None/>
            </a:pPr>
            <a:endParaRPr kumimoji="0" lang="en-US" sz="1000"/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kumimoji="0" lang="en-US" sz="2800"/>
              <a:t>LOEWENGUTH Pascal - http://lwh.free.fr </a:t>
            </a: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None/>
            </a:pPr>
            <a:endParaRPr kumimoji="0" lang="en-US" sz="1000"/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fr-FR" sz="2800"/>
              <a:t>http://nicolas.aunai.free.fr/cours/info/cours_cc.pdf</a:t>
            </a: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None/>
            </a:pPr>
            <a:r>
              <a:rPr lang="fr-FR" sz="2000"/>
              <a:t>			</a:t>
            </a:r>
            <a:r>
              <a:rPr lang="fr-FR" sz="2000" i="1"/>
              <a:t>Sur la complexité, voir le paragraphe 12.7</a:t>
            </a: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None/>
            </a:pPr>
            <a:endParaRPr lang="fr-FR" sz="1000" i="1"/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800"/>
              <a:t> http://www.math-info.univ-paris5.fr/</a:t>
            </a: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None/>
            </a:pPr>
            <a:r>
              <a:rPr lang="en-US" sz="2800"/>
              <a:t>      ~delozanne/prog4Printemps05/Contenu/Cours.htm</a:t>
            </a: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None/>
            </a:pPr>
            <a:endParaRPr lang="en-US" sz="1000"/>
          </a:p>
          <a:p>
            <a:pPr algn="ctr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None/>
            </a:pPr>
            <a:r>
              <a:rPr lang="en-US" sz="2800" b="1" i="1">
                <a:solidFill>
                  <a:srgbClr val="CC3399"/>
                </a:solidFill>
              </a:rPr>
              <a:t>Merci à ces contributeurs !</a:t>
            </a:r>
          </a:p>
          <a:p>
            <a:pPr>
              <a:lnSpc>
                <a:spcPct val="90000"/>
              </a:lnSpc>
            </a:pPr>
            <a:endParaRPr lang="fr-FR" sz="2800" b="1" i="1">
              <a:solidFill>
                <a:srgbClr val="CC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85D83D0F-2A4B-4DE6-AFD7-44A1B39E8234}" type="slidenum">
              <a:rPr lang="fr-FR"/>
              <a:pPr/>
              <a:t>118</a:t>
            </a:fld>
            <a:endParaRPr lang="fr-FR"/>
          </a:p>
        </p:txBody>
      </p:sp>
      <p:sp>
        <p:nvSpPr>
          <p:cNvPr id="6963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i="0"/>
              <a:t>Fin du volume 6</a:t>
            </a:r>
            <a:endParaRPr lang="fr-FR"/>
          </a:p>
        </p:txBody>
      </p:sp>
      <p:sp>
        <p:nvSpPr>
          <p:cNvPr id="6963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F7C8A-9E19-469E-B462-E5EA330E20BD}" type="slidenum">
              <a:rPr lang="fr-FR"/>
              <a:pPr/>
              <a:t>12</a:t>
            </a:fld>
            <a:endParaRPr lang="fr-FR"/>
          </a:p>
        </p:txBody>
      </p:sp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420100" cy="914400"/>
          </a:xfrm>
          <a:ln>
            <a:solidFill>
              <a:srgbClr val="0033CC"/>
            </a:solidFill>
          </a:ln>
        </p:spPr>
        <p:txBody>
          <a:bodyPr/>
          <a:lstStyle/>
          <a:p>
            <a:r>
              <a:rPr lang="fr-FR" b="1"/>
              <a:t>Relation d’Ordre Strict  </a:t>
            </a:r>
            <a:r>
              <a:rPr lang="fr-FR" sz="5400" b="1">
                <a:sym typeface="Symbol" pitchFamily="18" charset="2"/>
              </a:rPr>
              <a:t>&lt;</a:t>
            </a:r>
            <a:endParaRPr lang="fr-FR" b="1"/>
          </a:p>
        </p:txBody>
      </p:sp>
      <p:sp>
        <p:nvSpPr>
          <p:cNvPr id="74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9296400" cy="4114800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0066FF"/>
              </a:buClr>
            </a:pPr>
            <a:r>
              <a:rPr lang="en-US" sz="4800"/>
              <a:t>Antiréflexive:  a </a:t>
            </a:r>
            <a:r>
              <a:rPr lang="fr-FR" sz="4800" b="1">
                <a:solidFill>
                  <a:srgbClr val="FF0000"/>
                </a:solidFill>
                <a:sym typeface="Symbol" pitchFamily="18" charset="2"/>
              </a:rPr>
              <a:t>&lt;</a:t>
            </a:r>
            <a:r>
              <a:rPr lang="fr-FR" sz="3600">
                <a:sym typeface="Symbol" pitchFamily="18" charset="2"/>
              </a:rPr>
              <a:t>  </a:t>
            </a:r>
            <a:r>
              <a:rPr lang="fr-FR" sz="4800">
                <a:sym typeface="Symbol" pitchFamily="18" charset="2"/>
              </a:rPr>
              <a:t>a </a:t>
            </a:r>
            <a:r>
              <a:rPr lang="fr-FR" sz="2800">
                <a:sym typeface="Symbol" pitchFamily="18" charset="2"/>
              </a:rPr>
              <a:t>est  </a:t>
            </a:r>
            <a:r>
              <a:rPr lang="fr-FR" sz="4800">
                <a:solidFill>
                  <a:srgbClr val="FF0000"/>
                </a:solidFill>
                <a:sym typeface="Symbol" pitchFamily="18" charset="2"/>
              </a:rPr>
              <a:t>faux</a:t>
            </a:r>
            <a:endParaRPr lang="fr-FR" sz="4800">
              <a:sym typeface="Symbol" pitchFamily="18" charset="2"/>
            </a:endParaRPr>
          </a:p>
          <a:p>
            <a:pPr>
              <a:lnSpc>
                <a:spcPct val="90000"/>
              </a:lnSpc>
              <a:buClr>
                <a:srgbClr val="0066FF"/>
              </a:buClr>
            </a:pPr>
            <a:r>
              <a:rPr lang="en-US" sz="4800"/>
              <a:t>Asymétrique:</a:t>
            </a:r>
            <a:r>
              <a:rPr lang="en-US" sz="3600"/>
              <a:t>  </a:t>
            </a:r>
          </a:p>
          <a:p>
            <a:pPr>
              <a:lnSpc>
                <a:spcPct val="90000"/>
              </a:lnSpc>
              <a:buClr>
                <a:srgbClr val="0066FF"/>
              </a:buClr>
              <a:buFont typeface="Symbol" pitchFamily="18" charset="2"/>
              <a:buNone/>
            </a:pPr>
            <a:r>
              <a:rPr lang="en-US" sz="2800"/>
              <a:t>		</a:t>
            </a:r>
            <a:r>
              <a:rPr lang="en-US" sz="2800">
                <a:solidFill>
                  <a:srgbClr val="0000FF"/>
                </a:solidFill>
              </a:rPr>
              <a:t>Si </a:t>
            </a:r>
            <a:r>
              <a:rPr lang="en-US" sz="3600"/>
              <a:t> </a:t>
            </a:r>
            <a:r>
              <a:rPr lang="en-US" sz="4800"/>
              <a:t>a </a:t>
            </a:r>
            <a:r>
              <a:rPr lang="fr-FR" sz="4800" b="1">
                <a:solidFill>
                  <a:srgbClr val="FF0000"/>
                </a:solidFill>
                <a:sym typeface="Symbol" pitchFamily="18" charset="2"/>
              </a:rPr>
              <a:t>&lt;</a:t>
            </a:r>
            <a:r>
              <a:rPr lang="fr-FR" sz="3600">
                <a:sym typeface="Symbol" pitchFamily="18" charset="2"/>
              </a:rPr>
              <a:t>  </a:t>
            </a:r>
            <a:r>
              <a:rPr lang="fr-FR" sz="4800">
                <a:sym typeface="Symbol" pitchFamily="18" charset="2"/>
              </a:rPr>
              <a:t>b, </a:t>
            </a:r>
            <a:r>
              <a:rPr lang="fr-FR" sz="2800">
                <a:solidFill>
                  <a:srgbClr val="0000FF"/>
                </a:solidFill>
                <a:sym typeface="Symbol" pitchFamily="18" charset="2"/>
              </a:rPr>
              <a:t>alors</a:t>
            </a:r>
            <a:r>
              <a:rPr lang="fr-FR" sz="4800">
                <a:sym typeface="Symbol" pitchFamily="18" charset="2"/>
              </a:rPr>
              <a:t>    </a:t>
            </a:r>
            <a:r>
              <a:rPr lang="en-US" sz="4800"/>
              <a:t>b </a:t>
            </a:r>
            <a:r>
              <a:rPr lang="fr-FR" sz="3600">
                <a:sym typeface="Symbol" pitchFamily="18" charset="2"/>
              </a:rPr>
              <a:t> </a:t>
            </a:r>
            <a:r>
              <a:rPr lang="fr-FR" sz="4800" b="1">
                <a:solidFill>
                  <a:srgbClr val="FF0000"/>
                </a:solidFill>
                <a:sym typeface="Symbol" pitchFamily="18" charset="2"/>
              </a:rPr>
              <a:t>&lt;</a:t>
            </a:r>
            <a:r>
              <a:rPr lang="fr-FR" sz="3600">
                <a:sym typeface="Symbol" pitchFamily="18" charset="2"/>
              </a:rPr>
              <a:t>  </a:t>
            </a:r>
            <a:r>
              <a:rPr lang="fr-FR" sz="4800">
                <a:sym typeface="Symbol" pitchFamily="18" charset="2"/>
              </a:rPr>
              <a:t>a  </a:t>
            </a:r>
            <a:r>
              <a:rPr lang="fr-FR" sz="2800">
                <a:sym typeface="Symbol" pitchFamily="18" charset="2"/>
              </a:rPr>
              <a:t>est  </a:t>
            </a:r>
            <a:r>
              <a:rPr lang="fr-FR" sz="4800">
                <a:solidFill>
                  <a:srgbClr val="FF0000"/>
                </a:solidFill>
                <a:sym typeface="Symbol" pitchFamily="18" charset="2"/>
              </a:rPr>
              <a:t>faux</a:t>
            </a:r>
            <a:endParaRPr lang="fr-FR" sz="4800">
              <a:sym typeface="Symbol" pitchFamily="18" charset="2"/>
            </a:endParaRPr>
          </a:p>
          <a:p>
            <a:pPr>
              <a:lnSpc>
                <a:spcPct val="90000"/>
              </a:lnSpc>
              <a:buClr>
                <a:srgbClr val="0066FF"/>
              </a:buClr>
            </a:pPr>
            <a:r>
              <a:rPr lang="en-US" sz="4800"/>
              <a:t>Transitive: </a:t>
            </a:r>
          </a:p>
          <a:p>
            <a:pPr algn="ctr">
              <a:lnSpc>
                <a:spcPct val="90000"/>
              </a:lnSpc>
              <a:buClr>
                <a:srgbClr val="0066FF"/>
              </a:buClr>
              <a:buFont typeface="Symbol" pitchFamily="18" charset="2"/>
              <a:buNone/>
            </a:pPr>
            <a:r>
              <a:rPr lang="en-US" sz="3600"/>
              <a:t>(a </a:t>
            </a:r>
            <a:r>
              <a:rPr lang="fr-FR" sz="3600" b="1">
                <a:solidFill>
                  <a:srgbClr val="FF0000"/>
                </a:solidFill>
                <a:sym typeface="Symbol" pitchFamily="18" charset="2"/>
              </a:rPr>
              <a:t>&lt;</a:t>
            </a:r>
            <a:r>
              <a:rPr lang="fr-FR" sz="3600">
                <a:sym typeface="Symbol" pitchFamily="18" charset="2"/>
              </a:rPr>
              <a:t> b) et (</a:t>
            </a:r>
            <a:r>
              <a:rPr lang="en-US" sz="3600"/>
              <a:t>b </a:t>
            </a:r>
            <a:r>
              <a:rPr lang="fr-FR" sz="3600" b="1">
                <a:solidFill>
                  <a:srgbClr val="FF0000"/>
                </a:solidFill>
                <a:sym typeface="Symbol" pitchFamily="18" charset="2"/>
              </a:rPr>
              <a:t>&lt;</a:t>
            </a:r>
            <a:r>
              <a:rPr lang="en-US" sz="3600"/>
              <a:t> </a:t>
            </a:r>
            <a:r>
              <a:rPr lang="fr-FR" sz="3600">
                <a:sym typeface="Symbol" pitchFamily="18" charset="2"/>
              </a:rPr>
              <a:t>  c) </a:t>
            </a:r>
            <a:r>
              <a:rPr lang="fr-FR" sz="3600" b="1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fr-FR" sz="3600">
                <a:sym typeface="Symbol" pitchFamily="18" charset="2"/>
              </a:rPr>
              <a:t> </a:t>
            </a:r>
            <a:r>
              <a:rPr lang="en-US" sz="3600"/>
              <a:t>(a </a:t>
            </a:r>
            <a:r>
              <a:rPr lang="fr-FR" sz="3600" b="1">
                <a:solidFill>
                  <a:srgbClr val="FF0000"/>
                </a:solidFill>
                <a:sym typeface="Symbol" pitchFamily="18" charset="2"/>
              </a:rPr>
              <a:t>&lt;</a:t>
            </a:r>
            <a:r>
              <a:rPr lang="fr-FR" sz="3600">
                <a:sym typeface="Symbol" pitchFamily="18" charset="2"/>
              </a:rPr>
              <a:t> c)</a:t>
            </a:r>
            <a:r>
              <a:rPr lang="fr-FR">
                <a:sym typeface="Symbol" pitchFamily="18" charset="2"/>
              </a:rPr>
              <a:t> </a:t>
            </a:r>
            <a:endParaRPr lang="en-US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AF06-D41A-4051-9766-5848593F480B}" type="slidenum">
              <a:rPr lang="fr-FR"/>
              <a:pPr/>
              <a:t>13</a:t>
            </a:fld>
            <a:endParaRPr lang="fr-FR"/>
          </a:p>
        </p:txBody>
      </p:sp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420100" cy="685800"/>
          </a:xfrm>
          <a:ln>
            <a:solidFill>
              <a:srgbClr val="0033CC"/>
            </a:solidFill>
          </a:ln>
        </p:spPr>
        <p:txBody>
          <a:bodyPr/>
          <a:lstStyle/>
          <a:p>
            <a:r>
              <a:rPr lang="fr-FR" b="1">
                <a:cs typeface="Times New Roman" pitchFamily="18" charset="0"/>
              </a:rPr>
              <a:t>Relation d’Ordre Strict</a:t>
            </a:r>
            <a:r>
              <a:rPr lang="fr-FR"/>
              <a:t> </a:t>
            </a:r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8420100" cy="5181600"/>
          </a:xfrm>
        </p:spPr>
        <p:txBody>
          <a:bodyPr/>
          <a:lstStyle/>
          <a:p>
            <a:pPr algn="ctr">
              <a:buFont typeface="Symbol" pitchFamily="18" charset="2"/>
              <a:buNone/>
            </a:pPr>
            <a:r>
              <a:rPr lang="fr-FR" sz="2000"/>
              <a:t>  </a:t>
            </a:r>
          </a:p>
        </p:txBody>
      </p:sp>
      <p:sp>
        <p:nvSpPr>
          <p:cNvPr id="718852" name="Text Box 4"/>
          <p:cNvSpPr txBox="1">
            <a:spLocks noChangeArrowheads="1"/>
          </p:cNvSpPr>
          <p:nvPr/>
        </p:nvSpPr>
        <p:spPr bwMode="auto">
          <a:xfrm>
            <a:off x="228600" y="1719263"/>
            <a:ext cx="4191000" cy="150971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sz="2800">
                <a:solidFill>
                  <a:srgbClr val="FF0000"/>
                </a:solidFill>
              </a:rPr>
              <a:t>Antiréflexive</a:t>
            </a:r>
            <a:r>
              <a:rPr lang="fr-FR" sz="2800"/>
              <a:t>:</a:t>
            </a:r>
            <a:endParaRPr lang="fr-FR" sz="2800">
              <a:solidFill>
                <a:srgbClr val="0066FF"/>
              </a:solidFill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sz="2800">
                <a:solidFill>
                  <a:srgbClr val="0066FF"/>
                </a:solidFill>
              </a:rPr>
              <a:t>Aucun élément</a:t>
            </a:r>
            <a:r>
              <a:rPr lang="fr-FR" sz="2800"/>
              <a:t> n’est </a:t>
            </a:r>
            <a:r>
              <a:rPr lang="fr-FR" sz="2800">
                <a:solidFill>
                  <a:srgbClr val="FF0000"/>
                </a:solidFill>
              </a:rPr>
              <a:t>en relation</a:t>
            </a:r>
            <a:r>
              <a:rPr lang="fr-FR" sz="2800"/>
              <a:t> avec </a:t>
            </a:r>
            <a:r>
              <a:rPr lang="fr-FR" sz="2800">
                <a:solidFill>
                  <a:srgbClr val="0066FF"/>
                </a:solidFill>
              </a:rPr>
              <a:t>lui-même</a:t>
            </a:r>
          </a:p>
          <a:p>
            <a:pPr algn="ctr"/>
            <a:endParaRPr lang="en-US" sz="800"/>
          </a:p>
        </p:txBody>
      </p:sp>
      <p:sp>
        <p:nvSpPr>
          <p:cNvPr id="718853" name="Text Box 5"/>
          <p:cNvSpPr txBox="1">
            <a:spLocks noChangeArrowheads="1"/>
          </p:cNvSpPr>
          <p:nvPr/>
        </p:nvSpPr>
        <p:spPr bwMode="auto">
          <a:xfrm>
            <a:off x="4800600" y="1719263"/>
            <a:ext cx="4572000" cy="144621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sz="2800">
                <a:solidFill>
                  <a:srgbClr val="FF0000"/>
                </a:solidFill>
              </a:rPr>
              <a:t>Asymétrique</a:t>
            </a:r>
            <a:r>
              <a:rPr lang="fr-FR" sz="2800"/>
              <a:t>:</a:t>
            </a:r>
            <a:endParaRPr lang="fr-FR" sz="2800">
              <a:solidFill>
                <a:srgbClr val="0066FF"/>
              </a:solidFill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sz="2800" i="1">
                <a:solidFill>
                  <a:srgbClr val="0066FF"/>
                </a:solidFill>
              </a:rPr>
              <a:t>pas d’aller-retour</a:t>
            </a:r>
            <a:endParaRPr lang="fr-FR" sz="2800">
              <a:solidFill>
                <a:srgbClr val="0066FF"/>
              </a:solidFill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400" i="1">
                <a:solidFill>
                  <a:srgbClr val="FF0000"/>
                </a:solidFill>
              </a:rPr>
              <a:t>(même avec A= B)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800" i="1">
              <a:solidFill>
                <a:srgbClr val="FF0000"/>
              </a:solidFill>
            </a:endParaRPr>
          </a:p>
        </p:txBody>
      </p:sp>
      <p:sp>
        <p:nvSpPr>
          <p:cNvPr id="718855" name="Text Box 7"/>
          <p:cNvSpPr txBox="1">
            <a:spLocks noChangeArrowheads="1"/>
          </p:cNvSpPr>
          <p:nvPr/>
        </p:nvSpPr>
        <p:spPr bwMode="auto">
          <a:xfrm>
            <a:off x="228600" y="3500438"/>
            <a:ext cx="9144000" cy="1944687"/>
          </a:xfrm>
          <a:prstGeom prst="rect">
            <a:avLst/>
          </a:prstGeom>
          <a:noFill/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fr-FR" sz="3200" i="1" u="sng"/>
              <a:t>Exemple</a:t>
            </a:r>
            <a:r>
              <a:rPr lang="fr-FR" sz="3200" i="1"/>
              <a:t>:</a:t>
            </a:r>
            <a:r>
              <a:rPr lang="fr-FR" sz="3200"/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fr-FR" sz="1000" b="1"/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sz="3200"/>
              <a:t>dans l’ensemble des humains</a:t>
            </a:r>
            <a:endParaRPr lang="fr-FR" sz="3200">
              <a:solidFill>
                <a:srgbClr val="0066FF"/>
              </a:solidFill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sz="3200">
                <a:solidFill>
                  <a:srgbClr val="0066FF"/>
                </a:solidFill>
              </a:rPr>
              <a:t> </a:t>
            </a:r>
            <a:r>
              <a:rPr lang="fr-FR" sz="3200" b="1">
                <a:solidFill>
                  <a:srgbClr val="0066FF"/>
                </a:solidFill>
              </a:rPr>
              <a:t>A</a:t>
            </a:r>
            <a:r>
              <a:rPr lang="fr-FR" sz="3200">
                <a:solidFill>
                  <a:srgbClr val="0066FF"/>
                </a:solidFill>
              </a:rPr>
              <a:t> </a:t>
            </a:r>
            <a:r>
              <a:rPr lang="fr-FR" sz="3200" i="1">
                <a:solidFill>
                  <a:srgbClr val="FF0000"/>
                </a:solidFill>
              </a:rPr>
              <a:t>est strictement plus âgé que</a:t>
            </a:r>
            <a:r>
              <a:rPr lang="fr-FR" sz="3200">
                <a:solidFill>
                  <a:srgbClr val="0066FF"/>
                </a:solidFill>
              </a:rPr>
              <a:t> </a:t>
            </a:r>
            <a:r>
              <a:rPr lang="fr-FR" sz="3200" b="1">
                <a:solidFill>
                  <a:srgbClr val="0066FF"/>
                </a:solidFill>
              </a:rPr>
              <a:t>B</a:t>
            </a:r>
            <a:endParaRPr lang="fr-FR" sz="3200"/>
          </a:p>
          <a:p>
            <a:pPr algn="ctr">
              <a:lnSpc>
                <a:spcPct val="100000"/>
              </a:lnSpc>
              <a:spcAft>
                <a:spcPct val="20000"/>
              </a:spcAft>
            </a:pPr>
            <a:endParaRPr 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86C2-6260-479D-A46F-848266443E61}" type="slidenum">
              <a:rPr lang="fr-FR"/>
              <a:pPr/>
              <a:t>14</a:t>
            </a:fld>
            <a:endParaRPr lang="fr-FR"/>
          </a:p>
        </p:txBody>
      </p:sp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8420100" cy="685800"/>
          </a:xfrm>
          <a:ln>
            <a:solidFill>
              <a:srgbClr val="0033CC"/>
            </a:solidFill>
          </a:ln>
        </p:spPr>
        <p:txBody>
          <a:bodyPr/>
          <a:lstStyle/>
          <a:p>
            <a:r>
              <a:rPr lang="fr-FR" b="1">
                <a:cs typeface="Times New Roman" pitchFamily="18" charset="0"/>
              </a:rPr>
              <a:t>Relation d’Ordre Strict</a:t>
            </a:r>
            <a:r>
              <a:rPr lang="fr-FR"/>
              <a:t> </a:t>
            </a:r>
          </a:p>
        </p:txBody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8763000" cy="5181600"/>
          </a:xfrm>
        </p:spPr>
        <p:txBody>
          <a:bodyPr/>
          <a:lstStyle/>
          <a:p>
            <a:pPr algn="ctr">
              <a:buFont typeface="Symbol" pitchFamily="18" charset="2"/>
              <a:buNone/>
            </a:pPr>
            <a:endParaRPr lang="fr-FR" sz="800"/>
          </a:p>
          <a:p>
            <a:r>
              <a:rPr lang="fr-FR" sz="2800" b="1">
                <a:solidFill>
                  <a:srgbClr val="0066FF"/>
                </a:solidFill>
              </a:rPr>
              <a:t>Aucun élément</a:t>
            </a:r>
            <a:r>
              <a:rPr lang="fr-FR" sz="2800" b="1"/>
              <a:t> n’est </a:t>
            </a:r>
            <a:r>
              <a:rPr lang="fr-FR" sz="2800" b="1">
                <a:solidFill>
                  <a:srgbClr val="FF0000"/>
                </a:solidFill>
              </a:rPr>
              <a:t>en relation</a:t>
            </a:r>
            <a:r>
              <a:rPr lang="fr-FR" sz="2800" b="1"/>
              <a:t> </a:t>
            </a:r>
            <a:r>
              <a:rPr lang="fr-FR" sz="2800" b="1">
                <a:solidFill>
                  <a:srgbClr val="FF0000"/>
                </a:solidFill>
              </a:rPr>
              <a:t>avec</a:t>
            </a:r>
            <a:r>
              <a:rPr lang="fr-FR" sz="2800" b="1"/>
              <a:t> </a:t>
            </a:r>
            <a:r>
              <a:rPr lang="fr-FR" sz="2800" b="1">
                <a:solidFill>
                  <a:srgbClr val="0066FF"/>
                </a:solidFill>
              </a:rPr>
              <a:t>lui-même</a:t>
            </a:r>
          </a:p>
          <a:p>
            <a:r>
              <a:rPr lang="fr-FR" sz="2800" b="1">
                <a:solidFill>
                  <a:srgbClr val="0066FF"/>
                </a:solidFill>
              </a:rPr>
              <a:t>Pas d’aller-retour</a:t>
            </a:r>
          </a:p>
        </p:txBody>
      </p:sp>
      <p:sp>
        <p:nvSpPr>
          <p:cNvPr id="727045" name="Oval 5"/>
          <p:cNvSpPr>
            <a:spLocks noChangeArrowheads="1"/>
          </p:cNvSpPr>
          <p:nvPr/>
        </p:nvSpPr>
        <p:spPr bwMode="auto">
          <a:xfrm>
            <a:off x="1752600" y="2667000"/>
            <a:ext cx="6781800" cy="3886200"/>
          </a:xfrm>
          <a:prstGeom prst="ellipse">
            <a:avLst/>
          </a:prstGeom>
          <a:solidFill>
            <a:srgbClr val="FFFFCC">
              <a:alpha val="50000"/>
            </a:srgb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727046" name="AutoShape 6"/>
          <p:cNvSpPr>
            <a:spLocks noChangeArrowheads="1"/>
          </p:cNvSpPr>
          <p:nvPr/>
        </p:nvSpPr>
        <p:spPr bwMode="auto">
          <a:xfrm>
            <a:off x="3581400" y="3581400"/>
            <a:ext cx="228600" cy="228600"/>
          </a:xfrm>
          <a:prstGeom prst="star5">
            <a:avLst/>
          </a:prstGeom>
          <a:solidFill>
            <a:schemeClr val="accent1"/>
          </a:solidFill>
          <a:ln w="57150" cap="sq">
            <a:solidFill>
              <a:srgbClr val="0066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727047" name="AutoShape 7"/>
          <p:cNvSpPr>
            <a:spLocks noChangeArrowheads="1"/>
          </p:cNvSpPr>
          <p:nvPr/>
        </p:nvSpPr>
        <p:spPr bwMode="auto">
          <a:xfrm>
            <a:off x="5562600" y="3505200"/>
            <a:ext cx="228600" cy="228600"/>
          </a:xfrm>
          <a:prstGeom prst="star5">
            <a:avLst/>
          </a:prstGeom>
          <a:solidFill>
            <a:schemeClr val="accent1"/>
          </a:solidFill>
          <a:ln w="57150" cap="sq">
            <a:solidFill>
              <a:srgbClr val="0066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727048" name="AutoShape 8"/>
          <p:cNvSpPr>
            <a:spLocks noChangeArrowheads="1"/>
          </p:cNvSpPr>
          <p:nvPr/>
        </p:nvSpPr>
        <p:spPr bwMode="auto">
          <a:xfrm>
            <a:off x="3810000" y="4419600"/>
            <a:ext cx="228600" cy="228600"/>
          </a:xfrm>
          <a:prstGeom prst="star5">
            <a:avLst/>
          </a:prstGeom>
          <a:solidFill>
            <a:schemeClr val="accent1"/>
          </a:solidFill>
          <a:ln w="57150" cap="sq">
            <a:solidFill>
              <a:srgbClr val="0066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727049" name="AutoShape 9"/>
          <p:cNvSpPr>
            <a:spLocks noChangeArrowheads="1"/>
          </p:cNvSpPr>
          <p:nvPr/>
        </p:nvSpPr>
        <p:spPr bwMode="auto">
          <a:xfrm>
            <a:off x="7162800" y="4572000"/>
            <a:ext cx="228600" cy="228600"/>
          </a:xfrm>
          <a:prstGeom prst="star5">
            <a:avLst/>
          </a:prstGeom>
          <a:solidFill>
            <a:schemeClr val="accent1"/>
          </a:solidFill>
          <a:ln w="57150" cap="sq">
            <a:solidFill>
              <a:srgbClr val="0066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727050" name="AutoShape 10"/>
          <p:cNvSpPr>
            <a:spLocks noChangeArrowheads="1"/>
          </p:cNvSpPr>
          <p:nvPr/>
        </p:nvSpPr>
        <p:spPr bwMode="auto">
          <a:xfrm>
            <a:off x="3352800" y="5257800"/>
            <a:ext cx="228600" cy="228600"/>
          </a:xfrm>
          <a:prstGeom prst="star5">
            <a:avLst/>
          </a:prstGeom>
          <a:solidFill>
            <a:schemeClr val="accent1"/>
          </a:solidFill>
          <a:ln w="57150" cap="sq">
            <a:solidFill>
              <a:srgbClr val="0066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727051" name="AutoShape 11"/>
          <p:cNvSpPr>
            <a:spLocks noChangeArrowheads="1"/>
          </p:cNvSpPr>
          <p:nvPr/>
        </p:nvSpPr>
        <p:spPr bwMode="auto">
          <a:xfrm>
            <a:off x="5943600" y="5181600"/>
            <a:ext cx="228600" cy="228600"/>
          </a:xfrm>
          <a:prstGeom prst="star5">
            <a:avLst/>
          </a:prstGeom>
          <a:solidFill>
            <a:schemeClr val="accent1"/>
          </a:solidFill>
          <a:ln w="57150" cap="sq">
            <a:solidFill>
              <a:srgbClr val="0066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727052" name="AutoShape 12"/>
          <p:cNvSpPr>
            <a:spLocks noChangeArrowheads="1"/>
          </p:cNvSpPr>
          <p:nvPr/>
        </p:nvSpPr>
        <p:spPr bwMode="auto">
          <a:xfrm>
            <a:off x="4876800" y="4343400"/>
            <a:ext cx="228600" cy="228600"/>
          </a:xfrm>
          <a:prstGeom prst="star5">
            <a:avLst/>
          </a:prstGeom>
          <a:solidFill>
            <a:schemeClr val="accent1"/>
          </a:solidFill>
          <a:ln w="57150" cap="sq">
            <a:solidFill>
              <a:srgbClr val="0066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727053" name="AutoShape 13"/>
          <p:cNvSpPr>
            <a:spLocks noChangeArrowheads="1"/>
          </p:cNvSpPr>
          <p:nvPr/>
        </p:nvSpPr>
        <p:spPr bwMode="auto">
          <a:xfrm>
            <a:off x="4495800" y="5410200"/>
            <a:ext cx="228600" cy="228600"/>
          </a:xfrm>
          <a:prstGeom prst="star5">
            <a:avLst/>
          </a:prstGeom>
          <a:solidFill>
            <a:schemeClr val="accent1"/>
          </a:solidFill>
          <a:ln w="57150" cap="sq">
            <a:solidFill>
              <a:srgbClr val="0066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727054" name="Line 14"/>
          <p:cNvSpPr>
            <a:spLocks noChangeShapeType="1"/>
          </p:cNvSpPr>
          <p:nvPr/>
        </p:nvSpPr>
        <p:spPr bwMode="auto">
          <a:xfrm>
            <a:off x="3657600" y="3733800"/>
            <a:ext cx="228600" cy="76200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727055" name="Line 15"/>
          <p:cNvSpPr>
            <a:spLocks noChangeShapeType="1"/>
          </p:cNvSpPr>
          <p:nvPr/>
        </p:nvSpPr>
        <p:spPr bwMode="auto">
          <a:xfrm>
            <a:off x="3962400" y="4495800"/>
            <a:ext cx="990600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727056" name="Line 16"/>
          <p:cNvSpPr>
            <a:spLocks noChangeShapeType="1"/>
          </p:cNvSpPr>
          <p:nvPr/>
        </p:nvSpPr>
        <p:spPr bwMode="auto">
          <a:xfrm flipH="1">
            <a:off x="4572000" y="4495800"/>
            <a:ext cx="381000" cy="99060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727057" name="Line 17"/>
          <p:cNvSpPr>
            <a:spLocks noChangeShapeType="1"/>
          </p:cNvSpPr>
          <p:nvPr/>
        </p:nvSpPr>
        <p:spPr bwMode="auto">
          <a:xfrm flipV="1">
            <a:off x="4648200" y="5334000"/>
            <a:ext cx="1295400" cy="22860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727059" name="Line 19"/>
          <p:cNvSpPr>
            <a:spLocks noChangeShapeType="1"/>
          </p:cNvSpPr>
          <p:nvPr/>
        </p:nvSpPr>
        <p:spPr bwMode="auto">
          <a:xfrm>
            <a:off x="5715000" y="3657600"/>
            <a:ext cx="1524000" cy="99060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727060" name="Line 20"/>
          <p:cNvSpPr>
            <a:spLocks noChangeShapeType="1"/>
          </p:cNvSpPr>
          <p:nvPr/>
        </p:nvSpPr>
        <p:spPr bwMode="auto">
          <a:xfrm flipV="1">
            <a:off x="3429000" y="3733800"/>
            <a:ext cx="228600" cy="167640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>
            <a:spAutoFit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2D77-8E14-4F68-BA0C-E0D09DAFFEFB}" type="slidenum">
              <a:rPr lang="fr-FR"/>
              <a:pPr/>
              <a:t>15</a:t>
            </a:fld>
            <a:endParaRPr lang="fr-FR"/>
          </a:p>
        </p:txBody>
      </p:sp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420100" cy="685800"/>
          </a:xfrm>
          <a:ln>
            <a:solidFill>
              <a:srgbClr val="0033CC"/>
            </a:solidFill>
          </a:ln>
        </p:spPr>
        <p:txBody>
          <a:bodyPr/>
          <a:lstStyle/>
          <a:p>
            <a:r>
              <a:rPr lang="fr-FR" b="1">
                <a:cs typeface="Times New Roman" pitchFamily="18" charset="0"/>
              </a:rPr>
              <a:t>Ordre Strict</a:t>
            </a:r>
            <a:r>
              <a:rPr lang="fr-FR"/>
              <a:t> </a:t>
            </a:r>
          </a:p>
        </p:txBody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8420100" cy="5181600"/>
          </a:xfrm>
        </p:spPr>
        <p:txBody>
          <a:bodyPr/>
          <a:lstStyle/>
          <a:p>
            <a:pPr algn="ctr">
              <a:buFont typeface="Symbol" pitchFamily="18" charset="2"/>
              <a:buNone/>
            </a:pPr>
            <a:r>
              <a:rPr lang="fr-FR" sz="3600"/>
              <a:t>Le vocabulaire est source de </a:t>
            </a:r>
          </a:p>
          <a:p>
            <a:pPr algn="ctr">
              <a:buFont typeface="Symbol" pitchFamily="18" charset="2"/>
              <a:buNone/>
            </a:pPr>
            <a:r>
              <a:rPr lang="fr-FR" sz="3600"/>
              <a:t>confusion !</a:t>
            </a:r>
          </a:p>
          <a:p>
            <a:endParaRPr lang="fr-FR" sz="2000"/>
          </a:p>
          <a:p>
            <a:r>
              <a:rPr lang="fr-FR" sz="4000">
                <a:solidFill>
                  <a:srgbClr val="FF0000"/>
                </a:solidFill>
              </a:rPr>
              <a:t>Un ordre strict n’est pas un ordre</a:t>
            </a:r>
            <a:endParaRPr lang="fr-FR" sz="3600"/>
          </a:p>
          <a:p>
            <a:r>
              <a:rPr lang="fr-FR" sz="3600">
                <a:solidFill>
                  <a:srgbClr val="0066FF"/>
                </a:solidFill>
              </a:rPr>
              <a:t>Un </a:t>
            </a:r>
            <a:r>
              <a:rPr lang="fr-FR" sz="3600">
                <a:solidFill>
                  <a:srgbClr val="F317CE"/>
                </a:solidFill>
              </a:rPr>
              <a:t>ordre</a:t>
            </a:r>
            <a:r>
              <a:rPr lang="fr-FR" sz="3600">
                <a:solidFill>
                  <a:srgbClr val="0066FF"/>
                </a:solidFill>
              </a:rPr>
              <a:t> est</a:t>
            </a:r>
            <a:r>
              <a:rPr lang="fr-FR" sz="3600">
                <a:solidFill>
                  <a:srgbClr val="F317CE"/>
                </a:solidFill>
              </a:rPr>
              <a:t> réflexif</a:t>
            </a:r>
            <a:endParaRPr lang="fr-FR" sz="3600"/>
          </a:p>
          <a:p>
            <a:r>
              <a:rPr lang="fr-FR" sz="3600"/>
              <a:t>un </a:t>
            </a:r>
            <a:r>
              <a:rPr lang="fr-FR" sz="3600">
                <a:solidFill>
                  <a:srgbClr val="0066FF"/>
                </a:solidFill>
              </a:rPr>
              <a:t>ordre strict</a:t>
            </a:r>
            <a:r>
              <a:rPr lang="fr-FR" sz="3600"/>
              <a:t> est </a:t>
            </a:r>
            <a:r>
              <a:rPr lang="fr-FR" sz="3600">
                <a:solidFill>
                  <a:srgbClr val="0066FF"/>
                </a:solidFill>
              </a:rPr>
              <a:t>antiréflexif</a:t>
            </a:r>
          </a:p>
        </p:txBody>
      </p:sp>
      <p:pic>
        <p:nvPicPr>
          <p:cNvPr id="8345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371600"/>
            <a:ext cx="1219200" cy="10366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6A10-E339-4285-91CD-24D3D2F5D6DA}" type="slidenum">
              <a:rPr lang="fr-FR"/>
              <a:pPr/>
              <a:t>16</a:t>
            </a:fld>
            <a:endParaRPr lang="fr-FR"/>
          </a:p>
        </p:txBody>
      </p:sp>
      <p:sp>
        <p:nvSpPr>
          <p:cNvPr id="7434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420100" cy="685800"/>
          </a:xfrm>
          <a:ln>
            <a:solidFill>
              <a:srgbClr val="0033CC"/>
            </a:solidFill>
          </a:ln>
        </p:spPr>
        <p:txBody>
          <a:bodyPr/>
          <a:lstStyle/>
          <a:p>
            <a:r>
              <a:rPr lang="fr-FR" b="1">
                <a:cs typeface="Times New Roman" pitchFamily="18" charset="0"/>
              </a:rPr>
              <a:t>Ordre Strict</a:t>
            </a:r>
            <a:r>
              <a:rPr lang="fr-FR"/>
              <a:t> </a:t>
            </a:r>
          </a:p>
        </p:txBody>
      </p:sp>
      <p:sp>
        <p:nvSpPr>
          <p:cNvPr id="7434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8420100" cy="5181600"/>
          </a:xfrm>
        </p:spPr>
        <p:txBody>
          <a:bodyPr/>
          <a:lstStyle/>
          <a:p>
            <a:pPr algn="ctr">
              <a:buFont typeface="Symbol" pitchFamily="18" charset="2"/>
              <a:buNone/>
            </a:pPr>
            <a:r>
              <a:rPr lang="fr-FR" sz="4000">
                <a:solidFill>
                  <a:srgbClr val="FF0000"/>
                </a:solidFill>
              </a:rPr>
              <a:t>Mais ...</a:t>
            </a:r>
            <a:endParaRPr lang="fr-FR" b="1">
              <a:solidFill>
                <a:srgbClr val="FF0000"/>
              </a:solidFill>
            </a:endParaRPr>
          </a:p>
          <a:p>
            <a:pPr algn="ctr">
              <a:buFont typeface="Symbol" pitchFamily="18" charset="2"/>
              <a:buNone/>
            </a:pPr>
            <a:r>
              <a:rPr lang="fr-FR"/>
              <a:t>On peut </a:t>
            </a:r>
            <a:r>
              <a:rPr lang="fr-FR">
                <a:solidFill>
                  <a:srgbClr val="FF0000"/>
                </a:solidFill>
              </a:rPr>
              <a:t>élargir </a:t>
            </a:r>
            <a:r>
              <a:rPr lang="fr-FR"/>
              <a:t>tout </a:t>
            </a:r>
            <a:r>
              <a:rPr lang="fr-FR">
                <a:solidFill>
                  <a:srgbClr val="F317CE"/>
                </a:solidFill>
              </a:rPr>
              <a:t>ordre strict</a:t>
            </a:r>
            <a:r>
              <a:rPr lang="fr-FR"/>
              <a:t> à un </a:t>
            </a:r>
            <a:r>
              <a:rPr lang="fr-FR">
                <a:solidFill>
                  <a:srgbClr val="0066FF"/>
                </a:solidFill>
              </a:rPr>
              <a:t>ordre</a:t>
            </a:r>
            <a:endParaRPr lang="fr-FR"/>
          </a:p>
          <a:p>
            <a:pPr algn="ctr">
              <a:buFont typeface="Symbol" pitchFamily="18" charset="2"/>
              <a:buNone/>
            </a:pPr>
            <a:endParaRPr lang="fr-FR" sz="2000"/>
          </a:p>
          <a:p>
            <a:pPr algn="ctr">
              <a:buFont typeface="Symbol" pitchFamily="18" charset="2"/>
              <a:buNone/>
            </a:pPr>
            <a:r>
              <a:rPr lang="fr-FR"/>
              <a:t>On peut </a:t>
            </a:r>
            <a:r>
              <a:rPr lang="fr-FR">
                <a:solidFill>
                  <a:srgbClr val="FF0000"/>
                </a:solidFill>
              </a:rPr>
              <a:t>restreindre</a:t>
            </a:r>
            <a:r>
              <a:rPr lang="fr-FR">
                <a:solidFill>
                  <a:srgbClr val="F317CE"/>
                </a:solidFill>
              </a:rPr>
              <a:t> </a:t>
            </a:r>
            <a:r>
              <a:rPr lang="fr-FR"/>
              <a:t>tout </a:t>
            </a:r>
            <a:r>
              <a:rPr lang="fr-FR">
                <a:solidFill>
                  <a:srgbClr val="0066FF"/>
                </a:solidFill>
              </a:rPr>
              <a:t>ordre</a:t>
            </a:r>
            <a:r>
              <a:rPr lang="fr-FR"/>
              <a:t> à un </a:t>
            </a:r>
            <a:r>
              <a:rPr lang="fr-FR">
                <a:solidFill>
                  <a:srgbClr val="F317CE"/>
                </a:solidFill>
              </a:rPr>
              <a:t>ordre strict</a:t>
            </a:r>
          </a:p>
          <a:p>
            <a:pPr algn="ctr">
              <a:buFont typeface="Symbol" pitchFamily="18" charset="2"/>
              <a:buNone/>
            </a:pPr>
            <a:endParaRPr lang="fr-FR" sz="2000"/>
          </a:p>
          <a:p>
            <a:pPr algn="ctr">
              <a:buFont typeface="Symbol" pitchFamily="18" charset="2"/>
              <a:buNone/>
            </a:pPr>
            <a:r>
              <a:rPr lang="fr-FR"/>
              <a:t>On peut choisir choisir indifféremment l’un ou l’autre pour construire</a:t>
            </a:r>
            <a:r>
              <a:rPr lang="fr-FR">
                <a:solidFill>
                  <a:srgbClr val="F317CE"/>
                </a:solidFill>
              </a:rPr>
              <a:t> une structure d'ordre</a:t>
            </a:r>
            <a:endParaRPr lang="fr-FR"/>
          </a:p>
          <a:p>
            <a:pPr algn="ctr">
              <a:buFont typeface="Symbol" pitchFamily="18" charset="2"/>
              <a:buNone/>
            </a:pPr>
            <a:r>
              <a:rPr lang="fr-FR" sz="2400" i="1"/>
              <a:t>(</a:t>
            </a:r>
            <a:r>
              <a:rPr lang="fr-FR" sz="2400" b="1" i="1">
                <a:solidFill>
                  <a:srgbClr val="EC74DB"/>
                </a:solidFill>
              </a:rPr>
              <a:t>ensemble</a:t>
            </a:r>
            <a:r>
              <a:rPr lang="fr-FR" sz="2400" i="1"/>
              <a:t> sur lequel une relation d'ordre est définie)</a:t>
            </a:r>
            <a:endParaRPr lang="fr-F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F0CC-F338-405F-86FE-A01E90F50712}" type="slidenum">
              <a:rPr lang="fr-FR"/>
              <a:pPr/>
              <a:t>17</a:t>
            </a:fld>
            <a:endParaRPr lang="fr-FR"/>
          </a:p>
        </p:txBody>
      </p:sp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420100" cy="685800"/>
          </a:xfrm>
          <a:ln>
            <a:solidFill>
              <a:srgbClr val="0033CC"/>
            </a:solidFill>
          </a:ln>
        </p:spPr>
        <p:txBody>
          <a:bodyPr/>
          <a:lstStyle/>
          <a:p>
            <a:r>
              <a:rPr lang="fr-FR" b="1">
                <a:cs typeface="Times New Roman" pitchFamily="18" charset="0"/>
              </a:rPr>
              <a:t>Ordre Total, Ordre Partiel</a:t>
            </a:r>
            <a:r>
              <a:rPr lang="fr-FR">
                <a:cs typeface="Times New Roman" pitchFamily="18" charset="0"/>
              </a:rPr>
              <a:t> </a:t>
            </a:r>
          </a:p>
        </p:txBody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8420100" cy="5181600"/>
          </a:xfrm>
        </p:spPr>
        <p:txBody>
          <a:bodyPr/>
          <a:lstStyle/>
          <a:p>
            <a:r>
              <a:rPr lang="fr-FR"/>
              <a:t>À partir de maintenant, l’on traitera d’un ordre au sens large.</a:t>
            </a:r>
          </a:p>
          <a:p>
            <a:pPr>
              <a:buFont typeface="Symbol" pitchFamily="18" charset="2"/>
              <a:buNone/>
            </a:pPr>
            <a:endParaRPr lang="fr-FR"/>
          </a:p>
          <a:p>
            <a:r>
              <a:rPr lang="fr-FR"/>
              <a:t>On supposera que l’</a:t>
            </a:r>
            <a:r>
              <a:rPr lang="fr-FR">
                <a:solidFill>
                  <a:srgbClr val="FF0000"/>
                </a:solidFill>
              </a:rPr>
              <a:t>ordre </a:t>
            </a:r>
            <a:r>
              <a:rPr lang="fr-FR"/>
              <a:t>est </a:t>
            </a:r>
            <a:r>
              <a:rPr lang="fr-FR">
                <a:solidFill>
                  <a:srgbClr val="FF0000"/>
                </a:solidFill>
              </a:rPr>
              <a:t>total</a:t>
            </a:r>
            <a:r>
              <a:rPr lang="fr-FR"/>
              <a:t>:</a:t>
            </a:r>
          </a:p>
          <a:p>
            <a:pPr algn="ctr">
              <a:buFont typeface="Symbol" pitchFamily="18" charset="2"/>
              <a:buNone/>
            </a:pPr>
            <a:r>
              <a:rPr lang="fr-FR">
                <a:solidFill>
                  <a:srgbClr val="0000CC"/>
                </a:solidFill>
              </a:rPr>
              <a:t>2 éléments quelconques sont comparables</a:t>
            </a:r>
            <a:r>
              <a:rPr lang="fr-FR" sz="2400"/>
              <a:t>:</a:t>
            </a:r>
          </a:p>
          <a:p>
            <a:pPr algn="ctr">
              <a:buFont typeface="Symbol" pitchFamily="18" charset="2"/>
              <a:buNone/>
            </a:pPr>
            <a:r>
              <a:rPr lang="fr-FR" sz="3600" b="1">
                <a:solidFill>
                  <a:srgbClr val="FF0000"/>
                </a:solidFill>
                <a:sym typeface="Symbol" pitchFamily="18" charset="2"/>
              </a:rPr>
              <a:t></a:t>
            </a:r>
            <a:r>
              <a:rPr lang="fr-FR" sz="3600" b="1">
                <a:sym typeface="Symbol" pitchFamily="18" charset="2"/>
              </a:rPr>
              <a:t> </a:t>
            </a:r>
            <a:r>
              <a:rPr lang="fr-FR" sz="3600"/>
              <a:t>a, b  :     a </a:t>
            </a:r>
            <a:r>
              <a:rPr lang="fr-FR" sz="3600" b="1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fr-FR" sz="360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fr-FR" sz="3600">
                <a:sym typeface="Symbol" pitchFamily="18" charset="2"/>
              </a:rPr>
              <a:t>b   </a:t>
            </a:r>
            <a:r>
              <a:rPr lang="fr-FR">
                <a:solidFill>
                  <a:srgbClr val="0000FF"/>
                </a:solidFill>
                <a:sym typeface="Symbol" pitchFamily="18" charset="2"/>
              </a:rPr>
              <a:t>ou</a:t>
            </a:r>
            <a:r>
              <a:rPr lang="fr-FR" sz="3600">
                <a:sym typeface="Symbol" pitchFamily="18" charset="2"/>
              </a:rPr>
              <a:t>   </a:t>
            </a:r>
            <a:r>
              <a:rPr lang="fr-FR" sz="3600"/>
              <a:t>b </a:t>
            </a:r>
            <a:r>
              <a:rPr lang="fr-FR" sz="3600" b="1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fr-FR" sz="3600">
                <a:sym typeface="Symbol" pitchFamily="18" charset="2"/>
              </a:rPr>
              <a:t> a</a:t>
            </a:r>
          </a:p>
          <a:p>
            <a:pPr algn="ctr">
              <a:buFont typeface="Symbol" pitchFamily="18" charset="2"/>
              <a:buNone/>
            </a:pPr>
            <a:endParaRPr lang="fr-FR" sz="2000">
              <a:sym typeface="Symbol" pitchFamily="18" charset="2"/>
            </a:endParaRPr>
          </a:p>
          <a:p>
            <a:pPr algn="ctr">
              <a:buFont typeface="Symbol" pitchFamily="18" charset="2"/>
              <a:buNone/>
            </a:pPr>
            <a:r>
              <a:rPr lang="fr-FR" sz="3600">
                <a:sym typeface="Symbol" pitchFamily="18" charset="2"/>
              </a:rPr>
              <a:t>C’est l’ordre familier de </a:t>
            </a:r>
            <a:r>
              <a:rPr lang="fr-FR" sz="3600" i="1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N</a:t>
            </a:r>
            <a:r>
              <a:rPr lang="fr-FR" sz="3600"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700A-886D-4B8A-A8C2-E1D502470F80}" type="slidenum">
              <a:rPr lang="fr-FR"/>
              <a:pPr/>
              <a:t>18</a:t>
            </a:fld>
            <a:endParaRPr lang="fr-FR"/>
          </a:p>
        </p:txBody>
      </p:sp>
      <p:sp>
        <p:nvSpPr>
          <p:cNvPr id="7618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420100" cy="685800"/>
          </a:xfrm>
          <a:ln>
            <a:solidFill>
              <a:srgbClr val="0033CC"/>
            </a:solidFill>
          </a:ln>
        </p:spPr>
        <p:txBody>
          <a:bodyPr/>
          <a:lstStyle/>
          <a:p>
            <a:r>
              <a:rPr lang="fr-FR" b="1"/>
              <a:t>Le Tri</a:t>
            </a:r>
          </a:p>
        </p:txBody>
      </p:sp>
      <p:sp>
        <p:nvSpPr>
          <p:cNvPr id="7618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4800600" cy="47244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fr-FR" sz="2800"/>
              <a:t>Soit un ensemble d’éléments </a:t>
            </a:r>
          </a:p>
          <a:p>
            <a:pPr>
              <a:buFont typeface="Symbol" pitchFamily="18" charset="2"/>
              <a:buNone/>
            </a:pPr>
            <a:r>
              <a:rPr lang="fr-FR" sz="2800">
                <a:solidFill>
                  <a:srgbClr val="0000CC"/>
                </a:solidFill>
              </a:rPr>
              <a:t>muni d’une relation d’ordre </a:t>
            </a:r>
          </a:p>
          <a:p>
            <a:pPr>
              <a:buFont typeface="Symbol" pitchFamily="18" charset="2"/>
              <a:buNone/>
            </a:pPr>
            <a:r>
              <a:rPr lang="fr-FR" sz="2800">
                <a:solidFill>
                  <a:srgbClr val="0000CC"/>
                </a:solidFill>
              </a:rPr>
              <a:t>total.</a:t>
            </a:r>
          </a:p>
          <a:p>
            <a:pPr algn="ctr">
              <a:buFont typeface="Symbol" pitchFamily="18" charset="2"/>
              <a:buNone/>
            </a:pPr>
            <a:endParaRPr lang="fr-FR" sz="2800"/>
          </a:p>
          <a:p>
            <a:pPr>
              <a:buFont typeface="Symbol" pitchFamily="18" charset="2"/>
              <a:buNone/>
            </a:pPr>
            <a:r>
              <a:rPr lang="fr-FR" sz="2800"/>
              <a:t>Le problème du tri consiste à </a:t>
            </a:r>
          </a:p>
          <a:p>
            <a:pPr>
              <a:buFont typeface="Symbol" pitchFamily="18" charset="2"/>
              <a:buNone/>
            </a:pPr>
            <a:r>
              <a:rPr lang="fr-FR" sz="2800"/>
              <a:t>les ranger dans l’ordre </a:t>
            </a:r>
          </a:p>
          <a:p>
            <a:pPr>
              <a:buFont typeface="Symbol" pitchFamily="18" charset="2"/>
              <a:buNone/>
            </a:pPr>
            <a:r>
              <a:rPr lang="fr-FR" sz="2800">
                <a:solidFill>
                  <a:srgbClr val="0000CC"/>
                </a:solidFill>
              </a:rPr>
              <a:t>croissant ou décroissant.</a:t>
            </a:r>
          </a:p>
          <a:p>
            <a:pPr algn="ctr">
              <a:buFont typeface="Symbol" pitchFamily="18" charset="2"/>
              <a:buNone/>
            </a:pPr>
            <a:endParaRPr lang="fr-FR" sz="2400"/>
          </a:p>
        </p:txBody>
      </p:sp>
      <p:sp>
        <p:nvSpPr>
          <p:cNvPr id="761860" name="Text Box 1028"/>
          <p:cNvSpPr txBox="1">
            <a:spLocks noChangeArrowheads="1"/>
          </p:cNvSpPr>
          <p:nvPr/>
        </p:nvSpPr>
        <p:spPr bwMode="auto">
          <a:xfrm>
            <a:off x="5257800" y="1219200"/>
            <a:ext cx="4343400" cy="4737100"/>
          </a:xfrm>
          <a:prstGeom prst="rect">
            <a:avLst/>
          </a:prstGeom>
          <a:noFill/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fr-FR" sz="2800"/>
              <a:t>Il existe de </a:t>
            </a:r>
            <a:r>
              <a:rPr kumimoji="1" lang="fr-FR" sz="2800">
                <a:solidFill>
                  <a:srgbClr val="0000CC"/>
                </a:solidFill>
              </a:rPr>
              <a:t>nombreuses façons de réaliser ce tri</a:t>
            </a:r>
            <a:r>
              <a:rPr kumimoji="1" lang="fr-FR" sz="2800"/>
              <a:t>,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fr-FR" sz="2800"/>
              <a:t>donc de nombreux schémas algorithmiques de tri.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kumimoji="1" lang="fr-FR" sz="280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fr-FR" sz="2800"/>
              <a:t>La connaissance de leur </a:t>
            </a:r>
            <a:r>
              <a:rPr kumimoji="1" lang="fr-FR" sz="2800">
                <a:solidFill>
                  <a:srgbClr val="0000CC"/>
                </a:solidFill>
              </a:rPr>
              <a:t>complexité est cruciale</a:t>
            </a:r>
            <a:r>
              <a:rPr kumimoji="1" lang="fr-FR" sz="2800"/>
              <a:t> quand le nombre d’éléments est important.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kumimoji="1"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6D9A-B507-4AB4-9090-2E63AF820FB5}" type="slidenum">
              <a:rPr lang="fr-FR"/>
              <a:pPr/>
              <a:t>19</a:t>
            </a:fld>
            <a:endParaRPr lang="fr-FR"/>
          </a:p>
        </p:txBody>
      </p:sp>
      <p:sp>
        <p:nvSpPr>
          <p:cNvPr id="7659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420100" cy="685800"/>
          </a:xfrm>
          <a:ln>
            <a:solidFill>
              <a:srgbClr val="0033CC"/>
            </a:solidFill>
          </a:ln>
        </p:spPr>
        <p:txBody>
          <a:bodyPr/>
          <a:lstStyle/>
          <a:p>
            <a:r>
              <a:rPr lang="fr-FR" b="1"/>
              <a:t>Les Tris par comparaison</a:t>
            </a:r>
          </a:p>
        </p:txBody>
      </p:sp>
      <p:sp>
        <p:nvSpPr>
          <p:cNvPr id="7659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839200" cy="5018088"/>
          </a:xfrm>
          <a:ln>
            <a:solidFill>
              <a:schemeClr val="tx1"/>
            </a:solidFill>
          </a:ln>
        </p:spPr>
        <p:txBody>
          <a:bodyPr/>
          <a:lstStyle/>
          <a:p>
            <a:pPr algn="ctr">
              <a:buFont typeface="Symbol" pitchFamily="18" charset="2"/>
              <a:buNone/>
            </a:pPr>
            <a:r>
              <a:rPr lang="fr-FR" sz="2400"/>
              <a:t>Le problème du tri consiste à les ranger dans l’ordre </a:t>
            </a:r>
          </a:p>
          <a:p>
            <a:pPr algn="ctr">
              <a:buFont typeface="Symbol" pitchFamily="18" charset="2"/>
              <a:buNone/>
            </a:pPr>
            <a:r>
              <a:rPr lang="fr-FR" sz="2400">
                <a:solidFill>
                  <a:srgbClr val="0000CC"/>
                </a:solidFill>
              </a:rPr>
              <a:t>croissant ou décroissant.</a:t>
            </a:r>
          </a:p>
          <a:p>
            <a:pPr>
              <a:buFont typeface="Symbol" pitchFamily="18" charset="2"/>
              <a:buNone/>
            </a:pPr>
            <a:endParaRPr lang="fr-FR" sz="1600">
              <a:solidFill>
                <a:srgbClr val="0000CC"/>
              </a:solidFill>
            </a:endParaRPr>
          </a:p>
          <a:p>
            <a:r>
              <a:rPr lang="fr-FR" sz="2800"/>
              <a:t>Les algorithmes de tri élémentaires (les plus simples) sont </a:t>
            </a:r>
          </a:p>
          <a:p>
            <a:pPr>
              <a:buFont typeface="Symbol" pitchFamily="18" charset="2"/>
              <a:buNone/>
            </a:pPr>
            <a:r>
              <a:rPr lang="fr-FR" sz="2800"/>
              <a:t>des</a:t>
            </a:r>
            <a:r>
              <a:rPr lang="fr-FR" sz="2800">
                <a:solidFill>
                  <a:srgbClr val="0000CC"/>
                </a:solidFill>
              </a:rPr>
              <a:t> </a:t>
            </a:r>
            <a:r>
              <a:rPr lang="fr-FR" sz="2800">
                <a:solidFill>
                  <a:srgbClr val="FF0000"/>
                </a:solidFill>
              </a:rPr>
              <a:t>tris par comparaison</a:t>
            </a:r>
            <a:r>
              <a:rPr lang="fr-FR" sz="2800">
                <a:solidFill>
                  <a:srgbClr val="0000CC"/>
                </a:solidFill>
              </a:rPr>
              <a:t>.</a:t>
            </a:r>
          </a:p>
          <a:p>
            <a:pPr>
              <a:buFont typeface="Symbol" pitchFamily="18" charset="2"/>
              <a:buNone/>
            </a:pPr>
            <a:r>
              <a:rPr lang="fr-FR" sz="2800"/>
              <a:t>Les opérations effectuées reposent uniquement sur des</a:t>
            </a:r>
          </a:p>
          <a:p>
            <a:pPr>
              <a:buFont typeface="Symbol" pitchFamily="18" charset="2"/>
              <a:buNone/>
            </a:pPr>
            <a:r>
              <a:rPr lang="fr-FR" sz="2800">
                <a:solidFill>
                  <a:srgbClr val="FF0000"/>
                </a:solidFill>
              </a:rPr>
              <a:t>comparaisons entre les éléments</a:t>
            </a:r>
            <a:r>
              <a:rPr lang="fr-FR" sz="2800"/>
              <a:t>.</a:t>
            </a:r>
          </a:p>
          <a:p>
            <a:pPr>
              <a:buFont typeface="Symbol" pitchFamily="18" charset="2"/>
              <a:buNone/>
            </a:pPr>
            <a:endParaRPr lang="fr-FR" sz="1600"/>
          </a:p>
          <a:p>
            <a:r>
              <a:rPr lang="fr-FR" sz="2800"/>
              <a:t>Nous verrons également des tris</a:t>
            </a:r>
            <a:r>
              <a:rPr lang="fr-FR" sz="2800">
                <a:solidFill>
                  <a:srgbClr val="FF0000"/>
                </a:solidFill>
              </a:rPr>
              <a:t>  plus élaborés</a:t>
            </a:r>
          </a:p>
          <a:p>
            <a:pPr algn="ctr">
              <a:buFont typeface="Symbol" pitchFamily="18" charset="2"/>
              <a:buNone/>
            </a:pPr>
            <a:endParaRPr lang="fr-F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EDA5-A566-41AF-B53E-7FF7CD0E3A2C}" type="slidenum">
              <a:rPr lang="fr-FR"/>
              <a:pPr/>
              <a:t>2</a:t>
            </a:fld>
            <a:endParaRPr lang="fr-FR"/>
          </a:p>
        </p:txBody>
      </p:sp>
      <p:sp>
        <p:nvSpPr>
          <p:cNvPr id="7454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420100" cy="914400"/>
          </a:xfrm>
        </p:spPr>
        <p:txBody>
          <a:bodyPr/>
          <a:lstStyle/>
          <a:p>
            <a:r>
              <a:rPr lang="fr-FR" b="1"/>
              <a:t>Plan</a:t>
            </a:r>
          </a:p>
        </p:txBody>
      </p:sp>
      <p:sp>
        <p:nvSpPr>
          <p:cNvPr id="7454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42950" y="1143000"/>
            <a:ext cx="8420100" cy="5165725"/>
          </a:xfrm>
        </p:spPr>
        <p:txBody>
          <a:bodyPr/>
          <a:lstStyle/>
          <a:p>
            <a:pPr>
              <a:lnSpc>
                <a:spcPct val="80000"/>
              </a:lnSpc>
              <a:buClr>
                <a:srgbClr val="0066FF"/>
              </a:buClr>
            </a:pPr>
            <a:r>
              <a:rPr lang="en-US" sz="2800"/>
              <a:t> </a:t>
            </a:r>
            <a:r>
              <a:rPr lang="en-US">
                <a:solidFill>
                  <a:srgbClr val="333399"/>
                </a:solidFill>
              </a:rPr>
              <a:t>Les structures d’ordre</a:t>
            </a:r>
          </a:p>
          <a:p>
            <a:pPr lvl="1">
              <a:lnSpc>
                <a:spcPct val="80000"/>
              </a:lnSpc>
              <a:buClr>
                <a:srgbClr val="0066FF"/>
              </a:buClr>
              <a:buFont typeface="Wingdings" pitchFamily="2" charset="2"/>
              <a:buChar char="Ø"/>
            </a:pPr>
            <a:r>
              <a:rPr lang="en-US" sz="2000"/>
              <a:t>relation d’ordre</a:t>
            </a:r>
          </a:p>
          <a:p>
            <a:pPr lvl="1">
              <a:lnSpc>
                <a:spcPct val="80000"/>
              </a:lnSpc>
              <a:buClr>
                <a:srgbClr val="0066FF"/>
              </a:buClr>
              <a:buFont typeface="Wingdings" pitchFamily="2" charset="2"/>
              <a:buChar char="Ø"/>
            </a:pPr>
            <a:r>
              <a:rPr lang="en-US" sz="2000"/>
              <a:t>relation d’ordre strict</a:t>
            </a:r>
          </a:p>
          <a:p>
            <a:pPr>
              <a:lnSpc>
                <a:spcPct val="80000"/>
              </a:lnSpc>
              <a:buClr>
                <a:srgbClr val="0066FF"/>
              </a:buClr>
            </a:pPr>
            <a:r>
              <a:rPr lang="en-US">
                <a:solidFill>
                  <a:srgbClr val="333399"/>
                </a:solidFill>
              </a:rPr>
              <a:t>Les tris par comparaison</a:t>
            </a:r>
          </a:p>
          <a:p>
            <a:pPr lvl="1">
              <a:lnSpc>
                <a:spcPct val="80000"/>
              </a:lnSpc>
              <a:buClr>
                <a:srgbClr val="0066FF"/>
              </a:buClr>
              <a:buFont typeface="Wingdings" pitchFamily="2" charset="2"/>
              <a:buChar char="Ø"/>
            </a:pPr>
            <a:r>
              <a:rPr lang="en-US" sz="2000"/>
              <a:t>tri par sélection</a:t>
            </a:r>
          </a:p>
          <a:p>
            <a:pPr lvl="1">
              <a:lnSpc>
                <a:spcPct val="80000"/>
              </a:lnSpc>
              <a:buClr>
                <a:srgbClr val="0066FF"/>
              </a:buClr>
              <a:buFont typeface="Wingdings" pitchFamily="2" charset="2"/>
              <a:buChar char="Ø"/>
            </a:pPr>
            <a:r>
              <a:rPr lang="en-US" sz="2000"/>
              <a:t>tris par insertion</a:t>
            </a:r>
          </a:p>
          <a:p>
            <a:pPr lvl="1">
              <a:lnSpc>
                <a:spcPct val="80000"/>
              </a:lnSpc>
              <a:buClr>
                <a:srgbClr val="0066FF"/>
              </a:buClr>
              <a:buFont typeface="Wingdings" pitchFamily="2" charset="2"/>
              <a:buChar char="Ø"/>
            </a:pPr>
            <a:r>
              <a:rPr lang="en-US" sz="2000"/>
              <a:t>tri à bulles</a:t>
            </a:r>
          </a:p>
          <a:p>
            <a:pPr lvl="1">
              <a:lnSpc>
                <a:spcPct val="80000"/>
              </a:lnSpc>
              <a:buClr>
                <a:srgbClr val="0066FF"/>
              </a:buClr>
              <a:buFont typeface="Wingdings" pitchFamily="2" charset="2"/>
              <a:buChar char="Ø"/>
            </a:pPr>
            <a:r>
              <a:rPr lang="en-US" sz="2000"/>
              <a:t>tri par fusion</a:t>
            </a:r>
          </a:p>
          <a:p>
            <a:pPr>
              <a:lnSpc>
                <a:spcPct val="80000"/>
              </a:lnSpc>
              <a:buClr>
                <a:srgbClr val="0066FF"/>
              </a:buClr>
            </a:pPr>
            <a:r>
              <a:rPr lang="en-US">
                <a:solidFill>
                  <a:srgbClr val="333399"/>
                </a:solidFill>
              </a:rPr>
              <a:t>Compléments: tris élaborés</a:t>
            </a:r>
          </a:p>
          <a:p>
            <a:pPr lvl="1">
              <a:lnSpc>
                <a:spcPct val="80000"/>
              </a:lnSpc>
              <a:buClr>
                <a:srgbClr val="0066FF"/>
              </a:buClr>
              <a:buFont typeface="Wingdings" pitchFamily="2" charset="2"/>
              <a:buChar char="Ø"/>
            </a:pPr>
            <a:r>
              <a:rPr lang="en-US" sz="2000"/>
              <a:t>tri par dénombrement</a:t>
            </a:r>
          </a:p>
          <a:p>
            <a:pPr lvl="1">
              <a:lnSpc>
                <a:spcPct val="80000"/>
              </a:lnSpc>
              <a:buClr>
                <a:srgbClr val="0066FF"/>
              </a:buClr>
              <a:buFont typeface="Wingdings" pitchFamily="2" charset="2"/>
              <a:buChar char="Ø"/>
            </a:pPr>
            <a:r>
              <a:rPr lang="en-US" sz="2000"/>
              <a:t>tri par base</a:t>
            </a:r>
          </a:p>
          <a:p>
            <a:pPr lvl="1">
              <a:lnSpc>
                <a:spcPct val="80000"/>
              </a:lnSpc>
              <a:buClr>
                <a:srgbClr val="0066FF"/>
              </a:buClr>
              <a:buFont typeface="Wingdings" pitchFamily="2" charset="2"/>
              <a:buChar char="Ø"/>
            </a:pPr>
            <a:r>
              <a:rPr lang="en-US" sz="2000"/>
              <a:t>indirection</a:t>
            </a:r>
          </a:p>
          <a:p>
            <a:pPr lvl="1">
              <a:lnSpc>
                <a:spcPct val="80000"/>
              </a:lnSpc>
              <a:buClr>
                <a:srgbClr val="0066FF"/>
              </a:buClr>
              <a:buFont typeface="Wingdings" pitchFamily="2" charset="2"/>
              <a:buChar char="Ø"/>
            </a:pPr>
            <a:r>
              <a:rPr lang="en-US" sz="2000"/>
              <a:t>tris internes </a:t>
            </a:r>
            <a:r>
              <a:rPr lang="en-US" sz="2000" i="1"/>
              <a:t>versus</a:t>
            </a:r>
            <a:r>
              <a:rPr lang="en-US" sz="2000"/>
              <a:t> tris externes</a:t>
            </a:r>
          </a:p>
          <a:p>
            <a:pPr>
              <a:lnSpc>
                <a:spcPct val="80000"/>
              </a:lnSpc>
              <a:buClr>
                <a:srgbClr val="0066FF"/>
              </a:buClr>
            </a:pPr>
            <a:r>
              <a:rPr lang="en-US" sz="2800"/>
              <a:t> </a:t>
            </a:r>
            <a:r>
              <a:rPr lang="en-US" smtClean="0">
                <a:solidFill>
                  <a:srgbClr val="333399"/>
                </a:solidFill>
              </a:rPr>
              <a:t>Conclusion  et  bibliographie</a:t>
            </a:r>
            <a:endParaRPr lang="en-US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AB6C-140A-4BB6-8270-CD960FC545F3}" type="slidenum">
              <a:rPr lang="fr-FR"/>
              <a:pPr/>
              <a:t>20</a:t>
            </a:fld>
            <a:endParaRPr lang="fr-FR"/>
          </a:p>
        </p:txBody>
      </p:sp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420100" cy="685800"/>
          </a:xfrm>
          <a:ln>
            <a:solidFill>
              <a:srgbClr val="0033CC"/>
            </a:solidFill>
          </a:ln>
        </p:spPr>
        <p:txBody>
          <a:bodyPr/>
          <a:lstStyle/>
          <a:p>
            <a:r>
              <a:rPr lang="fr-FR" b="1"/>
              <a:t>Le Tri</a:t>
            </a:r>
          </a:p>
        </p:txBody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839200" cy="510540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fr-FR" sz="2800"/>
              <a:t>Les algorithmes qui suivent se réfèrent au tri des éléments d’un </a:t>
            </a:r>
            <a:r>
              <a:rPr lang="fr-FR" sz="2800">
                <a:solidFill>
                  <a:srgbClr val="FF0000"/>
                </a:solidFill>
              </a:rPr>
              <a:t>tableau de taille donnée</a:t>
            </a:r>
            <a:r>
              <a:rPr lang="fr-FR" sz="2800"/>
              <a:t>.</a:t>
            </a:r>
          </a:p>
          <a:p>
            <a:endParaRPr lang="fr-FR" sz="1600"/>
          </a:p>
          <a:p>
            <a:r>
              <a:rPr lang="fr-FR" sz="2800"/>
              <a:t>La relation d’ordre est notée </a:t>
            </a:r>
            <a:r>
              <a:rPr lang="fr-FR" sz="2800" b="1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fr-FR" sz="2800">
                <a:sym typeface="Symbol" pitchFamily="18" charset="2"/>
              </a:rPr>
              <a:t> . </a:t>
            </a:r>
          </a:p>
          <a:p>
            <a:pPr>
              <a:buFont typeface="Symbol" pitchFamily="18" charset="2"/>
              <a:buNone/>
            </a:pPr>
            <a:endParaRPr lang="fr-FR" sz="1600">
              <a:sym typeface="Symbol" pitchFamily="18" charset="2"/>
            </a:endParaRPr>
          </a:p>
          <a:p>
            <a:r>
              <a:rPr lang="fr-FR" sz="2800">
                <a:sym typeface="Symbol" pitchFamily="18" charset="2"/>
              </a:rPr>
              <a:t>Sans perte de généralité, </a:t>
            </a:r>
            <a:r>
              <a:rPr lang="fr-FR" sz="2400" i="1">
                <a:sym typeface="Symbol" pitchFamily="18" charset="2"/>
              </a:rPr>
              <a:t>(c.-à-d : on peut transposer ce contexte à celui d’un autre type d’ordre),</a:t>
            </a:r>
            <a:r>
              <a:rPr lang="fr-FR" sz="2800">
                <a:sym typeface="Symbol" pitchFamily="18" charset="2"/>
              </a:rPr>
              <a:t> </a:t>
            </a:r>
          </a:p>
          <a:p>
            <a:pPr>
              <a:buFont typeface="Symbol" pitchFamily="18" charset="2"/>
              <a:buNone/>
            </a:pPr>
            <a:r>
              <a:rPr lang="fr-FR" sz="2800">
                <a:sym typeface="Symbol" pitchFamily="18" charset="2"/>
              </a:rPr>
              <a:t>	le tri est supposé effectué dans </a:t>
            </a:r>
            <a:r>
              <a:rPr lang="fr-FR" sz="2800">
                <a:solidFill>
                  <a:srgbClr val="FF0000"/>
                </a:solidFill>
                <a:sym typeface="Symbol" pitchFamily="18" charset="2"/>
              </a:rPr>
              <a:t>l’ordre croissant</a:t>
            </a:r>
            <a:r>
              <a:rPr lang="fr-FR" sz="2800">
                <a:sym typeface="Symbol" pitchFamily="18" charset="2"/>
              </a:rPr>
              <a:t>.</a:t>
            </a:r>
          </a:p>
          <a:p>
            <a:pPr>
              <a:buFont typeface="Symbol" pitchFamily="18" charset="2"/>
              <a:buNone/>
            </a:pPr>
            <a:endParaRPr lang="fr-FR" sz="1600">
              <a:sym typeface="Symbol" pitchFamily="18" charset="2"/>
            </a:endParaRPr>
          </a:p>
          <a:p>
            <a:r>
              <a:rPr lang="fr-FR" sz="2800">
                <a:sym typeface="Symbol" pitchFamily="18" charset="2"/>
              </a:rPr>
              <a:t>Sauf exception, le tri a lieu </a:t>
            </a:r>
            <a:r>
              <a:rPr lang="fr-FR" sz="2800">
                <a:solidFill>
                  <a:srgbClr val="FF0000"/>
                </a:solidFill>
                <a:sym typeface="Symbol" pitchFamily="18" charset="2"/>
              </a:rPr>
              <a:t>sur place</a:t>
            </a:r>
            <a:r>
              <a:rPr lang="fr-FR" sz="2800">
                <a:sym typeface="Symbol" pitchFamily="18" charset="2"/>
              </a:rPr>
              <a:t> : sans faire appel à un tableau auxiliaire</a:t>
            </a:r>
          </a:p>
          <a:p>
            <a:pPr>
              <a:buFont typeface="Symbol" pitchFamily="18" charset="2"/>
              <a:buNone/>
            </a:pPr>
            <a:r>
              <a:rPr lang="fr-FR" sz="1600">
                <a:solidFill>
                  <a:srgbClr val="0000CC"/>
                </a:solidFill>
                <a:sym typeface="Symbol" pitchFamily="18" charset="2"/>
              </a:rPr>
              <a:t> </a:t>
            </a:r>
            <a:endParaRPr lang="fr-F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87E-1227-4DBF-AF86-C01F5B997273}" type="slidenum">
              <a:rPr lang="fr-FR"/>
              <a:pPr/>
              <a:t>21</a:t>
            </a:fld>
            <a:endParaRPr lang="fr-FR"/>
          </a:p>
        </p:txBody>
      </p:sp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8420100" cy="609600"/>
          </a:xfrm>
          <a:ln>
            <a:solidFill>
              <a:srgbClr val="0033CC"/>
            </a:solidFill>
          </a:ln>
        </p:spPr>
        <p:txBody>
          <a:bodyPr/>
          <a:lstStyle/>
          <a:p>
            <a:r>
              <a:rPr lang="fr-FR" b="1"/>
              <a:t>Le Tri</a:t>
            </a:r>
            <a:r>
              <a:rPr lang="fr-FR" sz="2400" b="1">
                <a:solidFill>
                  <a:srgbClr val="0033CC"/>
                </a:solidFill>
              </a:rPr>
              <a:t>         gestion des exceptions</a:t>
            </a:r>
            <a:endParaRPr lang="fr-FR" b="1"/>
          </a:p>
        </p:txBody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839200" cy="4419600"/>
          </a:xfrm>
          <a:ln>
            <a:solidFill>
              <a:srgbClr val="402DF9"/>
            </a:solidFill>
          </a:ln>
        </p:spPr>
        <p:txBody>
          <a:bodyPr/>
          <a:lstStyle/>
          <a:p>
            <a:pPr algn="ctr">
              <a:buFont typeface="Symbol" pitchFamily="18" charset="2"/>
              <a:buNone/>
            </a:pPr>
            <a:r>
              <a:rPr lang="fr-FR" sz="2800" u="sng">
                <a:solidFill>
                  <a:srgbClr val="0000CC"/>
                </a:solidFill>
                <a:sym typeface="Symbol" pitchFamily="18" charset="2"/>
              </a:rPr>
              <a:t>Remarque générale</a:t>
            </a:r>
          </a:p>
          <a:p>
            <a:pPr algn="ctr">
              <a:buFont typeface="Symbol" pitchFamily="18" charset="2"/>
              <a:buNone/>
            </a:pPr>
            <a:endParaRPr lang="fr-FR" sz="2800" u="sng">
              <a:solidFill>
                <a:srgbClr val="0000CC"/>
              </a:solidFill>
              <a:sym typeface="Symbol" pitchFamily="18" charset="2"/>
            </a:endParaRPr>
          </a:p>
          <a:p>
            <a:pPr>
              <a:buFont typeface="Symbol" pitchFamily="18" charset="2"/>
              <a:buNone/>
            </a:pPr>
            <a:r>
              <a:rPr lang="fr-FR" sz="2400">
                <a:sym typeface="Symbol" pitchFamily="18" charset="2"/>
              </a:rPr>
              <a:t>La mise en place d’</a:t>
            </a:r>
            <a:r>
              <a:rPr lang="fr-FR" sz="2400">
                <a:solidFill>
                  <a:srgbClr val="402DF9"/>
                </a:solidFill>
                <a:sym typeface="Symbol" pitchFamily="18" charset="2"/>
              </a:rPr>
              <a:t>exceptions</a:t>
            </a:r>
            <a:r>
              <a:rPr lang="fr-FR" sz="2400">
                <a:sym typeface="Symbol" pitchFamily="18" charset="2"/>
              </a:rPr>
              <a:t> lors de la mise au point des algorithmes/ sous-algorithmes reste une démarche </a:t>
            </a:r>
            <a:r>
              <a:rPr lang="fr-FR" sz="2400">
                <a:solidFill>
                  <a:srgbClr val="402DF9"/>
                </a:solidFill>
                <a:sym typeface="Symbol" pitchFamily="18" charset="2"/>
              </a:rPr>
              <a:t>incontournable</a:t>
            </a:r>
            <a:r>
              <a:rPr lang="fr-FR" sz="2400">
                <a:sym typeface="Symbol" pitchFamily="18" charset="2"/>
              </a:rPr>
              <a:t>.</a:t>
            </a:r>
          </a:p>
          <a:p>
            <a:pPr>
              <a:buFont typeface="Symbol" pitchFamily="18" charset="2"/>
              <a:buNone/>
            </a:pPr>
            <a:endParaRPr lang="fr-FR" sz="2400">
              <a:sym typeface="Symbol" pitchFamily="18" charset="2"/>
            </a:endParaRPr>
          </a:p>
          <a:p>
            <a:pPr>
              <a:buFont typeface="Symbol" pitchFamily="18" charset="2"/>
              <a:buNone/>
            </a:pPr>
            <a:r>
              <a:rPr lang="fr-FR" sz="2400">
                <a:sym typeface="Symbol" pitchFamily="18" charset="2"/>
              </a:rPr>
              <a:t>Dans des sous-algorithmes liés aux tris présentés ici, </a:t>
            </a:r>
            <a:r>
              <a:rPr lang="fr-FR" sz="2400">
                <a:solidFill>
                  <a:srgbClr val="402DF9"/>
                </a:solidFill>
                <a:sym typeface="Symbol" pitchFamily="18" charset="2"/>
              </a:rPr>
              <a:t>par pur souci pédagogique de simplification</a:t>
            </a:r>
            <a:r>
              <a:rPr lang="fr-FR" sz="2400">
                <a:sym typeface="Symbol" pitchFamily="18" charset="2"/>
              </a:rPr>
              <a:t>, nous ne mentionnerons </a:t>
            </a:r>
            <a:r>
              <a:rPr lang="fr-FR" sz="2400">
                <a:solidFill>
                  <a:srgbClr val="402DF9"/>
                </a:solidFill>
                <a:sym typeface="Symbol" pitchFamily="18" charset="2"/>
              </a:rPr>
              <a:t>que les exceptions spécifiques à la gestion de ces tris</a:t>
            </a:r>
            <a:r>
              <a:rPr lang="fr-FR" sz="2400">
                <a:sym typeface="Symbol" pitchFamily="18" charset="2"/>
              </a:rPr>
              <a:t>, les exceptions classiques, par exemple celle relative à la taille maximale d’un tableau, seront omises.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551A-770C-41C1-8270-FF57CF1399B4}" type="slidenum">
              <a:rPr lang="fr-FR"/>
              <a:pPr/>
              <a:t>22</a:t>
            </a:fld>
            <a:endParaRPr lang="fr-FR"/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8420100" cy="685800"/>
          </a:xfrm>
          <a:ln>
            <a:solidFill>
              <a:srgbClr val="0033CC"/>
            </a:solidFill>
          </a:ln>
        </p:spPr>
        <p:txBody>
          <a:bodyPr/>
          <a:lstStyle/>
          <a:p>
            <a:pPr algn="l"/>
            <a:r>
              <a:rPr lang="fr-FR">
                <a:cs typeface="Times New Roman" pitchFamily="18" charset="0"/>
              </a:rPr>
              <a:t> </a:t>
            </a:r>
            <a:r>
              <a:rPr lang="fr-FR" sz="1800" b="1">
                <a:solidFill>
                  <a:srgbClr val="3333CC"/>
                </a:solidFill>
              </a:rPr>
              <a:t>Tris par comparaison</a:t>
            </a:r>
            <a:r>
              <a:rPr lang="fr-FR" sz="1800" b="1"/>
              <a:t>          </a:t>
            </a:r>
            <a:r>
              <a:rPr lang="fr-FR" b="1">
                <a:cs typeface="Times New Roman" pitchFamily="18" charset="0"/>
              </a:rPr>
              <a:t>Le Tri par sélection</a:t>
            </a:r>
            <a:r>
              <a:rPr lang="fr-FR"/>
              <a:t> 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219200"/>
            <a:ext cx="8629650" cy="5181600"/>
          </a:xfrm>
        </p:spPr>
        <p:txBody>
          <a:bodyPr/>
          <a:lstStyle/>
          <a:p>
            <a:r>
              <a:rPr lang="fr-FR" sz="2800" i="1">
                <a:cs typeface="Times New Roman" pitchFamily="18" charset="0"/>
              </a:rPr>
              <a:t>Données </a:t>
            </a:r>
            <a:r>
              <a:rPr lang="fr-FR" sz="2800">
                <a:cs typeface="Times New Roman" pitchFamily="18" charset="0"/>
              </a:rPr>
              <a:t>: un </a:t>
            </a:r>
            <a:r>
              <a:rPr lang="fr-FR" sz="2800">
                <a:solidFill>
                  <a:srgbClr val="0000CC"/>
                </a:solidFill>
                <a:cs typeface="Times New Roman" pitchFamily="18" charset="0"/>
              </a:rPr>
              <a:t>tableau de n éléments</a:t>
            </a:r>
            <a:r>
              <a:rPr lang="fr-FR" sz="2800">
                <a:cs typeface="Times New Roman" pitchFamily="18" charset="0"/>
              </a:rPr>
              <a:t> à trier </a:t>
            </a:r>
          </a:p>
          <a:p>
            <a:r>
              <a:rPr lang="fr-FR" sz="2800" i="1">
                <a:cs typeface="Times New Roman" pitchFamily="18" charset="0"/>
              </a:rPr>
              <a:t>Principe</a:t>
            </a:r>
            <a:r>
              <a:rPr lang="fr-FR" sz="2800">
                <a:cs typeface="Times New Roman" pitchFamily="18" charset="0"/>
              </a:rPr>
              <a:t>: on </a:t>
            </a:r>
            <a:r>
              <a:rPr lang="fr-FR" sz="2800">
                <a:solidFill>
                  <a:srgbClr val="0000FF"/>
                </a:solidFill>
                <a:cs typeface="Times New Roman" pitchFamily="18" charset="0"/>
              </a:rPr>
              <a:t>sélectionne</a:t>
            </a:r>
            <a:r>
              <a:rPr lang="fr-FR" sz="2800">
                <a:cs typeface="Times New Roman" pitchFamily="18" charset="0"/>
              </a:rPr>
              <a:t> l'élément </a:t>
            </a:r>
            <a:r>
              <a:rPr lang="fr-FR" sz="2800">
                <a:solidFill>
                  <a:srgbClr val="0000FF"/>
                </a:solidFill>
                <a:cs typeface="Times New Roman" pitchFamily="18" charset="0"/>
              </a:rPr>
              <a:t>le plus petit non encore trié</a:t>
            </a:r>
            <a:r>
              <a:rPr lang="fr-FR" sz="2800">
                <a:cs typeface="Times New Roman" pitchFamily="18" charset="0"/>
              </a:rPr>
              <a:t> </a:t>
            </a:r>
            <a:r>
              <a:rPr lang="fr-FR" sz="2000">
                <a:cs typeface="Times New Roman" pitchFamily="18" charset="0"/>
              </a:rPr>
              <a:t>(</a:t>
            </a:r>
            <a:r>
              <a:rPr lang="fr-FR" sz="2000" i="1">
                <a:cs typeface="Times New Roman" pitchFamily="18" charset="0"/>
              </a:rPr>
              <a:t>ou le plus grand si ordre décroissant</a:t>
            </a:r>
            <a:r>
              <a:rPr lang="fr-FR" sz="2000">
                <a:cs typeface="Times New Roman" pitchFamily="18" charset="0"/>
              </a:rPr>
              <a:t>)</a:t>
            </a:r>
            <a:r>
              <a:rPr lang="fr-FR" sz="2800">
                <a:cs typeface="Times New Roman" pitchFamily="18" charset="0"/>
              </a:rPr>
              <a:t>, et on le place, à la suite des éléments déjà triés, par </a:t>
            </a:r>
            <a:r>
              <a:rPr lang="fr-FR" sz="2800" b="1">
                <a:solidFill>
                  <a:srgbClr val="FF0000"/>
                </a:solidFill>
                <a:cs typeface="Times New Roman" pitchFamily="18" charset="0"/>
              </a:rPr>
              <a:t>permutation</a:t>
            </a:r>
            <a:r>
              <a:rPr lang="fr-FR" sz="2800">
                <a:solidFill>
                  <a:srgbClr val="FF0000"/>
                </a:solidFill>
                <a:cs typeface="Times New Roman" pitchFamily="18" charset="0"/>
              </a:rPr>
              <a:t> avec l'élément présent à cette place</a:t>
            </a:r>
            <a:r>
              <a:rPr lang="fr-FR" sz="2800">
                <a:cs typeface="Times New Roman" pitchFamily="18" charset="0"/>
              </a:rPr>
              <a:t>.</a:t>
            </a:r>
          </a:p>
          <a:p>
            <a:endParaRPr lang="fr-FR" sz="2000"/>
          </a:p>
        </p:txBody>
      </p:sp>
      <p:grpSp>
        <p:nvGrpSpPr>
          <p:cNvPr id="27" name="Groupe 26"/>
          <p:cNvGrpSpPr/>
          <p:nvPr/>
        </p:nvGrpSpPr>
        <p:grpSpPr>
          <a:xfrm>
            <a:off x="1447800" y="3429000"/>
            <a:ext cx="7038975" cy="2819400"/>
            <a:chOff x="1447800" y="3429000"/>
            <a:chExt cx="7038975" cy="2819400"/>
          </a:xfrm>
        </p:grpSpPr>
        <p:sp>
          <p:nvSpPr>
            <p:cNvPr id="478228" name="Text Box 20"/>
            <p:cNvSpPr txBox="1">
              <a:spLocks noChangeArrowheads="1"/>
            </p:cNvSpPr>
            <p:nvPr/>
          </p:nvSpPr>
          <p:spPr bwMode="auto">
            <a:xfrm>
              <a:off x="6477000" y="4392613"/>
              <a:ext cx="2009775" cy="1127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fr-FR" sz="2400">
                  <a:solidFill>
                    <a:srgbClr val="0000FF"/>
                  </a:solidFill>
                </a:rPr>
                <a:t>le plus petit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fr-FR" sz="2400">
                  <a:solidFill>
                    <a:srgbClr val="0000FF"/>
                  </a:solidFill>
                </a:rPr>
                <a:t>non encore trié</a:t>
              </a:r>
              <a:endParaRPr lang="fr-FR">
                <a:solidFill>
                  <a:srgbClr val="0000FF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endParaRPr lang="fr-FR"/>
            </a:p>
          </p:txBody>
        </p:sp>
        <p:sp>
          <p:nvSpPr>
            <p:cNvPr id="478212" name="Rectangle 4"/>
            <p:cNvSpPr>
              <a:spLocks noChangeArrowheads="1"/>
            </p:cNvSpPr>
            <p:nvPr/>
          </p:nvSpPr>
          <p:spPr bwMode="auto">
            <a:xfrm>
              <a:off x="2514600" y="4011613"/>
              <a:ext cx="173355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78213" name="Rectangle 5"/>
            <p:cNvSpPr>
              <a:spLocks noChangeArrowheads="1"/>
            </p:cNvSpPr>
            <p:nvPr/>
          </p:nvSpPr>
          <p:spPr bwMode="auto">
            <a:xfrm>
              <a:off x="4413250" y="4011613"/>
              <a:ext cx="330200" cy="2286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78214" name="Rectangle 6"/>
            <p:cNvSpPr>
              <a:spLocks noChangeArrowheads="1"/>
            </p:cNvSpPr>
            <p:nvPr/>
          </p:nvSpPr>
          <p:spPr bwMode="auto">
            <a:xfrm>
              <a:off x="4826000" y="4011613"/>
              <a:ext cx="1733550" cy="2286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78215" name="Rectangle 7"/>
            <p:cNvSpPr>
              <a:spLocks noChangeArrowheads="1"/>
            </p:cNvSpPr>
            <p:nvPr/>
          </p:nvSpPr>
          <p:spPr bwMode="auto">
            <a:xfrm>
              <a:off x="4413250" y="5230813"/>
              <a:ext cx="330200" cy="22860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78216" name="Rectangle 8"/>
            <p:cNvSpPr>
              <a:spLocks noChangeArrowheads="1"/>
            </p:cNvSpPr>
            <p:nvPr/>
          </p:nvSpPr>
          <p:spPr bwMode="auto">
            <a:xfrm>
              <a:off x="2597150" y="5230813"/>
              <a:ext cx="173355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78217" name="Rectangle 9"/>
            <p:cNvSpPr>
              <a:spLocks noChangeArrowheads="1"/>
            </p:cNvSpPr>
            <p:nvPr/>
          </p:nvSpPr>
          <p:spPr bwMode="auto">
            <a:xfrm>
              <a:off x="4908550" y="5230813"/>
              <a:ext cx="1733550" cy="2286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78218" name="Rectangle 10"/>
            <p:cNvSpPr>
              <a:spLocks noChangeArrowheads="1"/>
            </p:cNvSpPr>
            <p:nvPr/>
          </p:nvSpPr>
          <p:spPr bwMode="auto">
            <a:xfrm>
              <a:off x="5899150" y="5230813"/>
              <a:ext cx="330200" cy="2286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78219" name="Rectangle 11"/>
            <p:cNvSpPr>
              <a:spLocks noChangeArrowheads="1"/>
            </p:cNvSpPr>
            <p:nvPr/>
          </p:nvSpPr>
          <p:spPr bwMode="auto">
            <a:xfrm>
              <a:off x="5816600" y="4011613"/>
              <a:ext cx="330200" cy="22860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78220" name="Text Box 12"/>
            <p:cNvSpPr txBox="1">
              <a:spLocks noChangeArrowheads="1"/>
            </p:cNvSpPr>
            <p:nvPr/>
          </p:nvSpPr>
          <p:spPr bwMode="auto">
            <a:xfrm>
              <a:off x="2819400" y="4419600"/>
              <a:ext cx="13065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fr-FR" sz="2400"/>
                <a:t>liste triée</a:t>
              </a:r>
            </a:p>
          </p:txBody>
        </p:sp>
        <p:sp>
          <p:nvSpPr>
            <p:cNvPr id="478223" name="Text Box 15"/>
            <p:cNvSpPr txBox="1">
              <a:spLocks noChangeArrowheads="1"/>
            </p:cNvSpPr>
            <p:nvPr/>
          </p:nvSpPr>
          <p:spPr bwMode="auto">
            <a:xfrm>
              <a:off x="2971800" y="5791200"/>
              <a:ext cx="13065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fr-FR" sz="2400"/>
                <a:t>liste triée</a:t>
              </a:r>
            </a:p>
          </p:txBody>
        </p:sp>
        <p:sp>
          <p:nvSpPr>
            <p:cNvPr id="478226" name="Text Box 18"/>
            <p:cNvSpPr txBox="1">
              <a:spLocks noChangeArrowheads="1"/>
            </p:cNvSpPr>
            <p:nvPr/>
          </p:nvSpPr>
          <p:spPr bwMode="auto">
            <a:xfrm>
              <a:off x="4191000" y="4572000"/>
              <a:ext cx="18319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fr-FR" sz="2400">
                  <a:solidFill>
                    <a:srgbClr val="FF0000"/>
                  </a:solidFill>
                </a:rPr>
                <a:t>case courante</a:t>
              </a:r>
              <a:endParaRPr lang="fr-FR">
                <a:solidFill>
                  <a:srgbClr val="FF0000"/>
                </a:solidFill>
              </a:endParaRPr>
            </a:p>
          </p:txBody>
        </p:sp>
        <p:sp>
          <p:nvSpPr>
            <p:cNvPr id="478227" name="Line 19"/>
            <p:cNvSpPr>
              <a:spLocks noChangeShapeType="1"/>
            </p:cNvSpPr>
            <p:nvPr/>
          </p:nvSpPr>
          <p:spPr bwMode="auto">
            <a:xfrm flipV="1">
              <a:off x="4578350" y="4316413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478229" name="Line 21"/>
            <p:cNvSpPr>
              <a:spLocks noChangeShapeType="1"/>
            </p:cNvSpPr>
            <p:nvPr/>
          </p:nvSpPr>
          <p:spPr bwMode="auto">
            <a:xfrm flipH="1" flipV="1">
              <a:off x="6064250" y="4316413"/>
              <a:ext cx="330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478230" name="Text Box 22"/>
            <p:cNvSpPr txBox="1">
              <a:spLocks noChangeArrowheads="1"/>
            </p:cNvSpPr>
            <p:nvPr/>
          </p:nvSpPr>
          <p:spPr bwMode="auto">
            <a:xfrm>
              <a:off x="5156200" y="5791200"/>
              <a:ext cx="15525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fr-FR" sz="2400"/>
                <a:t>reste à trier</a:t>
              </a:r>
              <a:endParaRPr lang="fr-FR"/>
            </a:p>
          </p:txBody>
        </p:sp>
        <p:sp>
          <p:nvSpPr>
            <p:cNvPr id="478233" name="Text Box 25"/>
            <p:cNvSpPr txBox="1">
              <a:spLocks noChangeArrowheads="1"/>
            </p:cNvSpPr>
            <p:nvPr/>
          </p:nvSpPr>
          <p:spPr bwMode="auto">
            <a:xfrm>
              <a:off x="4676775" y="3429000"/>
              <a:ext cx="15525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fr-FR" sz="2400"/>
                <a:t>reste à trier</a:t>
              </a:r>
            </a:p>
          </p:txBody>
        </p:sp>
        <p:sp>
          <p:nvSpPr>
            <p:cNvPr id="478240" name="AutoShape 32"/>
            <p:cNvSpPr>
              <a:spLocks noChangeArrowheads="1"/>
            </p:cNvSpPr>
            <p:nvPr/>
          </p:nvSpPr>
          <p:spPr bwMode="auto">
            <a:xfrm>
              <a:off x="1447800" y="4087813"/>
              <a:ext cx="609600" cy="1295400"/>
            </a:xfrm>
            <a:prstGeom prst="curvedRightArrow">
              <a:avLst>
                <a:gd name="adj1" fmla="val 42500"/>
                <a:gd name="adj2" fmla="val 85000"/>
                <a:gd name="adj3" fmla="val 33333"/>
              </a:avLst>
            </a:prstGeom>
            <a:solidFill>
              <a:srgbClr val="FFFFFF"/>
            </a:solidFill>
            <a:ln w="9525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8248" name="Line 40"/>
            <p:cNvSpPr>
              <a:spLocks noChangeShapeType="1"/>
            </p:cNvSpPr>
            <p:nvPr/>
          </p:nvSpPr>
          <p:spPr bwMode="auto">
            <a:xfrm>
              <a:off x="4413250" y="3886200"/>
              <a:ext cx="21463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478249" name="Line 41"/>
            <p:cNvSpPr>
              <a:spLocks noChangeShapeType="1"/>
            </p:cNvSpPr>
            <p:nvPr/>
          </p:nvSpPr>
          <p:spPr bwMode="auto">
            <a:xfrm>
              <a:off x="4876800" y="5715000"/>
              <a:ext cx="17653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478250" name="Line 42"/>
            <p:cNvSpPr>
              <a:spLocks noChangeShapeType="1"/>
            </p:cNvSpPr>
            <p:nvPr/>
          </p:nvSpPr>
          <p:spPr bwMode="auto">
            <a:xfrm>
              <a:off x="2514600" y="4419600"/>
              <a:ext cx="17526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478251" name="Line 43"/>
            <p:cNvSpPr>
              <a:spLocks noChangeShapeType="1"/>
            </p:cNvSpPr>
            <p:nvPr/>
          </p:nvSpPr>
          <p:spPr bwMode="auto">
            <a:xfrm>
              <a:off x="2590800" y="5715000"/>
              <a:ext cx="21336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7244-DF59-4AAB-8C92-DF390E1302CF}" type="slidenum">
              <a:rPr lang="fr-FR"/>
              <a:pPr/>
              <a:t>23</a:t>
            </a:fld>
            <a:endParaRPr lang="fr-FR"/>
          </a:p>
        </p:txBody>
      </p:sp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8420100" cy="685800"/>
          </a:xfrm>
          <a:ln>
            <a:solidFill>
              <a:srgbClr val="0033CC"/>
            </a:solidFill>
          </a:ln>
        </p:spPr>
        <p:txBody>
          <a:bodyPr/>
          <a:lstStyle/>
          <a:p>
            <a:pPr algn="l"/>
            <a:r>
              <a:rPr lang="fr-FR">
                <a:cs typeface="Times New Roman" pitchFamily="18" charset="0"/>
              </a:rPr>
              <a:t> </a:t>
            </a:r>
            <a:r>
              <a:rPr lang="fr-FR" sz="1800" b="1">
                <a:solidFill>
                  <a:srgbClr val="3333CC"/>
                </a:solidFill>
              </a:rPr>
              <a:t>Tris par comparaison</a:t>
            </a:r>
            <a:r>
              <a:rPr lang="fr-FR" sz="1800" b="1"/>
              <a:t>          </a:t>
            </a:r>
            <a:r>
              <a:rPr lang="fr-FR" b="1">
                <a:cs typeface="Times New Roman" pitchFamily="18" charset="0"/>
              </a:rPr>
              <a:t>Le Tri par sélection</a:t>
            </a:r>
            <a:r>
              <a:rPr lang="fr-FR"/>
              <a:t> </a:t>
            </a:r>
          </a:p>
        </p:txBody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219200"/>
            <a:ext cx="8629650" cy="5181600"/>
          </a:xfrm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fr-FR" sz="2000"/>
              <a:t>   </a:t>
            </a:r>
          </a:p>
        </p:txBody>
      </p:sp>
      <p:grpSp>
        <p:nvGrpSpPr>
          <p:cNvPr id="30" name="Groupe 29"/>
          <p:cNvGrpSpPr/>
          <p:nvPr/>
        </p:nvGrpSpPr>
        <p:grpSpPr>
          <a:xfrm>
            <a:off x="1524000" y="2286000"/>
            <a:ext cx="7038975" cy="2819401"/>
            <a:chOff x="1524000" y="2286000"/>
            <a:chExt cx="7038975" cy="2819401"/>
          </a:xfrm>
        </p:grpSpPr>
        <p:sp>
          <p:nvSpPr>
            <p:cNvPr id="880644" name="Text Box 4"/>
            <p:cNvSpPr txBox="1">
              <a:spLocks noChangeArrowheads="1"/>
            </p:cNvSpPr>
            <p:nvPr/>
          </p:nvSpPr>
          <p:spPr bwMode="auto">
            <a:xfrm>
              <a:off x="6553200" y="3249613"/>
              <a:ext cx="2009775" cy="1127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fr-FR" sz="2400">
                  <a:solidFill>
                    <a:srgbClr val="0000FF"/>
                  </a:solidFill>
                </a:rPr>
                <a:t>le plus petit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fr-FR" sz="2400">
                  <a:solidFill>
                    <a:srgbClr val="0000FF"/>
                  </a:solidFill>
                </a:rPr>
                <a:t>non encore trié</a:t>
              </a:r>
              <a:endParaRPr lang="fr-FR">
                <a:solidFill>
                  <a:srgbClr val="0000FF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endParaRPr lang="fr-FR"/>
            </a:p>
          </p:txBody>
        </p:sp>
        <p:sp>
          <p:nvSpPr>
            <p:cNvPr id="880645" name="Rectangle 5"/>
            <p:cNvSpPr>
              <a:spLocks noChangeArrowheads="1"/>
            </p:cNvSpPr>
            <p:nvPr/>
          </p:nvSpPr>
          <p:spPr bwMode="auto">
            <a:xfrm>
              <a:off x="2590800" y="2868613"/>
              <a:ext cx="173355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80646" name="Rectangle 6"/>
            <p:cNvSpPr>
              <a:spLocks noChangeArrowheads="1"/>
            </p:cNvSpPr>
            <p:nvPr/>
          </p:nvSpPr>
          <p:spPr bwMode="auto">
            <a:xfrm>
              <a:off x="4489450" y="2868613"/>
              <a:ext cx="330200" cy="2286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80647" name="Rectangle 7"/>
            <p:cNvSpPr>
              <a:spLocks noChangeArrowheads="1"/>
            </p:cNvSpPr>
            <p:nvPr/>
          </p:nvSpPr>
          <p:spPr bwMode="auto">
            <a:xfrm>
              <a:off x="4902200" y="2868613"/>
              <a:ext cx="1733550" cy="2286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80652" name="Rectangle 12"/>
            <p:cNvSpPr>
              <a:spLocks noChangeArrowheads="1"/>
            </p:cNvSpPr>
            <p:nvPr/>
          </p:nvSpPr>
          <p:spPr bwMode="auto">
            <a:xfrm>
              <a:off x="5892800" y="2868613"/>
              <a:ext cx="330200" cy="22860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80653" name="Text Box 13"/>
            <p:cNvSpPr txBox="1">
              <a:spLocks noChangeArrowheads="1"/>
            </p:cNvSpPr>
            <p:nvPr/>
          </p:nvSpPr>
          <p:spPr bwMode="auto">
            <a:xfrm>
              <a:off x="2895600" y="3276600"/>
              <a:ext cx="13065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fr-FR" sz="2400"/>
                <a:t>liste triée</a:t>
              </a:r>
            </a:p>
          </p:txBody>
        </p:sp>
        <p:sp>
          <p:nvSpPr>
            <p:cNvPr id="880655" name="Text Box 15"/>
            <p:cNvSpPr txBox="1">
              <a:spLocks noChangeArrowheads="1"/>
            </p:cNvSpPr>
            <p:nvPr/>
          </p:nvSpPr>
          <p:spPr bwMode="auto">
            <a:xfrm>
              <a:off x="4267200" y="3429000"/>
              <a:ext cx="18319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fr-FR" sz="2400">
                  <a:solidFill>
                    <a:srgbClr val="FF0000"/>
                  </a:solidFill>
                </a:rPr>
                <a:t>case courante</a:t>
              </a:r>
              <a:endParaRPr lang="fr-FR">
                <a:solidFill>
                  <a:srgbClr val="FF0000"/>
                </a:solidFill>
              </a:endParaRPr>
            </a:p>
          </p:txBody>
        </p:sp>
        <p:sp>
          <p:nvSpPr>
            <p:cNvPr id="880656" name="Line 16"/>
            <p:cNvSpPr>
              <a:spLocks noChangeShapeType="1"/>
            </p:cNvSpPr>
            <p:nvPr/>
          </p:nvSpPr>
          <p:spPr bwMode="auto">
            <a:xfrm flipV="1">
              <a:off x="4654550" y="3173413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880657" name="Line 17"/>
            <p:cNvSpPr>
              <a:spLocks noChangeShapeType="1"/>
            </p:cNvSpPr>
            <p:nvPr/>
          </p:nvSpPr>
          <p:spPr bwMode="auto">
            <a:xfrm flipH="1" flipV="1">
              <a:off x="6140450" y="3173413"/>
              <a:ext cx="330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880659" name="Text Box 19"/>
            <p:cNvSpPr txBox="1">
              <a:spLocks noChangeArrowheads="1"/>
            </p:cNvSpPr>
            <p:nvPr/>
          </p:nvSpPr>
          <p:spPr bwMode="auto">
            <a:xfrm>
              <a:off x="4752975" y="2286000"/>
              <a:ext cx="15525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fr-FR" sz="2400"/>
                <a:t>reste à trier</a:t>
              </a:r>
            </a:p>
          </p:txBody>
        </p:sp>
        <p:sp>
          <p:nvSpPr>
            <p:cNvPr id="880660" name="AutoShape 20"/>
            <p:cNvSpPr>
              <a:spLocks noChangeArrowheads="1"/>
            </p:cNvSpPr>
            <p:nvPr/>
          </p:nvSpPr>
          <p:spPr bwMode="auto">
            <a:xfrm>
              <a:off x="1524000" y="2944813"/>
              <a:ext cx="609600" cy="2160588"/>
            </a:xfrm>
            <a:prstGeom prst="curvedRightArrow">
              <a:avLst>
                <a:gd name="adj1" fmla="val 70885"/>
                <a:gd name="adj2" fmla="val 141771"/>
                <a:gd name="adj3" fmla="val 33333"/>
              </a:avLst>
            </a:prstGeom>
            <a:solidFill>
              <a:srgbClr val="FFFFFF"/>
            </a:solidFill>
            <a:ln w="9525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880661" name="Line 21"/>
            <p:cNvSpPr>
              <a:spLocks noChangeShapeType="1"/>
            </p:cNvSpPr>
            <p:nvPr/>
          </p:nvSpPr>
          <p:spPr bwMode="auto">
            <a:xfrm>
              <a:off x="4489450" y="2743200"/>
              <a:ext cx="21463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880663" name="Line 23"/>
            <p:cNvSpPr>
              <a:spLocks noChangeShapeType="1"/>
            </p:cNvSpPr>
            <p:nvPr/>
          </p:nvSpPr>
          <p:spPr bwMode="auto">
            <a:xfrm>
              <a:off x="2590800" y="3276600"/>
              <a:ext cx="17526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880667" name="Group 27"/>
          <p:cNvGrpSpPr>
            <a:grpSpLocks/>
          </p:cNvGrpSpPr>
          <p:nvPr/>
        </p:nvGrpSpPr>
        <p:grpSpPr bwMode="auto">
          <a:xfrm>
            <a:off x="2743200" y="4724400"/>
            <a:ext cx="4117975" cy="1017588"/>
            <a:chOff x="1680" y="2575"/>
            <a:chExt cx="2594" cy="641"/>
          </a:xfrm>
        </p:grpSpPr>
        <p:sp>
          <p:nvSpPr>
            <p:cNvPr id="880648" name="Rectangle 8"/>
            <p:cNvSpPr>
              <a:spLocks noChangeArrowheads="1"/>
            </p:cNvSpPr>
            <p:nvPr/>
          </p:nvSpPr>
          <p:spPr bwMode="auto">
            <a:xfrm>
              <a:off x="2828" y="2575"/>
              <a:ext cx="208" cy="144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80649" name="Rectangle 9"/>
            <p:cNvSpPr>
              <a:spLocks noChangeArrowheads="1"/>
            </p:cNvSpPr>
            <p:nvPr/>
          </p:nvSpPr>
          <p:spPr bwMode="auto">
            <a:xfrm>
              <a:off x="1684" y="2575"/>
              <a:ext cx="109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80650" name="Rectangle 10"/>
            <p:cNvSpPr>
              <a:spLocks noChangeArrowheads="1"/>
            </p:cNvSpPr>
            <p:nvPr/>
          </p:nvSpPr>
          <p:spPr bwMode="auto">
            <a:xfrm>
              <a:off x="3140" y="2575"/>
              <a:ext cx="1092" cy="14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80651" name="Rectangle 11"/>
            <p:cNvSpPr>
              <a:spLocks noChangeArrowheads="1"/>
            </p:cNvSpPr>
            <p:nvPr/>
          </p:nvSpPr>
          <p:spPr bwMode="auto">
            <a:xfrm>
              <a:off x="3764" y="2575"/>
              <a:ext cx="208" cy="144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80654" name="Text Box 14"/>
            <p:cNvSpPr txBox="1">
              <a:spLocks noChangeArrowheads="1"/>
            </p:cNvSpPr>
            <p:nvPr/>
          </p:nvSpPr>
          <p:spPr bwMode="auto">
            <a:xfrm>
              <a:off x="1920" y="2928"/>
              <a:ext cx="8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fr-FR" sz="2400"/>
                <a:t>liste triée</a:t>
              </a:r>
            </a:p>
          </p:txBody>
        </p:sp>
        <p:sp>
          <p:nvSpPr>
            <p:cNvPr id="880658" name="Text Box 18"/>
            <p:cNvSpPr txBox="1">
              <a:spLocks noChangeArrowheads="1"/>
            </p:cNvSpPr>
            <p:nvPr/>
          </p:nvSpPr>
          <p:spPr bwMode="auto">
            <a:xfrm>
              <a:off x="3296" y="2928"/>
              <a:ext cx="9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fr-FR" sz="2400"/>
                <a:t>reste à trier</a:t>
              </a:r>
              <a:endParaRPr lang="fr-FR"/>
            </a:p>
          </p:txBody>
        </p:sp>
        <p:sp>
          <p:nvSpPr>
            <p:cNvPr id="880662" name="Line 22"/>
            <p:cNvSpPr>
              <a:spLocks noChangeShapeType="1"/>
            </p:cNvSpPr>
            <p:nvPr/>
          </p:nvSpPr>
          <p:spPr bwMode="auto">
            <a:xfrm>
              <a:off x="3120" y="2880"/>
              <a:ext cx="111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880664" name="Line 24"/>
            <p:cNvSpPr>
              <a:spLocks noChangeShapeType="1"/>
            </p:cNvSpPr>
            <p:nvPr/>
          </p:nvSpPr>
          <p:spPr bwMode="auto">
            <a:xfrm>
              <a:off x="1680" y="2880"/>
              <a:ext cx="13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sp>
        <p:nvSpPr>
          <p:cNvPr id="880666" name="AutoShape 26"/>
          <p:cNvSpPr>
            <a:spLocks noChangeArrowheads="1"/>
          </p:cNvSpPr>
          <p:nvPr/>
        </p:nvSpPr>
        <p:spPr bwMode="auto">
          <a:xfrm flipH="1">
            <a:off x="4419600" y="1905000"/>
            <a:ext cx="1828800" cy="381000"/>
          </a:xfrm>
          <a:prstGeom prst="curvedDownArrow">
            <a:avLst>
              <a:gd name="adj1" fmla="val 96000"/>
              <a:gd name="adj2" fmla="val 192000"/>
              <a:gd name="adj3" fmla="val 33333"/>
            </a:avLst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880668" name="AutoShape 28"/>
          <p:cNvSpPr>
            <a:spLocks noChangeArrowheads="1"/>
          </p:cNvSpPr>
          <p:nvPr/>
        </p:nvSpPr>
        <p:spPr bwMode="auto">
          <a:xfrm flipV="1">
            <a:off x="4572000" y="3962400"/>
            <a:ext cx="1828800" cy="381000"/>
          </a:xfrm>
          <a:prstGeom prst="curvedDownArrow">
            <a:avLst>
              <a:gd name="adj1" fmla="val 96000"/>
              <a:gd name="adj2" fmla="val 192000"/>
              <a:gd name="adj3" fmla="val 33333"/>
            </a:avLst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1277-C43E-416F-812E-1D8E0F90EEDB}" type="slidenum">
              <a:rPr lang="fr-FR"/>
              <a:pPr/>
              <a:t>24</a:t>
            </a:fld>
            <a:endParaRPr lang="fr-FR"/>
          </a:p>
        </p:txBody>
      </p:sp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8420100" cy="685800"/>
          </a:xfrm>
          <a:ln>
            <a:solidFill>
              <a:srgbClr val="0033CC"/>
            </a:solidFill>
          </a:ln>
        </p:spPr>
        <p:txBody>
          <a:bodyPr/>
          <a:lstStyle/>
          <a:p>
            <a:pPr algn="l"/>
            <a:r>
              <a:rPr lang="fr-FR" sz="1800" b="1">
                <a:solidFill>
                  <a:srgbClr val="3333CC"/>
                </a:solidFill>
              </a:rPr>
              <a:t>Tris par comparaison</a:t>
            </a:r>
            <a:r>
              <a:rPr lang="fr-FR" sz="1800" b="1"/>
              <a:t>          </a:t>
            </a:r>
            <a:r>
              <a:rPr lang="fr-FR" b="1">
                <a:cs typeface="Times New Roman" pitchFamily="18" charset="0"/>
              </a:rPr>
              <a:t>Le Tri par sélection</a:t>
            </a:r>
            <a:r>
              <a:rPr lang="fr-FR"/>
              <a:t> </a:t>
            </a:r>
          </a:p>
        </p:txBody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219200"/>
            <a:ext cx="8629650" cy="5181600"/>
          </a:xfrm>
        </p:spPr>
        <p:txBody>
          <a:bodyPr/>
          <a:lstStyle/>
          <a:p>
            <a:pPr>
              <a:buFont typeface="Symbol" pitchFamily="18" charset="2"/>
              <a:buNone/>
            </a:pPr>
            <a:endParaRPr lang="fr-FR" sz="800"/>
          </a:p>
          <a:p>
            <a:r>
              <a:rPr lang="fr-FR" sz="2800" b="1" i="1">
                <a:solidFill>
                  <a:srgbClr val="FF0000"/>
                </a:solidFill>
              </a:rPr>
              <a:t>La technique avec décalage  est à proscrire.</a:t>
            </a:r>
          </a:p>
          <a:p>
            <a:r>
              <a:rPr lang="fr-FR" sz="2800"/>
              <a:t>La </a:t>
            </a:r>
            <a:r>
              <a:rPr lang="fr-FR" sz="2800" b="1">
                <a:solidFill>
                  <a:srgbClr val="FF0000"/>
                </a:solidFill>
              </a:rPr>
              <a:t>permutation</a:t>
            </a:r>
            <a:r>
              <a:rPr lang="fr-FR" sz="2800"/>
              <a:t> (échange) est beaucoup plus économique que le décalage de tous les éléments non triés situés avant le plus petit que l’on va ranger. </a:t>
            </a:r>
          </a:p>
        </p:txBody>
      </p:sp>
      <p:grpSp>
        <p:nvGrpSpPr>
          <p:cNvPr id="878617" name="Group 25"/>
          <p:cNvGrpSpPr>
            <a:grpSpLocks/>
          </p:cNvGrpSpPr>
          <p:nvPr/>
        </p:nvGrpSpPr>
        <p:grpSpPr bwMode="auto">
          <a:xfrm>
            <a:off x="1447800" y="3429000"/>
            <a:ext cx="7038975" cy="2819400"/>
            <a:chOff x="912" y="2160"/>
            <a:chExt cx="4434" cy="1776"/>
          </a:xfrm>
        </p:grpSpPr>
        <p:sp>
          <p:nvSpPr>
            <p:cNvPr id="878596" name="Text Box 4"/>
            <p:cNvSpPr txBox="1">
              <a:spLocks noChangeArrowheads="1"/>
            </p:cNvSpPr>
            <p:nvPr/>
          </p:nvSpPr>
          <p:spPr bwMode="auto">
            <a:xfrm>
              <a:off x="4080" y="2767"/>
              <a:ext cx="1266" cy="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fr-FR" sz="2400">
                  <a:solidFill>
                    <a:srgbClr val="0000FF"/>
                  </a:solidFill>
                </a:rPr>
                <a:t>le plus petit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fr-FR" sz="2400">
                  <a:solidFill>
                    <a:srgbClr val="0000FF"/>
                  </a:solidFill>
                </a:rPr>
                <a:t>non encore trié</a:t>
              </a:r>
              <a:endParaRPr lang="fr-FR">
                <a:solidFill>
                  <a:srgbClr val="0000FF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endParaRPr lang="fr-FR"/>
            </a:p>
          </p:txBody>
        </p:sp>
        <p:sp>
          <p:nvSpPr>
            <p:cNvPr id="878597" name="Rectangle 5"/>
            <p:cNvSpPr>
              <a:spLocks noChangeArrowheads="1"/>
            </p:cNvSpPr>
            <p:nvPr/>
          </p:nvSpPr>
          <p:spPr bwMode="auto">
            <a:xfrm>
              <a:off x="1584" y="2527"/>
              <a:ext cx="109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78598" name="Rectangle 6"/>
            <p:cNvSpPr>
              <a:spLocks noChangeArrowheads="1"/>
            </p:cNvSpPr>
            <p:nvPr/>
          </p:nvSpPr>
          <p:spPr bwMode="auto">
            <a:xfrm>
              <a:off x="2780" y="2527"/>
              <a:ext cx="208" cy="144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78599" name="Rectangle 7"/>
            <p:cNvSpPr>
              <a:spLocks noChangeArrowheads="1"/>
            </p:cNvSpPr>
            <p:nvPr/>
          </p:nvSpPr>
          <p:spPr bwMode="auto">
            <a:xfrm>
              <a:off x="3040" y="2527"/>
              <a:ext cx="1092" cy="14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78600" name="Rectangle 8"/>
            <p:cNvSpPr>
              <a:spLocks noChangeArrowheads="1"/>
            </p:cNvSpPr>
            <p:nvPr/>
          </p:nvSpPr>
          <p:spPr bwMode="auto">
            <a:xfrm>
              <a:off x="2780" y="3295"/>
              <a:ext cx="208" cy="144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78601" name="Rectangle 9"/>
            <p:cNvSpPr>
              <a:spLocks noChangeArrowheads="1"/>
            </p:cNvSpPr>
            <p:nvPr/>
          </p:nvSpPr>
          <p:spPr bwMode="auto">
            <a:xfrm>
              <a:off x="1636" y="3295"/>
              <a:ext cx="109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78602" name="Rectangle 10"/>
            <p:cNvSpPr>
              <a:spLocks noChangeArrowheads="1"/>
            </p:cNvSpPr>
            <p:nvPr/>
          </p:nvSpPr>
          <p:spPr bwMode="auto">
            <a:xfrm>
              <a:off x="3092" y="3295"/>
              <a:ext cx="1092" cy="14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78603" name="Rectangle 11"/>
            <p:cNvSpPr>
              <a:spLocks noChangeArrowheads="1"/>
            </p:cNvSpPr>
            <p:nvPr/>
          </p:nvSpPr>
          <p:spPr bwMode="auto">
            <a:xfrm>
              <a:off x="3716" y="3295"/>
              <a:ext cx="208" cy="144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78604" name="Rectangle 12"/>
            <p:cNvSpPr>
              <a:spLocks noChangeArrowheads="1"/>
            </p:cNvSpPr>
            <p:nvPr/>
          </p:nvSpPr>
          <p:spPr bwMode="auto">
            <a:xfrm>
              <a:off x="3664" y="2527"/>
              <a:ext cx="208" cy="144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78605" name="Text Box 13"/>
            <p:cNvSpPr txBox="1">
              <a:spLocks noChangeArrowheads="1"/>
            </p:cNvSpPr>
            <p:nvPr/>
          </p:nvSpPr>
          <p:spPr bwMode="auto">
            <a:xfrm>
              <a:off x="1776" y="2784"/>
              <a:ext cx="8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fr-FR" sz="2400"/>
                <a:t>liste triée</a:t>
              </a:r>
            </a:p>
          </p:txBody>
        </p:sp>
        <p:sp>
          <p:nvSpPr>
            <p:cNvPr id="878606" name="Text Box 14"/>
            <p:cNvSpPr txBox="1">
              <a:spLocks noChangeArrowheads="1"/>
            </p:cNvSpPr>
            <p:nvPr/>
          </p:nvSpPr>
          <p:spPr bwMode="auto">
            <a:xfrm>
              <a:off x="1872" y="3648"/>
              <a:ext cx="8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fr-FR" sz="2400"/>
                <a:t>liste triée</a:t>
              </a:r>
            </a:p>
          </p:txBody>
        </p:sp>
        <p:sp>
          <p:nvSpPr>
            <p:cNvPr id="878607" name="Text Box 15"/>
            <p:cNvSpPr txBox="1">
              <a:spLocks noChangeArrowheads="1"/>
            </p:cNvSpPr>
            <p:nvPr/>
          </p:nvSpPr>
          <p:spPr bwMode="auto">
            <a:xfrm>
              <a:off x="2640" y="2880"/>
              <a:ext cx="11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fr-FR" sz="2400">
                  <a:solidFill>
                    <a:srgbClr val="FF0000"/>
                  </a:solidFill>
                </a:rPr>
                <a:t>case courante</a:t>
              </a:r>
              <a:endParaRPr lang="fr-FR">
                <a:solidFill>
                  <a:srgbClr val="FF0000"/>
                </a:solidFill>
              </a:endParaRPr>
            </a:p>
          </p:txBody>
        </p:sp>
        <p:sp>
          <p:nvSpPr>
            <p:cNvPr id="878608" name="Line 16"/>
            <p:cNvSpPr>
              <a:spLocks noChangeShapeType="1"/>
            </p:cNvSpPr>
            <p:nvPr/>
          </p:nvSpPr>
          <p:spPr bwMode="auto">
            <a:xfrm flipV="1">
              <a:off x="2884" y="271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878609" name="Line 17"/>
            <p:cNvSpPr>
              <a:spLocks noChangeShapeType="1"/>
            </p:cNvSpPr>
            <p:nvPr/>
          </p:nvSpPr>
          <p:spPr bwMode="auto">
            <a:xfrm flipH="1" flipV="1">
              <a:off x="3820" y="2719"/>
              <a:ext cx="20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878610" name="Text Box 18"/>
            <p:cNvSpPr txBox="1">
              <a:spLocks noChangeArrowheads="1"/>
            </p:cNvSpPr>
            <p:nvPr/>
          </p:nvSpPr>
          <p:spPr bwMode="auto">
            <a:xfrm>
              <a:off x="3248" y="3648"/>
              <a:ext cx="9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fr-FR" sz="2400"/>
                <a:t>reste à trier</a:t>
              </a:r>
              <a:endParaRPr lang="fr-FR"/>
            </a:p>
          </p:txBody>
        </p:sp>
        <p:sp>
          <p:nvSpPr>
            <p:cNvPr id="878611" name="Text Box 19"/>
            <p:cNvSpPr txBox="1">
              <a:spLocks noChangeArrowheads="1"/>
            </p:cNvSpPr>
            <p:nvPr/>
          </p:nvSpPr>
          <p:spPr bwMode="auto">
            <a:xfrm>
              <a:off x="2946" y="2160"/>
              <a:ext cx="9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fr-FR" sz="2400"/>
                <a:t>reste à trier</a:t>
              </a:r>
            </a:p>
          </p:txBody>
        </p:sp>
        <p:sp>
          <p:nvSpPr>
            <p:cNvPr id="878612" name="AutoShape 20"/>
            <p:cNvSpPr>
              <a:spLocks noChangeArrowheads="1"/>
            </p:cNvSpPr>
            <p:nvPr/>
          </p:nvSpPr>
          <p:spPr bwMode="auto">
            <a:xfrm>
              <a:off x="912" y="2575"/>
              <a:ext cx="384" cy="816"/>
            </a:xfrm>
            <a:prstGeom prst="curvedRightArrow">
              <a:avLst>
                <a:gd name="adj1" fmla="val 42500"/>
                <a:gd name="adj2" fmla="val 85000"/>
                <a:gd name="adj3" fmla="val 33333"/>
              </a:avLst>
            </a:prstGeom>
            <a:solidFill>
              <a:srgbClr val="FFFFFF"/>
            </a:solidFill>
            <a:ln w="9525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878613" name="Line 21"/>
            <p:cNvSpPr>
              <a:spLocks noChangeShapeType="1"/>
            </p:cNvSpPr>
            <p:nvPr/>
          </p:nvSpPr>
          <p:spPr bwMode="auto">
            <a:xfrm>
              <a:off x="2780" y="2448"/>
              <a:ext cx="135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878614" name="Line 22"/>
            <p:cNvSpPr>
              <a:spLocks noChangeShapeType="1"/>
            </p:cNvSpPr>
            <p:nvPr/>
          </p:nvSpPr>
          <p:spPr bwMode="auto">
            <a:xfrm>
              <a:off x="3072" y="3600"/>
              <a:ext cx="111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878615" name="Line 23"/>
            <p:cNvSpPr>
              <a:spLocks noChangeShapeType="1"/>
            </p:cNvSpPr>
            <p:nvPr/>
          </p:nvSpPr>
          <p:spPr bwMode="auto">
            <a:xfrm>
              <a:off x="1584" y="2784"/>
              <a:ext cx="11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878616" name="Line 24"/>
            <p:cNvSpPr>
              <a:spLocks noChangeShapeType="1"/>
            </p:cNvSpPr>
            <p:nvPr/>
          </p:nvSpPr>
          <p:spPr bwMode="auto">
            <a:xfrm>
              <a:off x="1632" y="3600"/>
              <a:ext cx="13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1277-C43E-416F-812E-1D8E0F90EEDB}" type="slidenum">
              <a:rPr lang="fr-FR"/>
              <a:pPr/>
              <a:t>25</a:t>
            </a:fld>
            <a:endParaRPr lang="fr-FR"/>
          </a:p>
        </p:txBody>
      </p:sp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8420100" cy="685800"/>
          </a:xfrm>
          <a:ln>
            <a:solidFill>
              <a:srgbClr val="0033CC"/>
            </a:solidFill>
          </a:ln>
        </p:spPr>
        <p:txBody>
          <a:bodyPr/>
          <a:lstStyle/>
          <a:p>
            <a:pPr algn="l"/>
            <a:r>
              <a:rPr lang="fr-FR" sz="1800" b="1">
                <a:solidFill>
                  <a:srgbClr val="3333CC"/>
                </a:solidFill>
              </a:rPr>
              <a:t>Tris par comparaison</a:t>
            </a:r>
            <a:r>
              <a:rPr lang="fr-FR" sz="1800" b="1"/>
              <a:t>          </a:t>
            </a:r>
            <a:r>
              <a:rPr lang="fr-FR" b="1">
                <a:cs typeface="Times New Roman" pitchFamily="18" charset="0"/>
              </a:rPr>
              <a:t>Le Tri par sélection</a:t>
            </a:r>
            <a:r>
              <a:rPr lang="fr-FR"/>
              <a:t> </a:t>
            </a:r>
          </a:p>
        </p:txBody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219200"/>
            <a:ext cx="8629650" cy="5181600"/>
          </a:xfrm>
        </p:spPr>
        <p:txBody>
          <a:bodyPr/>
          <a:lstStyle/>
          <a:p>
            <a:pPr>
              <a:buFont typeface="Symbol" pitchFamily="18" charset="2"/>
              <a:buNone/>
            </a:pPr>
            <a:endParaRPr lang="fr-FR" sz="800"/>
          </a:p>
          <a:p>
            <a:r>
              <a:rPr lang="fr-FR" sz="2800" b="1" i="1">
                <a:solidFill>
                  <a:srgbClr val="FF0000"/>
                </a:solidFill>
              </a:rPr>
              <a:t>La technique avec décalage  est à proscrire.</a:t>
            </a:r>
          </a:p>
          <a:p>
            <a:r>
              <a:rPr lang="fr-FR" sz="2800"/>
              <a:t>La </a:t>
            </a:r>
            <a:r>
              <a:rPr lang="fr-FR" sz="2800" b="1">
                <a:solidFill>
                  <a:srgbClr val="FF0000"/>
                </a:solidFill>
              </a:rPr>
              <a:t>permutation</a:t>
            </a:r>
            <a:r>
              <a:rPr lang="fr-FR" sz="2800"/>
              <a:t> (échange) est beaucoup plus économique que le décalage de tous les éléments non triés situés avant le plus petit que l’on va ranger. 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447800" y="3429000"/>
            <a:ext cx="7038975" cy="2819400"/>
            <a:chOff x="912" y="2160"/>
            <a:chExt cx="4434" cy="1776"/>
          </a:xfrm>
        </p:grpSpPr>
        <p:sp>
          <p:nvSpPr>
            <p:cNvPr id="878596" name="Text Box 4"/>
            <p:cNvSpPr txBox="1">
              <a:spLocks noChangeArrowheads="1"/>
            </p:cNvSpPr>
            <p:nvPr/>
          </p:nvSpPr>
          <p:spPr bwMode="auto">
            <a:xfrm>
              <a:off x="4080" y="2767"/>
              <a:ext cx="1266" cy="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fr-FR" sz="2400">
                  <a:solidFill>
                    <a:srgbClr val="0000FF"/>
                  </a:solidFill>
                </a:rPr>
                <a:t>le plus petit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fr-FR" sz="2400">
                  <a:solidFill>
                    <a:srgbClr val="0000FF"/>
                  </a:solidFill>
                </a:rPr>
                <a:t>non encore trié</a:t>
              </a:r>
              <a:endParaRPr lang="fr-FR">
                <a:solidFill>
                  <a:srgbClr val="0000FF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endParaRPr lang="fr-FR"/>
            </a:p>
          </p:txBody>
        </p:sp>
        <p:sp>
          <p:nvSpPr>
            <p:cNvPr id="878597" name="Rectangle 5"/>
            <p:cNvSpPr>
              <a:spLocks noChangeArrowheads="1"/>
            </p:cNvSpPr>
            <p:nvPr/>
          </p:nvSpPr>
          <p:spPr bwMode="auto">
            <a:xfrm>
              <a:off x="1584" y="2527"/>
              <a:ext cx="109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78598" name="Rectangle 6"/>
            <p:cNvSpPr>
              <a:spLocks noChangeArrowheads="1"/>
            </p:cNvSpPr>
            <p:nvPr/>
          </p:nvSpPr>
          <p:spPr bwMode="auto">
            <a:xfrm>
              <a:off x="2780" y="2527"/>
              <a:ext cx="208" cy="144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78599" name="Rectangle 7"/>
            <p:cNvSpPr>
              <a:spLocks noChangeArrowheads="1"/>
            </p:cNvSpPr>
            <p:nvPr/>
          </p:nvSpPr>
          <p:spPr bwMode="auto">
            <a:xfrm>
              <a:off x="3040" y="2527"/>
              <a:ext cx="1092" cy="14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78600" name="Rectangle 8"/>
            <p:cNvSpPr>
              <a:spLocks noChangeArrowheads="1"/>
            </p:cNvSpPr>
            <p:nvPr/>
          </p:nvSpPr>
          <p:spPr bwMode="auto">
            <a:xfrm>
              <a:off x="2780" y="3295"/>
              <a:ext cx="208" cy="144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78601" name="Rectangle 9"/>
            <p:cNvSpPr>
              <a:spLocks noChangeArrowheads="1"/>
            </p:cNvSpPr>
            <p:nvPr/>
          </p:nvSpPr>
          <p:spPr bwMode="auto">
            <a:xfrm>
              <a:off x="1636" y="3295"/>
              <a:ext cx="109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78602" name="Rectangle 10"/>
            <p:cNvSpPr>
              <a:spLocks noChangeArrowheads="1"/>
            </p:cNvSpPr>
            <p:nvPr/>
          </p:nvSpPr>
          <p:spPr bwMode="auto">
            <a:xfrm>
              <a:off x="3092" y="3295"/>
              <a:ext cx="1092" cy="14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78603" name="Rectangle 11"/>
            <p:cNvSpPr>
              <a:spLocks noChangeArrowheads="1"/>
            </p:cNvSpPr>
            <p:nvPr/>
          </p:nvSpPr>
          <p:spPr bwMode="auto">
            <a:xfrm>
              <a:off x="3716" y="3295"/>
              <a:ext cx="208" cy="144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78604" name="Rectangle 12"/>
            <p:cNvSpPr>
              <a:spLocks noChangeArrowheads="1"/>
            </p:cNvSpPr>
            <p:nvPr/>
          </p:nvSpPr>
          <p:spPr bwMode="auto">
            <a:xfrm>
              <a:off x="3664" y="2527"/>
              <a:ext cx="208" cy="144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78605" name="Text Box 13"/>
            <p:cNvSpPr txBox="1">
              <a:spLocks noChangeArrowheads="1"/>
            </p:cNvSpPr>
            <p:nvPr/>
          </p:nvSpPr>
          <p:spPr bwMode="auto">
            <a:xfrm>
              <a:off x="1776" y="2784"/>
              <a:ext cx="8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fr-FR" sz="2400"/>
                <a:t>liste triée</a:t>
              </a:r>
            </a:p>
          </p:txBody>
        </p:sp>
        <p:sp>
          <p:nvSpPr>
            <p:cNvPr id="878606" name="Text Box 14"/>
            <p:cNvSpPr txBox="1">
              <a:spLocks noChangeArrowheads="1"/>
            </p:cNvSpPr>
            <p:nvPr/>
          </p:nvSpPr>
          <p:spPr bwMode="auto">
            <a:xfrm>
              <a:off x="1872" y="3648"/>
              <a:ext cx="8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fr-FR" sz="2400"/>
                <a:t>liste triée</a:t>
              </a:r>
            </a:p>
          </p:txBody>
        </p:sp>
        <p:sp>
          <p:nvSpPr>
            <p:cNvPr id="878607" name="Text Box 15"/>
            <p:cNvSpPr txBox="1">
              <a:spLocks noChangeArrowheads="1"/>
            </p:cNvSpPr>
            <p:nvPr/>
          </p:nvSpPr>
          <p:spPr bwMode="auto">
            <a:xfrm>
              <a:off x="2640" y="2880"/>
              <a:ext cx="11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fr-FR" sz="2400">
                  <a:solidFill>
                    <a:srgbClr val="FF0000"/>
                  </a:solidFill>
                </a:rPr>
                <a:t>case courante</a:t>
              </a:r>
              <a:endParaRPr lang="fr-FR">
                <a:solidFill>
                  <a:srgbClr val="FF0000"/>
                </a:solidFill>
              </a:endParaRPr>
            </a:p>
          </p:txBody>
        </p:sp>
        <p:sp>
          <p:nvSpPr>
            <p:cNvPr id="878608" name="Line 16"/>
            <p:cNvSpPr>
              <a:spLocks noChangeShapeType="1"/>
            </p:cNvSpPr>
            <p:nvPr/>
          </p:nvSpPr>
          <p:spPr bwMode="auto">
            <a:xfrm flipV="1">
              <a:off x="2884" y="271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878609" name="Line 17"/>
            <p:cNvSpPr>
              <a:spLocks noChangeShapeType="1"/>
            </p:cNvSpPr>
            <p:nvPr/>
          </p:nvSpPr>
          <p:spPr bwMode="auto">
            <a:xfrm flipH="1" flipV="1">
              <a:off x="3820" y="2719"/>
              <a:ext cx="20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878610" name="Text Box 18"/>
            <p:cNvSpPr txBox="1">
              <a:spLocks noChangeArrowheads="1"/>
            </p:cNvSpPr>
            <p:nvPr/>
          </p:nvSpPr>
          <p:spPr bwMode="auto">
            <a:xfrm>
              <a:off x="3248" y="3648"/>
              <a:ext cx="9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fr-FR" sz="2400"/>
                <a:t>reste à trier</a:t>
              </a:r>
              <a:endParaRPr lang="fr-FR"/>
            </a:p>
          </p:txBody>
        </p:sp>
        <p:sp>
          <p:nvSpPr>
            <p:cNvPr id="878611" name="Text Box 19"/>
            <p:cNvSpPr txBox="1">
              <a:spLocks noChangeArrowheads="1"/>
            </p:cNvSpPr>
            <p:nvPr/>
          </p:nvSpPr>
          <p:spPr bwMode="auto">
            <a:xfrm>
              <a:off x="2946" y="2160"/>
              <a:ext cx="9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fr-FR" sz="2400"/>
                <a:t>reste à trier</a:t>
              </a:r>
            </a:p>
          </p:txBody>
        </p:sp>
        <p:sp>
          <p:nvSpPr>
            <p:cNvPr id="878612" name="AutoShape 20"/>
            <p:cNvSpPr>
              <a:spLocks noChangeArrowheads="1"/>
            </p:cNvSpPr>
            <p:nvPr/>
          </p:nvSpPr>
          <p:spPr bwMode="auto">
            <a:xfrm>
              <a:off x="912" y="2575"/>
              <a:ext cx="384" cy="816"/>
            </a:xfrm>
            <a:prstGeom prst="curvedRightArrow">
              <a:avLst>
                <a:gd name="adj1" fmla="val 42500"/>
                <a:gd name="adj2" fmla="val 85000"/>
                <a:gd name="adj3" fmla="val 33333"/>
              </a:avLst>
            </a:prstGeom>
            <a:solidFill>
              <a:srgbClr val="FFFFFF"/>
            </a:solidFill>
            <a:ln w="9525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878613" name="Line 21"/>
            <p:cNvSpPr>
              <a:spLocks noChangeShapeType="1"/>
            </p:cNvSpPr>
            <p:nvPr/>
          </p:nvSpPr>
          <p:spPr bwMode="auto">
            <a:xfrm>
              <a:off x="2780" y="2448"/>
              <a:ext cx="135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878614" name="Line 22"/>
            <p:cNvSpPr>
              <a:spLocks noChangeShapeType="1"/>
            </p:cNvSpPr>
            <p:nvPr/>
          </p:nvSpPr>
          <p:spPr bwMode="auto">
            <a:xfrm>
              <a:off x="3072" y="3600"/>
              <a:ext cx="111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878615" name="Line 23"/>
            <p:cNvSpPr>
              <a:spLocks noChangeShapeType="1"/>
            </p:cNvSpPr>
            <p:nvPr/>
          </p:nvSpPr>
          <p:spPr bwMode="auto">
            <a:xfrm>
              <a:off x="1584" y="2784"/>
              <a:ext cx="11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878616" name="Line 24"/>
            <p:cNvSpPr>
              <a:spLocks noChangeShapeType="1"/>
            </p:cNvSpPr>
            <p:nvPr/>
          </p:nvSpPr>
          <p:spPr bwMode="auto">
            <a:xfrm>
              <a:off x="1632" y="3600"/>
              <a:ext cx="13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9562-116D-446D-99BA-FCC7BC28D31D}" type="slidenum">
              <a:rPr lang="fr-FR"/>
              <a:pPr/>
              <a:t>26</a:t>
            </a:fld>
            <a:endParaRPr lang="fr-FR"/>
          </a:p>
        </p:txBody>
      </p:sp>
      <p:grpSp>
        <p:nvGrpSpPr>
          <p:cNvPr id="479623" name="Group 391"/>
          <p:cNvGrpSpPr>
            <a:grpSpLocks/>
          </p:cNvGrpSpPr>
          <p:nvPr/>
        </p:nvGrpSpPr>
        <p:grpSpPr bwMode="auto">
          <a:xfrm>
            <a:off x="685800" y="381000"/>
            <a:ext cx="6932613" cy="360363"/>
            <a:chOff x="444" y="391"/>
            <a:chExt cx="4367" cy="227"/>
          </a:xfrm>
        </p:grpSpPr>
        <p:sp>
          <p:nvSpPr>
            <p:cNvPr id="479510" name="Text Box 278"/>
            <p:cNvSpPr txBox="1">
              <a:spLocks noChangeArrowheads="1"/>
            </p:cNvSpPr>
            <p:nvPr/>
          </p:nvSpPr>
          <p:spPr bwMode="auto">
            <a:xfrm>
              <a:off x="453" y="436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20</a:t>
              </a:r>
            </a:p>
          </p:txBody>
        </p:sp>
        <p:sp>
          <p:nvSpPr>
            <p:cNvPr id="479513" name="Text Box 281"/>
            <p:cNvSpPr txBox="1">
              <a:spLocks noChangeArrowheads="1"/>
            </p:cNvSpPr>
            <p:nvPr/>
          </p:nvSpPr>
          <p:spPr bwMode="auto">
            <a:xfrm>
              <a:off x="1079" y="436"/>
              <a:ext cx="205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9</a:t>
              </a:r>
            </a:p>
          </p:txBody>
        </p:sp>
        <p:sp>
          <p:nvSpPr>
            <p:cNvPr id="479515" name="Text Box 283"/>
            <p:cNvSpPr txBox="1">
              <a:spLocks noChangeArrowheads="1"/>
            </p:cNvSpPr>
            <p:nvPr/>
          </p:nvSpPr>
          <p:spPr bwMode="auto">
            <a:xfrm>
              <a:off x="1541" y="436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24</a:t>
              </a:r>
            </a:p>
          </p:txBody>
        </p:sp>
        <p:sp>
          <p:nvSpPr>
            <p:cNvPr id="479516" name="Text Box 284"/>
            <p:cNvSpPr txBox="1">
              <a:spLocks noChangeArrowheads="1"/>
            </p:cNvSpPr>
            <p:nvPr/>
          </p:nvSpPr>
          <p:spPr bwMode="auto">
            <a:xfrm>
              <a:off x="1814" y="436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13</a:t>
              </a:r>
            </a:p>
          </p:txBody>
        </p:sp>
        <p:sp>
          <p:nvSpPr>
            <p:cNvPr id="479517" name="Text Box 285"/>
            <p:cNvSpPr txBox="1">
              <a:spLocks noChangeArrowheads="1"/>
            </p:cNvSpPr>
            <p:nvPr/>
          </p:nvSpPr>
          <p:spPr bwMode="auto">
            <a:xfrm>
              <a:off x="2086" y="436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27</a:t>
              </a:r>
            </a:p>
          </p:txBody>
        </p:sp>
        <p:sp>
          <p:nvSpPr>
            <p:cNvPr id="479518" name="Text Box 286"/>
            <p:cNvSpPr txBox="1">
              <a:spLocks noChangeArrowheads="1"/>
            </p:cNvSpPr>
            <p:nvPr/>
          </p:nvSpPr>
          <p:spPr bwMode="auto">
            <a:xfrm>
              <a:off x="2398" y="436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</a:t>
              </a:r>
            </a:p>
          </p:txBody>
        </p:sp>
        <p:sp>
          <p:nvSpPr>
            <p:cNvPr id="479521" name="Text Box 289"/>
            <p:cNvSpPr txBox="1">
              <a:spLocks noChangeArrowheads="1"/>
            </p:cNvSpPr>
            <p:nvPr/>
          </p:nvSpPr>
          <p:spPr bwMode="auto">
            <a:xfrm>
              <a:off x="3211" y="436"/>
              <a:ext cx="205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7</a:t>
              </a:r>
            </a:p>
          </p:txBody>
        </p:sp>
        <p:sp>
          <p:nvSpPr>
            <p:cNvPr id="479523" name="Text Box 291"/>
            <p:cNvSpPr txBox="1">
              <a:spLocks noChangeArrowheads="1"/>
            </p:cNvSpPr>
            <p:nvPr/>
          </p:nvSpPr>
          <p:spPr bwMode="auto">
            <a:xfrm>
              <a:off x="3447" y="436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12</a:t>
              </a:r>
            </a:p>
          </p:txBody>
        </p:sp>
        <p:sp>
          <p:nvSpPr>
            <p:cNvPr id="479524" name="Text Box 292"/>
            <p:cNvSpPr txBox="1">
              <a:spLocks noChangeArrowheads="1"/>
            </p:cNvSpPr>
            <p:nvPr/>
          </p:nvSpPr>
          <p:spPr bwMode="auto">
            <a:xfrm>
              <a:off x="3710" y="436"/>
              <a:ext cx="294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36</a:t>
              </a:r>
            </a:p>
          </p:txBody>
        </p:sp>
        <p:sp>
          <p:nvSpPr>
            <p:cNvPr id="479525" name="Text Box 293"/>
            <p:cNvSpPr txBox="1">
              <a:spLocks noChangeArrowheads="1"/>
            </p:cNvSpPr>
            <p:nvPr/>
          </p:nvSpPr>
          <p:spPr bwMode="auto">
            <a:xfrm>
              <a:off x="3991" y="436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15</a:t>
              </a:r>
            </a:p>
          </p:txBody>
        </p:sp>
        <p:sp>
          <p:nvSpPr>
            <p:cNvPr id="479527" name="Text Box 295"/>
            <p:cNvSpPr txBox="1">
              <a:spLocks noChangeArrowheads="1"/>
            </p:cNvSpPr>
            <p:nvPr/>
          </p:nvSpPr>
          <p:spPr bwMode="auto">
            <a:xfrm>
              <a:off x="4535" y="436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19</a:t>
              </a:r>
            </a:p>
          </p:txBody>
        </p:sp>
        <p:sp>
          <p:nvSpPr>
            <p:cNvPr id="479530" name="Text Box 298"/>
            <p:cNvSpPr txBox="1">
              <a:spLocks noChangeArrowheads="1"/>
            </p:cNvSpPr>
            <p:nvPr/>
          </p:nvSpPr>
          <p:spPr bwMode="auto">
            <a:xfrm>
              <a:off x="716" y="436"/>
              <a:ext cx="294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18</a:t>
              </a:r>
            </a:p>
          </p:txBody>
        </p:sp>
        <p:sp>
          <p:nvSpPr>
            <p:cNvPr id="479601" name="Text Box 369"/>
            <p:cNvSpPr txBox="1">
              <a:spLocks noChangeArrowheads="1"/>
            </p:cNvSpPr>
            <p:nvPr/>
          </p:nvSpPr>
          <p:spPr bwMode="auto">
            <a:xfrm>
              <a:off x="1260" y="436"/>
              <a:ext cx="319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5</a:t>
              </a:r>
            </a:p>
          </p:txBody>
        </p:sp>
        <p:sp>
          <p:nvSpPr>
            <p:cNvPr id="479602" name="Text Box 370"/>
            <p:cNvSpPr txBox="1">
              <a:spLocks noChangeArrowheads="1"/>
            </p:cNvSpPr>
            <p:nvPr/>
          </p:nvSpPr>
          <p:spPr bwMode="auto">
            <a:xfrm>
              <a:off x="2670" y="436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8</a:t>
              </a:r>
            </a:p>
          </p:txBody>
        </p:sp>
        <p:sp>
          <p:nvSpPr>
            <p:cNvPr id="479603" name="Text Box 371"/>
            <p:cNvSpPr txBox="1">
              <a:spLocks noChangeArrowheads="1"/>
            </p:cNvSpPr>
            <p:nvPr/>
          </p:nvSpPr>
          <p:spPr bwMode="auto">
            <a:xfrm>
              <a:off x="2902" y="436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32</a:t>
              </a:r>
            </a:p>
          </p:txBody>
        </p:sp>
        <p:sp>
          <p:nvSpPr>
            <p:cNvPr id="479604" name="Text Box 372"/>
            <p:cNvSpPr txBox="1">
              <a:spLocks noChangeArrowheads="1"/>
            </p:cNvSpPr>
            <p:nvPr/>
          </p:nvSpPr>
          <p:spPr bwMode="auto">
            <a:xfrm>
              <a:off x="4263" y="436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17</a:t>
              </a:r>
            </a:p>
          </p:txBody>
        </p:sp>
        <p:sp>
          <p:nvSpPr>
            <p:cNvPr id="479606" name="Rectangle 374"/>
            <p:cNvSpPr>
              <a:spLocks noChangeArrowheads="1"/>
            </p:cNvSpPr>
            <p:nvPr/>
          </p:nvSpPr>
          <p:spPr bwMode="auto">
            <a:xfrm>
              <a:off x="444" y="39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607" name="Rectangle 375"/>
            <p:cNvSpPr>
              <a:spLocks noChangeArrowheads="1"/>
            </p:cNvSpPr>
            <p:nvPr/>
          </p:nvSpPr>
          <p:spPr bwMode="auto">
            <a:xfrm>
              <a:off x="716" y="39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608" name="Rectangle 376"/>
            <p:cNvSpPr>
              <a:spLocks noChangeArrowheads="1"/>
            </p:cNvSpPr>
            <p:nvPr/>
          </p:nvSpPr>
          <p:spPr bwMode="auto">
            <a:xfrm>
              <a:off x="988" y="39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609" name="Rectangle 377"/>
            <p:cNvSpPr>
              <a:spLocks noChangeArrowheads="1"/>
            </p:cNvSpPr>
            <p:nvPr/>
          </p:nvSpPr>
          <p:spPr bwMode="auto">
            <a:xfrm>
              <a:off x="1260" y="39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610" name="Rectangle 378"/>
            <p:cNvSpPr>
              <a:spLocks noChangeArrowheads="1"/>
            </p:cNvSpPr>
            <p:nvPr/>
          </p:nvSpPr>
          <p:spPr bwMode="auto">
            <a:xfrm>
              <a:off x="1532" y="39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611" name="Rectangle 379"/>
            <p:cNvSpPr>
              <a:spLocks noChangeArrowheads="1"/>
            </p:cNvSpPr>
            <p:nvPr/>
          </p:nvSpPr>
          <p:spPr bwMode="auto">
            <a:xfrm>
              <a:off x="1805" y="39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612" name="Rectangle 380"/>
            <p:cNvSpPr>
              <a:spLocks noChangeArrowheads="1"/>
            </p:cNvSpPr>
            <p:nvPr/>
          </p:nvSpPr>
          <p:spPr bwMode="auto">
            <a:xfrm>
              <a:off x="2077" y="39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613" name="Rectangle 381"/>
            <p:cNvSpPr>
              <a:spLocks noChangeArrowheads="1"/>
            </p:cNvSpPr>
            <p:nvPr/>
          </p:nvSpPr>
          <p:spPr bwMode="auto">
            <a:xfrm>
              <a:off x="2349" y="39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614" name="Rectangle 382"/>
            <p:cNvSpPr>
              <a:spLocks noChangeArrowheads="1"/>
            </p:cNvSpPr>
            <p:nvPr/>
          </p:nvSpPr>
          <p:spPr bwMode="auto">
            <a:xfrm>
              <a:off x="4254" y="39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615" name="Rectangle 383"/>
            <p:cNvSpPr>
              <a:spLocks noChangeArrowheads="1"/>
            </p:cNvSpPr>
            <p:nvPr/>
          </p:nvSpPr>
          <p:spPr bwMode="auto">
            <a:xfrm>
              <a:off x="3982" y="39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616" name="Rectangle 384"/>
            <p:cNvSpPr>
              <a:spLocks noChangeArrowheads="1"/>
            </p:cNvSpPr>
            <p:nvPr/>
          </p:nvSpPr>
          <p:spPr bwMode="auto">
            <a:xfrm>
              <a:off x="3710" y="39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618" name="Rectangle 386"/>
            <p:cNvSpPr>
              <a:spLocks noChangeArrowheads="1"/>
            </p:cNvSpPr>
            <p:nvPr/>
          </p:nvSpPr>
          <p:spPr bwMode="auto">
            <a:xfrm>
              <a:off x="3438" y="39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619" name="Rectangle 387"/>
            <p:cNvSpPr>
              <a:spLocks noChangeArrowheads="1"/>
            </p:cNvSpPr>
            <p:nvPr/>
          </p:nvSpPr>
          <p:spPr bwMode="auto">
            <a:xfrm>
              <a:off x="3165" y="39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620" name="Rectangle 388"/>
            <p:cNvSpPr>
              <a:spLocks noChangeArrowheads="1"/>
            </p:cNvSpPr>
            <p:nvPr/>
          </p:nvSpPr>
          <p:spPr bwMode="auto">
            <a:xfrm>
              <a:off x="2893" y="39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621" name="Rectangle 389"/>
            <p:cNvSpPr>
              <a:spLocks noChangeArrowheads="1"/>
            </p:cNvSpPr>
            <p:nvPr/>
          </p:nvSpPr>
          <p:spPr bwMode="auto">
            <a:xfrm>
              <a:off x="2621" y="39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622" name="Rectangle 390"/>
            <p:cNvSpPr>
              <a:spLocks noChangeArrowheads="1"/>
            </p:cNvSpPr>
            <p:nvPr/>
          </p:nvSpPr>
          <p:spPr bwMode="auto">
            <a:xfrm>
              <a:off x="4526" y="39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</p:grpSp>
      <p:grpSp>
        <p:nvGrpSpPr>
          <p:cNvPr id="480063" name="Group 831"/>
          <p:cNvGrpSpPr>
            <a:grpSpLocks/>
          </p:cNvGrpSpPr>
          <p:nvPr/>
        </p:nvGrpSpPr>
        <p:grpSpPr bwMode="auto">
          <a:xfrm>
            <a:off x="704850" y="981075"/>
            <a:ext cx="6932613" cy="360363"/>
            <a:chOff x="444" y="618"/>
            <a:chExt cx="4367" cy="227"/>
          </a:xfrm>
        </p:grpSpPr>
        <p:sp>
          <p:nvSpPr>
            <p:cNvPr id="479748" name="Rectangle 516"/>
            <p:cNvSpPr>
              <a:spLocks noChangeArrowheads="1"/>
            </p:cNvSpPr>
            <p:nvPr/>
          </p:nvSpPr>
          <p:spPr bwMode="auto">
            <a:xfrm>
              <a:off x="2349" y="618"/>
              <a:ext cx="272" cy="227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725" name="Text Box 493"/>
            <p:cNvSpPr txBox="1">
              <a:spLocks noChangeArrowheads="1"/>
            </p:cNvSpPr>
            <p:nvPr/>
          </p:nvSpPr>
          <p:spPr bwMode="auto">
            <a:xfrm>
              <a:off x="453" y="663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20</a:t>
              </a:r>
            </a:p>
          </p:txBody>
        </p:sp>
        <p:sp>
          <p:nvSpPr>
            <p:cNvPr id="479726" name="Text Box 494"/>
            <p:cNvSpPr txBox="1">
              <a:spLocks noChangeArrowheads="1"/>
            </p:cNvSpPr>
            <p:nvPr/>
          </p:nvSpPr>
          <p:spPr bwMode="auto">
            <a:xfrm>
              <a:off x="1079" y="663"/>
              <a:ext cx="205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9</a:t>
              </a:r>
            </a:p>
          </p:txBody>
        </p:sp>
        <p:sp>
          <p:nvSpPr>
            <p:cNvPr id="479727" name="Text Box 495"/>
            <p:cNvSpPr txBox="1">
              <a:spLocks noChangeArrowheads="1"/>
            </p:cNvSpPr>
            <p:nvPr/>
          </p:nvSpPr>
          <p:spPr bwMode="auto">
            <a:xfrm>
              <a:off x="1541" y="663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24</a:t>
              </a:r>
            </a:p>
          </p:txBody>
        </p:sp>
        <p:sp>
          <p:nvSpPr>
            <p:cNvPr id="479728" name="Text Box 496"/>
            <p:cNvSpPr txBox="1">
              <a:spLocks noChangeArrowheads="1"/>
            </p:cNvSpPr>
            <p:nvPr/>
          </p:nvSpPr>
          <p:spPr bwMode="auto">
            <a:xfrm>
              <a:off x="1814" y="663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13</a:t>
              </a:r>
            </a:p>
          </p:txBody>
        </p:sp>
        <p:sp>
          <p:nvSpPr>
            <p:cNvPr id="479729" name="Text Box 497"/>
            <p:cNvSpPr txBox="1">
              <a:spLocks noChangeArrowheads="1"/>
            </p:cNvSpPr>
            <p:nvPr/>
          </p:nvSpPr>
          <p:spPr bwMode="auto">
            <a:xfrm>
              <a:off x="2086" y="663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27</a:t>
              </a:r>
            </a:p>
          </p:txBody>
        </p:sp>
        <p:sp>
          <p:nvSpPr>
            <p:cNvPr id="479730" name="Text Box 498"/>
            <p:cNvSpPr txBox="1">
              <a:spLocks noChangeArrowheads="1"/>
            </p:cNvSpPr>
            <p:nvPr/>
          </p:nvSpPr>
          <p:spPr bwMode="auto">
            <a:xfrm>
              <a:off x="2398" y="663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</a:t>
              </a:r>
            </a:p>
          </p:txBody>
        </p:sp>
        <p:sp>
          <p:nvSpPr>
            <p:cNvPr id="479731" name="Text Box 499"/>
            <p:cNvSpPr txBox="1">
              <a:spLocks noChangeArrowheads="1"/>
            </p:cNvSpPr>
            <p:nvPr/>
          </p:nvSpPr>
          <p:spPr bwMode="auto">
            <a:xfrm>
              <a:off x="3211" y="663"/>
              <a:ext cx="205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7</a:t>
              </a:r>
            </a:p>
          </p:txBody>
        </p:sp>
        <p:sp>
          <p:nvSpPr>
            <p:cNvPr id="479732" name="Text Box 500"/>
            <p:cNvSpPr txBox="1">
              <a:spLocks noChangeArrowheads="1"/>
            </p:cNvSpPr>
            <p:nvPr/>
          </p:nvSpPr>
          <p:spPr bwMode="auto">
            <a:xfrm>
              <a:off x="3447" y="663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12</a:t>
              </a:r>
            </a:p>
          </p:txBody>
        </p:sp>
        <p:sp>
          <p:nvSpPr>
            <p:cNvPr id="479733" name="Text Box 501"/>
            <p:cNvSpPr txBox="1">
              <a:spLocks noChangeArrowheads="1"/>
            </p:cNvSpPr>
            <p:nvPr/>
          </p:nvSpPr>
          <p:spPr bwMode="auto">
            <a:xfrm>
              <a:off x="3710" y="663"/>
              <a:ext cx="294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36</a:t>
              </a:r>
            </a:p>
          </p:txBody>
        </p:sp>
        <p:sp>
          <p:nvSpPr>
            <p:cNvPr id="479734" name="Text Box 502"/>
            <p:cNvSpPr txBox="1">
              <a:spLocks noChangeArrowheads="1"/>
            </p:cNvSpPr>
            <p:nvPr/>
          </p:nvSpPr>
          <p:spPr bwMode="auto">
            <a:xfrm>
              <a:off x="3991" y="663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15</a:t>
              </a:r>
            </a:p>
          </p:txBody>
        </p:sp>
        <p:sp>
          <p:nvSpPr>
            <p:cNvPr id="479735" name="Text Box 503"/>
            <p:cNvSpPr txBox="1">
              <a:spLocks noChangeArrowheads="1"/>
            </p:cNvSpPr>
            <p:nvPr/>
          </p:nvSpPr>
          <p:spPr bwMode="auto">
            <a:xfrm>
              <a:off x="4535" y="663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19</a:t>
              </a:r>
            </a:p>
          </p:txBody>
        </p:sp>
        <p:sp>
          <p:nvSpPr>
            <p:cNvPr id="479736" name="Text Box 504"/>
            <p:cNvSpPr txBox="1">
              <a:spLocks noChangeArrowheads="1"/>
            </p:cNvSpPr>
            <p:nvPr/>
          </p:nvSpPr>
          <p:spPr bwMode="auto">
            <a:xfrm>
              <a:off x="716" y="663"/>
              <a:ext cx="294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18</a:t>
              </a:r>
            </a:p>
          </p:txBody>
        </p:sp>
        <p:sp>
          <p:nvSpPr>
            <p:cNvPr id="479737" name="Text Box 505"/>
            <p:cNvSpPr txBox="1">
              <a:spLocks noChangeArrowheads="1"/>
            </p:cNvSpPr>
            <p:nvPr/>
          </p:nvSpPr>
          <p:spPr bwMode="auto">
            <a:xfrm>
              <a:off x="1260" y="663"/>
              <a:ext cx="319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5</a:t>
              </a:r>
            </a:p>
          </p:txBody>
        </p:sp>
        <p:sp>
          <p:nvSpPr>
            <p:cNvPr id="479738" name="Text Box 506"/>
            <p:cNvSpPr txBox="1">
              <a:spLocks noChangeArrowheads="1"/>
            </p:cNvSpPr>
            <p:nvPr/>
          </p:nvSpPr>
          <p:spPr bwMode="auto">
            <a:xfrm>
              <a:off x="2670" y="663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8</a:t>
              </a:r>
            </a:p>
          </p:txBody>
        </p:sp>
        <p:sp>
          <p:nvSpPr>
            <p:cNvPr id="479739" name="Text Box 507"/>
            <p:cNvSpPr txBox="1">
              <a:spLocks noChangeArrowheads="1"/>
            </p:cNvSpPr>
            <p:nvPr/>
          </p:nvSpPr>
          <p:spPr bwMode="auto">
            <a:xfrm>
              <a:off x="2902" y="663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32</a:t>
              </a:r>
            </a:p>
          </p:txBody>
        </p:sp>
        <p:sp>
          <p:nvSpPr>
            <p:cNvPr id="479740" name="Text Box 508"/>
            <p:cNvSpPr txBox="1">
              <a:spLocks noChangeArrowheads="1"/>
            </p:cNvSpPr>
            <p:nvPr/>
          </p:nvSpPr>
          <p:spPr bwMode="auto">
            <a:xfrm>
              <a:off x="4263" y="663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17</a:t>
              </a:r>
            </a:p>
          </p:txBody>
        </p:sp>
        <p:sp>
          <p:nvSpPr>
            <p:cNvPr id="479741" name="Rectangle 509"/>
            <p:cNvSpPr>
              <a:spLocks noChangeArrowheads="1"/>
            </p:cNvSpPr>
            <p:nvPr/>
          </p:nvSpPr>
          <p:spPr bwMode="auto">
            <a:xfrm>
              <a:off x="444" y="618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742" name="Rectangle 510"/>
            <p:cNvSpPr>
              <a:spLocks noChangeArrowheads="1"/>
            </p:cNvSpPr>
            <p:nvPr/>
          </p:nvSpPr>
          <p:spPr bwMode="auto">
            <a:xfrm>
              <a:off x="716" y="618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743" name="Rectangle 511"/>
            <p:cNvSpPr>
              <a:spLocks noChangeArrowheads="1"/>
            </p:cNvSpPr>
            <p:nvPr/>
          </p:nvSpPr>
          <p:spPr bwMode="auto">
            <a:xfrm>
              <a:off x="988" y="618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744" name="Rectangle 512"/>
            <p:cNvSpPr>
              <a:spLocks noChangeArrowheads="1"/>
            </p:cNvSpPr>
            <p:nvPr/>
          </p:nvSpPr>
          <p:spPr bwMode="auto">
            <a:xfrm>
              <a:off x="1260" y="618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745" name="Rectangle 513"/>
            <p:cNvSpPr>
              <a:spLocks noChangeArrowheads="1"/>
            </p:cNvSpPr>
            <p:nvPr/>
          </p:nvSpPr>
          <p:spPr bwMode="auto">
            <a:xfrm>
              <a:off x="1532" y="618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746" name="Rectangle 514"/>
            <p:cNvSpPr>
              <a:spLocks noChangeArrowheads="1"/>
            </p:cNvSpPr>
            <p:nvPr/>
          </p:nvSpPr>
          <p:spPr bwMode="auto">
            <a:xfrm>
              <a:off x="1805" y="618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747" name="Rectangle 515"/>
            <p:cNvSpPr>
              <a:spLocks noChangeArrowheads="1"/>
            </p:cNvSpPr>
            <p:nvPr/>
          </p:nvSpPr>
          <p:spPr bwMode="auto">
            <a:xfrm>
              <a:off x="2077" y="618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749" name="Rectangle 517"/>
            <p:cNvSpPr>
              <a:spLocks noChangeArrowheads="1"/>
            </p:cNvSpPr>
            <p:nvPr/>
          </p:nvSpPr>
          <p:spPr bwMode="auto">
            <a:xfrm>
              <a:off x="4254" y="618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750" name="Rectangle 518"/>
            <p:cNvSpPr>
              <a:spLocks noChangeArrowheads="1"/>
            </p:cNvSpPr>
            <p:nvPr/>
          </p:nvSpPr>
          <p:spPr bwMode="auto">
            <a:xfrm>
              <a:off x="3982" y="618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751" name="Rectangle 519"/>
            <p:cNvSpPr>
              <a:spLocks noChangeArrowheads="1"/>
            </p:cNvSpPr>
            <p:nvPr/>
          </p:nvSpPr>
          <p:spPr bwMode="auto">
            <a:xfrm>
              <a:off x="3710" y="618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752" name="Rectangle 520"/>
            <p:cNvSpPr>
              <a:spLocks noChangeArrowheads="1"/>
            </p:cNvSpPr>
            <p:nvPr/>
          </p:nvSpPr>
          <p:spPr bwMode="auto">
            <a:xfrm>
              <a:off x="3438" y="618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753" name="Rectangle 521"/>
            <p:cNvSpPr>
              <a:spLocks noChangeArrowheads="1"/>
            </p:cNvSpPr>
            <p:nvPr/>
          </p:nvSpPr>
          <p:spPr bwMode="auto">
            <a:xfrm>
              <a:off x="3165" y="618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754" name="Rectangle 522"/>
            <p:cNvSpPr>
              <a:spLocks noChangeArrowheads="1"/>
            </p:cNvSpPr>
            <p:nvPr/>
          </p:nvSpPr>
          <p:spPr bwMode="auto">
            <a:xfrm>
              <a:off x="2893" y="618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755" name="Rectangle 523"/>
            <p:cNvSpPr>
              <a:spLocks noChangeArrowheads="1"/>
            </p:cNvSpPr>
            <p:nvPr/>
          </p:nvSpPr>
          <p:spPr bwMode="auto">
            <a:xfrm>
              <a:off x="2621" y="618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756" name="Rectangle 524"/>
            <p:cNvSpPr>
              <a:spLocks noChangeArrowheads="1"/>
            </p:cNvSpPr>
            <p:nvPr/>
          </p:nvSpPr>
          <p:spPr bwMode="auto">
            <a:xfrm>
              <a:off x="4526" y="618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</p:grpSp>
      <p:grpSp>
        <p:nvGrpSpPr>
          <p:cNvPr id="479860" name="Group 628"/>
          <p:cNvGrpSpPr>
            <a:grpSpLocks/>
          </p:cNvGrpSpPr>
          <p:nvPr/>
        </p:nvGrpSpPr>
        <p:grpSpPr bwMode="auto">
          <a:xfrm>
            <a:off x="685800" y="1676400"/>
            <a:ext cx="6932613" cy="360363"/>
            <a:chOff x="444" y="1071"/>
            <a:chExt cx="4367" cy="227"/>
          </a:xfrm>
        </p:grpSpPr>
        <p:sp>
          <p:nvSpPr>
            <p:cNvPr id="479810" name="Rectangle 578"/>
            <p:cNvSpPr>
              <a:spLocks noChangeArrowheads="1"/>
            </p:cNvSpPr>
            <p:nvPr/>
          </p:nvSpPr>
          <p:spPr bwMode="auto">
            <a:xfrm>
              <a:off x="1260" y="1071"/>
              <a:ext cx="272" cy="227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814" name="Rectangle 582"/>
            <p:cNvSpPr>
              <a:spLocks noChangeArrowheads="1"/>
            </p:cNvSpPr>
            <p:nvPr/>
          </p:nvSpPr>
          <p:spPr bwMode="auto">
            <a:xfrm>
              <a:off x="444" y="1071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792" name="Text Box 560"/>
            <p:cNvSpPr txBox="1">
              <a:spLocks noChangeArrowheads="1"/>
            </p:cNvSpPr>
            <p:nvPr/>
          </p:nvSpPr>
          <p:spPr bwMode="auto">
            <a:xfrm>
              <a:off x="1079" y="1116"/>
              <a:ext cx="205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9</a:t>
              </a:r>
            </a:p>
          </p:txBody>
        </p:sp>
        <p:sp>
          <p:nvSpPr>
            <p:cNvPr id="479793" name="Text Box 561"/>
            <p:cNvSpPr txBox="1">
              <a:spLocks noChangeArrowheads="1"/>
            </p:cNvSpPr>
            <p:nvPr/>
          </p:nvSpPr>
          <p:spPr bwMode="auto">
            <a:xfrm>
              <a:off x="1541" y="1116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24</a:t>
              </a:r>
            </a:p>
          </p:txBody>
        </p:sp>
        <p:sp>
          <p:nvSpPr>
            <p:cNvPr id="479794" name="Text Box 562"/>
            <p:cNvSpPr txBox="1">
              <a:spLocks noChangeArrowheads="1"/>
            </p:cNvSpPr>
            <p:nvPr/>
          </p:nvSpPr>
          <p:spPr bwMode="auto">
            <a:xfrm>
              <a:off x="1814" y="1116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13</a:t>
              </a:r>
            </a:p>
          </p:txBody>
        </p:sp>
        <p:sp>
          <p:nvSpPr>
            <p:cNvPr id="479795" name="Text Box 563"/>
            <p:cNvSpPr txBox="1">
              <a:spLocks noChangeArrowheads="1"/>
            </p:cNvSpPr>
            <p:nvPr/>
          </p:nvSpPr>
          <p:spPr bwMode="auto">
            <a:xfrm>
              <a:off x="2086" y="1116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27</a:t>
              </a:r>
            </a:p>
          </p:txBody>
        </p:sp>
        <p:sp>
          <p:nvSpPr>
            <p:cNvPr id="479797" name="Text Box 565"/>
            <p:cNvSpPr txBox="1">
              <a:spLocks noChangeArrowheads="1"/>
            </p:cNvSpPr>
            <p:nvPr/>
          </p:nvSpPr>
          <p:spPr bwMode="auto">
            <a:xfrm>
              <a:off x="3211" y="1116"/>
              <a:ext cx="205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7</a:t>
              </a:r>
            </a:p>
          </p:txBody>
        </p:sp>
        <p:sp>
          <p:nvSpPr>
            <p:cNvPr id="479798" name="Text Box 566"/>
            <p:cNvSpPr txBox="1">
              <a:spLocks noChangeArrowheads="1"/>
            </p:cNvSpPr>
            <p:nvPr/>
          </p:nvSpPr>
          <p:spPr bwMode="auto">
            <a:xfrm>
              <a:off x="3447" y="1116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12</a:t>
              </a:r>
            </a:p>
          </p:txBody>
        </p:sp>
        <p:sp>
          <p:nvSpPr>
            <p:cNvPr id="479799" name="Text Box 567"/>
            <p:cNvSpPr txBox="1">
              <a:spLocks noChangeArrowheads="1"/>
            </p:cNvSpPr>
            <p:nvPr/>
          </p:nvSpPr>
          <p:spPr bwMode="auto">
            <a:xfrm>
              <a:off x="3710" y="1116"/>
              <a:ext cx="294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36</a:t>
              </a:r>
            </a:p>
          </p:txBody>
        </p:sp>
        <p:sp>
          <p:nvSpPr>
            <p:cNvPr id="479800" name="Text Box 568"/>
            <p:cNvSpPr txBox="1">
              <a:spLocks noChangeArrowheads="1"/>
            </p:cNvSpPr>
            <p:nvPr/>
          </p:nvSpPr>
          <p:spPr bwMode="auto">
            <a:xfrm>
              <a:off x="3991" y="1116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15</a:t>
              </a:r>
            </a:p>
          </p:txBody>
        </p:sp>
        <p:sp>
          <p:nvSpPr>
            <p:cNvPr id="479801" name="Text Box 569"/>
            <p:cNvSpPr txBox="1">
              <a:spLocks noChangeArrowheads="1"/>
            </p:cNvSpPr>
            <p:nvPr/>
          </p:nvSpPr>
          <p:spPr bwMode="auto">
            <a:xfrm>
              <a:off x="4535" y="1116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19</a:t>
              </a:r>
            </a:p>
          </p:txBody>
        </p:sp>
        <p:sp>
          <p:nvSpPr>
            <p:cNvPr id="479802" name="Text Box 570"/>
            <p:cNvSpPr txBox="1">
              <a:spLocks noChangeArrowheads="1"/>
            </p:cNvSpPr>
            <p:nvPr/>
          </p:nvSpPr>
          <p:spPr bwMode="auto">
            <a:xfrm>
              <a:off x="716" y="1116"/>
              <a:ext cx="294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18</a:t>
              </a:r>
            </a:p>
          </p:txBody>
        </p:sp>
        <p:sp>
          <p:nvSpPr>
            <p:cNvPr id="479803" name="Text Box 571"/>
            <p:cNvSpPr txBox="1">
              <a:spLocks noChangeArrowheads="1"/>
            </p:cNvSpPr>
            <p:nvPr/>
          </p:nvSpPr>
          <p:spPr bwMode="auto">
            <a:xfrm>
              <a:off x="1260" y="1116"/>
              <a:ext cx="319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5</a:t>
              </a:r>
            </a:p>
          </p:txBody>
        </p:sp>
        <p:sp>
          <p:nvSpPr>
            <p:cNvPr id="479804" name="Text Box 572"/>
            <p:cNvSpPr txBox="1">
              <a:spLocks noChangeArrowheads="1"/>
            </p:cNvSpPr>
            <p:nvPr/>
          </p:nvSpPr>
          <p:spPr bwMode="auto">
            <a:xfrm>
              <a:off x="2670" y="1116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8</a:t>
              </a:r>
            </a:p>
          </p:txBody>
        </p:sp>
        <p:sp>
          <p:nvSpPr>
            <p:cNvPr id="479805" name="Text Box 573"/>
            <p:cNvSpPr txBox="1">
              <a:spLocks noChangeArrowheads="1"/>
            </p:cNvSpPr>
            <p:nvPr/>
          </p:nvSpPr>
          <p:spPr bwMode="auto">
            <a:xfrm>
              <a:off x="2902" y="1116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32</a:t>
              </a:r>
            </a:p>
          </p:txBody>
        </p:sp>
        <p:sp>
          <p:nvSpPr>
            <p:cNvPr id="479806" name="Text Box 574"/>
            <p:cNvSpPr txBox="1">
              <a:spLocks noChangeArrowheads="1"/>
            </p:cNvSpPr>
            <p:nvPr/>
          </p:nvSpPr>
          <p:spPr bwMode="auto">
            <a:xfrm>
              <a:off x="4263" y="1116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17</a:t>
              </a:r>
            </a:p>
          </p:txBody>
        </p:sp>
        <p:grpSp>
          <p:nvGrpSpPr>
            <p:cNvPr id="479824" name="Group 592"/>
            <p:cNvGrpSpPr>
              <a:grpSpLocks/>
            </p:cNvGrpSpPr>
            <p:nvPr/>
          </p:nvGrpSpPr>
          <p:grpSpPr bwMode="auto">
            <a:xfrm>
              <a:off x="2349" y="1071"/>
              <a:ext cx="285" cy="227"/>
              <a:chOff x="444" y="1071"/>
              <a:chExt cx="285" cy="227"/>
            </a:xfrm>
          </p:grpSpPr>
          <p:sp>
            <p:nvSpPr>
              <p:cNvPr id="479791" name="Text Box 559"/>
              <p:cNvSpPr txBox="1">
                <a:spLocks noChangeArrowheads="1"/>
              </p:cNvSpPr>
              <p:nvPr/>
            </p:nvSpPr>
            <p:spPr bwMode="auto">
              <a:xfrm>
                <a:off x="453" y="1116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20</a:t>
                </a:r>
              </a:p>
            </p:txBody>
          </p:sp>
          <p:sp>
            <p:nvSpPr>
              <p:cNvPr id="479807" name="Rectangle 575"/>
              <p:cNvSpPr>
                <a:spLocks noChangeArrowheads="1"/>
              </p:cNvSpPr>
              <p:nvPr/>
            </p:nvSpPr>
            <p:spPr bwMode="auto">
              <a:xfrm>
                <a:off x="444" y="1071"/>
                <a:ext cx="272" cy="227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</p:grpSp>
        <p:sp>
          <p:nvSpPr>
            <p:cNvPr id="479808" name="Rectangle 576"/>
            <p:cNvSpPr>
              <a:spLocks noChangeArrowheads="1"/>
            </p:cNvSpPr>
            <p:nvPr/>
          </p:nvSpPr>
          <p:spPr bwMode="auto">
            <a:xfrm>
              <a:off x="716" y="107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809" name="Rectangle 577"/>
            <p:cNvSpPr>
              <a:spLocks noChangeArrowheads="1"/>
            </p:cNvSpPr>
            <p:nvPr/>
          </p:nvSpPr>
          <p:spPr bwMode="auto">
            <a:xfrm>
              <a:off x="988" y="107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811" name="Rectangle 579"/>
            <p:cNvSpPr>
              <a:spLocks noChangeArrowheads="1"/>
            </p:cNvSpPr>
            <p:nvPr/>
          </p:nvSpPr>
          <p:spPr bwMode="auto">
            <a:xfrm>
              <a:off x="1532" y="107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812" name="Rectangle 580"/>
            <p:cNvSpPr>
              <a:spLocks noChangeArrowheads="1"/>
            </p:cNvSpPr>
            <p:nvPr/>
          </p:nvSpPr>
          <p:spPr bwMode="auto">
            <a:xfrm>
              <a:off x="1805" y="107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813" name="Rectangle 581"/>
            <p:cNvSpPr>
              <a:spLocks noChangeArrowheads="1"/>
            </p:cNvSpPr>
            <p:nvPr/>
          </p:nvSpPr>
          <p:spPr bwMode="auto">
            <a:xfrm>
              <a:off x="2077" y="107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815" name="Rectangle 583"/>
            <p:cNvSpPr>
              <a:spLocks noChangeArrowheads="1"/>
            </p:cNvSpPr>
            <p:nvPr/>
          </p:nvSpPr>
          <p:spPr bwMode="auto">
            <a:xfrm>
              <a:off x="4254" y="107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816" name="Rectangle 584"/>
            <p:cNvSpPr>
              <a:spLocks noChangeArrowheads="1"/>
            </p:cNvSpPr>
            <p:nvPr/>
          </p:nvSpPr>
          <p:spPr bwMode="auto">
            <a:xfrm>
              <a:off x="3982" y="107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817" name="Rectangle 585"/>
            <p:cNvSpPr>
              <a:spLocks noChangeArrowheads="1"/>
            </p:cNvSpPr>
            <p:nvPr/>
          </p:nvSpPr>
          <p:spPr bwMode="auto">
            <a:xfrm>
              <a:off x="3710" y="107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818" name="Rectangle 586"/>
            <p:cNvSpPr>
              <a:spLocks noChangeArrowheads="1"/>
            </p:cNvSpPr>
            <p:nvPr/>
          </p:nvSpPr>
          <p:spPr bwMode="auto">
            <a:xfrm>
              <a:off x="3438" y="107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819" name="Rectangle 587"/>
            <p:cNvSpPr>
              <a:spLocks noChangeArrowheads="1"/>
            </p:cNvSpPr>
            <p:nvPr/>
          </p:nvSpPr>
          <p:spPr bwMode="auto">
            <a:xfrm>
              <a:off x="3165" y="107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820" name="Rectangle 588"/>
            <p:cNvSpPr>
              <a:spLocks noChangeArrowheads="1"/>
            </p:cNvSpPr>
            <p:nvPr/>
          </p:nvSpPr>
          <p:spPr bwMode="auto">
            <a:xfrm>
              <a:off x="2893" y="107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821" name="Rectangle 589"/>
            <p:cNvSpPr>
              <a:spLocks noChangeArrowheads="1"/>
            </p:cNvSpPr>
            <p:nvPr/>
          </p:nvSpPr>
          <p:spPr bwMode="auto">
            <a:xfrm>
              <a:off x="2621" y="107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822" name="Rectangle 590"/>
            <p:cNvSpPr>
              <a:spLocks noChangeArrowheads="1"/>
            </p:cNvSpPr>
            <p:nvPr/>
          </p:nvSpPr>
          <p:spPr bwMode="auto">
            <a:xfrm>
              <a:off x="4526" y="107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796" name="Text Box 564"/>
            <p:cNvSpPr txBox="1">
              <a:spLocks noChangeArrowheads="1"/>
            </p:cNvSpPr>
            <p:nvPr/>
          </p:nvSpPr>
          <p:spPr bwMode="auto">
            <a:xfrm>
              <a:off x="493" y="1116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</a:t>
              </a:r>
            </a:p>
          </p:txBody>
        </p:sp>
      </p:grpSp>
      <p:grpSp>
        <p:nvGrpSpPr>
          <p:cNvPr id="480065" name="Group 833"/>
          <p:cNvGrpSpPr>
            <a:grpSpLocks/>
          </p:cNvGrpSpPr>
          <p:nvPr/>
        </p:nvGrpSpPr>
        <p:grpSpPr bwMode="auto">
          <a:xfrm>
            <a:off x="1065213" y="1412875"/>
            <a:ext cx="2808287" cy="215900"/>
            <a:chOff x="671" y="890"/>
            <a:chExt cx="1769" cy="136"/>
          </a:xfrm>
        </p:grpSpPr>
        <p:sp>
          <p:nvSpPr>
            <p:cNvPr id="479825" name="Line 593"/>
            <p:cNvSpPr>
              <a:spLocks noChangeShapeType="1"/>
            </p:cNvSpPr>
            <p:nvPr/>
          </p:nvSpPr>
          <p:spPr bwMode="auto">
            <a:xfrm>
              <a:off x="671" y="890"/>
              <a:ext cx="1769" cy="13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479826" name="Line 594"/>
            <p:cNvSpPr>
              <a:spLocks noChangeShapeType="1"/>
            </p:cNvSpPr>
            <p:nvPr/>
          </p:nvSpPr>
          <p:spPr bwMode="auto">
            <a:xfrm flipH="1">
              <a:off x="671" y="890"/>
              <a:ext cx="1723" cy="13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479899" name="Group 667"/>
          <p:cNvGrpSpPr>
            <a:grpSpLocks/>
          </p:cNvGrpSpPr>
          <p:nvPr/>
        </p:nvGrpSpPr>
        <p:grpSpPr bwMode="auto">
          <a:xfrm>
            <a:off x="685800" y="2514600"/>
            <a:ext cx="6932613" cy="360363"/>
            <a:chOff x="444" y="1570"/>
            <a:chExt cx="4367" cy="227"/>
          </a:xfrm>
        </p:grpSpPr>
        <p:sp>
          <p:nvSpPr>
            <p:cNvPr id="479890" name="Rectangle 658"/>
            <p:cNvSpPr>
              <a:spLocks noChangeArrowheads="1"/>
            </p:cNvSpPr>
            <p:nvPr/>
          </p:nvSpPr>
          <p:spPr bwMode="auto">
            <a:xfrm>
              <a:off x="3165" y="1570"/>
              <a:ext cx="272" cy="227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881" name="Rectangle 649"/>
            <p:cNvSpPr>
              <a:spLocks noChangeArrowheads="1"/>
            </p:cNvSpPr>
            <p:nvPr/>
          </p:nvSpPr>
          <p:spPr bwMode="auto">
            <a:xfrm>
              <a:off x="716" y="1570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863" name="Rectangle 631"/>
            <p:cNvSpPr>
              <a:spLocks noChangeArrowheads="1"/>
            </p:cNvSpPr>
            <p:nvPr/>
          </p:nvSpPr>
          <p:spPr bwMode="auto">
            <a:xfrm>
              <a:off x="444" y="1570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864" name="Text Box 632"/>
            <p:cNvSpPr txBox="1">
              <a:spLocks noChangeArrowheads="1"/>
            </p:cNvSpPr>
            <p:nvPr/>
          </p:nvSpPr>
          <p:spPr bwMode="auto">
            <a:xfrm>
              <a:off x="1079" y="1615"/>
              <a:ext cx="205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9</a:t>
              </a:r>
            </a:p>
          </p:txBody>
        </p:sp>
        <p:sp>
          <p:nvSpPr>
            <p:cNvPr id="479865" name="Text Box 633"/>
            <p:cNvSpPr txBox="1">
              <a:spLocks noChangeArrowheads="1"/>
            </p:cNvSpPr>
            <p:nvPr/>
          </p:nvSpPr>
          <p:spPr bwMode="auto">
            <a:xfrm>
              <a:off x="1541" y="1615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24</a:t>
              </a:r>
            </a:p>
          </p:txBody>
        </p:sp>
        <p:sp>
          <p:nvSpPr>
            <p:cNvPr id="479866" name="Text Box 634"/>
            <p:cNvSpPr txBox="1">
              <a:spLocks noChangeArrowheads="1"/>
            </p:cNvSpPr>
            <p:nvPr/>
          </p:nvSpPr>
          <p:spPr bwMode="auto">
            <a:xfrm>
              <a:off x="1814" y="1615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13</a:t>
              </a:r>
            </a:p>
          </p:txBody>
        </p:sp>
        <p:sp>
          <p:nvSpPr>
            <p:cNvPr id="479867" name="Text Box 635"/>
            <p:cNvSpPr txBox="1">
              <a:spLocks noChangeArrowheads="1"/>
            </p:cNvSpPr>
            <p:nvPr/>
          </p:nvSpPr>
          <p:spPr bwMode="auto">
            <a:xfrm>
              <a:off x="2086" y="1615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27</a:t>
              </a:r>
            </a:p>
          </p:txBody>
        </p:sp>
        <p:sp>
          <p:nvSpPr>
            <p:cNvPr id="479868" name="Text Box 636"/>
            <p:cNvSpPr txBox="1">
              <a:spLocks noChangeArrowheads="1"/>
            </p:cNvSpPr>
            <p:nvPr/>
          </p:nvSpPr>
          <p:spPr bwMode="auto">
            <a:xfrm>
              <a:off x="3211" y="1615"/>
              <a:ext cx="205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7</a:t>
              </a:r>
            </a:p>
          </p:txBody>
        </p:sp>
        <p:sp>
          <p:nvSpPr>
            <p:cNvPr id="479869" name="Text Box 637"/>
            <p:cNvSpPr txBox="1">
              <a:spLocks noChangeArrowheads="1"/>
            </p:cNvSpPr>
            <p:nvPr/>
          </p:nvSpPr>
          <p:spPr bwMode="auto">
            <a:xfrm>
              <a:off x="3447" y="1615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12</a:t>
              </a:r>
            </a:p>
          </p:txBody>
        </p:sp>
        <p:sp>
          <p:nvSpPr>
            <p:cNvPr id="479870" name="Text Box 638"/>
            <p:cNvSpPr txBox="1">
              <a:spLocks noChangeArrowheads="1"/>
            </p:cNvSpPr>
            <p:nvPr/>
          </p:nvSpPr>
          <p:spPr bwMode="auto">
            <a:xfrm>
              <a:off x="3710" y="1615"/>
              <a:ext cx="294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36</a:t>
              </a:r>
            </a:p>
          </p:txBody>
        </p:sp>
        <p:sp>
          <p:nvSpPr>
            <p:cNvPr id="479871" name="Text Box 639"/>
            <p:cNvSpPr txBox="1">
              <a:spLocks noChangeArrowheads="1"/>
            </p:cNvSpPr>
            <p:nvPr/>
          </p:nvSpPr>
          <p:spPr bwMode="auto">
            <a:xfrm>
              <a:off x="3991" y="1615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15</a:t>
              </a:r>
            </a:p>
          </p:txBody>
        </p:sp>
        <p:sp>
          <p:nvSpPr>
            <p:cNvPr id="479872" name="Text Box 640"/>
            <p:cNvSpPr txBox="1">
              <a:spLocks noChangeArrowheads="1"/>
            </p:cNvSpPr>
            <p:nvPr/>
          </p:nvSpPr>
          <p:spPr bwMode="auto">
            <a:xfrm>
              <a:off x="4535" y="1615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19</a:t>
              </a:r>
            </a:p>
          </p:txBody>
        </p:sp>
        <p:grpSp>
          <p:nvGrpSpPr>
            <p:cNvPr id="479895" name="Group 663"/>
            <p:cNvGrpSpPr>
              <a:grpSpLocks/>
            </p:cNvGrpSpPr>
            <p:nvPr/>
          </p:nvGrpSpPr>
          <p:grpSpPr bwMode="auto">
            <a:xfrm>
              <a:off x="1260" y="1570"/>
              <a:ext cx="294" cy="227"/>
              <a:chOff x="1260" y="2069"/>
              <a:chExt cx="294" cy="227"/>
            </a:xfrm>
          </p:grpSpPr>
          <p:sp>
            <p:nvSpPr>
              <p:cNvPr id="479862" name="Rectangle 630"/>
              <p:cNvSpPr>
                <a:spLocks noChangeArrowheads="1"/>
              </p:cNvSpPr>
              <p:nvPr/>
            </p:nvSpPr>
            <p:spPr bwMode="auto">
              <a:xfrm>
                <a:off x="1260" y="2069"/>
                <a:ext cx="272" cy="227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479873" name="Text Box 641"/>
              <p:cNvSpPr txBox="1">
                <a:spLocks noChangeArrowheads="1"/>
              </p:cNvSpPr>
              <p:nvPr/>
            </p:nvSpPr>
            <p:spPr bwMode="auto">
              <a:xfrm>
                <a:off x="1260" y="2115"/>
                <a:ext cx="294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fr-FR"/>
                  <a:t>18</a:t>
                </a:r>
              </a:p>
            </p:txBody>
          </p:sp>
        </p:grpSp>
        <p:sp>
          <p:nvSpPr>
            <p:cNvPr id="479875" name="Text Box 643"/>
            <p:cNvSpPr txBox="1">
              <a:spLocks noChangeArrowheads="1"/>
            </p:cNvSpPr>
            <p:nvPr/>
          </p:nvSpPr>
          <p:spPr bwMode="auto">
            <a:xfrm>
              <a:off x="2670" y="1615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8</a:t>
              </a:r>
            </a:p>
          </p:txBody>
        </p:sp>
        <p:sp>
          <p:nvSpPr>
            <p:cNvPr id="479876" name="Text Box 644"/>
            <p:cNvSpPr txBox="1">
              <a:spLocks noChangeArrowheads="1"/>
            </p:cNvSpPr>
            <p:nvPr/>
          </p:nvSpPr>
          <p:spPr bwMode="auto">
            <a:xfrm>
              <a:off x="2902" y="1615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32</a:t>
              </a:r>
            </a:p>
          </p:txBody>
        </p:sp>
        <p:sp>
          <p:nvSpPr>
            <p:cNvPr id="479877" name="Text Box 645"/>
            <p:cNvSpPr txBox="1">
              <a:spLocks noChangeArrowheads="1"/>
            </p:cNvSpPr>
            <p:nvPr/>
          </p:nvSpPr>
          <p:spPr bwMode="auto">
            <a:xfrm>
              <a:off x="4263" y="1615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17</a:t>
              </a:r>
            </a:p>
          </p:txBody>
        </p:sp>
        <p:grpSp>
          <p:nvGrpSpPr>
            <p:cNvPr id="479878" name="Group 646"/>
            <p:cNvGrpSpPr>
              <a:grpSpLocks/>
            </p:cNvGrpSpPr>
            <p:nvPr/>
          </p:nvGrpSpPr>
          <p:grpSpPr bwMode="auto">
            <a:xfrm>
              <a:off x="2349" y="1570"/>
              <a:ext cx="285" cy="227"/>
              <a:chOff x="444" y="1071"/>
              <a:chExt cx="285" cy="227"/>
            </a:xfrm>
          </p:grpSpPr>
          <p:sp>
            <p:nvSpPr>
              <p:cNvPr id="479879" name="Text Box 647"/>
              <p:cNvSpPr txBox="1">
                <a:spLocks noChangeArrowheads="1"/>
              </p:cNvSpPr>
              <p:nvPr/>
            </p:nvSpPr>
            <p:spPr bwMode="auto">
              <a:xfrm>
                <a:off x="453" y="1116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20</a:t>
                </a:r>
              </a:p>
            </p:txBody>
          </p:sp>
          <p:sp>
            <p:nvSpPr>
              <p:cNvPr id="479880" name="Rectangle 648"/>
              <p:cNvSpPr>
                <a:spLocks noChangeArrowheads="1"/>
              </p:cNvSpPr>
              <p:nvPr/>
            </p:nvSpPr>
            <p:spPr bwMode="auto">
              <a:xfrm>
                <a:off x="444" y="1071"/>
                <a:ext cx="272" cy="227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</p:grpSp>
        <p:sp>
          <p:nvSpPr>
            <p:cNvPr id="479874" name="Text Box 642"/>
            <p:cNvSpPr txBox="1">
              <a:spLocks noChangeArrowheads="1"/>
            </p:cNvSpPr>
            <p:nvPr/>
          </p:nvSpPr>
          <p:spPr bwMode="auto">
            <a:xfrm>
              <a:off x="716" y="1615"/>
              <a:ext cx="319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5</a:t>
              </a:r>
            </a:p>
          </p:txBody>
        </p:sp>
        <p:sp>
          <p:nvSpPr>
            <p:cNvPr id="479882" name="Rectangle 650"/>
            <p:cNvSpPr>
              <a:spLocks noChangeArrowheads="1"/>
            </p:cNvSpPr>
            <p:nvPr/>
          </p:nvSpPr>
          <p:spPr bwMode="auto">
            <a:xfrm>
              <a:off x="988" y="1570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883" name="Rectangle 651"/>
            <p:cNvSpPr>
              <a:spLocks noChangeArrowheads="1"/>
            </p:cNvSpPr>
            <p:nvPr/>
          </p:nvSpPr>
          <p:spPr bwMode="auto">
            <a:xfrm>
              <a:off x="1532" y="1570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884" name="Rectangle 652"/>
            <p:cNvSpPr>
              <a:spLocks noChangeArrowheads="1"/>
            </p:cNvSpPr>
            <p:nvPr/>
          </p:nvSpPr>
          <p:spPr bwMode="auto">
            <a:xfrm>
              <a:off x="1805" y="1570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885" name="Rectangle 653"/>
            <p:cNvSpPr>
              <a:spLocks noChangeArrowheads="1"/>
            </p:cNvSpPr>
            <p:nvPr/>
          </p:nvSpPr>
          <p:spPr bwMode="auto">
            <a:xfrm>
              <a:off x="2077" y="1570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886" name="Rectangle 654"/>
            <p:cNvSpPr>
              <a:spLocks noChangeArrowheads="1"/>
            </p:cNvSpPr>
            <p:nvPr/>
          </p:nvSpPr>
          <p:spPr bwMode="auto">
            <a:xfrm>
              <a:off x="4254" y="1570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887" name="Rectangle 655"/>
            <p:cNvSpPr>
              <a:spLocks noChangeArrowheads="1"/>
            </p:cNvSpPr>
            <p:nvPr/>
          </p:nvSpPr>
          <p:spPr bwMode="auto">
            <a:xfrm>
              <a:off x="3982" y="1570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888" name="Rectangle 656"/>
            <p:cNvSpPr>
              <a:spLocks noChangeArrowheads="1"/>
            </p:cNvSpPr>
            <p:nvPr/>
          </p:nvSpPr>
          <p:spPr bwMode="auto">
            <a:xfrm>
              <a:off x="3710" y="1570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889" name="Rectangle 657"/>
            <p:cNvSpPr>
              <a:spLocks noChangeArrowheads="1"/>
            </p:cNvSpPr>
            <p:nvPr/>
          </p:nvSpPr>
          <p:spPr bwMode="auto">
            <a:xfrm>
              <a:off x="3438" y="1570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891" name="Rectangle 659"/>
            <p:cNvSpPr>
              <a:spLocks noChangeArrowheads="1"/>
            </p:cNvSpPr>
            <p:nvPr/>
          </p:nvSpPr>
          <p:spPr bwMode="auto">
            <a:xfrm>
              <a:off x="2893" y="1570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892" name="Rectangle 660"/>
            <p:cNvSpPr>
              <a:spLocks noChangeArrowheads="1"/>
            </p:cNvSpPr>
            <p:nvPr/>
          </p:nvSpPr>
          <p:spPr bwMode="auto">
            <a:xfrm>
              <a:off x="2621" y="1570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893" name="Rectangle 661"/>
            <p:cNvSpPr>
              <a:spLocks noChangeArrowheads="1"/>
            </p:cNvSpPr>
            <p:nvPr/>
          </p:nvSpPr>
          <p:spPr bwMode="auto">
            <a:xfrm>
              <a:off x="4526" y="1570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894" name="Text Box 662"/>
            <p:cNvSpPr txBox="1">
              <a:spLocks noChangeArrowheads="1"/>
            </p:cNvSpPr>
            <p:nvPr/>
          </p:nvSpPr>
          <p:spPr bwMode="auto">
            <a:xfrm>
              <a:off x="493" y="1615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</a:t>
              </a:r>
            </a:p>
          </p:txBody>
        </p:sp>
      </p:grpSp>
      <p:grpSp>
        <p:nvGrpSpPr>
          <p:cNvPr id="480067" name="Group 835"/>
          <p:cNvGrpSpPr>
            <a:grpSpLocks/>
          </p:cNvGrpSpPr>
          <p:nvPr/>
        </p:nvGrpSpPr>
        <p:grpSpPr bwMode="auto">
          <a:xfrm>
            <a:off x="1857375" y="2852738"/>
            <a:ext cx="3382963" cy="360362"/>
            <a:chOff x="1170" y="1797"/>
            <a:chExt cx="2131" cy="227"/>
          </a:xfrm>
        </p:grpSpPr>
        <p:sp>
          <p:nvSpPr>
            <p:cNvPr id="479935" name="Line 703"/>
            <p:cNvSpPr>
              <a:spLocks noChangeShapeType="1"/>
            </p:cNvSpPr>
            <p:nvPr/>
          </p:nvSpPr>
          <p:spPr bwMode="auto">
            <a:xfrm flipH="1">
              <a:off x="1170" y="1842"/>
              <a:ext cx="2131" cy="18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479936" name="Line 704"/>
            <p:cNvSpPr>
              <a:spLocks noChangeShapeType="1"/>
            </p:cNvSpPr>
            <p:nvPr/>
          </p:nvSpPr>
          <p:spPr bwMode="auto">
            <a:xfrm>
              <a:off x="1170" y="1797"/>
              <a:ext cx="2086" cy="227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479937" name="Group 705"/>
          <p:cNvGrpSpPr>
            <a:grpSpLocks/>
          </p:cNvGrpSpPr>
          <p:nvPr/>
        </p:nvGrpSpPr>
        <p:grpSpPr bwMode="auto">
          <a:xfrm>
            <a:off x="685800" y="3248025"/>
            <a:ext cx="6932613" cy="360363"/>
            <a:chOff x="444" y="2069"/>
            <a:chExt cx="4367" cy="227"/>
          </a:xfrm>
        </p:grpSpPr>
        <p:sp>
          <p:nvSpPr>
            <p:cNvPr id="479901" name="Rectangle 669"/>
            <p:cNvSpPr>
              <a:spLocks noChangeArrowheads="1"/>
            </p:cNvSpPr>
            <p:nvPr/>
          </p:nvSpPr>
          <p:spPr bwMode="auto">
            <a:xfrm>
              <a:off x="988" y="2069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902" name="Rectangle 670"/>
            <p:cNvSpPr>
              <a:spLocks noChangeArrowheads="1"/>
            </p:cNvSpPr>
            <p:nvPr/>
          </p:nvSpPr>
          <p:spPr bwMode="auto">
            <a:xfrm>
              <a:off x="716" y="2069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903" name="Rectangle 671"/>
            <p:cNvSpPr>
              <a:spLocks noChangeArrowheads="1"/>
            </p:cNvSpPr>
            <p:nvPr/>
          </p:nvSpPr>
          <p:spPr bwMode="auto">
            <a:xfrm>
              <a:off x="444" y="2069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904" name="Text Box 672"/>
            <p:cNvSpPr txBox="1">
              <a:spLocks noChangeArrowheads="1"/>
            </p:cNvSpPr>
            <p:nvPr/>
          </p:nvSpPr>
          <p:spPr bwMode="auto">
            <a:xfrm>
              <a:off x="3211" y="2115"/>
              <a:ext cx="205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9</a:t>
              </a:r>
            </a:p>
          </p:txBody>
        </p:sp>
        <p:sp>
          <p:nvSpPr>
            <p:cNvPr id="479905" name="Text Box 673"/>
            <p:cNvSpPr txBox="1">
              <a:spLocks noChangeArrowheads="1"/>
            </p:cNvSpPr>
            <p:nvPr/>
          </p:nvSpPr>
          <p:spPr bwMode="auto">
            <a:xfrm>
              <a:off x="1541" y="2114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24</a:t>
              </a:r>
            </a:p>
          </p:txBody>
        </p:sp>
        <p:sp>
          <p:nvSpPr>
            <p:cNvPr id="479906" name="Text Box 674"/>
            <p:cNvSpPr txBox="1">
              <a:spLocks noChangeArrowheads="1"/>
            </p:cNvSpPr>
            <p:nvPr/>
          </p:nvSpPr>
          <p:spPr bwMode="auto">
            <a:xfrm>
              <a:off x="1814" y="2114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13</a:t>
              </a:r>
            </a:p>
          </p:txBody>
        </p:sp>
        <p:sp>
          <p:nvSpPr>
            <p:cNvPr id="479907" name="Text Box 675"/>
            <p:cNvSpPr txBox="1">
              <a:spLocks noChangeArrowheads="1"/>
            </p:cNvSpPr>
            <p:nvPr/>
          </p:nvSpPr>
          <p:spPr bwMode="auto">
            <a:xfrm>
              <a:off x="2086" y="2114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27</a:t>
              </a:r>
            </a:p>
          </p:txBody>
        </p:sp>
        <p:sp>
          <p:nvSpPr>
            <p:cNvPr id="479908" name="Text Box 676"/>
            <p:cNvSpPr txBox="1">
              <a:spLocks noChangeArrowheads="1"/>
            </p:cNvSpPr>
            <p:nvPr/>
          </p:nvSpPr>
          <p:spPr bwMode="auto">
            <a:xfrm>
              <a:off x="1033" y="2115"/>
              <a:ext cx="205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7</a:t>
              </a:r>
            </a:p>
          </p:txBody>
        </p:sp>
        <p:sp>
          <p:nvSpPr>
            <p:cNvPr id="479909" name="Text Box 677"/>
            <p:cNvSpPr txBox="1">
              <a:spLocks noChangeArrowheads="1"/>
            </p:cNvSpPr>
            <p:nvPr/>
          </p:nvSpPr>
          <p:spPr bwMode="auto">
            <a:xfrm>
              <a:off x="3447" y="2114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12</a:t>
              </a:r>
            </a:p>
          </p:txBody>
        </p:sp>
        <p:sp>
          <p:nvSpPr>
            <p:cNvPr id="479910" name="Text Box 678"/>
            <p:cNvSpPr txBox="1">
              <a:spLocks noChangeArrowheads="1"/>
            </p:cNvSpPr>
            <p:nvPr/>
          </p:nvSpPr>
          <p:spPr bwMode="auto">
            <a:xfrm>
              <a:off x="3710" y="2114"/>
              <a:ext cx="294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36</a:t>
              </a:r>
            </a:p>
          </p:txBody>
        </p:sp>
        <p:sp>
          <p:nvSpPr>
            <p:cNvPr id="479911" name="Text Box 679"/>
            <p:cNvSpPr txBox="1">
              <a:spLocks noChangeArrowheads="1"/>
            </p:cNvSpPr>
            <p:nvPr/>
          </p:nvSpPr>
          <p:spPr bwMode="auto">
            <a:xfrm>
              <a:off x="3991" y="2114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15</a:t>
              </a:r>
            </a:p>
          </p:txBody>
        </p:sp>
        <p:sp>
          <p:nvSpPr>
            <p:cNvPr id="479912" name="Text Box 680"/>
            <p:cNvSpPr txBox="1">
              <a:spLocks noChangeArrowheads="1"/>
            </p:cNvSpPr>
            <p:nvPr/>
          </p:nvSpPr>
          <p:spPr bwMode="auto">
            <a:xfrm>
              <a:off x="4535" y="2114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19</a:t>
              </a:r>
            </a:p>
          </p:txBody>
        </p:sp>
        <p:grpSp>
          <p:nvGrpSpPr>
            <p:cNvPr id="479913" name="Group 681"/>
            <p:cNvGrpSpPr>
              <a:grpSpLocks/>
            </p:cNvGrpSpPr>
            <p:nvPr/>
          </p:nvGrpSpPr>
          <p:grpSpPr bwMode="auto">
            <a:xfrm>
              <a:off x="1260" y="2069"/>
              <a:ext cx="294" cy="227"/>
              <a:chOff x="1260" y="2069"/>
              <a:chExt cx="294" cy="227"/>
            </a:xfrm>
          </p:grpSpPr>
          <p:sp>
            <p:nvSpPr>
              <p:cNvPr id="479914" name="Rectangle 682"/>
              <p:cNvSpPr>
                <a:spLocks noChangeArrowheads="1"/>
              </p:cNvSpPr>
              <p:nvPr/>
            </p:nvSpPr>
            <p:spPr bwMode="auto">
              <a:xfrm>
                <a:off x="1260" y="2069"/>
                <a:ext cx="272" cy="227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479915" name="Text Box 683"/>
              <p:cNvSpPr txBox="1">
                <a:spLocks noChangeArrowheads="1"/>
              </p:cNvSpPr>
              <p:nvPr/>
            </p:nvSpPr>
            <p:spPr bwMode="auto">
              <a:xfrm>
                <a:off x="1260" y="2115"/>
                <a:ext cx="294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fr-FR"/>
                  <a:t>18</a:t>
                </a:r>
              </a:p>
            </p:txBody>
          </p:sp>
        </p:grpSp>
        <p:sp>
          <p:nvSpPr>
            <p:cNvPr id="479917" name="Text Box 685"/>
            <p:cNvSpPr txBox="1">
              <a:spLocks noChangeArrowheads="1"/>
            </p:cNvSpPr>
            <p:nvPr/>
          </p:nvSpPr>
          <p:spPr bwMode="auto">
            <a:xfrm>
              <a:off x="2902" y="2114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32</a:t>
              </a:r>
            </a:p>
          </p:txBody>
        </p:sp>
        <p:sp>
          <p:nvSpPr>
            <p:cNvPr id="479918" name="Text Box 686"/>
            <p:cNvSpPr txBox="1">
              <a:spLocks noChangeArrowheads="1"/>
            </p:cNvSpPr>
            <p:nvPr/>
          </p:nvSpPr>
          <p:spPr bwMode="auto">
            <a:xfrm>
              <a:off x="4263" y="2114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17</a:t>
              </a:r>
            </a:p>
          </p:txBody>
        </p:sp>
        <p:grpSp>
          <p:nvGrpSpPr>
            <p:cNvPr id="479919" name="Group 687"/>
            <p:cNvGrpSpPr>
              <a:grpSpLocks/>
            </p:cNvGrpSpPr>
            <p:nvPr/>
          </p:nvGrpSpPr>
          <p:grpSpPr bwMode="auto">
            <a:xfrm>
              <a:off x="2349" y="2069"/>
              <a:ext cx="285" cy="227"/>
              <a:chOff x="444" y="1071"/>
              <a:chExt cx="285" cy="227"/>
            </a:xfrm>
          </p:grpSpPr>
          <p:sp>
            <p:nvSpPr>
              <p:cNvPr id="479920" name="Text Box 688"/>
              <p:cNvSpPr txBox="1">
                <a:spLocks noChangeArrowheads="1"/>
              </p:cNvSpPr>
              <p:nvPr/>
            </p:nvSpPr>
            <p:spPr bwMode="auto">
              <a:xfrm>
                <a:off x="453" y="1116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20</a:t>
                </a:r>
              </a:p>
            </p:txBody>
          </p:sp>
          <p:sp>
            <p:nvSpPr>
              <p:cNvPr id="479921" name="Rectangle 689"/>
              <p:cNvSpPr>
                <a:spLocks noChangeArrowheads="1"/>
              </p:cNvSpPr>
              <p:nvPr/>
            </p:nvSpPr>
            <p:spPr bwMode="auto">
              <a:xfrm>
                <a:off x="444" y="1071"/>
                <a:ext cx="272" cy="227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</p:grpSp>
        <p:sp>
          <p:nvSpPr>
            <p:cNvPr id="479922" name="Text Box 690"/>
            <p:cNvSpPr txBox="1">
              <a:spLocks noChangeArrowheads="1"/>
            </p:cNvSpPr>
            <p:nvPr/>
          </p:nvSpPr>
          <p:spPr bwMode="auto">
            <a:xfrm>
              <a:off x="716" y="2114"/>
              <a:ext cx="319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5</a:t>
              </a:r>
            </a:p>
          </p:txBody>
        </p:sp>
        <p:sp>
          <p:nvSpPr>
            <p:cNvPr id="479923" name="Rectangle 691"/>
            <p:cNvSpPr>
              <a:spLocks noChangeArrowheads="1"/>
            </p:cNvSpPr>
            <p:nvPr/>
          </p:nvSpPr>
          <p:spPr bwMode="auto">
            <a:xfrm>
              <a:off x="3165" y="2069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924" name="Rectangle 692"/>
            <p:cNvSpPr>
              <a:spLocks noChangeArrowheads="1"/>
            </p:cNvSpPr>
            <p:nvPr/>
          </p:nvSpPr>
          <p:spPr bwMode="auto">
            <a:xfrm>
              <a:off x="1532" y="2069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925" name="Rectangle 693"/>
            <p:cNvSpPr>
              <a:spLocks noChangeArrowheads="1"/>
            </p:cNvSpPr>
            <p:nvPr/>
          </p:nvSpPr>
          <p:spPr bwMode="auto">
            <a:xfrm>
              <a:off x="1805" y="2069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926" name="Rectangle 694"/>
            <p:cNvSpPr>
              <a:spLocks noChangeArrowheads="1"/>
            </p:cNvSpPr>
            <p:nvPr/>
          </p:nvSpPr>
          <p:spPr bwMode="auto">
            <a:xfrm>
              <a:off x="2077" y="2069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927" name="Rectangle 695"/>
            <p:cNvSpPr>
              <a:spLocks noChangeArrowheads="1"/>
            </p:cNvSpPr>
            <p:nvPr/>
          </p:nvSpPr>
          <p:spPr bwMode="auto">
            <a:xfrm>
              <a:off x="4254" y="2069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928" name="Rectangle 696"/>
            <p:cNvSpPr>
              <a:spLocks noChangeArrowheads="1"/>
            </p:cNvSpPr>
            <p:nvPr/>
          </p:nvSpPr>
          <p:spPr bwMode="auto">
            <a:xfrm>
              <a:off x="3982" y="2069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929" name="Rectangle 697"/>
            <p:cNvSpPr>
              <a:spLocks noChangeArrowheads="1"/>
            </p:cNvSpPr>
            <p:nvPr/>
          </p:nvSpPr>
          <p:spPr bwMode="auto">
            <a:xfrm>
              <a:off x="3710" y="2069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930" name="Rectangle 698"/>
            <p:cNvSpPr>
              <a:spLocks noChangeArrowheads="1"/>
            </p:cNvSpPr>
            <p:nvPr/>
          </p:nvSpPr>
          <p:spPr bwMode="auto">
            <a:xfrm>
              <a:off x="3438" y="2069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931" name="Rectangle 699"/>
            <p:cNvSpPr>
              <a:spLocks noChangeArrowheads="1"/>
            </p:cNvSpPr>
            <p:nvPr/>
          </p:nvSpPr>
          <p:spPr bwMode="auto">
            <a:xfrm>
              <a:off x="2893" y="2069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932" name="Rectangle 700"/>
            <p:cNvSpPr>
              <a:spLocks noChangeArrowheads="1"/>
            </p:cNvSpPr>
            <p:nvPr/>
          </p:nvSpPr>
          <p:spPr bwMode="auto">
            <a:xfrm>
              <a:off x="2621" y="2069"/>
              <a:ext cx="272" cy="227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933" name="Rectangle 701"/>
            <p:cNvSpPr>
              <a:spLocks noChangeArrowheads="1"/>
            </p:cNvSpPr>
            <p:nvPr/>
          </p:nvSpPr>
          <p:spPr bwMode="auto">
            <a:xfrm>
              <a:off x="4526" y="2069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934" name="Text Box 702"/>
            <p:cNvSpPr txBox="1">
              <a:spLocks noChangeArrowheads="1"/>
            </p:cNvSpPr>
            <p:nvPr/>
          </p:nvSpPr>
          <p:spPr bwMode="auto">
            <a:xfrm>
              <a:off x="493" y="2114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</a:t>
              </a:r>
            </a:p>
          </p:txBody>
        </p:sp>
        <p:sp>
          <p:nvSpPr>
            <p:cNvPr id="479916" name="Text Box 684"/>
            <p:cNvSpPr txBox="1">
              <a:spLocks noChangeArrowheads="1"/>
            </p:cNvSpPr>
            <p:nvPr/>
          </p:nvSpPr>
          <p:spPr bwMode="auto">
            <a:xfrm>
              <a:off x="2670" y="2115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8</a:t>
              </a:r>
            </a:p>
          </p:txBody>
        </p:sp>
      </p:grpSp>
      <p:grpSp>
        <p:nvGrpSpPr>
          <p:cNvPr id="479975" name="Group 743"/>
          <p:cNvGrpSpPr>
            <a:grpSpLocks/>
          </p:cNvGrpSpPr>
          <p:nvPr/>
        </p:nvGrpSpPr>
        <p:grpSpPr bwMode="auto">
          <a:xfrm>
            <a:off x="685800" y="3987800"/>
            <a:ext cx="6932613" cy="411163"/>
            <a:chOff x="489" y="2536"/>
            <a:chExt cx="4367" cy="259"/>
          </a:xfrm>
        </p:grpSpPr>
        <p:sp>
          <p:nvSpPr>
            <p:cNvPr id="479960" name="Rectangle 728"/>
            <p:cNvSpPr>
              <a:spLocks noChangeArrowheads="1"/>
            </p:cNvSpPr>
            <p:nvPr/>
          </p:nvSpPr>
          <p:spPr bwMode="auto">
            <a:xfrm>
              <a:off x="3210" y="2568"/>
              <a:ext cx="272" cy="227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939" name="Rectangle 707"/>
            <p:cNvSpPr>
              <a:spLocks noChangeArrowheads="1"/>
            </p:cNvSpPr>
            <p:nvPr/>
          </p:nvSpPr>
          <p:spPr bwMode="auto">
            <a:xfrm>
              <a:off x="1033" y="2568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940" name="Rectangle 708"/>
            <p:cNvSpPr>
              <a:spLocks noChangeArrowheads="1"/>
            </p:cNvSpPr>
            <p:nvPr/>
          </p:nvSpPr>
          <p:spPr bwMode="auto">
            <a:xfrm>
              <a:off x="761" y="2568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941" name="Rectangle 709"/>
            <p:cNvSpPr>
              <a:spLocks noChangeArrowheads="1"/>
            </p:cNvSpPr>
            <p:nvPr/>
          </p:nvSpPr>
          <p:spPr bwMode="auto">
            <a:xfrm>
              <a:off x="489" y="2568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942" name="Text Box 710"/>
            <p:cNvSpPr txBox="1">
              <a:spLocks noChangeArrowheads="1"/>
            </p:cNvSpPr>
            <p:nvPr/>
          </p:nvSpPr>
          <p:spPr bwMode="auto">
            <a:xfrm>
              <a:off x="3256" y="2614"/>
              <a:ext cx="205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9</a:t>
              </a:r>
            </a:p>
          </p:txBody>
        </p:sp>
        <p:sp>
          <p:nvSpPr>
            <p:cNvPr id="479943" name="Text Box 711"/>
            <p:cNvSpPr txBox="1">
              <a:spLocks noChangeArrowheads="1"/>
            </p:cNvSpPr>
            <p:nvPr/>
          </p:nvSpPr>
          <p:spPr bwMode="auto">
            <a:xfrm>
              <a:off x="1586" y="2536"/>
              <a:ext cx="27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fr-FR"/>
                <a:t>24</a:t>
              </a:r>
            </a:p>
          </p:txBody>
        </p:sp>
        <p:sp>
          <p:nvSpPr>
            <p:cNvPr id="479944" name="Text Box 712"/>
            <p:cNvSpPr txBox="1">
              <a:spLocks noChangeArrowheads="1"/>
            </p:cNvSpPr>
            <p:nvPr/>
          </p:nvSpPr>
          <p:spPr bwMode="auto">
            <a:xfrm>
              <a:off x="1859" y="2613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13</a:t>
              </a:r>
            </a:p>
          </p:txBody>
        </p:sp>
        <p:sp>
          <p:nvSpPr>
            <p:cNvPr id="479945" name="Text Box 713"/>
            <p:cNvSpPr txBox="1">
              <a:spLocks noChangeArrowheads="1"/>
            </p:cNvSpPr>
            <p:nvPr/>
          </p:nvSpPr>
          <p:spPr bwMode="auto">
            <a:xfrm>
              <a:off x="2131" y="2613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27</a:t>
              </a:r>
            </a:p>
          </p:txBody>
        </p:sp>
        <p:sp>
          <p:nvSpPr>
            <p:cNvPr id="479946" name="Text Box 714"/>
            <p:cNvSpPr txBox="1">
              <a:spLocks noChangeArrowheads="1"/>
            </p:cNvSpPr>
            <p:nvPr/>
          </p:nvSpPr>
          <p:spPr bwMode="auto">
            <a:xfrm>
              <a:off x="1078" y="2614"/>
              <a:ext cx="205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7</a:t>
              </a:r>
            </a:p>
          </p:txBody>
        </p:sp>
        <p:sp>
          <p:nvSpPr>
            <p:cNvPr id="479947" name="Text Box 715"/>
            <p:cNvSpPr txBox="1">
              <a:spLocks noChangeArrowheads="1"/>
            </p:cNvSpPr>
            <p:nvPr/>
          </p:nvSpPr>
          <p:spPr bwMode="auto">
            <a:xfrm>
              <a:off x="3492" y="2613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12</a:t>
              </a:r>
            </a:p>
          </p:txBody>
        </p:sp>
        <p:sp>
          <p:nvSpPr>
            <p:cNvPr id="479948" name="Text Box 716"/>
            <p:cNvSpPr txBox="1">
              <a:spLocks noChangeArrowheads="1"/>
            </p:cNvSpPr>
            <p:nvPr/>
          </p:nvSpPr>
          <p:spPr bwMode="auto">
            <a:xfrm>
              <a:off x="3755" y="2613"/>
              <a:ext cx="294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36</a:t>
              </a:r>
            </a:p>
          </p:txBody>
        </p:sp>
        <p:sp>
          <p:nvSpPr>
            <p:cNvPr id="479949" name="Text Box 717"/>
            <p:cNvSpPr txBox="1">
              <a:spLocks noChangeArrowheads="1"/>
            </p:cNvSpPr>
            <p:nvPr/>
          </p:nvSpPr>
          <p:spPr bwMode="auto">
            <a:xfrm>
              <a:off x="4036" y="2613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15</a:t>
              </a:r>
            </a:p>
          </p:txBody>
        </p:sp>
        <p:sp>
          <p:nvSpPr>
            <p:cNvPr id="479950" name="Text Box 718"/>
            <p:cNvSpPr txBox="1">
              <a:spLocks noChangeArrowheads="1"/>
            </p:cNvSpPr>
            <p:nvPr/>
          </p:nvSpPr>
          <p:spPr bwMode="auto">
            <a:xfrm>
              <a:off x="4580" y="2613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19</a:t>
              </a:r>
            </a:p>
          </p:txBody>
        </p:sp>
        <p:grpSp>
          <p:nvGrpSpPr>
            <p:cNvPr id="479951" name="Group 719"/>
            <p:cNvGrpSpPr>
              <a:grpSpLocks/>
            </p:cNvGrpSpPr>
            <p:nvPr/>
          </p:nvGrpSpPr>
          <p:grpSpPr bwMode="auto">
            <a:xfrm>
              <a:off x="2666" y="2568"/>
              <a:ext cx="294" cy="227"/>
              <a:chOff x="1260" y="2069"/>
              <a:chExt cx="294" cy="227"/>
            </a:xfrm>
          </p:grpSpPr>
          <p:sp>
            <p:nvSpPr>
              <p:cNvPr id="479952" name="Rectangle 720"/>
              <p:cNvSpPr>
                <a:spLocks noChangeArrowheads="1"/>
              </p:cNvSpPr>
              <p:nvPr/>
            </p:nvSpPr>
            <p:spPr bwMode="auto">
              <a:xfrm>
                <a:off x="1260" y="2069"/>
                <a:ext cx="272" cy="227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479953" name="Text Box 721"/>
              <p:cNvSpPr txBox="1">
                <a:spLocks noChangeArrowheads="1"/>
              </p:cNvSpPr>
              <p:nvPr/>
            </p:nvSpPr>
            <p:spPr bwMode="auto">
              <a:xfrm>
                <a:off x="1260" y="2115"/>
                <a:ext cx="294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fr-FR"/>
                  <a:t>18</a:t>
                </a:r>
              </a:p>
            </p:txBody>
          </p:sp>
        </p:grpSp>
        <p:sp>
          <p:nvSpPr>
            <p:cNvPr id="479954" name="Text Box 722"/>
            <p:cNvSpPr txBox="1">
              <a:spLocks noChangeArrowheads="1"/>
            </p:cNvSpPr>
            <p:nvPr/>
          </p:nvSpPr>
          <p:spPr bwMode="auto">
            <a:xfrm>
              <a:off x="2947" y="2613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32</a:t>
              </a:r>
            </a:p>
          </p:txBody>
        </p:sp>
        <p:sp>
          <p:nvSpPr>
            <p:cNvPr id="479955" name="Text Box 723"/>
            <p:cNvSpPr txBox="1">
              <a:spLocks noChangeArrowheads="1"/>
            </p:cNvSpPr>
            <p:nvPr/>
          </p:nvSpPr>
          <p:spPr bwMode="auto">
            <a:xfrm>
              <a:off x="4308" y="2613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17</a:t>
              </a:r>
            </a:p>
          </p:txBody>
        </p:sp>
        <p:grpSp>
          <p:nvGrpSpPr>
            <p:cNvPr id="479956" name="Group 724"/>
            <p:cNvGrpSpPr>
              <a:grpSpLocks/>
            </p:cNvGrpSpPr>
            <p:nvPr/>
          </p:nvGrpSpPr>
          <p:grpSpPr bwMode="auto">
            <a:xfrm>
              <a:off x="2394" y="2568"/>
              <a:ext cx="285" cy="227"/>
              <a:chOff x="444" y="1071"/>
              <a:chExt cx="285" cy="227"/>
            </a:xfrm>
          </p:grpSpPr>
          <p:sp>
            <p:nvSpPr>
              <p:cNvPr id="479957" name="Text Box 725"/>
              <p:cNvSpPr txBox="1">
                <a:spLocks noChangeArrowheads="1"/>
              </p:cNvSpPr>
              <p:nvPr/>
            </p:nvSpPr>
            <p:spPr bwMode="auto">
              <a:xfrm>
                <a:off x="453" y="1116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20</a:t>
                </a:r>
              </a:p>
            </p:txBody>
          </p:sp>
          <p:sp>
            <p:nvSpPr>
              <p:cNvPr id="479958" name="Rectangle 726"/>
              <p:cNvSpPr>
                <a:spLocks noChangeArrowheads="1"/>
              </p:cNvSpPr>
              <p:nvPr/>
            </p:nvSpPr>
            <p:spPr bwMode="auto">
              <a:xfrm>
                <a:off x="444" y="1071"/>
                <a:ext cx="272" cy="227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</p:grpSp>
        <p:sp>
          <p:nvSpPr>
            <p:cNvPr id="479959" name="Text Box 727"/>
            <p:cNvSpPr txBox="1">
              <a:spLocks noChangeArrowheads="1"/>
            </p:cNvSpPr>
            <p:nvPr/>
          </p:nvSpPr>
          <p:spPr bwMode="auto">
            <a:xfrm>
              <a:off x="761" y="2613"/>
              <a:ext cx="319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5</a:t>
              </a:r>
            </a:p>
          </p:txBody>
        </p:sp>
        <p:sp>
          <p:nvSpPr>
            <p:cNvPr id="479961" name="Rectangle 729"/>
            <p:cNvSpPr>
              <a:spLocks noChangeArrowheads="1"/>
            </p:cNvSpPr>
            <p:nvPr/>
          </p:nvSpPr>
          <p:spPr bwMode="auto">
            <a:xfrm>
              <a:off x="1577" y="2568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962" name="Rectangle 730"/>
            <p:cNvSpPr>
              <a:spLocks noChangeArrowheads="1"/>
            </p:cNvSpPr>
            <p:nvPr/>
          </p:nvSpPr>
          <p:spPr bwMode="auto">
            <a:xfrm>
              <a:off x="1850" y="2568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963" name="Rectangle 731"/>
            <p:cNvSpPr>
              <a:spLocks noChangeArrowheads="1"/>
            </p:cNvSpPr>
            <p:nvPr/>
          </p:nvSpPr>
          <p:spPr bwMode="auto">
            <a:xfrm>
              <a:off x="2122" y="2568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964" name="Rectangle 732"/>
            <p:cNvSpPr>
              <a:spLocks noChangeArrowheads="1"/>
            </p:cNvSpPr>
            <p:nvPr/>
          </p:nvSpPr>
          <p:spPr bwMode="auto">
            <a:xfrm>
              <a:off x="4299" y="2568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965" name="Rectangle 733"/>
            <p:cNvSpPr>
              <a:spLocks noChangeArrowheads="1"/>
            </p:cNvSpPr>
            <p:nvPr/>
          </p:nvSpPr>
          <p:spPr bwMode="auto">
            <a:xfrm>
              <a:off x="4027" y="2568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966" name="Rectangle 734"/>
            <p:cNvSpPr>
              <a:spLocks noChangeArrowheads="1"/>
            </p:cNvSpPr>
            <p:nvPr/>
          </p:nvSpPr>
          <p:spPr bwMode="auto">
            <a:xfrm>
              <a:off x="3755" y="2568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967" name="Rectangle 735"/>
            <p:cNvSpPr>
              <a:spLocks noChangeArrowheads="1"/>
            </p:cNvSpPr>
            <p:nvPr/>
          </p:nvSpPr>
          <p:spPr bwMode="auto">
            <a:xfrm>
              <a:off x="3483" y="2568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968" name="Rectangle 736"/>
            <p:cNvSpPr>
              <a:spLocks noChangeArrowheads="1"/>
            </p:cNvSpPr>
            <p:nvPr/>
          </p:nvSpPr>
          <p:spPr bwMode="auto">
            <a:xfrm>
              <a:off x="2938" y="2568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969" name="Rectangle 737"/>
            <p:cNvSpPr>
              <a:spLocks noChangeArrowheads="1"/>
            </p:cNvSpPr>
            <p:nvPr/>
          </p:nvSpPr>
          <p:spPr bwMode="auto">
            <a:xfrm>
              <a:off x="1306" y="2568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970" name="Rectangle 738"/>
            <p:cNvSpPr>
              <a:spLocks noChangeArrowheads="1"/>
            </p:cNvSpPr>
            <p:nvPr/>
          </p:nvSpPr>
          <p:spPr bwMode="auto">
            <a:xfrm>
              <a:off x="4571" y="2568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79971" name="Text Box 739"/>
            <p:cNvSpPr txBox="1">
              <a:spLocks noChangeArrowheads="1"/>
            </p:cNvSpPr>
            <p:nvPr/>
          </p:nvSpPr>
          <p:spPr bwMode="auto">
            <a:xfrm>
              <a:off x="538" y="2613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</a:t>
              </a:r>
            </a:p>
          </p:txBody>
        </p:sp>
        <p:sp>
          <p:nvSpPr>
            <p:cNvPr id="479972" name="Text Box 740"/>
            <p:cNvSpPr txBox="1">
              <a:spLocks noChangeArrowheads="1"/>
            </p:cNvSpPr>
            <p:nvPr/>
          </p:nvSpPr>
          <p:spPr bwMode="auto">
            <a:xfrm>
              <a:off x="1355" y="2614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8</a:t>
              </a:r>
            </a:p>
          </p:txBody>
        </p:sp>
      </p:grpSp>
      <p:grpSp>
        <p:nvGrpSpPr>
          <p:cNvPr id="480068" name="Group 836"/>
          <p:cNvGrpSpPr>
            <a:grpSpLocks/>
          </p:cNvGrpSpPr>
          <p:nvPr/>
        </p:nvGrpSpPr>
        <p:grpSpPr bwMode="auto">
          <a:xfrm>
            <a:off x="2289175" y="3716338"/>
            <a:ext cx="2159000" cy="288925"/>
            <a:chOff x="1442" y="2341"/>
            <a:chExt cx="1360" cy="182"/>
          </a:xfrm>
        </p:grpSpPr>
        <p:sp>
          <p:nvSpPr>
            <p:cNvPr id="479973" name="Line 741"/>
            <p:cNvSpPr>
              <a:spLocks noChangeShapeType="1"/>
            </p:cNvSpPr>
            <p:nvPr/>
          </p:nvSpPr>
          <p:spPr bwMode="auto">
            <a:xfrm flipH="1">
              <a:off x="1442" y="2341"/>
              <a:ext cx="1270" cy="18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479974" name="Line 742"/>
            <p:cNvSpPr>
              <a:spLocks noChangeShapeType="1"/>
            </p:cNvSpPr>
            <p:nvPr/>
          </p:nvSpPr>
          <p:spPr bwMode="auto">
            <a:xfrm>
              <a:off x="1442" y="2341"/>
              <a:ext cx="1360" cy="18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480069" name="Group 837"/>
          <p:cNvGrpSpPr>
            <a:grpSpLocks/>
          </p:cNvGrpSpPr>
          <p:nvPr/>
        </p:nvGrpSpPr>
        <p:grpSpPr bwMode="auto">
          <a:xfrm>
            <a:off x="2649538" y="4508500"/>
            <a:ext cx="2663825" cy="433388"/>
            <a:chOff x="1669" y="2840"/>
            <a:chExt cx="1678" cy="273"/>
          </a:xfrm>
        </p:grpSpPr>
        <p:sp>
          <p:nvSpPr>
            <p:cNvPr id="480011" name="Line 779"/>
            <p:cNvSpPr>
              <a:spLocks noChangeShapeType="1"/>
            </p:cNvSpPr>
            <p:nvPr/>
          </p:nvSpPr>
          <p:spPr bwMode="auto">
            <a:xfrm flipH="1">
              <a:off x="1669" y="2840"/>
              <a:ext cx="1678" cy="273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480012" name="Line 780"/>
            <p:cNvSpPr>
              <a:spLocks noChangeShapeType="1"/>
            </p:cNvSpPr>
            <p:nvPr/>
          </p:nvSpPr>
          <p:spPr bwMode="auto">
            <a:xfrm>
              <a:off x="1714" y="2840"/>
              <a:ext cx="1633" cy="273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480064" name="Group 832"/>
          <p:cNvGrpSpPr>
            <a:grpSpLocks/>
          </p:cNvGrpSpPr>
          <p:nvPr/>
        </p:nvGrpSpPr>
        <p:grpSpPr bwMode="auto">
          <a:xfrm>
            <a:off x="762000" y="4953000"/>
            <a:ext cx="6932613" cy="360363"/>
            <a:chOff x="489" y="3113"/>
            <a:chExt cx="4367" cy="227"/>
          </a:xfrm>
        </p:grpSpPr>
        <p:grpSp>
          <p:nvGrpSpPr>
            <p:cNvPr id="480054" name="Group 822"/>
            <p:cNvGrpSpPr>
              <a:grpSpLocks/>
            </p:cNvGrpSpPr>
            <p:nvPr/>
          </p:nvGrpSpPr>
          <p:grpSpPr bwMode="auto">
            <a:xfrm>
              <a:off x="3210" y="3113"/>
              <a:ext cx="286" cy="227"/>
              <a:chOff x="3210" y="3113"/>
              <a:chExt cx="286" cy="227"/>
            </a:xfrm>
          </p:grpSpPr>
          <p:sp>
            <p:nvSpPr>
              <p:cNvPr id="479977" name="Rectangle 745"/>
              <p:cNvSpPr>
                <a:spLocks noChangeArrowheads="1"/>
              </p:cNvSpPr>
              <p:nvPr/>
            </p:nvSpPr>
            <p:spPr bwMode="auto">
              <a:xfrm>
                <a:off x="3210" y="3113"/>
                <a:ext cx="272" cy="227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479982" name="Text Box 750"/>
              <p:cNvSpPr txBox="1">
                <a:spLocks noChangeArrowheads="1"/>
              </p:cNvSpPr>
              <p:nvPr/>
            </p:nvSpPr>
            <p:spPr bwMode="auto">
              <a:xfrm>
                <a:off x="3220" y="3158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24</a:t>
                </a:r>
              </a:p>
            </p:txBody>
          </p:sp>
        </p:grpSp>
        <p:grpSp>
          <p:nvGrpSpPr>
            <p:cNvPr id="480062" name="Group 830"/>
            <p:cNvGrpSpPr>
              <a:grpSpLocks/>
            </p:cNvGrpSpPr>
            <p:nvPr/>
          </p:nvGrpSpPr>
          <p:grpSpPr bwMode="auto">
            <a:xfrm>
              <a:off x="489" y="3113"/>
              <a:ext cx="4367" cy="227"/>
              <a:chOff x="489" y="3113"/>
              <a:chExt cx="4367" cy="227"/>
            </a:xfrm>
          </p:grpSpPr>
          <p:sp>
            <p:nvSpPr>
              <p:cNvPr id="480005" name="Rectangle 773"/>
              <p:cNvSpPr>
                <a:spLocks noChangeArrowheads="1"/>
              </p:cNvSpPr>
              <p:nvPr/>
            </p:nvSpPr>
            <p:spPr bwMode="auto">
              <a:xfrm>
                <a:off x="3483" y="3113"/>
                <a:ext cx="272" cy="227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479978" name="Rectangle 746"/>
              <p:cNvSpPr>
                <a:spLocks noChangeArrowheads="1"/>
              </p:cNvSpPr>
              <p:nvPr/>
            </p:nvSpPr>
            <p:spPr bwMode="auto">
              <a:xfrm>
                <a:off x="1033" y="3113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479979" name="Rectangle 747"/>
              <p:cNvSpPr>
                <a:spLocks noChangeArrowheads="1"/>
              </p:cNvSpPr>
              <p:nvPr/>
            </p:nvSpPr>
            <p:spPr bwMode="auto">
              <a:xfrm>
                <a:off x="761" y="3113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479980" name="Rectangle 748"/>
              <p:cNvSpPr>
                <a:spLocks noChangeArrowheads="1"/>
              </p:cNvSpPr>
              <p:nvPr/>
            </p:nvSpPr>
            <p:spPr bwMode="auto">
              <a:xfrm>
                <a:off x="489" y="3113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479983" name="Text Box 751"/>
              <p:cNvSpPr txBox="1">
                <a:spLocks noChangeArrowheads="1"/>
              </p:cNvSpPr>
              <p:nvPr/>
            </p:nvSpPr>
            <p:spPr bwMode="auto">
              <a:xfrm>
                <a:off x="1859" y="3158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13</a:t>
                </a:r>
              </a:p>
            </p:txBody>
          </p:sp>
          <p:sp>
            <p:nvSpPr>
              <p:cNvPr id="479984" name="Text Box 752"/>
              <p:cNvSpPr txBox="1">
                <a:spLocks noChangeArrowheads="1"/>
              </p:cNvSpPr>
              <p:nvPr/>
            </p:nvSpPr>
            <p:spPr bwMode="auto">
              <a:xfrm>
                <a:off x="2131" y="3158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27</a:t>
                </a:r>
              </a:p>
            </p:txBody>
          </p:sp>
          <p:sp>
            <p:nvSpPr>
              <p:cNvPr id="479985" name="Text Box 753"/>
              <p:cNvSpPr txBox="1">
                <a:spLocks noChangeArrowheads="1"/>
              </p:cNvSpPr>
              <p:nvPr/>
            </p:nvSpPr>
            <p:spPr bwMode="auto">
              <a:xfrm>
                <a:off x="1078" y="3159"/>
                <a:ext cx="205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fr-FR"/>
                  <a:t>7</a:t>
                </a:r>
              </a:p>
            </p:txBody>
          </p:sp>
          <p:sp>
            <p:nvSpPr>
              <p:cNvPr id="479986" name="Text Box 754"/>
              <p:cNvSpPr txBox="1">
                <a:spLocks noChangeArrowheads="1"/>
              </p:cNvSpPr>
              <p:nvPr/>
            </p:nvSpPr>
            <p:spPr bwMode="auto">
              <a:xfrm>
                <a:off x="3492" y="3158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12</a:t>
                </a:r>
              </a:p>
            </p:txBody>
          </p:sp>
          <p:sp>
            <p:nvSpPr>
              <p:cNvPr id="479987" name="Text Box 755"/>
              <p:cNvSpPr txBox="1">
                <a:spLocks noChangeArrowheads="1"/>
              </p:cNvSpPr>
              <p:nvPr/>
            </p:nvSpPr>
            <p:spPr bwMode="auto">
              <a:xfrm>
                <a:off x="3755" y="3158"/>
                <a:ext cx="294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fr-FR"/>
                  <a:t>36</a:t>
                </a:r>
              </a:p>
            </p:txBody>
          </p:sp>
          <p:sp>
            <p:nvSpPr>
              <p:cNvPr id="479988" name="Text Box 756"/>
              <p:cNvSpPr txBox="1">
                <a:spLocks noChangeArrowheads="1"/>
              </p:cNvSpPr>
              <p:nvPr/>
            </p:nvSpPr>
            <p:spPr bwMode="auto">
              <a:xfrm>
                <a:off x="4036" y="3158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15</a:t>
                </a:r>
              </a:p>
            </p:txBody>
          </p:sp>
          <p:sp>
            <p:nvSpPr>
              <p:cNvPr id="479989" name="Text Box 757"/>
              <p:cNvSpPr txBox="1">
                <a:spLocks noChangeArrowheads="1"/>
              </p:cNvSpPr>
              <p:nvPr/>
            </p:nvSpPr>
            <p:spPr bwMode="auto">
              <a:xfrm>
                <a:off x="4580" y="3158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19</a:t>
                </a:r>
              </a:p>
            </p:txBody>
          </p:sp>
          <p:grpSp>
            <p:nvGrpSpPr>
              <p:cNvPr id="479990" name="Group 758"/>
              <p:cNvGrpSpPr>
                <a:grpSpLocks/>
              </p:cNvGrpSpPr>
              <p:nvPr/>
            </p:nvGrpSpPr>
            <p:grpSpPr bwMode="auto">
              <a:xfrm>
                <a:off x="2666" y="3113"/>
                <a:ext cx="294" cy="227"/>
                <a:chOff x="1260" y="2069"/>
                <a:chExt cx="294" cy="227"/>
              </a:xfrm>
            </p:grpSpPr>
            <p:sp>
              <p:nvSpPr>
                <p:cNvPr id="479991" name="Rectangle 759"/>
                <p:cNvSpPr>
                  <a:spLocks noChangeArrowheads="1"/>
                </p:cNvSpPr>
                <p:nvPr/>
              </p:nvSpPr>
              <p:spPr bwMode="auto">
                <a:xfrm>
                  <a:off x="1260" y="2069"/>
                  <a:ext cx="272" cy="227"/>
                </a:xfrm>
                <a:prstGeom prst="rect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479992" name="Text Box 760"/>
                <p:cNvSpPr txBox="1">
                  <a:spLocks noChangeArrowheads="1"/>
                </p:cNvSpPr>
                <p:nvPr/>
              </p:nvSpPr>
              <p:spPr bwMode="auto">
                <a:xfrm>
                  <a:off x="1260" y="2115"/>
                  <a:ext cx="294" cy="154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fr-FR"/>
                    <a:t>18</a:t>
                  </a:r>
                </a:p>
              </p:txBody>
            </p:sp>
          </p:grpSp>
          <p:sp>
            <p:nvSpPr>
              <p:cNvPr id="479993" name="Text Box 761"/>
              <p:cNvSpPr txBox="1">
                <a:spLocks noChangeArrowheads="1"/>
              </p:cNvSpPr>
              <p:nvPr/>
            </p:nvSpPr>
            <p:spPr bwMode="auto">
              <a:xfrm>
                <a:off x="2947" y="3158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32</a:t>
                </a:r>
              </a:p>
            </p:txBody>
          </p:sp>
          <p:sp>
            <p:nvSpPr>
              <p:cNvPr id="479994" name="Text Box 762"/>
              <p:cNvSpPr txBox="1">
                <a:spLocks noChangeArrowheads="1"/>
              </p:cNvSpPr>
              <p:nvPr/>
            </p:nvSpPr>
            <p:spPr bwMode="auto">
              <a:xfrm>
                <a:off x="4308" y="3158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17</a:t>
                </a:r>
              </a:p>
            </p:txBody>
          </p:sp>
          <p:grpSp>
            <p:nvGrpSpPr>
              <p:cNvPr id="479995" name="Group 763"/>
              <p:cNvGrpSpPr>
                <a:grpSpLocks/>
              </p:cNvGrpSpPr>
              <p:nvPr/>
            </p:nvGrpSpPr>
            <p:grpSpPr bwMode="auto">
              <a:xfrm>
                <a:off x="2394" y="3113"/>
                <a:ext cx="285" cy="227"/>
                <a:chOff x="444" y="1071"/>
                <a:chExt cx="285" cy="227"/>
              </a:xfrm>
            </p:grpSpPr>
            <p:sp>
              <p:nvSpPr>
                <p:cNvPr id="479996" name="Text Box 764"/>
                <p:cNvSpPr txBox="1">
                  <a:spLocks noChangeArrowheads="1"/>
                </p:cNvSpPr>
                <p:nvPr/>
              </p:nvSpPr>
              <p:spPr bwMode="auto">
                <a:xfrm>
                  <a:off x="453" y="1116"/>
                  <a:ext cx="276" cy="154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fr-FR"/>
                    <a:t>20</a:t>
                  </a:r>
                </a:p>
              </p:txBody>
            </p:sp>
            <p:sp>
              <p:nvSpPr>
                <p:cNvPr id="479997" name="Rectangle 765"/>
                <p:cNvSpPr>
                  <a:spLocks noChangeArrowheads="1"/>
                </p:cNvSpPr>
                <p:nvPr/>
              </p:nvSpPr>
              <p:spPr bwMode="auto">
                <a:xfrm>
                  <a:off x="444" y="1071"/>
                  <a:ext cx="272" cy="227"/>
                </a:xfrm>
                <a:prstGeom prst="rect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479998" name="Text Box 766"/>
              <p:cNvSpPr txBox="1">
                <a:spLocks noChangeArrowheads="1"/>
              </p:cNvSpPr>
              <p:nvPr/>
            </p:nvSpPr>
            <p:spPr bwMode="auto">
              <a:xfrm>
                <a:off x="761" y="3158"/>
                <a:ext cx="319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fr-FR"/>
                  <a:t>5</a:t>
                </a:r>
              </a:p>
            </p:txBody>
          </p:sp>
          <p:sp>
            <p:nvSpPr>
              <p:cNvPr id="480000" name="Rectangle 768"/>
              <p:cNvSpPr>
                <a:spLocks noChangeArrowheads="1"/>
              </p:cNvSpPr>
              <p:nvPr/>
            </p:nvSpPr>
            <p:spPr bwMode="auto">
              <a:xfrm>
                <a:off x="1850" y="3113"/>
                <a:ext cx="272" cy="227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480001" name="Rectangle 769"/>
              <p:cNvSpPr>
                <a:spLocks noChangeArrowheads="1"/>
              </p:cNvSpPr>
              <p:nvPr/>
            </p:nvSpPr>
            <p:spPr bwMode="auto">
              <a:xfrm>
                <a:off x="2122" y="3113"/>
                <a:ext cx="272" cy="227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480002" name="Rectangle 770"/>
              <p:cNvSpPr>
                <a:spLocks noChangeArrowheads="1"/>
              </p:cNvSpPr>
              <p:nvPr/>
            </p:nvSpPr>
            <p:spPr bwMode="auto">
              <a:xfrm>
                <a:off x="4299" y="3113"/>
                <a:ext cx="272" cy="227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480003" name="Rectangle 771"/>
              <p:cNvSpPr>
                <a:spLocks noChangeArrowheads="1"/>
              </p:cNvSpPr>
              <p:nvPr/>
            </p:nvSpPr>
            <p:spPr bwMode="auto">
              <a:xfrm>
                <a:off x="4027" y="3113"/>
                <a:ext cx="272" cy="227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480004" name="Rectangle 772"/>
              <p:cNvSpPr>
                <a:spLocks noChangeArrowheads="1"/>
              </p:cNvSpPr>
              <p:nvPr/>
            </p:nvSpPr>
            <p:spPr bwMode="auto">
              <a:xfrm>
                <a:off x="3755" y="3113"/>
                <a:ext cx="272" cy="227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480006" name="Rectangle 774"/>
              <p:cNvSpPr>
                <a:spLocks noChangeArrowheads="1"/>
              </p:cNvSpPr>
              <p:nvPr/>
            </p:nvSpPr>
            <p:spPr bwMode="auto">
              <a:xfrm>
                <a:off x="2938" y="3113"/>
                <a:ext cx="272" cy="227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480007" name="Rectangle 775"/>
              <p:cNvSpPr>
                <a:spLocks noChangeArrowheads="1"/>
              </p:cNvSpPr>
              <p:nvPr/>
            </p:nvSpPr>
            <p:spPr bwMode="auto">
              <a:xfrm>
                <a:off x="1306" y="3113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480008" name="Rectangle 776"/>
              <p:cNvSpPr>
                <a:spLocks noChangeArrowheads="1"/>
              </p:cNvSpPr>
              <p:nvPr/>
            </p:nvSpPr>
            <p:spPr bwMode="auto">
              <a:xfrm>
                <a:off x="4571" y="3113"/>
                <a:ext cx="272" cy="227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480009" name="Text Box 777"/>
              <p:cNvSpPr txBox="1">
                <a:spLocks noChangeArrowheads="1"/>
              </p:cNvSpPr>
              <p:nvPr/>
            </p:nvSpPr>
            <p:spPr bwMode="auto">
              <a:xfrm>
                <a:off x="538" y="3158"/>
                <a:ext cx="19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2</a:t>
                </a:r>
              </a:p>
            </p:txBody>
          </p:sp>
          <p:sp>
            <p:nvSpPr>
              <p:cNvPr id="480010" name="Text Box 778"/>
              <p:cNvSpPr txBox="1">
                <a:spLocks noChangeArrowheads="1"/>
              </p:cNvSpPr>
              <p:nvPr/>
            </p:nvSpPr>
            <p:spPr bwMode="auto">
              <a:xfrm>
                <a:off x="1355" y="3159"/>
                <a:ext cx="19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8</a:t>
                </a:r>
              </a:p>
            </p:txBody>
          </p:sp>
        </p:grpSp>
        <p:grpSp>
          <p:nvGrpSpPr>
            <p:cNvPr id="480050" name="Group 818"/>
            <p:cNvGrpSpPr>
              <a:grpSpLocks/>
            </p:cNvGrpSpPr>
            <p:nvPr/>
          </p:nvGrpSpPr>
          <p:grpSpPr bwMode="auto">
            <a:xfrm>
              <a:off x="1577" y="3113"/>
              <a:ext cx="272" cy="227"/>
              <a:chOff x="1577" y="3113"/>
              <a:chExt cx="272" cy="227"/>
            </a:xfrm>
          </p:grpSpPr>
          <p:sp>
            <p:nvSpPr>
              <p:cNvPr id="479999" name="Rectangle 767"/>
              <p:cNvSpPr>
                <a:spLocks noChangeArrowheads="1"/>
              </p:cNvSpPr>
              <p:nvPr/>
            </p:nvSpPr>
            <p:spPr bwMode="auto">
              <a:xfrm>
                <a:off x="1577" y="3113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479981" name="Text Box 749"/>
              <p:cNvSpPr txBox="1">
                <a:spLocks noChangeArrowheads="1"/>
              </p:cNvSpPr>
              <p:nvPr/>
            </p:nvSpPr>
            <p:spPr bwMode="auto">
              <a:xfrm>
                <a:off x="1623" y="3158"/>
                <a:ext cx="205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fr-FR"/>
                  <a:t>9</a:t>
                </a:r>
              </a:p>
            </p:txBody>
          </p:sp>
        </p:grpSp>
      </p:grpSp>
      <p:grpSp>
        <p:nvGrpSpPr>
          <p:cNvPr id="480060" name="Group 828"/>
          <p:cNvGrpSpPr>
            <a:grpSpLocks/>
          </p:cNvGrpSpPr>
          <p:nvPr/>
        </p:nvGrpSpPr>
        <p:grpSpPr bwMode="auto">
          <a:xfrm>
            <a:off x="762000" y="5638800"/>
            <a:ext cx="6932613" cy="360363"/>
            <a:chOff x="489" y="3566"/>
            <a:chExt cx="4367" cy="227"/>
          </a:xfrm>
        </p:grpSpPr>
        <p:sp>
          <p:nvSpPr>
            <p:cNvPr id="480038" name="Rectangle 806"/>
            <p:cNvSpPr>
              <a:spLocks noChangeArrowheads="1"/>
            </p:cNvSpPr>
            <p:nvPr/>
          </p:nvSpPr>
          <p:spPr bwMode="auto">
            <a:xfrm>
              <a:off x="1850" y="3566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80016" name="Rectangle 784"/>
            <p:cNvSpPr>
              <a:spLocks noChangeArrowheads="1"/>
            </p:cNvSpPr>
            <p:nvPr/>
          </p:nvSpPr>
          <p:spPr bwMode="auto">
            <a:xfrm>
              <a:off x="1033" y="3566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80017" name="Rectangle 785"/>
            <p:cNvSpPr>
              <a:spLocks noChangeArrowheads="1"/>
            </p:cNvSpPr>
            <p:nvPr/>
          </p:nvSpPr>
          <p:spPr bwMode="auto">
            <a:xfrm>
              <a:off x="761" y="3566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80018" name="Rectangle 786"/>
            <p:cNvSpPr>
              <a:spLocks noChangeArrowheads="1"/>
            </p:cNvSpPr>
            <p:nvPr/>
          </p:nvSpPr>
          <p:spPr bwMode="auto">
            <a:xfrm>
              <a:off x="489" y="3566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80021" name="Text Box 789"/>
            <p:cNvSpPr txBox="1">
              <a:spLocks noChangeArrowheads="1"/>
            </p:cNvSpPr>
            <p:nvPr/>
          </p:nvSpPr>
          <p:spPr bwMode="auto">
            <a:xfrm>
              <a:off x="1859" y="3611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12</a:t>
              </a:r>
            </a:p>
          </p:txBody>
        </p:sp>
        <p:sp>
          <p:nvSpPr>
            <p:cNvPr id="480022" name="Text Box 790"/>
            <p:cNvSpPr txBox="1">
              <a:spLocks noChangeArrowheads="1"/>
            </p:cNvSpPr>
            <p:nvPr/>
          </p:nvSpPr>
          <p:spPr bwMode="auto">
            <a:xfrm>
              <a:off x="2131" y="3611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27</a:t>
              </a:r>
            </a:p>
          </p:txBody>
        </p:sp>
        <p:sp>
          <p:nvSpPr>
            <p:cNvPr id="480023" name="Text Box 791"/>
            <p:cNvSpPr txBox="1">
              <a:spLocks noChangeArrowheads="1"/>
            </p:cNvSpPr>
            <p:nvPr/>
          </p:nvSpPr>
          <p:spPr bwMode="auto">
            <a:xfrm>
              <a:off x="1078" y="3612"/>
              <a:ext cx="205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7</a:t>
              </a:r>
            </a:p>
          </p:txBody>
        </p:sp>
        <p:sp>
          <p:nvSpPr>
            <p:cNvPr id="480024" name="Text Box 792"/>
            <p:cNvSpPr txBox="1">
              <a:spLocks noChangeArrowheads="1"/>
            </p:cNvSpPr>
            <p:nvPr/>
          </p:nvSpPr>
          <p:spPr bwMode="auto">
            <a:xfrm>
              <a:off x="3492" y="3611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13</a:t>
              </a:r>
            </a:p>
          </p:txBody>
        </p:sp>
        <p:sp>
          <p:nvSpPr>
            <p:cNvPr id="480025" name="Text Box 793"/>
            <p:cNvSpPr txBox="1">
              <a:spLocks noChangeArrowheads="1"/>
            </p:cNvSpPr>
            <p:nvPr/>
          </p:nvSpPr>
          <p:spPr bwMode="auto">
            <a:xfrm>
              <a:off x="3755" y="3611"/>
              <a:ext cx="294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36</a:t>
              </a:r>
            </a:p>
          </p:txBody>
        </p:sp>
        <p:sp>
          <p:nvSpPr>
            <p:cNvPr id="480026" name="Text Box 794"/>
            <p:cNvSpPr txBox="1">
              <a:spLocks noChangeArrowheads="1"/>
            </p:cNvSpPr>
            <p:nvPr/>
          </p:nvSpPr>
          <p:spPr bwMode="auto">
            <a:xfrm>
              <a:off x="4036" y="3611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15</a:t>
              </a:r>
            </a:p>
          </p:txBody>
        </p:sp>
        <p:sp>
          <p:nvSpPr>
            <p:cNvPr id="480027" name="Text Box 795"/>
            <p:cNvSpPr txBox="1">
              <a:spLocks noChangeArrowheads="1"/>
            </p:cNvSpPr>
            <p:nvPr/>
          </p:nvSpPr>
          <p:spPr bwMode="auto">
            <a:xfrm>
              <a:off x="4580" y="3611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19</a:t>
              </a:r>
            </a:p>
          </p:txBody>
        </p:sp>
        <p:grpSp>
          <p:nvGrpSpPr>
            <p:cNvPr id="480028" name="Group 796"/>
            <p:cNvGrpSpPr>
              <a:grpSpLocks/>
            </p:cNvGrpSpPr>
            <p:nvPr/>
          </p:nvGrpSpPr>
          <p:grpSpPr bwMode="auto">
            <a:xfrm>
              <a:off x="2666" y="3566"/>
              <a:ext cx="294" cy="227"/>
              <a:chOff x="1260" y="2069"/>
              <a:chExt cx="294" cy="227"/>
            </a:xfrm>
          </p:grpSpPr>
          <p:sp>
            <p:nvSpPr>
              <p:cNvPr id="480029" name="Rectangle 797"/>
              <p:cNvSpPr>
                <a:spLocks noChangeArrowheads="1"/>
              </p:cNvSpPr>
              <p:nvPr/>
            </p:nvSpPr>
            <p:spPr bwMode="auto">
              <a:xfrm>
                <a:off x="1260" y="2069"/>
                <a:ext cx="272" cy="227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480030" name="Text Box 798"/>
              <p:cNvSpPr txBox="1">
                <a:spLocks noChangeArrowheads="1"/>
              </p:cNvSpPr>
              <p:nvPr/>
            </p:nvSpPr>
            <p:spPr bwMode="auto">
              <a:xfrm>
                <a:off x="1260" y="2115"/>
                <a:ext cx="294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fr-FR"/>
                  <a:t>18</a:t>
                </a:r>
              </a:p>
            </p:txBody>
          </p:sp>
        </p:grpSp>
        <p:sp>
          <p:nvSpPr>
            <p:cNvPr id="480031" name="Text Box 799"/>
            <p:cNvSpPr txBox="1">
              <a:spLocks noChangeArrowheads="1"/>
            </p:cNvSpPr>
            <p:nvPr/>
          </p:nvSpPr>
          <p:spPr bwMode="auto">
            <a:xfrm>
              <a:off x="2947" y="3611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32</a:t>
              </a:r>
            </a:p>
          </p:txBody>
        </p:sp>
        <p:sp>
          <p:nvSpPr>
            <p:cNvPr id="480032" name="Text Box 800"/>
            <p:cNvSpPr txBox="1">
              <a:spLocks noChangeArrowheads="1"/>
            </p:cNvSpPr>
            <p:nvPr/>
          </p:nvSpPr>
          <p:spPr bwMode="auto">
            <a:xfrm>
              <a:off x="4308" y="3611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17</a:t>
              </a:r>
            </a:p>
          </p:txBody>
        </p:sp>
        <p:grpSp>
          <p:nvGrpSpPr>
            <p:cNvPr id="480033" name="Group 801"/>
            <p:cNvGrpSpPr>
              <a:grpSpLocks/>
            </p:cNvGrpSpPr>
            <p:nvPr/>
          </p:nvGrpSpPr>
          <p:grpSpPr bwMode="auto">
            <a:xfrm>
              <a:off x="2394" y="3566"/>
              <a:ext cx="285" cy="227"/>
              <a:chOff x="444" y="1071"/>
              <a:chExt cx="285" cy="227"/>
            </a:xfrm>
          </p:grpSpPr>
          <p:sp>
            <p:nvSpPr>
              <p:cNvPr id="480034" name="Text Box 802"/>
              <p:cNvSpPr txBox="1">
                <a:spLocks noChangeArrowheads="1"/>
              </p:cNvSpPr>
              <p:nvPr/>
            </p:nvSpPr>
            <p:spPr bwMode="auto">
              <a:xfrm>
                <a:off x="453" y="1116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20</a:t>
                </a:r>
              </a:p>
            </p:txBody>
          </p:sp>
          <p:sp>
            <p:nvSpPr>
              <p:cNvPr id="480035" name="Rectangle 803"/>
              <p:cNvSpPr>
                <a:spLocks noChangeArrowheads="1"/>
              </p:cNvSpPr>
              <p:nvPr/>
            </p:nvSpPr>
            <p:spPr bwMode="auto">
              <a:xfrm>
                <a:off x="444" y="1071"/>
                <a:ext cx="272" cy="227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</p:grpSp>
        <p:sp>
          <p:nvSpPr>
            <p:cNvPr id="480036" name="Text Box 804"/>
            <p:cNvSpPr txBox="1">
              <a:spLocks noChangeArrowheads="1"/>
            </p:cNvSpPr>
            <p:nvPr/>
          </p:nvSpPr>
          <p:spPr bwMode="auto">
            <a:xfrm>
              <a:off x="761" y="3611"/>
              <a:ext cx="319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5</a:t>
              </a:r>
            </a:p>
          </p:txBody>
        </p:sp>
        <p:sp>
          <p:nvSpPr>
            <p:cNvPr id="480039" name="Rectangle 807"/>
            <p:cNvSpPr>
              <a:spLocks noChangeArrowheads="1"/>
            </p:cNvSpPr>
            <p:nvPr/>
          </p:nvSpPr>
          <p:spPr bwMode="auto">
            <a:xfrm>
              <a:off x="2122" y="3566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80040" name="Rectangle 808"/>
            <p:cNvSpPr>
              <a:spLocks noChangeArrowheads="1"/>
            </p:cNvSpPr>
            <p:nvPr/>
          </p:nvSpPr>
          <p:spPr bwMode="auto">
            <a:xfrm>
              <a:off x="4299" y="3566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80041" name="Rectangle 809"/>
            <p:cNvSpPr>
              <a:spLocks noChangeArrowheads="1"/>
            </p:cNvSpPr>
            <p:nvPr/>
          </p:nvSpPr>
          <p:spPr bwMode="auto">
            <a:xfrm>
              <a:off x="4027" y="3566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80042" name="Rectangle 810"/>
            <p:cNvSpPr>
              <a:spLocks noChangeArrowheads="1"/>
            </p:cNvSpPr>
            <p:nvPr/>
          </p:nvSpPr>
          <p:spPr bwMode="auto">
            <a:xfrm>
              <a:off x="3755" y="3566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80043" name="Rectangle 811"/>
            <p:cNvSpPr>
              <a:spLocks noChangeArrowheads="1"/>
            </p:cNvSpPr>
            <p:nvPr/>
          </p:nvSpPr>
          <p:spPr bwMode="auto">
            <a:xfrm>
              <a:off x="3483" y="3566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80044" name="Rectangle 812"/>
            <p:cNvSpPr>
              <a:spLocks noChangeArrowheads="1"/>
            </p:cNvSpPr>
            <p:nvPr/>
          </p:nvSpPr>
          <p:spPr bwMode="auto">
            <a:xfrm>
              <a:off x="2938" y="3566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80045" name="Rectangle 813"/>
            <p:cNvSpPr>
              <a:spLocks noChangeArrowheads="1"/>
            </p:cNvSpPr>
            <p:nvPr/>
          </p:nvSpPr>
          <p:spPr bwMode="auto">
            <a:xfrm>
              <a:off x="1306" y="3566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80046" name="Rectangle 814"/>
            <p:cNvSpPr>
              <a:spLocks noChangeArrowheads="1"/>
            </p:cNvSpPr>
            <p:nvPr/>
          </p:nvSpPr>
          <p:spPr bwMode="auto">
            <a:xfrm>
              <a:off x="4571" y="3566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480047" name="Text Box 815"/>
            <p:cNvSpPr txBox="1">
              <a:spLocks noChangeArrowheads="1"/>
            </p:cNvSpPr>
            <p:nvPr/>
          </p:nvSpPr>
          <p:spPr bwMode="auto">
            <a:xfrm>
              <a:off x="538" y="3611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</a:t>
              </a:r>
            </a:p>
          </p:txBody>
        </p:sp>
        <p:sp>
          <p:nvSpPr>
            <p:cNvPr id="480048" name="Text Box 816"/>
            <p:cNvSpPr txBox="1">
              <a:spLocks noChangeArrowheads="1"/>
            </p:cNvSpPr>
            <p:nvPr/>
          </p:nvSpPr>
          <p:spPr bwMode="auto">
            <a:xfrm>
              <a:off x="1355" y="3612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8</a:t>
              </a:r>
            </a:p>
          </p:txBody>
        </p:sp>
        <p:grpSp>
          <p:nvGrpSpPr>
            <p:cNvPr id="480051" name="Group 819"/>
            <p:cNvGrpSpPr>
              <a:grpSpLocks/>
            </p:cNvGrpSpPr>
            <p:nvPr/>
          </p:nvGrpSpPr>
          <p:grpSpPr bwMode="auto">
            <a:xfrm>
              <a:off x="1578" y="3566"/>
              <a:ext cx="272" cy="227"/>
              <a:chOff x="1577" y="3113"/>
              <a:chExt cx="272" cy="227"/>
            </a:xfrm>
          </p:grpSpPr>
          <p:sp>
            <p:nvSpPr>
              <p:cNvPr id="480052" name="Rectangle 820"/>
              <p:cNvSpPr>
                <a:spLocks noChangeArrowheads="1"/>
              </p:cNvSpPr>
              <p:nvPr/>
            </p:nvSpPr>
            <p:spPr bwMode="auto">
              <a:xfrm>
                <a:off x="1577" y="3113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480053" name="Text Box 821"/>
              <p:cNvSpPr txBox="1">
                <a:spLocks noChangeArrowheads="1"/>
              </p:cNvSpPr>
              <p:nvPr/>
            </p:nvSpPr>
            <p:spPr bwMode="auto">
              <a:xfrm>
                <a:off x="1623" y="3158"/>
                <a:ext cx="205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fr-FR"/>
                  <a:t>9</a:t>
                </a:r>
              </a:p>
            </p:txBody>
          </p:sp>
        </p:grpSp>
        <p:grpSp>
          <p:nvGrpSpPr>
            <p:cNvPr id="480055" name="Group 823"/>
            <p:cNvGrpSpPr>
              <a:grpSpLocks/>
            </p:cNvGrpSpPr>
            <p:nvPr/>
          </p:nvGrpSpPr>
          <p:grpSpPr bwMode="auto">
            <a:xfrm>
              <a:off x="3211" y="3566"/>
              <a:ext cx="286" cy="227"/>
              <a:chOff x="3210" y="3113"/>
              <a:chExt cx="286" cy="227"/>
            </a:xfrm>
          </p:grpSpPr>
          <p:sp>
            <p:nvSpPr>
              <p:cNvPr id="480056" name="Rectangle 824"/>
              <p:cNvSpPr>
                <a:spLocks noChangeArrowheads="1"/>
              </p:cNvSpPr>
              <p:nvPr/>
            </p:nvSpPr>
            <p:spPr bwMode="auto">
              <a:xfrm>
                <a:off x="3210" y="3113"/>
                <a:ext cx="272" cy="227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480057" name="Text Box 825"/>
              <p:cNvSpPr txBox="1">
                <a:spLocks noChangeArrowheads="1"/>
              </p:cNvSpPr>
              <p:nvPr/>
            </p:nvSpPr>
            <p:spPr bwMode="auto">
              <a:xfrm>
                <a:off x="3220" y="3158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24</a:t>
                </a:r>
              </a:p>
            </p:txBody>
          </p:sp>
        </p:grpSp>
      </p:grpSp>
      <p:grpSp>
        <p:nvGrpSpPr>
          <p:cNvPr id="480070" name="Group 838"/>
          <p:cNvGrpSpPr>
            <a:grpSpLocks/>
          </p:cNvGrpSpPr>
          <p:nvPr/>
        </p:nvGrpSpPr>
        <p:grpSpPr bwMode="auto">
          <a:xfrm>
            <a:off x="3048000" y="5314950"/>
            <a:ext cx="2663825" cy="288925"/>
            <a:chOff x="1941" y="3339"/>
            <a:chExt cx="1678" cy="182"/>
          </a:xfrm>
        </p:grpSpPr>
        <p:sp>
          <p:nvSpPr>
            <p:cNvPr id="480058" name="Line 826"/>
            <p:cNvSpPr>
              <a:spLocks noChangeShapeType="1"/>
            </p:cNvSpPr>
            <p:nvPr/>
          </p:nvSpPr>
          <p:spPr bwMode="auto">
            <a:xfrm flipH="1">
              <a:off x="1941" y="3385"/>
              <a:ext cx="1633" cy="13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480059" name="Line 827"/>
            <p:cNvSpPr>
              <a:spLocks noChangeShapeType="1"/>
            </p:cNvSpPr>
            <p:nvPr/>
          </p:nvSpPr>
          <p:spPr bwMode="auto">
            <a:xfrm>
              <a:off x="2031" y="3339"/>
              <a:ext cx="1588" cy="18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480073" name="Group 841"/>
          <p:cNvGrpSpPr>
            <a:grpSpLocks/>
          </p:cNvGrpSpPr>
          <p:nvPr/>
        </p:nvGrpSpPr>
        <p:grpSpPr bwMode="auto">
          <a:xfrm>
            <a:off x="1281113" y="2133600"/>
            <a:ext cx="2428875" cy="396875"/>
            <a:chOff x="807" y="1344"/>
            <a:chExt cx="1530" cy="250"/>
          </a:xfrm>
        </p:grpSpPr>
        <p:grpSp>
          <p:nvGrpSpPr>
            <p:cNvPr id="480066" name="Group 834"/>
            <p:cNvGrpSpPr>
              <a:grpSpLocks/>
            </p:cNvGrpSpPr>
            <p:nvPr/>
          </p:nvGrpSpPr>
          <p:grpSpPr bwMode="auto">
            <a:xfrm>
              <a:off x="807" y="1344"/>
              <a:ext cx="589" cy="181"/>
              <a:chOff x="807" y="1344"/>
              <a:chExt cx="589" cy="181"/>
            </a:xfrm>
          </p:grpSpPr>
          <p:sp>
            <p:nvSpPr>
              <p:cNvPr id="479897" name="Line 665"/>
              <p:cNvSpPr>
                <a:spLocks noChangeShapeType="1"/>
              </p:cNvSpPr>
              <p:nvPr/>
            </p:nvSpPr>
            <p:spPr bwMode="auto">
              <a:xfrm flipH="1">
                <a:off x="807" y="1344"/>
                <a:ext cx="589" cy="181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479898" name="Line 666"/>
              <p:cNvSpPr>
                <a:spLocks noChangeShapeType="1"/>
              </p:cNvSpPr>
              <p:nvPr/>
            </p:nvSpPr>
            <p:spPr bwMode="auto">
              <a:xfrm>
                <a:off x="897" y="1344"/>
                <a:ext cx="499" cy="181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</p:grpSp>
        <p:sp>
          <p:nvSpPr>
            <p:cNvPr id="480071" name="Text Box 839"/>
            <p:cNvSpPr txBox="1">
              <a:spLocks noChangeArrowheads="1"/>
            </p:cNvSpPr>
            <p:nvPr/>
          </p:nvSpPr>
          <p:spPr bwMode="auto">
            <a:xfrm>
              <a:off x="1792" y="1344"/>
              <a:ext cx="545" cy="2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fr-FR" i="1">
                  <a:solidFill>
                    <a:srgbClr val="FF0000"/>
                  </a:solidFill>
                </a:rPr>
                <a:t>Go 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0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0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3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9E91-A57B-4D89-8752-4564755A96D7}" type="slidenum">
              <a:rPr lang="fr-FR"/>
              <a:pPr/>
              <a:t>27</a:t>
            </a:fld>
            <a:endParaRPr lang="fr-FR"/>
          </a:p>
        </p:txBody>
      </p:sp>
      <p:grpSp>
        <p:nvGrpSpPr>
          <p:cNvPr id="699736" name="Group 1368"/>
          <p:cNvGrpSpPr>
            <a:grpSpLocks/>
          </p:cNvGrpSpPr>
          <p:nvPr/>
        </p:nvGrpSpPr>
        <p:grpSpPr bwMode="auto">
          <a:xfrm>
            <a:off x="914400" y="304800"/>
            <a:ext cx="6932613" cy="360363"/>
            <a:chOff x="580" y="210"/>
            <a:chExt cx="4367" cy="227"/>
          </a:xfrm>
        </p:grpSpPr>
        <p:sp>
          <p:nvSpPr>
            <p:cNvPr id="699421" name="Rectangle 1053"/>
            <p:cNvSpPr>
              <a:spLocks noChangeArrowheads="1"/>
            </p:cNvSpPr>
            <p:nvPr/>
          </p:nvSpPr>
          <p:spPr bwMode="auto">
            <a:xfrm>
              <a:off x="3574" y="210"/>
              <a:ext cx="272" cy="227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397" name="Rectangle 1029"/>
            <p:cNvSpPr>
              <a:spLocks noChangeArrowheads="1"/>
            </p:cNvSpPr>
            <p:nvPr/>
          </p:nvSpPr>
          <p:spPr bwMode="auto">
            <a:xfrm>
              <a:off x="1941" y="210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398" name="Rectangle 1030"/>
            <p:cNvSpPr>
              <a:spLocks noChangeArrowheads="1"/>
            </p:cNvSpPr>
            <p:nvPr/>
          </p:nvSpPr>
          <p:spPr bwMode="auto">
            <a:xfrm>
              <a:off x="1124" y="210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399" name="Rectangle 1031"/>
            <p:cNvSpPr>
              <a:spLocks noChangeArrowheads="1"/>
            </p:cNvSpPr>
            <p:nvPr/>
          </p:nvSpPr>
          <p:spPr bwMode="auto">
            <a:xfrm>
              <a:off x="852" y="210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400" name="Rectangle 1032"/>
            <p:cNvSpPr>
              <a:spLocks noChangeArrowheads="1"/>
            </p:cNvSpPr>
            <p:nvPr/>
          </p:nvSpPr>
          <p:spPr bwMode="auto">
            <a:xfrm>
              <a:off x="580" y="210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401" name="Text Box 1033"/>
            <p:cNvSpPr txBox="1">
              <a:spLocks noChangeArrowheads="1"/>
            </p:cNvSpPr>
            <p:nvPr/>
          </p:nvSpPr>
          <p:spPr bwMode="auto">
            <a:xfrm>
              <a:off x="1950" y="255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12</a:t>
              </a:r>
            </a:p>
          </p:txBody>
        </p:sp>
        <p:sp>
          <p:nvSpPr>
            <p:cNvPr id="699402" name="Text Box 1034"/>
            <p:cNvSpPr txBox="1">
              <a:spLocks noChangeArrowheads="1"/>
            </p:cNvSpPr>
            <p:nvPr/>
          </p:nvSpPr>
          <p:spPr bwMode="auto">
            <a:xfrm>
              <a:off x="2222" y="255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27</a:t>
              </a:r>
            </a:p>
          </p:txBody>
        </p:sp>
        <p:sp>
          <p:nvSpPr>
            <p:cNvPr id="699403" name="Text Box 1035"/>
            <p:cNvSpPr txBox="1">
              <a:spLocks noChangeArrowheads="1"/>
            </p:cNvSpPr>
            <p:nvPr/>
          </p:nvSpPr>
          <p:spPr bwMode="auto">
            <a:xfrm>
              <a:off x="1169" y="256"/>
              <a:ext cx="205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7</a:t>
              </a:r>
            </a:p>
          </p:txBody>
        </p:sp>
        <p:sp>
          <p:nvSpPr>
            <p:cNvPr id="699405" name="Text Box 1037"/>
            <p:cNvSpPr txBox="1">
              <a:spLocks noChangeArrowheads="1"/>
            </p:cNvSpPr>
            <p:nvPr/>
          </p:nvSpPr>
          <p:spPr bwMode="auto">
            <a:xfrm>
              <a:off x="3846" y="255"/>
              <a:ext cx="294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36</a:t>
              </a:r>
            </a:p>
          </p:txBody>
        </p:sp>
        <p:sp>
          <p:nvSpPr>
            <p:cNvPr id="699406" name="Text Box 1038"/>
            <p:cNvSpPr txBox="1">
              <a:spLocks noChangeArrowheads="1"/>
            </p:cNvSpPr>
            <p:nvPr/>
          </p:nvSpPr>
          <p:spPr bwMode="auto">
            <a:xfrm>
              <a:off x="4127" y="255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15</a:t>
              </a:r>
            </a:p>
          </p:txBody>
        </p:sp>
        <p:sp>
          <p:nvSpPr>
            <p:cNvPr id="699407" name="Text Box 1039"/>
            <p:cNvSpPr txBox="1">
              <a:spLocks noChangeArrowheads="1"/>
            </p:cNvSpPr>
            <p:nvPr/>
          </p:nvSpPr>
          <p:spPr bwMode="auto">
            <a:xfrm>
              <a:off x="4671" y="255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19</a:t>
              </a:r>
            </a:p>
          </p:txBody>
        </p:sp>
        <p:grpSp>
          <p:nvGrpSpPr>
            <p:cNvPr id="699408" name="Group 1040"/>
            <p:cNvGrpSpPr>
              <a:grpSpLocks/>
            </p:cNvGrpSpPr>
            <p:nvPr/>
          </p:nvGrpSpPr>
          <p:grpSpPr bwMode="auto">
            <a:xfrm>
              <a:off x="2757" y="210"/>
              <a:ext cx="294" cy="227"/>
              <a:chOff x="1260" y="2069"/>
              <a:chExt cx="294" cy="227"/>
            </a:xfrm>
          </p:grpSpPr>
          <p:sp>
            <p:nvSpPr>
              <p:cNvPr id="699409" name="Rectangle 1041"/>
              <p:cNvSpPr>
                <a:spLocks noChangeArrowheads="1"/>
              </p:cNvSpPr>
              <p:nvPr/>
            </p:nvSpPr>
            <p:spPr bwMode="auto">
              <a:xfrm>
                <a:off x="1260" y="2069"/>
                <a:ext cx="272" cy="227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699410" name="Text Box 1042"/>
              <p:cNvSpPr txBox="1">
                <a:spLocks noChangeArrowheads="1"/>
              </p:cNvSpPr>
              <p:nvPr/>
            </p:nvSpPr>
            <p:spPr bwMode="auto">
              <a:xfrm>
                <a:off x="1260" y="2115"/>
                <a:ext cx="294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fr-FR"/>
                  <a:t>18</a:t>
                </a:r>
              </a:p>
            </p:txBody>
          </p:sp>
        </p:grpSp>
        <p:sp>
          <p:nvSpPr>
            <p:cNvPr id="699411" name="Text Box 1043"/>
            <p:cNvSpPr txBox="1">
              <a:spLocks noChangeArrowheads="1"/>
            </p:cNvSpPr>
            <p:nvPr/>
          </p:nvSpPr>
          <p:spPr bwMode="auto">
            <a:xfrm>
              <a:off x="3038" y="255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32</a:t>
              </a:r>
            </a:p>
          </p:txBody>
        </p:sp>
        <p:sp>
          <p:nvSpPr>
            <p:cNvPr id="699412" name="Text Box 1044"/>
            <p:cNvSpPr txBox="1">
              <a:spLocks noChangeArrowheads="1"/>
            </p:cNvSpPr>
            <p:nvPr/>
          </p:nvSpPr>
          <p:spPr bwMode="auto">
            <a:xfrm>
              <a:off x="4399" y="255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17</a:t>
              </a:r>
            </a:p>
          </p:txBody>
        </p:sp>
        <p:grpSp>
          <p:nvGrpSpPr>
            <p:cNvPr id="699413" name="Group 1045"/>
            <p:cNvGrpSpPr>
              <a:grpSpLocks/>
            </p:cNvGrpSpPr>
            <p:nvPr/>
          </p:nvGrpSpPr>
          <p:grpSpPr bwMode="auto">
            <a:xfrm>
              <a:off x="2485" y="210"/>
              <a:ext cx="285" cy="227"/>
              <a:chOff x="444" y="1071"/>
              <a:chExt cx="285" cy="227"/>
            </a:xfrm>
          </p:grpSpPr>
          <p:sp>
            <p:nvSpPr>
              <p:cNvPr id="699414" name="Text Box 1046"/>
              <p:cNvSpPr txBox="1">
                <a:spLocks noChangeArrowheads="1"/>
              </p:cNvSpPr>
              <p:nvPr/>
            </p:nvSpPr>
            <p:spPr bwMode="auto">
              <a:xfrm>
                <a:off x="453" y="1116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20</a:t>
                </a:r>
              </a:p>
            </p:txBody>
          </p:sp>
          <p:sp>
            <p:nvSpPr>
              <p:cNvPr id="699415" name="Rectangle 1047"/>
              <p:cNvSpPr>
                <a:spLocks noChangeArrowheads="1"/>
              </p:cNvSpPr>
              <p:nvPr/>
            </p:nvSpPr>
            <p:spPr bwMode="auto">
              <a:xfrm>
                <a:off x="444" y="1071"/>
                <a:ext cx="272" cy="227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</p:grpSp>
        <p:sp>
          <p:nvSpPr>
            <p:cNvPr id="699416" name="Text Box 1048"/>
            <p:cNvSpPr txBox="1">
              <a:spLocks noChangeArrowheads="1"/>
            </p:cNvSpPr>
            <p:nvPr/>
          </p:nvSpPr>
          <p:spPr bwMode="auto">
            <a:xfrm>
              <a:off x="852" y="255"/>
              <a:ext cx="319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5</a:t>
              </a:r>
            </a:p>
          </p:txBody>
        </p:sp>
        <p:sp>
          <p:nvSpPr>
            <p:cNvPr id="699417" name="Rectangle 1049"/>
            <p:cNvSpPr>
              <a:spLocks noChangeArrowheads="1"/>
            </p:cNvSpPr>
            <p:nvPr/>
          </p:nvSpPr>
          <p:spPr bwMode="auto">
            <a:xfrm>
              <a:off x="2213" y="210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418" name="Rectangle 1050"/>
            <p:cNvSpPr>
              <a:spLocks noChangeArrowheads="1"/>
            </p:cNvSpPr>
            <p:nvPr/>
          </p:nvSpPr>
          <p:spPr bwMode="auto">
            <a:xfrm>
              <a:off x="4390" y="210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419" name="Rectangle 1051"/>
            <p:cNvSpPr>
              <a:spLocks noChangeArrowheads="1"/>
            </p:cNvSpPr>
            <p:nvPr/>
          </p:nvSpPr>
          <p:spPr bwMode="auto">
            <a:xfrm>
              <a:off x="4118" y="210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420" name="Rectangle 1052"/>
            <p:cNvSpPr>
              <a:spLocks noChangeArrowheads="1"/>
            </p:cNvSpPr>
            <p:nvPr/>
          </p:nvSpPr>
          <p:spPr bwMode="auto">
            <a:xfrm>
              <a:off x="3846" y="210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404" name="Text Box 1036"/>
            <p:cNvSpPr txBox="1">
              <a:spLocks noChangeArrowheads="1"/>
            </p:cNvSpPr>
            <p:nvPr/>
          </p:nvSpPr>
          <p:spPr bwMode="auto">
            <a:xfrm>
              <a:off x="3583" y="255"/>
              <a:ext cx="276" cy="154"/>
            </a:xfrm>
            <a:prstGeom prst="rect">
              <a:avLst/>
            </a:prstGeom>
            <a:solidFill>
              <a:schemeClr val="accent2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13</a:t>
              </a:r>
            </a:p>
          </p:txBody>
        </p:sp>
        <p:sp>
          <p:nvSpPr>
            <p:cNvPr id="699422" name="Rectangle 1054"/>
            <p:cNvSpPr>
              <a:spLocks noChangeArrowheads="1"/>
            </p:cNvSpPr>
            <p:nvPr/>
          </p:nvSpPr>
          <p:spPr bwMode="auto">
            <a:xfrm>
              <a:off x="3029" y="210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423" name="Rectangle 1055"/>
            <p:cNvSpPr>
              <a:spLocks noChangeArrowheads="1"/>
            </p:cNvSpPr>
            <p:nvPr/>
          </p:nvSpPr>
          <p:spPr bwMode="auto">
            <a:xfrm>
              <a:off x="1397" y="210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424" name="Rectangle 1056"/>
            <p:cNvSpPr>
              <a:spLocks noChangeArrowheads="1"/>
            </p:cNvSpPr>
            <p:nvPr/>
          </p:nvSpPr>
          <p:spPr bwMode="auto">
            <a:xfrm>
              <a:off x="4662" y="210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425" name="Text Box 1057"/>
            <p:cNvSpPr txBox="1">
              <a:spLocks noChangeArrowheads="1"/>
            </p:cNvSpPr>
            <p:nvPr/>
          </p:nvSpPr>
          <p:spPr bwMode="auto">
            <a:xfrm>
              <a:off x="629" y="255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</a:t>
              </a:r>
            </a:p>
          </p:txBody>
        </p:sp>
        <p:sp>
          <p:nvSpPr>
            <p:cNvPr id="699426" name="Text Box 1058"/>
            <p:cNvSpPr txBox="1">
              <a:spLocks noChangeArrowheads="1"/>
            </p:cNvSpPr>
            <p:nvPr/>
          </p:nvSpPr>
          <p:spPr bwMode="auto">
            <a:xfrm>
              <a:off x="1446" y="256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8</a:t>
              </a:r>
            </a:p>
          </p:txBody>
        </p:sp>
        <p:grpSp>
          <p:nvGrpSpPr>
            <p:cNvPr id="699427" name="Group 1059"/>
            <p:cNvGrpSpPr>
              <a:grpSpLocks/>
            </p:cNvGrpSpPr>
            <p:nvPr/>
          </p:nvGrpSpPr>
          <p:grpSpPr bwMode="auto">
            <a:xfrm>
              <a:off x="1669" y="210"/>
              <a:ext cx="272" cy="227"/>
              <a:chOff x="1577" y="3113"/>
              <a:chExt cx="272" cy="227"/>
            </a:xfrm>
          </p:grpSpPr>
          <p:sp>
            <p:nvSpPr>
              <p:cNvPr id="699428" name="Rectangle 1060"/>
              <p:cNvSpPr>
                <a:spLocks noChangeArrowheads="1"/>
              </p:cNvSpPr>
              <p:nvPr/>
            </p:nvSpPr>
            <p:spPr bwMode="auto">
              <a:xfrm>
                <a:off x="1577" y="3113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699429" name="Text Box 1061"/>
              <p:cNvSpPr txBox="1">
                <a:spLocks noChangeArrowheads="1"/>
              </p:cNvSpPr>
              <p:nvPr/>
            </p:nvSpPr>
            <p:spPr bwMode="auto">
              <a:xfrm>
                <a:off x="1623" y="3158"/>
                <a:ext cx="205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fr-FR"/>
                  <a:t>9</a:t>
                </a:r>
              </a:p>
            </p:txBody>
          </p:sp>
        </p:grpSp>
        <p:grpSp>
          <p:nvGrpSpPr>
            <p:cNvPr id="699430" name="Group 1062"/>
            <p:cNvGrpSpPr>
              <a:grpSpLocks/>
            </p:cNvGrpSpPr>
            <p:nvPr/>
          </p:nvGrpSpPr>
          <p:grpSpPr bwMode="auto">
            <a:xfrm>
              <a:off x="3302" y="210"/>
              <a:ext cx="286" cy="227"/>
              <a:chOff x="3210" y="3113"/>
              <a:chExt cx="286" cy="227"/>
            </a:xfrm>
          </p:grpSpPr>
          <p:sp>
            <p:nvSpPr>
              <p:cNvPr id="699431" name="Rectangle 1063"/>
              <p:cNvSpPr>
                <a:spLocks noChangeArrowheads="1"/>
              </p:cNvSpPr>
              <p:nvPr/>
            </p:nvSpPr>
            <p:spPr bwMode="auto">
              <a:xfrm>
                <a:off x="3210" y="3113"/>
                <a:ext cx="272" cy="227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699432" name="Text Box 1064"/>
              <p:cNvSpPr txBox="1">
                <a:spLocks noChangeArrowheads="1"/>
              </p:cNvSpPr>
              <p:nvPr/>
            </p:nvSpPr>
            <p:spPr bwMode="auto">
              <a:xfrm>
                <a:off x="3220" y="3158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24</a:t>
                </a:r>
              </a:p>
            </p:txBody>
          </p:sp>
        </p:grpSp>
      </p:grpSp>
      <p:grpSp>
        <p:nvGrpSpPr>
          <p:cNvPr id="699476" name="Group 1108"/>
          <p:cNvGrpSpPr>
            <a:grpSpLocks/>
          </p:cNvGrpSpPr>
          <p:nvPr/>
        </p:nvGrpSpPr>
        <p:grpSpPr bwMode="auto">
          <a:xfrm>
            <a:off x="920750" y="1052513"/>
            <a:ext cx="6932613" cy="360362"/>
            <a:chOff x="580" y="663"/>
            <a:chExt cx="4367" cy="227"/>
          </a:xfrm>
        </p:grpSpPr>
        <p:sp>
          <p:nvSpPr>
            <p:cNvPr id="699458" name="Rectangle 1090"/>
            <p:cNvSpPr>
              <a:spLocks noChangeArrowheads="1"/>
            </p:cNvSpPr>
            <p:nvPr/>
          </p:nvSpPr>
          <p:spPr bwMode="auto">
            <a:xfrm>
              <a:off x="4118" y="663"/>
              <a:ext cx="272" cy="227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436" name="Rectangle 1068"/>
            <p:cNvSpPr>
              <a:spLocks noChangeArrowheads="1"/>
            </p:cNvSpPr>
            <p:nvPr/>
          </p:nvSpPr>
          <p:spPr bwMode="auto">
            <a:xfrm>
              <a:off x="1941" y="663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437" name="Rectangle 1069"/>
            <p:cNvSpPr>
              <a:spLocks noChangeArrowheads="1"/>
            </p:cNvSpPr>
            <p:nvPr/>
          </p:nvSpPr>
          <p:spPr bwMode="auto">
            <a:xfrm>
              <a:off x="1124" y="663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438" name="Rectangle 1070"/>
            <p:cNvSpPr>
              <a:spLocks noChangeArrowheads="1"/>
            </p:cNvSpPr>
            <p:nvPr/>
          </p:nvSpPr>
          <p:spPr bwMode="auto">
            <a:xfrm>
              <a:off x="852" y="663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439" name="Rectangle 1071"/>
            <p:cNvSpPr>
              <a:spLocks noChangeArrowheads="1"/>
            </p:cNvSpPr>
            <p:nvPr/>
          </p:nvSpPr>
          <p:spPr bwMode="auto">
            <a:xfrm>
              <a:off x="580" y="663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440" name="Text Box 1072"/>
            <p:cNvSpPr txBox="1">
              <a:spLocks noChangeArrowheads="1"/>
            </p:cNvSpPr>
            <p:nvPr/>
          </p:nvSpPr>
          <p:spPr bwMode="auto">
            <a:xfrm>
              <a:off x="1950" y="708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12</a:t>
              </a:r>
            </a:p>
          </p:txBody>
        </p:sp>
        <p:sp>
          <p:nvSpPr>
            <p:cNvPr id="699442" name="Text Box 1074"/>
            <p:cNvSpPr txBox="1">
              <a:spLocks noChangeArrowheads="1"/>
            </p:cNvSpPr>
            <p:nvPr/>
          </p:nvSpPr>
          <p:spPr bwMode="auto">
            <a:xfrm>
              <a:off x="1169" y="709"/>
              <a:ext cx="205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7</a:t>
              </a:r>
            </a:p>
          </p:txBody>
        </p:sp>
        <p:grpSp>
          <p:nvGrpSpPr>
            <p:cNvPr id="699474" name="Group 1106"/>
            <p:cNvGrpSpPr>
              <a:grpSpLocks/>
            </p:cNvGrpSpPr>
            <p:nvPr/>
          </p:nvGrpSpPr>
          <p:grpSpPr bwMode="auto">
            <a:xfrm>
              <a:off x="2213" y="663"/>
              <a:ext cx="285" cy="227"/>
              <a:chOff x="2167" y="1253"/>
              <a:chExt cx="285" cy="227"/>
            </a:xfrm>
          </p:grpSpPr>
          <p:sp>
            <p:nvSpPr>
              <p:cNvPr id="699460" name="Rectangle 1092"/>
              <p:cNvSpPr>
                <a:spLocks noChangeArrowheads="1"/>
              </p:cNvSpPr>
              <p:nvPr/>
            </p:nvSpPr>
            <p:spPr bwMode="auto">
              <a:xfrm>
                <a:off x="2167" y="1253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699443" name="Text Box 1075"/>
              <p:cNvSpPr txBox="1">
                <a:spLocks noChangeArrowheads="1"/>
              </p:cNvSpPr>
              <p:nvPr/>
            </p:nvSpPr>
            <p:spPr bwMode="auto">
              <a:xfrm>
                <a:off x="2176" y="1298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13</a:t>
                </a:r>
              </a:p>
            </p:txBody>
          </p:sp>
        </p:grpSp>
        <p:sp>
          <p:nvSpPr>
            <p:cNvPr id="699444" name="Text Box 1076"/>
            <p:cNvSpPr txBox="1">
              <a:spLocks noChangeArrowheads="1"/>
            </p:cNvSpPr>
            <p:nvPr/>
          </p:nvSpPr>
          <p:spPr bwMode="auto">
            <a:xfrm>
              <a:off x="3846" y="708"/>
              <a:ext cx="294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36</a:t>
              </a:r>
            </a:p>
          </p:txBody>
        </p:sp>
        <p:sp>
          <p:nvSpPr>
            <p:cNvPr id="699445" name="Text Box 1077"/>
            <p:cNvSpPr txBox="1">
              <a:spLocks noChangeArrowheads="1"/>
            </p:cNvSpPr>
            <p:nvPr/>
          </p:nvSpPr>
          <p:spPr bwMode="auto">
            <a:xfrm>
              <a:off x="4127" y="708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15</a:t>
              </a:r>
            </a:p>
          </p:txBody>
        </p:sp>
        <p:sp>
          <p:nvSpPr>
            <p:cNvPr id="699446" name="Text Box 1078"/>
            <p:cNvSpPr txBox="1">
              <a:spLocks noChangeArrowheads="1"/>
            </p:cNvSpPr>
            <p:nvPr/>
          </p:nvSpPr>
          <p:spPr bwMode="auto">
            <a:xfrm>
              <a:off x="4671" y="708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19</a:t>
              </a:r>
            </a:p>
          </p:txBody>
        </p:sp>
        <p:grpSp>
          <p:nvGrpSpPr>
            <p:cNvPr id="699447" name="Group 1079"/>
            <p:cNvGrpSpPr>
              <a:grpSpLocks/>
            </p:cNvGrpSpPr>
            <p:nvPr/>
          </p:nvGrpSpPr>
          <p:grpSpPr bwMode="auto">
            <a:xfrm>
              <a:off x="2757" y="663"/>
              <a:ext cx="294" cy="227"/>
              <a:chOff x="1260" y="2069"/>
              <a:chExt cx="294" cy="227"/>
            </a:xfrm>
          </p:grpSpPr>
          <p:sp>
            <p:nvSpPr>
              <p:cNvPr id="699448" name="Rectangle 1080"/>
              <p:cNvSpPr>
                <a:spLocks noChangeArrowheads="1"/>
              </p:cNvSpPr>
              <p:nvPr/>
            </p:nvSpPr>
            <p:spPr bwMode="auto">
              <a:xfrm>
                <a:off x="1260" y="2069"/>
                <a:ext cx="272" cy="227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699449" name="Text Box 1081"/>
              <p:cNvSpPr txBox="1">
                <a:spLocks noChangeArrowheads="1"/>
              </p:cNvSpPr>
              <p:nvPr/>
            </p:nvSpPr>
            <p:spPr bwMode="auto">
              <a:xfrm>
                <a:off x="1260" y="2115"/>
                <a:ext cx="294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fr-FR"/>
                  <a:t>18</a:t>
                </a:r>
              </a:p>
            </p:txBody>
          </p:sp>
        </p:grpSp>
        <p:sp>
          <p:nvSpPr>
            <p:cNvPr id="699450" name="Text Box 1082"/>
            <p:cNvSpPr txBox="1">
              <a:spLocks noChangeArrowheads="1"/>
            </p:cNvSpPr>
            <p:nvPr/>
          </p:nvSpPr>
          <p:spPr bwMode="auto">
            <a:xfrm>
              <a:off x="3038" y="708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32</a:t>
              </a:r>
            </a:p>
          </p:txBody>
        </p:sp>
        <p:sp>
          <p:nvSpPr>
            <p:cNvPr id="699451" name="Text Box 1083"/>
            <p:cNvSpPr txBox="1">
              <a:spLocks noChangeArrowheads="1"/>
            </p:cNvSpPr>
            <p:nvPr/>
          </p:nvSpPr>
          <p:spPr bwMode="auto">
            <a:xfrm>
              <a:off x="4399" y="708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17</a:t>
              </a:r>
            </a:p>
          </p:txBody>
        </p:sp>
        <p:grpSp>
          <p:nvGrpSpPr>
            <p:cNvPr id="699452" name="Group 1084"/>
            <p:cNvGrpSpPr>
              <a:grpSpLocks/>
            </p:cNvGrpSpPr>
            <p:nvPr/>
          </p:nvGrpSpPr>
          <p:grpSpPr bwMode="auto">
            <a:xfrm>
              <a:off x="2485" y="663"/>
              <a:ext cx="285" cy="227"/>
              <a:chOff x="444" y="1071"/>
              <a:chExt cx="285" cy="227"/>
            </a:xfrm>
          </p:grpSpPr>
          <p:sp>
            <p:nvSpPr>
              <p:cNvPr id="699453" name="Text Box 1085"/>
              <p:cNvSpPr txBox="1">
                <a:spLocks noChangeArrowheads="1"/>
              </p:cNvSpPr>
              <p:nvPr/>
            </p:nvSpPr>
            <p:spPr bwMode="auto">
              <a:xfrm>
                <a:off x="453" y="1116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20</a:t>
                </a:r>
              </a:p>
            </p:txBody>
          </p:sp>
          <p:sp>
            <p:nvSpPr>
              <p:cNvPr id="699454" name="Rectangle 1086"/>
              <p:cNvSpPr>
                <a:spLocks noChangeArrowheads="1"/>
              </p:cNvSpPr>
              <p:nvPr/>
            </p:nvSpPr>
            <p:spPr bwMode="auto">
              <a:xfrm>
                <a:off x="444" y="1071"/>
                <a:ext cx="272" cy="227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</p:grpSp>
        <p:sp>
          <p:nvSpPr>
            <p:cNvPr id="699455" name="Text Box 1087"/>
            <p:cNvSpPr txBox="1">
              <a:spLocks noChangeArrowheads="1"/>
            </p:cNvSpPr>
            <p:nvPr/>
          </p:nvSpPr>
          <p:spPr bwMode="auto">
            <a:xfrm>
              <a:off x="852" y="708"/>
              <a:ext cx="319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5</a:t>
              </a:r>
            </a:p>
          </p:txBody>
        </p:sp>
        <p:grpSp>
          <p:nvGrpSpPr>
            <p:cNvPr id="699475" name="Group 1107"/>
            <p:cNvGrpSpPr>
              <a:grpSpLocks/>
            </p:cNvGrpSpPr>
            <p:nvPr/>
          </p:nvGrpSpPr>
          <p:grpSpPr bwMode="auto">
            <a:xfrm>
              <a:off x="3574" y="663"/>
              <a:ext cx="285" cy="227"/>
              <a:chOff x="3574" y="1162"/>
              <a:chExt cx="285" cy="227"/>
            </a:xfrm>
          </p:grpSpPr>
          <p:sp>
            <p:nvSpPr>
              <p:cNvPr id="699441" name="Text Box 1073"/>
              <p:cNvSpPr txBox="1">
                <a:spLocks noChangeArrowheads="1"/>
              </p:cNvSpPr>
              <p:nvPr/>
            </p:nvSpPr>
            <p:spPr bwMode="auto">
              <a:xfrm>
                <a:off x="3583" y="1207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27</a:t>
                </a:r>
              </a:p>
            </p:txBody>
          </p:sp>
          <p:sp>
            <p:nvSpPr>
              <p:cNvPr id="699456" name="Rectangle 1088"/>
              <p:cNvSpPr>
                <a:spLocks noChangeArrowheads="1"/>
              </p:cNvSpPr>
              <p:nvPr/>
            </p:nvSpPr>
            <p:spPr bwMode="auto">
              <a:xfrm>
                <a:off x="3574" y="1162"/>
                <a:ext cx="272" cy="227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</p:grpSp>
        <p:sp>
          <p:nvSpPr>
            <p:cNvPr id="699457" name="Rectangle 1089"/>
            <p:cNvSpPr>
              <a:spLocks noChangeArrowheads="1"/>
            </p:cNvSpPr>
            <p:nvPr/>
          </p:nvSpPr>
          <p:spPr bwMode="auto">
            <a:xfrm>
              <a:off x="4390" y="663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459" name="Rectangle 1091"/>
            <p:cNvSpPr>
              <a:spLocks noChangeArrowheads="1"/>
            </p:cNvSpPr>
            <p:nvPr/>
          </p:nvSpPr>
          <p:spPr bwMode="auto">
            <a:xfrm>
              <a:off x="3846" y="663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461" name="Rectangle 1093"/>
            <p:cNvSpPr>
              <a:spLocks noChangeArrowheads="1"/>
            </p:cNvSpPr>
            <p:nvPr/>
          </p:nvSpPr>
          <p:spPr bwMode="auto">
            <a:xfrm>
              <a:off x="3029" y="663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462" name="Rectangle 1094"/>
            <p:cNvSpPr>
              <a:spLocks noChangeArrowheads="1"/>
            </p:cNvSpPr>
            <p:nvPr/>
          </p:nvSpPr>
          <p:spPr bwMode="auto">
            <a:xfrm>
              <a:off x="1397" y="663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463" name="Rectangle 1095"/>
            <p:cNvSpPr>
              <a:spLocks noChangeArrowheads="1"/>
            </p:cNvSpPr>
            <p:nvPr/>
          </p:nvSpPr>
          <p:spPr bwMode="auto">
            <a:xfrm>
              <a:off x="4662" y="663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464" name="Text Box 1096"/>
            <p:cNvSpPr txBox="1">
              <a:spLocks noChangeArrowheads="1"/>
            </p:cNvSpPr>
            <p:nvPr/>
          </p:nvSpPr>
          <p:spPr bwMode="auto">
            <a:xfrm>
              <a:off x="629" y="708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</a:t>
              </a:r>
            </a:p>
          </p:txBody>
        </p:sp>
        <p:sp>
          <p:nvSpPr>
            <p:cNvPr id="699465" name="Text Box 1097"/>
            <p:cNvSpPr txBox="1">
              <a:spLocks noChangeArrowheads="1"/>
            </p:cNvSpPr>
            <p:nvPr/>
          </p:nvSpPr>
          <p:spPr bwMode="auto">
            <a:xfrm>
              <a:off x="1446" y="709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8</a:t>
              </a:r>
            </a:p>
          </p:txBody>
        </p:sp>
        <p:grpSp>
          <p:nvGrpSpPr>
            <p:cNvPr id="699466" name="Group 1098"/>
            <p:cNvGrpSpPr>
              <a:grpSpLocks/>
            </p:cNvGrpSpPr>
            <p:nvPr/>
          </p:nvGrpSpPr>
          <p:grpSpPr bwMode="auto">
            <a:xfrm>
              <a:off x="1669" y="663"/>
              <a:ext cx="272" cy="227"/>
              <a:chOff x="1577" y="3113"/>
              <a:chExt cx="272" cy="227"/>
            </a:xfrm>
          </p:grpSpPr>
          <p:sp>
            <p:nvSpPr>
              <p:cNvPr id="699467" name="Rectangle 1099"/>
              <p:cNvSpPr>
                <a:spLocks noChangeArrowheads="1"/>
              </p:cNvSpPr>
              <p:nvPr/>
            </p:nvSpPr>
            <p:spPr bwMode="auto">
              <a:xfrm>
                <a:off x="1577" y="3113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699468" name="Text Box 1100"/>
              <p:cNvSpPr txBox="1">
                <a:spLocks noChangeArrowheads="1"/>
              </p:cNvSpPr>
              <p:nvPr/>
            </p:nvSpPr>
            <p:spPr bwMode="auto">
              <a:xfrm>
                <a:off x="1623" y="3158"/>
                <a:ext cx="205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fr-FR"/>
                  <a:t>9</a:t>
                </a:r>
              </a:p>
            </p:txBody>
          </p:sp>
        </p:grpSp>
        <p:grpSp>
          <p:nvGrpSpPr>
            <p:cNvPr id="699469" name="Group 1101"/>
            <p:cNvGrpSpPr>
              <a:grpSpLocks/>
            </p:cNvGrpSpPr>
            <p:nvPr/>
          </p:nvGrpSpPr>
          <p:grpSpPr bwMode="auto">
            <a:xfrm>
              <a:off x="3302" y="663"/>
              <a:ext cx="286" cy="227"/>
              <a:chOff x="3210" y="3113"/>
              <a:chExt cx="286" cy="227"/>
            </a:xfrm>
          </p:grpSpPr>
          <p:sp>
            <p:nvSpPr>
              <p:cNvPr id="699470" name="Rectangle 1102"/>
              <p:cNvSpPr>
                <a:spLocks noChangeArrowheads="1"/>
              </p:cNvSpPr>
              <p:nvPr/>
            </p:nvSpPr>
            <p:spPr bwMode="auto">
              <a:xfrm>
                <a:off x="3210" y="3113"/>
                <a:ext cx="272" cy="227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699471" name="Text Box 1103"/>
              <p:cNvSpPr txBox="1">
                <a:spLocks noChangeArrowheads="1"/>
              </p:cNvSpPr>
              <p:nvPr/>
            </p:nvSpPr>
            <p:spPr bwMode="auto">
              <a:xfrm>
                <a:off x="3220" y="3158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24</a:t>
                </a:r>
              </a:p>
            </p:txBody>
          </p:sp>
        </p:grpSp>
      </p:grpSp>
      <p:grpSp>
        <p:nvGrpSpPr>
          <p:cNvPr id="699737" name="Group 1369"/>
          <p:cNvGrpSpPr>
            <a:grpSpLocks/>
          </p:cNvGrpSpPr>
          <p:nvPr/>
        </p:nvGrpSpPr>
        <p:grpSpPr bwMode="auto">
          <a:xfrm>
            <a:off x="3657600" y="665163"/>
            <a:ext cx="2232025" cy="360362"/>
            <a:chOff x="2304" y="436"/>
            <a:chExt cx="1406" cy="227"/>
          </a:xfrm>
        </p:grpSpPr>
        <p:sp>
          <p:nvSpPr>
            <p:cNvPr id="699472" name="Line 1104"/>
            <p:cNvSpPr>
              <a:spLocks noChangeShapeType="1"/>
            </p:cNvSpPr>
            <p:nvPr/>
          </p:nvSpPr>
          <p:spPr bwMode="auto">
            <a:xfrm flipH="1">
              <a:off x="2304" y="482"/>
              <a:ext cx="1360" cy="181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9473" name="Line 1105"/>
            <p:cNvSpPr>
              <a:spLocks noChangeShapeType="1"/>
            </p:cNvSpPr>
            <p:nvPr/>
          </p:nvSpPr>
          <p:spPr bwMode="auto">
            <a:xfrm>
              <a:off x="2349" y="436"/>
              <a:ext cx="1361" cy="227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699739" name="Group 1371"/>
          <p:cNvGrpSpPr>
            <a:grpSpLocks/>
          </p:cNvGrpSpPr>
          <p:nvPr/>
        </p:nvGrpSpPr>
        <p:grpSpPr bwMode="auto">
          <a:xfrm>
            <a:off x="914400" y="1752600"/>
            <a:ext cx="6932613" cy="360363"/>
            <a:chOff x="580" y="1117"/>
            <a:chExt cx="4367" cy="227"/>
          </a:xfrm>
        </p:grpSpPr>
        <p:sp>
          <p:nvSpPr>
            <p:cNvPr id="699503" name="Rectangle 1135"/>
            <p:cNvSpPr>
              <a:spLocks noChangeArrowheads="1"/>
            </p:cNvSpPr>
            <p:nvPr/>
          </p:nvSpPr>
          <p:spPr bwMode="auto">
            <a:xfrm>
              <a:off x="4390" y="1117"/>
              <a:ext cx="272" cy="227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479" name="Rectangle 1111"/>
            <p:cNvSpPr>
              <a:spLocks noChangeArrowheads="1"/>
            </p:cNvSpPr>
            <p:nvPr/>
          </p:nvSpPr>
          <p:spPr bwMode="auto">
            <a:xfrm>
              <a:off x="1941" y="1117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480" name="Rectangle 1112"/>
            <p:cNvSpPr>
              <a:spLocks noChangeArrowheads="1"/>
            </p:cNvSpPr>
            <p:nvPr/>
          </p:nvSpPr>
          <p:spPr bwMode="auto">
            <a:xfrm>
              <a:off x="1124" y="1117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481" name="Rectangle 1113"/>
            <p:cNvSpPr>
              <a:spLocks noChangeArrowheads="1"/>
            </p:cNvSpPr>
            <p:nvPr/>
          </p:nvSpPr>
          <p:spPr bwMode="auto">
            <a:xfrm>
              <a:off x="852" y="1117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482" name="Rectangle 1114"/>
            <p:cNvSpPr>
              <a:spLocks noChangeArrowheads="1"/>
            </p:cNvSpPr>
            <p:nvPr/>
          </p:nvSpPr>
          <p:spPr bwMode="auto">
            <a:xfrm>
              <a:off x="580" y="1117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483" name="Text Box 1115"/>
            <p:cNvSpPr txBox="1">
              <a:spLocks noChangeArrowheads="1"/>
            </p:cNvSpPr>
            <p:nvPr/>
          </p:nvSpPr>
          <p:spPr bwMode="auto">
            <a:xfrm>
              <a:off x="1950" y="1162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12</a:t>
              </a:r>
            </a:p>
          </p:txBody>
        </p:sp>
        <p:sp>
          <p:nvSpPr>
            <p:cNvPr id="699484" name="Text Box 1116"/>
            <p:cNvSpPr txBox="1">
              <a:spLocks noChangeArrowheads="1"/>
            </p:cNvSpPr>
            <p:nvPr/>
          </p:nvSpPr>
          <p:spPr bwMode="auto">
            <a:xfrm>
              <a:off x="1169" y="1163"/>
              <a:ext cx="205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7</a:t>
              </a:r>
            </a:p>
          </p:txBody>
        </p:sp>
        <p:grpSp>
          <p:nvGrpSpPr>
            <p:cNvPr id="699485" name="Group 1117"/>
            <p:cNvGrpSpPr>
              <a:grpSpLocks/>
            </p:cNvGrpSpPr>
            <p:nvPr/>
          </p:nvGrpSpPr>
          <p:grpSpPr bwMode="auto">
            <a:xfrm>
              <a:off x="2213" y="1117"/>
              <a:ext cx="285" cy="227"/>
              <a:chOff x="2167" y="1253"/>
              <a:chExt cx="285" cy="227"/>
            </a:xfrm>
          </p:grpSpPr>
          <p:sp>
            <p:nvSpPr>
              <p:cNvPr id="699486" name="Rectangle 1118"/>
              <p:cNvSpPr>
                <a:spLocks noChangeArrowheads="1"/>
              </p:cNvSpPr>
              <p:nvPr/>
            </p:nvSpPr>
            <p:spPr bwMode="auto">
              <a:xfrm>
                <a:off x="2167" y="1253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699487" name="Text Box 1119"/>
              <p:cNvSpPr txBox="1">
                <a:spLocks noChangeArrowheads="1"/>
              </p:cNvSpPr>
              <p:nvPr/>
            </p:nvSpPr>
            <p:spPr bwMode="auto">
              <a:xfrm>
                <a:off x="2176" y="1298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13</a:t>
                </a:r>
              </a:p>
            </p:txBody>
          </p:sp>
        </p:grpSp>
        <p:sp>
          <p:nvSpPr>
            <p:cNvPr id="699488" name="Text Box 1120"/>
            <p:cNvSpPr txBox="1">
              <a:spLocks noChangeArrowheads="1"/>
            </p:cNvSpPr>
            <p:nvPr/>
          </p:nvSpPr>
          <p:spPr bwMode="auto">
            <a:xfrm>
              <a:off x="3846" y="1162"/>
              <a:ext cx="294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36</a:t>
              </a:r>
            </a:p>
          </p:txBody>
        </p:sp>
        <p:sp>
          <p:nvSpPr>
            <p:cNvPr id="699478" name="Rectangle 1110"/>
            <p:cNvSpPr>
              <a:spLocks noChangeArrowheads="1"/>
            </p:cNvSpPr>
            <p:nvPr/>
          </p:nvSpPr>
          <p:spPr bwMode="auto">
            <a:xfrm>
              <a:off x="2485" y="1117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489" name="Text Box 1121"/>
            <p:cNvSpPr txBox="1">
              <a:spLocks noChangeArrowheads="1"/>
            </p:cNvSpPr>
            <p:nvPr/>
          </p:nvSpPr>
          <p:spPr bwMode="auto">
            <a:xfrm>
              <a:off x="2494" y="1162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15</a:t>
              </a:r>
            </a:p>
          </p:txBody>
        </p:sp>
        <p:sp>
          <p:nvSpPr>
            <p:cNvPr id="699490" name="Text Box 1122"/>
            <p:cNvSpPr txBox="1">
              <a:spLocks noChangeArrowheads="1"/>
            </p:cNvSpPr>
            <p:nvPr/>
          </p:nvSpPr>
          <p:spPr bwMode="auto">
            <a:xfrm>
              <a:off x="4671" y="1162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19</a:t>
              </a:r>
            </a:p>
          </p:txBody>
        </p:sp>
        <p:grpSp>
          <p:nvGrpSpPr>
            <p:cNvPr id="699491" name="Group 1123"/>
            <p:cNvGrpSpPr>
              <a:grpSpLocks/>
            </p:cNvGrpSpPr>
            <p:nvPr/>
          </p:nvGrpSpPr>
          <p:grpSpPr bwMode="auto">
            <a:xfrm>
              <a:off x="2757" y="1117"/>
              <a:ext cx="294" cy="227"/>
              <a:chOff x="1260" y="2069"/>
              <a:chExt cx="294" cy="227"/>
            </a:xfrm>
          </p:grpSpPr>
          <p:sp>
            <p:nvSpPr>
              <p:cNvPr id="699492" name="Rectangle 1124"/>
              <p:cNvSpPr>
                <a:spLocks noChangeArrowheads="1"/>
              </p:cNvSpPr>
              <p:nvPr/>
            </p:nvSpPr>
            <p:spPr bwMode="auto">
              <a:xfrm>
                <a:off x="1260" y="2069"/>
                <a:ext cx="272" cy="227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699493" name="Text Box 1125"/>
              <p:cNvSpPr txBox="1">
                <a:spLocks noChangeArrowheads="1"/>
              </p:cNvSpPr>
              <p:nvPr/>
            </p:nvSpPr>
            <p:spPr bwMode="auto">
              <a:xfrm>
                <a:off x="1260" y="2115"/>
                <a:ext cx="294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fr-FR"/>
                  <a:t>18</a:t>
                </a:r>
              </a:p>
            </p:txBody>
          </p:sp>
        </p:grpSp>
        <p:sp>
          <p:nvSpPr>
            <p:cNvPr id="699494" name="Text Box 1126"/>
            <p:cNvSpPr txBox="1">
              <a:spLocks noChangeArrowheads="1"/>
            </p:cNvSpPr>
            <p:nvPr/>
          </p:nvSpPr>
          <p:spPr bwMode="auto">
            <a:xfrm>
              <a:off x="3038" y="1162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32</a:t>
              </a:r>
            </a:p>
          </p:txBody>
        </p:sp>
        <p:sp>
          <p:nvSpPr>
            <p:cNvPr id="699495" name="Text Box 1127"/>
            <p:cNvSpPr txBox="1">
              <a:spLocks noChangeArrowheads="1"/>
            </p:cNvSpPr>
            <p:nvPr/>
          </p:nvSpPr>
          <p:spPr bwMode="auto">
            <a:xfrm>
              <a:off x="4399" y="1162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17</a:t>
              </a:r>
            </a:p>
          </p:txBody>
        </p:sp>
        <p:grpSp>
          <p:nvGrpSpPr>
            <p:cNvPr id="699496" name="Group 1128"/>
            <p:cNvGrpSpPr>
              <a:grpSpLocks/>
            </p:cNvGrpSpPr>
            <p:nvPr/>
          </p:nvGrpSpPr>
          <p:grpSpPr bwMode="auto">
            <a:xfrm>
              <a:off x="4118" y="1117"/>
              <a:ext cx="285" cy="227"/>
              <a:chOff x="444" y="1071"/>
              <a:chExt cx="285" cy="227"/>
            </a:xfrm>
          </p:grpSpPr>
          <p:sp>
            <p:nvSpPr>
              <p:cNvPr id="699497" name="Text Box 1129"/>
              <p:cNvSpPr txBox="1">
                <a:spLocks noChangeArrowheads="1"/>
              </p:cNvSpPr>
              <p:nvPr/>
            </p:nvSpPr>
            <p:spPr bwMode="auto">
              <a:xfrm>
                <a:off x="453" y="1116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20</a:t>
                </a:r>
              </a:p>
            </p:txBody>
          </p:sp>
          <p:sp>
            <p:nvSpPr>
              <p:cNvPr id="699498" name="Rectangle 1130"/>
              <p:cNvSpPr>
                <a:spLocks noChangeArrowheads="1"/>
              </p:cNvSpPr>
              <p:nvPr/>
            </p:nvSpPr>
            <p:spPr bwMode="auto">
              <a:xfrm>
                <a:off x="444" y="1071"/>
                <a:ext cx="272" cy="227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</p:grpSp>
        <p:sp>
          <p:nvSpPr>
            <p:cNvPr id="699499" name="Text Box 1131"/>
            <p:cNvSpPr txBox="1">
              <a:spLocks noChangeArrowheads="1"/>
            </p:cNvSpPr>
            <p:nvPr/>
          </p:nvSpPr>
          <p:spPr bwMode="auto">
            <a:xfrm>
              <a:off x="852" y="1162"/>
              <a:ext cx="319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5</a:t>
              </a:r>
            </a:p>
          </p:txBody>
        </p:sp>
        <p:grpSp>
          <p:nvGrpSpPr>
            <p:cNvPr id="699500" name="Group 1132"/>
            <p:cNvGrpSpPr>
              <a:grpSpLocks/>
            </p:cNvGrpSpPr>
            <p:nvPr/>
          </p:nvGrpSpPr>
          <p:grpSpPr bwMode="auto">
            <a:xfrm>
              <a:off x="3574" y="1117"/>
              <a:ext cx="285" cy="227"/>
              <a:chOff x="3574" y="1162"/>
              <a:chExt cx="285" cy="227"/>
            </a:xfrm>
          </p:grpSpPr>
          <p:sp>
            <p:nvSpPr>
              <p:cNvPr id="699501" name="Text Box 1133"/>
              <p:cNvSpPr txBox="1">
                <a:spLocks noChangeArrowheads="1"/>
              </p:cNvSpPr>
              <p:nvPr/>
            </p:nvSpPr>
            <p:spPr bwMode="auto">
              <a:xfrm>
                <a:off x="3583" y="1207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27</a:t>
                </a:r>
              </a:p>
            </p:txBody>
          </p:sp>
          <p:sp>
            <p:nvSpPr>
              <p:cNvPr id="699502" name="Rectangle 1134"/>
              <p:cNvSpPr>
                <a:spLocks noChangeArrowheads="1"/>
              </p:cNvSpPr>
              <p:nvPr/>
            </p:nvSpPr>
            <p:spPr bwMode="auto">
              <a:xfrm>
                <a:off x="3574" y="1162"/>
                <a:ext cx="272" cy="227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</p:grpSp>
        <p:sp>
          <p:nvSpPr>
            <p:cNvPr id="699504" name="Rectangle 1136"/>
            <p:cNvSpPr>
              <a:spLocks noChangeArrowheads="1"/>
            </p:cNvSpPr>
            <p:nvPr/>
          </p:nvSpPr>
          <p:spPr bwMode="auto">
            <a:xfrm>
              <a:off x="3846" y="1117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505" name="Rectangle 1137"/>
            <p:cNvSpPr>
              <a:spLocks noChangeArrowheads="1"/>
            </p:cNvSpPr>
            <p:nvPr/>
          </p:nvSpPr>
          <p:spPr bwMode="auto">
            <a:xfrm>
              <a:off x="3029" y="1117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506" name="Rectangle 1138"/>
            <p:cNvSpPr>
              <a:spLocks noChangeArrowheads="1"/>
            </p:cNvSpPr>
            <p:nvPr/>
          </p:nvSpPr>
          <p:spPr bwMode="auto">
            <a:xfrm>
              <a:off x="1397" y="1117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507" name="Rectangle 1139"/>
            <p:cNvSpPr>
              <a:spLocks noChangeArrowheads="1"/>
            </p:cNvSpPr>
            <p:nvPr/>
          </p:nvSpPr>
          <p:spPr bwMode="auto">
            <a:xfrm>
              <a:off x="4662" y="1117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508" name="Text Box 1140"/>
            <p:cNvSpPr txBox="1">
              <a:spLocks noChangeArrowheads="1"/>
            </p:cNvSpPr>
            <p:nvPr/>
          </p:nvSpPr>
          <p:spPr bwMode="auto">
            <a:xfrm>
              <a:off x="629" y="1162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</a:t>
              </a:r>
            </a:p>
          </p:txBody>
        </p:sp>
        <p:sp>
          <p:nvSpPr>
            <p:cNvPr id="699509" name="Text Box 1141"/>
            <p:cNvSpPr txBox="1">
              <a:spLocks noChangeArrowheads="1"/>
            </p:cNvSpPr>
            <p:nvPr/>
          </p:nvSpPr>
          <p:spPr bwMode="auto">
            <a:xfrm>
              <a:off x="1446" y="1163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8</a:t>
              </a:r>
            </a:p>
          </p:txBody>
        </p:sp>
        <p:grpSp>
          <p:nvGrpSpPr>
            <p:cNvPr id="699510" name="Group 1142"/>
            <p:cNvGrpSpPr>
              <a:grpSpLocks/>
            </p:cNvGrpSpPr>
            <p:nvPr/>
          </p:nvGrpSpPr>
          <p:grpSpPr bwMode="auto">
            <a:xfrm>
              <a:off x="1669" y="1117"/>
              <a:ext cx="272" cy="227"/>
              <a:chOff x="1577" y="3113"/>
              <a:chExt cx="272" cy="227"/>
            </a:xfrm>
          </p:grpSpPr>
          <p:sp>
            <p:nvSpPr>
              <p:cNvPr id="699511" name="Rectangle 1143"/>
              <p:cNvSpPr>
                <a:spLocks noChangeArrowheads="1"/>
              </p:cNvSpPr>
              <p:nvPr/>
            </p:nvSpPr>
            <p:spPr bwMode="auto">
              <a:xfrm>
                <a:off x="1577" y="3113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699512" name="Text Box 1144"/>
              <p:cNvSpPr txBox="1">
                <a:spLocks noChangeArrowheads="1"/>
              </p:cNvSpPr>
              <p:nvPr/>
            </p:nvSpPr>
            <p:spPr bwMode="auto">
              <a:xfrm>
                <a:off x="1623" y="3158"/>
                <a:ext cx="205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fr-FR"/>
                  <a:t>9</a:t>
                </a:r>
              </a:p>
            </p:txBody>
          </p:sp>
        </p:grpSp>
        <p:grpSp>
          <p:nvGrpSpPr>
            <p:cNvPr id="699513" name="Group 1145"/>
            <p:cNvGrpSpPr>
              <a:grpSpLocks/>
            </p:cNvGrpSpPr>
            <p:nvPr/>
          </p:nvGrpSpPr>
          <p:grpSpPr bwMode="auto">
            <a:xfrm>
              <a:off x="3302" y="1117"/>
              <a:ext cx="286" cy="227"/>
              <a:chOff x="3210" y="3113"/>
              <a:chExt cx="286" cy="227"/>
            </a:xfrm>
          </p:grpSpPr>
          <p:sp>
            <p:nvSpPr>
              <p:cNvPr id="699514" name="Rectangle 1146"/>
              <p:cNvSpPr>
                <a:spLocks noChangeArrowheads="1"/>
              </p:cNvSpPr>
              <p:nvPr/>
            </p:nvSpPr>
            <p:spPr bwMode="auto">
              <a:xfrm>
                <a:off x="3210" y="3113"/>
                <a:ext cx="272" cy="227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699515" name="Text Box 1147"/>
              <p:cNvSpPr txBox="1">
                <a:spLocks noChangeArrowheads="1"/>
              </p:cNvSpPr>
              <p:nvPr/>
            </p:nvSpPr>
            <p:spPr bwMode="auto">
              <a:xfrm>
                <a:off x="3220" y="3158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24</a:t>
                </a:r>
              </a:p>
            </p:txBody>
          </p:sp>
        </p:grpSp>
      </p:grpSp>
      <p:grpSp>
        <p:nvGrpSpPr>
          <p:cNvPr id="699738" name="Group 1370"/>
          <p:cNvGrpSpPr>
            <a:grpSpLocks/>
          </p:cNvGrpSpPr>
          <p:nvPr/>
        </p:nvGrpSpPr>
        <p:grpSpPr bwMode="auto">
          <a:xfrm>
            <a:off x="4160838" y="1412875"/>
            <a:ext cx="2520950" cy="360363"/>
            <a:chOff x="2621" y="890"/>
            <a:chExt cx="1588" cy="227"/>
          </a:xfrm>
        </p:grpSpPr>
        <p:sp>
          <p:nvSpPr>
            <p:cNvPr id="699516" name="Line 1148"/>
            <p:cNvSpPr>
              <a:spLocks noChangeShapeType="1"/>
            </p:cNvSpPr>
            <p:nvPr/>
          </p:nvSpPr>
          <p:spPr bwMode="auto">
            <a:xfrm flipH="1">
              <a:off x="2621" y="890"/>
              <a:ext cx="1588" cy="227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9517" name="Line 1149"/>
            <p:cNvSpPr>
              <a:spLocks noChangeShapeType="1"/>
            </p:cNvSpPr>
            <p:nvPr/>
          </p:nvSpPr>
          <p:spPr bwMode="auto">
            <a:xfrm>
              <a:off x="2666" y="890"/>
              <a:ext cx="1543" cy="181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699740" name="Group 1372"/>
          <p:cNvGrpSpPr>
            <a:grpSpLocks/>
          </p:cNvGrpSpPr>
          <p:nvPr/>
        </p:nvGrpSpPr>
        <p:grpSpPr bwMode="auto">
          <a:xfrm>
            <a:off x="4592638" y="2133600"/>
            <a:ext cx="2592387" cy="358775"/>
            <a:chOff x="2893" y="1344"/>
            <a:chExt cx="1633" cy="226"/>
          </a:xfrm>
        </p:grpSpPr>
        <p:sp>
          <p:nvSpPr>
            <p:cNvPr id="699559" name="Line 1191"/>
            <p:cNvSpPr>
              <a:spLocks noChangeShapeType="1"/>
            </p:cNvSpPr>
            <p:nvPr/>
          </p:nvSpPr>
          <p:spPr bwMode="auto">
            <a:xfrm flipH="1">
              <a:off x="2893" y="1344"/>
              <a:ext cx="1633" cy="181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9560" name="Line 1192"/>
            <p:cNvSpPr>
              <a:spLocks noChangeShapeType="1"/>
            </p:cNvSpPr>
            <p:nvPr/>
          </p:nvSpPr>
          <p:spPr bwMode="auto">
            <a:xfrm>
              <a:off x="2939" y="1389"/>
              <a:ext cx="1587" cy="181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699561" name="Group 1193"/>
          <p:cNvGrpSpPr>
            <a:grpSpLocks/>
          </p:cNvGrpSpPr>
          <p:nvPr/>
        </p:nvGrpSpPr>
        <p:grpSpPr bwMode="auto">
          <a:xfrm>
            <a:off x="920750" y="2492375"/>
            <a:ext cx="6932613" cy="360363"/>
            <a:chOff x="580" y="1570"/>
            <a:chExt cx="4367" cy="227"/>
          </a:xfrm>
        </p:grpSpPr>
        <p:sp>
          <p:nvSpPr>
            <p:cNvPr id="699521" name="Rectangle 1153"/>
            <p:cNvSpPr>
              <a:spLocks noChangeArrowheads="1"/>
            </p:cNvSpPr>
            <p:nvPr/>
          </p:nvSpPr>
          <p:spPr bwMode="auto">
            <a:xfrm>
              <a:off x="1941" y="1570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522" name="Rectangle 1154"/>
            <p:cNvSpPr>
              <a:spLocks noChangeArrowheads="1"/>
            </p:cNvSpPr>
            <p:nvPr/>
          </p:nvSpPr>
          <p:spPr bwMode="auto">
            <a:xfrm>
              <a:off x="1124" y="1570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523" name="Rectangle 1155"/>
            <p:cNvSpPr>
              <a:spLocks noChangeArrowheads="1"/>
            </p:cNvSpPr>
            <p:nvPr/>
          </p:nvSpPr>
          <p:spPr bwMode="auto">
            <a:xfrm>
              <a:off x="852" y="1570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524" name="Rectangle 1156"/>
            <p:cNvSpPr>
              <a:spLocks noChangeArrowheads="1"/>
            </p:cNvSpPr>
            <p:nvPr/>
          </p:nvSpPr>
          <p:spPr bwMode="auto">
            <a:xfrm>
              <a:off x="580" y="1570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525" name="Text Box 1157"/>
            <p:cNvSpPr txBox="1">
              <a:spLocks noChangeArrowheads="1"/>
            </p:cNvSpPr>
            <p:nvPr/>
          </p:nvSpPr>
          <p:spPr bwMode="auto">
            <a:xfrm>
              <a:off x="1950" y="1615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12</a:t>
              </a:r>
            </a:p>
          </p:txBody>
        </p:sp>
        <p:sp>
          <p:nvSpPr>
            <p:cNvPr id="699526" name="Text Box 1158"/>
            <p:cNvSpPr txBox="1">
              <a:spLocks noChangeArrowheads="1"/>
            </p:cNvSpPr>
            <p:nvPr/>
          </p:nvSpPr>
          <p:spPr bwMode="auto">
            <a:xfrm>
              <a:off x="1169" y="1616"/>
              <a:ext cx="205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7</a:t>
              </a:r>
            </a:p>
          </p:txBody>
        </p:sp>
        <p:grpSp>
          <p:nvGrpSpPr>
            <p:cNvPr id="699527" name="Group 1159"/>
            <p:cNvGrpSpPr>
              <a:grpSpLocks/>
            </p:cNvGrpSpPr>
            <p:nvPr/>
          </p:nvGrpSpPr>
          <p:grpSpPr bwMode="auto">
            <a:xfrm>
              <a:off x="2213" y="1570"/>
              <a:ext cx="285" cy="227"/>
              <a:chOff x="2167" y="1253"/>
              <a:chExt cx="285" cy="227"/>
            </a:xfrm>
          </p:grpSpPr>
          <p:sp>
            <p:nvSpPr>
              <p:cNvPr id="699528" name="Rectangle 1160"/>
              <p:cNvSpPr>
                <a:spLocks noChangeArrowheads="1"/>
              </p:cNvSpPr>
              <p:nvPr/>
            </p:nvSpPr>
            <p:spPr bwMode="auto">
              <a:xfrm>
                <a:off x="2167" y="1253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699529" name="Text Box 1161"/>
              <p:cNvSpPr txBox="1">
                <a:spLocks noChangeArrowheads="1"/>
              </p:cNvSpPr>
              <p:nvPr/>
            </p:nvSpPr>
            <p:spPr bwMode="auto">
              <a:xfrm>
                <a:off x="2176" y="1298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13</a:t>
                </a:r>
              </a:p>
            </p:txBody>
          </p:sp>
        </p:grpSp>
        <p:sp>
          <p:nvSpPr>
            <p:cNvPr id="699530" name="Text Box 1162"/>
            <p:cNvSpPr txBox="1">
              <a:spLocks noChangeArrowheads="1"/>
            </p:cNvSpPr>
            <p:nvPr/>
          </p:nvSpPr>
          <p:spPr bwMode="auto">
            <a:xfrm>
              <a:off x="3846" y="1615"/>
              <a:ext cx="294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36</a:t>
              </a:r>
            </a:p>
          </p:txBody>
        </p:sp>
        <p:sp>
          <p:nvSpPr>
            <p:cNvPr id="699531" name="Rectangle 1163"/>
            <p:cNvSpPr>
              <a:spLocks noChangeArrowheads="1"/>
            </p:cNvSpPr>
            <p:nvPr/>
          </p:nvSpPr>
          <p:spPr bwMode="auto">
            <a:xfrm>
              <a:off x="2485" y="1570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532" name="Text Box 1164"/>
            <p:cNvSpPr txBox="1">
              <a:spLocks noChangeArrowheads="1"/>
            </p:cNvSpPr>
            <p:nvPr/>
          </p:nvSpPr>
          <p:spPr bwMode="auto">
            <a:xfrm>
              <a:off x="2494" y="1615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15</a:t>
              </a:r>
            </a:p>
          </p:txBody>
        </p:sp>
        <p:sp>
          <p:nvSpPr>
            <p:cNvPr id="699533" name="Text Box 1165"/>
            <p:cNvSpPr txBox="1">
              <a:spLocks noChangeArrowheads="1"/>
            </p:cNvSpPr>
            <p:nvPr/>
          </p:nvSpPr>
          <p:spPr bwMode="auto">
            <a:xfrm>
              <a:off x="4671" y="1615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19</a:t>
              </a:r>
            </a:p>
          </p:txBody>
        </p:sp>
        <p:grpSp>
          <p:nvGrpSpPr>
            <p:cNvPr id="699534" name="Group 1166"/>
            <p:cNvGrpSpPr>
              <a:grpSpLocks/>
            </p:cNvGrpSpPr>
            <p:nvPr/>
          </p:nvGrpSpPr>
          <p:grpSpPr bwMode="auto">
            <a:xfrm>
              <a:off x="4390" y="1570"/>
              <a:ext cx="294" cy="227"/>
              <a:chOff x="1260" y="2069"/>
              <a:chExt cx="294" cy="227"/>
            </a:xfrm>
          </p:grpSpPr>
          <p:sp>
            <p:nvSpPr>
              <p:cNvPr id="699535" name="Rectangle 1167"/>
              <p:cNvSpPr>
                <a:spLocks noChangeArrowheads="1"/>
              </p:cNvSpPr>
              <p:nvPr/>
            </p:nvSpPr>
            <p:spPr bwMode="auto">
              <a:xfrm>
                <a:off x="1260" y="2069"/>
                <a:ext cx="272" cy="227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699536" name="Text Box 1168"/>
              <p:cNvSpPr txBox="1">
                <a:spLocks noChangeArrowheads="1"/>
              </p:cNvSpPr>
              <p:nvPr/>
            </p:nvSpPr>
            <p:spPr bwMode="auto">
              <a:xfrm>
                <a:off x="1260" y="2115"/>
                <a:ext cx="294" cy="154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fr-FR"/>
                  <a:t>18</a:t>
                </a:r>
              </a:p>
            </p:txBody>
          </p:sp>
        </p:grpSp>
        <p:sp>
          <p:nvSpPr>
            <p:cNvPr id="699537" name="Text Box 1169"/>
            <p:cNvSpPr txBox="1">
              <a:spLocks noChangeArrowheads="1"/>
            </p:cNvSpPr>
            <p:nvPr/>
          </p:nvSpPr>
          <p:spPr bwMode="auto">
            <a:xfrm>
              <a:off x="3038" y="1615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32</a:t>
              </a:r>
            </a:p>
          </p:txBody>
        </p:sp>
        <p:grpSp>
          <p:nvGrpSpPr>
            <p:cNvPr id="699539" name="Group 1171"/>
            <p:cNvGrpSpPr>
              <a:grpSpLocks/>
            </p:cNvGrpSpPr>
            <p:nvPr/>
          </p:nvGrpSpPr>
          <p:grpSpPr bwMode="auto">
            <a:xfrm>
              <a:off x="4118" y="1570"/>
              <a:ext cx="285" cy="227"/>
              <a:chOff x="444" y="1071"/>
              <a:chExt cx="285" cy="227"/>
            </a:xfrm>
          </p:grpSpPr>
          <p:sp>
            <p:nvSpPr>
              <p:cNvPr id="699540" name="Text Box 1172"/>
              <p:cNvSpPr txBox="1">
                <a:spLocks noChangeArrowheads="1"/>
              </p:cNvSpPr>
              <p:nvPr/>
            </p:nvSpPr>
            <p:spPr bwMode="auto">
              <a:xfrm>
                <a:off x="453" y="1116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20</a:t>
                </a:r>
              </a:p>
            </p:txBody>
          </p:sp>
          <p:sp>
            <p:nvSpPr>
              <p:cNvPr id="699541" name="Rectangle 1173"/>
              <p:cNvSpPr>
                <a:spLocks noChangeArrowheads="1"/>
              </p:cNvSpPr>
              <p:nvPr/>
            </p:nvSpPr>
            <p:spPr bwMode="auto">
              <a:xfrm>
                <a:off x="444" y="1071"/>
                <a:ext cx="272" cy="227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</p:grpSp>
        <p:sp>
          <p:nvSpPr>
            <p:cNvPr id="699542" name="Text Box 1174"/>
            <p:cNvSpPr txBox="1">
              <a:spLocks noChangeArrowheads="1"/>
            </p:cNvSpPr>
            <p:nvPr/>
          </p:nvSpPr>
          <p:spPr bwMode="auto">
            <a:xfrm>
              <a:off x="852" y="1615"/>
              <a:ext cx="319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5</a:t>
              </a:r>
            </a:p>
          </p:txBody>
        </p:sp>
        <p:grpSp>
          <p:nvGrpSpPr>
            <p:cNvPr id="699543" name="Group 1175"/>
            <p:cNvGrpSpPr>
              <a:grpSpLocks/>
            </p:cNvGrpSpPr>
            <p:nvPr/>
          </p:nvGrpSpPr>
          <p:grpSpPr bwMode="auto">
            <a:xfrm>
              <a:off x="3574" y="1570"/>
              <a:ext cx="285" cy="227"/>
              <a:chOff x="3574" y="1162"/>
              <a:chExt cx="285" cy="227"/>
            </a:xfrm>
          </p:grpSpPr>
          <p:sp>
            <p:nvSpPr>
              <p:cNvPr id="699544" name="Text Box 1176"/>
              <p:cNvSpPr txBox="1">
                <a:spLocks noChangeArrowheads="1"/>
              </p:cNvSpPr>
              <p:nvPr/>
            </p:nvSpPr>
            <p:spPr bwMode="auto">
              <a:xfrm>
                <a:off x="3583" y="1207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27</a:t>
                </a:r>
              </a:p>
            </p:txBody>
          </p:sp>
          <p:sp>
            <p:nvSpPr>
              <p:cNvPr id="699545" name="Rectangle 1177"/>
              <p:cNvSpPr>
                <a:spLocks noChangeArrowheads="1"/>
              </p:cNvSpPr>
              <p:nvPr/>
            </p:nvSpPr>
            <p:spPr bwMode="auto">
              <a:xfrm>
                <a:off x="3574" y="1162"/>
                <a:ext cx="272" cy="227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</p:grpSp>
        <p:sp>
          <p:nvSpPr>
            <p:cNvPr id="699546" name="Rectangle 1178"/>
            <p:cNvSpPr>
              <a:spLocks noChangeArrowheads="1"/>
            </p:cNvSpPr>
            <p:nvPr/>
          </p:nvSpPr>
          <p:spPr bwMode="auto">
            <a:xfrm>
              <a:off x="2757" y="1570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547" name="Rectangle 1179"/>
            <p:cNvSpPr>
              <a:spLocks noChangeArrowheads="1"/>
            </p:cNvSpPr>
            <p:nvPr/>
          </p:nvSpPr>
          <p:spPr bwMode="auto">
            <a:xfrm>
              <a:off x="3846" y="1570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548" name="Rectangle 1180"/>
            <p:cNvSpPr>
              <a:spLocks noChangeArrowheads="1"/>
            </p:cNvSpPr>
            <p:nvPr/>
          </p:nvSpPr>
          <p:spPr bwMode="auto">
            <a:xfrm>
              <a:off x="3029" y="1570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549" name="Rectangle 1181"/>
            <p:cNvSpPr>
              <a:spLocks noChangeArrowheads="1"/>
            </p:cNvSpPr>
            <p:nvPr/>
          </p:nvSpPr>
          <p:spPr bwMode="auto">
            <a:xfrm>
              <a:off x="1397" y="1570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550" name="Rectangle 1182"/>
            <p:cNvSpPr>
              <a:spLocks noChangeArrowheads="1"/>
            </p:cNvSpPr>
            <p:nvPr/>
          </p:nvSpPr>
          <p:spPr bwMode="auto">
            <a:xfrm>
              <a:off x="4662" y="1570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551" name="Text Box 1183"/>
            <p:cNvSpPr txBox="1">
              <a:spLocks noChangeArrowheads="1"/>
            </p:cNvSpPr>
            <p:nvPr/>
          </p:nvSpPr>
          <p:spPr bwMode="auto">
            <a:xfrm>
              <a:off x="629" y="1615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</a:t>
              </a:r>
            </a:p>
          </p:txBody>
        </p:sp>
        <p:sp>
          <p:nvSpPr>
            <p:cNvPr id="699552" name="Text Box 1184"/>
            <p:cNvSpPr txBox="1">
              <a:spLocks noChangeArrowheads="1"/>
            </p:cNvSpPr>
            <p:nvPr/>
          </p:nvSpPr>
          <p:spPr bwMode="auto">
            <a:xfrm>
              <a:off x="1446" y="1616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8</a:t>
              </a:r>
            </a:p>
          </p:txBody>
        </p:sp>
        <p:grpSp>
          <p:nvGrpSpPr>
            <p:cNvPr id="699553" name="Group 1185"/>
            <p:cNvGrpSpPr>
              <a:grpSpLocks/>
            </p:cNvGrpSpPr>
            <p:nvPr/>
          </p:nvGrpSpPr>
          <p:grpSpPr bwMode="auto">
            <a:xfrm>
              <a:off x="1669" y="1570"/>
              <a:ext cx="272" cy="227"/>
              <a:chOff x="1577" y="3113"/>
              <a:chExt cx="272" cy="227"/>
            </a:xfrm>
          </p:grpSpPr>
          <p:sp>
            <p:nvSpPr>
              <p:cNvPr id="699554" name="Rectangle 1186"/>
              <p:cNvSpPr>
                <a:spLocks noChangeArrowheads="1"/>
              </p:cNvSpPr>
              <p:nvPr/>
            </p:nvSpPr>
            <p:spPr bwMode="auto">
              <a:xfrm>
                <a:off x="1577" y="3113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699555" name="Text Box 1187"/>
              <p:cNvSpPr txBox="1">
                <a:spLocks noChangeArrowheads="1"/>
              </p:cNvSpPr>
              <p:nvPr/>
            </p:nvSpPr>
            <p:spPr bwMode="auto">
              <a:xfrm>
                <a:off x="1623" y="3158"/>
                <a:ext cx="205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fr-FR"/>
                  <a:t>9</a:t>
                </a:r>
              </a:p>
            </p:txBody>
          </p:sp>
        </p:grpSp>
        <p:grpSp>
          <p:nvGrpSpPr>
            <p:cNvPr id="699556" name="Group 1188"/>
            <p:cNvGrpSpPr>
              <a:grpSpLocks/>
            </p:cNvGrpSpPr>
            <p:nvPr/>
          </p:nvGrpSpPr>
          <p:grpSpPr bwMode="auto">
            <a:xfrm>
              <a:off x="3302" y="1570"/>
              <a:ext cx="286" cy="227"/>
              <a:chOff x="3210" y="3113"/>
              <a:chExt cx="286" cy="227"/>
            </a:xfrm>
          </p:grpSpPr>
          <p:sp>
            <p:nvSpPr>
              <p:cNvPr id="699557" name="Rectangle 1189"/>
              <p:cNvSpPr>
                <a:spLocks noChangeArrowheads="1"/>
              </p:cNvSpPr>
              <p:nvPr/>
            </p:nvSpPr>
            <p:spPr bwMode="auto">
              <a:xfrm>
                <a:off x="3210" y="3113"/>
                <a:ext cx="272" cy="227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699558" name="Text Box 1190"/>
              <p:cNvSpPr txBox="1">
                <a:spLocks noChangeArrowheads="1"/>
              </p:cNvSpPr>
              <p:nvPr/>
            </p:nvSpPr>
            <p:spPr bwMode="auto">
              <a:xfrm>
                <a:off x="3220" y="3158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24</a:t>
                </a:r>
              </a:p>
            </p:txBody>
          </p:sp>
        </p:grpSp>
        <p:sp>
          <p:nvSpPr>
            <p:cNvPr id="699538" name="Text Box 1170"/>
            <p:cNvSpPr txBox="1">
              <a:spLocks noChangeArrowheads="1"/>
            </p:cNvSpPr>
            <p:nvPr/>
          </p:nvSpPr>
          <p:spPr bwMode="auto">
            <a:xfrm>
              <a:off x="2766" y="1616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17</a:t>
              </a:r>
            </a:p>
          </p:txBody>
        </p:sp>
      </p:grpSp>
      <p:grpSp>
        <p:nvGrpSpPr>
          <p:cNvPr id="699652" name="Group 1284"/>
          <p:cNvGrpSpPr>
            <a:grpSpLocks/>
          </p:cNvGrpSpPr>
          <p:nvPr/>
        </p:nvGrpSpPr>
        <p:grpSpPr bwMode="auto">
          <a:xfrm>
            <a:off x="849313" y="4221163"/>
            <a:ext cx="6934200" cy="360362"/>
            <a:chOff x="535" y="2659"/>
            <a:chExt cx="4368" cy="227"/>
          </a:xfrm>
        </p:grpSpPr>
        <p:sp>
          <p:nvSpPr>
            <p:cNvPr id="699626" name="Rectangle 1258"/>
            <p:cNvSpPr>
              <a:spLocks noChangeArrowheads="1"/>
            </p:cNvSpPr>
            <p:nvPr/>
          </p:nvSpPr>
          <p:spPr bwMode="auto">
            <a:xfrm>
              <a:off x="4073" y="2659"/>
              <a:ext cx="272" cy="227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625" name="Text Box 1257"/>
            <p:cNvSpPr txBox="1">
              <a:spLocks noChangeArrowheads="1"/>
            </p:cNvSpPr>
            <p:nvPr/>
          </p:nvSpPr>
          <p:spPr bwMode="auto">
            <a:xfrm>
              <a:off x="4082" y="2704"/>
              <a:ext cx="276" cy="154"/>
            </a:xfrm>
            <a:prstGeom prst="rect">
              <a:avLst/>
            </a:prstGeom>
            <a:solidFill>
              <a:schemeClr val="accent2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20</a:t>
              </a:r>
            </a:p>
          </p:txBody>
        </p:sp>
        <p:sp>
          <p:nvSpPr>
            <p:cNvPr id="699649" name="Rectangle 1281"/>
            <p:cNvSpPr>
              <a:spLocks noChangeArrowheads="1"/>
            </p:cNvSpPr>
            <p:nvPr/>
          </p:nvSpPr>
          <p:spPr bwMode="auto">
            <a:xfrm>
              <a:off x="3256" y="2659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609" name="Rectangle 1241"/>
            <p:cNvSpPr>
              <a:spLocks noChangeArrowheads="1"/>
            </p:cNvSpPr>
            <p:nvPr/>
          </p:nvSpPr>
          <p:spPr bwMode="auto">
            <a:xfrm>
              <a:off x="4617" y="2659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610" name="Rectangle 1242"/>
            <p:cNvSpPr>
              <a:spLocks noChangeArrowheads="1"/>
            </p:cNvSpPr>
            <p:nvPr/>
          </p:nvSpPr>
          <p:spPr bwMode="auto">
            <a:xfrm>
              <a:off x="1896" y="2659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611" name="Rectangle 1243"/>
            <p:cNvSpPr>
              <a:spLocks noChangeArrowheads="1"/>
            </p:cNvSpPr>
            <p:nvPr/>
          </p:nvSpPr>
          <p:spPr bwMode="auto">
            <a:xfrm>
              <a:off x="1079" y="2659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612" name="Rectangle 1244"/>
            <p:cNvSpPr>
              <a:spLocks noChangeArrowheads="1"/>
            </p:cNvSpPr>
            <p:nvPr/>
          </p:nvSpPr>
          <p:spPr bwMode="auto">
            <a:xfrm>
              <a:off x="807" y="2659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613" name="Rectangle 1245"/>
            <p:cNvSpPr>
              <a:spLocks noChangeArrowheads="1"/>
            </p:cNvSpPr>
            <p:nvPr/>
          </p:nvSpPr>
          <p:spPr bwMode="auto">
            <a:xfrm>
              <a:off x="535" y="2659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614" name="Text Box 1246"/>
            <p:cNvSpPr txBox="1">
              <a:spLocks noChangeArrowheads="1"/>
            </p:cNvSpPr>
            <p:nvPr/>
          </p:nvSpPr>
          <p:spPr bwMode="auto">
            <a:xfrm>
              <a:off x="1905" y="2704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12</a:t>
              </a:r>
            </a:p>
          </p:txBody>
        </p:sp>
        <p:sp>
          <p:nvSpPr>
            <p:cNvPr id="699615" name="Text Box 1247"/>
            <p:cNvSpPr txBox="1">
              <a:spLocks noChangeArrowheads="1"/>
            </p:cNvSpPr>
            <p:nvPr/>
          </p:nvSpPr>
          <p:spPr bwMode="auto">
            <a:xfrm>
              <a:off x="1124" y="2705"/>
              <a:ext cx="205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7</a:t>
              </a:r>
            </a:p>
          </p:txBody>
        </p:sp>
        <p:grpSp>
          <p:nvGrpSpPr>
            <p:cNvPr id="699616" name="Group 1248"/>
            <p:cNvGrpSpPr>
              <a:grpSpLocks/>
            </p:cNvGrpSpPr>
            <p:nvPr/>
          </p:nvGrpSpPr>
          <p:grpSpPr bwMode="auto">
            <a:xfrm>
              <a:off x="2168" y="2659"/>
              <a:ext cx="285" cy="227"/>
              <a:chOff x="2167" y="1253"/>
              <a:chExt cx="285" cy="227"/>
            </a:xfrm>
          </p:grpSpPr>
          <p:sp>
            <p:nvSpPr>
              <p:cNvPr id="699617" name="Rectangle 1249"/>
              <p:cNvSpPr>
                <a:spLocks noChangeArrowheads="1"/>
              </p:cNvSpPr>
              <p:nvPr/>
            </p:nvSpPr>
            <p:spPr bwMode="auto">
              <a:xfrm>
                <a:off x="2167" y="1253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699618" name="Text Box 1250"/>
              <p:cNvSpPr txBox="1">
                <a:spLocks noChangeArrowheads="1"/>
              </p:cNvSpPr>
              <p:nvPr/>
            </p:nvSpPr>
            <p:spPr bwMode="auto">
              <a:xfrm>
                <a:off x="2176" y="1298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13</a:t>
                </a:r>
              </a:p>
            </p:txBody>
          </p:sp>
        </p:grpSp>
        <p:sp>
          <p:nvSpPr>
            <p:cNvPr id="699619" name="Text Box 1251"/>
            <p:cNvSpPr txBox="1">
              <a:spLocks noChangeArrowheads="1"/>
            </p:cNvSpPr>
            <p:nvPr/>
          </p:nvSpPr>
          <p:spPr bwMode="auto">
            <a:xfrm>
              <a:off x="3801" y="2704"/>
              <a:ext cx="294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36</a:t>
              </a:r>
            </a:p>
          </p:txBody>
        </p:sp>
        <p:sp>
          <p:nvSpPr>
            <p:cNvPr id="699620" name="Rectangle 1252"/>
            <p:cNvSpPr>
              <a:spLocks noChangeArrowheads="1"/>
            </p:cNvSpPr>
            <p:nvPr/>
          </p:nvSpPr>
          <p:spPr bwMode="auto">
            <a:xfrm>
              <a:off x="2440" y="2659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621" name="Text Box 1253"/>
            <p:cNvSpPr txBox="1">
              <a:spLocks noChangeArrowheads="1"/>
            </p:cNvSpPr>
            <p:nvPr/>
          </p:nvSpPr>
          <p:spPr bwMode="auto">
            <a:xfrm>
              <a:off x="2449" y="2704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15</a:t>
              </a:r>
            </a:p>
          </p:txBody>
        </p:sp>
        <p:sp>
          <p:nvSpPr>
            <p:cNvPr id="699622" name="Text Box 1254"/>
            <p:cNvSpPr txBox="1">
              <a:spLocks noChangeArrowheads="1"/>
            </p:cNvSpPr>
            <p:nvPr/>
          </p:nvSpPr>
          <p:spPr bwMode="auto">
            <a:xfrm>
              <a:off x="3265" y="2704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19</a:t>
              </a:r>
            </a:p>
          </p:txBody>
        </p:sp>
        <p:sp>
          <p:nvSpPr>
            <p:cNvPr id="699623" name="Text Box 1255"/>
            <p:cNvSpPr txBox="1">
              <a:spLocks noChangeArrowheads="1"/>
            </p:cNvSpPr>
            <p:nvPr/>
          </p:nvSpPr>
          <p:spPr bwMode="auto">
            <a:xfrm>
              <a:off x="4354" y="2705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32</a:t>
              </a:r>
            </a:p>
          </p:txBody>
        </p:sp>
        <p:sp>
          <p:nvSpPr>
            <p:cNvPr id="699627" name="Text Box 1259"/>
            <p:cNvSpPr txBox="1">
              <a:spLocks noChangeArrowheads="1"/>
            </p:cNvSpPr>
            <p:nvPr/>
          </p:nvSpPr>
          <p:spPr bwMode="auto">
            <a:xfrm>
              <a:off x="807" y="2704"/>
              <a:ext cx="319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5</a:t>
              </a:r>
            </a:p>
          </p:txBody>
        </p:sp>
        <p:grpSp>
          <p:nvGrpSpPr>
            <p:cNvPr id="699628" name="Group 1260"/>
            <p:cNvGrpSpPr>
              <a:grpSpLocks/>
            </p:cNvGrpSpPr>
            <p:nvPr/>
          </p:nvGrpSpPr>
          <p:grpSpPr bwMode="auto">
            <a:xfrm>
              <a:off x="3529" y="2659"/>
              <a:ext cx="285" cy="227"/>
              <a:chOff x="3574" y="1162"/>
              <a:chExt cx="285" cy="227"/>
            </a:xfrm>
          </p:grpSpPr>
          <p:sp>
            <p:nvSpPr>
              <p:cNvPr id="699629" name="Text Box 1261"/>
              <p:cNvSpPr txBox="1">
                <a:spLocks noChangeArrowheads="1"/>
              </p:cNvSpPr>
              <p:nvPr/>
            </p:nvSpPr>
            <p:spPr bwMode="auto">
              <a:xfrm>
                <a:off x="3583" y="1207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27</a:t>
                </a:r>
              </a:p>
            </p:txBody>
          </p:sp>
          <p:sp>
            <p:nvSpPr>
              <p:cNvPr id="699630" name="Rectangle 1262"/>
              <p:cNvSpPr>
                <a:spLocks noChangeArrowheads="1"/>
              </p:cNvSpPr>
              <p:nvPr/>
            </p:nvSpPr>
            <p:spPr bwMode="auto">
              <a:xfrm>
                <a:off x="3574" y="1162"/>
                <a:ext cx="272" cy="227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</p:grpSp>
        <p:sp>
          <p:nvSpPr>
            <p:cNvPr id="699631" name="Rectangle 1263"/>
            <p:cNvSpPr>
              <a:spLocks noChangeArrowheads="1"/>
            </p:cNvSpPr>
            <p:nvPr/>
          </p:nvSpPr>
          <p:spPr bwMode="auto">
            <a:xfrm>
              <a:off x="2712" y="2659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632" name="Rectangle 1264"/>
            <p:cNvSpPr>
              <a:spLocks noChangeArrowheads="1"/>
            </p:cNvSpPr>
            <p:nvPr/>
          </p:nvSpPr>
          <p:spPr bwMode="auto">
            <a:xfrm>
              <a:off x="3801" y="2659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633" name="Rectangle 1265"/>
            <p:cNvSpPr>
              <a:spLocks noChangeArrowheads="1"/>
            </p:cNvSpPr>
            <p:nvPr/>
          </p:nvSpPr>
          <p:spPr bwMode="auto">
            <a:xfrm>
              <a:off x="4345" y="2659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634" name="Rectangle 1266"/>
            <p:cNvSpPr>
              <a:spLocks noChangeArrowheads="1"/>
            </p:cNvSpPr>
            <p:nvPr/>
          </p:nvSpPr>
          <p:spPr bwMode="auto">
            <a:xfrm>
              <a:off x="1352" y="2659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635" name="Text Box 1267"/>
            <p:cNvSpPr txBox="1">
              <a:spLocks noChangeArrowheads="1"/>
            </p:cNvSpPr>
            <p:nvPr/>
          </p:nvSpPr>
          <p:spPr bwMode="auto">
            <a:xfrm>
              <a:off x="584" y="2704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</a:t>
              </a:r>
            </a:p>
          </p:txBody>
        </p:sp>
        <p:sp>
          <p:nvSpPr>
            <p:cNvPr id="699636" name="Text Box 1268"/>
            <p:cNvSpPr txBox="1">
              <a:spLocks noChangeArrowheads="1"/>
            </p:cNvSpPr>
            <p:nvPr/>
          </p:nvSpPr>
          <p:spPr bwMode="auto">
            <a:xfrm>
              <a:off x="1401" y="2705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8</a:t>
              </a:r>
            </a:p>
          </p:txBody>
        </p:sp>
        <p:grpSp>
          <p:nvGrpSpPr>
            <p:cNvPr id="699637" name="Group 1269"/>
            <p:cNvGrpSpPr>
              <a:grpSpLocks/>
            </p:cNvGrpSpPr>
            <p:nvPr/>
          </p:nvGrpSpPr>
          <p:grpSpPr bwMode="auto">
            <a:xfrm>
              <a:off x="1624" y="2659"/>
              <a:ext cx="272" cy="227"/>
              <a:chOff x="1577" y="3113"/>
              <a:chExt cx="272" cy="227"/>
            </a:xfrm>
          </p:grpSpPr>
          <p:sp>
            <p:nvSpPr>
              <p:cNvPr id="699638" name="Rectangle 1270"/>
              <p:cNvSpPr>
                <a:spLocks noChangeArrowheads="1"/>
              </p:cNvSpPr>
              <p:nvPr/>
            </p:nvSpPr>
            <p:spPr bwMode="auto">
              <a:xfrm>
                <a:off x="1577" y="3113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699639" name="Text Box 1271"/>
              <p:cNvSpPr txBox="1">
                <a:spLocks noChangeArrowheads="1"/>
              </p:cNvSpPr>
              <p:nvPr/>
            </p:nvSpPr>
            <p:spPr bwMode="auto">
              <a:xfrm>
                <a:off x="1623" y="3158"/>
                <a:ext cx="205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fr-FR"/>
                  <a:t>9</a:t>
                </a:r>
              </a:p>
            </p:txBody>
          </p:sp>
        </p:grpSp>
        <p:grpSp>
          <p:nvGrpSpPr>
            <p:cNvPr id="699640" name="Group 1272"/>
            <p:cNvGrpSpPr>
              <a:grpSpLocks/>
            </p:cNvGrpSpPr>
            <p:nvPr/>
          </p:nvGrpSpPr>
          <p:grpSpPr bwMode="auto">
            <a:xfrm>
              <a:off x="4617" y="2659"/>
              <a:ext cx="286" cy="227"/>
              <a:chOff x="3210" y="3113"/>
              <a:chExt cx="286" cy="227"/>
            </a:xfrm>
          </p:grpSpPr>
          <p:sp>
            <p:nvSpPr>
              <p:cNvPr id="699641" name="Rectangle 1273"/>
              <p:cNvSpPr>
                <a:spLocks noChangeArrowheads="1"/>
              </p:cNvSpPr>
              <p:nvPr/>
            </p:nvSpPr>
            <p:spPr bwMode="auto">
              <a:xfrm>
                <a:off x="3210" y="3113"/>
                <a:ext cx="272" cy="227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699642" name="Text Box 1274"/>
              <p:cNvSpPr txBox="1">
                <a:spLocks noChangeArrowheads="1"/>
              </p:cNvSpPr>
              <p:nvPr/>
            </p:nvSpPr>
            <p:spPr bwMode="auto">
              <a:xfrm>
                <a:off x="3220" y="3158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24</a:t>
                </a:r>
              </a:p>
            </p:txBody>
          </p:sp>
        </p:grpSp>
        <p:sp>
          <p:nvSpPr>
            <p:cNvPr id="699643" name="Text Box 1275"/>
            <p:cNvSpPr txBox="1">
              <a:spLocks noChangeArrowheads="1"/>
            </p:cNvSpPr>
            <p:nvPr/>
          </p:nvSpPr>
          <p:spPr bwMode="auto">
            <a:xfrm>
              <a:off x="2721" y="2705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17</a:t>
              </a:r>
            </a:p>
          </p:txBody>
        </p:sp>
        <p:sp>
          <p:nvSpPr>
            <p:cNvPr id="699644" name="Rectangle 1276"/>
            <p:cNvSpPr>
              <a:spLocks noChangeArrowheads="1"/>
            </p:cNvSpPr>
            <p:nvPr/>
          </p:nvSpPr>
          <p:spPr bwMode="auto">
            <a:xfrm>
              <a:off x="2984" y="2659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645" name="Text Box 1277"/>
            <p:cNvSpPr txBox="1">
              <a:spLocks noChangeArrowheads="1"/>
            </p:cNvSpPr>
            <p:nvPr/>
          </p:nvSpPr>
          <p:spPr bwMode="auto">
            <a:xfrm>
              <a:off x="2984" y="2705"/>
              <a:ext cx="294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18</a:t>
              </a:r>
            </a:p>
          </p:txBody>
        </p:sp>
      </p:grpSp>
      <p:grpSp>
        <p:nvGrpSpPr>
          <p:cNvPr id="699607" name="Group 1239"/>
          <p:cNvGrpSpPr>
            <a:grpSpLocks/>
          </p:cNvGrpSpPr>
          <p:nvPr/>
        </p:nvGrpSpPr>
        <p:grpSpPr bwMode="auto">
          <a:xfrm>
            <a:off x="838200" y="3255963"/>
            <a:ext cx="6932613" cy="360362"/>
            <a:chOff x="535" y="2069"/>
            <a:chExt cx="4367" cy="227"/>
          </a:xfrm>
        </p:grpSpPr>
        <p:sp>
          <p:nvSpPr>
            <p:cNvPr id="699591" name="Rectangle 1223"/>
            <p:cNvSpPr>
              <a:spLocks noChangeArrowheads="1"/>
            </p:cNvSpPr>
            <p:nvPr/>
          </p:nvSpPr>
          <p:spPr bwMode="auto">
            <a:xfrm>
              <a:off x="4617" y="2069"/>
              <a:ext cx="272" cy="227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563" name="Rectangle 1195"/>
            <p:cNvSpPr>
              <a:spLocks noChangeArrowheads="1"/>
            </p:cNvSpPr>
            <p:nvPr/>
          </p:nvSpPr>
          <p:spPr bwMode="auto">
            <a:xfrm>
              <a:off x="1896" y="2069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564" name="Rectangle 1196"/>
            <p:cNvSpPr>
              <a:spLocks noChangeArrowheads="1"/>
            </p:cNvSpPr>
            <p:nvPr/>
          </p:nvSpPr>
          <p:spPr bwMode="auto">
            <a:xfrm>
              <a:off x="1079" y="2069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565" name="Rectangle 1197"/>
            <p:cNvSpPr>
              <a:spLocks noChangeArrowheads="1"/>
            </p:cNvSpPr>
            <p:nvPr/>
          </p:nvSpPr>
          <p:spPr bwMode="auto">
            <a:xfrm>
              <a:off x="807" y="2069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566" name="Rectangle 1198"/>
            <p:cNvSpPr>
              <a:spLocks noChangeArrowheads="1"/>
            </p:cNvSpPr>
            <p:nvPr/>
          </p:nvSpPr>
          <p:spPr bwMode="auto">
            <a:xfrm>
              <a:off x="535" y="2069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567" name="Text Box 1199"/>
            <p:cNvSpPr txBox="1">
              <a:spLocks noChangeArrowheads="1"/>
            </p:cNvSpPr>
            <p:nvPr/>
          </p:nvSpPr>
          <p:spPr bwMode="auto">
            <a:xfrm>
              <a:off x="1905" y="2114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12</a:t>
              </a:r>
            </a:p>
          </p:txBody>
        </p:sp>
        <p:sp>
          <p:nvSpPr>
            <p:cNvPr id="699568" name="Text Box 1200"/>
            <p:cNvSpPr txBox="1">
              <a:spLocks noChangeArrowheads="1"/>
            </p:cNvSpPr>
            <p:nvPr/>
          </p:nvSpPr>
          <p:spPr bwMode="auto">
            <a:xfrm>
              <a:off x="1124" y="2115"/>
              <a:ext cx="205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7</a:t>
              </a:r>
            </a:p>
          </p:txBody>
        </p:sp>
        <p:grpSp>
          <p:nvGrpSpPr>
            <p:cNvPr id="699569" name="Group 1201"/>
            <p:cNvGrpSpPr>
              <a:grpSpLocks/>
            </p:cNvGrpSpPr>
            <p:nvPr/>
          </p:nvGrpSpPr>
          <p:grpSpPr bwMode="auto">
            <a:xfrm>
              <a:off x="2168" y="2069"/>
              <a:ext cx="285" cy="227"/>
              <a:chOff x="2167" y="1253"/>
              <a:chExt cx="285" cy="227"/>
            </a:xfrm>
          </p:grpSpPr>
          <p:sp>
            <p:nvSpPr>
              <p:cNvPr id="699570" name="Rectangle 1202"/>
              <p:cNvSpPr>
                <a:spLocks noChangeArrowheads="1"/>
              </p:cNvSpPr>
              <p:nvPr/>
            </p:nvSpPr>
            <p:spPr bwMode="auto">
              <a:xfrm>
                <a:off x="2167" y="1253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699571" name="Text Box 1203"/>
              <p:cNvSpPr txBox="1">
                <a:spLocks noChangeArrowheads="1"/>
              </p:cNvSpPr>
              <p:nvPr/>
            </p:nvSpPr>
            <p:spPr bwMode="auto">
              <a:xfrm>
                <a:off x="2176" y="1298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13</a:t>
                </a:r>
              </a:p>
            </p:txBody>
          </p:sp>
        </p:grpSp>
        <p:sp>
          <p:nvSpPr>
            <p:cNvPr id="699572" name="Text Box 1204"/>
            <p:cNvSpPr txBox="1">
              <a:spLocks noChangeArrowheads="1"/>
            </p:cNvSpPr>
            <p:nvPr/>
          </p:nvSpPr>
          <p:spPr bwMode="auto">
            <a:xfrm>
              <a:off x="3801" y="2114"/>
              <a:ext cx="294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36</a:t>
              </a:r>
            </a:p>
          </p:txBody>
        </p:sp>
        <p:sp>
          <p:nvSpPr>
            <p:cNvPr id="699573" name="Rectangle 1205"/>
            <p:cNvSpPr>
              <a:spLocks noChangeArrowheads="1"/>
            </p:cNvSpPr>
            <p:nvPr/>
          </p:nvSpPr>
          <p:spPr bwMode="auto">
            <a:xfrm>
              <a:off x="2440" y="2069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574" name="Text Box 1206"/>
            <p:cNvSpPr txBox="1">
              <a:spLocks noChangeArrowheads="1"/>
            </p:cNvSpPr>
            <p:nvPr/>
          </p:nvSpPr>
          <p:spPr bwMode="auto">
            <a:xfrm>
              <a:off x="2449" y="2114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15</a:t>
              </a:r>
            </a:p>
          </p:txBody>
        </p:sp>
        <p:sp>
          <p:nvSpPr>
            <p:cNvPr id="699575" name="Text Box 1207"/>
            <p:cNvSpPr txBox="1">
              <a:spLocks noChangeArrowheads="1"/>
            </p:cNvSpPr>
            <p:nvPr/>
          </p:nvSpPr>
          <p:spPr bwMode="auto">
            <a:xfrm>
              <a:off x="4626" y="2114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19</a:t>
              </a:r>
            </a:p>
          </p:txBody>
        </p:sp>
        <p:sp>
          <p:nvSpPr>
            <p:cNvPr id="699579" name="Text Box 1211"/>
            <p:cNvSpPr txBox="1">
              <a:spLocks noChangeArrowheads="1"/>
            </p:cNvSpPr>
            <p:nvPr/>
          </p:nvSpPr>
          <p:spPr bwMode="auto">
            <a:xfrm>
              <a:off x="4354" y="2115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32</a:t>
              </a:r>
            </a:p>
          </p:txBody>
        </p:sp>
        <p:grpSp>
          <p:nvGrpSpPr>
            <p:cNvPr id="699580" name="Group 1212"/>
            <p:cNvGrpSpPr>
              <a:grpSpLocks/>
            </p:cNvGrpSpPr>
            <p:nvPr/>
          </p:nvGrpSpPr>
          <p:grpSpPr bwMode="auto">
            <a:xfrm>
              <a:off x="4073" y="2069"/>
              <a:ext cx="285" cy="227"/>
              <a:chOff x="444" y="1071"/>
              <a:chExt cx="285" cy="227"/>
            </a:xfrm>
          </p:grpSpPr>
          <p:sp>
            <p:nvSpPr>
              <p:cNvPr id="699581" name="Text Box 1213"/>
              <p:cNvSpPr txBox="1">
                <a:spLocks noChangeArrowheads="1"/>
              </p:cNvSpPr>
              <p:nvPr/>
            </p:nvSpPr>
            <p:spPr bwMode="auto">
              <a:xfrm>
                <a:off x="453" y="1116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20</a:t>
                </a:r>
              </a:p>
            </p:txBody>
          </p:sp>
          <p:sp>
            <p:nvSpPr>
              <p:cNvPr id="699582" name="Rectangle 1214"/>
              <p:cNvSpPr>
                <a:spLocks noChangeArrowheads="1"/>
              </p:cNvSpPr>
              <p:nvPr/>
            </p:nvSpPr>
            <p:spPr bwMode="auto">
              <a:xfrm>
                <a:off x="444" y="1071"/>
                <a:ext cx="272" cy="227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</p:grpSp>
        <p:sp>
          <p:nvSpPr>
            <p:cNvPr id="699583" name="Text Box 1215"/>
            <p:cNvSpPr txBox="1">
              <a:spLocks noChangeArrowheads="1"/>
            </p:cNvSpPr>
            <p:nvPr/>
          </p:nvSpPr>
          <p:spPr bwMode="auto">
            <a:xfrm>
              <a:off x="807" y="2114"/>
              <a:ext cx="319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5</a:t>
              </a:r>
            </a:p>
          </p:txBody>
        </p:sp>
        <p:grpSp>
          <p:nvGrpSpPr>
            <p:cNvPr id="699584" name="Group 1216"/>
            <p:cNvGrpSpPr>
              <a:grpSpLocks/>
            </p:cNvGrpSpPr>
            <p:nvPr/>
          </p:nvGrpSpPr>
          <p:grpSpPr bwMode="auto">
            <a:xfrm>
              <a:off x="3529" y="2069"/>
              <a:ext cx="285" cy="227"/>
              <a:chOff x="3574" y="1162"/>
              <a:chExt cx="285" cy="227"/>
            </a:xfrm>
          </p:grpSpPr>
          <p:sp>
            <p:nvSpPr>
              <p:cNvPr id="699585" name="Text Box 1217"/>
              <p:cNvSpPr txBox="1">
                <a:spLocks noChangeArrowheads="1"/>
              </p:cNvSpPr>
              <p:nvPr/>
            </p:nvSpPr>
            <p:spPr bwMode="auto">
              <a:xfrm>
                <a:off x="3583" y="1207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27</a:t>
                </a:r>
              </a:p>
            </p:txBody>
          </p:sp>
          <p:sp>
            <p:nvSpPr>
              <p:cNvPr id="699586" name="Rectangle 1218"/>
              <p:cNvSpPr>
                <a:spLocks noChangeArrowheads="1"/>
              </p:cNvSpPr>
              <p:nvPr/>
            </p:nvSpPr>
            <p:spPr bwMode="auto">
              <a:xfrm>
                <a:off x="3574" y="1162"/>
                <a:ext cx="272" cy="227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</p:grpSp>
        <p:sp>
          <p:nvSpPr>
            <p:cNvPr id="699587" name="Rectangle 1219"/>
            <p:cNvSpPr>
              <a:spLocks noChangeArrowheads="1"/>
            </p:cNvSpPr>
            <p:nvPr/>
          </p:nvSpPr>
          <p:spPr bwMode="auto">
            <a:xfrm>
              <a:off x="2712" y="2069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588" name="Rectangle 1220"/>
            <p:cNvSpPr>
              <a:spLocks noChangeArrowheads="1"/>
            </p:cNvSpPr>
            <p:nvPr/>
          </p:nvSpPr>
          <p:spPr bwMode="auto">
            <a:xfrm>
              <a:off x="3801" y="2069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589" name="Rectangle 1221"/>
            <p:cNvSpPr>
              <a:spLocks noChangeArrowheads="1"/>
            </p:cNvSpPr>
            <p:nvPr/>
          </p:nvSpPr>
          <p:spPr bwMode="auto">
            <a:xfrm>
              <a:off x="4345" y="2069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590" name="Rectangle 1222"/>
            <p:cNvSpPr>
              <a:spLocks noChangeArrowheads="1"/>
            </p:cNvSpPr>
            <p:nvPr/>
          </p:nvSpPr>
          <p:spPr bwMode="auto">
            <a:xfrm>
              <a:off x="1352" y="2069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592" name="Text Box 1224"/>
            <p:cNvSpPr txBox="1">
              <a:spLocks noChangeArrowheads="1"/>
            </p:cNvSpPr>
            <p:nvPr/>
          </p:nvSpPr>
          <p:spPr bwMode="auto">
            <a:xfrm>
              <a:off x="584" y="2114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</a:t>
              </a:r>
            </a:p>
          </p:txBody>
        </p:sp>
        <p:sp>
          <p:nvSpPr>
            <p:cNvPr id="699593" name="Text Box 1225"/>
            <p:cNvSpPr txBox="1">
              <a:spLocks noChangeArrowheads="1"/>
            </p:cNvSpPr>
            <p:nvPr/>
          </p:nvSpPr>
          <p:spPr bwMode="auto">
            <a:xfrm>
              <a:off x="1401" y="2115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8</a:t>
              </a:r>
            </a:p>
          </p:txBody>
        </p:sp>
        <p:grpSp>
          <p:nvGrpSpPr>
            <p:cNvPr id="699594" name="Group 1226"/>
            <p:cNvGrpSpPr>
              <a:grpSpLocks/>
            </p:cNvGrpSpPr>
            <p:nvPr/>
          </p:nvGrpSpPr>
          <p:grpSpPr bwMode="auto">
            <a:xfrm>
              <a:off x="1624" y="2069"/>
              <a:ext cx="272" cy="227"/>
              <a:chOff x="1577" y="3113"/>
              <a:chExt cx="272" cy="227"/>
            </a:xfrm>
          </p:grpSpPr>
          <p:sp>
            <p:nvSpPr>
              <p:cNvPr id="699595" name="Rectangle 1227"/>
              <p:cNvSpPr>
                <a:spLocks noChangeArrowheads="1"/>
              </p:cNvSpPr>
              <p:nvPr/>
            </p:nvSpPr>
            <p:spPr bwMode="auto">
              <a:xfrm>
                <a:off x="1577" y="3113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699596" name="Text Box 1228"/>
              <p:cNvSpPr txBox="1">
                <a:spLocks noChangeArrowheads="1"/>
              </p:cNvSpPr>
              <p:nvPr/>
            </p:nvSpPr>
            <p:spPr bwMode="auto">
              <a:xfrm>
                <a:off x="1623" y="3158"/>
                <a:ext cx="205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fr-FR"/>
                  <a:t>9</a:t>
                </a:r>
              </a:p>
            </p:txBody>
          </p:sp>
        </p:grpSp>
        <p:grpSp>
          <p:nvGrpSpPr>
            <p:cNvPr id="699597" name="Group 1229"/>
            <p:cNvGrpSpPr>
              <a:grpSpLocks/>
            </p:cNvGrpSpPr>
            <p:nvPr/>
          </p:nvGrpSpPr>
          <p:grpSpPr bwMode="auto">
            <a:xfrm>
              <a:off x="3257" y="2069"/>
              <a:ext cx="286" cy="227"/>
              <a:chOff x="3210" y="3113"/>
              <a:chExt cx="286" cy="227"/>
            </a:xfrm>
          </p:grpSpPr>
          <p:sp>
            <p:nvSpPr>
              <p:cNvPr id="699598" name="Rectangle 1230"/>
              <p:cNvSpPr>
                <a:spLocks noChangeArrowheads="1"/>
              </p:cNvSpPr>
              <p:nvPr/>
            </p:nvSpPr>
            <p:spPr bwMode="auto">
              <a:xfrm>
                <a:off x="3210" y="3113"/>
                <a:ext cx="272" cy="227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699599" name="Text Box 1231"/>
              <p:cNvSpPr txBox="1">
                <a:spLocks noChangeArrowheads="1"/>
              </p:cNvSpPr>
              <p:nvPr/>
            </p:nvSpPr>
            <p:spPr bwMode="auto">
              <a:xfrm>
                <a:off x="3220" y="3158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24</a:t>
                </a:r>
              </a:p>
            </p:txBody>
          </p:sp>
        </p:grpSp>
        <p:sp>
          <p:nvSpPr>
            <p:cNvPr id="699600" name="Text Box 1232"/>
            <p:cNvSpPr txBox="1">
              <a:spLocks noChangeArrowheads="1"/>
            </p:cNvSpPr>
            <p:nvPr/>
          </p:nvSpPr>
          <p:spPr bwMode="auto">
            <a:xfrm>
              <a:off x="2721" y="2115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17</a:t>
              </a:r>
            </a:p>
          </p:txBody>
        </p:sp>
        <p:sp>
          <p:nvSpPr>
            <p:cNvPr id="699603" name="Rectangle 1235"/>
            <p:cNvSpPr>
              <a:spLocks noChangeArrowheads="1"/>
            </p:cNvSpPr>
            <p:nvPr/>
          </p:nvSpPr>
          <p:spPr bwMode="auto">
            <a:xfrm>
              <a:off x="2984" y="2069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604" name="Text Box 1236"/>
            <p:cNvSpPr txBox="1">
              <a:spLocks noChangeArrowheads="1"/>
            </p:cNvSpPr>
            <p:nvPr/>
          </p:nvSpPr>
          <p:spPr bwMode="auto">
            <a:xfrm>
              <a:off x="2984" y="2115"/>
              <a:ext cx="294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18</a:t>
              </a:r>
            </a:p>
          </p:txBody>
        </p:sp>
      </p:grpSp>
      <p:grpSp>
        <p:nvGrpSpPr>
          <p:cNvPr id="699742" name="Group 1374"/>
          <p:cNvGrpSpPr>
            <a:grpSpLocks/>
          </p:cNvGrpSpPr>
          <p:nvPr/>
        </p:nvGrpSpPr>
        <p:grpSpPr bwMode="auto">
          <a:xfrm>
            <a:off x="4953000" y="2895600"/>
            <a:ext cx="2232025" cy="360363"/>
            <a:chOff x="3120" y="1824"/>
            <a:chExt cx="1406" cy="227"/>
          </a:xfrm>
        </p:grpSpPr>
        <p:sp>
          <p:nvSpPr>
            <p:cNvPr id="699605" name="Line 1237"/>
            <p:cNvSpPr>
              <a:spLocks noChangeShapeType="1"/>
            </p:cNvSpPr>
            <p:nvPr/>
          </p:nvSpPr>
          <p:spPr bwMode="auto">
            <a:xfrm>
              <a:off x="3165" y="1824"/>
              <a:ext cx="1361" cy="227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9646" name="Line 1278"/>
            <p:cNvSpPr>
              <a:spLocks noChangeShapeType="1"/>
            </p:cNvSpPr>
            <p:nvPr/>
          </p:nvSpPr>
          <p:spPr bwMode="auto">
            <a:xfrm flipH="1">
              <a:off x="3120" y="1824"/>
              <a:ext cx="1406" cy="18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699743" name="Group 1375"/>
          <p:cNvGrpSpPr>
            <a:grpSpLocks/>
          </p:cNvGrpSpPr>
          <p:nvPr/>
        </p:nvGrpSpPr>
        <p:grpSpPr bwMode="auto">
          <a:xfrm>
            <a:off x="5384800" y="3657600"/>
            <a:ext cx="2160588" cy="504825"/>
            <a:chOff x="3392" y="2304"/>
            <a:chExt cx="1361" cy="318"/>
          </a:xfrm>
        </p:grpSpPr>
        <p:sp>
          <p:nvSpPr>
            <p:cNvPr id="699650" name="Line 1282"/>
            <p:cNvSpPr>
              <a:spLocks noChangeShapeType="1"/>
            </p:cNvSpPr>
            <p:nvPr/>
          </p:nvSpPr>
          <p:spPr bwMode="auto">
            <a:xfrm flipH="1">
              <a:off x="3392" y="2304"/>
              <a:ext cx="1316" cy="31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9651" name="Line 1283"/>
            <p:cNvSpPr>
              <a:spLocks noChangeShapeType="1"/>
            </p:cNvSpPr>
            <p:nvPr/>
          </p:nvSpPr>
          <p:spPr bwMode="auto">
            <a:xfrm>
              <a:off x="3392" y="2349"/>
              <a:ext cx="1361" cy="273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699694" name="Group 1326"/>
          <p:cNvGrpSpPr>
            <a:grpSpLocks/>
          </p:cNvGrpSpPr>
          <p:nvPr/>
        </p:nvGrpSpPr>
        <p:grpSpPr bwMode="auto">
          <a:xfrm>
            <a:off x="849313" y="5013325"/>
            <a:ext cx="6934200" cy="360363"/>
            <a:chOff x="535" y="3158"/>
            <a:chExt cx="4368" cy="227"/>
          </a:xfrm>
        </p:grpSpPr>
        <p:sp>
          <p:nvSpPr>
            <p:cNvPr id="699654" name="Rectangle 1286"/>
            <p:cNvSpPr>
              <a:spLocks noChangeArrowheads="1"/>
            </p:cNvSpPr>
            <p:nvPr/>
          </p:nvSpPr>
          <p:spPr bwMode="auto">
            <a:xfrm>
              <a:off x="3528" y="3158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655" name="Text Box 1287"/>
            <p:cNvSpPr txBox="1">
              <a:spLocks noChangeArrowheads="1"/>
            </p:cNvSpPr>
            <p:nvPr/>
          </p:nvSpPr>
          <p:spPr bwMode="auto">
            <a:xfrm>
              <a:off x="3537" y="3203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20</a:t>
              </a:r>
            </a:p>
          </p:txBody>
        </p:sp>
        <p:sp>
          <p:nvSpPr>
            <p:cNvPr id="699656" name="Rectangle 1288"/>
            <p:cNvSpPr>
              <a:spLocks noChangeArrowheads="1"/>
            </p:cNvSpPr>
            <p:nvPr/>
          </p:nvSpPr>
          <p:spPr bwMode="auto">
            <a:xfrm>
              <a:off x="3256" y="3158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657" name="Rectangle 1289"/>
            <p:cNvSpPr>
              <a:spLocks noChangeArrowheads="1"/>
            </p:cNvSpPr>
            <p:nvPr/>
          </p:nvSpPr>
          <p:spPr bwMode="auto">
            <a:xfrm>
              <a:off x="4617" y="3158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658" name="Rectangle 1290"/>
            <p:cNvSpPr>
              <a:spLocks noChangeArrowheads="1"/>
            </p:cNvSpPr>
            <p:nvPr/>
          </p:nvSpPr>
          <p:spPr bwMode="auto">
            <a:xfrm>
              <a:off x="1896" y="3158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659" name="Rectangle 1291"/>
            <p:cNvSpPr>
              <a:spLocks noChangeArrowheads="1"/>
            </p:cNvSpPr>
            <p:nvPr/>
          </p:nvSpPr>
          <p:spPr bwMode="auto">
            <a:xfrm>
              <a:off x="1079" y="3158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660" name="Rectangle 1292"/>
            <p:cNvSpPr>
              <a:spLocks noChangeArrowheads="1"/>
            </p:cNvSpPr>
            <p:nvPr/>
          </p:nvSpPr>
          <p:spPr bwMode="auto">
            <a:xfrm>
              <a:off x="807" y="3158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661" name="Rectangle 1293"/>
            <p:cNvSpPr>
              <a:spLocks noChangeArrowheads="1"/>
            </p:cNvSpPr>
            <p:nvPr/>
          </p:nvSpPr>
          <p:spPr bwMode="auto">
            <a:xfrm>
              <a:off x="535" y="3158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662" name="Text Box 1294"/>
            <p:cNvSpPr txBox="1">
              <a:spLocks noChangeArrowheads="1"/>
            </p:cNvSpPr>
            <p:nvPr/>
          </p:nvSpPr>
          <p:spPr bwMode="auto">
            <a:xfrm>
              <a:off x="1905" y="3203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12</a:t>
              </a:r>
            </a:p>
          </p:txBody>
        </p:sp>
        <p:sp>
          <p:nvSpPr>
            <p:cNvPr id="699663" name="Text Box 1295"/>
            <p:cNvSpPr txBox="1">
              <a:spLocks noChangeArrowheads="1"/>
            </p:cNvSpPr>
            <p:nvPr/>
          </p:nvSpPr>
          <p:spPr bwMode="auto">
            <a:xfrm>
              <a:off x="1124" y="3204"/>
              <a:ext cx="205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7</a:t>
              </a:r>
            </a:p>
          </p:txBody>
        </p:sp>
        <p:grpSp>
          <p:nvGrpSpPr>
            <p:cNvPr id="699664" name="Group 1296"/>
            <p:cNvGrpSpPr>
              <a:grpSpLocks/>
            </p:cNvGrpSpPr>
            <p:nvPr/>
          </p:nvGrpSpPr>
          <p:grpSpPr bwMode="auto">
            <a:xfrm>
              <a:off x="2168" y="3158"/>
              <a:ext cx="285" cy="227"/>
              <a:chOff x="2167" y="1253"/>
              <a:chExt cx="285" cy="227"/>
            </a:xfrm>
          </p:grpSpPr>
          <p:sp>
            <p:nvSpPr>
              <p:cNvPr id="699665" name="Rectangle 1297"/>
              <p:cNvSpPr>
                <a:spLocks noChangeArrowheads="1"/>
              </p:cNvSpPr>
              <p:nvPr/>
            </p:nvSpPr>
            <p:spPr bwMode="auto">
              <a:xfrm>
                <a:off x="2167" y="1253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699666" name="Text Box 1298"/>
              <p:cNvSpPr txBox="1">
                <a:spLocks noChangeArrowheads="1"/>
              </p:cNvSpPr>
              <p:nvPr/>
            </p:nvSpPr>
            <p:spPr bwMode="auto">
              <a:xfrm>
                <a:off x="2176" y="1298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13</a:t>
                </a:r>
              </a:p>
            </p:txBody>
          </p:sp>
        </p:grpSp>
        <p:sp>
          <p:nvSpPr>
            <p:cNvPr id="699667" name="Text Box 1299"/>
            <p:cNvSpPr txBox="1">
              <a:spLocks noChangeArrowheads="1"/>
            </p:cNvSpPr>
            <p:nvPr/>
          </p:nvSpPr>
          <p:spPr bwMode="auto">
            <a:xfrm>
              <a:off x="3801" y="3203"/>
              <a:ext cx="294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36</a:t>
              </a:r>
            </a:p>
          </p:txBody>
        </p:sp>
        <p:sp>
          <p:nvSpPr>
            <p:cNvPr id="699668" name="Rectangle 1300"/>
            <p:cNvSpPr>
              <a:spLocks noChangeArrowheads="1"/>
            </p:cNvSpPr>
            <p:nvPr/>
          </p:nvSpPr>
          <p:spPr bwMode="auto">
            <a:xfrm>
              <a:off x="2440" y="3158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669" name="Text Box 1301"/>
            <p:cNvSpPr txBox="1">
              <a:spLocks noChangeArrowheads="1"/>
            </p:cNvSpPr>
            <p:nvPr/>
          </p:nvSpPr>
          <p:spPr bwMode="auto">
            <a:xfrm>
              <a:off x="2449" y="3203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15</a:t>
              </a:r>
            </a:p>
          </p:txBody>
        </p:sp>
        <p:sp>
          <p:nvSpPr>
            <p:cNvPr id="699670" name="Text Box 1302"/>
            <p:cNvSpPr txBox="1">
              <a:spLocks noChangeArrowheads="1"/>
            </p:cNvSpPr>
            <p:nvPr/>
          </p:nvSpPr>
          <p:spPr bwMode="auto">
            <a:xfrm>
              <a:off x="3265" y="3203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19</a:t>
              </a:r>
            </a:p>
          </p:txBody>
        </p:sp>
        <p:sp>
          <p:nvSpPr>
            <p:cNvPr id="699671" name="Text Box 1303"/>
            <p:cNvSpPr txBox="1">
              <a:spLocks noChangeArrowheads="1"/>
            </p:cNvSpPr>
            <p:nvPr/>
          </p:nvSpPr>
          <p:spPr bwMode="auto">
            <a:xfrm>
              <a:off x="4354" y="3204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32</a:t>
              </a:r>
            </a:p>
          </p:txBody>
        </p:sp>
        <p:sp>
          <p:nvSpPr>
            <p:cNvPr id="699672" name="Text Box 1304"/>
            <p:cNvSpPr txBox="1">
              <a:spLocks noChangeArrowheads="1"/>
            </p:cNvSpPr>
            <p:nvPr/>
          </p:nvSpPr>
          <p:spPr bwMode="auto">
            <a:xfrm>
              <a:off x="807" y="3203"/>
              <a:ext cx="319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5</a:t>
              </a:r>
            </a:p>
          </p:txBody>
        </p:sp>
        <p:grpSp>
          <p:nvGrpSpPr>
            <p:cNvPr id="699673" name="Group 1305"/>
            <p:cNvGrpSpPr>
              <a:grpSpLocks/>
            </p:cNvGrpSpPr>
            <p:nvPr/>
          </p:nvGrpSpPr>
          <p:grpSpPr bwMode="auto">
            <a:xfrm>
              <a:off x="4073" y="3158"/>
              <a:ext cx="285" cy="227"/>
              <a:chOff x="3574" y="1162"/>
              <a:chExt cx="285" cy="227"/>
            </a:xfrm>
          </p:grpSpPr>
          <p:sp>
            <p:nvSpPr>
              <p:cNvPr id="699674" name="Text Box 1306"/>
              <p:cNvSpPr txBox="1">
                <a:spLocks noChangeArrowheads="1"/>
              </p:cNvSpPr>
              <p:nvPr/>
            </p:nvSpPr>
            <p:spPr bwMode="auto">
              <a:xfrm>
                <a:off x="3583" y="1207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27</a:t>
                </a:r>
              </a:p>
            </p:txBody>
          </p:sp>
          <p:sp>
            <p:nvSpPr>
              <p:cNvPr id="699675" name="Rectangle 1307"/>
              <p:cNvSpPr>
                <a:spLocks noChangeArrowheads="1"/>
              </p:cNvSpPr>
              <p:nvPr/>
            </p:nvSpPr>
            <p:spPr bwMode="auto">
              <a:xfrm>
                <a:off x="3574" y="1162"/>
                <a:ext cx="272" cy="227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</p:grpSp>
        <p:sp>
          <p:nvSpPr>
            <p:cNvPr id="699676" name="Rectangle 1308"/>
            <p:cNvSpPr>
              <a:spLocks noChangeArrowheads="1"/>
            </p:cNvSpPr>
            <p:nvPr/>
          </p:nvSpPr>
          <p:spPr bwMode="auto">
            <a:xfrm>
              <a:off x="2712" y="3158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677" name="Rectangle 1309"/>
            <p:cNvSpPr>
              <a:spLocks noChangeArrowheads="1"/>
            </p:cNvSpPr>
            <p:nvPr/>
          </p:nvSpPr>
          <p:spPr bwMode="auto">
            <a:xfrm>
              <a:off x="3801" y="3158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678" name="Rectangle 1310"/>
            <p:cNvSpPr>
              <a:spLocks noChangeArrowheads="1"/>
            </p:cNvSpPr>
            <p:nvPr/>
          </p:nvSpPr>
          <p:spPr bwMode="auto">
            <a:xfrm>
              <a:off x="4345" y="3158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679" name="Rectangle 1311"/>
            <p:cNvSpPr>
              <a:spLocks noChangeArrowheads="1"/>
            </p:cNvSpPr>
            <p:nvPr/>
          </p:nvSpPr>
          <p:spPr bwMode="auto">
            <a:xfrm>
              <a:off x="1352" y="3158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680" name="Text Box 1312"/>
            <p:cNvSpPr txBox="1">
              <a:spLocks noChangeArrowheads="1"/>
            </p:cNvSpPr>
            <p:nvPr/>
          </p:nvSpPr>
          <p:spPr bwMode="auto">
            <a:xfrm>
              <a:off x="584" y="3203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</a:t>
              </a:r>
            </a:p>
          </p:txBody>
        </p:sp>
        <p:sp>
          <p:nvSpPr>
            <p:cNvPr id="699681" name="Text Box 1313"/>
            <p:cNvSpPr txBox="1">
              <a:spLocks noChangeArrowheads="1"/>
            </p:cNvSpPr>
            <p:nvPr/>
          </p:nvSpPr>
          <p:spPr bwMode="auto">
            <a:xfrm>
              <a:off x="1401" y="3204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8</a:t>
              </a:r>
            </a:p>
          </p:txBody>
        </p:sp>
        <p:grpSp>
          <p:nvGrpSpPr>
            <p:cNvPr id="699682" name="Group 1314"/>
            <p:cNvGrpSpPr>
              <a:grpSpLocks/>
            </p:cNvGrpSpPr>
            <p:nvPr/>
          </p:nvGrpSpPr>
          <p:grpSpPr bwMode="auto">
            <a:xfrm>
              <a:off x="1624" y="3158"/>
              <a:ext cx="272" cy="227"/>
              <a:chOff x="1577" y="3113"/>
              <a:chExt cx="272" cy="227"/>
            </a:xfrm>
          </p:grpSpPr>
          <p:sp>
            <p:nvSpPr>
              <p:cNvPr id="699683" name="Rectangle 1315"/>
              <p:cNvSpPr>
                <a:spLocks noChangeArrowheads="1"/>
              </p:cNvSpPr>
              <p:nvPr/>
            </p:nvSpPr>
            <p:spPr bwMode="auto">
              <a:xfrm>
                <a:off x="1577" y="3113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699684" name="Text Box 1316"/>
              <p:cNvSpPr txBox="1">
                <a:spLocks noChangeArrowheads="1"/>
              </p:cNvSpPr>
              <p:nvPr/>
            </p:nvSpPr>
            <p:spPr bwMode="auto">
              <a:xfrm>
                <a:off x="1623" y="3158"/>
                <a:ext cx="205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fr-FR"/>
                  <a:t>9</a:t>
                </a:r>
              </a:p>
            </p:txBody>
          </p:sp>
        </p:grpSp>
        <p:grpSp>
          <p:nvGrpSpPr>
            <p:cNvPr id="699685" name="Group 1317"/>
            <p:cNvGrpSpPr>
              <a:grpSpLocks/>
            </p:cNvGrpSpPr>
            <p:nvPr/>
          </p:nvGrpSpPr>
          <p:grpSpPr bwMode="auto">
            <a:xfrm>
              <a:off x="4617" y="3158"/>
              <a:ext cx="286" cy="227"/>
              <a:chOff x="3210" y="3113"/>
              <a:chExt cx="286" cy="227"/>
            </a:xfrm>
          </p:grpSpPr>
          <p:sp>
            <p:nvSpPr>
              <p:cNvPr id="699686" name="Rectangle 1318"/>
              <p:cNvSpPr>
                <a:spLocks noChangeArrowheads="1"/>
              </p:cNvSpPr>
              <p:nvPr/>
            </p:nvSpPr>
            <p:spPr bwMode="auto">
              <a:xfrm>
                <a:off x="3210" y="3113"/>
                <a:ext cx="272" cy="227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699687" name="Text Box 1319"/>
              <p:cNvSpPr txBox="1">
                <a:spLocks noChangeArrowheads="1"/>
              </p:cNvSpPr>
              <p:nvPr/>
            </p:nvSpPr>
            <p:spPr bwMode="auto">
              <a:xfrm>
                <a:off x="3220" y="3158"/>
                <a:ext cx="276" cy="154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24</a:t>
                </a:r>
              </a:p>
            </p:txBody>
          </p:sp>
        </p:grpSp>
        <p:sp>
          <p:nvSpPr>
            <p:cNvPr id="699688" name="Text Box 1320"/>
            <p:cNvSpPr txBox="1">
              <a:spLocks noChangeArrowheads="1"/>
            </p:cNvSpPr>
            <p:nvPr/>
          </p:nvSpPr>
          <p:spPr bwMode="auto">
            <a:xfrm>
              <a:off x="2721" y="3204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17</a:t>
              </a:r>
            </a:p>
          </p:txBody>
        </p:sp>
        <p:sp>
          <p:nvSpPr>
            <p:cNvPr id="699689" name="Rectangle 1321"/>
            <p:cNvSpPr>
              <a:spLocks noChangeArrowheads="1"/>
            </p:cNvSpPr>
            <p:nvPr/>
          </p:nvSpPr>
          <p:spPr bwMode="auto">
            <a:xfrm>
              <a:off x="2984" y="3158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690" name="Text Box 1322"/>
            <p:cNvSpPr txBox="1">
              <a:spLocks noChangeArrowheads="1"/>
            </p:cNvSpPr>
            <p:nvPr/>
          </p:nvSpPr>
          <p:spPr bwMode="auto">
            <a:xfrm>
              <a:off x="2984" y="3204"/>
              <a:ext cx="294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18</a:t>
              </a:r>
            </a:p>
          </p:txBody>
        </p:sp>
      </p:grpSp>
      <p:grpSp>
        <p:nvGrpSpPr>
          <p:cNvPr id="699744" name="Group 1376"/>
          <p:cNvGrpSpPr>
            <a:grpSpLocks/>
          </p:cNvGrpSpPr>
          <p:nvPr/>
        </p:nvGrpSpPr>
        <p:grpSpPr bwMode="auto">
          <a:xfrm>
            <a:off x="5745163" y="4652963"/>
            <a:ext cx="936625" cy="360362"/>
            <a:chOff x="3619" y="2931"/>
            <a:chExt cx="590" cy="227"/>
          </a:xfrm>
        </p:grpSpPr>
        <p:sp>
          <p:nvSpPr>
            <p:cNvPr id="699692" name="Line 1324"/>
            <p:cNvSpPr>
              <a:spLocks noChangeShapeType="1"/>
            </p:cNvSpPr>
            <p:nvPr/>
          </p:nvSpPr>
          <p:spPr bwMode="auto">
            <a:xfrm flipH="1">
              <a:off x="3619" y="2931"/>
              <a:ext cx="590" cy="227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9693" name="Line 1325"/>
            <p:cNvSpPr>
              <a:spLocks noChangeShapeType="1"/>
            </p:cNvSpPr>
            <p:nvPr/>
          </p:nvSpPr>
          <p:spPr bwMode="auto">
            <a:xfrm>
              <a:off x="3664" y="2931"/>
              <a:ext cx="545" cy="18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699735" name="Group 1367"/>
          <p:cNvGrpSpPr>
            <a:grpSpLocks/>
          </p:cNvGrpSpPr>
          <p:nvPr/>
        </p:nvGrpSpPr>
        <p:grpSpPr bwMode="auto">
          <a:xfrm>
            <a:off x="849313" y="5734050"/>
            <a:ext cx="6946900" cy="360363"/>
            <a:chOff x="535" y="3612"/>
            <a:chExt cx="4376" cy="227"/>
          </a:xfrm>
        </p:grpSpPr>
        <p:sp>
          <p:nvSpPr>
            <p:cNvPr id="699696" name="Rectangle 1328"/>
            <p:cNvSpPr>
              <a:spLocks noChangeArrowheads="1"/>
            </p:cNvSpPr>
            <p:nvPr/>
          </p:nvSpPr>
          <p:spPr bwMode="auto">
            <a:xfrm>
              <a:off x="3528" y="3612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697" name="Text Box 1329"/>
            <p:cNvSpPr txBox="1">
              <a:spLocks noChangeArrowheads="1"/>
            </p:cNvSpPr>
            <p:nvPr/>
          </p:nvSpPr>
          <p:spPr bwMode="auto">
            <a:xfrm>
              <a:off x="3537" y="3657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20</a:t>
              </a:r>
            </a:p>
          </p:txBody>
        </p:sp>
        <p:sp>
          <p:nvSpPr>
            <p:cNvPr id="699698" name="Rectangle 1330"/>
            <p:cNvSpPr>
              <a:spLocks noChangeArrowheads="1"/>
            </p:cNvSpPr>
            <p:nvPr/>
          </p:nvSpPr>
          <p:spPr bwMode="auto">
            <a:xfrm>
              <a:off x="3256" y="3612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699" name="Rectangle 1331"/>
            <p:cNvSpPr>
              <a:spLocks noChangeArrowheads="1"/>
            </p:cNvSpPr>
            <p:nvPr/>
          </p:nvSpPr>
          <p:spPr bwMode="auto">
            <a:xfrm>
              <a:off x="4617" y="3612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700" name="Rectangle 1332"/>
            <p:cNvSpPr>
              <a:spLocks noChangeArrowheads="1"/>
            </p:cNvSpPr>
            <p:nvPr/>
          </p:nvSpPr>
          <p:spPr bwMode="auto">
            <a:xfrm>
              <a:off x="1896" y="3612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701" name="Rectangle 1333"/>
            <p:cNvSpPr>
              <a:spLocks noChangeArrowheads="1"/>
            </p:cNvSpPr>
            <p:nvPr/>
          </p:nvSpPr>
          <p:spPr bwMode="auto">
            <a:xfrm>
              <a:off x="1079" y="3612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702" name="Rectangle 1334"/>
            <p:cNvSpPr>
              <a:spLocks noChangeArrowheads="1"/>
            </p:cNvSpPr>
            <p:nvPr/>
          </p:nvSpPr>
          <p:spPr bwMode="auto">
            <a:xfrm>
              <a:off x="807" y="3612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703" name="Rectangle 1335"/>
            <p:cNvSpPr>
              <a:spLocks noChangeArrowheads="1"/>
            </p:cNvSpPr>
            <p:nvPr/>
          </p:nvSpPr>
          <p:spPr bwMode="auto">
            <a:xfrm>
              <a:off x="535" y="3612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704" name="Text Box 1336"/>
            <p:cNvSpPr txBox="1">
              <a:spLocks noChangeArrowheads="1"/>
            </p:cNvSpPr>
            <p:nvPr/>
          </p:nvSpPr>
          <p:spPr bwMode="auto">
            <a:xfrm>
              <a:off x="1905" y="3657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12</a:t>
              </a:r>
            </a:p>
          </p:txBody>
        </p:sp>
        <p:sp>
          <p:nvSpPr>
            <p:cNvPr id="699705" name="Text Box 1337"/>
            <p:cNvSpPr txBox="1">
              <a:spLocks noChangeArrowheads="1"/>
            </p:cNvSpPr>
            <p:nvPr/>
          </p:nvSpPr>
          <p:spPr bwMode="auto">
            <a:xfrm>
              <a:off x="1124" y="3658"/>
              <a:ext cx="205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7</a:t>
              </a:r>
            </a:p>
          </p:txBody>
        </p:sp>
        <p:grpSp>
          <p:nvGrpSpPr>
            <p:cNvPr id="699706" name="Group 1338"/>
            <p:cNvGrpSpPr>
              <a:grpSpLocks/>
            </p:cNvGrpSpPr>
            <p:nvPr/>
          </p:nvGrpSpPr>
          <p:grpSpPr bwMode="auto">
            <a:xfrm>
              <a:off x="2168" y="3612"/>
              <a:ext cx="285" cy="227"/>
              <a:chOff x="2167" y="1253"/>
              <a:chExt cx="285" cy="227"/>
            </a:xfrm>
          </p:grpSpPr>
          <p:sp>
            <p:nvSpPr>
              <p:cNvPr id="699707" name="Rectangle 1339"/>
              <p:cNvSpPr>
                <a:spLocks noChangeArrowheads="1"/>
              </p:cNvSpPr>
              <p:nvPr/>
            </p:nvSpPr>
            <p:spPr bwMode="auto">
              <a:xfrm>
                <a:off x="2167" y="1253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699708" name="Text Box 1340"/>
              <p:cNvSpPr txBox="1">
                <a:spLocks noChangeArrowheads="1"/>
              </p:cNvSpPr>
              <p:nvPr/>
            </p:nvSpPr>
            <p:spPr bwMode="auto">
              <a:xfrm>
                <a:off x="2176" y="1298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13</a:t>
                </a:r>
              </a:p>
            </p:txBody>
          </p:sp>
        </p:grpSp>
        <p:sp>
          <p:nvSpPr>
            <p:cNvPr id="699709" name="Text Box 1341"/>
            <p:cNvSpPr txBox="1">
              <a:spLocks noChangeArrowheads="1"/>
            </p:cNvSpPr>
            <p:nvPr/>
          </p:nvSpPr>
          <p:spPr bwMode="auto">
            <a:xfrm>
              <a:off x="4617" y="3657"/>
              <a:ext cx="294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36</a:t>
              </a:r>
            </a:p>
          </p:txBody>
        </p:sp>
        <p:sp>
          <p:nvSpPr>
            <p:cNvPr id="699710" name="Rectangle 1342"/>
            <p:cNvSpPr>
              <a:spLocks noChangeArrowheads="1"/>
            </p:cNvSpPr>
            <p:nvPr/>
          </p:nvSpPr>
          <p:spPr bwMode="auto">
            <a:xfrm>
              <a:off x="2440" y="3612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711" name="Text Box 1343"/>
            <p:cNvSpPr txBox="1">
              <a:spLocks noChangeArrowheads="1"/>
            </p:cNvSpPr>
            <p:nvPr/>
          </p:nvSpPr>
          <p:spPr bwMode="auto">
            <a:xfrm>
              <a:off x="2449" y="3657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15</a:t>
              </a:r>
            </a:p>
          </p:txBody>
        </p:sp>
        <p:sp>
          <p:nvSpPr>
            <p:cNvPr id="699712" name="Text Box 1344"/>
            <p:cNvSpPr txBox="1">
              <a:spLocks noChangeArrowheads="1"/>
            </p:cNvSpPr>
            <p:nvPr/>
          </p:nvSpPr>
          <p:spPr bwMode="auto">
            <a:xfrm>
              <a:off x="3265" y="3657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19</a:t>
              </a:r>
            </a:p>
          </p:txBody>
        </p:sp>
        <p:sp>
          <p:nvSpPr>
            <p:cNvPr id="699713" name="Text Box 1345"/>
            <p:cNvSpPr txBox="1">
              <a:spLocks noChangeArrowheads="1"/>
            </p:cNvSpPr>
            <p:nvPr/>
          </p:nvSpPr>
          <p:spPr bwMode="auto">
            <a:xfrm>
              <a:off x="4354" y="3658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32</a:t>
              </a:r>
            </a:p>
          </p:txBody>
        </p:sp>
        <p:sp>
          <p:nvSpPr>
            <p:cNvPr id="699714" name="Text Box 1346"/>
            <p:cNvSpPr txBox="1">
              <a:spLocks noChangeArrowheads="1"/>
            </p:cNvSpPr>
            <p:nvPr/>
          </p:nvSpPr>
          <p:spPr bwMode="auto">
            <a:xfrm>
              <a:off x="807" y="3657"/>
              <a:ext cx="319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5</a:t>
              </a:r>
            </a:p>
          </p:txBody>
        </p:sp>
        <p:grpSp>
          <p:nvGrpSpPr>
            <p:cNvPr id="699715" name="Group 1347"/>
            <p:cNvGrpSpPr>
              <a:grpSpLocks/>
            </p:cNvGrpSpPr>
            <p:nvPr/>
          </p:nvGrpSpPr>
          <p:grpSpPr bwMode="auto">
            <a:xfrm>
              <a:off x="4073" y="3612"/>
              <a:ext cx="285" cy="227"/>
              <a:chOff x="3574" y="1162"/>
              <a:chExt cx="285" cy="227"/>
            </a:xfrm>
          </p:grpSpPr>
          <p:sp>
            <p:nvSpPr>
              <p:cNvPr id="699716" name="Text Box 1348"/>
              <p:cNvSpPr txBox="1">
                <a:spLocks noChangeArrowheads="1"/>
              </p:cNvSpPr>
              <p:nvPr/>
            </p:nvSpPr>
            <p:spPr bwMode="auto">
              <a:xfrm>
                <a:off x="3583" y="1207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27</a:t>
                </a:r>
              </a:p>
            </p:txBody>
          </p:sp>
          <p:sp>
            <p:nvSpPr>
              <p:cNvPr id="699717" name="Rectangle 1349"/>
              <p:cNvSpPr>
                <a:spLocks noChangeArrowheads="1"/>
              </p:cNvSpPr>
              <p:nvPr/>
            </p:nvSpPr>
            <p:spPr bwMode="auto">
              <a:xfrm>
                <a:off x="3574" y="1162"/>
                <a:ext cx="272" cy="227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</p:grpSp>
        <p:sp>
          <p:nvSpPr>
            <p:cNvPr id="699718" name="Rectangle 1350"/>
            <p:cNvSpPr>
              <a:spLocks noChangeArrowheads="1"/>
            </p:cNvSpPr>
            <p:nvPr/>
          </p:nvSpPr>
          <p:spPr bwMode="auto">
            <a:xfrm>
              <a:off x="2712" y="3612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720" name="Rectangle 1352"/>
            <p:cNvSpPr>
              <a:spLocks noChangeArrowheads="1"/>
            </p:cNvSpPr>
            <p:nvPr/>
          </p:nvSpPr>
          <p:spPr bwMode="auto">
            <a:xfrm>
              <a:off x="4345" y="3612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721" name="Rectangle 1353"/>
            <p:cNvSpPr>
              <a:spLocks noChangeArrowheads="1"/>
            </p:cNvSpPr>
            <p:nvPr/>
          </p:nvSpPr>
          <p:spPr bwMode="auto">
            <a:xfrm>
              <a:off x="1352" y="3612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722" name="Text Box 1354"/>
            <p:cNvSpPr txBox="1">
              <a:spLocks noChangeArrowheads="1"/>
            </p:cNvSpPr>
            <p:nvPr/>
          </p:nvSpPr>
          <p:spPr bwMode="auto">
            <a:xfrm>
              <a:off x="584" y="3657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</a:t>
              </a:r>
            </a:p>
          </p:txBody>
        </p:sp>
        <p:sp>
          <p:nvSpPr>
            <p:cNvPr id="699723" name="Text Box 1355"/>
            <p:cNvSpPr txBox="1">
              <a:spLocks noChangeArrowheads="1"/>
            </p:cNvSpPr>
            <p:nvPr/>
          </p:nvSpPr>
          <p:spPr bwMode="auto">
            <a:xfrm>
              <a:off x="1401" y="3658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8</a:t>
              </a:r>
            </a:p>
          </p:txBody>
        </p:sp>
        <p:grpSp>
          <p:nvGrpSpPr>
            <p:cNvPr id="699724" name="Group 1356"/>
            <p:cNvGrpSpPr>
              <a:grpSpLocks/>
            </p:cNvGrpSpPr>
            <p:nvPr/>
          </p:nvGrpSpPr>
          <p:grpSpPr bwMode="auto">
            <a:xfrm>
              <a:off x="1624" y="3612"/>
              <a:ext cx="272" cy="227"/>
              <a:chOff x="1577" y="3113"/>
              <a:chExt cx="272" cy="227"/>
            </a:xfrm>
          </p:grpSpPr>
          <p:sp>
            <p:nvSpPr>
              <p:cNvPr id="699725" name="Rectangle 1357"/>
              <p:cNvSpPr>
                <a:spLocks noChangeArrowheads="1"/>
              </p:cNvSpPr>
              <p:nvPr/>
            </p:nvSpPr>
            <p:spPr bwMode="auto">
              <a:xfrm>
                <a:off x="1577" y="3113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699726" name="Text Box 1358"/>
              <p:cNvSpPr txBox="1">
                <a:spLocks noChangeArrowheads="1"/>
              </p:cNvSpPr>
              <p:nvPr/>
            </p:nvSpPr>
            <p:spPr bwMode="auto">
              <a:xfrm>
                <a:off x="1623" y="3158"/>
                <a:ext cx="205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fr-FR"/>
                  <a:t>9</a:t>
                </a:r>
              </a:p>
            </p:txBody>
          </p:sp>
        </p:grpSp>
        <p:grpSp>
          <p:nvGrpSpPr>
            <p:cNvPr id="699727" name="Group 1359"/>
            <p:cNvGrpSpPr>
              <a:grpSpLocks/>
            </p:cNvGrpSpPr>
            <p:nvPr/>
          </p:nvGrpSpPr>
          <p:grpSpPr bwMode="auto">
            <a:xfrm>
              <a:off x="3800" y="3612"/>
              <a:ext cx="286" cy="227"/>
              <a:chOff x="3210" y="3113"/>
              <a:chExt cx="286" cy="227"/>
            </a:xfrm>
          </p:grpSpPr>
          <p:sp>
            <p:nvSpPr>
              <p:cNvPr id="699728" name="Rectangle 1360"/>
              <p:cNvSpPr>
                <a:spLocks noChangeArrowheads="1"/>
              </p:cNvSpPr>
              <p:nvPr/>
            </p:nvSpPr>
            <p:spPr bwMode="auto">
              <a:xfrm>
                <a:off x="3210" y="3113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699729" name="Text Box 1361"/>
              <p:cNvSpPr txBox="1">
                <a:spLocks noChangeArrowheads="1"/>
              </p:cNvSpPr>
              <p:nvPr/>
            </p:nvSpPr>
            <p:spPr bwMode="auto">
              <a:xfrm>
                <a:off x="3220" y="3158"/>
                <a:ext cx="276" cy="154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24</a:t>
                </a:r>
              </a:p>
            </p:txBody>
          </p:sp>
        </p:grpSp>
        <p:sp>
          <p:nvSpPr>
            <p:cNvPr id="699730" name="Text Box 1362"/>
            <p:cNvSpPr txBox="1">
              <a:spLocks noChangeArrowheads="1"/>
            </p:cNvSpPr>
            <p:nvPr/>
          </p:nvSpPr>
          <p:spPr bwMode="auto">
            <a:xfrm>
              <a:off x="2721" y="3658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17</a:t>
              </a:r>
            </a:p>
          </p:txBody>
        </p:sp>
        <p:sp>
          <p:nvSpPr>
            <p:cNvPr id="699731" name="Rectangle 1363"/>
            <p:cNvSpPr>
              <a:spLocks noChangeArrowheads="1"/>
            </p:cNvSpPr>
            <p:nvPr/>
          </p:nvSpPr>
          <p:spPr bwMode="auto">
            <a:xfrm>
              <a:off x="2984" y="3612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99732" name="Text Box 1364"/>
            <p:cNvSpPr txBox="1">
              <a:spLocks noChangeArrowheads="1"/>
            </p:cNvSpPr>
            <p:nvPr/>
          </p:nvSpPr>
          <p:spPr bwMode="auto">
            <a:xfrm>
              <a:off x="2984" y="3658"/>
              <a:ext cx="294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18</a:t>
              </a:r>
            </a:p>
          </p:txBody>
        </p:sp>
      </p:grpSp>
      <p:grpSp>
        <p:nvGrpSpPr>
          <p:cNvPr id="699745" name="Group 1377"/>
          <p:cNvGrpSpPr>
            <a:grpSpLocks/>
          </p:cNvGrpSpPr>
          <p:nvPr/>
        </p:nvGrpSpPr>
        <p:grpSpPr bwMode="auto">
          <a:xfrm>
            <a:off x="6176963" y="5373688"/>
            <a:ext cx="1368425" cy="360362"/>
            <a:chOff x="3891" y="3385"/>
            <a:chExt cx="862" cy="227"/>
          </a:xfrm>
        </p:grpSpPr>
        <p:sp>
          <p:nvSpPr>
            <p:cNvPr id="699733" name="Line 1365"/>
            <p:cNvSpPr>
              <a:spLocks noChangeShapeType="1"/>
            </p:cNvSpPr>
            <p:nvPr/>
          </p:nvSpPr>
          <p:spPr bwMode="auto">
            <a:xfrm flipH="1">
              <a:off x="3891" y="3430"/>
              <a:ext cx="862" cy="18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699734" name="Line 1366"/>
            <p:cNvSpPr>
              <a:spLocks noChangeShapeType="1"/>
            </p:cNvSpPr>
            <p:nvPr/>
          </p:nvSpPr>
          <p:spPr bwMode="auto">
            <a:xfrm>
              <a:off x="3936" y="3385"/>
              <a:ext cx="817" cy="227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3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6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9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E877-6934-4158-BFA7-A3F1289ED3CC}" type="slidenum">
              <a:rPr lang="fr-FR"/>
              <a:pPr/>
              <a:t>28</a:t>
            </a:fld>
            <a:endParaRPr lang="fr-FR"/>
          </a:p>
        </p:txBody>
      </p:sp>
      <p:grpSp>
        <p:nvGrpSpPr>
          <p:cNvPr id="700577" name="Group 1185"/>
          <p:cNvGrpSpPr>
            <a:grpSpLocks/>
          </p:cNvGrpSpPr>
          <p:nvPr/>
        </p:nvGrpSpPr>
        <p:grpSpPr bwMode="auto">
          <a:xfrm>
            <a:off x="631825" y="944563"/>
            <a:ext cx="6946900" cy="396875"/>
            <a:chOff x="398" y="595"/>
            <a:chExt cx="4376" cy="250"/>
          </a:xfrm>
        </p:grpSpPr>
        <p:sp>
          <p:nvSpPr>
            <p:cNvPr id="700442" name="Rectangle 1050"/>
            <p:cNvSpPr>
              <a:spLocks noChangeArrowheads="1"/>
            </p:cNvSpPr>
            <p:nvPr/>
          </p:nvSpPr>
          <p:spPr bwMode="auto">
            <a:xfrm>
              <a:off x="3936" y="618"/>
              <a:ext cx="272" cy="227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0421" name="Rectangle 1029"/>
            <p:cNvSpPr>
              <a:spLocks noChangeArrowheads="1"/>
            </p:cNvSpPr>
            <p:nvPr/>
          </p:nvSpPr>
          <p:spPr bwMode="auto">
            <a:xfrm>
              <a:off x="3391" y="618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0422" name="Text Box 1030"/>
            <p:cNvSpPr txBox="1">
              <a:spLocks noChangeArrowheads="1"/>
            </p:cNvSpPr>
            <p:nvPr/>
          </p:nvSpPr>
          <p:spPr bwMode="auto">
            <a:xfrm>
              <a:off x="3400" y="663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20</a:t>
              </a:r>
            </a:p>
          </p:txBody>
        </p:sp>
        <p:sp>
          <p:nvSpPr>
            <p:cNvPr id="700423" name="Rectangle 1031"/>
            <p:cNvSpPr>
              <a:spLocks noChangeArrowheads="1"/>
            </p:cNvSpPr>
            <p:nvPr/>
          </p:nvSpPr>
          <p:spPr bwMode="auto">
            <a:xfrm>
              <a:off x="3119" y="618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0424" name="Rectangle 1032"/>
            <p:cNvSpPr>
              <a:spLocks noChangeArrowheads="1"/>
            </p:cNvSpPr>
            <p:nvPr/>
          </p:nvSpPr>
          <p:spPr bwMode="auto">
            <a:xfrm>
              <a:off x="4480" y="618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0425" name="Rectangle 1033"/>
            <p:cNvSpPr>
              <a:spLocks noChangeArrowheads="1"/>
            </p:cNvSpPr>
            <p:nvPr/>
          </p:nvSpPr>
          <p:spPr bwMode="auto">
            <a:xfrm>
              <a:off x="1759" y="618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0426" name="Rectangle 1034"/>
            <p:cNvSpPr>
              <a:spLocks noChangeArrowheads="1"/>
            </p:cNvSpPr>
            <p:nvPr/>
          </p:nvSpPr>
          <p:spPr bwMode="auto">
            <a:xfrm>
              <a:off x="942" y="618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0427" name="Rectangle 1035"/>
            <p:cNvSpPr>
              <a:spLocks noChangeArrowheads="1"/>
            </p:cNvSpPr>
            <p:nvPr/>
          </p:nvSpPr>
          <p:spPr bwMode="auto">
            <a:xfrm>
              <a:off x="670" y="618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0428" name="Rectangle 1036"/>
            <p:cNvSpPr>
              <a:spLocks noChangeArrowheads="1"/>
            </p:cNvSpPr>
            <p:nvPr/>
          </p:nvSpPr>
          <p:spPr bwMode="auto">
            <a:xfrm>
              <a:off x="398" y="618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0429" name="Text Box 1037"/>
            <p:cNvSpPr txBox="1">
              <a:spLocks noChangeArrowheads="1"/>
            </p:cNvSpPr>
            <p:nvPr/>
          </p:nvSpPr>
          <p:spPr bwMode="auto">
            <a:xfrm>
              <a:off x="1768" y="663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12</a:t>
              </a:r>
            </a:p>
          </p:txBody>
        </p:sp>
        <p:sp>
          <p:nvSpPr>
            <p:cNvPr id="700430" name="Text Box 1038"/>
            <p:cNvSpPr txBox="1">
              <a:spLocks noChangeArrowheads="1"/>
            </p:cNvSpPr>
            <p:nvPr/>
          </p:nvSpPr>
          <p:spPr bwMode="auto">
            <a:xfrm>
              <a:off x="987" y="664"/>
              <a:ext cx="205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7</a:t>
              </a:r>
            </a:p>
          </p:txBody>
        </p:sp>
        <p:grpSp>
          <p:nvGrpSpPr>
            <p:cNvPr id="700431" name="Group 1039"/>
            <p:cNvGrpSpPr>
              <a:grpSpLocks/>
            </p:cNvGrpSpPr>
            <p:nvPr/>
          </p:nvGrpSpPr>
          <p:grpSpPr bwMode="auto">
            <a:xfrm>
              <a:off x="2031" y="618"/>
              <a:ext cx="285" cy="227"/>
              <a:chOff x="2167" y="1253"/>
              <a:chExt cx="285" cy="227"/>
            </a:xfrm>
          </p:grpSpPr>
          <p:sp>
            <p:nvSpPr>
              <p:cNvPr id="700432" name="Rectangle 1040"/>
              <p:cNvSpPr>
                <a:spLocks noChangeArrowheads="1"/>
              </p:cNvSpPr>
              <p:nvPr/>
            </p:nvSpPr>
            <p:spPr bwMode="auto">
              <a:xfrm>
                <a:off x="2167" y="1253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0433" name="Text Box 1041"/>
              <p:cNvSpPr txBox="1">
                <a:spLocks noChangeArrowheads="1"/>
              </p:cNvSpPr>
              <p:nvPr/>
            </p:nvSpPr>
            <p:spPr bwMode="auto">
              <a:xfrm>
                <a:off x="2176" y="1298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13</a:t>
                </a:r>
              </a:p>
            </p:txBody>
          </p:sp>
        </p:grpSp>
        <p:sp>
          <p:nvSpPr>
            <p:cNvPr id="700434" name="Text Box 1042"/>
            <p:cNvSpPr txBox="1">
              <a:spLocks noChangeArrowheads="1"/>
            </p:cNvSpPr>
            <p:nvPr/>
          </p:nvSpPr>
          <p:spPr bwMode="auto">
            <a:xfrm>
              <a:off x="4480" y="663"/>
              <a:ext cx="294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36</a:t>
              </a:r>
            </a:p>
          </p:txBody>
        </p:sp>
        <p:sp>
          <p:nvSpPr>
            <p:cNvPr id="700435" name="Rectangle 1043"/>
            <p:cNvSpPr>
              <a:spLocks noChangeArrowheads="1"/>
            </p:cNvSpPr>
            <p:nvPr/>
          </p:nvSpPr>
          <p:spPr bwMode="auto">
            <a:xfrm>
              <a:off x="2303" y="618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0436" name="Text Box 1044"/>
            <p:cNvSpPr txBox="1">
              <a:spLocks noChangeArrowheads="1"/>
            </p:cNvSpPr>
            <p:nvPr/>
          </p:nvSpPr>
          <p:spPr bwMode="auto">
            <a:xfrm>
              <a:off x="2312" y="663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15</a:t>
              </a:r>
            </a:p>
          </p:txBody>
        </p:sp>
        <p:sp>
          <p:nvSpPr>
            <p:cNvPr id="700437" name="Text Box 1045"/>
            <p:cNvSpPr txBox="1">
              <a:spLocks noChangeArrowheads="1"/>
            </p:cNvSpPr>
            <p:nvPr/>
          </p:nvSpPr>
          <p:spPr bwMode="auto">
            <a:xfrm>
              <a:off x="3128" y="663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19</a:t>
              </a:r>
            </a:p>
          </p:txBody>
        </p:sp>
        <p:sp>
          <p:nvSpPr>
            <p:cNvPr id="700438" name="Text Box 1046"/>
            <p:cNvSpPr txBox="1">
              <a:spLocks noChangeArrowheads="1"/>
            </p:cNvSpPr>
            <p:nvPr/>
          </p:nvSpPr>
          <p:spPr bwMode="auto">
            <a:xfrm>
              <a:off x="4217" y="664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32</a:t>
              </a:r>
            </a:p>
          </p:txBody>
        </p:sp>
        <p:sp>
          <p:nvSpPr>
            <p:cNvPr id="700439" name="Text Box 1047"/>
            <p:cNvSpPr txBox="1">
              <a:spLocks noChangeArrowheads="1"/>
            </p:cNvSpPr>
            <p:nvPr/>
          </p:nvSpPr>
          <p:spPr bwMode="auto">
            <a:xfrm>
              <a:off x="670" y="663"/>
              <a:ext cx="319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5</a:t>
              </a:r>
            </a:p>
          </p:txBody>
        </p:sp>
        <p:sp>
          <p:nvSpPr>
            <p:cNvPr id="700443" name="Rectangle 1051"/>
            <p:cNvSpPr>
              <a:spLocks noChangeArrowheads="1"/>
            </p:cNvSpPr>
            <p:nvPr/>
          </p:nvSpPr>
          <p:spPr bwMode="auto">
            <a:xfrm>
              <a:off x="2575" y="618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0444" name="Rectangle 1052"/>
            <p:cNvSpPr>
              <a:spLocks noChangeArrowheads="1"/>
            </p:cNvSpPr>
            <p:nvPr/>
          </p:nvSpPr>
          <p:spPr bwMode="auto">
            <a:xfrm>
              <a:off x="4208" y="618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0445" name="Rectangle 1053"/>
            <p:cNvSpPr>
              <a:spLocks noChangeArrowheads="1"/>
            </p:cNvSpPr>
            <p:nvPr/>
          </p:nvSpPr>
          <p:spPr bwMode="auto">
            <a:xfrm>
              <a:off x="1215" y="618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0446" name="Text Box 1054"/>
            <p:cNvSpPr txBox="1">
              <a:spLocks noChangeArrowheads="1"/>
            </p:cNvSpPr>
            <p:nvPr/>
          </p:nvSpPr>
          <p:spPr bwMode="auto">
            <a:xfrm>
              <a:off x="447" y="663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</a:t>
              </a:r>
            </a:p>
          </p:txBody>
        </p:sp>
        <p:sp>
          <p:nvSpPr>
            <p:cNvPr id="700447" name="Text Box 1055"/>
            <p:cNvSpPr txBox="1">
              <a:spLocks noChangeArrowheads="1"/>
            </p:cNvSpPr>
            <p:nvPr/>
          </p:nvSpPr>
          <p:spPr bwMode="auto">
            <a:xfrm>
              <a:off x="1264" y="664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8</a:t>
              </a:r>
            </a:p>
          </p:txBody>
        </p:sp>
        <p:grpSp>
          <p:nvGrpSpPr>
            <p:cNvPr id="700448" name="Group 1056"/>
            <p:cNvGrpSpPr>
              <a:grpSpLocks/>
            </p:cNvGrpSpPr>
            <p:nvPr/>
          </p:nvGrpSpPr>
          <p:grpSpPr bwMode="auto">
            <a:xfrm>
              <a:off x="1487" y="618"/>
              <a:ext cx="272" cy="227"/>
              <a:chOff x="1577" y="3113"/>
              <a:chExt cx="272" cy="227"/>
            </a:xfrm>
          </p:grpSpPr>
          <p:sp>
            <p:nvSpPr>
              <p:cNvPr id="700449" name="Rectangle 1057"/>
              <p:cNvSpPr>
                <a:spLocks noChangeArrowheads="1"/>
              </p:cNvSpPr>
              <p:nvPr/>
            </p:nvSpPr>
            <p:spPr bwMode="auto">
              <a:xfrm>
                <a:off x="1577" y="3113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0450" name="Text Box 1058"/>
              <p:cNvSpPr txBox="1">
                <a:spLocks noChangeArrowheads="1"/>
              </p:cNvSpPr>
              <p:nvPr/>
            </p:nvSpPr>
            <p:spPr bwMode="auto">
              <a:xfrm>
                <a:off x="1623" y="3158"/>
                <a:ext cx="205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fr-FR"/>
                  <a:t>9</a:t>
                </a:r>
              </a:p>
            </p:txBody>
          </p:sp>
        </p:grpSp>
        <p:grpSp>
          <p:nvGrpSpPr>
            <p:cNvPr id="700576" name="Group 1184"/>
            <p:cNvGrpSpPr>
              <a:grpSpLocks/>
            </p:cNvGrpSpPr>
            <p:nvPr/>
          </p:nvGrpSpPr>
          <p:grpSpPr bwMode="auto">
            <a:xfrm>
              <a:off x="3659" y="595"/>
              <a:ext cx="276" cy="250"/>
              <a:chOff x="3785" y="222"/>
              <a:chExt cx="276" cy="250"/>
            </a:xfrm>
          </p:grpSpPr>
          <p:sp>
            <p:nvSpPr>
              <p:cNvPr id="700452" name="Rectangle 1060"/>
              <p:cNvSpPr>
                <a:spLocks noChangeArrowheads="1"/>
              </p:cNvSpPr>
              <p:nvPr/>
            </p:nvSpPr>
            <p:spPr bwMode="auto">
              <a:xfrm>
                <a:off x="3785" y="245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0453" name="Text Box 1061"/>
              <p:cNvSpPr txBox="1">
                <a:spLocks noChangeArrowheads="1"/>
              </p:cNvSpPr>
              <p:nvPr/>
            </p:nvSpPr>
            <p:spPr bwMode="auto">
              <a:xfrm>
                <a:off x="3785" y="222"/>
                <a:ext cx="27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fr-FR"/>
                  <a:t>24</a:t>
                </a:r>
              </a:p>
            </p:txBody>
          </p:sp>
        </p:grpSp>
        <p:sp>
          <p:nvSpPr>
            <p:cNvPr id="700454" name="Text Box 1062"/>
            <p:cNvSpPr txBox="1">
              <a:spLocks noChangeArrowheads="1"/>
            </p:cNvSpPr>
            <p:nvPr/>
          </p:nvSpPr>
          <p:spPr bwMode="auto">
            <a:xfrm>
              <a:off x="2584" y="664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17</a:t>
              </a:r>
            </a:p>
          </p:txBody>
        </p:sp>
        <p:sp>
          <p:nvSpPr>
            <p:cNvPr id="700455" name="Rectangle 1063"/>
            <p:cNvSpPr>
              <a:spLocks noChangeArrowheads="1"/>
            </p:cNvSpPr>
            <p:nvPr/>
          </p:nvSpPr>
          <p:spPr bwMode="auto">
            <a:xfrm>
              <a:off x="2847" y="618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0456" name="Text Box 1064"/>
            <p:cNvSpPr txBox="1">
              <a:spLocks noChangeArrowheads="1"/>
            </p:cNvSpPr>
            <p:nvPr/>
          </p:nvSpPr>
          <p:spPr bwMode="auto">
            <a:xfrm>
              <a:off x="2847" y="664"/>
              <a:ext cx="294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18</a:t>
              </a:r>
            </a:p>
          </p:txBody>
        </p:sp>
        <p:sp>
          <p:nvSpPr>
            <p:cNvPr id="700441" name="Text Box 1049"/>
            <p:cNvSpPr txBox="1">
              <a:spLocks noChangeArrowheads="1"/>
            </p:cNvSpPr>
            <p:nvPr/>
          </p:nvSpPr>
          <p:spPr bwMode="auto">
            <a:xfrm>
              <a:off x="3945" y="663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27</a:t>
              </a:r>
            </a:p>
          </p:txBody>
        </p:sp>
      </p:grpSp>
      <p:grpSp>
        <p:nvGrpSpPr>
          <p:cNvPr id="700579" name="Group 1187"/>
          <p:cNvGrpSpPr>
            <a:grpSpLocks/>
          </p:cNvGrpSpPr>
          <p:nvPr/>
        </p:nvGrpSpPr>
        <p:grpSpPr bwMode="auto">
          <a:xfrm>
            <a:off x="631825" y="1725613"/>
            <a:ext cx="6946900" cy="444500"/>
            <a:chOff x="398" y="1087"/>
            <a:chExt cx="4376" cy="280"/>
          </a:xfrm>
        </p:grpSpPr>
        <p:sp>
          <p:nvSpPr>
            <p:cNvPr id="700480" name="Rectangle 1088"/>
            <p:cNvSpPr>
              <a:spLocks noChangeArrowheads="1"/>
            </p:cNvSpPr>
            <p:nvPr/>
          </p:nvSpPr>
          <p:spPr bwMode="auto">
            <a:xfrm>
              <a:off x="4208" y="1117"/>
              <a:ext cx="272" cy="227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0459" name="Rectangle 1067"/>
            <p:cNvSpPr>
              <a:spLocks noChangeArrowheads="1"/>
            </p:cNvSpPr>
            <p:nvPr/>
          </p:nvSpPr>
          <p:spPr bwMode="auto">
            <a:xfrm>
              <a:off x="3936" y="1117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0460" name="Rectangle 1068"/>
            <p:cNvSpPr>
              <a:spLocks noChangeArrowheads="1"/>
            </p:cNvSpPr>
            <p:nvPr/>
          </p:nvSpPr>
          <p:spPr bwMode="auto">
            <a:xfrm>
              <a:off x="3391" y="1117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0461" name="Text Box 1069"/>
            <p:cNvSpPr txBox="1">
              <a:spLocks noChangeArrowheads="1"/>
            </p:cNvSpPr>
            <p:nvPr/>
          </p:nvSpPr>
          <p:spPr bwMode="auto">
            <a:xfrm>
              <a:off x="3400" y="1162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20</a:t>
              </a:r>
            </a:p>
          </p:txBody>
        </p:sp>
        <p:sp>
          <p:nvSpPr>
            <p:cNvPr id="700462" name="Rectangle 1070"/>
            <p:cNvSpPr>
              <a:spLocks noChangeArrowheads="1"/>
            </p:cNvSpPr>
            <p:nvPr/>
          </p:nvSpPr>
          <p:spPr bwMode="auto">
            <a:xfrm>
              <a:off x="3119" y="1117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0463" name="Rectangle 1071"/>
            <p:cNvSpPr>
              <a:spLocks noChangeArrowheads="1"/>
            </p:cNvSpPr>
            <p:nvPr/>
          </p:nvSpPr>
          <p:spPr bwMode="auto">
            <a:xfrm>
              <a:off x="4480" y="1117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0464" name="Rectangle 1072"/>
            <p:cNvSpPr>
              <a:spLocks noChangeArrowheads="1"/>
            </p:cNvSpPr>
            <p:nvPr/>
          </p:nvSpPr>
          <p:spPr bwMode="auto">
            <a:xfrm>
              <a:off x="1759" y="1117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0465" name="Rectangle 1073"/>
            <p:cNvSpPr>
              <a:spLocks noChangeArrowheads="1"/>
            </p:cNvSpPr>
            <p:nvPr/>
          </p:nvSpPr>
          <p:spPr bwMode="auto">
            <a:xfrm>
              <a:off x="942" y="1117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0466" name="Rectangle 1074"/>
            <p:cNvSpPr>
              <a:spLocks noChangeArrowheads="1"/>
            </p:cNvSpPr>
            <p:nvPr/>
          </p:nvSpPr>
          <p:spPr bwMode="auto">
            <a:xfrm>
              <a:off x="670" y="1117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0467" name="Rectangle 1075"/>
            <p:cNvSpPr>
              <a:spLocks noChangeArrowheads="1"/>
            </p:cNvSpPr>
            <p:nvPr/>
          </p:nvSpPr>
          <p:spPr bwMode="auto">
            <a:xfrm>
              <a:off x="398" y="1117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0468" name="Text Box 1076"/>
            <p:cNvSpPr txBox="1">
              <a:spLocks noChangeArrowheads="1"/>
            </p:cNvSpPr>
            <p:nvPr/>
          </p:nvSpPr>
          <p:spPr bwMode="auto">
            <a:xfrm>
              <a:off x="1768" y="1162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12</a:t>
              </a:r>
            </a:p>
          </p:txBody>
        </p:sp>
        <p:sp>
          <p:nvSpPr>
            <p:cNvPr id="700469" name="Text Box 1077"/>
            <p:cNvSpPr txBox="1">
              <a:spLocks noChangeArrowheads="1"/>
            </p:cNvSpPr>
            <p:nvPr/>
          </p:nvSpPr>
          <p:spPr bwMode="auto">
            <a:xfrm>
              <a:off x="987" y="1163"/>
              <a:ext cx="205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7</a:t>
              </a:r>
            </a:p>
          </p:txBody>
        </p:sp>
        <p:grpSp>
          <p:nvGrpSpPr>
            <p:cNvPr id="700470" name="Group 1078"/>
            <p:cNvGrpSpPr>
              <a:grpSpLocks/>
            </p:cNvGrpSpPr>
            <p:nvPr/>
          </p:nvGrpSpPr>
          <p:grpSpPr bwMode="auto">
            <a:xfrm>
              <a:off x="2031" y="1117"/>
              <a:ext cx="285" cy="227"/>
              <a:chOff x="2167" y="1253"/>
              <a:chExt cx="285" cy="227"/>
            </a:xfrm>
          </p:grpSpPr>
          <p:sp>
            <p:nvSpPr>
              <p:cNvPr id="700471" name="Rectangle 1079"/>
              <p:cNvSpPr>
                <a:spLocks noChangeArrowheads="1"/>
              </p:cNvSpPr>
              <p:nvPr/>
            </p:nvSpPr>
            <p:spPr bwMode="auto">
              <a:xfrm>
                <a:off x="2167" y="1253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0472" name="Text Box 1080"/>
              <p:cNvSpPr txBox="1">
                <a:spLocks noChangeArrowheads="1"/>
              </p:cNvSpPr>
              <p:nvPr/>
            </p:nvSpPr>
            <p:spPr bwMode="auto">
              <a:xfrm>
                <a:off x="2176" y="1298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13</a:t>
                </a:r>
              </a:p>
            </p:txBody>
          </p:sp>
        </p:grpSp>
        <p:sp>
          <p:nvSpPr>
            <p:cNvPr id="700473" name="Text Box 1081"/>
            <p:cNvSpPr txBox="1">
              <a:spLocks noChangeArrowheads="1"/>
            </p:cNvSpPr>
            <p:nvPr/>
          </p:nvSpPr>
          <p:spPr bwMode="auto">
            <a:xfrm>
              <a:off x="4480" y="1162"/>
              <a:ext cx="294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36</a:t>
              </a:r>
            </a:p>
          </p:txBody>
        </p:sp>
        <p:sp>
          <p:nvSpPr>
            <p:cNvPr id="700474" name="Rectangle 1082"/>
            <p:cNvSpPr>
              <a:spLocks noChangeArrowheads="1"/>
            </p:cNvSpPr>
            <p:nvPr/>
          </p:nvSpPr>
          <p:spPr bwMode="auto">
            <a:xfrm>
              <a:off x="2303" y="1117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0475" name="Text Box 1083"/>
            <p:cNvSpPr txBox="1">
              <a:spLocks noChangeArrowheads="1"/>
            </p:cNvSpPr>
            <p:nvPr/>
          </p:nvSpPr>
          <p:spPr bwMode="auto">
            <a:xfrm>
              <a:off x="2312" y="1162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15</a:t>
              </a:r>
            </a:p>
          </p:txBody>
        </p:sp>
        <p:sp>
          <p:nvSpPr>
            <p:cNvPr id="700476" name="Text Box 1084"/>
            <p:cNvSpPr txBox="1">
              <a:spLocks noChangeArrowheads="1"/>
            </p:cNvSpPr>
            <p:nvPr/>
          </p:nvSpPr>
          <p:spPr bwMode="auto">
            <a:xfrm>
              <a:off x="3128" y="1162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19</a:t>
              </a:r>
            </a:p>
          </p:txBody>
        </p:sp>
        <p:sp>
          <p:nvSpPr>
            <p:cNvPr id="700477" name="Text Box 1085"/>
            <p:cNvSpPr txBox="1">
              <a:spLocks noChangeArrowheads="1"/>
            </p:cNvSpPr>
            <p:nvPr/>
          </p:nvSpPr>
          <p:spPr bwMode="auto">
            <a:xfrm>
              <a:off x="4217" y="1087"/>
              <a:ext cx="27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fr-FR"/>
                <a:t>32</a:t>
              </a:r>
            </a:p>
          </p:txBody>
        </p:sp>
        <p:sp>
          <p:nvSpPr>
            <p:cNvPr id="700478" name="Text Box 1086"/>
            <p:cNvSpPr txBox="1">
              <a:spLocks noChangeArrowheads="1"/>
            </p:cNvSpPr>
            <p:nvPr/>
          </p:nvSpPr>
          <p:spPr bwMode="auto">
            <a:xfrm>
              <a:off x="670" y="1162"/>
              <a:ext cx="319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5</a:t>
              </a:r>
            </a:p>
          </p:txBody>
        </p:sp>
        <p:sp>
          <p:nvSpPr>
            <p:cNvPr id="700479" name="Rectangle 1087"/>
            <p:cNvSpPr>
              <a:spLocks noChangeArrowheads="1"/>
            </p:cNvSpPr>
            <p:nvPr/>
          </p:nvSpPr>
          <p:spPr bwMode="auto">
            <a:xfrm>
              <a:off x="2575" y="1117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0481" name="Rectangle 1089"/>
            <p:cNvSpPr>
              <a:spLocks noChangeArrowheads="1"/>
            </p:cNvSpPr>
            <p:nvPr/>
          </p:nvSpPr>
          <p:spPr bwMode="auto">
            <a:xfrm>
              <a:off x="1215" y="1117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0482" name="Text Box 1090"/>
            <p:cNvSpPr txBox="1">
              <a:spLocks noChangeArrowheads="1"/>
            </p:cNvSpPr>
            <p:nvPr/>
          </p:nvSpPr>
          <p:spPr bwMode="auto">
            <a:xfrm>
              <a:off x="447" y="1162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</a:t>
              </a:r>
            </a:p>
          </p:txBody>
        </p:sp>
        <p:sp>
          <p:nvSpPr>
            <p:cNvPr id="700483" name="Text Box 1091"/>
            <p:cNvSpPr txBox="1">
              <a:spLocks noChangeArrowheads="1"/>
            </p:cNvSpPr>
            <p:nvPr/>
          </p:nvSpPr>
          <p:spPr bwMode="auto">
            <a:xfrm>
              <a:off x="1264" y="1163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8</a:t>
              </a:r>
            </a:p>
          </p:txBody>
        </p:sp>
        <p:grpSp>
          <p:nvGrpSpPr>
            <p:cNvPr id="700484" name="Group 1092"/>
            <p:cNvGrpSpPr>
              <a:grpSpLocks/>
            </p:cNvGrpSpPr>
            <p:nvPr/>
          </p:nvGrpSpPr>
          <p:grpSpPr bwMode="auto">
            <a:xfrm>
              <a:off x="1487" y="1117"/>
              <a:ext cx="272" cy="227"/>
              <a:chOff x="1577" y="3113"/>
              <a:chExt cx="272" cy="227"/>
            </a:xfrm>
          </p:grpSpPr>
          <p:sp>
            <p:nvSpPr>
              <p:cNvPr id="700485" name="Rectangle 1093"/>
              <p:cNvSpPr>
                <a:spLocks noChangeArrowheads="1"/>
              </p:cNvSpPr>
              <p:nvPr/>
            </p:nvSpPr>
            <p:spPr bwMode="auto">
              <a:xfrm>
                <a:off x="1577" y="3113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0486" name="Text Box 1094"/>
              <p:cNvSpPr txBox="1">
                <a:spLocks noChangeArrowheads="1"/>
              </p:cNvSpPr>
              <p:nvPr/>
            </p:nvSpPr>
            <p:spPr bwMode="auto">
              <a:xfrm>
                <a:off x="1623" y="3158"/>
                <a:ext cx="205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fr-FR"/>
                  <a:t>9</a:t>
                </a:r>
              </a:p>
            </p:txBody>
          </p:sp>
        </p:grpSp>
        <p:grpSp>
          <p:nvGrpSpPr>
            <p:cNvPr id="700578" name="Group 1186"/>
            <p:cNvGrpSpPr>
              <a:grpSpLocks/>
            </p:cNvGrpSpPr>
            <p:nvPr/>
          </p:nvGrpSpPr>
          <p:grpSpPr bwMode="auto">
            <a:xfrm>
              <a:off x="3664" y="1117"/>
              <a:ext cx="276" cy="250"/>
              <a:chOff x="3664" y="1117"/>
              <a:chExt cx="276" cy="250"/>
            </a:xfrm>
          </p:grpSpPr>
          <p:sp>
            <p:nvSpPr>
              <p:cNvPr id="700488" name="Rectangle 1096"/>
              <p:cNvSpPr>
                <a:spLocks noChangeArrowheads="1"/>
              </p:cNvSpPr>
              <p:nvPr/>
            </p:nvSpPr>
            <p:spPr bwMode="auto">
              <a:xfrm>
                <a:off x="3664" y="1117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0489" name="Text Box 1097"/>
              <p:cNvSpPr txBox="1">
                <a:spLocks noChangeArrowheads="1"/>
              </p:cNvSpPr>
              <p:nvPr/>
            </p:nvSpPr>
            <p:spPr bwMode="auto">
              <a:xfrm>
                <a:off x="3664" y="1117"/>
                <a:ext cx="27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fr-FR"/>
                  <a:t>24</a:t>
                </a:r>
              </a:p>
            </p:txBody>
          </p:sp>
        </p:grpSp>
        <p:sp>
          <p:nvSpPr>
            <p:cNvPr id="700490" name="Text Box 1098"/>
            <p:cNvSpPr txBox="1">
              <a:spLocks noChangeArrowheads="1"/>
            </p:cNvSpPr>
            <p:nvPr/>
          </p:nvSpPr>
          <p:spPr bwMode="auto">
            <a:xfrm>
              <a:off x="2584" y="1163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17</a:t>
              </a:r>
            </a:p>
          </p:txBody>
        </p:sp>
        <p:sp>
          <p:nvSpPr>
            <p:cNvPr id="700491" name="Rectangle 1099"/>
            <p:cNvSpPr>
              <a:spLocks noChangeArrowheads="1"/>
            </p:cNvSpPr>
            <p:nvPr/>
          </p:nvSpPr>
          <p:spPr bwMode="auto">
            <a:xfrm>
              <a:off x="2847" y="1117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0492" name="Text Box 1100"/>
            <p:cNvSpPr txBox="1">
              <a:spLocks noChangeArrowheads="1"/>
            </p:cNvSpPr>
            <p:nvPr/>
          </p:nvSpPr>
          <p:spPr bwMode="auto">
            <a:xfrm>
              <a:off x="2847" y="1163"/>
              <a:ext cx="294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18</a:t>
              </a:r>
            </a:p>
          </p:txBody>
        </p:sp>
        <p:sp>
          <p:nvSpPr>
            <p:cNvPr id="700493" name="Text Box 1101"/>
            <p:cNvSpPr txBox="1">
              <a:spLocks noChangeArrowheads="1"/>
            </p:cNvSpPr>
            <p:nvPr/>
          </p:nvSpPr>
          <p:spPr bwMode="auto">
            <a:xfrm>
              <a:off x="3945" y="1162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27</a:t>
              </a:r>
            </a:p>
          </p:txBody>
        </p:sp>
      </p:grpSp>
      <p:sp>
        <p:nvSpPr>
          <p:cNvPr id="700494" name="Line 1102"/>
          <p:cNvSpPr>
            <a:spLocks noChangeShapeType="1"/>
          </p:cNvSpPr>
          <p:nvPr/>
        </p:nvSpPr>
        <p:spPr bwMode="auto">
          <a:xfrm>
            <a:off x="6465888" y="1341438"/>
            <a:ext cx="0" cy="4318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>
            <a:spAutoFit/>
          </a:bodyPr>
          <a:lstStyle/>
          <a:p>
            <a:endParaRPr lang="fr-FR"/>
          </a:p>
        </p:txBody>
      </p:sp>
      <p:grpSp>
        <p:nvGrpSpPr>
          <p:cNvPr id="700581" name="Group 1189"/>
          <p:cNvGrpSpPr>
            <a:grpSpLocks/>
          </p:cNvGrpSpPr>
          <p:nvPr/>
        </p:nvGrpSpPr>
        <p:grpSpPr bwMode="auto">
          <a:xfrm>
            <a:off x="609600" y="2667000"/>
            <a:ext cx="6946900" cy="360363"/>
            <a:chOff x="384" y="1680"/>
            <a:chExt cx="4376" cy="227"/>
          </a:xfrm>
        </p:grpSpPr>
        <p:sp>
          <p:nvSpPr>
            <p:cNvPr id="700497" name="Rectangle 1105"/>
            <p:cNvSpPr>
              <a:spLocks noChangeArrowheads="1"/>
            </p:cNvSpPr>
            <p:nvPr/>
          </p:nvSpPr>
          <p:spPr bwMode="auto">
            <a:xfrm>
              <a:off x="4194" y="1680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0498" name="Rectangle 1106"/>
            <p:cNvSpPr>
              <a:spLocks noChangeArrowheads="1"/>
            </p:cNvSpPr>
            <p:nvPr/>
          </p:nvSpPr>
          <p:spPr bwMode="auto">
            <a:xfrm>
              <a:off x="3922" y="1680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0499" name="Rectangle 1107"/>
            <p:cNvSpPr>
              <a:spLocks noChangeArrowheads="1"/>
            </p:cNvSpPr>
            <p:nvPr/>
          </p:nvSpPr>
          <p:spPr bwMode="auto">
            <a:xfrm>
              <a:off x="3377" y="1680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0500" name="Text Box 1108"/>
            <p:cNvSpPr txBox="1">
              <a:spLocks noChangeArrowheads="1"/>
            </p:cNvSpPr>
            <p:nvPr/>
          </p:nvSpPr>
          <p:spPr bwMode="auto">
            <a:xfrm>
              <a:off x="3386" y="1725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20</a:t>
              </a:r>
            </a:p>
          </p:txBody>
        </p:sp>
        <p:sp>
          <p:nvSpPr>
            <p:cNvPr id="700501" name="Rectangle 1109"/>
            <p:cNvSpPr>
              <a:spLocks noChangeArrowheads="1"/>
            </p:cNvSpPr>
            <p:nvPr/>
          </p:nvSpPr>
          <p:spPr bwMode="auto">
            <a:xfrm>
              <a:off x="3105" y="1680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0502" name="Rectangle 1110"/>
            <p:cNvSpPr>
              <a:spLocks noChangeArrowheads="1"/>
            </p:cNvSpPr>
            <p:nvPr/>
          </p:nvSpPr>
          <p:spPr bwMode="auto">
            <a:xfrm>
              <a:off x="4466" y="1680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0503" name="Rectangle 1111"/>
            <p:cNvSpPr>
              <a:spLocks noChangeArrowheads="1"/>
            </p:cNvSpPr>
            <p:nvPr/>
          </p:nvSpPr>
          <p:spPr bwMode="auto">
            <a:xfrm>
              <a:off x="1745" y="1680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0504" name="Rectangle 1112"/>
            <p:cNvSpPr>
              <a:spLocks noChangeArrowheads="1"/>
            </p:cNvSpPr>
            <p:nvPr/>
          </p:nvSpPr>
          <p:spPr bwMode="auto">
            <a:xfrm>
              <a:off x="928" y="1680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0505" name="Rectangle 1113"/>
            <p:cNvSpPr>
              <a:spLocks noChangeArrowheads="1"/>
            </p:cNvSpPr>
            <p:nvPr/>
          </p:nvSpPr>
          <p:spPr bwMode="auto">
            <a:xfrm>
              <a:off x="656" y="1680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0506" name="Rectangle 1114"/>
            <p:cNvSpPr>
              <a:spLocks noChangeArrowheads="1"/>
            </p:cNvSpPr>
            <p:nvPr/>
          </p:nvSpPr>
          <p:spPr bwMode="auto">
            <a:xfrm>
              <a:off x="384" y="1680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0507" name="Text Box 1115"/>
            <p:cNvSpPr txBox="1">
              <a:spLocks noChangeArrowheads="1"/>
            </p:cNvSpPr>
            <p:nvPr/>
          </p:nvSpPr>
          <p:spPr bwMode="auto">
            <a:xfrm>
              <a:off x="1754" y="1725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12</a:t>
              </a:r>
            </a:p>
          </p:txBody>
        </p:sp>
        <p:sp>
          <p:nvSpPr>
            <p:cNvPr id="700508" name="Text Box 1116"/>
            <p:cNvSpPr txBox="1">
              <a:spLocks noChangeArrowheads="1"/>
            </p:cNvSpPr>
            <p:nvPr/>
          </p:nvSpPr>
          <p:spPr bwMode="auto">
            <a:xfrm>
              <a:off x="973" y="1726"/>
              <a:ext cx="205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7</a:t>
              </a:r>
            </a:p>
          </p:txBody>
        </p:sp>
        <p:grpSp>
          <p:nvGrpSpPr>
            <p:cNvPr id="700509" name="Group 1117"/>
            <p:cNvGrpSpPr>
              <a:grpSpLocks/>
            </p:cNvGrpSpPr>
            <p:nvPr/>
          </p:nvGrpSpPr>
          <p:grpSpPr bwMode="auto">
            <a:xfrm>
              <a:off x="2017" y="1680"/>
              <a:ext cx="285" cy="227"/>
              <a:chOff x="2167" y="1253"/>
              <a:chExt cx="285" cy="227"/>
            </a:xfrm>
          </p:grpSpPr>
          <p:sp>
            <p:nvSpPr>
              <p:cNvPr id="700510" name="Rectangle 1118"/>
              <p:cNvSpPr>
                <a:spLocks noChangeArrowheads="1"/>
              </p:cNvSpPr>
              <p:nvPr/>
            </p:nvSpPr>
            <p:spPr bwMode="auto">
              <a:xfrm>
                <a:off x="2167" y="1253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0511" name="Text Box 1119"/>
              <p:cNvSpPr txBox="1">
                <a:spLocks noChangeArrowheads="1"/>
              </p:cNvSpPr>
              <p:nvPr/>
            </p:nvSpPr>
            <p:spPr bwMode="auto">
              <a:xfrm>
                <a:off x="2176" y="1298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13</a:t>
                </a:r>
              </a:p>
            </p:txBody>
          </p:sp>
        </p:grpSp>
        <p:sp>
          <p:nvSpPr>
            <p:cNvPr id="700512" name="Text Box 1120"/>
            <p:cNvSpPr txBox="1">
              <a:spLocks noChangeArrowheads="1"/>
            </p:cNvSpPr>
            <p:nvPr/>
          </p:nvSpPr>
          <p:spPr bwMode="auto">
            <a:xfrm>
              <a:off x="4466" y="1725"/>
              <a:ext cx="294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36</a:t>
              </a:r>
            </a:p>
          </p:txBody>
        </p:sp>
        <p:sp>
          <p:nvSpPr>
            <p:cNvPr id="700513" name="Rectangle 1121"/>
            <p:cNvSpPr>
              <a:spLocks noChangeArrowheads="1"/>
            </p:cNvSpPr>
            <p:nvPr/>
          </p:nvSpPr>
          <p:spPr bwMode="auto">
            <a:xfrm>
              <a:off x="2289" y="1680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0514" name="Text Box 1122"/>
            <p:cNvSpPr txBox="1">
              <a:spLocks noChangeArrowheads="1"/>
            </p:cNvSpPr>
            <p:nvPr/>
          </p:nvSpPr>
          <p:spPr bwMode="auto">
            <a:xfrm>
              <a:off x="2298" y="1725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15</a:t>
              </a:r>
            </a:p>
          </p:txBody>
        </p:sp>
        <p:sp>
          <p:nvSpPr>
            <p:cNvPr id="700515" name="Text Box 1123"/>
            <p:cNvSpPr txBox="1">
              <a:spLocks noChangeArrowheads="1"/>
            </p:cNvSpPr>
            <p:nvPr/>
          </p:nvSpPr>
          <p:spPr bwMode="auto">
            <a:xfrm>
              <a:off x="3114" y="1725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19</a:t>
              </a:r>
            </a:p>
          </p:txBody>
        </p:sp>
        <p:sp>
          <p:nvSpPr>
            <p:cNvPr id="700516" name="Text Box 1124"/>
            <p:cNvSpPr txBox="1">
              <a:spLocks noChangeArrowheads="1"/>
            </p:cNvSpPr>
            <p:nvPr/>
          </p:nvSpPr>
          <p:spPr bwMode="auto">
            <a:xfrm>
              <a:off x="4203" y="1726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32</a:t>
              </a:r>
            </a:p>
          </p:txBody>
        </p:sp>
        <p:sp>
          <p:nvSpPr>
            <p:cNvPr id="700517" name="Text Box 1125"/>
            <p:cNvSpPr txBox="1">
              <a:spLocks noChangeArrowheads="1"/>
            </p:cNvSpPr>
            <p:nvPr/>
          </p:nvSpPr>
          <p:spPr bwMode="auto">
            <a:xfrm>
              <a:off x="656" y="1725"/>
              <a:ext cx="319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5</a:t>
              </a:r>
            </a:p>
          </p:txBody>
        </p:sp>
        <p:sp>
          <p:nvSpPr>
            <p:cNvPr id="700518" name="Rectangle 1126"/>
            <p:cNvSpPr>
              <a:spLocks noChangeArrowheads="1"/>
            </p:cNvSpPr>
            <p:nvPr/>
          </p:nvSpPr>
          <p:spPr bwMode="auto">
            <a:xfrm>
              <a:off x="2561" y="1680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0519" name="Rectangle 1127"/>
            <p:cNvSpPr>
              <a:spLocks noChangeArrowheads="1"/>
            </p:cNvSpPr>
            <p:nvPr/>
          </p:nvSpPr>
          <p:spPr bwMode="auto">
            <a:xfrm>
              <a:off x="1201" y="1680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0520" name="Text Box 1128"/>
            <p:cNvSpPr txBox="1">
              <a:spLocks noChangeArrowheads="1"/>
            </p:cNvSpPr>
            <p:nvPr/>
          </p:nvSpPr>
          <p:spPr bwMode="auto">
            <a:xfrm>
              <a:off x="433" y="1725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</a:t>
              </a:r>
            </a:p>
          </p:txBody>
        </p:sp>
        <p:sp>
          <p:nvSpPr>
            <p:cNvPr id="700521" name="Text Box 1129"/>
            <p:cNvSpPr txBox="1">
              <a:spLocks noChangeArrowheads="1"/>
            </p:cNvSpPr>
            <p:nvPr/>
          </p:nvSpPr>
          <p:spPr bwMode="auto">
            <a:xfrm>
              <a:off x="1250" y="1726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8</a:t>
              </a:r>
            </a:p>
          </p:txBody>
        </p:sp>
        <p:grpSp>
          <p:nvGrpSpPr>
            <p:cNvPr id="700522" name="Group 1130"/>
            <p:cNvGrpSpPr>
              <a:grpSpLocks/>
            </p:cNvGrpSpPr>
            <p:nvPr/>
          </p:nvGrpSpPr>
          <p:grpSpPr bwMode="auto">
            <a:xfrm>
              <a:off x="1473" y="1680"/>
              <a:ext cx="272" cy="227"/>
              <a:chOff x="1577" y="3113"/>
              <a:chExt cx="272" cy="227"/>
            </a:xfrm>
          </p:grpSpPr>
          <p:sp>
            <p:nvSpPr>
              <p:cNvPr id="700523" name="Rectangle 1131"/>
              <p:cNvSpPr>
                <a:spLocks noChangeArrowheads="1"/>
              </p:cNvSpPr>
              <p:nvPr/>
            </p:nvSpPr>
            <p:spPr bwMode="auto">
              <a:xfrm>
                <a:off x="1577" y="3113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0524" name="Text Box 1132"/>
              <p:cNvSpPr txBox="1">
                <a:spLocks noChangeArrowheads="1"/>
              </p:cNvSpPr>
              <p:nvPr/>
            </p:nvSpPr>
            <p:spPr bwMode="auto">
              <a:xfrm>
                <a:off x="1623" y="3158"/>
                <a:ext cx="205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fr-FR"/>
                  <a:t>9</a:t>
                </a:r>
              </a:p>
            </p:txBody>
          </p:sp>
        </p:grpSp>
        <p:grpSp>
          <p:nvGrpSpPr>
            <p:cNvPr id="700580" name="Group 1188"/>
            <p:cNvGrpSpPr>
              <a:grpSpLocks/>
            </p:cNvGrpSpPr>
            <p:nvPr/>
          </p:nvGrpSpPr>
          <p:grpSpPr bwMode="auto">
            <a:xfrm>
              <a:off x="3649" y="1680"/>
              <a:ext cx="276" cy="227"/>
              <a:chOff x="3649" y="1680"/>
              <a:chExt cx="276" cy="227"/>
            </a:xfrm>
          </p:grpSpPr>
          <p:sp>
            <p:nvSpPr>
              <p:cNvPr id="700526" name="Rectangle 1134"/>
              <p:cNvSpPr>
                <a:spLocks noChangeArrowheads="1"/>
              </p:cNvSpPr>
              <p:nvPr/>
            </p:nvSpPr>
            <p:spPr bwMode="auto">
              <a:xfrm>
                <a:off x="3649" y="1680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0527" name="Text Box 1135"/>
              <p:cNvSpPr txBox="1">
                <a:spLocks noChangeArrowheads="1"/>
              </p:cNvSpPr>
              <p:nvPr/>
            </p:nvSpPr>
            <p:spPr bwMode="auto">
              <a:xfrm>
                <a:off x="3649" y="1725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24</a:t>
                </a:r>
              </a:p>
            </p:txBody>
          </p:sp>
        </p:grpSp>
        <p:sp>
          <p:nvSpPr>
            <p:cNvPr id="700528" name="Text Box 1136"/>
            <p:cNvSpPr txBox="1">
              <a:spLocks noChangeArrowheads="1"/>
            </p:cNvSpPr>
            <p:nvPr/>
          </p:nvSpPr>
          <p:spPr bwMode="auto">
            <a:xfrm>
              <a:off x="2570" y="1726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17</a:t>
              </a:r>
            </a:p>
          </p:txBody>
        </p:sp>
        <p:sp>
          <p:nvSpPr>
            <p:cNvPr id="700529" name="Rectangle 1137"/>
            <p:cNvSpPr>
              <a:spLocks noChangeArrowheads="1"/>
            </p:cNvSpPr>
            <p:nvPr/>
          </p:nvSpPr>
          <p:spPr bwMode="auto">
            <a:xfrm>
              <a:off x="2833" y="1680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0530" name="Text Box 1138"/>
            <p:cNvSpPr txBox="1">
              <a:spLocks noChangeArrowheads="1"/>
            </p:cNvSpPr>
            <p:nvPr/>
          </p:nvSpPr>
          <p:spPr bwMode="auto">
            <a:xfrm>
              <a:off x="2833" y="1726"/>
              <a:ext cx="294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18</a:t>
              </a:r>
            </a:p>
          </p:txBody>
        </p:sp>
        <p:sp>
          <p:nvSpPr>
            <p:cNvPr id="700531" name="Text Box 1139"/>
            <p:cNvSpPr txBox="1">
              <a:spLocks noChangeArrowheads="1"/>
            </p:cNvSpPr>
            <p:nvPr/>
          </p:nvSpPr>
          <p:spPr bwMode="auto">
            <a:xfrm>
              <a:off x="3931" y="1725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27</a:t>
              </a:r>
            </a:p>
          </p:txBody>
        </p:sp>
      </p:grpSp>
      <p:sp>
        <p:nvSpPr>
          <p:cNvPr id="700533" name="Line 1141"/>
          <p:cNvSpPr>
            <a:spLocks noChangeShapeType="1"/>
          </p:cNvSpPr>
          <p:nvPr/>
        </p:nvSpPr>
        <p:spPr bwMode="auto">
          <a:xfrm>
            <a:off x="6897688" y="2133600"/>
            <a:ext cx="0" cy="503238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>
            <a:spAutoFit/>
          </a:bodyPr>
          <a:lstStyle/>
          <a:p>
            <a:endParaRPr lang="fr-FR"/>
          </a:p>
        </p:txBody>
      </p:sp>
      <p:grpSp>
        <p:nvGrpSpPr>
          <p:cNvPr id="700575" name="Group 1183"/>
          <p:cNvGrpSpPr>
            <a:grpSpLocks/>
          </p:cNvGrpSpPr>
          <p:nvPr/>
        </p:nvGrpSpPr>
        <p:grpSpPr bwMode="auto">
          <a:xfrm>
            <a:off x="682625" y="3436938"/>
            <a:ext cx="6948488" cy="449262"/>
            <a:chOff x="430" y="2165"/>
            <a:chExt cx="4377" cy="283"/>
          </a:xfrm>
        </p:grpSpPr>
        <p:sp>
          <p:nvSpPr>
            <p:cNvPr id="700536" name="Rectangle 1144"/>
            <p:cNvSpPr>
              <a:spLocks noChangeArrowheads="1"/>
            </p:cNvSpPr>
            <p:nvPr/>
          </p:nvSpPr>
          <p:spPr bwMode="auto">
            <a:xfrm>
              <a:off x="4240" y="2196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0537" name="Rectangle 1145"/>
            <p:cNvSpPr>
              <a:spLocks noChangeArrowheads="1"/>
            </p:cNvSpPr>
            <p:nvPr/>
          </p:nvSpPr>
          <p:spPr bwMode="auto">
            <a:xfrm>
              <a:off x="3968" y="2196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0538" name="Rectangle 1146"/>
            <p:cNvSpPr>
              <a:spLocks noChangeArrowheads="1"/>
            </p:cNvSpPr>
            <p:nvPr/>
          </p:nvSpPr>
          <p:spPr bwMode="auto">
            <a:xfrm>
              <a:off x="3423" y="2196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0539" name="Text Box 1147"/>
            <p:cNvSpPr txBox="1">
              <a:spLocks noChangeArrowheads="1"/>
            </p:cNvSpPr>
            <p:nvPr/>
          </p:nvSpPr>
          <p:spPr bwMode="auto">
            <a:xfrm>
              <a:off x="3432" y="2165"/>
              <a:ext cx="27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fr-FR"/>
                <a:t>20</a:t>
              </a:r>
            </a:p>
          </p:txBody>
        </p:sp>
        <p:sp>
          <p:nvSpPr>
            <p:cNvPr id="700540" name="Rectangle 1148"/>
            <p:cNvSpPr>
              <a:spLocks noChangeArrowheads="1"/>
            </p:cNvSpPr>
            <p:nvPr/>
          </p:nvSpPr>
          <p:spPr bwMode="auto">
            <a:xfrm>
              <a:off x="3151" y="2196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0541" name="Rectangle 1149"/>
            <p:cNvSpPr>
              <a:spLocks noChangeArrowheads="1"/>
            </p:cNvSpPr>
            <p:nvPr/>
          </p:nvSpPr>
          <p:spPr bwMode="auto">
            <a:xfrm>
              <a:off x="4512" y="2196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0542" name="Rectangle 1150"/>
            <p:cNvSpPr>
              <a:spLocks noChangeArrowheads="1"/>
            </p:cNvSpPr>
            <p:nvPr/>
          </p:nvSpPr>
          <p:spPr bwMode="auto">
            <a:xfrm>
              <a:off x="1791" y="2196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0543" name="Rectangle 1151"/>
            <p:cNvSpPr>
              <a:spLocks noChangeArrowheads="1"/>
            </p:cNvSpPr>
            <p:nvPr/>
          </p:nvSpPr>
          <p:spPr bwMode="auto">
            <a:xfrm>
              <a:off x="974" y="2196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0544" name="Rectangle 1152"/>
            <p:cNvSpPr>
              <a:spLocks noChangeArrowheads="1"/>
            </p:cNvSpPr>
            <p:nvPr/>
          </p:nvSpPr>
          <p:spPr bwMode="auto">
            <a:xfrm>
              <a:off x="702" y="2196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0545" name="Rectangle 1153"/>
            <p:cNvSpPr>
              <a:spLocks noChangeArrowheads="1"/>
            </p:cNvSpPr>
            <p:nvPr/>
          </p:nvSpPr>
          <p:spPr bwMode="auto">
            <a:xfrm>
              <a:off x="430" y="2196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0546" name="Text Box 1154"/>
            <p:cNvSpPr txBox="1">
              <a:spLocks noChangeArrowheads="1"/>
            </p:cNvSpPr>
            <p:nvPr/>
          </p:nvSpPr>
          <p:spPr bwMode="auto">
            <a:xfrm>
              <a:off x="1800" y="2165"/>
              <a:ext cx="27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fr-FR"/>
                <a:t>12</a:t>
              </a:r>
            </a:p>
          </p:txBody>
        </p:sp>
        <p:sp>
          <p:nvSpPr>
            <p:cNvPr id="700547" name="Text Box 1155"/>
            <p:cNvSpPr txBox="1">
              <a:spLocks noChangeArrowheads="1"/>
            </p:cNvSpPr>
            <p:nvPr/>
          </p:nvSpPr>
          <p:spPr bwMode="auto">
            <a:xfrm>
              <a:off x="1012" y="2185"/>
              <a:ext cx="205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fr-FR"/>
                <a:t>7</a:t>
              </a:r>
            </a:p>
          </p:txBody>
        </p:sp>
        <p:grpSp>
          <p:nvGrpSpPr>
            <p:cNvPr id="700574" name="Group 1182"/>
            <p:cNvGrpSpPr>
              <a:grpSpLocks/>
            </p:cNvGrpSpPr>
            <p:nvPr/>
          </p:nvGrpSpPr>
          <p:grpSpPr bwMode="auto">
            <a:xfrm>
              <a:off x="2059" y="2173"/>
              <a:ext cx="276" cy="250"/>
              <a:chOff x="2620" y="2688"/>
              <a:chExt cx="276" cy="250"/>
            </a:xfrm>
          </p:grpSpPr>
          <p:sp>
            <p:nvSpPr>
              <p:cNvPr id="700549" name="Rectangle 1157"/>
              <p:cNvSpPr>
                <a:spLocks noChangeArrowheads="1"/>
              </p:cNvSpPr>
              <p:nvPr/>
            </p:nvSpPr>
            <p:spPr bwMode="auto">
              <a:xfrm>
                <a:off x="2620" y="2711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0550" name="Text Box 1158"/>
              <p:cNvSpPr txBox="1">
                <a:spLocks noChangeArrowheads="1"/>
              </p:cNvSpPr>
              <p:nvPr/>
            </p:nvSpPr>
            <p:spPr bwMode="auto">
              <a:xfrm>
                <a:off x="2620" y="2688"/>
                <a:ext cx="27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fr-FR"/>
                  <a:t>13</a:t>
                </a:r>
              </a:p>
            </p:txBody>
          </p:sp>
        </p:grpSp>
        <p:sp>
          <p:nvSpPr>
            <p:cNvPr id="700551" name="Text Box 1159"/>
            <p:cNvSpPr txBox="1">
              <a:spLocks noChangeArrowheads="1"/>
            </p:cNvSpPr>
            <p:nvPr/>
          </p:nvSpPr>
          <p:spPr bwMode="auto">
            <a:xfrm>
              <a:off x="4519" y="2191"/>
              <a:ext cx="28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fr-FR"/>
                <a:t>36</a:t>
              </a:r>
            </a:p>
          </p:txBody>
        </p:sp>
        <p:sp>
          <p:nvSpPr>
            <p:cNvPr id="700552" name="Rectangle 1160"/>
            <p:cNvSpPr>
              <a:spLocks noChangeArrowheads="1"/>
            </p:cNvSpPr>
            <p:nvPr/>
          </p:nvSpPr>
          <p:spPr bwMode="auto">
            <a:xfrm>
              <a:off x="2335" y="2196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0553" name="Text Box 1161"/>
            <p:cNvSpPr txBox="1">
              <a:spLocks noChangeArrowheads="1"/>
            </p:cNvSpPr>
            <p:nvPr/>
          </p:nvSpPr>
          <p:spPr bwMode="auto">
            <a:xfrm>
              <a:off x="2344" y="2165"/>
              <a:ext cx="27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fr-FR"/>
                <a:t>15</a:t>
              </a:r>
            </a:p>
          </p:txBody>
        </p:sp>
        <p:sp>
          <p:nvSpPr>
            <p:cNvPr id="700554" name="Text Box 1162"/>
            <p:cNvSpPr txBox="1">
              <a:spLocks noChangeArrowheads="1"/>
            </p:cNvSpPr>
            <p:nvPr/>
          </p:nvSpPr>
          <p:spPr bwMode="auto">
            <a:xfrm>
              <a:off x="3160" y="2165"/>
              <a:ext cx="27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fr-FR"/>
                <a:t>19</a:t>
              </a:r>
            </a:p>
          </p:txBody>
        </p:sp>
        <p:sp>
          <p:nvSpPr>
            <p:cNvPr id="700555" name="Text Box 1163"/>
            <p:cNvSpPr txBox="1">
              <a:spLocks noChangeArrowheads="1"/>
            </p:cNvSpPr>
            <p:nvPr/>
          </p:nvSpPr>
          <p:spPr bwMode="auto">
            <a:xfrm>
              <a:off x="4249" y="2166"/>
              <a:ext cx="27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fr-FR"/>
                <a:t>32</a:t>
              </a:r>
            </a:p>
          </p:txBody>
        </p:sp>
        <p:sp>
          <p:nvSpPr>
            <p:cNvPr id="700556" name="Text Box 1164"/>
            <p:cNvSpPr txBox="1">
              <a:spLocks noChangeArrowheads="1"/>
            </p:cNvSpPr>
            <p:nvPr/>
          </p:nvSpPr>
          <p:spPr bwMode="auto">
            <a:xfrm>
              <a:off x="702" y="2198"/>
              <a:ext cx="319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fr-FR"/>
                <a:t>5</a:t>
              </a:r>
            </a:p>
          </p:txBody>
        </p:sp>
        <p:sp>
          <p:nvSpPr>
            <p:cNvPr id="700557" name="Rectangle 1165"/>
            <p:cNvSpPr>
              <a:spLocks noChangeArrowheads="1"/>
            </p:cNvSpPr>
            <p:nvPr/>
          </p:nvSpPr>
          <p:spPr bwMode="auto">
            <a:xfrm>
              <a:off x="2607" y="2196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0558" name="Rectangle 1166"/>
            <p:cNvSpPr>
              <a:spLocks noChangeArrowheads="1"/>
            </p:cNvSpPr>
            <p:nvPr/>
          </p:nvSpPr>
          <p:spPr bwMode="auto">
            <a:xfrm>
              <a:off x="1247" y="2196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0559" name="Text Box 1167"/>
            <p:cNvSpPr txBox="1">
              <a:spLocks noChangeArrowheads="1"/>
            </p:cNvSpPr>
            <p:nvPr/>
          </p:nvSpPr>
          <p:spPr bwMode="auto">
            <a:xfrm>
              <a:off x="479" y="2165"/>
              <a:ext cx="19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fr-FR"/>
                <a:t>2</a:t>
              </a:r>
            </a:p>
          </p:txBody>
        </p:sp>
        <p:sp>
          <p:nvSpPr>
            <p:cNvPr id="700560" name="Text Box 1168"/>
            <p:cNvSpPr txBox="1">
              <a:spLocks noChangeArrowheads="1"/>
            </p:cNvSpPr>
            <p:nvPr/>
          </p:nvSpPr>
          <p:spPr bwMode="auto">
            <a:xfrm>
              <a:off x="1296" y="2166"/>
              <a:ext cx="19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fr-FR"/>
                <a:t>8</a:t>
              </a:r>
            </a:p>
          </p:txBody>
        </p:sp>
        <p:grpSp>
          <p:nvGrpSpPr>
            <p:cNvPr id="700573" name="Group 1181"/>
            <p:cNvGrpSpPr>
              <a:grpSpLocks/>
            </p:cNvGrpSpPr>
            <p:nvPr/>
          </p:nvGrpSpPr>
          <p:grpSpPr bwMode="auto">
            <a:xfrm>
              <a:off x="1520" y="2191"/>
              <a:ext cx="272" cy="250"/>
              <a:chOff x="1520" y="2198"/>
              <a:chExt cx="272" cy="250"/>
            </a:xfrm>
          </p:grpSpPr>
          <p:sp>
            <p:nvSpPr>
              <p:cNvPr id="700562" name="Rectangle 1170"/>
              <p:cNvSpPr>
                <a:spLocks noChangeArrowheads="1"/>
              </p:cNvSpPr>
              <p:nvPr/>
            </p:nvSpPr>
            <p:spPr bwMode="auto">
              <a:xfrm>
                <a:off x="1520" y="2198"/>
                <a:ext cx="272" cy="233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0563" name="Text Box 1171"/>
              <p:cNvSpPr txBox="1">
                <a:spLocks noChangeArrowheads="1"/>
              </p:cNvSpPr>
              <p:nvPr/>
            </p:nvSpPr>
            <p:spPr bwMode="auto">
              <a:xfrm>
                <a:off x="1549" y="2198"/>
                <a:ext cx="205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fr-FR"/>
                  <a:t>9</a:t>
                </a:r>
              </a:p>
            </p:txBody>
          </p:sp>
        </p:grpSp>
        <p:grpSp>
          <p:nvGrpSpPr>
            <p:cNvPr id="700571" name="Group 1179"/>
            <p:cNvGrpSpPr>
              <a:grpSpLocks/>
            </p:cNvGrpSpPr>
            <p:nvPr/>
          </p:nvGrpSpPr>
          <p:grpSpPr bwMode="auto">
            <a:xfrm>
              <a:off x="3690" y="2186"/>
              <a:ext cx="312" cy="250"/>
              <a:chOff x="3157" y="2947"/>
              <a:chExt cx="312" cy="250"/>
            </a:xfrm>
          </p:grpSpPr>
          <p:sp>
            <p:nvSpPr>
              <p:cNvPr id="700565" name="Rectangle 1173"/>
              <p:cNvSpPr>
                <a:spLocks noChangeArrowheads="1"/>
              </p:cNvSpPr>
              <p:nvPr/>
            </p:nvSpPr>
            <p:spPr bwMode="auto">
              <a:xfrm>
                <a:off x="3168" y="2956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0566" name="Text Box 1174"/>
              <p:cNvSpPr txBox="1">
                <a:spLocks noChangeArrowheads="1"/>
              </p:cNvSpPr>
              <p:nvPr/>
            </p:nvSpPr>
            <p:spPr bwMode="auto">
              <a:xfrm>
                <a:off x="3157" y="2947"/>
                <a:ext cx="312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fr-FR"/>
                  <a:t>24</a:t>
                </a:r>
              </a:p>
            </p:txBody>
          </p:sp>
        </p:grpSp>
        <p:sp>
          <p:nvSpPr>
            <p:cNvPr id="700567" name="Text Box 1175"/>
            <p:cNvSpPr txBox="1">
              <a:spLocks noChangeArrowheads="1"/>
            </p:cNvSpPr>
            <p:nvPr/>
          </p:nvSpPr>
          <p:spPr bwMode="auto">
            <a:xfrm>
              <a:off x="2616" y="2166"/>
              <a:ext cx="27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fr-FR"/>
                <a:t>17</a:t>
              </a:r>
            </a:p>
          </p:txBody>
        </p:sp>
        <p:sp>
          <p:nvSpPr>
            <p:cNvPr id="700568" name="Rectangle 1176"/>
            <p:cNvSpPr>
              <a:spLocks noChangeArrowheads="1"/>
            </p:cNvSpPr>
            <p:nvPr/>
          </p:nvSpPr>
          <p:spPr bwMode="auto">
            <a:xfrm>
              <a:off x="2879" y="2196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0569" name="Text Box 1177"/>
            <p:cNvSpPr txBox="1">
              <a:spLocks noChangeArrowheads="1"/>
            </p:cNvSpPr>
            <p:nvPr/>
          </p:nvSpPr>
          <p:spPr bwMode="auto">
            <a:xfrm>
              <a:off x="2879" y="2186"/>
              <a:ext cx="294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fr-FR"/>
                <a:t>18</a:t>
              </a:r>
            </a:p>
          </p:txBody>
        </p:sp>
        <p:sp>
          <p:nvSpPr>
            <p:cNvPr id="700570" name="Text Box 1178"/>
            <p:cNvSpPr txBox="1">
              <a:spLocks noChangeArrowheads="1"/>
            </p:cNvSpPr>
            <p:nvPr/>
          </p:nvSpPr>
          <p:spPr bwMode="auto">
            <a:xfrm>
              <a:off x="3977" y="2165"/>
              <a:ext cx="27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fr-FR"/>
                <a:t>27</a:t>
              </a:r>
            </a:p>
          </p:txBody>
        </p:sp>
      </p:grpSp>
      <p:sp>
        <p:nvSpPr>
          <p:cNvPr id="700582" name="Text Box 1190"/>
          <p:cNvSpPr txBox="1">
            <a:spLocks noChangeArrowheads="1"/>
          </p:cNvSpPr>
          <p:nvPr/>
        </p:nvSpPr>
        <p:spPr bwMode="auto">
          <a:xfrm>
            <a:off x="2857500" y="4572000"/>
            <a:ext cx="4773613" cy="6413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sz="3600" b="1" i="1">
                <a:solidFill>
                  <a:srgbClr val="FF0000"/>
                </a:solidFill>
              </a:rPr>
              <a:t>tableau trié !</a:t>
            </a:r>
          </a:p>
        </p:txBody>
      </p:sp>
      <p:sp>
        <p:nvSpPr>
          <p:cNvPr id="700583" name="Text Box 1191"/>
          <p:cNvSpPr txBox="1">
            <a:spLocks noChangeArrowheads="1"/>
          </p:cNvSpPr>
          <p:nvPr/>
        </p:nvSpPr>
        <p:spPr bwMode="auto">
          <a:xfrm>
            <a:off x="2857500" y="4572000"/>
            <a:ext cx="4773613" cy="6413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sz="3600" b="1" i="1">
                <a:solidFill>
                  <a:srgbClr val="FF0000"/>
                </a:solidFill>
              </a:rPr>
              <a:t>tableau trié !</a:t>
            </a:r>
          </a:p>
        </p:txBody>
      </p:sp>
      <p:sp>
        <p:nvSpPr>
          <p:cNvPr id="700584" name="Text Box 1192"/>
          <p:cNvSpPr txBox="1">
            <a:spLocks noChangeArrowheads="1"/>
          </p:cNvSpPr>
          <p:nvPr/>
        </p:nvSpPr>
        <p:spPr bwMode="auto">
          <a:xfrm>
            <a:off x="2857500" y="4572000"/>
            <a:ext cx="4773613" cy="6413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sz="3600" b="1" i="1">
                <a:solidFill>
                  <a:srgbClr val="FF0000"/>
                </a:solidFill>
              </a:rPr>
              <a:t>tableau trié !</a:t>
            </a:r>
          </a:p>
        </p:txBody>
      </p:sp>
      <p:sp>
        <p:nvSpPr>
          <p:cNvPr id="700585" name="Text Box 1193"/>
          <p:cNvSpPr txBox="1">
            <a:spLocks noChangeArrowheads="1"/>
          </p:cNvSpPr>
          <p:nvPr/>
        </p:nvSpPr>
        <p:spPr bwMode="auto">
          <a:xfrm>
            <a:off x="2857500" y="4572000"/>
            <a:ext cx="4773613" cy="6413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sz="3600" b="1" i="1">
                <a:solidFill>
                  <a:srgbClr val="FF0000"/>
                </a:solidFill>
              </a:rPr>
              <a:t>tableau trié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0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0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00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00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0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0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5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0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00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000"/>
                            </p:stCondLst>
                            <p:childTnLst>
                              <p:par>
                                <p:cTn id="31" presetID="1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0"/>
                            </p:stCondLst>
                            <p:childTnLst>
                              <p:par>
                                <p:cTn id="34" presetID="1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1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94" grpId="0" animBg="1"/>
      <p:bldP spid="700533" grpId="0" animBg="1"/>
      <p:bldP spid="700582" grpId="0" autoUpdateAnimBg="0"/>
      <p:bldP spid="700583" grpId="0" autoUpdateAnimBg="0"/>
      <p:bldP spid="700584" grpId="0" autoUpdateAnimBg="0"/>
      <p:bldP spid="70058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6DE4-2B36-47DF-BE7A-0C1A76E33A95}" type="slidenum">
              <a:rPr lang="fr-FR"/>
              <a:pPr/>
              <a:t>29</a:t>
            </a:fld>
            <a:endParaRPr lang="fr-FR"/>
          </a:p>
        </p:txBody>
      </p:sp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8420100" cy="685800"/>
          </a:xfrm>
          <a:ln>
            <a:solidFill>
              <a:srgbClr val="0033CC"/>
            </a:solidFill>
          </a:ln>
        </p:spPr>
        <p:txBody>
          <a:bodyPr/>
          <a:lstStyle/>
          <a:p>
            <a:pPr algn="l"/>
            <a:r>
              <a:rPr lang="fr-FR">
                <a:cs typeface="Times New Roman" pitchFamily="18" charset="0"/>
              </a:rPr>
              <a:t> </a:t>
            </a:r>
            <a:r>
              <a:rPr lang="fr-FR" sz="1800" b="1"/>
              <a:t>Tris par comparaison          </a:t>
            </a:r>
            <a:r>
              <a:rPr lang="fr-FR" b="1">
                <a:cs typeface="Times New Roman" pitchFamily="18" charset="0"/>
              </a:rPr>
              <a:t>Le Tri par sélection</a:t>
            </a:r>
            <a:r>
              <a:rPr lang="fr-FR"/>
              <a:t> </a:t>
            </a:r>
          </a:p>
        </p:txBody>
      </p:sp>
      <p:sp>
        <p:nvSpPr>
          <p:cNvPr id="83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219200"/>
            <a:ext cx="8629650" cy="5181600"/>
          </a:xfrm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fr-FR" sz="2000"/>
              <a:t>   </a:t>
            </a:r>
          </a:p>
        </p:txBody>
      </p:sp>
      <p:grpSp>
        <p:nvGrpSpPr>
          <p:cNvPr id="838712" name="Group 56"/>
          <p:cNvGrpSpPr>
            <a:grpSpLocks/>
          </p:cNvGrpSpPr>
          <p:nvPr/>
        </p:nvGrpSpPr>
        <p:grpSpPr bwMode="auto">
          <a:xfrm>
            <a:off x="838200" y="2057400"/>
            <a:ext cx="7648575" cy="2819400"/>
            <a:chOff x="528" y="1296"/>
            <a:chExt cx="4818" cy="1776"/>
          </a:xfrm>
        </p:grpSpPr>
        <p:sp>
          <p:nvSpPr>
            <p:cNvPr id="838689" name="Text Box 33"/>
            <p:cNvSpPr txBox="1">
              <a:spLocks noChangeArrowheads="1"/>
            </p:cNvSpPr>
            <p:nvPr/>
          </p:nvSpPr>
          <p:spPr bwMode="auto">
            <a:xfrm>
              <a:off x="4080" y="1903"/>
              <a:ext cx="1266" cy="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fr-FR" sz="2400">
                  <a:solidFill>
                    <a:srgbClr val="0000FF"/>
                  </a:solidFill>
                </a:rPr>
                <a:t>le plus petit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fr-FR" sz="2400">
                  <a:solidFill>
                    <a:srgbClr val="0000FF"/>
                  </a:solidFill>
                </a:rPr>
                <a:t>non encore trié</a:t>
              </a:r>
              <a:endParaRPr lang="fr-FR">
                <a:solidFill>
                  <a:srgbClr val="0000FF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endParaRPr lang="fr-FR"/>
            </a:p>
          </p:txBody>
        </p:sp>
        <p:sp>
          <p:nvSpPr>
            <p:cNvPr id="838690" name="Rectangle 34"/>
            <p:cNvSpPr>
              <a:spLocks noChangeArrowheads="1"/>
            </p:cNvSpPr>
            <p:nvPr/>
          </p:nvSpPr>
          <p:spPr bwMode="auto">
            <a:xfrm>
              <a:off x="1584" y="1663"/>
              <a:ext cx="109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38691" name="Rectangle 35"/>
            <p:cNvSpPr>
              <a:spLocks noChangeArrowheads="1"/>
            </p:cNvSpPr>
            <p:nvPr/>
          </p:nvSpPr>
          <p:spPr bwMode="auto">
            <a:xfrm>
              <a:off x="2780" y="1663"/>
              <a:ext cx="208" cy="144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38692" name="Rectangle 36"/>
            <p:cNvSpPr>
              <a:spLocks noChangeArrowheads="1"/>
            </p:cNvSpPr>
            <p:nvPr/>
          </p:nvSpPr>
          <p:spPr bwMode="auto">
            <a:xfrm>
              <a:off x="3040" y="1663"/>
              <a:ext cx="1092" cy="14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38693" name="Rectangle 37"/>
            <p:cNvSpPr>
              <a:spLocks noChangeArrowheads="1"/>
            </p:cNvSpPr>
            <p:nvPr/>
          </p:nvSpPr>
          <p:spPr bwMode="auto">
            <a:xfrm>
              <a:off x="2780" y="2431"/>
              <a:ext cx="208" cy="144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38694" name="Rectangle 38"/>
            <p:cNvSpPr>
              <a:spLocks noChangeArrowheads="1"/>
            </p:cNvSpPr>
            <p:nvPr/>
          </p:nvSpPr>
          <p:spPr bwMode="auto">
            <a:xfrm>
              <a:off x="1636" y="2431"/>
              <a:ext cx="109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38695" name="Rectangle 39"/>
            <p:cNvSpPr>
              <a:spLocks noChangeArrowheads="1"/>
            </p:cNvSpPr>
            <p:nvPr/>
          </p:nvSpPr>
          <p:spPr bwMode="auto">
            <a:xfrm>
              <a:off x="3092" y="2431"/>
              <a:ext cx="1092" cy="14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38696" name="Rectangle 40"/>
            <p:cNvSpPr>
              <a:spLocks noChangeArrowheads="1"/>
            </p:cNvSpPr>
            <p:nvPr/>
          </p:nvSpPr>
          <p:spPr bwMode="auto">
            <a:xfrm>
              <a:off x="3716" y="2431"/>
              <a:ext cx="208" cy="144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38697" name="Rectangle 41"/>
            <p:cNvSpPr>
              <a:spLocks noChangeArrowheads="1"/>
            </p:cNvSpPr>
            <p:nvPr/>
          </p:nvSpPr>
          <p:spPr bwMode="auto">
            <a:xfrm>
              <a:off x="3664" y="1663"/>
              <a:ext cx="208" cy="144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38698" name="Text Box 42"/>
            <p:cNvSpPr txBox="1">
              <a:spLocks noChangeArrowheads="1"/>
            </p:cNvSpPr>
            <p:nvPr/>
          </p:nvSpPr>
          <p:spPr bwMode="auto">
            <a:xfrm>
              <a:off x="1776" y="1920"/>
              <a:ext cx="8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fr-FR" sz="2400"/>
                <a:t>liste triée</a:t>
              </a:r>
            </a:p>
          </p:txBody>
        </p:sp>
        <p:sp>
          <p:nvSpPr>
            <p:cNvPr id="838699" name="Text Box 43"/>
            <p:cNvSpPr txBox="1">
              <a:spLocks noChangeArrowheads="1"/>
            </p:cNvSpPr>
            <p:nvPr/>
          </p:nvSpPr>
          <p:spPr bwMode="auto">
            <a:xfrm>
              <a:off x="1872" y="2784"/>
              <a:ext cx="8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fr-FR" sz="2400"/>
                <a:t>liste triée</a:t>
              </a:r>
            </a:p>
          </p:txBody>
        </p:sp>
        <p:sp>
          <p:nvSpPr>
            <p:cNvPr id="838700" name="Text Box 44"/>
            <p:cNvSpPr txBox="1">
              <a:spLocks noChangeArrowheads="1"/>
            </p:cNvSpPr>
            <p:nvPr/>
          </p:nvSpPr>
          <p:spPr bwMode="auto">
            <a:xfrm>
              <a:off x="2640" y="2016"/>
              <a:ext cx="11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fr-FR" sz="2400">
                  <a:solidFill>
                    <a:srgbClr val="FF0000"/>
                  </a:solidFill>
                </a:rPr>
                <a:t>case courante</a:t>
              </a:r>
              <a:endParaRPr lang="fr-FR">
                <a:solidFill>
                  <a:srgbClr val="FF0000"/>
                </a:solidFill>
              </a:endParaRPr>
            </a:p>
          </p:txBody>
        </p:sp>
        <p:sp>
          <p:nvSpPr>
            <p:cNvPr id="838701" name="Line 45"/>
            <p:cNvSpPr>
              <a:spLocks noChangeShapeType="1"/>
            </p:cNvSpPr>
            <p:nvPr/>
          </p:nvSpPr>
          <p:spPr bwMode="auto">
            <a:xfrm flipV="1">
              <a:off x="2884" y="185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838702" name="Line 46"/>
            <p:cNvSpPr>
              <a:spLocks noChangeShapeType="1"/>
            </p:cNvSpPr>
            <p:nvPr/>
          </p:nvSpPr>
          <p:spPr bwMode="auto">
            <a:xfrm flipH="1" flipV="1">
              <a:off x="3820" y="1855"/>
              <a:ext cx="20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838703" name="Text Box 47"/>
            <p:cNvSpPr txBox="1">
              <a:spLocks noChangeArrowheads="1"/>
            </p:cNvSpPr>
            <p:nvPr/>
          </p:nvSpPr>
          <p:spPr bwMode="auto">
            <a:xfrm>
              <a:off x="3248" y="2784"/>
              <a:ext cx="9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fr-FR" sz="2400"/>
                <a:t>reste à trier</a:t>
              </a:r>
              <a:endParaRPr lang="fr-FR"/>
            </a:p>
          </p:txBody>
        </p:sp>
        <p:sp>
          <p:nvSpPr>
            <p:cNvPr id="838704" name="Text Box 48"/>
            <p:cNvSpPr txBox="1">
              <a:spLocks noChangeArrowheads="1"/>
            </p:cNvSpPr>
            <p:nvPr/>
          </p:nvSpPr>
          <p:spPr bwMode="auto">
            <a:xfrm>
              <a:off x="2946" y="1296"/>
              <a:ext cx="9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fr-FR" sz="2400"/>
                <a:t>reste à trier</a:t>
              </a:r>
            </a:p>
          </p:txBody>
        </p:sp>
        <p:sp>
          <p:nvSpPr>
            <p:cNvPr id="838705" name="AutoShape 49"/>
            <p:cNvSpPr>
              <a:spLocks noChangeArrowheads="1"/>
            </p:cNvSpPr>
            <p:nvPr/>
          </p:nvSpPr>
          <p:spPr bwMode="auto">
            <a:xfrm>
              <a:off x="528" y="1776"/>
              <a:ext cx="384" cy="816"/>
            </a:xfrm>
            <a:prstGeom prst="curvedRightArrow">
              <a:avLst>
                <a:gd name="adj1" fmla="val 42500"/>
                <a:gd name="adj2" fmla="val 85000"/>
                <a:gd name="adj3" fmla="val 33333"/>
              </a:avLst>
            </a:prstGeom>
            <a:solidFill>
              <a:schemeClr val="folHlink"/>
            </a:solidFill>
            <a:ln w="9525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838706" name="Line 50"/>
            <p:cNvSpPr>
              <a:spLocks noChangeShapeType="1"/>
            </p:cNvSpPr>
            <p:nvPr/>
          </p:nvSpPr>
          <p:spPr bwMode="auto">
            <a:xfrm>
              <a:off x="2780" y="1584"/>
              <a:ext cx="135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838707" name="Line 51"/>
            <p:cNvSpPr>
              <a:spLocks noChangeShapeType="1"/>
            </p:cNvSpPr>
            <p:nvPr/>
          </p:nvSpPr>
          <p:spPr bwMode="auto">
            <a:xfrm>
              <a:off x="3072" y="2736"/>
              <a:ext cx="111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838708" name="Line 52"/>
            <p:cNvSpPr>
              <a:spLocks noChangeShapeType="1"/>
            </p:cNvSpPr>
            <p:nvPr/>
          </p:nvSpPr>
          <p:spPr bwMode="auto">
            <a:xfrm>
              <a:off x="1584" y="1920"/>
              <a:ext cx="11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838709" name="Line 53"/>
            <p:cNvSpPr>
              <a:spLocks noChangeShapeType="1"/>
            </p:cNvSpPr>
            <p:nvPr/>
          </p:nvSpPr>
          <p:spPr bwMode="auto">
            <a:xfrm>
              <a:off x="1632" y="2736"/>
              <a:ext cx="13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sp>
        <p:nvSpPr>
          <p:cNvPr id="838710" name="Text Box 54"/>
          <p:cNvSpPr txBox="1">
            <a:spLocks noChangeArrowheads="1"/>
          </p:cNvSpPr>
          <p:nvPr/>
        </p:nvSpPr>
        <p:spPr bwMode="auto">
          <a:xfrm>
            <a:off x="1295400" y="3124200"/>
            <a:ext cx="1066800" cy="3968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fr-FR" b="1">
                <a:solidFill>
                  <a:srgbClr val="CC0099"/>
                </a:solidFill>
              </a:rPr>
              <a:t>échange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B109-708D-45AE-87CD-7C6F95A491C3}" type="slidenum">
              <a:rPr lang="fr-FR"/>
              <a:pPr/>
              <a:t>3</a:t>
            </a:fld>
            <a:endParaRPr lang="fr-FR"/>
          </a:p>
        </p:txBody>
      </p:sp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420100" cy="914400"/>
          </a:xfrm>
          <a:ln>
            <a:solidFill>
              <a:srgbClr val="0033CC"/>
            </a:solidFill>
          </a:ln>
        </p:spPr>
        <p:txBody>
          <a:bodyPr/>
          <a:lstStyle/>
          <a:p>
            <a:r>
              <a:rPr lang="fr-FR" b="1"/>
              <a:t>Les Relations d’ordre</a:t>
            </a:r>
          </a:p>
        </p:txBody>
      </p:sp>
      <p:sp>
        <p:nvSpPr>
          <p:cNvPr id="739368" name="Rectangle 40"/>
          <p:cNvSpPr>
            <a:spLocks noGrp="1" noChangeArrowheads="1"/>
          </p:cNvSpPr>
          <p:nvPr>
            <p:ph type="body" idx="1"/>
          </p:nvPr>
        </p:nvSpPr>
        <p:spPr>
          <a:xfrm>
            <a:off x="742950" y="1981200"/>
            <a:ext cx="8420100" cy="3352800"/>
          </a:xfrm>
        </p:spPr>
        <p:txBody>
          <a:bodyPr/>
          <a:lstStyle/>
          <a:p>
            <a:pPr>
              <a:buClr>
                <a:srgbClr val="0066FF"/>
              </a:buClr>
              <a:buFont typeface="Wingdings" pitchFamily="2" charset="2"/>
              <a:buChar char="Ø"/>
            </a:pPr>
            <a:r>
              <a:rPr lang="en-US" sz="4400">
                <a:solidFill>
                  <a:srgbClr val="402DF9"/>
                </a:solidFill>
              </a:rPr>
              <a:t>   </a:t>
            </a:r>
            <a:r>
              <a:rPr lang="en-US" sz="4400" u="sng">
                <a:solidFill>
                  <a:srgbClr val="402DF9"/>
                </a:solidFill>
              </a:rPr>
              <a:t>Exemple simple</a:t>
            </a:r>
            <a:r>
              <a:rPr lang="en-US" sz="4400">
                <a:solidFill>
                  <a:srgbClr val="402DF9"/>
                </a:solidFill>
              </a:rPr>
              <a:t>:</a:t>
            </a:r>
          </a:p>
          <a:p>
            <a:pPr algn="ctr">
              <a:buClr>
                <a:srgbClr val="0066FF"/>
              </a:buClr>
              <a:buFont typeface="Symbol" pitchFamily="18" charset="2"/>
              <a:buNone/>
            </a:pPr>
            <a:r>
              <a:rPr lang="en-US" sz="5400"/>
              <a:t>la relation  </a:t>
            </a:r>
            <a:r>
              <a:rPr lang="en-US" sz="7200" b="1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en-US" sz="5400">
                <a:sym typeface="Symbol" pitchFamily="18" charset="2"/>
              </a:rPr>
              <a:t>  dans </a:t>
            </a:r>
            <a:r>
              <a:rPr lang="en-US" sz="5400" i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N</a:t>
            </a:r>
            <a:endParaRPr lang="en-US" sz="5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15650-0C67-40D5-BF22-13B8541BBB1E}" type="slidenum">
              <a:rPr lang="fr-FR"/>
              <a:pPr/>
              <a:t>30</a:t>
            </a:fld>
            <a:endParaRPr lang="fr-FR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420100" cy="685800"/>
          </a:xfrm>
          <a:ln>
            <a:solidFill>
              <a:srgbClr val="0033CC"/>
            </a:solidFill>
          </a:ln>
        </p:spPr>
        <p:txBody>
          <a:bodyPr/>
          <a:lstStyle/>
          <a:p>
            <a:pPr algn="l"/>
            <a:r>
              <a:rPr lang="fr-FR" sz="1800" b="1"/>
              <a:t>tri par sélection                          </a:t>
            </a:r>
            <a:r>
              <a:rPr lang="fr-FR" b="1"/>
              <a:t>Sélection     </a:t>
            </a:r>
            <a:r>
              <a:rPr lang="fr-FR" sz="2400" b="1">
                <a:solidFill>
                  <a:srgbClr val="0033CC"/>
                </a:solidFill>
              </a:rPr>
              <a:t>prototype</a:t>
            </a:r>
            <a:r>
              <a:rPr lang="fr-FR" b="1"/>
              <a:t> 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8420100" cy="4724400"/>
          </a:xfrm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fr-FR" b="1">
                <a:cs typeface="Times New Roman" pitchFamily="18" charset="0"/>
              </a:rPr>
              <a:t>fonction</a:t>
            </a:r>
            <a:r>
              <a:rPr lang="fr-FR">
                <a:cs typeface="Times New Roman" pitchFamily="18" charset="0"/>
              </a:rPr>
              <a:t> </a:t>
            </a:r>
            <a:r>
              <a:rPr lang="fr-FR">
                <a:solidFill>
                  <a:srgbClr val="0000FF"/>
                </a:solidFill>
                <a:cs typeface="Times New Roman" pitchFamily="18" charset="0"/>
              </a:rPr>
              <a:t>sélection </a:t>
            </a:r>
            <a:r>
              <a:rPr lang="fr-FR">
                <a:cs typeface="Times New Roman" pitchFamily="18" charset="0"/>
              </a:rPr>
              <a:t>(tab, nbVal, indDébut, indFin) </a:t>
            </a:r>
          </a:p>
          <a:p>
            <a:pPr>
              <a:buFont typeface="Symbol" pitchFamily="18" charset="2"/>
              <a:buNone/>
            </a:pPr>
            <a:r>
              <a:rPr lang="fr-FR">
                <a:solidFill>
                  <a:srgbClr val="0000FF"/>
                </a:solidFill>
                <a:cs typeface="Times New Roman" pitchFamily="18" charset="0"/>
              </a:rPr>
              <a:t>retourne (</a:t>
            </a:r>
            <a:r>
              <a:rPr lang="fr-FR" b="1">
                <a:solidFill>
                  <a:srgbClr val="0000FF"/>
                </a:solidFill>
                <a:cs typeface="Times New Roman" pitchFamily="18" charset="0"/>
              </a:rPr>
              <a:t>entier</a:t>
            </a:r>
            <a:r>
              <a:rPr lang="fr-FR">
                <a:solidFill>
                  <a:srgbClr val="0000FF"/>
                </a:solidFill>
                <a:cs typeface="Times New Roman" pitchFamily="18" charset="0"/>
              </a:rPr>
              <a:t>)</a:t>
            </a:r>
          </a:p>
          <a:p>
            <a:pPr algn="ctr">
              <a:buFont typeface="Symbol" pitchFamily="18" charset="2"/>
              <a:buNone/>
            </a:pPr>
            <a:r>
              <a:rPr lang="fr-FR" i="1">
                <a:solidFill>
                  <a:srgbClr val="FF0000"/>
                </a:solidFill>
                <a:cs typeface="Times New Roman" pitchFamily="18" charset="0"/>
              </a:rPr>
              <a:t>{ recherche l'indice du minimum} </a:t>
            </a:r>
          </a:p>
          <a:p>
            <a:pPr algn="ctr">
              <a:buFont typeface="Symbol" pitchFamily="18" charset="2"/>
              <a:buNone/>
            </a:pPr>
            <a:r>
              <a:rPr lang="fr-FR" i="1">
                <a:solidFill>
                  <a:srgbClr val="FF0000"/>
                </a:solidFill>
                <a:cs typeface="Times New Roman" pitchFamily="18" charset="0"/>
              </a:rPr>
              <a:t>{ entre </a:t>
            </a:r>
            <a:r>
              <a:rPr lang="fr-FR">
                <a:solidFill>
                  <a:srgbClr val="FF0000"/>
                </a:solidFill>
                <a:cs typeface="Times New Roman" pitchFamily="18" charset="0"/>
              </a:rPr>
              <a:t>indDébut </a:t>
            </a:r>
            <a:r>
              <a:rPr lang="fr-FR" i="1">
                <a:solidFill>
                  <a:srgbClr val="FF0000"/>
                </a:solidFill>
                <a:cs typeface="Times New Roman" pitchFamily="18" charset="0"/>
              </a:rPr>
              <a:t>et </a:t>
            </a:r>
            <a:r>
              <a:rPr lang="fr-FR">
                <a:solidFill>
                  <a:srgbClr val="FF0000"/>
                </a:solidFill>
                <a:cs typeface="Times New Roman" pitchFamily="18" charset="0"/>
              </a:rPr>
              <a:t>indFin          </a:t>
            </a:r>
            <a:r>
              <a:rPr lang="fr-FR" i="1">
                <a:solidFill>
                  <a:srgbClr val="FF0000"/>
                </a:solidFill>
                <a:cs typeface="Times New Roman" pitchFamily="18" charset="0"/>
              </a:rPr>
              <a:t>}</a:t>
            </a:r>
          </a:p>
          <a:p>
            <a:pPr>
              <a:buFont typeface="Symbol" pitchFamily="18" charset="2"/>
              <a:buNone/>
            </a:pPr>
            <a:endParaRPr lang="fr-FR" sz="1000">
              <a:cs typeface="Times New Roman" pitchFamily="18" charset="0"/>
            </a:endParaRPr>
          </a:p>
          <a:p>
            <a:pPr>
              <a:buFont typeface="Symbol" pitchFamily="18" charset="2"/>
              <a:buNone/>
            </a:pPr>
            <a:r>
              <a:rPr lang="fr-FR" sz="2800" b="1">
                <a:cs typeface="Times New Roman" pitchFamily="18" charset="0"/>
              </a:rPr>
              <a:t>Paramètres</a:t>
            </a:r>
            <a:r>
              <a:rPr lang="fr-FR" sz="2800">
                <a:cs typeface="Times New Roman" pitchFamily="18" charset="0"/>
              </a:rPr>
              <a:t> (D) tab: </a:t>
            </a:r>
            <a:r>
              <a:rPr lang="fr-FR" sz="2800" b="1">
                <a:cs typeface="Times New Roman" pitchFamily="18" charset="0"/>
              </a:rPr>
              <a:t>tableau</a:t>
            </a:r>
            <a:r>
              <a:rPr lang="fr-FR" sz="2800">
                <a:cs typeface="Times New Roman" pitchFamily="18" charset="0"/>
              </a:rPr>
              <a:t>[1, MAX] </a:t>
            </a:r>
            <a:r>
              <a:rPr lang="fr-FR" sz="2800" b="1">
                <a:cs typeface="Times New Roman" pitchFamily="18" charset="0"/>
              </a:rPr>
              <a:t>d'entiers</a:t>
            </a:r>
            <a:endParaRPr lang="fr-FR" sz="2800">
              <a:cs typeface="Times New Roman" pitchFamily="18" charset="0"/>
            </a:endParaRPr>
          </a:p>
          <a:p>
            <a:pPr>
              <a:buFont typeface="Symbol" pitchFamily="18" charset="2"/>
              <a:buNone/>
            </a:pPr>
            <a:r>
              <a:rPr lang="fr-FR" sz="2800">
                <a:cs typeface="Times New Roman" pitchFamily="18" charset="0"/>
              </a:rPr>
              <a:t>			(D) nbVal, indDébut, indFin : </a:t>
            </a:r>
            <a:r>
              <a:rPr lang="fr-FR" sz="2800" b="1">
                <a:cs typeface="Times New Roman" pitchFamily="18" charset="0"/>
              </a:rPr>
              <a:t>entiers</a:t>
            </a:r>
            <a:endParaRPr lang="fr-FR" sz="2800">
              <a:cs typeface="Times New Roman" pitchFamily="18" charset="0"/>
            </a:endParaRPr>
          </a:p>
          <a:p>
            <a:pPr>
              <a:buFont typeface="Symbol" pitchFamily="18" charset="2"/>
              <a:buNone/>
            </a:pPr>
            <a:endParaRPr lang="fr-FR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13707-9009-4AB2-81C0-88399B48AAED}" type="slidenum">
              <a:rPr lang="fr-FR"/>
              <a:pPr/>
              <a:t>31</a:t>
            </a:fld>
            <a:endParaRPr lang="fr-FR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420100" cy="685800"/>
          </a:xfrm>
          <a:ln>
            <a:solidFill>
              <a:srgbClr val="0033CC"/>
            </a:solidFill>
          </a:ln>
        </p:spPr>
        <p:txBody>
          <a:bodyPr/>
          <a:lstStyle/>
          <a:p>
            <a:pPr algn="l"/>
            <a:r>
              <a:rPr lang="fr-FR" sz="1800" b="1"/>
              <a:t>tri par sélection                             </a:t>
            </a:r>
            <a:r>
              <a:rPr lang="fr-FR" b="1"/>
              <a:t>Échange 	</a:t>
            </a:r>
            <a:r>
              <a:rPr lang="fr-FR" sz="2400" b="1">
                <a:solidFill>
                  <a:srgbClr val="0033CC"/>
                </a:solidFill>
              </a:rPr>
              <a:t>prototype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8420100" cy="4419600"/>
          </a:xfrm>
        </p:spPr>
        <p:txBody>
          <a:bodyPr/>
          <a:lstStyle/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b="1">
                <a:cs typeface="Times New Roman" pitchFamily="18" charset="0"/>
              </a:rPr>
              <a:t>fonction</a:t>
            </a:r>
            <a:r>
              <a:rPr lang="fr-FR">
                <a:cs typeface="Times New Roman" pitchFamily="18" charset="0"/>
              </a:rPr>
              <a:t> </a:t>
            </a:r>
            <a:r>
              <a:rPr lang="fr-FR">
                <a:solidFill>
                  <a:srgbClr val="0000FF"/>
                </a:solidFill>
                <a:cs typeface="Times New Roman" pitchFamily="18" charset="0"/>
              </a:rPr>
              <a:t>échanger </a:t>
            </a:r>
            <a:r>
              <a:rPr lang="fr-FR">
                <a:cs typeface="Times New Roman" pitchFamily="18" charset="0"/>
              </a:rPr>
              <a:t>(tab, nbVal, ind1, ind2) 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>
                <a:solidFill>
                  <a:srgbClr val="0000FF"/>
                </a:solidFill>
                <a:cs typeface="Times New Roman" pitchFamily="18" charset="0"/>
              </a:rPr>
              <a:t>retourne (</a:t>
            </a:r>
            <a:r>
              <a:rPr lang="fr-FR" b="1">
                <a:solidFill>
                  <a:srgbClr val="0000FF"/>
                </a:solidFill>
                <a:cs typeface="Times New Roman" pitchFamily="18" charset="0"/>
              </a:rPr>
              <a:t>entier</a:t>
            </a:r>
            <a:r>
              <a:rPr lang="fr-FR">
                <a:solidFill>
                  <a:srgbClr val="0000FF"/>
                </a:solidFill>
                <a:cs typeface="Times New Roman" pitchFamily="18" charset="0"/>
              </a:rPr>
              <a:t>)</a:t>
            </a:r>
          </a:p>
          <a:p>
            <a:pPr algn="ctr">
              <a:lnSpc>
                <a:spcPct val="90000"/>
              </a:lnSpc>
              <a:buFont typeface="Symbol" pitchFamily="18" charset="2"/>
              <a:buNone/>
            </a:pPr>
            <a:r>
              <a:rPr lang="fr-FR" i="1">
                <a:solidFill>
                  <a:srgbClr val="FF0000"/>
                </a:solidFill>
                <a:cs typeface="Times New Roman" pitchFamily="18" charset="0"/>
              </a:rPr>
              <a:t>{permutation des valeurs d’indices </a:t>
            </a:r>
            <a:r>
              <a:rPr lang="fr-FR">
                <a:solidFill>
                  <a:srgbClr val="FF0000"/>
                </a:solidFill>
                <a:cs typeface="Times New Roman" pitchFamily="18" charset="0"/>
              </a:rPr>
              <a:t>ind1</a:t>
            </a:r>
            <a:r>
              <a:rPr lang="fr-FR" i="1">
                <a:solidFill>
                  <a:srgbClr val="FF0000"/>
                </a:solidFill>
                <a:cs typeface="Times New Roman" pitchFamily="18" charset="0"/>
              </a:rPr>
              <a:t> et </a:t>
            </a:r>
            <a:r>
              <a:rPr lang="fr-FR">
                <a:solidFill>
                  <a:srgbClr val="FF0000"/>
                </a:solidFill>
                <a:cs typeface="Times New Roman" pitchFamily="18" charset="0"/>
              </a:rPr>
              <a:t>ind2</a:t>
            </a:r>
            <a:r>
              <a:rPr lang="fr-FR" i="1">
                <a:solidFill>
                  <a:srgbClr val="FF0000"/>
                </a:solidFill>
                <a:cs typeface="Times New Roman" pitchFamily="18" charset="0"/>
              </a:rPr>
              <a:t>} </a:t>
            </a:r>
          </a:p>
          <a:p>
            <a:pPr algn="ctr">
              <a:lnSpc>
                <a:spcPct val="90000"/>
              </a:lnSpc>
              <a:buFont typeface="Symbol" pitchFamily="18" charset="2"/>
              <a:buNone/>
            </a:pPr>
            <a:r>
              <a:rPr lang="fr-FR" i="1">
                <a:solidFill>
                  <a:srgbClr val="FF0000"/>
                </a:solidFill>
                <a:cs typeface="Times New Roman" pitchFamily="18" charset="0"/>
              </a:rPr>
              <a:t>{dans le tableau </a:t>
            </a:r>
            <a:r>
              <a:rPr lang="fr-FR">
                <a:solidFill>
                  <a:srgbClr val="FF0000"/>
                </a:solidFill>
                <a:cs typeface="Times New Roman" pitchFamily="18" charset="0"/>
              </a:rPr>
              <a:t>tab</a:t>
            </a:r>
            <a:r>
              <a:rPr lang="fr-FR" i="1">
                <a:solidFill>
                  <a:srgbClr val="FF0000"/>
                </a:solidFill>
                <a:cs typeface="Times New Roman" pitchFamily="18" charset="0"/>
              </a:rPr>
              <a:t>                                   </a:t>
            </a:r>
            <a:r>
              <a:rPr lang="fr-FR">
                <a:solidFill>
                  <a:srgbClr val="FF0000"/>
                </a:solidFill>
                <a:cs typeface="Times New Roman" pitchFamily="18" charset="0"/>
              </a:rPr>
              <a:t>         </a:t>
            </a:r>
            <a:r>
              <a:rPr lang="fr-FR" i="1">
                <a:solidFill>
                  <a:srgbClr val="FF0000"/>
                </a:solidFill>
                <a:cs typeface="Times New Roman" pitchFamily="18" charset="0"/>
              </a:rPr>
              <a:t>}     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fr-FR" sz="100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800" b="1">
                <a:cs typeface="Times New Roman" pitchFamily="18" charset="0"/>
              </a:rPr>
              <a:t>Paramètres</a:t>
            </a:r>
            <a:r>
              <a:rPr lang="fr-FR" sz="2800">
                <a:cs typeface="Times New Roman" pitchFamily="18" charset="0"/>
              </a:rPr>
              <a:t> (</a:t>
            </a:r>
            <a:r>
              <a:rPr lang="fr-FR" sz="2800">
                <a:solidFill>
                  <a:srgbClr val="0000FF"/>
                </a:solidFill>
                <a:cs typeface="Times New Roman" pitchFamily="18" charset="0"/>
              </a:rPr>
              <a:t>D/R</a:t>
            </a:r>
            <a:r>
              <a:rPr lang="fr-FR" sz="2800">
                <a:cs typeface="Times New Roman" pitchFamily="18" charset="0"/>
              </a:rPr>
              <a:t>) tab: </a:t>
            </a:r>
            <a:r>
              <a:rPr lang="fr-FR" sz="2800" b="1">
                <a:cs typeface="Times New Roman" pitchFamily="18" charset="0"/>
              </a:rPr>
              <a:t>tableau</a:t>
            </a:r>
            <a:r>
              <a:rPr lang="fr-FR" sz="2800">
                <a:cs typeface="Times New Roman" pitchFamily="18" charset="0"/>
              </a:rPr>
              <a:t>[1, MAX] </a:t>
            </a:r>
            <a:r>
              <a:rPr lang="fr-FR" sz="2800" b="1">
                <a:cs typeface="Times New Roman" pitchFamily="18" charset="0"/>
              </a:rPr>
              <a:t>d'entiers</a:t>
            </a:r>
            <a:endParaRPr lang="fr-FR" sz="280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800">
                <a:cs typeface="Times New Roman" pitchFamily="18" charset="0"/>
              </a:rPr>
              <a:t>			(D) nbVal, ind1, ind2 : </a:t>
            </a:r>
            <a:r>
              <a:rPr lang="fr-FR" sz="2800" b="1">
                <a:cs typeface="Times New Roman" pitchFamily="18" charset="0"/>
              </a:rPr>
              <a:t>entiers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fr-FR" sz="2800" b="1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400" b="1" i="1" u="sng">
                <a:solidFill>
                  <a:srgbClr val="CC0099"/>
                </a:solidFill>
              </a:rPr>
              <a:t>Exercice</a:t>
            </a:r>
            <a:r>
              <a:rPr lang="fr-FR" sz="2400" i="1">
                <a:solidFill>
                  <a:srgbClr val="CC0099"/>
                </a:solidFill>
              </a:rPr>
              <a:t> : écrire une définition de cette fonction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6163-9735-4569-9171-32202520B9F4}" type="slidenum">
              <a:rPr lang="fr-FR"/>
              <a:pPr/>
              <a:t>32</a:t>
            </a:fld>
            <a:endParaRPr lang="fr-FR"/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686800" cy="609600"/>
          </a:xfrm>
          <a:ln>
            <a:solidFill>
              <a:srgbClr val="0033CC"/>
            </a:solidFill>
          </a:ln>
        </p:spPr>
        <p:txBody>
          <a:bodyPr/>
          <a:lstStyle/>
          <a:p>
            <a:pPr algn="l"/>
            <a:r>
              <a:rPr lang="fr-FR" sz="1800" b="1"/>
              <a:t>Tris par comparaison       </a:t>
            </a:r>
            <a:r>
              <a:rPr lang="fr-FR" b="1"/>
              <a:t>Algorithme de tri par sélection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371600"/>
            <a:ext cx="8420100" cy="4724400"/>
          </a:xfrm>
        </p:spPr>
        <p:txBody>
          <a:bodyPr/>
          <a:lstStyle/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procédure </a:t>
            </a:r>
            <a:r>
              <a:rPr lang="fr-FR" sz="2400">
                <a:cs typeface="Times New Roman" pitchFamily="18" charset="0"/>
              </a:rPr>
              <a:t> </a:t>
            </a:r>
            <a:r>
              <a:rPr lang="fr-FR" sz="2400">
                <a:solidFill>
                  <a:srgbClr val="0000FF"/>
                </a:solidFill>
                <a:cs typeface="Times New Roman" pitchFamily="18" charset="0"/>
              </a:rPr>
              <a:t>triSélection</a:t>
            </a:r>
            <a:r>
              <a:rPr lang="fr-FR" sz="2400">
                <a:cs typeface="Times New Roman" pitchFamily="18" charset="0"/>
              </a:rPr>
              <a:t> (tab, nbVal)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paramètres</a:t>
            </a:r>
            <a:r>
              <a:rPr lang="fr-FR" sz="2400">
                <a:cs typeface="Times New Roman" pitchFamily="18" charset="0"/>
              </a:rPr>
              <a:t> 	(</a:t>
            </a:r>
            <a:r>
              <a:rPr lang="fr-FR" sz="2400">
                <a:solidFill>
                  <a:srgbClr val="0000FF"/>
                </a:solidFill>
                <a:cs typeface="Times New Roman" pitchFamily="18" charset="0"/>
              </a:rPr>
              <a:t>D/R</a:t>
            </a:r>
            <a:r>
              <a:rPr lang="fr-FR" sz="2400">
                <a:cs typeface="Times New Roman" pitchFamily="18" charset="0"/>
              </a:rPr>
              <a:t>) tab: </a:t>
            </a:r>
            <a:r>
              <a:rPr lang="fr-FR" sz="2400" b="1">
                <a:cs typeface="Times New Roman" pitchFamily="18" charset="0"/>
              </a:rPr>
              <a:t>tableau</a:t>
            </a:r>
            <a:r>
              <a:rPr lang="fr-FR" sz="2400">
                <a:cs typeface="Times New Roman" pitchFamily="18" charset="0"/>
              </a:rPr>
              <a:t>[1, MAX] </a:t>
            </a:r>
            <a:r>
              <a:rPr lang="fr-FR" sz="2400" b="1">
                <a:cs typeface="Times New Roman" pitchFamily="18" charset="0"/>
              </a:rPr>
              <a:t>d'entiers</a:t>
            </a:r>
            <a:endParaRPr lang="fr-FR" sz="240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400">
                <a:cs typeface="Times New Roman" pitchFamily="18" charset="0"/>
              </a:rPr>
              <a:t>			(D) nbVal: </a:t>
            </a:r>
            <a:r>
              <a:rPr lang="fr-FR" sz="2400" b="1">
                <a:cs typeface="Times New Roman" pitchFamily="18" charset="0"/>
              </a:rPr>
              <a:t>entier</a:t>
            </a:r>
            <a:endParaRPr lang="fr-FR" sz="240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variables	</a:t>
            </a:r>
            <a:r>
              <a:rPr lang="fr-FR" sz="2400">
                <a:cs typeface="Times New Roman" pitchFamily="18" charset="0"/>
              </a:rPr>
              <a:t> indDuMin, courant: </a:t>
            </a:r>
            <a:r>
              <a:rPr lang="fr-FR" sz="2400" b="1">
                <a:cs typeface="Times New Roman" pitchFamily="18" charset="0"/>
              </a:rPr>
              <a:t>entier</a:t>
            </a:r>
            <a:endParaRPr lang="fr-FR" sz="240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début</a:t>
            </a:r>
            <a:endParaRPr lang="fr-FR" sz="240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	pour  </a:t>
            </a:r>
            <a:r>
              <a:rPr lang="fr-FR" sz="2400">
                <a:cs typeface="Times New Roman" pitchFamily="18" charset="0"/>
              </a:rPr>
              <a:t>courant </a:t>
            </a:r>
            <a:r>
              <a:rPr lang="fr-FR" sz="24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400">
                <a:cs typeface="Times New Roman" pitchFamily="18" charset="0"/>
              </a:rPr>
              <a:t> 1 </a:t>
            </a:r>
            <a:r>
              <a:rPr lang="fr-FR" sz="2400" b="1">
                <a:cs typeface="Times New Roman" pitchFamily="18" charset="0"/>
              </a:rPr>
              <a:t>à</a:t>
            </a:r>
            <a:r>
              <a:rPr lang="fr-FR" sz="2400">
                <a:cs typeface="Times New Roman" pitchFamily="18" charset="0"/>
              </a:rPr>
              <a:t> (nbVal </a:t>
            </a:r>
            <a:r>
              <a:rPr lang="fr-FR" sz="2400">
                <a:cs typeface="Times New Roman" pitchFamily="18" charset="0"/>
                <a:sym typeface="Symbol" pitchFamily="18" charset="2"/>
              </a:rPr>
              <a:t></a:t>
            </a:r>
            <a:r>
              <a:rPr lang="fr-FR" sz="2400">
                <a:cs typeface="Times New Roman" pitchFamily="18" charset="0"/>
              </a:rPr>
              <a:t>1) </a:t>
            </a:r>
            <a:r>
              <a:rPr lang="fr-FR" sz="2400" b="1">
                <a:cs typeface="Times New Roman" pitchFamily="18" charset="0"/>
              </a:rPr>
              <a:t>faire</a:t>
            </a:r>
            <a:endParaRPr lang="fr-FR" sz="2400">
              <a:cs typeface="Times New Roman" pitchFamily="18" charset="0"/>
            </a:endParaRPr>
          </a:p>
          <a:p>
            <a:pPr algn="r">
              <a:lnSpc>
                <a:spcPct val="90000"/>
              </a:lnSpc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           		 </a:t>
            </a:r>
            <a:r>
              <a:rPr lang="fr-FR" sz="2400" i="1">
                <a:solidFill>
                  <a:srgbClr val="FF0000"/>
                </a:solidFill>
                <a:cs typeface="Times New Roman" pitchFamily="18" charset="0"/>
              </a:rPr>
              <a:t>{</a:t>
            </a:r>
            <a:r>
              <a:rPr lang="fr-FR" sz="2400" b="1" i="1">
                <a:solidFill>
                  <a:srgbClr val="FF0000"/>
                </a:solidFill>
                <a:cs typeface="Times New Roman" pitchFamily="18" charset="0"/>
              </a:rPr>
              <a:t>recherche</a:t>
            </a:r>
            <a:r>
              <a:rPr lang="fr-FR" sz="2400" i="1">
                <a:solidFill>
                  <a:srgbClr val="FF0000"/>
                </a:solidFill>
                <a:cs typeface="Times New Roman" pitchFamily="18" charset="0"/>
              </a:rPr>
              <a:t> l’indice de l’élément minimum}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400">
                <a:cs typeface="Times New Roman" pitchFamily="18" charset="0"/>
              </a:rPr>
              <a:t>		indDuMin </a:t>
            </a:r>
            <a:r>
              <a:rPr lang="fr-FR" sz="24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400">
                <a:cs typeface="Times New Roman" pitchFamily="18" charset="0"/>
              </a:rPr>
              <a:t> </a:t>
            </a:r>
            <a:r>
              <a:rPr lang="fr-FR" sz="2400">
                <a:solidFill>
                  <a:srgbClr val="0000FF"/>
                </a:solidFill>
                <a:cs typeface="Times New Roman" pitchFamily="18" charset="0"/>
              </a:rPr>
              <a:t>sélection</a:t>
            </a:r>
            <a:r>
              <a:rPr lang="fr-FR" sz="2400">
                <a:cs typeface="Times New Roman" pitchFamily="18" charset="0"/>
              </a:rPr>
              <a:t>(tab, nbVal, courant, nbVal)</a:t>
            </a:r>
          </a:p>
          <a:p>
            <a:pPr algn="r">
              <a:lnSpc>
                <a:spcPct val="90000"/>
              </a:lnSpc>
              <a:buFont typeface="Symbol" pitchFamily="18" charset="2"/>
              <a:buNone/>
            </a:pPr>
            <a:r>
              <a:rPr lang="fr-FR" sz="2400">
                <a:cs typeface="Times New Roman" pitchFamily="18" charset="0"/>
              </a:rPr>
              <a:t>			 </a:t>
            </a:r>
            <a:r>
              <a:rPr lang="fr-FR" sz="2400" i="1">
                <a:solidFill>
                  <a:srgbClr val="FF0000"/>
                </a:solidFill>
                <a:cs typeface="Times New Roman" pitchFamily="18" charset="0"/>
              </a:rPr>
              <a:t>{</a:t>
            </a:r>
            <a:r>
              <a:rPr lang="fr-FR" sz="2400" b="1" i="1">
                <a:solidFill>
                  <a:srgbClr val="FF0000"/>
                </a:solidFill>
                <a:cs typeface="Times New Roman" pitchFamily="18" charset="0"/>
              </a:rPr>
              <a:t>permutation</a:t>
            </a:r>
            <a:r>
              <a:rPr lang="fr-FR" sz="2400" i="1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fr-FR" sz="2400">
                <a:solidFill>
                  <a:srgbClr val="FF0000"/>
                </a:solidFill>
                <a:cs typeface="Times New Roman" pitchFamily="18" charset="0"/>
              </a:rPr>
              <a:t>minimum</a:t>
            </a:r>
            <a:r>
              <a:rPr lang="fr-FR" sz="2400" i="1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fr-FR" sz="2400" b="1" i="1">
                <a:solidFill>
                  <a:srgbClr val="FF0000"/>
                </a:solidFill>
                <a:cs typeface="Times New Roman" pitchFamily="18" charset="0"/>
              </a:rPr>
              <a:t>/</a:t>
            </a:r>
            <a:r>
              <a:rPr lang="fr-FR" sz="2400" i="1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fr-FR" sz="2400">
                <a:solidFill>
                  <a:srgbClr val="FF0000"/>
                </a:solidFill>
                <a:cs typeface="Times New Roman" pitchFamily="18" charset="0"/>
              </a:rPr>
              <a:t>courant</a:t>
            </a:r>
            <a:r>
              <a:rPr lang="fr-FR" sz="2400" i="1">
                <a:solidFill>
                  <a:srgbClr val="FF0000"/>
                </a:solidFill>
                <a:cs typeface="Times New Roman" pitchFamily="18" charset="0"/>
              </a:rPr>
              <a:t> dans tab}</a:t>
            </a:r>
            <a:endParaRPr lang="fr-FR" sz="2400">
              <a:solidFill>
                <a:srgbClr val="FF0000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400">
                <a:cs typeface="Times New Roman" pitchFamily="18" charset="0"/>
              </a:rPr>
              <a:t>		</a:t>
            </a:r>
            <a:r>
              <a:rPr lang="fr-FR" sz="2400">
                <a:solidFill>
                  <a:srgbClr val="0000FF"/>
                </a:solidFill>
                <a:cs typeface="Times New Roman" pitchFamily="18" charset="0"/>
              </a:rPr>
              <a:t>échanger</a:t>
            </a:r>
            <a:r>
              <a:rPr lang="fr-FR" sz="2400">
                <a:cs typeface="Times New Roman" pitchFamily="18" charset="0"/>
              </a:rPr>
              <a:t>(tab, courant, indDuMin) </a:t>
            </a:r>
            <a:r>
              <a:rPr lang="fr-FR" sz="2400" b="1">
                <a:cs typeface="Times New Roman" pitchFamily="18" charset="0"/>
              </a:rPr>
              <a:t>	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	fpour</a:t>
            </a:r>
            <a:endParaRPr lang="fr-FR" sz="240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fin</a:t>
            </a:r>
            <a:endParaRPr lang="fr-FR" sz="240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000">
                <a:cs typeface="Times New Roman" pitchFamily="18" charset="0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7A2F-8E11-43E6-AB29-C5D7C3962897}" type="slidenum">
              <a:rPr lang="fr-FR"/>
              <a:pPr/>
              <a:t>33</a:t>
            </a:fld>
            <a:endParaRPr lang="fr-FR"/>
          </a:p>
        </p:txBody>
      </p:sp>
      <p:sp>
        <p:nvSpPr>
          <p:cNvPr id="83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8420100" cy="4724400"/>
          </a:xfrm>
        </p:spPr>
        <p:txBody>
          <a:bodyPr/>
          <a:lstStyle/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fonction</a:t>
            </a:r>
            <a:r>
              <a:rPr lang="fr-FR" sz="2400">
                <a:cs typeface="Times New Roman" pitchFamily="18" charset="0"/>
              </a:rPr>
              <a:t> </a:t>
            </a:r>
            <a:r>
              <a:rPr lang="fr-FR" sz="2400">
                <a:solidFill>
                  <a:srgbClr val="0000FF"/>
                </a:solidFill>
                <a:cs typeface="Times New Roman" pitchFamily="18" charset="0"/>
              </a:rPr>
              <a:t>sélection </a:t>
            </a:r>
            <a:r>
              <a:rPr lang="fr-FR" sz="2400">
                <a:cs typeface="Times New Roman" pitchFamily="18" charset="0"/>
              </a:rPr>
              <a:t>(tab, nbVal, indDébut, indFin) </a:t>
            </a:r>
            <a:r>
              <a:rPr lang="fr-FR" sz="2400">
                <a:solidFill>
                  <a:srgbClr val="0000FF"/>
                </a:solidFill>
                <a:cs typeface="Times New Roman" pitchFamily="18" charset="0"/>
              </a:rPr>
              <a:t>retourne (</a:t>
            </a:r>
            <a:r>
              <a:rPr lang="fr-FR" sz="2400" b="1">
                <a:solidFill>
                  <a:srgbClr val="0000FF"/>
                </a:solidFill>
                <a:cs typeface="Times New Roman" pitchFamily="18" charset="0"/>
              </a:rPr>
              <a:t>entier</a:t>
            </a:r>
            <a:r>
              <a:rPr lang="fr-FR" sz="2400">
                <a:solidFill>
                  <a:srgbClr val="0000FF"/>
                </a:solidFill>
                <a:cs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400" i="1">
                <a:solidFill>
                  <a:srgbClr val="FF0000"/>
                </a:solidFill>
                <a:cs typeface="Times New Roman" pitchFamily="18" charset="0"/>
              </a:rPr>
              <a:t>{recherche l'indice du minimum entre </a:t>
            </a:r>
            <a:r>
              <a:rPr lang="fr-FR" sz="2400">
                <a:solidFill>
                  <a:srgbClr val="FF0000"/>
                </a:solidFill>
                <a:cs typeface="Times New Roman" pitchFamily="18" charset="0"/>
              </a:rPr>
              <a:t>indDébut </a:t>
            </a:r>
            <a:r>
              <a:rPr lang="fr-FR" sz="2400" i="1">
                <a:solidFill>
                  <a:srgbClr val="FF0000"/>
                </a:solidFill>
                <a:cs typeface="Times New Roman" pitchFamily="18" charset="0"/>
              </a:rPr>
              <a:t>et </a:t>
            </a:r>
            <a:r>
              <a:rPr lang="fr-FR" sz="2400">
                <a:solidFill>
                  <a:srgbClr val="FF0000"/>
                </a:solidFill>
                <a:cs typeface="Times New Roman" pitchFamily="18" charset="0"/>
              </a:rPr>
              <a:t>indFin</a:t>
            </a:r>
            <a:r>
              <a:rPr lang="fr-FR" sz="2400" i="1">
                <a:solidFill>
                  <a:srgbClr val="FF0000"/>
                </a:solidFill>
                <a:cs typeface="Times New Roman" pitchFamily="18" charset="0"/>
              </a:rPr>
              <a:t>}</a:t>
            </a:r>
            <a:endParaRPr lang="fr-FR" sz="240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paramètres</a:t>
            </a:r>
            <a:r>
              <a:rPr lang="fr-FR" sz="2400">
                <a:cs typeface="Times New Roman" pitchFamily="18" charset="0"/>
              </a:rPr>
              <a:t>	(D) tab: </a:t>
            </a:r>
            <a:r>
              <a:rPr lang="fr-FR" sz="2400" b="1">
                <a:cs typeface="Times New Roman" pitchFamily="18" charset="0"/>
              </a:rPr>
              <a:t>tableau</a:t>
            </a:r>
            <a:r>
              <a:rPr lang="fr-FR" sz="2400">
                <a:cs typeface="Times New Roman" pitchFamily="18" charset="0"/>
              </a:rPr>
              <a:t>[1, MAX] </a:t>
            </a:r>
            <a:r>
              <a:rPr lang="fr-FR" sz="2400" b="1">
                <a:cs typeface="Times New Roman" pitchFamily="18" charset="0"/>
              </a:rPr>
              <a:t>d'entiers</a:t>
            </a:r>
            <a:endParaRPr lang="fr-FR" sz="240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400">
                <a:cs typeface="Times New Roman" pitchFamily="18" charset="0"/>
              </a:rPr>
              <a:t>			(D) nbVal, indDébut, indFin : </a:t>
            </a:r>
            <a:r>
              <a:rPr lang="fr-FR" sz="2400" b="1">
                <a:cs typeface="Times New Roman" pitchFamily="18" charset="0"/>
              </a:rPr>
              <a:t>entiers</a:t>
            </a:r>
            <a:endParaRPr lang="fr-FR" sz="240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variables</a:t>
            </a:r>
            <a:r>
              <a:rPr lang="fr-FR" sz="2400">
                <a:cs typeface="Times New Roman" pitchFamily="18" charset="0"/>
              </a:rPr>
              <a:t> 	indDuMin, ind: </a:t>
            </a:r>
            <a:r>
              <a:rPr lang="fr-FR" sz="2400" b="1">
                <a:cs typeface="Times New Roman" pitchFamily="18" charset="0"/>
              </a:rPr>
              <a:t>entiers</a:t>
            </a:r>
            <a:endParaRPr lang="fr-FR" sz="240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début</a:t>
            </a:r>
            <a:endParaRPr lang="fr-FR" sz="240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400">
                <a:cs typeface="Times New Roman" pitchFamily="18" charset="0"/>
              </a:rPr>
              <a:t>	indDuMin </a:t>
            </a:r>
            <a:r>
              <a:rPr lang="fr-FR" sz="24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400">
                <a:cs typeface="Times New Roman" pitchFamily="18" charset="0"/>
              </a:rPr>
              <a:t> indDébut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	pour  </a:t>
            </a:r>
            <a:r>
              <a:rPr lang="fr-FR" sz="2400">
                <a:cs typeface="Times New Roman" pitchFamily="18" charset="0"/>
              </a:rPr>
              <a:t>ind </a:t>
            </a:r>
            <a:r>
              <a:rPr lang="fr-FR" sz="24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400">
                <a:cs typeface="Times New Roman" pitchFamily="18" charset="0"/>
              </a:rPr>
              <a:t> (indDébut + 1) </a:t>
            </a:r>
            <a:r>
              <a:rPr lang="fr-FR" sz="2400" b="1">
                <a:cs typeface="Times New Roman" pitchFamily="18" charset="0"/>
              </a:rPr>
              <a:t>à</a:t>
            </a:r>
            <a:r>
              <a:rPr lang="fr-FR" sz="2400">
                <a:cs typeface="Times New Roman" pitchFamily="18" charset="0"/>
              </a:rPr>
              <a:t> indFin </a:t>
            </a:r>
            <a:r>
              <a:rPr lang="fr-FR" sz="2400" b="1">
                <a:cs typeface="Times New Roman" pitchFamily="18" charset="0"/>
              </a:rPr>
              <a:t>faire</a:t>
            </a:r>
            <a:endParaRPr lang="fr-FR" sz="240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400">
                <a:cs typeface="Times New Roman" pitchFamily="18" charset="0"/>
              </a:rPr>
              <a:t>		</a:t>
            </a:r>
            <a:r>
              <a:rPr lang="fr-FR" sz="2400" b="1">
                <a:cs typeface="Times New Roman" pitchFamily="18" charset="0"/>
              </a:rPr>
              <a:t>si</a:t>
            </a:r>
            <a:r>
              <a:rPr lang="fr-FR" sz="2400">
                <a:cs typeface="Times New Roman" pitchFamily="18" charset="0"/>
              </a:rPr>
              <a:t>  </a:t>
            </a:r>
            <a:r>
              <a:rPr lang="fr-FR" sz="2400">
                <a:solidFill>
                  <a:srgbClr val="6600FF"/>
                </a:solidFill>
                <a:cs typeface="Times New Roman" pitchFamily="18" charset="0"/>
              </a:rPr>
              <a:t>tab[indDuMin] &gt; tab[ind]</a:t>
            </a:r>
            <a:r>
              <a:rPr lang="fr-FR" sz="2400">
                <a:cs typeface="Times New Roman" pitchFamily="18" charset="0"/>
              </a:rPr>
              <a:t> </a:t>
            </a:r>
            <a:r>
              <a:rPr lang="fr-FR" sz="2400" b="1">
                <a:cs typeface="Times New Roman" pitchFamily="18" charset="0"/>
              </a:rPr>
              <a:t>alors</a:t>
            </a:r>
            <a:r>
              <a:rPr lang="fr-FR" sz="2400">
                <a:cs typeface="Times New Roman" pitchFamily="18" charset="0"/>
              </a:rPr>
              <a:t> indDuMin </a:t>
            </a:r>
            <a:r>
              <a:rPr lang="fr-FR" sz="24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400">
                <a:cs typeface="Times New Roman" pitchFamily="18" charset="0"/>
              </a:rPr>
              <a:t> ind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	fpour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	retourner</a:t>
            </a:r>
            <a:r>
              <a:rPr lang="fr-FR" sz="2400">
                <a:cs typeface="Times New Roman" pitchFamily="18" charset="0"/>
              </a:rPr>
              <a:t>(indDuMin)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fin</a:t>
            </a:r>
            <a:endParaRPr lang="fr-FR" sz="240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fr-FR" sz="2400"/>
          </a:p>
        </p:txBody>
      </p:sp>
      <p:sp>
        <p:nvSpPr>
          <p:cNvPr id="836614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420100" cy="685800"/>
          </a:xfrm>
          <a:noFill/>
          <a:ln>
            <a:solidFill>
              <a:srgbClr val="0033CC"/>
            </a:solidFill>
          </a:ln>
        </p:spPr>
        <p:txBody>
          <a:bodyPr/>
          <a:lstStyle/>
          <a:p>
            <a:pPr algn="l"/>
            <a:r>
              <a:rPr lang="fr-FR" sz="1800" b="1"/>
              <a:t>tri par sélection                          </a:t>
            </a:r>
            <a:r>
              <a:rPr lang="fr-FR" b="1"/>
              <a:t>Sélection     </a:t>
            </a:r>
            <a:r>
              <a:rPr lang="fr-FR" sz="2400" b="1">
                <a:solidFill>
                  <a:srgbClr val="0033CC"/>
                </a:solidFill>
              </a:rPr>
              <a:t>définition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8494-24CD-485E-903F-4A95FAF5E5BF}" type="slidenum">
              <a:rPr lang="fr-FR"/>
              <a:pPr/>
              <a:t>34</a:t>
            </a:fld>
            <a:endParaRPr lang="fr-FR"/>
          </a:p>
        </p:txBody>
      </p:sp>
      <p:sp>
        <p:nvSpPr>
          <p:cNvPr id="911362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8420100" cy="4724400"/>
          </a:xfrm>
        </p:spPr>
        <p:txBody>
          <a:bodyPr/>
          <a:lstStyle/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fonction</a:t>
            </a:r>
            <a:r>
              <a:rPr lang="fr-FR" sz="2400">
                <a:cs typeface="Times New Roman" pitchFamily="18" charset="0"/>
              </a:rPr>
              <a:t> </a:t>
            </a:r>
            <a:r>
              <a:rPr lang="fr-FR" sz="2400">
                <a:solidFill>
                  <a:srgbClr val="0000FF"/>
                </a:solidFill>
                <a:cs typeface="Times New Roman" pitchFamily="18" charset="0"/>
              </a:rPr>
              <a:t>sélection </a:t>
            </a:r>
            <a:r>
              <a:rPr lang="fr-FR" sz="2400">
                <a:cs typeface="Times New Roman" pitchFamily="18" charset="0"/>
              </a:rPr>
              <a:t>(tab, nbVal, indDébut, indFin) </a:t>
            </a:r>
            <a:r>
              <a:rPr lang="fr-FR" sz="2400">
                <a:solidFill>
                  <a:srgbClr val="0000FF"/>
                </a:solidFill>
                <a:cs typeface="Times New Roman" pitchFamily="18" charset="0"/>
              </a:rPr>
              <a:t>retourne (</a:t>
            </a:r>
            <a:r>
              <a:rPr lang="fr-FR" sz="2400" b="1">
                <a:solidFill>
                  <a:srgbClr val="0000FF"/>
                </a:solidFill>
                <a:cs typeface="Times New Roman" pitchFamily="18" charset="0"/>
              </a:rPr>
              <a:t>entier</a:t>
            </a:r>
            <a:r>
              <a:rPr lang="fr-FR" sz="2400">
                <a:solidFill>
                  <a:srgbClr val="0000FF"/>
                </a:solidFill>
                <a:cs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400" i="1">
                <a:solidFill>
                  <a:srgbClr val="FF0000"/>
                </a:solidFill>
                <a:cs typeface="Times New Roman" pitchFamily="18" charset="0"/>
              </a:rPr>
              <a:t>{recherche l'indice du minimum entre </a:t>
            </a:r>
            <a:r>
              <a:rPr lang="fr-FR" sz="2400">
                <a:solidFill>
                  <a:srgbClr val="FF0000"/>
                </a:solidFill>
                <a:cs typeface="Times New Roman" pitchFamily="18" charset="0"/>
              </a:rPr>
              <a:t>indDébut </a:t>
            </a:r>
            <a:r>
              <a:rPr lang="fr-FR" sz="2400" i="1">
                <a:solidFill>
                  <a:srgbClr val="FF0000"/>
                </a:solidFill>
                <a:cs typeface="Times New Roman" pitchFamily="18" charset="0"/>
              </a:rPr>
              <a:t>et </a:t>
            </a:r>
            <a:r>
              <a:rPr lang="fr-FR" sz="2400">
                <a:solidFill>
                  <a:srgbClr val="FF0000"/>
                </a:solidFill>
                <a:cs typeface="Times New Roman" pitchFamily="18" charset="0"/>
              </a:rPr>
              <a:t>indFin</a:t>
            </a:r>
            <a:r>
              <a:rPr lang="fr-FR" sz="2400" i="1">
                <a:solidFill>
                  <a:srgbClr val="FF0000"/>
                </a:solidFill>
                <a:cs typeface="Times New Roman" pitchFamily="18" charset="0"/>
              </a:rPr>
              <a:t>}</a:t>
            </a:r>
            <a:endParaRPr lang="fr-FR" sz="240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paramètres</a:t>
            </a:r>
            <a:r>
              <a:rPr lang="fr-FR" sz="2400">
                <a:cs typeface="Times New Roman" pitchFamily="18" charset="0"/>
              </a:rPr>
              <a:t>	(D) tab: </a:t>
            </a:r>
            <a:r>
              <a:rPr lang="fr-FR" sz="2400" b="1">
                <a:cs typeface="Times New Roman" pitchFamily="18" charset="0"/>
              </a:rPr>
              <a:t>tableau</a:t>
            </a:r>
            <a:r>
              <a:rPr lang="fr-FR" sz="2400">
                <a:cs typeface="Times New Roman" pitchFamily="18" charset="0"/>
              </a:rPr>
              <a:t>[1, MAX] </a:t>
            </a:r>
            <a:r>
              <a:rPr lang="fr-FR" sz="2400" b="1">
                <a:cs typeface="Times New Roman" pitchFamily="18" charset="0"/>
              </a:rPr>
              <a:t>d'entiers</a:t>
            </a:r>
            <a:endParaRPr lang="fr-FR" sz="240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400">
                <a:cs typeface="Times New Roman" pitchFamily="18" charset="0"/>
              </a:rPr>
              <a:t>			(D) nbVal, indDébut, indFin : </a:t>
            </a:r>
            <a:r>
              <a:rPr lang="fr-FR" sz="2400" b="1">
                <a:cs typeface="Times New Roman" pitchFamily="18" charset="0"/>
              </a:rPr>
              <a:t>entiers</a:t>
            </a:r>
            <a:endParaRPr lang="fr-FR" sz="240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variables</a:t>
            </a:r>
            <a:r>
              <a:rPr lang="fr-FR" sz="2400">
                <a:cs typeface="Times New Roman" pitchFamily="18" charset="0"/>
              </a:rPr>
              <a:t> 	indDuMin, ind: </a:t>
            </a:r>
            <a:r>
              <a:rPr lang="fr-FR" sz="2400" b="1">
                <a:cs typeface="Times New Roman" pitchFamily="18" charset="0"/>
              </a:rPr>
              <a:t>entiers</a:t>
            </a:r>
            <a:endParaRPr lang="fr-FR" sz="240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début</a:t>
            </a:r>
            <a:endParaRPr lang="fr-FR" sz="240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400">
                <a:cs typeface="Times New Roman" pitchFamily="18" charset="0"/>
              </a:rPr>
              <a:t>	indDuMin </a:t>
            </a:r>
            <a:r>
              <a:rPr lang="fr-FR" sz="24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400">
                <a:cs typeface="Times New Roman" pitchFamily="18" charset="0"/>
              </a:rPr>
              <a:t> indDébut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	pour  </a:t>
            </a:r>
            <a:r>
              <a:rPr lang="fr-FR" sz="2400">
                <a:cs typeface="Times New Roman" pitchFamily="18" charset="0"/>
              </a:rPr>
              <a:t>ind </a:t>
            </a:r>
            <a:r>
              <a:rPr lang="fr-FR" sz="24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400">
                <a:cs typeface="Times New Roman" pitchFamily="18" charset="0"/>
              </a:rPr>
              <a:t> (indDébut + 1) </a:t>
            </a:r>
            <a:r>
              <a:rPr lang="fr-FR" sz="2400" b="1">
                <a:cs typeface="Times New Roman" pitchFamily="18" charset="0"/>
              </a:rPr>
              <a:t>à</a:t>
            </a:r>
            <a:r>
              <a:rPr lang="fr-FR" sz="2400">
                <a:cs typeface="Times New Roman" pitchFamily="18" charset="0"/>
              </a:rPr>
              <a:t> indFin </a:t>
            </a:r>
            <a:r>
              <a:rPr lang="fr-FR" sz="2400" b="1">
                <a:cs typeface="Times New Roman" pitchFamily="18" charset="0"/>
              </a:rPr>
              <a:t>faire</a:t>
            </a:r>
            <a:endParaRPr lang="fr-FR" sz="240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400">
                <a:cs typeface="Times New Roman" pitchFamily="18" charset="0"/>
              </a:rPr>
              <a:t>		</a:t>
            </a:r>
            <a:r>
              <a:rPr lang="fr-FR" sz="2400" b="1">
                <a:cs typeface="Times New Roman" pitchFamily="18" charset="0"/>
              </a:rPr>
              <a:t>si</a:t>
            </a:r>
            <a:r>
              <a:rPr lang="fr-FR" sz="2400">
                <a:cs typeface="Times New Roman" pitchFamily="18" charset="0"/>
              </a:rPr>
              <a:t>  </a:t>
            </a:r>
            <a:r>
              <a:rPr lang="fr-FR" sz="2400">
                <a:solidFill>
                  <a:srgbClr val="6600FF"/>
                </a:solidFill>
                <a:cs typeface="Times New Roman" pitchFamily="18" charset="0"/>
              </a:rPr>
              <a:t>tab[indDuMin] &gt; tab[ind]</a:t>
            </a:r>
            <a:r>
              <a:rPr lang="fr-FR" sz="2400">
                <a:cs typeface="Times New Roman" pitchFamily="18" charset="0"/>
              </a:rPr>
              <a:t> </a:t>
            </a:r>
            <a:r>
              <a:rPr lang="fr-FR" sz="2400" b="1">
                <a:cs typeface="Times New Roman" pitchFamily="18" charset="0"/>
              </a:rPr>
              <a:t>alors</a:t>
            </a:r>
            <a:r>
              <a:rPr lang="fr-FR" sz="2400">
                <a:cs typeface="Times New Roman" pitchFamily="18" charset="0"/>
              </a:rPr>
              <a:t> indDuMin </a:t>
            </a:r>
            <a:r>
              <a:rPr lang="fr-FR" sz="24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400">
                <a:cs typeface="Times New Roman" pitchFamily="18" charset="0"/>
              </a:rPr>
              <a:t> ind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	fpour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	retourner</a:t>
            </a:r>
            <a:r>
              <a:rPr lang="fr-FR" sz="2400">
                <a:cs typeface="Times New Roman" pitchFamily="18" charset="0"/>
              </a:rPr>
              <a:t>(indDuMin)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fin</a:t>
            </a:r>
            <a:endParaRPr lang="fr-FR" sz="240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fr-FR" sz="2400"/>
          </a:p>
        </p:txBody>
      </p:sp>
      <p:sp>
        <p:nvSpPr>
          <p:cNvPr id="911363" name="Rectangle 1027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420100" cy="685800"/>
          </a:xfrm>
          <a:noFill/>
          <a:ln>
            <a:solidFill>
              <a:srgbClr val="0033CC"/>
            </a:solidFill>
          </a:ln>
        </p:spPr>
        <p:txBody>
          <a:bodyPr/>
          <a:lstStyle/>
          <a:p>
            <a:pPr algn="l"/>
            <a:r>
              <a:rPr lang="fr-FR" sz="1800" b="1"/>
              <a:t>tri par sélection                          </a:t>
            </a:r>
            <a:r>
              <a:rPr lang="fr-FR" b="1"/>
              <a:t>Sélection     </a:t>
            </a:r>
            <a:r>
              <a:rPr lang="fr-FR" sz="2400" b="1">
                <a:solidFill>
                  <a:srgbClr val="0033CC"/>
                </a:solidFill>
              </a:rPr>
              <a:t>définition</a:t>
            </a:r>
          </a:p>
        </p:txBody>
      </p:sp>
      <p:sp>
        <p:nvSpPr>
          <p:cNvPr id="911364" name="AutoShape 1028"/>
          <p:cNvSpPr>
            <a:spLocks noChangeArrowheads="1"/>
          </p:cNvSpPr>
          <p:nvPr/>
        </p:nvSpPr>
        <p:spPr bwMode="auto">
          <a:xfrm flipH="1">
            <a:off x="4876800" y="5257800"/>
            <a:ext cx="3657600" cy="838200"/>
          </a:xfrm>
          <a:prstGeom prst="wedgeRoundRectCallout">
            <a:avLst>
              <a:gd name="adj1" fmla="val 70139"/>
              <a:gd name="adj2" fmla="val -64963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i="1">
                <a:solidFill>
                  <a:srgbClr val="CC0099"/>
                </a:solidFill>
              </a:rPr>
              <a:t>une comparaison entre 2 éléments du tableau</a:t>
            </a:r>
          </a:p>
        </p:txBody>
      </p:sp>
      <p:sp>
        <p:nvSpPr>
          <p:cNvPr id="911365" name="AutoShape 1029"/>
          <p:cNvSpPr>
            <a:spLocks noChangeArrowheads="1"/>
          </p:cNvSpPr>
          <p:nvPr/>
        </p:nvSpPr>
        <p:spPr bwMode="auto">
          <a:xfrm flipH="1">
            <a:off x="5105400" y="3276600"/>
            <a:ext cx="4419600" cy="838200"/>
          </a:xfrm>
          <a:prstGeom prst="wedgeRoundRectCallout">
            <a:avLst>
              <a:gd name="adj1" fmla="val -9954"/>
              <a:gd name="adj2" fmla="val -172542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i="1">
                <a:solidFill>
                  <a:srgbClr val="CC0099"/>
                </a:solidFill>
              </a:rPr>
              <a:t>indices de début et de fin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i="1">
                <a:solidFill>
                  <a:srgbClr val="CC0099"/>
                </a:solidFill>
              </a:rPr>
              <a:t>du sous-tableau non trié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9EB4-16D3-456A-8836-49F85B916AEB}" type="slidenum">
              <a:rPr lang="fr-FR"/>
              <a:pPr/>
              <a:t>35</a:t>
            </a:fld>
            <a:endParaRPr lang="fr-FR"/>
          </a:p>
        </p:txBody>
      </p:sp>
      <p:sp>
        <p:nvSpPr>
          <p:cNvPr id="85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420100" cy="609600"/>
          </a:xfrm>
          <a:ln>
            <a:solidFill>
              <a:srgbClr val="0033CC"/>
            </a:solidFill>
          </a:ln>
        </p:spPr>
        <p:txBody>
          <a:bodyPr/>
          <a:lstStyle/>
          <a:p>
            <a:r>
              <a:rPr lang="fr-FR" b="1"/>
              <a:t>Complexité du tri par sélection</a:t>
            </a:r>
          </a:p>
        </p:txBody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9220200" cy="5410200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fr-FR" sz="2600" b="1" i="1">
                <a:cs typeface="Times New Roman" pitchFamily="18" charset="0"/>
              </a:rPr>
              <a:t>Unités de mesure choisies</a:t>
            </a:r>
            <a:r>
              <a:rPr lang="fr-FR" sz="2600" b="1" i="1">
                <a:solidFill>
                  <a:srgbClr val="CC0099"/>
                </a:solidFill>
                <a:cs typeface="Times New Roman" pitchFamily="18" charset="0"/>
              </a:rPr>
              <a:t>:   comparaison </a:t>
            </a:r>
            <a:r>
              <a:rPr lang="fr-FR" sz="2600" b="1" i="1">
                <a:cs typeface="Times New Roman" pitchFamily="18" charset="0"/>
              </a:rPr>
              <a:t>et</a:t>
            </a:r>
            <a:r>
              <a:rPr lang="fr-FR" sz="2600" b="1" i="1">
                <a:solidFill>
                  <a:srgbClr val="CC0099"/>
                </a:solidFill>
                <a:cs typeface="Times New Roman" pitchFamily="18" charset="0"/>
              </a:rPr>
              <a:t> échange.</a:t>
            </a:r>
          </a:p>
          <a:p>
            <a:pPr marL="533400" indent="-533400">
              <a:lnSpc>
                <a:spcPct val="90000"/>
              </a:lnSpc>
              <a:buFont typeface="Symbol" pitchFamily="18" charset="2"/>
              <a:buNone/>
            </a:pPr>
            <a:endParaRPr lang="fr-FR" sz="900" b="1" i="1">
              <a:solidFill>
                <a:srgbClr val="CC0099"/>
              </a:solidFill>
              <a:cs typeface="Times New Roman" pitchFamily="18" charset="0"/>
            </a:endParaRPr>
          </a:p>
          <a:p>
            <a:pPr marL="533400" indent="-533400">
              <a:lnSpc>
                <a:spcPct val="90000"/>
              </a:lnSpc>
            </a:pPr>
            <a:r>
              <a:rPr lang="fr-FR" sz="2600" b="1" i="1">
                <a:cs typeface="Times New Roman" pitchFamily="18" charset="0"/>
              </a:rPr>
              <a:t>Remarques:</a:t>
            </a:r>
          </a:p>
          <a:p>
            <a:pPr marL="838200" lvl="1" indent="-381000">
              <a:lnSpc>
                <a:spcPct val="90000"/>
              </a:lnSpc>
            </a:pPr>
            <a:r>
              <a:rPr lang="fr-FR" sz="2000" b="1" i="1">
                <a:solidFill>
                  <a:srgbClr val="CC0099"/>
                </a:solidFill>
                <a:cs typeface="Times New Roman" pitchFamily="18" charset="0"/>
              </a:rPr>
              <a:t>Ici, on compte le nombre de comparaisons de 2 éléments du tableau:</a:t>
            </a:r>
          </a:p>
          <a:p>
            <a:pPr marL="838200" lvl="1" indent="-381000">
              <a:lnSpc>
                <a:spcPct val="90000"/>
              </a:lnSpc>
              <a:buFont typeface="Symbol" pitchFamily="18" charset="2"/>
              <a:buNone/>
            </a:pPr>
            <a:r>
              <a:rPr lang="fr-FR" sz="2000" b="1" i="1">
                <a:solidFill>
                  <a:srgbClr val="CC0099"/>
                </a:solidFill>
                <a:cs typeface="Times New Roman" pitchFamily="18" charset="0"/>
              </a:rPr>
              <a:t>	cela inclut le temps d’accès (de lecture) à ces 2 éléments, plus la comparaison des valeurs elle-même. </a:t>
            </a:r>
          </a:p>
          <a:p>
            <a:pPr marL="838200" lvl="1" indent="-381000">
              <a:lnSpc>
                <a:spcPct val="90000"/>
              </a:lnSpc>
            </a:pPr>
            <a:r>
              <a:rPr lang="fr-FR" b="1" i="1">
                <a:solidFill>
                  <a:srgbClr val="CC0099"/>
                </a:solidFill>
                <a:cs typeface="Times New Roman" pitchFamily="18" charset="0"/>
              </a:rPr>
              <a:t>le tri par sélection n’opère </a:t>
            </a:r>
            <a:r>
              <a:rPr lang="fr-FR" b="1" i="1">
                <a:cs typeface="Times New Roman" pitchFamily="18" charset="0"/>
              </a:rPr>
              <a:t>pas de décalage</a:t>
            </a:r>
            <a:r>
              <a:rPr lang="fr-FR" b="1" i="1">
                <a:solidFill>
                  <a:srgbClr val="CC0099"/>
                </a:solidFill>
                <a:cs typeface="Times New Roman" pitchFamily="18" charset="0"/>
              </a:rPr>
              <a:t> dans le tableau</a:t>
            </a:r>
          </a:p>
          <a:p>
            <a:pPr marL="838200" lvl="1" indent="-381000">
              <a:lnSpc>
                <a:spcPct val="90000"/>
              </a:lnSpc>
            </a:pPr>
            <a:r>
              <a:rPr lang="fr-FR" b="1" i="1">
                <a:cs typeface="Times New Roman" pitchFamily="18" charset="0"/>
              </a:rPr>
              <a:t>on fait abstraction</a:t>
            </a:r>
            <a:r>
              <a:rPr lang="fr-FR" b="1" i="1">
                <a:solidFill>
                  <a:srgbClr val="CC0099"/>
                </a:solidFill>
                <a:cs typeface="Times New Roman" pitchFamily="18" charset="0"/>
              </a:rPr>
              <a:t> du temps d’exécution </a:t>
            </a:r>
            <a:r>
              <a:rPr lang="fr-FR" b="1" i="1">
                <a:cs typeface="Times New Roman" pitchFamily="18" charset="0"/>
              </a:rPr>
              <a:t>des affectations </a:t>
            </a:r>
            <a:r>
              <a:rPr lang="fr-FR" b="1" i="1">
                <a:solidFill>
                  <a:srgbClr val="CC0099"/>
                </a:solidFill>
                <a:cs typeface="Times New Roman" pitchFamily="18" charset="0"/>
              </a:rPr>
              <a:t>autres que celles relatives aux échanges.</a:t>
            </a:r>
          </a:p>
          <a:p>
            <a:pPr marL="838200" lvl="1" indent="-381000">
              <a:lnSpc>
                <a:spcPct val="90000"/>
              </a:lnSpc>
              <a:buFont typeface="Symbol" pitchFamily="18" charset="2"/>
              <a:buNone/>
            </a:pPr>
            <a:endParaRPr lang="fr-FR" sz="1000" b="1" i="1">
              <a:solidFill>
                <a:srgbClr val="CC0099"/>
              </a:solidFill>
              <a:cs typeface="Times New Roman" pitchFamily="18" charset="0"/>
            </a:endParaRPr>
          </a:p>
          <a:p>
            <a:pPr marL="533400" indent="-533400">
              <a:lnSpc>
                <a:spcPct val="90000"/>
              </a:lnSpc>
            </a:pPr>
            <a:r>
              <a:rPr lang="fr-FR" sz="2600" b="1" i="1">
                <a:solidFill>
                  <a:srgbClr val="CC0099"/>
                </a:solidFill>
                <a:cs typeface="Times New Roman" pitchFamily="18" charset="0"/>
              </a:rPr>
              <a:t>    </a:t>
            </a:r>
            <a:r>
              <a:rPr lang="fr-FR" sz="2600" b="1" i="1">
                <a:cs typeface="Times New Roman" pitchFamily="18" charset="0"/>
              </a:rPr>
              <a:t>comparaisons:</a:t>
            </a:r>
            <a:r>
              <a:rPr lang="fr-FR" sz="2600" b="1" i="1">
                <a:solidFill>
                  <a:srgbClr val="CC0099"/>
                </a:solidFill>
                <a:cs typeface="Times New Roman" pitchFamily="18" charset="0"/>
              </a:rPr>
              <a:t>    </a:t>
            </a:r>
            <a:r>
              <a:rPr lang="fr-FR" sz="2600" b="1" i="1">
                <a:solidFill>
                  <a:srgbClr val="CC0099"/>
                </a:solidFill>
                <a:cs typeface="Times New Roman" pitchFamily="18" charset="0"/>
                <a:sym typeface="Symbol" pitchFamily="18" charset="2"/>
              </a:rPr>
              <a:t>    </a:t>
            </a:r>
            <a:r>
              <a:rPr lang="fr-FR" sz="2600" b="1" i="1">
                <a:solidFill>
                  <a:srgbClr val="CC0099"/>
                </a:solidFill>
                <a:cs typeface="Times New Roman" pitchFamily="18" charset="0"/>
              </a:rPr>
              <a:t>algorithme de sélection</a:t>
            </a:r>
          </a:p>
          <a:p>
            <a:pPr marL="533400" indent="-533400">
              <a:lnSpc>
                <a:spcPct val="90000"/>
              </a:lnSpc>
              <a:buFont typeface="Symbol" pitchFamily="18" charset="2"/>
              <a:buNone/>
            </a:pPr>
            <a:r>
              <a:rPr lang="fr-FR" sz="4000">
                <a:cs typeface="Times New Roman" pitchFamily="18" charset="0"/>
              </a:rPr>
              <a:t>    </a:t>
            </a:r>
            <a:r>
              <a:rPr lang="fr-FR" sz="3600">
                <a:cs typeface="Times New Roman" pitchFamily="18" charset="0"/>
              </a:rPr>
              <a:t>(n</a:t>
            </a:r>
            <a:r>
              <a:rPr lang="fr-FR" sz="3600"/>
              <a:t>‑</a:t>
            </a:r>
            <a:r>
              <a:rPr lang="fr-FR" sz="3600">
                <a:cs typeface="Times New Roman" pitchFamily="18" charset="0"/>
              </a:rPr>
              <a:t>l)      +    (n</a:t>
            </a:r>
            <a:r>
              <a:rPr lang="fr-FR" sz="3600"/>
              <a:t>‑</a:t>
            </a:r>
            <a:r>
              <a:rPr lang="fr-FR" sz="3600">
                <a:cs typeface="Times New Roman" pitchFamily="18" charset="0"/>
              </a:rPr>
              <a:t>2)   + ...    +   1</a:t>
            </a: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4000">
                <a:cs typeface="Times New Roman" pitchFamily="18" charset="0"/>
              </a:rPr>
              <a:t>   </a:t>
            </a:r>
            <a:r>
              <a:rPr lang="fr-FR" sz="2800" b="1" i="1">
                <a:solidFill>
                  <a:srgbClr val="CC0099"/>
                </a:solidFill>
                <a:cs typeface="Times New Roman" pitchFamily="18" charset="0"/>
              </a:rPr>
              <a:t>1</a:t>
            </a:r>
            <a:r>
              <a:rPr lang="fr-FR" sz="2800" b="1" i="1" baseline="30000">
                <a:solidFill>
                  <a:srgbClr val="CC0099"/>
                </a:solidFill>
                <a:cs typeface="Times New Roman" pitchFamily="18" charset="0"/>
              </a:rPr>
              <a:t>ère</a:t>
            </a:r>
            <a:r>
              <a:rPr lang="fr-FR" sz="2800" b="1" i="1">
                <a:solidFill>
                  <a:srgbClr val="CC0099"/>
                </a:solidFill>
                <a:cs typeface="Times New Roman" pitchFamily="18" charset="0"/>
              </a:rPr>
              <a:t> itération,      2</a:t>
            </a:r>
            <a:r>
              <a:rPr lang="fr-FR" sz="2800" b="1" i="1" baseline="30000">
                <a:solidFill>
                  <a:srgbClr val="CC0099"/>
                </a:solidFill>
                <a:cs typeface="Times New Roman" pitchFamily="18" charset="0"/>
              </a:rPr>
              <a:t>ème       </a:t>
            </a:r>
            <a:r>
              <a:rPr lang="fr-FR" sz="2800" b="1" i="1">
                <a:solidFill>
                  <a:srgbClr val="CC0099"/>
                </a:solidFill>
                <a:cs typeface="Times New Roman" pitchFamily="18" charset="0"/>
              </a:rPr>
              <a:t>,   …      ,   dernière</a:t>
            </a: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3600">
                <a:cs typeface="Times New Roman" pitchFamily="18" charset="0"/>
              </a:rPr>
              <a:t>soit  </a:t>
            </a:r>
            <a:r>
              <a:rPr lang="fr-FR" sz="3600">
                <a:solidFill>
                  <a:srgbClr val="FF0000"/>
                </a:solidFill>
                <a:cs typeface="Times New Roman" pitchFamily="18" charset="0"/>
              </a:rPr>
              <a:t>n(n</a:t>
            </a:r>
            <a:r>
              <a:rPr lang="fr-FR" sz="3600">
                <a:solidFill>
                  <a:srgbClr val="FF0000"/>
                </a:solidFill>
              </a:rPr>
              <a:t>‑</a:t>
            </a:r>
            <a:r>
              <a:rPr lang="fr-FR" sz="3600">
                <a:solidFill>
                  <a:srgbClr val="FF0000"/>
                </a:solidFill>
                <a:cs typeface="Times New Roman" pitchFamily="18" charset="0"/>
              </a:rPr>
              <a:t>l)/2</a:t>
            </a:r>
            <a:r>
              <a:rPr lang="fr-FR" sz="3600">
                <a:cs typeface="Times New Roman" pitchFamily="18" charset="0"/>
              </a:rPr>
              <a:t> comparaisons:</a:t>
            </a:r>
            <a:r>
              <a:rPr lang="fr-FR" sz="4000">
                <a:cs typeface="Times New Roman" pitchFamily="18" charset="0"/>
              </a:rPr>
              <a:t>     </a:t>
            </a:r>
            <a:r>
              <a:rPr lang="fr-FR" sz="44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</a:t>
            </a:r>
            <a:r>
              <a:rPr lang="fr-FR" sz="28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fr-FR" b="1">
                <a:solidFill>
                  <a:srgbClr val="FF0000"/>
                </a:solidFill>
                <a:cs typeface="Times New Roman" pitchFamily="18" charset="0"/>
              </a:rPr>
              <a:t>(n</a:t>
            </a:r>
            <a:r>
              <a:rPr lang="fr-FR" b="1" baseline="30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fr-FR" b="1">
                <a:solidFill>
                  <a:srgbClr val="FF0000"/>
                </a:solidFill>
                <a:cs typeface="Times New Roman" pitchFamily="18" charset="0"/>
              </a:rPr>
              <a:t>)</a:t>
            </a:r>
            <a:endParaRPr lang="fr-FR" sz="4000" b="1">
              <a:cs typeface="Times New Roman" pitchFamily="18" charset="0"/>
            </a:endParaRPr>
          </a:p>
          <a:p>
            <a:pPr marL="533400" indent="-533400">
              <a:lnSpc>
                <a:spcPct val="90000"/>
              </a:lnSpc>
              <a:buFont typeface="Symbol" pitchFamily="18" charset="2"/>
              <a:buNone/>
            </a:pPr>
            <a:r>
              <a:rPr lang="fr-FR">
                <a:cs typeface="Times New Roman" pitchFamily="18" charset="0"/>
              </a:rPr>
              <a:t> </a:t>
            </a:r>
          </a:p>
        </p:txBody>
      </p:sp>
      <p:sp>
        <p:nvSpPr>
          <p:cNvPr id="856068" name="AutoShape 4"/>
          <p:cNvSpPr>
            <a:spLocks noChangeArrowheads="1"/>
          </p:cNvSpPr>
          <p:nvPr/>
        </p:nvSpPr>
        <p:spPr bwMode="auto">
          <a:xfrm flipH="1">
            <a:off x="7239000" y="4648200"/>
            <a:ext cx="2514600" cy="914400"/>
          </a:xfrm>
          <a:prstGeom prst="wedgeRoundRectCallout">
            <a:avLst>
              <a:gd name="adj1" fmla="val 70389"/>
              <a:gd name="adj2" fmla="val -14065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i="1">
                <a:solidFill>
                  <a:srgbClr val="CC0099"/>
                </a:solidFill>
              </a:rPr>
              <a:t>taille du sous-tableau non trié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CAEC-CEF2-4032-B8CA-E9B36CB5B805}" type="slidenum">
              <a:rPr lang="fr-FR"/>
              <a:pPr/>
              <a:t>36</a:t>
            </a:fld>
            <a:endParaRPr lang="fr-FR"/>
          </a:p>
        </p:txBody>
      </p:sp>
      <p:sp>
        <p:nvSpPr>
          <p:cNvPr id="91341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420100" cy="609600"/>
          </a:xfrm>
          <a:ln>
            <a:solidFill>
              <a:srgbClr val="0033CC"/>
            </a:solidFill>
          </a:ln>
        </p:spPr>
        <p:txBody>
          <a:bodyPr/>
          <a:lstStyle/>
          <a:p>
            <a:r>
              <a:rPr lang="fr-FR" b="1"/>
              <a:t>Complexité du tri par sélection</a:t>
            </a:r>
          </a:p>
        </p:txBody>
      </p:sp>
      <p:sp>
        <p:nvSpPr>
          <p:cNvPr id="91341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9220200" cy="5410200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fr-FR" sz="2600" b="1" i="1">
                <a:cs typeface="Times New Roman" pitchFamily="18" charset="0"/>
              </a:rPr>
              <a:t>Unités de mesure choisies</a:t>
            </a:r>
            <a:r>
              <a:rPr lang="fr-FR" sz="2600" b="1" i="1">
                <a:solidFill>
                  <a:srgbClr val="CC0099"/>
                </a:solidFill>
                <a:cs typeface="Times New Roman" pitchFamily="18" charset="0"/>
              </a:rPr>
              <a:t>:   comparaison </a:t>
            </a:r>
            <a:r>
              <a:rPr lang="fr-FR" sz="2600" b="1" i="1">
                <a:cs typeface="Times New Roman" pitchFamily="18" charset="0"/>
              </a:rPr>
              <a:t>et</a:t>
            </a:r>
            <a:r>
              <a:rPr lang="fr-FR" sz="2600" b="1" i="1">
                <a:solidFill>
                  <a:srgbClr val="CC0099"/>
                </a:solidFill>
                <a:cs typeface="Times New Roman" pitchFamily="18" charset="0"/>
              </a:rPr>
              <a:t> échange.</a:t>
            </a:r>
          </a:p>
          <a:p>
            <a:pPr marL="533400" indent="-533400">
              <a:lnSpc>
                <a:spcPct val="90000"/>
              </a:lnSpc>
              <a:buFont typeface="Symbol" pitchFamily="18" charset="2"/>
              <a:buNone/>
            </a:pPr>
            <a:endParaRPr lang="fr-FR" sz="900" b="1" i="1">
              <a:solidFill>
                <a:srgbClr val="CC0099"/>
              </a:solidFill>
              <a:cs typeface="Times New Roman" pitchFamily="18" charset="0"/>
            </a:endParaRPr>
          </a:p>
          <a:p>
            <a:pPr marL="533400" indent="-533400">
              <a:lnSpc>
                <a:spcPct val="90000"/>
              </a:lnSpc>
            </a:pPr>
            <a:r>
              <a:rPr lang="fr-FR" sz="2600" b="1" i="1">
                <a:cs typeface="Times New Roman" pitchFamily="18" charset="0"/>
              </a:rPr>
              <a:t>comparaisons:</a:t>
            </a:r>
            <a:r>
              <a:rPr lang="fr-FR" sz="2600" b="1" i="1">
                <a:solidFill>
                  <a:srgbClr val="CC0099"/>
                </a:solidFill>
                <a:cs typeface="Times New Roman" pitchFamily="18" charset="0"/>
              </a:rPr>
              <a:t>    </a:t>
            </a:r>
            <a:r>
              <a:rPr lang="fr-FR" sz="2600" b="1" i="1">
                <a:solidFill>
                  <a:srgbClr val="CC0099"/>
                </a:solidFill>
                <a:cs typeface="Times New Roman" pitchFamily="18" charset="0"/>
                <a:sym typeface="Symbol" pitchFamily="18" charset="2"/>
              </a:rPr>
              <a:t>    </a:t>
            </a:r>
            <a:r>
              <a:rPr lang="fr-FR" sz="2600" b="1" i="1">
                <a:solidFill>
                  <a:srgbClr val="CC0099"/>
                </a:solidFill>
                <a:cs typeface="Times New Roman" pitchFamily="18" charset="0"/>
              </a:rPr>
              <a:t>algorithme de sélection</a:t>
            </a:r>
          </a:p>
          <a:p>
            <a:pPr marL="533400" indent="-533400">
              <a:lnSpc>
                <a:spcPct val="90000"/>
              </a:lnSpc>
              <a:buFont typeface="Symbol" pitchFamily="18" charset="2"/>
              <a:buNone/>
            </a:pPr>
            <a:r>
              <a:rPr lang="fr-FR" sz="4000">
                <a:cs typeface="Times New Roman" pitchFamily="18" charset="0"/>
              </a:rPr>
              <a:t>    </a:t>
            </a:r>
            <a:r>
              <a:rPr lang="fr-FR" sz="3600">
                <a:cs typeface="Times New Roman" pitchFamily="18" charset="0"/>
              </a:rPr>
              <a:t>(n</a:t>
            </a:r>
            <a:r>
              <a:rPr lang="fr-FR" sz="3600"/>
              <a:t>‑</a:t>
            </a:r>
            <a:r>
              <a:rPr lang="fr-FR" sz="3600">
                <a:cs typeface="Times New Roman" pitchFamily="18" charset="0"/>
              </a:rPr>
              <a:t>l)      +    (n</a:t>
            </a:r>
            <a:r>
              <a:rPr lang="fr-FR" sz="3600"/>
              <a:t>‑</a:t>
            </a:r>
            <a:r>
              <a:rPr lang="fr-FR" sz="3600">
                <a:cs typeface="Times New Roman" pitchFamily="18" charset="0"/>
              </a:rPr>
              <a:t>2)   + ...    +   1</a:t>
            </a: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4000">
                <a:cs typeface="Times New Roman" pitchFamily="18" charset="0"/>
              </a:rPr>
              <a:t>   </a:t>
            </a:r>
            <a:r>
              <a:rPr lang="fr-FR" sz="2800" b="1" i="1">
                <a:solidFill>
                  <a:srgbClr val="CC0099"/>
                </a:solidFill>
                <a:cs typeface="Times New Roman" pitchFamily="18" charset="0"/>
              </a:rPr>
              <a:t>1</a:t>
            </a:r>
            <a:r>
              <a:rPr lang="fr-FR" sz="2800" b="1" i="1" baseline="30000">
                <a:solidFill>
                  <a:srgbClr val="CC0099"/>
                </a:solidFill>
                <a:cs typeface="Times New Roman" pitchFamily="18" charset="0"/>
              </a:rPr>
              <a:t>ère</a:t>
            </a:r>
            <a:r>
              <a:rPr lang="fr-FR" sz="2800" b="1" i="1">
                <a:solidFill>
                  <a:srgbClr val="CC0099"/>
                </a:solidFill>
                <a:cs typeface="Times New Roman" pitchFamily="18" charset="0"/>
              </a:rPr>
              <a:t> itération,      2</a:t>
            </a:r>
            <a:r>
              <a:rPr lang="fr-FR" sz="2800" b="1" i="1" baseline="30000">
                <a:solidFill>
                  <a:srgbClr val="CC0099"/>
                </a:solidFill>
                <a:cs typeface="Times New Roman" pitchFamily="18" charset="0"/>
              </a:rPr>
              <a:t>ème       </a:t>
            </a:r>
            <a:r>
              <a:rPr lang="fr-FR" sz="2800" b="1" i="1">
                <a:solidFill>
                  <a:srgbClr val="CC0099"/>
                </a:solidFill>
                <a:cs typeface="Times New Roman" pitchFamily="18" charset="0"/>
              </a:rPr>
              <a:t>,   …      ,   dernière</a:t>
            </a: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endParaRPr lang="fr-FR" sz="2800" b="1" i="1">
              <a:solidFill>
                <a:srgbClr val="CC0099"/>
              </a:solidFill>
              <a:cs typeface="Times New Roman" pitchFamily="18" charset="0"/>
            </a:endParaRP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800" b="1">
                <a:cs typeface="Times New Roman" pitchFamily="18" charset="0"/>
              </a:rPr>
              <a:t>La recherche de la valeur minimale du sous-tableau non triée exige de </a:t>
            </a:r>
            <a:r>
              <a:rPr lang="fr-FR" sz="2800" b="1">
                <a:solidFill>
                  <a:srgbClr val="6600FF"/>
                </a:solidFill>
                <a:cs typeface="Times New Roman" pitchFamily="18" charset="0"/>
              </a:rPr>
              <a:t>parcourir tout le tableau</a:t>
            </a:r>
            <a:r>
              <a:rPr lang="fr-FR" sz="2800" b="1">
                <a:cs typeface="Times New Roman" pitchFamily="18" charset="0"/>
              </a:rPr>
              <a:t>, </a:t>
            </a:r>
            <a:r>
              <a:rPr lang="fr-FR" sz="2800" b="1">
                <a:solidFill>
                  <a:srgbClr val="CC0099"/>
                </a:solidFill>
                <a:cs typeface="Times New Roman" pitchFamily="18" charset="0"/>
              </a:rPr>
              <a:t>même si les données sont déjà ordonnées</a:t>
            </a:r>
            <a:r>
              <a:rPr lang="fr-FR" sz="2800" b="1">
                <a:cs typeface="Times New Roman" pitchFamily="18" charset="0"/>
              </a:rPr>
              <a:t>. Le nombre de comparaisons est donc insensible à ordre initial des données.</a:t>
            </a: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3600">
                <a:cs typeface="Times New Roman" pitchFamily="18" charset="0"/>
              </a:rPr>
              <a:t>soit  </a:t>
            </a:r>
            <a:r>
              <a:rPr lang="fr-FR" sz="3600">
                <a:solidFill>
                  <a:srgbClr val="FF0000"/>
                </a:solidFill>
                <a:cs typeface="Times New Roman" pitchFamily="18" charset="0"/>
              </a:rPr>
              <a:t>n(n</a:t>
            </a:r>
            <a:r>
              <a:rPr lang="fr-FR" sz="3600">
                <a:solidFill>
                  <a:srgbClr val="FF0000"/>
                </a:solidFill>
              </a:rPr>
              <a:t>‑</a:t>
            </a:r>
            <a:r>
              <a:rPr lang="fr-FR" sz="3600">
                <a:solidFill>
                  <a:srgbClr val="FF0000"/>
                </a:solidFill>
                <a:cs typeface="Times New Roman" pitchFamily="18" charset="0"/>
              </a:rPr>
              <a:t>l)/2</a:t>
            </a:r>
            <a:r>
              <a:rPr lang="fr-FR" sz="3600">
                <a:cs typeface="Times New Roman" pitchFamily="18" charset="0"/>
              </a:rPr>
              <a:t> comparaisons:</a:t>
            </a:r>
            <a:r>
              <a:rPr lang="fr-FR" sz="4000">
                <a:cs typeface="Times New Roman" pitchFamily="18" charset="0"/>
              </a:rPr>
              <a:t> </a:t>
            </a:r>
            <a:r>
              <a:rPr lang="fr-FR" sz="3600" b="1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 </a:t>
            </a:r>
            <a:r>
              <a:rPr lang="fr-FR" b="1">
                <a:solidFill>
                  <a:srgbClr val="FF0000"/>
                </a:solidFill>
                <a:cs typeface="Times New Roman" pitchFamily="18" charset="0"/>
              </a:rPr>
              <a:t>(n</a:t>
            </a:r>
            <a:r>
              <a:rPr lang="fr-FR" b="1" baseline="30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fr-FR" b="1">
                <a:solidFill>
                  <a:srgbClr val="FF0000"/>
                </a:solidFill>
                <a:cs typeface="Times New Roman" pitchFamily="18" charset="0"/>
              </a:rPr>
              <a:t>)</a:t>
            </a:r>
            <a:endParaRPr lang="fr-FR" sz="4000" b="1">
              <a:cs typeface="Times New Roman" pitchFamily="18" charset="0"/>
            </a:endParaRPr>
          </a:p>
          <a:p>
            <a:pPr marL="533400" indent="-533400">
              <a:lnSpc>
                <a:spcPct val="90000"/>
              </a:lnSpc>
              <a:buFont typeface="Symbol" pitchFamily="18" charset="2"/>
              <a:buNone/>
            </a:pPr>
            <a:r>
              <a:rPr lang="fr-FR"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E72B-3FF0-440E-825F-4D1CD996CA61}" type="slidenum">
              <a:rPr lang="fr-FR"/>
              <a:pPr/>
              <a:t>37</a:t>
            </a:fld>
            <a:endParaRPr lang="fr-FR"/>
          </a:p>
        </p:txBody>
      </p:sp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420100" cy="609600"/>
          </a:xfrm>
          <a:ln>
            <a:solidFill>
              <a:srgbClr val="0033CC"/>
            </a:solidFill>
          </a:ln>
        </p:spPr>
        <p:txBody>
          <a:bodyPr/>
          <a:lstStyle/>
          <a:p>
            <a:r>
              <a:rPr lang="fr-FR" b="1"/>
              <a:t>Complexité du tri par sélection</a:t>
            </a:r>
          </a:p>
        </p:txBody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9220200" cy="4343400"/>
          </a:xfrm>
        </p:spPr>
        <p:txBody>
          <a:bodyPr/>
          <a:lstStyle/>
          <a:p>
            <a:pPr marL="533400" indent="-533400">
              <a:buClr>
                <a:srgbClr val="0000FF"/>
              </a:buClr>
            </a:pPr>
            <a:r>
              <a:rPr lang="fr-FR" sz="3000" b="1" i="1">
                <a:cs typeface="Times New Roman" pitchFamily="18" charset="0"/>
              </a:rPr>
              <a:t>Un échange au plus</a:t>
            </a:r>
            <a:r>
              <a:rPr lang="fr-FR" sz="3000" b="1" i="1">
                <a:solidFill>
                  <a:srgbClr val="CC0099"/>
                </a:solidFill>
                <a:cs typeface="Times New Roman" pitchFamily="18" charset="0"/>
              </a:rPr>
              <a:t> pour chaque valeur triée :</a:t>
            </a:r>
          </a:p>
          <a:p>
            <a:pPr marL="533400" indent="-533400">
              <a:buClr>
                <a:srgbClr val="0000FF"/>
              </a:buClr>
              <a:buFont typeface="Symbol" pitchFamily="18" charset="2"/>
              <a:buNone/>
            </a:pPr>
            <a:endParaRPr lang="fr-FR" sz="3000" b="1" i="1">
              <a:solidFill>
                <a:srgbClr val="CC0099"/>
              </a:solidFill>
              <a:cs typeface="Times New Roman" pitchFamily="18" charset="0"/>
            </a:endParaRPr>
          </a:p>
          <a:p>
            <a:pPr marL="533400" indent="-533400">
              <a:buFont typeface="Symbol" pitchFamily="18" charset="2"/>
              <a:buNone/>
            </a:pPr>
            <a:r>
              <a:rPr lang="fr-FR" sz="3600">
                <a:cs typeface="Times New Roman" pitchFamily="18" charset="0"/>
              </a:rPr>
              <a:t>  on peut être amené à faire  </a:t>
            </a:r>
            <a:r>
              <a:rPr lang="fr-FR" sz="3600">
                <a:solidFill>
                  <a:srgbClr val="FF0000"/>
                </a:solidFill>
                <a:cs typeface="Times New Roman" pitchFamily="18" charset="0"/>
              </a:rPr>
              <a:t>n-1</a:t>
            </a:r>
            <a:r>
              <a:rPr lang="fr-FR" sz="3600">
                <a:cs typeface="Times New Roman" pitchFamily="18" charset="0"/>
              </a:rPr>
              <a:t> échanges:    </a:t>
            </a:r>
          </a:p>
          <a:p>
            <a:pPr marL="533400" indent="-533400">
              <a:buFont typeface="Symbol" pitchFamily="18" charset="2"/>
              <a:buNone/>
            </a:pPr>
            <a:endParaRPr lang="fr-FR" sz="3600">
              <a:cs typeface="Times New Roman" pitchFamily="18" charset="0"/>
            </a:endParaRPr>
          </a:p>
          <a:p>
            <a:pPr marL="533400" indent="-533400" algn="ctr">
              <a:buFont typeface="Symbol" pitchFamily="18" charset="2"/>
              <a:buNone/>
            </a:pPr>
            <a:r>
              <a:rPr lang="fr-FR" sz="3600" i="1">
                <a:solidFill>
                  <a:srgbClr val="FF0000"/>
                </a:solidFill>
                <a:cs typeface="Times New Roman" pitchFamily="18" charset="0"/>
              </a:rPr>
              <a:t>O</a:t>
            </a:r>
            <a:r>
              <a:rPr lang="fr-FR" sz="3600">
                <a:solidFill>
                  <a:srgbClr val="FF0000"/>
                </a:solidFill>
                <a:cs typeface="Times New Roman" pitchFamily="18" charset="0"/>
              </a:rPr>
              <a:t>(n)</a:t>
            </a:r>
          </a:p>
          <a:p>
            <a:pPr marL="533400" indent="-533400">
              <a:buFont typeface="Symbol" pitchFamily="18" charset="2"/>
              <a:buNone/>
            </a:pPr>
            <a:r>
              <a:rPr lang="fr-FR" b="1" i="1">
                <a:solidFill>
                  <a:srgbClr val="CC0099"/>
                </a:solidFill>
                <a:cs typeface="Times New Roman" pitchFamily="18" charset="0"/>
              </a:rPr>
              <a:t>       </a:t>
            </a:r>
            <a:endParaRPr lang="fr-FR" sz="360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9D4B-B8C2-4A8E-AEF5-7EC351FEFCFF}" type="slidenum">
              <a:rPr lang="fr-FR"/>
              <a:pPr/>
              <a:t>38</a:t>
            </a:fld>
            <a:endParaRPr lang="fr-FR"/>
          </a:p>
        </p:txBody>
      </p:sp>
      <p:sp>
        <p:nvSpPr>
          <p:cNvPr id="8488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420100" cy="685800"/>
          </a:xfrm>
          <a:ln>
            <a:solidFill>
              <a:srgbClr val="0033CC"/>
            </a:solidFill>
          </a:ln>
        </p:spPr>
        <p:txBody>
          <a:bodyPr/>
          <a:lstStyle/>
          <a:p>
            <a:r>
              <a:rPr lang="fr-FR" b="1"/>
              <a:t>Complexité du tri par sélection</a:t>
            </a:r>
          </a:p>
        </p:txBody>
      </p:sp>
      <p:sp>
        <p:nvSpPr>
          <p:cNvPr id="8488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9220200" cy="5029200"/>
          </a:xfrm>
        </p:spPr>
        <p:txBody>
          <a:bodyPr/>
          <a:lstStyle/>
          <a:p>
            <a:pPr marL="533400" indent="-533400">
              <a:spcBef>
                <a:spcPct val="0"/>
              </a:spcBef>
            </a:pPr>
            <a:r>
              <a:rPr lang="fr-FR" sz="4000">
                <a:cs typeface="Times New Roman" pitchFamily="18" charset="0"/>
              </a:rPr>
              <a:t> comparaisons:</a:t>
            </a:r>
            <a:r>
              <a:rPr lang="fr-FR" sz="4400">
                <a:cs typeface="Times New Roman" pitchFamily="18" charset="0"/>
              </a:rPr>
              <a:t>		 </a:t>
            </a:r>
            <a:r>
              <a:rPr lang="fr-FR" sz="36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 </a:t>
            </a:r>
            <a:r>
              <a:rPr lang="fr-FR" sz="3600">
                <a:solidFill>
                  <a:srgbClr val="FF0000"/>
                </a:solidFill>
                <a:cs typeface="Times New Roman" pitchFamily="18" charset="0"/>
              </a:rPr>
              <a:t>(n</a:t>
            </a:r>
            <a:r>
              <a:rPr lang="fr-FR" sz="3600" baseline="30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fr-FR" sz="3600">
                <a:solidFill>
                  <a:srgbClr val="FF0000"/>
                </a:solidFill>
                <a:cs typeface="Times New Roman" pitchFamily="18" charset="0"/>
              </a:rPr>
              <a:t>)</a:t>
            </a:r>
            <a:endParaRPr lang="fr-FR" sz="4400">
              <a:cs typeface="Times New Roman" pitchFamily="18" charset="0"/>
            </a:endParaRPr>
          </a:p>
          <a:p>
            <a:pPr marL="533400" indent="-533400">
              <a:buClr>
                <a:srgbClr val="0000FF"/>
              </a:buClr>
            </a:pPr>
            <a:r>
              <a:rPr lang="fr-FR" sz="3600">
                <a:cs typeface="Times New Roman" pitchFamily="18" charset="0"/>
              </a:rPr>
              <a:t> échanges:    		        </a:t>
            </a:r>
            <a:r>
              <a:rPr lang="fr-FR" sz="3600" i="1">
                <a:solidFill>
                  <a:srgbClr val="FF0000"/>
                </a:solidFill>
                <a:cs typeface="Times New Roman" pitchFamily="18" charset="0"/>
              </a:rPr>
              <a:t>O</a:t>
            </a:r>
            <a:r>
              <a:rPr lang="fr-FR" sz="3600">
                <a:solidFill>
                  <a:srgbClr val="FF0000"/>
                </a:solidFill>
                <a:cs typeface="Times New Roman" pitchFamily="18" charset="0"/>
              </a:rPr>
              <a:t>(n)</a:t>
            </a:r>
          </a:p>
          <a:p>
            <a:pPr marL="533400" indent="-533400">
              <a:buFont typeface="Symbol" pitchFamily="18" charset="2"/>
              <a:buNone/>
            </a:pPr>
            <a:r>
              <a:rPr lang="fr-FR" b="1" i="1">
                <a:solidFill>
                  <a:srgbClr val="CC0099"/>
                </a:solidFill>
                <a:cs typeface="Times New Roman" pitchFamily="18" charset="0"/>
              </a:rPr>
              <a:t>       </a:t>
            </a:r>
            <a:r>
              <a:rPr lang="fr-FR" sz="2800" b="1" i="1">
                <a:solidFill>
                  <a:srgbClr val="CC0099"/>
                </a:solidFill>
                <a:cs typeface="Times New Roman" pitchFamily="18" charset="0"/>
              </a:rPr>
              <a:t>les échanges sont négligeables devant les comparaisons</a:t>
            </a:r>
          </a:p>
          <a:p>
            <a:pPr marL="533400" indent="-533400">
              <a:buFont typeface="Symbol" pitchFamily="18" charset="2"/>
              <a:buNone/>
            </a:pPr>
            <a:endParaRPr lang="fr-FR" sz="900" b="1" i="1">
              <a:solidFill>
                <a:srgbClr val="CC0099"/>
              </a:solidFill>
              <a:cs typeface="Times New Roman" pitchFamily="18" charset="0"/>
            </a:endParaRPr>
          </a:p>
          <a:p>
            <a:pPr marL="533400" indent="-533400">
              <a:spcBef>
                <a:spcPct val="0"/>
              </a:spcBef>
              <a:buFont typeface="Symbol" pitchFamily="18" charset="2"/>
              <a:buNone/>
            </a:pPr>
            <a:r>
              <a:rPr lang="fr-FR" sz="3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  <a:sym typeface="Symbol" pitchFamily="18" charset="2"/>
              </a:rPr>
              <a:t>                              </a:t>
            </a:r>
            <a:endParaRPr lang="fr-FR" sz="3600">
              <a:cs typeface="Times New Roman" pitchFamily="18" charset="0"/>
            </a:endParaRPr>
          </a:p>
          <a:p>
            <a:pPr marL="533400" indent="-533400">
              <a:spcBef>
                <a:spcPct val="0"/>
              </a:spcBef>
            </a:pPr>
            <a:r>
              <a:rPr lang="fr-FR" sz="3600">
                <a:cs typeface="Times New Roman" pitchFamily="18" charset="0"/>
              </a:rPr>
              <a:t>globalement :     algorithme en </a:t>
            </a:r>
            <a:r>
              <a:rPr lang="fr-FR" sz="54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</a:t>
            </a:r>
            <a:r>
              <a:rPr lang="fr-FR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fr-FR" sz="4800">
                <a:solidFill>
                  <a:srgbClr val="FF0000"/>
                </a:solidFill>
                <a:cs typeface="Times New Roman" pitchFamily="18" charset="0"/>
              </a:rPr>
              <a:t>(n</a:t>
            </a:r>
            <a:r>
              <a:rPr lang="fr-FR" sz="4800" baseline="30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fr-FR" sz="4800">
                <a:solidFill>
                  <a:srgbClr val="FF0000"/>
                </a:solidFill>
                <a:cs typeface="Times New Roman" pitchFamily="18" charset="0"/>
              </a:rPr>
              <a:t>)</a:t>
            </a:r>
          </a:p>
          <a:p>
            <a:pPr marL="533400" indent="-533400">
              <a:spcBef>
                <a:spcPct val="0"/>
              </a:spcBef>
              <a:buFont typeface="Symbol" pitchFamily="18" charset="2"/>
              <a:buNone/>
            </a:pPr>
            <a:endParaRPr lang="fr-FR" sz="1000">
              <a:cs typeface="Times New Roman" pitchFamily="18" charset="0"/>
            </a:endParaRPr>
          </a:p>
          <a:p>
            <a:pPr marL="533400" indent="-533400">
              <a:spcBef>
                <a:spcPct val="0"/>
              </a:spcBef>
            </a:pPr>
            <a:r>
              <a:rPr lang="fr-FR" sz="2800">
                <a:solidFill>
                  <a:srgbClr val="6600FF"/>
                </a:solidFill>
                <a:cs typeface="Times New Roman" pitchFamily="18" charset="0"/>
              </a:rPr>
              <a:t>Aux échanges près, la complexité (exacte) ne dépend que de la taille du tableau, pas des valeurs qu’il contient:</a:t>
            </a:r>
          </a:p>
          <a:p>
            <a:pPr marL="533400" indent="-533400">
              <a:spcBef>
                <a:spcPct val="0"/>
              </a:spcBef>
              <a:buFont typeface="Symbol" pitchFamily="18" charset="2"/>
              <a:buNone/>
            </a:pPr>
            <a:r>
              <a:rPr lang="fr-FR" sz="2800">
                <a:cs typeface="Times New Roman" pitchFamily="18" charset="0"/>
              </a:rPr>
              <a:t>			</a:t>
            </a:r>
            <a:r>
              <a:rPr lang="fr-FR" sz="2800" b="1">
                <a:solidFill>
                  <a:srgbClr val="FF3300"/>
                </a:solidFill>
                <a:cs typeface="Times New Roman" pitchFamily="18" charset="0"/>
              </a:rPr>
              <a:t>insensibilité aux données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F935-4793-4FF8-BF9E-8AC85B509B55}" type="slidenum">
              <a:rPr lang="fr-FR"/>
              <a:pPr/>
              <a:t>39</a:t>
            </a:fld>
            <a:endParaRPr lang="fr-FR"/>
          </a:p>
        </p:txBody>
      </p:sp>
      <p:sp>
        <p:nvSpPr>
          <p:cNvPr id="85094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420100" cy="609600"/>
          </a:xfrm>
          <a:ln>
            <a:solidFill>
              <a:srgbClr val="0033CC"/>
            </a:solidFill>
          </a:ln>
        </p:spPr>
        <p:txBody>
          <a:bodyPr/>
          <a:lstStyle/>
          <a:p>
            <a:r>
              <a:rPr lang="fr-FR" b="1"/>
              <a:t>Complexité au pire du tri par sélection</a:t>
            </a:r>
          </a:p>
        </p:txBody>
      </p:sp>
      <p:sp>
        <p:nvSpPr>
          <p:cNvPr id="850947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9220200" cy="4495800"/>
          </a:xfrm>
        </p:spPr>
        <p:txBody>
          <a:bodyPr/>
          <a:lstStyle/>
          <a:p>
            <a:pPr marL="533400" indent="-533400">
              <a:buFont typeface="Symbol" pitchFamily="18" charset="2"/>
              <a:buNone/>
            </a:pPr>
            <a:endParaRPr lang="fr-FR" sz="1600" b="1" i="1">
              <a:solidFill>
                <a:srgbClr val="CC0099"/>
              </a:solidFill>
              <a:cs typeface="Times New Roman" pitchFamily="18" charset="0"/>
            </a:endParaRPr>
          </a:p>
          <a:p>
            <a:pPr marL="533400" indent="-533400"/>
            <a:r>
              <a:rPr lang="fr-FR" b="1" i="1">
                <a:solidFill>
                  <a:srgbClr val="CC0099"/>
                </a:solidFill>
                <a:cs typeface="Times New Roman" pitchFamily="18" charset="0"/>
              </a:rPr>
              <a:t>Exemple: un tableau de 100 éléments</a:t>
            </a:r>
          </a:p>
          <a:p>
            <a:pPr marL="533400" indent="-533400">
              <a:spcBef>
                <a:spcPct val="0"/>
              </a:spcBef>
              <a:buFont typeface="Symbol" pitchFamily="18" charset="2"/>
              <a:buNone/>
            </a:pPr>
            <a:endParaRPr lang="fr-FR" sz="4000">
              <a:cs typeface="Times New Roman" pitchFamily="18" charset="0"/>
            </a:endParaRPr>
          </a:p>
          <a:p>
            <a:pPr marL="533400" indent="-533400">
              <a:spcBef>
                <a:spcPct val="0"/>
              </a:spcBef>
              <a:buFont typeface="Symbol" pitchFamily="18" charset="2"/>
              <a:buNone/>
            </a:pPr>
            <a:r>
              <a:rPr lang="fr-FR" sz="4000">
                <a:solidFill>
                  <a:srgbClr val="FF0000"/>
                </a:solidFill>
                <a:cs typeface="Times New Roman" pitchFamily="18" charset="0"/>
              </a:rPr>
              <a:t>		n(n</a:t>
            </a:r>
            <a:r>
              <a:rPr lang="fr-FR" sz="4000">
                <a:solidFill>
                  <a:srgbClr val="FF0000"/>
                </a:solidFill>
              </a:rPr>
              <a:t>‑</a:t>
            </a:r>
            <a:r>
              <a:rPr lang="fr-FR" sz="4000">
                <a:solidFill>
                  <a:srgbClr val="FF0000"/>
                </a:solidFill>
                <a:cs typeface="Times New Roman" pitchFamily="18" charset="0"/>
              </a:rPr>
              <a:t>l)/2</a:t>
            </a:r>
            <a:r>
              <a:rPr lang="fr-FR" sz="4000">
                <a:cs typeface="Times New Roman" pitchFamily="18" charset="0"/>
              </a:rPr>
              <a:t> :</a:t>
            </a:r>
            <a:r>
              <a:rPr lang="fr-FR" sz="4400">
                <a:cs typeface="Times New Roman" pitchFamily="18" charset="0"/>
              </a:rPr>
              <a:t>  </a:t>
            </a:r>
            <a:r>
              <a:rPr lang="fr-FR" sz="3600">
                <a:solidFill>
                  <a:srgbClr val="FF0000"/>
                </a:solidFill>
                <a:cs typeface="Times New Roman" pitchFamily="18" charset="0"/>
              </a:rPr>
              <a:t>4950   </a:t>
            </a:r>
            <a:r>
              <a:rPr lang="fr-FR" sz="4000">
                <a:cs typeface="Times New Roman" pitchFamily="18" charset="0"/>
              </a:rPr>
              <a:t>comparaisons  au plus</a:t>
            </a:r>
            <a:endParaRPr lang="fr-FR" sz="3600">
              <a:solidFill>
                <a:srgbClr val="FF0000"/>
              </a:solidFill>
              <a:cs typeface="Times New Roman" pitchFamily="18" charset="0"/>
            </a:endParaRPr>
          </a:p>
          <a:p>
            <a:pPr marL="533400" indent="-533400">
              <a:spcBef>
                <a:spcPct val="0"/>
              </a:spcBef>
              <a:buFont typeface="Symbol" pitchFamily="18" charset="2"/>
              <a:buNone/>
            </a:pPr>
            <a:endParaRPr lang="fr-FR" sz="2400">
              <a:cs typeface="Times New Roman" pitchFamily="18" charset="0"/>
            </a:endParaRPr>
          </a:p>
          <a:p>
            <a:pPr marL="533400" indent="-533400">
              <a:spcBef>
                <a:spcPct val="0"/>
              </a:spcBef>
              <a:buFont typeface="Symbol" pitchFamily="18" charset="2"/>
              <a:buNone/>
            </a:pPr>
            <a:r>
              <a:rPr lang="fr-FR" sz="3600">
                <a:solidFill>
                  <a:srgbClr val="FF0000"/>
                </a:solidFill>
                <a:cs typeface="Times New Roman" pitchFamily="18" charset="0"/>
              </a:rPr>
              <a:t>		n-1</a:t>
            </a:r>
            <a:r>
              <a:rPr lang="fr-FR" sz="3600">
                <a:cs typeface="Times New Roman" pitchFamily="18" charset="0"/>
              </a:rPr>
              <a:t> :             </a:t>
            </a:r>
            <a:r>
              <a:rPr lang="fr-FR" sz="3600">
                <a:solidFill>
                  <a:srgbClr val="FF0000"/>
                </a:solidFill>
                <a:cs typeface="Times New Roman" pitchFamily="18" charset="0"/>
              </a:rPr>
              <a:t>99</a:t>
            </a:r>
            <a:r>
              <a:rPr lang="fr-FR" sz="3600">
                <a:cs typeface="Times New Roman" pitchFamily="18" charset="0"/>
              </a:rPr>
              <a:t>  échanges au plus </a:t>
            </a:r>
          </a:p>
          <a:p>
            <a:pPr marL="533400" indent="-533400">
              <a:spcBef>
                <a:spcPct val="0"/>
              </a:spcBef>
              <a:buFont typeface="Symbol" pitchFamily="18" charset="2"/>
              <a:buNone/>
            </a:pPr>
            <a:endParaRPr lang="fr-FR" sz="3600">
              <a:cs typeface="Times New Roman" pitchFamily="18" charset="0"/>
            </a:endParaRPr>
          </a:p>
          <a:p>
            <a:pPr marL="533400" indent="-533400" algn="ctr">
              <a:spcBef>
                <a:spcPct val="0"/>
              </a:spcBef>
              <a:buFont typeface="Symbol" pitchFamily="18" charset="2"/>
              <a:buNone/>
            </a:pPr>
            <a:r>
              <a:rPr lang="fr-FR" sz="2400" b="1" i="1">
                <a:solidFill>
                  <a:srgbClr val="CC0099"/>
                </a:solidFill>
                <a:cs typeface="Times New Roman" pitchFamily="18" charset="0"/>
              </a:rPr>
              <a:t>soit 1 échange au plus pour 50 comparaisons</a:t>
            </a:r>
            <a:r>
              <a:rPr lang="fr-FR" sz="2800" i="1">
                <a:solidFill>
                  <a:srgbClr val="CC0099"/>
                </a:solidFill>
                <a:cs typeface="Times New Roman" pitchFamily="18" charset="0"/>
              </a:rPr>
              <a:t> </a:t>
            </a:r>
          </a:p>
          <a:p>
            <a:pPr marL="533400" indent="-533400">
              <a:spcBef>
                <a:spcPct val="0"/>
              </a:spcBef>
              <a:buFont typeface="Symbol" pitchFamily="18" charset="2"/>
              <a:buNone/>
            </a:pPr>
            <a:endParaRPr lang="fr-FR" sz="2800" i="1">
              <a:solidFill>
                <a:srgbClr val="CC0099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8F01-E2CC-45E9-8E33-E77907EB1BAB}" type="slidenum">
              <a:rPr lang="fr-FR"/>
              <a:pPr/>
              <a:t>4</a:t>
            </a:fld>
            <a:endParaRPr lang="fr-FR"/>
          </a:p>
        </p:txBody>
      </p:sp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420100" cy="914400"/>
          </a:xfrm>
          <a:ln>
            <a:solidFill>
              <a:srgbClr val="0033CC"/>
            </a:solidFill>
          </a:ln>
        </p:spPr>
        <p:txBody>
          <a:bodyPr/>
          <a:lstStyle/>
          <a:p>
            <a:r>
              <a:rPr lang="fr-FR" b="1"/>
              <a:t>Les Relations d’ordre</a:t>
            </a:r>
          </a:p>
        </p:txBody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981200"/>
            <a:ext cx="8420100" cy="3352800"/>
          </a:xfrm>
        </p:spPr>
        <p:txBody>
          <a:bodyPr/>
          <a:lstStyle/>
          <a:p>
            <a:pPr>
              <a:buClr>
                <a:srgbClr val="0066FF"/>
              </a:buClr>
            </a:pPr>
            <a:r>
              <a:rPr lang="en-US" sz="5400"/>
              <a:t> Réflexive</a:t>
            </a:r>
          </a:p>
          <a:p>
            <a:pPr>
              <a:buClr>
                <a:srgbClr val="0066FF"/>
              </a:buClr>
            </a:pPr>
            <a:r>
              <a:rPr lang="en-US" sz="5400"/>
              <a:t> antisymétrique</a:t>
            </a:r>
          </a:p>
          <a:p>
            <a:pPr>
              <a:buClr>
                <a:srgbClr val="0066FF"/>
              </a:buClr>
            </a:pPr>
            <a:r>
              <a:rPr lang="en-US" sz="5400"/>
              <a:t> transitive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E7EB-24D4-42F6-8F36-9009D954889A}" type="slidenum">
              <a:rPr lang="fr-FR"/>
              <a:pPr/>
              <a:t>40</a:t>
            </a:fld>
            <a:endParaRPr lang="fr-FR"/>
          </a:p>
        </p:txBody>
      </p:sp>
      <p:sp>
        <p:nvSpPr>
          <p:cNvPr id="8581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420100" cy="762000"/>
          </a:xfrm>
          <a:ln>
            <a:solidFill>
              <a:srgbClr val="0033CC"/>
            </a:solidFill>
          </a:ln>
        </p:spPr>
        <p:txBody>
          <a:bodyPr/>
          <a:lstStyle/>
          <a:p>
            <a:pPr algn="l"/>
            <a:r>
              <a:rPr lang="fr-FR">
                <a:cs typeface="Times New Roman" pitchFamily="18" charset="0"/>
              </a:rPr>
              <a:t> </a:t>
            </a:r>
            <a:r>
              <a:rPr lang="fr-FR" sz="1800" b="1">
                <a:solidFill>
                  <a:srgbClr val="3333CC"/>
                </a:solidFill>
              </a:rPr>
              <a:t>Tris par comparaison</a:t>
            </a:r>
            <a:r>
              <a:rPr lang="fr-FR" sz="1800" b="1"/>
              <a:t>                  </a:t>
            </a:r>
            <a:r>
              <a:rPr lang="fr-FR" b="1">
                <a:cs typeface="Times New Roman" pitchFamily="18" charset="0"/>
              </a:rPr>
              <a:t>Le Tri par insertion</a:t>
            </a:r>
          </a:p>
        </p:txBody>
      </p:sp>
      <p:sp>
        <p:nvSpPr>
          <p:cNvPr id="85811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42950" y="1219200"/>
            <a:ext cx="8420100" cy="5257800"/>
          </a:xfrm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fr-FR" sz="2400">
                <a:cs typeface="Times New Roman" pitchFamily="18" charset="0"/>
              </a:rPr>
              <a:t> </a:t>
            </a:r>
          </a:p>
          <a:p>
            <a:pPr>
              <a:buFont typeface="Symbol" pitchFamily="18" charset="2"/>
              <a:buNone/>
            </a:pPr>
            <a:endParaRPr lang="fr-FR" sz="2400">
              <a:cs typeface="Times New Roman" pitchFamily="18" charset="0"/>
            </a:endParaRPr>
          </a:p>
          <a:p>
            <a:pPr>
              <a:buFont typeface="Symbol" pitchFamily="18" charset="2"/>
              <a:buNone/>
            </a:pPr>
            <a:endParaRPr lang="fr-FR" sz="2400">
              <a:cs typeface="Times New Roman" pitchFamily="18" charset="0"/>
            </a:endParaRPr>
          </a:p>
          <a:p>
            <a:pPr>
              <a:buFont typeface="Symbol" pitchFamily="18" charset="2"/>
              <a:buNone/>
            </a:pPr>
            <a:endParaRPr lang="fr-FR" sz="2400">
              <a:cs typeface="Times New Roman" pitchFamily="18" charset="0"/>
            </a:endParaRPr>
          </a:p>
          <a:p>
            <a:pPr>
              <a:buFont typeface="Symbol" pitchFamily="18" charset="2"/>
              <a:buNone/>
            </a:pPr>
            <a:endParaRPr lang="fr-FR" sz="2400">
              <a:cs typeface="Times New Roman" pitchFamily="18" charset="0"/>
            </a:endParaRPr>
          </a:p>
          <a:p>
            <a:pPr>
              <a:buFont typeface="Symbol" pitchFamily="18" charset="2"/>
              <a:buNone/>
            </a:pPr>
            <a:endParaRPr lang="fr-FR" sz="2400">
              <a:cs typeface="Times New Roman" pitchFamily="18" charset="0"/>
            </a:endParaRPr>
          </a:p>
          <a:p>
            <a:pPr>
              <a:buFont typeface="Symbol" pitchFamily="18" charset="2"/>
              <a:buNone/>
            </a:pPr>
            <a:endParaRPr lang="fr-FR" sz="2400">
              <a:cs typeface="Times New Roman" pitchFamily="18" charset="0"/>
            </a:endParaRPr>
          </a:p>
          <a:p>
            <a:pPr>
              <a:buFont typeface="Symbol" pitchFamily="18" charset="2"/>
              <a:buNone/>
            </a:pPr>
            <a:endParaRPr lang="fr-FR" sz="2400">
              <a:cs typeface="Times New Roman" pitchFamily="18" charset="0"/>
            </a:endParaRPr>
          </a:p>
          <a:p>
            <a:pPr>
              <a:buFont typeface="Symbol" pitchFamily="18" charset="2"/>
              <a:buNone/>
            </a:pPr>
            <a:endParaRPr lang="fr-FR" sz="2400">
              <a:cs typeface="Times New Roman" pitchFamily="18" charset="0"/>
            </a:endParaRPr>
          </a:p>
          <a:p>
            <a:pPr>
              <a:buFont typeface="Symbol" pitchFamily="18" charset="2"/>
              <a:buNone/>
            </a:pPr>
            <a:endParaRPr lang="fr-FR" sz="2400">
              <a:cs typeface="Times New Roman" pitchFamily="18" charset="0"/>
            </a:endParaRPr>
          </a:p>
          <a:p>
            <a:pPr>
              <a:buFont typeface="Symbol" pitchFamily="18" charset="2"/>
              <a:buNone/>
            </a:pPr>
            <a:r>
              <a:rPr lang="fr-FR" sz="2400" b="1" i="1">
                <a:solidFill>
                  <a:srgbClr val="CC0099"/>
                </a:solidFill>
                <a:cs typeface="Times New Roman" pitchFamily="18" charset="0"/>
              </a:rPr>
              <a:t>*</a:t>
            </a:r>
            <a:r>
              <a:rPr lang="fr-FR" sz="2400" i="1">
                <a:solidFill>
                  <a:srgbClr val="CC0099"/>
                </a:solidFill>
                <a:cs typeface="Times New Roman" pitchFamily="18" charset="0"/>
              </a:rPr>
              <a:t>  </a:t>
            </a:r>
            <a:r>
              <a:rPr lang="fr-FR" sz="2400" b="1" i="1">
                <a:solidFill>
                  <a:srgbClr val="CC0099"/>
                </a:solidFill>
                <a:cs typeface="Times New Roman" pitchFamily="18" charset="0"/>
              </a:rPr>
              <a:t>Une main est l’ensemble des cartes dont dispose un joueur</a:t>
            </a:r>
          </a:p>
        </p:txBody>
      </p:sp>
      <p:sp>
        <p:nvSpPr>
          <p:cNvPr id="858131" name="AutoShape 1043"/>
          <p:cNvSpPr>
            <a:spLocks noChangeArrowheads="1"/>
          </p:cNvSpPr>
          <p:nvPr/>
        </p:nvSpPr>
        <p:spPr bwMode="auto">
          <a:xfrm>
            <a:off x="228600" y="1905000"/>
            <a:ext cx="3505200" cy="1828800"/>
          </a:xfrm>
          <a:prstGeom prst="cloudCallout">
            <a:avLst>
              <a:gd name="adj1" fmla="val 44884"/>
              <a:gd name="adj2" fmla="val 72222"/>
            </a:avLst>
          </a:prstGeom>
          <a:solidFill>
            <a:schemeClr val="accent2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sz="2200" b="1" i="1">
                <a:solidFill>
                  <a:srgbClr val="CC0099"/>
                </a:solidFill>
              </a:rPr>
              <a:t>Tri d’une main</a:t>
            </a:r>
            <a:r>
              <a:rPr lang="fr-FR" sz="800" b="1" i="1">
                <a:solidFill>
                  <a:srgbClr val="CC0099"/>
                </a:solidFill>
              </a:rPr>
              <a:t> </a:t>
            </a:r>
            <a:r>
              <a:rPr lang="fr-FR" sz="2200" b="1" i="1">
                <a:solidFill>
                  <a:srgbClr val="CC0099"/>
                </a:solidFill>
              </a:rPr>
              <a:t>*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sz="2200" b="1" i="1">
                <a:solidFill>
                  <a:srgbClr val="CC0099"/>
                </a:solidFill>
              </a:rPr>
              <a:t>après la distribution des cartes</a:t>
            </a:r>
          </a:p>
        </p:txBody>
      </p:sp>
      <p:pic>
        <p:nvPicPr>
          <p:cNvPr id="858157" name="Picture 1069" descr="jeu_cart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1524000"/>
            <a:ext cx="5334000" cy="4000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C5E9-D0B9-4A07-ABF6-AFF46E2472E4}" type="slidenum">
              <a:rPr lang="fr-FR"/>
              <a:pPr/>
              <a:t>41</a:t>
            </a:fld>
            <a:endParaRPr lang="fr-FR"/>
          </a:p>
        </p:txBody>
      </p:sp>
      <p:sp>
        <p:nvSpPr>
          <p:cNvPr id="895005" name="Rectangle 29"/>
          <p:cNvSpPr>
            <a:spLocks noChangeArrowheads="1"/>
          </p:cNvSpPr>
          <p:nvPr/>
        </p:nvSpPr>
        <p:spPr bwMode="auto">
          <a:xfrm>
            <a:off x="838200" y="228600"/>
            <a:ext cx="8420100" cy="762000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anchor="b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fr-FR" sz="3600" i="1">
                <a:solidFill>
                  <a:srgbClr val="FF0000"/>
                </a:solidFill>
              </a:rPr>
              <a:t> </a:t>
            </a:r>
            <a:r>
              <a:rPr kumimoji="1" lang="fr-FR" sz="1800" b="1" i="1">
                <a:solidFill>
                  <a:srgbClr val="3333CC"/>
                </a:solidFill>
              </a:rPr>
              <a:t>Tris par comparaison</a:t>
            </a:r>
            <a:r>
              <a:rPr kumimoji="1" lang="fr-FR" sz="1800" b="1" i="1">
                <a:solidFill>
                  <a:srgbClr val="FF0000"/>
                </a:solidFill>
              </a:rPr>
              <a:t>                  </a:t>
            </a:r>
            <a:r>
              <a:rPr kumimoji="1" lang="fr-FR" sz="3600" b="1" i="1">
                <a:solidFill>
                  <a:srgbClr val="FF0000"/>
                </a:solidFill>
              </a:rPr>
              <a:t>Le Tri par insertion</a:t>
            </a:r>
          </a:p>
        </p:txBody>
      </p:sp>
      <p:sp>
        <p:nvSpPr>
          <p:cNvPr id="895006" name="Rectangle 30"/>
          <p:cNvSpPr>
            <a:spLocks noChangeArrowheads="1"/>
          </p:cNvSpPr>
          <p:nvPr/>
        </p:nvSpPr>
        <p:spPr bwMode="auto">
          <a:xfrm>
            <a:off x="742950" y="1219200"/>
            <a:ext cx="84201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rgbClr val="0000CC"/>
              </a:buClr>
              <a:buFont typeface="Symbol" pitchFamily="18" charset="2"/>
              <a:buChar char="¨"/>
            </a:pPr>
            <a:r>
              <a:rPr kumimoji="1" lang="fr-FR" sz="2800" i="1">
                <a:solidFill>
                  <a:srgbClr val="3333CC"/>
                </a:solidFill>
              </a:rPr>
              <a:t>Données</a:t>
            </a:r>
            <a:r>
              <a:rPr kumimoji="1" lang="fr-FR" sz="2800" i="1"/>
              <a:t>:</a:t>
            </a:r>
            <a:r>
              <a:rPr kumimoji="1" lang="fr-FR" sz="2800"/>
              <a:t> un tableau de n éléments à trier 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rgbClr val="0000CC"/>
              </a:buClr>
              <a:buFont typeface="Symbol" pitchFamily="18" charset="2"/>
              <a:buChar char="¨"/>
            </a:pPr>
            <a:r>
              <a:rPr kumimoji="1" lang="fr-FR" sz="2800" i="1">
                <a:solidFill>
                  <a:srgbClr val="3333CC"/>
                </a:solidFill>
              </a:rPr>
              <a:t>Principe</a:t>
            </a:r>
            <a:r>
              <a:rPr kumimoji="1" lang="fr-FR" sz="2800" i="1"/>
              <a:t>:</a:t>
            </a:r>
            <a:r>
              <a:rPr kumimoji="1" lang="fr-FR" sz="2800"/>
              <a:t> on repère dans la partie triée la place de l’élément </a:t>
            </a:r>
            <a:r>
              <a:rPr kumimoji="1" lang="fr-FR" sz="2800" b="1">
                <a:solidFill>
                  <a:srgbClr val="FF0000"/>
                </a:solidFill>
              </a:rPr>
              <a:t>suivant</a:t>
            </a:r>
            <a:r>
              <a:rPr kumimoji="1" lang="fr-FR" sz="2800">
                <a:solidFill>
                  <a:srgbClr val="FF0000"/>
                </a:solidFill>
              </a:rPr>
              <a:t> </a:t>
            </a:r>
            <a:r>
              <a:rPr kumimoji="1" lang="fr-FR" sz="2800"/>
              <a:t>à ranger, et on décale vers la droite pour ce rangement les éléments triés qui lui sont strictement supérieurs. </a:t>
            </a:r>
          </a:p>
        </p:txBody>
      </p:sp>
      <p:sp>
        <p:nvSpPr>
          <p:cNvPr id="895007" name="Rectangle 31"/>
          <p:cNvSpPr>
            <a:spLocks noChangeArrowheads="1"/>
          </p:cNvSpPr>
          <p:nvPr/>
        </p:nvSpPr>
        <p:spPr bwMode="auto">
          <a:xfrm>
            <a:off x="6038850" y="3706813"/>
            <a:ext cx="330200" cy="2286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95008" name="Rectangle 32"/>
          <p:cNvSpPr>
            <a:spLocks noChangeArrowheads="1"/>
          </p:cNvSpPr>
          <p:nvPr/>
        </p:nvSpPr>
        <p:spPr bwMode="auto">
          <a:xfrm>
            <a:off x="6464300" y="3706813"/>
            <a:ext cx="1733550" cy="228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95009" name="Rectangle 33"/>
          <p:cNvSpPr>
            <a:spLocks noChangeArrowheads="1"/>
          </p:cNvSpPr>
          <p:nvPr/>
        </p:nvSpPr>
        <p:spPr bwMode="auto">
          <a:xfrm>
            <a:off x="5213350" y="4926013"/>
            <a:ext cx="330200" cy="2286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95010" name="Rectangle 34"/>
          <p:cNvSpPr>
            <a:spLocks noChangeArrowheads="1"/>
          </p:cNvSpPr>
          <p:nvPr/>
        </p:nvSpPr>
        <p:spPr bwMode="auto">
          <a:xfrm>
            <a:off x="6534150" y="4926013"/>
            <a:ext cx="1733550" cy="228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95011" name="Text Box 35"/>
          <p:cNvSpPr txBox="1">
            <a:spLocks noChangeArrowheads="1"/>
          </p:cNvSpPr>
          <p:nvPr/>
        </p:nvSpPr>
        <p:spPr bwMode="auto">
          <a:xfrm>
            <a:off x="4267200" y="4267200"/>
            <a:ext cx="1306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fr-FR" sz="2400"/>
              <a:t>liste triée</a:t>
            </a:r>
          </a:p>
        </p:txBody>
      </p:sp>
      <p:sp>
        <p:nvSpPr>
          <p:cNvPr id="895012" name="Text Box 36"/>
          <p:cNvSpPr txBox="1">
            <a:spLocks noChangeArrowheads="1"/>
          </p:cNvSpPr>
          <p:nvPr/>
        </p:nvSpPr>
        <p:spPr bwMode="auto">
          <a:xfrm>
            <a:off x="4572000" y="6019800"/>
            <a:ext cx="1306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fr-FR" sz="2400"/>
              <a:t>liste triée</a:t>
            </a:r>
          </a:p>
        </p:txBody>
      </p:sp>
      <p:sp>
        <p:nvSpPr>
          <p:cNvPr id="895013" name="Text Box 37"/>
          <p:cNvSpPr txBox="1">
            <a:spLocks noChangeArrowheads="1"/>
          </p:cNvSpPr>
          <p:nvPr/>
        </p:nvSpPr>
        <p:spPr bwMode="auto">
          <a:xfrm>
            <a:off x="914400" y="3429000"/>
            <a:ext cx="223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fr-FR" sz="2400" b="1" i="1">
                <a:solidFill>
                  <a:srgbClr val="FF0000"/>
                </a:solidFill>
              </a:rPr>
              <a:t>place du suivant</a:t>
            </a:r>
            <a:endParaRPr lang="fr-FR" b="1" i="1">
              <a:solidFill>
                <a:srgbClr val="FF0000"/>
              </a:solidFill>
            </a:endParaRPr>
          </a:p>
        </p:txBody>
      </p:sp>
      <p:sp>
        <p:nvSpPr>
          <p:cNvPr id="895014" name="Text Box 38"/>
          <p:cNvSpPr txBox="1">
            <a:spLocks noChangeArrowheads="1"/>
          </p:cNvSpPr>
          <p:nvPr/>
        </p:nvSpPr>
        <p:spPr bwMode="auto">
          <a:xfrm>
            <a:off x="6705600" y="5562600"/>
            <a:ext cx="1552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fr-FR" sz="2400"/>
              <a:t>reste à trier</a:t>
            </a:r>
          </a:p>
        </p:txBody>
      </p:sp>
      <p:sp>
        <p:nvSpPr>
          <p:cNvPr id="895015" name="Line 39"/>
          <p:cNvSpPr>
            <a:spLocks noChangeShapeType="1"/>
          </p:cNvSpPr>
          <p:nvPr/>
        </p:nvSpPr>
        <p:spPr bwMode="auto">
          <a:xfrm>
            <a:off x="5048250" y="37068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895016" name="Rectangle 40"/>
          <p:cNvSpPr>
            <a:spLocks noChangeArrowheads="1"/>
          </p:cNvSpPr>
          <p:nvPr/>
        </p:nvSpPr>
        <p:spPr bwMode="auto">
          <a:xfrm>
            <a:off x="3810000" y="3706813"/>
            <a:ext cx="123825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95017" name="Rectangle 41"/>
          <p:cNvSpPr>
            <a:spLocks noChangeArrowheads="1"/>
          </p:cNvSpPr>
          <p:nvPr/>
        </p:nvSpPr>
        <p:spPr bwMode="auto">
          <a:xfrm>
            <a:off x="5130800" y="3706813"/>
            <a:ext cx="8255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95018" name="Text Box 42"/>
          <p:cNvSpPr txBox="1">
            <a:spLocks noChangeArrowheads="1"/>
          </p:cNvSpPr>
          <p:nvPr/>
        </p:nvSpPr>
        <p:spPr bwMode="auto">
          <a:xfrm>
            <a:off x="5638800" y="3124200"/>
            <a:ext cx="1133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fr-FR" sz="2400" b="1">
                <a:solidFill>
                  <a:srgbClr val="FF0000"/>
                </a:solidFill>
              </a:rPr>
              <a:t>suivant</a:t>
            </a:r>
          </a:p>
        </p:txBody>
      </p:sp>
      <p:sp>
        <p:nvSpPr>
          <p:cNvPr id="895019" name="Rectangle 43"/>
          <p:cNvSpPr>
            <a:spLocks noChangeArrowheads="1"/>
          </p:cNvSpPr>
          <p:nvPr/>
        </p:nvSpPr>
        <p:spPr bwMode="auto">
          <a:xfrm>
            <a:off x="3975100" y="4926013"/>
            <a:ext cx="123825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95020" name="Rectangle 44"/>
          <p:cNvSpPr>
            <a:spLocks noChangeArrowheads="1"/>
          </p:cNvSpPr>
          <p:nvPr/>
        </p:nvSpPr>
        <p:spPr bwMode="auto">
          <a:xfrm>
            <a:off x="5626100" y="4926013"/>
            <a:ext cx="8255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95021" name="Freeform 45"/>
          <p:cNvSpPr>
            <a:spLocks/>
          </p:cNvSpPr>
          <p:nvPr/>
        </p:nvSpPr>
        <p:spPr bwMode="auto">
          <a:xfrm>
            <a:off x="3276600" y="3429000"/>
            <a:ext cx="1752600" cy="3048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672" y="0"/>
              </a:cxn>
              <a:cxn ang="0">
                <a:pos x="1104" y="192"/>
              </a:cxn>
            </a:cxnLst>
            <a:rect l="0" t="0" r="r" b="b"/>
            <a:pathLst>
              <a:path w="1104" h="192">
                <a:moveTo>
                  <a:pt x="0" y="192"/>
                </a:moveTo>
                <a:cubicBezTo>
                  <a:pt x="244" y="96"/>
                  <a:pt x="488" y="0"/>
                  <a:pt x="672" y="0"/>
                </a:cubicBezTo>
                <a:cubicBezTo>
                  <a:pt x="856" y="0"/>
                  <a:pt x="980" y="96"/>
                  <a:pt x="1104" y="192"/>
                </a:cubicBezTo>
              </a:path>
            </a:pathLst>
          </a:custGeom>
          <a:noFill/>
          <a:ln w="19050" cap="sq" cmpd="sng">
            <a:solidFill>
              <a:srgbClr val="000000"/>
            </a:solidFill>
            <a:prstDash val="solid"/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895022" name="Text Box 46"/>
          <p:cNvSpPr txBox="1">
            <a:spLocks noChangeArrowheads="1"/>
          </p:cNvSpPr>
          <p:nvPr/>
        </p:nvSpPr>
        <p:spPr bwMode="auto">
          <a:xfrm>
            <a:off x="6477000" y="4343400"/>
            <a:ext cx="1552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fr-FR" sz="2400"/>
              <a:t>reste à trier</a:t>
            </a:r>
          </a:p>
        </p:txBody>
      </p:sp>
      <p:sp>
        <p:nvSpPr>
          <p:cNvPr id="895023" name="AutoShape 47"/>
          <p:cNvSpPr>
            <a:spLocks/>
          </p:cNvSpPr>
          <p:nvPr/>
        </p:nvSpPr>
        <p:spPr bwMode="auto">
          <a:xfrm rot="-5400000">
            <a:off x="6934200" y="3124200"/>
            <a:ext cx="304800" cy="2133600"/>
          </a:xfrm>
          <a:prstGeom prst="leftBrace">
            <a:avLst>
              <a:gd name="adj1" fmla="val 58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895024" name="AutoShape 48"/>
          <p:cNvSpPr>
            <a:spLocks/>
          </p:cNvSpPr>
          <p:nvPr/>
        </p:nvSpPr>
        <p:spPr bwMode="auto">
          <a:xfrm rot="-5400000">
            <a:off x="4724400" y="3124200"/>
            <a:ext cx="304800" cy="2133600"/>
          </a:xfrm>
          <a:prstGeom prst="leftBrace">
            <a:avLst>
              <a:gd name="adj1" fmla="val 58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895025" name="AutoShape 49"/>
          <p:cNvSpPr>
            <a:spLocks/>
          </p:cNvSpPr>
          <p:nvPr/>
        </p:nvSpPr>
        <p:spPr bwMode="auto">
          <a:xfrm rot="-5400000">
            <a:off x="7239000" y="4572000"/>
            <a:ext cx="304800" cy="1676400"/>
          </a:xfrm>
          <a:prstGeom prst="leftBrace">
            <a:avLst>
              <a:gd name="adj1" fmla="val 458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895026" name="AutoShape 50"/>
          <p:cNvSpPr>
            <a:spLocks/>
          </p:cNvSpPr>
          <p:nvPr/>
        </p:nvSpPr>
        <p:spPr bwMode="auto">
          <a:xfrm rot="-5400000">
            <a:off x="5867400" y="50292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895027" name="AutoShape 51"/>
          <p:cNvSpPr>
            <a:spLocks/>
          </p:cNvSpPr>
          <p:nvPr/>
        </p:nvSpPr>
        <p:spPr bwMode="auto">
          <a:xfrm rot="-5400000">
            <a:off x="4914900" y="4686300"/>
            <a:ext cx="533400" cy="2286000"/>
          </a:xfrm>
          <a:prstGeom prst="leftBrace">
            <a:avLst>
              <a:gd name="adj1" fmla="val 35714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895028" name="AutoShape 52"/>
          <p:cNvSpPr>
            <a:spLocks noChangeArrowheads="1"/>
          </p:cNvSpPr>
          <p:nvPr/>
        </p:nvSpPr>
        <p:spPr bwMode="auto">
          <a:xfrm>
            <a:off x="2971800" y="3886200"/>
            <a:ext cx="609600" cy="1295400"/>
          </a:xfrm>
          <a:prstGeom prst="curvedRightArrow">
            <a:avLst>
              <a:gd name="adj1" fmla="val 42500"/>
              <a:gd name="adj2" fmla="val 85000"/>
              <a:gd name="adj3" fmla="val 33333"/>
            </a:avLst>
          </a:prstGeom>
          <a:solidFill>
            <a:schemeClr val="folHlink"/>
          </a:solidFill>
          <a:ln w="9525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895029" name="AutoShape 53"/>
          <p:cNvSpPr>
            <a:spLocks noChangeArrowheads="1"/>
          </p:cNvSpPr>
          <p:nvPr/>
        </p:nvSpPr>
        <p:spPr bwMode="auto">
          <a:xfrm flipH="1">
            <a:off x="685800" y="5181600"/>
            <a:ext cx="2514600" cy="838200"/>
          </a:xfrm>
          <a:prstGeom prst="wedgeRoundRectCallout">
            <a:avLst>
              <a:gd name="adj1" fmla="val -161556"/>
              <a:gd name="adj2" fmla="val 944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i="1"/>
              <a:t>éléments qui ont été décalés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E39D-59EB-43DA-9081-AD553C3C7A77}" type="slidenum">
              <a:rPr lang="fr-FR"/>
              <a:pPr/>
              <a:t>42</a:t>
            </a:fld>
            <a:endParaRPr lang="fr-FR"/>
          </a:p>
        </p:txBody>
      </p:sp>
      <p:grpSp>
        <p:nvGrpSpPr>
          <p:cNvPr id="703743" name="Group 1279"/>
          <p:cNvGrpSpPr>
            <a:grpSpLocks/>
          </p:cNvGrpSpPr>
          <p:nvPr/>
        </p:nvGrpSpPr>
        <p:grpSpPr bwMode="auto">
          <a:xfrm>
            <a:off x="704850" y="620713"/>
            <a:ext cx="6932613" cy="360362"/>
            <a:chOff x="444" y="391"/>
            <a:chExt cx="4367" cy="227"/>
          </a:xfrm>
        </p:grpSpPr>
        <p:sp>
          <p:nvSpPr>
            <p:cNvPr id="703508" name="Rectangle 1044"/>
            <p:cNvSpPr>
              <a:spLocks noChangeArrowheads="1"/>
            </p:cNvSpPr>
            <p:nvPr/>
          </p:nvSpPr>
          <p:spPr bwMode="auto">
            <a:xfrm>
              <a:off x="716" y="39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507" name="Rectangle 1043"/>
            <p:cNvSpPr>
              <a:spLocks noChangeArrowheads="1"/>
            </p:cNvSpPr>
            <p:nvPr/>
          </p:nvSpPr>
          <p:spPr bwMode="auto">
            <a:xfrm>
              <a:off x="444" y="391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491" name="Text Box 1027"/>
            <p:cNvSpPr txBox="1">
              <a:spLocks noChangeArrowheads="1"/>
            </p:cNvSpPr>
            <p:nvPr/>
          </p:nvSpPr>
          <p:spPr bwMode="auto">
            <a:xfrm>
              <a:off x="453" y="436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20</a:t>
              </a:r>
            </a:p>
          </p:txBody>
        </p:sp>
        <p:sp>
          <p:nvSpPr>
            <p:cNvPr id="703492" name="Text Box 1028"/>
            <p:cNvSpPr txBox="1">
              <a:spLocks noChangeArrowheads="1"/>
            </p:cNvSpPr>
            <p:nvPr/>
          </p:nvSpPr>
          <p:spPr bwMode="auto">
            <a:xfrm>
              <a:off x="938" y="436"/>
              <a:ext cx="331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18</a:t>
              </a:r>
            </a:p>
          </p:txBody>
        </p:sp>
        <p:sp>
          <p:nvSpPr>
            <p:cNvPr id="703493" name="Text Box 1029"/>
            <p:cNvSpPr txBox="1">
              <a:spLocks noChangeArrowheads="1"/>
            </p:cNvSpPr>
            <p:nvPr/>
          </p:nvSpPr>
          <p:spPr bwMode="auto">
            <a:xfrm>
              <a:off x="1541" y="436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24</a:t>
              </a:r>
            </a:p>
          </p:txBody>
        </p:sp>
        <p:sp>
          <p:nvSpPr>
            <p:cNvPr id="703494" name="Text Box 1030"/>
            <p:cNvSpPr txBox="1">
              <a:spLocks noChangeArrowheads="1"/>
            </p:cNvSpPr>
            <p:nvPr/>
          </p:nvSpPr>
          <p:spPr bwMode="auto">
            <a:xfrm>
              <a:off x="1814" y="436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13</a:t>
              </a:r>
            </a:p>
          </p:txBody>
        </p:sp>
        <p:sp>
          <p:nvSpPr>
            <p:cNvPr id="703495" name="Text Box 1031"/>
            <p:cNvSpPr txBox="1">
              <a:spLocks noChangeArrowheads="1"/>
            </p:cNvSpPr>
            <p:nvPr/>
          </p:nvSpPr>
          <p:spPr bwMode="auto">
            <a:xfrm>
              <a:off x="2086" y="436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27</a:t>
              </a:r>
            </a:p>
          </p:txBody>
        </p:sp>
        <p:sp>
          <p:nvSpPr>
            <p:cNvPr id="703496" name="Text Box 1032"/>
            <p:cNvSpPr txBox="1">
              <a:spLocks noChangeArrowheads="1"/>
            </p:cNvSpPr>
            <p:nvPr/>
          </p:nvSpPr>
          <p:spPr bwMode="auto">
            <a:xfrm>
              <a:off x="2398" y="436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</a:t>
              </a:r>
            </a:p>
          </p:txBody>
        </p:sp>
        <p:sp>
          <p:nvSpPr>
            <p:cNvPr id="703497" name="Text Box 1033"/>
            <p:cNvSpPr txBox="1">
              <a:spLocks noChangeArrowheads="1"/>
            </p:cNvSpPr>
            <p:nvPr/>
          </p:nvSpPr>
          <p:spPr bwMode="auto">
            <a:xfrm>
              <a:off x="3211" y="436"/>
              <a:ext cx="205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7</a:t>
              </a:r>
            </a:p>
          </p:txBody>
        </p:sp>
        <p:sp>
          <p:nvSpPr>
            <p:cNvPr id="703498" name="Text Box 1034"/>
            <p:cNvSpPr txBox="1">
              <a:spLocks noChangeArrowheads="1"/>
            </p:cNvSpPr>
            <p:nvPr/>
          </p:nvSpPr>
          <p:spPr bwMode="auto">
            <a:xfrm>
              <a:off x="3447" y="436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12</a:t>
              </a:r>
            </a:p>
          </p:txBody>
        </p:sp>
        <p:sp>
          <p:nvSpPr>
            <p:cNvPr id="703499" name="Text Box 1035"/>
            <p:cNvSpPr txBox="1">
              <a:spLocks noChangeArrowheads="1"/>
            </p:cNvSpPr>
            <p:nvPr/>
          </p:nvSpPr>
          <p:spPr bwMode="auto">
            <a:xfrm>
              <a:off x="3710" y="436"/>
              <a:ext cx="294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36</a:t>
              </a:r>
            </a:p>
          </p:txBody>
        </p:sp>
        <p:sp>
          <p:nvSpPr>
            <p:cNvPr id="703500" name="Text Box 1036"/>
            <p:cNvSpPr txBox="1">
              <a:spLocks noChangeArrowheads="1"/>
            </p:cNvSpPr>
            <p:nvPr/>
          </p:nvSpPr>
          <p:spPr bwMode="auto">
            <a:xfrm>
              <a:off x="3991" y="436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15</a:t>
              </a:r>
            </a:p>
          </p:txBody>
        </p:sp>
        <p:sp>
          <p:nvSpPr>
            <p:cNvPr id="703501" name="Text Box 1037"/>
            <p:cNvSpPr txBox="1">
              <a:spLocks noChangeArrowheads="1"/>
            </p:cNvSpPr>
            <p:nvPr/>
          </p:nvSpPr>
          <p:spPr bwMode="auto">
            <a:xfrm>
              <a:off x="4535" y="436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19</a:t>
              </a:r>
            </a:p>
          </p:txBody>
        </p:sp>
        <p:sp>
          <p:nvSpPr>
            <p:cNvPr id="703502" name="Text Box 1038"/>
            <p:cNvSpPr txBox="1">
              <a:spLocks noChangeArrowheads="1"/>
            </p:cNvSpPr>
            <p:nvPr/>
          </p:nvSpPr>
          <p:spPr bwMode="auto">
            <a:xfrm>
              <a:off x="726" y="436"/>
              <a:ext cx="294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9</a:t>
              </a:r>
            </a:p>
          </p:txBody>
        </p:sp>
        <p:sp>
          <p:nvSpPr>
            <p:cNvPr id="703503" name="Text Box 1039"/>
            <p:cNvSpPr txBox="1">
              <a:spLocks noChangeArrowheads="1"/>
            </p:cNvSpPr>
            <p:nvPr/>
          </p:nvSpPr>
          <p:spPr bwMode="auto">
            <a:xfrm>
              <a:off x="1260" y="436"/>
              <a:ext cx="319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5</a:t>
              </a:r>
            </a:p>
          </p:txBody>
        </p:sp>
        <p:sp>
          <p:nvSpPr>
            <p:cNvPr id="703504" name="Text Box 1040"/>
            <p:cNvSpPr txBox="1">
              <a:spLocks noChangeArrowheads="1"/>
            </p:cNvSpPr>
            <p:nvPr/>
          </p:nvSpPr>
          <p:spPr bwMode="auto">
            <a:xfrm>
              <a:off x="2670" y="436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8</a:t>
              </a:r>
            </a:p>
          </p:txBody>
        </p:sp>
        <p:sp>
          <p:nvSpPr>
            <p:cNvPr id="703505" name="Text Box 1041"/>
            <p:cNvSpPr txBox="1">
              <a:spLocks noChangeArrowheads="1"/>
            </p:cNvSpPr>
            <p:nvPr/>
          </p:nvSpPr>
          <p:spPr bwMode="auto">
            <a:xfrm>
              <a:off x="2902" y="436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32</a:t>
              </a:r>
            </a:p>
          </p:txBody>
        </p:sp>
        <p:sp>
          <p:nvSpPr>
            <p:cNvPr id="703506" name="Text Box 1042"/>
            <p:cNvSpPr txBox="1">
              <a:spLocks noChangeArrowheads="1"/>
            </p:cNvSpPr>
            <p:nvPr/>
          </p:nvSpPr>
          <p:spPr bwMode="auto">
            <a:xfrm>
              <a:off x="4263" y="436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17</a:t>
              </a:r>
            </a:p>
          </p:txBody>
        </p:sp>
        <p:sp>
          <p:nvSpPr>
            <p:cNvPr id="703509" name="Rectangle 1045"/>
            <p:cNvSpPr>
              <a:spLocks noChangeArrowheads="1"/>
            </p:cNvSpPr>
            <p:nvPr/>
          </p:nvSpPr>
          <p:spPr bwMode="auto">
            <a:xfrm>
              <a:off x="988" y="39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510" name="Rectangle 1046"/>
            <p:cNvSpPr>
              <a:spLocks noChangeArrowheads="1"/>
            </p:cNvSpPr>
            <p:nvPr/>
          </p:nvSpPr>
          <p:spPr bwMode="auto">
            <a:xfrm>
              <a:off x="1260" y="39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511" name="Rectangle 1047"/>
            <p:cNvSpPr>
              <a:spLocks noChangeArrowheads="1"/>
            </p:cNvSpPr>
            <p:nvPr/>
          </p:nvSpPr>
          <p:spPr bwMode="auto">
            <a:xfrm>
              <a:off x="1532" y="39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512" name="Rectangle 1048"/>
            <p:cNvSpPr>
              <a:spLocks noChangeArrowheads="1"/>
            </p:cNvSpPr>
            <p:nvPr/>
          </p:nvSpPr>
          <p:spPr bwMode="auto">
            <a:xfrm>
              <a:off x="1805" y="39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513" name="Rectangle 1049"/>
            <p:cNvSpPr>
              <a:spLocks noChangeArrowheads="1"/>
            </p:cNvSpPr>
            <p:nvPr/>
          </p:nvSpPr>
          <p:spPr bwMode="auto">
            <a:xfrm>
              <a:off x="2077" y="39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514" name="Rectangle 1050"/>
            <p:cNvSpPr>
              <a:spLocks noChangeArrowheads="1"/>
            </p:cNvSpPr>
            <p:nvPr/>
          </p:nvSpPr>
          <p:spPr bwMode="auto">
            <a:xfrm>
              <a:off x="2349" y="39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515" name="Rectangle 1051"/>
            <p:cNvSpPr>
              <a:spLocks noChangeArrowheads="1"/>
            </p:cNvSpPr>
            <p:nvPr/>
          </p:nvSpPr>
          <p:spPr bwMode="auto">
            <a:xfrm>
              <a:off x="4254" y="39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516" name="Rectangle 1052"/>
            <p:cNvSpPr>
              <a:spLocks noChangeArrowheads="1"/>
            </p:cNvSpPr>
            <p:nvPr/>
          </p:nvSpPr>
          <p:spPr bwMode="auto">
            <a:xfrm>
              <a:off x="3982" y="39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517" name="Rectangle 1053"/>
            <p:cNvSpPr>
              <a:spLocks noChangeArrowheads="1"/>
            </p:cNvSpPr>
            <p:nvPr/>
          </p:nvSpPr>
          <p:spPr bwMode="auto">
            <a:xfrm>
              <a:off x="3710" y="39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518" name="Rectangle 1054"/>
            <p:cNvSpPr>
              <a:spLocks noChangeArrowheads="1"/>
            </p:cNvSpPr>
            <p:nvPr/>
          </p:nvSpPr>
          <p:spPr bwMode="auto">
            <a:xfrm>
              <a:off x="3438" y="39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519" name="Rectangle 1055"/>
            <p:cNvSpPr>
              <a:spLocks noChangeArrowheads="1"/>
            </p:cNvSpPr>
            <p:nvPr/>
          </p:nvSpPr>
          <p:spPr bwMode="auto">
            <a:xfrm>
              <a:off x="3165" y="39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520" name="Rectangle 1056"/>
            <p:cNvSpPr>
              <a:spLocks noChangeArrowheads="1"/>
            </p:cNvSpPr>
            <p:nvPr/>
          </p:nvSpPr>
          <p:spPr bwMode="auto">
            <a:xfrm>
              <a:off x="2893" y="39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521" name="Rectangle 1057"/>
            <p:cNvSpPr>
              <a:spLocks noChangeArrowheads="1"/>
            </p:cNvSpPr>
            <p:nvPr/>
          </p:nvSpPr>
          <p:spPr bwMode="auto">
            <a:xfrm>
              <a:off x="2621" y="39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522" name="Rectangle 1058"/>
            <p:cNvSpPr>
              <a:spLocks noChangeArrowheads="1"/>
            </p:cNvSpPr>
            <p:nvPr/>
          </p:nvSpPr>
          <p:spPr bwMode="auto">
            <a:xfrm>
              <a:off x="4526" y="39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</p:grpSp>
      <p:grpSp>
        <p:nvGrpSpPr>
          <p:cNvPr id="703740" name="Group 1276"/>
          <p:cNvGrpSpPr>
            <a:grpSpLocks/>
          </p:cNvGrpSpPr>
          <p:nvPr/>
        </p:nvGrpSpPr>
        <p:grpSpPr bwMode="auto">
          <a:xfrm>
            <a:off x="669925" y="1524000"/>
            <a:ext cx="6932613" cy="396875"/>
            <a:chOff x="422" y="960"/>
            <a:chExt cx="4367" cy="250"/>
          </a:xfrm>
        </p:grpSpPr>
        <p:sp>
          <p:nvSpPr>
            <p:cNvPr id="703543" name="Rectangle 1079"/>
            <p:cNvSpPr>
              <a:spLocks noChangeArrowheads="1"/>
            </p:cNvSpPr>
            <p:nvPr/>
          </p:nvSpPr>
          <p:spPr bwMode="auto">
            <a:xfrm>
              <a:off x="966" y="960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542" name="Rectangle 1078"/>
            <p:cNvSpPr>
              <a:spLocks noChangeArrowheads="1"/>
            </p:cNvSpPr>
            <p:nvPr/>
          </p:nvSpPr>
          <p:spPr bwMode="auto">
            <a:xfrm>
              <a:off x="422" y="960"/>
              <a:ext cx="272" cy="227"/>
            </a:xfrm>
            <a:prstGeom prst="rect">
              <a:avLst/>
            </a:prstGeom>
            <a:solidFill>
              <a:srgbClr val="FF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525" name="Rectangle 1061"/>
            <p:cNvSpPr>
              <a:spLocks noChangeArrowheads="1"/>
            </p:cNvSpPr>
            <p:nvPr/>
          </p:nvSpPr>
          <p:spPr bwMode="auto">
            <a:xfrm>
              <a:off x="694" y="960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526" name="Text Box 1062"/>
            <p:cNvSpPr txBox="1">
              <a:spLocks noChangeArrowheads="1"/>
            </p:cNvSpPr>
            <p:nvPr/>
          </p:nvSpPr>
          <p:spPr bwMode="auto">
            <a:xfrm>
              <a:off x="703" y="1006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20</a:t>
              </a:r>
            </a:p>
          </p:txBody>
        </p:sp>
        <p:sp>
          <p:nvSpPr>
            <p:cNvPr id="703527" name="Text Box 1063"/>
            <p:cNvSpPr txBox="1">
              <a:spLocks noChangeArrowheads="1"/>
            </p:cNvSpPr>
            <p:nvPr/>
          </p:nvSpPr>
          <p:spPr bwMode="auto">
            <a:xfrm>
              <a:off x="979" y="1005"/>
              <a:ext cx="283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18</a:t>
              </a:r>
            </a:p>
          </p:txBody>
        </p:sp>
        <p:sp>
          <p:nvSpPr>
            <p:cNvPr id="703528" name="Text Box 1064"/>
            <p:cNvSpPr txBox="1">
              <a:spLocks noChangeArrowheads="1"/>
            </p:cNvSpPr>
            <p:nvPr/>
          </p:nvSpPr>
          <p:spPr bwMode="auto">
            <a:xfrm>
              <a:off x="1519" y="1005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24</a:t>
              </a:r>
            </a:p>
          </p:txBody>
        </p:sp>
        <p:sp>
          <p:nvSpPr>
            <p:cNvPr id="703529" name="Text Box 1065"/>
            <p:cNvSpPr txBox="1">
              <a:spLocks noChangeArrowheads="1"/>
            </p:cNvSpPr>
            <p:nvPr/>
          </p:nvSpPr>
          <p:spPr bwMode="auto">
            <a:xfrm>
              <a:off x="1792" y="1005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13</a:t>
              </a:r>
            </a:p>
          </p:txBody>
        </p:sp>
        <p:sp>
          <p:nvSpPr>
            <p:cNvPr id="703530" name="Text Box 1066"/>
            <p:cNvSpPr txBox="1">
              <a:spLocks noChangeArrowheads="1"/>
            </p:cNvSpPr>
            <p:nvPr/>
          </p:nvSpPr>
          <p:spPr bwMode="auto">
            <a:xfrm>
              <a:off x="2064" y="1005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27</a:t>
              </a:r>
            </a:p>
          </p:txBody>
        </p:sp>
        <p:sp>
          <p:nvSpPr>
            <p:cNvPr id="703531" name="Text Box 1067"/>
            <p:cNvSpPr txBox="1">
              <a:spLocks noChangeArrowheads="1"/>
            </p:cNvSpPr>
            <p:nvPr/>
          </p:nvSpPr>
          <p:spPr bwMode="auto">
            <a:xfrm>
              <a:off x="2376" y="1005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</a:t>
              </a:r>
            </a:p>
          </p:txBody>
        </p:sp>
        <p:sp>
          <p:nvSpPr>
            <p:cNvPr id="703532" name="Text Box 1068"/>
            <p:cNvSpPr txBox="1">
              <a:spLocks noChangeArrowheads="1"/>
            </p:cNvSpPr>
            <p:nvPr/>
          </p:nvSpPr>
          <p:spPr bwMode="auto">
            <a:xfrm>
              <a:off x="3189" y="1005"/>
              <a:ext cx="205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7</a:t>
              </a:r>
            </a:p>
          </p:txBody>
        </p:sp>
        <p:sp>
          <p:nvSpPr>
            <p:cNvPr id="703533" name="Text Box 1069"/>
            <p:cNvSpPr txBox="1">
              <a:spLocks noChangeArrowheads="1"/>
            </p:cNvSpPr>
            <p:nvPr/>
          </p:nvSpPr>
          <p:spPr bwMode="auto">
            <a:xfrm>
              <a:off x="3425" y="1005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12</a:t>
              </a:r>
            </a:p>
          </p:txBody>
        </p:sp>
        <p:sp>
          <p:nvSpPr>
            <p:cNvPr id="703534" name="Text Box 1070"/>
            <p:cNvSpPr txBox="1">
              <a:spLocks noChangeArrowheads="1"/>
            </p:cNvSpPr>
            <p:nvPr/>
          </p:nvSpPr>
          <p:spPr bwMode="auto">
            <a:xfrm>
              <a:off x="3688" y="1005"/>
              <a:ext cx="294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36</a:t>
              </a:r>
            </a:p>
          </p:txBody>
        </p:sp>
        <p:sp>
          <p:nvSpPr>
            <p:cNvPr id="703535" name="Text Box 1071"/>
            <p:cNvSpPr txBox="1">
              <a:spLocks noChangeArrowheads="1"/>
            </p:cNvSpPr>
            <p:nvPr/>
          </p:nvSpPr>
          <p:spPr bwMode="auto">
            <a:xfrm>
              <a:off x="3969" y="1005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15</a:t>
              </a:r>
            </a:p>
          </p:txBody>
        </p:sp>
        <p:sp>
          <p:nvSpPr>
            <p:cNvPr id="703536" name="Text Box 1072"/>
            <p:cNvSpPr txBox="1">
              <a:spLocks noChangeArrowheads="1"/>
            </p:cNvSpPr>
            <p:nvPr/>
          </p:nvSpPr>
          <p:spPr bwMode="auto">
            <a:xfrm>
              <a:off x="4513" y="1005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19</a:t>
              </a:r>
            </a:p>
          </p:txBody>
        </p:sp>
        <p:sp>
          <p:nvSpPr>
            <p:cNvPr id="703537" name="Text Box 1073"/>
            <p:cNvSpPr txBox="1">
              <a:spLocks noChangeArrowheads="1"/>
            </p:cNvSpPr>
            <p:nvPr/>
          </p:nvSpPr>
          <p:spPr bwMode="auto">
            <a:xfrm>
              <a:off x="422" y="960"/>
              <a:ext cx="294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fr-FR"/>
                <a:t>9</a:t>
              </a:r>
            </a:p>
          </p:txBody>
        </p:sp>
        <p:sp>
          <p:nvSpPr>
            <p:cNvPr id="703538" name="Text Box 1074"/>
            <p:cNvSpPr txBox="1">
              <a:spLocks noChangeArrowheads="1"/>
            </p:cNvSpPr>
            <p:nvPr/>
          </p:nvSpPr>
          <p:spPr bwMode="auto">
            <a:xfrm>
              <a:off x="1238" y="1005"/>
              <a:ext cx="319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5</a:t>
              </a:r>
            </a:p>
          </p:txBody>
        </p:sp>
        <p:sp>
          <p:nvSpPr>
            <p:cNvPr id="703539" name="Text Box 1075"/>
            <p:cNvSpPr txBox="1">
              <a:spLocks noChangeArrowheads="1"/>
            </p:cNvSpPr>
            <p:nvPr/>
          </p:nvSpPr>
          <p:spPr bwMode="auto">
            <a:xfrm>
              <a:off x="2648" y="1005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8</a:t>
              </a:r>
            </a:p>
          </p:txBody>
        </p:sp>
        <p:sp>
          <p:nvSpPr>
            <p:cNvPr id="703540" name="Text Box 1076"/>
            <p:cNvSpPr txBox="1">
              <a:spLocks noChangeArrowheads="1"/>
            </p:cNvSpPr>
            <p:nvPr/>
          </p:nvSpPr>
          <p:spPr bwMode="auto">
            <a:xfrm>
              <a:off x="2880" y="1005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32</a:t>
              </a:r>
            </a:p>
          </p:txBody>
        </p:sp>
        <p:sp>
          <p:nvSpPr>
            <p:cNvPr id="703541" name="Text Box 1077"/>
            <p:cNvSpPr txBox="1">
              <a:spLocks noChangeArrowheads="1"/>
            </p:cNvSpPr>
            <p:nvPr/>
          </p:nvSpPr>
          <p:spPr bwMode="auto">
            <a:xfrm>
              <a:off x="4241" y="1005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17</a:t>
              </a:r>
            </a:p>
          </p:txBody>
        </p:sp>
        <p:sp>
          <p:nvSpPr>
            <p:cNvPr id="703544" name="Rectangle 1080"/>
            <p:cNvSpPr>
              <a:spLocks noChangeArrowheads="1"/>
            </p:cNvSpPr>
            <p:nvPr/>
          </p:nvSpPr>
          <p:spPr bwMode="auto">
            <a:xfrm>
              <a:off x="1238" y="960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545" name="Rectangle 1081"/>
            <p:cNvSpPr>
              <a:spLocks noChangeArrowheads="1"/>
            </p:cNvSpPr>
            <p:nvPr/>
          </p:nvSpPr>
          <p:spPr bwMode="auto">
            <a:xfrm>
              <a:off x="1510" y="960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546" name="Rectangle 1082"/>
            <p:cNvSpPr>
              <a:spLocks noChangeArrowheads="1"/>
            </p:cNvSpPr>
            <p:nvPr/>
          </p:nvSpPr>
          <p:spPr bwMode="auto">
            <a:xfrm>
              <a:off x="1783" y="960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547" name="Rectangle 1083"/>
            <p:cNvSpPr>
              <a:spLocks noChangeArrowheads="1"/>
            </p:cNvSpPr>
            <p:nvPr/>
          </p:nvSpPr>
          <p:spPr bwMode="auto">
            <a:xfrm>
              <a:off x="2055" y="960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548" name="Rectangle 1084"/>
            <p:cNvSpPr>
              <a:spLocks noChangeArrowheads="1"/>
            </p:cNvSpPr>
            <p:nvPr/>
          </p:nvSpPr>
          <p:spPr bwMode="auto">
            <a:xfrm>
              <a:off x="2327" y="960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549" name="Rectangle 1085"/>
            <p:cNvSpPr>
              <a:spLocks noChangeArrowheads="1"/>
            </p:cNvSpPr>
            <p:nvPr/>
          </p:nvSpPr>
          <p:spPr bwMode="auto">
            <a:xfrm>
              <a:off x="4232" y="960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550" name="Rectangle 1086"/>
            <p:cNvSpPr>
              <a:spLocks noChangeArrowheads="1"/>
            </p:cNvSpPr>
            <p:nvPr/>
          </p:nvSpPr>
          <p:spPr bwMode="auto">
            <a:xfrm>
              <a:off x="3960" y="960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551" name="Rectangle 1087"/>
            <p:cNvSpPr>
              <a:spLocks noChangeArrowheads="1"/>
            </p:cNvSpPr>
            <p:nvPr/>
          </p:nvSpPr>
          <p:spPr bwMode="auto">
            <a:xfrm>
              <a:off x="3688" y="960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552" name="Rectangle 1088"/>
            <p:cNvSpPr>
              <a:spLocks noChangeArrowheads="1"/>
            </p:cNvSpPr>
            <p:nvPr/>
          </p:nvSpPr>
          <p:spPr bwMode="auto">
            <a:xfrm>
              <a:off x="3416" y="960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553" name="Rectangle 1089"/>
            <p:cNvSpPr>
              <a:spLocks noChangeArrowheads="1"/>
            </p:cNvSpPr>
            <p:nvPr/>
          </p:nvSpPr>
          <p:spPr bwMode="auto">
            <a:xfrm>
              <a:off x="3143" y="960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554" name="Rectangle 1090"/>
            <p:cNvSpPr>
              <a:spLocks noChangeArrowheads="1"/>
            </p:cNvSpPr>
            <p:nvPr/>
          </p:nvSpPr>
          <p:spPr bwMode="auto">
            <a:xfrm>
              <a:off x="2871" y="960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555" name="Rectangle 1091"/>
            <p:cNvSpPr>
              <a:spLocks noChangeArrowheads="1"/>
            </p:cNvSpPr>
            <p:nvPr/>
          </p:nvSpPr>
          <p:spPr bwMode="auto">
            <a:xfrm>
              <a:off x="2599" y="960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556" name="Rectangle 1092"/>
            <p:cNvSpPr>
              <a:spLocks noChangeArrowheads="1"/>
            </p:cNvSpPr>
            <p:nvPr/>
          </p:nvSpPr>
          <p:spPr bwMode="auto">
            <a:xfrm>
              <a:off x="4504" y="960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</p:grpSp>
      <p:grpSp>
        <p:nvGrpSpPr>
          <p:cNvPr id="703736" name="Group 1272"/>
          <p:cNvGrpSpPr>
            <a:grpSpLocks/>
          </p:cNvGrpSpPr>
          <p:nvPr/>
        </p:nvGrpSpPr>
        <p:grpSpPr bwMode="auto">
          <a:xfrm>
            <a:off x="704850" y="2205038"/>
            <a:ext cx="6932613" cy="360362"/>
            <a:chOff x="444" y="1389"/>
            <a:chExt cx="4367" cy="227"/>
          </a:xfrm>
        </p:grpSpPr>
        <p:sp>
          <p:nvSpPr>
            <p:cNvPr id="703578" name="Rectangle 1114"/>
            <p:cNvSpPr>
              <a:spLocks noChangeArrowheads="1"/>
            </p:cNvSpPr>
            <p:nvPr/>
          </p:nvSpPr>
          <p:spPr bwMode="auto">
            <a:xfrm>
              <a:off x="1260" y="1389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559" name="Rectangle 1095"/>
            <p:cNvSpPr>
              <a:spLocks noChangeArrowheads="1"/>
            </p:cNvSpPr>
            <p:nvPr/>
          </p:nvSpPr>
          <p:spPr bwMode="auto">
            <a:xfrm>
              <a:off x="988" y="1389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560" name="Rectangle 1096"/>
            <p:cNvSpPr>
              <a:spLocks noChangeArrowheads="1"/>
            </p:cNvSpPr>
            <p:nvPr/>
          </p:nvSpPr>
          <p:spPr bwMode="auto">
            <a:xfrm>
              <a:off x="444" y="1389"/>
              <a:ext cx="272" cy="227"/>
            </a:xfrm>
            <a:prstGeom prst="rect">
              <a:avLst/>
            </a:prstGeom>
            <a:solidFill>
              <a:srgbClr val="FF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561" name="Rectangle 1097"/>
            <p:cNvSpPr>
              <a:spLocks noChangeArrowheads="1"/>
            </p:cNvSpPr>
            <p:nvPr/>
          </p:nvSpPr>
          <p:spPr bwMode="auto">
            <a:xfrm>
              <a:off x="716" y="1389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562" name="Text Box 1098"/>
            <p:cNvSpPr txBox="1">
              <a:spLocks noChangeArrowheads="1"/>
            </p:cNvSpPr>
            <p:nvPr/>
          </p:nvSpPr>
          <p:spPr bwMode="auto">
            <a:xfrm>
              <a:off x="997" y="1434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20</a:t>
              </a:r>
            </a:p>
          </p:txBody>
        </p:sp>
        <p:sp>
          <p:nvSpPr>
            <p:cNvPr id="703563" name="Text Box 1099"/>
            <p:cNvSpPr txBox="1">
              <a:spLocks noChangeArrowheads="1"/>
            </p:cNvSpPr>
            <p:nvPr/>
          </p:nvSpPr>
          <p:spPr bwMode="auto">
            <a:xfrm>
              <a:off x="489" y="1434"/>
              <a:ext cx="205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9</a:t>
              </a:r>
            </a:p>
          </p:txBody>
        </p:sp>
        <p:sp>
          <p:nvSpPr>
            <p:cNvPr id="703564" name="Text Box 1100"/>
            <p:cNvSpPr txBox="1">
              <a:spLocks noChangeArrowheads="1"/>
            </p:cNvSpPr>
            <p:nvPr/>
          </p:nvSpPr>
          <p:spPr bwMode="auto">
            <a:xfrm>
              <a:off x="1541" y="1434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24</a:t>
              </a:r>
            </a:p>
          </p:txBody>
        </p:sp>
        <p:sp>
          <p:nvSpPr>
            <p:cNvPr id="703565" name="Text Box 1101"/>
            <p:cNvSpPr txBox="1">
              <a:spLocks noChangeArrowheads="1"/>
            </p:cNvSpPr>
            <p:nvPr/>
          </p:nvSpPr>
          <p:spPr bwMode="auto">
            <a:xfrm>
              <a:off x="1814" y="1434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13</a:t>
              </a:r>
            </a:p>
          </p:txBody>
        </p:sp>
        <p:sp>
          <p:nvSpPr>
            <p:cNvPr id="703566" name="Text Box 1102"/>
            <p:cNvSpPr txBox="1">
              <a:spLocks noChangeArrowheads="1"/>
            </p:cNvSpPr>
            <p:nvPr/>
          </p:nvSpPr>
          <p:spPr bwMode="auto">
            <a:xfrm>
              <a:off x="2086" y="1434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27</a:t>
              </a:r>
            </a:p>
          </p:txBody>
        </p:sp>
        <p:sp>
          <p:nvSpPr>
            <p:cNvPr id="703567" name="Text Box 1103"/>
            <p:cNvSpPr txBox="1">
              <a:spLocks noChangeArrowheads="1"/>
            </p:cNvSpPr>
            <p:nvPr/>
          </p:nvSpPr>
          <p:spPr bwMode="auto">
            <a:xfrm>
              <a:off x="2398" y="1434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</a:t>
              </a:r>
            </a:p>
          </p:txBody>
        </p:sp>
        <p:sp>
          <p:nvSpPr>
            <p:cNvPr id="703568" name="Text Box 1104"/>
            <p:cNvSpPr txBox="1">
              <a:spLocks noChangeArrowheads="1"/>
            </p:cNvSpPr>
            <p:nvPr/>
          </p:nvSpPr>
          <p:spPr bwMode="auto">
            <a:xfrm>
              <a:off x="3211" y="1434"/>
              <a:ext cx="205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7</a:t>
              </a:r>
            </a:p>
          </p:txBody>
        </p:sp>
        <p:sp>
          <p:nvSpPr>
            <p:cNvPr id="703569" name="Text Box 1105"/>
            <p:cNvSpPr txBox="1">
              <a:spLocks noChangeArrowheads="1"/>
            </p:cNvSpPr>
            <p:nvPr/>
          </p:nvSpPr>
          <p:spPr bwMode="auto">
            <a:xfrm>
              <a:off x="3447" y="1434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12</a:t>
              </a:r>
            </a:p>
          </p:txBody>
        </p:sp>
        <p:sp>
          <p:nvSpPr>
            <p:cNvPr id="703570" name="Text Box 1106"/>
            <p:cNvSpPr txBox="1">
              <a:spLocks noChangeArrowheads="1"/>
            </p:cNvSpPr>
            <p:nvPr/>
          </p:nvSpPr>
          <p:spPr bwMode="auto">
            <a:xfrm>
              <a:off x="3710" y="1434"/>
              <a:ext cx="294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36</a:t>
              </a:r>
            </a:p>
          </p:txBody>
        </p:sp>
        <p:sp>
          <p:nvSpPr>
            <p:cNvPr id="703571" name="Text Box 1107"/>
            <p:cNvSpPr txBox="1">
              <a:spLocks noChangeArrowheads="1"/>
            </p:cNvSpPr>
            <p:nvPr/>
          </p:nvSpPr>
          <p:spPr bwMode="auto">
            <a:xfrm>
              <a:off x="3991" y="1434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15</a:t>
              </a:r>
            </a:p>
          </p:txBody>
        </p:sp>
        <p:sp>
          <p:nvSpPr>
            <p:cNvPr id="703572" name="Text Box 1108"/>
            <p:cNvSpPr txBox="1">
              <a:spLocks noChangeArrowheads="1"/>
            </p:cNvSpPr>
            <p:nvPr/>
          </p:nvSpPr>
          <p:spPr bwMode="auto">
            <a:xfrm>
              <a:off x="4535" y="1434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19</a:t>
              </a:r>
            </a:p>
          </p:txBody>
        </p:sp>
        <p:sp>
          <p:nvSpPr>
            <p:cNvPr id="703573" name="Text Box 1109"/>
            <p:cNvSpPr txBox="1">
              <a:spLocks noChangeArrowheads="1"/>
            </p:cNvSpPr>
            <p:nvPr/>
          </p:nvSpPr>
          <p:spPr bwMode="auto">
            <a:xfrm>
              <a:off x="716" y="1434"/>
              <a:ext cx="294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18</a:t>
              </a:r>
            </a:p>
          </p:txBody>
        </p:sp>
        <p:sp>
          <p:nvSpPr>
            <p:cNvPr id="703574" name="Text Box 1110"/>
            <p:cNvSpPr txBox="1">
              <a:spLocks noChangeArrowheads="1"/>
            </p:cNvSpPr>
            <p:nvPr/>
          </p:nvSpPr>
          <p:spPr bwMode="auto">
            <a:xfrm>
              <a:off x="1260" y="1434"/>
              <a:ext cx="319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5</a:t>
              </a:r>
            </a:p>
          </p:txBody>
        </p:sp>
        <p:sp>
          <p:nvSpPr>
            <p:cNvPr id="703575" name="Text Box 1111"/>
            <p:cNvSpPr txBox="1">
              <a:spLocks noChangeArrowheads="1"/>
            </p:cNvSpPr>
            <p:nvPr/>
          </p:nvSpPr>
          <p:spPr bwMode="auto">
            <a:xfrm>
              <a:off x="2670" y="1434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8</a:t>
              </a:r>
            </a:p>
          </p:txBody>
        </p:sp>
        <p:sp>
          <p:nvSpPr>
            <p:cNvPr id="703576" name="Text Box 1112"/>
            <p:cNvSpPr txBox="1">
              <a:spLocks noChangeArrowheads="1"/>
            </p:cNvSpPr>
            <p:nvPr/>
          </p:nvSpPr>
          <p:spPr bwMode="auto">
            <a:xfrm>
              <a:off x="2902" y="1434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32</a:t>
              </a:r>
            </a:p>
          </p:txBody>
        </p:sp>
        <p:sp>
          <p:nvSpPr>
            <p:cNvPr id="703577" name="Text Box 1113"/>
            <p:cNvSpPr txBox="1">
              <a:spLocks noChangeArrowheads="1"/>
            </p:cNvSpPr>
            <p:nvPr/>
          </p:nvSpPr>
          <p:spPr bwMode="auto">
            <a:xfrm>
              <a:off x="4263" y="1434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17</a:t>
              </a:r>
            </a:p>
          </p:txBody>
        </p:sp>
        <p:sp>
          <p:nvSpPr>
            <p:cNvPr id="703579" name="Rectangle 1115"/>
            <p:cNvSpPr>
              <a:spLocks noChangeArrowheads="1"/>
            </p:cNvSpPr>
            <p:nvPr/>
          </p:nvSpPr>
          <p:spPr bwMode="auto">
            <a:xfrm>
              <a:off x="1532" y="1389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580" name="Rectangle 1116"/>
            <p:cNvSpPr>
              <a:spLocks noChangeArrowheads="1"/>
            </p:cNvSpPr>
            <p:nvPr/>
          </p:nvSpPr>
          <p:spPr bwMode="auto">
            <a:xfrm>
              <a:off x="1805" y="1389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581" name="Rectangle 1117"/>
            <p:cNvSpPr>
              <a:spLocks noChangeArrowheads="1"/>
            </p:cNvSpPr>
            <p:nvPr/>
          </p:nvSpPr>
          <p:spPr bwMode="auto">
            <a:xfrm>
              <a:off x="2077" y="1389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582" name="Rectangle 1118"/>
            <p:cNvSpPr>
              <a:spLocks noChangeArrowheads="1"/>
            </p:cNvSpPr>
            <p:nvPr/>
          </p:nvSpPr>
          <p:spPr bwMode="auto">
            <a:xfrm>
              <a:off x="2349" y="1389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583" name="Rectangle 1119"/>
            <p:cNvSpPr>
              <a:spLocks noChangeArrowheads="1"/>
            </p:cNvSpPr>
            <p:nvPr/>
          </p:nvSpPr>
          <p:spPr bwMode="auto">
            <a:xfrm>
              <a:off x="4254" y="1389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584" name="Rectangle 1120"/>
            <p:cNvSpPr>
              <a:spLocks noChangeArrowheads="1"/>
            </p:cNvSpPr>
            <p:nvPr/>
          </p:nvSpPr>
          <p:spPr bwMode="auto">
            <a:xfrm>
              <a:off x="3982" y="1389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585" name="Rectangle 1121"/>
            <p:cNvSpPr>
              <a:spLocks noChangeArrowheads="1"/>
            </p:cNvSpPr>
            <p:nvPr/>
          </p:nvSpPr>
          <p:spPr bwMode="auto">
            <a:xfrm>
              <a:off x="3710" y="1389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586" name="Rectangle 1122"/>
            <p:cNvSpPr>
              <a:spLocks noChangeArrowheads="1"/>
            </p:cNvSpPr>
            <p:nvPr/>
          </p:nvSpPr>
          <p:spPr bwMode="auto">
            <a:xfrm>
              <a:off x="3438" y="1389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587" name="Rectangle 1123"/>
            <p:cNvSpPr>
              <a:spLocks noChangeArrowheads="1"/>
            </p:cNvSpPr>
            <p:nvPr/>
          </p:nvSpPr>
          <p:spPr bwMode="auto">
            <a:xfrm>
              <a:off x="3165" y="1389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588" name="Rectangle 1124"/>
            <p:cNvSpPr>
              <a:spLocks noChangeArrowheads="1"/>
            </p:cNvSpPr>
            <p:nvPr/>
          </p:nvSpPr>
          <p:spPr bwMode="auto">
            <a:xfrm>
              <a:off x="2893" y="1389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589" name="Rectangle 1125"/>
            <p:cNvSpPr>
              <a:spLocks noChangeArrowheads="1"/>
            </p:cNvSpPr>
            <p:nvPr/>
          </p:nvSpPr>
          <p:spPr bwMode="auto">
            <a:xfrm>
              <a:off x="2621" y="1389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590" name="Rectangle 1126"/>
            <p:cNvSpPr>
              <a:spLocks noChangeArrowheads="1"/>
            </p:cNvSpPr>
            <p:nvPr/>
          </p:nvSpPr>
          <p:spPr bwMode="auto">
            <a:xfrm>
              <a:off x="4526" y="1389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</p:grpSp>
      <p:grpSp>
        <p:nvGrpSpPr>
          <p:cNvPr id="703737" name="Group 1273"/>
          <p:cNvGrpSpPr>
            <a:grpSpLocks/>
          </p:cNvGrpSpPr>
          <p:nvPr/>
        </p:nvGrpSpPr>
        <p:grpSpPr bwMode="auto">
          <a:xfrm>
            <a:off x="704850" y="2924175"/>
            <a:ext cx="6932613" cy="360363"/>
            <a:chOff x="444" y="1842"/>
            <a:chExt cx="4367" cy="227"/>
          </a:xfrm>
        </p:grpSpPr>
        <p:sp>
          <p:nvSpPr>
            <p:cNvPr id="703613" name="Rectangle 1149"/>
            <p:cNvSpPr>
              <a:spLocks noChangeArrowheads="1"/>
            </p:cNvSpPr>
            <p:nvPr/>
          </p:nvSpPr>
          <p:spPr bwMode="auto">
            <a:xfrm>
              <a:off x="1532" y="1842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593" name="Rectangle 1129"/>
            <p:cNvSpPr>
              <a:spLocks noChangeArrowheads="1"/>
            </p:cNvSpPr>
            <p:nvPr/>
          </p:nvSpPr>
          <p:spPr bwMode="auto">
            <a:xfrm>
              <a:off x="1260" y="1842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594" name="Rectangle 1130"/>
            <p:cNvSpPr>
              <a:spLocks noChangeArrowheads="1"/>
            </p:cNvSpPr>
            <p:nvPr/>
          </p:nvSpPr>
          <p:spPr bwMode="auto">
            <a:xfrm>
              <a:off x="988" y="1842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595" name="Rectangle 1131"/>
            <p:cNvSpPr>
              <a:spLocks noChangeArrowheads="1"/>
            </p:cNvSpPr>
            <p:nvPr/>
          </p:nvSpPr>
          <p:spPr bwMode="auto">
            <a:xfrm>
              <a:off x="444" y="1842"/>
              <a:ext cx="272" cy="227"/>
            </a:xfrm>
            <a:prstGeom prst="rect">
              <a:avLst/>
            </a:prstGeom>
            <a:solidFill>
              <a:srgbClr val="FF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596" name="Rectangle 1132"/>
            <p:cNvSpPr>
              <a:spLocks noChangeArrowheads="1"/>
            </p:cNvSpPr>
            <p:nvPr/>
          </p:nvSpPr>
          <p:spPr bwMode="auto">
            <a:xfrm>
              <a:off x="716" y="1842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597" name="Text Box 1133"/>
            <p:cNvSpPr txBox="1">
              <a:spLocks noChangeArrowheads="1"/>
            </p:cNvSpPr>
            <p:nvPr/>
          </p:nvSpPr>
          <p:spPr bwMode="auto">
            <a:xfrm>
              <a:off x="1269" y="1888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20</a:t>
              </a:r>
            </a:p>
          </p:txBody>
        </p:sp>
        <p:sp>
          <p:nvSpPr>
            <p:cNvPr id="703598" name="Text Box 1134"/>
            <p:cNvSpPr txBox="1">
              <a:spLocks noChangeArrowheads="1"/>
            </p:cNvSpPr>
            <p:nvPr/>
          </p:nvSpPr>
          <p:spPr bwMode="auto">
            <a:xfrm>
              <a:off x="761" y="1888"/>
              <a:ext cx="205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9</a:t>
              </a:r>
            </a:p>
          </p:txBody>
        </p:sp>
        <p:sp>
          <p:nvSpPr>
            <p:cNvPr id="703599" name="Text Box 1135"/>
            <p:cNvSpPr txBox="1">
              <a:spLocks noChangeArrowheads="1"/>
            </p:cNvSpPr>
            <p:nvPr/>
          </p:nvSpPr>
          <p:spPr bwMode="auto">
            <a:xfrm>
              <a:off x="1541" y="1887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24</a:t>
              </a:r>
            </a:p>
          </p:txBody>
        </p:sp>
        <p:sp>
          <p:nvSpPr>
            <p:cNvPr id="703600" name="Text Box 1136"/>
            <p:cNvSpPr txBox="1">
              <a:spLocks noChangeArrowheads="1"/>
            </p:cNvSpPr>
            <p:nvPr/>
          </p:nvSpPr>
          <p:spPr bwMode="auto">
            <a:xfrm>
              <a:off x="1814" y="1887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13</a:t>
              </a:r>
            </a:p>
          </p:txBody>
        </p:sp>
        <p:sp>
          <p:nvSpPr>
            <p:cNvPr id="703601" name="Text Box 1137"/>
            <p:cNvSpPr txBox="1">
              <a:spLocks noChangeArrowheads="1"/>
            </p:cNvSpPr>
            <p:nvPr/>
          </p:nvSpPr>
          <p:spPr bwMode="auto">
            <a:xfrm>
              <a:off x="2086" y="1887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27</a:t>
              </a:r>
            </a:p>
          </p:txBody>
        </p:sp>
        <p:sp>
          <p:nvSpPr>
            <p:cNvPr id="703602" name="Text Box 1138"/>
            <p:cNvSpPr txBox="1">
              <a:spLocks noChangeArrowheads="1"/>
            </p:cNvSpPr>
            <p:nvPr/>
          </p:nvSpPr>
          <p:spPr bwMode="auto">
            <a:xfrm>
              <a:off x="2398" y="1887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</a:t>
              </a:r>
            </a:p>
          </p:txBody>
        </p:sp>
        <p:sp>
          <p:nvSpPr>
            <p:cNvPr id="703603" name="Text Box 1139"/>
            <p:cNvSpPr txBox="1">
              <a:spLocks noChangeArrowheads="1"/>
            </p:cNvSpPr>
            <p:nvPr/>
          </p:nvSpPr>
          <p:spPr bwMode="auto">
            <a:xfrm>
              <a:off x="3211" y="1887"/>
              <a:ext cx="205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7</a:t>
              </a:r>
            </a:p>
          </p:txBody>
        </p:sp>
        <p:sp>
          <p:nvSpPr>
            <p:cNvPr id="703604" name="Text Box 1140"/>
            <p:cNvSpPr txBox="1">
              <a:spLocks noChangeArrowheads="1"/>
            </p:cNvSpPr>
            <p:nvPr/>
          </p:nvSpPr>
          <p:spPr bwMode="auto">
            <a:xfrm>
              <a:off x="3447" y="1887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12</a:t>
              </a:r>
            </a:p>
          </p:txBody>
        </p:sp>
        <p:sp>
          <p:nvSpPr>
            <p:cNvPr id="703605" name="Text Box 1141"/>
            <p:cNvSpPr txBox="1">
              <a:spLocks noChangeArrowheads="1"/>
            </p:cNvSpPr>
            <p:nvPr/>
          </p:nvSpPr>
          <p:spPr bwMode="auto">
            <a:xfrm>
              <a:off x="3710" y="1887"/>
              <a:ext cx="294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36</a:t>
              </a:r>
            </a:p>
          </p:txBody>
        </p:sp>
        <p:sp>
          <p:nvSpPr>
            <p:cNvPr id="703606" name="Text Box 1142"/>
            <p:cNvSpPr txBox="1">
              <a:spLocks noChangeArrowheads="1"/>
            </p:cNvSpPr>
            <p:nvPr/>
          </p:nvSpPr>
          <p:spPr bwMode="auto">
            <a:xfrm>
              <a:off x="3991" y="1887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15</a:t>
              </a:r>
            </a:p>
          </p:txBody>
        </p:sp>
        <p:sp>
          <p:nvSpPr>
            <p:cNvPr id="703607" name="Text Box 1143"/>
            <p:cNvSpPr txBox="1">
              <a:spLocks noChangeArrowheads="1"/>
            </p:cNvSpPr>
            <p:nvPr/>
          </p:nvSpPr>
          <p:spPr bwMode="auto">
            <a:xfrm>
              <a:off x="4535" y="1887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19</a:t>
              </a:r>
            </a:p>
          </p:txBody>
        </p:sp>
        <p:sp>
          <p:nvSpPr>
            <p:cNvPr id="703608" name="Text Box 1144"/>
            <p:cNvSpPr txBox="1">
              <a:spLocks noChangeArrowheads="1"/>
            </p:cNvSpPr>
            <p:nvPr/>
          </p:nvSpPr>
          <p:spPr bwMode="auto">
            <a:xfrm>
              <a:off x="988" y="1888"/>
              <a:ext cx="294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18</a:t>
              </a:r>
            </a:p>
          </p:txBody>
        </p:sp>
        <p:sp>
          <p:nvSpPr>
            <p:cNvPr id="703609" name="Text Box 1145"/>
            <p:cNvSpPr txBox="1">
              <a:spLocks noChangeArrowheads="1"/>
            </p:cNvSpPr>
            <p:nvPr/>
          </p:nvSpPr>
          <p:spPr bwMode="auto">
            <a:xfrm>
              <a:off x="444" y="1888"/>
              <a:ext cx="319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5</a:t>
              </a:r>
            </a:p>
          </p:txBody>
        </p:sp>
        <p:sp>
          <p:nvSpPr>
            <p:cNvPr id="703610" name="Text Box 1146"/>
            <p:cNvSpPr txBox="1">
              <a:spLocks noChangeArrowheads="1"/>
            </p:cNvSpPr>
            <p:nvPr/>
          </p:nvSpPr>
          <p:spPr bwMode="auto">
            <a:xfrm>
              <a:off x="2670" y="1887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8</a:t>
              </a:r>
            </a:p>
          </p:txBody>
        </p:sp>
        <p:sp>
          <p:nvSpPr>
            <p:cNvPr id="703611" name="Text Box 1147"/>
            <p:cNvSpPr txBox="1">
              <a:spLocks noChangeArrowheads="1"/>
            </p:cNvSpPr>
            <p:nvPr/>
          </p:nvSpPr>
          <p:spPr bwMode="auto">
            <a:xfrm>
              <a:off x="2902" y="1887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32</a:t>
              </a:r>
            </a:p>
          </p:txBody>
        </p:sp>
        <p:sp>
          <p:nvSpPr>
            <p:cNvPr id="703612" name="Text Box 1148"/>
            <p:cNvSpPr txBox="1">
              <a:spLocks noChangeArrowheads="1"/>
            </p:cNvSpPr>
            <p:nvPr/>
          </p:nvSpPr>
          <p:spPr bwMode="auto">
            <a:xfrm>
              <a:off x="4263" y="1887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17</a:t>
              </a:r>
            </a:p>
          </p:txBody>
        </p:sp>
        <p:sp>
          <p:nvSpPr>
            <p:cNvPr id="703614" name="Rectangle 1150"/>
            <p:cNvSpPr>
              <a:spLocks noChangeArrowheads="1"/>
            </p:cNvSpPr>
            <p:nvPr/>
          </p:nvSpPr>
          <p:spPr bwMode="auto">
            <a:xfrm>
              <a:off x="1805" y="1842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615" name="Rectangle 1151"/>
            <p:cNvSpPr>
              <a:spLocks noChangeArrowheads="1"/>
            </p:cNvSpPr>
            <p:nvPr/>
          </p:nvSpPr>
          <p:spPr bwMode="auto">
            <a:xfrm>
              <a:off x="2077" y="1842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616" name="Rectangle 1152"/>
            <p:cNvSpPr>
              <a:spLocks noChangeArrowheads="1"/>
            </p:cNvSpPr>
            <p:nvPr/>
          </p:nvSpPr>
          <p:spPr bwMode="auto">
            <a:xfrm>
              <a:off x="2349" y="1842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617" name="Rectangle 1153"/>
            <p:cNvSpPr>
              <a:spLocks noChangeArrowheads="1"/>
            </p:cNvSpPr>
            <p:nvPr/>
          </p:nvSpPr>
          <p:spPr bwMode="auto">
            <a:xfrm>
              <a:off x="4254" y="1842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618" name="Rectangle 1154"/>
            <p:cNvSpPr>
              <a:spLocks noChangeArrowheads="1"/>
            </p:cNvSpPr>
            <p:nvPr/>
          </p:nvSpPr>
          <p:spPr bwMode="auto">
            <a:xfrm>
              <a:off x="3982" y="1842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619" name="Rectangle 1155"/>
            <p:cNvSpPr>
              <a:spLocks noChangeArrowheads="1"/>
            </p:cNvSpPr>
            <p:nvPr/>
          </p:nvSpPr>
          <p:spPr bwMode="auto">
            <a:xfrm>
              <a:off x="3710" y="1842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620" name="Rectangle 1156"/>
            <p:cNvSpPr>
              <a:spLocks noChangeArrowheads="1"/>
            </p:cNvSpPr>
            <p:nvPr/>
          </p:nvSpPr>
          <p:spPr bwMode="auto">
            <a:xfrm>
              <a:off x="3438" y="1842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621" name="Rectangle 1157"/>
            <p:cNvSpPr>
              <a:spLocks noChangeArrowheads="1"/>
            </p:cNvSpPr>
            <p:nvPr/>
          </p:nvSpPr>
          <p:spPr bwMode="auto">
            <a:xfrm>
              <a:off x="3165" y="1842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622" name="Rectangle 1158"/>
            <p:cNvSpPr>
              <a:spLocks noChangeArrowheads="1"/>
            </p:cNvSpPr>
            <p:nvPr/>
          </p:nvSpPr>
          <p:spPr bwMode="auto">
            <a:xfrm>
              <a:off x="2893" y="1842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623" name="Rectangle 1159"/>
            <p:cNvSpPr>
              <a:spLocks noChangeArrowheads="1"/>
            </p:cNvSpPr>
            <p:nvPr/>
          </p:nvSpPr>
          <p:spPr bwMode="auto">
            <a:xfrm>
              <a:off x="2621" y="1842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624" name="Rectangle 1160"/>
            <p:cNvSpPr>
              <a:spLocks noChangeArrowheads="1"/>
            </p:cNvSpPr>
            <p:nvPr/>
          </p:nvSpPr>
          <p:spPr bwMode="auto">
            <a:xfrm>
              <a:off x="4526" y="1842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</p:grpSp>
      <p:grpSp>
        <p:nvGrpSpPr>
          <p:cNvPr id="703738" name="Group 1274"/>
          <p:cNvGrpSpPr>
            <a:grpSpLocks/>
          </p:cNvGrpSpPr>
          <p:nvPr/>
        </p:nvGrpSpPr>
        <p:grpSpPr bwMode="auto">
          <a:xfrm>
            <a:off x="704850" y="3644900"/>
            <a:ext cx="6932613" cy="360363"/>
            <a:chOff x="444" y="2296"/>
            <a:chExt cx="4367" cy="227"/>
          </a:xfrm>
        </p:grpSpPr>
        <p:sp>
          <p:nvSpPr>
            <p:cNvPr id="703648" name="Rectangle 1184"/>
            <p:cNvSpPr>
              <a:spLocks noChangeArrowheads="1"/>
            </p:cNvSpPr>
            <p:nvPr/>
          </p:nvSpPr>
          <p:spPr bwMode="auto">
            <a:xfrm>
              <a:off x="1805" y="2296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627" name="Rectangle 1163"/>
            <p:cNvSpPr>
              <a:spLocks noChangeArrowheads="1"/>
            </p:cNvSpPr>
            <p:nvPr/>
          </p:nvSpPr>
          <p:spPr bwMode="auto">
            <a:xfrm>
              <a:off x="1532" y="2296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628" name="Rectangle 1164"/>
            <p:cNvSpPr>
              <a:spLocks noChangeArrowheads="1"/>
            </p:cNvSpPr>
            <p:nvPr/>
          </p:nvSpPr>
          <p:spPr bwMode="auto">
            <a:xfrm>
              <a:off x="1260" y="2296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629" name="Rectangle 1165"/>
            <p:cNvSpPr>
              <a:spLocks noChangeArrowheads="1"/>
            </p:cNvSpPr>
            <p:nvPr/>
          </p:nvSpPr>
          <p:spPr bwMode="auto">
            <a:xfrm>
              <a:off x="988" y="2296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630" name="Rectangle 1166"/>
            <p:cNvSpPr>
              <a:spLocks noChangeArrowheads="1"/>
            </p:cNvSpPr>
            <p:nvPr/>
          </p:nvSpPr>
          <p:spPr bwMode="auto">
            <a:xfrm>
              <a:off x="444" y="2296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631" name="Rectangle 1167"/>
            <p:cNvSpPr>
              <a:spLocks noChangeArrowheads="1"/>
            </p:cNvSpPr>
            <p:nvPr/>
          </p:nvSpPr>
          <p:spPr bwMode="auto">
            <a:xfrm>
              <a:off x="716" y="2296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632" name="Text Box 1168"/>
            <p:cNvSpPr txBox="1">
              <a:spLocks noChangeArrowheads="1"/>
            </p:cNvSpPr>
            <p:nvPr/>
          </p:nvSpPr>
          <p:spPr bwMode="auto">
            <a:xfrm>
              <a:off x="1269" y="2342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20</a:t>
              </a:r>
            </a:p>
          </p:txBody>
        </p:sp>
        <p:sp>
          <p:nvSpPr>
            <p:cNvPr id="703633" name="Text Box 1169"/>
            <p:cNvSpPr txBox="1">
              <a:spLocks noChangeArrowheads="1"/>
            </p:cNvSpPr>
            <p:nvPr/>
          </p:nvSpPr>
          <p:spPr bwMode="auto">
            <a:xfrm>
              <a:off x="761" y="2342"/>
              <a:ext cx="205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9</a:t>
              </a:r>
            </a:p>
          </p:txBody>
        </p:sp>
        <p:sp>
          <p:nvSpPr>
            <p:cNvPr id="703634" name="Text Box 1170"/>
            <p:cNvSpPr txBox="1">
              <a:spLocks noChangeArrowheads="1"/>
            </p:cNvSpPr>
            <p:nvPr/>
          </p:nvSpPr>
          <p:spPr bwMode="auto">
            <a:xfrm>
              <a:off x="1541" y="2341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24</a:t>
              </a:r>
            </a:p>
          </p:txBody>
        </p:sp>
        <p:sp>
          <p:nvSpPr>
            <p:cNvPr id="703635" name="Text Box 1171"/>
            <p:cNvSpPr txBox="1">
              <a:spLocks noChangeArrowheads="1"/>
            </p:cNvSpPr>
            <p:nvPr/>
          </p:nvSpPr>
          <p:spPr bwMode="auto">
            <a:xfrm>
              <a:off x="1814" y="2341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13</a:t>
              </a:r>
            </a:p>
          </p:txBody>
        </p:sp>
        <p:sp>
          <p:nvSpPr>
            <p:cNvPr id="703636" name="Text Box 1172"/>
            <p:cNvSpPr txBox="1">
              <a:spLocks noChangeArrowheads="1"/>
            </p:cNvSpPr>
            <p:nvPr/>
          </p:nvSpPr>
          <p:spPr bwMode="auto">
            <a:xfrm>
              <a:off x="2086" y="2341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27</a:t>
              </a:r>
            </a:p>
          </p:txBody>
        </p:sp>
        <p:sp>
          <p:nvSpPr>
            <p:cNvPr id="703637" name="Text Box 1173"/>
            <p:cNvSpPr txBox="1">
              <a:spLocks noChangeArrowheads="1"/>
            </p:cNvSpPr>
            <p:nvPr/>
          </p:nvSpPr>
          <p:spPr bwMode="auto">
            <a:xfrm>
              <a:off x="2398" y="2341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</a:t>
              </a:r>
            </a:p>
          </p:txBody>
        </p:sp>
        <p:sp>
          <p:nvSpPr>
            <p:cNvPr id="703638" name="Text Box 1174"/>
            <p:cNvSpPr txBox="1">
              <a:spLocks noChangeArrowheads="1"/>
            </p:cNvSpPr>
            <p:nvPr/>
          </p:nvSpPr>
          <p:spPr bwMode="auto">
            <a:xfrm>
              <a:off x="3211" y="2341"/>
              <a:ext cx="205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7</a:t>
              </a:r>
            </a:p>
          </p:txBody>
        </p:sp>
        <p:sp>
          <p:nvSpPr>
            <p:cNvPr id="703639" name="Text Box 1175"/>
            <p:cNvSpPr txBox="1">
              <a:spLocks noChangeArrowheads="1"/>
            </p:cNvSpPr>
            <p:nvPr/>
          </p:nvSpPr>
          <p:spPr bwMode="auto">
            <a:xfrm>
              <a:off x="3447" y="2341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12</a:t>
              </a:r>
            </a:p>
          </p:txBody>
        </p:sp>
        <p:sp>
          <p:nvSpPr>
            <p:cNvPr id="703640" name="Text Box 1176"/>
            <p:cNvSpPr txBox="1">
              <a:spLocks noChangeArrowheads="1"/>
            </p:cNvSpPr>
            <p:nvPr/>
          </p:nvSpPr>
          <p:spPr bwMode="auto">
            <a:xfrm>
              <a:off x="3710" y="2341"/>
              <a:ext cx="294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36</a:t>
              </a:r>
            </a:p>
          </p:txBody>
        </p:sp>
        <p:sp>
          <p:nvSpPr>
            <p:cNvPr id="703641" name="Text Box 1177"/>
            <p:cNvSpPr txBox="1">
              <a:spLocks noChangeArrowheads="1"/>
            </p:cNvSpPr>
            <p:nvPr/>
          </p:nvSpPr>
          <p:spPr bwMode="auto">
            <a:xfrm>
              <a:off x="3991" y="2341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15</a:t>
              </a:r>
            </a:p>
          </p:txBody>
        </p:sp>
        <p:sp>
          <p:nvSpPr>
            <p:cNvPr id="703642" name="Text Box 1178"/>
            <p:cNvSpPr txBox="1">
              <a:spLocks noChangeArrowheads="1"/>
            </p:cNvSpPr>
            <p:nvPr/>
          </p:nvSpPr>
          <p:spPr bwMode="auto">
            <a:xfrm>
              <a:off x="4535" y="2341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19</a:t>
              </a:r>
            </a:p>
          </p:txBody>
        </p:sp>
        <p:sp>
          <p:nvSpPr>
            <p:cNvPr id="703643" name="Text Box 1179"/>
            <p:cNvSpPr txBox="1">
              <a:spLocks noChangeArrowheads="1"/>
            </p:cNvSpPr>
            <p:nvPr/>
          </p:nvSpPr>
          <p:spPr bwMode="auto">
            <a:xfrm>
              <a:off x="988" y="2342"/>
              <a:ext cx="294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18</a:t>
              </a:r>
            </a:p>
          </p:txBody>
        </p:sp>
        <p:sp>
          <p:nvSpPr>
            <p:cNvPr id="703644" name="Text Box 1180"/>
            <p:cNvSpPr txBox="1">
              <a:spLocks noChangeArrowheads="1"/>
            </p:cNvSpPr>
            <p:nvPr/>
          </p:nvSpPr>
          <p:spPr bwMode="auto">
            <a:xfrm>
              <a:off x="444" y="2342"/>
              <a:ext cx="319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5</a:t>
              </a:r>
            </a:p>
          </p:txBody>
        </p:sp>
        <p:sp>
          <p:nvSpPr>
            <p:cNvPr id="703645" name="Text Box 1181"/>
            <p:cNvSpPr txBox="1">
              <a:spLocks noChangeArrowheads="1"/>
            </p:cNvSpPr>
            <p:nvPr/>
          </p:nvSpPr>
          <p:spPr bwMode="auto">
            <a:xfrm>
              <a:off x="2670" y="2341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8</a:t>
              </a:r>
            </a:p>
          </p:txBody>
        </p:sp>
        <p:sp>
          <p:nvSpPr>
            <p:cNvPr id="703646" name="Text Box 1182"/>
            <p:cNvSpPr txBox="1">
              <a:spLocks noChangeArrowheads="1"/>
            </p:cNvSpPr>
            <p:nvPr/>
          </p:nvSpPr>
          <p:spPr bwMode="auto">
            <a:xfrm>
              <a:off x="2902" y="2341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32</a:t>
              </a:r>
            </a:p>
          </p:txBody>
        </p:sp>
        <p:sp>
          <p:nvSpPr>
            <p:cNvPr id="703647" name="Text Box 1183"/>
            <p:cNvSpPr txBox="1">
              <a:spLocks noChangeArrowheads="1"/>
            </p:cNvSpPr>
            <p:nvPr/>
          </p:nvSpPr>
          <p:spPr bwMode="auto">
            <a:xfrm>
              <a:off x="4263" y="2341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17</a:t>
              </a:r>
            </a:p>
          </p:txBody>
        </p:sp>
        <p:sp>
          <p:nvSpPr>
            <p:cNvPr id="703649" name="Rectangle 1185"/>
            <p:cNvSpPr>
              <a:spLocks noChangeArrowheads="1"/>
            </p:cNvSpPr>
            <p:nvPr/>
          </p:nvSpPr>
          <p:spPr bwMode="auto">
            <a:xfrm>
              <a:off x="2077" y="2296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650" name="Rectangle 1186"/>
            <p:cNvSpPr>
              <a:spLocks noChangeArrowheads="1"/>
            </p:cNvSpPr>
            <p:nvPr/>
          </p:nvSpPr>
          <p:spPr bwMode="auto">
            <a:xfrm>
              <a:off x="2349" y="2296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651" name="Rectangle 1187"/>
            <p:cNvSpPr>
              <a:spLocks noChangeArrowheads="1"/>
            </p:cNvSpPr>
            <p:nvPr/>
          </p:nvSpPr>
          <p:spPr bwMode="auto">
            <a:xfrm>
              <a:off x="4254" y="2296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652" name="Rectangle 1188"/>
            <p:cNvSpPr>
              <a:spLocks noChangeArrowheads="1"/>
            </p:cNvSpPr>
            <p:nvPr/>
          </p:nvSpPr>
          <p:spPr bwMode="auto">
            <a:xfrm>
              <a:off x="3982" y="2296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653" name="Rectangle 1189"/>
            <p:cNvSpPr>
              <a:spLocks noChangeArrowheads="1"/>
            </p:cNvSpPr>
            <p:nvPr/>
          </p:nvSpPr>
          <p:spPr bwMode="auto">
            <a:xfrm>
              <a:off x="3710" y="2296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654" name="Rectangle 1190"/>
            <p:cNvSpPr>
              <a:spLocks noChangeArrowheads="1"/>
            </p:cNvSpPr>
            <p:nvPr/>
          </p:nvSpPr>
          <p:spPr bwMode="auto">
            <a:xfrm>
              <a:off x="3438" y="2296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655" name="Rectangle 1191"/>
            <p:cNvSpPr>
              <a:spLocks noChangeArrowheads="1"/>
            </p:cNvSpPr>
            <p:nvPr/>
          </p:nvSpPr>
          <p:spPr bwMode="auto">
            <a:xfrm>
              <a:off x="3165" y="2296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656" name="Rectangle 1192"/>
            <p:cNvSpPr>
              <a:spLocks noChangeArrowheads="1"/>
            </p:cNvSpPr>
            <p:nvPr/>
          </p:nvSpPr>
          <p:spPr bwMode="auto">
            <a:xfrm>
              <a:off x="2893" y="2296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657" name="Rectangle 1193"/>
            <p:cNvSpPr>
              <a:spLocks noChangeArrowheads="1"/>
            </p:cNvSpPr>
            <p:nvPr/>
          </p:nvSpPr>
          <p:spPr bwMode="auto">
            <a:xfrm>
              <a:off x="2621" y="2296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658" name="Rectangle 1194"/>
            <p:cNvSpPr>
              <a:spLocks noChangeArrowheads="1"/>
            </p:cNvSpPr>
            <p:nvPr/>
          </p:nvSpPr>
          <p:spPr bwMode="auto">
            <a:xfrm>
              <a:off x="4526" y="2296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</p:grpSp>
      <p:grpSp>
        <p:nvGrpSpPr>
          <p:cNvPr id="703698" name="Group 1234"/>
          <p:cNvGrpSpPr>
            <a:grpSpLocks/>
          </p:cNvGrpSpPr>
          <p:nvPr/>
        </p:nvGrpSpPr>
        <p:grpSpPr bwMode="auto">
          <a:xfrm>
            <a:off x="704850" y="4581525"/>
            <a:ext cx="6932613" cy="360363"/>
            <a:chOff x="444" y="2886"/>
            <a:chExt cx="4367" cy="227"/>
          </a:xfrm>
        </p:grpSpPr>
        <p:sp>
          <p:nvSpPr>
            <p:cNvPr id="703661" name="Rectangle 1197"/>
            <p:cNvSpPr>
              <a:spLocks noChangeArrowheads="1"/>
            </p:cNvSpPr>
            <p:nvPr/>
          </p:nvSpPr>
          <p:spPr bwMode="auto">
            <a:xfrm>
              <a:off x="988" y="2886"/>
              <a:ext cx="272" cy="227"/>
            </a:xfrm>
            <a:prstGeom prst="rect">
              <a:avLst/>
            </a:prstGeom>
            <a:solidFill>
              <a:srgbClr val="FF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662" name="Rectangle 1198"/>
            <p:cNvSpPr>
              <a:spLocks noChangeArrowheads="1"/>
            </p:cNvSpPr>
            <p:nvPr/>
          </p:nvSpPr>
          <p:spPr bwMode="auto">
            <a:xfrm>
              <a:off x="1805" y="2886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663" name="Rectangle 1199"/>
            <p:cNvSpPr>
              <a:spLocks noChangeArrowheads="1"/>
            </p:cNvSpPr>
            <p:nvPr/>
          </p:nvSpPr>
          <p:spPr bwMode="auto">
            <a:xfrm>
              <a:off x="1532" y="2886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664" name="Rectangle 1200"/>
            <p:cNvSpPr>
              <a:spLocks noChangeArrowheads="1"/>
            </p:cNvSpPr>
            <p:nvPr/>
          </p:nvSpPr>
          <p:spPr bwMode="auto">
            <a:xfrm>
              <a:off x="1260" y="2886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665" name="Rectangle 1201"/>
            <p:cNvSpPr>
              <a:spLocks noChangeArrowheads="1"/>
            </p:cNvSpPr>
            <p:nvPr/>
          </p:nvSpPr>
          <p:spPr bwMode="auto">
            <a:xfrm>
              <a:off x="444" y="2886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666" name="Rectangle 1202"/>
            <p:cNvSpPr>
              <a:spLocks noChangeArrowheads="1"/>
            </p:cNvSpPr>
            <p:nvPr/>
          </p:nvSpPr>
          <p:spPr bwMode="auto">
            <a:xfrm>
              <a:off x="716" y="2886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667" name="Text Box 1203"/>
            <p:cNvSpPr txBox="1">
              <a:spLocks noChangeArrowheads="1"/>
            </p:cNvSpPr>
            <p:nvPr/>
          </p:nvSpPr>
          <p:spPr bwMode="auto">
            <a:xfrm>
              <a:off x="1541" y="2931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20</a:t>
              </a:r>
            </a:p>
          </p:txBody>
        </p:sp>
        <p:sp>
          <p:nvSpPr>
            <p:cNvPr id="703668" name="Text Box 1204"/>
            <p:cNvSpPr txBox="1">
              <a:spLocks noChangeArrowheads="1"/>
            </p:cNvSpPr>
            <p:nvPr/>
          </p:nvSpPr>
          <p:spPr bwMode="auto">
            <a:xfrm>
              <a:off x="761" y="2932"/>
              <a:ext cx="205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9</a:t>
              </a:r>
            </a:p>
          </p:txBody>
        </p:sp>
        <p:sp>
          <p:nvSpPr>
            <p:cNvPr id="703669" name="Text Box 1205"/>
            <p:cNvSpPr txBox="1">
              <a:spLocks noChangeArrowheads="1"/>
            </p:cNvSpPr>
            <p:nvPr/>
          </p:nvSpPr>
          <p:spPr bwMode="auto">
            <a:xfrm>
              <a:off x="1814" y="2931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24</a:t>
              </a:r>
            </a:p>
          </p:txBody>
        </p:sp>
        <p:sp>
          <p:nvSpPr>
            <p:cNvPr id="703670" name="Text Box 1206"/>
            <p:cNvSpPr txBox="1">
              <a:spLocks noChangeArrowheads="1"/>
            </p:cNvSpPr>
            <p:nvPr/>
          </p:nvSpPr>
          <p:spPr bwMode="auto">
            <a:xfrm>
              <a:off x="988" y="2931"/>
              <a:ext cx="294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13</a:t>
              </a:r>
            </a:p>
          </p:txBody>
        </p:sp>
        <p:sp>
          <p:nvSpPr>
            <p:cNvPr id="703671" name="Text Box 1207"/>
            <p:cNvSpPr txBox="1">
              <a:spLocks noChangeArrowheads="1"/>
            </p:cNvSpPr>
            <p:nvPr/>
          </p:nvSpPr>
          <p:spPr bwMode="auto">
            <a:xfrm>
              <a:off x="2086" y="2931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27</a:t>
              </a:r>
            </a:p>
          </p:txBody>
        </p:sp>
        <p:sp>
          <p:nvSpPr>
            <p:cNvPr id="703672" name="Text Box 1208"/>
            <p:cNvSpPr txBox="1">
              <a:spLocks noChangeArrowheads="1"/>
            </p:cNvSpPr>
            <p:nvPr/>
          </p:nvSpPr>
          <p:spPr bwMode="auto">
            <a:xfrm>
              <a:off x="2398" y="2931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</a:t>
              </a:r>
            </a:p>
          </p:txBody>
        </p:sp>
        <p:sp>
          <p:nvSpPr>
            <p:cNvPr id="703673" name="Text Box 1209"/>
            <p:cNvSpPr txBox="1">
              <a:spLocks noChangeArrowheads="1"/>
            </p:cNvSpPr>
            <p:nvPr/>
          </p:nvSpPr>
          <p:spPr bwMode="auto">
            <a:xfrm>
              <a:off x="3211" y="2931"/>
              <a:ext cx="205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7</a:t>
              </a:r>
            </a:p>
          </p:txBody>
        </p:sp>
        <p:sp>
          <p:nvSpPr>
            <p:cNvPr id="703674" name="Text Box 1210"/>
            <p:cNvSpPr txBox="1">
              <a:spLocks noChangeArrowheads="1"/>
            </p:cNvSpPr>
            <p:nvPr/>
          </p:nvSpPr>
          <p:spPr bwMode="auto">
            <a:xfrm>
              <a:off x="3447" y="2931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12</a:t>
              </a:r>
            </a:p>
          </p:txBody>
        </p:sp>
        <p:sp>
          <p:nvSpPr>
            <p:cNvPr id="703675" name="Text Box 1211"/>
            <p:cNvSpPr txBox="1">
              <a:spLocks noChangeArrowheads="1"/>
            </p:cNvSpPr>
            <p:nvPr/>
          </p:nvSpPr>
          <p:spPr bwMode="auto">
            <a:xfrm>
              <a:off x="3710" y="2931"/>
              <a:ext cx="294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36</a:t>
              </a:r>
            </a:p>
          </p:txBody>
        </p:sp>
        <p:sp>
          <p:nvSpPr>
            <p:cNvPr id="703676" name="Text Box 1212"/>
            <p:cNvSpPr txBox="1">
              <a:spLocks noChangeArrowheads="1"/>
            </p:cNvSpPr>
            <p:nvPr/>
          </p:nvSpPr>
          <p:spPr bwMode="auto">
            <a:xfrm>
              <a:off x="3991" y="2931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15</a:t>
              </a:r>
            </a:p>
          </p:txBody>
        </p:sp>
        <p:sp>
          <p:nvSpPr>
            <p:cNvPr id="703677" name="Text Box 1213"/>
            <p:cNvSpPr txBox="1">
              <a:spLocks noChangeArrowheads="1"/>
            </p:cNvSpPr>
            <p:nvPr/>
          </p:nvSpPr>
          <p:spPr bwMode="auto">
            <a:xfrm>
              <a:off x="4535" y="2931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19</a:t>
              </a:r>
            </a:p>
          </p:txBody>
        </p:sp>
        <p:sp>
          <p:nvSpPr>
            <p:cNvPr id="703678" name="Text Box 1214"/>
            <p:cNvSpPr txBox="1">
              <a:spLocks noChangeArrowheads="1"/>
            </p:cNvSpPr>
            <p:nvPr/>
          </p:nvSpPr>
          <p:spPr bwMode="auto">
            <a:xfrm>
              <a:off x="1260" y="2931"/>
              <a:ext cx="294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18</a:t>
              </a:r>
            </a:p>
          </p:txBody>
        </p:sp>
        <p:sp>
          <p:nvSpPr>
            <p:cNvPr id="703679" name="Text Box 1215"/>
            <p:cNvSpPr txBox="1">
              <a:spLocks noChangeArrowheads="1"/>
            </p:cNvSpPr>
            <p:nvPr/>
          </p:nvSpPr>
          <p:spPr bwMode="auto">
            <a:xfrm>
              <a:off x="444" y="2932"/>
              <a:ext cx="319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5</a:t>
              </a:r>
            </a:p>
          </p:txBody>
        </p:sp>
        <p:sp>
          <p:nvSpPr>
            <p:cNvPr id="703680" name="Text Box 1216"/>
            <p:cNvSpPr txBox="1">
              <a:spLocks noChangeArrowheads="1"/>
            </p:cNvSpPr>
            <p:nvPr/>
          </p:nvSpPr>
          <p:spPr bwMode="auto">
            <a:xfrm>
              <a:off x="2670" y="2931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8</a:t>
              </a:r>
            </a:p>
          </p:txBody>
        </p:sp>
        <p:sp>
          <p:nvSpPr>
            <p:cNvPr id="703681" name="Text Box 1217"/>
            <p:cNvSpPr txBox="1">
              <a:spLocks noChangeArrowheads="1"/>
            </p:cNvSpPr>
            <p:nvPr/>
          </p:nvSpPr>
          <p:spPr bwMode="auto">
            <a:xfrm>
              <a:off x="2902" y="2931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32</a:t>
              </a:r>
            </a:p>
          </p:txBody>
        </p:sp>
        <p:sp>
          <p:nvSpPr>
            <p:cNvPr id="703682" name="Text Box 1218"/>
            <p:cNvSpPr txBox="1">
              <a:spLocks noChangeArrowheads="1"/>
            </p:cNvSpPr>
            <p:nvPr/>
          </p:nvSpPr>
          <p:spPr bwMode="auto">
            <a:xfrm>
              <a:off x="4263" y="2931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17</a:t>
              </a:r>
            </a:p>
          </p:txBody>
        </p:sp>
        <p:sp>
          <p:nvSpPr>
            <p:cNvPr id="703683" name="Rectangle 1219"/>
            <p:cNvSpPr>
              <a:spLocks noChangeArrowheads="1"/>
            </p:cNvSpPr>
            <p:nvPr/>
          </p:nvSpPr>
          <p:spPr bwMode="auto">
            <a:xfrm>
              <a:off x="2077" y="2886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684" name="Rectangle 1220"/>
            <p:cNvSpPr>
              <a:spLocks noChangeArrowheads="1"/>
            </p:cNvSpPr>
            <p:nvPr/>
          </p:nvSpPr>
          <p:spPr bwMode="auto">
            <a:xfrm>
              <a:off x="2349" y="2886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685" name="Rectangle 1221"/>
            <p:cNvSpPr>
              <a:spLocks noChangeArrowheads="1"/>
            </p:cNvSpPr>
            <p:nvPr/>
          </p:nvSpPr>
          <p:spPr bwMode="auto">
            <a:xfrm>
              <a:off x="4254" y="2886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686" name="Rectangle 1222"/>
            <p:cNvSpPr>
              <a:spLocks noChangeArrowheads="1"/>
            </p:cNvSpPr>
            <p:nvPr/>
          </p:nvSpPr>
          <p:spPr bwMode="auto">
            <a:xfrm>
              <a:off x="3982" y="2886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687" name="Rectangle 1223"/>
            <p:cNvSpPr>
              <a:spLocks noChangeArrowheads="1"/>
            </p:cNvSpPr>
            <p:nvPr/>
          </p:nvSpPr>
          <p:spPr bwMode="auto">
            <a:xfrm>
              <a:off x="3710" y="2886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688" name="Rectangle 1224"/>
            <p:cNvSpPr>
              <a:spLocks noChangeArrowheads="1"/>
            </p:cNvSpPr>
            <p:nvPr/>
          </p:nvSpPr>
          <p:spPr bwMode="auto">
            <a:xfrm>
              <a:off x="3438" y="2886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689" name="Rectangle 1225"/>
            <p:cNvSpPr>
              <a:spLocks noChangeArrowheads="1"/>
            </p:cNvSpPr>
            <p:nvPr/>
          </p:nvSpPr>
          <p:spPr bwMode="auto">
            <a:xfrm>
              <a:off x="3165" y="2886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690" name="Rectangle 1226"/>
            <p:cNvSpPr>
              <a:spLocks noChangeArrowheads="1"/>
            </p:cNvSpPr>
            <p:nvPr/>
          </p:nvSpPr>
          <p:spPr bwMode="auto">
            <a:xfrm>
              <a:off x="2893" y="2886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691" name="Rectangle 1227"/>
            <p:cNvSpPr>
              <a:spLocks noChangeArrowheads="1"/>
            </p:cNvSpPr>
            <p:nvPr/>
          </p:nvSpPr>
          <p:spPr bwMode="auto">
            <a:xfrm>
              <a:off x="2621" y="2886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692" name="Rectangle 1228"/>
            <p:cNvSpPr>
              <a:spLocks noChangeArrowheads="1"/>
            </p:cNvSpPr>
            <p:nvPr/>
          </p:nvSpPr>
          <p:spPr bwMode="auto">
            <a:xfrm>
              <a:off x="4526" y="2886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</p:grpSp>
      <p:sp>
        <p:nvSpPr>
          <p:cNvPr id="703693" name="Line 1229"/>
          <p:cNvSpPr>
            <a:spLocks noChangeShapeType="1"/>
          </p:cNvSpPr>
          <p:nvPr/>
        </p:nvSpPr>
        <p:spPr bwMode="auto">
          <a:xfrm flipH="1">
            <a:off x="849313" y="1052513"/>
            <a:ext cx="503237" cy="431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703694" name="Line 1230"/>
          <p:cNvSpPr>
            <a:spLocks noChangeShapeType="1"/>
          </p:cNvSpPr>
          <p:nvPr/>
        </p:nvSpPr>
        <p:spPr bwMode="auto">
          <a:xfrm flipH="1">
            <a:off x="1352550" y="1884363"/>
            <a:ext cx="431800" cy="3206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703695" name="Line 1231"/>
          <p:cNvSpPr>
            <a:spLocks noChangeShapeType="1"/>
          </p:cNvSpPr>
          <p:nvPr/>
        </p:nvSpPr>
        <p:spPr bwMode="auto">
          <a:xfrm flipH="1">
            <a:off x="849313" y="2565400"/>
            <a:ext cx="1295400" cy="3587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703697" name="Line 1233"/>
          <p:cNvSpPr>
            <a:spLocks noChangeShapeType="1"/>
          </p:cNvSpPr>
          <p:nvPr/>
        </p:nvSpPr>
        <p:spPr bwMode="auto">
          <a:xfrm flipH="1">
            <a:off x="1784350" y="4076700"/>
            <a:ext cx="1296988" cy="431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>
            <a:spAutoFit/>
          </a:bodyPr>
          <a:lstStyle/>
          <a:p>
            <a:endParaRPr lang="fr-FR"/>
          </a:p>
        </p:txBody>
      </p:sp>
      <p:grpSp>
        <p:nvGrpSpPr>
          <p:cNvPr id="703733" name="Group 1269"/>
          <p:cNvGrpSpPr>
            <a:grpSpLocks/>
          </p:cNvGrpSpPr>
          <p:nvPr/>
        </p:nvGrpSpPr>
        <p:grpSpPr bwMode="auto">
          <a:xfrm>
            <a:off x="704850" y="5229225"/>
            <a:ext cx="6932613" cy="360363"/>
            <a:chOff x="444" y="3294"/>
            <a:chExt cx="4367" cy="227"/>
          </a:xfrm>
        </p:grpSpPr>
        <p:sp>
          <p:nvSpPr>
            <p:cNvPr id="703722" name="Rectangle 1258"/>
            <p:cNvSpPr>
              <a:spLocks noChangeArrowheads="1"/>
            </p:cNvSpPr>
            <p:nvPr/>
          </p:nvSpPr>
          <p:spPr bwMode="auto">
            <a:xfrm>
              <a:off x="2077" y="3294"/>
              <a:ext cx="272" cy="227"/>
            </a:xfrm>
            <a:prstGeom prst="rect">
              <a:avLst/>
            </a:prstGeom>
            <a:solidFill>
              <a:srgbClr val="FF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700" name="Rectangle 1236"/>
            <p:cNvSpPr>
              <a:spLocks noChangeArrowheads="1"/>
            </p:cNvSpPr>
            <p:nvPr/>
          </p:nvSpPr>
          <p:spPr bwMode="auto">
            <a:xfrm>
              <a:off x="988" y="3294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701" name="Rectangle 1237"/>
            <p:cNvSpPr>
              <a:spLocks noChangeArrowheads="1"/>
            </p:cNvSpPr>
            <p:nvPr/>
          </p:nvSpPr>
          <p:spPr bwMode="auto">
            <a:xfrm>
              <a:off x="1805" y="3294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702" name="Rectangle 1238"/>
            <p:cNvSpPr>
              <a:spLocks noChangeArrowheads="1"/>
            </p:cNvSpPr>
            <p:nvPr/>
          </p:nvSpPr>
          <p:spPr bwMode="auto">
            <a:xfrm>
              <a:off x="1532" y="3294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703" name="Rectangle 1239"/>
            <p:cNvSpPr>
              <a:spLocks noChangeArrowheads="1"/>
            </p:cNvSpPr>
            <p:nvPr/>
          </p:nvSpPr>
          <p:spPr bwMode="auto">
            <a:xfrm>
              <a:off x="1260" y="3294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704" name="Rectangle 1240"/>
            <p:cNvSpPr>
              <a:spLocks noChangeArrowheads="1"/>
            </p:cNvSpPr>
            <p:nvPr/>
          </p:nvSpPr>
          <p:spPr bwMode="auto">
            <a:xfrm>
              <a:off x="444" y="3294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705" name="Rectangle 1241"/>
            <p:cNvSpPr>
              <a:spLocks noChangeArrowheads="1"/>
            </p:cNvSpPr>
            <p:nvPr/>
          </p:nvSpPr>
          <p:spPr bwMode="auto">
            <a:xfrm>
              <a:off x="716" y="3294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706" name="Text Box 1242"/>
            <p:cNvSpPr txBox="1">
              <a:spLocks noChangeArrowheads="1"/>
            </p:cNvSpPr>
            <p:nvPr/>
          </p:nvSpPr>
          <p:spPr bwMode="auto">
            <a:xfrm>
              <a:off x="1541" y="3339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20</a:t>
              </a:r>
            </a:p>
          </p:txBody>
        </p:sp>
        <p:sp>
          <p:nvSpPr>
            <p:cNvPr id="703707" name="Text Box 1243"/>
            <p:cNvSpPr txBox="1">
              <a:spLocks noChangeArrowheads="1"/>
            </p:cNvSpPr>
            <p:nvPr/>
          </p:nvSpPr>
          <p:spPr bwMode="auto">
            <a:xfrm>
              <a:off x="761" y="3340"/>
              <a:ext cx="205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9</a:t>
              </a:r>
            </a:p>
          </p:txBody>
        </p:sp>
        <p:sp>
          <p:nvSpPr>
            <p:cNvPr id="703708" name="Text Box 1244"/>
            <p:cNvSpPr txBox="1">
              <a:spLocks noChangeArrowheads="1"/>
            </p:cNvSpPr>
            <p:nvPr/>
          </p:nvSpPr>
          <p:spPr bwMode="auto">
            <a:xfrm>
              <a:off x="1814" y="3339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24</a:t>
              </a:r>
            </a:p>
          </p:txBody>
        </p:sp>
        <p:sp>
          <p:nvSpPr>
            <p:cNvPr id="703709" name="Text Box 1245"/>
            <p:cNvSpPr txBox="1">
              <a:spLocks noChangeArrowheads="1"/>
            </p:cNvSpPr>
            <p:nvPr/>
          </p:nvSpPr>
          <p:spPr bwMode="auto">
            <a:xfrm>
              <a:off x="988" y="3339"/>
              <a:ext cx="294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13</a:t>
              </a:r>
            </a:p>
          </p:txBody>
        </p:sp>
        <p:sp>
          <p:nvSpPr>
            <p:cNvPr id="703710" name="Text Box 1246"/>
            <p:cNvSpPr txBox="1">
              <a:spLocks noChangeArrowheads="1"/>
            </p:cNvSpPr>
            <p:nvPr/>
          </p:nvSpPr>
          <p:spPr bwMode="auto">
            <a:xfrm>
              <a:off x="2086" y="3339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27</a:t>
              </a:r>
            </a:p>
          </p:txBody>
        </p:sp>
        <p:sp>
          <p:nvSpPr>
            <p:cNvPr id="703711" name="Text Box 1247"/>
            <p:cNvSpPr txBox="1">
              <a:spLocks noChangeArrowheads="1"/>
            </p:cNvSpPr>
            <p:nvPr/>
          </p:nvSpPr>
          <p:spPr bwMode="auto">
            <a:xfrm>
              <a:off x="2398" y="3339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</a:t>
              </a:r>
            </a:p>
          </p:txBody>
        </p:sp>
        <p:sp>
          <p:nvSpPr>
            <p:cNvPr id="703712" name="Text Box 1248"/>
            <p:cNvSpPr txBox="1">
              <a:spLocks noChangeArrowheads="1"/>
            </p:cNvSpPr>
            <p:nvPr/>
          </p:nvSpPr>
          <p:spPr bwMode="auto">
            <a:xfrm>
              <a:off x="3211" y="3339"/>
              <a:ext cx="205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7</a:t>
              </a:r>
            </a:p>
          </p:txBody>
        </p:sp>
        <p:sp>
          <p:nvSpPr>
            <p:cNvPr id="703713" name="Text Box 1249"/>
            <p:cNvSpPr txBox="1">
              <a:spLocks noChangeArrowheads="1"/>
            </p:cNvSpPr>
            <p:nvPr/>
          </p:nvSpPr>
          <p:spPr bwMode="auto">
            <a:xfrm>
              <a:off x="3447" y="3339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12</a:t>
              </a:r>
            </a:p>
          </p:txBody>
        </p:sp>
        <p:sp>
          <p:nvSpPr>
            <p:cNvPr id="703714" name="Text Box 1250"/>
            <p:cNvSpPr txBox="1">
              <a:spLocks noChangeArrowheads="1"/>
            </p:cNvSpPr>
            <p:nvPr/>
          </p:nvSpPr>
          <p:spPr bwMode="auto">
            <a:xfrm>
              <a:off x="3710" y="3339"/>
              <a:ext cx="294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36</a:t>
              </a:r>
            </a:p>
          </p:txBody>
        </p:sp>
        <p:sp>
          <p:nvSpPr>
            <p:cNvPr id="703715" name="Text Box 1251"/>
            <p:cNvSpPr txBox="1">
              <a:spLocks noChangeArrowheads="1"/>
            </p:cNvSpPr>
            <p:nvPr/>
          </p:nvSpPr>
          <p:spPr bwMode="auto">
            <a:xfrm>
              <a:off x="3991" y="3339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15</a:t>
              </a:r>
            </a:p>
          </p:txBody>
        </p:sp>
        <p:sp>
          <p:nvSpPr>
            <p:cNvPr id="703716" name="Text Box 1252"/>
            <p:cNvSpPr txBox="1">
              <a:spLocks noChangeArrowheads="1"/>
            </p:cNvSpPr>
            <p:nvPr/>
          </p:nvSpPr>
          <p:spPr bwMode="auto">
            <a:xfrm>
              <a:off x="4535" y="3339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19</a:t>
              </a:r>
            </a:p>
          </p:txBody>
        </p:sp>
        <p:sp>
          <p:nvSpPr>
            <p:cNvPr id="703717" name="Text Box 1253"/>
            <p:cNvSpPr txBox="1">
              <a:spLocks noChangeArrowheads="1"/>
            </p:cNvSpPr>
            <p:nvPr/>
          </p:nvSpPr>
          <p:spPr bwMode="auto">
            <a:xfrm>
              <a:off x="1260" y="3339"/>
              <a:ext cx="294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18</a:t>
              </a:r>
            </a:p>
          </p:txBody>
        </p:sp>
        <p:sp>
          <p:nvSpPr>
            <p:cNvPr id="703718" name="Text Box 1254"/>
            <p:cNvSpPr txBox="1">
              <a:spLocks noChangeArrowheads="1"/>
            </p:cNvSpPr>
            <p:nvPr/>
          </p:nvSpPr>
          <p:spPr bwMode="auto">
            <a:xfrm>
              <a:off x="444" y="3340"/>
              <a:ext cx="319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5</a:t>
              </a:r>
            </a:p>
          </p:txBody>
        </p:sp>
        <p:sp>
          <p:nvSpPr>
            <p:cNvPr id="703719" name="Text Box 1255"/>
            <p:cNvSpPr txBox="1">
              <a:spLocks noChangeArrowheads="1"/>
            </p:cNvSpPr>
            <p:nvPr/>
          </p:nvSpPr>
          <p:spPr bwMode="auto">
            <a:xfrm>
              <a:off x="2670" y="3339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8</a:t>
              </a:r>
            </a:p>
          </p:txBody>
        </p:sp>
        <p:sp>
          <p:nvSpPr>
            <p:cNvPr id="703720" name="Text Box 1256"/>
            <p:cNvSpPr txBox="1">
              <a:spLocks noChangeArrowheads="1"/>
            </p:cNvSpPr>
            <p:nvPr/>
          </p:nvSpPr>
          <p:spPr bwMode="auto">
            <a:xfrm>
              <a:off x="2902" y="3339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32</a:t>
              </a:r>
            </a:p>
          </p:txBody>
        </p:sp>
        <p:sp>
          <p:nvSpPr>
            <p:cNvPr id="703721" name="Text Box 1257"/>
            <p:cNvSpPr txBox="1">
              <a:spLocks noChangeArrowheads="1"/>
            </p:cNvSpPr>
            <p:nvPr/>
          </p:nvSpPr>
          <p:spPr bwMode="auto">
            <a:xfrm>
              <a:off x="4263" y="3339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17</a:t>
              </a:r>
            </a:p>
          </p:txBody>
        </p:sp>
        <p:sp>
          <p:nvSpPr>
            <p:cNvPr id="703723" name="Rectangle 1259"/>
            <p:cNvSpPr>
              <a:spLocks noChangeArrowheads="1"/>
            </p:cNvSpPr>
            <p:nvPr/>
          </p:nvSpPr>
          <p:spPr bwMode="auto">
            <a:xfrm>
              <a:off x="2349" y="3294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724" name="Rectangle 1260"/>
            <p:cNvSpPr>
              <a:spLocks noChangeArrowheads="1"/>
            </p:cNvSpPr>
            <p:nvPr/>
          </p:nvSpPr>
          <p:spPr bwMode="auto">
            <a:xfrm>
              <a:off x="4254" y="3294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725" name="Rectangle 1261"/>
            <p:cNvSpPr>
              <a:spLocks noChangeArrowheads="1"/>
            </p:cNvSpPr>
            <p:nvPr/>
          </p:nvSpPr>
          <p:spPr bwMode="auto">
            <a:xfrm>
              <a:off x="3982" y="3294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726" name="Rectangle 1262"/>
            <p:cNvSpPr>
              <a:spLocks noChangeArrowheads="1"/>
            </p:cNvSpPr>
            <p:nvPr/>
          </p:nvSpPr>
          <p:spPr bwMode="auto">
            <a:xfrm>
              <a:off x="3710" y="3294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727" name="Rectangle 1263"/>
            <p:cNvSpPr>
              <a:spLocks noChangeArrowheads="1"/>
            </p:cNvSpPr>
            <p:nvPr/>
          </p:nvSpPr>
          <p:spPr bwMode="auto">
            <a:xfrm>
              <a:off x="3438" y="3294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728" name="Rectangle 1264"/>
            <p:cNvSpPr>
              <a:spLocks noChangeArrowheads="1"/>
            </p:cNvSpPr>
            <p:nvPr/>
          </p:nvSpPr>
          <p:spPr bwMode="auto">
            <a:xfrm>
              <a:off x="3165" y="3294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729" name="Rectangle 1265"/>
            <p:cNvSpPr>
              <a:spLocks noChangeArrowheads="1"/>
            </p:cNvSpPr>
            <p:nvPr/>
          </p:nvSpPr>
          <p:spPr bwMode="auto">
            <a:xfrm>
              <a:off x="2893" y="3294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730" name="Rectangle 1266"/>
            <p:cNvSpPr>
              <a:spLocks noChangeArrowheads="1"/>
            </p:cNvSpPr>
            <p:nvPr/>
          </p:nvSpPr>
          <p:spPr bwMode="auto">
            <a:xfrm>
              <a:off x="2621" y="3294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3731" name="Rectangle 1267"/>
            <p:cNvSpPr>
              <a:spLocks noChangeArrowheads="1"/>
            </p:cNvSpPr>
            <p:nvPr/>
          </p:nvSpPr>
          <p:spPr bwMode="auto">
            <a:xfrm>
              <a:off x="4526" y="3294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</p:grpSp>
      <p:sp>
        <p:nvSpPr>
          <p:cNvPr id="703732" name="Line 1268"/>
          <p:cNvSpPr>
            <a:spLocks noChangeShapeType="1"/>
          </p:cNvSpPr>
          <p:nvPr/>
        </p:nvSpPr>
        <p:spPr bwMode="auto">
          <a:xfrm>
            <a:off x="3513138" y="4941888"/>
            <a:ext cx="0" cy="2873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>
            <a:spAutoFit/>
          </a:bodyPr>
          <a:lstStyle/>
          <a:p>
            <a:endParaRPr lang="fr-FR"/>
          </a:p>
        </p:txBody>
      </p:sp>
      <p:grpSp>
        <p:nvGrpSpPr>
          <p:cNvPr id="703742" name="Group 1278"/>
          <p:cNvGrpSpPr>
            <a:grpSpLocks/>
          </p:cNvGrpSpPr>
          <p:nvPr/>
        </p:nvGrpSpPr>
        <p:grpSpPr bwMode="auto">
          <a:xfrm>
            <a:off x="2576513" y="3284538"/>
            <a:ext cx="1154112" cy="396875"/>
            <a:chOff x="1623" y="2069"/>
            <a:chExt cx="727" cy="250"/>
          </a:xfrm>
        </p:grpSpPr>
        <p:sp>
          <p:nvSpPr>
            <p:cNvPr id="703696" name="Line 1232"/>
            <p:cNvSpPr>
              <a:spLocks noChangeShapeType="1"/>
            </p:cNvSpPr>
            <p:nvPr/>
          </p:nvSpPr>
          <p:spPr bwMode="auto">
            <a:xfrm>
              <a:off x="1623" y="2115"/>
              <a:ext cx="0" cy="1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703741" name="Text Box 1277"/>
            <p:cNvSpPr txBox="1">
              <a:spLocks noChangeArrowheads="1"/>
            </p:cNvSpPr>
            <p:nvPr/>
          </p:nvSpPr>
          <p:spPr bwMode="auto">
            <a:xfrm>
              <a:off x="1805" y="2069"/>
              <a:ext cx="545" cy="2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fr-FR" i="1">
                  <a:solidFill>
                    <a:srgbClr val="FF0000"/>
                  </a:solidFill>
                </a:rPr>
                <a:t>Go 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3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3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03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03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3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3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03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03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693" grpId="0" animBg="1"/>
      <p:bldP spid="703694" grpId="0" animBg="1"/>
      <p:bldP spid="703695" grpId="0" animBg="1"/>
      <p:bldP spid="703697" grpId="0" animBg="1"/>
      <p:bldP spid="70373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E5EF-8C9D-47D5-AE72-492B541EF754}" type="slidenum">
              <a:rPr lang="fr-FR"/>
              <a:pPr/>
              <a:t>43</a:t>
            </a:fld>
            <a:endParaRPr lang="fr-FR"/>
          </a:p>
        </p:txBody>
      </p:sp>
      <p:grpSp>
        <p:nvGrpSpPr>
          <p:cNvPr id="705573" name="Group 37"/>
          <p:cNvGrpSpPr>
            <a:grpSpLocks/>
          </p:cNvGrpSpPr>
          <p:nvPr/>
        </p:nvGrpSpPr>
        <p:grpSpPr bwMode="auto">
          <a:xfrm>
            <a:off x="631825" y="620713"/>
            <a:ext cx="6932613" cy="360362"/>
            <a:chOff x="398" y="391"/>
            <a:chExt cx="4367" cy="227"/>
          </a:xfrm>
        </p:grpSpPr>
        <p:sp>
          <p:nvSpPr>
            <p:cNvPr id="705541" name="Rectangle 5"/>
            <p:cNvSpPr>
              <a:spLocks noChangeArrowheads="1"/>
            </p:cNvSpPr>
            <p:nvPr/>
          </p:nvSpPr>
          <p:spPr bwMode="auto">
            <a:xfrm>
              <a:off x="2031" y="391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5542" name="Rectangle 6"/>
            <p:cNvSpPr>
              <a:spLocks noChangeArrowheads="1"/>
            </p:cNvSpPr>
            <p:nvPr/>
          </p:nvSpPr>
          <p:spPr bwMode="auto">
            <a:xfrm>
              <a:off x="942" y="391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5543" name="Rectangle 7"/>
            <p:cNvSpPr>
              <a:spLocks noChangeArrowheads="1"/>
            </p:cNvSpPr>
            <p:nvPr/>
          </p:nvSpPr>
          <p:spPr bwMode="auto">
            <a:xfrm>
              <a:off x="1759" y="391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5544" name="Rectangle 8"/>
            <p:cNvSpPr>
              <a:spLocks noChangeArrowheads="1"/>
            </p:cNvSpPr>
            <p:nvPr/>
          </p:nvSpPr>
          <p:spPr bwMode="auto">
            <a:xfrm>
              <a:off x="1486" y="391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5545" name="Rectangle 9"/>
            <p:cNvSpPr>
              <a:spLocks noChangeArrowheads="1"/>
            </p:cNvSpPr>
            <p:nvPr/>
          </p:nvSpPr>
          <p:spPr bwMode="auto">
            <a:xfrm>
              <a:off x="1214" y="391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5546" name="Rectangle 10"/>
            <p:cNvSpPr>
              <a:spLocks noChangeArrowheads="1"/>
            </p:cNvSpPr>
            <p:nvPr/>
          </p:nvSpPr>
          <p:spPr bwMode="auto">
            <a:xfrm>
              <a:off x="398" y="391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5547" name="Rectangle 11"/>
            <p:cNvSpPr>
              <a:spLocks noChangeArrowheads="1"/>
            </p:cNvSpPr>
            <p:nvPr/>
          </p:nvSpPr>
          <p:spPr bwMode="auto">
            <a:xfrm>
              <a:off x="670" y="391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5548" name="Text Box 12"/>
            <p:cNvSpPr txBox="1">
              <a:spLocks noChangeArrowheads="1"/>
            </p:cNvSpPr>
            <p:nvPr/>
          </p:nvSpPr>
          <p:spPr bwMode="auto">
            <a:xfrm>
              <a:off x="1495" y="436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20</a:t>
              </a:r>
            </a:p>
          </p:txBody>
        </p:sp>
        <p:sp>
          <p:nvSpPr>
            <p:cNvPr id="705549" name="Text Box 13"/>
            <p:cNvSpPr txBox="1">
              <a:spLocks noChangeArrowheads="1"/>
            </p:cNvSpPr>
            <p:nvPr/>
          </p:nvSpPr>
          <p:spPr bwMode="auto">
            <a:xfrm>
              <a:off x="715" y="437"/>
              <a:ext cx="205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9</a:t>
              </a:r>
            </a:p>
          </p:txBody>
        </p:sp>
        <p:sp>
          <p:nvSpPr>
            <p:cNvPr id="705550" name="Text Box 14"/>
            <p:cNvSpPr txBox="1">
              <a:spLocks noChangeArrowheads="1"/>
            </p:cNvSpPr>
            <p:nvPr/>
          </p:nvSpPr>
          <p:spPr bwMode="auto">
            <a:xfrm>
              <a:off x="1768" y="436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24</a:t>
              </a:r>
            </a:p>
          </p:txBody>
        </p:sp>
        <p:sp>
          <p:nvSpPr>
            <p:cNvPr id="705551" name="Text Box 15"/>
            <p:cNvSpPr txBox="1">
              <a:spLocks noChangeArrowheads="1"/>
            </p:cNvSpPr>
            <p:nvPr/>
          </p:nvSpPr>
          <p:spPr bwMode="auto">
            <a:xfrm>
              <a:off x="942" y="436"/>
              <a:ext cx="294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13</a:t>
              </a:r>
            </a:p>
          </p:txBody>
        </p:sp>
        <p:sp>
          <p:nvSpPr>
            <p:cNvPr id="705552" name="Text Box 16"/>
            <p:cNvSpPr txBox="1">
              <a:spLocks noChangeArrowheads="1"/>
            </p:cNvSpPr>
            <p:nvPr/>
          </p:nvSpPr>
          <p:spPr bwMode="auto">
            <a:xfrm>
              <a:off x="2040" y="436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27</a:t>
              </a:r>
            </a:p>
          </p:txBody>
        </p:sp>
        <p:sp>
          <p:nvSpPr>
            <p:cNvPr id="705553" name="Text Box 17"/>
            <p:cNvSpPr txBox="1">
              <a:spLocks noChangeArrowheads="1"/>
            </p:cNvSpPr>
            <p:nvPr/>
          </p:nvSpPr>
          <p:spPr bwMode="auto">
            <a:xfrm>
              <a:off x="2352" y="436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</a:t>
              </a:r>
            </a:p>
          </p:txBody>
        </p:sp>
        <p:sp>
          <p:nvSpPr>
            <p:cNvPr id="705554" name="Text Box 18"/>
            <p:cNvSpPr txBox="1">
              <a:spLocks noChangeArrowheads="1"/>
            </p:cNvSpPr>
            <p:nvPr/>
          </p:nvSpPr>
          <p:spPr bwMode="auto">
            <a:xfrm>
              <a:off x="3165" y="436"/>
              <a:ext cx="205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7</a:t>
              </a:r>
            </a:p>
          </p:txBody>
        </p:sp>
        <p:sp>
          <p:nvSpPr>
            <p:cNvPr id="705555" name="Text Box 19"/>
            <p:cNvSpPr txBox="1">
              <a:spLocks noChangeArrowheads="1"/>
            </p:cNvSpPr>
            <p:nvPr/>
          </p:nvSpPr>
          <p:spPr bwMode="auto">
            <a:xfrm>
              <a:off x="3401" y="436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12</a:t>
              </a:r>
            </a:p>
          </p:txBody>
        </p:sp>
        <p:sp>
          <p:nvSpPr>
            <p:cNvPr id="705556" name="Text Box 20"/>
            <p:cNvSpPr txBox="1">
              <a:spLocks noChangeArrowheads="1"/>
            </p:cNvSpPr>
            <p:nvPr/>
          </p:nvSpPr>
          <p:spPr bwMode="auto">
            <a:xfrm>
              <a:off x="3664" y="436"/>
              <a:ext cx="294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36</a:t>
              </a:r>
            </a:p>
          </p:txBody>
        </p:sp>
        <p:sp>
          <p:nvSpPr>
            <p:cNvPr id="705557" name="Text Box 21"/>
            <p:cNvSpPr txBox="1">
              <a:spLocks noChangeArrowheads="1"/>
            </p:cNvSpPr>
            <p:nvPr/>
          </p:nvSpPr>
          <p:spPr bwMode="auto">
            <a:xfrm>
              <a:off x="3945" y="436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15</a:t>
              </a:r>
            </a:p>
          </p:txBody>
        </p:sp>
        <p:sp>
          <p:nvSpPr>
            <p:cNvPr id="705558" name="Text Box 22"/>
            <p:cNvSpPr txBox="1">
              <a:spLocks noChangeArrowheads="1"/>
            </p:cNvSpPr>
            <p:nvPr/>
          </p:nvSpPr>
          <p:spPr bwMode="auto">
            <a:xfrm>
              <a:off x="4489" y="436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19</a:t>
              </a:r>
            </a:p>
          </p:txBody>
        </p:sp>
        <p:sp>
          <p:nvSpPr>
            <p:cNvPr id="705559" name="Text Box 23"/>
            <p:cNvSpPr txBox="1">
              <a:spLocks noChangeArrowheads="1"/>
            </p:cNvSpPr>
            <p:nvPr/>
          </p:nvSpPr>
          <p:spPr bwMode="auto">
            <a:xfrm>
              <a:off x="1214" y="436"/>
              <a:ext cx="294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18</a:t>
              </a:r>
            </a:p>
          </p:txBody>
        </p:sp>
        <p:sp>
          <p:nvSpPr>
            <p:cNvPr id="705560" name="Text Box 24"/>
            <p:cNvSpPr txBox="1">
              <a:spLocks noChangeArrowheads="1"/>
            </p:cNvSpPr>
            <p:nvPr/>
          </p:nvSpPr>
          <p:spPr bwMode="auto">
            <a:xfrm>
              <a:off x="398" y="437"/>
              <a:ext cx="319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5</a:t>
              </a:r>
            </a:p>
          </p:txBody>
        </p:sp>
        <p:sp>
          <p:nvSpPr>
            <p:cNvPr id="705561" name="Text Box 25"/>
            <p:cNvSpPr txBox="1">
              <a:spLocks noChangeArrowheads="1"/>
            </p:cNvSpPr>
            <p:nvPr/>
          </p:nvSpPr>
          <p:spPr bwMode="auto">
            <a:xfrm>
              <a:off x="2624" y="436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8</a:t>
              </a:r>
            </a:p>
          </p:txBody>
        </p:sp>
        <p:sp>
          <p:nvSpPr>
            <p:cNvPr id="705562" name="Text Box 26"/>
            <p:cNvSpPr txBox="1">
              <a:spLocks noChangeArrowheads="1"/>
            </p:cNvSpPr>
            <p:nvPr/>
          </p:nvSpPr>
          <p:spPr bwMode="auto">
            <a:xfrm>
              <a:off x="2856" y="436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32</a:t>
              </a:r>
            </a:p>
          </p:txBody>
        </p:sp>
        <p:sp>
          <p:nvSpPr>
            <p:cNvPr id="705563" name="Text Box 27"/>
            <p:cNvSpPr txBox="1">
              <a:spLocks noChangeArrowheads="1"/>
            </p:cNvSpPr>
            <p:nvPr/>
          </p:nvSpPr>
          <p:spPr bwMode="auto">
            <a:xfrm>
              <a:off x="4217" y="436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17</a:t>
              </a:r>
            </a:p>
          </p:txBody>
        </p:sp>
        <p:sp>
          <p:nvSpPr>
            <p:cNvPr id="705564" name="Rectangle 28"/>
            <p:cNvSpPr>
              <a:spLocks noChangeArrowheads="1"/>
            </p:cNvSpPr>
            <p:nvPr/>
          </p:nvSpPr>
          <p:spPr bwMode="auto">
            <a:xfrm>
              <a:off x="2303" y="39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5565" name="Rectangle 29"/>
            <p:cNvSpPr>
              <a:spLocks noChangeArrowheads="1"/>
            </p:cNvSpPr>
            <p:nvPr/>
          </p:nvSpPr>
          <p:spPr bwMode="auto">
            <a:xfrm>
              <a:off x="4208" y="39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5566" name="Rectangle 30"/>
            <p:cNvSpPr>
              <a:spLocks noChangeArrowheads="1"/>
            </p:cNvSpPr>
            <p:nvPr/>
          </p:nvSpPr>
          <p:spPr bwMode="auto">
            <a:xfrm>
              <a:off x="3936" y="39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5567" name="Rectangle 31"/>
            <p:cNvSpPr>
              <a:spLocks noChangeArrowheads="1"/>
            </p:cNvSpPr>
            <p:nvPr/>
          </p:nvSpPr>
          <p:spPr bwMode="auto">
            <a:xfrm>
              <a:off x="3664" y="39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5568" name="Rectangle 32"/>
            <p:cNvSpPr>
              <a:spLocks noChangeArrowheads="1"/>
            </p:cNvSpPr>
            <p:nvPr/>
          </p:nvSpPr>
          <p:spPr bwMode="auto">
            <a:xfrm>
              <a:off x="3392" y="39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5569" name="Rectangle 33"/>
            <p:cNvSpPr>
              <a:spLocks noChangeArrowheads="1"/>
            </p:cNvSpPr>
            <p:nvPr/>
          </p:nvSpPr>
          <p:spPr bwMode="auto">
            <a:xfrm>
              <a:off x="3119" y="39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5570" name="Rectangle 34"/>
            <p:cNvSpPr>
              <a:spLocks noChangeArrowheads="1"/>
            </p:cNvSpPr>
            <p:nvPr/>
          </p:nvSpPr>
          <p:spPr bwMode="auto">
            <a:xfrm>
              <a:off x="2847" y="39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5571" name="Rectangle 35"/>
            <p:cNvSpPr>
              <a:spLocks noChangeArrowheads="1"/>
            </p:cNvSpPr>
            <p:nvPr/>
          </p:nvSpPr>
          <p:spPr bwMode="auto">
            <a:xfrm>
              <a:off x="2575" y="39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5572" name="Rectangle 36"/>
            <p:cNvSpPr>
              <a:spLocks noChangeArrowheads="1"/>
            </p:cNvSpPr>
            <p:nvPr/>
          </p:nvSpPr>
          <p:spPr bwMode="auto">
            <a:xfrm>
              <a:off x="4480" y="39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</p:grpSp>
      <p:grpSp>
        <p:nvGrpSpPr>
          <p:cNvPr id="705609" name="Group 73"/>
          <p:cNvGrpSpPr>
            <a:grpSpLocks/>
          </p:cNvGrpSpPr>
          <p:nvPr/>
        </p:nvGrpSpPr>
        <p:grpSpPr bwMode="auto">
          <a:xfrm>
            <a:off x="631825" y="1268413"/>
            <a:ext cx="6932613" cy="360362"/>
            <a:chOff x="398" y="799"/>
            <a:chExt cx="4367" cy="227"/>
          </a:xfrm>
        </p:grpSpPr>
        <p:sp>
          <p:nvSpPr>
            <p:cNvPr id="705598" name="Rectangle 62"/>
            <p:cNvSpPr>
              <a:spLocks noChangeArrowheads="1"/>
            </p:cNvSpPr>
            <p:nvPr/>
          </p:nvSpPr>
          <p:spPr bwMode="auto">
            <a:xfrm>
              <a:off x="398" y="799"/>
              <a:ext cx="272" cy="227"/>
            </a:xfrm>
            <a:prstGeom prst="rect">
              <a:avLst/>
            </a:prstGeom>
            <a:solidFill>
              <a:srgbClr val="FF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5587" name="Text Box 51"/>
            <p:cNvSpPr txBox="1">
              <a:spLocks noChangeArrowheads="1"/>
            </p:cNvSpPr>
            <p:nvPr/>
          </p:nvSpPr>
          <p:spPr bwMode="auto">
            <a:xfrm>
              <a:off x="448" y="845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</a:t>
              </a:r>
            </a:p>
          </p:txBody>
        </p:sp>
        <p:sp>
          <p:nvSpPr>
            <p:cNvPr id="705588" name="Text Box 52"/>
            <p:cNvSpPr txBox="1">
              <a:spLocks noChangeArrowheads="1"/>
            </p:cNvSpPr>
            <p:nvPr/>
          </p:nvSpPr>
          <p:spPr bwMode="auto">
            <a:xfrm>
              <a:off x="3165" y="844"/>
              <a:ext cx="205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7</a:t>
              </a:r>
            </a:p>
          </p:txBody>
        </p:sp>
        <p:sp>
          <p:nvSpPr>
            <p:cNvPr id="705589" name="Text Box 53"/>
            <p:cNvSpPr txBox="1">
              <a:spLocks noChangeArrowheads="1"/>
            </p:cNvSpPr>
            <p:nvPr/>
          </p:nvSpPr>
          <p:spPr bwMode="auto">
            <a:xfrm>
              <a:off x="3401" y="844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12</a:t>
              </a:r>
            </a:p>
          </p:txBody>
        </p:sp>
        <p:sp>
          <p:nvSpPr>
            <p:cNvPr id="705590" name="Text Box 54"/>
            <p:cNvSpPr txBox="1">
              <a:spLocks noChangeArrowheads="1"/>
            </p:cNvSpPr>
            <p:nvPr/>
          </p:nvSpPr>
          <p:spPr bwMode="auto">
            <a:xfrm>
              <a:off x="3664" y="844"/>
              <a:ext cx="294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36</a:t>
              </a:r>
            </a:p>
          </p:txBody>
        </p:sp>
        <p:sp>
          <p:nvSpPr>
            <p:cNvPr id="705591" name="Text Box 55"/>
            <p:cNvSpPr txBox="1">
              <a:spLocks noChangeArrowheads="1"/>
            </p:cNvSpPr>
            <p:nvPr/>
          </p:nvSpPr>
          <p:spPr bwMode="auto">
            <a:xfrm>
              <a:off x="3945" y="844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15</a:t>
              </a:r>
            </a:p>
          </p:txBody>
        </p:sp>
        <p:sp>
          <p:nvSpPr>
            <p:cNvPr id="705592" name="Text Box 56"/>
            <p:cNvSpPr txBox="1">
              <a:spLocks noChangeArrowheads="1"/>
            </p:cNvSpPr>
            <p:nvPr/>
          </p:nvSpPr>
          <p:spPr bwMode="auto">
            <a:xfrm>
              <a:off x="4489" y="844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19</a:t>
              </a:r>
            </a:p>
          </p:txBody>
        </p:sp>
        <p:grpSp>
          <p:nvGrpSpPr>
            <p:cNvPr id="705608" name="Group 72"/>
            <p:cNvGrpSpPr>
              <a:grpSpLocks/>
            </p:cNvGrpSpPr>
            <p:nvPr/>
          </p:nvGrpSpPr>
          <p:grpSpPr bwMode="auto">
            <a:xfrm>
              <a:off x="671" y="799"/>
              <a:ext cx="1918" cy="227"/>
              <a:chOff x="398" y="799"/>
              <a:chExt cx="1918" cy="227"/>
            </a:xfrm>
          </p:grpSpPr>
          <p:sp>
            <p:nvSpPr>
              <p:cNvPr id="705575" name="Rectangle 39"/>
              <p:cNvSpPr>
                <a:spLocks noChangeArrowheads="1"/>
              </p:cNvSpPr>
              <p:nvPr/>
            </p:nvSpPr>
            <p:spPr bwMode="auto">
              <a:xfrm>
                <a:off x="2031" y="799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5576" name="Rectangle 40"/>
              <p:cNvSpPr>
                <a:spLocks noChangeArrowheads="1"/>
              </p:cNvSpPr>
              <p:nvPr/>
            </p:nvSpPr>
            <p:spPr bwMode="auto">
              <a:xfrm>
                <a:off x="942" y="799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5577" name="Rectangle 41"/>
              <p:cNvSpPr>
                <a:spLocks noChangeArrowheads="1"/>
              </p:cNvSpPr>
              <p:nvPr/>
            </p:nvSpPr>
            <p:spPr bwMode="auto">
              <a:xfrm>
                <a:off x="1759" y="799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5578" name="Rectangle 42"/>
              <p:cNvSpPr>
                <a:spLocks noChangeArrowheads="1"/>
              </p:cNvSpPr>
              <p:nvPr/>
            </p:nvSpPr>
            <p:spPr bwMode="auto">
              <a:xfrm>
                <a:off x="1486" y="799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5579" name="Rectangle 43"/>
              <p:cNvSpPr>
                <a:spLocks noChangeArrowheads="1"/>
              </p:cNvSpPr>
              <p:nvPr/>
            </p:nvSpPr>
            <p:spPr bwMode="auto">
              <a:xfrm>
                <a:off x="1214" y="799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5580" name="Rectangle 44"/>
              <p:cNvSpPr>
                <a:spLocks noChangeArrowheads="1"/>
              </p:cNvSpPr>
              <p:nvPr/>
            </p:nvSpPr>
            <p:spPr bwMode="auto">
              <a:xfrm>
                <a:off x="398" y="799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5581" name="Rectangle 45"/>
              <p:cNvSpPr>
                <a:spLocks noChangeArrowheads="1"/>
              </p:cNvSpPr>
              <p:nvPr/>
            </p:nvSpPr>
            <p:spPr bwMode="auto">
              <a:xfrm>
                <a:off x="670" y="799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5582" name="Text Box 46"/>
              <p:cNvSpPr txBox="1">
                <a:spLocks noChangeArrowheads="1"/>
              </p:cNvSpPr>
              <p:nvPr/>
            </p:nvSpPr>
            <p:spPr bwMode="auto">
              <a:xfrm>
                <a:off x="1495" y="844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20</a:t>
                </a:r>
              </a:p>
            </p:txBody>
          </p:sp>
          <p:sp>
            <p:nvSpPr>
              <p:cNvPr id="705583" name="Text Box 47"/>
              <p:cNvSpPr txBox="1">
                <a:spLocks noChangeArrowheads="1"/>
              </p:cNvSpPr>
              <p:nvPr/>
            </p:nvSpPr>
            <p:spPr bwMode="auto">
              <a:xfrm>
                <a:off x="715" y="845"/>
                <a:ext cx="205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fr-FR"/>
                  <a:t>9</a:t>
                </a:r>
              </a:p>
            </p:txBody>
          </p:sp>
          <p:sp>
            <p:nvSpPr>
              <p:cNvPr id="705584" name="Text Box 48"/>
              <p:cNvSpPr txBox="1">
                <a:spLocks noChangeArrowheads="1"/>
              </p:cNvSpPr>
              <p:nvPr/>
            </p:nvSpPr>
            <p:spPr bwMode="auto">
              <a:xfrm>
                <a:off x="1768" y="844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24</a:t>
                </a:r>
              </a:p>
            </p:txBody>
          </p:sp>
          <p:sp>
            <p:nvSpPr>
              <p:cNvPr id="705585" name="Text Box 49"/>
              <p:cNvSpPr txBox="1">
                <a:spLocks noChangeArrowheads="1"/>
              </p:cNvSpPr>
              <p:nvPr/>
            </p:nvSpPr>
            <p:spPr bwMode="auto">
              <a:xfrm>
                <a:off x="942" y="844"/>
                <a:ext cx="294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fr-FR"/>
                  <a:t>13</a:t>
                </a:r>
              </a:p>
            </p:txBody>
          </p:sp>
          <p:sp>
            <p:nvSpPr>
              <p:cNvPr id="705586" name="Text Box 50"/>
              <p:cNvSpPr txBox="1">
                <a:spLocks noChangeArrowheads="1"/>
              </p:cNvSpPr>
              <p:nvPr/>
            </p:nvSpPr>
            <p:spPr bwMode="auto">
              <a:xfrm>
                <a:off x="2040" y="844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27</a:t>
                </a:r>
              </a:p>
            </p:txBody>
          </p:sp>
          <p:sp>
            <p:nvSpPr>
              <p:cNvPr id="705593" name="Text Box 57"/>
              <p:cNvSpPr txBox="1">
                <a:spLocks noChangeArrowheads="1"/>
              </p:cNvSpPr>
              <p:nvPr/>
            </p:nvSpPr>
            <p:spPr bwMode="auto">
              <a:xfrm>
                <a:off x="1214" y="844"/>
                <a:ext cx="294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fr-FR"/>
                  <a:t>18</a:t>
                </a:r>
              </a:p>
            </p:txBody>
          </p:sp>
          <p:sp>
            <p:nvSpPr>
              <p:cNvPr id="705594" name="Text Box 58"/>
              <p:cNvSpPr txBox="1">
                <a:spLocks noChangeArrowheads="1"/>
              </p:cNvSpPr>
              <p:nvPr/>
            </p:nvSpPr>
            <p:spPr bwMode="auto">
              <a:xfrm>
                <a:off x="398" y="845"/>
                <a:ext cx="319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fr-FR"/>
                  <a:t>5</a:t>
                </a:r>
              </a:p>
            </p:txBody>
          </p:sp>
        </p:grpSp>
        <p:sp>
          <p:nvSpPr>
            <p:cNvPr id="705595" name="Text Box 59"/>
            <p:cNvSpPr txBox="1">
              <a:spLocks noChangeArrowheads="1"/>
            </p:cNvSpPr>
            <p:nvPr/>
          </p:nvSpPr>
          <p:spPr bwMode="auto">
            <a:xfrm>
              <a:off x="2624" y="844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8</a:t>
              </a:r>
            </a:p>
          </p:txBody>
        </p:sp>
        <p:sp>
          <p:nvSpPr>
            <p:cNvPr id="705596" name="Text Box 60"/>
            <p:cNvSpPr txBox="1">
              <a:spLocks noChangeArrowheads="1"/>
            </p:cNvSpPr>
            <p:nvPr/>
          </p:nvSpPr>
          <p:spPr bwMode="auto">
            <a:xfrm>
              <a:off x="2856" y="844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32</a:t>
              </a:r>
            </a:p>
          </p:txBody>
        </p:sp>
        <p:sp>
          <p:nvSpPr>
            <p:cNvPr id="705597" name="Text Box 61"/>
            <p:cNvSpPr txBox="1">
              <a:spLocks noChangeArrowheads="1"/>
            </p:cNvSpPr>
            <p:nvPr/>
          </p:nvSpPr>
          <p:spPr bwMode="auto">
            <a:xfrm>
              <a:off x="4217" y="844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17</a:t>
              </a:r>
            </a:p>
          </p:txBody>
        </p:sp>
        <p:sp>
          <p:nvSpPr>
            <p:cNvPr id="705599" name="Rectangle 63"/>
            <p:cNvSpPr>
              <a:spLocks noChangeArrowheads="1"/>
            </p:cNvSpPr>
            <p:nvPr/>
          </p:nvSpPr>
          <p:spPr bwMode="auto">
            <a:xfrm>
              <a:off x="4208" y="799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5600" name="Rectangle 64"/>
            <p:cNvSpPr>
              <a:spLocks noChangeArrowheads="1"/>
            </p:cNvSpPr>
            <p:nvPr/>
          </p:nvSpPr>
          <p:spPr bwMode="auto">
            <a:xfrm>
              <a:off x="3936" y="799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5601" name="Rectangle 65"/>
            <p:cNvSpPr>
              <a:spLocks noChangeArrowheads="1"/>
            </p:cNvSpPr>
            <p:nvPr/>
          </p:nvSpPr>
          <p:spPr bwMode="auto">
            <a:xfrm>
              <a:off x="3664" y="799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5602" name="Rectangle 66"/>
            <p:cNvSpPr>
              <a:spLocks noChangeArrowheads="1"/>
            </p:cNvSpPr>
            <p:nvPr/>
          </p:nvSpPr>
          <p:spPr bwMode="auto">
            <a:xfrm>
              <a:off x="3392" y="799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5603" name="Rectangle 67"/>
            <p:cNvSpPr>
              <a:spLocks noChangeArrowheads="1"/>
            </p:cNvSpPr>
            <p:nvPr/>
          </p:nvSpPr>
          <p:spPr bwMode="auto">
            <a:xfrm>
              <a:off x="3119" y="799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5604" name="Rectangle 68"/>
            <p:cNvSpPr>
              <a:spLocks noChangeArrowheads="1"/>
            </p:cNvSpPr>
            <p:nvPr/>
          </p:nvSpPr>
          <p:spPr bwMode="auto">
            <a:xfrm>
              <a:off x="2847" y="799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5605" name="Rectangle 69"/>
            <p:cNvSpPr>
              <a:spLocks noChangeArrowheads="1"/>
            </p:cNvSpPr>
            <p:nvPr/>
          </p:nvSpPr>
          <p:spPr bwMode="auto">
            <a:xfrm>
              <a:off x="2575" y="799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5606" name="Rectangle 70"/>
            <p:cNvSpPr>
              <a:spLocks noChangeArrowheads="1"/>
            </p:cNvSpPr>
            <p:nvPr/>
          </p:nvSpPr>
          <p:spPr bwMode="auto">
            <a:xfrm>
              <a:off x="4480" y="799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</p:grpSp>
      <p:sp>
        <p:nvSpPr>
          <p:cNvPr id="705607" name="Line 71"/>
          <p:cNvSpPr>
            <a:spLocks noChangeShapeType="1"/>
          </p:cNvSpPr>
          <p:nvPr/>
        </p:nvSpPr>
        <p:spPr bwMode="auto">
          <a:xfrm flipH="1">
            <a:off x="849313" y="981075"/>
            <a:ext cx="3024187" cy="2159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>
            <a:spAutoFit/>
          </a:bodyPr>
          <a:lstStyle/>
          <a:p>
            <a:endParaRPr lang="fr-FR"/>
          </a:p>
        </p:txBody>
      </p:sp>
      <p:grpSp>
        <p:nvGrpSpPr>
          <p:cNvPr id="705647" name="Group 111"/>
          <p:cNvGrpSpPr>
            <a:grpSpLocks/>
          </p:cNvGrpSpPr>
          <p:nvPr/>
        </p:nvGrpSpPr>
        <p:grpSpPr bwMode="auto">
          <a:xfrm>
            <a:off x="631825" y="2060575"/>
            <a:ext cx="6932613" cy="360363"/>
            <a:chOff x="398" y="1298"/>
            <a:chExt cx="4367" cy="227"/>
          </a:xfrm>
        </p:grpSpPr>
        <p:sp>
          <p:nvSpPr>
            <p:cNvPr id="705642" name="Rectangle 106"/>
            <p:cNvSpPr>
              <a:spLocks noChangeArrowheads="1"/>
            </p:cNvSpPr>
            <p:nvPr/>
          </p:nvSpPr>
          <p:spPr bwMode="auto">
            <a:xfrm>
              <a:off x="943" y="1298"/>
              <a:ext cx="272" cy="227"/>
            </a:xfrm>
            <a:prstGeom prst="rect">
              <a:avLst/>
            </a:prstGeom>
            <a:solidFill>
              <a:srgbClr val="FF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5611" name="Rectangle 75"/>
            <p:cNvSpPr>
              <a:spLocks noChangeArrowheads="1"/>
            </p:cNvSpPr>
            <p:nvPr/>
          </p:nvSpPr>
          <p:spPr bwMode="auto">
            <a:xfrm>
              <a:off x="398" y="1298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5612" name="Text Box 76"/>
            <p:cNvSpPr txBox="1">
              <a:spLocks noChangeArrowheads="1"/>
            </p:cNvSpPr>
            <p:nvPr/>
          </p:nvSpPr>
          <p:spPr bwMode="auto">
            <a:xfrm>
              <a:off x="448" y="1344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</a:t>
              </a:r>
            </a:p>
          </p:txBody>
        </p:sp>
        <p:sp>
          <p:nvSpPr>
            <p:cNvPr id="705613" name="Text Box 77"/>
            <p:cNvSpPr txBox="1">
              <a:spLocks noChangeArrowheads="1"/>
            </p:cNvSpPr>
            <p:nvPr/>
          </p:nvSpPr>
          <p:spPr bwMode="auto">
            <a:xfrm>
              <a:off x="3165" y="1343"/>
              <a:ext cx="205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7</a:t>
              </a:r>
            </a:p>
          </p:txBody>
        </p:sp>
        <p:sp>
          <p:nvSpPr>
            <p:cNvPr id="705614" name="Text Box 78"/>
            <p:cNvSpPr txBox="1">
              <a:spLocks noChangeArrowheads="1"/>
            </p:cNvSpPr>
            <p:nvPr/>
          </p:nvSpPr>
          <p:spPr bwMode="auto">
            <a:xfrm>
              <a:off x="3401" y="1343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12</a:t>
              </a:r>
            </a:p>
          </p:txBody>
        </p:sp>
        <p:sp>
          <p:nvSpPr>
            <p:cNvPr id="705615" name="Text Box 79"/>
            <p:cNvSpPr txBox="1">
              <a:spLocks noChangeArrowheads="1"/>
            </p:cNvSpPr>
            <p:nvPr/>
          </p:nvSpPr>
          <p:spPr bwMode="auto">
            <a:xfrm>
              <a:off x="3664" y="1343"/>
              <a:ext cx="294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36</a:t>
              </a:r>
            </a:p>
          </p:txBody>
        </p:sp>
        <p:sp>
          <p:nvSpPr>
            <p:cNvPr id="705616" name="Text Box 80"/>
            <p:cNvSpPr txBox="1">
              <a:spLocks noChangeArrowheads="1"/>
            </p:cNvSpPr>
            <p:nvPr/>
          </p:nvSpPr>
          <p:spPr bwMode="auto">
            <a:xfrm>
              <a:off x="3945" y="1343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15</a:t>
              </a:r>
            </a:p>
          </p:txBody>
        </p:sp>
        <p:sp>
          <p:nvSpPr>
            <p:cNvPr id="705617" name="Text Box 81"/>
            <p:cNvSpPr txBox="1">
              <a:spLocks noChangeArrowheads="1"/>
            </p:cNvSpPr>
            <p:nvPr/>
          </p:nvSpPr>
          <p:spPr bwMode="auto">
            <a:xfrm>
              <a:off x="4489" y="1343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19</a:t>
              </a:r>
            </a:p>
          </p:txBody>
        </p:sp>
        <p:sp>
          <p:nvSpPr>
            <p:cNvPr id="705624" name="Rectangle 88"/>
            <p:cNvSpPr>
              <a:spLocks noChangeArrowheads="1"/>
            </p:cNvSpPr>
            <p:nvPr/>
          </p:nvSpPr>
          <p:spPr bwMode="auto">
            <a:xfrm>
              <a:off x="671" y="1298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grpSp>
          <p:nvGrpSpPr>
            <p:cNvPr id="705645" name="Group 109"/>
            <p:cNvGrpSpPr>
              <a:grpSpLocks/>
            </p:cNvGrpSpPr>
            <p:nvPr/>
          </p:nvGrpSpPr>
          <p:grpSpPr bwMode="auto">
            <a:xfrm>
              <a:off x="1215" y="1298"/>
              <a:ext cx="1646" cy="227"/>
              <a:chOff x="943" y="1298"/>
              <a:chExt cx="1646" cy="227"/>
            </a:xfrm>
          </p:grpSpPr>
          <p:sp>
            <p:nvSpPr>
              <p:cNvPr id="705619" name="Rectangle 83"/>
              <p:cNvSpPr>
                <a:spLocks noChangeArrowheads="1"/>
              </p:cNvSpPr>
              <p:nvPr/>
            </p:nvSpPr>
            <p:spPr bwMode="auto">
              <a:xfrm>
                <a:off x="2304" y="1298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5620" name="Rectangle 84"/>
              <p:cNvSpPr>
                <a:spLocks noChangeArrowheads="1"/>
              </p:cNvSpPr>
              <p:nvPr/>
            </p:nvSpPr>
            <p:spPr bwMode="auto">
              <a:xfrm>
                <a:off x="1215" y="1298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5621" name="Rectangle 85"/>
              <p:cNvSpPr>
                <a:spLocks noChangeArrowheads="1"/>
              </p:cNvSpPr>
              <p:nvPr/>
            </p:nvSpPr>
            <p:spPr bwMode="auto">
              <a:xfrm>
                <a:off x="2032" y="1298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5622" name="Rectangle 86"/>
              <p:cNvSpPr>
                <a:spLocks noChangeArrowheads="1"/>
              </p:cNvSpPr>
              <p:nvPr/>
            </p:nvSpPr>
            <p:spPr bwMode="auto">
              <a:xfrm>
                <a:off x="1759" y="1298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5623" name="Rectangle 87"/>
              <p:cNvSpPr>
                <a:spLocks noChangeArrowheads="1"/>
              </p:cNvSpPr>
              <p:nvPr/>
            </p:nvSpPr>
            <p:spPr bwMode="auto">
              <a:xfrm>
                <a:off x="1487" y="1298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5626" name="Text Box 90"/>
              <p:cNvSpPr txBox="1">
                <a:spLocks noChangeArrowheads="1"/>
              </p:cNvSpPr>
              <p:nvPr/>
            </p:nvSpPr>
            <p:spPr bwMode="auto">
              <a:xfrm>
                <a:off x="1768" y="1343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20</a:t>
                </a:r>
              </a:p>
            </p:txBody>
          </p:sp>
          <p:grpSp>
            <p:nvGrpSpPr>
              <p:cNvPr id="705644" name="Group 108"/>
              <p:cNvGrpSpPr>
                <a:grpSpLocks/>
              </p:cNvGrpSpPr>
              <p:nvPr/>
            </p:nvGrpSpPr>
            <p:grpSpPr bwMode="auto">
              <a:xfrm>
                <a:off x="943" y="1298"/>
                <a:ext cx="272" cy="227"/>
                <a:chOff x="943" y="1298"/>
                <a:chExt cx="272" cy="227"/>
              </a:xfrm>
            </p:grpSpPr>
            <p:sp>
              <p:nvSpPr>
                <p:cNvPr id="705625" name="Rectangle 89"/>
                <p:cNvSpPr>
                  <a:spLocks noChangeArrowheads="1"/>
                </p:cNvSpPr>
                <p:nvPr/>
              </p:nvSpPr>
              <p:spPr bwMode="auto">
                <a:xfrm>
                  <a:off x="943" y="1298"/>
                  <a:ext cx="272" cy="227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705627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988" y="1344"/>
                  <a:ext cx="205" cy="154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fr-FR"/>
                    <a:t>9</a:t>
                  </a:r>
                </a:p>
              </p:txBody>
            </p:sp>
          </p:grpSp>
          <p:sp>
            <p:nvSpPr>
              <p:cNvPr id="705628" name="Text Box 92"/>
              <p:cNvSpPr txBox="1">
                <a:spLocks noChangeArrowheads="1"/>
              </p:cNvSpPr>
              <p:nvPr/>
            </p:nvSpPr>
            <p:spPr bwMode="auto">
              <a:xfrm>
                <a:off x="2041" y="1343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24</a:t>
                </a:r>
              </a:p>
            </p:txBody>
          </p:sp>
          <p:sp>
            <p:nvSpPr>
              <p:cNvPr id="705629" name="Text Box 93"/>
              <p:cNvSpPr txBox="1">
                <a:spLocks noChangeArrowheads="1"/>
              </p:cNvSpPr>
              <p:nvPr/>
            </p:nvSpPr>
            <p:spPr bwMode="auto">
              <a:xfrm>
                <a:off x="1215" y="1343"/>
                <a:ext cx="294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fr-FR"/>
                  <a:t>13</a:t>
                </a:r>
              </a:p>
            </p:txBody>
          </p:sp>
          <p:sp>
            <p:nvSpPr>
              <p:cNvPr id="705630" name="Text Box 94"/>
              <p:cNvSpPr txBox="1">
                <a:spLocks noChangeArrowheads="1"/>
              </p:cNvSpPr>
              <p:nvPr/>
            </p:nvSpPr>
            <p:spPr bwMode="auto">
              <a:xfrm>
                <a:off x="2313" y="1343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27</a:t>
                </a:r>
              </a:p>
            </p:txBody>
          </p:sp>
          <p:sp>
            <p:nvSpPr>
              <p:cNvPr id="705631" name="Text Box 95"/>
              <p:cNvSpPr txBox="1">
                <a:spLocks noChangeArrowheads="1"/>
              </p:cNvSpPr>
              <p:nvPr/>
            </p:nvSpPr>
            <p:spPr bwMode="auto">
              <a:xfrm>
                <a:off x="1487" y="1343"/>
                <a:ext cx="294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fr-FR"/>
                  <a:t>18</a:t>
                </a:r>
              </a:p>
            </p:txBody>
          </p:sp>
        </p:grpSp>
        <p:sp>
          <p:nvSpPr>
            <p:cNvPr id="705632" name="Text Box 96"/>
            <p:cNvSpPr txBox="1">
              <a:spLocks noChangeArrowheads="1"/>
            </p:cNvSpPr>
            <p:nvPr/>
          </p:nvSpPr>
          <p:spPr bwMode="auto">
            <a:xfrm>
              <a:off x="671" y="1344"/>
              <a:ext cx="319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5</a:t>
              </a:r>
            </a:p>
          </p:txBody>
        </p:sp>
        <p:sp>
          <p:nvSpPr>
            <p:cNvPr id="705633" name="Text Box 97"/>
            <p:cNvSpPr txBox="1">
              <a:spLocks noChangeArrowheads="1"/>
            </p:cNvSpPr>
            <p:nvPr/>
          </p:nvSpPr>
          <p:spPr bwMode="auto">
            <a:xfrm>
              <a:off x="992" y="1344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8</a:t>
              </a:r>
            </a:p>
          </p:txBody>
        </p:sp>
        <p:sp>
          <p:nvSpPr>
            <p:cNvPr id="705634" name="Text Box 98"/>
            <p:cNvSpPr txBox="1">
              <a:spLocks noChangeArrowheads="1"/>
            </p:cNvSpPr>
            <p:nvPr/>
          </p:nvSpPr>
          <p:spPr bwMode="auto">
            <a:xfrm>
              <a:off x="2856" y="1343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32</a:t>
              </a:r>
            </a:p>
          </p:txBody>
        </p:sp>
        <p:sp>
          <p:nvSpPr>
            <p:cNvPr id="705635" name="Text Box 99"/>
            <p:cNvSpPr txBox="1">
              <a:spLocks noChangeArrowheads="1"/>
            </p:cNvSpPr>
            <p:nvPr/>
          </p:nvSpPr>
          <p:spPr bwMode="auto">
            <a:xfrm>
              <a:off x="4217" y="1343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17</a:t>
              </a:r>
            </a:p>
          </p:txBody>
        </p:sp>
        <p:sp>
          <p:nvSpPr>
            <p:cNvPr id="705636" name="Rectangle 100"/>
            <p:cNvSpPr>
              <a:spLocks noChangeArrowheads="1"/>
            </p:cNvSpPr>
            <p:nvPr/>
          </p:nvSpPr>
          <p:spPr bwMode="auto">
            <a:xfrm>
              <a:off x="4208" y="1298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5637" name="Rectangle 101"/>
            <p:cNvSpPr>
              <a:spLocks noChangeArrowheads="1"/>
            </p:cNvSpPr>
            <p:nvPr/>
          </p:nvSpPr>
          <p:spPr bwMode="auto">
            <a:xfrm>
              <a:off x="3936" y="1298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5638" name="Rectangle 102"/>
            <p:cNvSpPr>
              <a:spLocks noChangeArrowheads="1"/>
            </p:cNvSpPr>
            <p:nvPr/>
          </p:nvSpPr>
          <p:spPr bwMode="auto">
            <a:xfrm>
              <a:off x="3664" y="1298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5639" name="Rectangle 103"/>
            <p:cNvSpPr>
              <a:spLocks noChangeArrowheads="1"/>
            </p:cNvSpPr>
            <p:nvPr/>
          </p:nvSpPr>
          <p:spPr bwMode="auto">
            <a:xfrm>
              <a:off x="3392" y="1298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5640" name="Rectangle 104"/>
            <p:cNvSpPr>
              <a:spLocks noChangeArrowheads="1"/>
            </p:cNvSpPr>
            <p:nvPr/>
          </p:nvSpPr>
          <p:spPr bwMode="auto">
            <a:xfrm>
              <a:off x="3119" y="1298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5641" name="Rectangle 105"/>
            <p:cNvSpPr>
              <a:spLocks noChangeArrowheads="1"/>
            </p:cNvSpPr>
            <p:nvPr/>
          </p:nvSpPr>
          <p:spPr bwMode="auto">
            <a:xfrm>
              <a:off x="2847" y="1298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5643" name="Rectangle 107"/>
            <p:cNvSpPr>
              <a:spLocks noChangeArrowheads="1"/>
            </p:cNvSpPr>
            <p:nvPr/>
          </p:nvSpPr>
          <p:spPr bwMode="auto">
            <a:xfrm>
              <a:off x="4480" y="1298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</p:grpSp>
      <p:sp>
        <p:nvSpPr>
          <p:cNvPr id="705646" name="Line 110"/>
          <p:cNvSpPr>
            <a:spLocks noChangeShapeType="1"/>
          </p:cNvSpPr>
          <p:nvPr/>
        </p:nvSpPr>
        <p:spPr bwMode="auto">
          <a:xfrm flipH="1">
            <a:off x="1676400" y="1676400"/>
            <a:ext cx="2592388" cy="2889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>
            <a:spAutoFit/>
          </a:bodyPr>
          <a:lstStyle/>
          <a:p>
            <a:endParaRPr lang="fr-FR"/>
          </a:p>
        </p:txBody>
      </p:sp>
      <p:grpSp>
        <p:nvGrpSpPr>
          <p:cNvPr id="705683" name="Group 147"/>
          <p:cNvGrpSpPr>
            <a:grpSpLocks/>
          </p:cNvGrpSpPr>
          <p:nvPr/>
        </p:nvGrpSpPr>
        <p:grpSpPr bwMode="auto">
          <a:xfrm>
            <a:off x="631825" y="2852738"/>
            <a:ext cx="6932613" cy="360362"/>
            <a:chOff x="398" y="1797"/>
            <a:chExt cx="4367" cy="227"/>
          </a:xfrm>
        </p:grpSpPr>
        <p:sp>
          <p:nvSpPr>
            <p:cNvPr id="705681" name="Rectangle 145"/>
            <p:cNvSpPr>
              <a:spLocks noChangeArrowheads="1"/>
            </p:cNvSpPr>
            <p:nvPr/>
          </p:nvSpPr>
          <p:spPr bwMode="auto">
            <a:xfrm>
              <a:off x="2847" y="1797"/>
              <a:ext cx="272" cy="227"/>
            </a:xfrm>
            <a:prstGeom prst="rect">
              <a:avLst/>
            </a:prstGeom>
            <a:solidFill>
              <a:srgbClr val="FF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5649" name="Rectangle 113"/>
            <p:cNvSpPr>
              <a:spLocks noChangeArrowheads="1"/>
            </p:cNvSpPr>
            <p:nvPr/>
          </p:nvSpPr>
          <p:spPr bwMode="auto">
            <a:xfrm>
              <a:off x="943" y="1797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5650" name="Rectangle 114"/>
            <p:cNvSpPr>
              <a:spLocks noChangeArrowheads="1"/>
            </p:cNvSpPr>
            <p:nvPr/>
          </p:nvSpPr>
          <p:spPr bwMode="auto">
            <a:xfrm>
              <a:off x="398" y="1797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5651" name="Text Box 115"/>
            <p:cNvSpPr txBox="1">
              <a:spLocks noChangeArrowheads="1"/>
            </p:cNvSpPr>
            <p:nvPr/>
          </p:nvSpPr>
          <p:spPr bwMode="auto">
            <a:xfrm>
              <a:off x="448" y="1843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</a:t>
              </a:r>
            </a:p>
          </p:txBody>
        </p:sp>
        <p:sp>
          <p:nvSpPr>
            <p:cNvPr id="705652" name="Text Box 116"/>
            <p:cNvSpPr txBox="1">
              <a:spLocks noChangeArrowheads="1"/>
            </p:cNvSpPr>
            <p:nvPr/>
          </p:nvSpPr>
          <p:spPr bwMode="auto">
            <a:xfrm>
              <a:off x="3165" y="1842"/>
              <a:ext cx="205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7</a:t>
              </a:r>
            </a:p>
          </p:txBody>
        </p:sp>
        <p:sp>
          <p:nvSpPr>
            <p:cNvPr id="705653" name="Text Box 117"/>
            <p:cNvSpPr txBox="1">
              <a:spLocks noChangeArrowheads="1"/>
            </p:cNvSpPr>
            <p:nvPr/>
          </p:nvSpPr>
          <p:spPr bwMode="auto">
            <a:xfrm>
              <a:off x="3401" y="1842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12</a:t>
              </a:r>
            </a:p>
          </p:txBody>
        </p:sp>
        <p:sp>
          <p:nvSpPr>
            <p:cNvPr id="705654" name="Text Box 118"/>
            <p:cNvSpPr txBox="1">
              <a:spLocks noChangeArrowheads="1"/>
            </p:cNvSpPr>
            <p:nvPr/>
          </p:nvSpPr>
          <p:spPr bwMode="auto">
            <a:xfrm>
              <a:off x="3664" y="1842"/>
              <a:ext cx="294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36</a:t>
              </a:r>
            </a:p>
          </p:txBody>
        </p:sp>
        <p:sp>
          <p:nvSpPr>
            <p:cNvPr id="705655" name="Text Box 119"/>
            <p:cNvSpPr txBox="1">
              <a:spLocks noChangeArrowheads="1"/>
            </p:cNvSpPr>
            <p:nvPr/>
          </p:nvSpPr>
          <p:spPr bwMode="auto">
            <a:xfrm>
              <a:off x="3945" y="1842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15</a:t>
              </a:r>
            </a:p>
          </p:txBody>
        </p:sp>
        <p:sp>
          <p:nvSpPr>
            <p:cNvPr id="705656" name="Text Box 120"/>
            <p:cNvSpPr txBox="1">
              <a:spLocks noChangeArrowheads="1"/>
            </p:cNvSpPr>
            <p:nvPr/>
          </p:nvSpPr>
          <p:spPr bwMode="auto">
            <a:xfrm>
              <a:off x="4489" y="1842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19</a:t>
              </a:r>
            </a:p>
          </p:txBody>
        </p:sp>
        <p:sp>
          <p:nvSpPr>
            <p:cNvPr id="705657" name="Rectangle 121"/>
            <p:cNvSpPr>
              <a:spLocks noChangeArrowheads="1"/>
            </p:cNvSpPr>
            <p:nvPr/>
          </p:nvSpPr>
          <p:spPr bwMode="auto">
            <a:xfrm>
              <a:off x="671" y="1797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grpSp>
          <p:nvGrpSpPr>
            <p:cNvPr id="705658" name="Group 122"/>
            <p:cNvGrpSpPr>
              <a:grpSpLocks/>
            </p:cNvGrpSpPr>
            <p:nvPr/>
          </p:nvGrpSpPr>
          <p:grpSpPr bwMode="auto">
            <a:xfrm>
              <a:off x="1215" y="1797"/>
              <a:ext cx="1646" cy="227"/>
              <a:chOff x="943" y="1298"/>
              <a:chExt cx="1646" cy="227"/>
            </a:xfrm>
          </p:grpSpPr>
          <p:sp>
            <p:nvSpPr>
              <p:cNvPr id="705659" name="Rectangle 123"/>
              <p:cNvSpPr>
                <a:spLocks noChangeArrowheads="1"/>
              </p:cNvSpPr>
              <p:nvPr/>
            </p:nvSpPr>
            <p:spPr bwMode="auto">
              <a:xfrm>
                <a:off x="2304" y="1298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5660" name="Rectangle 124"/>
              <p:cNvSpPr>
                <a:spLocks noChangeArrowheads="1"/>
              </p:cNvSpPr>
              <p:nvPr/>
            </p:nvSpPr>
            <p:spPr bwMode="auto">
              <a:xfrm>
                <a:off x="1215" y="1298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5661" name="Rectangle 125"/>
              <p:cNvSpPr>
                <a:spLocks noChangeArrowheads="1"/>
              </p:cNvSpPr>
              <p:nvPr/>
            </p:nvSpPr>
            <p:spPr bwMode="auto">
              <a:xfrm>
                <a:off x="2032" y="1298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5662" name="Rectangle 126"/>
              <p:cNvSpPr>
                <a:spLocks noChangeArrowheads="1"/>
              </p:cNvSpPr>
              <p:nvPr/>
            </p:nvSpPr>
            <p:spPr bwMode="auto">
              <a:xfrm>
                <a:off x="1759" y="1298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5663" name="Rectangle 127"/>
              <p:cNvSpPr>
                <a:spLocks noChangeArrowheads="1"/>
              </p:cNvSpPr>
              <p:nvPr/>
            </p:nvSpPr>
            <p:spPr bwMode="auto">
              <a:xfrm>
                <a:off x="1487" y="1298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5664" name="Text Box 128"/>
              <p:cNvSpPr txBox="1">
                <a:spLocks noChangeArrowheads="1"/>
              </p:cNvSpPr>
              <p:nvPr/>
            </p:nvSpPr>
            <p:spPr bwMode="auto">
              <a:xfrm>
                <a:off x="1768" y="1343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20</a:t>
                </a:r>
              </a:p>
            </p:txBody>
          </p:sp>
          <p:grpSp>
            <p:nvGrpSpPr>
              <p:cNvPr id="705665" name="Group 129"/>
              <p:cNvGrpSpPr>
                <a:grpSpLocks/>
              </p:cNvGrpSpPr>
              <p:nvPr/>
            </p:nvGrpSpPr>
            <p:grpSpPr bwMode="auto">
              <a:xfrm>
                <a:off x="943" y="1298"/>
                <a:ext cx="272" cy="227"/>
                <a:chOff x="943" y="1298"/>
                <a:chExt cx="272" cy="227"/>
              </a:xfrm>
            </p:grpSpPr>
            <p:sp>
              <p:nvSpPr>
                <p:cNvPr id="705666" name="Rectangle 130"/>
                <p:cNvSpPr>
                  <a:spLocks noChangeArrowheads="1"/>
                </p:cNvSpPr>
                <p:nvPr/>
              </p:nvSpPr>
              <p:spPr bwMode="auto">
                <a:xfrm>
                  <a:off x="943" y="1298"/>
                  <a:ext cx="272" cy="227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705667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988" y="1344"/>
                  <a:ext cx="205" cy="154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fr-FR"/>
                    <a:t>9</a:t>
                  </a:r>
                </a:p>
              </p:txBody>
            </p:sp>
          </p:grpSp>
          <p:sp>
            <p:nvSpPr>
              <p:cNvPr id="705668" name="Text Box 132"/>
              <p:cNvSpPr txBox="1">
                <a:spLocks noChangeArrowheads="1"/>
              </p:cNvSpPr>
              <p:nvPr/>
            </p:nvSpPr>
            <p:spPr bwMode="auto">
              <a:xfrm>
                <a:off x="2041" y="1343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24</a:t>
                </a:r>
              </a:p>
            </p:txBody>
          </p:sp>
          <p:sp>
            <p:nvSpPr>
              <p:cNvPr id="705669" name="Text Box 133"/>
              <p:cNvSpPr txBox="1">
                <a:spLocks noChangeArrowheads="1"/>
              </p:cNvSpPr>
              <p:nvPr/>
            </p:nvSpPr>
            <p:spPr bwMode="auto">
              <a:xfrm>
                <a:off x="1215" y="1343"/>
                <a:ext cx="294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fr-FR"/>
                  <a:t>13</a:t>
                </a:r>
              </a:p>
            </p:txBody>
          </p:sp>
          <p:sp>
            <p:nvSpPr>
              <p:cNvPr id="705670" name="Text Box 134"/>
              <p:cNvSpPr txBox="1">
                <a:spLocks noChangeArrowheads="1"/>
              </p:cNvSpPr>
              <p:nvPr/>
            </p:nvSpPr>
            <p:spPr bwMode="auto">
              <a:xfrm>
                <a:off x="2313" y="1343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27</a:t>
                </a:r>
              </a:p>
            </p:txBody>
          </p:sp>
          <p:sp>
            <p:nvSpPr>
              <p:cNvPr id="705671" name="Text Box 135"/>
              <p:cNvSpPr txBox="1">
                <a:spLocks noChangeArrowheads="1"/>
              </p:cNvSpPr>
              <p:nvPr/>
            </p:nvSpPr>
            <p:spPr bwMode="auto">
              <a:xfrm>
                <a:off x="1487" y="1343"/>
                <a:ext cx="294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fr-FR"/>
                  <a:t>18</a:t>
                </a:r>
              </a:p>
            </p:txBody>
          </p:sp>
        </p:grpSp>
        <p:sp>
          <p:nvSpPr>
            <p:cNvPr id="705672" name="Text Box 136"/>
            <p:cNvSpPr txBox="1">
              <a:spLocks noChangeArrowheads="1"/>
            </p:cNvSpPr>
            <p:nvPr/>
          </p:nvSpPr>
          <p:spPr bwMode="auto">
            <a:xfrm>
              <a:off x="671" y="1843"/>
              <a:ext cx="319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5</a:t>
              </a:r>
            </a:p>
          </p:txBody>
        </p:sp>
        <p:sp>
          <p:nvSpPr>
            <p:cNvPr id="705673" name="Text Box 137"/>
            <p:cNvSpPr txBox="1">
              <a:spLocks noChangeArrowheads="1"/>
            </p:cNvSpPr>
            <p:nvPr/>
          </p:nvSpPr>
          <p:spPr bwMode="auto">
            <a:xfrm>
              <a:off x="992" y="1843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8</a:t>
              </a:r>
            </a:p>
          </p:txBody>
        </p:sp>
        <p:sp>
          <p:nvSpPr>
            <p:cNvPr id="705674" name="Text Box 138"/>
            <p:cNvSpPr txBox="1">
              <a:spLocks noChangeArrowheads="1"/>
            </p:cNvSpPr>
            <p:nvPr/>
          </p:nvSpPr>
          <p:spPr bwMode="auto">
            <a:xfrm>
              <a:off x="2856" y="1842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32</a:t>
              </a:r>
            </a:p>
          </p:txBody>
        </p:sp>
        <p:sp>
          <p:nvSpPr>
            <p:cNvPr id="705675" name="Text Box 139"/>
            <p:cNvSpPr txBox="1">
              <a:spLocks noChangeArrowheads="1"/>
            </p:cNvSpPr>
            <p:nvPr/>
          </p:nvSpPr>
          <p:spPr bwMode="auto">
            <a:xfrm>
              <a:off x="4217" y="1842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17</a:t>
              </a:r>
            </a:p>
          </p:txBody>
        </p:sp>
        <p:sp>
          <p:nvSpPr>
            <p:cNvPr id="705676" name="Rectangle 140"/>
            <p:cNvSpPr>
              <a:spLocks noChangeArrowheads="1"/>
            </p:cNvSpPr>
            <p:nvPr/>
          </p:nvSpPr>
          <p:spPr bwMode="auto">
            <a:xfrm>
              <a:off x="4208" y="1797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5677" name="Rectangle 141"/>
            <p:cNvSpPr>
              <a:spLocks noChangeArrowheads="1"/>
            </p:cNvSpPr>
            <p:nvPr/>
          </p:nvSpPr>
          <p:spPr bwMode="auto">
            <a:xfrm>
              <a:off x="3936" y="1797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5678" name="Rectangle 142"/>
            <p:cNvSpPr>
              <a:spLocks noChangeArrowheads="1"/>
            </p:cNvSpPr>
            <p:nvPr/>
          </p:nvSpPr>
          <p:spPr bwMode="auto">
            <a:xfrm>
              <a:off x="3664" y="1797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5679" name="Rectangle 143"/>
            <p:cNvSpPr>
              <a:spLocks noChangeArrowheads="1"/>
            </p:cNvSpPr>
            <p:nvPr/>
          </p:nvSpPr>
          <p:spPr bwMode="auto">
            <a:xfrm>
              <a:off x="3392" y="1797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5680" name="Rectangle 144"/>
            <p:cNvSpPr>
              <a:spLocks noChangeArrowheads="1"/>
            </p:cNvSpPr>
            <p:nvPr/>
          </p:nvSpPr>
          <p:spPr bwMode="auto">
            <a:xfrm>
              <a:off x="3119" y="1797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5682" name="Rectangle 146"/>
            <p:cNvSpPr>
              <a:spLocks noChangeArrowheads="1"/>
            </p:cNvSpPr>
            <p:nvPr/>
          </p:nvSpPr>
          <p:spPr bwMode="auto">
            <a:xfrm>
              <a:off x="4480" y="1797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</p:grpSp>
      <p:grpSp>
        <p:nvGrpSpPr>
          <p:cNvPr id="705721" name="Group 185"/>
          <p:cNvGrpSpPr>
            <a:grpSpLocks/>
          </p:cNvGrpSpPr>
          <p:nvPr/>
        </p:nvGrpSpPr>
        <p:grpSpPr bwMode="auto">
          <a:xfrm>
            <a:off x="631825" y="3644900"/>
            <a:ext cx="6932613" cy="360363"/>
            <a:chOff x="398" y="2296"/>
            <a:chExt cx="4367" cy="227"/>
          </a:xfrm>
        </p:grpSpPr>
        <p:sp>
          <p:nvSpPr>
            <p:cNvPr id="705717" name="Rectangle 181"/>
            <p:cNvSpPr>
              <a:spLocks noChangeArrowheads="1"/>
            </p:cNvSpPr>
            <p:nvPr/>
          </p:nvSpPr>
          <p:spPr bwMode="auto">
            <a:xfrm>
              <a:off x="943" y="2296"/>
              <a:ext cx="272" cy="227"/>
            </a:xfrm>
            <a:prstGeom prst="rect">
              <a:avLst/>
            </a:prstGeom>
            <a:solidFill>
              <a:srgbClr val="FF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5687" name="Rectangle 151"/>
            <p:cNvSpPr>
              <a:spLocks noChangeArrowheads="1"/>
            </p:cNvSpPr>
            <p:nvPr/>
          </p:nvSpPr>
          <p:spPr bwMode="auto">
            <a:xfrm>
              <a:off x="398" y="2296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5688" name="Text Box 152"/>
            <p:cNvSpPr txBox="1">
              <a:spLocks noChangeArrowheads="1"/>
            </p:cNvSpPr>
            <p:nvPr/>
          </p:nvSpPr>
          <p:spPr bwMode="auto">
            <a:xfrm>
              <a:off x="448" y="2342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</a:t>
              </a:r>
            </a:p>
          </p:txBody>
        </p:sp>
        <p:sp>
          <p:nvSpPr>
            <p:cNvPr id="705690" name="Text Box 154"/>
            <p:cNvSpPr txBox="1">
              <a:spLocks noChangeArrowheads="1"/>
            </p:cNvSpPr>
            <p:nvPr/>
          </p:nvSpPr>
          <p:spPr bwMode="auto">
            <a:xfrm>
              <a:off x="3401" y="2341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12</a:t>
              </a:r>
            </a:p>
          </p:txBody>
        </p:sp>
        <p:sp>
          <p:nvSpPr>
            <p:cNvPr id="705691" name="Text Box 155"/>
            <p:cNvSpPr txBox="1">
              <a:spLocks noChangeArrowheads="1"/>
            </p:cNvSpPr>
            <p:nvPr/>
          </p:nvSpPr>
          <p:spPr bwMode="auto">
            <a:xfrm>
              <a:off x="3664" y="2341"/>
              <a:ext cx="294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36</a:t>
              </a:r>
            </a:p>
          </p:txBody>
        </p:sp>
        <p:sp>
          <p:nvSpPr>
            <p:cNvPr id="705692" name="Text Box 156"/>
            <p:cNvSpPr txBox="1">
              <a:spLocks noChangeArrowheads="1"/>
            </p:cNvSpPr>
            <p:nvPr/>
          </p:nvSpPr>
          <p:spPr bwMode="auto">
            <a:xfrm>
              <a:off x="3945" y="2341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15</a:t>
              </a:r>
            </a:p>
          </p:txBody>
        </p:sp>
        <p:sp>
          <p:nvSpPr>
            <p:cNvPr id="705693" name="Text Box 157"/>
            <p:cNvSpPr txBox="1">
              <a:spLocks noChangeArrowheads="1"/>
            </p:cNvSpPr>
            <p:nvPr/>
          </p:nvSpPr>
          <p:spPr bwMode="auto">
            <a:xfrm>
              <a:off x="4489" y="2341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19</a:t>
              </a:r>
            </a:p>
          </p:txBody>
        </p:sp>
        <p:sp>
          <p:nvSpPr>
            <p:cNvPr id="705694" name="Rectangle 158"/>
            <p:cNvSpPr>
              <a:spLocks noChangeArrowheads="1"/>
            </p:cNvSpPr>
            <p:nvPr/>
          </p:nvSpPr>
          <p:spPr bwMode="auto">
            <a:xfrm>
              <a:off x="671" y="2296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5709" name="Text Box 173"/>
            <p:cNvSpPr txBox="1">
              <a:spLocks noChangeArrowheads="1"/>
            </p:cNvSpPr>
            <p:nvPr/>
          </p:nvSpPr>
          <p:spPr bwMode="auto">
            <a:xfrm>
              <a:off x="671" y="2342"/>
              <a:ext cx="319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5</a:t>
              </a:r>
            </a:p>
          </p:txBody>
        </p:sp>
        <p:grpSp>
          <p:nvGrpSpPr>
            <p:cNvPr id="705719" name="Group 183"/>
            <p:cNvGrpSpPr>
              <a:grpSpLocks/>
            </p:cNvGrpSpPr>
            <p:nvPr/>
          </p:nvGrpSpPr>
          <p:grpSpPr bwMode="auto">
            <a:xfrm>
              <a:off x="1215" y="2296"/>
              <a:ext cx="2189" cy="227"/>
              <a:chOff x="943" y="2296"/>
              <a:chExt cx="2189" cy="227"/>
            </a:xfrm>
          </p:grpSpPr>
          <p:sp>
            <p:nvSpPr>
              <p:cNvPr id="705685" name="Rectangle 149"/>
              <p:cNvSpPr>
                <a:spLocks noChangeArrowheads="1"/>
              </p:cNvSpPr>
              <p:nvPr/>
            </p:nvSpPr>
            <p:spPr bwMode="auto">
              <a:xfrm>
                <a:off x="2847" y="2296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5686" name="Rectangle 150"/>
              <p:cNvSpPr>
                <a:spLocks noChangeArrowheads="1"/>
              </p:cNvSpPr>
              <p:nvPr/>
            </p:nvSpPr>
            <p:spPr bwMode="auto">
              <a:xfrm>
                <a:off x="943" y="2296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grpSp>
            <p:nvGrpSpPr>
              <p:cNvPr id="705695" name="Group 159"/>
              <p:cNvGrpSpPr>
                <a:grpSpLocks/>
              </p:cNvGrpSpPr>
              <p:nvPr/>
            </p:nvGrpSpPr>
            <p:grpSpPr bwMode="auto">
              <a:xfrm>
                <a:off x="1215" y="2296"/>
                <a:ext cx="1646" cy="227"/>
                <a:chOff x="943" y="1298"/>
                <a:chExt cx="1646" cy="227"/>
              </a:xfrm>
            </p:grpSpPr>
            <p:sp>
              <p:nvSpPr>
                <p:cNvPr id="705696" name="Rectangle 160"/>
                <p:cNvSpPr>
                  <a:spLocks noChangeArrowheads="1"/>
                </p:cNvSpPr>
                <p:nvPr/>
              </p:nvSpPr>
              <p:spPr bwMode="auto">
                <a:xfrm>
                  <a:off x="2304" y="1298"/>
                  <a:ext cx="272" cy="227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705697" name="Rectangle 161"/>
                <p:cNvSpPr>
                  <a:spLocks noChangeArrowheads="1"/>
                </p:cNvSpPr>
                <p:nvPr/>
              </p:nvSpPr>
              <p:spPr bwMode="auto">
                <a:xfrm>
                  <a:off x="1215" y="1298"/>
                  <a:ext cx="272" cy="227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705698" name="Rectangle 162"/>
                <p:cNvSpPr>
                  <a:spLocks noChangeArrowheads="1"/>
                </p:cNvSpPr>
                <p:nvPr/>
              </p:nvSpPr>
              <p:spPr bwMode="auto">
                <a:xfrm>
                  <a:off x="2032" y="1298"/>
                  <a:ext cx="272" cy="227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705699" name="Rectangle 163"/>
                <p:cNvSpPr>
                  <a:spLocks noChangeArrowheads="1"/>
                </p:cNvSpPr>
                <p:nvPr/>
              </p:nvSpPr>
              <p:spPr bwMode="auto">
                <a:xfrm>
                  <a:off x="1759" y="1298"/>
                  <a:ext cx="272" cy="227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705700" name="Rectangle 164"/>
                <p:cNvSpPr>
                  <a:spLocks noChangeArrowheads="1"/>
                </p:cNvSpPr>
                <p:nvPr/>
              </p:nvSpPr>
              <p:spPr bwMode="auto">
                <a:xfrm>
                  <a:off x="1487" y="1298"/>
                  <a:ext cx="272" cy="227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705701" name="Text Box 165"/>
                <p:cNvSpPr txBox="1">
                  <a:spLocks noChangeArrowheads="1"/>
                </p:cNvSpPr>
                <p:nvPr/>
              </p:nvSpPr>
              <p:spPr bwMode="auto">
                <a:xfrm>
                  <a:off x="1768" y="1343"/>
                  <a:ext cx="276" cy="154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fr-FR"/>
                    <a:t>20</a:t>
                  </a:r>
                </a:p>
              </p:txBody>
            </p:sp>
            <p:grpSp>
              <p:nvGrpSpPr>
                <p:cNvPr id="705702" name="Group 166"/>
                <p:cNvGrpSpPr>
                  <a:grpSpLocks/>
                </p:cNvGrpSpPr>
                <p:nvPr/>
              </p:nvGrpSpPr>
              <p:grpSpPr bwMode="auto">
                <a:xfrm>
                  <a:off x="943" y="1298"/>
                  <a:ext cx="272" cy="227"/>
                  <a:chOff x="943" y="1298"/>
                  <a:chExt cx="272" cy="227"/>
                </a:xfrm>
              </p:grpSpPr>
              <p:sp>
                <p:nvSpPr>
                  <p:cNvPr id="705703" name="Rectangle 167"/>
                  <p:cNvSpPr>
                    <a:spLocks noChangeArrowheads="1"/>
                  </p:cNvSpPr>
                  <p:nvPr/>
                </p:nvSpPr>
                <p:spPr bwMode="auto">
                  <a:xfrm>
                    <a:off x="943" y="1298"/>
                    <a:ext cx="272" cy="2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705704" name="Text Box 1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88" y="1344"/>
                    <a:ext cx="205" cy="154"/>
                  </a:xfrm>
                  <a:prstGeom prst="rect">
                    <a:avLst/>
                  </a:prstGeom>
                  <a:noFill/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lang="fr-FR"/>
                      <a:t>9</a:t>
                    </a:r>
                  </a:p>
                </p:txBody>
              </p:sp>
            </p:grpSp>
            <p:sp>
              <p:nvSpPr>
                <p:cNvPr id="705705" name="Text Box 169"/>
                <p:cNvSpPr txBox="1">
                  <a:spLocks noChangeArrowheads="1"/>
                </p:cNvSpPr>
                <p:nvPr/>
              </p:nvSpPr>
              <p:spPr bwMode="auto">
                <a:xfrm>
                  <a:off x="2041" y="1343"/>
                  <a:ext cx="276" cy="154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fr-FR"/>
                    <a:t>24</a:t>
                  </a:r>
                </a:p>
              </p:txBody>
            </p:sp>
            <p:sp>
              <p:nvSpPr>
                <p:cNvPr id="705706" name="Text Box 170"/>
                <p:cNvSpPr txBox="1">
                  <a:spLocks noChangeArrowheads="1"/>
                </p:cNvSpPr>
                <p:nvPr/>
              </p:nvSpPr>
              <p:spPr bwMode="auto">
                <a:xfrm>
                  <a:off x="1215" y="1343"/>
                  <a:ext cx="294" cy="154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fr-FR"/>
                    <a:t>13</a:t>
                  </a:r>
                </a:p>
              </p:txBody>
            </p:sp>
            <p:sp>
              <p:nvSpPr>
                <p:cNvPr id="705707" name="Text Box 171"/>
                <p:cNvSpPr txBox="1">
                  <a:spLocks noChangeArrowheads="1"/>
                </p:cNvSpPr>
                <p:nvPr/>
              </p:nvSpPr>
              <p:spPr bwMode="auto">
                <a:xfrm>
                  <a:off x="2313" y="1343"/>
                  <a:ext cx="276" cy="154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fr-FR"/>
                    <a:t>27</a:t>
                  </a:r>
                </a:p>
              </p:txBody>
            </p:sp>
            <p:sp>
              <p:nvSpPr>
                <p:cNvPr id="705708" name="Text Box 172"/>
                <p:cNvSpPr txBox="1">
                  <a:spLocks noChangeArrowheads="1"/>
                </p:cNvSpPr>
                <p:nvPr/>
              </p:nvSpPr>
              <p:spPr bwMode="auto">
                <a:xfrm>
                  <a:off x="1487" y="1343"/>
                  <a:ext cx="294" cy="154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fr-FR"/>
                    <a:t>18</a:t>
                  </a:r>
                </a:p>
              </p:txBody>
            </p:sp>
          </p:grpSp>
          <p:sp>
            <p:nvSpPr>
              <p:cNvPr id="705710" name="Text Box 174"/>
              <p:cNvSpPr txBox="1">
                <a:spLocks noChangeArrowheads="1"/>
              </p:cNvSpPr>
              <p:nvPr/>
            </p:nvSpPr>
            <p:spPr bwMode="auto">
              <a:xfrm>
                <a:off x="992" y="2342"/>
                <a:ext cx="19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8</a:t>
                </a:r>
              </a:p>
            </p:txBody>
          </p:sp>
          <p:sp>
            <p:nvSpPr>
              <p:cNvPr id="705711" name="Text Box 175"/>
              <p:cNvSpPr txBox="1">
                <a:spLocks noChangeArrowheads="1"/>
              </p:cNvSpPr>
              <p:nvPr/>
            </p:nvSpPr>
            <p:spPr bwMode="auto">
              <a:xfrm>
                <a:off x="2856" y="2341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32</a:t>
                </a:r>
              </a:p>
            </p:txBody>
          </p:sp>
        </p:grpSp>
        <p:sp>
          <p:nvSpPr>
            <p:cNvPr id="705712" name="Text Box 176"/>
            <p:cNvSpPr txBox="1">
              <a:spLocks noChangeArrowheads="1"/>
            </p:cNvSpPr>
            <p:nvPr/>
          </p:nvSpPr>
          <p:spPr bwMode="auto">
            <a:xfrm>
              <a:off x="4217" y="2341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17</a:t>
              </a:r>
            </a:p>
          </p:txBody>
        </p:sp>
        <p:sp>
          <p:nvSpPr>
            <p:cNvPr id="705713" name="Rectangle 177"/>
            <p:cNvSpPr>
              <a:spLocks noChangeArrowheads="1"/>
            </p:cNvSpPr>
            <p:nvPr/>
          </p:nvSpPr>
          <p:spPr bwMode="auto">
            <a:xfrm>
              <a:off x="4208" y="2296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5714" name="Rectangle 178"/>
            <p:cNvSpPr>
              <a:spLocks noChangeArrowheads="1"/>
            </p:cNvSpPr>
            <p:nvPr/>
          </p:nvSpPr>
          <p:spPr bwMode="auto">
            <a:xfrm>
              <a:off x="3936" y="2296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5715" name="Rectangle 179"/>
            <p:cNvSpPr>
              <a:spLocks noChangeArrowheads="1"/>
            </p:cNvSpPr>
            <p:nvPr/>
          </p:nvSpPr>
          <p:spPr bwMode="auto">
            <a:xfrm>
              <a:off x="3664" y="2296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5716" name="Rectangle 180"/>
            <p:cNvSpPr>
              <a:spLocks noChangeArrowheads="1"/>
            </p:cNvSpPr>
            <p:nvPr/>
          </p:nvSpPr>
          <p:spPr bwMode="auto">
            <a:xfrm>
              <a:off x="3392" y="2296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5689" name="Text Box 153"/>
            <p:cNvSpPr txBox="1">
              <a:spLocks noChangeArrowheads="1"/>
            </p:cNvSpPr>
            <p:nvPr/>
          </p:nvSpPr>
          <p:spPr bwMode="auto">
            <a:xfrm>
              <a:off x="989" y="2341"/>
              <a:ext cx="205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7</a:t>
              </a:r>
            </a:p>
          </p:txBody>
        </p:sp>
        <p:sp>
          <p:nvSpPr>
            <p:cNvPr id="705718" name="Rectangle 182"/>
            <p:cNvSpPr>
              <a:spLocks noChangeArrowheads="1"/>
            </p:cNvSpPr>
            <p:nvPr/>
          </p:nvSpPr>
          <p:spPr bwMode="auto">
            <a:xfrm>
              <a:off x="4480" y="2296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</p:grpSp>
      <p:grpSp>
        <p:nvGrpSpPr>
          <p:cNvPr id="705763" name="Group 227"/>
          <p:cNvGrpSpPr>
            <a:grpSpLocks/>
          </p:cNvGrpSpPr>
          <p:nvPr/>
        </p:nvGrpSpPr>
        <p:grpSpPr bwMode="auto">
          <a:xfrm>
            <a:off x="631825" y="4437063"/>
            <a:ext cx="6932613" cy="360362"/>
            <a:chOff x="398" y="2795"/>
            <a:chExt cx="4367" cy="227"/>
          </a:xfrm>
        </p:grpSpPr>
        <p:sp>
          <p:nvSpPr>
            <p:cNvPr id="705723" name="Rectangle 187"/>
            <p:cNvSpPr>
              <a:spLocks noChangeArrowheads="1"/>
            </p:cNvSpPr>
            <p:nvPr/>
          </p:nvSpPr>
          <p:spPr bwMode="auto">
            <a:xfrm>
              <a:off x="943" y="2795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5724" name="Rectangle 188"/>
            <p:cNvSpPr>
              <a:spLocks noChangeArrowheads="1"/>
            </p:cNvSpPr>
            <p:nvPr/>
          </p:nvSpPr>
          <p:spPr bwMode="auto">
            <a:xfrm>
              <a:off x="398" y="2795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5725" name="Text Box 189"/>
            <p:cNvSpPr txBox="1">
              <a:spLocks noChangeArrowheads="1"/>
            </p:cNvSpPr>
            <p:nvPr/>
          </p:nvSpPr>
          <p:spPr bwMode="auto">
            <a:xfrm>
              <a:off x="448" y="2841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</a:t>
              </a:r>
            </a:p>
          </p:txBody>
        </p:sp>
        <p:grpSp>
          <p:nvGrpSpPr>
            <p:cNvPr id="705762" name="Group 226"/>
            <p:cNvGrpSpPr>
              <a:grpSpLocks/>
            </p:cNvGrpSpPr>
            <p:nvPr/>
          </p:nvGrpSpPr>
          <p:grpSpPr bwMode="auto">
            <a:xfrm>
              <a:off x="1759" y="2795"/>
              <a:ext cx="285" cy="227"/>
              <a:chOff x="3392" y="2795"/>
              <a:chExt cx="285" cy="227"/>
            </a:xfrm>
          </p:grpSpPr>
          <p:sp>
            <p:nvSpPr>
              <p:cNvPr id="705755" name="Rectangle 219"/>
              <p:cNvSpPr>
                <a:spLocks noChangeArrowheads="1"/>
              </p:cNvSpPr>
              <p:nvPr/>
            </p:nvSpPr>
            <p:spPr bwMode="auto">
              <a:xfrm>
                <a:off x="3392" y="2795"/>
                <a:ext cx="272" cy="227"/>
              </a:xfrm>
              <a:prstGeom prst="rect">
                <a:avLst/>
              </a:prstGeom>
              <a:solidFill>
                <a:srgbClr val="FFFF99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5726" name="Text Box 190"/>
              <p:cNvSpPr txBox="1">
                <a:spLocks noChangeArrowheads="1"/>
              </p:cNvSpPr>
              <p:nvPr/>
            </p:nvSpPr>
            <p:spPr bwMode="auto">
              <a:xfrm>
                <a:off x="3401" y="2840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12</a:t>
                </a:r>
              </a:p>
            </p:txBody>
          </p:sp>
        </p:grpSp>
        <p:sp>
          <p:nvSpPr>
            <p:cNvPr id="705727" name="Text Box 191"/>
            <p:cNvSpPr txBox="1">
              <a:spLocks noChangeArrowheads="1"/>
            </p:cNvSpPr>
            <p:nvPr/>
          </p:nvSpPr>
          <p:spPr bwMode="auto">
            <a:xfrm>
              <a:off x="3664" y="2840"/>
              <a:ext cx="294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36</a:t>
              </a:r>
            </a:p>
          </p:txBody>
        </p:sp>
        <p:sp>
          <p:nvSpPr>
            <p:cNvPr id="705728" name="Text Box 192"/>
            <p:cNvSpPr txBox="1">
              <a:spLocks noChangeArrowheads="1"/>
            </p:cNvSpPr>
            <p:nvPr/>
          </p:nvSpPr>
          <p:spPr bwMode="auto">
            <a:xfrm>
              <a:off x="3945" y="2840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15</a:t>
              </a:r>
            </a:p>
          </p:txBody>
        </p:sp>
        <p:sp>
          <p:nvSpPr>
            <p:cNvPr id="705729" name="Text Box 193"/>
            <p:cNvSpPr txBox="1">
              <a:spLocks noChangeArrowheads="1"/>
            </p:cNvSpPr>
            <p:nvPr/>
          </p:nvSpPr>
          <p:spPr bwMode="auto">
            <a:xfrm>
              <a:off x="4489" y="2840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19</a:t>
              </a:r>
            </a:p>
          </p:txBody>
        </p:sp>
        <p:sp>
          <p:nvSpPr>
            <p:cNvPr id="705730" name="Rectangle 194"/>
            <p:cNvSpPr>
              <a:spLocks noChangeArrowheads="1"/>
            </p:cNvSpPr>
            <p:nvPr/>
          </p:nvSpPr>
          <p:spPr bwMode="auto">
            <a:xfrm>
              <a:off x="671" y="2795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5731" name="Text Box 195"/>
            <p:cNvSpPr txBox="1">
              <a:spLocks noChangeArrowheads="1"/>
            </p:cNvSpPr>
            <p:nvPr/>
          </p:nvSpPr>
          <p:spPr bwMode="auto">
            <a:xfrm>
              <a:off x="671" y="2841"/>
              <a:ext cx="319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5</a:t>
              </a:r>
            </a:p>
          </p:txBody>
        </p:sp>
        <p:sp>
          <p:nvSpPr>
            <p:cNvPr id="705734" name="Rectangle 198"/>
            <p:cNvSpPr>
              <a:spLocks noChangeArrowheads="1"/>
            </p:cNvSpPr>
            <p:nvPr/>
          </p:nvSpPr>
          <p:spPr bwMode="auto">
            <a:xfrm>
              <a:off x="1215" y="2795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grpSp>
          <p:nvGrpSpPr>
            <p:cNvPr id="705742" name="Group 206"/>
            <p:cNvGrpSpPr>
              <a:grpSpLocks/>
            </p:cNvGrpSpPr>
            <p:nvPr/>
          </p:nvGrpSpPr>
          <p:grpSpPr bwMode="auto">
            <a:xfrm>
              <a:off x="1487" y="2795"/>
              <a:ext cx="272" cy="227"/>
              <a:chOff x="943" y="1298"/>
              <a:chExt cx="272" cy="227"/>
            </a:xfrm>
          </p:grpSpPr>
          <p:sp>
            <p:nvSpPr>
              <p:cNvPr id="705743" name="Rectangle 207"/>
              <p:cNvSpPr>
                <a:spLocks noChangeArrowheads="1"/>
              </p:cNvSpPr>
              <p:nvPr/>
            </p:nvSpPr>
            <p:spPr bwMode="auto">
              <a:xfrm>
                <a:off x="943" y="1298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5744" name="Text Box 208"/>
              <p:cNvSpPr txBox="1">
                <a:spLocks noChangeArrowheads="1"/>
              </p:cNvSpPr>
              <p:nvPr/>
            </p:nvSpPr>
            <p:spPr bwMode="auto">
              <a:xfrm>
                <a:off x="988" y="1344"/>
                <a:ext cx="205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fr-FR"/>
                  <a:t>9</a:t>
                </a:r>
              </a:p>
            </p:txBody>
          </p:sp>
        </p:grpSp>
        <p:sp>
          <p:nvSpPr>
            <p:cNvPr id="705749" name="Text Box 213"/>
            <p:cNvSpPr txBox="1">
              <a:spLocks noChangeArrowheads="1"/>
            </p:cNvSpPr>
            <p:nvPr/>
          </p:nvSpPr>
          <p:spPr bwMode="auto">
            <a:xfrm>
              <a:off x="1264" y="2841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8</a:t>
              </a:r>
            </a:p>
          </p:txBody>
        </p:sp>
        <p:grpSp>
          <p:nvGrpSpPr>
            <p:cNvPr id="705761" name="Group 225"/>
            <p:cNvGrpSpPr>
              <a:grpSpLocks/>
            </p:cNvGrpSpPr>
            <p:nvPr/>
          </p:nvGrpSpPr>
          <p:grpSpPr bwMode="auto">
            <a:xfrm>
              <a:off x="2031" y="2795"/>
              <a:ext cx="1645" cy="227"/>
              <a:chOff x="1759" y="2795"/>
              <a:chExt cx="1645" cy="227"/>
            </a:xfrm>
          </p:grpSpPr>
          <p:sp>
            <p:nvSpPr>
              <p:cNvPr id="705733" name="Rectangle 197"/>
              <p:cNvSpPr>
                <a:spLocks noChangeArrowheads="1"/>
              </p:cNvSpPr>
              <p:nvPr/>
            </p:nvSpPr>
            <p:spPr bwMode="auto">
              <a:xfrm>
                <a:off x="3119" y="2795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5736" name="Rectangle 200"/>
              <p:cNvSpPr>
                <a:spLocks noChangeArrowheads="1"/>
              </p:cNvSpPr>
              <p:nvPr/>
            </p:nvSpPr>
            <p:spPr bwMode="auto">
              <a:xfrm>
                <a:off x="2848" y="2795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5737" name="Rectangle 201"/>
              <p:cNvSpPr>
                <a:spLocks noChangeArrowheads="1"/>
              </p:cNvSpPr>
              <p:nvPr/>
            </p:nvSpPr>
            <p:spPr bwMode="auto">
              <a:xfrm>
                <a:off x="1759" y="2795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5738" name="Rectangle 202"/>
              <p:cNvSpPr>
                <a:spLocks noChangeArrowheads="1"/>
              </p:cNvSpPr>
              <p:nvPr/>
            </p:nvSpPr>
            <p:spPr bwMode="auto">
              <a:xfrm>
                <a:off x="2576" y="2795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5739" name="Rectangle 203"/>
              <p:cNvSpPr>
                <a:spLocks noChangeArrowheads="1"/>
              </p:cNvSpPr>
              <p:nvPr/>
            </p:nvSpPr>
            <p:spPr bwMode="auto">
              <a:xfrm>
                <a:off x="2303" y="2795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5740" name="Rectangle 204"/>
              <p:cNvSpPr>
                <a:spLocks noChangeArrowheads="1"/>
              </p:cNvSpPr>
              <p:nvPr/>
            </p:nvSpPr>
            <p:spPr bwMode="auto">
              <a:xfrm>
                <a:off x="2031" y="2795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5741" name="Text Box 205"/>
              <p:cNvSpPr txBox="1">
                <a:spLocks noChangeArrowheads="1"/>
              </p:cNvSpPr>
              <p:nvPr/>
            </p:nvSpPr>
            <p:spPr bwMode="auto">
              <a:xfrm>
                <a:off x="2312" y="2840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20</a:t>
                </a:r>
              </a:p>
            </p:txBody>
          </p:sp>
          <p:sp>
            <p:nvSpPr>
              <p:cNvPr id="705745" name="Text Box 209"/>
              <p:cNvSpPr txBox="1">
                <a:spLocks noChangeArrowheads="1"/>
              </p:cNvSpPr>
              <p:nvPr/>
            </p:nvSpPr>
            <p:spPr bwMode="auto">
              <a:xfrm>
                <a:off x="2585" y="2840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24</a:t>
                </a:r>
              </a:p>
            </p:txBody>
          </p:sp>
          <p:sp>
            <p:nvSpPr>
              <p:cNvPr id="705746" name="Text Box 210"/>
              <p:cNvSpPr txBox="1">
                <a:spLocks noChangeArrowheads="1"/>
              </p:cNvSpPr>
              <p:nvPr/>
            </p:nvSpPr>
            <p:spPr bwMode="auto">
              <a:xfrm>
                <a:off x="1759" y="2840"/>
                <a:ext cx="294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fr-FR"/>
                  <a:t>13</a:t>
                </a:r>
              </a:p>
            </p:txBody>
          </p:sp>
          <p:sp>
            <p:nvSpPr>
              <p:cNvPr id="705747" name="Text Box 211"/>
              <p:cNvSpPr txBox="1">
                <a:spLocks noChangeArrowheads="1"/>
              </p:cNvSpPr>
              <p:nvPr/>
            </p:nvSpPr>
            <p:spPr bwMode="auto">
              <a:xfrm>
                <a:off x="2857" y="2840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27</a:t>
                </a:r>
              </a:p>
            </p:txBody>
          </p:sp>
          <p:sp>
            <p:nvSpPr>
              <p:cNvPr id="705748" name="Text Box 212"/>
              <p:cNvSpPr txBox="1">
                <a:spLocks noChangeArrowheads="1"/>
              </p:cNvSpPr>
              <p:nvPr/>
            </p:nvSpPr>
            <p:spPr bwMode="auto">
              <a:xfrm>
                <a:off x="2031" y="2840"/>
                <a:ext cx="294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fr-FR"/>
                  <a:t>18</a:t>
                </a:r>
              </a:p>
            </p:txBody>
          </p:sp>
          <p:sp>
            <p:nvSpPr>
              <p:cNvPr id="705750" name="Text Box 214"/>
              <p:cNvSpPr txBox="1">
                <a:spLocks noChangeArrowheads="1"/>
              </p:cNvSpPr>
              <p:nvPr/>
            </p:nvSpPr>
            <p:spPr bwMode="auto">
              <a:xfrm>
                <a:off x="3128" y="2840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32</a:t>
                </a:r>
              </a:p>
            </p:txBody>
          </p:sp>
        </p:grpSp>
        <p:sp>
          <p:nvSpPr>
            <p:cNvPr id="705751" name="Text Box 215"/>
            <p:cNvSpPr txBox="1">
              <a:spLocks noChangeArrowheads="1"/>
            </p:cNvSpPr>
            <p:nvPr/>
          </p:nvSpPr>
          <p:spPr bwMode="auto">
            <a:xfrm>
              <a:off x="4217" y="2840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17</a:t>
              </a:r>
            </a:p>
          </p:txBody>
        </p:sp>
        <p:sp>
          <p:nvSpPr>
            <p:cNvPr id="705752" name="Rectangle 216"/>
            <p:cNvSpPr>
              <a:spLocks noChangeArrowheads="1"/>
            </p:cNvSpPr>
            <p:nvPr/>
          </p:nvSpPr>
          <p:spPr bwMode="auto">
            <a:xfrm>
              <a:off x="4208" y="2795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5753" name="Rectangle 217"/>
            <p:cNvSpPr>
              <a:spLocks noChangeArrowheads="1"/>
            </p:cNvSpPr>
            <p:nvPr/>
          </p:nvSpPr>
          <p:spPr bwMode="auto">
            <a:xfrm>
              <a:off x="3936" y="2795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5754" name="Rectangle 218"/>
            <p:cNvSpPr>
              <a:spLocks noChangeArrowheads="1"/>
            </p:cNvSpPr>
            <p:nvPr/>
          </p:nvSpPr>
          <p:spPr bwMode="auto">
            <a:xfrm>
              <a:off x="3664" y="2795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5756" name="Text Box 220"/>
            <p:cNvSpPr txBox="1">
              <a:spLocks noChangeArrowheads="1"/>
            </p:cNvSpPr>
            <p:nvPr/>
          </p:nvSpPr>
          <p:spPr bwMode="auto">
            <a:xfrm>
              <a:off x="989" y="2840"/>
              <a:ext cx="205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7</a:t>
              </a:r>
            </a:p>
          </p:txBody>
        </p:sp>
        <p:sp>
          <p:nvSpPr>
            <p:cNvPr id="705757" name="Rectangle 221"/>
            <p:cNvSpPr>
              <a:spLocks noChangeArrowheads="1"/>
            </p:cNvSpPr>
            <p:nvPr/>
          </p:nvSpPr>
          <p:spPr bwMode="auto">
            <a:xfrm>
              <a:off x="4480" y="2795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</p:grpSp>
      <p:sp>
        <p:nvSpPr>
          <p:cNvPr id="705758" name="Line 222"/>
          <p:cNvSpPr>
            <a:spLocks noChangeShapeType="1"/>
          </p:cNvSpPr>
          <p:nvPr/>
        </p:nvSpPr>
        <p:spPr bwMode="auto">
          <a:xfrm>
            <a:off x="4724400" y="2514600"/>
            <a:ext cx="0" cy="2889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705759" name="Line 223"/>
          <p:cNvSpPr>
            <a:spLocks noChangeShapeType="1"/>
          </p:cNvSpPr>
          <p:nvPr/>
        </p:nvSpPr>
        <p:spPr bwMode="auto">
          <a:xfrm flipH="1">
            <a:off x="1712913" y="3213100"/>
            <a:ext cx="3455987" cy="3603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705760" name="Line 224"/>
          <p:cNvSpPr>
            <a:spLocks noChangeShapeType="1"/>
          </p:cNvSpPr>
          <p:nvPr/>
        </p:nvSpPr>
        <p:spPr bwMode="auto">
          <a:xfrm flipH="1">
            <a:off x="3048000" y="4038600"/>
            <a:ext cx="2592388" cy="2889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>
            <a:spAutoFit/>
          </a:bodyPr>
          <a:lstStyle/>
          <a:p>
            <a:endParaRPr lang="fr-FR"/>
          </a:p>
        </p:txBody>
      </p:sp>
      <p:grpSp>
        <p:nvGrpSpPr>
          <p:cNvPr id="705801" name="Group 265"/>
          <p:cNvGrpSpPr>
            <a:grpSpLocks/>
          </p:cNvGrpSpPr>
          <p:nvPr/>
        </p:nvGrpSpPr>
        <p:grpSpPr bwMode="auto">
          <a:xfrm>
            <a:off x="631825" y="5229225"/>
            <a:ext cx="6932613" cy="360363"/>
            <a:chOff x="398" y="3294"/>
            <a:chExt cx="4367" cy="227"/>
          </a:xfrm>
        </p:grpSpPr>
        <p:sp>
          <p:nvSpPr>
            <p:cNvPr id="705797" name="Rectangle 261"/>
            <p:cNvSpPr>
              <a:spLocks noChangeArrowheads="1"/>
            </p:cNvSpPr>
            <p:nvPr/>
          </p:nvSpPr>
          <p:spPr bwMode="auto">
            <a:xfrm>
              <a:off x="3664" y="3294"/>
              <a:ext cx="272" cy="227"/>
            </a:xfrm>
            <a:prstGeom prst="rect">
              <a:avLst/>
            </a:prstGeom>
            <a:solidFill>
              <a:srgbClr val="FF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5765" name="Rectangle 229"/>
            <p:cNvSpPr>
              <a:spLocks noChangeArrowheads="1"/>
            </p:cNvSpPr>
            <p:nvPr/>
          </p:nvSpPr>
          <p:spPr bwMode="auto">
            <a:xfrm>
              <a:off x="943" y="3294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5766" name="Rectangle 230"/>
            <p:cNvSpPr>
              <a:spLocks noChangeArrowheads="1"/>
            </p:cNvSpPr>
            <p:nvPr/>
          </p:nvSpPr>
          <p:spPr bwMode="auto">
            <a:xfrm>
              <a:off x="398" y="3294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5767" name="Text Box 231"/>
            <p:cNvSpPr txBox="1">
              <a:spLocks noChangeArrowheads="1"/>
            </p:cNvSpPr>
            <p:nvPr/>
          </p:nvSpPr>
          <p:spPr bwMode="auto">
            <a:xfrm>
              <a:off x="448" y="3340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</a:t>
              </a:r>
            </a:p>
          </p:txBody>
        </p:sp>
        <p:grpSp>
          <p:nvGrpSpPr>
            <p:cNvPr id="705768" name="Group 232"/>
            <p:cNvGrpSpPr>
              <a:grpSpLocks/>
            </p:cNvGrpSpPr>
            <p:nvPr/>
          </p:nvGrpSpPr>
          <p:grpSpPr bwMode="auto">
            <a:xfrm>
              <a:off x="1759" y="3294"/>
              <a:ext cx="285" cy="227"/>
              <a:chOff x="3392" y="2795"/>
              <a:chExt cx="285" cy="227"/>
            </a:xfrm>
          </p:grpSpPr>
          <p:sp>
            <p:nvSpPr>
              <p:cNvPr id="705769" name="Rectangle 233"/>
              <p:cNvSpPr>
                <a:spLocks noChangeArrowheads="1"/>
              </p:cNvSpPr>
              <p:nvPr/>
            </p:nvSpPr>
            <p:spPr bwMode="auto">
              <a:xfrm>
                <a:off x="3392" y="2795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5770" name="Text Box 234"/>
              <p:cNvSpPr txBox="1">
                <a:spLocks noChangeArrowheads="1"/>
              </p:cNvSpPr>
              <p:nvPr/>
            </p:nvSpPr>
            <p:spPr bwMode="auto">
              <a:xfrm>
                <a:off x="3401" y="2840"/>
                <a:ext cx="276" cy="154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12</a:t>
                </a:r>
              </a:p>
            </p:txBody>
          </p:sp>
        </p:grpSp>
        <p:sp>
          <p:nvSpPr>
            <p:cNvPr id="705771" name="Text Box 235"/>
            <p:cNvSpPr txBox="1">
              <a:spLocks noChangeArrowheads="1"/>
            </p:cNvSpPr>
            <p:nvPr/>
          </p:nvSpPr>
          <p:spPr bwMode="auto">
            <a:xfrm>
              <a:off x="3664" y="3339"/>
              <a:ext cx="294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36</a:t>
              </a:r>
            </a:p>
          </p:txBody>
        </p:sp>
        <p:sp>
          <p:nvSpPr>
            <p:cNvPr id="705772" name="Text Box 236"/>
            <p:cNvSpPr txBox="1">
              <a:spLocks noChangeArrowheads="1"/>
            </p:cNvSpPr>
            <p:nvPr/>
          </p:nvSpPr>
          <p:spPr bwMode="auto">
            <a:xfrm>
              <a:off x="3945" y="3339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15</a:t>
              </a:r>
            </a:p>
          </p:txBody>
        </p:sp>
        <p:sp>
          <p:nvSpPr>
            <p:cNvPr id="705773" name="Text Box 237"/>
            <p:cNvSpPr txBox="1">
              <a:spLocks noChangeArrowheads="1"/>
            </p:cNvSpPr>
            <p:nvPr/>
          </p:nvSpPr>
          <p:spPr bwMode="auto">
            <a:xfrm>
              <a:off x="4489" y="3339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19</a:t>
              </a:r>
            </a:p>
          </p:txBody>
        </p:sp>
        <p:sp>
          <p:nvSpPr>
            <p:cNvPr id="705774" name="Rectangle 238"/>
            <p:cNvSpPr>
              <a:spLocks noChangeArrowheads="1"/>
            </p:cNvSpPr>
            <p:nvPr/>
          </p:nvSpPr>
          <p:spPr bwMode="auto">
            <a:xfrm>
              <a:off x="671" y="3294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5775" name="Text Box 239"/>
            <p:cNvSpPr txBox="1">
              <a:spLocks noChangeArrowheads="1"/>
            </p:cNvSpPr>
            <p:nvPr/>
          </p:nvSpPr>
          <p:spPr bwMode="auto">
            <a:xfrm>
              <a:off x="671" y="3340"/>
              <a:ext cx="319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5</a:t>
              </a:r>
            </a:p>
          </p:txBody>
        </p:sp>
        <p:sp>
          <p:nvSpPr>
            <p:cNvPr id="705776" name="Rectangle 240"/>
            <p:cNvSpPr>
              <a:spLocks noChangeArrowheads="1"/>
            </p:cNvSpPr>
            <p:nvPr/>
          </p:nvSpPr>
          <p:spPr bwMode="auto">
            <a:xfrm>
              <a:off x="1215" y="3294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grpSp>
          <p:nvGrpSpPr>
            <p:cNvPr id="705777" name="Group 241"/>
            <p:cNvGrpSpPr>
              <a:grpSpLocks/>
            </p:cNvGrpSpPr>
            <p:nvPr/>
          </p:nvGrpSpPr>
          <p:grpSpPr bwMode="auto">
            <a:xfrm>
              <a:off x="1487" y="3294"/>
              <a:ext cx="272" cy="227"/>
              <a:chOff x="943" y="1298"/>
              <a:chExt cx="272" cy="227"/>
            </a:xfrm>
          </p:grpSpPr>
          <p:sp>
            <p:nvSpPr>
              <p:cNvPr id="705778" name="Rectangle 242"/>
              <p:cNvSpPr>
                <a:spLocks noChangeArrowheads="1"/>
              </p:cNvSpPr>
              <p:nvPr/>
            </p:nvSpPr>
            <p:spPr bwMode="auto">
              <a:xfrm>
                <a:off x="943" y="1298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5779" name="Text Box 243"/>
              <p:cNvSpPr txBox="1">
                <a:spLocks noChangeArrowheads="1"/>
              </p:cNvSpPr>
              <p:nvPr/>
            </p:nvSpPr>
            <p:spPr bwMode="auto">
              <a:xfrm>
                <a:off x="988" y="1344"/>
                <a:ext cx="205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fr-FR"/>
                  <a:t>9</a:t>
                </a:r>
              </a:p>
            </p:txBody>
          </p:sp>
        </p:grpSp>
        <p:sp>
          <p:nvSpPr>
            <p:cNvPr id="705780" name="Text Box 244"/>
            <p:cNvSpPr txBox="1">
              <a:spLocks noChangeArrowheads="1"/>
            </p:cNvSpPr>
            <p:nvPr/>
          </p:nvSpPr>
          <p:spPr bwMode="auto">
            <a:xfrm>
              <a:off x="1264" y="3340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8</a:t>
              </a:r>
            </a:p>
          </p:txBody>
        </p:sp>
        <p:grpSp>
          <p:nvGrpSpPr>
            <p:cNvPr id="705781" name="Group 245"/>
            <p:cNvGrpSpPr>
              <a:grpSpLocks/>
            </p:cNvGrpSpPr>
            <p:nvPr/>
          </p:nvGrpSpPr>
          <p:grpSpPr bwMode="auto">
            <a:xfrm>
              <a:off x="2031" y="3294"/>
              <a:ext cx="1645" cy="227"/>
              <a:chOff x="1759" y="2795"/>
              <a:chExt cx="1645" cy="227"/>
            </a:xfrm>
          </p:grpSpPr>
          <p:sp>
            <p:nvSpPr>
              <p:cNvPr id="705782" name="Rectangle 246"/>
              <p:cNvSpPr>
                <a:spLocks noChangeArrowheads="1"/>
              </p:cNvSpPr>
              <p:nvPr/>
            </p:nvSpPr>
            <p:spPr bwMode="auto">
              <a:xfrm>
                <a:off x="3119" y="2795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5783" name="Rectangle 247"/>
              <p:cNvSpPr>
                <a:spLocks noChangeArrowheads="1"/>
              </p:cNvSpPr>
              <p:nvPr/>
            </p:nvSpPr>
            <p:spPr bwMode="auto">
              <a:xfrm>
                <a:off x="2848" y="2795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5784" name="Rectangle 248"/>
              <p:cNvSpPr>
                <a:spLocks noChangeArrowheads="1"/>
              </p:cNvSpPr>
              <p:nvPr/>
            </p:nvSpPr>
            <p:spPr bwMode="auto">
              <a:xfrm>
                <a:off x="1759" y="2795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5785" name="Rectangle 249"/>
              <p:cNvSpPr>
                <a:spLocks noChangeArrowheads="1"/>
              </p:cNvSpPr>
              <p:nvPr/>
            </p:nvSpPr>
            <p:spPr bwMode="auto">
              <a:xfrm>
                <a:off x="2576" y="2795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5786" name="Rectangle 250"/>
              <p:cNvSpPr>
                <a:spLocks noChangeArrowheads="1"/>
              </p:cNvSpPr>
              <p:nvPr/>
            </p:nvSpPr>
            <p:spPr bwMode="auto">
              <a:xfrm>
                <a:off x="2303" y="2795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5787" name="Rectangle 251"/>
              <p:cNvSpPr>
                <a:spLocks noChangeArrowheads="1"/>
              </p:cNvSpPr>
              <p:nvPr/>
            </p:nvSpPr>
            <p:spPr bwMode="auto">
              <a:xfrm>
                <a:off x="2031" y="2795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5788" name="Text Box 252"/>
              <p:cNvSpPr txBox="1">
                <a:spLocks noChangeArrowheads="1"/>
              </p:cNvSpPr>
              <p:nvPr/>
            </p:nvSpPr>
            <p:spPr bwMode="auto">
              <a:xfrm>
                <a:off x="2312" y="2840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20</a:t>
                </a:r>
              </a:p>
            </p:txBody>
          </p:sp>
          <p:sp>
            <p:nvSpPr>
              <p:cNvPr id="705789" name="Text Box 253"/>
              <p:cNvSpPr txBox="1">
                <a:spLocks noChangeArrowheads="1"/>
              </p:cNvSpPr>
              <p:nvPr/>
            </p:nvSpPr>
            <p:spPr bwMode="auto">
              <a:xfrm>
                <a:off x="2585" y="2840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24</a:t>
                </a:r>
              </a:p>
            </p:txBody>
          </p:sp>
          <p:sp>
            <p:nvSpPr>
              <p:cNvPr id="705790" name="Text Box 254"/>
              <p:cNvSpPr txBox="1">
                <a:spLocks noChangeArrowheads="1"/>
              </p:cNvSpPr>
              <p:nvPr/>
            </p:nvSpPr>
            <p:spPr bwMode="auto">
              <a:xfrm>
                <a:off x="1759" y="2840"/>
                <a:ext cx="294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fr-FR"/>
                  <a:t>13</a:t>
                </a:r>
              </a:p>
            </p:txBody>
          </p:sp>
          <p:sp>
            <p:nvSpPr>
              <p:cNvPr id="705791" name="Text Box 255"/>
              <p:cNvSpPr txBox="1">
                <a:spLocks noChangeArrowheads="1"/>
              </p:cNvSpPr>
              <p:nvPr/>
            </p:nvSpPr>
            <p:spPr bwMode="auto">
              <a:xfrm>
                <a:off x="2857" y="2840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27</a:t>
                </a:r>
              </a:p>
            </p:txBody>
          </p:sp>
          <p:sp>
            <p:nvSpPr>
              <p:cNvPr id="705792" name="Text Box 256"/>
              <p:cNvSpPr txBox="1">
                <a:spLocks noChangeArrowheads="1"/>
              </p:cNvSpPr>
              <p:nvPr/>
            </p:nvSpPr>
            <p:spPr bwMode="auto">
              <a:xfrm>
                <a:off x="2031" y="2840"/>
                <a:ext cx="294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fr-FR"/>
                  <a:t>18</a:t>
                </a:r>
              </a:p>
            </p:txBody>
          </p:sp>
          <p:sp>
            <p:nvSpPr>
              <p:cNvPr id="705793" name="Text Box 257"/>
              <p:cNvSpPr txBox="1">
                <a:spLocks noChangeArrowheads="1"/>
              </p:cNvSpPr>
              <p:nvPr/>
            </p:nvSpPr>
            <p:spPr bwMode="auto">
              <a:xfrm>
                <a:off x="3128" y="2840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32</a:t>
                </a:r>
              </a:p>
            </p:txBody>
          </p:sp>
        </p:grpSp>
        <p:sp>
          <p:nvSpPr>
            <p:cNvPr id="705794" name="Text Box 258"/>
            <p:cNvSpPr txBox="1">
              <a:spLocks noChangeArrowheads="1"/>
            </p:cNvSpPr>
            <p:nvPr/>
          </p:nvSpPr>
          <p:spPr bwMode="auto">
            <a:xfrm>
              <a:off x="4217" y="3339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17</a:t>
              </a:r>
            </a:p>
          </p:txBody>
        </p:sp>
        <p:sp>
          <p:nvSpPr>
            <p:cNvPr id="705795" name="Rectangle 259"/>
            <p:cNvSpPr>
              <a:spLocks noChangeArrowheads="1"/>
            </p:cNvSpPr>
            <p:nvPr/>
          </p:nvSpPr>
          <p:spPr bwMode="auto">
            <a:xfrm>
              <a:off x="4208" y="3294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5796" name="Rectangle 260"/>
            <p:cNvSpPr>
              <a:spLocks noChangeArrowheads="1"/>
            </p:cNvSpPr>
            <p:nvPr/>
          </p:nvSpPr>
          <p:spPr bwMode="auto">
            <a:xfrm>
              <a:off x="3936" y="3294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5798" name="Text Box 262"/>
            <p:cNvSpPr txBox="1">
              <a:spLocks noChangeArrowheads="1"/>
            </p:cNvSpPr>
            <p:nvPr/>
          </p:nvSpPr>
          <p:spPr bwMode="auto">
            <a:xfrm>
              <a:off x="989" y="3339"/>
              <a:ext cx="205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7</a:t>
              </a:r>
            </a:p>
          </p:txBody>
        </p:sp>
        <p:sp>
          <p:nvSpPr>
            <p:cNvPr id="705799" name="Rectangle 263"/>
            <p:cNvSpPr>
              <a:spLocks noChangeArrowheads="1"/>
            </p:cNvSpPr>
            <p:nvPr/>
          </p:nvSpPr>
          <p:spPr bwMode="auto">
            <a:xfrm>
              <a:off x="4480" y="3294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</p:grpSp>
      <p:sp>
        <p:nvSpPr>
          <p:cNvPr id="705800" name="Line 264"/>
          <p:cNvSpPr>
            <a:spLocks noChangeShapeType="1"/>
          </p:cNvSpPr>
          <p:nvPr/>
        </p:nvSpPr>
        <p:spPr bwMode="auto">
          <a:xfrm>
            <a:off x="6032500" y="4868863"/>
            <a:ext cx="0" cy="3603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4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607" grpId="0" animBg="1"/>
      <p:bldP spid="705646" grpId="0" animBg="1"/>
      <p:bldP spid="705758" grpId="0" animBg="1"/>
      <p:bldP spid="705759" grpId="0" animBg="1"/>
      <p:bldP spid="705760" grpId="0" animBg="1"/>
      <p:bldP spid="70580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10C8-5BEA-40A9-8FF2-04E0BF0219EE}" type="slidenum">
              <a:rPr lang="fr-FR"/>
              <a:pPr/>
              <a:t>44</a:t>
            </a:fld>
            <a:endParaRPr lang="fr-FR"/>
          </a:p>
        </p:txBody>
      </p:sp>
      <p:grpSp>
        <p:nvGrpSpPr>
          <p:cNvPr id="706600" name="Group 40"/>
          <p:cNvGrpSpPr>
            <a:grpSpLocks/>
          </p:cNvGrpSpPr>
          <p:nvPr/>
        </p:nvGrpSpPr>
        <p:grpSpPr bwMode="auto">
          <a:xfrm>
            <a:off x="685800" y="838200"/>
            <a:ext cx="6932613" cy="360363"/>
            <a:chOff x="444" y="527"/>
            <a:chExt cx="4367" cy="227"/>
          </a:xfrm>
        </p:grpSpPr>
        <p:sp>
          <p:nvSpPr>
            <p:cNvPr id="706565" name="Rectangle 5"/>
            <p:cNvSpPr>
              <a:spLocks noChangeArrowheads="1"/>
            </p:cNvSpPr>
            <p:nvPr/>
          </p:nvSpPr>
          <p:spPr bwMode="auto">
            <a:xfrm>
              <a:off x="3710" y="527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6566" name="Rectangle 6"/>
            <p:cNvSpPr>
              <a:spLocks noChangeArrowheads="1"/>
            </p:cNvSpPr>
            <p:nvPr/>
          </p:nvSpPr>
          <p:spPr bwMode="auto">
            <a:xfrm>
              <a:off x="989" y="527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6567" name="Rectangle 7"/>
            <p:cNvSpPr>
              <a:spLocks noChangeArrowheads="1"/>
            </p:cNvSpPr>
            <p:nvPr/>
          </p:nvSpPr>
          <p:spPr bwMode="auto">
            <a:xfrm>
              <a:off x="444" y="527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6568" name="Text Box 8"/>
            <p:cNvSpPr txBox="1">
              <a:spLocks noChangeArrowheads="1"/>
            </p:cNvSpPr>
            <p:nvPr/>
          </p:nvSpPr>
          <p:spPr bwMode="auto">
            <a:xfrm>
              <a:off x="494" y="573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</a:t>
              </a:r>
            </a:p>
          </p:txBody>
        </p:sp>
        <p:grpSp>
          <p:nvGrpSpPr>
            <p:cNvPr id="706569" name="Group 9"/>
            <p:cNvGrpSpPr>
              <a:grpSpLocks/>
            </p:cNvGrpSpPr>
            <p:nvPr/>
          </p:nvGrpSpPr>
          <p:grpSpPr bwMode="auto">
            <a:xfrm>
              <a:off x="1805" y="527"/>
              <a:ext cx="285" cy="227"/>
              <a:chOff x="3392" y="2795"/>
              <a:chExt cx="285" cy="227"/>
            </a:xfrm>
          </p:grpSpPr>
          <p:sp>
            <p:nvSpPr>
              <p:cNvPr id="706570" name="Rectangle 10"/>
              <p:cNvSpPr>
                <a:spLocks noChangeArrowheads="1"/>
              </p:cNvSpPr>
              <p:nvPr/>
            </p:nvSpPr>
            <p:spPr bwMode="auto">
              <a:xfrm>
                <a:off x="3392" y="2795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6571" name="Text Box 11"/>
              <p:cNvSpPr txBox="1">
                <a:spLocks noChangeArrowheads="1"/>
              </p:cNvSpPr>
              <p:nvPr/>
            </p:nvSpPr>
            <p:spPr bwMode="auto">
              <a:xfrm>
                <a:off x="3401" y="2840"/>
                <a:ext cx="276" cy="154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12</a:t>
                </a:r>
              </a:p>
            </p:txBody>
          </p:sp>
        </p:grpSp>
        <p:sp>
          <p:nvSpPr>
            <p:cNvPr id="706572" name="Text Box 12"/>
            <p:cNvSpPr txBox="1">
              <a:spLocks noChangeArrowheads="1"/>
            </p:cNvSpPr>
            <p:nvPr/>
          </p:nvSpPr>
          <p:spPr bwMode="auto">
            <a:xfrm>
              <a:off x="3710" y="572"/>
              <a:ext cx="294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36</a:t>
              </a:r>
            </a:p>
          </p:txBody>
        </p:sp>
        <p:sp>
          <p:nvSpPr>
            <p:cNvPr id="706573" name="Text Box 13"/>
            <p:cNvSpPr txBox="1">
              <a:spLocks noChangeArrowheads="1"/>
            </p:cNvSpPr>
            <p:nvPr/>
          </p:nvSpPr>
          <p:spPr bwMode="auto">
            <a:xfrm>
              <a:off x="3991" y="572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15</a:t>
              </a:r>
            </a:p>
          </p:txBody>
        </p:sp>
        <p:sp>
          <p:nvSpPr>
            <p:cNvPr id="706574" name="Text Box 14"/>
            <p:cNvSpPr txBox="1">
              <a:spLocks noChangeArrowheads="1"/>
            </p:cNvSpPr>
            <p:nvPr/>
          </p:nvSpPr>
          <p:spPr bwMode="auto">
            <a:xfrm>
              <a:off x="4535" y="572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19</a:t>
              </a:r>
            </a:p>
          </p:txBody>
        </p:sp>
        <p:sp>
          <p:nvSpPr>
            <p:cNvPr id="706575" name="Rectangle 15"/>
            <p:cNvSpPr>
              <a:spLocks noChangeArrowheads="1"/>
            </p:cNvSpPr>
            <p:nvPr/>
          </p:nvSpPr>
          <p:spPr bwMode="auto">
            <a:xfrm>
              <a:off x="717" y="527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6576" name="Text Box 16"/>
            <p:cNvSpPr txBox="1">
              <a:spLocks noChangeArrowheads="1"/>
            </p:cNvSpPr>
            <p:nvPr/>
          </p:nvSpPr>
          <p:spPr bwMode="auto">
            <a:xfrm>
              <a:off x="717" y="573"/>
              <a:ext cx="319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5</a:t>
              </a:r>
            </a:p>
          </p:txBody>
        </p:sp>
        <p:sp>
          <p:nvSpPr>
            <p:cNvPr id="706577" name="Rectangle 17"/>
            <p:cNvSpPr>
              <a:spLocks noChangeArrowheads="1"/>
            </p:cNvSpPr>
            <p:nvPr/>
          </p:nvSpPr>
          <p:spPr bwMode="auto">
            <a:xfrm>
              <a:off x="1261" y="527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grpSp>
          <p:nvGrpSpPr>
            <p:cNvPr id="706578" name="Group 18"/>
            <p:cNvGrpSpPr>
              <a:grpSpLocks/>
            </p:cNvGrpSpPr>
            <p:nvPr/>
          </p:nvGrpSpPr>
          <p:grpSpPr bwMode="auto">
            <a:xfrm>
              <a:off x="1533" y="527"/>
              <a:ext cx="272" cy="227"/>
              <a:chOff x="943" y="1298"/>
              <a:chExt cx="272" cy="227"/>
            </a:xfrm>
          </p:grpSpPr>
          <p:sp>
            <p:nvSpPr>
              <p:cNvPr id="706579" name="Rectangle 19"/>
              <p:cNvSpPr>
                <a:spLocks noChangeArrowheads="1"/>
              </p:cNvSpPr>
              <p:nvPr/>
            </p:nvSpPr>
            <p:spPr bwMode="auto">
              <a:xfrm>
                <a:off x="943" y="1298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6580" name="Text Box 20"/>
              <p:cNvSpPr txBox="1">
                <a:spLocks noChangeArrowheads="1"/>
              </p:cNvSpPr>
              <p:nvPr/>
            </p:nvSpPr>
            <p:spPr bwMode="auto">
              <a:xfrm>
                <a:off x="988" y="1344"/>
                <a:ext cx="205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fr-FR"/>
                  <a:t>9</a:t>
                </a:r>
              </a:p>
            </p:txBody>
          </p:sp>
        </p:grpSp>
        <p:sp>
          <p:nvSpPr>
            <p:cNvPr id="706581" name="Text Box 21"/>
            <p:cNvSpPr txBox="1">
              <a:spLocks noChangeArrowheads="1"/>
            </p:cNvSpPr>
            <p:nvPr/>
          </p:nvSpPr>
          <p:spPr bwMode="auto">
            <a:xfrm>
              <a:off x="1310" y="573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8</a:t>
              </a:r>
            </a:p>
          </p:txBody>
        </p:sp>
        <p:grpSp>
          <p:nvGrpSpPr>
            <p:cNvPr id="706582" name="Group 22"/>
            <p:cNvGrpSpPr>
              <a:grpSpLocks/>
            </p:cNvGrpSpPr>
            <p:nvPr/>
          </p:nvGrpSpPr>
          <p:grpSpPr bwMode="auto">
            <a:xfrm>
              <a:off x="2077" y="527"/>
              <a:ext cx="1645" cy="227"/>
              <a:chOff x="1759" y="2795"/>
              <a:chExt cx="1645" cy="227"/>
            </a:xfrm>
          </p:grpSpPr>
          <p:sp>
            <p:nvSpPr>
              <p:cNvPr id="706583" name="Rectangle 23"/>
              <p:cNvSpPr>
                <a:spLocks noChangeArrowheads="1"/>
              </p:cNvSpPr>
              <p:nvPr/>
            </p:nvSpPr>
            <p:spPr bwMode="auto">
              <a:xfrm>
                <a:off x="3119" y="2795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6584" name="Rectangle 24"/>
              <p:cNvSpPr>
                <a:spLocks noChangeArrowheads="1"/>
              </p:cNvSpPr>
              <p:nvPr/>
            </p:nvSpPr>
            <p:spPr bwMode="auto">
              <a:xfrm>
                <a:off x="2848" y="2795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6585" name="Rectangle 25"/>
              <p:cNvSpPr>
                <a:spLocks noChangeArrowheads="1"/>
              </p:cNvSpPr>
              <p:nvPr/>
            </p:nvSpPr>
            <p:spPr bwMode="auto">
              <a:xfrm>
                <a:off x="1759" y="2795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6586" name="Rectangle 26"/>
              <p:cNvSpPr>
                <a:spLocks noChangeArrowheads="1"/>
              </p:cNvSpPr>
              <p:nvPr/>
            </p:nvSpPr>
            <p:spPr bwMode="auto">
              <a:xfrm>
                <a:off x="2576" y="2795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6587" name="Rectangle 27"/>
              <p:cNvSpPr>
                <a:spLocks noChangeArrowheads="1"/>
              </p:cNvSpPr>
              <p:nvPr/>
            </p:nvSpPr>
            <p:spPr bwMode="auto">
              <a:xfrm>
                <a:off x="2303" y="2795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6588" name="Rectangle 28"/>
              <p:cNvSpPr>
                <a:spLocks noChangeArrowheads="1"/>
              </p:cNvSpPr>
              <p:nvPr/>
            </p:nvSpPr>
            <p:spPr bwMode="auto">
              <a:xfrm>
                <a:off x="2031" y="2795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6589" name="Text Box 29"/>
              <p:cNvSpPr txBox="1">
                <a:spLocks noChangeArrowheads="1"/>
              </p:cNvSpPr>
              <p:nvPr/>
            </p:nvSpPr>
            <p:spPr bwMode="auto">
              <a:xfrm>
                <a:off x="2312" y="2840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20</a:t>
                </a:r>
              </a:p>
            </p:txBody>
          </p:sp>
          <p:sp>
            <p:nvSpPr>
              <p:cNvPr id="706590" name="Text Box 30"/>
              <p:cNvSpPr txBox="1">
                <a:spLocks noChangeArrowheads="1"/>
              </p:cNvSpPr>
              <p:nvPr/>
            </p:nvSpPr>
            <p:spPr bwMode="auto">
              <a:xfrm>
                <a:off x="2585" y="2840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24</a:t>
                </a:r>
              </a:p>
            </p:txBody>
          </p:sp>
          <p:sp>
            <p:nvSpPr>
              <p:cNvPr id="706591" name="Text Box 31"/>
              <p:cNvSpPr txBox="1">
                <a:spLocks noChangeArrowheads="1"/>
              </p:cNvSpPr>
              <p:nvPr/>
            </p:nvSpPr>
            <p:spPr bwMode="auto">
              <a:xfrm>
                <a:off x="1759" y="2840"/>
                <a:ext cx="294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fr-FR"/>
                  <a:t>13</a:t>
                </a:r>
              </a:p>
            </p:txBody>
          </p:sp>
          <p:sp>
            <p:nvSpPr>
              <p:cNvPr id="706592" name="Text Box 32"/>
              <p:cNvSpPr txBox="1">
                <a:spLocks noChangeArrowheads="1"/>
              </p:cNvSpPr>
              <p:nvPr/>
            </p:nvSpPr>
            <p:spPr bwMode="auto">
              <a:xfrm>
                <a:off x="2857" y="2840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27</a:t>
                </a:r>
              </a:p>
            </p:txBody>
          </p:sp>
          <p:sp>
            <p:nvSpPr>
              <p:cNvPr id="706593" name="Text Box 33"/>
              <p:cNvSpPr txBox="1">
                <a:spLocks noChangeArrowheads="1"/>
              </p:cNvSpPr>
              <p:nvPr/>
            </p:nvSpPr>
            <p:spPr bwMode="auto">
              <a:xfrm>
                <a:off x="2031" y="2840"/>
                <a:ext cx="294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fr-FR"/>
                  <a:t>18</a:t>
                </a:r>
              </a:p>
            </p:txBody>
          </p:sp>
          <p:sp>
            <p:nvSpPr>
              <p:cNvPr id="706594" name="Text Box 34"/>
              <p:cNvSpPr txBox="1">
                <a:spLocks noChangeArrowheads="1"/>
              </p:cNvSpPr>
              <p:nvPr/>
            </p:nvSpPr>
            <p:spPr bwMode="auto">
              <a:xfrm>
                <a:off x="3128" y="2840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32</a:t>
                </a:r>
              </a:p>
            </p:txBody>
          </p:sp>
        </p:grpSp>
        <p:sp>
          <p:nvSpPr>
            <p:cNvPr id="706595" name="Text Box 35"/>
            <p:cNvSpPr txBox="1">
              <a:spLocks noChangeArrowheads="1"/>
            </p:cNvSpPr>
            <p:nvPr/>
          </p:nvSpPr>
          <p:spPr bwMode="auto">
            <a:xfrm>
              <a:off x="4263" y="572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17</a:t>
              </a:r>
            </a:p>
          </p:txBody>
        </p:sp>
        <p:sp>
          <p:nvSpPr>
            <p:cNvPr id="706596" name="Rectangle 36"/>
            <p:cNvSpPr>
              <a:spLocks noChangeArrowheads="1"/>
            </p:cNvSpPr>
            <p:nvPr/>
          </p:nvSpPr>
          <p:spPr bwMode="auto">
            <a:xfrm>
              <a:off x="4254" y="527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6597" name="Rectangle 37"/>
            <p:cNvSpPr>
              <a:spLocks noChangeArrowheads="1"/>
            </p:cNvSpPr>
            <p:nvPr/>
          </p:nvSpPr>
          <p:spPr bwMode="auto">
            <a:xfrm>
              <a:off x="3982" y="527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6598" name="Text Box 38"/>
            <p:cNvSpPr txBox="1">
              <a:spLocks noChangeArrowheads="1"/>
            </p:cNvSpPr>
            <p:nvPr/>
          </p:nvSpPr>
          <p:spPr bwMode="auto">
            <a:xfrm>
              <a:off x="1035" y="572"/>
              <a:ext cx="205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7</a:t>
              </a:r>
            </a:p>
          </p:txBody>
        </p:sp>
        <p:sp>
          <p:nvSpPr>
            <p:cNvPr id="706599" name="Rectangle 39"/>
            <p:cNvSpPr>
              <a:spLocks noChangeArrowheads="1"/>
            </p:cNvSpPr>
            <p:nvPr/>
          </p:nvSpPr>
          <p:spPr bwMode="auto">
            <a:xfrm>
              <a:off x="4526" y="527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</p:grpSp>
      <p:grpSp>
        <p:nvGrpSpPr>
          <p:cNvPr id="706640" name="Group 80"/>
          <p:cNvGrpSpPr>
            <a:grpSpLocks/>
          </p:cNvGrpSpPr>
          <p:nvPr/>
        </p:nvGrpSpPr>
        <p:grpSpPr bwMode="auto">
          <a:xfrm>
            <a:off x="704850" y="1557338"/>
            <a:ext cx="6932613" cy="360362"/>
            <a:chOff x="444" y="981"/>
            <a:chExt cx="4367" cy="227"/>
          </a:xfrm>
        </p:grpSpPr>
        <p:sp>
          <p:nvSpPr>
            <p:cNvPr id="706634" name="Rectangle 74"/>
            <p:cNvSpPr>
              <a:spLocks noChangeArrowheads="1"/>
            </p:cNvSpPr>
            <p:nvPr/>
          </p:nvSpPr>
          <p:spPr bwMode="auto">
            <a:xfrm>
              <a:off x="2349" y="981"/>
              <a:ext cx="272" cy="227"/>
            </a:xfrm>
            <a:prstGeom prst="rect">
              <a:avLst/>
            </a:prstGeom>
            <a:solidFill>
              <a:srgbClr val="FF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6610" name="Text Box 50"/>
            <p:cNvSpPr txBox="1">
              <a:spLocks noChangeArrowheads="1"/>
            </p:cNvSpPr>
            <p:nvPr/>
          </p:nvSpPr>
          <p:spPr bwMode="auto">
            <a:xfrm>
              <a:off x="2358" y="1026"/>
              <a:ext cx="276" cy="154"/>
            </a:xfrm>
            <a:prstGeom prst="rect">
              <a:avLst/>
            </a:prstGeom>
            <a:solidFill>
              <a:srgbClr val="FFFF99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15</a:t>
              </a:r>
            </a:p>
          </p:txBody>
        </p:sp>
        <p:sp>
          <p:nvSpPr>
            <p:cNvPr id="706603" name="Rectangle 43"/>
            <p:cNvSpPr>
              <a:spLocks noChangeArrowheads="1"/>
            </p:cNvSpPr>
            <p:nvPr/>
          </p:nvSpPr>
          <p:spPr bwMode="auto">
            <a:xfrm>
              <a:off x="989" y="981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6604" name="Rectangle 44"/>
            <p:cNvSpPr>
              <a:spLocks noChangeArrowheads="1"/>
            </p:cNvSpPr>
            <p:nvPr/>
          </p:nvSpPr>
          <p:spPr bwMode="auto">
            <a:xfrm>
              <a:off x="444" y="981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6605" name="Text Box 45"/>
            <p:cNvSpPr txBox="1">
              <a:spLocks noChangeArrowheads="1"/>
            </p:cNvSpPr>
            <p:nvPr/>
          </p:nvSpPr>
          <p:spPr bwMode="auto">
            <a:xfrm>
              <a:off x="494" y="1027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</a:t>
              </a:r>
            </a:p>
          </p:txBody>
        </p:sp>
        <p:grpSp>
          <p:nvGrpSpPr>
            <p:cNvPr id="706606" name="Group 46"/>
            <p:cNvGrpSpPr>
              <a:grpSpLocks/>
            </p:cNvGrpSpPr>
            <p:nvPr/>
          </p:nvGrpSpPr>
          <p:grpSpPr bwMode="auto">
            <a:xfrm>
              <a:off x="1805" y="981"/>
              <a:ext cx="285" cy="227"/>
              <a:chOff x="3392" y="2795"/>
              <a:chExt cx="285" cy="227"/>
            </a:xfrm>
          </p:grpSpPr>
          <p:sp>
            <p:nvSpPr>
              <p:cNvPr id="706607" name="Rectangle 47"/>
              <p:cNvSpPr>
                <a:spLocks noChangeArrowheads="1"/>
              </p:cNvSpPr>
              <p:nvPr/>
            </p:nvSpPr>
            <p:spPr bwMode="auto">
              <a:xfrm>
                <a:off x="3392" y="2795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6608" name="Text Box 48"/>
              <p:cNvSpPr txBox="1">
                <a:spLocks noChangeArrowheads="1"/>
              </p:cNvSpPr>
              <p:nvPr/>
            </p:nvSpPr>
            <p:spPr bwMode="auto">
              <a:xfrm>
                <a:off x="3401" y="2840"/>
                <a:ext cx="276" cy="154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12</a:t>
                </a:r>
              </a:p>
            </p:txBody>
          </p:sp>
        </p:grpSp>
        <p:sp>
          <p:nvSpPr>
            <p:cNvPr id="706611" name="Text Box 51"/>
            <p:cNvSpPr txBox="1">
              <a:spLocks noChangeArrowheads="1"/>
            </p:cNvSpPr>
            <p:nvPr/>
          </p:nvSpPr>
          <p:spPr bwMode="auto">
            <a:xfrm>
              <a:off x="4535" y="1026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19</a:t>
              </a:r>
            </a:p>
          </p:txBody>
        </p:sp>
        <p:sp>
          <p:nvSpPr>
            <p:cNvPr id="706612" name="Rectangle 52"/>
            <p:cNvSpPr>
              <a:spLocks noChangeArrowheads="1"/>
            </p:cNvSpPr>
            <p:nvPr/>
          </p:nvSpPr>
          <p:spPr bwMode="auto">
            <a:xfrm>
              <a:off x="717" y="981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6613" name="Text Box 53"/>
            <p:cNvSpPr txBox="1">
              <a:spLocks noChangeArrowheads="1"/>
            </p:cNvSpPr>
            <p:nvPr/>
          </p:nvSpPr>
          <p:spPr bwMode="auto">
            <a:xfrm>
              <a:off x="717" y="1027"/>
              <a:ext cx="319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5</a:t>
              </a:r>
            </a:p>
          </p:txBody>
        </p:sp>
        <p:sp>
          <p:nvSpPr>
            <p:cNvPr id="706614" name="Rectangle 54"/>
            <p:cNvSpPr>
              <a:spLocks noChangeArrowheads="1"/>
            </p:cNvSpPr>
            <p:nvPr/>
          </p:nvSpPr>
          <p:spPr bwMode="auto">
            <a:xfrm>
              <a:off x="1261" y="981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grpSp>
          <p:nvGrpSpPr>
            <p:cNvPr id="706615" name="Group 55"/>
            <p:cNvGrpSpPr>
              <a:grpSpLocks/>
            </p:cNvGrpSpPr>
            <p:nvPr/>
          </p:nvGrpSpPr>
          <p:grpSpPr bwMode="auto">
            <a:xfrm>
              <a:off x="1533" y="981"/>
              <a:ext cx="272" cy="227"/>
              <a:chOff x="943" y="1298"/>
              <a:chExt cx="272" cy="227"/>
            </a:xfrm>
          </p:grpSpPr>
          <p:sp>
            <p:nvSpPr>
              <p:cNvPr id="706616" name="Rectangle 56"/>
              <p:cNvSpPr>
                <a:spLocks noChangeArrowheads="1"/>
              </p:cNvSpPr>
              <p:nvPr/>
            </p:nvSpPr>
            <p:spPr bwMode="auto">
              <a:xfrm>
                <a:off x="943" y="1298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6617" name="Text Box 57"/>
              <p:cNvSpPr txBox="1">
                <a:spLocks noChangeArrowheads="1"/>
              </p:cNvSpPr>
              <p:nvPr/>
            </p:nvSpPr>
            <p:spPr bwMode="auto">
              <a:xfrm>
                <a:off x="988" y="1344"/>
                <a:ext cx="205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fr-FR"/>
                  <a:t>9</a:t>
                </a:r>
              </a:p>
            </p:txBody>
          </p:sp>
        </p:grpSp>
        <p:sp>
          <p:nvSpPr>
            <p:cNvPr id="706618" name="Text Box 58"/>
            <p:cNvSpPr txBox="1">
              <a:spLocks noChangeArrowheads="1"/>
            </p:cNvSpPr>
            <p:nvPr/>
          </p:nvSpPr>
          <p:spPr bwMode="auto">
            <a:xfrm>
              <a:off x="1310" y="1027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8</a:t>
              </a:r>
            </a:p>
          </p:txBody>
        </p:sp>
        <p:sp>
          <p:nvSpPr>
            <p:cNvPr id="706622" name="Rectangle 62"/>
            <p:cNvSpPr>
              <a:spLocks noChangeArrowheads="1"/>
            </p:cNvSpPr>
            <p:nvPr/>
          </p:nvSpPr>
          <p:spPr bwMode="auto">
            <a:xfrm>
              <a:off x="2077" y="981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6628" name="Text Box 68"/>
            <p:cNvSpPr txBox="1">
              <a:spLocks noChangeArrowheads="1"/>
            </p:cNvSpPr>
            <p:nvPr/>
          </p:nvSpPr>
          <p:spPr bwMode="auto">
            <a:xfrm>
              <a:off x="2077" y="1026"/>
              <a:ext cx="294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13</a:t>
              </a:r>
            </a:p>
          </p:txBody>
        </p:sp>
        <p:grpSp>
          <p:nvGrpSpPr>
            <p:cNvPr id="706637" name="Group 77"/>
            <p:cNvGrpSpPr>
              <a:grpSpLocks/>
            </p:cNvGrpSpPr>
            <p:nvPr/>
          </p:nvGrpSpPr>
          <p:grpSpPr bwMode="auto">
            <a:xfrm>
              <a:off x="2621" y="981"/>
              <a:ext cx="1655" cy="227"/>
              <a:chOff x="2349" y="981"/>
              <a:chExt cx="1655" cy="227"/>
            </a:xfrm>
          </p:grpSpPr>
          <p:sp>
            <p:nvSpPr>
              <p:cNvPr id="706602" name="Rectangle 42"/>
              <p:cNvSpPr>
                <a:spLocks noChangeArrowheads="1"/>
              </p:cNvSpPr>
              <p:nvPr/>
            </p:nvSpPr>
            <p:spPr bwMode="auto">
              <a:xfrm>
                <a:off x="3710" y="981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6609" name="Text Box 49"/>
              <p:cNvSpPr txBox="1">
                <a:spLocks noChangeArrowheads="1"/>
              </p:cNvSpPr>
              <p:nvPr/>
            </p:nvSpPr>
            <p:spPr bwMode="auto">
              <a:xfrm>
                <a:off x="3710" y="1026"/>
                <a:ext cx="294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fr-FR"/>
                  <a:t>36</a:t>
                </a:r>
              </a:p>
            </p:txBody>
          </p:sp>
          <p:sp>
            <p:nvSpPr>
              <p:cNvPr id="706620" name="Rectangle 60"/>
              <p:cNvSpPr>
                <a:spLocks noChangeArrowheads="1"/>
              </p:cNvSpPr>
              <p:nvPr/>
            </p:nvSpPr>
            <p:spPr bwMode="auto">
              <a:xfrm>
                <a:off x="3437" y="981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6621" name="Rectangle 61"/>
              <p:cNvSpPr>
                <a:spLocks noChangeArrowheads="1"/>
              </p:cNvSpPr>
              <p:nvPr/>
            </p:nvSpPr>
            <p:spPr bwMode="auto">
              <a:xfrm>
                <a:off x="3166" y="981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6623" name="Rectangle 63"/>
              <p:cNvSpPr>
                <a:spLocks noChangeArrowheads="1"/>
              </p:cNvSpPr>
              <p:nvPr/>
            </p:nvSpPr>
            <p:spPr bwMode="auto">
              <a:xfrm>
                <a:off x="2894" y="981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6624" name="Rectangle 64"/>
              <p:cNvSpPr>
                <a:spLocks noChangeArrowheads="1"/>
              </p:cNvSpPr>
              <p:nvPr/>
            </p:nvSpPr>
            <p:spPr bwMode="auto">
              <a:xfrm>
                <a:off x="2621" y="981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6625" name="Rectangle 65"/>
              <p:cNvSpPr>
                <a:spLocks noChangeArrowheads="1"/>
              </p:cNvSpPr>
              <p:nvPr/>
            </p:nvSpPr>
            <p:spPr bwMode="auto">
              <a:xfrm>
                <a:off x="2349" y="981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6626" name="Text Box 66"/>
              <p:cNvSpPr txBox="1">
                <a:spLocks noChangeArrowheads="1"/>
              </p:cNvSpPr>
              <p:nvPr/>
            </p:nvSpPr>
            <p:spPr bwMode="auto">
              <a:xfrm>
                <a:off x="2630" y="1026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20</a:t>
                </a:r>
              </a:p>
            </p:txBody>
          </p:sp>
          <p:sp>
            <p:nvSpPr>
              <p:cNvPr id="706627" name="Text Box 67"/>
              <p:cNvSpPr txBox="1">
                <a:spLocks noChangeArrowheads="1"/>
              </p:cNvSpPr>
              <p:nvPr/>
            </p:nvSpPr>
            <p:spPr bwMode="auto">
              <a:xfrm>
                <a:off x="2903" y="1026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24</a:t>
                </a:r>
              </a:p>
            </p:txBody>
          </p:sp>
          <p:sp>
            <p:nvSpPr>
              <p:cNvPr id="706629" name="Text Box 69"/>
              <p:cNvSpPr txBox="1">
                <a:spLocks noChangeArrowheads="1"/>
              </p:cNvSpPr>
              <p:nvPr/>
            </p:nvSpPr>
            <p:spPr bwMode="auto">
              <a:xfrm>
                <a:off x="3175" y="1026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27</a:t>
                </a:r>
              </a:p>
            </p:txBody>
          </p:sp>
          <p:sp>
            <p:nvSpPr>
              <p:cNvPr id="706630" name="Text Box 70"/>
              <p:cNvSpPr txBox="1">
                <a:spLocks noChangeArrowheads="1"/>
              </p:cNvSpPr>
              <p:nvPr/>
            </p:nvSpPr>
            <p:spPr bwMode="auto">
              <a:xfrm>
                <a:off x="2349" y="1026"/>
                <a:ext cx="294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fr-FR"/>
                  <a:t>18</a:t>
                </a:r>
              </a:p>
            </p:txBody>
          </p:sp>
          <p:sp>
            <p:nvSpPr>
              <p:cNvPr id="706631" name="Text Box 71"/>
              <p:cNvSpPr txBox="1">
                <a:spLocks noChangeArrowheads="1"/>
              </p:cNvSpPr>
              <p:nvPr/>
            </p:nvSpPr>
            <p:spPr bwMode="auto">
              <a:xfrm>
                <a:off x="3446" y="1026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32</a:t>
                </a:r>
              </a:p>
            </p:txBody>
          </p:sp>
        </p:grpSp>
        <p:sp>
          <p:nvSpPr>
            <p:cNvPr id="706632" name="Text Box 72"/>
            <p:cNvSpPr txBox="1">
              <a:spLocks noChangeArrowheads="1"/>
            </p:cNvSpPr>
            <p:nvPr/>
          </p:nvSpPr>
          <p:spPr bwMode="auto">
            <a:xfrm>
              <a:off x="4263" y="1026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17</a:t>
              </a:r>
            </a:p>
          </p:txBody>
        </p:sp>
        <p:sp>
          <p:nvSpPr>
            <p:cNvPr id="706633" name="Rectangle 73"/>
            <p:cNvSpPr>
              <a:spLocks noChangeArrowheads="1"/>
            </p:cNvSpPr>
            <p:nvPr/>
          </p:nvSpPr>
          <p:spPr bwMode="auto">
            <a:xfrm>
              <a:off x="4254" y="98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6635" name="Text Box 75"/>
            <p:cNvSpPr txBox="1">
              <a:spLocks noChangeArrowheads="1"/>
            </p:cNvSpPr>
            <p:nvPr/>
          </p:nvSpPr>
          <p:spPr bwMode="auto">
            <a:xfrm>
              <a:off x="1035" y="1026"/>
              <a:ext cx="205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7</a:t>
              </a:r>
            </a:p>
          </p:txBody>
        </p:sp>
        <p:sp>
          <p:nvSpPr>
            <p:cNvPr id="706636" name="Rectangle 76"/>
            <p:cNvSpPr>
              <a:spLocks noChangeArrowheads="1"/>
            </p:cNvSpPr>
            <p:nvPr/>
          </p:nvSpPr>
          <p:spPr bwMode="auto">
            <a:xfrm>
              <a:off x="4526" y="98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</p:grpSp>
      <p:sp>
        <p:nvSpPr>
          <p:cNvPr id="706639" name="Line 79"/>
          <p:cNvSpPr>
            <a:spLocks noChangeShapeType="1"/>
          </p:cNvSpPr>
          <p:nvPr/>
        </p:nvSpPr>
        <p:spPr bwMode="auto">
          <a:xfrm flipH="1">
            <a:off x="3944938" y="1196975"/>
            <a:ext cx="2592387" cy="2873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706677" name="Line 117"/>
          <p:cNvSpPr>
            <a:spLocks noChangeShapeType="1"/>
          </p:cNvSpPr>
          <p:nvPr/>
        </p:nvSpPr>
        <p:spPr bwMode="auto">
          <a:xfrm flipH="1">
            <a:off x="4376738" y="1916113"/>
            <a:ext cx="2592387" cy="3603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>
            <a:spAutoFit/>
          </a:bodyPr>
          <a:lstStyle/>
          <a:p>
            <a:endParaRPr lang="fr-FR"/>
          </a:p>
        </p:txBody>
      </p:sp>
      <p:grpSp>
        <p:nvGrpSpPr>
          <p:cNvPr id="706679" name="Group 119"/>
          <p:cNvGrpSpPr>
            <a:grpSpLocks/>
          </p:cNvGrpSpPr>
          <p:nvPr/>
        </p:nvGrpSpPr>
        <p:grpSpPr bwMode="auto">
          <a:xfrm>
            <a:off x="704850" y="2276475"/>
            <a:ext cx="6932613" cy="360363"/>
            <a:chOff x="444" y="1434"/>
            <a:chExt cx="4367" cy="227"/>
          </a:xfrm>
        </p:grpSpPr>
        <p:sp>
          <p:nvSpPr>
            <p:cNvPr id="706674" name="Rectangle 114"/>
            <p:cNvSpPr>
              <a:spLocks noChangeArrowheads="1"/>
            </p:cNvSpPr>
            <p:nvPr/>
          </p:nvSpPr>
          <p:spPr bwMode="auto">
            <a:xfrm>
              <a:off x="2621" y="1434"/>
              <a:ext cx="272" cy="227"/>
            </a:xfrm>
            <a:prstGeom prst="rect">
              <a:avLst/>
            </a:prstGeom>
            <a:solidFill>
              <a:srgbClr val="FF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6642" name="Rectangle 82"/>
            <p:cNvSpPr>
              <a:spLocks noChangeArrowheads="1"/>
            </p:cNvSpPr>
            <p:nvPr/>
          </p:nvSpPr>
          <p:spPr bwMode="auto">
            <a:xfrm>
              <a:off x="2349" y="1434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6643" name="Text Box 83"/>
            <p:cNvSpPr txBox="1">
              <a:spLocks noChangeArrowheads="1"/>
            </p:cNvSpPr>
            <p:nvPr/>
          </p:nvSpPr>
          <p:spPr bwMode="auto">
            <a:xfrm>
              <a:off x="2358" y="1479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15</a:t>
              </a:r>
            </a:p>
          </p:txBody>
        </p:sp>
        <p:sp>
          <p:nvSpPr>
            <p:cNvPr id="706644" name="Rectangle 84"/>
            <p:cNvSpPr>
              <a:spLocks noChangeArrowheads="1"/>
            </p:cNvSpPr>
            <p:nvPr/>
          </p:nvSpPr>
          <p:spPr bwMode="auto">
            <a:xfrm>
              <a:off x="989" y="1434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6645" name="Rectangle 85"/>
            <p:cNvSpPr>
              <a:spLocks noChangeArrowheads="1"/>
            </p:cNvSpPr>
            <p:nvPr/>
          </p:nvSpPr>
          <p:spPr bwMode="auto">
            <a:xfrm>
              <a:off x="444" y="1434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6646" name="Text Box 86"/>
            <p:cNvSpPr txBox="1">
              <a:spLocks noChangeArrowheads="1"/>
            </p:cNvSpPr>
            <p:nvPr/>
          </p:nvSpPr>
          <p:spPr bwMode="auto">
            <a:xfrm>
              <a:off x="494" y="1480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</a:t>
              </a:r>
            </a:p>
          </p:txBody>
        </p:sp>
        <p:grpSp>
          <p:nvGrpSpPr>
            <p:cNvPr id="706647" name="Group 87"/>
            <p:cNvGrpSpPr>
              <a:grpSpLocks/>
            </p:cNvGrpSpPr>
            <p:nvPr/>
          </p:nvGrpSpPr>
          <p:grpSpPr bwMode="auto">
            <a:xfrm>
              <a:off x="1805" y="1434"/>
              <a:ext cx="285" cy="227"/>
              <a:chOff x="3392" y="2795"/>
              <a:chExt cx="285" cy="227"/>
            </a:xfrm>
          </p:grpSpPr>
          <p:sp>
            <p:nvSpPr>
              <p:cNvPr id="706648" name="Rectangle 88"/>
              <p:cNvSpPr>
                <a:spLocks noChangeArrowheads="1"/>
              </p:cNvSpPr>
              <p:nvPr/>
            </p:nvSpPr>
            <p:spPr bwMode="auto">
              <a:xfrm>
                <a:off x="3392" y="2795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6649" name="Text Box 89"/>
              <p:cNvSpPr txBox="1">
                <a:spLocks noChangeArrowheads="1"/>
              </p:cNvSpPr>
              <p:nvPr/>
            </p:nvSpPr>
            <p:spPr bwMode="auto">
              <a:xfrm>
                <a:off x="3401" y="2840"/>
                <a:ext cx="276" cy="154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12</a:t>
                </a:r>
              </a:p>
            </p:txBody>
          </p:sp>
        </p:grpSp>
        <p:sp>
          <p:nvSpPr>
            <p:cNvPr id="706650" name="Text Box 90"/>
            <p:cNvSpPr txBox="1">
              <a:spLocks noChangeArrowheads="1"/>
            </p:cNvSpPr>
            <p:nvPr/>
          </p:nvSpPr>
          <p:spPr bwMode="auto">
            <a:xfrm>
              <a:off x="4535" y="1479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19</a:t>
              </a:r>
            </a:p>
          </p:txBody>
        </p:sp>
        <p:sp>
          <p:nvSpPr>
            <p:cNvPr id="706651" name="Rectangle 91"/>
            <p:cNvSpPr>
              <a:spLocks noChangeArrowheads="1"/>
            </p:cNvSpPr>
            <p:nvPr/>
          </p:nvSpPr>
          <p:spPr bwMode="auto">
            <a:xfrm>
              <a:off x="717" y="1434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6652" name="Text Box 92"/>
            <p:cNvSpPr txBox="1">
              <a:spLocks noChangeArrowheads="1"/>
            </p:cNvSpPr>
            <p:nvPr/>
          </p:nvSpPr>
          <p:spPr bwMode="auto">
            <a:xfrm>
              <a:off x="717" y="1480"/>
              <a:ext cx="319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5</a:t>
              </a:r>
            </a:p>
          </p:txBody>
        </p:sp>
        <p:sp>
          <p:nvSpPr>
            <p:cNvPr id="706653" name="Rectangle 93"/>
            <p:cNvSpPr>
              <a:spLocks noChangeArrowheads="1"/>
            </p:cNvSpPr>
            <p:nvPr/>
          </p:nvSpPr>
          <p:spPr bwMode="auto">
            <a:xfrm>
              <a:off x="1261" y="1434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grpSp>
          <p:nvGrpSpPr>
            <p:cNvPr id="706654" name="Group 94"/>
            <p:cNvGrpSpPr>
              <a:grpSpLocks/>
            </p:cNvGrpSpPr>
            <p:nvPr/>
          </p:nvGrpSpPr>
          <p:grpSpPr bwMode="auto">
            <a:xfrm>
              <a:off x="1533" y="1434"/>
              <a:ext cx="272" cy="227"/>
              <a:chOff x="943" y="1298"/>
              <a:chExt cx="272" cy="227"/>
            </a:xfrm>
          </p:grpSpPr>
          <p:sp>
            <p:nvSpPr>
              <p:cNvPr id="706655" name="Rectangle 95"/>
              <p:cNvSpPr>
                <a:spLocks noChangeArrowheads="1"/>
              </p:cNvSpPr>
              <p:nvPr/>
            </p:nvSpPr>
            <p:spPr bwMode="auto">
              <a:xfrm>
                <a:off x="943" y="1298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6656" name="Text Box 96"/>
              <p:cNvSpPr txBox="1">
                <a:spLocks noChangeArrowheads="1"/>
              </p:cNvSpPr>
              <p:nvPr/>
            </p:nvSpPr>
            <p:spPr bwMode="auto">
              <a:xfrm>
                <a:off x="988" y="1344"/>
                <a:ext cx="205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fr-FR"/>
                  <a:t>9</a:t>
                </a:r>
              </a:p>
            </p:txBody>
          </p:sp>
        </p:grpSp>
        <p:sp>
          <p:nvSpPr>
            <p:cNvPr id="706657" name="Text Box 97"/>
            <p:cNvSpPr txBox="1">
              <a:spLocks noChangeArrowheads="1"/>
            </p:cNvSpPr>
            <p:nvPr/>
          </p:nvSpPr>
          <p:spPr bwMode="auto">
            <a:xfrm>
              <a:off x="1310" y="1480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8</a:t>
              </a:r>
            </a:p>
          </p:txBody>
        </p:sp>
        <p:sp>
          <p:nvSpPr>
            <p:cNvPr id="706658" name="Rectangle 98"/>
            <p:cNvSpPr>
              <a:spLocks noChangeArrowheads="1"/>
            </p:cNvSpPr>
            <p:nvPr/>
          </p:nvSpPr>
          <p:spPr bwMode="auto">
            <a:xfrm>
              <a:off x="2077" y="1434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6659" name="Text Box 99"/>
            <p:cNvSpPr txBox="1">
              <a:spLocks noChangeArrowheads="1"/>
            </p:cNvSpPr>
            <p:nvPr/>
          </p:nvSpPr>
          <p:spPr bwMode="auto">
            <a:xfrm>
              <a:off x="2077" y="1479"/>
              <a:ext cx="294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13</a:t>
              </a:r>
            </a:p>
          </p:txBody>
        </p:sp>
        <p:grpSp>
          <p:nvGrpSpPr>
            <p:cNvPr id="706660" name="Group 100"/>
            <p:cNvGrpSpPr>
              <a:grpSpLocks/>
            </p:cNvGrpSpPr>
            <p:nvPr/>
          </p:nvGrpSpPr>
          <p:grpSpPr bwMode="auto">
            <a:xfrm>
              <a:off x="2893" y="1434"/>
              <a:ext cx="1655" cy="227"/>
              <a:chOff x="2349" y="981"/>
              <a:chExt cx="1655" cy="227"/>
            </a:xfrm>
          </p:grpSpPr>
          <p:sp>
            <p:nvSpPr>
              <p:cNvPr id="706661" name="Rectangle 101"/>
              <p:cNvSpPr>
                <a:spLocks noChangeArrowheads="1"/>
              </p:cNvSpPr>
              <p:nvPr/>
            </p:nvSpPr>
            <p:spPr bwMode="auto">
              <a:xfrm>
                <a:off x="3710" y="981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6662" name="Text Box 102"/>
              <p:cNvSpPr txBox="1">
                <a:spLocks noChangeArrowheads="1"/>
              </p:cNvSpPr>
              <p:nvPr/>
            </p:nvSpPr>
            <p:spPr bwMode="auto">
              <a:xfrm>
                <a:off x="3710" y="1026"/>
                <a:ext cx="294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fr-FR"/>
                  <a:t>36</a:t>
                </a:r>
              </a:p>
            </p:txBody>
          </p:sp>
          <p:sp>
            <p:nvSpPr>
              <p:cNvPr id="706663" name="Rectangle 103"/>
              <p:cNvSpPr>
                <a:spLocks noChangeArrowheads="1"/>
              </p:cNvSpPr>
              <p:nvPr/>
            </p:nvSpPr>
            <p:spPr bwMode="auto">
              <a:xfrm>
                <a:off x="3437" y="981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6664" name="Rectangle 104"/>
              <p:cNvSpPr>
                <a:spLocks noChangeArrowheads="1"/>
              </p:cNvSpPr>
              <p:nvPr/>
            </p:nvSpPr>
            <p:spPr bwMode="auto">
              <a:xfrm>
                <a:off x="3166" y="981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6665" name="Rectangle 105"/>
              <p:cNvSpPr>
                <a:spLocks noChangeArrowheads="1"/>
              </p:cNvSpPr>
              <p:nvPr/>
            </p:nvSpPr>
            <p:spPr bwMode="auto">
              <a:xfrm>
                <a:off x="2894" y="981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6666" name="Rectangle 106"/>
              <p:cNvSpPr>
                <a:spLocks noChangeArrowheads="1"/>
              </p:cNvSpPr>
              <p:nvPr/>
            </p:nvSpPr>
            <p:spPr bwMode="auto">
              <a:xfrm>
                <a:off x="2621" y="981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6667" name="Rectangle 107"/>
              <p:cNvSpPr>
                <a:spLocks noChangeArrowheads="1"/>
              </p:cNvSpPr>
              <p:nvPr/>
            </p:nvSpPr>
            <p:spPr bwMode="auto">
              <a:xfrm>
                <a:off x="2349" y="981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6668" name="Text Box 108"/>
              <p:cNvSpPr txBox="1">
                <a:spLocks noChangeArrowheads="1"/>
              </p:cNvSpPr>
              <p:nvPr/>
            </p:nvSpPr>
            <p:spPr bwMode="auto">
              <a:xfrm>
                <a:off x="2630" y="1026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20</a:t>
                </a:r>
              </a:p>
            </p:txBody>
          </p:sp>
          <p:sp>
            <p:nvSpPr>
              <p:cNvPr id="706669" name="Text Box 109"/>
              <p:cNvSpPr txBox="1">
                <a:spLocks noChangeArrowheads="1"/>
              </p:cNvSpPr>
              <p:nvPr/>
            </p:nvSpPr>
            <p:spPr bwMode="auto">
              <a:xfrm>
                <a:off x="2903" y="1026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24</a:t>
                </a:r>
              </a:p>
            </p:txBody>
          </p:sp>
          <p:sp>
            <p:nvSpPr>
              <p:cNvPr id="706670" name="Text Box 110"/>
              <p:cNvSpPr txBox="1">
                <a:spLocks noChangeArrowheads="1"/>
              </p:cNvSpPr>
              <p:nvPr/>
            </p:nvSpPr>
            <p:spPr bwMode="auto">
              <a:xfrm>
                <a:off x="3175" y="1026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27</a:t>
                </a:r>
              </a:p>
            </p:txBody>
          </p:sp>
          <p:sp>
            <p:nvSpPr>
              <p:cNvPr id="706671" name="Text Box 111"/>
              <p:cNvSpPr txBox="1">
                <a:spLocks noChangeArrowheads="1"/>
              </p:cNvSpPr>
              <p:nvPr/>
            </p:nvSpPr>
            <p:spPr bwMode="auto">
              <a:xfrm>
                <a:off x="2349" y="1026"/>
                <a:ext cx="294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fr-FR"/>
                  <a:t>18</a:t>
                </a:r>
              </a:p>
            </p:txBody>
          </p:sp>
          <p:sp>
            <p:nvSpPr>
              <p:cNvPr id="706672" name="Text Box 112"/>
              <p:cNvSpPr txBox="1">
                <a:spLocks noChangeArrowheads="1"/>
              </p:cNvSpPr>
              <p:nvPr/>
            </p:nvSpPr>
            <p:spPr bwMode="auto">
              <a:xfrm>
                <a:off x="3446" y="1026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32</a:t>
                </a:r>
              </a:p>
            </p:txBody>
          </p:sp>
        </p:grpSp>
        <p:sp>
          <p:nvSpPr>
            <p:cNvPr id="706675" name="Text Box 115"/>
            <p:cNvSpPr txBox="1">
              <a:spLocks noChangeArrowheads="1"/>
            </p:cNvSpPr>
            <p:nvPr/>
          </p:nvSpPr>
          <p:spPr bwMode="auto">
            <a:xfrm>
              <a:off x="1035" y="1479"/>
              <a:ext cx="205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7</a:t>
              </a:r>
            </a:p>
          </p:txBody>
        </p:sp>
        <p:sp>
          <p:nvSpPr>
            <p:cNvPr id="706676" name="Rectangle 116"/>
            <p:cNvSpPr>
              <a:spLocks noChangeArrowheads="1"/>
            </p:cNvSpPr>
            <p:nvPr/>
          </p:nvSpPr>
          <p:spPr bwMode="auto">
            <a:xfrm>
              <a:off x="4526" y="1434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6673" name="Text Box 113"/>
            <p:cNvSpPr txBox="1">
              <a:spLocks noChangeArrowheads="1"/>
            </p:cNvSpPr>
            <p:nvPr/>
          </p:nvSpPr>
          <p:spPr bwMode="auto">
            <a:xfrm>
              <a:off x="2630" y="1479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17</a:t>
              </a:r>
            </a:p>
          </p:txBody>
        </p:sp>
      </p:grpSp>
      <p:grpSp>
        <p:nvGrpSpPr>
          <p:cNvPr id="706755" name="Group 195"/>
          <p:cNvGrpSpPr>
            <a:grpSpLocks/>
          </p:cNvGrpSpPr>
          <p:nvPr/>
        </p:nvGrpSpPr>
        <p:grpSpPr bwMode="auto">
          <a:xfrm>
            <a:off x="704850" y="3068638"/>
            <a:ext cx="6948488" cy="360362"/>
            <a:chOff x="444" y="1933"/>
            <a:chExt cx="4377" cy="227"/>
          </a:xfrm>
        </p:grpSpPr>
        <p:sp>
          <p:nvSpPr>
            <p:cNvPr id="706714" name="Rectangle 154"/>
            <p:cNvSpPr>
              <a:spLocks noChangeArrowheads="1"/>
            </p:cNvSpPr>
            <p:nvPr/>
          </p:nvSpPr>
          <p:spPr bwMode="auto">
            <a:xfrm>
              <a:off x="3165" y="1933"/>
              <a:ext cx="272" cy="227"/>
            </a:xfrm>
            <a:prstGeom prst="rect">
              <a:avLst/>
            </a:prstGeom>
            <a:solidFill>
              <a:srgbClr val="FF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6681" name="Rectangle 121"/>
            <p:cNvSpPr>
              <a:spLocks noChangeArrowheads="1"/>
            </p:cNvSpPr>
            <p:nvPr/>
          </p:nvSpPr>
          <p:spPr bwMode="auto">
            <a:xfrm>
              <a:off x="2621" y="1933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6682" name="Rectangle 122"/>
            <p:cNvSpPr>
              <a:spLocks noChangeArrowheads="1"/>
            </p:cNvSpPr>
            <p:nvPr/>
          </p:nvSpPr>
          <p:spPr bwMode="auto">
            <a:xfrm>
              <a:off x="2349" y="1933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6683" name="Text Box 123"/>
            <p:cNvSpPr txBox="1">
              <a:spLocks noChangeArrowheads="1"/>
            </p:cNvSpPr>
            <p:nvPr/>
          </p:nvSpPr>
          <p:spPr bwMode="auto">
            <a:xfrm>
              <a:off x="2358" y="1978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15</a:t>
              </a:r>
            </a:p>
          </p:txBody>
        </p:sp>
        <p:sp>
          <p:nvSpPr>
            <p:cNvPr id="706684" name="Rectangle 124"/>
            <p:cNvSpPr>
              <a:spLocks noChangeArrowheads="1"/>
            </p:cNvSpPr>
            <p:nvPr/>
          </p:nvSpPr>
          <p:spPr bwMode="auto">
            <a:xfrm>
              <a:off x="989" y="1933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6685" name="Rectangle 125"/>
            <p:cNvSpPr>
              <a:spLocks noChangeArrowheads="1"/>
            </p:cNvSpPr>
            <p:nvPr/>
          </p:nvSpPr>
          <p:spPr bwMode="auto">
            <a:xfrm>
              <a:off x="444" y="1933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6686" name="Text Box 126"/>
            <p:cNvSpPr txBox="1">
              <a:spLocks noChangeArrowheads="1"/>
            </p:cNvSpPr>
            <p:nvPr/>
          </p:nvSpPr>
          <p:spPr bwMode="auto">
            <a:xfrm>
              <a:off x="494" y="1979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</a:t>
              </a:r>
            </a:p>
          </p:txBody>
        </p:sp>
        <p:grpSp>
          <p:nvGrpSpPr>
            <p:cNvPr id="706687" name="Group 127"/>
            <p:cNvGrpSpPr>
              <a:grpSpLocks/>
            </p:cNvGrpSpPr>
            <p:nvPr/>
          </p:nvGrpSpPr>
          <p:grpSpPr bwMode="auto">
            <a:xfrm>
              <a:off x="1805" y="1933"/>
              <a:ext cx="285" cy="227"/>
              <a:chOff x="3392" y="2795"/>
              <a:chExt cx="285" cy="227"/>
            </a:xfrm>
          </p:grpSpPr>
          <p:sp>
            <p:nvSpPr>
              <p:cNvPr id="706688" name="Rectangle 128"/>
              <p:cNvSpPr>
                <a:spLocks noChangeArrowheads="1"/>
              </p:cNvSpPr>
              <p:nvPr/>
            </p:nvSpPr>
            <p:spPr bwMode="auto">
              <a:xfrm>
                <a:off x="3392" y="2795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6689" name="Text Box 129"/>
              <p:cNvSpPr txBox="1">
                <a:spLocks noChangeArrowheads="1"/>
              </p:cNvSpPr>
              <p:nvPr/>
            </p:nvSpPr>
            <p:spPr bwMode="auto">
              <a:xfrm>
                <a:off x="3401" y="2840"/>
                <a:ext cx="276" cy="154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12</a:t>
                </a:r>
              </a:p>
            </p:txBody>
          </p:sp>
        </p:grpSp>
        <p:sp>
          <p:nvSpPr>
            <p:cNvPr id="706691" name="Rectangle 131"/>
            <p:cNvSpPr>
              <a:spLocks noChangeArrowheads="1"/>
            </p:cNvSpPr>
            <p:nvPr/>
          </p:nvSpPr>
          <p:spPr bwMode="auto">
            <a:xfrm>
              <a:off x="717" y="1933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6692" name="Text Box 132"/>
            <p:cNvSpPr txBox="1">
              <a:spLocks noChangeArrowheads="1"/>
            </p:cNvSpPr>
            <p:nvPr/>
          </p:nvSpPr>
          <p:spPr bwMode="auto">
            <a:xfrm>
              <a:off x="717" y="1979"/>
              <a:ext cx="319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5</a:t>
              </a:r>
            </a:p>
          </p:txBody>
        </p:sp>
        <p:sp>
          <p:nvSpPr>
            <p:cNvPr id="706693" name="Rectangle 133"/>
            <p:cNvSpPr>
              <a:spLocks noChangeArrowheads="1"/>
            </p:cNvSpPr>
            <p:nvPr/>
          </p:nvSpPr>
          <p:spPr bwMode="auto">
            <a:xfrm>
              <a:off x="1261" y="1933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grpSp>
          <p:nvGrpSpPr>
            <p:cNvPr id="706694" name="Group 134"/>
            <p:cNvGrpSpPr>
              <a:grpSpLocks/>
            </p:cNvGrpSpPr>
            <p:nvPr/>
          </p:nvGrpSpPr>
          <p:grpSpPr bwMode="auto">
            <a:xfrm>
              <a:off x="1533" y="1933"/>
              <a:ext cx="272" cy="227"/>
              <a:chOff x="943" y="1298"/>
              <a:chExt cx="272" cy="227"/>
            </a:xfrm>
          </p:grpSpPr>
          <p:sp>
            <p:nvSpPr>
              <p:cNvPr id="706695" name="Rectangle 135"/>
              <p:cNvSpPr>
                <a:spLocks noChangeArrowheads="1"/>
              </p:cNvSpPr>
              <p:nvPr/>
            </p:nvSpPr>
            <p:spPr bwMode="auto">
              <a:xfrm>
                <a:off x="943" y="1298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6696" name="Text Box 136"/>
              <p:cNvSpPr txBox="1">
                <a:spLocks noChangeArrowheads="1"/>
              </p:cNvSpPr>
              <p:nvPr/>
            </p:nvSpPr>
            <p:spPr bwMode="auto">
              <a:xfrm>
                <a:off x="988" y="1344"/>
                <a:ext cx="205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fr-FR"/>
                  <a:t>9</a:t>
                </a:r>
              </a:p>
            </p:txBody>
          </p:sp>
        </p:grpSp>
        <p:sp>
          <p:nvSpPr>
            <p:cNvPr id="706697" name="Text Box 137"/>
            <p:cNvSpPr txBox="1">
              <a:spLocks noChangeArrowheads="1"/>
            </p:cNvSpPr>
            <p:nvPr/>
          </p:nvSpPr>
          <p:spPr bwMode="auto">
            <a:xfrm>
              <a:off x="1310" y="1979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8</a:t>
              </a:r>
            </a:p>
          </p:txBody>
        </p:sp>
        <p:sp>
          <p:nvSpPr>
            <p:cNvPr id="706698" name="Rectangle 138"/>
            <p:cNvSpPr>
              <a:spLocks noChangeArrowheads="1"/>
            </p:cNvSpPr>
            <p:nvPr/>
          </p:nvSpPr>
          <p:spPr bwMode="auto">
            <a:xfrm>
              <a:off x="2077" y="1933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6699" name="Text Box 139"/>
            <p:cNvSpPr txBox="1">
              <a:spLocks noChangeArrowheads="1"/>
            </p:cNvSpPr>
            <p:nvPr/>
          </p:nvSpPr>
          <p:spPr bwMode="auto">
            <a:xfrm>
              <a:off x="2077" y="1978"/>
              <a:ext cx="294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13</a:t>
              </a:r>
            </a:p>
          </p:txBody>
        </p:sp>
        <p:sp>
          <p:nvSpPr>
            <p:cNvPr id="706707" name="Rectangle 147"/>
            <p:cNvSpPr>
              <a:spLocks noChangeArrowheads="1"/>
            </p:cNvSpPr>
            <p:nvPr/>
          </p:nvSpPr>
          <p:spPr bwMode="auto">
            <a:xfrm>
              <a:off x="2893" y="1933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06711" name="Text Box 151"/>
            <p:cNvSpPr txBox="1">
              <a:spLocks noChangeArrowheads="1"/>
            </p:cNvSpPr>
            <p:nvPr/>
          </p:nvSpPr>
          <p:spPr bwMode="auto">
            <a:xfrm>
              <a:off x="2893" y="1978"/>
              <a:ext cx="294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18</a:t>
              </a:r>
            </a:p>
          </p:txBody>
        </p:sp>
        <p:grpSp>
          <p:nvGrpSpPr>
            <p:cNvPr id="706717" name="Group 157"/>
            <p:cNvGrpSpPr>
              <a:grpSpLocks/>
            </p:cNvGrpSpPr>
            <p:nvPr/>
          </p:nvGrpSpPr>
          <p:grpSpPr bwMode="auto">
            <a:xfrm>
              <a:off x="3438" y="1933"/>
              <a:ext cx="1383" cy="227"/>
              <a:chOff x="3165" y="1933"/>
              <a:chExt cx="1383" cy="227"/>
            </a:xfrm>
          </p:grpSpPr>
          <p:sp>
            <p:nvSpPr>
              <p:cNvPr id="706701" name="Rectangle 141"/>
              <p:cNvSpPr>
                <a:spLocks noChangeArrowheads="1"/>
              </p:cNvSpPr>
              <p:nvPr/>
            </p:nvSpPr>
            <p:spPr bwMode="auto">
              <a:xfrm>
                <a:off x="4254" y="1933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6702" name="Text Box 142"/>
              <p:cNvSpPr txBox="1">
                <a:spLocks noChangeArrowheads="1"/>
              </p:cNvSpPr>
              <p:nvPr/>
            </p:nvSpPr>
            <p:spPr bwMode="auto">
              <a:xfrm>
                <a:off x="4254" y="1978"/>
                <a:ext cx="294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fr-FR"/>
                  <a:t>36</a:t>
                </a:r>
              </a:p>
            </p:txBody>
          </p:sp>
          <p:sp>
            <p:nvSpPr>
              <p:cNvPr id="706703" name="Rectangle 143"/>
              <p:cNvSpPr>
                <a:spLocks noChangeArrowheads="1"/>
              </p:cNvSpPr>
              <p:nvPr/>
            </p:nvSpPr>
            <p:spPr bwMode="auto">
              <a:xfrm>
                <a:off x="3981" y="1933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6704" name="Rectangle 144"/>
              <p:cNvSpPr>
                <a:spLocks noChangeArrowheads="1"/>
              </p:cNvSpPr>
              <p:nvPr/>
            </p:nvSpPr>
            <p:spPr bwMode="auto">
              <a:xfrm>
                <a:off x="3710" y="1933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6705" name="Rectangle 145"/>
              <p:cNvSpPr>
                <a:spLocks noChangeArrowheads="1"/>
              </p:cNvSpPr>
              <p:nvPr/>
            </p:nvSpPr>
            <p:spPr bwMode="auto">
              <a:xfrm>
                <a:off x="3438" y="1933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6706" name="Rectangle 146"/>
              <p:cNvSpPr>
                <a:spLocks noChangeArrowheads="1"/>
              </p:cNvSpPr>
              <p:nvPr/>
            </p:nvSpPr>
            <p:spPr bwMode="auto">
              <a:xfrm>
                <a:off x="3165" y="1933"/>
                <a:ext cx="272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06708" name="Text Box 148"/>
              <p:cNvSpPr txBox="1">
                <a:spLocks noChangeArrowheads="1"/>
              </p:cNvSpPr>
              <p:nvPr/>
            </p:nvSpPr>
            <p:spPr bwMode="auto">
              <a:xfrm>
                <a:off x="3174" y="1978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20</a:t>
                </a:r>
              </a:p>
            </p:txBody>
          </p:sp>
          <p:sp>
            <p:nvSpPr>
              <p:cNvPr id="706709" name="Text Box 149"/>
              <p:cNvSpPr txBox="1">
                <a:spLocks noChangeArrowheads="1"/>
              </p:cNvSpPr>
              <p:nvPr/>
            </p:nvSpPr>
            <p:spPr bwMode="auto">
              <a:xfrm>
                <a:off x="3447" y="1978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24</a:t>
                </a:r>
              </a:p>
            </p:txBody>
          </p:sp>
          <p:sp>
            <p:nvSpPr>
              <p:cNvPr id="706710" name="Text Box 150"/>
              <p:cNvSpPr txBox="1">
                <a:spLocks noChangeArrowheads="1"/>
              </p:cNvSpPr>
              <p:nvPr/>
            </p:nvSpPr>
            <p:spPr bwMode="auto">
              <a:xfrm>
                <a:off x="3719" y="1978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27</a:t>
                </a:r>
              </a:p>
            </p:txBody>
          </p:sp>
          <p:sp>
            <p:nvSpPr>
              <p:cNvPr id="706712" name="Text Box 152"/>
              <p:cNvSpPr txBox="1">
                <a:spLocks noChangeArrowheads="1"/>
              </p:cNvSpPr>
              <p:nvPr/>
            </p:nvSpPr>
            <p:spPr bwMode="auto">
              <a:xfrm>
                <a:off x="3990" y="1978"/>
                <a:ext cx="276" cy="15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32</a:t>
                </a:r>
              </a:p>
            </p:txBody>
          </p:sp>
        </p:grpSp>
        <p:sp>
          <p:nvSpPr>
            <p:cNvPr id="706713" name="Text Box 153"/>
            <p:cNvSpPr txBox="1">
              <a:spLocks noChangeArrowheads="1"/>
            </p:cNvSpPr>
            <p:nvPr/>
          </p:nvSpPr>
          <p:spPr bwMode="auto">
            <a:xfrm>
              <a:off x="1035" y="1978"/>
              <a:ext cx="205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7</a:t>
              </a:r>
            </a:p>
          </p:txBody>
        </p:sp>
        <p:sp>
          <p:nvSpPr>
            <p:cNvPr id="706690" name="Text Box 130"/>
            <p:cNvSpPr txBox="1">
              <a:spLocks noChangeArrowheads="1"/>
            </p:cNvSpPr>
            <p:nvPr/>
          </p:nvSpPr>
          <p:spPr bwMode="auto">
            <a:xfrm>
              <a:off x="3174" y="1978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19</a:t>
              </a:r>
            </a:p>
          </p:txBody>
        </p:sp>
        <p:sp>
          <p:nvSpPr>
            <p:cNvPr id="706715" name="Text Box 155"/>
            <p:cNvSpPr txBox="1">
              <a:spLocks noChangeArrowheads="1"/>
            </p:cNvSpPr>
            <p:nvPr/>
          </p:nvSpPr>
          <p:spPr bwMode="auto">
            <a:xfrm>
              <a:off x="2630" y="1978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17</a:t>
              </a:r>
            </a:p>
          </p:txBody>
        </p:sp>
      </p:grpSp>
      <p:sp>
        <p:nvSpPr>
          <p:cNvPr id="706716" name="Line 156"/>
          <p:cNvSpPr>
            <a:spLocks noChangeShapeType="1"/>
          </p:cNvSpPr>
          <p:nvPr/>
        </p:nvSpPr>
        <p:spPr bwMode="auto">
          <a:xfrm flipH="1">
            <a:off x="5168900" y="2708275"/>
            <a:ext cx="2232025" cy="3603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706756" name="Text Box 196"/>
          <p:cNvSpPr txBox="1">
            <a:spLocks noChangeArrowheads="1"/>
          </p:cNvSpPr>
          <p:nvPr/>
        </p:nvSpPr>
        <p:spPr bwMode="auto">
          <a:xfrm>
            <a:off x="2001838" y="3930650"/>
            <a:ext cx="4773612" cy="6413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sz="3600" b="1" i="1">
                <a:solidFill>
                  <a:srgbClr val="FF0000"/>
                </a:solidFill>
              </a:rPr>
              <a:t>tableau trié !</a:t>
            </a:r>
          </a:p>
        </p:txBody>
      </p:sp>
      <p:sp>
        <p:nvSpPr>
          <p:cNvPr id="706757" name="Text Box 197"/>
          <p:cNvSpPr txBox="1">
            <a:spLocks noChangeArrowheads="1"/>
          </p:cNvSpPr>
          <p:nvPr/>
        </p:nvSpPr>
        <p:spPr bwMode="auto">
          <a:xfrm>
            <a:off x="2154238" y="4083050"/>
            <a:ext cx="4773612" cy="6413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sz="3600" b="1" i="1">
                <a:solidFill>
                  <a:srgbClr val="FF0000"/>
                </a:solidFill>
              </a:rPr>
              <a:t>tableau trié !</a:t>
            </a:r>
          </a:p>
        </p:txBody>
      </p:sp>
      <p:sp>
        <p:nvSpPr>
          <p:cNvPr id="706758" name="Text Box 198"/>
          <p:cNvSpPr txBox="1">
            <a:spLocks noChangeArrowheads="1"/>
          </p:cNvSpPr>
          <p:nvPr/>
        </p:nvSpPr>
        <p:spPr bwMode="auto">
          <a:xfrm>
            <a:off x="2306638" y="4235450"/>
            <a:ext cx="4773612" cy="6413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sz="3600" b="1" i="1">
                <a:solidFill>
                  <a:srgbClr val="FF0000"/>
                </a:solidFill>
              </a:rPr>
              <a:t>tableau trié !</a:t>
            </a:r>
          </a:p>
        </p:txBody>
      </p:sp>
      <p:sp>
        <p:nvSpPr>
          <p:cNvPr id="706759" name="Text Box 199"/>
          <p:cNvSpPr txBox="1">
            <a:spLocks noChangeArrowheads="1"/>
          </p:cNvSpPr>
          <p:nvPr/>
        </p:nvSpPr>
        <p:spPr bwMode="auto">
          <a:xfrm>
            <a:off x="2459038" y="4387850"/>
            <a:ext cx="4773612" cy="6413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sz="3600" b="1" i="1">
                <a:solidFill>
                  <a:srgbClr val="FF0000"/>
                </a:solidFill>
              </a:rPr>
              <a:t>tableau trié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70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70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70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3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39" grpId="0" animBg="1"/>
      <p:bldP spid="706677" grpId="0" animBg="1"/>
      <p:bldP spid="706716" grpId="0" animBg="1"/>
      <p:bldP spid="706756" grpId="0" autoUpdateAnimBg="0"/>
      <p:bldP spid="706757" grpId="0" autoUpdateAnimBg="0"/>
      <p:bldP spid="706758" grpId="0" autoUpdateAnimBg="0"/>
      <p:bldP spid="706759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9518-9BF8-41B8-A697-C11905A1490C}" type="slidenum">
              <a:rPr lang="fr-FR"/>
              <a:pPr/>
              <a:t>45</a:t>
            </a:fld>
            <a:endParaRPr lang="fr-FR"/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420100" cy="762000"/>
          </a:xfrm>
          <a:ln>
            <a:solidFill>
              <a:srgbClr val="0033CC"/>
            </a:solidFill>
          </a:ln>
        </p:spPr>
        <p:txBody>
          <a:bodyPr/>
          <a:lstStyle/>
          <a:p>
            <a:pPr algn="l"/>
            <a:r>
              <a:rPr lang="fr-FR">
                <a:cs typeface="Times New Roman" pitchFamily="18" charset="0"/>
              </a:rPr>
              <a:t> </a:t>
            </a:r>
            <a:r>
              <a:rPr lang="fr-FR" sz="1800" b="1">
                <a:solidFill>
                  <a:srgbClr val="0033CC"/>
                </a:solidFill>
              </a:rPr>
              <a:t>Tris par comparaison</a:t>
            </a:r>
            <a:r>
              <a:rPr lang="fr-FR" sz="1800" b="1"/>
              <a:t>                  </a:t>
            </a:r>
            <a:r>
              <a:rPr lang="fr-FR" b="1">
                <a:cs typeface="Times New Roman" pitchFamily="18" charset="0"/>
              </a:rPr>
              <a:t>Le Tri par insertion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219200"/>
            <a:ext cx="8420100" cy="4876800"/>
          </a:xfrm>
        </p:spPr>
        <p:txBody>
          <a:bodyPr/>
          <a:lstStyle/>
          <a:p>
            <a:r>
              <a:rPr lang="fr-FR" sz="2800" i="1">
                <a:cs typeface="Times New Roman" pitchFamily="18" charset="0"/>
              </a:rPr>
              <a:t>Données:</a:t>
            </a:r>
            <a:r>
              <a:rPr lang="fr-FR" sz="2800">
                <a:cs typeface="Times New Roman" pitchFamily="18" charset="0"/>
              </a:rPr>
              <a:t> un tableau de n éléments à trier </a:t>
            </a:r>
          </a:p>
          <a:p>
            <a:r>
              <a:rPr lang="fr-FR" sz="2800" i="1">
                <a:cs typeface="Times New Roman" pitchFamily="18" charset="0"/>
              </a:rPr>
              <a:t>Principe:</a:t>
            </a:r>
            <a:r>
              <a:rPr lang="fr-FR" sz="2800">
                <a:cs typeface="Times New Roman" pitchFamily="18" charset="0"/>
              </a:rPr>
              <a:t> on repère dans la partie triée la place de l’élément </a:t>
            </a:r>
            <a:r>
              <a:rPr lang="fr-FR" sz="2800" b="1">
                <a:solidFill>
                  <a:srgbClr val="FF0000"/>
                </a:solidFill>
                <a:cs typeface="Times New Roman" pitchFamily="18" charset="0"/>
              </a:rPr>
              <a:t>suivant</a:t>
            </a:r>
            <a:r>
              <a:rPr lang="fr-FR" sz="280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fr-FR" sz="2800">
                <a:cs typeface="Times New Roman" pitchFamily="18" charset="0"/>
              </a:rPr>
              <a:t>à ranger, et on décale vers la droite pour ce rangement les éléments triés qui lui sont supérieurs. </a:t>
            </a:r>
          </a:p>
        </p:txBody>
      </p:sp>
      <p:sp>
        <p:nvSpPr>
          <p:cNvPr id="482308" name="Rectangle 4"/>
          <p:cNvSpPr>
            <a:spLocks noChangeArrowheads="1"/>
          </p:cNvSpPr>
          <p:nvPr/>
        </p:nvSpPr>
        <p:spPr bwMode="auto">
          <a:xfrm>
            <a:off x="6038850" y="3706813"/>
            <a:ext cx="330200" cy="2286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482309" name="Rectangle 5"/>
          <p:cNvSpPr>
            <a:spLocks noChangeArrowheads="1"/>
          </p:cNvSpPr>
          <p:nvPr/>
        </p:nvSpPr>
        <p:spPr bwMode="auto">
          <a:xfrm>
            <a:off x="6464300" y="3706813"/>
            <a:ext cx="1733550" cy="228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482310" name="Rectangle 6"/>
          <p:cNvSpPr>
            <a:spLocks noChangeArrowheads="1"/>
          </p:cNvSpPr>
          <p:nvPr/>
        </p:nvSpPr>
        <p:spPr bwMode="auto">
          <a:xfrm>
            <a:off x="5213350" y="4926013"/>
            <a:ext cx="330200" cy="2286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482311" name="Rectangle 7"/>
          <p:cNvSpPr>
            <a:spLocks noChangeArrowheads="1"/>
          </p:cNvSpPr>
          <p:nvPr/>
        </p:nvSpPr>
        <p:spPr bwMode="auto">
          <a:xfrm>
            <a:off x="6534150" y="4926013"/>
            <a:ext cx="1733550" cy="228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482312" name="Text Box 8"/>
          <p:cNvSpPr txBox="1">
            <a:spLocks noChangeArrowheads="1"/>
          </p:cNvSpPr>
          <p:nvPr/>
        </p:nvSpPr>
        <p:spPr bwMode="auto">
          <a:xfrm>
            <a:off x="4267200" y="4267200"/>
            <a:ext cx="1306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fr-FR" sz="2400"/>
              <a:t>liste triée</a:t>
            </a:r>
          </a:p>
        </p:txBody>
      </p:sp>
      <p:sp>
        <p:nvSpPr>
          <p:cNvPr id="482314" name="Text Box 10"/>
          <p:cNvSpPr txBox="1">
            <a:spLocks noChangeArrowheads="1"/>
          </p:cNvSpPr>
          <p:nvPr/>
        </p:nvSpPr>
        <p:spPr bwMode="auto">
          <a:xfrm>
            <a:off x="4572000" y="6019800"/>
            <a:ext cx="1306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fr-FR" sz="2400"/>
              <a:t>liste triée</a:t>
            </a:r>
          </a:p>
        </p:txBody>
      </p:sp>
      <p:sp>
        <p:nvSpPr>
          <p:cNvPr id="482316" name="Text Box 12"/>
          <p:cNvSpPr txBox="1">
            <a:spLocks noChangeArrowheads="1"/>
          </p:cNvSpPr>
          <p:nvPr/>
        </p:nvSpPr>
        <p:spPr bwMode="auto">
          <a:xfrm>
            <a:off x="914400" y="3429000"/>
            <a:ext cx="223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fr-FR" sz="2400" b="1" i="1">
                <a:solidFill>
                  <a:srgbClr val="FF0000"/>
                </a:solidFill>
              </a:rPr>
              <a:t>place du suivant</a:t>
            </a:r>
            <a:endParaRPr lang="fr-FR" b="1" i="1">
              <a:solidFill>
                <a:srgbClr val="FF0000"/>
              </a:solidFill>
            </a:endParaRPr>
          </a:p>
        </p:txBody>
      </p:sp>
      <p:sp>
        <p:nvSpPr>
          <p:cNvPr id="482317" name="Text Box 13"/>
          <p:cNvSpPr txBox="1">
            <a:spLocks noChangeArrowheads="1"/>
          </p:cNvSpPr>
          <p:nvPr/>
        </p:nvSpPr>
        <p:spPr bwMode="auto">
          <a:xfrm>
            <a:off x="6705600" y="5562600"/>
            <a:ext cx="1552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fr-FR" sz="2400"/>
              <a:t>reste à trier</a:t>
            </a:r>
          </a:p>
        </p:txBody>
      </p:sp>
      <p:sp>
        <p:nvSpPr>
          <p:cNvPr id="482321" name="Line 17"/>
          <p:cNvSpPr>
            <a:spLocks noChangeShapeType="1"/>
          </p:cNvSpPr>
          <p:nvPr/>
        </p:nvSpPr>
        <p:spPr bwMode="auto">
          <a:xfrm>
            <a:off x="5048250" y="37068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482322" name="Rectangle 18"/>
          <p:cNvSpPr>
            <a:spLocks noChangeArrowheads="1"/>
          </p:cNvSpPr>
          <p:nvPr/>
        </p:nvSpPr>
        <p:spPr bwMode="auto">
          <a:xfrm>
            <a:off x="3810000" y="3706813"/>
            <a:ext cx="123825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482323" name="Rectangle 19"/>
          <p:cNvSpPr>
            <a:spLocks noChangeArrowheads="1"/>
          </p:cNvSpPr>
          <p:nvPr/>
        </p:nvSpPr>
        <p:spPr bwMode="auto">
          <a:xfrm>
            <a:off x="5130800" y="3706813"/>
            <a:ext cx="8255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482324" name="Text Box 20"/>
          <p:cNvSpPr txBox="1">
            <a:spLocks noChangeArrowheads="1"/>
          </p:cNvSpPr>
          <p:nvPr/>
        </p:nvSpPr>
        <p:spPr bwMode="auto">
          <a:xfrm>
            <a:off x="5638800" y="3124200"/>
            <a:ext cx="1133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fr-FR" sz="2400" b="1">
                <a:solidFill>
                  <a:srgbClr val="FF0000"/>
                </a:solidFill>
              </a:rPr>
              <a:t>suivant</a:t>
            </a:r>
          </a:p>
        </p:txBody>
      </p:sp>
      <p:sp>
        <p:nvSpPr>
          <p:cNvPr id="482328" name="Rectangle 24"/>
          <p:cNvSpPr>
            <a:spLocks noChangeArrowheads="1"/>
          </p:cNvSpPr>
          <p:nvPr/>
        </p:nvSpPr>
        <p:spPr bwMode="auto">
          <a:xfrm>
            <a:off x="3975100" y="4926013"/>
            <a:ext cx="123825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482330" name="Rectangle 26"/>
          <p:cNvSpPr>
            <a:spLocks noChangeArrowheads="1"/>
          </p:cNvSpPr>
          <p:nvPr/>
        </p:nvSpPr>
        <p:spPr bwMode="auto">
          <a:xfrm>
            <a:off x="5626100" y="4926013"/>
            <a:ext cx="8255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482334" name="Freeform 30"/>
          <p:cNvSpPr>
            <a:spLocks/>
          </p:cNvSpPr>
          <p:nvPr/>
        </p:nvSpPr>
        <p:spPr bwMode="auto">
          <a:xfrm>
            <a:off x="3276600" y="3276600"/>
            <a:ext cx="1752600" cy="3048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672" y="0"/>
              </a:cxn>
              <a:cxn ang="0">
                <a:pos x="1104" y="192"/>
              </a:cxn>
            </a:cxnLst>
            <a:rect l="0" t="0" r="r" b="b"/>
            <a:pathLst>
              <a:path w="1104" h="192">
                <a:moveTo>
                  <a:pt x="0" y="192"/>
                </a:moveTo>
                <a:cubicBezTo>
                  <a:pt x="244" y="96"/>
                  <a:pt x="488" y="0"/>
                  <a:pt x="672" y="0"/>
                </a:cubicBezTo>
                <a:cubicBezTo>
                  <a:pt x="856" y="0"/>
                  <a:pt x="980" y="96"/>
                  <a:pt x="1104" y="192"/>
                </a:cubicBezTo>
              </a:path>
            </a:pathLst>
          </a:custGeom>
          <a:noFill/>
          <a:ln w="19050" cap="sq" cmpd="sng">
            <a:solidFill>
              <a:srgbClr val="000000"/>
            </a:solidFill>
            <a:prstDash val="solid"/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482338" name="Text Box 34"/>
          <p:cNvSpPr txBox="1">
            <a:spLocks noChangeArrowheads="1"/>
          </p:cNvSpPr>
          <p:nvPr/>
        </p:nvSpPr>
        <p:spPr bwMode="auto">
          <a:xfrm>
            <a:off x="6477000" y="4343400"/>
            <a:ext cx="1552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fr-FR" sz="2400"/>
              <a:t>reste à trier</a:t>
            </a:r>
          </a:p>
        </p:txBody>
      </p:sp>
      <p:sp>
        <p:nvSpPr>
          <p:cNvPr id="482339" name="AutoShape 35"/>
          <p:cNvSpPr>
            <a:spLocks/>
          </p:cNvSpPr>
          <p:nvPr/>
        </p:nvSpPr>
        <p:spPr bwMode="auto">
          <a:xfrm rot="-5400000">
            <a:off x="6934200" y="3124200"/>
            <a:ext cx="304800" cy="2133600"/>
          </a:xfrm>
          <a:prstGeom prst="leftBrace">
            <a:avLst>
              <a:gd name="adj1" fmla="val 58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482340" name="AutoShape 36"/>
          <p:cNvSpPr>
            <a:spLocks/>
          </p:cNvSpPr>
          <p:nvPr/>
        </p:nvSpPr>
        <p:spPr bwMode="auto">
          <a:xfrm rot="-5400000">
            <a:off x="4724400" y="3124200"/>
            <a:ext cx="304800" cy="2133600"/>
          </a:xfrm>
          <a:prstGeom prst="leftBrace">
            <a:avLst>
              <a:gd name="adj1" fmla="val 58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482341" name="AutoShape 37"/>
          <p:cNvSpPr>
            <a:spLocks/>
          </p:cNvSpPr>
          <p:nvPr/>
        </p:nvSpPr>
        <p:spPr bwMode="auto">
          <a:xfrm rot="-5400000">
            <a:off x="7239000" y="4572000"/>
            <a:ext cx="304800" cy="1676400"/>
          </a:xfrm>
          <a:prstGeom prst="leftBrace">
            <a:avLst>
              <a:gd name="adj1" fmla="val 458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482342" name="AutoShape 38"/>
          <p:cNvSpPr>
            <a:spLocks/>
          </p:cNvSpPr>
          <p:nvPr/>
        </p:nvSpPr>
        <p:spPr bwMode="auto">
          <a:xfrm rot="-5400000">
            <a:off x="5867400" y="50292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482344" name="AutoShape 40"/>
          <p:cNvSpPr>
            <a:spLocks/>
          </p:cNvSpPr>
          <p:nvPr/>
        </p:nvSpPr>
        <p:spPr bwMode="auto">
          <a:xfrm rot="-5400000">
            <a:off x="4914900" y="4686300"/>
            <a:ext cx="533400" cy="2286000"/>
          </a:xfrm>
          <a:prstGeom prst="leftBrace">
            <a:avLst>
              <a:gd name="adj1" fmla="val 35714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482345" name="AutoShape 41"/>
          <p:cNvSpPr>
            <a:spLocks noChangeArrowheads="1"/>
          </p:cNvSpPr>
          <p:nvPr/>
        </p:nvSpPr>
        <p:spPr bwMode="auto">
          <a:xfrm>
            <a:off x="2971800" y="3886200"/>
            <a:ext cx="609600" cy="1295400"/>
          </a:xfrm>
          <a:prstGeom prst="curvedRightArrow">
            <a:avLst>
              <a:gd name="adj1" fmla="val 42500"/>
              <a:gd name="adj2" fmla="val 85000"/>
              <a:gd name="adj3" fmla="val 33333"/>
            </a:avLst>
          </a:prstGeom>
          <a:solidFill>
            <a:schemeClr val="folHlink"/>
          </a:solidFill>
          <a:ln w="9525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482346" name="AutoShape 42"/>
          <p:cNvSpPr>
            <a:spLocks noChangeArrowheads="1"/>
          </p:cNvSpPr>
          <p:nvPr/>
        </p:nvSpPr>
        <p:spPr bwMode="auto">
          <a:xfrm flipH="1">
            <a:off x="685800" y="5181600"/>
            <a:ext cx="2514600" cy="838200"/>
          </a:xfrm>
          <a:prstGeom prst="wedgeRoundRectCallout">
            <a:avLst>
              <a:gd name="adj1" fmla="val -161556"/>
              <a:gd name="adj2" fmla="val 944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i="1">
                <a:solidFill>
                  <a:srgbClr val="CC3399"/>
                </a:solidFill>
              </a:rPr>
              <a:t>éléments qui ont été décalés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B8F8-905C-47B1-849C-5ED73194A9D7}" type="slidenum">
              <a:rPr lang="fr-FR"/>
              <a:pPr/>
              <a:t>46</a:t>
            </a:fld>
            <a:endParaRPr lang="fr-FR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81000"/>
            <a:ext cx="9372600" cy="5867400"/>
          </a:xfrm>
        </p:spPr>
        <p:txBody>
          <a:bodyPr/>
          <a:lstStyle/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 b="1">
                <a:cs typeface="Times New Roman" pitchFamily="18" charset="0"/>
              </a:rPr>
              <a:t>procédure </a:t>
            </a:r>
            <a:r>
              <a:rPr lang="fr-FR" sz="2600">
                <a:solidFill>
                  <a:srgbClr val="0000FF"/>
                </a:solidFill>
                <a:cs typeface="Times New Roman" pitchFamily="18" charset="0"/>
              </a:rPr>
              <a:t> triInsertion_1 </a:t>
            </a:r>
            <a:r>
              <a:rPr lang="fr-FR" sz="2600">
                <a:cs typeface="Times New Roman" pitchFamily="18" charset="0"/>
              </a:rPr>
              <a:t>(tab, nbVal)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 b="1">
                <a:cs typeface="Times New Roman" pitchFamily="18" charset="0"/>
              </a:rPr>
              <a:t>paramètres</a:t>
            </a:r>
            <a:r>
              <a:rPr lang="fr-FR" sz="2600">
                <a:cs typeface="Times New Roman" pitchFamily="18" charset="0"/>
              </a:rPr>
              <a:t>	(</a:t>
            </a:r>
            <a:r>
              <a:rPr lang="fr-FR" sz="2600">
                <a:solidFill>
                  <a:srgbClr val="0000FF"/>
                </a:solidFill>
                <a:cs typeface="Times New Roman" pitchFamily="18" charset="0"/>
              </a:rPr>
              <a:t>D/R</a:t>
            </a:r>
            <a:r>
              <a:rPr lang="fr-FR" sz="2600">
                <a:cs typeface="Times New Roman" pitchFamily="18" charset="0"/>
              </a:rPr>
              <a:t>) tab: </a:t>
            </a:r>
            <a:r>
              <a:rPr lang="fr-FR" sz="2600" b="1">
                <a:cs typeface="Times New Roman" pitchFamily="18" charset="0"/>
              </a:rPr>
              <a:t>tableau</a:t>
            </a:r>
            <a:r>
              <a:rPr lang="fr-FR" sz="2600">
                <a:cs typeface="Times New Roman" pitchFamily="18" charset="0"/>
              </a:rPr>
              <a:t>[1, MAX] </a:t>
            </a:r>
            <a:r>
              <a:rPr lang="fr-FR" sz="2600" b="1">
                <a:cs typeface="Times New Roman" pitchFamily="18" charset="0"/>
              </a:rPr>
              <a:t>d'entiers</a:t>
            </a:r>
            <a:endParaRPr lang="fr-FR" sz="260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>
                <a:cs typeface="Times New Roman" pitchFamily="18" charset="0"/>
              </a:rPr>
              <a:t>		           (D) nbVal: </a:t>
            </a:r>
            <a:r>
              <a:rPr lang="fr-FR" sz="2600" b="1">
                <a:cs typeface="Times New Roman" pitchFamily="18" charset="0"/>
              </a:rPr>
              <a:t>entier</a:t>
            </a:r>
            <a:endParaRPr lang="fr-FR" sz="260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 b="1">
                <a:cs typeface="Times New Roman" pitchFamily="18" charset="0"/>
              </a:rPr>
              <a:t>variables       </a:t>
            </a:r>
            <a:r>
              <a:rPr lang="fr-FR" sz="2600">
                <a:cs typeface="Times New Roman" pitchFamily="18" charset="0"/>
              </a:rPr>
              <a:t>oldPlace, newPlace: </a:t>
            </a:r>
            <a:r>
              <a:rPr lang="fr-FR" sz="2600" b="1">
                <a:cs typeface="Times New Roman" pitchFamily="18" charset="0"/>
              </a:rPr>
              <a:t>entiers</a:t>
            </a:r>
            <a:endParaRPr lang="fr-FR" sz="260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 b="1">
                <a:cs typeface="Times New Roman" pitchFamily="18" charset="0"/>
              </a:rPr>
              <a:t>début</a:t>
            </a:r>
            <a:endParaRPr lang="fr-FR" sz="260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 b="1">
                <a:cs typeface="Times New Roman" pitchFamily="18" charset="0"/>
              </a:rPr>
              <a:t>	pour  </a:t>
            </a:r>
            <a:r>
              <a:rPr lang="fr-FR" sz="2600">
                <a:cs typeface="Times New Roman" pitchFamily="18" charset="0"/>
              </a:rPr>
              <a:t>oldPlace </a:t>
            </a:r>
            <a:r>
              <a:rPr lang="fr-FR" sz="26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600">
                <a:cs typeface="Times New Roman" pitchFamily="18" charset="0"/>
              </a:rPr>
              <a:t> 2 à nbVal </a:t>
            </a:r>
            <a:r>
              <a:rPr lang="fr-FR" sz="2600" b="1">
                <a:cs typeface="Times New Roman" pitchFamily="18" charset="0"/>
              </a:rPr>
              <a:t>faire</a:t>
            </a:r>
            <a:r>
              <a:rPr lang="fr-FR" sz="2600" i="1">
                <a:cs typeface="Times New Roman" pitchFamily="18" charset="0"/>
              </a:rPr>
              <a:t>  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 i="1">
                <a:solidFill>
                  <a:srgbClr val="FF0000"/>
                </a:solidFill>
                <a:cs typeface="Times New Roman" pitchFamily="18" charset="0"/>
              </a:rPr>
              <a:t>{ Recherche </a:t>
            </a:r>
            <a:r>
              <a:rPr lang="fr-FR" sz="2600" b="1" i="1">
                <a:solidFill>
                  <a:srgbClr val="FF0000"/>
                </a:solidFill>
                <a:cs typeface="Times New Roman" pitchFamily="18" charset="0"/>
              </a:rPr>
              <a:t>dans un premier temps</a:t>
            </a:r>
            <a:r>
              <a:rPr lang="fr-FR" sz="2600" i="1">
                <a:solidFill>
                  <a:srgbClr val="FF0000"/>
                </a:solidFill>
                <a:cs typeface="Times New Roman" pitchFamily="18" charset="0"/>
              </a:rPr>
              <a:t> où doit s'insérer </a:t>
            </a:r>
            <a:r>
              <a:rPr lang="fr-FR" sz="2600">
                <a:solidFill>
                  <a:srgbClr val="FF0000"/>
                </a:solidFill>
                <a:cs typeface="Times New Roman" pitchFamily="18" charset="0"/>
              </a:rPr>
              <a:t>tab[oldPlace]</a:t>
            </a:r>
            <a:r>
              <a:rPr lang="fr-FR" sz="2600" i="1">
                <a:solidFill>
                  <a:srgbClr val="FF0000"/>
                </a:solidFill>
                <a:cs typeface="Times New Roman" pitchFamily="18" charset="0"/>
              </a:rPr>
              <a:t> }</a:t>
            </a:r>
            <a:endParaRPr lang="fr-FR" sz="2600">
              <a:solidFill>
                <a:srgbClr val="FF0000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>
                <a:cs typeface="Times New Roman" pitchFamily="18" charset="0"/>
              </a:rPr>
              <a:t>		newPlace </a:t>
            </a:r>
            <a:r>
              <a:rPr lang="fr-FR" sz="26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600">
                <a:cs typeface="Times New Roman" pitchFamily="18" charset="0"/>
              </a:rPr>
              <a:t> </a:t>
            </a:r>
            <a:r>
              <a:rPr lang="fr-FR" sz="2600">
                <a:solidFill>
                  <a:srgbClr val="0000FF"/>
                </a:solidFill>
                <a:cs typeface="Times New Roman" pitchFamily="18" charset="0"/>
              </a:rPr>
              <a:t>cherchePlace</a:t>
            </a:r>
            <a:r>
              <a:rPr lang="fr-FR" sz="2600">
                <a:cs typeface="Times New Roman" pitchFamily="18" charset="0"/>
              </a:rPr>
              <a:t>(tab, oldPlace)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 i="1">
                <a:solidFill>
                  <a:srgbClr val="FF0000"/>
                </a:solidFill>
                <a:cs typeface="Times New Roman" pitchFamily="18" charset="0"/>
              </a:rPr>
              <a:t>{ </a:t>
            </a:r>
            <a:r>
              <a:rPr lang="fr-FR" sz="2600" b="1" i="1">
                <a:solidFill>
                  <a:srgbClr val="FF0000"/>
                </a:solidFill>
                <a:cs typeface="Times New Roman" pitchFamily="18" charset="0"/>
              </a:rPr>
              <a:t>Dans un second temps</a:t>
            </a:r>
            <a:r>
              <a:rPr lang="fr-FR" sz="2600" i="1">
                <a:solidFill>
                  <a:srgbClr val="FF0000"/>
                </a:solidFill>
                <a:cs typeface="Times New Roman" pitchFamily="18" charset="0"/>
              </a:rPr>
              <a:t>, si </a:t>
            </a:r>
            <a:r>
              <a:rPr lang="fr-FR" sz="2600">
                <a:solidFill>
                  <a:srgbClr val="FF0000"/>
                </a:solidFill>
                <a:cs typeface="Times New Roman" pitchFamily="18" charset="0"/>
              </a:rPr>
              <a:t>tab[oldPlace]</a:t>
            </a:r>
            <a:r>
              <a:rPr lang="fr-FR" sz="2600" i="1">
                <a:solidFill>
                  <a:srgbClr val="FF0000"/>
                </a:solidFill>
                <a:cs typeface="Times New Roman" pitchFamily="18" charset="0"/>
              </a:rPr>
              <a:t> n’est pas déjà bien placé: </a:t>
            </a:r>
          </a:p>
          <a:p>
            <a:pPr algn="r">
              <a:lnSpc>
                <a:spcPct val="90000"/>
              </a:lnSpc>
              <a:buFont typeface="Symbol" pitchFamily="18" charset="2"/>
              <a:buNone/>
            </a:pPr>
            <a:r>
              <a:rPr lang="fr-FR" sz="2600" i="1">
                <a:solidFill>
                  <a:srgbClr val="FF0000"/>
                </a:solidFill>
                <a:cs typeface="Times New Roman" pitchFamily="18" charset="0"/>
              </a:rPr>
              <a:t> libère la position </a:t>
            </a:r>
            <a:r>
              <a:rPr lang="fr-FR" sz="2600">
                <a:solidFill>
                  <a:srgbClr val="FF0000"/>
                </a:solidFill>
                <a:cs typeface="Times New Roman" pitchFamily="18" charset="0"/>
              </a:rPr>
              <a:t>newPlace </a:t>
            </a:r>
            <a:r>
              <a:rPr lang="fr-FR" sz="2600" i="1">
                <a:solidFill>
                  <a:srgbClr val="FF0000"/>
                </a:solidFill>
                <a:cs typeface="Times New Roman" pitchFamily="18" charset="0"/>
              </a:rPr>
              <a:t>par </a:t>
            </a:r>
            <a:r>
              <a:rPr lang="fr-FR" sz="2600" b="1" i="1">
                <a:solidFill>
                  <a:srgbClr val="FF0000"/>
                </a:solidFill>
                <a:cs typeface="Times New Roman" pitchFamily="18" charset="0"/>
              </a:rPr>
              <a:t>décalage</a:t>
            </a:r>
            <a:r>
              <a:rPr lang="fr-FR" sz="2600" i="1">
                <a:solidFill>
                  <a:srgbClr val="FF0000"/>
                </a:solidFill>
                <a:cs typeface="Times New Roman" pitchFamily="18" charset="0"/>
              </a:rPr>
              <a:t> et y place </a:t>
            </a:r>
            <a:r>
              <a:rPr lang="fr-FR" sz="2600">
                <a:solidFill>
                  <a:srgbClr val="FF0000"/>
                </a:solidFill>
                <a:cs typeface="Times New Roman" pitchFamily="18" charset="0"/>
              </a:rPr>
              <a:t>tab[oldPlace]</a:t>
            </a:r>
            <a:r>
              <a:rPr lang="fr-FR" sz="2600" i="1">
                <a:solidFill>
                  <a:srgbClr val="FF0000"/>
                </a:solidFill>
                <a:cs typeface="Times New Roman" pitchFamily="18" charset="0"/>
              </a:rPr>
              <a:t> }</a:t>
            </a:r>
            <a:endParaRPr lang="fr-FR" sz="260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>
                <a:cs typeface="Times New Roman" pitchFamily="18" charset="0"/>
              </a:rPr>
              <a:t>		</a:t>
            </a:r>
            <a:r>
              <a:rPr lang="fr-FR" sz="2600">
                <a:solidFill>
                  <a:srgbClr val="0000FF"/>
                </a:solidFill>
                <a:cs typeface="Times New Roman" pitchFamily="18" charset="0"/>
              </a:rPr>
              <a:t>décaleEtPlace</a:t>
            </a:r>
            <a:r>
              <a:rPr lang="fr-FR" sz="2600">
                <a:cs typeface="Times New Roman" pitchFamily="18" charset="0"/>
              </a:rPr>
              <a:t>(tab, newPlace, oldPlace)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 b="1">
                <a:cs typeface="Times New Roman" pitchFamily="18" charset="0"/>
              </a:rPr>
              <a:t>	fpour</a:t>
            </a:r>
            <a:endParaRPr lang="fr-FR" sz="260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 b="1">
                <a:cs typeface="Times New Roman" pitchFamily="18" charset="0"/>
              </a:rPr>
              <a:t>fin</a:t>
            </a:r>
            <a:endParaRPr lang="fr-FR" sz="260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>
                <a:cs typeface="Times New Roman" pitchFamily="18" charset="0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DA6A-FB6B-48D7-9C83-3D397DBB05E1}" type="slidenum">
              <a:rPr lang="fr-FR"/>
              <a:pPr/>
              <a:t>47</a:t>
            </a:fld>
            <a:endParaRPr lang="fr-FR"/>
          </a:p>
        </p:txBody>
      </p:sp>
      <p:sp>
        <p:nvSpPr>
          <p:cNvPr id="8867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381000"/>
            <a:ext cx="9372600" cy="5867400"/>
          </a:xfrm>
        </p:spPr>
        <p:txBody>
          <a:bodyPr/>
          <a:lstStyle/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 b="1">
                <a:cs typeface="Times New Roman" pitchFamily="18" charset="0"/>
              </a:rPr>
              <a:t>procédure </a:t>
            </a:r>
            <a:r>
              <a:rPr lang="fr-FR" sz="2600">
                <a:solidFill>
                  <a:srgbClr val="0000FF"/>
                </a:solidFill>
                <a:cs typeface="Times New Roman" pitchFamily="18" charset="0"/>
              </a:rPr>
              <a:t> triInsertion_1 </a:t>
            </a:r>
            <a:r>
              <a:rPr lang="fr-FR" sz="2600">
                <a:cs typeface="Times New Roman" pitchFamily="18" charset="0"/>
              </a:rPr>
              <a:t>(tab, nbVal)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 b="1">
                <a:cs typeface="Times New Roman" pitchFamily="18" charset="0"/>
              </a:rPr>
              <a:t>paramètres</a:t>
            </a:r>
            <a:r>
              <a:rPr lang="fr-FR" sz="2600">
                <a:cs typeface="Times New Roman" pitchFamily="18" charset="0"/>
              </a:rPr>
              <a:t>	(</a:t>
            </a:r>
            <a:r>
              <a:rPr lang="fr-FR" sz="2600">
                <a:solidFill>
                  <a:srgbClr val="0000FF"/>
                </a:solidFill>
                <a:cs typeface="Times New Roman" pitchFamily="18" charset="0"/>
              </a:rPr>
              <a:t>D/R</a:t>
            </a:r>
            <a:r>
              <a:rPr lang="fr-FR" sz="2600">
                <a:cs typeface="Times New Roman" pitchFamily="18" charset="0"/>
              </a:rPr>
              <a:t>) tab: </a:t>
            </a:r>
            <a:r>
              <a:rPr lang="fr-FR" sz="2600" b="1">
                <a:cs typeface="Times New Roman" pitchFamily="18" charset="0"/>
              </a:rPr>
              <a:t>tableau</a:t>
            </a:r>
            <a:r>
              <a:rPr lang="fr-FR" sz="2600">
                <a:cs typeface="Times New Roman" pitchFamily="18" charset="0"/>
              </a:rPr>
              <a:t>[1, MAX] </a:t>
            </a:r>
            <a:r>
              <a:rPr lang="fr-FR" sz="2600" b="1">
                <a:cs typeface="Times New Roman" pitchFamily="18" charset="0"/>
              </a:rPr>
              <a:t>d'entiers</a:t>
            </a:r>
            <a:endParaRPr lang="fr-FR" sz="260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>
                <a:cs typeface="Times New Roman" pitchFamily="18" charset="0"/>
              </a:rPr>
              <a:t>		           (D) nbVal: </a:t>
            </a:r>
            <a:r>
              <a:rPr lang="fr-FR" sz="2600" b="1">
                <a:cs typeface="Times New Roman" pitchFamily="18" charset="0"/>
              </a:rPr>
              <a:t>entier</a:t>
            </a:r>
            <a:endParaRPr lang="fr-FR" sz="260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 b="1">
                <a:cs typeface="Times New Roman" pitchFamily="18" charset="0"/>
              </a:rPr>
              <a:t>variables       </a:t>
            </a:r>
            <a:r>
              <a:rPr lang="fr-FR" sz="2600">
                <a:cs typeface="Times New Roman" pitchFamily="18" charset="0"/>
              </a:rPr>
              <a:t>oldPlace, newPlace: </a:t>
            </a:r>
            <a:r>
              <a:rPr lang="fr-FR" sz="2600" b="1">
                <a:cs typeface="Times New Roman" pitchFamily="18" charset="0"/>
              </a:rPr>
              <a:t>entiers</a:t>
            </a:r>
            <a:endParaRPr lang="fr-FR" sz="260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 b="1">
                <a:cs typeface="Times New Roman" pitchFamily="18" charset="0"/>
              </a:rPr>
              <a:t>début</a:t>
            </a:r>
            <a:endParaRPr lang="fr-FR" sz="260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 b="1">
                <a:cs typeface="Times New Roman" pitchFamily="18" charset="0"/>
              </a:rPr>
              <a:t>	pour  </a:t>
            </a:r>
            <a:r>
              <a:rPr lang="fr-FR" sz="2600">
                <a:cs typeface="Times New Roman" pitchFamily="18" charset="0"/>
              </a:rPr>
              <a:t>oldPlace </a:t>
            </a:r>
            <a:r>
              <a:rPr lang="fr-FR" sz="26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600">
                <a:cs typeface="Times New Roman" pitchFamily="18" charset="0"/>
              </a:rPr>
              <a:t> 2 </a:t>
            </a:r>
            <a:r>
              <a:rPr lang="fr-FR" sz="2600" b="1">
                <a:cs typeface="Times New Roman" pitchFamily="18" charset="0"/>
              </a:rPr>
              <a:t>à</a:t>
            </a:r>
            <a:r>
              <a:rPr lang="fr-FR" sz="2600">
                <a:cs typeface="Times New Roman" pitchFamily="18" charset="0"/>
              </a:rPr>
              <a:t> nbVal </a:t>
            </a:r>
            <a:r>
              <a:rPr lang="fr-FR" sz="2600" b="1">
                <a:cs typeface="Times New Roman" pitchFamily="18" charset="0"/>
              </a:rPr>
              <a:t>faire</a:t>
            </a:r>
            <a:r>
              <a:rPr lang="fr-FR" sz="2600" i="1">
                <a:cs typeface="Times New Roman" pitchFamily="18" charset="0"/>
              </a:rPr>
              <a:t>  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 i="1">
                <a:solidFill>
                  <a:srgbClr val="FF0000"/>
                </a:solidFill>
                <a:cs typeface="Times New Roman" pitchFamily="18" charset="0"/>
              </a:rPr>
              <a:t>{ Recherche </a:t>
            </a:r>
            <a:r>
              <a:rPr lang="fr-FR" sz="2600" b="1" i="1">
                <a:solidFill>
                  <a:srgbClr val="FF0000"/>
                </a:solidFill>
                <a:cs typeface="Times New Roman" pitchFamily="18" charset="0"/>
              </a:rPr>
              <a:t>dans un premier temps</a:t>
            </a:r>
            <a:r>
              <a:rPr lang="fr-FR" sz="2600" i="1">
                <a:solidFill>
                  <a:srgbClr val="FF0000"/>
                </a:solidFill>
                <a:cs typeface="Times New Roman" pitchFamily="18" charset="0"/>
              </a:rPr>
              <a:t> où doit s'insérer </a:t>
            </a:r>
            <a:r>
              <a:rPr lang="fr-FR" sz="2600">
                <a:solidFill>
                  <a:srgbClr val="FF0000"/>
                </a:solidFill>
                <a:cs typeface="Times New Roman" pitchFamily="18" charset="0"/>
              </a:rPr>
              <a:t>tab[oldPlace]</a:t>
            </a:r>
            <a:r>
              <a:rPr lang="fr-FR" sz="2600" i="1">
                <a:solidFill>
                  <a:srgbClr val="FF0000"/>
                </a:solidFill>
                <a:cs typeface="Times New Roman" pitchFamily="18" charset="0"/>
              </a:rPr>
              <a:t> }</a:t>
            </a:r>
            <a:endParaRPr lang="fr-FR" sz="2600">
              <a:solidFill>
                <a:srgbClr val="FF0000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>
                <a:cs typeface="Times New Roman" pitchFamily="18" charset="0"/>
              </a:rPr>
              <a:t>		newPlace </a:t>
            </a:r>
            <a:r>
              <a:rPr lang="fr-FR" sz="26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600">
                <a:cs typeface="Times New Roman" pitchFamily="18" charset="0"/>
              </a:rPr>
              <a:t> </a:t>
            </a:r>
            <a:r>
              <a:rPr lang="fr-FR" sz="2600">
                <a:solidFill>
                  <a:srgbClr val="0000FF"/>
                </a:solidFill>
                <a:cs typeface="Times New Roman" pitchFamily="18" charset="0"/>
              </a:rPr>
              <a:t>cherchePlace</a:t>
            </a:r>
            <a:r>
              <a:rPr lang="fr-FR" sz="2600">
                <a:cs typeface="Times New Roman" pitchFamily="18" charset="0"/>
              </a:rPr>
              <a:t>(tab, oldPlace)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 i="1">
                <a:solidFill>
                  <a:srgbClr val="FF0000"/>
                </a:solidFill>
                <a:cs typeface="Times New Roman" pitchFamily="18" charset="0"/>
              </a:rPr>
              <a:t>{ </a:t>
            </a:r>
            <a:r>
              <a:rPr lang="fr-FR" sz="2600" b="1" i="1">
                <a:solidFill>
                  <a:srgbClr val="FF0000"/>
                </a:solidFill>
                <a:cs typeface="Times New Roman" pitchFamily="18" charset="0"/>
              </a:rPr>
              <a:t>Dans un second temps</a:t>
            </a:r>
            <a:r>
              <a:rPr lang="fr-FR" sz="2600" i="1">
                <a:solidFill>
                  <a:srgbClr val="FF0000"/>
                </a:solidFill>
                <a:cs typeface="Times New Roman" pitchFamily="18" charset="0"/>
              </a:rPr>
              <a:t>, si </a:t>
            </a:r>
            <a:r>
              <a:rPr lang="fr-FR" sz="2600">
                <a:solidFill>
                  <a:srgbClr val="FF0000"/>
                </a:solidFill>
                <a:cs typeface="Times New Roman" pitchFamily="18" charset="0"/>
              </a:rPr>
              <a:t>tab[oldPlace]</a:t>
            </a:r>
            <a:r>
              <a:rPr lang="fr-FR" sz="2600" i="1">
                <a:solidFill>
                  <a:srgbClr val="FF0000"/>
                </a:solidFill>
                <a:cs typeface="Times New Roman" pitchFamily="18" charset="0"/>
              </a:rPr>
              <a:t> n’est pas déjà bien placé: </a:t>
            </a:r>
          </a:p>
          <a:p>
            <a:pPr algn="r">
              <a:lnSpc>
                <a:spcPct val="90000"/>
              </a:lnSpc>
              <a:buFont typeface="Symbol" pitchFamily="18" charset="2"/>
              <a:buNone/>
            </a:pPr>
            <a:r>
              <a:rPr lang="fr-FR" sz="2600" i="1">
                <a:solidFill>
                  <a:srgbClr val="FF0000"/>
                </a:solidFill>
                <a:cs typeface="Times New Roman" pitchFamily="18" charset="0"/>
              </a:rPr>
              <a:t> libère la position </a:t>
            </a:r>
            <a:r>
              <a:rPr lang="fr-FR" sz="2600">
                <a:solidFill>
                  <a:srgbClr val="FF0000"/>
                </a:solidFill>
                <a:cs typeface="Times New Roman" pitchFamily="18" charset="0"/>
              </a:rPr>
              <a:t>newPlace </a:t>
            </a:r>
            <a:r>
              <a:rPr lang="fr-FR" sz="2600" i="1">
                <a:solidFill>
                  <a:srgbClr val="FF0000"/>
                </a:solidFill>
                <a:cs typeface="Times New Roman" pitchFamily="18" charset="0"/>
              </a:rPr>
              <a:t>par </a:t>
            </a:r>
            <a:r>
              <a:rPr lang="fr-FR" sz="2600" b="1" i="1">
                <a:solidFill>
                  <a:srgbClr val="FF0000"/>
                </a:solidFill>
                <a:cs typeface="Times New Roman" pitchFamily="18" charset="0"/>
              </a:rPr>
              <a:t>décalage</a:t>
            </a:r>
            <a:r>
              <a:rPr lang="fr-FR" sz="2600" i="1">
                <a:solidFill>
                  <a:srgbClr val="FF0000"/>
                </a:solidFill>
                <a:cs typeface="Times New Roman" pitchFamily="18" charset="0"/>
              </a:rPr>
              <a:t> et y place </a:t>
            </a:r>
            <a:r>
              <a:rPr lang="fr-FR" sz="2600">
                <a:solidFill>
                  <a:srgbClr val="FF0000"/>
                </a:solidFill>
                <a:cs typeface="Times New Roman" pitchFamily="18" charset="0"/>
              </a:rPr>
              <a:t>tab[oldPlace]</a:t>
            </a:r>
            <a:r>
              <a:rPr lang="fr-FR" sz="2600" i="1">
                <a:solidFill>
                  <a:srgbClr val="FF0000"/>
                </a:solidFill>
                <a:cs typeface="Times New Roman" pitchFamily="18" charset="0"/>
              </a:rPr>
              <a:t> }</a:t>
            </a:r>
            <a:endParaRPr lang="fr-FR" sz="260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>
                <a:cs typeface="Times New Roman" pitchFamily="18" charset="0"/>
              </a:rPr>
              <a:t>		</a:t>
            </a:r>
            <a:r>
              <a:rPr lang="fr-FR" sz="2600">
                <a:solidFill>
                  <a:srgbClr val="0000FF"/>
                </a:solidFill>
                <a:cs typeface="Times New Roman" pitchFamily="18" charset="0"/>
              </a:rPr>
              <a:t>décaleEtPlace</a:t>
            </a:r>
            <a:r>
              <a:rPr lang="fr-FR" sz="2600">
                <a:cs typeface="Times New Roman" pitchFamily="18" charset="0"/>
              </a:rPr>
              <a:t>(tab, newPlace, oldPlace)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 b="1">
                <a:cs typeface="Times New Roman" pitchFamily="18" charset="0"/>
              </a:rPr>
              <a:t>	fpour</a:t>
            </a:r>
            <a:endParaRPr lang="fr-FR" sz="260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 b="1">
                <a:cs typeface="Times New Roman" pitchFamily="18" charset="0"/>
              </a:rPr>
              <a:t>fin</a:t>
            </a:r>
            <a:endParaRPr lang="fr-FR" sz="260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>
                <a:cs typeface="Times New Roman" pitchFamily="18" charset="0"/>
              </a:rPr>
              <a:t> </a:t>
            </a:r>
          </a:p>
        </p:txBody>
      </p:sp>
      <p:sp>
        <p:nvSpPr>
          <p:cNvPr id="886787" name="AutoShape 3"/>
          <p:cNvSpPr>
            <a:spLocks noChangeArrowheads="1"/>
          </p:cNvSpPr>
          <p:nvPr/>
        </p:nvSpPr>
        <p:spPr bwMode="auto">
          <a:xfrm>
            <a:off x="6096000" y="1295400"/>
            <a:ext cx="3429000" cy="1676400"/>
          </a:xfrm>
          <a:prstGeom prst="wedgeRoundRectCallout">
            <a:avLst>
              <a:gd name="adj1" fmla="val -72593"/>
              <a:gd name="adj2" fmla="val 30398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>
                <a:solidFill>
                  <a:srgbClr val="CC0099"/>
                </a:solidFill>
              </a:rPr>
              <a:t>Si </a:t>
            </a:r>
            <a:r>
              <a:rPr lang="fr-FR" i="1">
                <a:solidFill>
                  <a:srgbClr val="402DF9"/>
                </a:solidFill>
              </a:rPr>
              <a:t>nbVal &lt; 2</a:t>
            </a:r>
            <a:r>
              <a:rPr lang="fr-FR">
                <a:solidFill>
                  <a:srgbClr val="CC0099"/>
                </a:solidFill>
              </a:rPr>
              <a:t>,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>
                <a:solidFill>
                  <a:srgbClr val="CC0099"/>
                </a:solidFill>
              </a:rPr>
              <a:t>il n’y a rien à trier !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>
                <a:solidFill>
                  <a:srgbClr val="CC0099"/>
                </a:solidFill>
              </a:rPr>
              <a:t>Le tri n’est activé que pour un tableau avec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>
                <a:solidFill>
                  <a:srgbClr val="CC0099"/>
                </a:solidFill>
              </a:rPr>
              <a:t> 2 éléments au moins.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DB3E-8C2A-48ED-9FBB-3F49F7BE3249}" type="slidenum">
              <a:rPr lang="fr-FR"/>
              <a:pPr/>
              <a:t>48</a:t>
            </a:fld>
            <a:endParaRPr lang="fr-FR"/>
          </a:p>
        </p:txBody>
      </p:sp>
      <p:sp>
        <p:nvSpPr>
          <p:cNvPr id="8970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381000"/>
            <a:ext cx="9372600" cy="5867400"/>
          </a:xfrm>
        </p:spPr>
        <p:txBody>
          <a:bodyPr/>
          <a:lstStyle/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 b="1">
                <a:cs typeface="Times New Roman" pitchFamily="18" charset="0"/>
              </a:rPr>
              <a:t>procédure </a:t>
            </a:r>
            <a:r>
              <a:rPr lang="fr-FR" sz="2600">
                <a:solidFill>
                  <a:srgbClr val="0000FF"/>
                </a:solidFill>
                <a:cs typeface="Times New Roman" pitchFamily="18" charset="0"/>
              </a:rPr>
              <a:t> triInsertion_1 </a:t>
            </a:r>
            <a:r>
              <a:rPr lang="fr-FR" sz="2600">
                <a:cs typeface="Times New Roman" pitchFamily="18" charset="0"/>
              </a:rPr>
              <a:t>(tab, nbVal)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 b="1">
                <a:cs typeface="Times New Roman" pitchFamily="18" charset="0"/>
              </a:rPr>
              <a:t>paramètres</a:t>
            </a:r>
            <a:r>
              <a:rPr lang="fr-FR" sz="2600">
                <a:cs typeface="Times New Roman" pitchFamily="18" charset="0"/>
              </a:rPr>
              <a:t>	(</a:t>
            </a:r>
            <a:r>
              <a:rPr lang="fr-FR" sz="2600">
                <a:solidFill>
                  <a:srgbClr val="0000FF"/>
                </a:solidFill>
                <a:cs typeface="Times New Roman" pitchFamily="18" charset="0"/>
              </a:rPr>
              <a:t>D/R</a:t>
            </a:r>
            <a:r>
              <a:rPr lang="fr-FR" sz="2600">
                <a:cs typeface="Times New Roman" pitchFamily="18" charset="0"/>
              </a:rPr>
              <a:t>) tab: </a:t>
            </a:r>
            <a:r>
              <a:rPr lang="fr-FR" sz="2600" b="1">
                <a:cs typeface="Times New Roman" pitchFamily="18" charset="0"/>
              </a:rPr>
              <a:t>tableau</a:t>
            </a:r>
            <a:r>
              <a:rPr lang="fr-FR" sz="2600">
                <a:cs typeface="Times New Roman" pitchFamily="18" charset="0"/>
              </a:rPr>
              <a:t>[1, MAX] </a:t>
            </a:r>
            <a:r>
              <a:rPr lang="fr-FR" sz="2600" b="1">
                <a:cs typeface="Times New Roman" pitchFamily="18" charset="0"/>
              </a:rPr>
              <a:t>d'entiers</a:t>
            </a:r>
            <a:endParaRPr lang="fr-FR" sz="260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>
                <a:cs typeface="Times New Roman" pitchFamily="18" charset="0"/>
              </a:rPr>
              <a:t>		           (D) nbVal: </a:t>
            </a:r>
            <a:r>
              <a:rPr lang="fr-FR" sz="2600" b="1">
                <a:cs typeface="Times New Roman" pitchFamily="18" charset="0"/>
              </a:rPr>
              <a:t>entier</a:t>
            </a:r>
            <a:endParaRPr lang="fr-FR" sz="260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 b="1">
                <a:cs typeface="Times New Roman" pitchFamily="18" charset="0"/>
              </a:rPr>
              <a:t>variables       </a:t>
            </a:r>
            <a:r>
              <a:rPr lang="fr-FR" sz="2600">
                <a:cs typeface="Times New Roman" pitchFamily="18" charset="0"/>
              </a:rPr>
              <a:t>oldPlace, newPlace: </a:t>
            </a:r>
            <a:r>
              <a:rPr lang="fr-FR" sz="2600" b="1">
                <a:cs typeface="Times New Roman" pitchFamily="18" charset="0"/>
              </a:rPr>
              <a:t>entiers</a:t>
            </a:r>
            <a:endParaRPr lang="fr-FR" sz="260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 b="1">
                <a:cs typeface="Times New Roman" pitchFamily="18" charset="0"/>
              </a:rPr>
              <a:t>début</a:t>
            </a:r>
            <a:endParaRPr lang="fr-FR" sz="260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 b="1">
                <a:cs typeface="Times New Roman" pitchFamily="18" charset="0"/>
              </a:rPr>
              <a:t>	pour  </a:t>
            </a:r>
            <a:r>
              <a:rPr lang="fr-FR" sz="2600">
                <a:cs typeface="Times New Roman" pitchFamily="18" charset="0"/>
              </a:rPr>
              <a:t>oldPlace </a:t>
            </a:r>
            <a:r>
              <a:rPr lang="fr-FR" sz="26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600">
                <a:cs typeface="Times New Roman" pitchFamily="18" charset="0"/>
              </a:rPr>
              <a:t> 2 </a:t>
            </a:r>
            <a:r>
              <a:rPr lang="fr-FR" sz="2600" b="1">
                <a:cs typeface="Times New Roman" pitchFamily="18" charset="0"/>
              </a:rPr>
              <a:t>à</a:t>
            </a:r>
            <a:r>
              <a:rPr lang="fr-FR" sz="2600">
                <a:cs typeface="Times New Roman" pitchFamily="18" charset="0"/>
              </a:rPr>
              <a:t> nbVal </a:t>
            </a:r>
            <a:r>
              <a:rPr lang="fr-FR" sz="2600" b="1">
                <a:cs typeface="Times New Roman" pitchFamily="18" charset="0"/>
              </a:rPr>
              <a:t>faire</a:t>
            </a:r>
            <a:r>
              <a:rPr lang="fr-FR" sz="2600" i="1">
                <a:cs typeface="Times New Roman" pitchFamily="18" charset="0"/>
              </a:rPr>
              <a:t>  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 i="1">
                <a:solidFill>
                  <a:srgbClr val="FF0000"/>
                </a:solidFill>
                <a:cs typeface="Times New Roman" pitchFamily="18" charset="0"/>
              </a:rPr>
              <a:t>{ Recherche </a:t>
            </a:r>
            <a:r>
              <a:rPr lang="fr-FR" sz="2600" b="1" i="1">
                <a:solidFill>
                  <a:srgbClr val="FF0000"/>
                </a:solidFill>
                <a:cs typeface="Times New Roman" pitchFamily="18" charset="0"/>
              </a:rPr>
              <a:t>dans un premier temps</a:t>
            </a:r>
            <a:r>
              <a:rPr lang="fr-FR" sz="2600" i="1">
                <a:solidFill>
                  <a:srgbClr val="FF0000"/>
                </a:solidFill>
                <a:cs typeface="Times New Roman" pitchFamily="18" charset="0"/>
              </a:rPr>
              <a:t> où doit s'insérer </a:t>
            </a:r>
            <a:r>
              <a:rPr lang="fr-FR" sz="2600">
                <a:solidFill>
                  <a:srgbClr val="FF0000"/>
                </a:solidFill>
                <a:cs typeface="Times New Roman" pitchFamily="18" charset="0"/>
              </a:rPr>
              <a:t>tab[oldPlace]</a:t>
            </a:r>
            <a:r>
              <a:rPr lang="fr-FR" sz="2600" i="1">
                <a:solidFill>
                  <a:srgbClr val="FF0000"/>
                </a:solidFill>
                <a:cs typeface="Times New Roman" pitchFamily="18" charset="0"/>
              </a:rPr>
              <a:t> }</a:t>
            </a:r>
            <a:endParaRPr lang="fr-FR" sz="2600">
              <a:solidFill>
                <a:srgbClr val="FF0000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>
                <a:cs typeface="Times New Roman" pitchFamily="18" charset="0"/>
              </a:rPr>
              <a:t>		newPlace </a:t>
            </a:r>
            <a:r>
              <a:rPr lang="fr-FR" sz="26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600">
                <a:cs typeface="Times New Roman" pitchFamily="18" charset="0"/>
              </a:rPr>
              <a:t> </a:t>
            </a:r>
            <a:r>
              <a:rPr lang="fr-FR" sz="2600">
                <a:solidFill>
                  <a:srgbClr val="0000FF"/>
                </a:solidFill>
                <a:cs typeface="Times New Roman" pitchFamily="18" charset="0"/>
              </a:rPr>
              <a:t>cherchePlace</a:t>
            </a:r>
            <a:r>
              <a:rPr lang="fr-FR" sz="2600">
                <a:cs typeface="Times New Roman" pitchFamily="18" charset="0"/>
              </a:rPr>
              <a:t>(tab, oldPlace)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 i="1">
                <a:solidFill>
                  <a:srgbClr val="FF0000"/>
                </a:solidFill>
                <a:cs typeface="Times New Roman" pitchFamily="18" charset="0"/>
              </a:rPr>
              <a:t>{ </a:t>
            </a:r>
            <a:r>
              <a:rPr lang="fr-FR" sz="2600" b="1" i="1">
                <a:solidFill>
                  <a:srgbClr val="FF0000"/>
                </a:solidFill>
                <a:cs typeface="Times New Roman" pitchFamily="18" charset="0"/>
              </a:rPr>
              <a:t>Dans un second temps</a:t>
            </a:r>
            <a:r>
              <a:rPr lang="fr-FR" sz="2600" i="1">
                <a:solidFill>
                  <a:srgbClr val="FF0000"/>
                </a:solidFill>
                <a:cs typeface="Times New Roman" pitchFamily="18" charset="0"/>
              </a:rPr>
              <a:t>, si </a:t>
            </a:r>
            <a:r>
              <a:rPr lang="fr-FR" sz="2600">
                <a:solidFill>
                  <a:srgbClr val="FF0000"/>
                </a:solidFill>
                <a:cs typeface="Times New Roman" pitchFamily="18" charset="0"/>
              </a:rPr>
              <a:t>tab[oldPlace]</a:t>
            </a:r>
            <a:r>
              <a:rPr lang="fr-FR" sz="2600" i="1">
                <a:solidFill>
                  <a:srgbClr val="FF0000"/>
                </a:solidFill>
                <a:cs typeface="Times New Roman" pitchFamily="18" charset="0"/>
              </a:rPr>
              <a:t> n’est pas déjà bien placé: </a:t>
            </a:r>
          </a:p>
          <a:p>
            <a:pPr algn="r">
              <a:lnSpc>
                <a:spcPct val="90000"/>
              </a:lnSpc>
              <a:buFont typeface="Symbol" pitchFamily="18" charset="2"/>
              <a:buNone/>
            </a:pPr>
            <a:r>
              <a:rPr lang="fr-FR" sz="2600" i="1">
                <a:solidFill>
                  <a:srgbClr val="FF0000"/>
                </a:solidFill>
                <a:cs typeface="Times New Roman" pitchFamily="18" charset="0"/>
              </a:rPr>
              <a:t> libère la position </a:t>
            </a:r>
            <a:r>
              <a:rPr lang="fr-FR" sz="2600">
                <a:solidFill>
                  <a:srgbClr val="FF0000"/>
                </a:solidFill>
                <a:cs typeface="Times New Roman" pitchFamily="18" charset="0"/>
              </a:rPr>
              <a:t>newPlace </a:t>
            </a:r>
            <a:r>
              <a:rPr lang="fr-FR" sz="2600" i="1">
                <a:solidFill>
                  <a:srgbClr val="FF0000"/>
                </a:solidFill>
                <a:cs typeface="Times New Roman" pitchFamily="18" charset="0"/>
              </a:rPr>
              <a:t>par </a:t>
            </a:r>
            <a:r>
              <a:rPr lang="fr-FR" sz="2600" b="1" i="1">
                <a:solidFill>
                  <a:srgbClr val="FF0000"/>
                </a:solidFill>
                <a:cs typeface="Times New Roman" pitchFamily="18" charset="0"/>
              </a:rPr>
              <a:t>décalage</a:t>
            </a:r>
            <a:r>
              <a:rPr lang="fr-FR" sz="2600" i="1">
                <a:solidFill>
                  <a:srgbClr val="FF0000"/>
                </a:solidFill>
                <a:cs typeface="Times New Roman" pitchFamily="18" charset="0"/>
              </a:rPr>
              <a:t> et y place </a:t>
            </a:r>
            <a:r>
              <a:rPr lang="fr-FR" sz="2600">
                <a:solidFill>
                  <a:srgbClr val="FF0000"/>
                </a:solidFill>
                <a:cs typeface="Times New Roman" pitchFamily="18" charset="0"/>
              </a:rPr>
              <a:t>tab[oldPlace]</a:t>
            </a:r>
            <a:r>
              <a:rPr lang="fr-FR" sz="2600" i="1">
                <a:solidFill>
                  <a:srgbClr val="FF0000"/>
                </a:solidFill>
                <a:cs typeface="Times New Roman" pitchFamily="18" charset="0"/>
              </a:rPr>
              <a:t> }</a:t>
            </a:r>
            <a:endParaRPr lang="fr-FR" sz="260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>
                <a:cs typeface="Times New Roman" pitchFamily="18" charset="0"/>
              </a:rPr>
              <a:t>		</a:t>
            </a:r>
            <a:r>
              <a:rPr lang="fr-FR" sz="2600">
                <a:solidFill>
                  <a:srgbClr val="0000FF"/>
                </a:solidFill>
                <a:cs typeface="Times New Roman" pitchFamily="18" charset="0"/>
              </a:rPr>
              <a:t>décaleEtPlace</a:t>
            </a:r>
            <a:r>
              <a:rPr lang="fr-FR" sz="2600">
                <a:cs typeface="Times New Roman" pitchFamily="18" charset="0"/>
              </a:rPr>
              <a:t>(tab, newPlace, oldPlace)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 b="1">
                <a:cs typeface="Times New Roman" pitchFamily="18" charset="0"/>
              </a:rPr>
              <a:t>	fpour</a:t>
            </a:r>
            <a:endParaRPr lang="fr-FR" sz="260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 b="1">
                <a:cs typeface="Times New Roman" pitchFamily="18" charset="0"/>
              </a:rPr>
              <a:t>fin</a:t>
            </a:r>
            <a:endParaRPr lang="fr-FR" sz="260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>
                <a:cs typeface="Times New Roman" pitchFamily="18" charset="0"/>
              </a:rPr>
              <a:t> </a:t>
            </a:r>
          </a:p>
        </p:txBody>
      </p:sp>
      <p:sp>
        <p:nvSpPr>
          <p:cNvPr id="897028" name="AutoShape 4"/>
          <p:cNvSpPr>
            <a:spLocks noChangeArrowheads="1"/>
          </p:cNvSpPr>
          <p:nvPr/>
        </p:nvSpPr>
        <p:spPr bwMode="auto">
          <a:xfrm>
            <a:off x="6172200" y="1676400"/>
            <a:ext cx="3429000" cy="1676400"/>
          </a:xfrm>
          <a:prstGeom prst="wedgeRoundRectCallout">
            <a:avLst>
              <a:gd name="adj1" fmla="val -68843"/>
              <a:gd name="adj2" fmla="val 77176"/>
              <a:gd name="adj3" fmla="val 16667"/>
            </a:avLst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fr-FR">
              <a:solidFill>
                <a:srgbClr val="CC0099"/>
              </a:solidFill>
            </a:endParaRPr>
          </a:p>
        </p:txBody>
      </p:sp>
      <p:sp>
        <p:nvSpPr>
          <p:cNvPr id="897029" name="AutoShape 5"/>
          <p:cNvSpPr>
            <a:spLocks noChangeArrowheads="1"/>
          </p:cNvSpPr>
          <p:nvPr/>
        </p:nvSpPr>
        <p:spPr bwMode="auto">
          <a:xfrm>
            <a:off x="6019800" y="1295400"/>
            <a:ext cx="3429000" cy="1676400"/>
          </a:xfrm>
          <a:prstGeom prst="wedgeRoundRectCallout">
            <a:avLst>
              <a:gd name="adj1" fmla="val -89120"/>
              <a:gd name="adj2" fmla="val 79639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>
                <a:solidFill>
                  <a:srgbClr val="FF3300"/>
                </a:solidFill>
              </a:rPr>
              <a:t>Exceptionnellement</a:t>
            </a:r>
            <a:r>
              <a:rPr lang="fr-FR">
                <a:solidFill>
                  <a:srgbClr val="CC0099"/>
                </a:solidFill>
              </a:rPr>
              <a:t>, puisque </a:t>
            </a:r>
            <a:r>
              <a:rPr lang="fr-FR" i="1">
                <a:solidFill>
                  <a:srgbClr val="0000FF"/>
                </a:solidFill>
              </a:rPr>
              <a:t>nbVal</a:t>
            </a:r>
            <a:r>
              <a:rPr lang="fr-FR">
                <a:solidFill>
                  <a:srgbClr val="CC0099"/>
                </a:solidFill>
              </a:rPr>
              <a:t> n’est pas utilisé dans la définition de ce sous-algorithme, nous ne l‘y inscrivons pas en paramètre</a:t>
            </a:r>
          </a:p>
        </p:txBody>
      </p:sp>
      <p:sp>
        <p:nvSpPr>
          <p:cNvPr id="897033" name="AutoShape 9"/>
          <p:cNvSpPr>
            <a:spLocks noChangeArrowheads="1"/>
          </p:cNvSpPr>
          <p:nvPr/>
        </p:nvSpPr>
        <p:spPr bwMode="auto">
          <a:xfrm>
            <a:off x="6934200" y="3429000"/>
            <a:ext cx="2667000" cy="838200"/>
          </a:xfrm>
          <a:prstGeom prst="wedgeRoundRectCallout">
            <a:avLst>
              <a:gd name="adj1" fmla="val -62319"/>
              <a:gd name="adj2" fmla="val 134847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sz="3200">
                <a:solidFill>
                  <a:srgbClr val="CC0099"/>
                </a:solidFill>
              </a:rPr>
              <a:t>idem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E7FF6-DD59-4124-83C3-1682E858B295}" type="slidenum">
              <a:rPr lang="fr-FR"/>
              <a:pPr/>
              <a:t>49</a:t>
            </a:fld>
            <a:endParaRPr lang="fr-FR"/>
          </a:p>
        </p:txBody>
      </p:sp>
      <p:sp>
        <p:nvSpPr>
          <p:cNvPr id="899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381000"/>
            <a:ext cx="9372600" cy="5867400"/>
          </a:xfrm>
        </p:spPr>
        <p:txBody>
          <a:bodyPr/>
          <a:lstStyle/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 b="1">
                <a:cs typeface="Times New Roman" pitchFamily="18" charset="0"/>
              </a:rPr>
              <a:t>procédure </a:t>
            </a:r>
            <a:r>
              <a:rPr lang="fr-FR" sz="2600">
                <a:solidFill>
                  <a:srgbClr val="0000FF"/>
                </a:solidFill>
                <a:cs typeface="Times New Roman" pitchFamily="18" charset="0"/>
              </a:rPr>
              <a:t> triInsertion_1 </a:t>
            </a:r>
            <a:r>
              <a:rPr lang="fr-FR" sz="2600">
                <a:cs typeface="Times New Roman" pitchFamily="18" charset="0"/>
              </a:rPr>
              <a:t>(tab, nbVal)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 b="1">
                <a:cs typeface="Times New Roman" pitchFamily="18" charset="0"/>
              </a:rPr>
              <a:t>paramètres</a:t>
            </a:r>
            <a:r>
              <a:rPr lang="fr-FR" sz="2600">
                <a:cs typeface="Times New Roman" pitchFamily="18" charset="0"/>
              </a:rPr>
              <a:t>	(</a:t>
            </a:r>
            <a:r>
              <a:rPr lang="fr-FR" sz="2600">
                <a:solidFill>
                  <a:srgbClr val="0000FF"/>
                </a:solidFill>
                <a:cs typeface="Times New Roman" pitchFamily="18" charset="0"/>
              </a:rPr>
              <a:t>D/R</a:t>
            </a:r>
            <a:r>
              <a:rPr lang="fr-FR" sz="2600">
                <a:cs typeface="Times New Roman" pitchFamily="18" charset="0"/>
              </a:rPr>
              <a:t>) tab: </a:t>
            </a:r>
            <a:r>
              <a:rPr lang="fr-FR" sz="2600" b="1">
                <a:cs typeface="Times New Roman" pitchFamily="18" charset="0"/>
              </a:rPr>
              <a:t>tableau</a:t>
            </a:r>
            <a:r>
              <a:rPr lang="fr-FR" sz="2600">
                <a:cs typeface="Times New Roman" pitchFamily="18" charset="0"/>
              </a:rPr>
              <a:t>[1, MAX] </a:t>
            </a:r>
            <a:r>
              <a:rPr lang="fr-FR" sz="2600" b="1">
                <a:cs typeface="Times New Roman" pitchFamily="18" charset="0"/>
              </a:rPr>
              <a:t>d'entiers</a:t>
            </a:r>
            <a:endParaRPr lang="fr-FR" sz="260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>
                <a:cs typeface="Times New Roman" pitchFamily="18" charset="0"/>
              </a:rPr>
              <a:t>		           (D) nbVal: </a:t>
            </a:r>
            <a:r>
              <a:rPr lang="fr-FR" sz="2600" b="1">
                <a:cs typeface="Times New Roman" pitchFamily="18" charset="0"/>
              </a:rPr>
              <a:t>entier</a:t>
            </a:r>
            <a:endParaRPr lang="fr-FR" sz="260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 b="1">
                <a:cs typeface="Times New Roman" pitchFamily="18" charset="0"/>
              </a:rPr>
              <a:t>variables       </a:t>
            </a:r>
            <a:r>
              <a:rPr lang="fr-FR" sz="2600">
                <a:cs typeface="Times New Roman" pitchFamily="18" charset="0"/>
              </a:rPr>
              <a:t>oldPlace, newPlace: </a:t>
            </a:r>
            <a:r>
              <a:rPr lang="fr-FR" sz="2600" b="1">
                <a:cs typeface="Times New Roman" pitchFamily="18" charset="0"/>
              </a:rPr>
              <a:t>entiers</a:t>
            </a:r>
            <a:endParaRPr lang="fr-FR" sz="260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 b="1">
                <a:cs typeface="Times New Roman" pitchFamily="18" charset="0"/>
              </a:rPr>
              <a:t>début</a:t>
            </a:r>
            <a:endParaRPr lang="fr-FR" sz="260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 b="1">
                <a:cs typeface="Times New Roman" pitchFamily="18" charset="0"/>
              </a:rPr>
              <a:t>	pour  </a:t>
            </a:r>
            <a:r>
              <a:rPr lang="fr-FR" sz="2600">
                <a:cs typeface="Times New Roman" pitchFamily="18" charset="0"/>
              </a:rPr>
              <a:t>oldPlace </a:t>
            </a:r>
            <a:r>
              <a:rPr lang="fr-FR" sz="26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600">
                <a:cs typeface="Times New Roman" pitchFamily="18" charset="0"/>
              </a:rPr>
              <a:t> 2 </a:t>
            </a:r>
            <a:r>
              <a:rPr lang="fr-FR" sz="2600" b="1">
                <a:cs typeface="Times New Roman" pitchFamily="18" charset="0"/>
              </a:rPr>
              <a:t>à</a:t>
            </a:r>
            <a:r>
              <a:rPr lang="fr-FR" sz="2600">
                <a:cs typeface="Times New Roman" pitchFamily="18" charset="0"/>
              </a:rPr>
              <a:t> nbVal </a:t>
            </a:r>
            <a:r>
              <a:rPr lang="fr-FR" sz="2600" b="1">
                <a:cs typeface="Times New Roman" pitchFamily="18" charset="0"/>
              </a:rPr>
              <a:t>faire</a:t>
            </a:r>
            <a:r>
              <a:rPr lang="fr-FR" sz="2600" i="1">
                <a:cs typeface="Times New Roman" pitchFamily="18" charset="0"/>
              </a:rPr>
              <a:t>  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 i="1">
                <a:solidFill>
                  <a:srgbClr val="FF0000"/>
                </a:solidFill>
                <a:cs typeface="Times New Roman" pitchFamily="18" charset="0"/>
              </a:rPr>
              <a:t>{ Recherche </a:t>
            </a:r>
            <a:r>
              <a:rPr lang="fr-FR" sz="2600" b="1" i="1">
                <a:solidFill>
                  <a:srgbClr val="FF0000"/>
                </a:solidFill>
                <a:cs typeface="Times New Roman" pitchFamily="18" charset="0"/>
              </a:rPr>
              <a:t>dans un premier temps</a:t>
            </a:r>
            <a:r>
              <a:rPr lang="fr-FR" sz="2600" i="1">
                <a:solidFill>
                  <a:srgbClr val="FF0000"/>
                </a:solidFill>
                <a:cs typeface="Times New Roman" pitchFamily="18" charset="0"/>
              </a:rPr>
              <a:t> où doit s'insérer </a:t>
            </a:r>
            <a:r>
              <a:rPr lang="fr-FR" sz="2600">
                <a:solidFill>
                  <a:srgbClr val="FF0000"/>
                </a:solidFill>
                <a:cs typeface="Times New Roman" pitchFamily="18" charset="0"/>
              </a:rPr>
              <a:t>tab[oldPlace]</a:t>
            </a:r>
            <a:r>
              <a:rPr lang="fr-FR" sz="2600" i="1">
                <a:solidFill>
                  <a:srgbClr val="FF0000"/>
                </a:solidFill>
                <a:cs typeface="Times New Roman" pitchFamily="18" charset="0"/>
              </a:rPr>
              <a:t> }</a:t>
            </a:r>
            <a:endParaRPr lang="fr-FR" sz="2600">
              <a:solidFill>
                <a:srgbClr val="FF0000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>
                <a:cs typeface="Times New Roman" pitchFamily="18" charset="0"/>
              </a:rPr>
              <a:t>		newPlace </a:t>
            </a:r>
            <a:r>
              <a:rPr lang="fr-FR" sz="26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600">
                <a:cs typeface="Times New Roman" pitchFamily="18" charset="0"/>
              </a:rPr>
              <a:t> </a:t>
            </a:r>
            <a:r>
              <a:rPr lang="fr-FR" sz="2600">
                <a:solidFill>
                  <a:srgbClr val="0000FF"/>
                </a:solidFill>
                <a:cs typeface="Times New Roman" pitchFamily="18" charset="0"/>
              </a:rPr>
              <a:t>cherchePlace</a:t>
            </a:r>
            <a:r>
              <a:rPr lang="fr-FR" sz="2600">
                <a:cs typeface="Times New Roman" pitchFamily="18" charset="0"/>
              </a:rPr>
              <a:t>(tab, oldPlace)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 i="1">
                <a:solidFill>
                  <a:srgbClr val="FF0000"/>
                </a:solidFill>
                <a:cs typeface="Times New Roman" pitchFamily="18" charset="0"/>
              </a:rPr>
              <a:t>{ </a:t>
            </a:r>
            <a:r>
              <a:rPr lang="fr-FR" sz="2600" b="1" i="1">
                <a:solidFill>
                  <a:srgbClr val="FF0000"/>
                </a:solidFill>
                <a:cs typeface="Times New Roman" pitchFamily="18" charset="0"/>
              </a:rPr>
              <a:t>Dans un second temps</a:t>
            </a:r>
            <a:r>
              <a:rPr lang="fr-FR" sz="2600" i="1">
                <a:solidFill>
                  <a:srgbClr val="FF0000"/>
                </a:solidFill>
                <a:cs typeface="Times New Roman" pitchFamily="18" charset="0"/>
              </a:rPr>
              <a:t>, si </a:t>
            </a:r>
            <a:r>
              <a:rPr lang="fr-FR" sz="2600">
                <a:solidFill>
                  <a:srgbClr val="FF0000"/>
                </a:solidFill>
                <a:cs typeface="Times New Roman" pitchFamily="18" charset="0"/>
              </a:rPr>
              <a:t>tab[oldPlace]</a:t>
            </a:r>
            <a:r>
              <a:rPr lang="fr-FR" sz="2600" i="1">
                <a:solidFill>
                  <a:srgbClr val="FF0000"/>
                </a:solidFill>
                <a:cs typeface="Times New Roman" pitchFamily="18" charset="0"/>
              </a:rPr>
              <a:t> n’est pas déjà bien placé: </a:t>
            </a:r>
          </a:p>
          <a:p>
            <a:pPr algn="r">
              <a:lnSpc>
                <a:spcPct val="90000"/>
              </a:lnSpc>
              <a:buFont typeface="Symbol" pitchFamily="18" charset="2"/>
              <a:buNone/>
            </a:pPr>
            <a:r>
              <a:rPr lang="fr-FR" sz="2600" i="1">
                <a:solidFill>
                  <a:srgbClr val="FF0000"/>
                </a:solidFill>
                <a:cs typeface="Times New Roman" pitchFamily="18" charset="0"/>
              </a:rPr>
              <a:t> libère la position </a:t>
            </a:r>
            <a:r>
              <a:rPr lang="fr-FR" sz="2600">
                <a:solidFill>
                  <a:srgbClr val="FF0000"/>
                </a:solidFill>
                <a:cs typeface="Times New Roman" pitchFamily="18" charset="0"/>
              </a:rPr>
              <a:t>newPlace </a:t>
            </a:r>
            <a:r>
              <a:rPr lang="fr-FR" sz="2600" i="1">
                <a:solidFill>
                  <a:srgbClr val="FF0000"/>
                </a:solidFill>
                <a:cs typeface="Times New Roman" pitchFamily="18" charset="0"/>
              </a:rPr>
              <a:t>par </a:t>
            </a:r>
            <a:r>
              <a:rPr lang="fr-FR" sz="2600" b="1" i="1">
                <a:solidFill>
                  <a:srgbClr val="FF0000"/>
                </a:solidFill>
                <a:cs typeface="Times New Roman" pitchFamily="18" charset="0"/>
              </a:rPr>
              <a:t>décalage</a:t>
            </a:r>
            <a:r>
              <a:rPr lang="fr-FR" sz="2600" i="1">
                <a:solidFill>
                  <a:srgbClr val="FF0000"/>
                </a:solidFill>
                <a:cs typeface="Times New Roman" pitchFamily="18" charset="0"/>
              </a:rPr>
              <a:t> et y place </a:t>
            </a:r>
            <a:r>
              <a:rPr lang="fr-FR" sz="2600">
                <a:solidFill>
                  <a:srgbClr val="FF0000"/>
                </a:solidFill>
                <a:cs typeface="Times New Roman" pitchFamily="18" charset="0"/>
              </a:rPr>
              <a:t>tab[oldPlace]</a:t>
            </a:r>
            <a:r>
              <a:rPr lang="fr-FR" sz="2600" i="1">
                <a:solidFill>
                  <a:srgbClr val="FF0000"/>
                </a:solidFill>
                <a:cs typeface="Times New Roman" pitchFamily="18" charset="0"/>
              </a:rPr>
              <a:t> }</a:t>
            </a:r>
            <a:endParaRPr lang="fr-FR" sz="260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>
                <a:cs typeface="Times New Roman" pitchFamily="18" charset="0"/>
              </a:rPr>
              <a:t>		</a:t>
            </a:r>
            <a:r>
              <a:rPr lang="fr-FR" sz="2600">
                <a:solidFill>
                  <a:srgbClr val="0000FF"/>
                </a:solidFill>
                <a:cs typeface="Times New Roman" pitchFamily="18" charset="0"/>
              </a:rPr>
              <a:t>décaleEtPlace</a:t>
            </a:r>
            <a:r>
              <a:rPr lang="fr-FR" sz="2600">
                <a:cs typeface="Times New Roman" pitchFamily="18" charset="0"/>
              </a:rPr>
              <a:t>(tab, newPlace, oldPlace)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 b="1">
                <a:cs typeface="Times New Roman" pitchFamily="18" charset="0"/>
              </a:rPr>
              <a:t>	fpour</a:t>
            </a:r>
            <a:endParaRPr lang="fr-FR" sz="260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 b="1">
                <a:cs typeface="Times New Roman" pitchFamily="18" charset="0"/>
              </a:rPr>
              <a:t>fin</a:t>
            </a:r>
            <a:endParaRPr lang="fr-FR" sz="260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>
                <a:cs typeface="Times New Roman" pitchFamily="18" charset="0"/>
              </a:rPr>
              <a:t> </a:t>
            </a:r>
          </a:p>
        </p:txBody>
      </p:sp>
      <p:sp>
        <p:nvSpPr>
          <p:cNvPr id="899075" name="AutoShape 3"/>
          <p:cNvSpPr>
            <a:spLocks noChangeArrowheads="1"/>
          </p:cNvSpPr>
          <p:nvPr/>
        </p:nvSpPr>
        <p:spPr bwMode="auto">
          <a:xfrm>
            <a:off x="6172200" y="1676400"/>
            <a:ext cx="3429000" cy="1676400"/>
          </a:xfrm>
          <a:prstGeom prst="wedgeRoundRectCallout">
            <a:avLst>
              <a:gd name="adj1" fmla="val -68843"/>
              <a:gd name="adj2" fmla="val 77176"/>
              <a:gd name="adj3" fmla="val 16667"/>
            </a:avLst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fr-FR">
              <a:solidFill>
                <a:srgbClr val="CC0099"/>
              </a:solidFill>
            </a:endParaRPr>
          </a:p>
        </p:txBody>
      </p:sp>
      <p:sp>
        <p:nvSpPr>
          <p:cNvPr id="899076" name="AutoShape 4"/>
          <p:cNvSpPr>
            <a:spLocks noChangeArrowheads="1"/>
          </p:cNvSpPr>
          <p:nvPr/>
        </p:nvSpPr>
        <p:spPr bwMode="auto">
          <a:xfrm>
            <a:off x="6019800" y="1295400"/>
            <a:ext cx="3429000" cy="1676400"/>
          </a:xfrm>
          <a:prstGeom prst="wedgeRoundRectCallout">
            <a:avLst>
              <a:gd name="adj1" fmla="val -89120"/>
              <a:gd name="adj2" fmla="val 79639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>
                <a:solidFill>
                  <a:srgbClr val="FF0000"/>
                </a:solidFill>
              </a:rPr>
              <a:t>Exceptionnellement</a:t>
            </a:r>
            <a:r>
              <a:rPr lang="fr-FR">
                <a:solidFill>
                  <a:srgbClr val="CC0099"/>
                </a:solidFill>
              </a:rPr>
              <a:t>, puisque </a:t>
            </a:r>
            <a:r>
              <a:rPr lang="fr-FR" i="1">
                <a:solidFill>
                  <a:srgbClr val="0000FF"/>
                </a:solidFill>
              </a:rPr>
              <a:t>nbVal</a:t>
            </a:r>
            <a:r>
              <a:rPr lang="fr-FR">
                <a:solidFill>
                  <a:srgbClr val="CC0099"/>
                </a:solidFill>
              </a:rPr>
              <a:t> n’est pas utilisé dans la définition de ce sous-algorithme, nous ne l‘y inscrivons pas en paramètre</a:t>
            </a:r>
          </a:p>
        </p:txBody>
      </p:sp>
      <p:sp>
        <p:nvSpPr>
          <p:cNvPr id="899077" name="AutoShape 5"/>
          <p:cNvSpPr>
            <a:spLocks noChangeArrowheads="1"/>
          </p:cNvSpPr>
          <p:nvPr/>
        </p:nvSpPr>
        <p:spPr bwMode="auto">
          <a:xfrm>
            <a:off x="6934200" y="3695700"/>
            <a:ext cx="2667000" cy="876300"/>
          </a:xfrm>
          <a:prstGeom prst="wedgeRoundRectCallout">
            <a:avLst>
              <a:gd name="adj1" fmla="val -62620"/>
              <a:gd name="adj2" fmla="val 89130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sz="3200">
                <a:solidFill>
                  <a:srgbClr val="CC0099"/>
                </a:solidFill>
              </a:rPr>
              <a:t>idem</a:t>
            </a:r>
          </a:p>
        </p:txBody>
      </p:sp>
      <p:sp>
        <p:nvSpPr>
          <p:cNvPr id="899078" name="Text Box 6"/>
          <p:cNvSpPr txBox="1">
            <a:spLocks noChangeArrowheads="1"/>
          </p:cNvSpPr>
          <p:nvPr/>
        </p:nvSpPr>
        <p:spPr bwMode="auto">
          <a:xfrm>
            <a:off x="1295400" y="5257800"/>
            <a:ext cx="5181600" cy="1323975"/>
          </a:xfrm>
          <a:prstGeom prst="rect">
            <a:avLst/>
          </a:prstGeom>
          <a:solidFill>
            <a:srgbClr val="FDFECA"/>
          </a:solidFill>
          <a:ln w="12700" cap="sq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>
                <a:solidFill>
                  <a:srgbClr val="CC0099"/>
                </a:solidFill>
              </a:rPr>
              <a:t>Nous nous autorisons cette liberté uniquement parce que les 2 sous-algorithmes ne seront utilisés que comme auxiliaires du sous-algoritme</a:t>
            </a:r>
            <a:r>
              <a:rPr lang="fr-FR"/>
              <a:t> </a:t>
            </a:r>
            <a:r>
              <a:rPr lang="fr-FR" i="1">
                <a:solidFill>
                  <a:srgbClr val="0000FF"/>
                </a:solidFill>
              </a:rPr>
              <a:t>triInsertion_1</a:t>
            </a:r>
            <a:r>
              <a:rPr lang="fr-FR">
                <a:solidFill>
                  <a:srgbClr val="CC0099"/>
                </a:solidFill>
              </a:rPr>
              <a:t>, qui, lui, mentionne</a:t>
            </a:r>
            <a:r>
              <a:rPr lang="fr-FR" i="1">
                <a:solidFill>
                  <a:srgbClr val="0000FF"/>
                </a:solidFill>
              </a:rPr>
              <a:t> nbVal.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69A7-28F8-4386-AE86-2ED08E30A954}" type="slidenum">
              <a:rPr lang="fr-FR"/>
              <a:pPr/>
              <a:t>5</a:t>
            </a:fld>
            <a:endParaRPr lang="fr-FR"/>
          </a:p>
        </p:txBody>
      </p:sp>
      <p:sp>
        <p:nvSpPr>
          <p:cNvPr id="7249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420100" cy="838200"/>
          </a:xfrm>
          <a:ln>
            <a:solidFill>
              <a:srgbClr val="0033CC"/>
            </a:solidFill>
          </a:ln>
        </p:spPr>
        <p:txBody>
          <a:bodyPr/>
          <a:lstStyle/>
          <a:p>
            <a:r>
              <a:rPr lang="fr-FR" b="1"/>
              <a:t>Relation réflexive</a:t>
            </a:r>
          </a:p>
        </p:txBody>
      </p:sp>
      <p:sp>
        <p:nvSpPr>
          <p:cNvPr id="7249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8420100" cy="5181600"/>
          </a:xfrm>
        </p:spPr>
        <p:txBody>
          <a:bodyPr/>
          <a:lstStyle/>
          <a:p>
            <a:pPr algn="ctr">
              <a:buFont typeface="Symbol" pitchFamily="18" charset="2"/>
              <a:buNone/>
            </a:pPr>
            <a:r>
              <a:rPr lang="fr-FR" sz="2400" b="1">
                <a:solidFill>
                  <a:srgbClr val="0066FF"/>
                </a:solidFill>
              </a:rPr>
              <a:t> </a:t>
            </a:r>
          </a:p>
        </p:txBody>
      </p:sp>
      <p:grpSp>
        <p:nvGrpSpPr>
          <p:cNvPr id="725058" name="Group 1090"/>
          <p:cNvGrpSpPr>
            <a:grpSpLocks/>
          </p:cNvGrpSpPr>
          <p:nvPr/>
        </p:nvGrpSpPr>
        <p:grpSpPr bwMode="auto">
          <a:xfrm>
            <a:off x="6172200" y="1600200"/>
            <a:ext cx="3013075" cy="4419600"/>
            <a:chOff x="3600" y="1008"/>
            <a:chExt cx="1898" cy="2784"/>
          </a:xfrm>
        </p:grpSpPr>
        <p:sp>
          <p:nvSpPr>
            <p:cNvPr id="724996" name="Oval 1028"/>
            <p:cNvSpPr>
              <a:spLocks noChangeArrowheads="1"/>
            </p:cNvSpPr>
            <p:nvPr/>
          </p:nvSpPr>
          <p:spPr bwMode="auto">
            <a:xfrm rot="-5400000">
              <a:off x="3157" y="1451"/>
              <a:ext cx="2784" cy="1898"/>
            </a:xfrm>
            <a:prstGeom prst="ellipse">
              <a:avLst/>
            </a:prstGeom>
            <a:solidFill>
              <a:srgbClr val="FFFFCC">
                <a:alpha val="50000"/>
              </a:srgbClr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grpSp>
          <p:nvGrpSpPr>
            <p:cNvPr id="725027" name="Group 1059"/>
            <p:cNvGrpSpPr>
              <a:grpSpLocks/>
            </p:cNvGrpSpPr>
            <p:nvPr/>
          </p:nvGrpSpPr>
          <p:grpSpPr bwMode="auto">
            <a:xfrm rot="-5400000">
              <a:off x="3796" y="2522"/>
              <a:ext cx="313" cy="409"/>
              <a:chOff x="2496" y="1776"/>
              <a:chExt cx="480" cy="528"/>
            </a:xfrm>
          </p:grpSpPr>
          <p:grpSp>
            <p:nvGrpSpPr>
              <p:cNvPr id="725025" name="Group 1057"/>
              <p:cNvGrpSpPr>
                <a:grpSpLocks/>
              </p:cNvGrpSpPr>
              <p:nvPr/>
            </p:nvGrpSpPr>
            <p:grpSpPr bwMode="auto">
              <a:xfrm>
                <a:off x="2496" y="1776"/>
                <a:ext cx="480" cy="480"/>
                <a:chOff x="2736" y="1872"/>
                <a:chExt cx="480" cy="480"/>
              </a:xfrm>
            </p:grpSpPr>
            <p:sp>
              <p:nvSpPr>
                <p:cNvPr id="725017" name="Oval 1049"/>
                <p:cNvSpPr>
                  <a:spLocks noChangeArrowheads="1"/>
                </p:cNvSpPr>
                <p:nvPr/>
              </p:nvSpPr>
              <p:spPr bwMode="auto">
                <a:xfrm>
                  <a:off x="2736" y="1872"/>
                  <a:ext cx="480" cy="480"/>
                </a:xfrm>
                <a:prstGeom prst="ellipse">
                  <a:avLst/>
                </a:prstGeom>
                <a:noFill/>
                <a:ln w="38100" cap="sq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725024" name="Line 1056"/>
                <p:cNvSpPr>
                  <a:spLocks noChangeShapeType="1"/>
                </p:cNvSpPr>
                <p:nvPr/>
              </p:nvSpPr>
              <p:spPr bwMode="auto">
                <a:xfrm>
                  <a:off x="2976" y="1872"/>
                  <a:ext cx="144" cy="48"/>
                </a:xfrm>
                <a:prstGeom prst="line">
                  <a:avLst/>
                </a:prstGeom>
                <a:noFill/>
                <a:ln w="38100" cap="sq">
                  <a:solidFill>
                    <a:srgbClr val="FF0000"/>
                  </a:solidFill>
                  <a:round/>
                  <a:headEnd type="none" w="sm" len="sm"/>
                  <a:tailEnd type="stealth" w="lg" len="lg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725026" name="AutoShape 1058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144"/>
              </a:xfrm>
              <a:prstGeom prst="star5">
                <a:avLst/>
              </a:prstGeom>
              <a:solidFill>
                <a:schemeClr val="accent1"/>
              </a:solidFill>
              <a:ln w="57150" cap="sq">
                <a:solidFill>
                  <a:srgbClr val="0066FF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</p:grpSp>
        <p:grpSp>
          <p:nvGrpSpPr>
            <p:cNvPr id="725028" name="Group 1060"/>
            <p:cNvGrpSpPr>
              <a:grpSpLocks/>
            </p:cNvGrpSpPr>
            <p:nvPr/>
          </p:nvGrpSpPr>
          <p:grpSpPr bwMode="auto">
            <a:xfrm rot="-22045576">
              <a:off x="4567" y="2507"/>
              <a:ext cx="372" cy="345"/>
              <a:chOff x="2496" y="1776"/>
              <a:chExt cx="480" cy="528"/>
            </a:xfrm>
          </p:grpSpPr>
          <p:grpSp>
            <p:nvGrpSpPr>
              <p:cNvPr id="725029" name="Group 1061"/>
              <p:cNvGrpSpPr>
                <a:grpSpLocks/>
              </p:cNvGrpSpPr>
              <p:nvPr/>
            </p:nvGrpSpPr>
            <p:grpSpPr bwMode="auto">
              <a:xfrm>
                <a:off x="2496" y="1776"/>
                <a:ext cx="480" cy="480"/>
                <a:chOff x="2736" y="1872"/>
                <a:chExt cx="480" cy="480"/>
              </a:xfrm>
            </p:grpSpPr>
            <p:sp>
              <p:nvSpPr>
                <p:cNvPr id="725030" name="Oval 1062"/>
                <p:cNvSpPr>
                  <a:spLocks noChangeArrowheads="1"/>
                </p:cNvSpPr>
                <p:nvPr/>
              </p:nvSpPr>
              <p:spPr bwMode="auto">
                <a:xfrm>
                  <a:off x="2736" y="1872"/>
                  <a:ext cx="480" cy="480"/>
                </a:xfrm>
                <a:prstGeom prst="ellipse">
                  <a:avLst/>
                </a:prstGeom>
                <a:noFill/>
                <a:ln w="38100" cap="sq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725031" name="Line 1063"/>
                <p:cNvSpPr>
                  <a:spLocks noChangeShapeType="1"/>
                </p:cNvSpPr>
                <p:nvPr/>
              </p:nvSpPr>
              <p:spPr bwMode="auto">
                <a:xfrm>
                  <a:off x="2976" y="1872"/>
                  <a:ext cx="144" cy="48"/>
                </a:xfrm>
                <a:prstGeom prst="line">
                  <a:avLst/>
                </a:prstGeom>
                <a:noFill/>
                <a:ln w="38100" cap="sq">
                  <a:solidFill>
                    <a:srgbClr val="FF0000"/>
                  </a:solidFill>
                  <a:round/>
                  <a:headEnd type="none" w="sm" len="sm"/>
                  <a:tailEnd type="stealth" w="lg" len="lg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725032" name="AutoShape 1064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144"/>
              </a:xfrm>
              <a:prstGeom prst="star5">
                <a:avLst/>
              </a:prstGeom>
              <a:solidFill>
                <a:schemeClr val="accent1"/>
              </a:solidFill>
              <a:ln w="57150" cap="sq">
                <a:solidFill>
                  <a:srgbClr val="0066FF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</p:grpSp>
        <p:grpSp>
          <p:nvGrpSpPr>
            <p:cNvPr id="725033" name="Group 1065"/>
            <p:cNvGrpSpPr>
              <a:grpSpLocks/>
            </p:cNvGrpSpPr>
            <p:nvPr/>
          </p:nvGrpSpPr>
          <p:grpSpPr bwMode="auto">
            <a:xfrm rot="-8874109">
              <a:off x="3841" y="1992"/>
              <a:ext cx="372" cy="344"/>
              <a:chOff x="2496" y="1776"/>
              <a:chExt cx="480" cy="528"/>
            </a:xfrm>
          </p:grpSpPr>
          <p:grpSp>
            <p:nvGrpSpPr>
              <p:cNvPr id="725034" name="Group 1066"/>
              <p:cNvGrpSpPr>
                <a:grpSpLocks/>
              </p:cNvGrpSpPr>
              <p:nvPr/>
            </p:nvGrpSpPr>
            <p:grpSpPr bwMode="auto">
              <a:xfrm>
                <a:off x="2496" y="1776"/>
                <a:ext cx="480" cy="480"/>
                <a:chOff x="2736" y="1872"/>
                <a:chExt cx="480" cy="480"/>
              </a:xfrm>
            </p:grpSpPr>
            <p:sp>
              <p:nvSpPr>
                <p:cNvPr id="725035" name="Oval 1067"/>
                <p:cNvSpPr>
                  <a:spLocks noChangeArrowheads="1"/>
                </p:cNvSpPr>
                <p:nvPr/>
              </p:nvSpPr>
              <p:spPr bwMode="auto">
                <a:xfrm>
                  <a:off x="2736" y="1872"/>
                  <a:ext cx="480" cy="480"/>
                </a:xfrm>
                <a:prstGeom prst="ellipse">
                  <a:avLst/>
                </a:prstGeom>
                <a:noFill/>
                <a:ln w="38100" cap="sq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725036" name="Line 1068"/>
                <p:cNvSpPr>
                  <a:spLocks noChangeShapeType="1"/>
                </p:cNvSpPr>
                <p:nvPr/>
              </p:nvSpPr>
              <p:spPr bwMode="auto">
                <a:xfrm>
                  <a:off x="2976" y="1872"/>
                  <a:ext cx="144" cy="48"/>
                </a:xfrm>
                <a:prstGeom prst="line">
                  <a:avLst/>
                </a:prstGeom>
                <a:noFill/>
                <a:ln w="38100" cap="sq">
                  <a:solidFill>
                    <a:srgbClr val="FF0000"/>
                  </a:solidFill>
                  <a:round/>
                  <a:headEnd type="none" w="sm" len="sm"/>
                  <a:tailEnd type="stealth" w="lg" len="lg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725037" name="AutoShape 1069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144"/>
              </a:xfrm>
              <a:prstGeom prst="star5">
                <a:avLst/>
              </a:prstGeom>
              <a:solidFill>
                <a:schemeClr val="accent1"/>
              </a:solidFill>
              <a:ln w="57150" cap="sq">
                <a:solidFill>
                  <a:srgbClr val="0066FF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</p:grpSp>
        <p:grpSp>
          <p:nvGrpSpPr>
            <p:cNvPr id="725038" name="Group 1070"/>
            <p:cNvGrpSpPr>
              <a:grpSpLocks/>
            </p:cNvGrpSpPr>
            <p:nvPr/>
          </p:nvGrpSpPr>
          <p:grpSpPr bwMode="auto">
            <a:xfrm rot="-10934131">
              <a:off x="4902" y="2102"/>
              <a:ext cx="372" cy="344"/>
              <a:chOff x="2496" y="1776"/>
              <a:chExt cx="480" cy="528"/>
            </a:xfrm>
          </p:grpSpPr>
          <p:grpSp>
            <p:nvGrpSpPr>
              <p:cNvPr id="725039" name="Group 1071"/>
              <p:cNvGrpSpPr>
                <a:grpSpLocks/>
              </p:cNvGrpSpPr>
              <p:nvPr/>
            </p:nvGrpSpPr>
            <p:grpSpPr bwMode="auto">
              <a:xfrm>
                <a:off x="2496" y="1776"/>
                <a:ext cx="480" cy="480"/>
                <a:chOff x="2736" y="1872"/>
                <a:chExt cx="480" cy="480"/>
              </a:xfrm>
            </p:grpSpPr>
            <p:sp>
              <p:nvSpPr>
                <p:cNvPr id="725040" name="Oval 1072"/>
                <p:cNvSpPr>
                  <a:spLocks noChangeArrowheads="1"/>
                </p:cNvSpPr>
                <p:nvPr/>
              </p:nvSpPr>
              <p:spPr bwMode="auto">
                <a:xfrm>
                  <a:off x="2736" y="1872"/>
                  <a:ext cx="480" cy="480"/>
                </a:xfrm>
                <a:prstGeom prst="ellipse">
                  <a:avLst/>
                </a:prstGeom>
                <a:noFill/>
                <a:ln w="38100" cap="sq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725041" name="Line 1073"/>
                <p:cNvSpPr>
                  <a:spLocks noChangeShapeType="1"/>
                </p:cNvSpPr>
                <p:nvPr/>
              </p:nvSpPr>
              <p:spPr bwMode="auto">
                <a:xfrm>
                  <a:off x="2976" y="1872"/>
                  <a:ext cx="144" cy="48"/>
                </a:xfrm>
                <a:prstGeom prst="line">
                  <a:avLst/>
                </a:prstGeom>
                <a:noFill/>
                <a:ln w="38100" cap="sq">
                  <a:solidFill>
                    <a:srgbClr val="FF0000"/>
                  </a:solidFill>
                  <a:round/>
                  <a:headEnd type="none" w="sm" len="sm"/>
                  <a:tailEnd type="stealth" w="lg" len="lg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725042" name="AutoShape 1074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144"/>
              </a:xfrm>
              <a:prstGeom prst="star5">
                <a:avLst/>
              </a:prstGeom>
              <a:solidFill>
                <a:schemeClr val="accent1"/>
              </a:solidFill>
              <a:ln w="57150" cap="sq">
                <a:solidFill>
                  <a:srgbClr val="0066FF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</p:grpSp>
        <p:grpSp>
          <p:nvGrpSpPr>
            <p:cNvPr id="725043" name="Group 1075"/>
            <p:cNvGrpSpPr>
              <a:grpSpLocks/>
            </p:cNvGrpSpPr>
            <p:nvPr/>
          </p:nvGrpSpPr>
          <p:grpSpPr bwMode="auto">
            <a:xfrm rot="-7187831">
              <a:off x="4205" y="3054"/>
              <a:ext cx="313" cy="410"/>
              <a:chOff x="2496" y="1776"/>
              <a:chExt cx="480" cy="528"/>
            </a:xfrm>
          </p:grpSpPr>
          <p:grpSp>
            <p:nvGrpSpPr>
              <p:cNvPr id="725044" name="Group 1076"/>
              <p:cNvGrpSpPr>
                <a:grpSpLocks/>
              </p:cNvGrpSpPr>
              <p:nvPr/>
            </p:nvGrpSpPr>
            <p:grpSpPr bwMode="auto">
              <a:xfrm>
                <a:off x="2496" y="1776"/>
                <a:ext cx="480" cy="480"/>
                <a:chOff x="2736" y="1872"/>
                <a:chExt cx="480" cy="480"/>
              </a:xfrm>
            </p:grpSpPr>
            <p:sp>
              <p:nvSpPr>
                <p:cNvPr id="725045" name="Oval 1077"/>
                <p:cNvSpPr>
                  <a:spLocks noChangeArrowheads="1"/>
                </p:cNvSpPr>
                <p:nvPr/>
              </p:nvSpPr>
              <p:spPr bwMode="auto">
                <a:xfrm>
                  <a:off x="2736" y="1872"/>
                  <a:ext cx="480" cy="480"/>
                </a:xfrm>
                <a:prstGeom prst="ellipse">
                  <a:avLst/>
                </a:prstGeom>
                <a:noFill/>
                <a:ln w="38100" cap="sq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725046" name="Line 1078"/>
                <p:cNvSpPr>
                  <a:spLocks noChangeShapeType="1"/>
                </p:cNvSpPr>
                <p:nvPr/>
              </p:nvSpPr>
              <p:spPr bwMode="auto">
                <a:xfrm>
                  <a:off x="2976" y="1872"/>
                  <a:ext cx="144" cy="48"/>
                </a:xfrm>
                <a:prstGeom prst="line">
                  <a:avLst/>
                </a:prstGeom>
                <a:noFill/>
                <a:ln w="38100" cap="sq">
                  <a:solidFill>
                    <a:srgbClr val="FF0000"/>
                  </a:solidFill>
                  <a:round/>
                  <a:headEnd type="none" w="sm" len="sm"/>
                  <a:tailEnd type="stealth" w="lg" len="lg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725047" name="AutoShape 1079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144"/>
              </a:xfrm>
              <a:prstGeom prst="star5">
                <a:avLst/>
              </a:prstGeom>
              <a:solidFill>
                <a:schemeClr val="accent1"/>
              </a:solidFill>
              <a:ln w="57150" cap="sq">
                <a:solidFill>
                  <a:srgbClr val="0066FF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</p:grpSp>
        <p:grpSp>
          <p:nvGrpSpPr>
            <p:cNvPr id="725048" name="Group 1080"/>
            <p:cNvGrpSpPr>
              <a:grpSpLocks/>
            </p:cNvGrpSpPr>
            <p:nvPr/>
          </p:nvGrpSpPr>
          <p:grpSpPr bwMode="auto">
            <a:xfrm rot="-23915248">
              <a:off x="4320" y="1440"/>
              <a:ext cx="373" cy="344"/>
              <a:chOff x="2496" y="1776"/>
              <a:chExt cx="480" cy="528"/>
            </a:xfrm>
          </p:grpSpPr>
          <p:grpSp>
            <p:nvGrpSpPr>
              <p:cNvPr id="725049" name="Group 1081"/>
              <p:cNvGrpSpPr>
                <a:grpSpLocks/>
              </p:cNvGrpSpPr>
              <p:nvPr/>
            </p:nvGrpSpPr>
            <p:grpSpPr bwMode="auto">
              <a:xfrm>
                <a:off x="2496" y="1776"/>
                <a:ext cx="480" cy="480"/>
                <a:chOff x="2736" y="1872"/>
                <a:chExt cx="480" cy="480"/>
              </a:xfrm>
            </p:grpSpPr>
            <p:sp>
              <p:nvSpPr>
                <p:cNvPr id="725050" name="Oval 1082"/>
                <p:cNvSpPr>
                  <a:spLocks noChangeArrowheads="1"/>
                </p:cNvSpPr>
                <p:nvPr/>
              </p:nvSpPr>
              <p:spPr bwMode="auto">
                <a:xfrm>
                  <a:off x="2736" y="1872"/>
                  <a:ext cx="480" cy="480"/>
                </a:xfrm>
                <a:prstGeom prst="ellipse">
                  <a:avLst/>
                </a:prstGeom>
                <a:noFill/>
                <a:ln w="38100" cap="sq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725051" name="Line 1083"/>
                <p:cNvSpPr>
                  <a:spLocks noChangeShapeType="1"/>
                </p:cNvSpPr>
                <p:nvPr/>
              </p:nvSpPr>
              <p:spPr bwMode="auto">
                <a:xfrm>
                  <a:off x="2976" y="1872"/>
                  <a:ext cx="144" cy="48"/>
                </a:xfrm>
                <a:prstGeom prst="line">
                  <a:avLst/>
                </a:prstGeom>
                <a:noFill/>
                <a:ln w="38100" cap="sq">
                  <a:solidFill>
                    <a:srgbClr val="FF0000"/>
                  </a:solidFill>
                  <a:round/>
                  <a:headEnd type="none" w="sm" len="sm"/>
                  <a:tailEnd type="stealth" w="lg" len="lg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725052" name="AutoShape 1084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144"/>
              </a:xfrm>
              <a:prstGeom prst="star5">
                <a:avLst/>
              </a:prstGeom>
              <a:solidFill>
                <a:schemeClr val="accent1"/>
              </a:solidFill>
              <a:ln w="57150" cap="sq">
                <a:solidFill>
                  <a:srgbClr val="0066FF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</p:grpSp>
        <p:sp>
          <p:nvSpPr>
            <p:cNvPr id="725053" name="Line 1085"/>
            <p:cNvSpPr>
              <a:spLocks noChangeShapeType="1"/>
            </p:cNvSpPr>
            <p:nvPr/>
          </p:nvSpPr>
          <p:spPr bwMode="auto">
            <a:xfrm rot="16200000" flipH="1">
              <a:off x="4071" y="2776"/>
              <a:ext cx="470" cy="372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25054" name="Line 1086"/>
            <p:cNvSpPr>
              <a:spLocks noChangeShapeType="1"/>
            </p:cNvSpPr>
            <p:nvPr/>
          </p:nvSpPr>
          <p:spPr bwMode="auto">
            <a:xfrm rot="16200000" flipH="1">
              <a:off x="4572" y="1586"/>
              <a:ext cx="63" cy="968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725055" name="Line 1087"/>
            <p:cNvSpPr>
              <a:spLocks noChangeShapeType="1"/>
            </p:cNvSpPr>
            <p:nvPr/>
          </p:nvSpPr>
          <p:spPr bwMode="auto">
            <a:xfrm rot="16200000" flipV="1">
              <a:off x="4427" y="2489"/>
              <a:ext cx="94" cy="633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</p:grpSp>
      <p:sp>
        <p:nvSpPr>
          <p:cNvPr id="725057" name="Text Box 1089"/>
          <p:cNvSpPr txBox="1">
            <a:spLocks noChangeArrowheads="1"/>
          </p:cNvSpPr>
          <p:nvPr/>
        </p:nvSpPr>
        <p:spPr bwMode="auto">
          <a:xfrm>
            <a:off x="381000" y="1600200"/>
            <a:ext cx="5410200" cy="406717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sz="3200">
                <a:solidFill>
                  <a:srgbClr val="0066FF"/>
                </a:solidFill>
              </a:rPr>
              <a:t>Tout élément</a:t>
            </a:r>
            <a:r>
              <a:rPr lang="fr-FR" sz="3200"/>
              <a:t> </a:t>
            </a:r>
            <a:r>
              <a:rPr lang="fr-FR" sz="3200" i="1">
                <a:solidFill>
                  <a:srgbClr val="FF0000"/>
                </a:solidFill>
              </a:rPr>
              <a:t>est</a:t>
            </a:r>
            <a:r>
              <a:rPr lang="fr-FR" sz="3200"/>
              <a:t> </a:t>
            </a:r>
            <a:r>
              <a:rPr lang="fr-FR" sz="3200" i="1">
                <a:solidFill>
                  <a:srgbClr val="FF0000"/>
                </a:solidFill>
              </a:rPr>
              <a:t>en relation avec</a:t>
            </a:r>
            <a:r>
              <a:rPr lang="fr-FR" sz="3200"/>
              <a:t> </a:t>
            </a:r>
            <a:r>
              <a:rPr lang="fr-FR" sz="3200">
                <a:solidFill>
                  <a:srgbClr val="0066FF"/>
                </a:solidFill>
              </a:rPr>
              <a:t>lui-même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fr-FR" sz="3200">
              <a:solidFill>
                <a:srgbClr val="0066FF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fr-FR" sz="2200" b="1" i="1" u="sng"/>
              <a:t>Exemple</a:t>
            </a:r>
            <a:r>
              <a:rPr lang="fr-FR" sz="2200" b="1" i="1"/>
              <a:t>: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fr-FR" sz="800" b="1"/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fr-FR" sz="2200" b="1"/>
              <a:t>dans l’ensemble des hommes mariés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fr-FR" sz="800">
                <a:solidFill>
                  <a:srgbClr val="0066FF"/>
                </a:solidFill>
              </a:rPr>
              <a:t>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sz="3200">
                <a:solidFill>
                  <a:srgbClr val="0066FF"/>
                </a:solidFill>
              </a:rPr>
              <a:t>A </a:t>
            </a:r>
            <a:r>
              <a:rPr lang="fr-FR" sz="3200" i="1">
                <a:solidFill>
                  <a:srgbClr val="FF0000"/>
                </a:solidFill>
              </a:rPr>
              <a:t>connaît la femme de</a:t>
            </a:r>
            <a:r>
              <a:rPr lang="fr-FR" sz="3200">
                <a:solidFill>
                  <a:srgbClr val="0066FF"/>
                </a:solidFill>
              </a:rPr>
              <a:t> B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fr-FR" sz="1600">
              <a:solidFill>
                <a:srgbClr val="0066FF"/>
              </a:solidFill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sz="2400" b="1" i="1">
                <a:solidFill>
                  <a:srgbClr val="CC0099"/>
                </a:solidFill>
              </a:rPr>
              <a:t>tout homme connaît sa propre femme</a:t>
            </a:r>
            <a:endParaRPr lang="fr-FR" sz="2400" b="1"/>
          </a:p>
          <a:p>
            <a:pPr algn="ctr"/>
            <a:endParaRPr lang="en-US" sz="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3B6B-FEDD-44E3-9770-82728380DC36}" type="slidenum">
              <a:rPr lang="fr-FR"/>
              <a:pPr/>
              <a:t>50</a:t>
            </a:fld>
            <a:endParaRPr lang="fr-FR"/>
          </a:p>
        </p:txBody>
      </p:sp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648700" cy="838200"/>
          </a:xfrm>
          <a:ln>
            <a:solidFill>
              <a:srgbClr val="0033CC"/>
            </a:solidFill>
          </a:ln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fr-FR" sz="1800" b="1">
                <a:solidFill>
                  <a:srgbClr val="0033CC"/>
                </a:solidFill>
              </a:rPr>
              <a:t>Tri insertion</a:t>
            </a:r>
            <a:r>
              <a:rPr lang="fr-FR" sz="1800" b="1"/>
              <a:t> 	</a:t>
            </a:r>
            <a:r>
              <a:rPr lang="fr-FR" sz="2400" b="1">
                <a:solidFill>
                  <a:srgbClr val="0033CC"/>
                </a:solidFill>
              </a:rPr>
              <a:t/>
            </a:r>
            <a:br>
              <a:rPr lang="fr-FR" sz="2400" b="1">
                <a:solidFill>
                  <a:srgbClr val="0033CC"/>
                </a:solidFill>
              </a:rPr>
            </a:br>
            <a:r>
              <a:rPr lang="fr-FR" sz="2400" b="1">
                <a:solidFill>
                  <a:srgbClr val="0033CC"/>
                </a:solidFill>
              </a:rPr>
              <a:t>		</a:t>
            </a:r>
            <a:r>
              <a:rPr lang="fr-FR" sz="2800" b="1" i="0">
                <a:cs typeface="Times New Roman" pitchFamily="18" charset="0"/>
              </a:rPr>
              <a:t>Recherche dans un tableau trié</a:t>
            </a:r>
          </a:p>
        </p:txBody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991600" cy="5181600"/>
          </a:xfrm>
        </p:spPr>
        <p:txBody>
          <a:bodyPr/>
          <a:lstStyle/>
          <a:p>
            <a:pPr>
              <a:buFont typeface="Symbol" pitchFamily="18" charset="2"/>
              <a:buNone/>
            </a:pPr>
            <a:endParaRPr lang="fr-FR" sz="1400" b="1">
              <a:cs typeface="Times New Roman" pitchFamily="18" charset="0"/>
            </a:endParaRPr>
          </a:p>
          <a:p>
            <a:pPr>
              <a:buFont typeface="Symbol" pitchFamily="18" charset="2"/>
              <a:buNone/>
            </a:pPr>
            <a:r>
              <a:rPr lang="fr-FR" sz="2800" b="1">
                <a:cs typeface="Times New Roman" pitchFamily="18" charset="0"/>
              </a:rPr>
              <a:t>fonction</a:t>
            </a:r>
            <a:r>
              <a:rPr lang="fr-FR" sz="2800">
                <a:solidFill>
                  <a:srgbClr val="0000FF"/>
                </a:solidFill>
                <a:cs typeface="Times New Roman" pitchFamily="18" charset="0"/>
              </a:rPr>
              <a:t> cherchePlace </a:t>
            </a:r>
            <a:r>
              <a:rPr lang="fr-FR" sz="2800">
                <a:cs typeface="Times New Roman" pitchFamily="18" charset="0"/>
              </a:rPr>
              <a:t>(tab, oldPlace) </a:t>
            </a:r>
            <a:r>
              <a:rPr lang="fr-FR" sz="2800" b="1">
                <a:solidFill>
                  <a:srgbClr val="0000FF"/>
                </a:solidFill>
                <a:cs typeface="Times New Roman" pitchFamily="18" charset="0"/>
              </a:rPr>
              <a:t>retourne</a:t>
            </a:r>
            <a:r>
              <a:rPr lang="fr-FR" sz="2800">
                <a:solidFill>
                  <a:srgbClr val="0000FF"/>
                </a:solidFill>
                <a:cs typeface="Times New Roman" pitchFamily="18" charset="0"/>
              </a:rPr>
              <a:t>(</a:t>
            </a:r>
            <a:r>
              <a:rPr lang="fr-FR" sz="2800" b="1">
                <a:solidFill>
                  <a:srgbClr val="0000FF"/>
                </a:solidFill>
                <a:cs typeface="Times New Roman" pitchFamily="18" charset="0"/>
              </a:rPr>
              <a:t>entier</a:t>
            </a:r>
            <a:r>
              <a:rPr lang="fr-FR" sz="2800">
                <a:solidFill>
                  <a:srgbClr val="0000FF"/>
                </a:solidFill>
                <a:cs typeface="Times New Roman" pitchFamily="18" charset="0"/>
              </a:rPr>
              <a:t>)</a:t>
            </a:r>
          </a:p>
          <a:p>
            <a:pPr>
              <a:buFont typeface="Symbol" pitchFamily="18" charset="2"/>
              <a:buNone/>
            </a:pPr>
            <a:r>
              <a:rPr lang="fr-FR" sz="2400" b="1" i="1">
                <a:solidFill>
                  <a:srgbClr val="CC0099"/>
                </a:solidFill>
                <a:cs typeface="Times New Roman" pitchFamily="18" charset="0"/>
              </a:rPr>
              <a:t>{ retourne la place à laquelle il faut affecter </a:t>
            </a:r>
            <a:r>
              <a:rPr lang="fr-FR" sz="2400" b="1">
                <a:cs typeface="Times New Roman" pitchFamily="18" charset="0"/>
              </a:rPr>
              <a:t>tab[oldPlace] </a:t>
            </a:r>
            <a:r>
              <a:rPr lang="fr-FR" sz="2400" b="1" i="1">
                <a:solidFill>
                  <a:srgbClr val="CC0099"/>
                </a:solidFill>
                <a:cs typeface="Times New Roman" pitchFamily="18" charset="0"/>
              </a:rPr>
              <a:t>,               }</a:t>
            </a:r>
          </a:p>
          <a:p>
            <a:pPr>
              <a:buFont typeface="Symbol" pitchFamily="18" charset="2"/>
              <a:buNone/>
            </a:pPr>
            <a:r>
              <a:rPr lang="fr-FR" sz="2400" b="1" i="1">
                <a:solidFill>
                  <a:srgbClr val="CC0099"/>
                </a:solidFill>
                <a:cs typeface="Times New Roman" pitchFamily="18" charset="0"/>
              </a:rPr>
              <a:t>{ les cases précédant cet élément étant déjà triées.                               }</a:t>
            </a:r>
          </a:p>
          <a:p>
            <a:pPr>
              <a:buFont typeface="Symbol" pitchFamily="18" charset="2"/>
              <a:buNone/>
            </a:pPr>
            <a:r>
              <a:rPr lang="fr-FR" sz="2600" b="1" i="1">
                <a:solidFill>
                  <a:srgbClr val="CC0099"/>
                </a:solidFill>
                <a:cs typeface="Times New Roman" pitchFamily="18" charset="0"/>
              </a:rPr>
              <a:t>{ C’est la place qui suit la dernière (</a:t>
            </a:r>
            <a:r>
              <a:rPr lang="fr-FR" sz="2400" b="1" i="1">
                <a:solidFill>
                  <a:srgbClr val="CC0099"/>
                </a:solidFill>
                <a:cs typeface="Times New Roman" pitchFamily="18" charset="0"/>
              </a:rPr>
              <a:t>d’indice maximal</a:t>
            </a:r>
            <a:r>
              <a:rPr lang="fr-FR" sz="2600" b="1" i="1">
                <a:solidFill>
                  <a:srgbClr val="CC0099"/>
                </a:solidFill>
                <a:cs typeface="Times New Roman" pitchFamily="18" charset="0"/>
              </a:rPr>
              <a:t>)  valeur   } </a:t>
            </a:r>
          </a:p>
          <a:p>
            <a:pPr>
              <a:buFont typeface="Symbol" pitchFamily="18" charset="2"/>
              <a:buNone/>
            </a:pPr>
            <a:r>
              <a:rPr lang="fr-FR" sz="2600" b="1" i="1">
                <a:solidFill>
                  <a:srgbClr val="CC0099"/>
                </a:solidFill>
                <a:cs typeface="Times New Roman" pitchFamily="18" charset="0"/>
              </a:rPr>
              <a:t>{ déjà triée inférieure ou égale à </a:t>
            </a:r>
            <a:r>
              <a:rPr lang="fr-FR" sz="2400" b="1">
                <a:cs typeface="Times New Roman" pitchFamily="18" charset="0"/>
              </a:rPr>
              <a:t>tab[oldPlace]                              </a:t>
            </a:r>
            <a:r>
              <a:rPr lang="fr-FR" sz="2600" b="1" i="1">
                <a:solidFill>
                  <a:srgbClr val="CC0099"/>
                </a:solidFill>
                <a:cs typeface="Times New Roman" pitchFamily="18" charset="0"/>
              </a:rPr>
              <a:t>}</a:t>
            </a:r>
          </a:p>
          <a:p>
            <a:pPr>
              <a:buFont typeface="Symbol" pitchFamily="18" charset="2"/>
              <a:buNone/>
            </a:pPr>
            <a:r>
              <a:rPr lang="fr-FR" sz="2400" b="1" i="1">
                <a:solidFill>
                  <a:srgbClr val="CC0099"/>
                </a:solidFill>
                <a:cs typeface="Times New Roman" pitchFamily="18" charset="0"/>
              </a:rPr>
              <a:t>{</a:t>
            </a:r>
            <a:r>
              <a:rPr lang="fr-FR" sz="2400" b="1">
                <a:cs typeface="Times New Roman" pitchFamily="18" charset="0"/>
              </a:rPr>
              <a:t> </a:t>
            </a:r>
            <a:r>
              <a:rPr lang="fr-FR" sz="2600" b="1" i="1">
                <a:solidFill>
                  <a:srgbClr val="CC0099"/>
                </a:solidFill>
                <a:cs typeface="Times New Roman" pitchFamily="18" charset="0"/>
              </a:rPr>
              <a:t>si cette valeur existe.                                                                  }</a:t>
            </a:r>
          </a:p>
          <a:p>
            <a:pPr>
              <a:spcBef>
                <a:spcPct val="0"/>
              </a:spcBef>
              <a:buFont typeface="Symbol" pitchFamily="18" charset="2"/>
              <a:buNone/>
            </a:pPr>
            <a:r>
              <a:rPr lang="fr-FR" sz="2400" b="1">
                <a:solidFill>
                  <a:srgbClr val="CC0099"/>
                </a:solidFill>
                <a:cs typeface="Times New Roman" pitchFamily="18" charset="0"/>
              </a:rPr>
              <a:t>{ </a:t>
            </a:r>
            <a:r>
              <a:rPr lang="fr-FR" sz="2600" b="1" i="1">
                <a:solidFill>
                  <a:srgbClr val="CC0099"/>
                </a:solidFill>
                <a:cs typeface="Times New Roman" pitchFamily="18" charset="0"/>
              </a:rPr>
              <a:t>Sinon, c’est la première place du tableau (</a:t>
            </a:r>
            <a:r>
              <a:rPr lang="fr-FR" sz="2400" b="1" i="1">
                <a:solidFill>
                  <a:srgbClr val="CC0099"/>
                </a:solidFill>
                <a:cs typeface="Times New Roman" pitchFamily="18" charset="0"/>
              </a:rPr>
              <a:t>indice 1</a:t>
            </a:r>
            <a:r>
              <a:rPr lang="fr-FR" sz="2600" b="1" i="1">
                <a:solidFill>
                  <a:srgbClr val="CC0099"/>
                </a:solidFill>
                <a:cs typeface="Times New Roman" pitchFamily="18" charset="0"/>
              </a:rPr>
              <a:t>)</a:t>
            </a:r>
            <a:r>
              <a:rPr lang="fr-FR" sz="2400" b="1">
                <a:solidFill>
                  <a:srgbClr val="CC0099"/>
                </a:solidFill>
                <a:cs typeface="Times New Roman" pitchFamily="18" charset="0"/>
              </a:rPr>
              <a:t>.                 </a:t>
            </a:r>
            <a:r>
              <a:rPr lang="fr-FR" sz="2600" b="1" i="1">
                <a:solidFill>
                  <a:srgbClr val="CC0099"/>
                </a:solidFill>
                <a:cs typeface="Times New Roman" pitchFamily="18" charset="0"/>
              </a:rPr>
              <a:t>} </a:t>
            </a:r>
          </a:p>
          <a:p>
            <a:pPr>
              <a:spcBef>
                <a:spcPct val="0"/>
              </a:spcBef>
              <a:buFont typeface="Symbol" pitchFamily="18" charset="2"/>
              <a:buNone/>
            </a:pPr>
            <a:endParaRPr lang="fr-FR" sz="2400" b="1">
              <a:solidFill>
                <a:srgbClr val="CC0099"/>
              </a:solidFill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Symbol" pitchFamily="18" charset="2"/>
              <a:buNone/>
            </a:pPr>
            <a:r>
              <a:rPr lang="fr-FR" sz="2600" b="1">
                <a:cs typeface="Times New Roman" pitchFamily="18" charset="0"/>
              </a:rPr>
              <a:t>paramètres</a:t>
            </a:r>
            <a:r>
              <a:rPr lang="fr-FR" sz="2600">
                <a:cs typeface="Times New Roman" pitchFamily="18" charset="0"/>
              </a:rPr>
              <a:t> 	(D) tab: </a:t>
            </a:r>
            <a:r>
              <a:rPr lang="fr-FR" sz="2600" b="1">
                <a:cs typeface="Times New Roman" pitchFamily="18" charset="0"/>
              </a:rPr>
              <a:t>tableau</a:t>
            </a:r>
            <a:r>
              <a:rPr lang="fr-FR" sz="2600">
                <a:cs typeface="Times New Roman" pitchFamily="18" charset="0"/>
              </a:rPr>
              <a:t>[1, MAX] </a:t>
            </a:r>
            <a:r>
              <a:rPr lang="fr-FR" sz="2600" b="1">
                <a:cs typeface="Times New Roman" pitchFamily="18" charset="0"/>
              </a:rPr>
              <a:t>d'entiers</a:t>
            </a:r>
            <a:endParaRPr lang="fr-FR" sz="2600"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Symbol" pitchFamily="18" charset="2"/>
              <a:buNone/>
            </a:pPr>
            <a:r>
              <a:rPr lang="fr-FR" sz="2600">
                <a:cs typeface="Times New Roman" pitchFamily="18" charset="0"/>
              </a:rPr>
              <a:t>	   		(D) oldPlace: </a:t>
            </a:r>
            <a:r>
              <a:rPr lang="fr-FR" sz="2600" b="1">
                <a:cs typeface="Times New Roman" pitchFamily="18" charset="0"/>
              </a:rPr>
              <a:t>entiers</a:t>
            </a:r>
          </a:p>
          <a:p>
            <a:pPr>
              <a:spcBef>
                <a:spcPct val="0"/>
              </a:spcBef>
              <a:buFont typeface="Symbol" pitchFamily="18" charset="2"/>
              <a:buNone/>
            </a:pPr>
            <a:endParaRPr lang="fr-FR" sz="2600" b="1"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Symbol" pitchFamily="18" charset="2"/>
              <a:buNone/>
            </a:pPr>
            <a:endParaRPr lang="fr-FR" sz="260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D583-3A9D-4271-BE76-26837A1CB84A}" type="slidenum">
              <a:rPr lang="fr-FR"/>
              <a:pPr/>
              <a:t>51</a:t>
            </a:fld>
            <a:endParaRPr lang="fr-FR"/>
          </a:p>
        </p:txBody>
      </p:sp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648700" cy="990600"/>
          </a:xfrm>
          <a:ln>
            <a:solidFill>
              <a:srgbClr val="0033CC"/>
            </a:solidFill>
          </a:ln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fr-FR" sz="1800" b="1">
                <a:solidFill>
                  <a:srgbClr val="0033CC"/>
                </a:solidFill>
              </a:rPr>
              <a:t>Tri insertion</a:t>
            </a:r>
            <a:r>
              <a:rPr lang="fr-FR" sz="1800" b="1"/>
              <a:t> 	</a:t>
            </a:r>
            <a:r>
              <a:rPr lang="fr-FR" sz="2400" b="1">
                <a:solidFill>
                  <a:srgbClr val="0033CC"/>
                </a:solidFill>
              </a:rPr>
              <a:t>Deux algorithmes pour la recherche de place</a:t>
            </a:r>
            <a:br>
              <a:rPr lang="fr-FR" sz="2400" b="1">
                <a:solidFill>
                  <a:srgbClr val="0033CC"/>
                </a:solidFill>
              </a:rPr>
            </a:br>
            <a:r>
              <a:rPr lang="fr-FR" sz="2800" b="1" i="0"/>
              <a:t>1</a:t>
            </a:r>
            <a:r>
              <a:rPr lang="fr-FR"/>
              <a:t>	</a:t>
            </a:r>
            <a:r>
              <a:rPr lang="fr-FR" sz="2800" b="1" i="0">
                <a:cs typeface="Times New Roman" pitchFamily="18" charset="0"/>
              </a:rPr>
              <a:t>Recherche séquentielle dans un tableau trié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991600" cy="5181600"/>
          </a:xfrm>
        </p:spPr>
        <p:txBody>
          <a:bodyPr/>
          <a:lstStyle/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fonction</a:t>
            </a:r>
            <a:r>
              <a:rPr lang="fr-FR" sz="2400">
                <a:solidFill>
                  <a:srgbClr val="0000FF"/>
                </a:solidFill>
                <a:cs typeface="Times New Roman" pitchFamily="18" charset="0"/>
              </a:rPr>
              <a:t> cherchePlace_1</a:t>
            </a:r>
            <a:r>
              <a:rPr lang="fr-FR" sz="2400">
                <a:cs typeface="Times New Roman" pitchFamily="18" charset="0"/>
              </a:rPr>
              <a:t>(tab, oldPlace) </a:t>
            </a:r>
            <a:r>
              <a:rPr lang="fr-FR" sz="2400" b="1">
                <a:solidFill>
                  <a:srgbClr val="0000FF"/>
                </a:solidFill>
                <a:cs typeface="Times New Roman" pitchFamily="18" charset="0"/>
              </a:rPr>
              <a:t>retourne</a:t>
            </a:r>
            <a:r>
              <a:rPr lang="fr-FR" sz="2400">
                <a:solidFill>
                  <a:srgbClr val="0000FF"/>
                </a:solidFill>
                <a:cs typeface="Times New Roman" pitchFamily="18" charset="0"/>
              </a:rPr>
              <a:t>(</a:t>
            </a:r>
            <a:r>
              <a:rPr lang="fr-FR" sz="2400" b="1">
                <a:solidFill>
                  <a:srgbClr val="0000FF"/>
                </a:solidFill>
                <a:cs typeface="Times New Roman" pitchFamily="18" charset="0"/>
              </a:rPr>
              <a:t>entier</a:t>
            </a:r>
            <a:r>
              <a:rPr lang="fr-FR" sz="2400">
                <a:solidFill>
                  <a:srgbClr val="0000FF"/>
                </a:solidFill>
                <a:cs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000" b="1" i="1">
                <a:solidFill>
                  <a:srgbClr val="CC0099"/>
                </a:solidFill>
                <a:cs typeface="Times New Roman" pitchFamily="18" charset="0"/>
              </a:rPr>
              <a:t>{ retourne la place à laquelle il faut affecter </a:t>
            </a:r>
            <a:r>
              <a:rPr lang="fr-FR" sz="2000" b="1">
                <a:cs typeface="Times New Roman" pitchFamily="18" charset="0"/>
              </a:rPr>
              <a:t>tab[oldPlace] </a:t>
            </a:r>
            <a:r>
              <a:rPr lang="fr-FR" sz="2000" b="1" i="1">
                <a:solidFill>
                  <a:srgbClr val="CC0099"/>
                </a:solidFill>
                <a:cs typeface="Times New Roman" pitchFamily="18" charset="0"/>
              </a:rPr>
              <a:t>, }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000" b="1" i="1">
                <a:solidFill>
                  <a:srgbClr val="CC0099"/>
                </a:solidFill>
                <a:cs typeface="Times New Roman" pitchFamily="18" charset="0"/>
              </a:rPr>
              <a:t>{ les cases précédant cet élément étant déjà triées                  }</a:t>
            </a:r>
            <a:endParaRPr lang="fr-FR" sz="2000" b="1">
              <a:solidFill>
                <a:srgbClr val="CC0099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200" b="1">
                <a:cs typeface="Times New Roman" pitchFamily="18" charset="0"/>
              </a:rPr>
              <a:t>paramètres</a:t>
            </a:r>
            <a:r>
              <a:rPr lang="fr-FR" sz="2200">
                <a:cs typeface="Times New Roman" pitchFamily="18" charset="0"/>
              </a:rPr>
              <a:t> 	(D) tab: </a:t>
            </a:r>
            <a:r>
              <a:rPr lang="fr-FR" sz="2200" b="1">
                <a:cs typeface="Times New Roman" pitchFamily="18" charset="0"/>
              </a:rPr>
              <a:t>tableau</a:t>
            </a:r>
            <a:r>
              <a:rPr lang="fr-FR" sz="2200">
                <a:cs typeface="Times New Roman" pitchFamily="18" charset="0"/>
              </a:rPr>
              <a:t>[1, MAX] </a:t>
            </a:r>
            <a:r>
              <a:rPr lang="fr-FR" sz="2200" b="1">
                <a:cs typeface="Times New Roman" pitchFamily="18" charset="0"/>
              </a:rPr>
              <a:t>d'entiers</a:t>
            </a:r>
            <a:endParaRPr lang="fr-FR" sz="220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200">
                <a:cs typeface="Times New Roman" pitchFamily="18" charset="0"/>
              </a:rPr>
              <a:t>	   		(D) oldPlace: </a:t>
            </a:r>
            <a:r>
              <a:rPr lang="fr-FR" sz="2200" b="1">
                <a:cs typeface="Times New Roman" pitchFamily="18" charset="0"/>
              </a:rPr>
              <a:t>entiers</a:t>
            </a:r>
            <a:endParaRPr lang="fr-FR" sz="220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200" b="1">
                <a:cs typeface="Times New Roman" pitchFamily="18" charset="0"/>
              </a:rPr>
              <a:t>variables</a:t>
            </a:r>
            <a:r>
              <a:rPr lang="fr-FR" sz="2200">
                <a:cs typeface="Times New Roman" pitchFamily="18" charset="0"/>
              </a:rPr>
              <a:t> 	dépassé: </a:t>
            </a:r>
            <a:r>
              <a:rPr lang="fr-FR" sz="2200" b="1">
                <a:cs typeface="Times New Roman" pitchFamily="18" charset="0"/>
              </a:rPr>
              <a:t>booléen;</a:t>
            </a:r>
            <a:r>
              <a:rPr lang="fr-FR" sz="2200">
                <a:cs typeface="Times New Roman" pitchFamily="18" charset="0"/>
              </a:rPr>
              <a:t>  i, val, nbValTriées: </a:t>
            </a:r>
            <a:r>
              <a:rPr lang="fr-FR" sz="2200" b="1">
                <a:cs typeface="Times New Roman" pitchFamily="18" charset="0"/>
              </a:rPr>
              <a:t>entiers</a:t>
            </a:r>
            <a:endParaRPr lang="fr-FR" sz="220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200" b="1">
                <a:cs typeface="Times New Roman" pitchFamily="18" charset="0"/>
              </a:rPr>
              <a:t>début</a:t>
            </a:r>
            <a:endParaRPr lang="fr-FR" sz="220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200">
                <a:cs typeface="Times New Roman" pitchFamily="18" charset="0"/>
              </a:rPr>
              <a:t>	val </a:t>
            </a:r>
            <a:r>
              <a:rPr lang="fr-FR" sz="22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200">
                <a:cs typeface="Times New Roman" pitchFamily="18" charset="0"/>
              </a:rPr>
              <a:t> tab[oldPlace] ;     dépassé </a:t>
            </a:r>
            <a:r>
              <a:rPr lang="fr-FR" sz="22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200">
                <a:cs typeface="Times New Roman" pitchFamily="18" charset="0"/>
              </a:rPr>
              <a:t> faux ;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200">
                <a:cs typeface="Times New Roman" pitchFamily="18" charset="0"/>
              </a:rPr>
              <a:t>	i </a:t>
            </a:r>
            <a:r>
              <a:rPr lang="fr-FR" sz="22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200">
                <a:cs typeface="Times New Roman" pitchFamily="18" charset="0"/>
              </a:rPr>
              <a:t> oldPlace </a:t>
            </a:r>
            <a:r>
              <a:rPr lang="fr-FR" sz="2200">
                <a:sym typeface="Symbol" pitchFamily="18" charset="2"/>
              </a:rPr>
              <a:t></a:t>
            </a:r>
            <a:r>
              <a:rPr lang="fr-FR" sz="2200">
                <a:cs typeface="Times New Roman" pitchFamily="18" charset="0"/>
              </a:rPr>
              <a:t> 1 </a:t>
            </a:r>
            <a:r>
              <a:rPr lang="fr-FR" sz="2200" b="1" i="1">
                <a:solidFill>
                  <a:srgbClr val="CC0099"/>
                </a:solidFill>
                <a:cs typeface="Times New Roman" pitchFamily="18" charset="0"/>
              </a:rPr>
              <a:t>{ on cherche </a:t>
            </a:r>
            <a:r>
              <a:rPr lang="fr-FR" sz="2200" b="1" i="1">
                <a:solidFill>
                  <a:srgbClr val="402DF9"/>
                </a:solidFill>
                <a:cs typeface="Times New Roman" pitchFamily="18" charset="0"/>
              </a:rPr>
              <a:t>depuis la queue</a:t>
            </a:r>
            <a:r>
              <a:rPr lang="fr-FR" sz="2200" b="1" i="1">
                <a:solidFill>
                  <a:srgbClr val="CC0099"/>
                </a:solidFill>
                <a:cs typeface="Times New Roman" pitchFamily="18" charset="0"/>
              </a:rPr>
              <a:t> du sous-tableau trié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200" b="1">
                <a:cs typeface="Times New Roman" pitchFamily="18" charset="0"/>
              </a:rPr>
              <a:t>	tantque</a:t>
            </a:r>
            <a:r>
              <a:rPr lang="fr-FR" sz="2200">
                <a:cs typeface="Times New Roman" pitchFamily="18" charset="0"/>
              </a:rPr>
              <a:t> i </a:t>
            </a:r>
            <a:r>
              <a:rPr lang="fr-FR" sz="2200" b="1">
                <a:cs typeface="Times New Roman" pitchFamily="18" charset="0"/>
                <a:sym typeface="Symbol" pitchFamily="18" charset="2"/>
              </a:rPr>
              <a:t>&gt; </a:t>
            </a:r>
            <a:r>
              <a:rPr lang="fr-FR" sz="2200">
                <a:cs typeface="Times New Roman" pitchFamily="18" charset="0"/>
                <a:sym typeface="Symbol" pitchFamily="18" charset="2"/>
              </a:rPr>
              <a:t>0</a:t>
            </a:r>
            <a:r>
              <a:rPr lang="fr-FR" sz="2200">
                <a:cs typeface="Times New Roman" pitchFamily="18" charset="0"/>
              </a:rPr>
              <a:t> </a:t>
            </a:r>
            <a:r>
              <a:rPr lang="fr-FR" sz="2200" b="1">
                <a:cs typeface="Times New Roman" pitchFamily="18" charset="0"/>
              </a:rPr>
              <a:t>et</a:t>
            </a:r>
            <a:r>
              <a:rPr lang="fr-FR" sz="2200">
                <a:cs typeface="Times New Roman" pitchFamily="18" charset="0"/>
              </a:rPr>
              <a:t> </a:t>
            </a:r>
            <a:r>
              <a:rPr lang="fr-FR" sz="2200" b="1">
                <a:cs typeface="Times New Roman" pitchFamily="18" charset="0"/>
              </a:rPr>
              <a:t>non</a:t>
            </a:r>
            <a:r>
              <a:rPr lang="fr-FR" sz="2200">
                <a:cs typeface="Times New Roman" pitchFamily="18" charset="0"/>
              </a:rPr>
              <a:t> dépassé </a:t>
            </a:r>
            <a:r>
              <a:rPr lang="fr-FR" sz="2200" b="1">
                <a:cs typeface="Times New Roman" pitchFamily="18" charset="0"/>
              </a:rPr>
              <a:t>faire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200">
                <a:cs typeface="Times New Roman" pitchFamily="18" charset="0"/>
              </a:rPr>
              <a:t>		dépassé </a:t>
            </a:r>
            <a:r>
              <a:rPr lang="fr-FR" sz="22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200">
                <a:cs typeface="Times New Roman" pitchFamily="18" charset="0"/>
              </a:rPr>
              <a:t>  (tab[i] </a:t>
            </a:r>
            <a:r>
              <a:rPr lang="fr-FR" sz="2200" b="1">
                <a:cs typeface="Times New Roman" pitchFamily="18" charset="0"/>
                <a:sym typeface="Symbol" pitchFamily="18" charset="2"/>
              </a:rPr>
              <a:t></a:t>
            </a:r>
            <a:r>
              <a:rPr lang="fr-FR" sz="2200">
                <a:cs typeface="Times New Roman" pitchFamily="18" charset="0"/>
              </a:rPr>
              <a:t> val)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200">
                <a:cs typeface="Times New Roman" pitchFamily="18" charset="0"/>
              </a:rPr>
              <a:t>		i </a:t>
            </a:r>
            <a:r>
              <a:rPr lang="fr-FR" sz="2200">
                <a:cs typeface="Times New Roman" pitchFamily="18" charset="0"/>
                <a:sym typeface="Symbol" pitchFamily="18" charset="2"/>
              </a:rPr>
              <a:t> </a:t>
            </a:r>
            <a:r>
              <a:rPr lang="fr-FR" sz="2200">
                <a:cs typeface="Times New Roman" pitchFamily="18" charset="0"/>
              </a:rPr>
              <a:t>i </a:t>
            </a:r>
            <a:r>
              <a:rPr lang="fr-FR" sz="2200">
                <a:sym typeface="Symbol" pitchFamily="18" charset="2"/>
              </a:rPr>
              <a:t></a:t>
            </a:r>
            <a:r>
              <a:rPr lang="fr-FR" sz="2200">
                <a:cs typeface="Times New Roman" pitchFamily="18" charset="0"/>
              </a:rPr>
              <a:t> 1       </a:t>
            </a:r>
            <a:r>
              <a:rPr lang="fr-FR" sz="2200" b="1" i="1">
                <a:solidFill>
                  <a:srgbClr val="CC0099"/>
                </a:solidFill>
                <a:cs typeface="Times New Roman" pitchFamily="18" charset="0"/>
              </a:rPr>
              <a:t>{ vers la tête }</a:t>
            </a:r>
            <a:endParaRPr lang="fr-FR" sz="220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200">
                <a:cs typeface="Times New Roman" pitchFamily="18" charset="0"/>
              </a:rPr>
              <a:t>	</a:t>
            </a:r>
            <a:r>
              <a:rPr lang="fr-FR" sz="2200" b="1">
                <a:cs typeface="Times New Roman" pitchFamily="18" charset="0"/>
              </a:rPr>
              <a:t>ftq</a:t>
            </a:r>
            <a:r>
              <a:rPr lang="fr-FR" sz="2200">
                <a:cs typeface="Times New Roman" pitchFamily="18" charset="0"/>
              </a:rPr>
              <a:t>                                      </a:t>
            </a:r>
            <a:r>
              <a:rPr lang="fr-FR" sz="2200" b="1" i="1">
                <a:solidFill>
                  <a:srgbClr val="CC0099"/>
                </a:solidFill>
                <a:cs typeface="Times New Roman" pitchFamily="18" charset="0"/>
              </a:rPr>
              <a:t>{ case qui suit la dernière case triée de valeur }</a:t>
            </a:r>
            <a:endParaRPr lang="fr-FR" sz="220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200" b="1">
                <a:cs typeface="Times New Roman" pitchFamily="18" charset="0"/>
              </a:rPr>
              <a:t>    	si </a:t>
            </a:r>
            <a:r>
              <a:rPr lang="fr-FR" sz="2200">
                <a:cs typeface="Times New Roman" pitchFamily="18" charset="0"/>
              </a:rPr>
              <a:t>dépassé </a:t>
            </a:r>
            <a:r>
              <a:rPr lang="fr-FR" sz="2200" b="1">
                <a:cs typeface="Times New Roman" pitchFamily="18" charset="0"/>
              </a:rPr>
              <a:t>alors</a:t>
            </a:r>
            <a:r>
              <a:rPr lang="fr-FR" sz="2200">
                <a:cs typeface="Times New Roman" pitchFamily="18" charset="0"/>
              </a:rPr>
              <a:t> </a:t>
            </a:r>
            <a:r>
              <a:rPr lang="fr-FR" sz="2200" b="1">
                <a:cs typeface="Times New Roman" pitchFamily="18" charset="0"/>
              </a:rPr>
              <a:t>retourner </a:t>
            </a:r>
            <a:r>
              <a:rPr lang="fr-FR" sz="2200">
                <a:cs typeface="Times New Roman" pitchFamily="18" charset="0"/>
              </a:rPr>
              <a:t> </a:t>
            </a:r>
            <a:r>
              <a:rPr lang="fr-FR" sz="2200">
                <a:solidFill>
                  <a:srgbClr val="402DF9"/>
                </a:solidFill>
                <a:cs typeface="Times New Roman" pitchFamily="18" charset="0"/>
              </a:rPr>
              <a:t>i + 2</a:t>
            </a:r>
            <a:r>
              <a:rPr lang="fr-FR" sz="2200">
                <a:cs typeface="Times New Roman" pitchFamily="18" charset="0"/>
              </a:rPr>
              <a:t>   </a:t>
            </a:r>
            <a:r>
              <a:rPr lang="fr-FR" sz="2200" b="1" i="1">
                <a:solidFill>
                  <a:srgbClr val="CC0099"/>
                </a:solidFill>
                <a:cs typeface="Times New Roman" pitchFamily="18" charset="0"/>
              </a:rPr>
              <a:t>{</a:t>
            </a:r>
            <a:r>
              <a:rPr lang="fr-FR" sz="2200">
                <a:cs typeface="Times New Roman" pitchFamily="18" charset="0"/>
              </a:rPr>
              <a:t> </a:t>
            </a:r>
            <a:r>
              <a:rPr lang="fr-FR" sz="2200" b="1" i="1">
                <a:solidFill>
                  <a:srgbClr val="CC0099"/>
                </a:solidFill>
                <a:cs typeface="Times New Roman" pitchFamily="18" charset="0"/>
              </a:rPr>
              <a:t>inférieure ou égale à </a:t>
            </a:r>
            <a:r>
              <a:rPr lang="fr-FR" sz="2200" b="1">
                <a:cs typeface="Times New Roman" pitchFamily="18" charset="0"/>
              </a:rPr>
              <a:t>val                   </a:t>
            </a:r>
            <a:r>
              <a:rPr lang="fr-FR" sz="2200" b="1" i="1">
                <a:solidFill>
                  <a:srgbClr val="CC0099"/>
                </a:solidFill>
                <a:cs typeface="Times New Roman" pitchFamily="18" charset="0"/>
              </a:rPr>
              <a:t>}</a:t>
            </a:r>
            <a:endParaRPr lang="fr-FR" sz="220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200" b="1">
                <a:cs typeface="Times New Roman" pitchFamily="18" charset="0"/>
              </a:rPr>
              <a:t>		        sinon retourner</a:t>
            </a:r>
            <a:r>
              <a:rPr lang="fr-FR" sz="2200">
                <a:cs typeface="Times New Roman" pitchFamily="18" charset="0"/>
              </a:rPr>
              <a:t> </a:t>
            </a:r>
            <a:r>
              <a:rPr lang="fr-FR" sz="2200">
                <a:solidFill>
                  <a:srgbClr val="402DF9"/>
                </a:solidFill>
                <a:cs typeface="Times New Roman" pitchFamily="18" charset="0"/>
              </a:rPr>
              <a:t>1</a:t>
            </a:r>
            <a:r>
              <a:rPr lang="fr-FR" sz="2200">
                <a:cs typeface="Times New Roman" pitchFamily="18" charset="0"/>
              </a:rPr>
              <a:t>         </a:t>
            </a:r>
            <a:r>
              <a:rPr lang="fr-FR" sz="2200" b="1" i="1">
                <a:solidFill>
                  <a:srgbClr val="CC0099"/>
                </a:solidFill>
                <a:cs typeface="Times New Roman" pitchFamily="18" charset="0"/>
              </a:rPr>
              <a:t>{ </a:t>
            </a:r>
            <a:r>
              <a:rPr lang="fr-FR" sz="2200" b="1" i="1">
                <a:solidFill>
                  <a:srgbClr val="0000FF"/>
                </a:solidFill>
                <a:cs typeface="Times New Roman" pitchFamily="18" charset="0"/>
              </a:rPr>
              <a:t>ou</a:t>
            </a:r>
            <a:r>
              <a:rPr lang="fr-FR" sz="2200" b="1" i="1">
                <a:solidFill>
                  <a:srgbClr val="CC0099"/>
                </a:solidFill>
                <a:cs typeface="Times New Roman" pitchFamily="18" charset="0"/>
              </a:rPr>
              <a:t> case d’indice 1                              }</a:t>
            </a:r>
            <a:r>
              <a:rPr lang="fr-FR" sz="2200"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200" b="1">
                <a:cs typeface="Times New Roman" pitchFamily="18" charset="0"/>
              </a:rPr>
              <a:t>fin</a:t>
            </a:r>
            <a:endParaRPr lang="fr-FR" sz="220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fr-FR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5DCA9-60E2-41C6-A180-AEAB51ABFA0A}" type="slidenum">
              <a:rPr lang="fr-FR"/>
              <a:pPr/>
              <a:t>52</a:t>
            </a:fld>
            <a:endParaRPr lang="fr-FR"/>
          </a:p>
        </p:txBody>
      </p:sp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648700" cy="914400"/>
          </a:xfrm>
          <a:ln>
            <a:solidFill>
              <a:srgbClr val="0033CC"/>
            </a:solidFill>
          </a:ln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fr-FR" sz="1800" b="1">
                <a:solidFill>
                  <a:srgbClr val="0033CC"/>
                </a:solidFill>
              </a:rPr>
              <a:t>Tri insertion</a:t>
            </a:r>
            <a:r>
              <a:rPr lang="fr-FR" sz="1800" b="1"/>
              <a:t> 	</a:t>
            </a:r>
            <a:r>
              <a:rPr lang="fr-FR" sz="2400" b="1">
                <a:solidFill>
                  <a:srgbClr val="0033CC"/>
                </a:solidFill>
              </a:rPr>
              <a:t>Deux algorithmes pour la recherche de place</a:t>
            </a:r>
            <a:br>
              <a:rPr lang="fr-FR" sz="2400" b="1">
                <a:solidFill>
                  <a:srgbClr val="0033CC"/>
                </a:solidFill>
              </a:rPr>
            </a:br>
            <a:r>
              <a:rPr lang="fr-FR" sz="2800" b="1" i="0"/>
              <a:t>1</a:t>
            </a:r>
            <a:r>
              <a:rPr lang="fr-FR"/>
              <a:t>	</a:t>
            </a:r>
            <a:r>
              <a:rPr lang="fr-FR" sz="2800" b="1" i="0">
                <a:cs typeface="Times New Roman" pitchFamily="18" charset="0"/>
              </a:rPr>
              <a:t>Recherche séquentielle dans un tableau trié</a:t>
            </a:r>
          </a:p>
        </p:txBody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420100" cy="5181600"/>
          </a:xfrm>
        </p:spPr>
        <p:txBody>
          <a:bodyPr/>
          <a:lstStyle/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fonction</a:t>
            </a:r>
            <a:r>
              <a:rPr lang="fr-FR" sz="2400">
                <a:solidFill>
                  <a:srgbClr val="0000FF"/>
                </a:solidFill>
                <a:cs typeface="Times New Roman" pitchFamily="18" charset="0"/>
              </a:rPr>
              <a:t> cherchePlace_1</a:t>
            </a:r>
            <a:r>
              <a:rPr lang="fr-FR" sz="2400">
                <a:cs typeface="Times New Roman" pitchFamily="18" charset="0"/>
              </a:rPr>
              <a:t>(tab, oldPlace) </a:t>
            </a:r>
            <a:r>
              <a:rPr lang="fr-FR" sz="2400" b="1">
                <a:solidFill>
                  <a:srgbClr val="0000FF"/>
                </a:solidFill>
                <a:cs typeface="Times New Roman" pitchFamily="18" charset="0"/>
              </a:rPr>
              <a:t>retourne</a:t>
            </a:r>
            <a:r>
              <a:rPr lang="fr-FR" sz="2400">
                <a:solidFill>
                  <a:srgbClr val="0000FF"/>
                </a:solidFill>
                <a:cs typeface="Times New Roman" pitchFamily="18" charset="0"/>
              </a:rPr>
              <a:t>(</a:t>
            </a:r>
            <a:r>
              <a:rPr lang="fr-FR" sz="2400" b="1">
                <a:solidFill>
                  <a:srgbClr val="0000FF"/>
                </a:solidFill>
                <a:cs typeface="Times New Roman" pitchFamily="18" charset="0"/>
              </a:rPr>
              <a:t>entier</a:t>
            </a:r>
            <a:r>
              <a:rPr lang="fr-FR" sz="2400">
                <a:solidFill>
                  <a:srgbClr val="0000FF"/>
                </a:solidFill>
                <a:cs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000" b="1" i="1">
                <a:solidFill>
                  <a:srgbClr val="CC0099"/>
                </a:solidFill>
                <a:cs typeface="Times New Roman" pitchFamily="18" charset="0"/>
              </a:rPr>
              <a:t>{ retourne la place à laquelle il faut affecter </a:t>
            </a:r>
            <a:r>
              <a:rPr lang="fr-FR" sz="2000" b="1">
                <a:cs typeface="Times New Roman" pitchFamily="18" charset="0"/>
              </a:rPr>
              <a:t>tab[oldPlace] </a:t>
            </a:r>
            <a:r>
              <a:rPr lang="fr-FR" sz="2000" b="1" i="1">
                <a:solidFill>
                  <a:srgbClr val="CC0099"/>
                </a:solidFill>
                <a:cs typeface="Times New Roman" pitchFamily="18" charset="0"/>
              </a:rPr>
              <a:t>, }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000" b="1" i="1">
                <a:solidFill>
                  <a:srgbClr val="CC0099"/>
                </a:solidFill>
                <a:cs typeface="Times New Roman" pitchFamily="18" charset="0"/>
              </a:rPr>
              <a:t>{ les cases précédant cet élément étant déjà triées                  }</a:t>
            </a:r>
            <a:endParaRPr lang="fr-FR" sz="2000" b="1">
              <a:solidFill>
                <a:srgbClr val="CC0099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200" b="1">
                <a:cs typeface="Times New Roman" pitchFamily="18" charset="0"/>
              </a:rPr>
              <a:t>paramètres</a:t>
            </a:r>
            <a:r>
              <a:rPr lang="fr-FR" sz="2200">
                <a:cs typeface="Times New Roman" pitchFamily="18" charset="0"/>
              </a:rPr>
              <a:t> 	(D) tab: </a:t>
            </a:r>
            <a:r>
              <a:rPr lang="fr-FR" sz="2200" b="1">
                <a:cs typeface="Times New Roman" pitchFamily="18" charset="0"/>
              </a:rPr>
              <a:t>tableau</a:t>
            </a:r>
            <a:r>
              <a:rPr lang="fr-FR" sz="2200">
                <a:cs typeface="Times New Roman" pitchFamily="18" charset="0"/>
              </a:rPr>
              <a:t>[1, MAX] </a:t>
            </a:r>
            <a:r>
              <a:rPr lang="fr-FR" sz="2200" b="1">
                <a:cs typeface="Times New Roman" pitchFamily="18" charset="0"/>
              </a:rPr>
              <a:t>d'entiers</a:t>
            </a:r>
            <a:endParaRPr lang="fr-FR" sz="220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200">
                <a:cs typeface="Times New Roman" pitchFamily="18" charset="0"/>
              </a:rPr>
              <a:t>	   		(D) oldPlace: </a:t>
            </a:r>
            <a:r>
              <a:rPr lang="fr-FR" sz="2200" b="1">
                <a:cs typeface="Times New Roman" pitchFamily="18" charset="0"/>
              </a:rPr>
              <a:t>entiers</a:t>
            </a:r>
            <a:endParaRPr lang="fr-FR" sz="220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200" b="1">
                <a:cs typeface="Times New Roman" pitchFamily="18" charset="0"/>
              </a:rPr>
              <a:t>variables</a:t>
            </a:r>
            <a:r>
              <a:rPr lang="fr-FR" sz="2200">
                <a:cs typeface="Times New Roman" pitchFamily="18" charset="0"/>
              </a:rPr>
              <a:t> 	dépassé: </a:t>
            </a:r>
            <a:r>
              <a:rPr lang="fr-FR" sz="2200" b="1">
                <a:cs typeface="Times New Roman" pitchFamily="18" charset="0"/>
              </a:rPr>
              <a:t>booléen;</a:t>
            </a:r>
            <a:r>
              <a:rPr lang="fr-FR" sz="2200">
                <a:cs typeface="Times New Roman" pitchFamily="18" charset="0"/>
              </a:rPr>
              <a:t>  i, val, nbValTriées: </a:t>
            </a:r>
            <a:r>
              <a:rPr lang="fr-FR" sz="2200" b="1">
                <a:cs typeface="Times New Roman" pitchFamily="18" charset="0"/>
              </a:rPr>
              <a:t>entiers</a:t>
            </a:r>
            <a:endParaRPr lang="fr-FR" sz="220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200" b="1">
                <a:cs typeface="Times New Roman" pitchFamily="18" charset="0"/>
              </a:rPr>
              <a:t>début</a:t>
            </a:r>
            <a:endParaRPr lang="fr-FR" sz="220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200">
                <a:cs typeface="Times New Roman" pitchFamily="18" charset="0"/>
              </a:rPr>
              <a:t>	val </a:t>
            </a:r>
            <a:r>
              <a:rPr lang="fr-FR" sz="22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200">
                <a:cs typeface="Times New Roman" pitchFamily="18" charset="0"/>
              </a:rPr>
              <a:t> tab[oldPlace] ;     dépassé </a:t>
            </a:r>
            <a:r>
              <a:rPr lang="fr-FR" sz="22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200">
                <a:cs typeface="Times New Roman" pitchFamily="18" charset="0"/>
              </a:rPr>
              <a:t> faux ;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200">
                <a:cs typeface="Times New Roman" pitchFamily="18" charset="0"/>
              </a:rPr>
              <a:t>	i </a:t>
            </a:r>
            <a:r>
              <a:rPr lang="fr-FR" sz="22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200">
                <a:cs typeface="Times New Roman" pitchFamily="18" charset="0"/>
              </a:rPr>
              <a:t> oldPlace </a:t>
            </a:r>
            <a:r>
              <a:rPr lang="fr-FR" sz="2200">
                <a:sym typeface="Symbol" pitchFamily="18" charset="2"/>
              </a:rPr>
              <a:t></a:t>
            </a:r>
            <a:r>
              <a:rPr lang="fr-FR" sz="2200">
                <a:cs typeface="Times New Roman" pitchFamily="18" charset="0"/>
              </a:rPr>
              <a:t> 1 </a:t>
            </a:r>
            <a:r>
              <a:rPr lang="fr-FR" sz="2200" b="1" i="1">
                <a:solidFill>
                  <a:srgbClr val="CC0099"/>
                </a:solidFill>
                <a:cs typeface="Times New Roman" pitchFamily="18" charset="0"/>
              </a:rPr>
              <a:t>{ on cherche </a:t>
            </a:r>
            <a:r>
              <a:rPr lang="fr-FR" sz="2200" b="1" i="1">
                <a:solidFill>
                  <a:srgbClr val="402DF9"/>
                </a:solidFill>
                <a:cs typeface="Times New Roman" pitchFamily="18" charset="0"/>
              </a:rPr>
              <a:t>depuis la queue</a:t>
            </a:r>
            <a:r>
              <a:rPr lang="fr-FR" sz="2200" b="1" i="1">
                <a:solidFill>
                  <a:srgbClr val="CC0099"/>
                </a:solidFill>
                <a:cs typeface="Times New Roman" pitchFamily="18" charset="0"/>
              </a:rPr>
              <a:t> du sous-tableau trié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200" b="1">
                <a:cs typeface="Times New Roman" pitchFamily="18" charset="0"/>
              </a:rPr>
              <a:t>	tantque</a:t>
            </a:r>
            <a:r>
              <a:rPr lang="fr-FR" sz="2200">
                <a:cs typeface="Times New Roman" pitchFamily="18" charset="0"/>
              </a:rPr>
              <a:t> i </a:t>
            </a:r>
            <a:r>
              <a:rPr lang="fr-FR" sz="2200" b="1">
                <a:cs typeface="Times New Roman" pitchFamily="18" charset="0"/>
                <a:sym typeface="Symbol" pitchFamily="18" charset="2"/>
              </a:rPr>
              <a:t>&gt; </a:t>
            </a:r>
            <a:r>
              <a:rPr lang="fr-FR" sz="2200">
                <a:cs typeface="Times New Roman" pitchFamily="18" charset="0"/>
                <a:sym typeface="Symbol" pitchFamily="18" charset="2"/>
              </a:rPr>
              <a:t>0</a:t>
            </a:r>
            <a:r>
              <a:rPr lang="fr-FR" sz="2200">
                <a:cs typeface="Times New Roman" pitchFamily="18" charset="0"/>
              </a:rPr>
              <a:t> </a:t>
            </a:r>
            <a:r>
              <a:rPr lang="fr-FR" sz="2200" b="1">
                <a:cs typeface="Times New Roman" pitchFamily="18" charset="0"/>
              </a:rPr>
              <a:t>et</a:t>
            </a:r>
            <a:r>
              <a:rPr lang="fr-FR" sz="2200">
                <a:cs typeface="Times New Roman" pitchFamily="18" charset="0"/>
              </a:rPr>
              <a:t> </a:t>
            </a:r>
            <a:r>
              <a:rPr lang="fr-FR" sz="2200" b="1">
                <a:cs typeface="Times New Roman" pitchFamily="18" charset="0"/>
              </a:rPr>
              <a:t>non</a:t>
            </a:r>
            <a:r>
              <a:rPr lang="fr-FR" sz="2200">
                <a:cs typeface="Times New Roman" pitchFamily="18" charset="0"/>
              </a:rPr>
              <a:t> dépassé </a:t>
            </a:r>
            <a:r>
              <a:rPr lang="fr-FR" sz="2200" b="1">
                <a:cs typeface="Times New Roman" pitchFamily="18" charset="0"/>
              </a:rPr>
              <a:t>faire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200">
                <a:cs typeface="Times New Roman" pitchFamily="18" charset="0"/>
              </a:rPr>
              <a:t>		dépassé </a:t>
            </a:r>
            <a:r>
              <a:rPr lang="fr-FR" sz="22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200">
                <a:cs typeface="Times New Roman" pitchFamily="18" charset="0"/>
              </a:rPr>
              <a:t>  (tab[i] </a:t>
            </a:r>
            <a:r>
              <a:rPr lang="fr-FR" sz="2200" b="1">
                <a:cs typeface="Times New Roman" pitchFamily="18" charset="0"/>
                <a:sym typeface="Symbol" pitchFamily="18" charset="2"/>
              </a:rPr>
              <a:t></a:t>
            </a:r>
            <a:r>
              <a:rPr lang="fr-FR" sz="2200">
                <a:cs typeface="Times New Roman" pitchFamily="18" charset="0"/>
              </a:rPr>
              <a:t> val)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200">
                <a:cs typeface="Times New Roman" pitchFamily="18" charset="0"/>
              </a:rPr>
              <a:t>		i </a:t>
            </a:r>
            <a:r>
              <a:rPr lang="fr-FR" sz="2200">
                <a:cs typeface="Times New Roman" pitchFamily="18" charset="0"/>
                <a:sym typeface="Symbol" pitchFamily="18" charset="2"/>
              </a:rPr>
              <a:t> </a:t>
            </a:r>
            <a:r>
              <a:rPr lang="fr-FR" sz="2200">
                <a:cs typeface="Times New Roman" pitchFamily="18" charset="0"/>
              </a:rPr>
              <a:t>i </a:t>
            </a:r>
            <a:r>
              <a:rPr lang="fr-FR" sz="2200">
                <a:sym typeface="Symbol" pitchFamily="18" charset="2"/>
              </a:rPr>
              <a:t></a:t>
            </a:r>
            <a:r>
              <a:rPr lang="fr-FR" sz="2200">
                <a:cs typeface="Times New Roman" pitchFamily="18" charset="0"/>
              </a:rPr>
              <a:t> 1                       		</a:t>
            </a:r>
            <a:r>
              <a:rPr lang="fr-FR" sz="2200" b="1" i="1">
                <a:solidFill>
                  <a:srgbClr val="CC0099"/>
                </a:solidFill>
                <a:cs typeface="Times New Roman" pitchFamily="18" charset="0"/>
              </a:rPr>
              <a:t>{ vers la tête }</a:t>
            </a:r>
            <a:endParaRPr lang="fr-FR" sz="220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200">
                <a:cs typeface="Times New Roman" pitchFamily="18" charset="0"/>
              </a:rPr>
              <a:t>	</a:t>
            </a:r>
            <a:r>
              <a:rPr lang="fr-FR" sz="2200" b="1">
                <a:cs typeface="Times New Roman" pitchFamily="18" charset="0"/>
              </a:rPr>
              <a:t>ftq</a:t>
            </a:r>
            <a:r>
              <a:rPr lang="fr-FR" sz="2200"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200" b="1">
                <a:cs typeface="Times New Roman" pitchFamily="18" charset="0"/>
              </a:rPr>
              <a:t>    	si </a:t>
            </a:r>
            <a:r>
              <a:rPr lang="fr-FR" sz="2200">
                <a:cs typeface="Times New Roman" pitchFamily="18" charset="0"/>
              </a:rPr>
              <a:t>dépassé </a:t>
            </a:r>
            <a:r>
              <a:rPr lang="fr-FR" sz="2200" b="1">
                <a:cs typeface="Times New Roman" pitchFamily="18" charset="0"/>
              </a:rPr>
              <a:t>retourner </a:t>
            </a:r>
            <a:r>
              <a:rPr lang="fr-FR" sz="2200">
                <a:cs typeface="Times New Roman" pitchFamily="18" charset="0"/>
              </a:rPr>
              <a:t> </a:t>
            </a:r>
            <a:r>
              <a:rPr lang="fr-FR" sz="2200">
                <a:solidFill>
                  <a:srgbClr val="402DF9"/>
                </a:solidFill>
                <a:cs typeface="Times New Roman" pitchFamily="18" charset="0"/>
              </a:rPr>
              <a:t>i + 2</a:t>
            </a:r>
            <a:r>
              <a:rPr lang="fr-FR" sz="2200">
                <a:cs typeface="Times New Roman" pitchFamily="18" charset="0"/>
              </a:rPr>
              <a:t> </a:t>
            </a:r>
            <a:r>
              <a:rPr lang="fr-FR" sz="2200" b="1">
                <a:cs typeface="Times New Roman" pitchFamily="18" charset="0"/>
              </a:rPr>
              <a:t>sinon retourner</a:t>
            </a:r>
            <a:r>
              <a:rPr lang="fr-FR" sz="2200">
                <a:cs typeface="Times New Roman" pitchFamily="18" charset="0"/>
              </a:rPr>
              <a:t> </a:t>
            </a:r>
            <a:r>
              <a:rPr lang="fr-FR" sz="2200">
                <a:solidFill>
                  <a:srgbClr val="402DF9"/>
                </a:solidFill>
                <a:cs typeface="Times New Roman" pitchFamily="18" charset="0"/>
              </a:rPr>
              <a:t>1</a:t>
            </a:r>
            <a:r>
              <a:rPr lang="fr-FR" sz="2200">
                <a:cs typeface="Times New Roman" pitchFamily="18" charset="0"/>
              </a:rPr>
              <a:t>  </a:t>
            </a:r>
            <a:r>
              <a:rPr lang="fr-FR" sz="2200" b="1" i="1">
                <a:solidFill>
                  <a:srgbClr val="CC0099"/>
                </a:solidFill>
                <a:cs typeface="Times New Roman" pitchFamily="18" charset="0"/>
              </a:rPr>
              <a:t>{ c’est la case qui 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200" b="1" i="1">
                <a:solidFill>
                  <a:srgbClr val="CC0099"/>
                </a:solidFill>
                <a:cs typeface="Times New Roman" pitchFamily="18" charset="0"/>
              </a:rPr>
              <a:t>     { suit la dernière valeur triée inférieure ou égale à </a:t>
            </a:r>
            <a:r>
              <a:rPr lang="fr-FR" sz="2200" b="1">
                <a:cs typeface="Times New Roman" pitchFamily="18" charset="0"/>
              </a:rPr>
              <a:t>val </a:t>
            </a:r>
            <a:r>
              <a:rPr lang="fr-FR" sz="2200" b="1" i="1">
                <a:solidFill>
                  <a:srgbClr val="CC0099"/>
                </a:solidFill>
                <a:cs typeface="Times New Roman" pitchFamily="18" charset="0"/>
              </a:rPr>
              <a:t>}</a:t>
            </a:r>
            <a:endParaRPr lang="fr-FR" sz="2200" b="1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200" b="1">
                <a:cs typeface="Times New Roman" pitchFamily="18" charset="0"/>
              </a:rPr>
              <a:t>     </a:t>
            </a:r>
            <a:r>
              <a:rPr lang="fr-FR" sz="2200" b="1" i="1">
                <a:solidFill>
                  <a:srgbClr val="CC0099"/>
                </a:solidFill>
                <a:cs typeface="Times New Roman" pitchFamily="18" charset="0"/>
              </a:rPr>
              <a:t>{</a:t>
            </a:r>
            <a:r>
              <a:rPr lang="fr-FR" sz="2200" b="1">
                <a:cs typeface="Times New Roman" pitchFamily="18" charset="0"/>
              </a:rPr>
              <a:t> </a:t>
            </a:r>
            <a:r>
              <a:rPr lang="fr-FR" sz="2200" b="1">
                <a:solidFill>
                  <a:srgbClr val="0066FF"/>
                </a:solidFill>
                <a:cs typeface="Times New Roman" pitchFamily="18" charset="0"/>
              </a:rPr>
              <a:t>ou</a:t>
            </a:r>
            <a:r>
              <a:rPr lang="fr-FR" sz="2200" b="1" i="1">
                <a:solidFill>
                  <a:srgbClr val="CC0099"/>
                </a:solidFill>
                <a:cs typeface="Times New Roman" pitchFamily="18" charset="0"/>
              </a:rPr>
              <a:t> la 1ère case</a:t>
            </a:r>
            <a:r>
              <a:rPr lang="fr-FR" sz="2200" b="1">
                <a:cs typeface="Times New Roman" pitchFamily="18" charset="0"/>
              </a:rPr>
              <a:t>   </a:t>
            </a:r>
            <a:r>
              <a:rPr lang="fr-FR" sz="2200" b="1" i="1">
                <a:solidFill>
                  <a:srgbClr val="CC0099"/>
                </a:solidFill>
                <a:cs typeface="Times New Roman" pitchFamily="18" charset="0"/>
              </a:rPr>
              <a:t>}</a:t>
            </a:r>
            <a:endParaRPr lang="fr-FR" sz="220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200" b="1">
                <a:cs typeface="Times New Roman" pitchFamily="18" charset="0"/>
              </a:rPr>
              <a:t>fin</a:t>
            </a:r>
            <a:endParaRPr lang="fr-FR" sz="220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fr-FR" sz="2200"/>
          </a:p>
        </p:txBody>
      </p:sp>
      <p:sp>
        <p:nvSpPr>
          <p:cNvPr id="890884" name="AutoShape 4"/>
          <p:cNvSpPr>
            <a:spLocks noChangeArrowheads="1"/>
          </p:cNvSpPr>
          <p:nvPr/>
        </p:nvSpPr>
        <p:spPr bwMode="auto">
          <a:xfrm>
            <a:off x="5715000" y="3352800"/>
            <a:ext cx="3810000" cy="1752600"/>
          </a:xfrm>
          <a:prstGeom prst="wedgeRoundRectCallout">
            <a:avLst>
              <a:gd name="adj1" fmla="val -43208"/>
              <a:gd name="adj2" fmla="val -126088"/>
              <a:gd name="adj3" fmla="val 16667"/>
            </a:avLst>
          </a:prstGeom>
          <a:solidFill>
            <a:srgbClr val="FDFECA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>
                <a:solidFill>
                  <a:srgbClr val="FF0000"/>
                </a:solidFill>
              </a:rPr>
              <a:t>En toute rigueur, ce préalable devrait faire l’objet d’une vérification sous la forme d’une exception dans le corps de la fonction.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568B-7157-4A54-BD38-49FBF0F6AC70}" type="slidenum">
              <a:rPr lang="fr-FR"/>
              <a:pPr/>
              <a:t>53</a:t>
            </a:fld>
            <a:endParaRPr lang="fr-FR"/>
          </a:p>
        </p:txBody>
      </p:sp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648700" cy="914400"/>
          </a:xfrm>
          <a:ln>
            <a:solidFill>
              <a:srgbClr val="0033CC"/>
            </a:solidFill>
          </a:ln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fr-FR" sz="1800" b="1">
                <a:solidFill>
                  <a:srgbClr val="3333CC"/>
                </a:solidFill>
              </a:rPr>
              <a:t>Tri insertion</a:t>
            </a:r>
            <a:r>
              <a:rPr lang="fr-FR" sz="1800" b="1"/>
              <a:t> 	</a:t>
            </a:r>
            <a:r>
              <a:rPr lang="fr-FR" sz="2400" b="1">
                <a:solidFill>
                  <a:srgbClr val="0033CC"/>
                </a:solidFill>
              </a:rPr>
              <a:t>Deux algorithmes pour la recherche de place</a:t>
            </a:r>
            <a:br>
              <a:rPr lang="fr-FR" sz="2400" b="1">
                <a:solidFill>
                  <a:srgbClr val="0033CC"/>
                </a:solidFill>
              </a:rPr>
            </a:br>
            <a:r>
              <a:rPr lang="fr-FR" sz="2800" b="1" i="0"/>
              <a:t>1</a:t>
            </a:r>
            <a:r>
              <a:rPr lang="fr-FR"/>
              <a:t>	</a:t>
            </a:r>
            <a:r>
              <a:rPr lang="fr-FR" sz="2800" b="1" i="0">
                <a:cs typeface="Times New Roman" pitchFamily="18" charset="0"/>
              </a:rPr>
              <a:t>Recherche séquentielle dans un tableau trié</a:t>
            </a:r>
          </a:p>
        </p:txBody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420100" cy="5181600"/>
          </a:xfrm>
        </p:spPr>
        <p:txBody>
          <a:bodyPr/>
          <a:lstStyle/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fonction</a:t>
            </a:r>
            <a:r>
              <a:rPr lang="fr-FR" sz="2400">
                <a:solidFill>
                  <a:srgbClr val="0000FF"/>
                </a:solidFill>
                <a:cs typeface="Times New Roman" pitchFamily="18" charset="0"/>
              </a:rPr>
              <a:t> cherchePlace_1</a:t>
            </a:r>
            <a:r>
              <a:rPr lang="fr-FR" sz="2400">
                <a:cs typeface="Times New Roman" pitchFamily="18" charset="0"/>
              </a:rPr>
              <a:t>(tab, oldPlace) </a:t>
            </a:r>
            <a:r>
              <a:rPr lang="fr-FR" sz="2400" b="1">
                <a:solidFill>
                  <a:srgbClr val="0000FF"/>
                </a:solidFill>
                <a:cs typeface="Times New Roman" pitchFamily="18" charset="0"/>
              </a:rPr>
              <a:t>retourne</a:t>
            </a:r>
            <a:r>
              <a:rPr lang="fr-FR" sz="2400">
                <a:solidFill>
                  <a:srgbClr val="0000FF"/>
                </a:solidFill>
                <a:cs typeface="Times New Roman" pitchFamily="18" charset="0"/>
              </a:rPr>
              <a:t>(</a:t>
            </a:r>
            <a:r>
              <a:rPr lang="fr-FR" sz="2400" b="1">
                <a:solidFill>
                  <a:srgbClr val="0000FF"/>
                </a:solidFill>
                <a:cs typeface="Times New Roman" pitchFamily="18" charset="0"/>
              </a:rPr>
              <a:t>entier</a:t>
            </a:r>
            <a:r>
              <a:rPr lang="fr-FR" sz="2400">
                <a:solidFill>
                  <a:srgbClr val="0000FF"/>
                </a:solidFill>
                <a:cs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000" b="1" i="1">
                <a:solidFill>
                  <a:srgbClr val="CC0099"/>
                </a:solidFill>
                <a:cs typeface="Times New Roman" pitchFamily="18" charset="0"/>
              </a:rPr>
              <a:t>{ retourne la place à laquelle il faut affecter </a:t>
            </a:r>
            <a:r>
              <a:rPr lang="fr-FR" sz="2000" b="1">
                <a:cs typeface="Times New Roman" pitchFamily="18" charset="0"/>
              </a:rPr>
              <a:t>tab[oldPlace] </a:t>
            </a:r>
            <a:r>
              <a:rPr lang="fr-FR" sz="2000" b="1" i="1">
                <a:solidFill>
                  <a:srgbClr val="CC0099"/>
                </a:solidFill>
                <a:cs typeface="Times New Roman" pitchFamily="18" charset="0"/>
              </a:rPr>
              <a:t>, }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000" b="1" i="1">
                <a:solidFill>
                  <a:srgbClr val="CC0099"/>
                </a:solidFill>
                <a:cs typeface="Times New Roman" pitchFamily="18" charset="0"/>
              </a:rPr>
              <a:t>{ les cases précédant cet élément étant déjà triées                  }</a:t>
            </a:r>
            <a:endParaRPr lang="fr-FR" sz="2000" b="1">
              <a:solidFill>
                <a:srgbClr val="CC0099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200" b="1">
                <a:cs typeface="Times New Roman" pitchFamily="18" charset="0"/>
              </a:rPr>
              <a:t>paramètres</a:t>
            </a:r>
            <a:r>
              <a:rPr lang="fr-FR" sz="2200">
                <a:cs typeface="Times New Roman" pitchFamily="18" charset="0"/>
              </a:rPr>
              <a:t> 	(D) tab: </a:t>
            </a:r>
            <a:r>
              <a:rPr lang="fr-FR" sz="2200" b="1">
                <a:cs typeface="Times New Roman" pitchFamily="18" charset="0"/>
              </a:rPr>
              <a:t>tableau</a:t>
            </a:r>
            <a:r>
              <a:rPr lang="fr-FR" sz="2200">
                <a:cs typeface="Times New Roman" pitchFamily="18" charset="0"/>
              </a:rPr>
              <a:t>[1, MAX] </a:t>
            </a:r>
            <a:r>
              <a:rPr lang="fr-FR" sz="2200" b="1">
                <a:cs typeface="Times New Roman" pitchFamily="18" charset="0"/>
              </a:rPr>
              <a:t>d'entiers</a:t>
            </a:r>
            <a:endParaRPr lang="fr-FR" sz="220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200">
                <a:cs typeface="Times New Roman" pitchFamily="18" charset="0"/>
              </a:rPr>
              <a:t>	   		(D) oldPlace: </a:t>
            </a:r>
            <a:r>
              <a:rPr lang="fr-FR" sz="2200" b="1">
                <a:cs typeface="Times New Roman" pitchFamily="18" charset="0"/>
              </a:rPr>
              <a:t>entiers</a:t>
            </a:r>
            <a:endParaRPr lang="fr-FR" sz="220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200" b="1">
                <a:cs typeface="Times New Roman" pitchFamily="18" charset="0"/>
              </a:rPr>
              <a:t>variables</a:t>
            </a:r>
            <a:r>
              <a:rPr lang="fr-FR" sz="2200">
                <a:cs typeface="Times New Roman" pitchFamily="18" charset="0"/>
              </a:rPr>
              <a:t> 	dépassé: </a:t>
            </a:r>
            <a:r>
              <a:rPr lang="fr-FR" sz="2200" b="1">
                <a:cs typeface="Times New Roman" pitchFamily="18" charset="0"/>
              </a:rPr>
              <a:t>booléen;</a:t>
            </a:r>
            <a:r>
              <a:rPr lang="fr-FR" sz="2200">
                <a:cs typeface="Times New Roman" pitchFamily="18" charset="0"/>
              </a:rPr>
              <a:t>  i, val, nbValTriées: </a:t>
            </a:r>
            <a:r>
              <a:rPr lang="fr-FR" sz="2200" b="1">
                <a:cs typeface="Times New Roman" pitchFamily="18" charset="0"/>
              </a:rPr>
              <a:t>entiers</a:t>
            </a:r>
            <a:endParaRPr lang="fr-FR" sz="220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200" b="1">
                <a:cs typeface="Times New Roman" pitchFamily="18" charset="0"/>
              </a:rPr>
              <a:t>début</a:t>
            </a:r>
            <a:endParaRPr lang="fr-FR" sz="220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200">
                <a:cs typeface="Times New Roman" pitchFamily="18" charset="0"/>
              </a:rPr>
              <a:t>	val </a:t>
            </a:r>
            <a:r>
              <a:rPr lang="fr-FR" sz="22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200">
                <a:cs typeface="Times New Roman" pitchFamily="18" charset="0"/>
              </a:rPr>
              <a:t> tab[oldPlace] ;     dépassé </a:t>
            </a:r>
            <a:r>
              <a:rPr lang="fr-FR" sz="22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200">
                <a:cs typeface="Times New Roman" pitchFamily="18" charset="0"/>
              </a:rPr>
              <a:t> faux ;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200">
                <a:cs typeface="Times New Roman" pitchFamily="18" charset="0"/>
              </a:rPr>
              <a:t>	i </a:t>
            </a:r>
            <a:r>
              <a:rPr lang="fr-FR" sz="22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200">
                <a:cs typeface="Times New Roman" pitchFamily="18" charset="0"/>
              </a:rPr>
              <a:t> oldPlace </a:t>
            </a:r>
            <a:r>
              <a:rPr lang="fr-FR" sz="2200">
                <a:sym typeface="Symbol" pitchFamily="18" charset="2"/>
              </a:rPr>
              <a:t></a:t>
            </a:r>
            <a:r>
              <a:rPr lang="fr-FR" sz="2200">
                <a:cs typeface="Times New Roman" pitchFamily="18" charset="0"/>
              </a:rPr>
              <a:t> 1 </a:t>
            </a:r>
            <a:r>
              <a:rPr lang="fr-FR" sz="2200" b="1" i="1">
                <a:solidFill>
                  <a:srgbClr val="CC0099"/>
                </a:solidFill>
                <a:cs typeface="Times New Roman" pitchFamily="18" charset="0"/>
              </a:rPr>
              <a:t>{ on cherche </a:t>
            </a:r>
            <a:r>
              <a:rPr lang="fr-FR" sz="2200" b="1" i="1">
                <a:solidFill>
                  <a:srgbClr val="402DF9"/>
                </a:solidFill>
                <a:cs typeface="Times New Roman" pitchFamily="18" charset="0"/>
              </a:rPr>
              <a:t>depuis la queue</a:t>
            </a:r>
            <a:r>
              <a:rPr lang="fr-FR" sz="2200" b="1" i="1">
                <a:solidFill>
                  <a:srgbClr val="CC0099"/>
                </a:solidFill>
                <a:cs typeface="Times New Roman" pitchFamily="18" charset="0"/>
              </a:rPr>
              <a:t> du sous-tableau trié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200" b="1">
                <a:cs typeface="Times New Roman" pitchFamily="18" charset="0"/>
              </a:rPr>
              <a:t>	tantque</a:t>
            </a:r>
            <a:r>
              <a:rPr lang="fr-FR" sz="2200">
                <a:cs typeface="Times New Roman" pitchFamily="18" charset="0"/>
              </a:rPr>
              <a:t> i </a:t>
            </a:r>
            <a:r>
              <a:rPr lang="fr-FR" sz="2200" b="1">
                <a:cs typeface="Times New Roman" pitchFamily="18" charset="0"/>
                <a:sym typeface="Symbol" pitchFamily="18" charset="2"/>
              </a:rPr>
              <a:t>&gt; </a:t>
            </a:r>
            <a:r>
              <a:rPr lang="fr-FR" sz="2200">
                <a:cs typeface="Times New Roman" pitchFamily="18" charset="0"/>
                <a:sym typeface="Symbol" pitchFamily="18" charset="2"/>
              </a:rPr>
              <a:t>0</a:t>
            </a:r>
            <a:r>
              <a:rPr lang="fr-FR" sz="2200">
                <a:cs typeface="Times New Roman" pitchFamily="18" charset="0"/>
              </a:rPr>
              <a:t> </a:t>
            </a:r>
            <a:r>
              <a:rPr lang="fr-FR" sz="2200" b="1">
                <a:cs typeface="Times New Roman" pitchFamily="18" charset="0"/>
              </a:rPr>
              <a:t>et</a:t>
            </a:r>
            <a:r>
              <a:rPr lang="fr-FR" sz="2200">
                <a:cs typeface="Times New Roman" pitchFamily="18" charset="0"/>
              </a:rPr>
              <a:t> </a:t>
            </a:r>
            <a:r>
              <a:rPr lang="fr-FR" sz="2200" b="1">
                <a:cs typeface="Times New Roman" pitchFamily="18" charset="0"/>
              </a:rPr>
              <a:t>non</a:t>
            </a:r>
            <a:r>
              <a:rPr lang="fr-FR" sz="2200">
                <a:cs typeface="Times New Roman" pitchFamily="18" charset="0"/>
              </a:rPr>
              <a:t> dépassé </a:t>
            </a:r>
            <a:r>
              <a:rPr lang="fr-FR" sz="2200" b="1">
                <a:cs typeface="Times New Roman" pitchFamily="18" charset="0"/>
              </a:rPr>
              <a:t>faire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200">
                <a:cs typeface="Times New Roman" pitchFamily="18" charset="0"/>
              </a:rPr>
              <a:t>		dépassé </a:t>
            </a:r>
            <a:r>
              <a:rPr lang="fr-FR" sz="22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200">
                <a:cs typeface="Times New Roman" pitchFamily="18" charset="0"/>
              </a:rPr>
              <a:t>  (tab[i] </a:t>
            </a:r>
            <a:r>
              <a:rPr lang="fr-FR" sz="2200" b="1">
                <a:cs typeface="Times New Roman" pitchFamily="18" charset="0"/>
                <a:sym typeface="Symbol" pitchFamily="18" charset="2"/>
              </a:rPr>
              <a:t></a:t>
            </a:r>
            <a:r>
              <a:rPr lang="fr-FR" sz="2200">
                <a:cs typeface="Times New Roman" pitchFamily="18" charset="0"/>
              </a:rPr>
              <a:t> val)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200">
                <a:cs typeface="Times New Roman" pitchFamily="18" charset="0"/>
              </a:rPr>
              <a:t>		i </a:t>
            </a:r>
            <a:r>
              <a:rPr lang="fr-FR" sz="2200">
                <a:cs typeface="Times New Roman" pitchFamily="18" charset="0"/>
                <a:sym typeface="Symbol" pitchFamily="18" charset="2"/>
              </a:rPr>
              <a:t> </a:t>
            </a:r>
            <a:r>
              <a:rPr lang="fr-FR" sz="2200">
                <a:cs typeface="Times New Roman" pitchFamily="18" charset="0"/>
              </a:rPr>
              <a:t>i </a:t>
            </a:r>
            <a:r>
              <a:rPr lang="fr-FR" sz="2200">
                <a:sym typeface="Symbol" pitchFamily="18" charset="2"/>
              </a:rPr>
              <a:t></a:t>
            </a:r>
            <a:r>
              <a:rPr lang="fr-FR" sz="2200">
                <a:cs typeface="Times New Roman" pitchFamily="18" charset="0"/>
              </a:rPr>
              <a:t> 1                       		</a:t>
            </a:r>
            <a:r>
              <a:rPr lang="fr-FR" sz="2200" b="1" i="1">
                <a:solidFill>
                  <a:srgbClr val="CC0099"/>
                </a:solidFill>
                <a:cs typeface="Times New Roman" pitchFamily="18" charset="0"/>
              </a:rPr>
              <a:t>{ vers la tête }</a:t>
            </a:r>
            <a:endParaRPr lang="fr-FR" sz="220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200">
                <a:cs typeface="Times New Roman" pitchFamily="18" charset="0"/>
              </a:rPr>
              <a:t>	</a:t>
            </a:r>
            <a:r>
              <a:rPr lang="fr-FR" sz="2200" b="1">
                <a:cs typeface="Times New Roman" pitchFamily="18" charset="0"/>
              </a:rPr>
              <a:t>ftq</a:t>
            </a:r>
            <a:r>
              <a:rPr lang="fr-FR" sz="2200"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200" b="1">
                <a:cs typeface="Times New Roman" pitchFamily="18" charset="0"/>
              </a:rPr>
              <a:t>    	si </a:t>
            </a:r>
            <a:r>
              <a:rPr lang="fr-FR" sz="2200">
                <a:cs typeface="Times New Roman" pitchFamily="18" charset="0"/>
              </a:rPr>
              <a:t>dépassé </a:t>
            </a:r>
            <a:r>
              <a:rPr lang="fr-FR" sz="2200" b="1">
                <a:cs typeface="Times New Roman" pitchFamily="18" charset="0"/>
              </a:rPr>
              <a:t>retourner </a:t>
            </a:r>
            <a:r>
              <a:rPr lang="fr-FR" sz="2200">
                <a:cs typeface="Times New Roman" pitchFamily="18" charset="0"/>
              </a:rPr>
              <a:t> </a:t>
            </a:r>
            <a:r>
              <a:rPr lang="fr-FR" sz="2200">
                <a:solidFill>
                  <a:srgbClr val="402DF9"/>
                </a:solidFill>
                <a:cs typeface="Times New Roman" pitchFamily="18" charset="0"/>
              </a:rPr>
              <a:t>i + 2</a:t>
            </a:r>
            <a:r>
              <a:rPr lang="fr-FR" sz="2200">
                <a:cs typeface="Times New Roman" pitchFamily="18" charset="0"/>
              </a:rPr>
              <a:t> </a:t>
            </a:r>
            <a:r>
              <a:rPr lang="fr-FR" sz="2200" b="1">
                <a:cs typeface="Times New Roman" pitchFamily="18" charset="0"/>
              </a:rPr>
              <a:t>sinon retourner</a:t>
            </a:r>
            <a:r>
              <a:rPr lang="fr-FR" sz="2200">
                <a:cs typeface="Times New Roman" pitchFamily="18" charset="0"/>
              </a:rPr>
              <a:t> </a:t>
            </a:r>
            <a:r>
              <a:rPr lang="fr-FR" sz="2200">
                <a:solidFill>
                  <a:srgbClr val="402DF9"/>
                </a:solidFill>
                <a:cs typeface="Times New Roman" pitchFamily="18" charset="0"/>
              </a:rPr>
              <a:t>1</a:t>
            </a:r>
            <a:r>
              <a:rPr lang="fr-FR" sz="2200">
                <a:cs typeface="Times New Roman" pitchFamily="18" charset="0"/>
              </a:rPr>
              <a:t>  </a:t>
            </a:r>
            <a:r>
              <a:rPr lang="fr-FR" sz="2200" b="1" i="1">
                <a:solidFill>
                  <a:srgbClr val="CC0099"/>
                </a:solidFill>
                <a:cs typeface="Times New Roman" pitchFamily="18" charset="0"/>
              </a:rPr>
              <a:t>{ c’est la case qui 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200" b="1" i="1">
                <a:solidFill>
                  <a:srgbClr val="CC0099"/>
                </a:solidFill>
                <a:cs typeface="Times New Roman" pitchFamily="18" charset="0"/>
              </a:rPr>
              <a:t>     { suit la dernière valeur triée inférieure ou égale à </a:t>
            </a:r>
            <a:r>
              <a:rPr lang="fr-FR" sz="2200" b="1">
                <a:cs typeface="Times New Roman" pitchFamily="18" charset="0"/>
              </a:rPr>
              <a:t>val </a:t>
            </a:r>
            <a:r>
              <a:rPr lang="fr-FR" sz="2200" b="1" i="1">
                <a:solidFill>
                  <a:srgbClr val="CC0099"/>
                </a:solidFill>
                <a:cs typeface="Times New Roman" pitchFamily="18" charset="0"/>
              </a:rPr>
              <a:t>}</a:t>
            </a:r>
            <a:endParaRPr lang="fr-FR" sz="2200" b="1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200" b="1">
                <a:cs typeface="Times New Roman" pitchFamily="18" charset="0"/>
              </a:rPr>
              <a:t>     </a:t>
            </a:r>
            <a:r>
              <a:rPr lang="fr-FR" sz="2200" b="1" i="1">
                <a:solidFill>
                  <a:srgbClr val="CC0099"/>
                </a:solidFill>
                <a:cs typeface="Times New Roman" pitchFamily="18" charset="0"/>
              </a:rPr>
              <a:t>{</a:t>
            </a:r>
            <a:r>
              <a:rPr lang="fr-FR" sz="2200" b="1">
                <a:cs typeface="Times New Roman" pitchFamily="18" charset="0"/>
              </a:rPr>
              <a:t> </a:t>
            </a:r>
            <a:r>
              <a:rPr lang="fr-FR" sz="2200" b="1">
                <a:solidFill>
                  <a:srgbClr val="0066FF"/>
                </a:solidFill>
                <a:cs typeface="Times New Roman" pitchFamily="18" charset="0"/>
              </a:rPr>
              <a:t>ou</a:t>
            </a:r>
            <a:r>
              <a:rPr lang="fr-FR" sz="2200" b="1" i="1">
                <a:solidFill>
                  <a:srgbClr val="CC0099"/>
                </a:solidFill>
                <a:cs typeface="Times New Roman" pitchFamily="18" charset="0"/>
              </a:rPr>
              <a:t> la 1ère case</a:t>
            </a:r>
            <a:r>
              <a:rPr lang="fr-FR" sz="2200" b="1">
                <a:cs typeface="Times New Roman" pitchFamily="18" charset="0"/>
              </a:rPr>
              <a:t>   </a:t>
            </a:r>
            <a:r>
              <a:rPr lang="fr-FR" sz="2200" b="1" i="1">
                <a:solidFill>
                  <a:srgbClr val="CC0099"/>
                </a:solidFill>
                <a:cs typeface="Times New Roman" pitchFamily="18" charset="0"/>
              </a:rPr>
              <a:t>}</a:t>
            </a:r>
            <a:endParaRPr lang="fr-FR" sz="220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200" b="1">
                <a:cs typeface="Times New Roman" pitchFamily="18" charset="0"/>
              </a:rPr>
              <a:t>fin</a:t>
            </a:r>
            <a:endParaRPr lang="fr-FR" sz="220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fr-FR" sz="2200"/>
          </a:p>
        </p:txBody>
      </p:sp>
      <p:sp>
        <p:nvSpPr>
          <p:cNvPr id="907268" name="AutoShape 4"/>
          <p:cNvSpPr>
            <a:spLocks noChangeArrowheads="1"/>
          </p:cNvSpPr>
          <p:nvPr/>
        </p:nvSpPr>
        <p:spPr bwMode="auto">
          <a:xfrm>
            <a:off x="5410200" y="1676400"/>
            <a:ext cx="3810000" cy="1219200"/>
          </a:xfrm>
          <a:prstGeom prst="wedgeRoundRectCallout">
            <a:avLst>
              <a:gd name="adj1" fmla="val -31083"/>
              <a:gd name="adj2" fmla="val 109375"/>
              <a:gd name="adj3" fmla="val 16667"/>
            </a:avLst>
          </a:prstGeom>
          <a:solidFill>
            <a:srgbClr val="FDFECA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smtClean="0">
                <a:solidFill>
                  <a:srgbClr val="0033CC"/>
                </a:solidFill>
              </a:rPr>
              <a:t>Si le tableau est </a:t>
            </a:r>
            <a:r>
              <a:rPr lang="fr-FR" b="1" i="1" smtClean="0">
                <a:solidFill>
                  <a:srgbClr val="FF3300"/>
                </a:solidFill>
              </a:rPr>
              <a:t>presque</a:t>
            </a:r>
            <a:r>
              <a:rPr lang="fr-FR" b="1" i="1" smtClean="0">
                <a:solidFill>
                  <a:srgbClr val="0033CC"/>
                </a:solidFill>
              </a:rPr>
              <a:t> </a:t>
            </a:r>
            <a:r>
              <a:rPr lang="fr-FR" smtClean="0">
                <a:solidFill>
                  <a:srgbClr val="0033CC"/>
                </a:solidFill>
              </a:rPr>
              <a:t>trié,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smtClean="0">
                <a:solidFill>
                  <a:srgbClr val="0033CC"/>
                </a:solidFill>
              </a:rPr>
              <a:t>on trouve  </a:t>
            </a:r>
            <a:r>
              <a:rPr lang="fr-FR" i="1" smtClean="0">
                <a:solidFill>
                  <a:srgbClr val="0033CC"/>
                </a:solidFill>
              </a:rPr>
              <a:t>newPlace</a:t>
            </a:r>
            <a:r>
              <a:rPr lang="fr-FR" smtClean="0">
                <a:solidFill>
                  <a:srgbClr val="0033CC"/>
                </a:solidFill>
              </a:rPr>
              <a:t> 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b="1" i="1" smtClean="0">
                <a:solidFill>
                  <a:srgbClr val="FF3300"/>
                </a:solidFill>
              </a:rPr>
              <a:t>presque</a:t>
            </a:r>
            <a:r>
              <a:rPr lang="fr-FR" smtClean="0">
                <a:solidFill>
                  <a:srgbClr val="0033CC"/>
                </a:solidFill>
              </a:rPr>
              <a:t> tout de suite.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E2C40-0BB3-4485-92CE-47396AE78FEC}" type="slidenum">
              <a:rPr lang="fr-FR"/>
              <a:pPr/>
              <a:t>54</a:t>
            </a:fld>
            <a:endParaRPr lang="fr-FR"/>
          </a:p>
        </p:txBody>
      </p:sp>
      <p:sp>
        <p:nvSpPr>
          <p:cNvPr id="903170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686800" cy="4648200"/>
          </a:xfrm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fr-FR" sz="2800" b="1">
                <a:cs typeface="Times New Roman" pitchFamily="18" charset="0"/>
              </a:rPr>
              <a:t>fonction</a:t>
            </a:r>
            <a:r>
              <a:rPr lang="fr-FR" sz="2800">
                <a:solidFill>
                  <a:srgbClr val="0000FF"/>
                </a:solidFill>
                <a:cs typeface="Times New Roman" pitchFamily="18" charset="0"/>
              </a:rPr>
              <a:t> cherchePlace_2 </a:t>
            </a:r>
            <a:r>
              <a:rPr lang="fr-FR" sz="2800">
                <a:cs typeface="Times New Roman" pitchFamily="18" charset="0"/>
              </a:rPr>
              <a:t>(tab, oldPlace) </a:t>
            </a:r>
            <a:r>
              <a:rPr lang="fr-FR" sz="2800" b="1">
                <a:solidFill>
                  <a:srgbClr val="0000FF"/>
                </a:solidFill>
                <a:cs typeface="Times New Roman" pitchFamily="18" charset="0"/>
              </a:rPr>
              <a:t>retourne </a:t>
            </a:r>
            <a:r>
              <a:rPr lang="fr-FR" sz="2800">
                <a:solidFill>
                  <a:srgbClr val="0000FF"/>
                </a:solidFill>
                <a:cs typeface="Times New Roman" pitchFamily="18" charset="0"/>
              </a:rPr>
              <a:t>(</a:t>
            </a:r>
            <a:r>
              <a:rPr lang="fr-FR" sz="2800" b="1">
                <a:solidFill>
                  <a:srgbClr val="0000FF"/>
                </a:solidFill>
                <a:cs typeface="Times New Roman" pitchFamily="18" charset="0"/>
              </a:rPr>
              <a:t>entier</a:t>
            </a:r>
            <a:r>
              <a:rPr lang="fr-FR" sz="2800">
                <a:solidFill>
                  <a:srgbClr val="0000FF"/>
                </a:solidFill>
                <a:cs typeface="Times New Roman" pitchFamily="18" charset="0"/>
              </a:rPr>
              <a:t>) </a:t>
            </a:r>
          </a:p>
          <a:p>
            <a:pPr>
              <a:spcBef>
                <a:spcPct val="0"/>
              </a:spcBef>
              <a:buFont typeface="Symbol" pitchFamily="18" charset="2"/>
              <a:buNone/>
            </a:pPr>
            <a:r>
              <a:rPr lang="fr-FR" sz="2400" b="1" i="1">
                <a:solidFill>
                  <a:srgbClr val="CC0099"/>
                </a:solidFill>
                <a:cs typeface="Times New Roman" pitchFamily="18" charset="0"/>
              </a:rPr>
              <a:t>{ Retourne la place à laquelle il faut affecter </a:t>
            </a:r>
            <a:r>
              <a:rPr lang="fr-FR" sz="2400" b="1">
                <a:cs typeface="Times New Roman" pitchFamily="18" charset="0"/>
              </a:rPr>
              <a:t>tab[oldPlace]</a:t>
            </a:r>
            <a:r>
              <a:rPr lang="fr-FR" sz="2400" b="1" i="1">
                <a:solidFill>
                  <a:srgbClr val="CC0099"/>
                </a:solidFill>
                <a:cs typeface="Times New Roman" pitchFamily="18" charset="0"/>
              </a:rPr>
              <a:t>             }</a:t>
            </a:r>
            <a:endParaRPr lang="fr-FR" sz="2400" b="1">
              <a:solidFill>
                <a:srgbClr val="CC0099"/>
              </a:solidFill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Symbol" pitchFamily="18" charset="2"/>
              <a:buNone/>
            </a:pPr>
            <a:r>
              <a:rPr lang="fr-FR" sz="2400" b="1" i="1">
                <a:solidFill>
                  <a:srgbClr val="CC0099"/>
                </a:solidFill>
                <a:cs typeface="Times New Roman" pitchFamily="18" charset="0"/>
              </a:rPr>
              <a:t>{ C’est la case qui suit la dernière valeur inférieure ou égale à </a:t>
            </a:r>
            <a:r>
              <a:rPr lang="fr-FR" sz="2400" b="1">
                <a:cs typeface="Times New Roman" pitchFamily="18" charset="0"/>
              </a:rPr>
              <a:t>val </a:t>
            </a:r>
            <a:r>
              <a:rPr lang="fr-FR" sz="2400" b="1" i="1">
                <a:solidFill>
                  <a:srgbClr val="CC0099"/>
                </a:solidFill>
                <a:cs typeface="Times New Roman" pitchFamily="18" charset="0"/>
              </a:rPr>
              <a:t>}</a:t>
            </a:r>
            <a:endParaRPr lang="fr-FR" sz="2400"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Symbol" pitchFamily="18" charset="2"/>
              <a:buNone/>
            </a:pPr>
            <a:r>
              <a:rPr lang="fr-FR" sz="2400" b="1" i="1">
                <a:solidFill>
                  <a:srgbClr val="CC0099"/>
                </a:solidFill>
                <a:cs typeface="Times New Roman" pitchFamily="18" charset="0"/>
              </a:rPr>
              <a:t>{ ou c’est la 1</a:t>
            </a:r>
            <a:r>
              <a:rPr lang="fr-FR" sz="2400" b="1" i="1" baseline="30000">
                <a:solidFill>
                  <a:srgbClr val="CC0099"/>
                </a:solidFill>
                <a:cs typeface="Times New Roman" pitchFamily="18" charset="0"/>
              </a:rPr>
              <a:t>ère</a:t>
            </a:r>
            <a:r>
              <a:rPr lang="fr-FR" sz="2400" b="1" i="1">
                <a:solidFill>
                  <a:srgbClr val="CC0099"/>
                </a:solidFill>
                <a:cs typeface="Times New Roman" pitchFamily="18" charset="0"/>
              </a:rPr>
              <a:t> case</a:t>
            </a:r>
            <a:r>
              <a:rPr lang="fr-FR" sz="2400" b="1">
                <a:solidFill>
                  <a:srgbClr val="CC0099"/>
                </a:solidFill>
                <a:cs typeface="Times New Roman" pitchFamily="18" charset="0"/>
              </a:rPr>
              <a:t>.</a:t>
            </a:r>
            <a:r>
              <a:rPr lang="fr-FR" sz="2400" b="1">
                <a:cs typeface="Times New Roman" pitchFamily="18" charset="0"/>
              </a:rPr>
              <a:t>                                                                          </a:t>
            </a:r>
            <a:r>
              <a:rPr lang="fr-FR" sz="2400" b="1" i="1">
                <a:solidFill>
                  <a:srgbClr val="CC0099"/>
                </a:solidFill>
                <a:cs typeface="Times New Roman" pitchFamily="18" charset="0"/>
              </a:rPr>
              <a:t>}</a:t>
            </a:r>
          </a:p>
          <a:p>
            <a:pPr>
              <a:spcBef>
                <a:spcPct val="0"/>
              </a:spcBef>
              <a:buFont typeface="Symbol" pitchFamily="18" charset="2"/>
              <a:buNone/>
            </a:pPr>
            <a:endParaRPr lang="fr-FR" sz="2400" b="1" i="1">
              <a:solidFill>
                <a:srgbClr val="CC0099"/>
              </a:solidFill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Symbol" pitchFamily="18" charset="2"/>
              <a:buNone/>
            </a:pPr>
            <a:r>
              <a:rPr lang="fr-FR" sz="2400" b="1" i="1">
                <a:solidFill>
                  <a:srgbClr val="CC0099"/>
                </a:solidFill>
                <a:cs typeface="Times New Roman" pitchFamily="18" charset="0"/>
              </a:rPr>
              <a:t>Il faut chercher la case </a:t>
            </a:r>
            <a:r>
              <a:rPr lang="fr-FR" sz="2400" b="1" i="1">
                <a:solidFill>
                  <a:srgbClr val="0000FF"/>
                </a:solidFill>
                <a:cs typeface="Times New Roman" pitchFamily="18" charset="0"/>
              </a:rPr>
              <a:t>d’indice maximal</a:t>
            </a:r>
            <a:r>
              <a:rPr lang="fr-FR" sz="2400" b="1" i="1">
                <a:solidFill>
                  <a:srgbClr val="CC0099"/>
                </a:solidFill>
                <a:cs typeface="Times New Roman" pitchFamily="18" charset="0"/>
              </a:rPr>
              <a:t> contenant une valeur</a:t>
            </a:r>
          </a:p>
          <a:p>
            <a:pPr>
              <a:spcBef>
                <a:spcPct val="0"/>
              </a:spcBef>
              <a:buFont typeface="Symbol" pitchFamily="18" charset="2"/>
              <a:buNone/>
            </a:pPr>
            <a:r>
              <a:rPr lang="fr-FR" sz="2400" b="1" i="1">
                <a:solidFill>
                  <a:srgbClr val="0000FF"/>
                </a:solidFill>
                <a:cs typeface="Times New Roman" pitchFamily="18" charset="0"/>
              </a:rPr>
              <a:t>inférieure ou égale</a:t>
            </a:r>
            <a:r>
              <a:rPr lang="fr-FR" sz="2400" b="1" i="1">
                <a:solidFill>
                  <a:srgbClr val="CC0099"/>
                </a:solidFill>
                <a:cs typeface="Times New Roman" pitchFamily="18" charset="0"/>
              </a:rPr>
              <a:t> à  </a:t>
            </a:r>
            <a:r>
              <a:rPr lang="fr-FR" sz="2400" b="1">
                <a:cs typeface="Times New Roman" pitchFamily="18" charset="0"/>
              </a:rPr>
              <a:t>val</a:t>
            </a:r>
            <a:r>
              <a:rPr lang="fr-FR" sz="2400" b="1" i="1">
                <a:solidFill>
                  <a:srgbClr val="CC0099"/>
                </a:solidFill>
                <a:cs typeface="Times New Roman" pitchFamily="18" charset="0"/>
              </a:rPr>
              <a:t>. C’est une recherche proche de</a:t>
            </a:r>
          </a:p>
          <a:p>
            <a:pPr>
              <a:spcBef>
                <a:spcPct val="0"/>
              </a:spcBef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rechDichoGrand</a:t>
            </a:r>
            <a:r>
              <a:rPr lang="fr-FR" sz="2400" b="1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fr-FR" sz="2400" b="1" i="1">
                <a:solidFill>
                  <a:srgbClr val="CC0099"/>
                </a:solidFill>
                <a:cs typeface="Times New Roman" pitchFamily="18" charset="0"/>
              </a:rPr>
              <a:t>qui cherche</a:t>
            </a:r>
            <a:r>
              <a:rPr lang="fr-FR" sz="2400" b="1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fr-FR" sz="2400" b="1" i="1">
                <a:solidFill>
                  <a:srgbClr val="CC0099"/>
                </a:solidFill>
                <a:cs typeface="Times New Roman" pitchFamily="18" charset="0"/>
              </a:rPr>
              <a:t>la case </a:t>
            </a:r>
            <a:r>
              <a:rPr lang="fr-FR" sz="2400" b="1" i="1">
                <a:solidFill>
                  <a:srgbClr val="0000FF"/>
                </a:solidFill>
                <a:cs typeface="Times New Roman" pitchFamily="18" charset="0"/>
              </a:rPr>
              <a:t>d’indice maximal</a:t>
            </a:r>
            <a:r>
              <a:rPr lang="fr-FR" sz="2400" b="1" i="1">
                <a:solidFill>
                  <a:srgbClr val="CC0099"/>
                </a:solidFill>
                <a:cs typeface="Times New Roman" pitchFamily="18" charset="0"/>
              </a:rPr>
              <a:t> contenant</a:t>
            </a:r>
          </a:p>
          <a:p>
            <a:pPr>
              <a:spcBef>
                <a:spcPct val="0"/>
              </a:spcBef>
              <a:buFont typeface="Symbol" pitchFamily="18" charset="2"/>
              <a:buNone/>
            </a:pPr>
            <a:r>
              <a:rPr lang="fr-FR" sz="2400" b="1" i="1">
                <a:solidFill>
                  <a:srgbClr val="CC0099"/>
                </a:solidFill>
                <a:cs typeface="Times New Roman" pitchFamily="18" charset="0"/>
              </a:rPr>
              <a:t>une valeur </a:t>
            </a:r>
            <a:r>
              <a:rPr lang="fr-FR" sz="2400" b="1" i="1">
                <a:solidFill>
                  <a:srgbClr val="0000FF"/>
                </a:solidFill>
                <a:cs typeface="Times New Roman" pitchFamily="18" charset="0"/>
              </a:rPr>
              <a:t>égale</a:t>
            </a:r>
            <a:r>
              <a:rPr lang="fr-FR" sz="2400" b="1" i="1">
                <a:solidFill>
                  <a:srgbClr val="CC0099"/>
                </a:solidFill>
                <a:cs typeface="Times New Roman" pitchFamily="18" charset="0"/>
              </a:rPr>
              <a:t> à  </a:t>
            </a:r>
            <a:r>
              <a:rPr lang="fr-FR" sz="2400" b="1">
                <a:cs typeface="Times New Roman" pitchFamily="18" charset="0"/>
              </a:rPr>
              <a:t>val.</a:t>
            </a:r>
          </a:p>
          <a:p>
            <a:pPr>
              <a:spcBef>
                <a:spcPct val="0"/>
              </a:spcBef>
              <a:buFont typeface="Symbol" pitchFamily="18" charset="2"/>
              <a:buNone/>
            </a:pPr>
            <a:r>
              <a:rPr lang="fr-FR" sz="2400" b="1" i="1">
                <a:solidFill>
                  <a:srgbClr val="CC0099"/>
                </a:solidFill>
                <a:cs typeface="Times New Roman" pitchFamily="18" charset="0"/>
              </a:rPr>
              <a:t>La fonction</a:t>
            </a:r>
            <a:r>
              <a:rPr lang="fr-FR" sz="2400" b="1">
                <a:cs typeface="Times New Roman" pitchFamily="18" charset="0"/>
              </a:rPr>
              <a:t> </a:t>
            </a:r>
            <a:r>
              <a:rPr lang="fr-FR" sz="2800">
                <a:solidFill>
                  <a:srgbClr val="0000FF"/>
                </a:solidFill>
                <a:cs typeface="Times New Roman" pitchFamily="18" charset="0"/>
              </a:rPr>
              <a:t>cherchePlace_2 </a:t>
            </a:r>
            <a:r>
              <a:rPr lang="fr-FR" sz="2400" b="1" i="1">
                <a:solidFill>
                  <a:srgbClr val="CC0099"/>
                </a:solidFill>
                <a:cs typeface="Times New Roman" pitchFamily="18" charset="0"/>
              </a:rPr>
              <a:t>est donc une adaptation de</a:t>
            </a:r>
          </a:p>
          <a:p>
            <a:pPr>
              <a:spcBef>
                <a:spcPct val="0"/>
              </a:spcBef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rechDichoGrand  </a:t>
            </a:r>
            <a:r>
              <a:rPr lang="fr-FR" sz="2400">
                <a:solidFill>
                  <a:srgbClr val="CC0099"/>
                </a:solidFill>
                <a:cs typeface="Times New Roman" pitchFamily="18" charset="0"/>
              </a:rPr>
              <a:t>(transparent 40 poly volume 5).</a:t>
            </a:r>
          </a:p>
          <a:p>
            <a:pPr>
              <a:spcBef>
                <a:spcPct val="0"/>
              </a:spcBef>
              <a:buFont typeface="Symbol" pitchFamily="18" charset="2"/>
              <a:buNone/>
            </a:pPr>
            <a:endParaRPr lang="fr-FR" sz="2400">
              <a:cs typeface="Times New Roman" pitchFamily="18" charset="0"/>
            </a:endParaRPr>
          </a:p>
        </p:txBody>
      </p:sp>
      <p:sp>
        <p:nvSpPr>
          <p:cNvPr id="903171" name="Rectangle 1027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648700" cy="838200"/>
          </a:xfrm>
          <a:noFill/>
          <a:ln>
            <a:solidFill>
              <a:srgbClr val="0033CC"/>
            </a:solidFill>
          </a:ln>
        </p:spPr>
        <p:txBody>
          <a:bodyPr/>
          <a:lstStyle/>
          <a:p>
            <a:r>
              <a:rPr lang="fr-FR" sz="1800" b="1">
                <a:solidFill>
                  <a:srgbClr val="0033CC"/>
                </a:solidFill>
              </a:rPr>
              <a:t>Tri insertion</a:t>
            </a:r>
            <a:r>
              <a:rPr lang="fr-FR" sz="1800" b="1"/>
              <a:t> 	</a:t>
            </a:r>
            <a:r>
              <a:rPr lang="fr-FR" sz="2400" b="1">
                <a:solidFill>
                  <a:srgbClr val="0033CC"/>
                </a:solidFill>
              </a:rPr>
              <a:t>Deux algorithmes pour la recherche de place</a:t>
            </a:r>
            <a:r>
              <a:rPr lang="fr-FR" sz="2400" b="1"/>
              <a:t/>
            </a:r>
            <a:br>
              <a:rPr lang="fr-FR" sz="2400" b="1"/>
            </a:br>
            <a:r>
              <a:rPr lang="fr-FR" sz="2400" b="1"/>
              <a:t> </a:t>
            </a:r>
            <a:r>
              <a:rPr lang="fr-FR" sz="2800" b="1" i="0"/>
              <a:t>2	</a:t>
            </a:r>
            <a:r>
              <a:rPr lang="fr-FR" sz="2400" b="1"/>
              <a:t> </a:t>
            </a:r>
            <a:r>
              <a:rPr lang="fr-FR" sz="2800" b="1" i="0">
                <a:cs typeface="Times New Roman" pitchFamily="18" charset="0"/>
              </a:rPr>
              <a:t>Recherche dichotomique dans un tableau trié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2775-77AF-473C-9FD5-A15159057CC5}" type="slidenum">
              <a:rPr lang="fr-FR"/>
              <a:pPr/>
              <a:t>55</a:t>
            </a:fld>
            <a:endParaRPr lang="fr-FR"/>
          </a:p>
        </p:txBody>
      </p:sp>
      <p:sp>
        <p:nvSpPr>
          <p:cNvPr id="909314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838200" y="1066800"/>
            <a:ext cx="8686800" cy="5638800"/>
          </a:xfrm>
        </p:spPr>
        <p:txBody>
          <a:bodyPr/>
          <a:lstStyle/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fonction</a:t>
            </a:r>
            <a:r>
              <a:rPr lang="fr-FR" sz="2400">
                <a:solidFill>
                  <a:srgbClr val="0000FF"/>
                </a:solidFill>
                <a:cs typeface="Times New Roman" pitchFamily="18" charset="0"/>
              </a:rPr>
              <a:t> cherchePlace_2 </a:t>
            </a:r>
            <a:r>
              <a:rPr lang="fr-FR" sz="2400">
                <a:cs typeface="Times New Roman" pitchFamily="18" charset="0"/>
              </a:rPr>
              <a:t>(tab, oldPlace) </a:t>
            </a:r>
            <a:r>
              <a:rPr lang="fr-FR" sz="2400" b="1">
                <a:solidFill>
                  <a:srgbClr val="0000FF"/>
                </a:solidFill>
                <a:cs typeface="Times New Roman" pitchFamily="18" charset="0"/>
              </a:rPr>
              <a:t>retourne </a:t>
            </a:r>
            <a:r>
              <a:rPr lang="fr-FR" sz="2400">
                <a:solidFill>
                  <a:srgbClr val="0000FF"/>
                </a:solidFill>
                <a:cs typeface="Times New Roman" pitchFamily="18" charset="0"/>
              </a:rPr>
              <a:t>(</a:t>
            </a:r>
            <a:r>
              <a:rPr lang="fr-FR" sz="2400" b="1">
                <a:solidFill>
                  <a:srgbClr val="0000FF"/>
                </a:solidFill>
                <a:cs typeface="Times New Roman" pitchFamily="18" charset="0"/>
              </a:rPr>
              <a:t>entier</a:t>
            </a:r>
            <a:r>
              <a:rPr lang="fr-FR" sz="2400">
                <a:solidFill>
                  <a:srgbClr val="0000FF"/>
                </a:solidFill>
                <a:cs typeface="Times New Roman" pitchFamily="18" charset="0"/>
              </a:rPr>
              <a:t>) 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000" b="1" i="1">
                <a:solidFill>
                  <a:srgbClr val="CC0099"/>
                </a:solidFill>
                <a:cs typeface="Times New Roman" pitchFamily="18" charset="0"/>
              </a:rPr>
              <a:t>{ retourne la place à laquelle il faut affecter </a:t>
            </a:r>
            <a:r>
              <a:rPr lang="fr-FR" sz="2000" b="1">
                <a:cs typeface="Times New Roman" pitchFamily="18" charset="0"/>
              </a:rPr>
              <a:t>tab[oldPlace]</a:t>
            </a:r>
            <a:r>
              <a:rPr lang="fr-FR" sz="2000" b="1" i="1">
                <a:solidFill>
                  <a:srgbClr val="CC0099"/>
                </a:solidFill>
                <a:cs typeface="Times New Roman" pitchFamily="18" charset="0"/>
              </a:rPr>
              <a:t> }</a:t>
            </a:r>
            <a:endParaRPr lang="fr-FR" sz="2000" b="1">
              <a:solidFill>
                <a:srgbClr val="CC0099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000" b="1">
                <a:cs typeface="Times New Roman" pitchFamily="18" charset="0"/>
              </a:rPr>
              <a:t>paramètres</a:t>
            </a:r>
            <a:r>
              <a:rPr lang="fr-FR" sz="2000">
                <a:cs typeface="Times New Roman" pitchFamily="18" charset="0"/>
              </a:rPr>
              <a:t> 	(D) tab: </a:t>
            </a:r>
            <a:r>
              <a:rPr lang="fr-FR" sz="2000" b="1">
                <a:cs typeface="Times New Roman" pitchFamily="18" charset="0"/>
              </a:rPr>
              <a:t>tableau</a:t>
            </a:r>
            <a:r>
              <a:rPr lang="fr-FR" sz="2000">
                <a:cs typeface="Times New Roman" pitchFamily="18" charset="0"/>
              </a:rPr>
              <a:t>[1, MAX] </a:t>
            </a:r>
            <a:r>
              <a:rPr lang="fr-FR" sz="2000" b="1">
                <a:cs typeface="Times New Roman" pitchFamily="18" charset="0"/>
              </a:rPr>
              <a:t>d'entiers</a:t>
            </a:r>
            <a:endParaRPr lang="fr-FR" sz="200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000">
                <a:cs typeface="Times New Roman" pitchFamily="18" charset="0"/>
              </a:rPr>
              <a:t>	   		(D) oldPlace: </a:t>
            </a:r>
            <a:r>
              <a:rPr lang="fr-FR" sz="2000" b="1">
                <a:cs typeface="Times New Roman" pitchFamily="18" charset="0"/>
              </a:rPr>
              <a:t>entiers</a:t>
            </a:r>
            <a:endParaRPr lang="fr-FR" sz="200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GB" sz="2000" b="1">
                <a:cs typeface="Times New Roman" pitchFamily="18" charset="0"/>
              </a:rPr>
              <a:t>variables	</a:t>
            </a:r>
            <a:r>
              <a:rPr lang="en-GB" sz="2000">
                <a:cs typeface="Times New Roman" pitchFamily="18" charset="0"/>
              </a:rPr>
              <a:t>début, fin, milieu, val: </a:t>
            </a:r>
            <a:r>
              <a:rPr lang="en-GB" sz="2000" b="1">
                <a:cs typeface="Times New Roman" pitchFamily="18" charset="0"/>
              </a:rPr>
              <a:t>entiers</a:t>
            </a:r>
            <a:r>
              <a:rPr lang="en-GB" sz="2000">
                <a:cs typeface="Times New Roman" pitchFamily="18" charset="0"/>
              </a:rPr>
              <a:t> </a:t>
            </a:r>
            <a:r>
              <a:rPr lang="en-GB" sz="2000" b="1" i="1">
                <a:solidFill>
                  <a:srgbClr val="CC0099"/>
                </a:solidFill>
                <a:cs typeface="Times New Roman" pitchFamily="18" charset="0"/>
              </a:rPr>
              <a:t>{ val = valeur à insérer }</a:t>
            </a:r>
            <a:endParaRPr lang="fr-FR" sz="2000" b="1" i="1">
              <a:solidFill>
                <a:srgbClr val="CC0099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000" b="1">
                <a:cs typeface="Times New Roman" pitchFamily="18" charset="0"/>
              </a:rPr>
              <a:t>			</a:t>
            </a:r>
            <a:r>
              <a:rPr lang="fr-FR" sz="2000">
                <a:cs typeface="Times New Roman" pitchFamily="18" charset="0"/>
              </a:rPr>
              <a:t>trouvé:</a:t>
            </a:r>
            <a:r>
              <a:rPr lang="fr-FR" sz="2000" b="1">
                <a:cs typeface="Times New Roman" pitchFamily="18" charset="0"/>
              </a:rPr>
              <a:t> booléen</a:t>
            </a:r>
          </a:p>
          <a:p>
            <a:pPr>
              <a:lnSpc>
                <a:spcPct val="65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000" b="1">
                <a:cs typeface="Times New Roman" pitchFamily="18" charset="0"/>
              </a:rPr>
              <a:t>début</a:t>
            </a:r>
            <a:endParaRPr lang="fr-FR" sz="200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GB" sz="2000">
                <a:cs typeface="Times New Roman" pitchFamily="18" charset="0"/>
              </a:rPr>
              <a:t>	val </a:t>
            </a:r>
            <a:r>
              <a:rPr lang="fr-FR" sz="2000">
                <a:cs typeface="Times New Roman" pitchFamily="18" charset="0"/>
                <a:sym typeface="Symbol" pitchFamily="18" charset="2"/>
              </a:rPr>
              <a:t></a:t>
            </a:r>
            <a:r>
              <a:rPr lang="en-GB" sz="2000">
                <a:cs typeface="Times New Roman" pitchFamily="18" charset="0"/>
              </a:rPr>
              <a:t> tab[oldPlace];	début </a:t>
            </a:r>
            <a:r>
              <a:rPr lang="fr-FR" sz="2000">
                <a:cs typeface="Times New Roman" pitchFamily="18" charset="0"/>
                <a:sym typeface="Symbol" pitchFamily="18" charset="2"/>
              </a:rPr>
              <a:t></a:t>
            </a:r>
            <a:r>
              <a:rPr lang="en-GB" sz="2000">
                <a:cs typeface="Times New Roman" pitchFamily="18" charset="0"/>
              </a:rPr>
              <a:t> 1;   fin </a:t>
            </a:r>
            <a:r>
              <a:rPr lang="fr-FR" sz="2000">
                <a:cs typeface="Times New Roman" pitchFamily="18" charset="0"/>
                <a:sym typeface="Symbol" pitchFamily="18" charset="2"/>
              </a:rPr>
              <a:t></a:t>
            </a:r>
            <a:r>
              <a:rPr lang="en-GB" sz="2000">
                <a:cs typeface="Times New Roman" pitchFamily="18" charset="0"/>
              </a:rPr>
              <a:t> oldPlace </a:t>
            </a:r>
            <a:r>
              <a:rPr lang="en-GB" sz="2000">
                <a:cs typeface="Times New Roman" pitchFamily="18" charset="0"/>
                <a:sym typeface="Symbol" pitchFamily="18" charset="2"/>
              </a:rPr>
              <a:t>1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GB" sz="2000">
                <a:cs typeface="Times New Roman" pitchFamily="18" charset="0"/>
                <a:sym typeface="Symbol" pitchFamily="18" charset="2"/>
              </a:rPr>
              <a:t>     </a:t>
            </a:r>
            <a:r>
              <a:rPr lang="en-GB" sz="2000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trouvé </a:t>
            </a:r>
            <a:r>
              <a:rPr lang="fr-FR" sz="2000">
                <a:cs typeface="Times New Roman" pitchFamily="18" charset="0"/>
                <a:sym typeface="Symbol" pitchFamily="18" charset="2"/>
              </a:rPr>
              <a:t></a:t>
            </a:r>
            <a:r>
              <a:rPr lang="en-GB" sz="2000">
                <a:cs typeface="Times New Roman" pitchFamily="18" charset="0"/>
              </a:rPr>
              <a:t> tab[fin] </a:t>
            </a:r>
            <a:r>
              <a:rPr lang="fr-FR" sz="2000">
                <a:cs typeface="Times New Roman" pitchFamily="18" charset="0"/>
                <a:sym typeface="Symbol" pitchFamily="18" charset="2"/>
              </a:rPr>
              <a:t></a:t>
            </a:r>
            <a:r>
              <a:rPr lang="en-GB" sz="2000">
                <a:cs typeface="Times New Roman" pitchFamily="18" charset="0"/>
              </a:rPr>
              <a:t> val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000" b="1">
                <a:cs typeface="Times New Roman" pitchFamily="18" charset="0"/>
              </a:rPr>
              <a:t>	tantque</a:t>
            </a:r>
            <a:r>
              <a:rPr lang="fr-FR" sz="2000">
                <a:cs typeface="Times New Roman" pitchFamily="18" charset="0"/>
              </a:rPr>
              <a:t> </a:t>
            </a:r>
            <a:r>
              <a:rPr lang="fr-FR" sz="2000" b="1">
                <a:cs typeface="Times New Roman" pitchFamily="18" charset="0"/>
              </a:rPr>
              <a:t>non</a:t>
            </a:r>
            <a:r>
              <a:rPr lang="fr-FR" sz="2000">
                <a:cs typeface="Times New Roman" pitchFamily="18" charset="0"/>
              </a:rPr>
              <a:t> </a:t>
            </a:r>
            <a:r>
              <a:rPr lang="fr-FR" sz="2000">
                <a:solidFill>
                  <a:srgbClr val="0000FF"/>
                </a:solidFill>
                <a:cs typeface="Times New Roman" pitchFamily="18" charset="0"/>
              </a:rPr>
              <a:t>trouvé</a:t>
            </a:r>
            <a:r>
              <a:rPr lang="fr-FR" sz="2000">
                <a:cs typeface="Times New Roman" pitchFamily="18" charset="0"/>
              </a:rPr>
              <a:t>  </a:t>
            </a:r>
            <a:r>
              <a:rPr lang="fr-FR" sz="2000" b="1">
                <a:cs typeface="Times New Roman" pitchFamily="18" charset="0"/>
              </a:rPr>
              <a:t>et  </a:t>
            </a:r>
            <a:r>
              <a:rPr lang="fr-FR" sz="2000">
                <a:cs typeface="Times New Roman" pitchFamily="18" charset="0"/>
              </a:rPr>
              <a:t>début &lt; fin  </a:t>
            </a:r>
            <a:r>
              <a:rPr lang="fr-FR" sz="2000" b="1">
                <a:cs typeface="Times New Roman" pitchFamily="18" charset="0"/>
              </a:rPr>
              <a:t>faire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GB" sz="2000">
                <a:cs typeface="Times New Roman" pitchFamily="18" charset="0"/>
              </a:rPr>
              <a:t>	   milieu </a:t>
            </a:r>
            <a:r>
              <a:rPr lang="fr-FR" sz="2000">
                <a:cs typeface="Times New Roman" pitchFamily="18" charset="0"/>
                <a:sym typeface="Symbol" pitchFamily="18" charset="2"/>
              </a:rPr>
              <a:t></a:t>
            </a:r>
            <a:r>
              <a:rPr lang="en-GB" sz="2000">
                <a:cs typeface="Times New Roman" pitchFamily="18" charset="0"/>
              </a:rPr>
              <a:t> (début + fin + 1) / 2</a:t>
            </a:r>
            <a:endParaRPr lang="fr-FR" sz="200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GB" sz="2000">
                <a:cs typeface="Times New Roman" pitchFamily="18" charset="0"/>
              </a:rPr>
              <a:t>	   </a:t>
            </a:r>
            <a:r>
              <a:rPr lang="fr-FR" sz="2000" b="1">
                <a:cs typeface="Times New Roman" pitchFamily="18" charset="0"/>
              </a:rPr>
              <a:t>si   </a:t>
            </a:r>
            <a:r>
              <a:rPr lang="fr-FR" sz="2000">
                <a:cs typeface="Times New Roman" pitchFamily="18" charset="0"/>
              </a:rPr>
              <a:t>(tab[milieu] </a:t>
            </a:r>
            <a:r>
              <a:rPr lang="fr-FR" sz="2000">
                <a:cs typeface="Times New Roman" pitchFamily="18" charset="0"/>
                <a:sym typeface="Symbol" pitchFamily="18" charset="2"/>
              </a:rPr>
              <a:t></a:t>
            </a:r>
            <a:r>
              <a:rPr lang="fr-FR" sz="2000">
                <a:cs typeface="Times New Roman" pitchFamily="18" charset="0"/>
              </a:rPr>
              <a:t>val)  </a:t>
            </a:r>
            <a:r>
              <a:rPr lang="fr-FR" sz="2000" b="1">
                <a:cs typeface="Times New Roman" pitchFamily="18" charset="0"/>
              </a:rPr>
              <a:t>alors</a:t>
            </a:r>
            <a:r>
              <a:rPr lang="fr-FR" sz="2000">
                <a:cs typeface="Times New Roman" pitchFamily="18" charset="0"/>
              </a:rPr>
              <a:t>  début </a:t>
            </a:r>
            <a:r>
              <a:rPr lang="fr-FR" sz="2000">
                <a:cs typeface="Times New Roman" pitchFamily="18" charset="0"/>
                <a:sym typeface="Symbol" pitchFamily="18" charset="2"/>
              </a:rPr>
              <a:t> milieu  </a:t>
            </a:r>
            <a:r>
              <a:rPr lang="fr-FR" sz="2000" b="1">
                <a:cs typeface="Times New Roman" pitchFamily="18" charset="0"/>
              </a:rPr>
              <a:t>sinon</a:t>
            </a:r>
            <a:r>
              <a:rPr lang="fr-FR" sz="2000">
                <a:cs typeface="Times New Roman" pitchFamily="18" charset="0"/>
              </a:rPr>
              <a:t>  fin </a:t>
            </a:r>
            <a:r>
              <a:rPr lang="fr-FR" sz="2000">
                <a:cs typeface="Times New Roman" pitchFamily="18" charset="0"/>
                <a:sym typeface="Symbol" pitchFamily="18" charset="2"/>
              </a:rPr>
              <a:t> milieu</a:t>
            </a:r>
            <a:r>
              <a:rPr lang="fr-FR" sz="2000">
                <a:cs typeface="Times New Roman" pitchFamily="18" charset="0"/>
              </a:rPr>
              <a:t> </a:t>
            </a:r>
            <a:r>
              <a:rPr lang="en-GB" sz="2000">
                <a:cs typeface="Times New Roman" pitchFamily="18" charset="0"/>
                <a:sym typeface="Symbol" pitchFamily="18" charset="2"/>
              </a:rPr>
              <a:t>1</a:t>
            </a:r>
            <a:r>
              <a:rPr lang="fr-FR" sz="2000">
                <a:cs typeface="Times New Roman" pitchFamily="18" charset="0"/>
              </a:rPr>
              <a:t> </a:t>
            </a:r>
            <a:r>
              <a:rPr lang="fr-FR" sz="2000" b="1">
                <a:cs typeface="Times New Roman" pitchFamily="18" charset="0"/>
              </a:rPr>
              <a:t>fsi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GB" sz="2000">
                <a:cs typeface="Times New Roman" pitchFamily="18" charset="0"/>
                <a:sym typeface="Symbol" pitchFamily="18" charset="2"/>
              </a:rPr>
              <a:t>        </a:t>
            </a:r>
            <a:r>
              <a:rPr lang="en-GB" sz="2000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trouvé </a:t>
            </a:r>
            <a:r>
              <a:rPr lang="fr-FR" sz="2000">
                <a:cs typeface="Times New Roman" pitchFamily="18" charset="0"/>
                <a:sym typeface="Symbol" pitchFamily="18" charset="2"/>
              </a:rPr>
              <a:t></a:t>
            </a:r>
            <a:r>
              <a:rPr lang="en-GB" sz="2000">
                <a:cs typeface="Times New Roman" pitchFamily="18" charset="0"/>
              </a:rPr>
              <a:t> tab[fin] </a:t>
            </a:r>
            <a:r>
              <a:rPr lang="fr-FR" sz="2000">
                <a:cs typeface="Times New Roman" pitchFamily="18" charset="0"/>
                <a:sym typeface="Symbol" pitchFamily="18" charset="2"/>
              </a:rPr>
              <a:t></a:t>
            </a:r>
            <a:r>
              <a:rPr lang="en-GB" sz="2000">
                <a:cs typeface="Times New Roman" pitchFamily="18" charset="0"/>
              </a:rPr>
              <a:t> val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000" b="1">
                <a:cs typeface="Times New Roman" pitchFamily="18" charset="0"/>
              </a:rPr>
              <a:t>	ftq</a:t>
            </a:r>
            <a:r>
              <a:rPr lang="fr-FR" sz="2000">
                <a:cs typeface="Times New Roman" pitchFamily="18" charset="0"/>
              </a:rPr>
              <a:t>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000" b="1">
                <a:cs typeface="Times New Roman" pitchFamily="18" charset="0"/>
              </a:rPr>
              <a:t>	si  </a:t>
            </a:r>
            <a:r>
              <a:rPr lang="en-GB" sz="2000">
                <a:solidFill>
                  <a:srgbClr val="0000FF"/>
                </a:solidFill>
                <a:cs typeface="Times New Roman" pitchFamily="18" charset="0"/>
              </a:rPr>
              <a:t>trouvé</a:t>
            </a:r>
            <a:r>
              <a:rPr lang="en-GB" sz="2000">
                <a:cs typeface="Times New Roman" pitchFamily="18" charset="0"/>
              </a:rPr>
              <a:t>  </a:t>
            </a:r>
            <a:r>
              <a:rPr lang="en-GB" sz="2000" b="1">
                <a:cs typeface="Times New Roman" pitchFamily="18" charset="0"/>
              </a:rPr>
              <a:t>alors</a:t>
            </a:r>
            <a:r>
              <a:rPr lang="en-GB" sz="2000">
                <a:cs typeface="Times New Roman" pitchFamily="18" charset="0"/>
              </a:rPr>
              <a:t> </a:t>
            </a:r>
            <a:r>
              <a:rPr lang="fr-FR" sz="2000" b="1">
                <a:cs typeface="Times New Roman" pitchFamily="18" charset="0"/>
              </a:rPr>
              <a:t>retourner</a:t>
            </a:r>
            <a:r>
              <a:rPr lang="fr-FR" sz="2000">
                <a:cs typeface="Times New Roman" pitchFamily="18" charset="0"/>
              </a:rPr>
              <a:t> fin + 1         </a:t>
            </a:r>
            <a:r>
              <a:rPr lang="fr-FR" sz="2000" b="1" i="1">
                <a:solidFill>
                  <a:srgbClr val="CC0099"/>
                </a:solidFill>
                <a:cs typeface="Times New Roman" pitchFamily="18" charset="0"/>
              </a:rPr>
              <a:t>{ c’est la case qui suit la dernière         }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000" b="1" i="1">
                <a:solidFill>
                  <a:srgbClr val="CC0099"/>
                </a:solidFill>
                <a:cs typeface="Times New Roman" pitchFamily="18" charset="0"/>
              </a:rPr>
              <a:t>	       </a:t>
            </a:r>
            <a:r>
              <a:rPr lang="fr-FR" sz="2000" b="1">
                <a:cs typeface="Times New Roman" pitchFamily="18" charset="0"/>
              </a:rPr>
              <a:t>sinon</a:t>
            </a:r>
            <a:r>
              <a:rPr lang="fr-FR" sz="2000">
                <a:cs typeface="Times New Roman" pitchFamily="18" charset="0"/>
              </a:rPr>
              <a:t> </a:t>
            </a:r>
            <a:r>
              <a:rPr lang="fr-FR" sz="2000" b="1">
                <a:cs typeface="Times New Roman" pitchFamily="18" charset="0"/>
              </a:rPr>
              <a:t>retourner</a:t>
            </a:r>
            <a:r>
              <a:rPr lang="fr-FR" sz="2000">
                <a:cs typeface="Times New Roman" pitchFamily="18" charset="0"/>
              </a:rPr>
              <a:t> 1 </a:t>
            </a:r>
            <a:r>
              <a:rPr lang="fr-FR" sz="2000" b="1" i="1">
                <a:solidFill>
                  <a:srgbClr val="CC0099"/>
                </a:solidFill>
                <a:cs typeface="Times New Roman" pitchFamily="18" charset="0"/>
              </a:rPr>
              <a:t>                        { valeur triée inférieure ou égale à </a:t>
            </a:r>
            <a:r>
              <a:rPr lang="fr-FR" sz="2000" b="1">
                <a:cs typeface="Times New Roman" pitchFamily="18" charset="0"/>
              </a:rPr>
              <a:t>val </a:t>
            </a:r>
            <a:r>
              <a:rPr lang="fr-FR" sz="2000" b="1" i="1">
                <a:solidFill>
                  <a:srgbClr val="CC0099"/>
                </a:solidFill>
                <a:cs typeface="Times New Roman" pitchFamily="18" charset="0"/>
              </a:rPr>
              <a:t>}</a:t>
            </a:r>
            <a:endParaRPr lang="fr-FR" sz="200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000">
                <a:cs typeface="Times New Roman" pitchFamily="18" charset="0"/>
              </a:rPr>
              <a:t>     </a:t>
            </a:r>
            <a:r>
              <a:rPr lang="fr-FR" sz="2000" b="1">
                <a:cs typeface="Times New Roman" pitchFamily="18" charset="0"/>
              </a:rPr>
              <a:t>fsi  </a:t>
            </a:r>
            <a:r>
              <a:rPr lang="fr-FR" sz="2000">
                <a:cs typeface="Times New Roman" pitchFamily="18" charset="0"/>
              </a:rPr>
              <a:t>                                                        </a:t>
            </a:r>
            <a:r>
              <a:rPr lang="fr-FR" sz="2000" b="1" i="1">
                <a:solidFill>
                  <a:srgbClr val="CC0099"/>
                </a:solidFill>
                <a:cs typeface="Times New Roman" pitchFamily="18" charset="0"/>
              </a:rPr>
              <a:t>{</a:t>
            </a:r>
            <a:r>
              <a:rPr lang="fr-FR" sz="2000">
                <a:cs typeface="Times New Roman" pitchFamily="18" charset="0"/>
              </a:rPr>
              <a:t> </a:t>
            </a:r>
            <a:r>
              <a:rPr lang="fr-FR" sz="2000" b="1" i="1">
                <a:solidFill>
                  <a:srgbClr val="CC0099"/>
                </a:solidFill>
                <a:cs typeface="Times New Roman" pitchFamily="18" charset="0"/>
              </a:rPr>
              <a:t>ou c’est la 1ère case</a:t>
            </a:r>
            <a:r>
              <a:rPr lang="fr-FR" sz="2000" b="1">
                <a:cs typeface="Times New Roman" pitchFamily="18" charset="0"/>
              </a:rPr>
              <a:t>                            </a:t>
            </a:r>
            <a:r>
              <a:rPr lang="fr-FR" sz="2000" b="1" i="1">
                <a:solidFill>
                  <a:srgbClr val="CC0099"/>
                </a:solidFill>
                <a:cs typeface="Times New Roman" pitchFamily="18" charset="0"/>
              </a:rPr>
              <a:t>}</a:t>
            </a:r>
            <a:endParaRPr lang="fr-FR" sz="200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000" b="1">
                <a:cs typeface="Times New Roman" pitchFamily="18" charset="0"/>
              </a:rPr>
              <a:t>fin</a:t>
            </a:r>
            <a:endParaRPr lang="fr-FR" sz="2000">
              <a:cs typeface="Times New Roman" pitchFamily="18" charset="0"/>
            </a:endParaRPr>
          </a:p>
        </p:txBody>
      </p:sp>
      <p:sp>
        <p:nvSpPr>
          <p:cNvPr id="909315" name="Rectangle 1027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648700" cy="838200"/>
          </a:xfrm>
          <a:noFill/>
          <a:ln>
            <a:solidFill>
              <a:srgbClr val="0033CC"/>
            </a:solidFill>
          </a:ln>
        </p:spPr>
        <p:txBody>
          <a:bodyPr/>
          <a:lstStyle/>
          <a:p>
            <a:r>
              <a:rPr lang="fr-FR" sz="1800" b="1">
                <a:solidFill>
                  <a:srgbClr val="0033CC"/>
                </a:solidFill>
              </a:rPr>
              <a:t>Tri insertion</a:t>
            </a:r>
            <a:r>
              <a:rPr lang="fr-FR" sz="1800" b="1"/>
              <a:t> 	</a:t>
            </a:r>
            <a:r>
              <a:rPr lang="fr-FR" sz="2400" b="1">
                <a:solidFill>
                  <a:srgbClr val="0033CC"/>
                </a:solidFill>
              </a:rPr>
              <a:t>Deux algorithmes pour la recherche de place</a:t>
            </a:r>
            <a:r>
              <a:rPr lang="fr-FR" sz="2400" b="1"/>
              <a:t/>
            </a:r>
            <a:br>
              <a:rPr lang="fr-FR" sz="2400" b="1"/>
            </a:br>
            <a:r>
              <a:rPr lang="fr-FR" sz="2400" b="1"/>
              <a:t> </a:t>
            </a:r>
            <a:r>
              <a:rPr lang="fr-FR" sz="2800" b="1" i="0"/>
              <a:t>2	</a:t>
            </a:r>
            <a:r>
              <a:rPr lang="fr-FR" sz="2400" b="1"/>
              <a:t> </a:t>
            </a:r>
            <a:r>
              <a:rPr lang="fr-FR" sz="2800" b="1" i="0">
                <a:cs typeface="Times New Roman" pitchFamily="18" charset="0"/>
              </a:rPr>
              <a:t>Recherche dichotomique dans un tableau trié</a:t>
            </a:r>
          </a:p>
        </p:txBody>
      </p:sp>
      <p:sp>
        <p:nvSpPr>
          <p:cNvPr id="909316" name="Line 1028"/>
          <p:cNvSpPr>
            <a:spLocks noChangeShapeType="1"/>
          </p:cNvSpPr>
          <p:nvPr/>
        </p:nvSpPr>
        <p:spPr bwMode="auto">
          <a:xfrm>
            <a:off x="1295400" y="4191000"/>
            <a:ext cx="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909317" name="AutoShape 1029"/>
          <p:cNvSpPr>
            <a:spLocks noChangeArrowheads="1"/>
          </p:cNvSpPr>
          <p:nvPr/>
        </p:nvSpPr>
        <p:spPr bwMode="auto">
          <a:xfrm>
            <a:off x="6248400" y="3657600"/>
            <a:ext cx="3352800" cy="533400"/>
          </a:xfrm>
          <a:prstGeom prst="wedgeRoundRectCallout">
            <a:avLst>
              <a:gd name="adj1" fmla="val -104356"/>
              <a:gd name="adj2" fmla="val 120833"/>
              <a:gd name="adj3" fmla="val 16667"/>
            </a:avLst>
          </a:prstGeom>
          <a:solidFill>
            <a:srgbClr val="FDFECA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>
                <a:solidFill>
                  <a:srgbClr val="CC0099"/>
                </a:solidFill>
              </a:rPr>
              <a:t>chercher</a:t>
            </a:r>
            <a:r>
              <a:rPr lang="fr-FR">
                <a:solidFill>
                  <a:srgbClr val="0000FF"/>
                </a:solidFill>
              </a:rPr>
              <a:t> à partir du milieu</a:t>
            </a:r>
          </a:p>
        </p:txBody>
      </p:sp>
      <p:sp>
        <p:nvSpPr>
          <p:cNvPr id="909318" name="AutoShape 1030"/>
          <p:cNvSpPr>
            <a:spLocks noChangeArrowheads="1"/>
          </p:cNvSpPr>
          <p:nvPr/>
        </p:nvSpPr>
        <p:spPr bwMode="auto">
          <a:xfrm>
            <a:off x="4114800" y="4800600"/>
            <a:ext cx="3352800" cy="381000"/>
          </a:xfrm>
          <a:prstGeom prst="wedgeRoundRectCallout">
            <a:avLst>
              <a:gd name="adj1" fmla="val 22157"/>
              <a:gd name="adj2" fmla="val -73333"/>
              <a:gd name="adj3" fmla="val 16667"/>
            </a:avLst>
          </a:prstGeom>
          <a:solidFill>
            <a:srgbClr val="FDFECA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>
                <a:solidFill>
                  <a:srgbClr val="CC0099"/>
                </a:solidFill>
              </a:rPr>
              <a:t>chercher</a:t>
            </a:r>
            <a:r>
              <a:rPr lang="fr-FR">
                <a:solidFill>
                  <a:srgbClr val="0000FF"/>
                </a:solidFill>
              </a:rPr>
              <a:t> avant le milieu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AF0D-97FA-4D5F-94B8-9FB6A65F4830}" type="slidenum">
              <a:rPr lang="fr-FR"/>
              <a:pPr/>
              <a:t>56</a:t>
            </a:fld>
            <a:endParaRPr lang="fr-FR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Times New Roman" pitchFamily="18" charset="0"/>
              </a:rPr>
              <a:t> 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"/>
            <a:ext cx="9144000" cy="6248400"/>
          </a:xfrm>
        </p:spPr>
        <p:txBody>
          <a:bodyPr/>
          <a:lstStyle/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 b="1">
                <a:cs typeface="Times New Roman" pitchFamily="18" charset="0"/>
              </a:rPr>
              <a:t>procédure </a:t>
            </a:r>
            <a:r>
              <a:rPr lang="fr-FR" sz="2600">
                <a:cs typeface="Times New Roman" pitchFamily="18" charset="0"/>
              </a:rPr>
              <a:t> </a:t>
            </a:r>
            <a:r>
              <a:rPr lang="fr-FR" sz="2600">
                <a:solidFill>
                  <a:srgbClr val="0000FF"/>
                </a:solidFill>
                <a:cs typeface="Times New Roman" pitchFamily="18" charset="0"/>
              </a:rPr>
              <a:t>décaleEtPlace</a:t>
            </a:r>
            <a:r>
              <a:rPr lang="fr-FR" sz="2600">
                <a:cs typeface="Times New Roman" pitchFamily="18" charset="0"/>
              </a:rPr>
              <a:t>(tab, newPlace, oldPlace)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 b="1">
                <a:cs typeface="Times New Roman" pitchFamily="18" charset="0"/>
              </a:rPr>
              <a:t>paramètres</a:t>
            </a:r>
            <a:r>
              <a:rPr lang="fr-FR" sz="2600">
                <a:cs typeface="Times New Roman" pitchFamily="18" charset="0"/>
              </a:rPr>
              <a:t>	(</a:t>
            </a:r>
            <a:r>
              <a:rPr lang="fr-FR" sz="2600">
                <a:solidFill>
                  <a:srgbClr val="0000FF"/>
                </a:solidFill>
                <a:cs typeface="Times New Roman" pitchFamily="18" charset="0"/>
              </a:rPr>
              <a:t>D/R</a:t>
            </a:r>
            <a:r>
              <a:rPr lang="fr-FR" sz="2600">
                <a:cs typeface="Times New Roman" pitchFamily="18" charset="0"/>
              </a:rPr>
              <a:t>) tab: </a:t>
            </a:r>
            <a:r>
              <a:rPr lang="fr-FR" sz="2600" b="1">
                <a:cs typeface="Times New Roman" pitchFamily="18" charset="0"/>
              </a:rPr>
              <a:t>tableau</a:t>
            </a:r>
            <a:r>
              <a:rPr lang="fr-FR" sz="2600">
                <a:cs typeface="Times New Roman" pitchFamily="18" charset="0"/>
              </a:rPr>
              <a:t>[1, MAX] </a:t>
            </a:r>
            <a:r>
              <a:rPr lang="fr-FR" sz="2600" b="1">
                <a:cs typeface="Times New Roman" pitchFamily="18" charset="0"/>
              </a:rPr>
              <a:t>d'entiers</a:t>
            </a:r>
            <a:r>
              <a:rPr lang="fr-FR" sz="2600">
                <a:cs typeface="Times New Roman" pitchFamily="18" charset="0"/>
              </a:rPr>
              <a:t>  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>
                <a:cs typeface="Times New Roman" pitchFamily="18" charset="0"/>
              </a:rPr>
              <a:t>                     	 (D) newPlace, oldPlace: </a:t>
            </a:r>
            <a:r>
              <a:rPr lang="fr-FR" sz="2600" b="1">
                <a:cs typeface="Times New Roman" pitchFamily="18" charset="0"/>
              </a:rPr>
              <a:t>entiers</a:t>
            </a:r>
            <a:endParaRPr lang="fr-FR" sz="260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 b="1">
                <a:cs typeface="Times New Roman" pitchFamily="18" charset="0"/>
              </a:rPr>
              <a:t>variables	 </a:t>
            </a:r>
            <a:r>
              <a:rPr lang="fr-FR" sz="2600">
                <a:cs typeface="Times New Roman" pitchFamily="18" charset="0"/>
              </a:rPr>
              <a:t>ind, deCôté: </a:t>
            </a:r>
            <a:r>
              <a:rPr lang="fr-FR" sz="2600" b="1">
                <a:cs typeface="Times New Roman" pitchFamily="18" charset="0"/>
              </a:rPr>
              <a:t>entiers</a:t>
            </a:r>
            <a:endParaRPr lang="fr-FR" sz="260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 b="1">
                <a:cs typeface="Times New Roman" pitchFamily="18" charset="0"/>
              </a:rPr>
              <a:t>début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>
                <a:cs typeface="Times New Roman" pitchFamily="18" charset="0"/>
              </a:rPr>
              <a:t>	</a:t>
            </a:r>
            <a:r>
              <a:rPr lang="fr-FR" sz="2600" b="1">
                <a:solidFill>
                  <a:srgbClr val="0000FF"/>
                </a:solidFill>
                <a:cs typeface="Times New Roman" pitchFamily="18" charset="0"/>
              </a:rPr>
              <a:t>si </a:t>
            </a:r>
            <a:r>
              <a:rPr lang="fr-FR" sz="2600">
                <a:solidFill>
                  <a:srgbClr val="0000FF"/>
                </a:solidFill>
                <a:cs typeface="Times New Roman" pitchFamily="18" charset="0"/>
              </a:rPr>
              <a:t>newPlace &lt; oldPlace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>
                <a:cs typeface="Times New Roman" pitchFamily="18" charset="0"/>
              </a:rPr>
              <a:t>		</a:t>
            </a:r>
            <a:r>
              <a:rPr lang="fr-FR" sz="2600" b="1">
                <a:solidFill>
                  <a:srgbClr val="0000FF"/>
                </a:solidFill>
                <a:cs typeface="Times New Roman" pitchFamily="18" charset="0"/>
              </a:rPr>
              <a:t>alors</a:t>
            </a:r>
            <a:r>
              <a:rPr lang="fr-FR" sz="2600">
                <a:solidFill>
                  <a:srgbClr val="0000FF"/>
                </a:solidFill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>
                <a:cs typeface="Times New Roman" pitchFamily="18" charset="0"/>
              </a:rPr>
              <a:t>		   deCôté  </a:t>
            </a:r>
            <a:r>
              <a:rPr lang="fr-FR" sz="26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600">
                <a:cs typeface="Times New Roman" pitchFamily="18" charset="0"/>
              </a:rPr>
              <a:t>  tab[oldPlace]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400" i="1">
                <a:solidFill>
                  <a:srgbClr val="FF0000"/>
                </a:solidFill>
                <a:cs typeface="Times New Roman" pitchFamily="18" charset="0"/>
              </a:rPr>
              <a:t>	{libère la position </a:t>
            </a:r>
            <a:r>
              <a:rPr lang="fr-FR" sz="2400" b="1">
                <a:solidFill>
                  <a:srgbClr val="FF0000"/>
                </a:solidFill>
                <a:cs typeface="Times New Roman" pitchFamily="18" charset="0"/>
              </a:rPr>
              <a:t>newPlace</a:t>
            </a:r>
            <a:r>
              <a:rPr lang="fr-FR" sz="240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fr-FR" sz="2400" i="1">
                <a:solidFill>
                  <a:srgbClr val="FF0000"/>
                </a:solidFill>
                <a:cs typeface="Times New Roman" pitchFamily="18" charset="0"/>
              </a:rPr>
              <a:t>par décalage</a:t>
            </a:r>
            <a:r>
              <a:rPr lang="fr-FR" sz="240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fr-FR" sz="2400" i="1">
                <a:solidFill>
                  <a:srgbClr val="FF0000"/>
                </a:solidFill>
                <a:cs typeface="Times New Roman" pitchFamily="18" charset="0"/>
              </a:rPr>
              <a:t>d'un rang vers la droite}</a:t>
            </a:r>
            <a:endParaRPr lang="fr-FR" sz="240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 b="1">
                <a:cs typeface="Times New Roman" pitchFamily="18" charset="0"/>
              </a:rPr>
              <a:t>		   pour  </a:t>
            </a:r>
            <a:r>
              <a:rPr lang="fr-FR" sz="2600">
                <a:cs typeface="Times New Roman" pitchFamily="18" charset="0"/>
              </a:rPr>
              <a:t>ind </a:t>
            </a:r>
            <a:r>
              <a:rPr lang="fr-FR" sz="26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600">
                <a:cs typeface="Times New Roman" pitchFamily="18" charset="0"/>
              </a:rPr>
              <a:t> oldPlace </a:t>
            </a:r>
            <a:r>
              <a:rPr lang="fr-FR" sz="2600">
                <a:sym typeface="Symbol" pitchFamily="18" charset="2"/>
              </a:rPr>
              <a:t>1</a:t>
            </a:r>
            <a:r>
              <a:rPr lang="fr-FR" sz="2600">
                <a:cs typeface="Times New Roman" pitchFamily="18" charset="0"/>
              </a:rPr>
              <a:t> </a:t>
            </a:r>
            <a:r>
              <a:rPr lang="fr-FR" sz="2600" b="1">
                <a:cs typeface="Times New Roman" pitchFamily="18" charset="0"/>
              </a:rPr>
              <a:t>à</a:t>
            </a:r>
            <a:r>
              <a:rPr lang="fr-FR" sz="2600">
                <a:cs typeface="Times New Roman" pitchFamily="18" charset="0"/>
              </a:rPr>
              <a:t> newPlace </a:t>
            </a:r>
            <a:r>
              <a:rPr lang="fr-FR" sz="2600" b="1">
                <a:solidFill>
                  <a:srgbClr val="402DF9"/>
                </a:solidFill>
                <a:cs typeface="Times New Roman" pitchFamily="18" charset="0"/>
              </a:rPr>
              <a:t>pas</a:t>
            </a:r>
            <a:r>
              <a:rPr lang="fr-FR" sz="2600">
                <a:solidFill>
                  <a:srgbClr val="402DF9"/>
                </a:solidFill>
                <a:cs typeface="Times New Roman" pitchFamily="18" charset="0"/>
              </a:rPr>
              <a:t> </a:t>
            </a:r>
            <a:r>
              <a:rPr lang="fr-FR" sz="2600">
                <a:solidFill>
                  <a:srgbClr val="402DF9"/>
                </a:solidFill>
                <a:sym typeface="Symbol" pitchFamily="18" charset="2"/>
              </a:rPr>
              <a:t></a:t>
            </a:r>
            <a:r>
              <a:rPr lang="fr-FR" sz="2600">
                <a:solidFill>
                  <a:srgbClr val="402DF9"/>
                </a:solidFill>
                <a:cs typeface="Times New Roman" pitchFamily="18" charset="0"/>
              </a:rPr>
              <a:t>1</a:t>
            </a:r>
            <a:r>
              <a:rPr lang="fr-FR" sz="2600">
                <a:cs typeface="Times New Roman" pitchFamily="18" charset="0"/>
              </a:rPr>
              <a:t> </a:t>
            </a:r>
            <a:r>
              <a:rPr lang="fr-FR" sz="2600" b="1">
                <a:cs typeface="Times New Roman" pitchFamily="18" charset="0"/>
              </a:rPr>
              <a:t>faire</a:t>
            </a:r>
            <a:r>
              <a:rPr lang="fr-FR" sz="2600"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>
                <a:cs typeface="Times New Roman" pitchFamily="18" charset="0"/>
              </a:rPr>
              <a:t>		       tab[ind +1] </a:t>
            </a:r>
            <a:r>
              <a:rPr lang="fr-FR" sz="26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600">
                <a:cs typeface="Times New Roman" pitchFamily="18" charset="0"/>
              </a:rPr>
              <a:t> tab[ind]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>
                <a:cs typeface="Times New Roman" pitchFamily="18" charset="0"/>
              </a:rPr>
              <a:t> 	          </a:t>
            </a:r>
            <a:r>
              <a:rPr lang="fr-FR" sz="2600" b="1">
                <a:cs typeface="Times New Roman" pitchFamily="18" charset="0"/>
              </a:rPr>
              <a:t>fpour</a:t>
            </a:r>
            <a:endParaRPr lang="fr-FR" sz="260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>
                <a:cs typeface="Times New Roman" pitchFamily="18" charset="0"/>
              </a:rPr>
              <a:t>		   tab[newPlace] </a:t>
            </a:r>
            <a:r>
              <a:rPr lang="fr-FR" sz="26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600">
                <a:cs typeface="Times New Roman" pitchFamily="18" charset="0"/>
              </a:rPr>
              <a:t> deCôté        </a:t>
            </a:r>
            <a:r>
              <a:rPr lang="fr-FR" sz="2600" i="1">
                <a:solidFill>
                  <a:srgbClr val="FF0000"/>
                </a:solidFill>
                <a:cs typeface="Times New Roman" pitchFamily="18" charset="0"/>
              </a:rPr>
              <a:t>{ place </a:t>
            </a:r>
            <a:r>
              <a:rPr lang="fr-FR" sz="2600">
                <a:solidFill>
                  <a:srgbClr val="FF0000"/>
                </a:solidFill>
                <a:cs typeface="Times New Roman" pitchFamily="18" charset="0"/>
              </a:rPr>
              <a:t>tab[oldPlace] </a:t>
            </a:r>
            <a:r>
              <a:rPr lang="fr-FR" sz="2600" i="1">
                <a:solidFill>
                  <a:srgbClr val="FF0000"/>
                </a:solidFill>
                <a:cs typeface="Times New Roman" pitchFamily="18" charset="0"/>
              </a:rPr>
              <a:t>}</a:t>
            </a:r>
            <a:endParaRPr lang="fr-FR" sz="2600"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fr-FR" sz="2600" b="1">
                <a:cs typeface="Times New Roman" pitchFamily="18" charset="0"/>
              </a:rPr>
              <a:t>    </a:t>
            </a:r>
            <a:r>
              <a:rPr lang="fr-FR" sz="2600" b="1">
                <a:solidFill>
                  <a:srgbClr val="0000FF"/>
                </a:solidFill>
                <a:cs typeface="Times New Roman" pitchFamily="18" charset="0"/>
              </a:rPr>
              <a:t>fsi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fr-FR" sz="2600" b="1">
                <a:cs typeface="Times New Roman" pitchFamily="18" charset="0"/>
              </a:rPr>
              <a:t>fin</a:t>
            </a:r>
            <a:r>
              <a:rPr lang="fr-FR" sz="2600"/>
              <a:t> </a:t>
            </a:r>
          </a:p>
        </p:txBody>
      </p:sp>
      <p:sp>
        <p:nvSpPr>
          <p:cNvPr id="485381" name="AutoShape 5"/>
          <p:cNvSpPr>
            <a:spLocks noChangeArrowheads="1"/>
          </p:cNvSpPr>
          <p:nvPr/>
        </p:nvSpPr>
        <p:spPr bwMode="auto">
          <a:xfrm>
            <a:off x="5867400" y="1676400"/>
            <a:ext cx="3048000" cy="1600200"/>
          </a:xfrm>
          <a:prstGeom prst="wedgeRectCallout">
            <a:avLst>
              <a:gd name="adj1" fmla="val -61667"/>
              <a:gd name="adj2" fmla="val -50694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i="1">
                <a:solidFill>
                  <a:srgbClr val="402DF9"/>
                </a:solidFill>
              </a:rPr>
              <a:t>décaleEtPlace</a:t>
            </a:r>
            <a:r>
              <a:rPr lang="fr-FR"/>
              <a:t> </a:t>
            </a:r>
            <a:r>
              <a:rPr lang="fr-FR">
                <a:solidFill>
                  <a:srgbClr val="CC0099"/>
                </a:solidFill>
              </a:rPr>
              <a:t>ne sera appelé que pour un tableau à 2 éléments au moins, avec </a:t>
            </a:r>
            <a:r>
              <a:rPr lang="fr-FR" i="1">
                <a:solidFill>
                  <a:srgbClr val="402DF9"/>
                </a:solidFill>
              </a:rPr>
              <a:t>oldPlace </a:t>
            </a:r>
            <a:r>
              <a:rPr lang="fr-FR" i="1">
                <a:solidFill>
                  <a:srgbClr val="402DF9"/>
                </a:solidFill>
                <a:sym typeface="Symbol" pitchFamily="18" charset="2"/>
              </a:rPr>
              <a:t></a:t>
            </a:r>
            <a:r>
              <a:rPr lang="fr-FR" i="1">
                <a:solidFill>
                  <a:srgbClr val="402DF9"/>
                </a:solidFill>
              </a:rPr>
              <a:t>  2</a:t>
            </a:r>
            <a:r>
              <a:rPr lang="fr-FR">
                <a:solidFill>
                  <a:srgbClr val="CC0099"/>
                </a:solidFill>
              </a:rPr>
              <a:t>  et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i="1">
                <a:solidFill>
                  <a:srgbClr val="402DF9"/>
                </a:solidFill>
              </a:rPr>
              <a:t>newPlace </a:t>
            </a:r>
            <a:r>
              <a:rPr lang="fr-FR" i="1">
                <a:solidFill>
                  <a:srgbClr val="402DF9"/>
                </a:solidFill>
                <a:sym typeface="Symbol" pitchFamily="18" charset="2"/>
              </a:rPr>
              <a:t></a:t>
            </a:r>
            <a:r>
              <a:rPr lang="fr-FR" i="1">
                <a:solidFill>
                  <a:srgbClr val="402DF9"/>
                </a:solidFill>
              </a:rPr>
              <a:t>  oldPlace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1552-9DC6-40DC-A8E5-6F9B3D928086}" type="slidenum">
              <a:rPr lang="fr-FR"/>
              <a:pPr/>
              <a:t>57</a:t>
            </a:fld>
            <a:endParaRPr lang="fr-FR"/>
          </a:p>
        </p:txBody>
      </p:sp>
      <p:sp>
        <p:nvSpPr>
          <p:cNvPr id="8826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Times New Roman" pitchFamily="18" charset="0"/>
              </a:rPr>
              <a:t> </a:t>
            </a:r>
          </a:p>
        </p:txBody>
      </p:sp>
      <p:sp>
        <p:nvSpPr>
          <p:cNvPr id="8826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"/>
            <a:ext cx="9144000" cy="6248400"/>
          </a:xfrm>
        </p:spPr>
        <p:txBody>
          <a:bodyPr/>
          <a:lstStyle/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 b="1">
                <a:cs typeface="Times New Roman" pitchFamily="18" charset="0"/>
              </a:rPr>
              <a:t>procédure </a:t>
            </a:r>
            <a:r>
              <a:rPr lang="fr-FR" sz="2600">
                <a:cs typeface="Times New Roman" pitchFamily="18" charset="0"/>
              </a:rPr>
              <a:t> </a:t>
            </a:r>
            <a:r>
              <a:rPr lang="fr-FR" sz="2600">
                <a:solidFill>
                  <a:srgbClr val="0000FF"/>
                </a:solidFill>
                <a:cs typeface="Times New Roman" pitchFamily="18" charset="0"/>
              </a:rPr>
              <a:t>décaleEtPlace</a:t>
            </a:r>
            <a:r>
              <a:rPr lang="fr-FR" sz="2600">
                <a:cs typeface="Times New Roman" pitchFamily="18" charset="0"/>
              </a:rPr>
              <a:t>(tab, newPlace, oldPlace)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 b="1">
                <a:cs typeface="Times New Roman" pitchFamily="18" charset="0"/>
              </a:rPr>
              <a:t>paramètres</a:t>
            </a:r>
            <a:r>
              <a:rPr lang="fr-FR" sz="2600">
                <a:cs typeface="Times New Roman" pitchFamily="18" charset="0"/>
              </a:rPr>
              <a:t>	(</a:t>
            </a:r>
            <a:r>
              <a:rPr lang="fr-FR" sz="2600">
                <a:solidFill>
                  <a:srgbClr val="0000FF"/>
                </a:solidFill>
                <a:cs typeface="Times New Roman" pitchFamily="18" charset="0"/>
              </a:rPr>
              <a:t>D/R</a:t>
            </a:r>
            <a:r>
              <a:rPr lang="fr-FR" sz="2600">
                <a:cs typeface="Times New Roman" pitchFamily="18" charset="0"/>
              </a:rPr>
              <a:t>) tab: </a:t>
            </a:r>
            <a:r>
              <a:rPr lang="fr-FR" sz="2600" b="1">
                <a:cs typeface="Times New Roman" pitchFamily="18" charset="0"/>
              </a:rPr>
              <a:t>tableau</a:t>
            </a:r>
            <a:r>
              <a:rPr lang="fr-FR" sz="2600">
                <a:cs typeface="Times New Roman" pitchFamily="18" charset="0"/>
              </a:rPr>
              <a:t>[1, MAX] </a:t>
            </a:r>
            <a:r>
              <a:rPr lang="fr-FR" sz="2600" b="1">
                <a:cs typeface="Times New Roman" pitchFamily="18" charset="0"/>
              </a:rPr>
              <a:t>d'entiers</a:t>
            </a:r>
            <a:r>
              <a:rPr lang="fr-FR" sz="2600">
                <a:cs typeface="Times New Roman" pitchFamily="18" charset="0"/>
              </a:rPr>
              <a:t>  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>
                <a:cs typeface="Times New Roman" pitchFamily="18" charset="0"/>
              </a:rPr>
              <a:t>                     	 (D) newPlace, oldPlace: </a:t>
            </a:r>
            <a:r>
              <a:rPr lang="fr-FR" sz="2600" b="1">
                <a:cs typeface="Times New Roman" pitchFamily="18" charset="0"/>
              </a:rPr>
              <a:t>entiers</a:t>
            </a:r>
            <a:endParaRPr lang="fr-FR" sz="260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 b="1">
                <a:cs typeface="Times New Roman" pitchFamily="18" charset="0"/>
              </a:rPr>
              <a:t>variables	 </a:t>
            </a:r>
            <a:r>
              <a:rPr lang="fr-FR" sz="2600">
                <a:cs typeface="Times New Roman" pitchFamily="18" charset="0"/>
              </a:rPr>
              <a:t>ind, deCôté: </a:t>
            </a:r>
            <a:r>
              <a:rPr lang="fr-FR" sz="2600" b="1">
                <a:cs typeface="Times New Roman" pitchFamily="18" charset="0"/>
              </a:rPr>
              <a:t>entiers</a:t>
            </a:r>
            <a:endParaRPr lang="fr-FR" sz="260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 b="1">
                <a:cs typeface="Times New Roman" pitchFamily="18" charset="0"/>
              </a:rPr>
              <a:t>début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>
                <a:cs typeface="Times New Roman" pitchFamily="18" charset="0"/>
              </a:rPr>
              <a:t>	</a:t>
            </a:r>
            <a:r>
              <a:rPr lang="fr-FR" sz="2600" b="1">
                <a:solidFill>
                  <a:srgbClr val="0000FF"/>
                </a:solidFill>
                <a:cs typeface="Times New Roman" pitchFamily="18" charset="0"/>
              </a:rPr>
              <a:t>si </a:t>
            </a:r>
            <a:r>
              <a:rPr lang="fr-FR" sz="2600">
                <a:solidFill>
                  <a:srgbClr val="0000FF"/>
                </a:solidFill>
                <a:cs typeface="Times New Roman" pitchFamily="18" charset="0"/>
              </a:rPr>
              <a:t>newPlace &lt; oldPlace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>
                <a:cs typeface="Times New Roman" pitchFamily="18" charset="0"/>
              </a:rPr>
              <a:t>		</a:t>
            </a:r>
            <a:r>
              <a:rPr lang="fr-FR" sz="2600" b="1">
                <a:solidFill>
                  <a:srgbClr val="0000FF"/>
                </a:solidFill>
                <a:cs typeface="Times New Roman" pitchFamily="18" charset="0"/>
              </a:rPr>
              <a:t>alors</a:t>
            </a:r>
            <a:r>
              <a:rPr lang="fr-FR" sz="2600">
                <a:solidFill>
                  <a:srgbClr val="0000FF"/>
                </a:solidFill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>
                <a:cs typeface="Times New Roman" pitchFamily="18" charset="0"/>
              </a:rPr>
              <a:t>		   deCôté  </a:t>
            </a:r>
            <a:r>
              <a:rPr lang="fr-FR" sz="26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600">
                <a:cs typeface="Times New Roman" pitchFamily="18" charset="0"/>
              </a:rPr>
              <a:t>  tab[oldPlace]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400" i="1">
                <a:solidFill>
                  <a:srgbClr val="FF0000"/>
                </a:solidFill>
                <a:cs typeface="Times New Roman" pitchFamily="18" charset="0"/>
              </a:rPr>
              <a:t>	{libère la position </a:t>
            </a:r>
            <a:r>
              <a:rPr lang="fr-FR" sz="2400">
                <a:solidFill>
                  <a:srgbClr val="FF0000"/>
                </a:solidFill>
                <a:cs typeface="Times New Roman" pitchFamily="18" charset="0"/>
              </a:rPr>
              <a:t>newPlace par décalage </a:t>
            </a:r>
            <a:r>
              <a:rPr lang="fr-FR" sz="2400" i="1">
                <a:solidFill>
                  <a:srgbClr val="FF0000"/>
                </a:solidFill>
                <a:cs typeface="Times New Roman" pitchFamily="18" charset="0"/>
              </a:rPr>
              <a:t>d'un rang vers la droite}</a:t>
            </a:r>
            <a:endParaRPr lang="fr-FR" sz="240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 b="1">
                <a:cs typeface="Times New Roman" pitchFamily="18" charset="0"/>
              </a:rPr>
              <a:t>		   pour  </a:t>
            </a:r>
            <a:r>
              <a:rPr lang="fr-FR" sz="2600">
                <a:cs typeface="Times New Roman" pitchFamily="18" charset="0"/>
              </a:rPr>
              <a:t>ind </a:t>
            </a:r>
            <a:r>
              <a:rPr lang="fr-FR" sz="26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600">
                <a:cs typeface="Times New Roman" pitchFamily="18" charset="0"/>
              </a:rPr>
              <a:t> oldPlace </a:t>
            </a:r>
            <a:r>
              <a:rPr lang="fr-FR" sz="2600">
                <a:sym typeface="Symbol" pitchFamily="18" charset="2"/>
              </a:rPr>
              <a:t>1</a:t>
            </a:r>
            <a:r>
              <a:rPr lang="fr-FR" sz="2600">
                <a:cs typeface="Times New Roman" pitchFamily="18" charset="0"/>
              </a:rPr>
              <a:t> </a:t>
            </a:r>
            <a:r>
              <a:rPr lang="fr-FR" sz="2600" b="1">
                <a:cs typeface="Times New Roman" pitchFamily="18" charset="0"/>
              </a:rPr>
              <a:t>à</a:t>
            </a:r>
            <a:r>
              <a:rPr lang="fr-FR" sz="2600">
                <a:cs typeface="Times New Roman" pitchFamily="18" charset="0"/>
              </a:rPr>
              <a:t> newPlace </a:t>
            </a:r>
            <a:r>
              <a:rPr lang="fr-FR" sz="2600" b="1">
                <a:solidFill>
                  <a:srgbClr val="402DF9"/>
                </a:solidFill>
                <a:cs typeface="Times New Roman" pitchFamily="18" charset="0"/>
              </a:rPr>
              <a:t>pas</a:t>
            </a:r>
            <a:r>
              <a:rPr lang="fr-FR" sz="2600">
                <a:solidFill>
                  <a:srgbClr val="402DF9"/>
                </a:solidFill>
                <a:cs typeface="Times New Roman" pitchFamily="18" charset="0"/>
              </a:rPr>
              <a:t> </a:t>
            </a:r>
            <a:r>
              <a:rPr lang="fr-FR" sz="2600">
                <a:solidFill>
                  <a:srgbClr val="402DF9"/>
                </a:solidFill>
                <a:sym typeface="Symbol" pitchFamily="18" charset="2"/>
              </a:rPr>
              <a:t></a:t>
            </a:r>
            <a:r>
              <a:rPr lang="fr-FR" sz="2600">
                <a:solidFill>
                  <a:srgbClr val="402DF9"/>
                </a:solidFill>
                <a:cs typeface="Times New Roman" pitchFamily="18" charset="0"/>
              </a:rPr>
              <a:t>1</a:t>
            </a:r>
            <a:r>
              <a:rPr lang="fr-FR" sz="2600">
                <a:cs typeface="Times New Roman" pitchFamily="18" charset="0"/>
              </a:rPr>
              <a:t> </a:t>
            </a:r>
            <a:r>
              <a:rPr lang="fr-FR" sz="2600" b="1">
                <a:cs typeface="Times New Roman" pitchFamily="18" charset="0"/>
              </a:rPr>
              <a:t>faire</a:t>
            </a:r>
            <a:r>
              <a:rPr lang="fr-FR" sz="2600"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>
                <a:cs typeface="Times New Roman" pitchFamily="18" charset="0"/>
              </a:rPr>
              <a:t>		       tab[ind +1] </a:t>
            </a:r>
            <a:r>
              <a:rPr lang="fr-FR" sz="26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600">
                <a:cs typeface="Times New Roman" pitchFamily="18" charset="0"/>
              </a:rPr>
              <a:t> tab[ind]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>
                <a:cs typeface="Times New Roman" pitchFamily="18" charset="0"/>
              </a:rPr>
              <a:t> 	          </a:t>
            </a:r>
            <a:r>
              <a:rPr lang="fr-FR" sz="2600" b="1">
                <a:cs typeface="Times New Roman" pitchFamily="18" charset="0"/>
              </a:rPr>
              <a:t>fpour</a:t>
            </a:r>
            <a:endParaRPr lang="fr-FR" sz="260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600">
                <a:cs typeface="Times New Roman" pitchFamily="18" charset="0"/>
              </a:rPr>
              <a:t>		   tab[newPlace] </a:t>
            </a:r>
            <a:r>
              <a:rPr lang="fr-FR" sz="26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600">
                <a:cs typeface="Times New Roman" pitchFamily="18" charset="0"/>
              </a:rPr>
              <a:t> deCôté        </a:t>
            </a:r>
            <a:r>
              <a:rPr lang="fr-FR" sz="2600" i="1">
                <a:solidFill>
                  <a:srgbClr val="FF0000"/>
                </a:solidFill>
                <a:cs typeface="Times New Roman" pitchFamily="18" charset="0"/>
              </a:rPr>
              <a:t>{ place </a:t>
            </a:r>
            <a:r>
              <a:rPr lang="fr-FR" sz="2600">
                <a:solidFill>
                  <a:srgbClr val="FF0000"/>
                </a:solidFill>
                <a:cs typeface="Times New Roman" pitchFamily="18" charset="0"/>
              </a:rPr>
              <a:t>tab[oldPlace] </a:t>
            </a:r>
            <a:r>
              <a:rPr lang="fr-FR" sz="2600" i="1">
                <a:solidFill>
                  <a:srgbClr val="FF0000"/>
                </a:solidFill>
                <a:cs typeface="Times New Roman" pitchFamily="18" charset="0"/>
              </a:rPr>
              <a:t>}</a:t>
            </a:r>
            <a:endParaRPr lang="fr-FR" sz="2600"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fr-FR" sz="2600" b="1">
                <a:cs typeface="Times New Roman" pitchFamily="18" charset="0"/>
              </a:rPr>
              <a:t>    </a:t>
            </a:r>
            <a:r>
              <a:rPr lang="fr-FR" sz="2600" b="1">
                <a:solidFill>
                  <a:srgbClr val="0000FF"/>
                </a:solidFill>
                <a:cs typeface="Times New Roman" pitchFamily="18" charset="0"/>
              </a:rPr>
              <a:t>fsi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fr-FR" sz="2600" b="1">
                <a:cs typeface="Times New Roman" pitchFamily="18" charset="0"/>
              </a:rPr>
              <a:t>fin</a:t>
            </a:r>
            <a:r>
              <a:rPr lang="fr-FR" sz="2600"/>
              <a:t> </a:t>
            </a:r>
          </a:p>
        </p:txBody>
      </p:sp>
      <p:sp>
        <p:nvSpPr>
          <p:cNvPr id="882692" name="AutoShape 1028"/>
          <p:cNvSpPr>
            <a:spLocks noChangeArrowheads="1"/>
          </p:cNvSpPr>
          <p:nvPr/>
        </p:nvSpPr>
        <p:spPr bwMode="auto">
          <a:xfrm>
            <a:off x="4876800" y="1600200"/>
            <a:ext cx="4648200" cy="2590800"/>
          </a:xfrm>
          <a:prstGeom prst="wedgeRoundRectCallout">
            <a:avLst>
              <a:gd name="adj1" fmla="val -62704"/>
              <a:gd name="adj2" fmla="val -14338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i="1">
                <a:solidFill>
                  <a:srgbClr val="CC0099"/>
                </a:solidFill>
              </a:rPr>
              <a:t>Ce serait une anomalie s’il se trouvait que    </a:t>
            </a:r>
            <a:r>
              <a:rPr lang="fr-FR" i="1">
                <a:solidFill>
                  <a:srgbClr val="0000FF"/>
                </a:solidFill>
              </a:rPr>
              <a:t>newPlace &gt; oldPlace</a:t>
            </a:r>
            <a:r>
              <a:rPr lang="fr-FR" i="1">
                <a:solidFill>
                  <a:srgbClr val="CC0099"/>
                </a:solidFill>
              </a:rPr>
              <a:t> :</a:t>
            </a:r>
          </a:p>
          <a:p>
            <a:pPr algn="ctr">
              <a:lnSpc>
                <a:spcPct val="100000"/>
              </a:lnSpc>
              <a:spcBef>
                <a:spcPct val="20000"/>
              </a:spcBef>
            </a:pPr>
            <a:r>
              <a:rPr lang="fr-FR" i="1">
                <a:solidFill>
                  <a:srgbClr val="CC0099"/>
                </a:solidFill>
              </a:rPr>
              <a:t>par sécurité, on pourrait lancer une </a:t>
            </a:r>
            <a:r>
              <a:rPr lang="fr-FR" i="1">
                <a:solidFill>
                  <a:srgbClr val="0000FF"/>
                </a:solidFill>
              </a:rPr>
              <a:t>exception</a:t>
            </a:r>
            <a:r>
              <a:rPr lang="fr-FR" i="1">
                <a:solidFill>
                  <a:srgbClr val="CC0099"/>
                </a:solidFill>
              </a:rPr>
              <a:t>.</a:t>
            </a:r>
          </a:p>
          <a:p>
            <a:pPr algn="ctr">
              <a:lnSpc>
                <a:spcPct val="100000"/>
              </a:lnSpc>
            </a:pPr>
            <a:r>
              <a:rPr lang="fr-FR" i="1">
                <a:solidFill>
                  <a:srgbClr val="CC0099"/>
                </a:solidFill>
              </a:rPr>
              <a:t>En revanche, </a:t>
            </a:r>
            <a:r>
              <a:rPr lang="fr-FR" i="1">
                <a:solidFill>
                  <a:srgbClr val="0000FF"/>
                </a:solidFill>
              </a:rPr>
              <a:t>newPlace = oldPlace</a:t>
            </a:r>
            <a:r>
              <a:rPr lang="fr-FR" i="1">
                <a:solidFill>
                  <a:srgbClr val="CC0099"/>
                </a:solidFill>
              </a:rPr>
              <a:t> est tout à fait possible. Dans ce cas, </a:t>
            </a:r>
            <a:r>
              <a:rPr lang="fr-FR">
                <a:solidFill>
                  <a:srgbClr val="0000FF"/>
                </a:solidFill>
              </a:rPr>
              <a:t>décaleEtPlace</a:t>
            </a:r>
            <a:r>
              <a:rPr lang="fr-FR" i="1">
                <a:solidFill>
                  <a:srgbClr val="CC0099"/>
                </a:solidFill>
              </a:rPr>
              <a:t> ne fait rien.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59AF-EFBA-4771-8034-7E4B0D8EAB43}" type="slidenum">
              <a:rPr lang="fr-FR"/>
              <a:pPr/>
              <a:t>58</a:t>
            </a:fld>
            <a:endParaRPr lang="fr-FR"/>
          </a:p>
        </p:txBody>
      </p:sp>
      <p:sp>
        <p:nvSpPr>
          <p:cNvPr id="71168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8420100" cy="990600"/>
          </a:xfrm>
          <a:ln>
            <a:solidFill>
              <a:srgbClr val="0033CC"/>
            </a:solidFill>
          </a:ln>
        </p:spPr>
        <p:txBody>
          <a:bodyPr/>
          <a:lstStyle/>
          <a:p>
            <a:r>
              <a:rPr lang="fr-FR" b="1">
                <a:cs typeface="Times New Roman" pitchFamily="18" charset="0"/>
              </a:rPr>
              <a:t>Variante du tri par insertion</a:t>
            </a:r>
            <a:r>
              <a:rPr lang="fr-FR"/>
              <a:t> </a:t>
            </a:r>
            <a:br>
              <a:rPr lang="fr-FR"/>
            </a:br>
            <a:r>
              <a:rPr lang="fr-FR" sz="2800" b="1">
                <a:solidFill>
                  <a:srgbClr val="3333CC"/>
                </a:solidFill>
              </a:rPr>
              <a:t>Simulation</a:t>
            </a:r>
          </a:p>
        </p:txBody>
      </p:sp>
      <p:sp>
        <p:nvSpPr>
          <p:cNvPr id="711683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8420100" cy="4899025"/>
          </a:xfrm>
        </p:spPr>
        <p:txBody>
          <a:bodyPr/>
          <a:lstStyle/>
          <a:p>
            <a:r>
              <a:rPr lang="fr-FR">
                <a:cs typeface="Times New Roman" pitchFamily="18" charset="0"/>
              </a:rPr>
              <a:t>Trier le tableau [4, 3, 2, 5, 8]</a:t>
            </a:r>
          </a:p>
        </p:txBody>
      </p:sp>
      <p:grpSp>
        <p:nvGrpSpPr>
          <p:cNvPr id="711684" name="Group 2052"/>
          <p:cNvGrpSpPr>
            <a:grpSpLocks/>
          </p:cNvGrpSpPr>
          <p:nvPr/>
        </p:nvGrpSpPr>
        <p:grpSpPr bwMode="auto">
          <a:xfrm>
            <a:off x="1857375" y="2636838"/>
            <a:ext cx="2159000" cy="431800"/>
            <a:chOff x="1170" y="1661"/>
            <a:chExt cx="1360" cy="272"/>
          </a:xfrm>
        </p:grpSpPr>
        <p:sp>
          <p:nvSpPr>
            <p:cNvPr id="711685" name="Rectangle 2053"/>
            <p:cNvSpPr>
              <a:spLocks noChangeArrowheads="1"/>
            </p:cNvSpPr>
            <p:nvPr/>
          </p:nvSpPr>
          <p:spPr bwMode="auto">
            <a:xfrm>
              <a:off x="1170" y="1661"/>
              <a:ext cx="272" cy="27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11686" name="Text Box 2054"/>
            <p:cNvSpPr txBox="1">
              <a:spLocks noChangeArrowheads="1"/>
            </p:cNvSpPr>
            <p:nvPr/>
          </p:nvSpPr>
          <p:spPr bwMode="auto">
            <a:xfrm>
              <a:off x="1200" y="1719"/>
              <a:ext cx="212" cy="173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 sz="2400"/>
                <a:t>4</a:t>
              </a:r>
            </a:p>
          </p:txBody>
        </p:sp>
        <p:grpSp>
          <p:nvGrpSpPr>
            <p:cNvPr id="711687" name="Group 2055"/>
            <p:cNvGrpSpPr>
              <a:grpSpLocks/>
            </p:cNvGrpSpPr>
            <p:nvPr/>
          </p:nvGrpSpPr>
          <p:grpSpPr bwMode="auto">
            <a:xfrm>
              <a:off x="1442" y="1661"/>
              <a:ext cx="272" cy="272"/>
              <a:chOff x="1170" y="1661"/>
              <a:chExt cx="272" cy="272"/>
            </a:xfrm>
          </p:grpSpPr>
          <p:sp>
            <p:nvSpPr>
              <p:cNvPr id="711688" name="Text Box 2056"/>
              <p:cNvSpPr txBox="1">
                <a:spLocks noChangeArrowheads="1"/>
              </p:cNvSpPr>
              <p:nvPr/>
            </p:nvSpPr>
            <p:spPr bwMode="auto">
              <a:xfrm>
                <a:off x="1200" y="1719"/>
                <a:ext cx="212" cy="17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2400"/>
                  <a:t>3</a:t>
                </a:r>
              </a:p>
            </p:txBody>
          </p:sp>
          <p:sp>
            <p:nvSpPr>
              <p:cNvPr id="711689" name="Rectangle 2057"/>
              <p:cNvSpPr>
                <a:spLocks noChangeArrowheads="1"/>
              </p:cNvSpPr>
              <p:nvPr/>
            </p:nvSpPr>
            <p:spPr bwMode="auto">
              <a:xfrm>
                <a:off x="1170" y="1661"/>
                <a:ext cx="272" cy="272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</p:grpSp>
        <p:sp>
          <p:nvSpPr>
            <p:cNvPr id="711690" name="Text Box 2058"/>
            <p:cNvSpPr txBox="1">
              <a:spLocks noChangeArrowheads="1"/>
            </p:cNvSpPr>
            <p:nvPr/>
          </p:nvSpPr>
          <p:spPr bwMode="auto">
            <a:xfrm>
              <a:off x="1744" y="1719"/>
              <a:ext cx="212" cy="17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 sz="2400"/>
                <a:t>2</a:t>
              </a:r>
            </a:p>
          </p:txBody>
        </p:sp>
        <p:sp>
          <p:nvSpPr>
            <p:cNvPr id="711691" name="Rectangle 2059"/>
            <p:cNvSpPr>
              <a:spLocks noChangeArrowheads="1"/>
            </p:cNvSpPr>
            <p:nvPr/>
          </p:nvSpPr>
          <p:spPr bwMode="auto">
            <a:xfrm>
              <a:off x="1714" y="1661"/>
              <a:ext cx="272" cy="27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grpSp>
          <p:nvGrpSpPr>
            <p:cNvPr id="711692" name="Group 2060"/>
            <p:cNvGrpSpPr>
              <a:grpSpLocks/>
            </p:cNvGrpSpPr>
            <p:nvPr/>
          </p:nvGrpSpPr>
          <p:grpSpPr bwMode="auto">
            <a:xfrm>
              <a:off x="1986" y="1661"/>
              <a:ext cx="272" cy="272"/>
              <a:chOff x="1170" y="1661"/>
              <a:chExt cx="272" cy="272"/>
            </a:xfrm>
          </p:grpSpPr>
          <p:sp>
            <p:nvSpPr>
              <p:cNvPr id="711693" name="Text Box 2061"/>
              <p:cNvSpPr txBox="1">
                <a:spLocks noChangeArrowheads="1"/>
              </p:cNvSpPr>
              <p:nvPr/>
            </p:nvSpPr>
            <p:spPr bwMode="auto">
              <a:xfrm>
                <a:off x="1200" y="1719"/>
                <a:ext cx="212" cy="17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2400"/>
                  <a:t>5</a:t>
                </a:r>
              </a:p>
            </p:txBody>
          </p:sp>
          <p:sp>
            <p:nvSpPr>
              <p:cNvPr id="711694" name="Rectangle 2062"/>
              <p:cNvSpPr>
                <a:spLocks noChangeArrowheads="1"/>
              </p:cNvSpPr>
              <p:nvPr/>
            </p:nvSpPr>
            <p:spPr bwMode="auto">
              <a:xfrm>
                <a:off x="1170" y="1661"/>
                <a:ext cx="272" cy="272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</p:grpSp>
        <p:grpSp>
          <p:nvGrpSpPr>
            <p:cNvPr id="711695" name="Group 2063"/>
            <p:cNvGrpSpPr>
              <a:grpSpLocks/>
            </p:cNvGrpSpPr>
            <p:nvPr/>
          </p:nvGrpSpPr>
          <p:grpSpPr bwMode="auto">
            <a:xfrm>
              <a:off x="2258" y="1661"/>
              <a:ext cx="272" cy="272"/>
              <a:chOff x="1170" y="1661"/>
              <a:chExt cx="272" cy="272"/>
            </a:xfrm>
          </p:grpSpPr>
          <p:sp>
            <p:nvSpPr>
              <p:cNvPr id="711696" name="Text Box 2064"/>
              <p:cNvSpPr txBox="1">
                <a:spLocks noChangeArrowheads="1"/>
              </p:cNvSpPr>
              <p:nvPr/>
            </p:nvSpPr>
            <p:spPr bwMode="auto">
              <a:xfrm>
                <a:off x="1200" y="1719"/>
                <a:ext cx="212" cy="17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2400"/>
                  <a:t>8</a:t>
                </a:r>
              </a:p>
            </p:txBody>
          </p:sp>
          <p:sp>
            <p:nvSpPr>
              <p:cNvPr id="711697" name="Rectangle 2065"/>
              <p:cNvSpPr>
                <a:spLocks noChangeArrowheads="1"/>
              </p:cNvSpPr>
              <p:nvPr/>
            </p:nvSpPr>
            <p:spPr bwMode="auto">
              <a:xfrm>
                <a:off x="1170" y="1661"/>
                <a:ext cx="272" cy="272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</p:grpSp>
      </p:grpSp>
      <p:grpSp>
        <p:nvGrpSpPr>
          <p:cNvPr id="711698" name="Group 2066"/>
          <p:cNvGrpSpPr>
            <a:grpSpLocks/>
          </p:cNvGrpSpPr>
          <p:nvPr/>
        </p:nvGrpSpPr>
        <p:grpSpPr bwMode="auto">
          <a:xfrm>
            <a:off x="1857375" y="3357563"/>
            <a:ext cx="2159000" cy="431800"/>
            <a:chOff x="1170" y="2115"/>
            <a:chExt cx="1360" cy="272"/>
          </a:xfrm>
        </p:grpSpPr>
        <p:sp>
          <p:nvSpPr>
            <p:cNvPr id="711699" name="Rectangle 2067"/>
            <p:cNvSpPr>
              <a:spLocks noChangeArrowheads="1"/>
            </p:cNvSpPr>
            <p:nvPr/>
          </p:nvSpPr>
          <p:spPr bwMode="auto">
            <a:xfrm>
              <a:off x="1442" y="2115"/>
              <a:ext cx="272" cy="272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11700" name="Text Box 2068"/>
            <p:cNvSpPr txBox="1">
              <a:spLocks noChangeArrowheads="1"/>
            </p:cNvSpPr>
            <p:nvPr/>
          </p:nvSpPr>
          <p:spPr bwMode="auto">
            <a:xfrm>
              <a:off x="1472" y="2173"/>
              <a:ext cx="212" cy="173"/>
            </a:xfrm>
            <a:prstGeom prst="rect">
              <a:avLst/>
            </a:prstGeom>
            <a:solidFill>
              <a:schemeClr val="accent2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 sz="2400"/>
                <a:t>3</a:t>
              </a:r>
            </a:p>
          </p:txBody>
        </p:sp>
        <p:sp>
          <p:nvSpPr>
            <p:cNvPr id="711701" name="Rectangle 2069"/>
            <p:cNvSpPr>
              <a:spLocks noChangeArrowheads="1"/>
            </p:cNvSpPr>
            <p:nvPr/>
          </p:nvSpPr>
          <p:spPr bwMode="auto">
            <a:xfrm>
              <a:off x="1170" y="2115"/>
              <a:ext cx="272" cy="27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11702" name="Text Box 2070"/>
            <p:cNvSpPr txBox="1">
              <a:spLocks noChangeArrowheads="1"/>
            </p:cNvSpPr>
            <p:nvPr/>
          </p:nvSpPr>
          <p:spPr bwMode="auto">
            <a:xfrm>
              <a:off x="1200" y="2173"/>
              <a:ext cx="212" cy="173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 sz="2400"/>
                <a:t>4</a:t>
              </a:r>
            </a:p>
          </p:txBody>
        </p:sp>
        <p:sp>
          <p:nvSpPr>
            <p:cNvPr id="711703" name="Text Box 2071"/>
            <p:cNvSpPr txBox="1">
              <a:spLocks noChangeArrowheads="1"/>
            </p:cNvSpPr>
            <p:nvPr/>
          </p:nvSpPr>
          <p:spPr bwMode="auto">
            <a:xfrm>
              <a:off x="1744" y="2173"/>
              <a:ext cx="212" cy="17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 sz="2400"/>
                <a:t>2</a:t>
              </a:r>
            </a:p>
          </p:txBody>
        </p:sp>
        <p:sp>
          <p:nvSpPr>
            <p:cNvPr id="711704" name="Rectangle 2072"/>
            <p:cNvSpPr>
              <a:spLocks noChangeArrowheads="1"/>
            </p:cNvSpPr>
            <p:nvPr/>
          </p:nvSpPr>
          <p:spPr bwMode="auto">
            <a:xfrm>
              <a:off x="1714" y="2115"/>
              <a:ext cx="272" cy="27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grpSp>
          <p:nvGrpSpPr>
            <p:cNvPr id="711705" name="Group 2073"/>
            <p:cNvGrpSpPr>
              <a:grpSpLocks/>
            </p:cNvGrpSpPr>
            <p:nvPr/>
          </p:nvGrpSpPr>
          <p:grpSpPr bwMode="auto">
            <a:xfrm>
              <a:off x="1986" y="2115"/>
              <a:ext cx="272" cy="272"/>
              <a:chOff x="1170" y="1661"/>
              <a:chExt cx="272" cy="272"/>
            </a:xfrm>
          </p:grpSpPr>
          <p:sp>
            <p:nvSpPr>
              <p:cNvPr id="711706" name="Text Box 2074"/>
              <p:cNvSpPr txBox="1">
                <a:spLocks noChangeArrowheads="1"/>
              </p:cNvSpPr>
              <p:nvPr/>
            </p:nvSpPr>
            <p:spPr bwMode="auto">
              <a:xfrm>
                <a:off x="1200" y="1719"/>
                <a:ext cx="212" cy="17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2400"/>
                  <a:t>5</a:t>
                </a:r>
              </a:p>
            </p:txBody>
          </p:sp>
          <p:sp>
            <p:nvSpPr>
              <p:cNvPr id="711707" name="Rectangle 2075"/>
              <p:cNvSpPr>
                <a:spLocks noChangeArrowheads="1"/>
              </p:cNvSpPr>
              <p:nvPr/>
            </p:nvSpPr>
            <p:spPr bwMode="auto">
              <a:xfrm>
                <a:off x="1170" y="1661"/>
                <a:ext cx="272" cy="272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</p:grpSp>
        <p:grpSp>
          <p:nvGrpSpPr>
            <p:cNvPr id="711708" name="Group 2076"/>
            <p:cNvGrpSpPr>
              <a:grpSpLocks/>
            </p:cNvGrpSpPr>
            <p:nvPr/>
          </p:nvGrpSpPr>
          <p:grpSpPr bwMode="auto">
            <a:xfrm>
              <a:off x="2258" y="2115"/>
              <a:ext cx="272" cy="272"/>
              <a:chOff x="1170" y="1661"/>
              <a:chExt cx="272" cy="272"/>
            </a:xfrm>
          </p:grpSpPr>
          <p:sp>
            <p:nvSpPr>
              <p:cNvPr id="711709" name="Text Box 2077"/>
              <p:cNvSpPr txBox="1">
                <a:spLocks noChangeArrowheads="1"/>
              </p:cNvSpPr>
              <p:nvPr/>
            </p:nvSpPr>
            <p:spPr bwMode="auto">
              <a:xfrm>
                <a:off x="1200" y="1719"/>
                <a:ext cx="212" cy="17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2400"/>
                  <a:t>8</a:t>
                </a:r>
              </a:p>
            </p:txBody>
          </p:sp>
          <p:sp>
            <p:nvSpPr>
              <p:cNvPr id="711710" name="Rectangle 2078"/>
              <p:cNvSpPr>
                <a:spLocks noChangeArrowheads="1"/>
              </p:cNvSpPr>
              <p:nvPr/>
            </p:nvSpPr>
            <p:spPr bwMode="auto">
              <a:xfrm>
                <a:off x="1170" y="1661"/>
                <a:ext cx="272" cy="272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</p:grpSp>
      </p:grpSp>
      <p:grpSp>
        <p:nvGrpSpPr>
          <p:cNvPr id="711711" name="Group 2079"/>
          <p:cNvGrpSpPr>
            <a:grpSpLocks/>
          </p:cNvGrpSpPr>
          <p:nvPr/>
        </p:nvGrpSpPr>
        <p:grpSpPr bwMode="auto">
          <a:xfrm>
            <a:off x="1857375" y="4005263"/>
            <a:ext cx="2159000" cy="431800"/>
            <a:chOff x="1170" y="2523"/>
            <a:chExt cx="1360" cy="272"/>
          </a:xfrm>
        </p:grpSpPr>
        <p:sp>
          <p:nvSpPr>
            <p:cNvPr id="711712" name="Rectangle 2080"/>
            <p:cNvSpPr>
              <a:spLocks noChangeArrowheads="1"/>
            </p:cNvSpPr>
            <p:nvPr/>
          </p:nvSpPr>
          <p:spPr bwMode="auto">
            <a:xfrm>
              <a:off x="1714" y="2523"/>
              <a:ext cx="272" cy="272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11713" name="Rectangle 2081"/>
            <p:cNvSpPr>
              <a:spLocks noChangeArrowheads="1"/>
            </p:cNvSpPr>
            <p:nvPr/>
          </p:nvSpPr>
          <p:spPr bwMode="auto">
            <a:xfrm>
              <a:off x="1442" y="2523"/>
              <a:ext cx="272" cy="27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11714" name="Rectangle 2082"/>
            <p:cNvSpPr>
              <a:spLocks noChangeArrowheads="1"/>
            </p:cNvSpPr>
            <p:nvPr/>
          </p:nvSpPr>
          <p:spPr bwMode="auto">
            <a:xfrm>
              <a:off x="1170" y="2523"/>
              <a:ext cx="272" cy="27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11715" name="Text Box 2083"/>
            <p:cNvSpPr txBox="1">
              <a:spLocks noChangeArrowheads="1"/>
            </p:cNvSpPr>
            <p:nvPr/>
          </p:nvSpPr>
          <p:spPr bwMode="auto">
            <a:xfrm>
              <a:off x="1215" y="2568"/>
              <a:ext cx="223" cy="173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 sz="2400"/>
                <a:t>3</a:t>
              </a:r>
            </a:p>
          </p:txBody>
        </p:sp>
        <p:sp>
          <p:nvSpPr>
            <p:cNvPr id="711716" name="Text Box 2084"/>
            <p:cNvSpPr txBox="1">
              <a:spLocks noChangeArrowheads="1"/>
            </p:cNvSpPr>
            <p:nvPr/>
          </p:nvSpPr>
          <p:spPr bwMode="auto">
            <a:xfrm>
              <a:off x="1472" y="2581"/>
              <a:ext cx="212" cy="17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 sz="2400"/>
                <a:t>4</a:t>
              </a:r>
            </a:p>
          </p:txBody>
        </p:sp>
        <p:sp>
          <p:nvSpPr>
            <p:cNvPr id="711717" name="Text Box 2085"/>
            <p:cNvSpPr txBox="1">
              <a:spLocks noChangeArrowheads="1"/>
            </p:cNvSpPr>
            <p:nvPr/>
          </p:nvSpPr>
          <p:spPr bwMode="auto">
            <a:xfrm>
              <a:off x="1744" y="2581"/>
              <a:ext cx="212" cy="17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 sz="2400"/>
                <a:t>2</a:t>
              </a:r>
            </a:p>
          </p:txBody>
        </p:sp>
        <p:grpSp>
          <p:nvGrpSpPr>
            <p:cNvPr id="711718" name="Group 2086"/>
            <p:cNvGrpSpPr>
              <a:grpSpLocks/>
            </p:cNvGrpSpPr>
            <p:nvPr/>
          </p:nvGrpSpPr>
          <p:grpSpPr bwMode="auto">
            <a:xfrm>
              <a:off x="1986" y="2523"/>
              <a:ext cx="272" cy="272"/>
              <a:chOff x="1170" y="1661"/>
              <a:chExt cx="272" cy="272"/>
            </a:xfrm>
          </p:grpSpPr>
          <p:sp>
            <p:nvSpPr>
              <p:cNvPr id="711719" name="Text Box 2087"/>
              <p:cNvSpPr txBox="1">
                <a:spLocks noChangeArrowheads="1"/>
              </p:cNvSpPr>
              <p:nvPr/>
            </p:nvSpPr>
            <p:spPr bwMode="auto">
              <a:xfrm>
                <a:off x="1200" y="1719"/>
                <a:ext cx="212" cy="17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2400"/>
                  <a:t>5</a:t>
                </a:r>
              </a:p>
            </p:txBody>
          </p:sp>
          <p:sp>
            <p:nvSpPr>
              <p:cNvPr id="711720" name="Rectangle 2088"/>
              <p:cNvSpPr>
                <a:spLocks noChangeArrowheads="1"/>
              </p:cNvSpPr>
              <p:nvPr/>
            </p:nvSpPr>
            <p:spPr bwMode="auto">
              <a:xfrm>
                <a:off x="1170" y="1661"/>
                <a:ext cx="272" cy="272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</p:grpSp>
        <p:grpSp>
          <p:nvGrpSpPr>
            <p:cNvPr id="711721" name="Group 2089"/>
            <p:cNvGrpSpPr>
              <a:grpSpLocks/>
            </p:cNvGrpSpPr>
            <p:nvPr/>
          </p:nvGrpSpPr>
          <p:grpSpPr bwMode="auto">
            <a:xfrm>
              <a:off x="2258" y="2523"/>
              <a:ext cx="272" cy="272"/>
              <a:chOff x="1170" y="1661"/>
              <a:chExt cx="272" cy="272"/>
            </a:xfrm>
          </p:grpSpPr>
          <p:sp>
            <p:nvSpPr>
              <p:cNvPr id="711722" name="Text Box 2090"/>
              <p:cNvSpPr txBox="1">
                <a:spLocks noChangeArrowheads="1"/>
              </p:cNvSpPr>
              <p:nvPr/>
            </p:nvSpPr>
            <p:spPr bwMode="auto">
              <a:xfrm>
                <a:off x="1200" y="1719"/>
                <a:ext cx="212" cy="17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2400"/>
                  <a:t>8</a:t>
                </a:r>
              </a:p>
            </p:txBody>
          </p:sp>
          <p:sp>
            <p:nvSpPr>
              <p:cNvPr id="711723" name="Rectangle 2091"/>
              <p:cNvSpPr>
                <a:spLocks noChangeArrowheads="1"/>
              </p:cNvSpPr>
              <p:nvPr/>
            </p:nvSpPr>
            <p:spPr bwMode="auto">
              <a:xfrm>
                <a:off x="1170" y="1661"/>
                <a:ext cx="272" cy="272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</p:grpSp>
      </p:grpSp>
      <p:grpSp>
        <p:nvGrpSpPr>
          <p:cNvPr id="711724" name="Group 2092"/>
          <p:cNvGrpSpPr>
            <a:grpSpLocks/>
          </p:cNvGrpSpPr>
          <p:nvPr/>
        </p:nvGrpSpPr>
        <p:grpSpPr bwMode="auto">
          <a:xfrm>
            <a:off x="2073275" y="3789363"/>
            <a:ext cx="431800" cy="215900"/>
            <a:chOff x="1306" y="2387"/>
            <a:chExt cx="272" cy="136"/>
          </a:xfrm>
        </p:grpSpPr>
        <p:sp>
          <p:nvSpPr>
            <p:cNvPr id="711725" name="Line 2093"/>
            <p:cNvSpPr>
              <a:spLocks noChangeShapeType="1"/>
            </p:cNvSpPr>
            <p:nvPr/>
          </p:nvSpPr>
          <p:spPr bwMode="auto">
            <a:xfrm flipH="1">
              <a:off x="1306" y="2387"/>
              <a:ext cx="272" cy="1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711726" name="Line 2094"/>
            <p:cNvSpPr>
              <a:spLocks noChangeShapeType="1"/>
            </p:cNvSpPr>
            <p:nvPr/>
          </p:nvSpPr>
          <p:spPr bwMode="auto">
            <a:xfrm>
              <a:off x="1351" y="2387"/>
              <a:ext cx="227" cy="1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711727" name="Group 2095"/>
          <p:cNvGrpSpPr>
            <a:grpSpLocks/>
          </p:cNvGrpSpPr>
          <p:nvPr/>
        </p:nvGrpSpPr>
        <p:grpSpPr bwMode="auto">
          <a:xfrm>
            <a:off x="2432050" y="4437063"/>
            <a:ext cx="504825" cy="287337"/>
            <a:chOff x="1532" y="2795"/>
            <a:chExt cx="318" cy="181"/>
          </a:xfrm>
        </p:grpSpPr>
        <p:sp>
          <p:nvSpPr>
            <p:cNvPr id="711728" name="Line 2096"/>
            <p:cNvSpPr>
              <a:spLocks noChangeShapeType="1"/>
            </p:cNvSpPr>
            <p:nvPr/>
          </p:nvSpPr>
          <p:spPr bwMode="auto">
            <a:xfrm flipH="1">
              <a:off x="1532" y="2795"/>
              <a:ext cx="318" cy="1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711729" name="Line 2097"/>
            <p:cNvSpPr>
              <a:spLocks noChangeShapeType="1"/>
            </p:cNvSpPr>
            <p:nvPr/>
          </p:nvSpPr>
          <p:spPr bwMode="auto">
            <a:xfrm>
              <a:off x="1578" y="2795"/>
              <a:ext cx="272" cy="1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711730" name="Group 2098"/>
          <p:cNvGrpSpPr>
            <a:grpSpLocks/>
          </p:cNvGrpSpPr>
          <p:nvPr/>
        </p:nvGrpSpPr>
        <p:grpSpPr bwMode="auto">
          <a:xfrm>
            <a:off x="1857375" y="4724400"/>
            <a:ext cx="2159000" cy="431800"/>
            <a:chOff x="1170" y="2976"/>
            <a:chExt cx="1360" cy="272"/>
          </a:xfrm>
        </p:grpSpPr>
        <p:sp>
          <p:nvSpPr>
            <p:cNvPr id="711731" name="Rectangle 2099"/>
            <p:cNvSpPr>
              <a:spLocks noChangeArrowheads="1"/>
            </p:cNvSpPr>
            <p:nvPr/>
          </p:nvSpPr>
          <p:spPr bwMode="auto">
            <a:xfrm>
              <a:off x="1714" y="2976"/>
              <a:ext cx="272" cy="27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11732" name="Rectangle 2100"/>
            <p:cNvSpPr>
              <a:spLocks noChangeArrowheads="1"/>
            </p:cNvSpPr>
            <p:nvPr/>
          </p:nvSpPr>
          <p:spPr bwMode="auto">
            <a:xfrm>
              <a:off x="1442" y="2976"/>
              <a:ext cx="272" cy="272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11733" name="Rectangle 2101"/>
            <p:cNvSpPr>
              <a:spLocks noChangeArrowheads="1"/>
            </p:cNvSpPr>
            <p:nvPr/>
          </p:nvSpPr>
          <p:spPr bwMode="auto">
            <a:xfrm>
              <a:off x="1170" y="2976"/>
              <a:ext cx="272" cy="27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11734" name="Text Box 2102"/>
            <p:cNvSpPr txBox="1">
              <a:spLocks noChangeArrowheads="1"/>
            </p:cNvSpPr>
            <p:nvPr/>
          </p:nvSpPr>
          <p:spPr bwMode="auto">
            <a:xfrm>
              <a:off x="1215" y="3021"/>
              <a:ext cx="223" cy="173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 sz="2400"/>
                <a:t>3</a:t>
              </a:r>
            </a:p>
          </p:txBody>
        </p:sp>
        <p:sp>
          <p:nvSpPr>
            <p:cNvPr id="711735" name="Text Box 2103"/>
            <p:cNvSpPr txBox="1">
              <a:spLocks noChangeArrowheads="1"/>
            </p:cNvSpPr>
            <p:nvPr/>
          </p:nvSpPr>
          <p:spPr bwMode="auto">
            <a:xfrm>
              <a:off x="1472" y="3034"/>
              <a:ext cx="212" cy="17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 sz="2400"/>
                <a:t>2</a:t>
              </a:r>
            </a:p>
          </p:txBody>
        </p:sp>
        <p:sp>
          <p:nvSpPr>
            <p:cNvPr id="711736" name="Text Box 2104"/>
            <p:cNvSpPr txBox="1">
              <a:spLocks noChangeArrowheads="1"/>
            </p:cNvSpPr>
            <p:nvPr/>
          </p:nvSpPr>
          <p:spPr bwMode="auto">
            <a:xfrm>
              <a:off x="1744" y="3034"/>
              <a:ext cx="212" cy="17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 sz="2400"/>
                <a:t>4</a:t>
              </a:r>
            </a:p>
          </p:txBody>
        </p:sp>
        <p:grpSp>
          <p:nvGrpSpPr>
            <p:cNvPr id="711737" name="Group 2105"/>
            <p:cNvGrpSpPr>
              <a:grpSpLocks/>
            </p:cNvGrpSpPr>
            <p:nvPr/>
          </p:nvGrpSpPr>
          <p:grpSpPr bwMode="auto">
            <a:xfrm>
              <a:off x="1986" y="2976"/>
              <a:ext cx="272" cy="272"/>
              <a:chOff x="1170" y="1661"/>
              <a:chExt cx="272" cy="272"/>
            </a:xfrm>
          </p:grpSpPr>
          <p:sp>
            <p:nvSpPr>
              <p:cNvPr id="711738" name="Text Box 2106"/>
              <p:cNvSpPr txBox="1">
                <a:spLocks noChangeArrowheads="1"/>
              </p:cNvSpPr>
              <p:nvPr/>
            </p:nvSpPr>
            <p:spPr bwMode="auto">
              <a:xfrm>
                <a:off x="1200" y="1719"/>
                <a:ext cx="212" cy="17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2400"/>
                  <a:t>5</a:t>
                </a:r>
              </a:p>
            </p:txBody>
          </p:sp>
          <p:sp>
            <p:nvSpPr>
              <p:cNvPr id="711739" name="Rectangle 2107"/>
              <p:cNvSpPr>
                <a:spLocks noChangeArrowheads="1"/>
              </p:cNvSpPr>
              <p:nvPr/>
            </p:nvSpPr>
            <p:spPr bwMode="auto">
              <a:xfrm>
                <a:off x="1170" y="1661"/>
                <a:ext cx="272" cy="272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</p:grpSp>
        <p:grpSp>
          <p:nvGrpSpPr>
            <p:cNvPr id="711740" name="Group 2108"/>
            <p:cNvGrpSpPr>
              <a:grpSpLocks/>
            </p:cNvGrpSpPr>
            <p:nvPr/>
          </p:nvGrpSpPr>
          <p:grpSpPr bwMode="auto">
            <a:xfrm>
              <a:off x="2258" y="2976"/>
              <a:ext cx="272" cy="272"/>
              <a:chOff x="1170" y="1661"/>
              <a:chExt cx="272" cy="272"/>
            </a:xfrm>
          </p:grpSpPr>
          <p:sp>
            <p:nvSpPr>
              <p:cNvPr id="711741" name="Text Box 2109"/>
              <p:cNvSpPr txBox="1">
                <a:spLocks noChangeArrowheads="1"/>
              </p:cNvSpPr>
              <p:nvPr/>
            </p:nvSpPr>
            <p:spPr bwMode="auto">
              <a:xfrm>
                <a:off x="1200" y="1719"/>
                <a:ext cx="212" cy="17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2400"/>
                  <a:t>8</a:t>
                </a:r>
              </a:p>
            </p:txBody>
          </p:sp>
          <p:sp>
            <p:nvSpPr>
              <p:cNvPr id="711742" name="Rectangle 2110"/>
              <p:cNvSpPr>
                <a:spLocks noChangeArrowheads="1"/>
              </p:cNvSpPr>
              <p:nvPr/>
            </p:nvSpPr>
            <p:spPr bwMode="auto">
              <a:xfrm>
                <a:off x="1170" y="1661"/>
                <a:ext cx="272" cy="272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</p:grpSp>
      </p:grpSp>
      <p:grpSp>
        <p:nvGrpSpPr>
          <p:cNvPr id="711743" name="Group 2111"/>
          <p:cNvGrpSpPr>
            <a:grpSpLocks/>
          </p:cNvGrpSpPr>
          <p:nvPr/>
        </p:nvGrpSpPr>
        <p:grpSpPr bwMode="auto">
          <a:xfrm>
            <a:off x="1857375" y="5445125"/>
            <a:ext cx="2159000" cy="431800"/>
            <a:chOff x="1170" y="3430"/>
            <a:chExt cx="1360" cy="272"/>
          </a:xfrm>
        </p:grpSpPr>
        <p:sp>
          <p:nvSpPr>
            <p:cNvPr id="711744" name="Rectangle 2112"/>
            <p:cNvSpPr>
              <a:spLocks noChangeArrowheads="1"/>
            </p:cNvSpPr>
            <p:nvPr/>
          </p:nvSpPr>
          <p:spPr bwMode="auto">
            <a:xfrm>
              <a:off x="1986" y="3430"/>
              <a:ext cx="272" cy="272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11745" name="Text Box 2113"/>
            <p:cNvSpPr txBox="1">
              <a:spLocks noChangeArrowheads="1"/>
            </p:cNvSpPr>
            <p:nvPr/>
          </p:nvSpPr>
          <p:spPr bwMode="auto">
            <a:xfrm>
              <a:off x="2016" y="3488"/>
              <a:ext cx="212" cy="173"/>
            </a:xfrm>
            <a:prstGeom prst="rect">
              <a:avLst/>
            </a:prstGeom>
            <a:solidFill>
              <a:schemeClr val="accent2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 sz="2400"/>
                <a:t>5</a:t>
              </a:r>
            </a:p>
          </p:txBody>
        </p:sp>
        <p:sp>
          <p:nvSpPr>
            <p:cNvPr id="711746" name="Rectangle 2114"/>
            <p:cNvSpPr>
              <a:spLocks noChangeArrowheads="1"/>
            </p:cNvSpPr>
            <p:nvPr/>
          </p:nvSpPr>
          <p:spPr bwMode="auto">
            <a:xfrm>
              <a:off x="1714" y="3430"/>
              <a:ext cx="272" cy="27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11747" name="Rectangle 2115"/>
            <p:cNvSpPr>
              <a:spLocks noChangeArrowheads="1"/>
            </p:cNvSpPr>
            <p:nvPr/>
          </p:nvSpPr>
          <p:spPr bwMode="auto">
            <a:xfrm>
              <a:off x="1442" y="3430"/>
              <a:ext cx="272" cy="27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11748" name="Rectangle 2116"/>
            <p:cNvSpPr>
              <a:spLocks noChangeArrowheads="1"/>
            </p:cNvSpPr>
            <p:nvPr/>
          </p:nvSpPr>
          <p:spPr bwMode="auto">
            <a:xfrm>
              <a:off x="1170" y="3430"/>
              <a:ext cx="272" cy="27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11749" name="Text Box 2117"/>
            <p:cNvSpPr txBox="1">
              <a:spLocks noChangeArrowheads="1"/>
            </p:cNvSpPr>
            <p:nvPr/>
          </p:nvSpPr>
          <p:spPr bwMode="auto">
            <a:xfrm>
              <a:off x="1215" y="3475"/>
              <a:ext cx="223" cy="173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 sz="2400"/>
                <a:t>2</a:t>
              </a:r>
            </a:p>
          </p:txBody>
        </p:sp>
        <p:sp>
          <p:nvSpPr>
            <p:cNvPr id="711750" name="Text Box 2118"/>
            <p:cNvSpPr txBox="1">
              <a:spLocks noChangeArrowheads="1"/>
            </p:cNvSpPr>
            <p:nvPr/>
          </p:nvSpPr>
          <p:spPr bwMode="auto">
            <a:xfrm>
              <a:off x="1472" y="3488"/>
              <a:ext cx="212" cy="17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 sz="2400"/>
                <a:t>3</a:t>
              </a:r>
            </a:p>
          </p:txBody>
        </p:sp>
        <p:sp>
          <p:nvSpPr>
            <p:cNvPr id="711751" name="Text Box 2119"/>
            <p:cNvSpPr txBox="1">
              <a:spLocks noChangeArrowheads="1"/>
            </p:cNvSpPr>
            <p:nvPr/>
          </p:nvSpPr>
          <p:spPr bwMode="auto">
            <a:xfrm>
              <a:off x="1744" y="3488"/>
              <a:ext cx="212" cy="17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 sz="2400"/>
                <a:t>4</a:t>
              </a:r>
            </a:p>
          </p:txBody>
        </p:sp>
        <p:grpSp>
          <p:nvGrpSpPr>
            <p:cNvPr id="711752" name="Group 2120"/>
            <p:cNvGrpSpPr>
              <a:grpSpLocks/>
            </p:cNvGrpSpPr>
            <p:nvPr/>
          </p:nvGrpSpPr>
          <p:grpSpPr bwMode="auto">
            <a:xfrm>
              <a:off x="2258" y="3430"/>
              <a:ext cx="272" cy="272"/>
              <a:chOff x="1170" y="1661"/>
              <a:chExt cx="272" cy="272"/>
            </a:xfrm>
          </p:grpSpPr>
          <p:sp>
            <p:nvSpPr>
              <p:cNvPr id="711753" name="Text Box 2121"/>
              <p:cNvSpPr txBox="1">
                <a:spLocks noChangeArrowheads="1"/>
              </p:cNvSpPr>
              <p:nvPr/>
            </p:nvSpPr>
            <p:spPr bwMode="auto">
              <a:xfrm>
                <a:off x="1200" y="1719"/>
                <a:ext cx="212" cy="17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2400"/>
                  <a:t>8</a:t>
                </a:r>
              </a:p>
            </p:txBody>
          </p:sp>
          <p:sp>
            <p:nvSpPr>
              <p:cNvPr id="711754" name="Rectangle 2122"/>
              <p:cNvSpPr>
                <a:spLocks noChangeArrowheads="1"/>
              </p:cNvSpPr>
              <p:nvPr/>
            </p:nvSpPr>
            <p:spPr bwMode="auto">
              <a:xfrm>
                <a:off x="1170" y="1661"/>
                <a:ext cx="272" cy="272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</p:grpSp>
      </p:grpSp>
      <p:grpSp>
        <p:nvGrpSpPr>
          <p:cNvPr id="711755" name="Group 2123"/>
          <p:cNvGrpSpPr>
            <a:grpSpLocks/>
          </p:cNvGrpSpPr>
          <p:nvPr/>
        </p:nvGrpSpPr>
        <p:grpSpPr bwMode="auto">
          <a:xfrm>
            <a:off x="2073275" y="5157788"/>
            <a:ext cx="431800" cy="287337"/>
            <a:chOff x="1306" y="3249"/>
            <a:chExt cx="272" cy="181"/>
          </a:xfrm>
        </p:grpSpPr>
        <p:sp>
          <p:nvSpPr>
            <p:cNvPr id="711756" name="Line 2124"/>
            <p:cNvSpPr>
              <a:spLocks noChangeShapeType="1"/>
            </p:cNvSpPr>
            <p:nvPr/>
          </p:nvSpPr>
          <p:spPr bwMode="auto">
            <a:xfrm flipH="1">
              <a:off x="1306" y="3249"/>
              <a:ext cx="226" cy="1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711757" name="Line 2125"/>
            <p:cNvSpPr>
              <a:spLocks noChangeShapeType="1"/>
            </p:cNvSpPr>
            <p:nvPr/>
          </p:nvSpPr>
          <p:spPr bwMode="auto">
            <a:xfrm>
              <a:off x="1306" y="3249"/>
              <a:ext cx="272" cy="1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711758" name="Group 2126"/>
          <p:cNvGrpSpPr>
            <a:grpSpLocks/>
          </p:cNvGrpSpPr>
          <p:nvPr/>
        </p:nvGrpSpPr>
        <p:grpSpPr bwMode="auto">
          <a:xfrm>
            <a:off x="5816600" y="2708275"/>
            <a:ext cx="2159000" cy="431800"/>
            <a:chOff x="3664" y="1706"/>
            <a:chExt cx="1360" cy="272"/>
          </a:xfrm>
        </p:grpSpPr>
        <p:sp>
          <p:nvSpPr>
            <p:cNvPr id="711759" name="Rectangle 2127"/>
            <p:cNvSpPr>
              <a:spLocks noChangeArrowheads="1"/>
            </p:cNvSpPr>
            <p:nvPr/>
          </p:nvSpPr>
          <p:spPr bwMode="auto">
            <a:xfrm>
              <a:off x="4752" y="1706"/>
              <a:ext cx="272" cy="272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11760" name="Text Box 2128"/>
            <p:cNvSpPr txBox="1">
              <a:spLocks noChangeArrowheads="1"/>
            </p:cNvSpPr>
            <p:nvPr/>
          </p:nvSpPr>
          <p:spPr bwMode="auto">
            <a:xfrm>
              <a:off x="4782" y="1764"/>
              <a:ext cx="212" cy="173"/>
            </a:xfrm>
            <a:prstGeom prst="rect">
              <a:avLst/>
            </a:prstGeom>
            <a:solidFill>
              <a:schemeClr val="accent2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 sz="2400"/>
                <a:t>8</a:t>
              </a:r>
            </a:p>
          </p:txBody>
        </p:sp>
        <p:sp>
          <p:nvSpPr>
            <p:cNvPr id="711761" name="Rectangle 2129"/>
            <p:cNvSpPr>
              <a:spLocks noChangeArrowheads="1"/>
            </p:cNvSpPr>
            <p:nvPr/>
          </p:nvSpPr>
          <p:spPr bwMode="auto">
            <a:xfrm>
              <a:off x="4480" y="1706"/>
              <a:ext cx="272" cy="27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11762" name="Text Box 2130"/>
            <p:cNvSpPr txBox="1">
              <a:spLocks noChangeArrowheads="1"/>
            </p:cNvSpPr>
            <p:nvPr/>
          </p:nvSpPr>
          <p:spPr bwMode="auto">
            <a:xfrm>
              <a:off x="4510" y="1764"/>
              <a:ext cx="212" cy="17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 sz="2400"/>
                <a:t>5</a:t>
              </a:r>
            </a:p>
          </p:txBody>
        </p:sp>
        <p:sp>
          <p:nvSpPr>
            <p:cNvPr id="711763" name="Rectangle 2131"/>
            <p:cNvSpPr>
              <a:spLocks noChangeArrowheads="1"/>
            </p:cNvSpPr>
            <p:nvPr/>
          </p:nvSpPr>
          <p:spPr bwMode="auto">
            <a:xfrm>
              <a:off x="4208" y="1706"/>
              <a:ext cx="272" cy="27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11764" name="Rectangle 2132"/>
            <p:cNvSpPr>
              <a:spLocks noChangeArrowheads="1"/>
            </p:cNvSpPr>
            <p:nvPr/>
          </p:nvSpPr>
          <p:spPr bwMode="auto">
            <a:xfrm>
              <a:off x="3936" y="1706"/>
              <a:ext cx="272" cy="27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11765" name="Rectangle 2133"/>
            <p:cNvSpPr>
              <a:spLocks noChangeArrowheads="1"/>
            </p:cNvSpPr>
            <p:nvPr/>
          </p:nvSpPr>
          <p:spPr bwMode="auto">
            <a:xfrm>
              <a:off x="3664" y="1706"/>
              <a:ext cx="272" cy="27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11766" name="Text Box 2134"/>
            <p:cNvSpPr txBox="1">
              <a:spLocks noChangeArrowheads="1"/>
            </p:cNvSpPr>
            <p:nvPr/>
          </p:nvSpPr>
          <p:spPr bwMode="auto">
            <a:xfrm>
              <a:off x="3709" y="1751"/>
              <a:ext cx="223" cy="173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 sz="2400"/>
                <a:t>2</a:t>
              </a:r>
            </a:p>
          </p:txBody>
        </p:sp>
        <p:sp>
          <p:nvSpPr>
            <p:cNvPr id="711767" name="Text Box 2135"/>
            <p:cNvSpPr txBox="1">
              <a:spLocks noChangeArrowheads="1"/>
            </p:cNvSpPr>
            <p:nvPr/>
          </p:nvSpPr>
          <p:spPr bwMode="auto">
            <a:xfrm>
              <a:off x="3966" y="1764"/>
              <a:ext cx="212" cy="17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 sz="2400"/>
                <a:t>3</a:t>
              </a:r>
            </a:p>
          </p:txBody>
        </p:sp>
        <p:sp>
          <p:nvSpPr>
            <p:cNvPr id="711768" name="Text Box 2136"/>
            <p:cNvSpPr txBox="1">
              <a:spLocks noChangeArrowheads="1"/>
            </p:cNvSpPr>
            <p:nvPr/>
          </p:nvSpPr>
          <p:spPr bwMode="auto">
            <a:xfrm>
              <a:off x="4238" y="1764"/>
              <a:ext cx="212" cy="17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 sz="2400"/>
                <a:t>4</a:t>
              </a:r>
            </a:p>
          </p:txBody>
        </p:sp>
      </p:grpSp>
      <p:sp>
        <p:nvSpPr>
          <p:cNvPr id="711781" name="Rectangle 2149"/>
          <p:cNvSpPr>
            <a:spLocks noChangeArrowheads="1"/>
          </p:cNvSpPr>
          <p:nvPr/>
        </p:nvSpPr>
        <p:spPr bwMode="auto">
          <a:xfrm>
            <a:off x="7594600" y="3505200"/>
            <a:ext cx="431800" cy="431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711782" name="Text Box 2150"/>
          <p:cNvSpPr txBox="1">
            <a:spLocks noChangeArrowheads="1"/>
          </p:cNvSpPr>
          <p:nvPr/>
        </p:nvSpPr>
        <p:spPr bwMode="auto">
          <a:xfrm>
            <a:off x="7639050" y="3532188"/>
            <a:ext cx="336550" cy="384175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lang="fr-FR" sz="2400"/>
              <a:t>8</a:t>
            </a:r>
          </a:p>
        </p:txBody>
      </p:sp>
      <p:sp>
        <p:nvSpPr>
          <p:cNvPr id="711783" name="Rectangle 2151"/>
          <p:cNvSpPr>
            <a:spLocks noChangeArrowheads="1"/>
          </p:cNvSpPr>
          <p:nvPr/>
        </p:nvSpPr>
        <p:spPr bwMode="auto">
          <a:xfrm>
            <a:off x="7162800" y="3505200"/>
            <a:ext cx="431800" cy="431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711784" name="Text Box 2152"/>
          <p:cNvSpPr txBox="1">
            <a:spLocks noChangeArrowheads="1"/>
          </p:cNvSpPr>
          <p:nvPr/>
        </p:nvSpPr>
        <p:spPr bwMode="auto">
          <a:xfrm>
            <a:off x="7210425" y="3597275"/>
            <a:ext cx="336550" cy="274638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fr-FR" sz="2400"/>
              <a:t>5</a:t>
            </a:r>
          </a:p>
        </p:txBody>
      </p:sp>
      <p:sp>
        <p:nvSpPr>
          <p:cNvPr id="711785" name="Rectangle 2153"/>
          <p:cNvSpPr>
            <a:spLocks noChangeArrowheads="1"/>
          </p:cNvSpPr>
          <p:nvPr/>
        </p:nvSpPr>
        <p:spPr bwMode="auto">
          <a:xfrm>
            <a:off x="6731000" y="3505200"/>
            <a:ext cx="431800" cy="431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711786" name="Rectangle 2154"/>
          <p:cNvSpPr>
            <a:spLocks noChangeArrowheads="1"/>
          </p:cNvSpPr>
          <p:nvPr/>
        </p:nvSpPr>
        <p:spPr bwMode="auto">
          <a:xfrm>
            <a:off x="6299200" y="3505200"/>
            <a:ext cx="431800" cy="431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711787" name="Rectangle 2155"/>
          <p:cNvSpPr>
            <a:spLocks noChangeArrowheads="1"/>
          </p:cNvSpPr>
          <p:nvPr/>
        </p:nvSpPr>
        <p:spPr bwMode="auto">
          <a:xfrm>
            <a:off x="5867400" y="3505200"/>
            <a:ext cx="431800" cy="431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711788" name="Text Box 2156"/>
          <p:cNvSpPr txBox="1">
            <a:spLocks noChangeArrowheads="1"/>
          </p:cNvSpPr>
          <p:nvPr/>
        </p:nvSpPr>
        <p:spPr bwMode="auto">
          <a:xfrm>
            <a:off x="5938838" y="3576638"/>
            <a:ext cx="354012" cy="274637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400"/>
              <a:t>2</a:t>
            </a:r>
          </a:p>
        </p:txBody>
      </p:sp>
      <p:sp>
        <p:nvSpPr>
          <p:cNvPr id="711789" name="Text Box 2157"/>
          <p:cNvSpPr txBox="1">
            <a:spLocks noChangeArrowheads="1"/>
          </p:cNvSpPr>
          <p:nvPr/>
        </p:nvSpPr>
        <p:spPr bwMode="auto">
          <a:xfrm>
            <a:off x="6346825" y="3597275"/>
            <a:ext cx="336550" cy="274638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fr-FR" sz="2400"/>
              <a:t>3</a:t>
            </a:r>
          </a:p>
        </p:txBody>
      </p:sp>
      <p:sp>
        <p:nvSpPr>
          <p:cNvPr id="711790" name="Text Box 2158"/>
          <p:cNvSpPr txBox="1">
            <a:spLocks noChangeArrowheads="1"/>
          </p:cNvSpPr>
          <p:nvPr/>
        </p:nvSpPr>
        <p:spPr bwMode="auto">
          <a:xfrm>
            <a:off x="6778625" y="3597275"/>
            <a:ext cx="336550" cy="274638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fr-FR" sz="2400"/>
              <a:t>4</a:t>
            </a:r>
          </a:p>
        </p:txBody>
      </p:sp>
      <p:sp>
        <p:nvSpPr>
          <p:cNvPr id="711791" name="Text Box 2159"/>
          <p:cNvSpPr txBox="1">
            <a:spLocks noChangeArrowheads="1"/>
          </p:cNvSpPr>
          <p:nvPr/>
        </p:nvSpPr>
        <p:spPr bwMode="auto">
          <a:xfrm>
            <a:off x="5334000" y="4437063"/>
            <a:ext cx="3581400" cy="101917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b="1" i="1">
                <a:solidFill>
                  <a:srgbClr val="CC0099"/>
                </a:solidFill>
              </a:rPr>
              <a:t>On déplace case par case l’élément à ranger par permutation avec le précédent</a:t>
            </a:r>
          </a:p>
        </p:txBody>
      </p:sp>
      <p:sp>
        <p:nvSpPr>
          <p:cNvPr id="711792" name="Text Box 2160"/>
          <p:cNvSpPr txBox="1">
            <a:spLocks noChangeArrowheads="1"/>
          </p:cNvSpPr>
          <p:nvPr/>
        </p:nvSpPr>
        <p:spPr bwMode="auto">
          <a:xfrm>
            <a:off x="1143000" y="1981200"/>
            <a:ext cx="8229600" cy="409575"/>
          </a:xfrm>
          <a:prstGeom prst="rect">
            <a:avLst/>
          </a:prstGeom>
          <a:solidFill>
            <a:schemeClr val="tx1"/>
          </a:solidFill>
          <a:ln w="12700" cap="sq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>
                <a:solidFill>
                  <a:srgbClr val="FFCCFF"/>
                </a:solidFill>
              </a:rPr>
              <a:t>En rose: déjà trié,</a:t>
            </a:r>
            <a:r>
              <a:rPr lang="fr-FR"/>
              <a:t>  </a:t>
            </a:r>
            <a:r>
              <a:rPr lang="fr-FR">
                <a:solidFill>
                  <a:srgbClr val="9BF01E"/>
                </a:solidFill>
              </a:rPr>
              <a:t>en vert: valeur à trier,</a:t>
            </a:r>
            <a:r>
              <a:rPr lang="fr-FR"/>
              <a:t>    </a:t>
            </a:r>
            <a:r>
              <a:rPr lang="fr-FR">
                <a:solidFill>
                  <a:srgbClr val="FFFFFF"/>
                </a:solidFill>
              </a:rPr>
              <a:t>transparent : pas encore trié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C891-C676-4014-B71B-923106131AD0}" type="slidenum">
              <a:rPr lang="fr-FR"/>
              <a:pPr/>
              <a:t>59</a:t>
            </a:fld>
            <a:endParaRPr lang="fr-FR"/>
          </a:p>
        </p:txBody>
      </p:sp>
      <p:sp>
        <p:nvSpPr>
          <p:cNvPr id="83251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8420100" cy="5638800"/>
          </a:xfrm>
        </p:spPr>
        <p:txBody>
          <a:bodyPr/>
          <a:lstStyle/>
          <a:p>
            <a:pPr>
              <a:spcBef>
                <a:spcPct val="0"/>
              </a:spcBef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procédure </a:t>
            </a:r>
            <a:r>
              <a:rPr lang="fr-FR" sz="2400">
                <a:solidFill>
                  <a:srgbClr val="402DF9"/>
                </a:solidFill>
                <a:cs typeface="Times New Roman" pitchFamily="18" charset="0"/>
              </a:rPr>
              <a:t> triInsertion_2</a:t>
            </a:r>
            <a:r>
              <a:rPr lang="fr-FR" sz="2400">
                <a:cs typeface="Times New Roman" pitchFamily="18" charset="0"/>
              </a:rPr>
              <a:t> (tab, nbVal)</a:t>
            </a:r>
          </a:p>
          <a:p>
            <a:pPr>
              <a:spcBef>
                <a:spcPct val="0"/>
              </a:spcBef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paramètres</a:t>
            </a:r>
            <a:r>
              <a:rPr lang="fr-FR" sz="2400">
                <a:cs typeface="Times New Roman" pitchFamily="18" charset="0"/>
              </a:rPr>
              <a:t>	(D/R) tab: </a:t>
            </a:r>
            <a:r>
              <a:rPr lang="fr-FR" sz="2400" b="1">
                <a:cs typeface="Times New Roman" pitchFamily="18" charset="0"/>
              </a:rPr>
              <a:t>tableau</a:t>
            </a:r>
            <a:r>
              <a:rPr lang="fr-FR" sz="2400">
                <a:cs typeface="Times New Roman" pitchFamily="18" charset="0"/>
              </a:rPr>
              <a:t>[1, MAX] </a:t>
            </a:r>
            <a:r>
              <a:rPr lang="fr-FR" sz="2400" b="1">
                <a:cs typeface="Times New Roman" pitchFamily="18" charset="0"/>
              </a:rPr>
              <a:t>d'entiers</a:t>
            </a:r>
            <a:endParaRPr lang="fr-FR" sz="2400"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Symbol" pitchFamily="18" charset="2"/>
              <a:buNone/>
            </a:pPr>
            <a:r>
              <a:rPr lang="fr-FR" sz="2400">
                <a:cs typeface="Times New Roman" pitchFamily="18" charset="0"/>
              </a:rPr>
              <a:t>		                (D) nbVal: </a:t>
            </a:r>
            <a:r>
              <a:rPr lang="fr-FR" sz="2400" b="1">
                <a:cs typeface="Times New Roman" pitchFamily="18" charset="0"/>
              </a:rPr>
              <a:t>entier</a:t>
            </a:r>
            <a:endParaRPr lang="fr-FR" sz="2400"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variables           </a:t>
            </a:r>
            <a:r>
              <a:rPr lang="fr-FR" sz="2400">
                <a:cs typeface="Times New Roman" pitchFamily="18" charset="0"/>
              </a:rPr>
              <a:t> oldPlace, newPlace, val : </a:t>
            </a:r>
            <a:r>
              <a:rPr lang="fr-FR" sz="2400" b="1">
                <a:cs typeface="Times New Roman" pitchFamily="18" charset="0"/>
              </a:rPr>
              <a:t>entiers</a:t>
            </a:r>
            <a:endParaRPr lang="fr-FR" sz="2400"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début</a:t>
            </a:r>
            <a:endParaRPr lang="fr-FR" sz="2400"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	pour  </a:t>
            </a:r>
            <a:r>
              <a:rPr lang="fr-FR" sz="2400">
                <a:cs typeface="Times New Roman" pitchFamily="18" charset="0"/>
              </a:rPr>
              <a:t>oldPlace  </a:t>
            </a:r>
            <a:r>
              <a:rPr lang="fr-FR" sz="24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400">
                <a:cs typeface="Times New Roman" pitchFamily="18" charset="0"/>
              </a:rPr>
              <a:t> 2 à nbVal  </a:t>
            </a:r>
            <a:r>
              <a:rPr lang="fr-FR" sz="2400" b="1">
                <a:cs typeface="Times New Roman" pitchFamily="18" charset="0"/>
              </a:rPr>
              <a:t>faire</a:t>
            </a:r>
            <a:r>
              <a:rPr lang="fr-FR" sz="2400" i="1">
                <a:cs typeface="Times New Roman" pitchFamily="18" charset="0"/>
              </a:rPr>
              <a:t>  </a:t>
            </a:r>
          </a:p>
          <a:p>
            <a:pPr>
              <a:spcBef>
                <a:spcPct val="0"/>
              </a:spcBef>
              <a:buFont typeface="Symbol" pitchFamily="18" charset="2"/>
              <a:buNone/>
            </a:pPr>
            <a:r>
              <a:rPr lang="fr-FR" sz="2400">
                <a:cs typeface="Times New Roman" pitchFamily="18" charset="0"/>
              </a:rPr>
              <a:t>		val </a:t>
            </a:r>
            <a:r>
              <a:rPr lang="fr-FR" sz="2400">
                <a:cs typeface="Times New Roman" pitchFamily="18" charset="0"/>
                <a:sym typeface="Symbol" pitchFamily="18" charset="2"/>
              </a:rPr>
              <a:t> tab[oldPlace] 		</a:t>
            </a:r>
            <a:r>
              <a:rPr lang="fr-FR" sz="24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{le nouveau à placer}</a:t>
            </a:r>
            <a:endParaRPr lang="fr-FR" sz="2400" i="1">
              <a:solidFill>
                <a:srgbClr val="FF0000"/>
              </a:solidFill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Symbol" pitchFamily="18" charset="2"/>
              <a:buNone/>
            </a:pPr>
            <a:r>
              <a:rPr lang="fr-FR" sz="2400">
                <a:cs typeface="Times New Roman" pitchFamily="18" charset="0"/>
              </a:rPr>
              <a:t>		newPlace </a:t>
            </a:r>
            <a:r>
              <a:rPr lang="fr-FR" sz="24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400">
                <a:cs typeface="Times New Roman" pitchFamily="18" charset="0"/>
              </a:rPr>
              <a:t> oldPlace</a:t>
            </a:r>
          </a:p>
          <a:p>
            <a:pPr>
              <a:spcBef>
                <a:spcPct val="0"/>
              </a:spcBef>
              <a:buFont typeface="Symbol" pitchFamily="18" charset="2"/>
              <a:buNone/>
            </a:pPr>
            <a:r>
              <a:rPr lang="fr-FR" sz="2400">
                <a:cs typeface="Times New Roman" pitchFamily="18" charset="0"/>
              </a:rPr>
              <a:t>		</a:t>
            </a:r>
            <a:r>
              <a:rPr lang="fr-FR" sz="2400" b="1">
                <a:cs typeface="Times New Roman" pitchFamily="18" charset="0"/>
              </a:rPr>
              <a:t>tant que</a:t>
            </a:r>
            <a:r>
              <a:rPr lang="fr-FR" sz="2400">
                <a:cs typeface="Times New Roman" pitchFamily="18" charset="0"/>
              </a:rPr>
              <a:t>  (newPlace &gt; 0  </a:t>
            </a:r>
            <a:r>
              <a:rPr lang="fr-FR" sz="2400" b="1">
                <a:cs typeface="Times New Roman" pitchFamily="18" charset="0"/>
              </a:rPr>
              <a:t>et  </a:t>
            </a:r>
            <a:r>
              <a:rPr lang="fr-FR" sz="2400">
                <a:cs typeface="Times New Roman" pitchFamily="18" charset="0"/>
              </a:rPr>
              <a:t>tab[newPlace] &gt; val)  </a:t>
            </a:r>
            <a:r>
              <a:rPr lang="fr-FR" sz="2400" b="1">
                <a:cs typeface="Times New Roman" pitchFamily="18" charset="0"/>
              </a:rPr>
              <a:t>faire</a:t>
            </a:r>
          </a:p>
          <a:p>
            <a:pPr>
              <a:spcBef>
                <a:spcPct val="0"/>
              </a:spcBef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			</a:t>
            </a:r>
            <a:r>
              <a:rPr lang="fr-FR" sz="2400">
                <a:cs typeface="Times New Roman" pitchFamily="18" charset="0"/>
              </a:rPr>
              <a:t>tab[newPlace + 1] </a:t>
            </a:r>
            <a:r>
              <a:rPr lang="fr-FR" sz="24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400">
                <a:cs typeface="Times New Roman" pitchFamily="18" charset="0"/>
              </a:rPr>
              <a:t>  tab[newPlace]</a:t>
            </a:r>
          </a:p>
          <a:p>
            <a:pPr>
              <a:spcBef>
                <a:spcPct val="0"/>
              </a:spcBef>
              <a:buFont typeface="Symbol" pitchFamily="18" charset="2"/>
              <a:buNone/>
            </a:pPr>
            <a:r>
              <a:rPr lang="fr-FR" sz="2400">
                <a:cs typeface="Times New Roman" pitchFamily="18" charset="0"/>
              </a:rPr>
              <a:t>			tab[newPlace] </a:t>
            </a:r>
            <a:r>
              <a:rPr lang="fr-FR" sz="24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400">
                <a:cs typeface="Times New Roman" pitchFamily="18" charset="0"/>
              </a:rPr>
              <a:t>  val</a:t>
            </a:r>
          </a:p>
          <a:p>
            <a:pPr>
              <a:spcBef>
                <a:spcPct val="0"/>
              </a:spcBef>
              <a:buFont typeface="Symbol" pitchFamily="18" charset="2"/>
              <a:buNone/>
            </a:pPr>
            <a:r>
              <a:rPr lang="fr-FR" sz="2400">
                <a:cs typeface="Times New Roman" pitchFamily="18" charset="0"/>
              </a:rPr>
              <a:t>			newPlace </a:t>
            </a:r>
            <a:r>
              <a:rPr lang="fr-FR" sz="24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400">
                <a:cs typeface="Times New Roman" pitchFamily="18" charset="0"/>
              </a:rPr>
              <a:t> newPlace - 1</a:t>
            </a:r>
            <a:endParaRPr lang="fr-FR" sz="2400" i="1"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		ftq</a:t>
            </a:r>
            <a:endParaRPr lang="fr-FR" sz="2400"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	fpour</a:t>
            </a:r>
            <a:endParaRPr lang="fr-FR" sz="2400"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fin</a:t>
            </a:r>
            <a:endParaRPr lang="fr-FR" sz="2400">
              <a:cs typeface="Times New Roman" pitchFamily="18" charset="0"/>
            </a:endParaRPr>
          </a:p>
          <a:p>
            <a:pPr>
              <a:buFont typeface="Symbol" pitchFamily="18" charset="2"/>
              <a:buNone/>
            </a:pPr>
            <a:endParaRPr lang="fr-FR" sz="2400">
              <a:cs typeface="Times New Roman" pitchFamily="18" charset="0"/>
            </a:endParaRPr>
          </a:p>
        </p:txBody>
      </p:sp>
      <p:sp>
        <p:nvSpPr>
          <p:cNvPr id="832708" name="Rectangle 1220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420100" cy="457200"/>
          </a:xfrm>
          <a:ln>
            <a:solidFill>
              <a:srgbClr val="0033CC"/>
            </a:solidFill>
          </a:ln>
        </p:spPr>
        <p:txBody>
          <a:bodyPr/>
          <a:lstStyle/>
          <a:p>
            <a:r>
              <a:rPr lang="fr-FR" sz="2800" b="1">
                <a:cs typeface="Times New Roman" pitchFamily="18" charset="0"/>
              </a:rPr>
              <a:t>Variante du tri par insertion</a:t>
            </a:r>
            <a:endParaRPr lang="en-US" b="1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79B8-215E-4A98-AEDD-2452E10A13A2}" type="slidenum">
              <a:rPr lang="fr-FR"/>
              <a:pPr/>
              <a:t>6</a:t>
            </a:fld>
            <a:endParaRPr lang="fr-FR"/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420100" cy="838200"/>
          </a:xfrm>
          <a:ln>
            <a:solidFill>
              <a:srgbClr val="0033CC"/>
            </a:solidFill>
          </a:ln>
        </p:spPr>
        <p:txBody>
          <a:bodyPr/>
          <a:lstStyle/>
          <a:p>
            <a:r>
              <a:rPr lang="fr-FR" b="1"/>
              <a:t>Relation Antisymétrique</a:t>
            </a:r>
          </a:p>
        </p:txBody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8420100" cy="5181600"/>
          </a:xfrm>
        </p:spPr>
        <p:txBody>
          <a:bodyPr/>
          <a:lstStyle/>
          <a:p>
            <a:pPr algn="ctr">
              <a:buFont typeface="Symbol" pitchFamily="18" charset="2"/>
              <a:buNone/>
            </a:pPr>
            <a:r>
              <a:rPr lang="fr-FR" sz="2400" b="1">
                <a:solidFill>
                  <a:srgbClr val="0066FF"/>
                </a:solidFill>
              </a:rPr>
              <a:t> </a:t>
            </a:r>
          </a:p>
        </p:txBody>
      </p:sp>
      <p:sp>
        <p:nvSpPr>
          <p:cNvPr id="731175" name="Text Box 39"/>
          <p:cNvSpPr txBox="1">
            <a:spLocks noChangeArrowheads="1"/>
          </p:cNvSpPr>
          <p:nvPr/>
        </p:nvSpPr>
        <p:spPr bwMode="auto">
          <a:xfrm>
            <a:off x="381000" y="1333500"/>
            <a:ext cx="5257800" cy="518953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sz="3200">
                <a:solidFill>
                  <a:srgbClr val="0066FF"/>
                </a:solidFill>
              </a:rPr>
              <a:t>La relation est </a:t>
            </a:r>
            <a:r>
              <a:rPr lang="fr-FR" sz="3200">
                <a:solidFill>
                  <a:srgbClr val="FF0000"/>
                </a:solidFill>
              </a:rPr>
              <a:t>orientée</a:t>
            </a:r>
            <a:r>
              <a:rPr lang="fr-FR" sz="3200"/>
              <a:t>:</a:t>
            </a:r>
            <a:endParaRPr lang="fr-FR" sz="3200">
              <a:solidFill>
                <a:srgbClr val="0066FF"/>
              </a:solidFill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sz="3200" i="1">
                <a:solidFill>
                  <a:srgbClr val="FF0000"/>
                </a:solidFill>
              </a:rPr>
              <a:t>pas d’aller-retour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sz="2400" b="1" i="1">
                <a:solidFill>
                  <a:srgbClr val="FF0000"/>
                </a:solidFill>
              </a:rPr>
              <a:t>sauf  si A = B</a:t>
            </a:r>
            <a:endParaRPr lang="fr-FR" sz="240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fr-FR" sz="1800">
              <a:solidFill>
                <a:srgbClr val="0066FF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fr-FR" sz="2200" b="1" i="1" u="sng"/>
              <a:t>Exemple</a:t>
            </a:r>
            <a:r>
              <a:rPr lang="fr-FR" sz="2200" b="1" i="1"/>
              <a:t>:</a:t>
            </a:r>
            <a:r>
              <a:rPr lang="fr-FR" sz="2200" b="1"/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fr-FR" sz="2200" b="1"/>
              <a:t>dans un sous-ensemble de </a:t>
            </a:r>
            <a:r>
              <a:rPr lang="fr-FR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Z</a:t>
            </a:r>
            <a:r>
              <a:rPr lang="fr-FR" sz="2200" b="1"/>
              <a:t>  :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fr-FR" sz="2200" b="1"/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sz="3200" b="1">
                <a:solidFill>
                  <a:srgbClr val="0066FF"/>
                </a:solidFill>
              </a:rPr>
              <a:t>A</a:t>
            </a:r>
            <a:r>
              <a:rPr lang="fr-FR" sz="3200">
                <a:solidFill>
                  <a:srgbClr val="0066FF"/>
                </a:solidFill>
              </a:rPr>
              <a:t>  </a:t>
            </a:r>
            <a:r>
              <a:rPr lang="fr-FR" sz="3200" i="1">
                <a:solidFill>
                  <a:srgbClr val="FF0000"/>
                </a:solidFill>
              </a:rPr>
              <a:t>a pour valeur absolue</a:t>
            </a:r>
            <a:r>
              <a:rPr lang="fr-FR" sz="3200">
                <a:solidFill>
                  <a:srgbClr val="0066FF"/>
                </a:solidFill>
              </a:rPr>
              <a:t>  </a:t>
            </a:r>
            <a:r>
              <a:rPr lang="fr-FR" sz="3200" b="1">
                <a:solidFill>
                  <a:srgbClr val="0066FF"/>
                </a:solidFill>
              </a:rPr>
              <a:t>B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endParaRPr lang="fr-FR" sz="2400" b="1">
              <a:solidFill>
                <a:srgbClr val="0066FF"/>
              </a:solidFill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sz="2400" b="1" i="1">
                <a:solidFill>
                  <a:srgbClr val="CC0099"/>
                </a:solidFill>
              </a:rPr>
              <a:t>Si A a pour valeur absolue B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sz="2400" b="1" i="1">
                <a:solidFill>
                  <a:srgbClr val="CC0099"/>
                </a:solidFill>
              </a:rPr>
              <a:t>et B a pour valeur absolue A,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sz="2400" b="1" i="1">
                <a:solidFill>
                  <a:srgbClr val="CC0099"/>
                </a:solidFill>
              </a:rPr>
              <a:t>alors:         A = B</a:t>
            </a:r>
            <a:endParaRPr lang="fr-FR" sz="2400" i="1">
              <a:solidFill>
                <a:srgbClr val="CC0099"/>
              </a:solidFill>
            </a:endParaRPr>
          </a:p>
          <a:p>
            <a:pPr algn="ctr"/>
            <a:endParaRPr lang="en-US" sz="2400"/>
          </a:p>
        </p:txBody>
      </p:sp>
      <p:grpSp>
        <p:nvGrpSpPr>
          <p:cNvPr id="731184" name="Group 48"/>
          <p:cNvGrpSpPr>
            <a:grpSpLocks/>
          </p:cNvGrpSpPr>
          <p:nvPr/>
        </p:nvGrpSpPr>
        <p:grpSpPr bwMode="auto">
          <a:xfrm>
            <a:off x="6019800" y="1524000"/>
            <a:ext cx="3013075" cy="4419600"/>
            <a:chOff x="3600" y="1008"/>
            <a:chExt cx="1898" cy="2784"/>
          </a:xfrm>
        </p:grpSpPr>
        <p:sp>
          <p:nvSpPr>
            <p:cNvPr id="731141" name="Oval 5"/>
            <p:cNvSpPr>
              <a:spLocks noChangeArrowheads="1"/>
            </p:cNvSpPr>
            <p:nvPr/>
          </p:nvSpPr>
          <p:spPr bwMode="auto">
            <a:xfrm rot="-5400000">
              <a:off x="3157" y="1451"/>
              <a:ext cx="2784" cy="1898"/>
            </a:xfrm>
            <a:prstGeom prst="ellipse">
              <a:avLst/>
            </a:prstGeom>
            <a:solidFill>
              <a:srgbClr val="FFFFCC">
                <a:alpha val="50000"/>
              </a:srgbClr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grpSp>
          <p:nvGrpSpPr>
            <p:cNvPr id="731142" name="Group 6"/>
            <p:cNvGrpSpPr>
              <a:grpSpLocks/>
            </p:cNvGrpSpPr>
            <p:nvPr/>
          </p:nvGrpSpPr>
          <p:grpSpPr bwMode="auto">
            <a:xfrm rot="-5400000">
              <a:off x="3796" y="2522"/>
              <a:ext cx="313" cy="409"/>
              <a:chOff x="2496" y="1776"/>
              <a:chExt cx="480" cy="528"/>
            </a:xfrm>
          </p:grpSpPr>
          <p:grpSp>
            <p:nvGrpSpPr>
              <p:cNvPr id="731143" name="Group 7"/>
              <p:cNvGrpSpPr>
                <a:grpSpLocks/>
              </p:cNvGrpSpPr>
              <p:nvPr/>
            </p:nvGrpSpPr>
            <p:grpSpPr bwMode="auto">
              <a:xfrm>
                <a:off x="2496" y="1776"/>
                <a:ext cx="480" cy="480"/>
                <a:chOff x="2736" y="1872"/>
                <a:chExt cx="480" cy="480"/>
              </a:xfrm>
            </p:grpSpPr>
            <p:sp>
              <p:nvSpPr>
                <p:cNvPr id="731144" name="Oval 8"/>
                <p:cNvSpPr>
                  <a:spLocks noChangeArrowheads="1"/>
                </p:cNvSpPr>
                <p:nvPr/>
              </p:nvSpPr>
              <p:spPr bwMode="auto">
                <a:xfrm>
                  <a:off x="2736" y="1872"/>
                  <a:ext cx="480" cy="480"/>
                </a:xfrm>
                <a:prstGeom prst="ellipse">
                  <a:avLst/>
                </a:prstGeom>
                <a:noFill/>
                <a:ln w="38100" cap="sq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731145" name="Line 9"/>
                <p:cNvSpPr>
                  <a:spLocks noChangeShapeType="1"/>
                </p:cNvSpPr>
                <p:nvPr/>
              </p:nvSpPr>
              <p:spPr bwMode="auto">
                <a:xfrm>
                  <a:off x="2976" y="1872"/>
                  <a:ext cx="144" cy="48"/>
                </a:xfrm>
                <a:prstGeom prst="line">
                  <a:avLst/>
                </a:prstGeom>
                <a:noFill/>
                <a:ln w="38100" cap="sq">
                  <a:solidFill>
                    <a:srgbClr val="FF0000"/>
                  </a:solidFill>
                  <a:round/>
                  <a:headEnd type="none" w="sm" len="sm"/>
                  <a:tailEnd type="stealth" w="lg" len="lg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731146" name="AutoShape 10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144"/>
              </a:xfrm>
              <a:prstGeom prst="star5">
                <a:avLst/>
              </a:prstGeom>
              <a:solidFill>
                <a:schemeClr val="accent1"/>
              </a:solidFill>
              <a:ln w="57150" cap="sq">
                <a:solidFill>
                  <a:srgbClr val="0066FF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</p:grpSp>
        <p:sp>
          <p:nvSpPr>
            <p:cNvPr id="731151" name="AutoShape 15"/>
            <p:cNvSpPr>
              <a:spLocks noChangeArrowheads="1"/>
            </p:cNvSpPr>
            <p:nvPr/>
          </p:nvSpPr>
          <p:spPr bwMode="auto">
            <a:xfrm rot="-22045576">
              <a:off x="4704" y="2832"/>
              <a:ext cx="153" cy="69"/>
            </a:xfrm>
            <a:prstGeom prst="star5">
              <a:avLst/>
            </a:prstGeom>
            <a:solidFill>
              <a:schemeClr val="accent1"/>
            </a:solidFill>
            <a:ln w="57150" cap="sq">
              <a:solidFill>
                <a:srgbClr val="0066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grpSp>
          <p:nvGrpSpPr>
            <p:cNvPr id="731157" name="Group 21"/>
            <p:cNvGrpSpPr>
              <a:grpSpLocks/>
            </p:cNvGrpSpPr>
            <p:nvPr/>
          </p:nvGrpSpPr>
          <p:grpSpPr bwMode="auto">
            <a:xfrm rot="-13605567">
              <a:off x="4902" y="2102"/>
              <a:ext cx="372" cy="344"/>
              <a:chOff x="2496" y="1776"/>
              <a:chExt cx="480" cy="528"/>
            </a:xfrm>
          </p:grpSpPr>
          <p:grpSp>
            <p:nvGrpSpPr>
              <p:cNvPr id="731158" name="Group 22"/>
              <p:cNvGrpSpPr>
                <a:grpSpLocks/>
              </p:cNvGrpSpPr>
              <p:nvPr/>
            </p:nvGrpSpPr>
            <p:grpSpPr bwMode="auto">
              <a:xfrm>
                <a:off x="2496" y="1776"/>
                <a:ext cx="480" cy="480"/>
                <a:chOff x="2736" y="1872"/>
                <a:chExt cx="480" cy="480"/>
              </a:xfrm>
            </p:grpSpPr>
            <p:sp>
              <p:nvSpPr>
                <p:cNvPr id="731159" name="Oval 23"/>
                <p:cNvSpPr>
                  <a:spLocks noChangeArrowheads="1"/>
                </p:cNvSpPr>
                <p:nvPr/>
              </p:nvSpPr>
              <p:spPr bwMode="auto">
                <a:xfrm>
                  <a:off x="2736" y="1872"/>
                  <a:ext cx="480" cy="480"/>
                </a:xfrm>
                <a:prstGeom prst="ellipse">
                  <a:avLst/>
                </a:prstGeom>
                <a:noFill/>
                <a:ln w="38100" cap="sq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731160" name="Line 24"/>
                <p:cNvSpPr>
                  <a:spLocks noChangeShapeType="1"/>
                </p:cNvSpPr>
                <p:nvPr/>
              </p:nvSpPr>
              <p:spPr bwMode="auto">
                <a:xfrm>
                  <a:off x="2976" y="1872"/>
                  <a:ext cx="144" cy="48"/>
                </a:xfrm>
                <a:prstGeom prst="line">
                  <a:avLst/>
                </a:prstGeom>
                <a:noFill/>
                <a:ln w="38100" cap="sq">
                  <a:solidFill>
                    <a:srgbClr val="FF0000"/>
                  </a:solidFill>
                  <a:round/>
                  <a:headEnd type="none" w="sm" len="sm"/>
                  <a:tailEnd type="stealth" w="lg" len="lg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731161" name="AutoShape 25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144"/>
              </a:xfrm>
              <a:prstGeom prst="star5">
                <a:avLst/>
              </a:prstGeom>
              <a:solidFill>
                <a:schemeClr val="accent1"/>
              </a:solidFill>
              <a:ln w="57150" cap="sq">
                <a:solidFill>
                  <a:srgbClr val="0066FF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</p:grpSp>
        <p:grpSp>
          <p:nvGrpSpPr>
            <p:cNvPr id="731162" name="Group 26"/>
            <p:cNvGrpSpPr>
              <a:grpSpLocks/>
            </p:cNvGrpSpPr>
            <p:nvPr/>
          </p:nvGrpSpPr>
          <p:grpSpPr bwMode="auto">
            <a:xfrm rot="-7187831">
              <a:off x="4205" y="3054"/>
              <a:ext cx="313" cy="410"/>
              <a:chOff x="2496" y="1776"/>
              <a:chExt cx="480" cy="528"/>
            </a:xfrm>
          </p:grpSpPr>
          <p:grpSp>
            <p:nvGrpSpPr>
              <p:cNvPr id="731163" name="Group 27"/>
              <p:cNvGrpSpPr>
                <a:grpSpLocks/>
              </p:cNvGrpSpPr>
              <p:nvPr/>
            </p:nvGrpSpPr>
            <p:grpSpPr bwMode="auto">
              <a:xfrm>
                <a:off x="2496" y="1776"/>
                <a:ext cx="480" cy="480"/>
                <a:chOff x="2736" y="1872"/>
                <a:chExt cx="480" cy="480"/>
              </a:xfrm>
            </p:grpSpPr>
            <p:sp>
              <p:nvSpPr>
                <p:cNvPr id="731164" name="Oval 28"/>
                <p:cNvSpPr>
                  <a:spLocks noChangeArrowheads="1"/>
                </p:cNvSpPr>
                <p:nvPr/>
              </p:nvSpPr>
              <p:spPr bwMode="auto">
                <a:xfrm>
                  <a:off x="2736" y="1872"/>
                  <a:ext cx="480" cy="480"/>
                </a:xfrm>
                <a:prstGeom prst="ellipse">
                  <a:avLst/>
                </a:prstGeom>
                <a:noFill/>
                <a:ln w="38100" cap="sq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731165" name="Line 29"/>
                <p:cNvSpPr>
                  <a:spLocks noChangeShapeType="1"/>
                </p:cNvSpPr>
                <p:nvPr/>
              </p:nvSpPr>
              <p:spPr bwMode="auto">
                <a:xfrm>
                  <a:off x="2976" y="1872"/>
                  <a:ext cx="144" cy="48"/>
                </a:xfrm>
                <a:prstGeom prst="line">
                  <a:avLst/>
                </a:prstGeom>
                <a:noFill/>
                <a:ln w="38100" cap="sq">
                  <a:solidFill>
                    <a:srgbClr val="FF0000"/>
                  </a:solidFill>
                  <a:round/>
                  <a:headEnd type="none" w="sm" len="sm"/>
                  <a:tailEnd type="stealth" w="lg" len="lg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731166" name="AutoShape 30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144"/>
              </a:xfrm>
              <a:prstGeom prst="star5">
                <a:avLst/>
              </a:prstGeom>
              <a:solidFill>
                <a:schemeClr val="accent1"/>
              </a:solidFill>
              <a:ln w="57150" cap="sq">
                <a:solidFill>
                  <a:srgbClr val="0066FF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</p:grpSp>
        <p:grpSp>
          <p:nvGrpSpPr>
            <p:cNvPr id="731167" name="Group 31"/>
            <p:cNvGrpSpPr>
              <a:grpSpLocks/>
            </p:cNvGrpSpPr>
            <p:nvPr/>
          </p:nvGrpSpPr>
          <p:grpSpPr bwMode="auto">
            <a:xfrm rot="-23915248">
              <a:off x="4224" y="1440"/>
              <a:ext cx="373" cy="344"/>
              <a:chOff x="2496" y="1776"/>
              <a:chExt cx="480" cy="528"/>
            </a:xfrm>
          </p:grpSpPr>
          <p:grpSp>
            <p:nvGrpSpPr>
              <p:cNvPr id="731168" name="Group 32"/>
              <p:cNvGrpSpPr>
                <a:grpSpLocks/>
              </p:cNvGrpSpPr>
              <p:nvPr/>
            </p:nvGrpSpPr>
            <p:grpSpPr bwMode="auto">
              <a:xfrm>
                <a:off x="2496" y="1776"/>
                <a:ext cx="480" cy="480"/>
                <a:chOff x="2736" y="1872"/>
                <a:chExt cx="480" cy="480"/>
              </a:xfrm>
            </p:grpSpPr>
            <p:sp>
              <p:nvSpPr>
                <p:cNvPr id="731169" name="Oval 33"/>
                <p:cNvSpPr>
                  <a:spLocks noChangeArrowheads="1"/>
                </p:cNvSpPr>
                <p:nvPr/>
              </p:nvSpPr>
              <p:spPr bwMode="auto">
                <a:xfrm>
                  <a:off x="2736" y="1872"/>
                  <a:ext cx="480" cy="480"/>
                </a:xfrm>
                <a:prstGeom prst="ellipse">
                  <a:avLst/>
                </a:prstGeom>
                <a:noFill/>
                <a:ln w="38100" cap="sq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731170" name="Line 34"/>
                <p:cNvSpPr>
                  <a:spLocks noChangeShapeType="1"/>
                </p:cNvSpPr>
                <p:nvPr/>
              </p:nvSpPr>
              <p:spPr bwMode="auto">
                <a:xfrm>
                  <a:off x="2976" y="1872"/>
                  <a:ext cx="144" cy="48"/>
                </a:xfrm>
                <a:prstGeom prst="line">
                  <a:avLst/>
                </a:prstGeom>
                <a:noFill/>
                <a:ln w="38100" cap="sq">
                  <a:solidFill>
                    <a:srgbClr val="FF0000"/>
                  </a:solidFill>
                  <a:round/>
                  <a:headEnd type="none" w="sm" len="sm"/>
                  <a:tailEnd type="stealth" w="lg" len="lg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731171" name="AutoShape 35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144"/>
              </a:xfrm>
              <a:prstGeom prst="star5">
                <a:avLst/>
              </a:prstGeom>
              <a:solidFill>
                <a:schemeClr val="accent1"/>
              </a:solidFill>
              <a:ln w="57150" cap="sq">
                <a:solidFill>
                  <a:srgbClr val="0066FF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</p:grpSp>
        <p:sp>
          <p:nvSpPr>
            <p:cNvPr id="731174" name="Line 38"/>
            <p:cNvSpPr>
              <a:spLocks noChangeShapeType="1"/>
            </p:cNvSpPr>
            <p:nvPr/>
          </p:nvSpPr>
          <p:spPr bwMode="auto">
            <a:xfrm rot="16200000" flipV="1">
              <a:off x="4398" y="2514"/>
              <a:ext cx="94" cy="633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731176" name="Line 40"/>
            <p:cNvSpPr>
              <a:spLocks noChangeShapeType="1"/>
            </p:cNvSpPr>
            <p:nvPr/>
          </p:nvSpPr>
          <p:spPr bwMode="auto">
            <a:xfrm rot="16200000" flipH="1">
              <a:off x="4560" y="1728"/>
              <a:ext cx="384" cy="48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731178" name="Text Box 42"/>
            <p:cNvSpPr txBox="1">
              <a:spLocks noChangeArrowheads="1"/>
            </p:cNvSpPr>
            <p:nvPr/>
          </p:nvSpPr>
          <p:spPr bwMode="auto">
            <a:xfrm>
              <a:off x="4944" y="1776"/>
              <a:ext cx="480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US" sz="3200" b="1"/>
                <a:t>+7</a:t>
              </a:r>
              <a:endParaRPr lang="en-US" sz="2400"/>
            </a:p>
          </p:txBody>
        </p:sp>
        <p:sp>
          <p:nvSpPr>
            <p:cNvPr id="731179" name="Text Box 43"/>
            <p:cNvSpPr txBox="1">
              <a:spLocks noChangeArrowheads="1"/>
            </p:cNvSpPr>
            <p:nvPr/>
          </p:nvSpPr>
          <p:spPr bwMode="auto">
            <a:xfrm>
              <a:off x="4464" y="1248"/>
              <a:ext cx="480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US" sz="3200" b="1"/>
                <a:t>-7</a:t>
              </a:r>
              <a:endParaRPr lang="en-US" sz="2400"/>
            </a:p>
          </p:txBody>
        </p:sp>
        <p:sp>
          <p:nvSpPr>
            <p:cNvPr id="731181" name="Text Box 45"/>
            <p:cNvSpPr txBox="1">
              <a:spLocks noChangeArrowheads="1"/>
            </p:cNvSpPr>
            <p:nvPr/>
          </p:nvSpPr>
          <p:spPr bwMode="auto">
            <a:xfrm>
              <a:off x="4992" y="2688"/>
              <a:ext cx="480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US" sz="3200" b="1"/>
                <a:t>-13</a:t>
              </a:r>
              <a:endParaRPr lang="en-US" sz="2400"/>
            </a:p>
          </p:txBody>
        </p:sp>
        <p:sp>
          <p:nvSpPr>
            <p:cNvPr id="731182" name="Text Box 46"/>
            <p:cNvSpPr txBox="1">
              <a:spLocks noChangeArrowheads="1"/>
            </p:cNvSpPr>
            <p:nvPr/>
          </p:nvSpPr>
          <p:spPr bwMode="auto">
            <a:xfrm>
              <a:off x="3984" y="2256"/>
              <a:ext cx="576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US" sz="3200" b="1"/>
                <a:t>+13</a:t>
              </a:r>
              <a:endParaRPr lang="en-US" sz="2400"/>
            </a:p>
          </p:txBody>
        </p:sp>
        <p:sp>
          <p:nvSpPr>
            <p:cNvPr id="731183" name="Text Box 47"/>
            <p:cNvSpPr txBox="1">
              <a:spLocks noChangeArrowheads="1"/>
            </p:cNvSpPr>
            <p:nvPr/>
          </p:nvSpPr>
          <p:spPr bwMode="auto">
            <a:xfrm>
              <a:off x="4464" y="3168"/>
              <a:ext cx="480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US" sz="3200" b="1"/>
                <a:t>+4</a:t>
              </a:r>
              <a:endParaRPr 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07EC-E8A0-405F-90B6-CDCE026BF8EC}" type="slidenum">
              <a:rPr lang="fr-FR"/>
              <a:pPr/>
              <a:t>60</a:t>
            </a:fld>
            <a:endParaRPr lang="fr-FR"/>
          </a:p>
        </p:txBody>
      </p:sp>
      <p:sp>
        <p:nvSpPr>
          <p:cNvPr id="78029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420100" cy="990600"/>
          </a:xfrm>
          <a:ln>
            <a:solidFill>
              <a:srgbClr val="0033CC"/>
            </a:solidFill>
          </a:ln>
        </p:spPr>
        <p:txBody>
          <a:bodyPr/>
          <a:lstStyle/>
          <a:p>
            <a:r>
              <a:rPr lang="fr-FR" b="1"/>
              <a:t>Complexité au pire du tri par insertion </a:t>
            </a:r>
            <a:r>
              <a:rPr lang="fr-FR" sz="2800" b="1">
                <a:solidFill>
                  <a:srgbClr val="3333CC"/>
                </a:solidFill>
              </a:rPr>
              <a:t>(versions séquentielles)</a:t>
            </a:r>
          </a:p>
        </p:txBody>
      </p:sp>
      <p:sp>
        <p:nvSpPr>
          <p:cNvPr id="78029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458200" cy="4724400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kumimoji="0" lang="en-US">
                <a:solidFill>
                  <a:srgbClr val="FF0000"/>
                </a:solidFill>
              </a:rPr>
              <a:t>Comparaisons</a:t>
            </a:r>
            <a:r>
              <a:rPr kumimoji="0" lang="en-US"/>
              <a:t> pour trouver la place où insérer l’élément courant: il faut traiter successivement </a:t>
            </a:r>
            <a:r>
              <a:rPr kumimoji="0" lang="en-US">
                <a:solidFill>
                  <a:srgbClr val="0000FF"/>
                </a:solidFill>
              </a:rPr>
              <a:t>(n-1)</a:t>
            </a:r>
            <a:r>
              <a:rPr kumimoji="0" lang="en-US"/>
              <a:t> éléments, </a:t>
            </a:r>
            <a:r>
              <a:rPr kumimoji="0" lang="en-US">
                <a:solidFill>
                  <a:srgbClr val="FF0000"/>
                </a:solidFill>
              </a:rPr>
              <a:t>d’indice </a:t>
            </a:r>
            <a:r>
              <a:rPr kumimoji="0" lang="en-US">
                <a:solidFill>
                  <a:srgbClr val="0000FF"/>
                </a:solidFill>
              </a:rPr>
              <a:t>2 à n</a:t>
            </a:r>
            <a:r>
              <a:rPr kumimoji="0" lang="en-US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kumimoji="0" lang="en-US">
                <a:solidFill>
                  <a:srgbClr val="FF0000"/>
                </a:solidFill>
              </a:rPr>
              <a:t>Dans le pire des cas</a:t>
            </a:r>
            <a:r>
              <a:rPr kumimoji="0" lang="en-US"/>
              <a:t>, </a:t>
            </a:r>
            <a:r>
              <a:rPr kumimoji="0" lang="en-US" i="1"/>
              <a:t>(liste décroissante avant le tri)</a:t>
            </a:r>
            <a:r>
              <a:rPr kumimoji="0" lang="en-US"/>
              <a:t>, le </a:t>
            </a:r>
            <a:r>
              <a:rPr kumimoji="0" lang="en-US">
                <a:solidFill>
                  <a:srgbClr val="6600FF"/>
                </a:solidFill>
              </a:rPr>
              <a:t>p</a:t>
            </a:r>
            <a:r>
              <a:rPr kumimoji="0" lang="en-US" baseline="30000">
                <a:solidFill>
                  <a:srgbClr val="6600FF"/>
                </a:solidFill>
              </a:rPr>
              <a:t>ième</a:t>
            </a:r>
            <a:r>
              <a:rPr kumimoji="0" lang="en-US"/>
              <a:t> élément exigera une comparaison avec </a:t>
            </a:r>
            <a:r>
              <a:rPr kumimoji="0" lang="en-US">
                <a:solidFill>
                  <a:srgbClr val="0000FF"/>
                </a:solidFill>
              </a:rPr>
              <a:t>chacun</a:t>
            </a:r>
            <a:r>
              <a:rPr kumimoji="0" lang="en-US"/>
              <a:t> des </a:t>
            </a:r>
            <a:r>
              <a:rPr kumimoji="0" lang="en-US">
                <a:solidFill>
                  <a:srgbClr val="0000FF"/>
                </a:solidFill>
              </a:rPr>
              <a:t>(p-1)</a:t>
            </a:r>
            <a:r>
              <a:rPr kumimoji="0" lang="en-US">
                <a:solidFill>
                  <a:srgbClr val="FF0000"/>
                </a:solidFill>
              </a:rPr>
              <a:t> éléments</a:t>
            </a:r>
            <a:r>
              <a:rPr kumimoji="0" lang="en-US"/>
              <a:t> qui le précèdent. </a:t>
            </a:r>
          </a:p>
        </p:txBody>
      </p:sp>
      <p:grpSp>
        <p:nvGrpSpPr>
          <p:cNvPr id="780303" name="Group 2063"/>
          <p:cNvGrpSpPr>
            <a:grpSpLocks/>
          </p:cNvGrpSpPr>
          <p:nvPr/>
        </p:nvGrpSpPr>
        <p:grpSpPr bwMode="auto">
          <a:xfrm>
            <a:off x="1447800" y="4419600"/>
            <a:ext cx="7848600" cy="2065338"/>
            <a:chOff x="528" y="2640"/>
            <a:chExt cx="4944" cy="1301"/>
          </a:xfrm>
        </p:grpSpPr>
        <p:grpSp>
          <p:nvGrpSpPr>
            <p:cNvPr id="780296" name="Group 2056"/>
            <p:cNvGrpSpPr>
              <a:grpSpLocks/>
            </p:cNvGrpSpPr>
            <p:nvPr/>
          </p:nvGrpSpPr>
          <p:grpSpPr bwMode="auto">
            <a:xfrm>
              <a:off x="768" y="2640"/>
              <a:ext cx="4704" cy="1301"/>
              <a:chOff x="2844" y="1522"/>
              <a:chExt cx="9112" cy="3254"/>
            </a:xfrm>
          </p:grpSpPr>
          <p:sp>
            <p:nvSpPr>
              <p:cNvPr id="780297" name="Text Box 2057"/>
              <p:cNvSpPr txBox="1">
                <a:spLocks noChangeArrowheads="1"/>
              </p:cNvSpPr>
              <p:nvPr/>
            </p:nvSpPr>
            <p:spPr bwMode="auto">
              <a:xfrm>
                <a:off x="2896" y="1755"/>
                <a:ext cx="1641" cy="1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8400">
                    <a:solidFill>
                      <a:srgbClr val="0000FF"/>
                    </a:solidFill>
                    <a:sym typeface="Symbol" pitchFamily="18" charset="2"/>
                  </a:rPr>
                  <a:t></a:t>
                </a:r>
                <a:endParaRPr lang="fr-FR" sz="8400">
                  <a:solidFill>
                    <a:srgbClr val="0000FF"/>
                  </a:solidFill>
                </a:endParaRPr>
              </a:p>
            </p:txBody>
          </p:sp>
          <p:sp>
            <p:nvSpPr>
              <p:cNvPr id="780298" name="Text Box 2058"/>
              <p:cNvSpPr txBox="1">
                <a:spLocks noChangeArrowheads="1"/>
              </p:cNvSpPr>
              <p:nvPr/>
            </p:nvSpPr>
            <p:spPr bwMode="auto">
              <a:xfrm>
                <a:off x="2844" y="3365"/>
                <a:ext cx="1461" cy="1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fr-FR" sz="3200">
                    <a:solidFill>
                      <a:srgbClr val="0000FF"/>
                    </a:solidFill>
                  </a:rPr>
                  <a:t>p = 2</a:t>
                </a:r>
              </a:p>
            </p:txBody>
          </p:sp>
          <p:sp>
            <p:nvSpPr>
              <p:cNvPr id="780299" name="Text Box 2059"/>
              <p:cNvSpPr txBox="1">
                <a:spLocks noChangeArrowheads="1"/>
              </p:cNvSpPr>
              <p:nvPr/>
            </p:nvSpPr>
            <p:spPr bwMode="auto">
              <a:xfrm>
                <a:off x="3257" y="1522"/>
                <a:ext cx="881" cy="9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fr-FR" sz="3200">
                    <a:solidFill>
                      <a:srgbClr val="0000FF"/>
                    </a:solidFill>
                  </a:rPr>
                  <a:t>n</a:t>
                </a:r>
                <a:endParaRPr lang="fr-FR" sz="3200"/>
              </a:p>
            </p:txBody>
          </p:sp>
          <p:sp>
            <p:nvSpPr>
              <p:cNvPr id="780300" name="Text Box 2060"/>
              <p:cNvSpPr txBox="1">
                <a:spLocks noChangeArrowheads="1"/>
              </p:cNvSpPr>
              <p:nvPr/>
            </p:nvSpPr>
            <p:spPr bwMode="auto">
              <a:xfrm>
                <a:off x="4153" y="2495"/>
                <a:ext cx="7803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fr-FR" sz="3600">
                    <a:solidFill>
                      <a:srgbClr val="0000FF"/>
                    </a:solidFill>
                  </a:rPr>
                  <a:t>(p-1) = ½ (n²-</a:t>
                </a:r>
                <a:r>
                  <a:rPr lang="fr-FR" sz="1200">
                    <a:solidFill>
                      <a:srgbClr val="0000FF"/>
                    </a:solidFill>
                  </a:rPr>
                  <a:t> </a:t>
                </a:r>
                <a:r>
                  <a:rPr lang="fr-FR" sz="3600">
                    <a:solidFill>
                      <a:srgbClr val="0000FF"/>
                    </a:solidFill>
                  </a:rPr>
                  <a:t>n) </a:t>
                </a:r>
                <a:r>
                  <a:rPr lang="fr-FR" sz="3600">
                    <a:sym typeface="Symbol" pitchFamily="18" charset="2"/>
                  </a:rPr>
                  <a:t></a:t>
                </a:r>
                <a:r>
                  <a:rPr lang="fr-FR" sz="3600">
                    <a:solidFill>
                      <a:srgbClr val="0000FF"/>
                    </a:solidFill>
                  </a:rPr>
                  <a:t> </a:t>
                </a:r>
                <a:r>
                  <a:rPr lang="fr-FR" sz="3600" i="1">
                    <a:solidFill>
                      <a:srgbClr val="FF0000"/>
                    </a:solidFill>
                  </a:rPr>
                  <a:t>O</a:t>
                </a:r>
                <a:r>
                  <a:rPr lang="fr-FR" sz="3600">
                    <a:solidFill>
                      <a:srgbClr val="FF0000"/>
                    </a:solidFill>
                  </a:rPr>
                  <a:t>(n²)</a:t>
                </a:r>
                <a:endParaRPr lang="fr-FR" sz="360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780301" name="Rectangle 2061"/>
            <p:cNvSpPr>
              <a:spLocks noChangeArrowheads="1"/>
            </p:cNvSpPr>
            <p:nvPr/>
          </p:nvSpPr>
          <p:spPr bwMode="auto">
            <a:xfrm>
              <a:off x="2510" y="3120"/>
              <a:ext cx="116" cy="288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  <a:spcAft>
                  <a:spcPct val="20000"/>
                </a:spcAft>
              </a:pPr>
              <a:endParaRPr lang="fr-FR" sz="2400">
                <a:solidFill>
                  <a:srgbClr val="FF0000"/>
                </a:solidFill>
              </a:endParaRPr>
            </a:p>
          </p:txBody>
        </p:sp>
        <p:sp>
          <p:nvSpPr>
            <p:cNvPr id="780302" name="Rectangle 2062"/>
            <p:cNvSpPr>
              <a:spLocks noChangeArrowheads="1"/>
            </p:cNvSpPr>
            <p:nvPr/>
          </p:nvSpPr>
          <p:spPr bwMode="auto">
            <a:xfrm>
              <a:off x="528" y="2736"/>
              <a:ext cx="4128" cy="1056"/>
            </a:xfrm>
            <a:prstGeom prst="rect">
              <a:avLst/>
            </a:prstGeom>
            <a:noFill/>
            <a:ln w="38100" cap="sq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90E9-2C97-478F-AE01-7C622F175679}" type="slidenum">
              <a:rPr lang="fr-FR"/>
              <a:pPr/>
              <a:t>61</a:t>
            </a:fld>
            <a:endParaRPr lang="fr-FR"/>
          </a:p>
        </p:txBody>
      </p:sp>
      <p:sp>
        <p:nvSpPr>
          <p:cNvPr id="78438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420100" cy="1143000"/>
          </a:xfrm>
          <a:ln>
            <a:solidFill>
              <a:srgbClr val="0033CC"/>
            </a:solidFill>
          </a:ln>
        </p:spPr>
        <p:txBody>
          <a:bodyPr/>
          <a:lstStyle/>
          <a:p>
            <a:r>
              <a:rPr lang="fr-FR" b="1"/>
              <a:t>Complexité au pire du tri par insertion</a:t>
            </a:r>
            <a:br>
              <a:rPr lang="fr-FR" b="1"/>
            </a:br>
            <a:r>
              <a:rPr lang="fr-FR" b="1"/>
              <a:t> </a:t>
            </a:r>
            <a:r>
              <a:rPr lang="fr-FR" sz="2800" b="1">
                <a:solidFill>
                  <a:srgbClr val="3333CC"/>
                </a:solidFill>
              </a:rPr>
              <a:t>(versions séquentielles)</a:t>
            </a:r>
          </a:p>
        </p:txBody>
      </p:sp>
      <p:sp>
        <p:nvSpPr>
          <p:cNvPr id="784387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877300" cy="4343400"/>
          </a:xfrm>
          <a:ln/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kumimoji="0" lang="en-US">
                <a:solidFill>
                  <a:srgbClr val="FF0000"/>
                </a:solidFill>
              </a:rPr>
              <a:t>Décalages</a:t>
            </a:r>
            <a:r>
              <a:rPr kumimoji="0" lang="en-US"/>
              <a:t> de 1 rang dans le tableau: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Symbol" pitchFamily="18" charset="2"/>
              <a:buNone/>
            </a:pPr>
            <a:r>
              <a:rPr kumimoji="0" lang="en-US"/>
              <a:t>	</a:t>
            </a:r>
            <a:r>
              <a:rPr kumimoji="0" lang="en-US" b="1">
                <a:sym typeface="Symbol" pitchFamily="18" charset="2"/>
              </a:rPr>
              <a:t>  </a:t>
            </a:r>
            <a:r>
              <a:rPr kumimoji="0" lang="en-US">
                <a:sym typeface="Symbol" pitchFamily="18" charset="2"/>
              </a:rPr>
              <a:t> </a:t>
            </a:r>
            <a:r>
              <a:rPr kumimoji="0" lang="en-US"/>
              <a:t>le même nombre que de </a:t>
            </a:r>
            <a:r>
              <a:rPr kumimoji="0" lang="en-US">
                <a:solidFill>
                  <a:srgbClr val="FF0000"/>
                </a:solidFill>
              </a:rPr>
              <a:t>comparaisons</a:t>
            </a:r>
            <a:r>
              <a:rPr kumimoji="0" lang="en-US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Symbol" pitchFamily="18" charset="2"/>
              <a:buNone/>
            </a:pPr>
            <a:endParaRPr kumimoji="0" lang="en-US" i="1">
              <a:solidFill>
                <a:srgbClr val="CC0099"/>
              </a:solidFill>
            </a:endParaRPr>
          </a:p>
          <a:p>
            <a:pPr algn="ctr">
              <a:spcBef>
                <a:spcPts val="500"/>
              </a:spcBef>
              <a:spcAft>
                <a:spcPts val="500"/>
              </a:spcAft>
              <a:buFont typeface="Symbol" pitchFamily="18" charset="2"/>
              <a:buNone/>
            </a:pPr>
            <a:r>
              <a:rPr kumimoji="0" lang="en-US">
                <a:solidFill>
                  <a:srgbClr val="0000FF"/>
                </a:solidFill>
              </a:rPr>
              <a:t>Unité de mesure de la complexité: </a:t>
            </a:r>
          </a:p>
          <a:p>
            <a:pPr algn="ctr">
              <a:spcBef>
                <a:spcPts val="500"/>
              </a:spcBef>
              <a:spcAft>
                <a:spcPts val="500"/>
              </a:spcAft>
              <a:buFont typeface="Symbol" pitchFamily="18" charset="2"/>
              <a:buNone/>
            </a:pPr>
            <a:r>
              <a:rPr kumimoji="0" lang="en-US">
                <a:solidFill>
                  <a:srgbClr val="0000FF"/>
                </a:solidFill>
              </a:rPr>
              <a:t>( Durée(1 comparaison) + Durée(1 décalage) )</a:t>
            </a:r>
          </a:p>
          <a:p>
            <a:pPr algn="ctr">
              <a:spcBef>
                <a:spcPts val="500"/>
              </a:spcBef>
              <a:spcAft>
                <a:spcPts val="500"/>
              </a:spcAft>
              <a:buFont typeface="Symbol" pitchFamily="18" charset="2"/>
              <a:buNone/>
            </a:pPr>
            <a:r>
              <a:rPr kumimoji="0" lang="en-US">
                <a:solidFill>
                  <a:srgbClr val="0000FF"/>
                </a:solidFill>
              </a:rPr>
              <a:t>= Durée (1 comparaison + 1 décalage) 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Symbol" pitchFamily="18" charset="2"/>
              <a:buNone/>
            </a:pPr>
            <a:endParaRPr kumimoji="0" lang="en-US">
              <a:solidFill>
                <a:srgbClr val="0000FF"/>
              </a:solidFill>
            </a:endParaRPr>
          </a:p>
          <a:p>
            <a:pPr>
              <a:spcBef>
                <a:spcPts val="500"/>
              </a:spcBef>
              <a:spcAft>
                <a:spcPts val="500"/>
              </a:spcAft>
              <a:buFont typeface="Symbol" pitchFamily="18" charset="2"/>
              <a:buNone/>
            </a:pPr>
            <a:endParaRPr kumimoji="0" lang="en-US" i="1">
              <a:solidFill>
                <a:srgbClr val="CC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13BCE-920C-4B0E-988C-6F947F1E6656}" type="slidenum">
              <a:rPr lang="fr-FR"/>
              <a:pPr/>
              <a:t>62</a:t>
            </a:fld>
            <a:endParaRPr lang="fr-FR"/>
          </a:p>
        </p:txBody>
      </p:sp>
      <p:sp>
        <p:nvSpPr>
          <p:cNvPr id="7864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420100" cy="990600"/>
          </a:xfrm>
          <a:ln>
            <a:solidFill>
              <a:srgbClr val="0033CC"/>
            </a:solidFill>
          </a:ln>
        </p:spPr>
        <p:txBody>
          <a:bodyPr/>
          <a:lstStyle/>
          <a:p>
            <a:r>
              <a:rPr lang="fr-FR" sz="3200" b="1"/>
              <a:t>	Complexité en moyenne du tri par insertion</a:t>
            </a:r>
            <a:br>
              <a:rPr lang="fr-FR" sz="3200" b="1"/>
            </a:br>
            <a:r>
              <a:rPr lang="fr-FR" sz="3200" b="1"/>
              <a:t> </a:t>
            </a:r>
            <a:r>
              <a:rPr lang="fr-FR" sz="2800" b="1">
                <a:solidFill>
                  <a:srgbClr val="3333CC"/>
                </a:solidFill>
              </a:rPr>
              <a:t>(versions séquentielles)</a:t>
            </a:r>
          </a:p>
        </p:txBody>
      </p:sp>
      <p:sp>
        <p:nvSpPr>
          <p:cNvPr id="7864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1989138"/>
            <a:ext cx="8991600" cy="3648075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kumimoji="0" lang="en-US" sz="4000">
                <a:solidFill>
                  <a:srgbClr val="FF0000"/>
                </a:solidFill>
              </a:rPr>
              <a:t>Dans le cas moyen</a:t>
            </a:r>
            <a:r>
              <a:rPr kumimoji="0" lang="en-US" sz="4000"/>
              <a:t>, </a:t>
            </a:r>
            <a:r>
              <a:rPr kumimoji="0" lang="en-US" sz="4000">
                <a:solidFill>
                  <a:srgbClr val="0000FF"/>
                </a:solidFill>
              </a:rPr>
              <a:t>la moitié</a:t>
            </a:r>
            <a:r>
              <a:rPr kumimoji="0" lang="en-US" sz="4000"/>
              <a:t> seulement des </a:t>
            </a:r>
            <a:r>
              <a:rPr kumimoji="0" lang="en-US" sz="4000">
                <a:solidFill>
                  <a:srgbClr val="0000FF"/>
                </a:solidFill>
              </a:rPr>
              <a:t>(p-1)</a:t>
            </a:r>
            <a:r>
              <a:rPr kumimoji="0" lang="en-US" sz="4000"/>
              <a:t> éléments subit une comparaison et un décalage. </a:t>
            </a:r>
            <a:r>
              <a:rPr kumimoji="0" lang="en-US" sz="4000" i="1">
                <a:solidFill>
                  <a:srgbClr val="CC0099"/>
                </a:solidFill>
              </a:rPr>
              <a:t>(le justifier)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Symbol" pitchFamily="18" charset="2"/>
              <a:buNone/>
            </a:pPr>
            <a:r>
              <a:rPr kumimoji="0" 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</a:t>
            </a:r>
            <a:r>
              <a:rPr kumimoji="0" lang="en-US" sz="4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</a:t>
            </a:r>
            <a:r>
              <a:rPr kumimoji="0" lang="en-US" sz="4000">
                <a:sym typeface="Symbol" pitchFamily="18" charset="2"/>
              </a:rPr>
              <a:t>  </a:t>
            </a:r>
            <a:r>
              <a:rPr kumimoji="0" lang="en-US" sz="4000"/>
              <a:t>Complexité en moyenne:</a:t>
            </a:r>
            <a:r>
              <a:rPr kumimoji="0" lang="en-US" sz="4000" i="1">
                <a:solidFill>
                  <a:srgbClr val="CC0099"/>
                </a:solidFill>
              </a:rPr>
              <a:t> </a:t>
            </a:r>
            <a:r>
              <a:rPr lang="fr-FR" sz="4000">
                <a:solidFill>
                  <a:srgbClr val="0000FF"/>
                </a:solidFill>
              </a:rPr>
              <a:t>1/4 (n²- n)</a:t>
            </a:r>
          </a:p>
          <a:p>
            <a:pPr algn="ctr">
              <a:spcBef>
                <a:spcPts val="500"/>
              </a:spcBef>
              <a:spcAft>
                <a:spcPts val="500"/>
              </a:spcAft>
              <a:buFont typeface="Symbol" pitchFamily="18" charset="2"/>
              <a:buNone/>
            </a:pPr>
            <a:r>
              <a:rPr lang="fr-FR" sz="4400"/>
              <a:t>  </a:t>
            </a:r>
            <a:r>
              <a:rPr lang="fr-FR" sz="5400" i="1">
                <a:solidFill>
                  <a:srgbClr val="FF3300"/>
                </a:solidFill>
                <a:sym typeface="Symbol" pitchFamily="18" charset="2"/>
              </a:rPr>
              <a:t></a:t>
            </a:r>
            <a:r>
              <a:rPr lang="fr-FR" sz="3600" i="1">
                <a:solidFill>
                  <a:srgbClr val="FF3300"/>
                </a:solidFill>
                <a:sym typeface="Symbol" pitchFamily="18" charset="2"/>
              </a:rPr>
              <a:t> </a:t>
            </a:r>
            <a:r>
              <a:rPr lang="fr-FR" sz="5400">
                <a:solidFill>
                  <a:srgbClr val="FF0000"/>
                </a:solidFill>
              </a:rPr>
              <a:t>(n²)</a:t>
            </a:r>
            <a:endParaRPr lang="en-US" sz="44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D867-D828-4565-93F5-938387164541}" type="slidenum">
              <a:rPr lang="fr-FR"/>
              <a:pPr/>
              <a:t>63</a:t>
            </a:fld>
            <a:endParaRPr lang="fr-FR"/>
          </a:p>
        </p:txBody>
      </p:sp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8420100" cy="609600"/>
          </a:xfrm>
          <a:ln>
            <a:solidFill>
              <a:srgbClr val="0033CC"/>
            </a:solidFill>
          </a:ln>
        </p:spPr>
        <p:txBody>
          <a:bodyPr/>
          <a:lstStyle/>
          <a:p>
            <a:r>
              <a:rPr lang="fr-FR" b="1"/>
              <a:t>Complexité au mieux</a:t>
            </a:r>
            <a:endParaRPr lang="fr-FR" sz="4000" b="1"/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8386763" cy="3810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fr-FR">
                <a:cs typeface="Times New Roman" pitchFamily="18" charset="0"/>
              </a:rPr>
              <a:t>Si la liste est déjà triée: 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fr-FR">
                <a:cs typeface="Times New Roman" pitchFamily="18" charset="0"/>
              </a:rPr>
              <a:t>en </a:t>
            </a:r>
            <a:r>
              <a:rPr lang="fr-FR" sz="44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</a:t>
            </a:r>
            <a:r>
              <a:rPr lang="fr-FR" sz="20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fr-FR">
                <a:solidFill>
                  <a:srgbClr val="FF0000"/>
                </a:solidFill>
                <a:cs typeface="Times New Roman" pitchFamily="18" charset="0"/>
              </a:rPr>
              <a:t>(n)</a:t>
            </a:r>
            <a:r>
              <a:rPr lang="fr-FR">
                <a:cs typeface="Times New Roman" pitchFamily="18" charset="0"/>
              </a:rPr>
              <a:t>    </a:t>
            </a:r>
            <a:r>
              <a:rPr lang="fr-FR" sz="2000" i="1">
                <a:solidFill>
                  <a:srgbClr val="FF0000"/>
                </a:solidFill>
                <a:cs typeface="Times New Roman" pitchFamily="18" charset="0"/>
              </a:rPr>
              <a:t>(versions séquentielles)</a:t>
            </a:r>
          </a:p>
          <a:p>
            <a:pPr algn="ctr">
              <a:lnSpc>
                <a:spcPct val="80000"/>
              </a:lnSpc>
              <a:buFont typeface="Symbol" pitchFamily="18" charset="2"/>
              <a:buNone/>
            </a:pPr>
            <a:r>
              <a:rPr lang="fr-FR" sz="2000" i="1">
                <a:solidFill>
                  <a:srgbClr val="CC0099"/>
                </a:solidFill>
                <a:cs typeface="Times New Roman" pitchFamily="18" charset="0"/>
              </a:rPr>
              <a:t>(Exercice: démontrez-le !)</a:t>
            </a:r>
          </a:p>
          <a:p>
            <a:pPr>
              <a:lnSpc>
                <a:spcPct val="80000"/>
              </a:lnSpc>
            </a:pPr>
            <a:r>
              <a:rPr lang="fr-FR">
                <a:cs typeface="Times New Roman" pitchFamily="18" charset="0"/>
              </a:rPr>
              <a:t>Pour des données </a:t>
            </a:r>
            <a:r>
              <a:rPr lang="fr-FR">
                <a:solidFill>
                  <a:srgbClr val="0000FF"/>
                </a:solidFill>
                <a:cs typeface="Times New Roman" pitchFamily="18" charset="0"/>
              </a:rPr>
              <a:t>presque ordonnées</a:t>
            </a:r>
            <a:r>
              <a:rPr lang="fr-FR">
                <a:cs typeface="Times New Roman" pitchFamily="18" charset="0"/>
              </a:rPr>
              <a:t>, le comportement est </a:t>
            </a:r>
            <a:r>
              <a:rPr lang="fr-FR">
                <a:solidFill>
                  <a:srgbClr val="0000FF"/>
                </a:solidFill>
                <a:cs typeface="Times New Roman" pitchFamily="18" charset="0"/>
              </a:rPr>
              <a:t>presque linéaire.</a:t>
            </a:r>
          </a:p>
          <a:p>
            <a:pPr>
              <a:lnSpc>
                <a:spcPct val="80000"/>
              </a:lnSpc>
            </a:pPr>
            <a:endParaRPr lang="fr-FR">
              <a:solidFill>
                <a:srgbClr val="0000FF"/>
              </a:solidFill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fr-FR" sz="2800">
                <a:solidFill>
                  <a:srgbClr val="0000FF"/>
                </a:solidFill>
                <a:cs typeface="Times New Roman" pitchFamily="18" charset="0"/>
              </a:rPr>
              <a:t>À la différence du tri par sélection, la complexité dépend fortement des valeurs des données</a:t>
            </a:r>
            <a:endParaRPr lang="fr-FR" sz="2800"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endParaRPr lang="fr-FR" sz="280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66A5-D276-408E-BD64-8277C3CF9C74}" type="slidenum">
              <a:rPr lang="fr-FR"/>
              <a:pPr/>
              <a:t>64</a:t>
            </a:fld>
            <a:endParaRPr lang="fr-FR"/>
          </a:p>
        </p:txBody>
      </p:sp>
      <p:sp>
        <p:nvSpPr>
          <p:cNvPr id="7782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420100" cy="762000"/>
          </a:xfrm>
          <a:ln>
            <a:solidFill>
              <a:srgbClr val="0033CC"/>
            </a:solidFill>
          </a:ln>
        </p:spPr>
        <p:txBody>
          <a:bodyPr/>
          <a:lstStyle/>
          <a:p>
            <a:r>
              <a:rPr lang="fr-FR" b="1"/>
              <a:t>Tri par insertion: utilité</a:t>
            </a:r>
          </a:p>
        </p:txBody>
      </p:sp>
      <p:sp>
        <p:nvSpPr>
          <p:cNvPr id="7782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877300" cy="4953000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endParaRPr kumimoji="0" lang="en-US" sz="1400"/>
          </a:p>
          <a:p>
            <a:pPr algn="ctr">
              <a:spcBef>
                <a:spcPts val="500"/>
              </a:spcBef>
              <a:spcAft>
                <a:spcPts val="500"/>
              </a:spcAft>
            </a:pPr>
            <a:r>
              <a:rPr kumimoji="0" lang="en-US" sz="3600">
                <a:solidFill>
                  <a:srgbClr val="FF0000"/>
                </a:solidFill>
              </a:rPr>
              <a:t>Pour insérer de nouvelles données </a:t>
            </a:r>
          </a:p>
          <a:p>
            <a:pPr algn="ctr">
              <a:spcBef>
                <a:spcPts val="500"/>
              </a:spcBef>
              <a:spcAft>
                <a:spcPts val="500"/>
              </a:spcAft>
              <a:buFont typeface="Symbol" pitchFamily="18" charset="2"/>
              <a:buNone/>
            </a:pPr>
            <a:r>
              <a:rPr kumimoji="0" lang="en-US" sz="3600">
                <a:solidFill>
                  <a:srgbClr val="FF0000"/>
                </a:solidFill>
              </a:rPr>
              <a:t>dans un tableau déjà trié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Symbol" pitchFamily="18" charset="2"/>
              <a:buNone/>
            </a:pPr>
            <a:r>
              <a:rPr kumimoji="0" lang="en-US"/>
              <a:t>Par exemple, pour des algorithmes qui enrichissent les </a:t>
            </a:r>
            <a:r>
              <a:rPr kumimoji="0" lang="en-US">
                <a:solidFill>
                  <a:srgbClr val="0000FF"/>
                </a:solidFill>
              </a:rPr>
              <a:t>données en temps réel</a:t>
            </a:r>
            <a:r>
              <a:rPr kumimoji="0" lang="en-US"/>
              <a:t>, au fur et à mesure de leur apparition. 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Symbol" pitchFamily="18" charset="2"/>
              <a:buNone/>
            </a:pPr>
            <a:r>
              <a:rPr kumimoji="0" lang="en-US"/>
              <a:t>C'est l'un des seuls tris dont la </a:t>
            </a:r>
            <a:r>
              <a:rPr kumimoji="0" lang="en-US">
                <a:solidFill>
                  <a:srgbClr val="0000FF"/>
                </a:solidFill>
              </a:rPr>
              <a:t>complexité</a:t>
            </a:r>
            <a:r>
              <a:rPr kumimoji="0" lang="en-US"/>
              <a:t> est </a:t>
            </a:r>
            <a:r>
              <a:rPr kumimoji="0" lang="en-US">
                <a:solidFill>
                  <a:srgbClr val="0000FF"/>
                </a:solidFill>
              </a:rPr>
              <a:t>meilleure</a:t>
            </a:r>
            <a:r>
              <a:rPr kumimoji="0" lang="en-US"/>
              <a:t> quand le tableau possède </a:t>
            </a:r>
            <a:r>
              <a:rPr kumimoji="0" lang="en-US">
                <a:solidFill>
                  <a:srgbClr val="0000FF"/>
                </a:solidFill>
              </a:rPr>
              <a:t>initialement  un "certain ordre"</a:t>
            </a:r>
            <a:r>
              <a:rPr kumimoji="0" lang="en-US"/>
              <a:t>.</a:t>
            </a:r>
          </a:p>
          <a:p>
            <a:pPr>
              <a:lnSpc>
                <a:spcPct val="90000"/>
              </a:lnSpc>
            </a:pPr>
            <a:endParaRPr lang="fr-FR"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563B-94C3-4315-80D1-88ADC4BB40E6}" type="slidenum">
              <a:rPr lang="fr-FR"/>
              <a:pPr/>
              <a:t>65</a:t>
            </a:fld>
            <a:endParaRPr lang="fr-FR"/>
          </a:p>
        </p:txBody>
      </p:sp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8324850" cy="685800"/>
          </a:xfrm>
          <a:ln>
            <a:solidFill>
              <a:srgbClr val="6600FF"/>
            </a:solidFill>
          </a:ln>
        </p:spPr>
        <p:txBody>
          <a:bodyPr/>
          <a:lstStyle/>
          <a:p>
            <a:pPr>
              <a:lnSpc>
                <a:spcPts val="3700"/>
              </a:lnSpc>
            </a:pPr>
            <a:r>
              <a:rPr lang="fr-FR" b="1">
                <a:cs typeface="Times New Roman" pitchFamily="18" charset="0"/>
              </a:rPr>
              <a:t>Le Tri à bulles élémentaire</a:t>
            </a:r>
            <a:endParaRPr lang="fr-FR" sz="2800" b="1">
              <a:cs typeface="Times New Roman" pitchFamily="18" charset="0"/>
            </a:endParaRPr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219200"/>
            <a:ext cx="8420100" cy="48768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fr-FR" sz="2000">
                <a:cs typeface="Times New Roman" pitchFamily="18" charset="0"/>
              </a:rPr>
              <a:t>• </a:t>
            </a:r>
            <a:r>
              <a:rPr lang="fr-FR" sz="2800" i="1">
                <a:solidFill>
                  <a:srgbClr val="0033CC"/>
                </a:solidFill>
                <a:cs typeface="Times New Roman" pitchFamily="18" charset="0"/>
              </a:rPr>
              <a:t>Données</a:t>
            </a:r>
            <a:r>
              <a:rPr lang="fr-FR" sz="2800" i="1">
                <a:cs typeface="Times New Roman" pitchFamily="18" charset="0"/>
              </a:rPr>
              <a:t> </a:t>
            </a:r>
            <a:r>
              <a:rPr lang="fr-FR" sz="2800">
                <a:cs typeface="Times New Roman" pitchFamily="18" charset="0"/>
              </a:rPr>
              <a:t>: un </a:t>
            </a:r>
            <a:r>
              <a:rPr lang="fr-FR" sz="2800">
                <a:solidFill>
                  <a:srgbClr val="0000CC"/>
                </a:solidFill>
                <a:cs typeface="Times New Roman" pitchFamily="18" charset="0"/>
              </a:rPr>
              <a:t>tableau de n éléments</a:t>
            </a:r>
            <a:r>
              <a:rPr lang="fr-FR" sz="2800">
                <a:cs typeface="Times New Roman" pitchFamily="18" charset="0"/>
              </a:rPr>
              <a:t> à trier </a:t>
            </a:r>
          </a:p>
          <a:p>
            <a:r>
              <a:rPr lang="fr-FR" sz="2800" i="1">
                <a:solidFill>
                  <a:srgbClr val="0033CC"/>
                </a:solidFill>
                <a:cs typeface="Times New Roman" pitchFamily="18" charset="0"/>
              </a:rPr>
              <a:t>Principe</a:t>
            </a:r>
            <a:r>
              <a:rPr lang="fr-FR" sz="2800">
                <a:cs typeface="Times New Roman" pitchFamily="18" charset="0"/>
              </a:rPr>
              <a:t>: </a:t>
            </a:r>
            <a:r>
              <a:rPr lang="fr-FR" sz="2000">
                <a:cs typeface="Times New Roman" pitchFamily="18" charset="0"/>
              </a:rPr>
              <a:t>	</a:t>
            </a:r>
            <a:r>
              <a:rPr lang="fr-FR" sz="2800">
                <a:cs typeface="Times New Roman" pitchFamily="18" charset="0"/>
              </a:rPr>
              <a:t>suite de parcours successifs ; tri par la queue</a:t>
            </a:r>
            <a:endParaRPr lang="fr-FR" sz="2800">
              <a:solidFill>
                <a:srgbClr val="0000CC"/>
              </a:solidFill>
              <a:cs typeface="Times New Roman" pitchFamily="18" charset="0"/>
            </a:endParaRPr>
          </a:p>
          <a:p>
            <a:pPr>
              <a:buFont typeface="Symbol" pitchFamily="18" charset="2"/>
              <a:buNone/>
            </a:pPr>
            <a:r>
              <a:rPr lang="fr-FR" sz="2800">
                <a:solidFill>
                  <a:srgbClr val="0000CC"/>
                </a:solidFill>
                <a:cs typeface="Times New Roman" pitchFamily="18" charset="0"/>
              </a:rPr>
              <a:t>	</a:t>
            </a:r>
            <a:r>
              <a:rPr lang="fr-FR" sz="2800">
                <a:cs typeface="Times New Roman" pitchFamily="18" charset="0"/>
              </a:rPr>
              <a:t>à l’issue de chaque parcours,</a:t>
            </a:r>
            <a:r>
              <a:rPr lang="fr-FR" sz="280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fr-FR" sz="2800">
                <a:solidFill>
                  <a:srgbClr val="FF0000"/>
                </a:solidFill>
                <a:cs typeface="Times New Roman" pitchFamily="18" charset="0"/>
              </a:rPr>
              <a:t>le plus grand élément non encore rangé</a:t>
            </a:r>
            <a:r>
              <a:rPr lang="fr-FR" sz="2800">
                <a:solidFill>
                  <a:srgbClr val="0000CC"/>
                </a:solidFill>
                <a:cs typeface="Times New Roman" pitchFamily="18" charset="0"/>
              </a:rPr>
              <a:t> est </a:t>
            </a:r>
            <a:r>
              <a:rPr lang="fr-FR" sz="2800">
                <a:solidFill>
                  <a:srgbClr val="0000FF"/>
                </a:solidFill>
                <a:cs typeface="Times New Roman" pitchFamily="18" charset="0"/>
              </a:rPr>
              <a:t>remonté à droite</a:t>
            </a:r>
            <a:endParaRPr lang="fr-FR" sz="2800">
              <a:solidFill>
                <a:srgbClr val="0000CC"/>
              </a:solidFill>
              <a:cs typeface="Times New Roman" pitchFamily="18" charset="0"/>
            </a:endParaRPr>
          </a:p>
          <a:p>
            <a:endParaRPr lang="fr-FR" sz="2000"/>
          </a:p>
        </p:txBody>
      </p:sp>
      <p:grpSp>
        <p:nvGrpSpPr>
          <p:cNvPr id="586775" name="Group 23"/>
          <p:cNvGrpSpPr>
            <a:grpSpLocks/>
          </p:cNvGrpSpPr>
          <p:nvPr/>
        </p:nvGrpSpPr>
        <p:grpSpPr bwMode="auto">
          <a:xfrm>
            <a:off x="1295400" y="3200400"/>
            <a:ext cx="7573963" cy="2667000"/>
            <a:chOff x="816" y="2064"/>
            <a:chExt cx="4771" cy="1680"/>
          </a:xfrm>
        </p:grpSpPr>
        <p:grpSp>
          <p:nvGrpSpPr>
            <p:cNvPr id="586756" name="Group 4"/>
            <p:cNvGrpSpPr>
              <a:grpSpLocks/>
            </p:cNvGrpSpPr>
            <p:nvPr/>
          </p:nvGrpSpPr>
          <p:grpSpPr bwMode="auto">
            <a:xfrm>
              <a:off x="1632" y="2064"/>
              <a:ext cx="2607" cy="149"/>
              <a:chOff x="1560" y="2064"/>
              <a:chExt cx="2607" cy="149"/>
            </a:xfrm>
          </p:grpSpPr>
          <p:sp>
            <p:nvSpPr>
              <p:cNvPr id="586757" name="Rectangle 5"/>
              <p:cNvSpPr>
                <a:spLocks noChangeArrowheads="1"/>
              </p:cNvSpPr>
              <p:nvPr/>
            </p:nvSpPr>
            <p:spPr bwMode="auto">
              <a:xfrm>
                <a:off x="1560" y="2064"/>
                <a:ext cx="1092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86758" name="Rectangle 6"/>
              <p:cNvSpPr>
                <a:spLocks noChangeArrowheads="1"/>
              </p:cNvSpPr>
              <p:nvPr/>
            </p:nvSpPr>
            <p:spPr bwMode="auto">
              <a:xfrm>
                <a:off x="2666" y="2069"/>
                <a:ext cx="208" cy="144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86759" name="Rectangle 7"/>
              <p:cNvSpPr>
                <a:spLocks noChangeArrowheads="1"/>
              </p:cNvSpPr>
              <p:nvPr/>
            </p:nvSpPr>
            <p:spPr bwMode="auto">
              <a:xfrm>
                <a:off x="3075" y="2069"/>
                <a:ext cx="1092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86760" name="Rectangle 8"/>
              <p:cNvSpPr>
                <a:spLocks noChangeArrowheads="1"/>
              </p:cNvSpPr>
              <p:nvPr/>
            </p:nvSpPr>
            <p:spPr bwMode="auto">
              <a:xfrm>
                <a:off x="2893" y="2069"/>
                <a:ext cx="208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586761" name="Line 9"/>
            <p:cNvSpPr>
              <a:spLocks noChangeShapeType="1"/>
            </p:cNvSpPr>
            <p:nvPr/>
          </p:nvSpPr>
          <p:spPr bwMode="auto">
            <a:xfrm flipV="1">
              <a:off x="2304" y="2208"/>
              <a:ext cx="41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586762" name="Text Box 10"/>
            <p:cNvSpPr txBox="1">
              <a:spLocks noChangeArrowheads="1"/>
            </p:cNvSpPr>
            <p:nvPr/>
          </p:nvSpPr>
          <p:spPr bwMode="auto">
            <a:xfrm>
              <a:off x="1392" y="2352"/>
              <a:ext cx="41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fr-FR" sz="2400"/>
                <a:t>si le rouge est plus grand, l’intervertir avec le suivant</a:t>
              </a:r>
              <a:endParaRPr lang="fr-FR"/>
            </a:p>
          </p:txBody>
        </p:sp>
        <p:grpSp>
          <p:nvGrpSpPr>
            <p:cNvPr id="586763" name="Group 11"/>
            <p:cNvGrpSpPr>
              <a:grpSpLocks/>
            </p:cNvGrpSpPr>
            <p:nvPr/>
          </p:nvGrpSpPr>
          <p:grpSpPr bwMode="auto">
            <a:xfrm>
              <a:off x="1578" y="2840"/>
              <a:ext cx="2607" cy="149"/>
              <a:chOff x="1623" y="3067"/>
              <a:chExt cx="2607" cy="149"/>
            </a:xfrm>
          </p:grpSpPr>
          <p:sp>
            <p:nvSpPr>
              <p:cNvPr id="586764" name="Rectangle 12"/>
              <p:cNvSpPr>
                <a:spLocks noChangeArrowheads="1"/>
              </p:cNvSpPr>
              <p:nvPr/>
            </p:nvSpPr>
            <p:spPr bwMode="auto">
              <a:xfrm>
                <a:off x="1623" y="3067"/>
                <a:ext cx="1092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86765" name="Rectangle 13"/>
              <p:cNvSpPr>
                <a:spLocks noChangeArrowheads="1"/>
              </p:cNvSpPr>
              <p:nvPr/>
            </p:nvSpPr>
            <p:spPr bwMode="auto">
              <a:xfrm>
                <a:off x="2939" y="3067"/>
                <a:ext cx="208" cy="144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86766" name="Rectangle 14"/>
              <p:cNvSpPr>
                <a:spLocks noChangeArrowheads="1"/>
              </p:cNvSpPr>
              <p:nvPr/>
            </p:nvSpPr>
            <p:spPr bwMode="auto">
              <a:xfrm>
                <a:off x="3138" y="3072"/>
                <a:ext cx="1092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86767" name="Rectangle 15"/>
              <p:cNvSpPr>
                <a:spLocks noChangeArrowheads="1"/>
              </p:cNvSpPr>
              <p:nvPr/>
            </p:nvSpPr>
            <p:spPr bwMode="auto">
              <a:xfrm>
                <a:off x="2712" y="3067"/>
                <a:ext cx="208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586768" name="Line 16"/>
            <p:cNvSpPr>
              <a:spLocks noChangeShapeType="1"/>
            </p:cNvSpPr>
            <p:nvPr/>
          </p:nvSpPr>
          <p:spPr bwMode="auto">
            <a:xfrm>
              <a:off x="2496" y="2640"/>
              <a:ext cx="408" cy="1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grpSp>
          <p:nvGrpSpPr>
            <p:cNvPr id="586769" name="Group 17"/>
            <p:cNvGrpSpPr>
              <a:grpSpLocks/>
            </p:cNvGrpSpPr>
            <p:nvPr/>
          </p:nvGrpSpPr>
          <p:grpSpPr bwMode="auto">
            <a:xfrm>
              <a:off x="1632" y="3600"/>
              <a:ext cx="2658" cy="144"/>
              <a:chOff x="1260" y="3521"/>
              <a:chExt cx="2658" cy="144"/>
            </a:xfrm>
          </p:grpSpPr>
          <p:sp>
            <p:nvSpPr>
              <p:cNvPr id="586770" name="Line 18"/>
              <p:cNvSpPr>
                <a:spLocks noChangeShapeType="1"/>
              </p:cNvSpPr>
              <p:nvPr/>
            </p:nvSpPr>
            <p:spPr bwMode="auto">
              <a:xfrm flipH="1">
                <a:off x="2821" y="3527"/>
                <a:ext cx="36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586771" name="Rectangle 19"/>
              <p:cNvSpPr>
                <a:spLocks noChangeArrowheads="1"/>
              </p:cNvSpPr>
              <p:nvPr/>
            </p:nvSpPr>
            <p:spPr bwMode="auto">
              <a:xfrm>
                <a:off x="1260" y="3521"/>
                <a:ext cx="2630" cy="136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586772" name="Rectangle 20"/>
              <p:cNvSpPr>
                <a:spLocks noChangeArrowheads="1"/>
              </p:cNvSpPr>
              <p:nvPr/>
            </p:nvSpPr>
            <p:spPr bwMode="auto">
              <a:xfrm>
                <a:off x="3710" y="3521"/>
                <a:ext cx="208" cy="144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586773" name="Text Box 21"/>
            <p:cNvSpPr txBox="1">
              <a:spLocks noChangeArrowheads="1"/>
            </p:cNvSpPr>
            <p:nvPr/>
          </p:nvSpPr>
          <p:spPr bwMode="auto">
            <a:xfrm>
              <a:off x="816" y="3120"/>
              <a:ext cx="33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fr-FR" sz="2400"/>
                <a:t>fin du parcours : le plus grand est  à droite</a:t>
              </a:r>
            </a:p>
          </p:txBody>
        </p:sp>
        <p:sp>
          <p:nvSpPr>
            <p:cNvPr id="586774" name="Line 22"/>
            <p:cNvSpPr>
              <a:spLocks noChangeShapeType="1"/>
            </p:cNvSpPr>
            <p:nvPr/>
          </p:nvSpPr>
          <p:spPr bwMode="auto">
            <a:xfrm>
              <a:off x="3696" y="3408"/>
              <a:ext cx="408" cy="1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3CED-79CA-4EF5-89B8-3ADFD2984858}" type="slidenum">
              <a:rPr lang="fr-FR"/>
              <a:pPr/>
              <a:t>66</a:t>
            </a:fld>
            <a:endParaRPr lang="fr-FR"/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>
          <a:xfrm>
            <a:off x="776288" y="304800"/>
            <a:ext cx="8420100" cy="649288"/>
          </a:xfrm>
          <a:ln>
            <a:solidFill>
              <a:srgbClr val="6600FF"/>
            </a:solidFill>
          </a:ln>
        </p:spPr>
        <p:txBody>
          <a:bodyPr/>
          <a:lstStyle/>
          <a:p>
            <a:r>
              <a:rPr lang="fr-FR" b="1"/>
              <a:t>Simulation du tri à bulles élémentaire</a:t>
            </a:r>
          </a:p>
        </p:txBody>
      </p:sp>
      <p:grpSp>
        <p:nvGrpSpPr>
          <p:cNvPr id="589257" name="Group 457"/>
          <p:cNvGrpSpPr>
            <a:grpSpLocks/>
          </p:cNvGrpSpPr>
          <p:nvPr/>
        </p:nvGrpSpPr>
        <p:grpSpPr bwMode="auto">
          <a:xfrm>
            <a:off x="1065213" y="1557338"/>
            <a:ext cx="3455987" cy="360362"/>
            <a:chOff x="671" y="981"/>
            <a:chExt cx="2177" cy="227"/>
          </a:xfrm>
        </p:grpSpPr>
        <p:sp>
          <p:nvSpPr>
            <p:cNvPr id="588805" name="Rectangle 5"/>
            <p:cNvSpPr>
              <a:spLocks noChangeArrowheads="1"/>
            </p:cNvSpPr>
            <p:nvPr/>
          </p:nvSpPr>
          <p:spPr bwMode="auto">
            <a:xfrm>
              <a:off x="943" y="981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88806" name="Rectangle 6"/>
            <p:cNvSpPr>
              <a:spLocks noChangeArrowheads="1"/>
            </p:cNvSpPr>
            <p:nvPr/>
          </p:nvSpPr>
          <p:spPr bwMode="auto">
            <a:xfrm>
              <a:off x="671" y="981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88807" name="Text Box 7"/>
            <p:cNvSpPr txBox="1">
              <a:spLocks noChangeArrowheads="1"/>
            </p:cNvSpPr>
            <p:nvPr/>
          </p:nvSpPr>
          <p:spPr bwMode="auto">
            <a:xfrm>
              <a:off x="680" y="1026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20</a:t>
              </a:r>
            </a:p>
          </p:txBody>
        </p:sp>
        <p:sp>
          <p:nvSpPr>
            <p:cNvPr id="588808" name="Text Box 8"/>
            <p:cNvSpPr txBox="1">
              <a:spLocks noChangeArrowheads="1"/>
            </p:cNvSpPr>
            <p:nvPr/>
          </p:nvSpPr>
          <p:spPr bwMode="auto">
            <a:xfrm>
              <a:off x="1306" y="1026"/>
              <a:ext cx="205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9</a:t>
              </a:r>
            </a:p>
          </p:txBody>
        </p:sp>
        <p:sp>
          <p:nvSpPr>
            <p:cNvPr id="588809" name="Text Box 9"/>
            <p:cNvSpPr txBox="1">
              <a:spLocks noChangeArrowheads="1"/>
            </p:cNvSpPr>
            <p:nvPr/>
          </p:nvSpPr>
          <p:spPr bwMode="auto">
            <a:xfrm>
              <a:off x="1768" y="1026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24</a:t>
              </a:r>
            </a:p>
          </p:txBody>
        </p:sp>
        <p:sp>
          <p:nvSpPr>
            <p:cNvPr id="588810" name="Text Box 10"/>
            <p:cNvSpPr txBox="1">
              <a:spLocks noChangeArrowheads="1"/>
            </p:cNvSpPr>
            <p:nvPr/>
          </p:nvSpPr>
          <p:spPr bwMode="auto">
            <a:xfrm>
              <a:off x="2041" y="1026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13</a:t>
              </a:r>
            </a:p>
          </p:txBody>
        </p:sp>
        <p:sp>
          <p:nvSpPr>
            <p:cNvPr id="588811" name="Text Box 11"/>
            <p:cNvSpPr txBox="1">
              <a:spLocks noChangeArrowheads="1"/>
            </p:cNvSpPr>
            <p:nvPr/>
          </p:nvSpPr>
          <p:spPr bwMode="auto">
            <a:xfrm>
              <a:off x="2313" y="1026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27</a:t>
              </a:r>
            </a:p>
          </p:txBody>
        </p:sp>
        <p:sp>
          <p:nvSpPr>
            <p:cNvPr id="588812" name="Text Box 12"/>
            <p:cNvSpPr txBox="1">
              <a:spLocks noChangeArrowheads="1"/>
            </p:cNvSpPr>
            <p:nvPr/>
          </p:nvSpPr>
          <p:spPr bwMode="auto">
            <a:xfrm>
              <a:off x="2625" y="1026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</a:t>
              </a:r>
            </a:p>
          </p:txBody>
        </p:sp>
        <p:sp>
          <p:nvSpPr>
            <p:cNvPr id="588818" name="Text Box 18"/>
            <p:cNvSpPr txBox="1">
              <a:spLocks noChangeArrowheads="1"/>
            </p:cNvSpPr>
            <p:nvPr/>
          </p:nvSpPr>
          <p:spPr bwMode="auto">
            <a:xfrm>
              <a:off x="943" y="1026"/>
              <a:ext cx="294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18</a:t>
              </a:r>
            </a:p>
          </p:txBody>
        </p:sp>
        <p:sp>
          <p:nvSpPr>
            <p:cNvPr id="588819" name="Text Box 19"/>
            <p:cNvSpPr txBox="1">
              <a:spLocks noChangeArrowheads="1"/>
            </p:cNvSpPr>
            <p:nvPr/>
          </p:nvSpPr>
          <p:spPr bwMode="auto">
            <a:xfrm>
              <a:off x="1487" y="1026"/>
              <a:ext cx="319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5</a:t>
              </a:r>
            </a:p>
          </p:txBody>
        </p:sp>
        <p:sp>
          <p:nvSpPr>
            <p:cNvPr id="588823" name="Rectangle 23"/>
            <p:cNvSpPr>
              <a:spLocks noChangeArrowheads="1"/>
            </p:cNvSpPr>
            <p:nvPr/>
          </p:nvSpPr>
          <p:spPr bwMode="auto">
            <a:xfrm>
              <a:off x="1215" y="98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88824" name="Rectangle 24"/>
            <p:cNvSpPr>
              <a:spLocks noChangeArrowheads="1"/>
            </p:cNvSpPr>
            <p:nvPr/>
          </p:nvSpPr>
          <p:spPr bwMode="auto">
            <a:xfrm>
              <a:off x="1487" y="98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88825" name="Rectangle 25"/>
            <p:cNvSpPr>
              <a:spLocks noChangeArrowheads="1"/>
            </p:cNvSpPr>
            <p:nvPr/>
          </p:nvSpPr>
          <p:spPr bwMode="auto">
            <a:xfrm>
              <a:off x="1759" y="98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88826" name="Rectangle 26"/>
            <p:cNvSpPr>
              <a:spLocks noChangeArrowheads="1"/>
            </p:cNvSpPr>
            <p:nvPr/>
          </p:nvSpPr>
          <p:spPr bwMode="auto">
            <a:xfrm>
              <a:off x="2032" y="98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88827" name="Rectangle 27"/>
            <p:cNvSpPr>
              <a:spLocks noChangeArrowheads="1"/>
            </p:cNvSpPr>
            <p:nvPr/>
          </p:nvSpPr>
          <p:spPr bwMode="auto">
            <a:xfrm>
              <a:off x="2304" y="98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88828" name="Rectangle 28"/>
            <p:cNvSpPr>
              <a:spLocks noChangeArrowheads="1"/>
            </p:cNvSpPr>
            <p:nvPr/>
          </p:nvSpPr>
          <p:spPr bwMode="auto">
            <a:xfrm>
              <a:off x="2576" y="98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</p:grpSp>
      <p:grpSp>
        <p:nvGrpSpPr>
          <p:cNvPr id="589143" name="Group 343"/>
          <p:cNvGrpSpPr>
            <a:grpSpLocks/>
          </p:cNvGrpSpPr>
          <p:nvPr/>
        </p:nvGrpSpPr>
        <p:grpSpPr bwMode="auto">
          <a:xfrm>
            <a:off x="1065213" y="2708275"/>
            <a:ext cx="3455987" cy="387350"/>
            <a:chOff x="671" y="1797"/>
            <a:chExt cx="2177" cy="244"/>
          </a:xfrm>
        </p:grpSpPr>
        <p:sp>
          <p:nvSpPr>
            <p:cNvPr id="589137" name="Rectangle 337"/>
            <p:cNvSpPr>
              <a:spLocks noChangeArrowheads="1"/>
            </p:cNvSpPr>
            <p:nvPr/>
          </p:nvSpPr>
          <p:spPr bwMode="auto">
            <a:xfrm>
              <a:off x="1487" y="1797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89126" name="Rectangle 326"/>
            <p:cNvSpPr>
              <a:spLocks noChangeArrowheads="1"/>
            </p:cNvSpPr>
            <p:nvPr/>
          </p:nvSpPr>
          <p:spPr bwMode="auto">
            <a:xfrm>
              <a:off x="1215" y="1797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89040" name="Text Box 240"/>
            <p:cNvSpPr txBox="1">
              <a:spLocks noChangeArrowheads="1"/>
            </p:cNvSpPr>
            <p:nvPr/>
          </p:nvSpPr>
          <p:spPr bwMode="auto">
            <a:xfrm>
              <a:off x="1224" y="1842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20</a:t>
              </a:r>
            </a:p>
          </p:txBody>
        </p:sp>
        <p:sp>
          <p:nvSpPr>
            <p:cNvPr id="589127" name="Rectangle 327"/>
            <p:cNvSpPr>
              <a:spLocks noChangeArrowheads="1"/>
            </p:cNvSpPr>
            <p:nvPr/>
          </p:nvSpPr>
          <p:spPr bwMode="auto">
            <a:xfrm>
              <a:off x="943" y="1797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89128" name="Rectangle 328"/>
            <p:cNvSpPr>
              <a:spLocks noChangeArrowheads="1"/>
            </p:cNvSpPr>
            <p:nvPr/>
          </p:nvSpPr>
          <p:spPr bwMode="auto">
            <a:xfrm>
              <a:off x="671" y="1797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89129" name="Text Box 329"/>
            <p:cNvSpPr txBox="1">
              <a:spLocks noChangeArrowheads="1"/>
            </p:cNvSpPr>
            <p:nvPr/>
          </p:nvSpPr>
          <p:spPr bwMode="auto">
            <a:xfrm>
              <a:off x="991" y="1887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9</a:t>
              </a:r>
            </a:p>
          </p:txBody>
        </p:sp>
        <p:sp>
          <p:nvSpPr>
            <p:cNvPr id="589131" name="Text Box 331"/>
            <p:cNvSpPr txBox="1">
              <a:spLocks noChangeArrowheads="1"/>
            </p:cNvSpPr>
            <p:nvPr/>
          </p:nvSpPr>
          <p:spPr bwMode="auto">
            <a:xfrm>
              <a:off x="1768" y="1842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24</a:t>
              </a:r>
            </a:p>
          </p:txBody>
        </p:sp>
        <p:sp>
          <p:nvSpPr>
            <p:cNvPr id="589132" name="Text Box 332"/>
            <p:cNvSpPr txBox="1">
              <a:spLocks noChangeArrowheads="1"/>
            </p:cNvSpPr>
            <p:nvPr/>
          </p:nvSpPr>
          <p:spPr bwMode="auto">
            <a:xfrm>
              <a:off x="2041" y="1842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13</a:t>
              </a:r>
            </a:p>
          </p:txBody>
        </p:sp>
        <p:sp>
          <p:nvSpPr>
            <p:cNvPr id="589133" name="Text Box 333"/>
            <p:cNvSpPr txBox="1">
              <a:spLocks noChangeArrowheads="1"/>
            </p:cNvSpPr>
            <p:nvPr/>
          </p:nvSpPr>
          <p:spPr bwMode="auto">
            <a:xfrm>
              <a:off x="2313" y="1842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27</a:t>
              </a:r>
            </a:p>
          </p:txBody>
        </p:sp>
        <p:sp>
          <p:nvSpPr>
            <p:cNvPr id="589134" name="Text Box 334"/>
            <p:cNvSpPr txBox="1">
              <a:spLocks noChangeArrowheads="1"/>
            </p:cNvSpPr>
            <p:nvPr/>
          </p:nvSpPr>
          <p:spPr bwMode="auto">
            <a:xfrm>
              <a:off x="2625" y="1842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</a:t>
              </a:r>
            </a:p>
          </p:txBody>
        </p:sp>
        <p:sp>
          <p:nvSpPr>
            <p:cNvPr id="589135" name="Text Box 335"/>
            <p:cNvSpPr txBox="1">
              <a:spLocks noChangeArrowheads="1"/>
            </p:cNvSpPr>
            <p:nvPr/>
          </p:nvSpPr>
          <p:spPr bwMode="auto">
            <a:xfrm>
              <a:off x="671" y="1887"/>
              <a:ext cx="294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18</a:t>
              </a:r>
            </a:p>
          </p:txBody>
        </p:sp>
        <p:sp>
          <p:nvSpPr>
            <p:cNvPr id="589136" name="Text Box 336"/>
            <p:cNvSpPr txBox="1">
              <a:spLocks noChangeArrowheads="1"/>
            </p:cNvSpPr>
            <p:nvPr/>
          </p:nvSpPr>
          <p:spPr bwMode="auto">
            <a:xfrm>
              <a:off x="1487" y="1842"/>
              <a:ext cx="319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5</a:t>
              </a:r>
            </a:p>
          </p:txBody>
        </p:sp>
        <p:sp>
          <p:nvSpPr>
            <p:cNvPr id="589138" name="Rectangle 338"/>
            <p:cNvSpPr>
              <a:spLocks noChangeArrowheads="1"/>
            </p:cNvSpPr>
            <p:nvPr/>
          </p:nvSpPr>
          <p:spPr bwMode="auto">
            <a:xfrm>
              <a:off x="1759" y="1797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89139" name="Rectangle 339"/>
            <p:cNvSpPr>
              <a:spLocks noChangeArrowheads="1"/>
            </p:cNvSpPr>
            <p:nvPr/>
          </p:nvSpPr>
          <p:spPr bwMode="auto">
            <a:xfrm>
              <a:off x="2032" y="1797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89140" name="Rectangle 340"/>
            <p:cNvSpPr>
              <a:spLocks noChangeArrowheads="1"/>
            </p:cNvSpPr>
            <p:nvPr/>
          </p:nvSpPr>
          <p:spPr bwMode="auto">
            <a:xfrm>
              <a:off x="2304" y="1797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89141" name="Rectangle 341"/>
            <p:cNvSpPr>
              <a:spLocks noChangeArrowheads="1"/>
            </p:cNvSpPr>
            <p:nvPr/>
          </p:nvSpPr>
          <p:spPr bwMode="auto">
            <a:xfrm>
              <a:off x="2576" y="1797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</p:grpSp>
      <p:grpSp>
        <p:nvGrpSpPr>
          <p:cNvPr id="589233" name="Group 433"/>
          <p:cNvGrpSpPr>
            <a:grpSpLocks/>
          </p:cNvGrpSpPr>
          <p:nvPr/>
        </p:nvGrpSpPr>
        <p:grpSpPr bwMode="auto">
          <a:xfrm>
            <a:off x="1065213" y="2133600"/>
            <a:ext cx="3455987" cy="387350"/>
            <a:chOff x="671" y="1344"/>
            <a:chExt cx="2177" cy="244"/>
          </a:xfrm>
        </p:grpSpPr>
        <p:sp>
          <p:nvSpPr>
            <p:cNvPr id="589038" name="Rectangle 238"/>
            <p:cNvSpPr>
              <a:spLocks noChangeArrowheads="1"/>
            </p:cNvSpPr>
            <p:nvPr/>
          </p:nvSpPr>
          <p:spPr bwMode="auto">
            <a:xfrm>
              <a:off x="943" y="1344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89048" name="Rectangle 248"/>
            <p:cNvSpPr>
              <a:spLocks noChangeArrowheads="1"/>
            </p:cNvSpPr>
            <p:nvPr/>
          </p:nvSpPr>
          <p:spPr bwMode="auto">
            <a:xfrm>
              <a:off x="1215" y="1344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89039" name="Rectangle 239"/>
            <p:cNvSpPr>
              <a:spLocks noChangeArrowheads="1"/>
            </p:cNvSpPr>
            <p:nvPr/>
          </p:nvSpPr>
          <p:spPr bwMode="auto">
            <a:xfrm>
              <a:off x="671" y="1344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89041" name="Text Box 241"/>
            <p:cNvSpPr txBox="1">
              <a:spLocks noChangeArrowheads="1"/>
            </p:cNvSpPr>
            <p:nvPr/>
          </p:nvSpPr>
          <p:spPr bwMode="auto">
            <a:xfrm>
              <a:off x="1306" y="1389"/>
              <a:ext cx="205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9</a:t>
              </a:r>
            </a:p>
          </p:txBody>
        </p:sp>
        <p:sp>
          <p:nvSpPr>
            <p:cNvPr id="589042" name="Text Box 242"/>
            <p:cNvSpPr txBox="1">
              <a:spLocks noChangeArrowheads="1"/>
            </p:cNvSpPr>
            <p:nvPr/>
          </p:nvSpPr>
          <p:spPr bwMode="auto">
            <a:xfrm>
              <a:off x="1768" y="1389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24</a:t>
              </a:r>
            </a:p>
          </p:txBody>
        </p:sp>
        <p:sp>
          <p:nvSpPr>
            <p:cNvPr id="589043" name="Text Box 243"/>
            <p:cNvSpPr txBox="1">
              <a:spLocks noChangeArrowheads="1"/>
            </p:cNvSpPr>
            <p:nvPr/>
          </p:nvSpPr>
          <p:spPr bwMode="auto">
            <a:xfrm>
              <a:off x="2041" y="1389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13</a:t>
              </a:r>
            </a:p>
          </p:txBody>
        </p:sp>
        <p:sp>
          <p:nvSpPr>
            <p:cNvPr id="589044" name="Text Box 244"/>
            <p:cNvSpPr txBox="1">
              <a:spLocks noChangeArrowheads="1"/>
            </p:cNvSpPr>
            <p:nvPr/>
          </p:nvSpPr>
          <p:spPr bwMode="auto">
            <a:xfrm>
              <a:off x="2313" y="1389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27</a:t>
              </a:r>
            </a:p>
          </p:txBody>
        </p:sp>
        <p:sp>
          <p:nvSpPr>
            <p:cNvPr id="589045" name="Text Box 245"/>
            <p:cNvSpPr txBox="1">
              <a:spLocks noChangeArrowheads="1"/>
            </p:cNvSpPr>
            <p:nvPr/>
          </p:nvSpPr>
          <p:spPr bwMode="auto">
            <a:xfrm>
              <a:off x="2625" y="1389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</a:t>
              </a:r>
            </a:p>
          </p:txBody>
        </p:sp>
        <p:sp>
          <p:nvSpPr>
            <p:cNvPr id="589046" name="Text Box 246"/>
            <p:cNvSpPr txBox="1">
              <a:spLocks noChangeArrowheads="1"/>
            </p:cNvSpPr>
            <p:nvPr/>
          </p:nvSpPr>
          <p:spPr bwMode="auto">
            <a:xfrm>
              <a:off x="671" y="1434"/>
              <a:ext cx="294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18</a:t>
              </a:r>
            </a:p>
          </p:txBody>
        </p:sp>
        <p:sp>
          <p:nvSpPr>
            <p:cNvPr id="589047" name="Text Box 247"/>
            <p:cNvSpPr txBox="1">
              <a:spLocks noChangeArrowheads="1"/>
            </p:cNvSpPr>
            <p:nvPr/>
          </p:nvSpPr>
          <p:spPr bwMode="auto">
            <a:xfrm>
              <a:off x="1487" y="1389"/>
              <a:ext cx="319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5</a:t>
              </a:r>
            </a:p>
          </p:txBody>
        </p:sp>
        <p:sp>
          <p:nvSpPr>
            <p:cNvPr id="589049" name="Rectangle 249"/>
            <p:cNvSpPr>
              <a:spLocks noChangeArrowheads="1"/>
            </p:cNvSpPr>
            <p:nvPr/>
          </p:nvSpPr>
          <p:spPr bwMode="auto">
            <a:xfrm>
              <a:off x="1487" y="1344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89050" name="Rectangle 250"/>
            <p:cNvSpPr>
              <a:spLocks noChangeArrowheads="1"/>
            </p:cNvSpPr>
            <p:nvPr/>
          </p:nvSpPr>
          <p:spPr bwMode="auto">
            <a:xfrm>
              <a:off x="1759" y="1344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89051" name="Rectangle 251"/>
            <p:cNvSpPr>
              <a:spLocks noChangeArrowheads="1"/>
            </p:cNvSpPr>
            <p:nvPr/>
          </p:nvSpPr>
          <p:spPr bwMode="auto">
            <a:xfrm>
              <a:off x="2032" y="1344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89052" name="Rectangle 252"/>
            <p:cNvSpPr>
              <a:spLocks noChangeArrowheads="1"/>
            </p:cNvSpPr>
            <p:nvPr/>
          </p:nvSpPr>
          <p:spPr bwMode="auto">
            <a:xfrm>
              <a:off x="2304" y="1344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89053" name="Rectangle 253"/>
            <p:cNvSpPr>
              <a:spLocks noChangeArrowheads="1"/>
            </p:cNvSpPr>
            <p:nvPr/>
          </p:nvSpPr>
          <p:spPr bwMode="auto">
            <a:xfrm>
              <a:off x="2576" y="1344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89142" name="Text Box 342"/>
            <p:cNvSpPr txBox="1">
              <a:spLocks noChangeArrowheads="1"/>
            </p:cNvSpPr>
            <p:nvPr/>
          </p:nvSpPr>
          <p:spPr bwMode="auto">
            <a:xfrm>
              <a:off x="952" y="1434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20</a:t>
              </a:r>
            </a:p>
          </p:txBody>
        </p:sp>
      </p:grpSp>
      <p:grpSp>
        <p:nvGrpSpPr>
          <p:cNvPr id="589161" name="Group 361"/>
          <p:cNvGrpSpPr>
            <a:grpSpLocks/>
          </p:cNvGrpSpPr>
          <p:nvPr/>
        </p:nvGrpSpPr>
        <p:grpSpPr bwMode="auto">
          <a:xfrm>
            <a:off x="1065213" y="3213100"/>
            <a:ext cx="3455987" cy="387350"/>
            <a:chOff x="671" y="2205"/>
            <a:chExt cx="2177" cy="244"/>
          </a:xfrm>
        </p:grpSpPr>
        <p:sp>
          <p:nvSpPr>
            <p:cNvPr id="589157" name="Rectangle 357"/>
            <p:cNvSpPr>
              <a:spLocks noChangeArrowheads="1"/>
            </p:cNvSpPr>
            <p:nvPr/>
          </p:nvSpPr>
          <p:spPr bwMode="auto">
            <a:xfrm>
              <a:off x="1759" y="2205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89145" name="Rectangle 345"/>
            <p:cNvSpPr>
              <a:spLocks noChangeArrowheads="1"/>
            </p:cNvSpPr>
            <p:nvPr/>
          </p:nvSpPr>
          <p:spPr bwMode="auto">
            <a:xfrm>
              <a:off x="1487" y="2205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89146" name="Rectangle 346"/>
            <p:cNvSpPr>
              <a:spLocks noChangeArrowheads="1"/>
            </p:cNvSpPr>
            <p:nvPr/>
          </p:nvSpPr>
          <p:spPr bwMode="auto">
            <a:xfrm>
              <a:off x="1215" y="2205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89147" name="Text Box 347"/>
            <p:cNvSpPr txBox="1">
              <a:spLocks noChangeArrowheads="1"/>
            </p:cNvSpPr>
            <p:nvPr/>
          </p:nvSpPr>
          <p:spPr bwMode="auto">
            <a:xfrm>
              <a:off x="1496" y="2251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20</a:t>
              </a:r>
            </a:p>
          </p:txBody>
        </p:sp>
        <p:sp>
          <p:nvSpPr>
            <p:cNvPr id="589148" name="Rectangle 348"/>
            <p:cNvSpPr>
              <a:spLocks noChangeArrowheads="1"/>
            </p:cNvSpPr>
            <p:nvPr/>
          </p:nvSpPr>
          <p:spPr bwMode="auto">
            <a:xfrm>
              <a:off x="943" y="2205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89149" name="Rectangle 349"/>
            <p:cNvSpPr>
              <a:spLocks noChangeArrowheads="1"/>
            </p:cNvSpPr>
            <p:nvPr/>
          </p:nvSpPr>
          <p:spPr bwMode="auto">
            <a:xfrm>
              <a:off x="671" y="2205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89150" name="Text Box 350"/>
            <p:cNvSpPr txBox="1">
              <a:spLocks noChangeArrowheads="1"/>
            </p:cNvSpPr>
            <p:nvPr/>
          </p:nvSpPr>
          <p:spPr bwMode="auto">
            <a:xfrm>
              <a:off x="991" y="2295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9</a:t>
              </a:r>
            </a:p>
          </p:txBody>
        </p:sp>
        <p:sp>
          <p:nvSpPr>
            <p:cNvPr id="589151" name="Text Box 351"/>
            <p:cNvSpPr txBox="1">
              <a:spLocks noChangeArrowheads="1"/>
            </p:cNvSpPr>
            <p:nvPr/>
          </p:nvSpPr>
          <p:spPr bwMode="auto">
            <a:xfrm>
              <a:off x="1768" y="2250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24</a:t>
              </a:r>
            </a:p>
          </p:txBody>
        </p:sp>
        <p:sp>
          <p:nvSpPr>
            <p:cNvPr id="589152" name="Text Box 352"/>
            <p:cNvSpPr txBox="1">
              <a:spLocks noChangeArrowheads="1"/>
            </p:cNvSpPr>
            <p:nvPr/>
          </p:nvSpPr>
          <p:spPr bwMode="auto">
            <a:xfrm>
              <a:off x="2041" y="2250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13</a:t>
              </a:r>
            </a:p>
          </p:txBody>
        </p:sp>
        <p:sp>
          <p:nvSpPr>
            <p:cNvPr id="589153" name="Text Box 353"/>
            <p:cNvSpPr txBox="1">
              <a:spLocks noChangeArrowheads="1"/>
            </p:cNvSpPr>
            <p:nvPr/>
          </p:nvSpPr>
          <p:spPr bwMode="auto">
            <a:xfrm>
              <a:off x="2313" y="2250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27</a:t>
              </a:r>
            </a:p>
          </p:txBody>
        </p:sp>
        <p:sp>
          <p:nvSpPr>
            <p:cNvPr id="589154" name="Text Box 354"/>
            <p:cNvSpPr txBox="1">
              <a:spLocks noChangeArrowheads="1"/>
            </p:cNvSpPr>
            <p:nvPr/>
          </p:nvSpPr>
          <p:spPr bwMode="auto">
            <a:xfrm>
              <a:off x="2625" y="2250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</a:t>
              </a:r>
            </a:p>
          </p:txBody>
        </p:sp>
        <p:sp>
          <p:nvSpPr>
            <p:cNvPr id="589155" name="Text Box 355"/>
            <p:cNvSpPr txBox="1">
              <a:spLocks noChangeArrowheads="1"/>
            </p:cNvSpPr>
            <p:nvPr/>
          </p:nvSpPr>
          <p:spPr bwMode="auto">
            <a:xfrm>
              <a:off x="671" y="2295"/>
              <a:ext cx="294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18</a:t>
              </a:r>
            </a:p>
          </p:txBody>
        </p:sp>
        <p:sp>
          <p:nvSpPr>
            <p:cNvPr id="589156" name="Text Box 356"/>
            <p:cNvSpPr txBox="1">
              <a:spLocks noChangeArrowheads="1"/>
            </p:cNvSpPr>
            <p:nvPr/>
          </p:nvSpPr>
          <p:spPr bwMode="auto">
            <a:xfrm>
              <a:off x="1215" y="2251"/>
              <a:ext cx="319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5</a:t>
              </a:r>
            </a:p>
          </p:txBody>
        </p:sp>
        <p:sp>
          <p:nvSpPr>
            <p:cNvPr id="589158" name="Rectangle 358"/>
            <p:cNvSpPr>
              <a:spLocks noChangeArrowheads="1"/>
            </p:cNvSpPr>
            <p:nvPr/>
          </p:nvSpPr>
          <p:spPr bwMode="auto">
            <a:xfrm>
              <a:off x="2032" y="2205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89159" name="Rectangle 359"/>
            <p:cNvSpPr>
              <a:spLocks noChangeArrowheads="1"/>
            </p:cNvSpPr>
            <p:nvPr/>
          </p:nvSpPr>
          <p:spPr bwMode="auto">
            <a:xfrm>
              <a:off x="2304" y="2205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89160" name="Rectangle 360"/>
            <p:cNvSpPr>
              <a:spLocks noChangeArrowheads="1"/>
            </p:cNvSpPr>
            <p:nvPr/>
          </p:nvSpPr>
          <p:spPr bwMode="auto">
            <a:xfrm>
              <a:off x="2576" y="2205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</p:grpSp>
      <p:grpSp>
        <p:nvGrpSpPr>
          <p:cNvPr id="589179" name="Group 379"/>
          <p:cNvGrpSpPr>
            <a:grpSpLocks/>
          </p:cNvGrpSpPr>
          <p:nvPr/>
        </p:nvGrpSpPr>
        <p:grpSpPr bwMode="auto">
          <a:xfrm>
            <a:off x="1065213" y="3716338"/>
            <a:ext cx="3455987" cy="387350"/>
            <a:chOff x="671" y="2659"/>
            <a:chExt cx="2177" cy="244"/>
          </a:xfrm>
        </p:grpSpPr>
        <p:sp>
          <p:nvSpPr>
            <p:cNvPr id="589176" name="Rectangle 376"/>
            <p:cNvSpPr>
              <a:spLocks noChangeArrowheads="1"/>
            </p:cNvSpPr>
            <p:nvPr/>
          </p:nvSpPr>
          <p:spPr bwMode="auto">
            <a:xfrm>
              <a:off x="2032" y="2659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89163" name="Rectangle 363"/>
            <p:cNvSpPr>
              <a:spLocks noChangeArrowheads="1"/>
            </p:cNvSpPr>
            <p:nvPr/>
          </p:nvSpPr>
          <p:spPr bwMode="auto">
            <a:xfrm>
              <a:off x="1759" y="2659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89164" name="Rectangle 364"/>
            <p:cNvSpPr>
              <a:spLocks noChangeArrowheads="1"/>
            </p:cNvSpPr>
            <p:nvPr/>
          </p:nvSpPr>
          <p:spPr bwMode="auto">
            <a:xfrm>
              <a:off x="1487" y="2659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89165" name="Rectangle 365"/>
            <p:cNvSpPr>
              <a:spLocks noChangeArrowheads="1"/>
            </p:cNvSpPr>
            <p:nvPr/>
          </p:nvSpPr>
          <p:spPr bwMode="auto">
            <a:xfrm>
              <a:off x="1215" y="2659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89166" name="Text Box 366"/>
            <p:cNvSpPr txBox="1">
              <a:spLocks noChangeArrowheads="1"/>
            </p:cNvSpPr>
            <p:nvPr/>
          </p:nvSpPr>
          <p:spPr bwMode="auto">
            <a:xfrm>
              <a:off x="1496" y="2705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20</a:t>
              </a:r>
            </a:p>
          </p:txBody>
        </p:sp>
        <p:sp>
          <p:nvSpPr>
            <p:cNvPr id="589167" name="Rectangle 367"/>
            <p:cNvSpPr>
              <a:spLocks noChangeArrowheads="1"/>
            </p:cNvSpPr>
            <p:nvPr/>
          </p:nvSpPr>
          <p:spPr bwMode="auto">
            <a:xfrm>
              <a:off x="943" y="2659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89168" name="Rectangle 368"/>
            <p:cNvSpPr>
              <a:spLocks noChangeArrowheads="1"/>
            </p:cNvSpPr>
            <p:nvPr/>
          </p:nvSpPr>
          <p:spPr bwMode="auto">
            <a:xfrm>
              <a:off x="671" y="2659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89169" name="Text Box 369"/>
            <p:cNvSpPr txBox="1">
              <a:spLocks noChangeArrowheads="1"/>
            </p:cNvSpPr>
            <p:nvPr/>
          </p:nvSpPr>
          <p:spPr bwMode="auto">
            <a:xfrm>
              <a:off x="991" y="2749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9</a:t>
              </a:r>
            </a:p>
          </p:txBody>
        </p:sp>
        <p:sp>
          <p:nvSpPr>
            <p:cNvPr id="589170" name="Text Box 370"/>
            <p:cNvSpPr txBox="1">
              <a:spLocks noChangeArrowheads="1"/>
            </p:cNvSpPr>
            <p:nvPr/>
          </p:nvSpPr>
          <p:spPr bwMode="auto">
            <a:xfrm>
              <a:off x="1768" y="2704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24</a:t>
              </a:r>
            </a:p>
          </p:txBody>
        </p:sp>
        <p:sp>
          <p:nvSpPr>
            <p:cNvPr id="589171" name="Text Box 371"/>
            <p:cNvSpPr txBox="1">
              <a:spLocks noChangeArrowheads="1"/>
            </p:cNvSpPr>
            <p:nvPr/>
          </p:nvSpPr>
          <p:spPr bwMode="auto">
            <a:xfrm>
              <a:off x="2041" y="2704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13</a:t>
              </a:r>
            </a:p>
          </p:txBody>
        </p:sp>
        <p:sp>
          <p:nvSpPr>
            <p:cNvPr id="589172" name="Text Box 372"/>
            <p:cNvSpPr txBox="1">
              <a:spLocks noChangeArrowheads="1"/>
            </p:cNvSpPr>
            <p:nvPr/>
          </p:nvSpPr>
          <p:spPr bwMode="auto">
            <a:xfrm>
              <a:off x="2313" y="2704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27</a:t>
              </a:r>
            </a:p>
          </p:txBody>
        </p:sp>
        <p:sp>
          <p:nvSpPr>
            <p:cNvPr id="589173" name="Text Box 373"/>
            <p:cNvSpPr txBox="1">
              <a:spLocks noChangeArrowheads="1"/>
            </p:cNvSpPr>
            <p:nvPr/>
          </p:nvSpPr>
          <p:spPr bwMode="auto">
            <a:xfrm>
              <a:off x="2625" y="2704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</a:t>
              </a:r>
            </a:p>
          </p:txBody>
        </p:sp>
        <p:sp>
          <p:nvSpPr>
            <p:cNvPr id="589174" name="Text Box 374"/>
            <p:cNvSpPr txBox="1">
              <a:spLocks noChangeArrowheads="1"/>
            </p:cNvSpPr>
            <p:nvPr/>
          </p:nvSpPr>
          <p:spPr bwMode="auto">
            <a:xfrm>
              <a:off x="671" y="2749"/>
              <a:ext cx="294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18</a:t>
              </a:r>
            </a:p>
          </p:txBody>
        </p:sp>
        <p:sp>
          <p:nvSpPr>
            <p:cNvPr id="589175" name="Text Box 375"/>
            <p:cNvSpPr txBox="1">
              <a:spLocks noChangeArrowheads="1"/>
            </p:cNvSpPr>
            <p:nvPr/>
          </p:nvSpPr>
          <p:spPr bwMode="auto">
            <a:xfrm>
              <a:off x="1215" y="2705"/>
              <a:ext cx="319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5</a:t>
              </a:r>
            </a:p>
          </p:txBody>
        </p:sp>
        <p:sp>
          <p:nvSpPr>
            <p:cNvPr id="589177" name="Rectangle 377"/>
            <p:cNvSpPr>
              <a:spLocks noChangeArrowheads="1"/>
            </p:cNvSpPr>
            <p:nvPr/>
          </p:nvSpPr>
          <p:spPr bwMode="auto">
            <a:xfrm>
              <a:off x="2304" y="2659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89178" name="Rectangle 378"/>
            <p:cNvSpPr>
              <a:spLocks noChangeArrowheads="1"/>
            </p:cNvSpPr>
            <p:nvPr/>
          </p:nvSpPr>
          <p:spPr bwMode="auto">
            <a:xfrm>
              <a:off x="2576" y="2659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</p:grpSp>
      <p:grpSp>
        <p:nvGrpSpPr>
          <p:cNvPr id="589197" name="Group 397"/>
          <p:cNvGrpSpPr>
            <a:grpSpLocks/>
          </p:cNvGrpSpPr>
          <p:nvPr/>
        </p:nvGrpSpPr>
        <p:grpSpPr bwMode="auto">
          <a:xfrm>
            <a:off x="1065213" y="4149725"/>
            <a:ext cx="3455987" cy="387350"/>
            <a:chOff x="671" y="3113"/>
            <a:chExt cx="2177" cy="244"/>
          </a:xfrm>
        </p:grpSpPr>
        <p:sp>
          <p:nvSpPr>
            <p:cNvPr id="589195" name="Rectangle 395"/>
            <p:cNvSpPr>
              <a:spLocks noChangeArrowheads="1"/>
            </p:cNvSpPr>
            <p:nvPr/>
          </p:nvSpPr>
          <p:spPr bwMode="auto">
            <a:xfrm>
              <a:off x="2304" y="3113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89181" name="Rectangle 381"/>
            <p:cNvSpPr>
              <a:spLocks noChangeArrowheads="1"/>
            </p:cNvSpPr>
            <p:nvPr/>
          </p:nvSpPr>
          <p:spPr bwMode="auto">
            <a:xfrm>
              <a:off x="2032" y="3113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89182" name="Rectangle 382"/>
            <p:cNvSpPr>
              <a:spLocks noChangeArrowheads="1"/>
            </p:cNvSpPr>
            <p:nvPr/>
          </p:nvSpPr>
          <p:spPr bwMode="auto">
            <a:xfrm>
              <a:off x="1759" y="3113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89183" name="Rectangle 383"/>
            <p:cNvSpPr>
              <a:spLocks noChangeArrowheads="1"/>
            </p:cNvSpPr>
            <p:nvPr/>
          </p:nvSpPr>
          <p:spPr bwMode="auto">
            <a:xfrm>
              <a:off x="1487" y="3113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89184" name="Rectangle 384"/>
            <p:cNvSpPr>
              <a:spLocks noChangeArrowheads="1"/>
            </p:cNvSpPr>
            <p:nvPr/>
          </p:nvSpPr>
          <p:spPr bwMode="auto">
            <a:xfrm>
              <a:off x="1215" y="3113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89185" name="Text Box 385"/>
            <p:cNvSpPr txBox="1">
              <a:spLocks noChangeArrowheads="1"/>
            </p:cNvSpPr>
            <p:nvPr/>
          </p:nvSpPr>
          <p:spPr bwMode="auto">
            <a:xfrm>
              <a:off x="1496" y="3159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20</a:t>
              </a:r>
            </a:p>
          </p:txBody>
        </p:sp>
        <p:sp>
          <p:nvSpPr>
            <p:cNvPr id="589186" name="Rectangle 386"/>
            <p:cNvSpPr>
              <a:spLocks noChangeArrowheads="1"/>
            </p:cNvSpPr>
            <p:nvPr/>
          </p:nvSpPr>
          <p:spPr bwMode="auto">
            <a:xfrm>
              <a:off x="943" y="3113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89187" name="Rectangle 387"/>
            <p:cNvSpPr>
              <a:spLocks noChangeArrowheads="1"/>
            </p:cNvSpPr>
            <p:nvPr/>
          </p:nvSpPr>
          <p:spPr bwMode="auto">
            <a:xfrm>
              <a:off x="671" y="3113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89188" name="Text Box 388"/>
            <p:cNvSpPr txBox="1">
              <a:spLocks noChangeArrowheads="1"/>
            </p:cNvSpPr>
            <p:nvPr/>
          </p:nvSpPr>
          <p:spPr bwMode="auto">
            <a:xfrm>
              <a:off x="991" y="3203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9</a:t>
              </a:r>
            </a:p>
          </p:txBody>
        </p:sp>
        <p:sp>
          <p:nvSpPr>
            <p:cNvPr id="589189" name="Text Box 389"/>
            <p:cNvSpPr txBox="1">
              <a:spLocks noChangeArrowheads="1"/>
            </p:cNvSpPr>
            <p:nvPr/>
          </p:nvSpPr>
          <p:spPr bwMode="auto">
            <a:xfrm>
              <a:off x="2040" y="3158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24</a:t>
              </a:r>
            </a:p>
          </p:txBody>
        </p:sp>
        <p:sp>
          <p:nvSpPr>
            <p:cNvPr id="589190" name="Text Box 390"/>
            <p:cNvSpPr txBox="1">
              <a:spLocks noChangeArrowheads="1"/>
            </p:cNvSpPr>
            <p:nvPr/>
          </p:nvSpPr>
          <p:spPr bwMode="auto">
            <a:xfrm>
              <a:off x="1768" y="3158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13</a:t>
              </a:r>
            </a:p>
          </p:txBody>
        </p:sp>
        <p:sp>
          <p:nvSpPr>
            <p:cNvPr id="589191" name="Text Box 391"/>
            <p:cNvSpPr txBox="1">
              <a:spLocks noChangeArrowheads="1"/>
            </p:cNvSpPr>
            <p:nvPr/>
          </p:nvSpPr>
          <p:spPr bwMode="auto">
            <a:xfrm>
              <a:off x="2313" y="3158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27</a:t>
              </a:r>
            </a:p>
          </p:txBody>
        </p:sp>
        <p:sp>
          <p:nvSpPr>
            <p:cNvPr id="589192" name="Text Box 392"/>
            <p:cNvSpPr txBox="1">
              <a:spLocks noChangeArrowheads="1"/>
            </p:cNvSpPr>
            <p:nvPr/>
          </p:nvSpPr>
          <p:spPr bwMode="auto">
            <a:xfrm>
              <a:off x="2625" y="3158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</a:t>
              </a:r>
            </a:p>
          </p:txBody>
        </p:sp>
        <p:sp>
          <p:nvSpPr>
            <p:cNvPr id="589193" name="Text Box 393"/>
            <p:cNvSpPr txBox="1">
              <a:spLocks noChangeArrowheads="1"/>
            </p:cNvSpPr>
            <p:nvPr/>
          </p:nvSpPr>
          <p:spPr bwMode="auto">
            <a:xfrm>
              <a:off x="671" y="3203"/>
              <a:ext cx="294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18</a:t>
              </a:r>
            </a:p>
          </p:txBody>
        </p:sp>
        <p:sp>
          <p:nvSpPr>
            <p:cNvPr id="589194" name="Text Box 394"/>
            <p:cNvSpPr txBox="1">
              <a:spLocks noChangeArrowheads="1"/>
            </p:cNvSpPr>
            <p:nvPr/>
          </p:nvSpPr>
          <p:spPr bwMode="auto">
            <a:xfrm>
              <a:off x="1215" y="3159"/>
              <a:ext cx="319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5</a:t>
              </a:r>
            </a:p>
          </p:txBody>
        </p:sp>
        <p:sp>
          <p:nvSpPr>
            <p:cNvPr id="589196" name="Rectangle 396"/>
            <p:cNvSpPr>
              <a:spLocks noChangeArrowheads="1"/>
            </p:cNvSpPr>
            <p:nvPr/>
          </p:nvSpPr>
          <p:spPr bwMode="auto">
            <a:xfrm>
              <a:off x="2576" y="3113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</p:grpSp>
      <p:grpSp>
        <p:nvGrpSpPr>
          <p:cNvPr id="589215" name="Group 415"/>
          <p:cNvGrpSpPr>
            <a:grpSpLocks/>
          </p:cNvGrpSpPr>
          <p:nvPr/>
        </p:nvGrpSpPr>
        <p:grpSpPr bwMode="auto">
          <a:xfrm>
            <a:off x="1065213" y="4652963"/>
            <a:ext cx="3455987" cy="387350"/>
            <a:chOff x="671" y="3521"/>
            <a:chExt cx="2177" cy="244"/>
          </a:xfrm>
        </p:grpSpPr>
        <p:sp>
          <p:nvSpPr>
            <p:cNvPr id="589214" name="Rectangle 414"/>
            <p:cNvSpPr>
              <a:spLocks noChangeArrowheads="1"/>
            </p:cNvSpPr>
            <p:nvPr/>
          </p:nvSpPr>
          <p:spPr bwMode="auto">
            <a:xfrm>
              <a:off x="2576" y="3521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89199" name="Rectangle 399"/>
            <p:cNvSpPr>
              <a:spLocks noChangeArrowheads="1"/>
            </p:cNvSpPr>
            <p:nvPr/>
          </p:nvSpPr>
          <p:spPr bwMode="auto">
            <a:xfrm>
              <a:off x="2304" y="3521"/>
              <a:ext cx="272" cy="22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89200" name="Rectangle 400"/>
            <p:cNvSpPr>
              <a:spLocks noChangeArrowheads="1"/>
            </p:cNvSpPr>
            <p:nvPr/>
          </p:nvSpPr>
          <p:spPr bwMode="auto">
            <a:xfrm>
              <a:off x="2032" y="352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89201" name="Rectangle 401"/>
            <p:cNvSpPr>
              <a:spLocks noChangeArrowheads="1"/>
            </p:cNvSpPr>
            <p:nvPr/>
          </p:nvSpPr>
          <p:spPr bwMode="auto">
            <a:xfrm>
              <a:off x="1759" y="352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89202" name="Rectangle 402"/>
            <p:cNvSpPr>
              <a:spLocks noChangeArrowheads="1"/>
            </p:cNvSpPr>
            <p:nvPr/>
          </p:nvSpPr>
          <p:spPr bwMode="auto">
            <a:xfrm>
              <a:off x="1487" y="352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89203" name="Rectangle 403"/>
            <p:cNvSpPr>
              <a:spLocks noChangeArrowheads="1"/>
            </p:cNvSpPr>
            <p:nvPr/>
          </p:nvSpPr>
          <p:spPr bwMode="auto">
            <a:xfrm>
              <a:off x="1215" y="352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89204" name="Text Box 404"/>
            <p:cNvSpPr txBox="1">
              <a:spLocks noChangeArrowheads="1"/>
            </p:cNvSpPr>
            <p:nvPr/>
          </p:nvSpPr>
          <p:spPr bwMode="auto">
            <a:xfrm>
              <a:off x="1496" y="3567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20</a:t>
              </a:r>
            </a:p>
          </p:txBody>
        </p:sp>
        <p:sp>
          <p:nvSpPr>
            <p:cNvPr id="589205" name="Rectangle 405"/>
            <p:cNvSpPr>
              <a:spLocks noChangeArrowheads="1"/>
            </p:cNvSpPr>
            <p:nvPr/>
          </p:nvSpPr>
          <p:spPr bwMode="auto">
            <a:xfrm>
              <a:off x="943" y="352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89206" name="Rectangle 406"/>
            <p:cNvSpPr>
              <a:spLocks noChangeArrowheads="1"/>
            </p:cNvSpPr>
            <p:nvPr/>
          </p:nvSpPr>
          <p:spPr bwMode="auto">
            <a:xfrm>
              <a:off x="671" y="3521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89207" name="Text Box 407"/>
            <p:cNvSpPr txBox="1">
              <a:spLocks noChangeArrowheads="1"/>
            </p:cNvSpPr>
            <p:nvPr/>
          </p:nvSpPr>
          <p:spPr bwMode="auto">
            <a:xfrm>
              <a:off x="991" y="3611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9</a:t>
              </a:r>
            </a:p>
          </p:txBody>
        </p:sp>
        <p:sp>
          <p:nvSpPr>
            <p:cNvPr id="589208" name="Text Box 408"/>
            <p:cNvSpPr txBox="1">
              <a:spLocks noChangeArrowheads="1"/>
            </p:cNvSpPr>
            <p:nvPr/>
          </p:nvSpPr>
          <p:spPr bwMode="auto">
            <a:xfrm>
              <a:off x="2040" y="3566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24</a:t>
              </a:r>
            </a:p>
          </p:txBody>
        </p:sp>
        <p:sp>
          <p:nvSpPr>
            <p:cNvPr id="589209" name="Text Box 409"/>
            <p:cNvSpPr txBox="1">
              <a:spLocks noChangeArrowheads="1"/>
            </p:cNvSpPr>
            <p:nvPr/>
          </p:nvSpPr>
          <p:spPr bwMode="auto">
            <a:xfrm>
              <a:off x="1768" y="3566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13</a:t>
              </a:r>
            </a:p>
          </p:txBody>
        </p:sp>
        <p:sp>
          <p:nvSpPr>
            <p:cNvPr id="589210" name="Text Box 410"/>
            <p:cNvSpPr txBox="1">
              <a:spLocks noChangeArrowheads="1"/>
            </p:cNvSpPr>
            <p:nvPr/>
          </p:nvSpPr>
          <p:spPr bwMode="auto">
            <a:xfrm>
              <a:off x="2313" y="3566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27</a:t>
              </a:r>
            </a:p>
          </p:txBody>
        </p:sp>
        <p:sp>
          <p:nvSpPr>
            <p:cNvPr id="589211" name="Text Box 411"/>
            <p:cNvSpPr txBox="1">
              <a:spLocks noChangeArrowheads="1"/>
            </p:cNvSpPr>
            <p:nvPr/>
          </p:nvSpPr>
          <p:spPr bwMode="auto">
            <a:xfrm>
              <a:off x="2625" y="3566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</a:t>
              </a:r>
            </a:p>
          </p:txBody>
        </p:sp>
        <p:sp>
          <p:nvSpPr>
            <p:cNvPr id="589212" name="Text Box 412"/>
            <p:cNvSpPr txBox="1">
              <a:spLocks noChangeArrowheads="1"/>
            </p:cNvSpPr>
            <p:nvPr/>
          </p:nvSpPr>
          <p:spPr bwMode="auto">
            <a:xfrm>
              <a:off x="671" y="3611"/>
              <a:ext cx="294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18</a:t>
              </a:r>
            </a:p>
          </p:txBody>
        </p:sp>
        <p:sp>
          <p:nvSpPr>
            <p:cNvPr id="589213" name="Text Box 413"/>
            <p:cNvSpPr txBox="1">
              <a:spLocks noChangeArrowheads="1"/>
            </p:cNvSpPr>
            <p:nvPr/>
          </p:nvSpPr>
          <p:spPr bwMode="auto">
            <a:xfrm>
              <a:off x="1215" y="3567"/>
              <a:ext cx="319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5</a:t>
              </a:r>
            </a:p>
          </p:txBody>
        </p:sp>
      </p:grpSp>
      <p:grpSp>
        <p:nvGrpSpPr>
          <p:cNvPr id="589234" name="Group 434"/>
          <p:cNvGrpSpPr>
            <a:grpSpLocks/>
          </p:cNvGrpSpPr>
          <p:nvPr/>
        </p:nvGrpSpPr>
        <p:grpSpPr bwMode="auto">
          <a:xfrm>
            <a:off x="1065213" y="5157788"/>
            <a:ext cx="3476625" cy="387350"/>
            <a:chOff x="3347" y="3113"/>
            <a:chExt cx="2190" cy="244"/>
          </a:xfrm>
        </p:grpSpPr>
        <p:sp>
          <p:nvSpPr>
            <p:cNvPr id="589217" name="Rectangle 417"/>
            <p:cNvSpPr>
              <a:spLocks noChangeArrowheads="1"/>
            </p:cNvSpPr>
            <p:nvPr/>
          </p:nvSpPr>
          <p:spPr bwMode="auto">
            <a:xfrm>
              <a:off x="5252" y="3113"/>
              <a:ext cx="272" cy="227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89218" name="Rectangle 418"/>
            <p:cNvSpPr>
              <a:spLocks noChangeArrowheads="1"/>
            </p:cNvSpPr>
            <p:nvPr/>
          </p:nvSpPr>
          <p:spPr bwMode="auto">
            <a:xfrm>
              <a:off x="4980" y="3113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89219" name="Rectangle 419"/>
            <p:cNvSpPr>
              <a:spLocks noChangeArrowheads="1"/>
            </p:cNvSpPr>
            <p:nvPr/>
          </p:nvSpPr>
          <p:spPr bwMode="auto">
            <a:xfrm>
              <a:off x="4708" y="3113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89220" name="Rectangle 420"/>
            <p:cNvSpPr>
              <a:spLocks noChangeArrowheads="1"/>
            </p:cNvSpPr>
            <p:nvPr/>
          </p:nvSpPr>
          <p:spPr bwMode="auto">
            <a:xfrm>
              <a:off x="4435" y="3113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89221" name="Rectangle 421"/>
            <p:cNvSpPr>
              <a:spLocks noChangeArrowheads="1"/>
            </p:cNvSpPr>
            <p:nvPr/>
          </p:nvSpPr>
          <p:spPr bwMode="auto">
            <a:xfrm>
              <a:off x="4163" y="3113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89222" name="Rectangle 422"/>
            <p:cNvSpPr>
              <a:spLocks noChangeArrowheads="1"/>
            </p:cNvSpPr>
            <p:nvPr/>
          </p:nvSpPr>
          <p:spPr bwMode="auto">
            <a:xfrm>
              <a:off x="3891" y="3113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89223" name="Text Box 423"/>
            <p:cNvSpPr txBox="1">
              <a:spLocks noChangeArrowheads="1"/>
            </p:cNvSpPr>
            <p:nvPr/>
          </p:nvSpPr>
          <p:spPr bwMode="auto">
            <a:xfrm>
              <a:off x="4172" y="3159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20</a:t>
              </a:r>
            </a:p>
          </p:txBody>
        </p:sp>
        <p:sp>
          <p:nvSpPr>
            <p:cNvPr id="589224" name="Rectangle 424"/>
            <p:cNvSpPr>
              <a:spLocks noChangeArrowheads="1"/>
            </p:cNvSpPr>
            <p:nvPr/>
          </p:nvSpPr>
          <p:spPr bwMode="auto">
            <a:xfrm>
              <a:off x="3619" y="3113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89225" name="Rectangle 425"/>
            <p:cNvSpPr>
              <a:spLocks noChangeArrowheads="1"/>
            </p:cNvSpPr>
            <p:nvPr/>
          </p:nvSpPr>
          <p:spPr bwMode="auto">
            <a:xfrm>
              <a:off x="3347" y="3113"/>
              <a:ext cx="272" cy="22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89226" name="Text Box 426"/>
            <p:cNvSpPr txBox="1">
              <a:spLocks noChangeArrowheads="1"/>
            </p:cNvSpPr>
            <p:nvPr/>
          </p:nvSpPr>
          <p:spPr bwMode="auto">
            <a:xfrm>
              <a:off x="3667" y="3203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9</a:t>
              </a:r>
            </a:p>
          </p:txBody>
        </p:sp>
        <p:sp>
          <p:nvSpPr>
            <p:cNvPr id="589227" name="Text Box 427"/>
            <p:cNvSpPr txBox="1">
              <a:spLocks noChangeArrowheads="1"/>
            </p:cNvSpPr>
            <p:nvPr/>
          </p:nvSpPr>
          <p:spPr bwMode="auto">
            <a:xfrm>
              <a:off x="4716" y="3158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24</a:t>
              </a:r>
            </a:p>
          </p:txBody>
        </p:sp>
        <p:sp>
          <p:nvSpPr>
            <p:cNvPr id="589228" name="Text Box 428"/>
            <p:cNvSpPr txBox="1">
              <a:spLocks noChangeArrowheads="1"/>
            </p:cNvSpPr>
            <p:nvPr/>
          </p:nvSpPr>
          <p:spPr bwMode="auto">
            <a:xfrm>
              <a:off x="4444" y="3158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13</a:t>
              </a:r>
            </a:p>
          </p:txBody>
        </p:sp>
        <p:sp>
          <p:nvSpPr>
            <p:cNvPr id="589229" name="Text Box 429"/>
            <p:cNvSpPr txBox="1">
              <a:spLocks noChangeArrowheads="1"/>
            </p:cNvSpPr>
            <p:nvPr/>
          </p:nvSpPr>
          <p:spPr bwMode="auto">
            <a:xfrm>
              <a:off x="5261" y="3203"/>
              <a:ext cx="27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27</a:t>
              </a:r>
            </a:p>
          </p:txBody>
        </p:sp>
        <p:sp>
          <p:nvSpPr>
            <p:cNvPr id="589230" name="Text Box 430"/>
            <p:cNvSpPr txBox="1">
              <a:spLocks noChangeArrowheads="1"/>
            </p:cNvSpPr>
            <p:nvPr/>
          </p:nvSpPr>
          <p:spPr bwMode="auto">
            <a:xfrm>
              <a:off x="5029" y="3203"/>
              <a:ext cx="196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fr-FR"/>
                <a:t>2</a:t>
              </a:r>
            </a:p>
          </p:txBody>
        </p:sp>
        <p:sp>
          <p:nvSpPr>
            <p:cNvPr id="589231" name="Text Box 431"/>
            <p:cNvSpPr txBox="1">
              <a:spLocks noChangeArrowheads="1"/>
            </p:cNvSpPr>
            <p:nvPr/>
          </p:nvSpPr>
          <p:spPr bwMode="auto">
            <a:xfrm>
              <a:off x="3347" y="3203"/>
              <a:ext cx="294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18</a:t>
              </a:r>
            </a:p>
          </p:txBody>
        </p:sp>
        <p:sp>
          <p:nvSpPr>
            <p:cNvPr id="589232" name="Text Box 432"/>
            <p:cNvSpPr txBox="1">
              <a:spLocks noChangeArrowheads="1"/>
            </p:cNvSpPr>
            <p:nvPr/>
          </p:nvSpPr>
          <p:spPr bwMode="auto">
            <a:xfrm>
              <a:off x="3891" y="3159"/>
              <a:ext cx="319" cy="1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fr-FR"/>
                <a:t>5</a:t>
              </a:r>
            </a:p>
          </p:txBody>
        </p:sp>
      </p:grpSp>
      <p:sp>
        <p:nvSpPr>
          <p:cNvPr id="589235" name="Text Box 435"/>
          <p:cNvSpPr txBox="1">
            <a:spLocks noChangeArrowheads="1"/>
          </p:cNvSpPr>
          <p:nvPr/>
        </p:nvSpPr>
        <p:spPr bwMode="auto">
          <a:xfrm>
            <a:off x="5943600" y="2209800"/>
            <a:ext cx="2033588" cy="156686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20000"/>
              </a:spcBef>
            </a:pPr>
            <a:r>
              <a:rPr lang="fr-FR" sz="3200">
                <a:solidFill>
                  <a:srgbClr val="0000FF"/>
                </a:solidFill>
              </a:rPr>
              <a:t>Simulation du premier parcours</a:t>
            </a:r>
            <a:endParaRPr lang="fr-FR" sz="2400"/>
          </a:p>
        </p:txBody>
      </p:sp>
      <p:grpSp>
        <p:nvGrpSpPr>
          <p:cNvPr id="589238" name="Group 438"/>
          <p:cNvGrpSpPr>
            <a:grpSpLocks/>
          </p:cNvGrpSpPr>
          <p:nvPr/>
        </p:nvGrpSpPr>
        <p:grpSpPr bwMode="auto">
          <a:xfrm>
            <a:off x="1208088" y="1916113"/>
            <a:ext cx="504825" cy="217487"/>
            <a:chOff x="761" y="1207"/>
            <a:chExt cx="318" cy="137"/>
          </a:xfrm>
        </p:grpSpPr>
        <p:sp>
          <p:nvSpPr>
            <p:cNvPr id="589236" name="Line 436"/>
            <p:cNvSpPr>
              <a:spLocks noChangeShapeType="1"/>
            </p:cNvSpPr>
            <p:nvPr/>
          </p:nvSpPr>
          <p:spPr bwMode="auto">
            <a:xfrm flipH="1">
              <a:off x="761" y="1207"/>
              <a:ext cx="318" cy="13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89237" name="Line 437"/>
            <p:cNvSpPr>
              <a:spLocks noChangeShapeType="1"/>
            </p:cNvSpPr>
            <p:nvPr/>
          </p:nvSpPr>
          <p:spPr bwMode="auto">
            <a:xfrm>
              <a:off x="807" y="1207"/>
              <a:ext cx="272" cy="13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589241" name="Group 441"/>
          <p:cNvGrpSpPr>
            <a:grpSpLocks/>
          </p:cNvGrpSpPr>
          <p:nvPr/>
        </p:nvGrpSpPr>
        <p:grpSpPr bwMode="auto">
          <a:xfrm>
            <a:off x="1639888" y="2492375"/>
            <a:ext cx="576262" cy="215900"/>
            <a:chOff x="1033" y="1570"/>
            <a:chExt cx="363" cy="136"/>
          </a:xfrm>
        </p:grpSpPr>
        <p:sp>
          <p:nvSpPr>
            <p:cNvPr id="589239" name="Line 439"/>
            <p:cNvSpPr>
              <a:spLocks noChangeShapeType="1"/>
            </p:cNvSpPr>
            <p:nvPr/>
          </p:nvSpPr>
          <p:spPr bwMode="auto">
            <a:xfrm flipH="1">
              <a:off x="1033" y="1570"/>
              <a:ext cx="363" cy="1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89240" name="Line 440"/>
            <p:cNvSpPr>
              <a:spLocks noChangeShapeType="1"/>
            </p:cNvSpPr>
            <p:nvPr/>
          </p:nvSpPr>
          <p:spPr bwMode="auto">
            <a:xfrm>
              <a:off x="1079" y="1570"/>
              <a:ext cx="317" cy="1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589244" name="Group 444"/>
          <p:cNvGrpSpPr>
            <a:grpSpLocks/>
          </p:cNvGrpSpPr>
          <p:nvPr/>
        </p:nvGrpSpPr>
        <p:grpSpPr bwMode="auto">
          <a:xfrm>
            <a:off x="2073275" y="3068638"/>
            <a:ext cx="576263" cy="144462"/>
            <a:chOff x="1306" y="1933"/>
            <a:chExt cx="363" cy="91"/>
          </a:xfrm>
        </p:grpSpPr>
        <p:sp>
          <p:nvSpPr>
            <p:cNvPr id="589242" name="Line 442"/>
            <p:cNvSpPr>
              <a:spLocks noChangeShapeType="1"/>
            </p:cNvSpPr>
            <p:nvPr/>
          </p:nvSpPr>
          <p:spPr bwMode="auto">
            <a:xfrm>
              <a:off x="1396" y="1933"/>
              <a:ext cx="273" cy="9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89243" name="Line 443"/>
            <p:cNvSpPr>
              <a:spLocks noChangeShapeType="1"/>
            </p:cNvSpPr>
            <p:nvPr/>
          </p:nvSpPr>
          <p:spPr bwMode="auto">
            <a:xfrm flipH="1">
              <a:off x="1306" y="1933"/>
              <a:ext cx="317" cy="9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589247" name="Group 447"/>
          <p:cNvGrpSpPr>
            <a:grpSpLocks/>
          </p:cNvGrpSpPr>
          <p:nvPr/>
        </p:nvGrpSpPr>
        <p:grpSpPr bwMode="auto">
          <a:xfrm>
            <a:off x="2576513" y="3573463"/>
            <a:ext cx="360362" cy="142875"/>
            <a:chOff x="1623" y="2251"/>
            <a:chExt cx="227" cy="90"/>
          </a:xfrm>
        </p:grpSpPr>
        <p:sp>
          <p:nvSpPr>
            <p:cNvPr id="589245" name="Line 445"/>
            <p:cNvSpPr>
              <a:spLocks noChangeShapeType="1"/>
            </p:cNvSpPr>
            <p:nvPr/>
          </p:nvSpPr>
          <p:spPr bwMode="auto">
            <a:xfrm>
              <a:off x="1623" y="2251"/>
              <a:ext cx="0" cy="9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89246" name="Line 446"/>
            <p:cNvSpPr>
              <a:spLocks noChangeShapeType="1"/>
            </p:cNvSpPr>
            <p:nvPr/>
          </p:nvSpPr>
          <p:spPr bwMode="auto">
            <a:xfrm>
              <a:off x="1850" y="2251"/>
              <a:ext cx="0" cy="9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589250" name="Group 450"/>
          <p:cNvGrpSpPr>
            <a:grpSpLocks/>
          </p:cNvGrpSpPr>
          <p:nvPr/>
        </p:nvGrpSpPr>
        <p:grpSpPr bwMode="auto">
          <a:xfrm>
            <a:off x="3081338" y="4076700"/>
            <a:ext cx="358775" cy="73025"/>
            <a:chOff x="1941" y="2568"/>
            <a:chExt cx="226" cy="46"/>
          </a:xfrm>
        </p:grpSpPr>
        <p:sp>
          <p:nvSpPr>
            <p:cNvPr id="589248" name="Line 448"/>
            <p:cNvSpPr>
              <a:spLocks noChangeShapeType="1"/>
            </p:cNvSpPr>
            <p:nvPr/>
          </p:nvSpPr>
          <p:spPr bwMode="auto">
            <a:xfrm>
              <a:off x="1941" y="2568"/>
              <a:ext cx="226" cy="4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89249" name="Line 449"/>
            <p:cNvSpPr>
              <a:spLocks noChangeShapeType="1"/>
            </p:cNvSpPr>
            <p:nvPr/>
          </p:nvSpPr>
          <p:spPr bwMode="auto">
            <a:xfrm flipH="1">
              <a:off x="1941" y="2568"/>
              <a:ext cx="226" cy="4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589253" name="Group 453"/>
          <p:cNvGrpSpPr>
            <a:grpSpLocks/>
          </p:cNvGrpSpPr>
          <p:nvPr/>
        </p:nvGrpSpPr>
        <p:grpSpPr bwMode="auto">
          <a:xfrm>
            <a:off x="3440113" y="4508500"/>
            <a:ext cx="433387" cy="144463"/>
            <a:chOff x="2167" y="2840"/>
            <a:chExt cx="273" cy="91"/>
          </a:xfrm>
        </p:grpSpPr>
        <p:sp>
          <p:nvSpPr>
            <p:cNvPr id="589251" name="Line 451"/>
            <p:cNvSpPr>
              <a:spLocks noChangeShapeType="1"/>
            </p:cNvSpPr>
            <p:nvPr/>
          </p:nvSpPr>
          <p:spPr bwMode="auto">
            <a:xfrm>
              <a:off x="2167" y="2840"/>
              <a:ext cx="0" cy="9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89252" name="Line 452"/>
            <p:cNvSpPr>
              <a:spLocks noChangeShapeType="1"/>
            </p:cNvSpPr>
            <p:nvPr/>
          </p:nvSpPr>
          <p:spPr bwMode="auto">
            <a:xfrm>
              <a:off x="2440" y="2840"/>
              <a:ext cx="0" cy="9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589256" name="Group 456"/>
          <p:cNvGrpSpPr>
            <a:grpSpLocks/>
          </p:cNvGrpSpPr>
          <p:nvPr/>
        </p:nvGrpSpPr>
        <p:grpSpPr bwMode="auto">
          <a:xfrm>
            <a:off x="3800475" y="5013325"/>
            <a:ext cx="504825" cy="144463"/>
            <a:chOff x="2394" y="3158"/>
            <a:chExt cx="318" cy="91"/>
          </a:xfrm>
        </p:grpSpPr>
        <p:sp>
          <p:nvSpPr>
            <p:cNvPr id="589254" name="Line 454"/>
            <p:cNvSpPr>
              <a:spLocks noChangeShapeType="1"/>
            </p:cNvSpPr>
            <p:nvPr/>
          </p:nvSpPr>
          <p:spPr bwMode="auto">
            <a:xfrm flipH="1">
              <a:off x="2394" y="3158"/>
              <a:ext cx="272" cy="9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89255" name="Line 455"/>
            <p:cNvSpPr>
              <a:spLocks noChangeShapeType="1"/>
            </p:cNvSpPr>
            <p:nvPr/>
          </p:nvSpPr>
          <p:spPr bwMode="auto">
            <a:xfrm>
              <a:off x="2440" y="3158"/>
              <a:ext cx="272" cy="7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sp>
        <p:nvSpPr>
          <p:cNvPr id="589258" name="Text Box 458"/>
          <p:cNvSpPr txBox="1">
            <a:spLocks noChangeArrowheads="1"/>
          </p:cNvSpPr>
          <p:nvPr/>
        </p:nvSpPr>
        <p:spPr bwMode="auto">
          <a:xfrm>
            <a:off x="5562600" y="4292600"/>
            <a:ext cx="2033588" cy="127317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20000"/>
              </a:spcBef>
            </a:pPr>
            <a:r>
              <a:rPr lang="fr-FR" sz="2400" i="1">
                <a:solidFill>
                  <a:srgbClr val="FF0000"/>
                </a:solidFill>
              </a:rPr>
              <a:t>à poursuivre:</a:t>
            </a:r>
          </a:p>
          <a:p>
            <a:pPr algn="ctr">
              <a:lnSpc>
                <a:spcPct val="100000"/>
              </a:lnSpc>
              <a:spcBef>
                <a:spcPct val="20000"/>
              </a:spcBef>
            </a:pPr>
            <a:r>
              <a:rPr lang="fr-FR" sz="2400" i="1">
                <a:solidFill>
                  <a:srgbClr val="FF0000"/>
                </a:solidFill>
              </a:rPr>
              <a:t>parcours suivants</a:t>
            </a:r>
          </a:p>
        </p:txBody>
      </p:sp>
      <p:sp>
        <p:nvSpPr>
          <p:cNvPr id="589259" name="Text Box 459"/>
          <p:cNvSpPr txBox="1">
            <a:spLocks noChangeArrowheads="1"/>
          </p:cNvSpPr>
          <p:nvPr/>
        </p:nvSpPr>
        <p:spPr bwMode="auto">
          <a:xfrm>
            <a:off x="5715000" y="4445000"/>
            <a:ext cx="2033588" cy="127317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20000"/>
              </a:spcBef>
            </a:pPr>
            <a:r>
              <a:rPr lang="fr-FR" sz="2400" i="1">
                <a:solidFill>
                  <a:srgbClr val="FF0000"/>
                </a:solidFill>
              </a:rPr>
              <a:t>à poursuivre:</a:t>
            </a:r>
          </a:p>
          <a:p>
            <a:pPr algn="ctr">
              <a:lnSpc>
                <a:spcPct val="100000"/>
              </a:lnSpc>
              <a:spcBef>
                <a:spcPct val="20000"/>
              </a:spcBef>
            </a:pPr>
            <a:r>
              <a:rPr lang="fr-FR" sz="2400" i="1">
                <a:solidFill>
                  <a:srgbClr val="FF0000"/>
                </a:solidFill>
              </a:rPr>
              <a:t>parcours suivants</a:t>
            </a:r>
          </a:p>
        </p:txBody>
      </p:sp>
      <p:sp>
        <p:nvSpPr>
          <p:cNvPr id="589260" name="Text Box 460"/>
          <p:cNvSpPr txBox="1">
            <a:spLocks noChangeArrowheads="1"/>
          </p:cNvSpPr>
          <p:nvPr/>
        </p:nvSpPr>
        <p:spPr bwMode="auto">
          <a:xfrm>
            <a:off x="5867400" y="4597400"/>
            <a:ext cx="2033588" cy="127317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20000"/>
              </a:spcBef>
            </a:pPr>
            <a:r>
              <a:rPr lang="fr-FR" sz="2400" i="1">
                <a:solidFill>
                  <a:srgbClr val="FF0000"/>
                </a:solidFill>
              </a:rPr>
              <a:t>à poursuivre:</a:t>
            </a:r>
          </a:p>
          <a:p>
            <a:pPr algn="ctr">
              <a:lnSpc>
                <a:spcPct val="100000"/>
              </a:lnSpc>
              <a:spcBef>
                <a:spcPct val="20000"/>
              </a:spcBef>
            </a:pPr>
            <a:r>
              <a:rPr lang="fr-FR" sz="2400" i="1">
                <a:solidFill>
                  <a:srgbClr val="FF0000"/>
                </a:solidFill>
              </a:rPr>
              <a:t>parcours suivants</a:t>
            </a:r>
          </a:p>
        </p:txBody>
      </p:sp>
      <p:sp>
        <p:nvSpPr>
          <p:cNvPr id="589261" name="Text Box 461"/>
          <p:cNvSpPr txBox="1">
            <a:spLocks noChangeArrowheads="1"/>
          </p:cNvSpPr>
          <p:nvPr/>
        </p:nvSpPr>
        <p:spPr bwMode="auto">
          <a:xfrm>
            <a:off x="6019800" y="4749800"/>
            <a:ext cx="2033588" cy="127317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20000"/>
              </a:spcBef>
            </a:pPr>
            <a:r>
              <a:rPr lang="fr-FR" sz="2400" i="1">
                <a:solidFill>
                  <a:srgbClr val="FF0000"/>
                </a:solidFill>
              </a:rPr>
              <a:t>à poursuivre:</a:t>
            </a:r>
          </a:p>
          <a:p>
            <a:pPr algn="ctr">
              <a:lnSpc>
                <a:spcPct val="100000"/>
              </a:lnSpc>
              <a:spcBef>
                <a:spcPct val="20000"/>
              </a:spcBef>
            </a:pPr>
            <a:r>
              <a:rPr lang="fr-FR" sz="2400" i="1">
                <a:solidFill>
                  <a:srgbClr val="FF0000"/>
                </a:solidFill>
              </a:rPr>
              <a:t>parcours suivants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9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9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9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9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3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80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9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pTgt spid="58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"/>
                                            </p:cond>
                                          </p:stCondLst>
                                        </p:cTn>
                                        <p:tgtEl>
                                          <p:spTgt spid="58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2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"/>
                                            </p:cond>
                                          </p:stCondLst>
                                        </p:cTn>
                                        <p:tgtEl>
                                          <p:spTgt spid="58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4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235" grpId="0" animBg="1" autoUpdateAnimBg="0"/>
      <p:bldP spid="589258" grpId="0" animBg="1" autoUpdateAnimBg="0"/>
      <p:bldP spid="589259" grpId="0" animBg="1" autoUpdateAnimBg="0"/>
      <p:bldP spid="589260" grpId="0" animBg="1" autoUpdateAnimBg="0"/>
      <p:bldP spid="589261" grpId="0" animBg="1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99C0-27CE-4F55-A92F-D49018FDD390}" type="slidenum">
              <a:rPr lang="fr-FR"/>
              <a:pPr/>
              <a:t>67</a:t>
            </a:fld>
            <a:endParaRPr lang="fr-FR"/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-171450"/>
            <a:ext cx="8420100" cy="1143000"/>
          </a:xfrm>
        </p:spPr>
        <p:txBody>
          <a:bodyPr/>
          <a:lstStyle/>
          <a:p>
            <a:r>
              <a:rPr lang="fr-FR" sz="2800">
                <a:cs typeface="Times New Roman" pitchFamily="18" charset="0"/>
              </a:rPr>
              <a:t> </a:t>
            </a:r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"/>
            <a:ext cx="8629650" cy="5715000"/>
          </a:xfrm>
        </p:spPr>
        <p:txBody>
          <a:bodyPr/>
          <a:lstStyle/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procédure</a:t>
            </a:r>
            <a:r>
              <a:rPr lang="fr-FR" sz="2400">
                <a:cs typeface="Times New Roman" pitchFamily="18" charset="0"/>
              </a:rPr>
              <a:t> </a:t>
            </a:r>
            <a:r>
              <a:rPr lang="fr-FR" sz="2400">
                <a:solidFill>
                  <a:srgbClr val="0000FF"/>
                </a:solidFill>
                <a:cs typeface="Times New Roman" pitchFamily="18" charset="0"/>
              </a:rPr>
              <a:t>triBulles </a:t>
            </a:r>
            <a:r>
              <a:rPr lang="fr-FR" sz="2400">
                <a:cs typeface="Times New Roman" pitchFamily="18" charset="0"/>
              </a:rPr>
              <a:t>(tab, nbVal)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fr-FR" sz="2400" i="1">
                <a:solidFill>
                  <a:srgbClr val="FF0000"/>
                </a:solidFill>
                <a:cs typeface="Times New Roman" pitchFamily="18" charset="0"/>
              </a:rPr>
              <a:t>{cherche la place en partant de la droite}</a:t>
            </a:r>
            <a:endParaRPr lang="fr-FR" sz="2400">
              <a:solidFill>
                <a:srgbClr val="FF0000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paramètre s</a:t>
            </a:r>
            <a:r>
              <a:rPr lang="fr-FR" sz="2400">
                <a:cs typeface="Times New Roman" pitchFamily="18" charset="0"/>
              </a:rPr>
              <a:t>	(D/R) tab: </a:t>
            </a:r>
            <a:r>
              <a:rPr lang="fr-FR" sz="2400" b="1">
                <a:cs typeface="Times New Roman" pitchFamily="18" charset="0"/>
              </a:rPr>
              <a:t>tableau</a:t>
            </a:r>
            <a:r>
              <a:rPr lang="fr-FR" sz="2400">
                <a:cs typeface="Times New Roman" pitchFamily="18" charset="0"/>
              </a:rPr>
              <a:t>[1, MAX] </a:t>
            </a:r>
            <a:r>
              <a:rPr lang="fr-FR" sz="2400" b="1">
                <a:cs typeface="Times New Roman" pitchFamily="18" charset="0"/>
              </a:rPr>
              <a:t>d'entiers</a:t>
            </a:r>
            <a:endParaRPr lang="fr-FR" sz="240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Font typeface="Symbol" pitchFamily="18" charset="2"/>
              <a:buNone/>
            </a:pPr>
            <a:r>
              <a:rPr lang="fr-FR" sz="2400">
                <a:cs typeface="Times New Roman" pitchFamily="18" charset="0"/>
              </a:rPr>
              <a:t>		               (D) nbVal : </a:t>
            </a:r>
            <a:r>
              <a:rPr lang="fr-FR" sz="2400" b="1">
                <a:cs typeface="Times New Roman" pitchFamily="18" charset="0"/>
              </a:rPr>
              <a:t>entiers</a:t>
            </a:r>
            <a:endParaRPr lang="fr-FR" sz="240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variables</a:t>
            </a:r>
            <a:r>
              <a:rPr lang="fr-FR" sz="2400">
                <a:cs typeface="Times New Roman" pitchFamily="18" charset="0"/>
              </a:rPr>
              <a:t> i, j, tmp : </a:t>
            </a:r>
            <a:r>
              <a:rPr lang="fr-FR" sz="2400" b="1">
                <a:cs typeface="Times New Roman" pitchFamily="18" charset="0"/>
              </a:rPr>
              <a:t>entiers</a:t>
            </a:r>
            <a:endParaRPr lang="fr-FR" sz="240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début</a:t>
            </a:r>
          </a:p>
          <a:p>
            <a:pPr algn="r">
              <a:lnSpc>
                <a:spcPct val="90000"/>
              </a:lnSpc>
              <a:spcBef>
                <a:spcPct val="10000"/>
              </a:spcBef>
              <a:buFont typeface="Symbol" pitchFamily="18" charset="2"/>
              <a:buNone/>
            </a:pPr>
            <a:r>
              <a:rPr lang="fr-FR" sz="2400" i="1">
                <a:solidFill>
                  <a:srgbClr val="FF0000"/>
                </a:solidFill>
                <a:cs typeface="Times New Roman" pitchFamily="18" charset="0"/>
              </a:rPr>
              <a:t>{i</a:t>
            </a:r>
            <a:r>
              <a:rPr lang="fr-FR" sz="2400" i="1" baseline="30000">
                <a:solidFill>
                  <a:srgbClr val="FF0000"/>
                </a:solidFill>
                <a:cs typeface="Times New Roman" pitchFamily="18" charset="0"/>
              </a:rPr>
              <a:t>ème </a:t>
            </a:r>
            <a:r>
              <a:rPr lang="fr-FR" sz="2400" i="1">
                <a:solidFill>
                  <a:srgbClr val="FF0000"/>
                </a:solidFill>
                <a:cs typeface="Times New Roman" pitchFamily="18" charset="0"/>
              </a:rPr>
              <a:t>parcours, i</a:t>
            </a:r>
            <a:r>
              <a:rPr lang="fr-FR" sz="24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1 éléments déjà triés</a:t>
            </a:r>
            <a:r>
              <a:rPr lang="fr-FR" sz="2400" i="1">
                <a:solidFill>
                  <a:srgbClr val="FF0000"/>
                </a:solidFill>
                <a:cs typeface="Times New Roman" pitchFamily="18" charset="0"/>
              </a:rPr>
              <a:t>}</a:t>
            </a:r>
            <a:endParaRPr lang="fr-FR" sz="240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	pour  i</a:t>
            </a:r>
            <a:r>
              <a:rPr lang="fr-FR" sz="2400">
                <a:cs typeface="Times New Roman" pitchFamily="18" charset="0"/>
              </a:rPr>
              <a:t> </a:t>
            </a:r>
            <a:r>
              <a:rPr lang="fr-FR" sz="24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400">
                <a:cs typeface="Times New Roman" pitchFamily="18" charset="0"/>
              </a:rPr>
              <a:t> 1 </a:t>
            </a:r>
            <a:r>
              <a:rPr lang="fr-FR" sz="2400" b="1">
                <a:cs typeface="Times New Roman" pitchFamily="18" charset="0"/>
              </a:rPr>
              <a:t>à</a:t>
            </a:r>
            <a:r>
              <a:rPr lang="fr-FR" sz="2400">
                <a:cs typeface="Times New Roman" pitchFamily="18" charset="0"/>
              </a:rPr>
              <a:t> nbVal </a:t>
            </a:r>
            <a:r>
              <a:rPr lang="fr-FR" sz="2400">
                <a:cs typeface="Times New Roman" pitchFamily="18" charset="0"/>
                <a:sym typeface="Symbol" pitchFamily="18" charset="2"/>
              </a:rPr>
              <a:t></a:t>
            </a:r>
            <a:r>
              <a:rPr lang="fr-FR" sz="2400">
                <a:cs typeface="Times New Roman" pitchFamily="18" charset="0"/>
              </a:rPr>
              <a:t>1  </a:t>
            </a:r>
            <a:r>
              <a:rPr lang="fr-FR" sz="2400" b="1">
                <a:cs typeface="Times New Roman" pitchFamily="18" charset="0"/>
              </a:rPr>
              <a:t>faire       		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		pour  j</a:t>
            </a:r>
            <a:r>
              <a:rPr lang="fr-FR" sz="2400">
                <a:cs typeface="Times New Roman" pitchFamily="18" charset="0"/>
              </a:rPr>
              <a:t> </a:t>
            </a:r>
            <a:r>
              <a:rPr lang="fr-FR" sz="24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400">
                <a:cs typeface="Times New Roman" pitchFamily="18" charset="0"/>
              </a:rPr>
              <a:t> 1 </a:t>
            </a:r>
            <a:r>
              <a:rPr lang="fr-FR" sz="2400" b="1">
                <a:cs typeface="Times New Roman" pitchFamily="18" charset="0"/>
              </a:rPr>
              <a:t>à</a:t>
            </a:r>
            <a:r>
              <a:rPr lang="fr-FR" sz="2400">
                <a:cs typeface="Times New Roman" pitchFamily="18" charset="0"/>
              </a:rPr>
              <a:t> nbVal </a:t>
            </a:r>
            <a:r>
              <a:rPr lang="fr-FR" sz="2400">
                <a:cs typeface="Times New Roman" pitchFamily="18" charset="0"/>
                <a:sym typeface="Symbol" pitchFamily="18" charset="2"/>
              </a:rPr>
              <a:t></a:t>
            </a:r>
            <a:r>
              <a:rPr lang="fr-FR" sz="2400">
                <a:cs typeface="Times New Roman" pitchFamily="18" charset="0"/>
              </a:rPr>
              <a:t> i  </a:t>
            </a:r>
            <a:r>
              <a:rPr lang="fr-FR" sz="2400" b="1">
                <a:cs typeface="Times New Roman" pitchFamily="18" charset="0"/>
              </a:rPr>
              <a:t>faire</a:t>
            </a:r>
            <a:endParaRPr lang="fr-FR" sz="240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Font typeface="Symbol" pitchFamily="18" charset="2"/>
              <a:buNone/>
            </a:pPr>
            <a:r>
              <a:rPr lang="fr-FR" sz="2400">
                <a:cs typeface="Times New Roman" pitchFamily="18" charset="0"/>
              </a:rPr>
              <a:t>			</a:t>
            </a:r>
            <a:r>
              <a:rPr lang="fr-FR" sz="2400" b="1">
                <a:cs typeface="Times New Roman" pitchFamily="18" charset="0"/>
              </a:rPr>
              <a:t>si</a:t>
            </a:r>
            <a:r>
              <a:rPr lang="fr-FR" sz="2400">
                <a:cs typeface="Times New Roman" pitchFamily="18" charset="0"/>
              </a:rPr>
              <a:t> tab[j </a:t>
            </a:r>
            <a:r>
              <a:rPr lang="fr-FR" sz="2400">
                <a:cs typeface="Times New Roman" pitchFamily="18" charset="0"/>
                <a:sym typeface="Symbol" pitchFamily="18" charset="2"/>
              </a:rPr>
              <a:t></a:t>
            </a:r>
            <a:r>
              <a:rPr lang="fr-FR" sz="2400">
                <a:cs typeface="Times New Roman" pitchFamily="18" charset="0"/>
              </a:rPr>
              <a:t>1] &gt; tab [j]  </a:t>
            </a:r>
            <a:r>
              <a:rPr lang="fr-FR" sz="2400" b="1">
                <a:cs typeface="Times New Roman" pitchFamily="18" charset="0"/>
              </a:rPr>
              <a:t>alors  </a:t>
            </a:r>
            <a:r>
              <a:rPr lang="fr-FR" sz="2400" i="1">
                <a:cs typeface="Times New Roman" pitchFamily="18" charset="0"/>
              </a:rPr>
              <a:t>   </a:t>
            </a:r>
            <a:r>
              <a:rPr lang="fr-FR" sz="2400" i="1">
                <a:solidFill>
                  <a:srgbClr val="FF0000"/>
                </a:solidFill>
                <a:cs typeface="Times New Roman" pitchFamily="18" charset="0"/>
              </a:rPr>
              <a:t>{échanger les deux}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                               </a:t>
            </a:r>
            <a:r>
              <a:rPr lang="fr-FR" sz="2400">
                <a:cs typeface="Times New Roman" pitchFamily="18" charset="0"/>
              </a:rPr>
              <a:t>     tmp </a:t>
            </a:r>
            <a:r>
              <a:rPr lang="fr-FR" sz="24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400">
                <a:cs typeface="Times New Roman" pitchFamily="18" charset="0"/>
              </a:rPr>
              <a:t> tab[j</a:t>
            </a:r>
            <a:r>
              <a:rPr lang="fr-FR" sz="2400">
                <a:cs typeface="Times New Roman" pitchFamily="18" charset="0"/>
                <a:sym typeface="Symbol" pitchFamily="18" charset="2"/>
              </a:rPr>
              <a:t></a:t>
            </a:r>
            <a:r>
              <a:rPr lang="fr-FR" sz="2400">
                <a:cs typeface="Times New Roman" pitchFamily="18" charset="0"/>
              </a:rPr>
              <a:t>1]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Symbol" pitchFamily="18" charset="2"/>
              <a:buNone/>
            </a:pPr>
            <a:r>
              <a:rPr lang="fr-FR" sz="2400">
                <a:cs typeface="Times New Roman" pitchFamily="18" charset="0"/>
              </a:rPr>
              <a:t>			    	tab[j</a:t>
            </a:r>
            <a:r>
              <a:rPr lang="fr-FR" sz="2400">
                <a:cs typeface="Times New Roman" pitchFamily="18" charset="0"/>
                <a:sym typeface="Symbol" pitchFamily="18" charset="2"/>
              </a:rPr>
              <a:t></a:t>
            </a:r>
            <a:r>
              <a:rPr lang="fr-FR" sz="2400">
                <a:cs typeface="Times New Roman" pitchFamily="18" charset="0"/>
              </a:rPr>
              <a:t>1] </a:t>
            </a:r>
            <a:r>
              <a:rPr lang="fr-FR" sz="24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400">
                <a:cs typeface="Times New Roman" pitchFamily="18" charset="0"/>
              </a:rPr>
              <a:t> tab [j]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Symbol" pitchFamily="18" charset="2"/>
              <a:buNone/>
            </a:pPr>
            <a:r>
              <a:rPr lang="fr-FR" sz="2400">
                <a:cs typeface="Times New Roman" pitchFamily="18" charset="0"/>
              </a:rPr>
              <a:t>			    	tab[j] </a:t>
            </a:r>
            <a:r>
              <a:rPr lang="fr-FR" sz="24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400">
                <a:cs typeface="Times New Roman" pitchFamily="18" charset="0"/>
              </a:rPr>
              <a:t> tmp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fr-FR" sz="2400">
                <a:cs typeface="Times New Roman" pitchFamily="18" charset="0"/>
              </a:rPr>
              <a:t>			</a:t>
            </a:r>
            <a:r>
              <a:rPr lang="fr-FR" sz="2400" b="1">
                <a:cs typeface="Times New Roman" pitchFamily="18" charset="0"/>
              </a:rPr>
              <a:t>fsi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fr-FR" sz="2400">
                <a:cs typeface="Times New Roman" pitchFamily="18" charset="0"/>
              </a:rPr>
              <a:t>       	</a:t>
            </a:r>
            <a:r>
              <a:rPr lang="fr-FR" sz="2400" b="1">
                <a:cs typeface="Times New Roman" pitchFamily="18" charset="0"/>
              </a:rPr>
              <a:t>fpour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	fpour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fin</a:t>
            </a:r>
            <a:endParaRPr lang="fr-FR" sz="240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endParaRPr lang="fr-FR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386E-FB8B-4CC2-9A88-D41897F0FC6C}" type="slidenum">
              <a:rPr lang="fr-FR"/>
              <a:pPr/>
              <a:t>68</a:t>
            </a:fld>
            <a:endParaRPr lang="fr-FR"/>
          </a:p>
        </p:txBody>
      </p:sp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228600"/>
            <a:ext cx="8420100" cy="742950"/>
          </a:xfrm>
          <a:ln>
            <a:solidFill>
              <a:srgbClr val="0033CC"/>
            </a:solidFill>
          </a:ln>
        </p:spPr>
        <p:txBody>
          <a:bodyPr/>
          <a:lstStyle/>
          <a:p>
            <a:r>
              <a:rPr lang="fr-FR" b="1">
                <a:cs typeface="Times New Roman" pitchFamily="18" charset="0"/>
              </a:rPr>
              <a:t>Complexité du tri à bulles</a:t>
            </a:r>
            <a:r>
              <a:rPr lang="fr-FR" sz="3200">
                <a:cs typeface="Times New Roman" pitchFamily="18" charset="0"/>
              </a:rPr>
              <a:t> </a:t>
            </a:r>
            <a:r>
              <a:rPr lang="fr-FR" b="1">
                <a:cs typeface="Times New Roman" pitchFamily="18" charset="0"/>
              </a:rPr>
              <a:t>élémentaire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268413"/>
            <a:ext cx="8420100" cy="4827587"/>
          </a:xfrm>
        </p:spPr>
        <p:txBody>
          <a:bodyPr/>
          <a:lstStyle/>
          <a:p>
            <a:r>
              <a:rPr kumimoji="0" lang="fr-FR">
                <a:solidFill>
                  <a:srgbClr val="0000FF"/>
                </a:solidFill>
                <a:cs typeface="Times New Roman" pitchFamily="18" charset="0"/>
              </a:rPr>
              <a:t>Complexité :</a:t>
            </a:r>
          </a:p>
          <a:p>
            <a:pPr lvl="1"/>
            <a:r>
              <a:rPr kumimoji="0" lang="fr-FR" sz="3200">
                <a:cs typeface="Times New Roman" pitchFamily="18" charset="0"/>
              </a:rPr>
              <a:t>Boucle interne, successivement (n-1), puis (n-2), etc.</a:t>
            </a:r>
          </a:p>
          <a:p>
            <a:pPr lvl="1"/>
            <a:r>
              <a:rPr kumimoji="0" lang="fr-FR" sz="3200">
                <a:cs typeface="Times New Roman" pitchFamily="18" charset="0"/>
              </a:rPr>
              <a:t>Total 1+2+ …(n-1) = n(n-1)/2</a:t>
            </a:r>
          </a:p>
          <a:p>
            <a:pPr lvl="1"/>
            <a:r>
              <a:rPr kumimoji="0" lang="fr-FR" sz="3200">
                <a:cs typeface="Times New Roman" pitchFamily="18" charset="0"/>
              </a:rPr>
              <a:t>Algorithme en</a:t>
            </a:r>
            <a:r>
              <a:rPr kumimoji="0" lang="fr-FR" sz="320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kumimoji="0" lang="fr-FR" sz="4400" i="1">
                <a:solidFill>
                  <a:srgbClr val="FF3300"/>
                </a:solidFill>
                <a:cs typeface="Times New Roman" pitchFamily="18" charset="0"/>
                <a:sym typeface="Symbol" pitchFamily="18" charset="2"/>
              </a:rPr>
              <a:t></a:t>
            </a:r>
            <a:r>
              <a:rPr kumimoji="0" lang="fr-FR" sz="2000" i="1">
                <a:solidFill>
                  <a:srgbClr val="FF3300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fr-FR" sz="3200">
                <a:solidFill>
                  <a:srgbClr val="FF0000"/>
                </a:solidFill>
                <a:cs typeface="Times New Roman" pitchFamily="18" charset="0"/>
              </a:rPr>
              <a:t>(n</a:t>
            </a:r>
            <a:r>
              <a:rPr kumimoji="0" lang="fr-FR" sz="3200" baseline="30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kumimoji="0" lang="fr-FR" sz="3200">
                <a:solidFill>
                  <a:srgbClr val="FF0000"/>
                </a:solidFill>
                <a:cs typeface="Times New Roman" pitchFamily="18" charset="0"/>
              </a:rPr>
              <a:t>)</a:t>
            </a:r>
          </a:p>
          <a:p>
            <a:r>
              <a:rPr kumimoji="0" lang="fr-FR">
                <a:solidFill>
                  <a:srgbClr val="0000FF"/>
                </a:solidFill>
                <a:cs typeface="Times New Roman" pitchFamily="18" charset="0"/>
              </a:rPr>
              <a:t>Comme le tri par sélection : aussi coûteux sur des données déjà presque ordonnées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BD20-0AE1-4EA2-A186-CD4A7B36AF9F}" type="slidenum">
              <a:rPr lang="fr-FR"/>
              <a:pPr/>
              <a:t>69</a:t>
            </a:fld>
            <a:endParaRPr lang="fr-FR"/>
          </a:p>
        </p:txBody>
      </p:sp>
      <p:sp>
        <p:nvSpPr>
          <p:cNvPr id="9799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04850" y="228600"/>
            <a:ext cx="8420100" cy="742950"/>
          </a:xfrm>
          <a:ln>
            <a:solidFill>
              <a:srgbClr val="0033CC"/>
            </a:solidFill>
          </a:ln>
        </p:spPr>
        <p:txBody>
          <a:bodyPr/>
          <a:lstStyle/>
          <a:p>
            <a:r>
              <a:rPr lang="fr-FR" b="1">
                <a:cs typeface="Times New Roman" pitchFamily="18" charset="0"/>
              </a:rPr>
              <a:t>Tri à bulles</a:t>
            </a:r>
            <a:r>
              <a:rPr lang="fr-FR" sz="3200">
                <a:cs typeface="Times New Roman" pitchFamily="18" charset="0"/>
              </a:rPr>
              <a:t> </a:t>
            </a:r>
            <a:r>
              <a:rPr lang="fr-FR" b="1">
                <a:cs typeface="Times New Roman" pitchFamily="18" charset="0"/>
              </a:rPr>
              <a:t>amélioré</a:t>
            </a:r>
          </a:p>
        </p:txBody>
      </p:sp>
      <p:sp>
        <p:nvSpPr>
          <p:cNvPr id="9799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42950" y="1268413"/>
            <a:ext cx="8420100" cy="4827587"/>
          </a:xfrm>
        </p:spPr>
        <p:txBody>
          <a:bodyPr/>
          <a:lstStyle/>
          <a:p>
            <a:pPr>
              <a:buFont typeface="Symbol" pitchFamily="18" charset="2"/>
              <a:buNone/>
            </a:pPr>
            <a:endParaRPr kumimoji="0" lang="fr-FR">
              <a:solidFill>
                <a:srgbClr val="0000FF"/>
              </a:solidFill>
              <a:cs typeface="Times New Roman" pitchFamily="18" charset="0"/>
            </a:endParaRPr>
          </a:p>
          <a:p>
            <a:r>
              <a:rPr kumimoji="0" lang="fr-FR" sz="4000">
                <a:cs typeface="Times New Roman" pitchFamily="18" charset="0"/>
              </a:rPr>
              <a:t>  Il  termine dès qu’un parcours </a:t>
            </a:r>
          </a:p>
          <a:p>
            <a:pPr>
              <a:buFont typeface="Symbol" pitchFamily="18" charset="2"/>
              <a:buNone/>
            </a:pPr>
            <a:r>
              <a:rPr kumimoji="0" lang="fr-FR" sz="4000">
                <a:cs typeface="Times New Roman" pitchFamily="18" charset="0"/>
              </a:rPr>
              <a:t>	   a laissé le tableau en ordre.</a:t>
            </a:r>
          </a:p>
          <a:p>
            <a:endParaRPr kumimoji="0" lang="fr-FR" sz="4000">
              <a:cs typeface="Times New Roman" pitchFamily="18" charset="0"/>
            </a:endParaRPr>
          </a:p>
          <a:p>
            <a:r>
              <a:rPr kumimoji="0" lang="fr-FR" sz="3600" b="1">
                <a:solidFill>
                  <a:srgbClr val="FF3300"/>
                </a:solidFill>
                <a:cs typeface="Times New Roman" pitchFamily="18" charset="0"/>
              </a:rPr>
              <a:t>EXERCICE</a:t>
            </a:r>
            <a:r>
              <a:rPr kumimoji="0" lang="fr-FR" sz="3600">
                <a:cs typeface="Times New Roman" pitchFamily="18" charset="0"/>
              </a:rPr>
              <a:t> :    </a:t>
            </a:r>
          </a:p>
          <a:p>
            <a:pPr>
              <a:buFont typeface="Symbol" pitchFamily="18" charset="2"/>
              <a:buNone/>
            </a:pPr>
            <a:r>
              <a:rPr kumimoji="0" lang="fr-FR" sz="3600" i="1">
                <a:solidFill>
                  <a:srgbClr val="CC0066"/>
                </a:solidFill>
                <a:cs typeface="Times New Roman" pitchFamily="18" charset="0"/>
              </a:rPr>
              <a:t>		donner une définition de ce tri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E4B8-C4D2-43C1-B2BB-4486D2140ECA}" type="slidenum">
              <a:rPr lang="fr-FR"/>
              <a:pPr/>
              <a:t>7</a:t>
            </a:fld>
            <a:endParaRPr lang="fr-FR"/>
          </a:p>
        </p:txBody>
      </p:sp>
      <p:sp>
        <p:nvSpPr>
          <p:cNvPr id="73318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420100" cy="838200"/>
          </a:xfrm>
          <a:ln>
            <a:solidFill>
              <a:srgbClr val="0033CC"/>
            </a:solidFill>
          </a:ln>
        </p:spPr>
        <p:txBody>
          <a:bodyPr/>
          <a:lstStyle/>
          <a:p>
            <a:r>
              <a:rPr lang="fr-FR" b="1"/>
              <a:t>Relation Antisymétrique</a:t>
            </a:r>
          </a:p>
        </p:txBody>
      </p:sp>
      <p:sp>
        <p:nvSpPr>
          <p:cNvPr id="733187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420100" cy="5181600"/>
          </a:xfrm>
        </p:spPr>
        <p:txBody>
          <a:bodyPr/>
          <a:lstStyle/>
          <a:p>
            <a:pPr algn="ctr">
              <a:buFont typeface="Symbol" pitchFamily="18" charset="2"/>
              <a:buNone/>
            </a:pPr>
            <a:r>
              <a:rPr lang="fr-FR" sz="2400" b="1">
                <a:solidFill>
                  <a:srgbClr val="0066FF"/>
                </a:solidFill>
              </a:rPr>
              <a:t> </a:t>
            </a:r>
          </a:p>
        </p:txBody>
      </p:sp>
      <p:sp>
        <p:nvSpPr>
          <p:cNvPr id="733188" name="Text Box 2052"/>
          <p:cNvSpPr txBox="1">
            <a:spLocks noChangeArrowheads="1"/>
          </p:cNvSpPr>
          <p:nvPr/>
        </p:nvSpPr>
        <p:spPr bwMode="auto">
          <a:xfrm>
            <a:off x="381000" y="1447800"/>
            <a:ext cx="5257800" cy="394176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sz="3200">
                <a:solidFill>
                  <a:srgbClr val="0066FF"/>
                </a:solidFill>
              </a:rPr>
              <a:t>La relation est </a:t>
            </a:r>
            <a:r>
              <a:rPr lang="fr-FR" sz="3200">
                <a:solidFill>
                  <a:srgbClr val="FF0000"/>
                </a:solidFill>
              </a:rPr>
              <a:t>orientée</a:t>
            </a:r>
            <a:r>
              <a:rPr lang="fr-FR" sz="3200"/>
              <a:t>:</a:t>
            </a:r>
            <a:endParaRPr lang="fr-FR" sz="3200">
              <a:solidFill>
                <a:srgbClr val="0066FF"/>
              </a:solidFill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sz="3200" i="1">
                <a:solidFill>
                  <a:srgbClr val="FF0000"/>
                </a:solidFill>
              </a:rPr>
              <a:t>pas d’aller-retour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sz="2400" i="1">
                <a:solidFill>
                  <a:srgbClr val="FF0000"/>
                </a:solidFill>
              </a:rPr>
              <a:t>(sauf si A=B)</a:t>
            </a:r>
            <a:endParaRPr lang="fr-FR" sz="2400">
              <a:solidFill>
                <a:srgbClr val="FF0000"/>
              </a:solidFill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endParaRPr lang="fr-FR" sz="3200">
              <a:solidFill>
                <a:srgbClr val="0066FF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fr-FR" sz="2200" b="1" i="1" u="sng"/>
              <a:t>2</a:t>
            </a:r>
            <a:r>
              <a:rPr lang="fr-FR" sz="2200" b="1" i="1" u="sng" baseline="30000"/>
              <a:t>ème</a:t>
            </a:r>
            <a:r>
              <a:rPr lang="fr-FR" sz="2200" b="1" i="1" u="sng"/>
              <a:t> Exemple</a:t>
            </a:r>
            <a:r>
              <a:rPr lang="fr-FR" sz="2200" b="1" i="1"/>
              <a:t>:</a:t>
            </a:r>
            <a:r>
              <a:rPr lang="fr-FR" sz="2200" b="1"/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fr-FR" sz="2200" b="1"/>
              <a:t>dans un sous-ensemble de </a:t>
            </a:r>
            <a:r>
              <a:rPr lang="fr-FR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  <a:r>
              <a:rPr lang="fr-FR" sz="3200" b="1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r>
              <a:rPr lang="fr-FR" sz="2200" b="1"/>
              <a:t>  :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fr-FR" sz="2200" b="1"/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sz="3200" b="1">
                <a:solidFill>
                  <a:srgbClr val="0066FF"/>
                </a:solidFill>
              </a:rPr>
              <a:t>A</a:t>
            </a:r>
            <a:r>
              <a:rPr lang="fr-FR" sz="3200">
                <a:solidFill>
                  <a:srgbClr val="0066FF"/>
                </a:solidFill>
              </a:rPr>
              <a:t> </a:t>
            </a:r>
            <a:r>
              <a:rPr lang="fr-FR" sz="3200" i="1">
                <a:solidFill>
                  <a:srgbClr val="FF0000"/>
                </a:solidFill>
              </a:rPr>
              <a:t>a pour partie entière</a:t>
            </a:r>
            <a:r>
              <a:rPr lang="fr-FR" sz="3200">
                <a:solidFill>
                  <a:srgbClr val="0066FF"/>
                </a:solidFill>
              </a:rPr>
              <a:t> </a:t>
            </a:r>
            <a:r>
              <a:rPr lang="fr-FR" sz="3200" b="1">
                <a:solidFill>
                  <a:srgbClr val="0066FF"/>
                </a:solidFill>
              </a:rPr>
              <a:t>B</a:t>
            </a:r>
            <a:endParaRPr lang="fr-FR" sz="3200"/>
          </a:p>
          <a:p>
            <a:pPr algn="ctr"/>
            <a:endParaRPr lang="en-US" sz="2400"/>
          </a:p>
        </p:txBody>
      </p:sp>
      <p:grpSp>
        <p:nvGrpSpPr>
          <p:cNvPr id="733224" name="Group 2088"/>
          <p:cNvGrpSpPr>
            <a:grpSpLocks/>
          </p:cNvGrpSpPr>
          <p:nvPr/>
        </p:nvGrpSpPr>
        <p:grpSpPr bwMode="auto">
          <a:xfrm>
            <a:off x="6019800" y="1600200"/>
            <a:ext cx="3013075" cy="4419600"/>
            <a:chOff x="3648" y="1008"/>
            <a:chExt cx="1898" cy="2784"/>
          </a:xfrm>
        </p:grpSpPr>
        <p:sp>
          <p:nvSpPr>
            <p:cNvPr id="733190" name="Oval 2054"/>
            <p:cNvSpPr>
              <a:spLocks noChangeArrowheads="1"/>
            </p:cNvSpPr>
            <p:nvPr/>
          </p:nvSpPr>
          <p:spPr bwMode="auto">
            <a:xfrm rot="-5400000">
              <a:off x="3205" y="1451"/>
              <a:ext cx="2784" cy="1898"/>
            </a:xfrm>
            <a:prstGeom prst="ellipse">
              <a:avLst/>
            </a:prstGeom>
            <a:solidFill>
              <a:srgbClr val="FFFFCC">
                <a:alpha val="50000"/>
              </a:srgbClr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grpSp>
          <p:nvGrpSpPr>
            <p:cNvPr id="733191" name="Group 2055"/>
            <p:cNvGrpSpPr>
              <a:grpSpLocks/>
            </p:cNvGrpSpPr>
            <p:nvPr/>
          </p:nvGrpSpPr>
          <p:grpSpPr bwMode="auto">
            <a:xfrm rot="-5400000">
              <a:off x="3844" y="2522"/>
              <a:ext cx="313" cy="409"/>
              <a:chOff x="2496" y="1776"/>
              <a:chExt cx="480" cy="528"/>
            </a:xfrm>
          </p:grpSpPr>
          <p:grpSp>
            <p:nvGrpSpPr>
              <p:cNvPr id="733192" name="Group 2056"/>
              <p:cNvGrpSpPr>
                <a:grpSpLocks/>
              </p:cNvGrpSpPr>
              <p:nvPr/>
            </p:nvGrpSpPr>
            <p:grpSpPr bwMode="auto">
              <a:xfrm>
                <a:off x="2496" y="1776"/>
                <a:ext cx="480" cy="480"/>
                <a:chOff x="2736" y="1872"/>
                <a:chExt cx="480" cy="480"/>
              </a:xfrm>
            </p:grpSpPr>
            <p:sp>
              <p:nvSpPr>
                <p:cNvPr id="733193" name="Oval 2057"/>
                <p:cNvSpPr>
                  <a:spLocks noChangeArrowheads="1"/>
                </p:cNvSpPr>
                <p:nvPr/>
              </p:nvSpPr>
              <p:spPr bwMode="auto">
                <a:xfrm>
                  <a:off x="2736" y="1872"/>
                  <a:ext cx="480" cy="480"/>
                </a:xfrm>
                <a:prstGeom prst="ellipse">
                  <a:avLst/>
                </a:prstGeom>
                <a:noFill/>
                <a:ln w="38100" cap="sq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733194" name="Line 2058"/>
                <p:cNvSpPr>
                  <a:spLocks noChangeShapeType="1"/>
                </p:cNvSpPr>
                <p:nvPr/>
              </p:nvSpPr>
              <p:spPr bwMode="auto">
                <a:xfrm>
                  <a:off x="2976" y="1872"/>
                  <a:ext cx="144" cy="48"/>
                </a:xfrm>
                <a:prstGeom prst="line">
                  <a:avLst/>
                </a:prstGeom>
                <a:noFill/>
                <a:ln w="38100" cap="sq">
                  <a:solidFill>
                    <a:srgbClr val="FF0000"/>
                  </a:solidFill>
                  <a:round/>
                  <a:headEnd type="none" w="sm" len="sm"/>
                  <a:tailEnd type="stealth" w="lg" len="lg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733195" name="AutoShape 2059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144"/>
              </a:xfrm>
              <a:prstGeom prst="star5">
                <a:avLst/>
              </a:prstGeom>
              <a:solidFill>
                <a:schemeClr val="accent1"/>
              </a:solidFill>
              <a:ln w="57150" cap="sq">
                <a:solidFill>
                  <a:srgbClr val="0066FF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</p:grpSp>
        <p:sp>
          <p:nvSpPr>
            <p:cNvPr id="733196" name="AutoShape 2060"/>
            <p:cNvSpPr>
              <a:spLocks noChangeArrowheads="1"/>
            </p:cNvSpPr>
            <p:nvPr/>
          </p:nvSpPr>
          <p:spPr bwMode="auto">
            <a:xfrm rot="-22045576">
              <a:off x="4752" y="2832"/>
              <a:ext cx="153" cy="69"/>
            </a:xfrm>
            <a:prstGeom prst="star5">
              <a:avLst/>
            </a:prstGeom>
            <a:solidFill>
              <a:schemeClr val="accent1"/>
            </a:solidFill>
            <a:ln w="57150" cap="sq">
              <a:solidFill>
                <a:srgbClr val="0066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grpSp>
          <p:nvGrpSpPr>
            <p:cNvPr id="733197" name="Group 2061"/>
            <p:cNvGrpSpPr>
              <a:grpSpLocks/>
            </p:cNvGrpSpPr>
            <p:nvPr/>
          </p:nvGrpSpPr>
          <p:grpSpPr bwMode="auto">
            <a:xfrm rot="-13605567">
              <a:off x="4950" y="2102"/>
              <a:ext cx="372" cy="344"/>
              <a:chOff x="2496" y="1776"/>
              <a:chExt cx="480" cy="528"/>
            </a:xfrm>
          </p:grpSpPr>
          <p:grpSp>
            <p:nvGrpSpPr>
              <p:cNvPr id="733198" name="Group 2062"/>
              <p:cNvGrpSpPr>
                <a:grpSpLocks/>
              </p:cNvGrpSpPr>
              <p:nvPr/>
            </p:nvGrpSpPr>
            <p:grpSpPr bwMode="auto">
              <a:xfrm>
                <a:off x="2496" y="1776"/>
                <a:ext cx="480" cy="480"/>
                <a:chOff x="2736" y="1872"/>
                <a:chExt cx="480" cy="480"/>
              </a:xfrm>
            </p:grpSpPr>
            <p:sp>
              <p:nvSpPr>
                <p:cNvPr id="733199" name="Oval 2063"/>
                <p:cNvSpPr>
                  <a:spLocks noChangeArrowheads="1"/>
                </p:cNvSpPr>
                <p:nvPr/>
              </p:nvSpPr>
              <p:spPr bwMode="auto">
                <a:xfrm>
                  <a:off x="2736" y="1872"/>
                  <a:ext cx="480" cy="480"/>
                </a:xfrm>
                <a:prstGeom prst="ellipse">
                  <a:avLst/>
                </a:prstGeom>
                <a:noFill/>
                <a:ln w="38100" cap="sq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733200" name="Line 2064"/>
                <p:cNvSpPr>
                  <a:spLocks noChangeShapeType="1"/>
                </p:cNvSpPr>
                <p:nvPr/>
              </p:nvSpPr>
              <p:spPr bwMode="auto">
                <a:xfrm>
                  <a:off x="2976" y="1872"/>
                  <a:ext cx="144" cy="48"/>
                </a:xfrm>
                <a:prstGeom prst="line">
                  <a:avLst/>
                </a:prstGeom>
                <a:noFill/>
                <a:ln w="38100" cap="sq">
                  <a:solidFill>
                    <a:srgbClr val="FF0000"/>
                  </a:solidFill>
                  <a:round/>
                  <a:headEnd type="none" w="sm" len="sm"/>
                  <a:tailEnd type="stealth" w="lg" len="lg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733201" name="AutoShape 2065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144"/>
              </a:xfrm>
              <a:prstGeom prst="star5">
                <a:avLst/>
              </a:prstGeom>
              <a:solidFill>
                <a:schemeClr val="accent1"/>
              </a:solidFill>
              <a:ln w="57150" cap="sq">
                <a:solidFill>
                  <a:srgbClr val="0066FF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</p:grpSp>
        <p:grpSp>
          <p:nvGrpSpPr>
            <p:cNvPr id="733202" name="Group 2066"/>
            <p:cNvGrpSpPr>
              <a:grpSpLocks/>
            </p:cNvGrpSpPr>
            <p:nvPr/>
          </p:nvGrpSpPr>
          <p:grpSpPr bwMode="auto">
            <a:xfrm rot="-7187831">
              <a:off x="4253" y="3054"/>
              <a:ext cx="313" cy="410"/>
              <a:chOff x="2496" y="1776"/>
              <a:chExt cx="480" cy="528"/>
            </a:xfrm>
          </p:grpSpPr>
          <p:grpSp>
            <p:nvGrpSpPr>
              <p:cNvPr id="733203" name="Group 2067"/>
              <p:cNvGrpSpPr>
                <a:grpSpLocks/>
              </p:cNvGrpSpPr>
              <p:nvPr/>
            </p:nvGrpSpPr>
            <p:grpSpPr bwMode="auto">
              <a:xfrm>
                <a:off x="2496" y="1776"/>
                <a:ext cx="480" cy="480"/>
                <a:chOff x="2736" y="1872"/>
                <a:chExt cx="480" cy="480"/>
              </a:xfrm>
            </p:grpSpPr>
            <p:sp>
              <p:nvSpPr>
                <p:cNvPr id="733204" name="Oval 2068"/>
                <p:cNvSpPr>
                  <a:spLocks noChangeArrowheads="1"/>
                </p:cNvSpPr>
                <p:nvPr/>
              </p:nvSpPr>
              <p:spPr bwMode="auto">
                <a:xfrm>
                  <a:off x="2736" y="1872"/>
                  <a:ext cx="480" cy="480"/>
                </a:xfrm>
                <a:prstGeom prst="ellipse">
                  <a:avLst/>
                </a:prstGeom>
                <a:noFill/>
                <a:ln w="38100" cap="sq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733205" name="Line 2069"/>
                <p:cNvSpPr>
                  <a:spLocks noChangeShapeType="1"/>
                </p:cNvSpPr>
                <p:nvPr/>
              </p:nvSpPr>
              <p:spPr bwMode="auto">
                <a:xfrm>
                  <a:off x="2976" y="1872"/>
                  <a:ext cx="144" cy="48"/>
                </a:xfrm>
                <a:prstGeom prst="line">
                  <a:avLst/>
                </a:prstGeom>
                <a:noFill/>
                <a:ln w="38100" cap="sq">
                  <a:solidFill>
                    <a:srgbClr val="FF0000"/>
                  </a:solidFill>
                  <a:round/>
                  <a:headEnd type="none" w="sm" len="sm"/>
                  <a:tailEnd type="stealth" w="lg" len="lg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733206" name="AutoShape 2070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144"/>
              </a:xfrm>
              <a:prstGeom prst="star5">
                <a:avLst/>
              </a:prstGeom>
              <a:solidFill>
                <a:schemeClr val="accent1"/>
              </a:solidFill>
              <a:ln w="57150" cap="sq">
                <a:solidFill>
                  <a:srgbClr val="0066FF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</p:grpSp>
        <p:sp>
          <p:nvSpPr>
            <p:cNvPr id="733211" name="AutoShape 2075"/>
            <p:cNvSpPr>
              <a:spLocks noChangeArrowheads="1"/>
            </p:cNvSpPr>
            <p:nvPr/>
          </p:nvSpPr>
          <p:spPr bwMode="auto">
            <a:xfrm rot="-23915248">
              <a:off x="4466" y="1674"/>
              <a:ext cx="112" cy="94"/>
            </a:xfrm>
            <a:prstGeom prst="star5">
              <a:avLst/>
            </a:prstGeom>
            <a:solidFill>
              <a:schemeClr val="accent1"/>
            </a:solidFill>
            <a:ln w="57150" cap="sq">
              <a:solidFill>
                <a:srgbClr val="0066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33212" name="Line 2076"/>
            <p:cNvSpPr>
              <a:spLocks noChangeShapeType="1"/>
            </p:cNvSpPr>
            <p:nvPr/>
          </p:nvSpPr>
          <p:spPr bwMode="auto">
            <a:xfrm rot="16200000" flipV="1">
              <a:off x="4446" y="2514"/>
              <a:ext cx="94" cy="633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733213" name="Line 2077"/>
            <p:cNvSpPr>
              <a:spLocks noChangeShapeType="1"/>
            </p:cNvSpPr>
            <p:nvPr/>
          </p:nvSpPr>
          <p:spPr bwMode="auto">
            <a:xfrm rot="16200000" flipH="1">
              <a:off x="4608" y="1728"/>
              <a:ext cx="384" cy="48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733214" name="Text Box 2078"/>
            <p:cNvSpPr txBox="1">
              <a:spLocks noChangeArrowheads="1"/>
            </p:cNvSpPr>
            <p:nvPr/>
          </p:nvSpPr>
          <p:spPr bwMode="auto">
            <a:xfrm>
              <a:off x="4992" y="1776"/>
              <a:ext cx="480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US" sz="3200" b="1"/>
                <a:t>7</a:t>
              </a:r>
              <a:endParaRPr lang="en-US" sz="2400"/>
            </a:p>
          </p:txBody>
        </p:sp>
        <p:sp>
          <p:nvSpPr>
            <p:cNvPr id="733215" name="Text Box 2079"/>
            <p:cNvSpPr txBox="1">
              <a:spLocks noChangeArrowheads="1"/>
            </p:cNvSpPr>
            <p:nvPr/>
          </p:nvSpPr>
          <p:spPr bwMode="auto">
            <a:xfrm>
              <a:off x="4512" y="1392"/>
              <a:ext cx="48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US" sz="2400" b="1"/>
                <a:t>7,13</a:t>
              </a:r>
              <a:endParaRPr lang="en-US" sz="2400"/>
            </a:p>
          </p:txBody>
        </p:sp>
        <p:sp>
          <p:nvSpPr>
            <p:cNvPr id="733216" name="Text Box 2080"/>
            <p:cNvSpPr txBox="1">
              <a:spLocks noChangeArrowheads="1"/>
            </p:cNvSpPr>
            <p:nvPr/>
          </p:nvSpPr>
          <p:spPr bwMode="auto">
            <a:xfrm>
              <a:off x="5040" y="2688"/>
              <a:ext cx="48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US" sz="2400" b="1"/>
                <a:t>13,5</a:t>
              </a:r>
              <a:endParaRPr lang="en-US" sz="2400"/>
            </a:p>
          </p:txBody>
        </p:sp>
        <p:sp>
          <p:nvSpPr>
            <p:cNvPr id="733217" name="Text Box 2081"/>
            <p:cNvSpPr txBox="1">
              <a:spLocks noChangeArrowheads="1"/>
            </p:cNvSpPr>
            <p:nvPr/>
          </p:nvSpPr>
          <p:spPr bwMode="auto">
            <a:xfrm>
              <a:off x="4080" y="2352"/>
              <a:ext cx="576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US" sz="3200" b="1"/>
                <a:t>13</a:t>
              </a:r>
              <a:endParaRPr lang="en-US" sz="2400"/>
            </a:p>
          </p:txBody>
        </p:sp>
        <p:sp>
          <p:nvSpPr>
            <p:cNvPr id="733218" name="Text Box 2082"/>
            <p:cNvSpPr txBox="1">
              <a:spLocks noChangeArrowheads="1"/>
            </p:cNvSpPr>
            <p:nvPr/>
          </p:nvSpPr>
          <p:spPr bwMode="auto">
            <a:xfrm>
              <a:off x="4512" y="3168"/>
              <a:ext cx="480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US" sz="3200" b="1"/>
                <a:t>4</a:t>
              </a:r>
              <a:endParaRPr lang="en-US" sz="2400"/>
            </a:p>
          </p:txBody>
        </p:sp>
        <p:sp>
          <p:nvSpPr>
            <p:cNvPr id="733220" name="Text Box 2084"/>
            <p:cNvSpPr txBox="1">
              <a:spLocks noChangeArrowheads="1"/>
            </p:cNvSpPr>
            <p:nvPr/>
          </p:nvSpPr>
          <p:spPr bwMode="auto">
            <a:xfrm>
              <a:off x="3696" y="1728"/>
              <a:ext cx="48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US" sz="2400" b="1"/>
                <a:t>7,99</a:t>
              </a:r>
              <a:endParaRPr lang="en-US" sz="2400"/>
            </a:p>
          </p:txBody>
        </p:sp>
        <p:sp>
          <p:nvSpPr>
            <p:cNvPr id="733222" name="AutoShape 2086"/>
            <p:cNvSpPr>
              <a:spLocks noChangeArrowheads="1"/>
            </p:cNvSpPr>
            <p:nvPr/>
          </p:nvSpPr>
          <p:spPr bwMode="auto">
            <a:xfrm rot="-23915248">
              <a:off x="4032" y="2064"/>
              <a:ext cx="112" cy="94"/>
            </a:xfrm>
            <a:prstGeom prst="star5">
              <a:avLst/>
            </a:prstGeom>
            <a:solidFill>
              <a:schemeClr val="accent1"/>
            </a:solidFill>
            <a:ln w="57150" cap="sq">
              <a:solidFill>
                <a:srgbClr val="0066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33223" name="Line 2087"/>
            <p:cNvSpPr>
              <a:spLocks noChangeShapeType="1"/>
            </p:cNvSpPr>
            <p:nvPr/>
          </p:nvSpPr>
          <p:spPr bwMode="auto">
            <a:xfrm rot="16200000" flipH="1">
              <a:off x="4536" y="1752"/>
              <a:ext cx="96" cy="816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D0E2-9594-408F-9913-29921A096DA9}" type="slidenum">
              <a:rPr lang="fr-FR"/>
              <a:pPr/>
              <a:t>70</a:t>
            </a:fld>
            <a:endParaRPr lang="fr-FR"/>
          </a:p>
        </p:txBody>
      </p:sp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420100" cy="685800"/>
          </a:xfrm>
          <a:ln>
            <a:solidFill>
              <a:srgbClr val="0033CC"/>
            </a:solidFill>
          </a:ln>
        </p:spPr>
        <p:txBody>
          <a:bodyPr/>
          <a:lstStyle/>
          <a:p>
            <a:r>
              <a:rPr kumimoji="0" lang="fr-FR" sz="3200" b="1"/>
              <a:t>Vue d’ensemble sur les divers algorithmes</a:t>
            </a:r>
          </a:p>
        </p:txBody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420100" cy="4953000"/>
          </a:xfrm>
        </p:spPr>
        <p:txBody>
          <a:bodyPr/>
          <a:lstStyle/>
          <a:p>
            <a:r>
              <a:rPr lang="fr-FR" sz="2400"/>
              <a:t>Tri sélection</a:t>
            </a:r>
          </a:p>
          <a:p>
            <a:pPr lvl="1"/>
            <a:r>
              <a:rPr lang="fr-FR" sz="1800"/>
              <a:t>[1, 2, 3, 4, 5, 6, 7, 8]</a:t>
            </a:r>
          </a:p>
          <a:p>
            <a:pPr lvl="1"/>
            <a:r>
              <a:rPr lang="fr-FR" sz="1800"/>
              <a:t>[8, 7, 6, 5, 4, 3, 2, 1]</a:t>
            </a:r>
          </a:p>
          <a:p>
            <a:pPr lvl="1"/>
            <a:r>
              <a:rPr lang="fr-FR" sz="2000">
                <a:solidFill>
                  <a:srgbClr val="FF0000"/>
                </a:solidFill>
              </a:rPr>
              <a:t>Insensible aux données</a:t>
            </a:r>
            <a:endParaRPr lang="fr-FR" sz="1800"/>
          </a:p>
          <a:p>
            <a:r>
              <a:rPr lang="fr-FR" sz="2400"/>
              <a:t>Tri insertion</a:t>
            </a:r>
          </a:p>
          <a:p>
            <a:pPr lvl="1"/>
            <a:r>
              <a:rPr lang="fr-FR" sz="1800"/>
              <a:t>[8, 7, 6, 5, 4, 3, 2, 1]</a:t>
            </a:r>
          </a:p>
          <a:p>
            <a:pPr lvl="1"/>
            <a:r>
              <a:rPr lang="fr-FR" sz="2000">
                <a:solidFill>
                  <a:srgbClr val="FF0000"/>
                </a:solidFill>
              </a:rPr>
              <a:t>Un bon comportement pour des données presque rangées</a:t>
            </a:r>
          </a:p>
          <a:p>
            <a:pPr lvl="1"/>
            <a:r>
              <a:rPr lang="fr-FR" sz="2000">
                <a:solidFill>
                  <a:srgbClr val="FF0000"/>
                </a:solidFill>
              </a:rPr>
              <a:t>Le pire comportement pour l’ordre inverse</a:t>
            </a:r>
            <a:endParaRPr lang="fr-FR" sz="1800"/>
          </a:p>
          <a:p>
            <a:r>
              <a:rPr lang="fr-FR" sz="2400"/>
              <a:t>Tri à bulles élémentaire</a:t>
            </a:r>
          </a:p>
          <a:p>
            <a:pPr lvl="1"/>
            <a:r>
              <a:rPr lang="fr-FR" sz="2000">
                <a:solidFill>
                  <a:srgbClr val="FF0000"/>
                </a:solidFill>
              </a:rPr>
              <a:t>Insensible aux données, et lent</a:t>
            </a:r>
          </a:p>
          <a:p>
            <a:r>
              <a:rPr lang="fr-FR" sz="2400"/>
              <a:t>Tri à bulles amélioré</a:t>
            </a:r>
            <a:r>
              <a:rPr lang="fr-FR" sz="2000"/>
              <a:t>: </a:t>
            </a:r>
          </a:p>
          <a:p>
            <a:pPr lvl="1"/>
            <a:r>
              <a:rPr lang="fr-FR" sz="2000">
                <a:solidFill>
                  <a:srgbClr val="FF0000"/>
                </a:solidFill>
              </a:rPr>
              <a:t>un bon comportement pour des données presque rangées, </a:t>
            </a:r>
          </a:p>
          <a:p>
            <a:pPr lvl="1"/>
            <a:r>
              <a:rPr lang="fr-FR" sz="2000">
                <a:solidFill>
                  <a:srgbClr val="FF0000"/>
                </a:solidFill>
              </a:rPr>
              <a:t>le pire comportement pour l’ordre inverse</a:t>
            </a:r>
          </a:p>
          <a:p>
            <a:pPr lvl="3">
              <a:lnSpc>
                <a:spcPct val="80000"/>
              </a:lnSpc>
              <a:buFontTx/>
              <a:buNone/>
            </a:pPr>
            <a:endParaRPr lang="fr-FR" sz="1600"/>
          </a:p>
          <a:p>
            <a:pPr lvl="1"/>
            <a:endParaRPr lang="fr-FR" sz="1800"/>
          </a:p>
          <a:p>
            <a:pPr lvl="1"/>
            <a:endParaRPr lang="fr-FR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935C-675F-47C3-B55D-248E5CA51D99}" type="slidenum">
              <a:rPr lang="fr-FR"/>
              <a:pPr/>
              <a:t>71</a:t>
            </a:fld>
            <a:endParaRPr lang="fr-FR"/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>
          <a:xfrm>
            <a:off x="776288" y="304800"/>
            <a:ext cx="8420100" cy="725488"/>
          </a:xfrm>
          <a:ln>
            <a:solidFill>
              <a:srgbClr val="6600FF"/>
            </a:solidFill>
          </a:ln>
        </p:spPr>
        <p:txBody>
          <a:bodyPr/>
          <a:lstStyle/>
          <a:p>
            <a:r>
              <a:rPr lang="fr-FR" b="1"/>
              <a:t>Des tris plus complexes</a:t>
            </a:r>
          </a:p>
        </p:txBody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8420100" cy="4495800"/>
          </a:xfrm>
          <a:ln>
            <a:solidFill>
              <a:srgbClr val="CC0099"/>
            </a:solidFill>
          </a:ln>
        </p:spPr>
        <p:txBody>
          <a:bodyPr/>
          <a:lstStyle/>
          <a:p>
            <a:r>
              <a:rPr lang="fr-FR"/>
              <a:t>Le tri par fusion (merge sort)</a:t>
            </a:r>
          </a:p>
          <a:p>
            <a:pPr lvl="1"/>
            <a:r>
              <a:rPr lang="fr-FR" sz="2800" i="1">
                <a:solidFill>
                  <a:srgbClr val="CC0099"/>
                </a:solidFill>
              </a:rPr>
              <a:t>Idée fondamentale</a:t>
            </a:r>
            <a:r>
              <a:rPr lang="fr-FR" sz="2800"/>
              <a:t> : si on a déjà 2 sous-tableaux triés, on peut les fusionner en un seul tableau trié.</a:t>
            </a:r>
          </a:p>
          <a:p>
            <a:pPr lvl="1"/>
            <a:r>
              <a:rPr lang="fr-FR" sz="2800" i="1">
                <a:solidFill>
                  <a:srgbClr val="CC0099"/>
                </a:solidFill>
              </a:rPr>
              <a:t>Méthode ascendante</a:t>
            </a:r>
            <a:r>
              <a:rPr lang="fr-FR" sz="2800"/>
              <a:t> : </a:t>
            </a:r>
          </a:p>
          <a:p>
            <a:pPr lvl="2"/>
            <a:r>
              <a:rPr lang="fr-FR" sz="2800"/>
              <a:t> tout tableau à un seul élément est déjà trié. </a:t>
            </a:r>
          </a:p>
          <a:p>
            <a:pPr lvl="2"/>
            <a:r>
              <a:rPr lang="fr-FR" sz="2800"/>
              <a:t> On regroupe 2 cellules pour obtenir des sous-tableaux triés de 2 éléments.  </a:t>
            </a:r>
          </a:p>
          <a:p>
            <a:pPr lvl="2"/>
            <a:r>
              <a:rPr lang="fr-FR" sz="2800"/>
              <a:t>  On itère jusqu’au tri-fusion du tableau entier.</a:t>
            </a:r>
          </a:p>
          <a:p>
            <a:pPr lvl="1">
              <a:buFont typeface="Symbol" pitchFamily="18" charset="2"/>
              <a:buNone/>
            </a:pPr>
            <a:endParaRPr lang="fr-FR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2C22-129B-450E-8E1E-64D372E9A8B7}" type="slidenum">
              <a:rPr lang="fr-FR"/>
              <a:pPr/>
              <a:t>72</a:t>
            </a:fld>
            <a:endParaRPr lang="fr-FR"/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420100" cy="685800"/>
          </a:xfrm>
          <a:ln>
            <a:solidFill>
              <a:srgbClr val="6600FF"/>
            </a:solidFill>
          </a:ln>
        </p:spPr>
        <p:txBody>
          <a:bodyPr/>
          <a:lstStyle/>
          <a:p>
            <a:r>
              <a:rPr lang="fr-FR" sz="2400" b="1">
                <a:solidFill>
                  <a:srgbClr val="0033CC"/>
                </a:solidFill>
              </a:rPr>
              <a:t>préliminaire:</a:t>
            </a:r>
            <a:r>
              <a:rPr lang="fr-FR" b="1"/>
              <a:t> Fusion de deux tableaux triés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20100" cy="4114800"/>
          </a:xfrm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fr-FR"/>
              <a:t>    </a:t>
            </a:r>
          </a:p>
        </p:txBody>
      </p:sp>
      <p:grpSp>
        <p:nvGrpSpPr>
          <p:cNvPr id="591987" name="Group 115"/>
          <p:cNvGrpSpPr>
            <a:grpSpLocks/>
          </p:cNvGrpSpPr>
          <p:nvPr/>
        </p:nvGrpSpPr>
        <p:grpSpPr bwMode="auto">
          <a:xfrm>
            <a:off x="1295400" y="2362200"/>
            <a:ext cx="7058025" cy="2024063"/>
            <a:chOff x="852" y="2069"/>
            <a:chExt cx="4446" cy="1275"/>
          </a:xfrm>
        </p:grpSpPr>
        <p:grpSp>
          <p:nvGrpSpPr>
            <p:cNvPr id="591949" name="Group 77"/>
            <p:cNvGrpSpPr>
              <a:grpSpLocks/>
            </p:cNvGrpSpPr>
            <p:nvPr/>
          </p:nvGrpSpPr>
          <p:grpSpPr bwMode="auto">
            <a:xfrm>
              <a:off x="852" y="2069"/>
              <a:ext cx="1769" cy="272"/>
              <a:chOff x="852" y="2069"/>
              <a:chExt cx="1769" cy="272"/>
            </a:xfrm>
          </p:grpSpPr>
          <p:grpSp>
            <p:nvGrpSpPr>
              <p:cNvPr id="591944" name="Group 72"/>
              <p:cNvGrpSpPr>
                <a:grpSpLocks/>
              </p:cNvGrpSpPr>
              <p:nvPr/>
            </p:nvGrpSpPr>
            <p:grpSpPr bwMode="auto">
              <a:xfrm>
                <a:off x="852" y="2069"/>
                <a:ext cx="363" cy="272"/>
                <a:chOff x="852" y="2069"/>
                <a:chExt cx="363" cy="272"/>
              </a:xfrm>
            </p:grpSpPr>
            <p:sp>
              <p:nvSpPr>
                <p:cNvPr id="591877" name="Rectangle 5"/>
                <p:cNvSpPr>
                  <a:spLocks noChangeArrowheads="1"/>
                </p:cNvSpPr>
                <p:nvPr/>
              </p:nvSpPr>
              <p:spPr bwMode="auto">
                <a:xfrm>
                  <a:off x="852" y="2069"/>
                  <a:ext cx="363" cy="272"/>
                </a:xfrm>
                <a:prstGeom prst="rect">
                  <a:avLst/>
                </a:prstGeom>
                <a:solidFill>
                  <a:schemeClr val="accent2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591878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943" y="2160"/>
                  <a:ext cx="196" cy="154"/>
                </a:xfrm>
                <a:prstGeom prst="rect">
                  <a:avLst/>
                </a:prstGeom>
                <a:solidFill>
                  <a:schemeClr val="accent2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fr-FR"/>
                    <a:t>3</a:t>
                  </a:r>
                </a:p>
              </p:txBody>
            </p:sp>
          </p:grpSp>
          <p:grpSp>
            <p:nvGrpSpPr>
              <p:cNvPr id="591945" name="Group 73"/>
              <p:cNvGrpSpPr>
                <a:grpSpLocks/>
              </p:cNvGrpSpPr>
              <p:nvPr/>
            </p:nvGrpSpPr>
            <p:grpSpPr bwMode="auto">
              <a:xfrm>
                <a:off x="1215" y="2069"/>
                <a:ext cx="363" cy="272"/>
                <a:chOff x="1215" y="2069"/>
                <a:chExt cx="363" cy="272"/>
              </a:xfrm>
            </p:grpSpPr>
            <p:sp>
              <p:nvSpPr>
                <p:cNvPr id="591879" name="Rectangle 7"/>
                <p:cNvSpPr>
                  <a:spLocks noChangeArrowheads="1"/>
                </p:cNvSpPr>
                <p:nvPr/>
              </p:nvSpPr>
              <p:spPr bwMode="auto">
                <a:xfrm>
                  <a:off x="1215" y="2069"/>
                  <a:ext cx="363" cy="272"/>
                </a:xfrm>
                <a:prstGeom prst="rect">
                  <a:avLst/>
                </a:prstGeom>
                <a:solidFill>
                  <a:schemeClr val="accent2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59188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306" y="2160"/>
                  <a:ext cx="196" cy="154"/>
                </a:xfrm>
                <a:prstGeom prst="rect">
                  <a:avLst/>
                </a:prstGeom>
                <a:solidFill>
                  <a:schemeClr val="accent2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fr-FR"/>
                    <a:t>7</a:t>
                  </a:r>
                </a:p>
              </p:txBody>
            </p:sp>
          </p:grpSp>
          <p:grpSp>
            <p:nvGrpSpPr>
              <p:cNvPr id="591881" name="Group 9"/>
              <p:cNvGrpSpPr>
                <a:grpSpLocks/>
              </p:cNvGrpSpPr>
              <p:nvPr/>
            </p:nvGrpSpPr>
            <p:grpSpPr bwMode="auto">
              <a:xfrm>
                <a:off x="1533" y="2069"/>
                <a:ext cx="363" cy="272"/>
                <a:chOff x="1260" y="2069"/>
                <a:chExt cx="363" cy="272"/>
              </a:xfrm>
            </p:grpSpPr>
            <p:sp>
              <p:nvSpPr>
                <p:cNvPr id="591882" name="Rectangle 10"/>
                <p:cNvSpPr>
                  <a:spLocks noChangeArrowheads="1"/>
                </p:cNvSpPr>
                <p:nvPr/>
              </p:nvSpPr>
              <p:spPr bwMode="auto">
                <a:xfrm>
                  <a:off x="1260" y="2069"/>
                  <a:ext cx="363" cy="272"/>
                </a:xfrm>
                <a:prstGeom prst="rect">
                  <a:avLst/>
                </a:prstGeom>
                <a:solidFill>
                  <a:schemeClr val="accent2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59188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351" y="2160"/>
                  <a:ext cx="196" cy="154"/>
                </a:xfrm>
                <a:prstGeom prst="rect">
                  <a:avLst/>
                </a:prstGeom>
                <a:solidFill>
                  <a:schemeClr val="accent2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fr-FR"/>
                    <a:t>9</a:t>
                  </a:r>
                </a:p>
              </p:txBody>
            </p:sp>
          </p:grpSp>
          <p:grpSp>
            <p:nvGrpSpPr>
              <p:cNvPr id="591946" name="Group 74"/>
              <p:cNvGrpSpPr>
                <a:grpSpLocks/>
              </p:cNvGrpSpPr>
              <p:nvPr/>
            </p:nvGrpSpPr>
            <p:grpSpPr bwMode="auto">
              <a:xfrm>
                <a:off x="1896" y="2069"/>
                <a:ext cx="363" cy="272"/>
                <a:chOff x="1896" y="2069"/>
                <a:chExt cx="363" cy="272"/>
              </a:xfrm>
            </p:grpSpPr>
            <p:sp>
              <p:nvSpPr>
                <p:cNvPr id="591884" name="Rectangle 12"/>
                <p:cNvSpPr>
                  <a:spLocks noChangeArrowheads="1"/>
                </p:cNvSpPr>
                <p:nvPr/>
              </p:nvSpPr>
              <p:spPr bwMode="auto">
                <a:xfrm>
                  <a:off x="1896" y="2069"/>
                  <a:ext cx="363" cy="272"/>
                </a:xfrm>
                <a:prstGeom prst="rect">
                  <a:avLst/>
                </a:prstGeom>
                <a:solidFill>
                  <a:schemeClr val="accent2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59188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947" y="2160"/>
                  <a:ext cx="276" cy="154"/>
                </a:xfrm>
                <a:prstGeom prst="rect">
                  <a:avLst/>
                </a:prstGeom>
                <a:solidFill>
                  <a:schemeClr val="accent2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fr-FR"/>
                    <a:t>17</a:t>
                  </a:r>
                </a:p>
              </p:txBody>
            </p:sp>
          </p:grpSp>
          <p:grpSp>
            <p:nvGrpSpPr>
              <p:cNvPr id="591947" name="Group 75"/>
              <p:cNvGrpSpPr>
                <a:grpSpLocks/>
              </p:cNvGrpSpPr>
              <p:nvPr/>
            </p:nvGrpSpPr>
            <p:grpSpPr bwMode="auto">
              <a:xfrm>
                <a:off x="2258" y="2069"/>
                <a:ext cx="363" cy="272"/>
                <a:chOff x="2258" y="2069"/>
                <a:chExt cx="363" cy="272"/>
              </a:xfrm>
            </p:grpSpPr>
            <p:sp>
              <p:nvSpPr>
                <p:cNvPr id="591886" name="Rectangle 14"/>
                <p:cNvSpPr>
                  <a:spLocks noChangeArrowheads="1"/>
                </p:cNvSpPr>
                <p:nvPr/>
              </p:nvSpPr>
              <p:spPr bwMode="auto">
                <a:xfrm>
                  <a:off x="2258" y="2069"/>
                  <a:ext cx="363" cy="272"/>
                </a:xfrm>
                <a:prstGeom prst="rect">
                  <a:avLst/>
                </a:prstGeom>
                <a:solidFill>
                  <a:schemeClr val="accent2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59188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309" y="2160"/>
                  <a:ext cx="276" cy="154"/>
                </a:xfrm>
                <a:prstGeom prst="rect">
                  <a:avLst/>
                </a:prstGeom>
                <a:solidFill>
                  <a:schemeClr val="accent2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fr-FR"/>
                    <a:t>18</a:t>
                  </a:r>
                </a:p>
              </p:txBody>
            </p:sp>
          </p:grpSp>
        </p:grpSp>
        <p:grpSp>
          <p:nvGrpSpPr>
            <p:cNvPr id="591950" name="Group 78"/>
            <p:cNvGrpSpPr>
              <a:grpSpLocks/>
            </p:cNvGrpSpPr>
            <p:nvPr/>
          </p:nvGrpSpPr>
          <p:grpSpPr bwMode="auto">
            <a:xfrm>
              <a:off x="3483" y="2069"/>
              <a:ext cx="1815" cy="272"/>
              <a:chOff x="3483" y="2069"/>
              <a:chExt cx="1815" cy="272"/>
            </a:xfrm>
          </p:grpSpPr>
          <p:grpSp>
            <p:nvGrpSpPr>
              <p:cNvPr id="591889" name="Group 17"/>
              <p:cNvGrpSpPr>
                <a:grpSpLocks/>
              </p:cNvGrpSpPr>
              <p:nvPr/>
            </p:nvGrpSpPr>
            <p:grpSpPr bwMode="auto">
              <a:xfrm>
                <a:off x="3483" y="2069"/>
                <a:ext cx="363" cy="272"/>
                <a:chOff x="1260" y="2069"/>
                <a:chExt cx="363" cy="272"/>
              </a:xfrm>
            </p:grpSpPr>
            <p:sp>
              <p:nvSpPr>
                <p:cNvPr id="591890" name="Rectangle 18"/>
                <p:cNvSpPr>
                  <a:spLocks noChangeArrowheads="1"/>
                </p:cNvSpPr>
                <p:nvPr/>
              </p:nvSpPr>
              <p:spPr bwMode="auto">
                <a:xfrm>
                  <a:off x="1260" y="2069"/>
                  <a:ext cx="363" cy="272"/>
                </a:xfrm>
                <a:prstGeom prst="rect">
                  <a:avLst/>
                </a:prstGeom>
                <a:solidFill>
                  <a:srgbClr val="FFFF99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591891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351" y="2160"/>
                  <a:ext cx="196" cy="154"/>
                </a:xfrm>
                <a:prstGeom prst="rect">
                  <a:avLst/>
                </a:prstGeom>
                <a:solidFill>
                  <a:srgbClr val="FFFF99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fr-FR"/>
                    <a:t>4</a:t>
                  </a:r>
                </a:p>
              </p:txBody>
            </p:sp>
          </p:grpSp>
          <p:grpSp>
            <p:nvGrpSpPr>
              <p:cNvPr id="591893" name="Group 21"/>
              <p:cNvGrpSpPr>
                <a:grpSpLocks/>
              </p:cNvGrpSpPr>
              <p:nvPr/>
            </p:nvGrpSpPr>
            <p:grpSpPr bwMode="auto">
              <a:xfrm>
                <a:off x="3846" y="2069"/>
                <a:ext cx="363" cy="272"/>
                <a:chOff x="1260" y="2069"/>
                <a:chExt cx="363" cy="272"/>
              </a:xfrm>
            </p:grpSpPr>
            <p:sp>
              <p:nvSpPr>
                <p:cNvPr id="591894" name="Rectangle 22"/>
                <p:cNvSpPr>
                  <a:spLocks noChangeArrowheads="1"/>
                </p:cNvSpPr>
                <p:nvPr/>
              </p:nvSpPr>
              <p:spPr bwMode="auto">
                <a:xfrm>
                  <a:off x="1260" y="2069"/>
                  <a:ext cx="363" cy="272"/>
                </a:xfrm>
                <a:prstGeom prst="rect">
                  <a:avLst/>
                </a:prstGeom>
                <a:solidFill>
                  <a:srgbClr val="FFFF99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591895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351" y="2160"/>
                  <a:ext cx="196" cy="154"/>
                </a:xfrm>
                <a:prstGeom prst="rect">
                  <a:avLst/>
                </a:prstGeom>
                <a:solidFill>
                  <a:srgbClr val="FFFF99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fr-FR"/>
                    <a:t>5</a:t>
                  </a:r>
                </a:p>
              </p:txBody>
            </p:sp>
          </p:grpSp>
          <p:grpSp>
            <p:nvGrpSpPr>
              <p:cNvPr id="591896" name="Group 24"/>
              <p:cNvGrpSpPr>
                <a:grpSpLocks/>
              </p:cNvGrpSpPr>
              <p:nvPr/>
            </p:nvGrpSpPr>
            <p:grpSpPr bwMode="auto">
              <a:xfrm>
                <a:off x="4209" y="2069"/>
                <a:ext cx="363" cy="272"/>
                <a:chOff x="1260" y="2069"/>
                <a:chExt cx="363" cy="272"/>
              </a:xfrm>
            </p:grpSpPr>
            <p:sp>
              <p:nvSpPr>
                <p:cNvPr id="591897" name="Rectangle 25"/>
                <p:cNvSpPr>
                  <a:spLocks noChangeArrowheads="1"/>
                </p:cNvSpPr>
                <p:nvPr/>
              </p:nvSpPr>
              <p:spPr bwMode="auto">
                <a:xfrm>
                  <a:off x="1260" y="2069"/>
                  <a:ext cx="363" cy="272"/>
                </a:xfrm>
                <a:prstGeom prst="rect">
                  <a:avLst/>
                </a:prstGeom>
                <a:solidFill>
                  <a:srgbClr val="FFFF99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59189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311" y="2160"/>
                  <a:ext cx="276" cy="154"/>
                </a:xfrm>
                <a:prstGeom prst="rect">
                  <a:avLst/>
                </a:prstGeom>
                <a:solidFill>
                  <a:srgbClr val="FFFF99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fr-FR"/>
                    <a:t>10</a:t>
                  </a:r>
                </a:p>
              </p:txBody>
            </p:sp>
          </p:grpSp>
          <p:grpSp>
            <p:nvGrpSpPr>
              <p:cNvPr id="591900" name="Group 28"/>
              <p:cNvGrpSpPr>
                <a:grpSpLocks/>
              </p:cNvGrpSpPr>
              <p:nvPr/>
            </p:nvGrpSpPr>
            <p:grpSpPr bwMode="auto">
              <a:xfrm>
                <a:off x="4572" y="2069"/>
                <a:ext cx="363" cy="272"/>
                <a:chOff x="1260" y="2069"/>
                <a:chExt cx="363" cy="272"/>
              </a:xfrm>
            </p:grpSpPr>
            <p:sp>
              <p:nvSpPr>
                <p:cNvPr id="591901" name="Rectangle 29"/>
                <p:cNvSpPr>
                  <a:spLocks noChangeArrowheads="1"/>
                </p:cNvSpPr>
                <p:nvPr/>
              </p:nvSpPr>
              <p:spPr bwMode="auto">
                <a:xfrm>
                  <a:off x="1260" y="2069"/>
                  <a:ext cx="363" cy="272"/>
                </a:xfrm>
                <a:prstGeom prst="rect">
                  <a:avLst/>
                </a:prstGeom>
                <a:solidFill>
                  <a:srgbClr val="FFFF99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591902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311" y="2160"/>
                  <a:ext cx="276" cy="154"/>
                </a:xfrm>
                <a:prstGeom prst="rect">
                  <a:avLst/>
                </a:prstGeom>
                <a:solidFill>
                  <a:srgbClr val="FFFF99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fr-FR"/>
                    <a:t>11</a:t>
                  </a:r>
                </a:p>
              </p:txBody>
            </p:sp>
          </p:grpSp>
          <p:grpSp>
            <p:nvGrpSpPr>
              <p:cNvPr id="591903" name="Group 31"/>
              <p:cNvGrpSpPr>
                <a:grpSpLocks/>
              </p:cNvGrpSpPr>
              <p:nvPr/>
            </p:nvGrpSpPr>
            <p:grpSpPr bwMode="auto">
              <a:xfrm>
                <a:off x="4934" y="2069"/>
                <a:ext cx="364" cy="272"/>
                <a:chOff x="1260" y="2069"/>
                <a:chExt cx="363" cy="272"/>
              </a:xfrm>
            </p:grpSpPr>
            <p:sp>
              <p:nvSpPr>
                <p:cNvPr id="591904" name="Rectangle 32"/>
                <p:cNvSpPr>
                  <a:spLocks noChangeArrowheads="1"/>
                </p:cNvSpPr>
                <p:nvPr/>
              </p:nvSpPr>
              <p:spPr bwMode="auto">
                <a:xfrm>
                  <a:off x="1260" y="2069"/>
                  <a:ext cx="363" cy="272"/>
                </a:xfrm>
                <a:prstGeom prst="rect">
                  <a:avLst/>
                </a:prstGeom>
                <a:solidFill>
                  <a:srgbClr val="FFFF99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591905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311" y="2160"/>
                  <a:ext cx="275" cy="154"/>
                </a:xfrm>
                <a:prstGeom prst="rect">
                  <a:avLst/>
                </a:prstGeom>
                <a:solidFill>
                  <a:srgbClr val="FFFF99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fr-FR"/>
                    <a:t>12</a:t>
                  </a:r>
                </a:p>
              </p:txBody>
            </p:sp>
          </p:grpSp>
        </p:grpSp>
        <p:grpSp>
          <p:nvGrpSpPr>
            <p:cNvPr id="591985" name="Group 113"/>
            <p:cNvGrpSpPr>
              <a:grpSpLocks/>
            </p:cNvGrpSpPr>
            <p:nvPr/>
          </p:nvGrpSpPr>
          <p:grpSpPr bwMode="auto">
            <a:xfrm>
              <a:off x="1392" y="3072"/>
              <a:ext cx="3497" cy="272"/>
              <a:chOff x="960" y="3072"/>
              <a:chExt cx="3497" cy="272"/>
            </a:xfrm>
          </p:grpSpPr>
          <p:grpSp>
            <p:nvGrpSpPr>
              <p:cNvPr id="591984" name="Group 112"/>
              <p:cNvGrpSpPr>
                <a:grpSpLocks/>
              </p:cNvGrpSpPr>
              <p:nvPr/>
            </p:nvGrpSpPr>
            <p:grpSpPr bwMode="auto">
              <a:xfrm>
                <a:off x="960" y="3072"/>
                <a:ext cx="1755" cy="272"/>
                <a:chOff x="960" y="3072"/>
                <a:chExt cx="1755" cy="272"/>
              </a:xfrm>
            </p:grpSpPr>
            <p:grpSp>
              <p:nvGrpSpPr>
                <p:cNvPr id="591952" name="Group 80"/>
                <p:cNvGrpSpPr>
                  <a:grpSpLocks/>
                </p:cNvGrpSpPr>
                <p:nvPr/>
              </p:nvGrpSpPr>
              <p:grpSpPr bwMode="auto">
                <a:xfrm>
                  <a:off x="960" y="3072"/>
                  <a:ext cx="363" cy="272"/>
                  <a:chOff x="852" y="2069"/>
                  <a:chExt cx="363" cy="272"/>
                </a:xfrm>
              </p:grpSpPr>
              <p:sp>
                <p:nvSpPr>
                  <p:cNvPr id="591953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852" y="2069"/>
                    <a:ext cx="363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591954" name="Text Box 8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43" y="2160"/>
                    <a:ext cx="196" cy="15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fr-FR"/>
                      <a:t>3</a:t>
                    </a:r>
                  </a:p>
                </p:txBody>
              </p:sp>
            </p:grpSp>
            <p:grpSp>
              <p:nvGrpSpPr>
                <p:cNvPr id="591955" name="Group 83"/>
                <p:cNvGrpSpPr>
                  <a:grpSpLocks/>
                </p:cNvGrpSpPr>
                <p:nvPr/>
              </p:nvGrpSpPr>
              <p:grpSpPr bwMode="auto">
                <a:xfrm>
                  <a:off x="1296" y="3072"/>
                  <a:ext cx="363" cy="272"/>
                  <a:chOff x="1215" y="2069"/>
                  <a:chExt cx="363" cy="272"/>
                </a:xfrm>
              </p:grpSpPr>
              <p:sp>
                <p:nvSpPr>
                  <p:cNvPr id="591956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1215" y="2069"/>
                    <a:ext cx="363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591957" name="Text Box 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6" y="2160"/>
                    <a:ext cx="196" cy="15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fr-FR"/>
                      <a:t>4</a:t>
                    </a:r>
                  </a:p>
                </p:txBody>
              </p:sp>
            </p:grpSp>
            <p:grpSp>
              <p:nvGrpSpPr>
                <p:cNvPr id="591958" name="Group 86"/>
                <p:cNvGrpSpPr>
                  <a:grpSpLocks/>
                </p:cNvGrpSpPr>
                <p:nvPr/>
              </p:nvGrpSpPr>
              <p:grpSpPr bwMode="auto">
                <a:xfrm>
                  <a:off x="1641" y="3072"/>
                  <a:ext cx="363" cy="272"/>
                  <a:chOff x="1260" y="2069"/>
                  <a:chExt cx="363" cy="272"/>
                </a:xfrm>
              </p:grpSpPr>
              <p:sp>
                <p:nvSpPr>
                  <p:cNvPr id="591959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1260" y="2069"/>
                    <a:ext cx="363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591960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51" y="2160"/>
                    <a:ext cx="196" cy="15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fr-FR"/>
                      <a:t>5</a:t>
                    </a:r>
                  </a:p>
                </p:txBody>
              </p:sp>
            </p:grpSp>
            <p:grpSp>
              <p:nvGrpSpPr>
                <p:cNvPr id="591961" name="Group 89"/>
                <p:cNvGrpSpPr>
                  <a:grpSpLocks/>
                </p:cNvGrpSpPr>
                <p:nvPr/>
              </p:nvGrpSpPr>
              <p:grpSpPr bwMode="auto">
                <a:xfrm>
                  <a:off x="2016" y="3072"/>
                  <a:ext cx="363" cy="272"/>
                  <a:chOff x="1896" y="2069"/>
                  <a:chExt cx="363" cy="272"/>
                </a:xfrm>
              </p:grpSpPr>
              <p:sp>
                <p:nvSpPr>
                  <p:cNvPr id="591962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1896" y="2069"/>
                    <a:ext cx="363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591963" name="Text Box 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87" y="2160"/>
                    <a:ext cx="196" cy="15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fr-FR"/>
                      <a:t>7</a:t>
                    </a:r>
                  </a:p>
                </p:txBody>
              </p:sp>
            </p:grpSp>
            <p:grpSp>
              <p:nvGrpSpPr>
                <p:cNvPr id="591964" name="Group 92"/>
                <p:cNvGrpSpPr>
                  <a:grpSpLocks/>
                </p:cNvGrpSpPr>
                <p:nvPr/>
              </p:nvGrpSpPr>
              <p:grpSpPr bwMode="auto">
                <a:xfrm>
                  <a:off x="2352" y="3072"/>
                  <a:ext cx="363" cy="272"/>
                  <a:chOff x="2258" y="2069"/>
                  <a:chExt cx="363" cy="272"/>
                </a:xfrm>
              </p:grpSpPr>
              <p:sp>
                <p:nvSpPr>
                  <p:cNvPr id="591965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258" y="2069"/>
                    <a:ext cx="363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591966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49" y="2160"/>
                    <a:ext cx="196" cy="15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fr-FR"/>
                      <a:t>9</a:t>
                    </a:r>
                  </a:p>
                </p:txBody>
              </p:sp>
            </p:grpSp>
          </p:grpSp>
          <p:grpSp>
            <p:nvGrpSpPr>
              <p:cNvPr id="591967" name="Group 95"/>
              <p:cNvGrpSpPr>
                <a:grpSpLocks/>
              </p:cNvGrpSpPr>
              <p:nvPr/>
            </p:nvGrpSpPr>
            <p:grpSpPr bwMode="auto">
              <a:xfrm>
                <a:off x="2688" y="3072"/>
                <a:ext cx="1769" cy="272"/>
                <a:chOff x="852" y="2069"/>
                <a:chExt cx="1769" cy="272"/>
              </a:xfrm>
            </p:grpSpPr>
            <p:grpSp>
              <p:nvGrpSpPr>
                <p:cNvPr id="591968" name="Group 96"/>
                <p:cNvGrpSpPr>
                  <a:grpSpLocks/>
                </p:cNvGrpSpPr>
                <p:nvPr/>
              </p:nvGrpSpPr>
              <p:grpSpPr bwMode="auto">
                <a:xfrm>
                  <a:off x="852" y="2069"/>
                  <a:ext cx="363" cy="272"/>
                  <a:chOff x="852" y="2069"/>
                  <a:chExt cx="363" cy="272"/>
                </a:xfrm>
              </p:grpSpPr>
              <p:sp>
                <p:nvSpPr>
                  <p:cNvPr id="591969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52" y="2069"/>
                    <a:ext cx="363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591970" name="Text Box 9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03" y="2160"/>
                    <a:ext cx="276" cy="15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fr-FR"/>
                      <a:t>10</a:t>
                    </a:r>
                  </a:p>
                </p:txBody>
              </p:sp>
            </p:grpSp>
            <p:grpSp>
              <p:nvGrpSpPr>
                <p:cNvPr id="591971" name="Group 99"/>
                <p:cNvGrpSpPr>
                  <a:grpSpLocks/>
                </p:cNvGrpSpPr>
                <p:nvPr/>
              </p:nvGrpSpPr>
              <p:grpSpPr bwMode="auto">
                <a:xfrm>
                  <a:off x="1215" y="2069"/>
                  <a:ext cx="363" cy="272"/>
                  <a:chOff x="1215" y="2069"/>
                  <a:chExt cx="363" cy="272"/>
                </a:xfrm>
              </p:grpSpPr>
              <p:sp>
                <p:nvSpPr>
                  <p:cNvPr id="591972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1215" y="2069"/>
                    <a:ext cx="363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591973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66" y="2160"/>
                    <a:ext cx="276" cy="15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fr-FR"/>
                      <a:t>11</a:t>
                    </a:r>
                  </a:p>
                </p:txBody>
              </p:sp>
            </p:grpSp>
            <p:grpSp>
              <p:nvGrpSpPr>
                <p:cNvPr id="591974" name="Group 102"/>
                <p:cNvGrpSpPr>
                  <a:grpSpLocks/>
                </p:cNvGrpSpPr>
                <p:nvPr/>
              </p:nvGrpSpPr>
              <p:grpSpPr bwMode="auto">
                <a:xfrm>
                  <a:off x="1533" y="2069"/>
                  <a:ext cx="363" cy="272"/>
                  <a:chOff x="1260" y="2069"/>
                  <a:chExt cx="363" cy="272"/>
                </a:xfrm>
              </p:grpSpPr>
              <p:sp>
                <p:nvSpPr>
                  <p:cNvPr id="591975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1260" y="2069"/>
                    <a:ext cx="363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591976" name="Text Box 1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1" y="2160"/>
                    <a:ext cx="276" cy="15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fr-FR"/>
                      <a:t>12</a:t>
                    </a:r>
                  </a:p>
                </p:txBody>
              </p:sp>
            </p:grpSp>
            <p:grpSp>
              <p:nvGrpSpPr>
                <p:cNvPr id="591977" name="Group 105"/>
                <p:cNvGrpSpPr>
                  <a:grpSpLocks/>
                </p:cNvGrpSpPr>
                <p:nvPr/>
              </p:nvGrpSpPr>
              <p:grpSpPr bwMode="auto">
                <a:xfrm>
                  <a:off x="1896" y="2069"/>
                  <a:ext cx="363" cy="272"/>
                  <a:chOff x="1896" y="2069"/>
                  <a:chExt cx="363" cy="272"/>
                </a:xfrm>
              </p:grpSpPr>
              <p:sp>
                <p:nvSpPr>
                  <p:cNvPr id="591978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1896" y="2069"/>
                    <a:ext cx="363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591979" name="Text Box 1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7" y="2160"/>
                    <a:ext cx="276" cy="15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fr-FR"/>
                      <a:t>17</a:t>
                    </a:r>
                  </a:p>
                </p:txBody>
              </p:sp>
            </p:grpSp>
            <p:grpSp>
              <p:nvGrpSpPr>
                <p:cNvPr id="591980" name="Group 108"/>
                <p:cNvGrpSpPr>
                  <a:grpSpLocks/>
                </p:cNvGrpSpPr>
                <p:nvPr/>
              </p:nvGrpSpPr>
              <p:grpSpPr bwMode="auto">
                <a:xfrm>
                  <a:off x="2258" y="2069"/>
                  <a:ext cx="363" cy="272"/>
                  <a:chOff x="2258" y="2069"/>
                  <a:chExt cx="363" cy="272"/>
                </a:xfrm>
              </p:grpSpPr>
              <p:sp>
                <p:nvSpPr>
                  <p:cNvPr id="591981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2258" y="2069"/>
                    <a:ext cx="363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591982" name="Text Box 1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09" y="2160"/>
                    <a:ext cx="276" cy="15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fr-FR"/>
                      <a:t>18</a:t>
                    </a:r>
                  </a:p>
                </p:txBody>
              </p:sp>
            </p:grpSp>
          </p:grpSp>
        </p:grpSp>
        <p:sp>
          <p:nvSpPr>
            <p:cNvPr id="591986" name="AutoShape 114"/>
            <p:cNvSpPr>
              <a:spLocks noChangeArrowheads="1"/>
            </p:cNvSpPr>
            <p:nvPr/>
          </p:nvSpPr>
          <p:spPr bwMode="auto">
            <a:xfrm rot="5400000">
              <a:off x="2915" y="2179"/>
              <a:ext cx="264" cy="1008"/>
            </a:xfrm>
            <a:prstGeom prst="chevron">
              <a:avLst>
                <a:gd name="adj" fmla="val 62852"/>
              </a:avLst>
            </a:prstGeom>
            <a:solidFill>
              <a:srgbClr val="FF0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vert="eaVert" anchor="ctr">
              <a:spAutoFit/>
            </a:bodyPr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41026E-6 -1.48148E-6 L 0.07998 0.25208 " pathEditMode="relative" ptsTypes="AA">
                                      <p:cBhvr>
                                        <p:cTn id="6" dur="2000" fill="hold"/>
                                        <p:tgtEl>
                                          <p:spTgt spid="5919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8974E-6 -1.48148E-6 L -0.28349 0.25208 " pathEditMode="relative" ptsTypes="AA">
                                      <p:cBhvr>
                                        <p:cTn id="10" dur="2000" fill="hold"/>
                                        <p:tgtEl>
                                          <p:spTgt spid="5918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41026E-6 -1.48148E-6 L -0.29086 0.25208 " pathEditMode="relative" ptsTypes="AA">
                                      <p:cBhvr>
                                        <p:cTn id="14" dur="2000" fill="hold"/>
                                        <p:tgtEl>
                                          <p:spTgt spid="5918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8974E-6 -1.48148E-6 L 0.18894 0.25208 " pathEditMode="relative" ptsTypes="AA">
                                      <p:cBhvr>
                                        <p:cTn id="18" dur="2000" fill="hold"/>
                                        <p:tgtEl>
                                          <p:spTgt spid="5919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8974E-6 1.48148E-6 L 0.19631 0.25208 " pathEditMode="relative" ptsTypes="AA">
                                      <p:cBhvr>
                                        <p:cTn id="22" dur="2000" fill="hold"/>
                                        <p:tgtEl>
                                          <p:spTgt spid="5918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8974E-6 -1.48148E-6 L -0.17452 0.25208 " pathEditMode="relative" ptsTypes="AA">
                                      <p:cBhvr>
                                        <p:cTn id="26" dur="2000" fill="hold"/>
                                        <p:tgtEl>
                                          <p:spTgt spid="5918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8974E-6 -1.48148E-6 L -0.17452 0.25208 " pathEditMode="relative" ptsTypes="AA">
                                      <p:cBhvr>
                                        <p:cTn id="30" dur="2000" fill="hold"/>
                                        <p:tgtEl>
                                          <p:spTgt spid="5919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-1.48148E-6 L -0.17435 0.25208 " pathEditMode="relative" ptsTypes="AA">
                                      <p:cBhvr>
                                        <p:cTn id="34" dur="2000" fill="hold"/>
                                        <p:tgtEl>
                                          <p:spTgt spid="5919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8974E-6 1.48148E-6 L 0.36346 0.25208 " pathEditMode="relative" ptsTypes="AA">
                                      <p:cBhvr>
                                        <p:cTn id="38" dur="2000" fill="hold"/>
                                        <p:tgtEl>
                                          <p:spTgt spid="5919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6667E-6 -1.48148E-6 L 0.37067 0.25208 " pathEditMode="relative" ptsTypes="AA">
                                      <p:cBhvr>
                                        <p:cTn id="42" dur="2000" fill="hold"/>
                                        <p:tgtEl>
                                          <p:spTgt spid="5919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F254-1426-4403-B867-0AF1A972E450}" type="slidenum">
              <a:rPr lang="fr-FR"/>
              <a:pPr/>
              <a:t>73</a:t>
            </a:fld>
            <a:endParaRPr lang="fr-FR"/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"/>
            <a:ext cx="8420100" cy="66294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200" b="1">
                <a:cs typeface="Times New Roman" pitchFamily="18" charset="0"/>
              </a:rPr>
              <a:t>procédure</a:t>
            </a:r>
            <a:r>
              <a:rPr lang="fr-FR" sz="2200">
                <a:cs typeface="Times New Roman" pitchFamily="18" charset="0"/>
              </a:rPr>
              <a:t> </a:t>
            </a:r>
            <a:r>
              <a:rPr lang="fr-FR" sz="2200">
                <a:solidFill>
                  <a:srgbClr val="0000FF"/>
                </a:solidFill>
                <a:cs typeface="Times New Roman" pitchFamily="18" charset="0"/>
              </a:rPr>
              <a:t>fusionTab</a:t>
            </a:r>
            <a:r>
              <a:rPr lang="fr-FR" sz="2200">
                <a:cs typeface="Times New Roman" pitchFamily="18" charset="0"/>
              </a:rPr>
              <a:t> (tab1, nbVal1,tab2,nbVal2,tab3, nbVal3)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200" b="1">
                <a:cs typeface="Times New Roman" pitchFamily="18" charset="0"/>
              </a:rPr>
              <a:t>paramètres</a:t>
            </a:r>
            <a:r>
              <a:rPr lang="fr-FR" sz="2200">
                <a:cs typeface="Times New Roman" pitchFamily="18" charset="0"/>
              </a:rPr>
              <a:t>	(D) tab1,tab2: </a:t>
            </a:r>
            <a:r>
              <a:rPr lang="fr-FR" sz="2200" b="1">
                <a:cs typeface="Times New Roman" pitchFamily="18" charset="0"/>
              </a:rPr>
              <a:t>tableau   </a:t>
            </a:r>
            <a:r>
              <a:rPr lang="fr-FR" sz="2200">
                <a:cs typeface="Times New Roman" pitchFamily="18" charset="0"/>
              </a:rPr>
              <a:t>[1, MAX] </a:t>
            </a:r>
            <a:r>
              <a:rPr lang="fr-FR" sz="2200" b="1">
                <a:cs typeface="Times New Roman" pitchFamily="18" charset="0"/>
              </a:rPr>
              <a:t>d'entiers</a:t>
            </a:r>
            <a:endParaRPr lang="fr-FR" sz="2200">
              <a:cs typeface="Times New Roman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200">
                <a:cs typeface="Times New Roman" pitchFamily="18" charset="0"/>
              </a:rPr>
              <a:t>		          	(D) nbVal1,nbVal2 : </a:t>
            </a:r>
            <a:r>
              <a:rPr lang="fr-FR" sz="2200" b="1">
                <a:cs typeface="Times New Roman" pitchFamily="18" charset="0"/>
              </a:rPr>
              <a:t>entiers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200">
                <a:cs typeface="Times New Roman" pitchFamily="18" charset="0"/>
              </a:rPr>
              <a:t>			(R) tab3: </a:t>
            </a:r>
            <a:r>
              <a:rPr lang="fr-FR" sz="2200" b="1">
                <a:cs typeface="Times New Roman" pitchFamily="18" charset="0"/>
              </a:rPr>
              <a:t>tableau   </a:t>
            </a:r>
            <a:r>
              <a:rPr lang="fr-FR" sz="2200">
                <a:cs typeface="Times New Roman" pitchFamily="18" charset="0"/>
              </a:rPr>
              <a:t>[1, 2×MAX] </a:t>
            </a:r>
            <a:r>
              <a:rPr lang="fr-FR" sz="2200" b="1">
                <a:cs typeface="Times New Roman" pitchFamily="18" charset="0"/>
              </a:rPr>
              <a:t>d'entiers</a:t>
            </a:r>
            <a:endParaRPr lang="fr-FR" sz="2200">
              <a:cs typeface="Times New Roman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200" b="1">
                <a:cs typeface="Times New Roman" pitchFamily="18" charset="0"/>
              </a:rPr>
              <a:t>variables</a:t>
            </a:r>
            <a:r>
              <a:rPr lang="fr-FR" sz="2200">
                <a:cs typeface="Times New Roman" pitchFamily="18" charset="0"/>
              </a:rPr>
              <a:t>  j3 , j1, j2: </a:t>
            </a:r>
            <a:r>
              <a:rPr lang="fr-FR" sz="2200" b="1">
                <a:cs typeface="Times New Roman" pitchFamily="18" charset="0"/>
              </a:rPr>
              <a:t>entiers</a:t>
            </a:r>
            <a:endParaRPr lang="fr-FR" sz="2200">
              <a:cs typeface="Times New Roman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200" b="1">
                <a:cs typeface="Times New Roman" pitchFamily="18" charset="0"/>
              </a:rPr>
              <a:t>début		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200">
                <a:cs typeface="Times New Roman" pitchFamily="18" charset="0"/>
              </a:rPr>
              <a:t>	j3 </a:t>
            </a:r>
            <a:r>
              <a:rPr lang="fr-FR" sz="22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200">
                <a:cs typeface="Times New Roman" pitchFamily="18" charset="0"/>
              </a:rPr>
              <a:t> 1,  j1 </a:t>
            </a:r>
            <a:r>
              <a:rPr lang="fr-FR" sz="22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200">
                <a:cs typeface="Times New Roman" pitchFamily="18" charset="0"/>
              </a:rPr>
              <a:t> 1,  j2 </a:t>
            </a:r>
            <a:r>
              <a:rPr lang="fr-FR" sz="22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200">
                <a:cs typeface="Times New Roman" pitchFamily="18" charset="0"/>
              </a:rPr>
              <a:t> 1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200" b="1">
                <a:cs typeface="Times New Roman" pitchFamily="18" charset="0"/>
              </a:rPr>
              <a:t>	tant que  </a:t>
            </a:r>
            <a:r>
              <a:rPr lang="fr-FR" sz="2200">
                <a:cs typeface="Times New Roman" pitchFamily="18" charset="0"/>
              </a:rPr>
              <a:t>(j1  </a:t>
            </a:r>
            <a:r>
              <a:rPr lang="fr-FR" sz="2200">
                <a:cs typeface="Times New Roman" pitchFamily="18" charset="0"/>
                <a:sym typeface="Symbol" pitchFamily="18" charset="2"/>
              </a:rPr>
              <a:t> </a:t>
            </a:r>
            <a:r>
              <a:rPr lang="fr-FR" sz="2200">
                <a:cs typeface="Times New Roman" pitchFamily="18" charset="0"/>
              </a:rPr>
              <a:t>nbVal1)  </a:t>
            </a:r>
            <a:r>
              <a:rPr lang="fr-FR" sz="2200" b="1">
                <a:cs typeface="Times New Roman" pitchFamily="18" charset="0"/>
              </a:rPr>
              <a:t>et</a:t>
            </a:r>
            <a:r>
              <a:rPr lang="fr-FR" sz="2200">
                <a:cs typeface="Times New Roman" pitchFamily="18" charset="0"/>
              </a:rPr>
              <a:t>  (j2  </a:t>
            </a:r>
            <a:r>
              <a:rPr lang="fr-FR" sz="2200">
                <a:cs typeface="Times New Roman" pitchFamily="18" charset="0"/>
                <a:sym typeface="Symbol" pitchFamily="18" charset="2"/>
              </a:rPr>
              <a:t></a:t>
            </a:r>
            <a:r>
              <a:rPr lang="fr-FR" sz="2200">
                <a:cs typeface="Times New Roman" pitchFamily="18" charset="0"/>
              </a:rPr>
              <a:t>  nbVal2)  </a:t>
            </a:r>
            <a:r>
              <a:rPr lang="fr-FR" sz="2200" b="1">
                <a:cs typeface="Times New Roman" pitchFamily="18" charset="0"/>
              </a:rPr>
              <a:t>faire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200" b="1">
                <a:cs typeface="Times New Roman" pitchFamily="18" charset="0"/>
              </a:rPr>
              <a:t>		si  </a:t>
            </a:r>
            <a:r>
              <a:rPr lang="fr-FR" sz="2200">
                <a:cs typeface="Times New Roman" pitchFamily="18" charset="0"/>
              </a:rPr>
              <a:t>tab1[j1] </a:t>
            </a:r>
            <a:r>
              <a:rPr lang="fr-FR" sz="2200">
                <a:cs typeface="Times New Roman" pitchFamily="18" charset="0"/>
                <a:sym typeface="Symbol" pitchFamily="18" charset="2"/>
              </a:rPr>
              <a:t></a:t>
            </a:r>
            <a:r>
              <a:rPr lang="fr-FR" sz="2200">
                <a:cs typeface="Times New Roman" pitchFamily="18" charset="0"/>
              </a:rPr>
              <a:t>  tab2[j2]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200" b="1">
                <a:cs typeface="Times New Roman" pitchFamily="18" charset="0"/>
              </a:rPr>
              <a:t>			alors  	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200">
                <a:cs typeface="Times New Roman" pitchFamily="18" charset="0"/>
              </a:rPr>
              <a:t>    				tab3[i] </a:t>
            </a:r>
            <a:r>
              <a:rPr lang="fr-FR" sz="22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200">
                <a:cs typeface="Times New Roman" pitchFamily="18" charset="0"/>
              </a:rPr>
              <a:t> tab1[j1]      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200">
                <a:cs typeface="Times New Roman" pitchFamily="18" charset="0"/>
              </a:rPr>
              <a:t>				j1 </a:t>
            </a:r>
            <a:r>
              <a:rPr lang="fr-FR" sz="22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200">
                <a:cs typeface="Times New Roman" pitchFamily="18" charset="0"/>
              </a:rPr>
              <a:t> j1+1</a:t>
            </a:r>
            <a:r>
              <a:rPr lang="fr-FR" sz="2200" b="1">
                <a:cs typeface="Times New Roman" pitchFamily="18" charset="0"/>
              </a:rPr>
              <a:t>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200" b="1">
                <a:cs typeface="Times New Roman" pitchFamily="18" charset="0"/>
              </a:rPr>
              <a:t>			sinon 	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200">
                <a:cs typeface="Times New Roman" pitchFamily="18" charset="0"/>
              </a:rPr>
              <a:t>                      		tab3[i] </a:t>
            </a:r>
            <a:r>
              <a:rPr lang="fr-FR" sz="22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200">
                <a:cs typeface="Times New Roman" pitchFamily="18" charset="0"/>
              </a:rPr>
              <a:t> tab2[j2]</a:t>
            </a:r>
            <a:r>
              <a:rPr lang="fr-FR" sz="2200" b="1">
                <a:cs typeface="Times New Roman" pitchFamily="18" charset="0"/>
              </a:rPr>
              <a:t>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200">
                <a:cs typeface="Times New Roman" pitchFamily="18" charset="0"/>
              </a:rPr>
              <a:t>				j2 </a:t>
            </a:r>
            <a:r>
              <a:rPr lang="fr-FR" sz="22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200">
                <a:cs typeface="Times New Roman" pitchFamily="18" charset="0"/>
              </a:rPr>
              <a:t> j2+1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200" b="1">
                <a:cs typeface="Times New Roman" pitchFamily="18" charset="0"/>
              </a:rPr>
              <a:t>		fsi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200" b="1">
                <a:cs typeface="Times New Roman" pitchFamily="18" charset="0"/>
              </a:rPr>
              <a:t>		</a:t>
            </a:r>
            <a:r>
              <a:rPr lang="fr-FR" sz="2200">
                <a:cs typeface="Times New Roman" pitchFamily="18" charset="0"/>
              </a:rPr>
              <a:t>j3 </a:t>
            </a:r>
            <a:r>
              <a:rPr lang="fr-FR" sz="22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200">
                <a:cs typeface="Times New Roman" pitchFamily="18" charset="0"/>
              </a:rPr>
              <a:t> j3 + 1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200" b="1">
                <a:cs typeface="Times New Roman" pitchFamily="18" charset="0"/>
              </a:rPr>
              <a:t>	ftq</a:t>
            </a:r>
          </a:p>
          <a:p>
            <a:pPr>
              <a:lnSpc>
                <a:spcPct val="2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200" b="1">
                <a:cs typeface="Times New Roman" pitchFamily="18" charset="0"/>
              </a:rPr>
              <a:t>				</a:t>
            </a:r>
          </a:p>
        </p:txBody>
      </p:sp>
      <p:sp>
        <p:nvSpPr>
          <p:cNvPr id="592900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9144000" cy="6477000"/>
          </a:xfrm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92902" name="AutoShape 6"/>
          <p:cNvSpPr>
            <a:spLocks noChangeArrowheads="1"/>
          </p:cNvSpPr>
          <p:nvPr/>
        </p:nvSpPr>
        <p:spPr bwMode="auto">
          <a:xfrm>
            <a:off x="6553200" y="2819400"/>
            <a:ext cx="3124200" cy="2209800"/>
          </a:xfrm>
          <a:prstGeom prst="wedgeRoundRectCallout">
            <a:avLst>
              <a:gd name="adj1" fmla="val -126218"/>
              <a:gd name="adj2" fmla="val -27157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i="1">
                <a:solidFill>
                  <a:srgbClr val="0000FF"/>
                </a:solidFill>
              </a:rPr>
              <a:t>On sélectionne </a:t>
            </a:r>
            <a:r>
              <a:rPr lang="fr-FR" i="1">
                <a:solidFill>
                  <a:srgbClr val="CC0099"/>
                </a:solidFill>
              </a:rPr>
              <a:t>le plus grand des 2 éléments courants</a:t>
            </a:r>
            <a:r>
              <a:rPr lang="fr-FR" i="1">
                <a:solidFill>
                  <a:srgbClr val="0000FF"/>
                </a:solidFill>
              </a:rPr>
              <a:t> respectivement de chaque tableau et on le range dans le tableau-résultat.</a:t>
            </a:r>
          </a:p>
        </p:txBody>
      </p:sp>
      <p:sp>
        <p:nvSpPr>
          <p:cNvPr id="592903" name="AutoShape 7"/>
          <p:cNvSpPr>
            <a:spLocks noChangeArrowheads="1"/>
          </p:cNvSpPr>
          <p:nvPr/>
        </p:nvSpPr>
        <p:spPr bwMode="auto">
          <a:xfrm>
            <a:off x="6553200" y="5257800"/>
            <a:ext cx="3124200" cy="1036638"/>
          </a:xfrm>
          <a:prstGeom prst="wedgeRoundRectCallout">
            <a:avLst>
              <a:gd name="adj1" fmla="val -105690"/>
              <a:gd name="adj2" fmla="val -129324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i="1">
                <a:solidFill>
                  <a:srgbClr val="0000FF"/>
                </a:solidFill>
              </a:rPr>
              <a:t>L’indice de l’élément courant à  comparer progresse.</a:t>
            </a:r>
          </a:p>
        </p:txBody>
      </p:sp>
      <p:sp>
        <p:nvSpPr>
          <p:cNvPr id="592904" name="AutoShape 8"/>
          <p:cNvSpPr>
            <a:spLocks noChangeArrowheads="1"/>
          </p:cNvSpPr>
          <p:nvPr/>
        </p:nvSpPr>
        <p:spPr bwMode="auto">
          <a:xfrm>
            <a:off x="7391400" y="762000"/>
            <a:ext cx="2286000" cy="1447800"/>
          </a:xfrm>
          <a:prstGeom prst="wedgeRoundRectCallout">
            <a:avLst>
              <a:gd name="adj1" fmla="val -190625"/>
              <a:gd name="adj2" fmla="val 80593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i="1">
                <a:solidFill>
                  <a:srgbClr val="0000FF"/>
                </a:solidFill>
              </a:rPr>
              <a:t>aucun des 2 sous-tableaux n’est complètement rangé</a:t>
            </a:r>
          </a:p>
        </p:txBody>
      </p:sp>
      <p:sp>
        <p:nvSpPr>
          <p:cNvPr id="592905" name="Text Box 9"/>
          <p:cNvSpPr txBox="1">
            <a:spLocks noChangeArrowheads="1"/>
          </p:cNvSpPr>
          <p:nvPr/>
        </p:nvSpPr>
        <p:spPr bwMode="auto">
          <a:xfrm>
            <a:off x="3962400" y="6292850"/>
            <a:ext cx="914400" cy="3667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3600" b="1">
                <a:solidFill>
                  <a:srgbClr val="FF6600"/>
                </a:solidFill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A753D-5145-4E8F-A9C2-76DDF51DE87E}" type="slidenum">
              <a:rPr lang="fr-FR"/>
              <a:pPr/>
              <a:t>74</a:t>
            </a:fld>
            <a:endParaRPr lang="fr-FR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-171450"/>
            <a:ext cx="8420100" cy="1143000"/>
          </a:xfrm>
        </p:spPr>
        <p:txBody>
          <a:bodyPr/>
          <a:lstStyle/>
          <a:p>
            <a:r>
              <a:rPr lang="fr-FR" sz="2800">
                <a:cs typeface="Times New Roman" pitchFamily="18" charset="0"/>
              </a:rPr>
              <a:t> 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9067800" cy="6248400"/>
          </a:xfrm>
        </p:spPr>
        <p:txBody>
          <a:bodyPr/>
          <a:lstStyle/>
          <a:p>
            <a:pPr algn="ctr">
              <a:lnSpc>
                <a:spcPct val="4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5400" b="1">
                <a:solidFill>
                  <a:srgbClr val="FF0000"/>
                </a:solidFill>
                <a:cs typeface="Times New Roman" pitchFamily="18" charset="0"/>
              </a:rPr>
              <a:t>...</a:t>
            </a:r>
          </a:p>
          <a:p>
            <a:pPr algn="ctr">
              <a:buFont typeface="Symbol" pitchFamily="18" charset="2"/>
              <a:buNone/>
            </a:pPr>
            <a:r>
              <a:rPr lang="fr-FR" sz="2400" i="1">
                <a:solidFill>
                  <a:srgbClr val="FF0000"/>
                </a:solidFill>
                <a:cs typeface="Times New Roman" pitchFamily="18" charset="0"/>
              </a:rPr>
              <a:t>{ reste-t-il des éléments à gauche ? on complète le tableau-résultat}</a:t>
            </a:r>
            <a:r>
              <a:rPr lang="fr-FR" sz="2400" b="1">
                <a:cs typeface="Times New Roman" pitchFamily="18" charset="0"/>
              </a:rPr>
              <a:t>	</a:t>
            </a:r>
          </a:p>
          <a:p>
            <a:pPr>
              <a:spcBef>
                <a:spcPct val="0"/>
              </a:spcBef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		pour 	</a:t>
            </a:r>
            <a:r>
              <a:rPr lang="fr-FR" sz="2400">
                <a:cs typeface="Times New Roman" pitchFamily="18" charset="0"/>
              </a:rPr>
              <a:t>j2</a:t>
            </a:r>
            <a:r>
              <a:rPr lang="fr-FR" sz="2400" b="1">
                <a:cs typeface="Times New Roman" pitchFamily="18" charset="0"/>
              </a:rPr>
              <a:t>  de  </a:t>
            </a:r>
            <a:r>
              <a:rPr lang="fr-FR" sz="2400">
                <a:cs typeface="Times New Roman" pitchFamily="18" charset="0"/>
              </a:rPr>
              <a:t>j1</a:t>
            </a:r>
            <a:r>
              <a:rPr lang="fr-FR" sz="2400" b="1">
                <a:cs typeface="Times New Roman" pitchFamily="18" charset="0"/>
              </a:rPr>
              <a:t> à  </a:t>
            </a:r>
            <a:r>
              <a:rPr lang="fr-FR" sz="2400">
                <a:cs typeface="Times New Roman" pitchFamily="18" charset="0"/>
              </a:rPr>
              <a:t>nbVal1  </a:t>
            </a:r>
            <a:r>
              <a:rPr lang="fr-FR" sz="2400" b="1">
                <a:cs typeface="Times New Roman" pitchFamily="18" charset="0"/>
              </a:rPr>
              <a:t>faire</a:t>
            </a:r>
          </a:p>
          <a:p>
            <a:pPr>
              <a:spcBef>
                <a:spcPct val="0"/>
              </a:spcBef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			</a:t>
            </a:r>
            <a:r>
              <a:rPr lang="fr-FR" sz="2400">
                <a:cs typeface="Times New Roman" pitchFamily="18" charset="0"/>
              </a:rPr>
              <a:t>tab3[j3] </a:t>
            </a:r>
            <a:r>
              <a:rPr lang="fr-FR" sz="24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400">
                <a:cs typeface="Times New Roman" pitchFamily="18" charset="0"/>
              </a:rPr>
              <a:t> tab1[j2]</a:t>
            </a:r>
            <a:r>
              <a:rPr lang="fr-FR" sz="2400" b="1">
                <a:cs typeface="Times New Roman" pitchFamily="18" charset="0"/>
              </a:rPr>
              <a:t> </a:t>
            </a:r>
          </a:p>
          <a:p>
            <a:pPr>
              <a:spcBef>
                <a:spcPct val="0"/>
              </a:spcBef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		 	</a:t>
            </a:r>
            <a:r>
              <a:rPr lang="fr-FR" sz="2400">
                <a:cs typeface="Times New Roman" pitchFamily="18" charset="0"/>
              </a:rPr>
              <a:t>j3 </a:t>
            </a:r>
            <a:r>
              <a:rPr lang="fr-FR" sz="24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400">
                <a:cs typeface="Times New Roman" pitchFamily="18" charset="0"/>
              </a:rPr>
              <a:t>  j3+1 </a:t>
            </a:r>
          </a:p>
          <a:p>
            <a:pPr>
              <a:spcBef>
                <a:spcPct val="0"/>
              </a:spcBef>
              <a:buFont typeface="Symbol" pitchFamily="18" charset="2"/>
              <a:buNone/>
            </a:pPr>
            <a:r>
              <a:rPr lang="fr-FR" sz="2400">
                <a:cs typeface="Times New Roman" pitchFamily="18" charset="0"/>
              </a:rPr>
              <a:t>		</a:t>
            </a:r>
            <a:r>
              <a:rPr lang="fr-FR" sz="2400" b="1">
                <a:cs typeface="Times New Roman" pitchFamily="18" charset="0"/>
              </a:rPr>
              <a:t>fpour</a:t>
            </a:r>
          </a:p>
          <a:p>
            <a:pPr>
              <a:spcBef>
                <a:spcPct val="0"/>
              </a:spcBef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	 </a:t>
            </a:r>
            <a:r>
              <a:rPr lang="fr-FR" sz="2400" i="1">
                <a:solidFill>
                  <a:srgbClr val="FF0000"/>
                </a:solidFill>
                <a:cs typeface="Times New Roman" pitchFamily="18" charset="0"/>
              </a:rPr>
              <a:t>{ reste-t-il des éléments à gauche ? on complète le tableau-résultat}</a:t>
            </a:r>
            <a:endParaRPr lang="fr-FR" sz="2400" b="1"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		pour   	</a:t>
            </a:r>
            <a:r>
              <a:rPr lang="fr-FR" sz="2400">
                <a:cs typeface="Times New Roman" pitchFamily="18" charset="0"/>
              </a:rPr>
              <a:t>j1</a:t>
            </a:r>
            <a:r>
              <a:rPr lang="fr-FR" sz="2400" b="1">
                <a:cs typeface="Times New Roman" pitchFamily="18" charset="0"/>
              </a:rPr>
              <a:t> de  </a:t>
            </a:r>
            <a:r>
              <a:rPr lang="fr-FR" sz="2400">
                <a:cs typeface="Times New Roman" pitchFamily="18" charset="0"/>
              </a:rPr>
              <a:t>j2</a:t>
            </a:r>
            <a:r>
              <a:rPr lang="fr-FR" sz="2400" b="1">
                <a:cs typeface="Times New Roman" pitchFamily="18" charset="0"/>
              </a:rPr>
              <a:t>  à  </a:t>
            </a:r>
            <a:r>
              <a:rPr lang="fr-FR" sz="2400">
                <a:cs typeface="Times New Roman" pitchFamily="18" charset="0"/>
              </a:rPr>
              <a:t>nbVal2  </a:t>
            </a:r>
            <a:r>
              <a:rPr lang="fr-FR" sz="2400" b="1">
                <a:cs typeface="Times New Roman" pitchFamily="18" charset="0"/>
              </a:rPr>
              <a:t>faire</a:t>
            </a:r>
          </a:p>
          <a:p>
            <a:pPr>
              <a:spcBef>
                <a:spcPct val="0"/>
              </a:spcBef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			</a:t>
            </a:r>
            <a:r>
              <a:rPr lang="fr-FR" sz="2400">
                <a:cs typeface="Times New Roman" pitchFamily="18" charset="0"/>
              </a:rPr>
              <a:t>tab3[j3] </a:t>
            </a:r>
            <a:r>
              <a:rPr lang="fr-FR" sz="24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400">
                <a:cs typeface="Times New Roman" pitchFamily="18" charset="0"/>
              </a:rPr>
              <a:t> tab2[j1]</a:t>
            </a:r>
            <a:r>
              <a:rPr lang="fr-FR" sz="2400" b="1">
                <a:cs typeface="Times New Roman" pitchFamily="18" charset="0"/>
              </a:rPr>
              <a:t> </a:t>
            </a:r>
          </a:p>
          <a:p>
            <a:pPr>
              <a:spcBef>
                <a:spcPct val="0"/>
              </a:spcBef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		 	</a:t>
            </a:r>
            <a:r>
              <a:rPr lang="fr-FR" sz="2400">
                <a:cs typeface="Times New Roman" pitchFamily="18" charset="0"/>
              </a:rPr>
              <a:t>j3 </a:t>
            </a:r>
            <a:r>
              <a:rPr lang="fr-FR" sz="24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400">
                <a:cs typeface="Times New Roman" pitchFamily="18" charset="0"/>
              </a:rPr>
              <a:t>  j3+1 </a:t>
            </a:r>
          </a:p>
          <a:p>
            <a:pPr>
              <a:spcBef>
                <a:spcPct val="0"/>
              </a:spcBef>
              <a:buFont typeface="Symbol" pitchFamily="18" charset="2"/>
              <a:buNone/>
            </a:pPr>
            <a:r>
              <a:rPr lang="fr-FR" sz="2400">
                <a:cs typeface="Times New Roman" pitchFamily="18" charset="0"/>
              </a:rPr>
              <a:t>		</a:t>
            </a:r>
            <a:r>
              <a:rPr lang="fr-FR" sz="2400" b="1">
                <a:cs typeface="Times New Roman" pitchFamily="18" charset="0"/>
              </a:rPr>
              <a:t>fpour</a:t>
            </a:r>
          </a:p>
          <a:p>
            <a:pPr>
              <a:spcBef>
                <a:spcPct val="0"/>
              </a:spcBef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		</a:t>
            </a:r>
            <a:r>
              <a:rPr lang="fr-FR" sz="2400">
                <a:cs typeface="Times New Roman" pitchFamily="18" charset="0"/>
              </a:rPr>
              <a:t>nbVal3</a:t>
            </a:r>
            <a:r>
              <a:rPr lang="fr-FR" sz="2400" b="1">
                <a:cs typeface="Times New Roman" pitchFamily="18" charset="0"/>
              </a:rPr>
              <a:t> </a:t>
            </a:r>
            <a:r>
              <a:rPr lang="fr-FR" sz="24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400">
                <a:cs typeface="Times New Roman" pitchFamily="18" charset="0"/>
              </a:rPr>
              <a:t>  j3 – 1   </a:t>
            </a:r>
            <a:r>
              <a:rPr lang="fr-FR" sz="2400" i="1">
                <a:solidFill>
                  <a:srgbClr val="CC0099"/>
                </a:solidFill>
                <a:cs typeface="Times New Roman" pitchFamily="18" charset="0"/>
              </a:rPr>
              <a:t>{ doit être égal à  </a:t>
            </a:r>
            <a:r>
              <a:rPr lang="fr-FR" sz="2400">
                <a:solidFill>
                  <a:srgbClr val="6600FF"/>
                </a:solidFill>
                <a:cs typeface="Times New Roman" pitchFamily="18" charset="0"/>
              </a:rPr>
              <a:t>nbVal1 + nbVal2 </a:t>
            </a:r>
            <a:r>
              <a:rPr lang="fr-FR" sz="2400" i="1">
                <a:solidFill>
                  <a:srgbClr val="CC0099"/>
                </a:solidFill>
                <a:cs typeface="Times New Roman" pitchFamily="18" charset="0"/>
              </a:rPr>
              <a:t>}</a:t>
            </a:r>
            <a:endParaRPr lang="fr-FR" sz="2400" b="1" i="1">
              <a:solidFill>
                <a:srgbClr val="CC0099"/>
              </a:solidFill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fin</a:t>
            </a:r>
          </a:p>
          <a:p>
            <a:pPr>
              <a:spcBef>
                <a:spcPct val="0"/>
              </a:spcBef>
              <a:buFont typeface="Symbol" pitchFamily="18" charset="2"/>
              <a:buNone/>
            </a:pPr>
            <a:r>
              <a:rPr lang="fr-FR" sz="2400" i="1">
                <a:solidFill>
                  <a:srgbClr val="CC0099"/>
                </a:solidFill>
                <a:cs typeface="Times New Roman" pitchFamily="18" charset="0"/>
              </a:rPr>
              <a:t>{ </a:t>
            </a:r>
            <a:r>
              <a:rPr lang="fr-FR" sz="2400" i="1">
                <a:solidFill>
                  <a:srgbClr val="6600FF"/>
                </a:solidFill>
                <a:cs typeface="Times New Roman" pitchFamily="18" charset="0"/>
              </a:rPr>
              <a:t>Remarque:</a:t>
            </a:r>
            <a:r>
              <a:rPr lang="fr-FR" sz="2400" i="1">
                <a:solidFill>
                  <a:srgbClr val="CC0099"/>
                </a:solidFill>
                <a:cs typeface="Times New Roman" pitchFamily="18" charset="0"/>
              </a:rPr>
              <a:t> l’algorithme est </a:t>
            </a:r>
            <a:r>
              <a:rPr lang="fr-FR" sz="2400" i="1">
                <a:solidFill>
                  <a:srgbClr val="6600FF"/>
                </a:solidFill>
                <a:cs typeface="Times New Roman" pitchFamily="18" charset="0"/>
              </a:rPr>
              <a:t>valide</a:t>
            </a:r>
            <a:r>
              <a:rPr lang="fr-FR" sz="2400" i="1">
                <a:solidFill>
                  <a:srgbClr val="CC0099"/>
                </a:solidFill>
                <a:cs typeface="Times New Roman" pitchFamily="18" charset="0"/>
              </a:rPr>
              <a:t> même si </a:t>
            </a:r>
            <a:r>
              <a:rPr lang="fr-FR" sz="2400" i="1">
                <a:solidFill>
                  <a:srgbClr val="6600FF"/>
                </a:solidFill>
                <a:cs typeface="Times New Roman" pitchFamily="18" charset="0"/>
              </a:rPr>
              <a:t>tab1 </a:t>
            </a:r>
            <a:r>
              <a:rPr lang="fr-FR" sz="2400" i="1">
                <a:solidFill>
                  <a:srgbClr val="CC0099"/>
                </a:solidFill>
                <a:cs typeface="Times New Roman" pitchFamily="18" charset="0"/>
              </a:rPr>
              <a:t>et</a:t>
            </a:r>
            <a:r>
              <a:rPr lang="fr-FR" sz="2400" i="1">
                <a:solidFill>
                  <a:srgbClr val="6600FF"/>
                </a:solidFill>
                <a:cs typeface="Times New Roman" pitchFamily="18" charset="0"/>
              </a:rPr>
              <a:t> tab2</a:t>
            </a:r>
            <a:r>
              <a:rPr lang="fr-FR" sz="2400" i="1">
                <a:solidFill>
                  <a:srgbClr val="CC0099"/>
                </a:solidFill>
                <a:cs typeface="Times New Roman" pitchFamily="18" charset="0"/>
              </a:rPr>
              <a:t> sont </a:t>
            </a:r>
            <a:r>
              <a:rPr lang="fr-FR" sz="2400" i="1">
                <a:solidFill>
                  <a:srgbClr val="6600FF"/>
                </a:solidFill>
                <a:cs typeface="Times New Roman" pitchFamily="18" charset="0"/>
              </a:rPr>
              <a:t>vides </a:t>
            </a:r>
            <a:r>
              <a:rPr lang="fr-FR" sz="2400" i="1">
                <a:solidFill>
                  <a:srgbClr val="CC0099"/>
                </a:solidFill>
                <a:cs typeface="Times New Roman" pitchFamily="18" charset="0"/>
              </a:rPr>
              <a:t>}</a:t>
            </a:r>
          </a:p>
          <a:p>
            <a:pPr>
              <a:buFont typeface="Symbol" pitchFamily="18" charset="2"/>
              <a:buNone/>
            </a:pPr>
            <a:endParaRPr lang="fr-FR" sz="2400" i="1">
              <a:solidFill>
                <a:srgbClr val="CC0099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618C-B0AF-4AA5-9122-A1C447CE73E6}" type="slidenum">
              <a:rPr lang="fr-FR"/>
              <a:pPr/>
              <a:t>75</a:t>
            </a:fld>
            <a:endParaRPr lang="fr-FR"/>
          </a:p>
        </p:txBody>
      </p:sp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838200"/>
            <a:ext cx="8420100" cy="762000"/>
          </a:xfrm>
          <a:ln>
            <a:solidFill>
              <a:srgbClr val="6600FF"/>
            </a:solidFill>
          </a:ln>
        </p:spPr>
        <p:txBody>
          <a:bodyPr/>
          <a:lstStyle/>
          <a:p>
            <a:r>
              <a:rPr lang="fr-FR" b="1"/>
              <a:t>Simulation : exercice</a:t>
            </a:r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1825" y="1989138"/>
            <a:ext cx="8420100" cy="4114800"/>
          </a:xfrm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fr-FR"/>
              <a:t>  </a:t>
            </a:r>
          </a:p>
        </p:txBody>
      </p:sp>
      <p:grpSp>
        <p:nvGrpSpPr>
          <p:cNvPr id="713762" name="Group 34"/>
          <p:cNvGrpSpPr>
            <a:grpSpLocks/>
          </p:cNvGrpSpPr>
          <p:nvPr/>
        </p:nvGrpSpPr>
        <p:grpSpPr bwMode="auto">
          <a:xfrm>
            <a:off x="1295400" y="2514600"/>
            <a:ext cx="2808288" cy="431800"/>
            <a:chOff x="852" y="2069"/>
            <a:chExt cx="1769" cy="272"/>
          </a:xfrm>
        </p:grpSpPr>
        <p:grpSp>
          <p:nvGrpSpPr>
            <p:cNvPr id="713732" name="Group 4"/>
            <p:cNvGrpSpPr>
              <a:grpSpLocks/>
            </p:cNvGrpSpPr>
            <p:nvPr/>
          </p:nvGrpSpPr>
          <p:grpSpPr bwMode="auto">
            <a:xfrm>
              <a:off x="852" y="2069"/>
              <a:ext cx="363" cy="272"/>
              <a:chOff x="852" y="2069"/>
              <a:chExt cx="363" cy="272"/>
            </a:xfrm>
          </p:grpSpPr>
          <p:sp>
            <p:nvSpPr>
              <p:cNvPr id="713733" name="Rectangle 5"/>
              <p:cNvSpPr>
                <a:spLocks noChangeArrowheads="1"/>
              </p:cNvSpPr>
              <p:nvPr/>
            </p:nvSpPr>
            <p:spPr bwMode="auto">
              <a:xfrm>
                <a:off x="852" y="2069"/>
                <a:ext cx="363" cy="272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13734" name="Text Box 6"/>
              <p:cNvSpPr txBox="1">
                <a:spLocks noChangeArrowheads="1"/>
              </p:cNvSpPr>
              <p:nvPr/>
            </p:nvSpPr>
            <p:spPr bwMode="auto">
              <a:xfrm>
                <a:off x="943" y="2160"/>
                <a:ext cx="196" cy="154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3</a:t>
                </a:r>
              </a:p>
            </p:txBody>
          </p:sp>
        </p:grpSp>
        <p:grpSp>
          <p:nvGrpSpPr>
            <p:cNvPr id="713735" name="Group 7"/>
            <p:cNvGrpSpPr>
              <a:grpSpLocks/>
            </p:cNvGrpSpPr>
            <p:nvPr/>
          </p:nvGrpSpPr>
          <p:grpSpPr bwMode="auto">
            <a:xfrm>
              <a:off x="1215" y="2069"/>
              <a:ext cx="363" cy="272"/>
              <a:chOff x="1215" y="2069"/>
              <a:chExt cx="363" cy="272"/>
            </a:xfrm>
          </p:grpSpPr>
          <p:sp>
            <p:nvSpPr>
              <p:cNvPr id="713736" name="Rectangle 8"/>
              <p:cNvSpPr>
                <a:spLocks noChangeArrowheads="1"/>
              </p:cNvSpPr>
              <p:nvPr/>
            </p:nvSpPr>
            <p:spPr bwMode="auto">
              <a:xfrm>
                <a:off x="1215" y="2069"/>
                <a:ext cx="363" cy="272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13737" name="Text Box 9"/>
              <p:cNvSpPr txBox="1">
                <a:spLocks noChangeArrowheads="1"/>
              </p:cNvSpPr>
              <p:nvPr/>
            </p:nvSpPr>
            <p:spPr bwMode="auto">
              <a:xfrm>
                <a:off x="1306" y="2160"/>
                <a:ext cx="196" cy="154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7</a:t>
                </a:r>
              </a:p>
            </p:txBody>
          </p:sp>
        </p:grpSp>
        <p:grpSp>
          <p:nvGrpSpPr>
            <p:cNvPr id="713738" name="Group 10"/>
            <p:cNvGrpSpPr>
              <a:grpSpLocks/>
            </p:cNvGrpSpPr>
            <p:nvPr/>
          </p:nvGrpSpPr>
          <p:grpSpPr bwMode="auto">
            <a:xfrm>
              <a:off x="1533" y="2069"/>
              <a:ext cx="363" cy="272"/>
              <a:chOff x="1260" y="2069"/>
              <a:chExt cx="363" cy="272"/>
            </a:xfrm>
          </p:grpSpPr>
          <p:sp>
            <p:nvSpPr>
              <p:cNvPr id="713739" name="Rectangle 11"/>
              <p:cNvSpPr>
                <a:spLocks noChangeArrowheads="1"/>
              </p:cNvSpPr>
              <p:nvPr/>
            </p:nvSpPr>
            <p:spPr bwMode="auto">
              <a:xfrm>
                <a:off x="1260" y="2069"/>
                <a:ext cx="363" cy="272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13740" name="Text Box 12"/>
              <p:cNvSpPr txBox="1">
                <a:spLocks noChangeArrowheads="1"/>
              </p:cNvSpPr>
              <p:nvPr/>
            </p:nvSpPr>
            <p:spPr bwMode="auto">
              <a:xfrm>
                <a:off x="1351" y="2160"/>
                <a:ext cx="196" cy="154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9</a:t>
                </a:r>
              </a:p>
            </p:txBody>
          </p:sp>
        </p:grpSp>
        <p:grpSp>
          <p:nvGrpSpPr>
            <p:cNvPr id="713741" name="Group 13"/>
            <p:cNvGrpSpPr>
              <a:grpSpLocks/>
            </p:cNvGrpSpPr>
            <p:nvPr/>
          </p:nvGrpSpPr>
          <p:grpSpPr bwMode="auto">
            <a:xfrm>
              <a:off x="1896" y="2069"/>
              <a:ext cx="363" cy="272"/>
              <a:chOff x="1896" y="2069"/>
              <a:chExt cx="363" cy="272"/>
            </a:xfrm>
          </p:grpSpPr>
          <p:sp>
            <p:nvSpPr>
              <p:cNvPr id="713742" name="Rectangle 14"/>
              <p:cNvSpPr>
                <a:spLocks noChangeArrowheads="1"/>
              </p:cNvSpPr>
              <p:nvPr/>
            </p:nvSpPr>
            <p:spPr bwMode="auto">
              <a:xfrm>
                <a:off x="1896" y="2069"/>
                <a:ext cx="363" cy="272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13743" name="Text Box 15"/>
              <p:cNvSpPr txBox="1">
                <a:spLocks noChangeArrowheads="1"/>
              </p:cNvSpPr>
              <p:nvPr/>
            </p:nvSpPr>
            <p:spPr bwMode="auto">
              <a:xfrm>
                <a:off x="1947" y="2160"/>
                <a:ext cx="276" cy="154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17</a:t>
                </a:r>
              </a:p>
            </p:txBody>
          </p:sp>
        </p:grpSp>
        <p:grpSp>
          <p:nvGrpSpPr>
            <p:cNvPr id="713744" name="Group 16"/>
            <p:cNvGrpSpPr>
              <a:grpSpLocks/>
            </p:cNvGrpSpPr>
            <p:nvPr/>
          </p:nvGrpSpPr>
          <p:grpSpPr bwMode="auto">
            <a:xfrm>
              <a:off x="2258" y="2069"/>
              <a:ext cx="363" cy="272"/>
              <a:chOff x="2258" y="2069"/>
              <a:chExt cx="363" cy="272"/>
            </a:xfrm>
          </p:grpSpPr>
          <p:sp>
            <p:nvSpPr>
              <p:cNvPr id="713745" name="Rectangle 17"/>
              <p:cNvSpPr>
                <a:spLocks noChangeArrowheads="1"/>
              </p:cNvSpPr>
              <p:nvPr/>
            </p:nvSpPr>
            <p:spPr bwMode="auto">
              <a:xfrm>
                <a:off x="2258" y="2069"/>
                <a:ext cx="363" cy="272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13746" name="Text Box 18"/>
              <p:cNvSpPr txBox="1">
                <a:spLocks noChangeArrowheads="1"/>
              </p:cNvSpPr>
              <p:nvPr/>
            </p:nvSpPr>
            <p:spPr bwMode="auto">
              <a:xfrm>
                <a:off x="2309" y="2160"/>
                <a:ext cx="276" cy="154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18</a:t>
                </a:r>
              </a:p>
            </p:txBody>
          </p:sp>
        </p:grpSp>
      </p:grpSp>
      <p:grpSp>
        <p:nvGrpSpPr>
          <p:cNvPr id="713764" name="Group 36"/>
          <p:cNvGrpSpPr>
            <a:grpSpLocks/>
          </p:cNvGrpSpPr>
          <p:nvPr/>
        </p:nvGrpSpPr>
        <p:grpSpPr bwMode="auto">
          <a:xfrm>
            <a:off x="5562600" y="2514600"/>
            <a:ext cx="2305050" cy="431800"/>
            <a:chOff x="3504" y="1584"/>
            <a:chExt cx="1452" cy="272"/>
          </a:xfrm>
        </p:grpSpPr>
        <p:grpSp>
          <p:nvGrpSpPr>
            <p:cNvPr id="713747" name="Group 19"/>
            <p:cNvGrpSpPr>
              <a:grpSpLocks/>
            </p:cNvGrpSpPr>
            <p:nvPr/>
          </p:nvGrpSpPr>
          <p:grpSpPr bwMode="auto">
            <a:xfrm>
              <a:off x="3504" y="1584"/>
              <a:ext cx="363" cy="272"/>
              <a:chOff x="1260" y="2069"/>
              <a:chExt cx="363" cy="272"/>
            </a:xfrm>
          </p:grpSpPr>
          <p:sp>
            <p:nvSpPr>
              <p:cNvPr id="713748" name="Rectangle 20"/>
              <p:cNvSpPr>
                <a:spLocks noChangeArrowheads="1"/>
              </p:cNvSpPr>
              <p:nvPr/>
            </p:nvSpPr>
            <p:spPr bwMode="auto">
              <a:xfrm>
                <a:off x="1260" y="2069"/>
                <a:ext cx="363" cy="272"/>
              </a:xfrm>
              <a:prstGeom prst="rect">
                <a:avLst/>
              </a:prstGeom>
              <a:solidFill>
                <a:srgbClr val="FFFF99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13749" name="Text Box 21"/>
              <p:cNvSpPr txBox="1">
                <a:spLocks noChangeArrowheads="1"/>
              </p:cNvSpPr>
              <p:nvPr/>
            </p:nvSpPr>
            <p:spPr bwMode="auto">
              <a:xfrm>
                <a:off x="1351" y="2160"/>
                <a:ext cx="196" cy="154"/>
              </a:xfrm>
              <a:prstGeom prst="rect">
                <a:avLst/>
              </a:prstGeom>
              <a:solidFill>
                <a:srgbClr val="FFFF99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4</a:t>
                </a:r>
              </a:p>
            </p:txBody>
          </p:sp>
        </p:grpSp>
        <p:grpSp>
          <p:nvGrpSpPr>
            <p:cNvPr id="713750" name="Group 22"/>
            <p:cNvGrpSpPr>
              <a:grpSpLocks/>
            </p:cNvGrpSpPr>
            <p:nvPr/>
          </p:nvGrpSpPr>
          <p:grpSpPr bwMode="auto">
            <a:xfrm>
              <a:off x="3867" y="1584"/>
              <a:ext cx="363" cy="272"/>
              <a:chOff x="1260" y="2069"/>
              <a:chExt cx="363" cy="272"/>
            </a:xfrm>
          </p:grpSpPr>
          <p:sp>
            <p:nvSpPr>
              <p:cNvPr id="713751" name="Rectangle 23"/>
              <p:cNvSpPr>
                <a:spLocks noChangeArrowheads="1"/>
              </p:cNvSpPr>
              <p:nvPr/>
            </p:nvSpPr>
            <p:spPr bwMode="auto">
              <a:xfrm>
                <a:off x="1260" y="2069"/>
                <a:ext cx="363" cy="272"/>
              </a:xfrm>
              <a:prstGeom prst="rect">
                <a:avLst/>
              </a:prstGeom>
              <a:solidFill>
                <a:srgbClr val="FFFF99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13752" name="Text Box 24"/>
              <p:cNvSpPr txBox="1">
                <a:spLocks noChangeArrowheads="1"/>
              </p:cNvSpPr>
              <p:nvPr/>
            </p:nvSpPr>
            <p:spPr bwMode="auto">
              <a:xfrm>
                <a:off x="1351" y="2160"/>
                <a:ext cx="196" cy="154"/>
              </a:xfrm>
              <a:prstGeom prst="rect">
                <a:avLst/>
              </a:prstGeom>
              <a:solidFill>
                <a:srgbClr val="FFFF99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5</a:t>
                </a:r>
              </a:p>
            </p:txBody>
          </p:sp>
        </p:grpSp>
        <p:grpSp>
          <p:nvGrpSpPr>
            <p:cNvPr id="713753" name="Group 25"/>
            <p:cNvGrpSpPr>
              <a:grpSpLocks/>
            </p:cNvGrpSpPr>
            <p:nvPr/>
          </p:nvGrpSpPr>
          <p:grpSpPr bwMode="auto">
            <a:xfrm>
              <a:off x="4230" y="1584"/>
              <a:ext cx="363" cy="272"/>
              <a:chOff x="1260" y="2069"/>
              <a:chExt cx="363" cy="272"/>
            </a:xfrm>
          </p:grpSpPr>
          <p:sp>
            <p:nvSpPr>
              <p:cNvPr id="713754" name="Rectangle 26"/>
              <p:cNvSpPr>
                <a:spLocks noChangeArrowheads="1"/>
              </p:cNvSpPr>
              <p:nvPr/>
            </p:nvSpPr>
            <p:spPr bwMode="auto">
              <a:xfrm>
                <a:off x="1260" y="2069"/>
                <a:ext cx="363" cy="272"/>
              </a:xfrm>
              <a:prstGeom prst="rect">
                <a:avLst/>
              </a:prstGeom>
              <a:solidFill>
                <a:srgbClr val="FFFF99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13755" name="Text Box 27"/>
              <p:cNvSpPr txBox="1">
                <a:spLocks noChangeArrowheads="1"/>
              </p:cNvSpPr>
              <p:nvPr/>
            </p:nvSpPr>
            <p:spPr bwMode="auto">
              <a:xfrm>
                <a:off x="1311" y="2160"/>
                <a:ext cx="276" cy="154"/>
              </a:xfrm>
              <a:prstGeom prst="rect">
                <a:avLst/>
              </a:prstGeom>
              <a:solidFill>
                <a:srgbClr val="FFFF99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10</a:t>
                </a:r>
              </a:p>
            </p:txBody>
          </p:sp>
        </p:grpSp>
        <p:grpSp>
          <p:nvGrpSpPr>
            <p:cNvPr id="713756" name="Group 28"/>
            <p:cNvGrpSpPr>
              <a:grpSpLocks/>
            </p:cNvGrpSpPr>
            <p:nvPr/>
          </p:nvGrpSpPr>
          <p:grpSpPr bwMode="auto">
            <a:xfrm>
              <a:off x="4593" y="1584"/>
              <a:ext cx="363" cy="272"/>
              <a:chOff x="1260" y="2069"/>
              <a:chExt cx="363" cy="272"/>
            </a:xfrm>
          </p:grpSpPr>
          <p:sp>
            <p:nvSpPr>
              <p:cNvPr id="713757" name="Rectangle 29"/>
              <p:cNvSpPr>
                <a:spLocks noChangeArrowheads="1"/>
              </p:cNvSpPr>
              <p:nvPr/>
            </p:nvSpPr>
            <p:spPr bwMode="auto">
              <a:xfrm>
                <a:off x="1260" y="2069"/>
                <a:ext cx="363" cy="272"/>
              </a:xfrm>
              <a:prstGeom prst="rect">
                <a:avLst/>
              </a:prstGeom>
              <a:solidFill>
                <a:srgbClr val="FFFF99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713758" name="Text Box 30"/>
              <p:cNvSpPr txBox="1">
                <a:spLocks noChangeArrowheads="1"/>
              </p:cNvSpPr>
              <p:nvPr/>
            </p:nvSpPr>
            <p:spPr bwMode="auto">
              <a:xfrm>
                <a:off x="1311" y="2160"/>
                <a:ext cx="276" cy="154"/>
              </a:xfrm>
              <a:prstGeom prst="rect">
                <a:avLst/>
              </a:prstGeom>
              <a:solidFill>
                <a:srgbClr val="FFFF99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11</a:t>
                </a:r>
              </a:p>
            </p:txBody>
          </p:sp>
        </p:grp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E83F2-0821-48A6-BFB1-ADD929D8CC12}" type="slidenum">
              <a:rPr lang="fr-FR"/>
              <a:pPr/>
              <a:t>76</a:t>
            </a:fld>
            <a:endParaRPr lang="fr-FR"/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420100" cy="685800"/>
          </a:xfrm>
          <a:ln>
            <a:solidFill>
              <a:srgbClr val="6600FF"/>
            </a:solidFill>
          </a:ln>
        </p:spPr>
        <p:txBody>
          <a:bodyPr/>
          <a:lstStyle/>
          <a:p>
            <a:r>
              <a:rPr lang="fr-FR" b="1"/>
              <a:t>Le tri par fusion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915400" cy="3810000"/>
          </a:xfrm>
        </p:spPr>
        <p:txBody>
          <a:bodyPr/>
          <a:lstStyle/>
          <a:p>
            <a:pPr lvl="1"/>
            <a:r>
              <a:rPr lang="fr-FR" sz="4400" i="1">
                <a:solidFill>
                  <a:srgbClr val="0033CC"/>
                </a:solidFill>
              </a:rPr>
              <a:t>Données</a:t>
            </a:r>
            <a:r>
              <a:rPr lang="fr-FR" sz="4400" i="1"/>
              <a:t> </a:t>
            </a:r>
            <a:r>
              <a:rPr lang="fr-FR" sz="4400"/>
              <a:t>: un tableau  </a:t>
            </a:r>
            <a:r>
              <a:rPr lang="fr-FR" sz="4400" i="1">
                <a:solidFill>
                  <a:srgbClr val="0000FF"/>
                </a:solidFill>
              </a:rPr>
              <a:t>tab  </a:t>
            </a:r>
            <a:r>
              <a:rPr lang="fr-FR" sz="4400"/>
              <a:t>de taille</a:t>
            </a:r>
            <a:r>
              <a:rPr lang="fr-FR" sz="4400" i="1">
                <a:solidFill>
                  <a:srgbClr val="0000FF"/>
                </a:solidFill>
              </a:rPr>
              <a:t>  nbVal</a:t>
            </a:r>
            <a:r>
              <a:rPr lang="fr-FR" sz="4400"/>
              <a:t>.</a:t>
            </a:r>
          </a:p>
          <a:p>
            <a:pPr lvl="1"/>
            <a:r>
              <a:rPr lang="fr-FR" sz="4400"/>
              <a:t>On fusionne successivement 2 par 2 les sous-tableaux adjacents préalablement triés.</a:t>
            </a:r>
          </a:p>
          <a:p>
            <a:pPr lvl="1">
              <a:buFont typeface="Symbol" pitchFamily="18" charset="2"/>
              <a:buNone/>
            </a:pPr>
            <a:endParaRPr lang="fr-FR" sz="4400"/>
          </a:p>
          <a:p>
            <a:pPr lvl="1">
              <a:buFont typeface="Symbol" pitchFamily="18" charset="2"/>
              <a:buNone/>
            </a:pPr>
            <a:endParaRPr lang="fr-FR" sz="2800"/>
          </a:p>
          <a:p>
            <a:pPr lvl="1">
              <a:buFont typeface="Symbol" pitchFamily="18" charset="2"/>
              <a:buNone/>
            </a:pPr>
            <a:endParaRPr lang="fr-FR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6011-4E8D-4C04-8CAA-9C3F0BC86744}" type="slidenum">
              <a:rPr lang="fr-FR"/>
              <a:pPr/>
              <a:t>77</a:t>
            </a:fld>
            <a:endParaRPr lang="fr-FR"/>
          </a:p>
        </p:txBody>
      </p:sp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687763" y="228600"/>
            <a:ext cx="5456237" cy="725488"/>
          </a:xfrm>
          <a:ln>
            <a:solidFill>
              <a:srgbClr val="6600FF"/>
            </a:solidFill>
          </a:ln>
        </p:spPr>
        <p:txBody>
          <a:bodyPr/>
          <a:lstStyle/>
          <a:p>
            <a:r>
              <a:rPr lang="fr-FR" b="1"/>
              <a:t>Simulation du tri-fusion</a:t>
            </a:r>
          </a:p>
        </p:txBody>
      </p:sp>
      <p:grpSp>
        <p:nvGrpSpPr>
          <p:cNvPr id="940035" name="Group 3"/>
          <p:cNvGrpSpPr>
            <a:grpSpLocks/>
          </p:cNvGrpSpPr>
          <p:nvPr/>
        </p:nvGrpSpPr>
        <p:grpSpPr bwMode="auto">
          <a:xfrm>
            <a:off x="1917700" y="5399088"/>
            <a:ext cx="5764213" cy="941387"/>
            <a:chOff x="1496" y="845"/>
            <a:chExt cx="3631" cy="593"/>
          </a:xfrm>
        </p:grpSpPr>
        <p:grpSp>
          <p:nvGrpSpPr>
            <p:cNvPr id="940036" name="Group 4"/>
            <p:cNvGrpSpPr>
              <a:grpSpLocks/>
            </p:cNvGrpSpPr>
            <p:nvPr/>
          </p:nvGrpSpPr>
          <p:grpSpPr bwMode="auto">
            <a:xfrm>
              <a:off x="1905" y="845"/>
              <a:ext cx="363" cy="272"/>
              <a:chOff x="2077" y="845"/>
              <a:chExt cx="363" cy="272"/>
            </a:xfrm>
          </p:grpSpPr>
          <p:sp>
            <p:nvSpPr>
              <p:cNvPr id="940037" name="Rectangle 5"/>
              <p:cNvSpPr>
                <a:spLocks noChangeArrowheads="1"/>
              </p:cNvSpPr>
              <p:nvPr/>
            </p:nvSpPr>
            <p:spPr bwMode="auto">
              <a:xfrm>
                <a:off x="2077" y="845"/>
                <a:ext cx="363" cy="272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40038" name="Text Box 6"/>
              <p:cNvSpPr txBox="1">
                <a:spLocks noChangeArrowheads="1"/>
              </p:cNvSpPr>
              <p:nvPr/>
            </p:nvSpPr>
            <p:spPr bwMode="auto">
              <a:xfrm>
                <a:off x="2128" y="859"/>
                <a:ext cx="276" cy="25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fr-FR"/>
                  <a:t>44</a:t>
                </a:r>
              </a:p>
            </p:txBody>
          </p:sp>
        </p:grpSp>
        <p:grpSp>
          <p:nvGrpSpPr>
            <p:cNvPr id="940039" name="Group 7"/>
            <p:cNvGrpSpPr>
              <a:grpSpLocks/>
            </p:cNvGrpSpPr>
            <p:nvPr/>
          </p:nvGrpSpPr>
          <p:grpSpPr bwMode="auto">
            <a:xfrm>
              <a:off x="2310" y="845"/>
              <a:ext cx="363" cy="272"/>
              <a:chOff x="1260" y="2069"/>
              <a:chExt cx="363" cy="272"/>
            </a:xfrm>
          </p:grpSpPr>
          <p:sp>
            <p:nvSpPr>
              <p:cNvPr id="940040" name="Rectangle 8"/>
              <p:cNvSpPr>
                <a:spLocks noChangeArrowheads="1"/>
              </p:cNvSpPr>
              <p:nvPr/>
            </p:nvSpPr>
            <p:spPr bwMode="auto">
              <a:xfrm>
                <a:off x="1260" y="2069"/>
                <a:ext cx="363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40041" name="Text Box 9"/>
              <p:cNvSpPr txBox="1">
                <a:spLocks noChangeArrowheads="1"/>
              </p:cNvSpPr>
              <p:nvPr/>
            </p:nvSpPr>
            <p:spPr bwMode="auto">
              <a:xfrm>
                <a:off x="1311" y="2083"/>
                <a:ext cx="276" cy="250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fr-FR"/>
                  <a:t>99</a:t>
                </a:r>
              </a:p>
            </p:txBody>
          </p:sp>
        </p:grpSp>
        <p:grpSp>
          <p:nvGrpSpPr>
            <p:cNvPr id="940042" name="Group 10"/>
            <p:cNvGrpSpPr>
              <a:grpSpLocks/>
            </p:cNvGrpSpPr>
            <p:nvPr/>
          </p:nvGrpSpPr>
          <p:grpSpPr bwMode="auto">
            <a:xfrm>
              <a:off x="2722" y="845"/>
              <a:ext cx="363" cy="272"/>
              <a:chOff x="2758" y="845"/>
              <a:chExt cx="363" cy="272"/>
            </a:xfrm>
          </p:grpSpPr>
          <p:sp>
            <p:nvSpPr>
              <p:cNvPr id="940043" name="Rectangle 11"/>
              <p:cNvSpPr>
                <a:spLocks noChangeArrowheads="1"/>
              </p:cNvSpPr>
              <p:nvPr/>
            </p:nvSpPr>
            <p:spPr bwMode="auto">
              <a:xfrm>
                <a:off x="2758" y="845"/>
                <a:ext cx="363" cy="272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40044" name="Text Box 12"/>
              <p:cNvSpPr txBox="1">
                <a:spLocks noChangeArrowheads="1"/>
              </p:cNvSpPr>
              <p:nvPr/>
            </p:nvSpPr>
            <p:spPr bwMode="auto">
              <a:xfrm>
                <a:off x="2809" y="859"/>
                <a:ext cx="276" cy="25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fr-FR"/>
                  <a:t>66</a:t>
                </a:r>
              </a:p>
            </p:txBody>
          </p:sp>
        </p:grpSp>
        <p:grpSp>
          <p:nvGrpSpPr>
            <p:cNvPr id="940045" name="Group 13"/>
            <p:cNvGrpSpPr>
              <a:grpSpLocks/>
            </p:cNvGrpSpPr>
            <p:nvPr/>
          </p:nvGrpSpPr>
          <p:grpSpPr bwMode="auto">
            <a:xfrm>
              <a:off x="3120" y="845"/>
              <a:ext cx="363" cy="272"/>
              <a:chOff x="3120" y="845"/>
              <a:chExt cx="363" cy="272"/>
            </a:xfrm>
          </p:grpSpPr>
          <p:sp>
            <p:nvSpPr>
              <p:cNvPr id="940046" name="Rectangle 14"/>
              <p:cNvSpPr>
                <a:spLocks noChangeArrowheads="1"/>
              </p:cNvSpPr>
              <p:nvPr/>
            </p:nvSpPr>
            <p:spPr bwMode="auto">
              <a:xfrm>
                <a:off x="3120" y="845"/>
                <a:ext cx="363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40047" name="Text Box 15"/>
              <p:cNvSpPr txBox="1">
                <a:spLocks noChangeArrowheads="1"/>
              </p:cNvSpPr>
              <p:nvPr/>
            </p:nvSpPr>
            <p:spPr bwMode="auto">
              <a:xfrm>
                <a:off x="3171" y="859"/>
                <a:ext cx="276" cy="250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fr-FR"/>
                  <a:t>33</a:t>
                </a:r>
              </a:p>
            </p:txBody>
          </p:sp>
        </p:grpSp>
        <p:grpSp>
          <p:nvGrpSpPr>
            <p:cNvPr id="940048" name="Group 16"/>
            <p:cNvGrpSpPr>
              <a:grpSpLocks/>
            </p:cNvGrpSpPr>
            <p:nvPr/>
          </p:nvGrpSpPr>
          <p:grpSpPr bwMode="auto">
            <a:xfrm>
              <a:off x="3528" y="845"/>
              <a:ext cx="363" cy="272"/>
              <a:chOff x="3483" y="845"/>
              <a:chExt cx="363" cy="272"/>
            </a:xfrm>
          </p:grpSpPr>
          <p:sp>
            <p:nvSpPr>
              <p:cNvPr id="940049" name="Rectangle 17"/>
              <p:cNvSpPr>
                <a:spLocks noChangeArrowheads="1"/>
              </p:cNvSpPr>
              <p:nvPr/>
            </p:nvSpPr>
            <p:spPr bwMode="auto">
              <a:xfrm>
                <a:off x="3483" y="845"/>
                <a:ext cx="363" cy="272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40050" name="Text Box 18"/>
              <p:cNvSpPr txBox="1">
                <a:spLocks noChangeArrowheads="1"/>
              </p:cNvSpPr>
              <p:nvPr/>
            </p:nvSpPr>
            <p:spPr bwMode="auto">
              <a:xfrm>
                <a:off x="3534" y="859"/>
                <a:ext cx="276" cy="25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fr-FR"/>
                  <a:t>55</a:t>
                </a:r>
              </a:p>
            </p:txBody>
          </p:sp>
        </p:grpSp>
        <p:grpSp>
          <p:nvGrpSpPr>
            <p:cNvPr id="940051" name="Group 19"/>
            <p:cNvGrpSpPr>
              <a:grpSpLocks/>
            </p:cNvGrpSpPr>
            <p:nvPr/>
          </p:nvGrpSpPr>
          <p:grpSpPr bwMode="auto">
            <a:xfrm>
              <a:off x="3937" y="845"/>
              <a:ext cx="363" cy="272"/>
              <a:chOff x="3846" y="845"/>
              <a:chExt cx="363" cy="272"/>
            </a:xfrm>
          </p:grpSpPr>
          <p:sp>
            <p:nvSpPr>
              <p:cNvPr id="940052" name="Rectangle 20"/>
              <p:cNvSpPr>
                <a:spLocks noChangeArrowheads="1"/>
              </p:cNvSpPr>
              <p:nvPr/>
            </p:nvSpPr>
            <p:spPr bwMode="auto">
              <a:xfrm>
                <a:off x="3846" y="845"/>
                <a:ext cx="363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40053" name="Text Box 21"/>
              <p:cNvSpPr txBox="1">
                <a:spLocks noChangeArrowheads="1"/>
              </p:cNvSpPr>
              <p:nvPr/>
            </p:nvSpPr>
            <p:spPr bwMode="auto">
              <a:xfrm>
                <a:off x="3897" y="859"/>
                <a:ext cx="276" cy="250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fr-FR"/>
                  <a:t>88</a:t>
                </a:r>
              </a:p>
            </p:txBody>
          </p:sp>
        </p:grpSp>
        <p:grpSp>
          <p:nvGrpSpPr>
            <p:cNvPr id="940054" name="Group 22"/>
            <p:cNvGrpSpPr>
              <a:grpSpLocks/>
            </p:cNvGrpSpPr>
            <p:nvPr/>
          </p:nvGrpSpPr>
          <p:grpSpPr bwMode="auto">
            <a:xfrm>
              <a:off x="4354" y="845"/>
              <a:ext cx="363" cy="272"/>
              <a:chOff x="1260" y="2069"/>
              <a:chExt cx="363" cy="272"/>
            </a:xfrm>
          </p:grpSpPr>
          <p:sp>
            <p:nvSpPr>
              <p:cNvPr id="940055" name="Rectangle 23"/>
              <p:cNvSpPr>
                <a:spLocks noChangeArrowheads="1"/>
              </p:cNvSpPr>
              <p:nvPr/>
            </p:nvSpPr>
            <p:spPr bwMode="auto">
              <a:xfrm>
                <a:off x="1260" y="2069"/>
                <a:ext cx="363" cy="272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40056" name="Text Box 24"/>
              <p:cNvSpPr txBox="1">
                <a:spLocks noChangeArrowheads="1"/>
              </p:cNvSpPr>
              <p:nvPr/>
            </p:nvSpPr>
            <p:spPr bwMode="auto">
              <a:xfrm>
                <a:off x="1311" y="2083"/>
                <a:ext cx="276" cy="25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fr-FR"/>
                  <a:t>22</a:t>
                </a:r>
              </a:p>
            </p:txBody>
          </p:sp>
        </p:grpSp>
        <p:sp>
          <p:nvSpPr>
            <p:cNvPr id="940057" name="Text Box 25"/>
            <p:cNvSpPr txBox="1">
              <a:spLocks noChangeArrowheads="1"/>
            </p:cNvSpPr>
            <p:nvPr/>
          </p:nvSpPr>
          <p:spPr bwMode="auto">
            <a:xfrm>
              <a:off x="1547" y="1207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fr-FR" sz="1800"/>
                <a:t>1</a:t>
              </a:r>
            </a:p>
          </p:txBody>
        </p:sp>
        <p:sp>
          <p:nvSpPr>
            <p:cNvPr id="940058" name="Text Box 26"/>
            <p:cNvSpPr txBox="1">
              <a:spLocks noChangeArrowheads="1"/>
            </p:cNvSpPr>
            <p:nvPr/>
          </p:nvSpPr>
          <p:spPr bwMode="auto">
            <a:xfrm>
              <a:off x="1986" y="1180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fr-FR" sz="1800"/>
                <a:t>2</a:t>
              </a:r>
            </a:p>
          </p:txBody>
        </p:sp>
        <p:sp>
          <p:nvSpPr>
            <p:cNvPr id="940059" name="Text Box 27"/>
            <p:cNvSpPr txBox="1">
              <a:spLocks noChangeArrowheads="1"/>
            </p:cNvSpPr>
            <p:nvPr/>
          </p:nvSpPr>
          <p:spPr bwMode="auto">
            <a:xfrm>
              <a:off x="2391" y="1180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fr-FR" sz="1800"/>
                <a:t>3</a:t>
              </a:r>
            </a:p>
          </p:txBody>
        </p:sp>
        <p:sp>
          <p:nvSpPr>
            <p:cNvPr id="940060" name="Text Box 28"/>
            <p:cNvSpPr txBox="1">
              <a:spLocks noChangeArrowheads="1"/>
            </p:cNvSpPr>
            <p:nvPr/>
          </p:nvSpPr>
          <p:spPr bwMode="auto">
            <a:xfrm>
              <a:off x="2848" y="1180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fr-FR" sz="1800"/>
                <a:t>4</a:t>
              </a:r>
            </a:p>
          </p:txBody>
        </p:sp>
        <p:sp>
          <p:nvSpPr>
            <p:cNvPr id="940061" name="Text Box 29"/>
            <p:cNvSpPr txBox="1">
              <a:spLocks noChangeArrowheads="1"/>
            </p:cNvSpPr>
            <p:nvPr/>
          </p:nvSpPr>
          <p:spPr bwMode="auto">
            <a:xfrm>
              <a:off x="3211" y="1180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fr-FR" sz="1800"/>
                <a:t>5</a:t>
              </a:r>
            </a:p>
          </p:txBody>
        </p:sp>
        <p:sp>
          <p:nvSpPr>
            <p:cNvPr id="940062" name="Text Box 30"/>
            <p:cNvSpPr txBox="1">
              <a:spLocks noChangeArrowheads="1"/>
            </p:cNvSpPr>
            <p:nvPr/>
          </p:nvSpPr>
          <p:spPr bwMode="auto">
            <a:xfrm>
              <a:off x="3574" y="1180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fr-FR" sz="1800"/>
                <a:t>6</a:t>
              </a:r>
            </a:p>
          </p:txBody>
        </p:sp>
        <p:sp>
          <p:nvSpPr>
            <p:cNvPr id="940063" name="Text Box 31"/>
            <p:cNvSpPr txBox="1">
              <a:spLocks noChangeArrowheads="1"/>
            </p:cNvSpPr>
            <p:nvPr/>
          </p:nvSpPr>
          <p:spPr bwMode="auto">
            <a:xfrm>
              <a:off x="4027" y="1180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fr-FR" sz="1800"/>
                <a:t>7</a:t>
              </a:r>
            </a:p>
          </p:txBody>
        </p:sp>
        <p:sp>
          <p:nvSpPr>
            <p:cNvPr id="940064" name="Text Box 32"/>
            <p:cNvSpPr txBox="1">
              <a:spLocks noChangeArrowheads="1"/>
            </p:cNvSpPr>
            <p:nvPr/>
          </p:nvSpPr>
          <p:spPr bwMode="auto">
            <a:xfrm>
              <a:off x="4429" y="1180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fr-FR" sz="1800"/>
                <a:t>8</a:t>
              </a:r>
            </a:p>
          </p:txBody>
        </p:sp>
        <p:grpSp>
          <p:nvGrpSpPr>
            <p:cNvPr id="940065" name="Group 33"/>
            <p:cNvGrpSpPr>
              <a:grpSpLocks/>
            </p:cNvGrpSpPr>
            <p:nvPr/>
          </p:nvGrpSpPr>
          <p:grpSpPr bwMode="auto">
            <a:xfrm>
              <a:off x="1496" y="845"/>
              <a:ext cx="363" cy="272"/>
              <a:chOff x="1714" y="845"/>
              <a:chExt cx="363" cy="272"/>
            </a:xfrm>
          </p:grpSpPr>
          <p:sp>
            <p:nvSpPr>
              <p:cNvPr id="940066" name="Rectangle 34"/>
              <p:cNvSpPr>
                <a:spLocks noChangeArrowheads="1"/>
              </p:cNvSpPr>
              <p:nvPr/>
            </p:nvSpPr>
            <p:spPr bwMode="auto">
              <a:xfrm>
                <a:off x="1714" y="845"/>
                <a:ext cx="363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40067" name="Text Box 35"/>
              <p:cNvSpPr txBox="1">
                <a:spLocks noChangeArrowheads="1"/>
              </p:cNvSpPr>
              <p:nvPr/>
            </p:nvSpPr>
            <p:spPr bwMode="auto">
              <a:xfrm>
                <a:off x="1765" y="859"/>
                <a:ext cx="276" cy="250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fr-FR"/>
                  <a:t>77</a:t>
                </a:r>
              </a:p>
            </p:txBody>
          </p:sp>
        </p:grpSp>
        <p:grpSp>
          <p:nvGrpSpPr>
            <p:cNvPr id="940068" name="Group 36"/>
            <p:cNvGrpSpPr>
              <a:grpSpLocks/>
            </p:cNvGrpSpPr>
            <p:nvPr/>
          </p:nvGrpSpPr>
          <p:grpSpPr bwMode="auto">
            <a:xfrm>
              <a:off x="4764" y="845"/>
              <a:ext cx="363" cy="272"/>
              <a:chOff x="1260" y="2069"/>
              <a:chExt cx="363" cy="272"/>
            </a:xfrm>
          </p:grpSpPr>
          <p:sp>
            <p:nvSpPr>
              <p:cNvPr id="940069" name="Rectangle 37"/>
              <p:cNvSpPr>
                <a:spLocks noChangeArrowheads="1"/>
              </p:cNvSpPr>
              <p:nvPr/>
            </p:nvSpPr>
            <p:spPr bwMode="auto">
              <a:xfrm>
                <a:off x="1260" y="2069"/>
                <a:ext cx="363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40070" name="Text Box 38"/>
              <p:cNvSpPr txBox="1">
                <a:spLocks noChangeArrowheads="1"/>
              </p:cNvSpPr>
              <p:nvPr/>
            </p:nvSpPr>
            <p:spPr bwMode="auto">
              <a:xfrm>
                <a:off x="1311" y="2083"/>
                <a:ext cx="276" cy="250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fr-FR"/>
                  <a:t>44</a:t>
                </a:r>
              </a:p>
            </p:txBody>
          </p:sp>
        </p:grpSp>
        <p:sp>
          <p:nvSpPr>
            <p:cNvPr id="940071" name="Text Box 39"/>
            <p:cNvSpPr txBox="1">
              <a:spLocks noChangeArrowheads="1"/>
            </p:cNvSpPr>
            <p:nvPr/>
          </p:nvSpPr>
          <p:spPr bwMode="auto">
            <a:xfrm>
              <a:off x="4837" y="1180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fr-FR" sz="1800"/>
                <a:t>9</a:t>
              </a:r>
            </a:p>
          </p:txBody>
        </p:sp>
      </p:grpSp>
      <p:sp>
        <p:nvSpPr>
          <p:cNvPr id="940072" name="AutoShape 40"/>
          <p:cNvSpPr>
            <a:spLocks noChangeArrowheads="1"/>
          </p:cNvSpPr>
          <p:nvPr/>
        </p:nvSpPr>
        <p:spPr bwMode="auto">
          <a:xfrm rot="16200000" flipV="1">
            <a:off x="-1276350" y="3181350"/>
            <a:ext cx="4381500" cy="4572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940073" name="Text Box 41"/>
          <p:cNvSpPr txBox="1">
            <a:spLocks noChangeArrowheads="1"/>
          </p:cNvSpPr>
          <p:nvPr/>
        </p:nvSpPr>
        <p:spPr bwMode="auto">
          <a:xfrm>
            <a:off x="212725" y="457200"/>
            <a:ext cx="2709863" cy="608013"/>
          </a:xfrm>
          <a:prstGeom prst="rect">
            <a:avLst/>
          </a:prstGeom>
          <a:noFill/>
          <a:ln w="28575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 i="1">
                <a:solidFill>
                  <a:srgbClr val="FF0000"/>
                </a:solidFill>
              </a:rPr>
              <a:t>Sens ascendant</a:t>
            </a:r>
            <a:endParaRPr lang="en-US"/>
          </a:p>
        </p:txBody>
      </p:sp>
      <p:grpSp>
        <p:nvGrpSpPr>
          <p:cNvPr id="940074" name="Group 42"/>
          <p:cNvGrpSpPr>
            <a:grpSpLocks/>
          </p:cNvGrpSpPr>
          <p:nvPr/>
        </p:nvGrpSpPr>
        <p:grpSpPr bwMode="auto">
          <a:xfrm>
            <a:off x="7377113" y="2852738"/>
            <a:ext cx="576262" cy="1185862"/>
            <a:chOff x="4647" y="1797"/>
            <a:chExt cx="363" cy="747"/>
          </a:xfrm>
        </p:grpSpPr>
        <p:grpSp>
          <p:nvGrpSpPr>
            <p:cNvPr id="940075" name="Group 43"/>
            <p:cNvGrpSpPr>
              <a:grpSpLocks/>
            </p:cNvGrpSpPr>
            <p:nvPr/>
          </p:nvGrpSpPr>
          <p:grpSpPr bwMode="auto">
            <a:xfrm>
              <a:off x="4647" y="1797"/>
              <a:ext cx="363" cy="272"/>
              <a:chOff x="1260" y="2069"/>
              <a:chExt cx="363" cy="272"/>
            </a:xfrm>
          </p:grpSpPr>
          <p:sp>
            <p:nvSpPr>
              <p:cNvPr id="940076" name="Rectangle 44"/>
              <p:cNvSpPr>
                <a:spLocks noChangeArrowheads="1"/>
              </p:cNvSpPr>
              <p:nvPr/>
            </p:nvSpPr>
            <p:spPr bwMode="auto">
              <a:xfrm>
                <a:off x="1260" y="2069"/>
                <a:ext cx="363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40077" name="Text Box 45"/>
              <p:cNvSpPr txBox="1">
                <a:spLocks noChangeArrowheads="1"/>
              </p:cNvSpPr>
              <p:nvPr/>
            </p:nvSpPr>
            <p:spPr bwMode="auto">
              <a:xfrm>
                <a:off x="1311" y="2160"/>
                <a:ext cx="276" cy="154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44</a:t>
                </a:r>
              </a:p>
            </p:txBody>
          </p:sp>
        </p:grpSp>
        <p:sp>
          <p:nvSpPr>
            <p:cNvPr id="940078" name="Line 46"/>
            <p:cNvSpPr>
              <a:spLocks noChangeShapeType="1"/>
            </p:cNvSpPr>
            <p:nvPr/>
          </p:nvSpPr>
          <p:spPr bwMode="auto">
            <a:xfrm flipV="1">
              <a:off x="4839" y="2190"/>
              <a:ext cx="0" cy="354"/>
            </a:xfrm>
            <a:prstGeom prst="line">
              <a:avLst/>
            </a:prstGeom>
            <a:noFill/>
            <a:ln w="19050" cap="sq">
              <a:solidFill>
                <a:srgbClr val="FD512F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940079" name="Group 47"/>
          <p:cNvGrpSpPr>
            <a:grpSpLocks/>
          </p:cNvGrpSpPr>
          <p:nvPr/>
        </p:nvGrpSpPr>
        <p:grpSpPr bwMode="auto">
          <a:xfrm>
            <a:off x="7353300" y="1468438"/>
            <a:ext cx="576263" cy="1192212"/>
            <a:chOff x="4632" y="925"/>
            <a:chExt cx="363" cy="751"/>
          </a:xfrm>
        </p:grpSpPr>
        <p:sp>
          <p:nvSpPr>
            <p:cNvPr id="940080" name="Line 48"/>
            <p:cNvSpPr>
              <a:spLocks noChangeShapeType="1"/>
            </p:cNvSpPr>
            <p:nvPr/>
          </p:nvSpPr>
          <p:spPr bwMode="auto">
            <a:xfrm>
              <a:off x="4790" y="1322"/>
              <a:ext cx="0" cy="354"/>
            </a:xfrm>
            <a:prstGeom prst="line">
              <a:avLst/>
            </a:prstGeom>
            <a:noFill/>
            <a:ln w="19050" cap="sq">
              <a:solidFill>
                <a:srgbClr val="FD512F"/>
              </a:solidFill>
              <a:round/>
              <a:headEnd type="triangle" w="med" len="med"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grpSp>
          <p:nvGrpSpPr>
            <p:cNvPr id="940081" name="Group 49"/>
            <p:cNvGrpSpPr>
              <a:grpSpLocks/>
            </p:cNvGrpSpPr>
            <p:nvPr/>
          </p:nvGrpSpPr>
          <p:grpSpPr bwMode="auto">
            <a:xfrm>
              <a:off x="4632" y="925"/>
              <a:ext cx="363" cy="272"/>
              <a:chOff x="1260" y="2069"/>
              <a:chExt cx="363" cy="272"/>
            </a:xfrm>
          </p:grpSpPr>
          <p:sp>
            <p:nvSpPr>
              <p:cNvPr id="940082" name="Rectangle 50"/>
              <p:cNvSpPr>
                <a:spLocks noChangeArrowheads="1"/>
              </p:cNvSpPr>
              <p:nvPr/>
            </p:nvSpPr>
            <p:spPr bwMode="auto">
              <a:xfrm>
                <a:off x="1260" y="2069"/>
                <a:ext cx="363" cy="272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40083" name="Text Box 51"/>
              <p:cNvSpPr txBox="1">
                <a:spLocks noChangeArrowheads="1"/>
              </p:cNvSpPr>
              <p:nvPr/>
            </p:nvSpPr>
            <p:spPr bwMode="auto">
              <a:xfrm>
                <a:off x="1311" y="2160"/>
                <a:ext cx="276" cy="154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44</a:t>
                </a:r>
              </a:p>
            </p:txBody>
          </p:sp>
        </p:grpSp>
      </p:grpSp>
      <p:grpSp>
        <p:nvGrpSpPr>
          <p:cNvPr id="940191" name="Group 159"/>
          <p:cNvGrpSpPr>
            <a:grpSpLocks/>
          </p:cNvGrpSpPr>
          <p:nvPr/>
        </p:nvGrpSpPr>
        <p:grpSpPr bwMode="auto">
          <a:xfrm>
            <a:off x="7434263" y="4191000"/>
            <a:ext cx="576262" cy="1100138"/>
            <a:chOff x="4683" y="2640"/>
            <a:chExt cx="363" cy="693"/>
          </a:xfrm>
        </p:grpSpPr>
        <p:grpSp>
          <p:nvGrpSpPr>
            <p:cNvPr id="940192" name="Group 160"/>
            <p:cNvGrpSpPr>
              <a:grpSpLocks/>
            </p:cNvGrpSpPr>
            <p:nvPr/>
          </p:nvGrpSpPr>
          <p:grpSpPr bwMode="auto">
            <a:xfrm>
              <a:off x="4683" y="2640"/>
              <a:ext cx="363" cy="272"/>
              <a:chOff x="1260" y="2069"/>
              <a:chExt cx="363" cy="272"/>
            </a:xfrm>
          </p:grpSpPr>
          <p:sp>
            <p:nvSpPr>
              <p:cNvPr id="940193" name="Rectangle 161"/>
              <p:cNvSpPr>
                <a:spLocks noChangeArrowheads="1"/>
              </p:cNvSpPr>
              <p:nvPr/>
            </p:nvSpPr>
            <p:spPr bwMode="auto">
              <a:xfrm>
                <a:off x="1260" y="2069"/>
                <a:ext cx="363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40194" name="Text Box 162"/>
              <p:cNvSpPr txBox="1">
                <a:spLocks noChangeArrowheads="1"/>
              </p:cNvSpPr>
              <p:nvPr/>
            </p:nvSpPr>
            <p:spPr bwMode="auto">
              <a:xfrm>
                <a:off x="1311" y="2160"/>
                <a:ext cx="276" cy="154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44</a:t>
                </a:r>
              </a:p>
            </p:txBody>
          </p:sp>
        </p:grpSp>
        <p:sp>
          <p:nvSpPr>
            <p:cNvPr id="940195" name="Line 163"/>
            <p:cNvSpPr>
              <a:spLocks noChangeShapeType="1"/>
            </p:cNvSpPr>
            <p:nvPr/>
          </p:nvSpPr>
          <p:spPr bwMode="auto">
            <a:xfrm flipH="1">
              <a:off x="4737" y="2979"/>
              <a:ext cx="102" cy="354"/>
            </a:xfrm>
            <a:prstGeom prst="line">
              <a:avLst/>
            </a:prstGeom>
            <a:noFill/>
            <a:ln w="19050" cap="sq">
              <a:solidFill>
                <a:srgbClr val="FD512F"/>
              </a:solidFill>
              <a:round/>
              <a:headEnd type="triangle" w="med" len="med"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940204" name="Group 172"/>
          <p:cNvGrpSpPr>
            <a:grpSpLocks/>
          </p:cNvGrpSpPr>
          <p:nvPr/>
        </p:nvGrpSpPr>
        <p:grpSpPr bwMode="auto">
          <a:xfrm>
            <a:off x="1752600" y="4191000"/>
            <a:ext cx="1333500" cy="1100138"/>
            <a:chOff x="1104" y="2640"/>
            <a:chExt cx="840" cy="693"/>
          </a:xfrm>
        </p:grpSpPr>
        <p:grpSp>
          <p:nvGrpSpPr>
            <p:cNvPr id="940180" name="Group 148"/>
            <p:cNvGrpSpPr>
              <a:grpSpLocks/>
            </p:cNvGrpSpPr>
            <p:nvPr/>
          </p:nvGrpSpPr>
          <p:grpSpPr bwMode="auto">
            <a:xfrm>
              <a:off x="1218" y="2640"/>
              <a:ext cx="726" cy="693"/>
              <a:chOff x="1218" y="2640"/>
              <a:chExt cx="726" cy="693"/>
            </a:xfrm>
          </p:grpSpPr>
          <p:grpSp>
            <p:nvGrpSpPr>
              <p:cNvPr id="940181" name="Group 149"/>
              <p:cNvGrpSpPr>
                <a:grpSpLocks/>
              </p:cNvGrpSpPr>
              <p:nvPr/>
            </p:nvGrpSpPr>
            <p:grpSpPr bwMode="auto">
              <a:xfrm>
                <a:off x="1218" y="2640"/>
                <a:ext cx="726" cy="240"/>
                <a:chOff x="1033" y="1797"/>
                <a:chExt cx="726" cy="272"/>
              </a:xfrm>
            </p:grpSpPr>
            <p:grpSp>
              <p:nvGrpSpPr>
                <p:cNvPr id="940182" name="Group 150"/>
                <p:cNvGrpSpPr>
                  <a:grpSpLocks/>
                </p:cNvGrpSpPr>
                <p:nvPr/>
              </p:nvGrpSpPr>
              <p:grpSpPr bwMode="auto">
                <a:xfrm>
                  <a:off x="1396" y="1797"/>
                  <a:ext cx="363" cy="272"/>
                  <a:chOff x="1714" y="845"/>
                  <a:chExt cx="363" cy="272"/>
                </a:xfrm>
              </p:grpSpPr>
              <p:sp>
                <p:nvSpPr>
                  <p:cNvPr id="940183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1714" y="845"/>
                    <a:ext cx="363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40184" name="Text Box 1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65" y="936"/>
                    <a:ext cx="276" cy="17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fr-FR"/>
                      <a:t>77</a:t>
                    </a:r>
                  </a:p>
                </p:txBody>
              </p:sp>
            </p:grpSp>
            <p:grpSp>
              <p:nvGrpSpPr>
                <p:cNvPr id="940185" name="Group 153"/>
                <p:cNvGrpSpPr>
                  <a:grpSpLocks/>
                </p:cNvGrpSpPr>
                <p:nvPr/>
              </p:nvGrpSpPr>
              <p:grpSpPr bwMode="auto">
                <a:xfrm>
                  <a:off x="1033" y="1797"/>
                  <a:ext cx="363" cy="272"/>
                  <a:chOff x="2077" y="845"/>
                  <a:chExt cx="363" cy="272"/>
                </a:xfrm>
              </p:grpSpPr>
              <p:sp>
                <p:nvSpPr>
                  <p:cNvPr id="940186" name="Rectangle 154"/>
                  <p:cNvSpPr>
                    <a:spLocks noChangeArrowheads="1"/>
                  </p:cNvSpPr>
                  <p:nvPr/>
                </p:nvSpPr>
                <p:spPr bwMode="auto">
                  <a:xfrm>
                    <a:off x="2077" y="845"/>
                    <a:ext cx="363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40187" name="Text Box 1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28" y="936"/>
                    <a:ext cx="276" cy="17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fr-FR"/>
                      <a:t>44</a:t>
                    </a:r>
                  </a:p>
                </p:txBody>
              </p:sp>
            </p:grpSp>
          </p:grpSp>
          <p:grpSp>
            <p:nvGrpSpPr>
              <p:cNvPr id="940188" name="Group 156"/>
              <p:cNvGrpSpPr>
                <a:grpSpLocks/>
              </p:cNvGrpSpPr>
              <p:nvPr/>
            </p:nvGrpSpPr>
            <p:grpSpPr bwMode="auto">
              <a:xfrm flipV="1">
                <a:off x="1440" y="2979"/>
                <a:ext cx="354" cy="354"/>
                <a:chOff x="3403" y="2155"/>
                <a:chExt cx="354" cy="354"/>
              </a:xfrm>
            </p:grpSpPr>
            <p:sp>
              <p:nvSpPr>
                <p:cNvPr id="940189" name="AutoShape 157"/>
                <p:cNvSpPr>
                  <a:spLocks noChangeArrowheads="1"/>
                </p:cNvSpPr>
                <p:nvPr/>
              </p:nvSpPr>
              <p:spPr bwMode="auto">
                <a:xfrm rot="5400000">
                  <a:off x="3522" y="2036"/>
                  <a:ext cx="115" cy="354"/>
                </a:xfrm>
                <a:prstGeom prst="chevron">
                  <a:avLst>
                    <a:gd name="adj" fmla="val 76472"/>
                  </a:avLst>
                </a:prstGeom>
                <a:solidFill>
                  <a:srgbClr val="FD512F"/>
                </a:solidFill>
                <a:ln w="12700" cap="sq">
                  <a:noFill/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40190" name="Line 158"/>
                <p:cNvSpPr>
                  <a:spLocks noChangeShapeType="1"/>
                </p:cNvSpPr>
                <p:nvPr/>
              </p:nvSpPr>
              <p:spPr bwMode="auto">
                <a:xfrm flipH="1">
                  <a:off x="3580" y="2265"/>
                  <a:ext cx="0" cy="244"/>
                </a:xfrm>
                <a:prstGeom prst="line">
                  <a:avLst/>
                </a:prstGeom>
                <a:noFill/>
                <a:ln w="19050" cap="sq">
                  <a:solidFill>
                    <a:srgbClr val="FD512F"/>
                  </a:solidFill>
                  <a:round/>
                  <a:headEnd type="none" w="sm" len="sm"/>
                  <a:tailEnd type="triangl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fr-FR"/>
                </a:p>
              </p:txBody>
            </p:sp>
          </p:grpSp>
        </p:grpSp>
        <p:sp>
          <p:nvSpPr>
            <p:cNvPr id="940196" name="AutoShape 164"/>
            <p:cNvSpPr>
              <a:spLocks noChangeArrowheads="1"/>
            </p:cNvSpPr>
            <p:nvPr/>
          </p:nvSpPr>
          <p:spPr bwMode="auto">
            <a:xfrm>
              <a:off x="1104" y="2979"/>
              <a:ext cx="247" cy="244"/>
            </a:xfrm>
            <a:prstGeom prst="wedgeEllipseCallout">
              <a:avLst>
                <a:gd name="adj1" fmla="val -18014"/>
                <a:gd name="adj2" fmla="val 43852"/>
              </a:avLst>
            </a:prstGeom>
            <a:noFill/>
            <a:ln w="1905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fr-FR" sz="1800" b="1"/>
                <a:t>1</a:t>
              </a:r>
            </a:p>
          </p:txBody>
        </p:sp>
      </p:grpSp>
      <p:grpSp>
        <p:nvGrpSpPr>
          <p:cNvPr id="940210" name="Group 178"/>
          <p:cNvGrpSpPr>
            <a:grpSpLocks/>
          </p:cNvGrpSpPr>
          <p:nvPr/>
        </p:nvGrpSpPr>
        <p:grpSpPr bwMode="auto">
          <a:xfrm>
            <a:off x="2144713" y="1541463"/>
            <a:ext cx="4608512" cy="1119187"/>
            <a:chOff x="1351" y="971"/>
            <a:chExt cx="2903" cy="705"/>
          </a:xfrm>
        </p:grpSpPr>
        <p:grpSp>
          <p:nvGrpSpPr>
            <p:cNvPr id="940118" name="Group 86"/>
            <p:cNvGrpSpPr>
              <a:grpSpLocks/>
            </p:cNvGrpSpPr>
            <p:nvPr/>
          </p:nvGrpSpPr>
          <p:grpSpPr bwMode="auto">
            <a:xfrm>
              <a:off x="1351" y="971"/>
              <a:ext cx="2903" cy="705"/>
              <a:chOff x="1351" y="971"/>
              <a:chExt cx="2903" cy="705"/>
            </a:xfrm>
          </p:grpSpPr>
          <p:grpSp>
            <p:nvGrpSpPr>
              <p:cNvPr id="940119" name="Group 87"/>
              <p:cNvGrpSpPr>
                <a:grpSpLocks/>
              </p:cNvGrpSpPr>
              <p:nvPr/>
            </p:nvGrpSpPr>
            <p:grpSpPr bwMode="auto">
              <a:xfrm>
                <a:off x="1351" y="971"/>
                <a:ext cx="2903" cy="272"/>
                <a:chOff x="988" y="3339"/>
                <a:chExt cx="2903" cy="272"/>
              </a:xfrm>
            </p:grpSpPr>
            <p:grpSp>
              <p:nvGrpSpPr>
                <p:cNvPr id="940120" name="Group 88"/>
                <p:cNvGrpSpPr>
                  <a:grpSpLocks/>
                </p:cNvGrpSpPr>
                <p:nvPr/>
              </p:nvGrpSpPr>
              <p:grpSpPr bwMode="auto">
                <a:xfrm>
                  <a:off x="1351" y="3339"/>
                  <a:ext cx="363" cy="272"/>
                  <a:chOff x="3120" y="845"/>
                  <a:chExt cx="363" cy="272"/>
                </a:xfrm>
              </p:grpSpPr>
              <p:sp>
                <p:nvSpPr>
                  <p:cNvPr id="940121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845"/>
                    <a:ext cx="363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40122" name="Text Box 9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71" y="936"/>
                    <a:ext cx="276" cy="15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fr-FR"/>
                      <a:t>33</a:t>
                    </a:r>
                  </a:p>
                </p:txBody>
              </p:sp>
            </p:grpSp>
            <p:grpSp>
              <p:nvGrpSpPr>
                <p:cNvPr id="940123" name="Group 91"/>
                <p:cNvGrpSpPr>
                  <a:grpSpLocks/>
                </p:cNvGrpSpPr>
                <p:nvPr/>
              </p:nvGrpSpPr>
              <p:grpSpPr bwMode="auto">
                <a:xfrm>
                  <a:off x="2802" y="3339"/>
                  <a:ext cx="363" cy="272"/>
                  <a:chOff x="1714" y="845"/>
                  <a:chExt cx="363" cy="272"/>
                </a:xfrm>
              </p:grpSpPr>
              <p:sp>
                <p:nvSpPr>
                  <p:cNvPr id="940124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1714" y="845"/>
                    <a:ext cx="363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40125" name="Text Box 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65" y="936"/>
                    <a:ext cx="276" cy="15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fr-FR"/>
                      <a:t>77</a:t>
                    </a:r>
                  </a:p>
                </p:txBody>
              </p:sp>
            </p:grpSp>
            <p:grpSp>
              <p:nvGrpSpPr>
                <p:cNvPr id="940126" name="Group 94"/>
                <p:cNvGrpSpPr>
                  <a:grpSpLocks/>
                </p:cNvGrpSpPr>
                <p:nvPr/>
              </p:nvGrpSpPr>
              <p:grpSpPr bwMode="auto">
                <a:xfrm>
                  <a:off x="1714" y="3339"/>
                  <a:ext cx="363" cy="272"/>
                  <a:chOff x="2077" y="845"/>
                  <a:chExt cx="363" cy="272"/>
                </a:xfrm>
              </p:grpSpPr>
              <p:sp>
                <p:nvSpPr>
                  <p:cNvPr id="940127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2077" y="845"/>
                    <a:ext cx="363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40128" name="Text Box 9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28" y="936"/>
                    <a:ext cx="276" cy="15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fr-FR"/>
                      <a:t>44</a:t>
                    </a:r>
                  </a:p>
                </p:txBody>
              </p:sp>
            </p:grpSp>
            <p:grpSp>
              <p:nvGrpSpPr>
                <p:cNvPr id="940129" name="Group 97"/>
                <p:cNvGrpSpPr>
                  <a:grpSpLocks/>
                </p:cNvGrpSpPr>
                <p:nvPr/>
              </p:nvGrpSpPr>
              <p:grpSpPr bwMode="auto">
                <a:xfrm>
                  <a:off x="2440" y="3339"/>
                  <a:ext cx="363" cy="272"/>
                  <a:chOff x="2758" y="845"/>
                  <a:chExt cx="363" cy="272"/>
                </a:xfrm>
              </p:grpSpPr>
              <p:sp>
                <p:nvSpPr>
                  <p:cNvPr id="940130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2758" y="845"/>
                    <a:ext cx="363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40131" name="Text Box 9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09" y="936"/>
                    <a:ext cx="276" cy="15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fr-FR"/>
                      <a:t>66</a:t>
                    </a:r>
                  </a:p>
                </p:txBody>
              </p:sp>
            </p:grpSp>
            <p:grpSp>
              <p:nvGrpSpPr>
                <p:cNvPr id="940132" name="Group 100"/>
                <p:cNvGrpSpPr>
                  <a:grpSpLocks/>
                </p:cNvGrpSpPr>
                <p:nvPr/>
              </p:nvGrpSpPr>
              <p:grpSpPr bwMode="auto">
                <a:xfrm>
                  <a:off x="3528" y="3339"/>
                  <a:ext cx="363" cy="272"/>
                  <a:chOff x="1260" y="2069"/>
                  <a:chExt cx="363" cy="272"/>
                </a:xfrm>
              </p:grpSpPr>
              <p:sp>
                <p:nvSpPr>
                  <p:cNvPr id="940133" name="Rectangle 101"/>
                  <p:cNvSpPr>
                    <a:spLocks noChangeArrowheads="1"/>
                  </p:cNvSpPr>
                  <p:nvPr/>
                </p:nvSpPr>
                <p:spPr bwMode="auto">
                  <a:xfrm>
                    <a:off x="1260" y="2069"/>
                    <a:ext cx="363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40134" name="Text Box 1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1" y="2160"/>
                    <a:ext cx="276" cy="15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fr-FR"/>
                      <a:t>99</a:t>
                    </a:r>
                  </a:p>
                </p:txBody>
              </p:sp>
            </p:grpSp>
            <p:grpSp>
              <p:nvGrpSpPr>
                <p:cNvPr id="940135" name="Group 103"/>
                <p:cNvGrpSpPr>
                  <a:grpSpLocks/>
                </p:cNvGrpSpPr>
                <p:nvPr/>
              </p:nvGrpSpPr>
              <p:grpSpPr bwMode="auto">
                <a:xfrm>
                  <a:off x="2077" y="3339"/>
                  <a:ext cx="363" cy="272"/>
                  <a:chOff x="3483" y="845"/>
                  <a:chExt cx="363" cy="272"/>
                </a:xfrm>
              </p:grpSpPr>
              <p:sp>
                <p:nvSpPr>
                  <p:cNvPr id="940136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3483" y="845"/>
                    <a:ext cx="363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40137" name="Text Box 10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34" y="936"/>
                    <a:ext cx="276" cy="15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fr-FR"/>
                      <a:t>55</a:t>
                    </a:r>
                  </a:p>
                </p:txBody>
              </p:sp>
            </p:grpSp>
            <p:grpSp>
              <p:nvGrpSpPr>
                <p:cNvPr id="940138" name="Group 106"/>
                <p:cNvGrpSpPr>
                  <a:grpSpLocks/>
                </p:cNvGrpSpPr>
                <p:nvPr/>
              </p:nvGrpSpPr>
              <p:grpSpPr bwMode="auto">
                <a:xfrm>
                  <a:off x="988" y="3339"/>
                  <a:ext cx="363" cy="272"/>
                  <a:chOff x="1260" y="2069"/>
                  <a:chExt cx="363" cy="272"/>
                </a:xfrm>
              </p:grpSpPr>
              <p:sp>
                <p:nvSpPr>
                  <p:cNvPr id="940139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1260" y="2069"/>
                    <a:ext cx="363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40140" name="Text Box 10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1" y="2160"/>
                    <a:ext cx="276" cy="15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fr-FR"/>
                      <a:t>22</a:t>
                    </a:r>
                  </a:p>
                </p:txBody>
              </p:sp>
            </p:grpSp>
            <p:grpSp>
              <p:nvGrpSpPr>
                <p:cNvPr id="940141" name="Group 109"/>
                <p:cNvGrpSpPr>
                  <a:grpSpLocks/>
                </p:cNvGrpSpPr>
                <p:nvPr/>
              </p:nvGrpSpPr>
              <p:grpSpPr bwMode="auto">
                <a:xfrm>
                  <a:off x="3165" y="3339"/>
                  <a:ext cx="363" cy="272"/>
                  <a:chOff x="3846" y="845"/>
                  <a:chExt cx="363" cy="272"/>
                </a:xfrm>
              </p:grpSpPr>
              <p:sp>
                <p:nvSpPr>
                  <p:cNvPr id="940142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3846" y="845"/>
                    <a:ext cx="363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40143" name="Text Box 1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97" y="936"/>
                    <a:ext cx="276" cy="15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fr-FR"/>
                      <a:t>88</a:t>
                    </a:r>
                  </a:p>
                </p:txBody>
              </p:sp>
            </p:grpSp>
          </p:grpSp>
          <p:grpSp>
            <p:nvGrpSpPr>
              <p:cNvPr id="940144" name="Group 112"/>
              <p:cNvGrpSpPr>
                <a:grpSpLocks/>
              </p:cNvGrpSpPr>
              <p:nvPr/>
            </p:nvGrpSpPr>
            <p:grpSpPr bwMode="auto">
              <a:xfrm flipV="1">
                <a:off x="2624" y="1322"/>
                <a:ext cx="354" cy="354"/>
                <a:chOff x="3403" y="2155"/>
                <a:chExt cx="354" cy="354"/>
              </a:xfrm>
            </p:grpSpPr>
            <p:sp>
              <p:nvSpPr>
                <p:cNvPr id="940145" name="AutoShape 113"/>
                <p:cNvSpPr>
                  <a:spLocks noChangeArrowheads="1"/>
                </p:cNvSpPr>
                <p:nvPr/>
              </p:nvSpPr>
              <p:spPr bwMode="auto">
                <a:xfrm rot="5400000">
                  <a:off x="3522" y="2036"/>
                  <a:ext cx="115" cy="354"/>
                </a:xfrm>
                <a:prstGeom prst="chevron">
                  <a:avLst>
                    <a:gd name="adj" fmla="val 76472"/>
                  </a:avLst>
                </a:prstGeom>
                <a:solidFill>
                  <a:srgbClr val="FD512F"/>
                </a:solidFill>
                <a:ln w="12700" cap="sq">
                  <a:noFill/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40146" name="Line 114"/>
                <p:cNvSpPr>
                  <a:spLocks noChangeShapeType="1"/>
                </p:cNvSpPr>
                <p:nvPr/>
              </p:nvSpPr>
              <p:spPr bwMode="auto">
                <a:xfrm flipH="1">
                  <a:off x="3580" y="2265"/>
                  <a:ext cx="0" cy="244"/>
                </a:xfrm>
                <a:prstGeom prst="line">
                  <a:avLst/>
                </a:prstGeom>
                <a:noFill/>
                <a:ln w="19050" cap="sq">
                  <a:solidFill>
                    <a:srgbClr val="FD512F"/>
                  </a:solidFill>
                  <a:round/>
                  <a:headEnd type="none" w="sm" len="sm"/>
                  <a:tailEnd type="triangl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fr-FR"/>
                </a:p>
              </p:txBody>
            </p:sp>
          </p:grpSp>
        </p:grpSp>
        <p:sp>
          <p:nvSpPr>
            <p:cNvPr id="940198" name="AutoShape 166"/>
            <p:cNvSpPr>
              <a:spLocks noChangeArrowheads="1"/>
            </p:cNvSpPr>
            <p:nvPr/>
          </p:nvSpPr>
          <p:spPr bwMode="auto">
            <a:xfrm>
              <a:off x="2923" y="1322"/>
              <a:ext cx="247" cy="244"/>
            </a:xfrm>
            <a:prstGeom prst="wedgeEllipseCallout">
              <a:avLst>
                <a:gd name="adj1" fmla="val -18014"/>
                <a:gd name="adj2" fmla="val 43852"/>
              </a:avLst>
            </a:prstGeom>
            <a:noFill/>
            <a:ln w="1905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fr-FR" sz="1800" b="1"/>
                <a:t>7</a:t>
              </a:r>
            </a:p>
          </p:txBody>
        </p:sp>
      </p:grpSp>
      <p:grpSp>
        <p:nvGrpSpPr>
          <p:cNvPr id="940209" name="Group 177"/>
          <p:cNvGrpSpPr>
            <a:grpSpLocks/>
          </p:cNvGrpSpPr>
          <p:nvPr/>
        </p:nvGrpSpPr>
        <p:grpSpPr bwMode="auto">
          <a:xfrm>
            <a:off x="4668838" y="2809875"/>
            <a:ext cx="2305050" cy="1228725"/>
            <a:chOff x="2941" y="1770"/>
            <a:chExt cx="1452" cy="774"/>
          </a:xfrm>
        </p:grpSpPr>
        <p:grpSp>
          <p:nvGrpSpPr>
            <p:cNvPr id="940084" name="Group 52"/>
            <p:cNvGrpSpPr>
              <a:grpSpLocks/>
            </p:cNvGrpSpPr>
            <p:nvPr/>
          </p:nvGrpSpPr>
          <p:grpSpPr bwMode="auto">
            <a:xfrm>
              <a:off x="2941" y="1770"/>
              <a:ext cx="1452" cy="774"/>
              <a:chOff x="2941" y="1770"/>
              <a:chExt cx="1452" cy="774"/>
            </a:xfrm>
          </p:grpSpPr>
          <p:grpSp>
            <p:nvGrpSpPr>
              <p:cNvPr id="940085" name="Group 53"/>
              <p:cNvGrpSpPr>
                <a:grpSpLocks/>
              </p:cNvGrpSpPr>
              <p:nvPr/>
            </p:nvGrpSpPr>
            <p:grpSpPr bwMode="auto">
              <a:xfrm>
                <a:off x="2941" y="1770"/>
                <a:ext cx="1452" cy="272"/>
                <a:chOff x="3120" y="2659"/>
                <a:chExt cx="1452" cy="272"/>
              </a:xfrm>
            </p:grpSpPr>
            <p:grpSp>
              <p:nvGrpSpPr>
                <p:cNvPr id="940086" name="Group 54"/>
                <p:cNvGrpSpPr>
                  <a:grpSpLocks/>
                </p:cNvGrpSpPr>
                <p:nvPr/>
              </p:nvGrpSpPr>
              <p:grpSpPr bwMode="auto">
                <a:xfrm>
                  <a:off x="3846" y="2659"/>
                  <a:ext cx="363" cy="272"/>
                  <a:chOff x="3483" y="845"/>
                  <a:chExt cx="363" cy="272"/>
                </a:xfrm>
              </p:grpSpPr>
              <p:sp>
                <p:nvSpPr>
                  <p:cNvPr id="940087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3483" y="845"/>
                    <a:ext cx="363" cy="27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40088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34" y="936"/>
                    <a:ext cx="276" cy="154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fr-FR"/>
                      <a:t>55</a:t>
                    </a:r>
                  </a:p>
                </p:txBody>
              </p:sp>
            </p:grpSp>
            <p:grpSp>
              <p:nvGrpSpPr>
                <p:cNvPr id="940089" name="Group 57"/>
                <p:cNvGrpSpPr>
                  <a:grpSpLocks/>
                </p:cNvGrpSpPr>
                <p:nvPr/>
              </p:nvGrpSpPr>
              <p:grpSpPr bwMode="auto">
                <a:xfrm>
                  <a:off x="3120" y="2659"/>
                  <a:ext cx="363" cy="272"/>
                  <a:chOff x="1260" y="2069"/>
                  <a:chExt cx="363" cy="272"/>
                </a:xfrm>
              </p:grpSpPr>
              <p:sp>
                <p:nvSpPr>
                  <p:cNvPr id="940090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1260" y="2069"/>
                    <a:ext cx="363" cy="27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40091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1" y="2160"/>
                    <a:ext cx="276" cy="154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fr-FR"/>
                      <a:t>22</a:t>
                    </a:r>
                  </a:p>
                </p:txBody>
              </p:sp>
            </p:grpSp>
            <p:grpSp>
              <p:nvGrpSpPr>
                <p:cNvPr id="940092" name="Group 60"/>
                <p:cNvGrpSpPr>
                  <a:grpSpLocks/>
                </p:cNvGrpSpPr>
                <p:nvPr/>
              </p:nvGrpSpPr>
              <p:grpSpPr bwMode="auto">
                <a:xfrm>
                  <a:off x="4209" y="2659"/>
                  <a:ext cx="363" cy="272"/>
                  <a:chOff x="3846" y="845"/>
                  <a:chExt cx="363" cy="272"/>
                </a:xfrm>
              </p:grpSpPr>
              <p:sp>
                <p:nvSpPr>
                  <p:cNvPr id="940093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3846" y="845"/>
                    <a:ext cx="363" cy="27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40094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97" y="936"/>
                    <a:ext cx="276" cy="154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fr-FR"/>
                      <a:t>88</a:t>
                    </a:r>
                  </a:p>
                </p:txBody>
              </p:sp>
            </p:grpSp>
            <p:grpSp>
              <p:nvGrpSpPr>
                <p:cNvPr id="940095" name="Group 63"/>
                <p:cNvGrpSpPr>
                  <a:grpSpLocks/>
                </p:cNvGrpSpPr>
                <p:nvPr/>
              </p:nvGrpSpPr>
              <p:grpSpPr bwMode="auto">
                <a:xfrm>
                  <a:off x="3483" y="2659"/>
                  <a:ext cx="363" cy="272"/>
                  <a:chOff x="3120" y="845"/>
                  <a:chExt cx="363" cy="272"/>
                </a:xfrm>
              </p:grpSpPr>
              <p:sp>
                <p:nvSpPr>
                  <p:cNvPr id="940096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845"/>
                    <a:ext cx="363" cy="27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40097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71" y="936"/>
                    <a:ext cx="276" cy="154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fr-FR"/>
                      <a:t>33</a:t>
                    </a:r>
                  </a:p>
                </p:txBody>
              </p:sp>
            </p:grpSp>
          </p:grpSp>
          <p:grpSp>
            <p:nvGrpSpPr>
              <p:cNvPr id="940098" name="Group 66"/>
              <p:cNvGrpSpPr>
                <a:grpSpLocks/>
              </p:cNvGrpSpPr>
              <p:nvPr/>
            </p:nvGrpSpPr>
            <p:grpSpPr bwMode="auto">
              <a:xfrm flipV="1">
                <a:off x="3526" y="2190"/>
                <a:ext cx="354" cy="354"/>
                <a:chOff x="3403" y="2155"/>
                <a:chExt cx="354" cy="354"/>
              </a:xfrm>
            </p:grpSpPr>
            <p:sp>
              <p:nvSpPr>
                <p:cNvPr id="940099" name="AutoShape 67"/>
                <p:cNvSpPr>
                  <a:spLocks noChangeArrowheads="1"/>
                </p:cNvSpPr>
                <p:nvPr/>
              </p:nvSpPr>
              <p:spPr bwMode="auto">
                <a:xfrm rot="5400000">
                  <a:off x="3522" y="2036"/>
                  <a:ext cx="115" cy="354"/>
                </a:xfrm>
                <a:prstGeom prst="chevron">
                  <a:avLst>
                    <a:gd name="adj" fmla="val 76472"/>
                  </a:avLst>
                </a:prstGeom>
                <a:solidFill>
                  <a:srgbClr val="FD512F"/>
                </a:solidFill>
                <a:ln w="12700" cap="sq">
                  <a:noFill/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40100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3580" y="2265"/>
                  <a:ext cx="0" cy="244"/>
                </a:xfrm>
                <a:prstGeom prst="line">
                  <a:avLst/>
                </a:prstGeom>
                <a:noFill/>
                <a:ln w="19050" cap="sq">
                  <a:solidFill>
                    <a:srgbClr val="FD512F"/>
                  </a:solidFill>
                  <a:round/>
                  <a:headEnd type="none" w="sm" len="sm"/>
                  <a:tailEnd type="triangl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fr-FR"/>
                </a:p>
              </p:txBody>
            </p:sp>
          </p:grpSp>
        </p:grpSp>
        <p:sp>
          <p:nvSpPr>
            <p:cNvPr id="940199" name="AutoShape 167"/>
            <p:cNvSpPr>
              <a:spLocks noChangeArrowheads="1"/>
            </p:cNvSpPr>
            <p:nvPr/>
          </p:nvSpPr>
          <p:spPr bwMode="auto">
            <a:xfrm>
              <a:off x="3332" y="2123"/>
              <a:ext cx="247" cy="244"/>
            </a:xfrm>
            <a:prstGeom prst="wedgeEllipseCallout">
              <a:avLst>
                <a:gd name="adj1" fmla="val -18014"/>
                <a:gd name="adj2" fmla="val 43852"/>
              </a:avLst>
            </a:prstGeom>
            <a:noFill/>
            <a:ln w="1905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fr-FR" sz="1800" b="1"/>
                <a:t>6</a:t>
              </a:r>
            </a:p>
          </p:txBody>
        </p:sp>
      </p:grpSp>
      <p:grpSp>
        <p:nvGrpSpPr>
          <p:cNvPr id="940208" name="Group 176"/>
          <p:cNvGrpSpPr>
            <a:grpSpLocks/>
          </p:cNvGrpSpPr>
          <p:nvPr/>
        </p:nvGrpSpPr>
        <p:grpSpPr bwMode="auto">
          <a:xfrm>
            <a:off x="1917700" y="2809875"/>
            <a:ext cx="2305050" cy="1122363"/>
            <a:chOff x="1208" y="1770"/>
            <a:chExt cx="1452" cy="707"/>
          </a:xfrm>
        </p:grpSpPr>
        <p:grpSp>
          <p:nvGrpSpPr>
            <p:cNvPr id="940101" name="Group 69"/>
            <p:cNvGrpSpPr>
              <a:grpSpLocks/>
            </p:cNvGrpSpPr>
            <p:nvPr/>
          </p:nvGrpSpPr>
          <p:grpSpPr bwMode="auto">
            <a:xfrm>
              <a:off x="1208" y="1770"/>
              <a:ext cx="1452" cy="707"/>
              <a:chOff x="1208" y="1770"/>
              <a:chExt cx="1452" cy="707"/>
            </a:xfrm>
          </p:grpSpPr>
          <p:grpSp>
            <p:nvGrpSpPr>
              <p:cNvPr id="940102" name="Group 70"/>
              <p:cNvGrpSpPr>
                <a:grpSpLocks/>
              </p:cNvGrpSpPr>
              <p:nvPr/>
            </p:nvGrpSpPr>
            <p:grpSpPr bwMode="auto">
              <a:xfrm>
                <a:off x="1208" y="1770"/>
                <a:ext cx="1452" cy="272"/>
                <a:chOff x="1215" y="2614"/>
                <a:chExt cx="1452" cy="272"/>
              </a:xfrm>
            </p:grpSpPr>
            <p:grpSp>
              <p:nvGrpSpPr>
                <p:cNvPr id="940103" name="Group 71"/>
                <p:cNvGrpSpPr>
                  <a:grpSpLocks/>
                </p:cNvGrpSpPr>
                <p:nvPr/>
              </p:nvGrpSpPr>
              <p:grpSpPr bwMode="auto">
                <a:xfrm>
                  <a:off x="1941" y="2614"/>
                  <a:ext cx="363" cy="272"/>
                  <a:chOff x="1714" y="845"/>
                  <a:chExt cx="363" cy="272"/>
                </a:xfrm>
              </p:grpSpPr>
              <p:sp>
                <p:nvSpPr>
                  <p:cNvPr id="940104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1714" y="845"/>
                    <a:ext cx="363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40105" name="Text Box 7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65" y="936"/>
                    <a:ext cx="276" cy="15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fr-FR"/>
                      <a:t>77</a:t>
                    </a:r>
                  </a:p>
                </p:txBody>
              </p:sp>
            </p:grpSp>
            <p:grpSp>
              <p:nvGrpSpPr>
                <p:cNvPr id="940106" name="Group 74"/>
                <p:cNvGrpSpPr>
                  <a:grpSpLocks/>
                </p:cNvGrpSpPr>
                <p:nvPr/>
              </p:nvGrpSpPr>
              <p:grpSpPr bwMode="auto">
                <a:xfrm>
                  <a:off x="1215" y="2614"/>
                  <a:ext cx="363" cy="272"/>
                  <a:chOff x="2077" y="845"/>
                  <a:chExt cx="363" cy="272"/>
                </a:xfrm>
              </p:grpSpPr>
              <p:sp>
                <p:nvSpPr>
                  <p:cNvPr id="940107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2077" y="845"/>
                    <a:ext cx="363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40108" name="Text Box 7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28" y="936"/>
                    <a:ext cx="276" cy="15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fr-FR"/>
                      <a:t>44</a:t>
                    </a:r>
                  </a:p>
                </p:txBody>
              </p:sp>
            </p:grpSp>
            <p:grpSp>
              <p:nvGrpSpPr>
                <p:cNvPr id="940109" name="Group 77"/>
                <p:cNvGrpSpPr>
                  <a:grpSpLocks/>
                </p:cNvGrpSpPr>
                <p:nvPr/>
              </p:nvGrpSpPr>
              <p:grpSpPr bwMode="auto">
                <a:xfrm>
                  <a:off x="1578" y="2614"/>
                  <a:ext cx="363" cy="272"/>
                  <a:chOff x="2758" y="845"/>
                  <a:chExt cx="363" cy="272"/>
                </a:xfrm>
              </p:grpSpPr>
              <p:sp>
                <p:nvSpPr>
                  <p:cNvPr id="940110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2758" y="845"/>
                    <a:ext cx="363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40111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09" y="936"/>
                    <a:ext cx="276" cy="15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fr-FR"/>
                      <a:t>66</a:t>
                    </a:r>
                  </a:p>
                </p:txBody>
              </p:sp>
            </p:grpSp>
            <p:grpSp>
              <p:nvGrpSpPr>
                <p:cNvPr id="940112" name="Group 80"/>
                <p:cNvGrpSpPr>
                  <a:grpSpLocks/>
                </p:cNvGrpSpPr>
                <p:nvPr/>
              </p:nvGrpSpPr>
              <p:grpSpPr bwMode="auto">
                <a:xfrm>
                  <a:off x="2304" y="2614"/>
                  <a:ext cx="363" cy="272"/>
                  <a:chOff x="1260" y="2069"/>
                  <a:chExt cx="363" cy="272"/>
                </a:xfrm>
              </p:grpSpPr>
              <p:sp>
                <p:nvSpPr>
                  <p:cNvPr id="940113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1260" y="2069"/>
                    <a:ext cx="363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40114" name="Text Box 8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1" y="2160"/>
                    <a:ext cx="276" cy="15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fr-FR"/>
                      <a:t>99</a:t>
                    </a:r>
                  </a:p>
                </p:txBody>
              </p:sp>
            </p:grpSp>
          </p:grpSp>
          <p:grpSp>
            <p:nvGrpSpPr>
              <p:cNvPr id="940115" name="Group 83"/>
              <p:cNvGrpSpPr>
                <a:grpSpLocks/>
              </p:cNvGrpSpPr>
              <p:nvPr/>
            </p:nvGrpSpPr>
            <p:grpSpPr bwMode="auto">
              <a:xfrm flipV="1">
                <a:off x="1818" y="2123"/>
                <a:ext cx="354" cy="354"/>
                <a:chOff x="3403" y="2155"/>
                <a:chExt cx="354" cy="354"/>
              </a:xfrm>
            </p:grpSpPr>
            <p:sp>
              <p:nvSpPr>
                <p:cNvPr id="940116" name="AutoShape 84"/>
                <p:cNvSpPr>
                  <a:spLocks noChangeArrowheads="1"/>
                </p:cNvSpPr>
                <p:nvPr/>
              </p:nvSpPr>
              <p:spPr bwMode="auto">
                <a:xfrm rot="5400000">
                  <a:off x="3522" y="2036"/>
                  <a:ext cx="115" cy="354"/>
                </a:xfrm>
                <a:prstGeom prst="chevron">
                  <a:avLst>
                    <a:gd name="adj" fmla="val 76472"/>
                  </a:avLst>
                </a:prstGeom>
                <a:solidFill>
                  <a:srgbClr val="FD512F"/>
                </a:solidFill>
                <a:ln w="12700" cap="sq">
                  <a:noFill/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40117" name="Line 85"/>
                <p:cNvSpPr>
                  <a:spLocks noChangeShapeType="1"/>
                </p:cNvSpPr>
                <p:nvPr/>
              </p:nvSpPr>
              <p:spPr bwMode="auto">
                <a:xfrm flipH="1">
                  <a:off x="3580" y="2265"/>
                  <a:ext cx="0" cy="244"/>
                </a:xfrm>
                <a:prstGeom prst="line">
                  <a:avLst/>
                </a:prstGeom>
                <a:noFill/>
                <a:ln w="19050" cap="sq">
                  <a:solidFill>
                    <a:srgbClr val="FD512F"/>
                  </a:solidFill>
                  <a:round/>
                  <a:headEnd type="none" w="sm" len="sm"/>
                  <a:tailEnd type="triangl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fr-FR"/>
                </a:p>
              </p:txBody>
            </p:sp>
          </p:grpSp>
        </p:grpSp>
        <p:sp>
          <p:nvSpPr>
            <p:cNvPr id="940200" name="AutoShape 168"/>
            <p:cNvSpPr>
              <a:spLocks noChangeArrowheads="1"/>
            </p:cNvSpPr>
            <p:nvPr/>
          </p:nvSpPr>
          <p:spPr bwMode="auto">
            <a:xfrm>
              <a:off x="1581" y="2123"/>
              <a:ext cx="247" cy="244"/>
            </a:xfrm>
            <a:prstGeom prst="wedgeEllipseCallout">
              <a:avLst>
                <a:gd name="adj1" fmla="val -18014"/>
                <a:gd name="adj2" fmla="val 43852"/>
              </a:avLst>
            </a:prstGeom>
            <a:noFill/>
            <a:ln w="1905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fr-FR" sz="1800" b="1"/>
                <a:t>5</a:t>
              </a:r>
            </a:p>
          </p:txBody>
        </p:sp>
      </p:grpSp>
      <p:grpSp>
        <p:nvGrpSpPr>
          <p:cNvPr id="940207" name="Group 175"/>
          <p:cNvGrpSpPr>
            <a:grpSpLocks/>
          </p:cNvGrpSpPr>
          <p:nvPr/>
        </p:nvGrpSpPr>
        <p:grpSpPr bwMode="auto">
          <a:xfrm>
            <a:off x="5953125" y="4191000"/>
            <a:ext cx="1152525" cy="1100138"/>
            <a:chOff x="3750" y="2640"/>
            <a:chExt cx="726" cy="693"/>
          </a:xfrm>
        </p:grpSpPr>
        <p:grpSp>
          <p:nvGrpSpPr>
            <p:cNvPr id="940169" name="Group 137"/>
            <p:cNvGrpSpPr>
              <a:grpSpLocks/>
            </p:cNvGrpSpPr>
            <p:nvPr/>
          </p:nvGrpSpPr>
          <p:grpSpPr bwMode="auto">
            <a:xfrm>
              <a:off x="3750" y="2640"/>
              <a:ext cx="726" cy="693"/>
              <a:chOff x="3750" y="2640"/>
              <a:chExt cx="726" cy="693"/>
            </a:xfrm>
          </p:grpSpPr>
          <p:grpSp>
            <p:nvGrpSpPr>
              <p:cNvPr id="940170" name="Group 138"/>
              <p:cNvGrpSpPr>
                <a:grpSpLocks/>
              </p:cNvGrpSpPr>
              <p:nvPr/>
            </p:nvGrpSpPr>
            <p:grpSpPr bwMode="auto">
              <a:xfrm>
                <a:off x="3750" y="2640"/>
                <a:ext cx="726" cy="272"/>
                <a:chOff x="4027" y="1797"/>
                <a:chExt cx="726" cy="272"/>
              </a:xfrm>
            </p:grpSpPr>
            <p:grpSp>
              <p:nvGrpSpPr>
                <p:cNvPr id="940171" name="Group 139"/>
                <p:cNvGrpSpPr>
                  <a:grpSpLocks/>
                </p:cNvGrpSpPr>
                <p:nvPr/>
              </p:nvGrpSpPr>
              <p:grpSpPr bwMode="auto">
                <a:xfrm>
                  <a:off x="4027" y="1797"/>
                  <a:ext cx="363" cy="272"/>
                  <a:chOff x="1260" y="2069"/>
                  <a:chExt cx="363" cy="272"/>
                </a:xfrm>
              </p:grpSpPr>
              <p:sp>
                <p:nvSpPr>
                  <p:cNvPr id="940172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1260" y="2069"/>
                    <a:ext cx="363" cy="27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40173" name="Text Box 1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1" y="2160"/>
                    <a:ext cx="276" cy="154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fr-FR"/>
                      <a:t>22</a:t>
                    </a:r>
                  </a:p>
                </p:txBody>
              </p:sp>
            </p:grpSp>
            <p:grpSp>
              <p:nvGrpSpPr>
                <p:cNvPr id="940174" name="Group 142"/>
                <p:cNvGrpSpPr>
                  <a:grpSpLocks/>
                </p:cNvGrpSpPr>
                <p:nvPr/>
              </p:nvGrpSpPr>
              <p:grpSpPr bwMode="auto">
                <a:xfrm>
                  <a:off x="4390" y="1797"/>
                  <a:ext cx="363" cy="272"/>
                  <a:chOff x="3846" y="845"/>
                  <a:chExt cx="363" cy="272"/>
                </a:xfrm>
              </p:grpSpPr>
              <p:sp>
                <p:nvSpPr>
                  <p:cNvPr id="940175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3846" y="845"/>
                    <a:ext cx="363" cy="27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40176" name="Text Box 1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97" y="936"/>
                    <a:ext cx="276" cy="154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fr-FR"/>
                      <a:t>88</a:t>
                    </a:r>
                  </a:p>
                </p:txBody>
              </p:sp>
            </p:grpSp>
          </p:grpSp>
          <p:grpSp>
            <p:nvGrpSpPr>
              <p:cNvPr id="940177" name="Group 145"/>
              <p:cNvGrpSpPr>
                <a:grpSpLocks/>
              </p:cNvGrpSpPr>
              <p:nvPr/>
            </p:nvGrpSpPr>
            <p:grpSpPr bwMode="auto">
              <a:xfrm flipV="1">
                <a:off x="3900" y="2979"/>
                <a:ext cx="354" cy="354"/>
                <a:chOff x="3403" y="2155"/>
                <a:chExt cx="354" cy="354"/>
              </a:xfrm>
            </p:grpSpPr>
            <p:sp>
              <p:nvSpPr>
                <p:cNvPr id="940178" name="AutoShape 146"/>
                <p:cNvSpPr>
                  <a:spLocks noChangeArrowheads="1"/>
                </p:cNvSpPr>
                <p:nvPr/>
              </p:nvSpPr>
              <p:spPr bwMode="auto">
                <a:xfrm rot="5400000">
                  <a:off x="3522" y="2036"/>
                  <a:ext cx="115" cy="354"/>
                </a:xfrm>
                <a:prstGeom prst="chevron">
                  <a:avLst>
                    <a:gd name="adj" fmla="val 76472"/>
                  </a:avLst>
                </a:prstGeom>
                <a:solidFill>
                  <a:srgbClr val="FD512F"/>
                </a:solidFill>
                <a:ln w="12700" cap="sq">
                  <a:noFill/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40179" name="Line 147"/>
                <p:cNvSpPr>
                  <a:spLocks noChangeShapeType="1"/>
                </p:cNvSpPr>
                <p:nvPr/>
              </p:nvSpPr>
              <p:spPr bwMode="auto">
                <a:xfrm flipH="1">
                  <a:off x="3580" y="2265"/>
                  <a:ext cx="0" cy="244"/>
                </a:xfrm>
                <a:prstGeom prst="line">
                  <a:avLst/>
                </a:prstGeom>
                <a:noFill/>
                <a:ln w="19050" cap="sq">
                  <a:solidFill>
                    <a:srgbClr val="FD512F"/>
                  </a:solidFill>
                  <a:round/>
                  <a:headEnd type="none" w="sm" len="sm"/>
                  <a:tailEnd type="triangl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fr-FR"/>
                </a:p>
              </p:txBody>
            </p:sp>
          </p:grpSp>
        </p:grpSp>
        <p:sp>
          <p:nvSpPr>
            <p:cNvPr id="940201" name="AutoShape 169"/>
            <p:cNvSpPr>
              <a:spLocks noChangeArrowheads="1"/>
            </p:cNvSpPr>
            <p:nvPr/>
          </p:nvSpPr>
          <p:spPr bwMode="auto">
            <a:xfrm>
              <a:off x="3767" y="2979"/>
              <a:ext cx="247" cy="244"/>
            </a:xfrm>
            <a:prstGeom prst="wedgeEllipseCallout">
              <a:avLst>
                <a:gd name="adj1" fmla="val -18014"/>
                <a:gd name="adj2" fmla="val 43852"/>
              </a:avLst>
            </a:prstGeom>
            <a:noFill/>
            <a:ln w="1905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fr-FR" sz="1800" b="1"/>
                <a:t>4</a:t>
              </a:r>
            </a:p>
          </p:txBody>
        </p:sp>
      </p:grpSp>
      <p:grpSp>
        <p:nvGrpSpPr>
          <p:cNvPr id="940206" name="Group 174"/>
          <p:cNvGrpSpPr>
            <a:grpSpLocks/>
          </p:cNvGrpSpPr>
          <p:nvPr/>
        </p:nvGrpSpPr>
        <p:grpSpPr bwMode="auto">
          <a:xfrm>
            <a:off x="4552950" y="4191000"/>
            <a:ext cx="1239838" cy="1057275"/>
            <a:chOff x="2868" y="2640"/>
            <a:chExt cx="781" cy="666"/>
          </a:xfrm>
        </p:grpSpPr>
        <p:grpSp>
          <p:nvGrpSpPr>
            <p:cNvPr id="940147" name="Group 115"/>
            <p:cNvGrpSpPr>
              <a:grpSpLocks/>
            </p:cNvGrpSpPr>
            <p:nvPr/>
          </p:nvGrpSpPr>
          <p:grpSpPr bwMode="auto">
            <a:xfrm>
              <a:off x="2923" y="2640"/>
              <a:ext cx="726" cy="666"/>
              <a:chOff x="2923" y="2640"/>
              <a:chExt cx="726" cy="666"/>
            </a:xfrm>
          </p:grpSpPr>
          <p:grpSp>
            <p:nvGrpSpPr>
              <p:cNvPr id="940148" name="Group 116"/>
              <p:cNvGrpSpPr>
                <a:grpSpLocks/>
              </p:cNvGrpSpPr>
              <p:nvPr/>
            </p:nvGrpSpPr>
            <p:grpSpPr bwMode="auto">
              <a:xfrm>
                <a:off x="2923" y="2640"/>
                <a:ext cx="726" cy="272"/>
                <a:chOff x="3120" y="845"/>
                <a:chExt cx="726" cy="272"/>
              </a:xfrm>
            </p:grpSpPr>
            <p:grpSp>
              <p:nvGrpSpPr>
                <p:cNvPr id="940149" name="Group 117"/>
                <p:cNvGrpSpPr>
                  <a:grpSpLocks/>
                </p:cNvGrpSpPr>
                <p:nvPr/>
              </p:nvGrpSpPr>
              <p:grpSpPr bwMode="auto">
                <a:xfrm>
                  <a:off x="3120" y="845"/>
                  <a:ext cx="363" cy="272"/>
                  <a:chOff x="3120" y="845"/>
                  <a:chExt cx="363" cy="272"/>
                </a:xfrm>
              </p:grpSpPr>
              <p:sp>
                <p:nvSpPr>
                  <p:cNvPr id="940150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845"/>
                    <a:ext cx="363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40151" name="Text Box 1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71" y="936"/>
                    <a:ext cx="276" cy="15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fr-FR"/>
                      <a:t>33</a:t>
                    </a:r>
                  </a:p>
                </p:txBody>
              </p:sp>
            </p:grpSp>
            <p:grpSp>
              <p:nvGrpSpPr>
                <p:cNvPr id="940152" name="Group 120"/>
                <p:cNvGrpSpPr>
                  <a:grpSpLocks/>
                </p:cNvGrpSpPr>
                <p:nvPr/>
              </p:nvGrpSpPr>
              <p:grpSpPr bwMode="auto">
                <a:xfrm>
                  <a:off x="3483" y="845"/>
                  <a:ext cx="363" cy="272"/>
                  <a:chOff x="3483" y="845"/>
                  <a:chExt cx="363" cy="272"/>
                </a:xfrm>
              </p:grpSpPr>
              <p:sp>
                <p:nvSpPr>
                  <p:cNvPr id="940153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3483" y="845"/>
                    <a:ext cx="363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40154" name="Text Box 1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34" y="936"/>
                    <a:ext cx="276" cy="15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fr-FR"/>
                      <a:t>55</a:t>
                    </a:r>
                  </a:p>
                </p:txBody>
              </p:sp>
            </p:grpSp>
          </p:grpSp>
          <p:grpSp>
            <p:nvGrpSpPr>
              <p:cNvPr id="940155" name="Group 123"/>
              <p:cNvGrpSpPr>
                <a:grpSpLocks/>
              </p:cNvGrpSpPr>
              <p:nvPr/>
            </p:nvGrpSpPr>
            <p:grpSpPr bwMode="auto">
              <a:xfrm flipV="1">
                <a:off x="3069" y="2952"/>
                <a:ext cx="354" cy="354"/>
                <a:chOff x="3403" y="2155"/>
                <a:chExt cx="354" cy="354"/>
              </a:xfrm>
            </p:grpSpPr>
            <p:sp>
              <p:nvSpPr>
                <p:cNvPr id="940156" name="AutoShape 124"/>
                <p:cNvSpPr>
                  <a:spLocks noChangeArrowheads="1"/>
                </p:cNvSpPr>
                <p:nvPr/>
              </p:nvSpPr>
              <p:spPr bwMode="auto">
                <a:xfrm rot="5400000">
                  <a:off x="3522" y="2036"/>
                  <a:ext cx="115" cy="354"/>
                </a:xfrm>
                <a:prstGeom prst="chevron">
                  <a:avLst>
                    <a:gd name="adj" fmla="val 76472"/>
                  </a:avLst>
                </a:prstGeom>
                <a:solidFill>
                  <a:srgbClr val="FD512F"/>
                </a:solidFill>
                <a:ln w="12700" cap="sq">
                  <a:noFill/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40157" name="Line 125"/>
                <p:cNvSpPr>
                  <a:spLocks noChangeShapeType="1"/>
                </p:cNvSpPr>
                <p:nvPr/>
              </p:nvSpPr>
              <p:spPr bwMode="auto">
                <a:xfrm flipH="1">
                  <a:off x="3580" y="2265"/>
                  <a:ext cx="0" cy="244"/>
                </a:xfrm>
                <a:prstGeom prst="line">
                  <a:avLst/>
                </a:prstGeom>
                <a:noFill/>
                <a:ln w="19050" cap="sq">
                  <a:solidFill>
                    <a:srgbClr val="FD512F"/>
                  </a:solidFill>
                  <a:round/>
                  <a:headEnd type="none" w="sm" len="sm"/>
                  <a:tailEnd type="triangl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fr-FR"/>
                </a:p>
              </p:txBody>
            </p:sp>
          </p:grpSp>
        </p:grpSp>
        <p:sp>
          <p:nvSpPr>
            <p:cNvPr id="940202" name="AutoShape 170"/>
            <p:cNvSpPr>
              <a:spLocks noChangeArrowheads="1"/>
            </p:cNvSpPr>
            <p:nvPr/>
          </p:nvSpPr>
          <p:spPr bwMode="auto">
            <a:xfrm>
              <a:off x="2868" y="2974"/>
              <a:ext cx="247" cy="244"/>
            </a:xfrm>
            <a:prstGeom prst="wedgeEllipseCallout">
              <a:avLst>
                <a:gd name="adj1" fmla="val -18014"/>
                <a:gd name="adj2" fmla="val 43852"/>
              </a:avLst>
            </a:prstGeom>
            <a:noFill/>
            <a:ln w="1905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fr-FR" sz="1800" b="1"/>
                <a:t>3</a:t>
              </a:r>
            </a:p>
          </p:txBody>
        </p:sp>
      </p:grpSp>
      <p:grpSp>
        <p:nvGrpSpPr>
          <p:cNvPr id="940205" name="Group 173"/>
          <p:cNvGrpSpPr>
            <a:grpSpLocks/>
          </p:cNvGrpSpPr>
          <p:nvPr/>
        </p:nvGrpSpPr>
        <p:grpSpPr bwMode="auto">
          <a:xfrm>
            <a:off x="3230563" y="4162425"/>
            <a:ext cx="1152525" cy="1128713"/>
            <a:chOff x="2035" y="2622"/>
            <a:chExt cx="726" cy="711"/>
          </a:xfrm>
        </p:grpSpPr>
        <p:grpSp>
          <p:nvGrpSpPr>
            <p:cNvPr id="940158" name="Group 126"/>
            <p:cNvGrpSpPr>
              <a:grpSpLocks/>
            </p:cNvGrpSpPr>
            <p:nvPr/>
          </p:nvGrpSpPr>
          <p:grpSpPr bwMode="auto">
            <a:xfrm>
              <a:off x="2035" y="2622"/>
              <a:ext cx="726" cy="711"/>
              <a:chOff x="2035" y="2622"/>
              <a:chExt cx="726" cy="711"/>
            </a:xfrm>
          </p:grpSpPr>
          <p:grpSp>
            <p:nvGrpSpPr>
              <p:cNvPr id="940159" name="Group 127"/>
              <p:cNvGrpSpPr>
                <a:grpSpLocks/>
              </p:cNvGrpSpPr>
              <p:nvPr/>
            </p:nvGrpSpPr>
            <p:grpSpPr bwMode="auto">
              <a:xfrm>
                <a:off x="2035" y="2622"/>
                <a:ext cx="726" cy="272"/>
                <a:chOff x="2077" y="1797"/>
                <a:chExt cx="726" cy="272"/>
              </a:xfrm>
            </p:grpSpPr>
            <p:grpSp>
              <p:nvGrpSpPr>
                <p:cNvPr id="940160" name="Group 128"/>
                <p:cNvGrpSpPr>
                  <a:grpSpLocks/>
                </p:cNvGrpSpPr>
                <p:nvPr/>
              </p:nvGrpSpPr>
              <p:grpSpPr bwMode="auto">
                <a:xfrm>
                  <a:off x="2077" y="1797"/>
                  <a:ext cx="363" cy="272"/>
                  <a:chOff x="2758" y="845"/>
                  <a:chExt cx="363" cy="272"/>
                </a:xfrm>
              </p:grpSpPr>
              <p:sp>
                <p:nvSpPr>
                  <p:cNvPr id="940161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2758" y="845"/>
                    <a:ext cx="363" cy="27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40162" name="Text Box 1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09" y="936"/>
                    <a:ext cx="276" cy="154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fr-FR"/>
                      <a:t>66</a:t>
                    </a:r>
                  </a:p>
                </p:txBody>
              </p:sp>
            </p:grpSp>
            <p:grpSp>
              <p:nvGrpSpPr>
                <p:cNvPr id="940163" name="Group 131"/>
                <p:cNvGrpSpPr>
                  <a:grpSpLocks/>
                </p:cNvGrpSpPr>
                <p:nvPr/>
              </p:nvGrpSpPr>
              <p:grpSpPr bwMode="auto">
                <a:xfrm>
                  <a:off x="2440" y="1797"/>
                  <a:ext cx="363" cy="272"/>
                  <a:chOff x="1260" y="2069"/>
                  <a:chExt cx="363" cy="272"/>
                </a:xfrm>
              </p:grpSpPr>
              <p:sp>
                <p:nvSpPr>
                  <p:cNvPr id="940164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1260" y="2069"/>
                    <a:ext cx="363" cy="27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40165" name="Text Box 1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1" y="2160"/>
                    <a:ext cx="276" cy="154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fr-FR"/>
                      <a:t>99</a:t>
                    </a:r>
                  </a:p>
                </p:txBody>
              </p:sp>
            </p:grpSp>
          </p:grpSp>
          <p:grpSp>
            <p:nvGrpSpPr>
              <p:cNvPr id="940166" name="Group 134"/>
              <p:cNvGrpSpPr>
                <a:grpSpLocks/>
              </p:cNvGrpSpPr>
              <p:nvPr/>
            </p:nvGrpSpPr>
            <p:grpSpPr bwMode="auto">
              <a:xfrm flipV="1">
                <a:off x="2235" y="2979"/>
                <a:ext cx="354" cy="354"/>
                <a:chOff x="3403" y="2155"/>
                <a:chExt cx="354" cy="354"/>
              </a:xfrm>
            </p:grpSpPr>
            <p:sp>
              <p:nvSpPr>
                <p:cNvPr id="940167" name="AutoShape 135"/>
                <p:cNvSpPr>
                  <a:spLocks noChangeArrowheads="1"/>
                </p:cNvSpPr>
                <p:nvPr/>
              </p:nvSpPr>
              <p:spPr bwMode="auto">
                <a:xfrm rot="5400000">
                  <a:off x="3522" y="2036"/>
                  <a:ext cx="115" cy="354"/>
                </a:xfrm>
                <a:prstGeom prst="chevron">
                  <a:avLst>
                    <a:gd name="adj" fmla="val 76472"/>
                  </a:avLst>
                </a:prstGeom>
                <a:solidFill>
                  <a:srgbClr val="FD512F"/>
                </a:solidFill>
                <a:ln w="12700" cap="sq">
                  <a:noFill/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40168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3580" y="2265"/>
                  <a:ext cx="0" cy="244"/>
                </a:xfrm>
                <a:prstGeom prst="line">
                  <a:avLst/>
                </a:prstGeom>
                <a:noFill/>
                <a:ln w="19050" cap="sq">
                  <a:solidFill>
                    <a:srgbClr val="FD512F"/>
                  </a:solidFill>
                  <a:round/>
                  <a:headEnd type="none" w="sm" len="sm"/>
                  <a:tailEnd type="triangl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fr-FR"/>
                </a:p>
              </p:txBody>
            </p:sp>
          </p:grpSp>
        </p:grpSp>
        <p:sp>
          <p:nvSpPr>
            <p:cNvPr id="940203" name="AutoShape 171"/>
            <p:cNvSpPr>
              <a:spLocks noChangeArrowheads="1"/>
            </p:cNvSpPr>
            <p:nvPr/>
          </p:nvSpPr>
          <p:spPr bwMode="auto">
            <a:xfrm>
              <a:off x="2035" y="3023"/>
              <a:ext cx="247" cy="244"/>
            </a:xfrm>
            <a:prstGeom prst="wedgeEllipseCallout">
              <a:avLst>
                <a:gd name="adj1" fmla="val -18014"/>
                <a:gd name="adj2" fmla="val 43852"/>
              </a:avLst>
            </a:prstGeom>
            <a:noFill/>
            <a:ln w="1905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fr-FR" sz="1800" b="1"/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0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0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0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0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0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0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0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0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40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40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40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40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40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40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40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40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40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40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40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40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40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40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40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40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40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40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40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40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34" grpId="0" animBg="1" autoUpdateAnimBg="0"/>
      <p:bldP spid="940072" grpId="0" animBg="1"/>
      <p:bldP spid="940073" grpId="0" animBg="1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610DB-BC1C-44C5-A083-F4B6E2352D9C}" type="slidenum">
              <a:rPr lang="fr-FR"/>
              <a:pPr/>
              <a:t>78</a:t>
            </a:fld>
            <a:endParaRPr lang="fr-FR"/>
          </a:p>
        </p:txBody>
      </p:sp>
      <p:sp>
        <p:nvSpPr>
          <p:cNvPr id="9512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  </a:t>
            </a:r>
          </a:p>
        </p:txBody>
      </p:sp>
      <p:grpSp>
        <p:nvGrpSpPr>
          <p:cNvPr id="951299" name="Group 1027"/>
          <p:cNvGrpSpPr>
            <a:grpSpLocks/>
          </p:cNvGrpSpPr>
          <p:nvPr/>
        </p:nvGrpSpPr>
        <p:grpSpPr bwMode="auto">
          <a:xfrm>
            <a:off x="1960563" y="3911600"/>
            <a:ext cx="5689600" cy="431800"/>
            <a:chOff x="1248" y="1344"/>
            <a:chExt cx="3584" cy="272"/>
          </a:xfrm>
        </p:grpSpPr>
        <p:grpSp>
          <p:nvGrpSpPr>
            <p:cNvPr id="951300" name="Group 1028"/>
            <p:cNvGrpSpPr>
              <a:grpSpLocks/>
            </p:cNvGrpSpPr>
            <p:nvPr/>
          </p:nvGrpSpPr>
          <p:grpSpPr bwMode="auto">
            <a:xfrm>
              <a:off x="1248" y="1344"/>
              <a:ext cx="2903" cy="272"/>
              <a:chOff x="1248" y="1344"/>
              <a:chExt cx="2903" cy="272"/>
            </a:xfrm>
          </p:grpSpPr>
          <p:grpSp>
            <p:nvGrpSpPr>
              <p:cNvPr id="951301" name="Group 1029"/>
              <p:cNvGrpSpPr>
                <a:grpSpLocks/>
              </p:cNvGrpSpPr>
              <p:nvPr/>
            </p:nvGrpSpPr>
            <p:grpSpPr bwMode="auto">
              <a:xfrm>
                <a:off x="1611" y="1344"/>
                <a:ext cx="363" cy="272"/>
                <a:chOff x="3120" y="845"/>
                <a:chExt cx="363" cy="272"/>
              </a:xfrm>
            </p:grpSpPr>
            <p:sp>
              <p:nvSpPr>
                <p:cNvPr id="951302" name="Rectangle 1030"/>
                <p:cNvSpPr>
                  <a:spLocks noChangeArrowheads="1"/>
                </p:cNvSpPr>
                <p:nvPr/>
              </p:nvSpPr>
              <p:spPr bwMode="auto">
                <a:xfrm>
                  <a:off x="3120" y="845"/>
                  <a:ext cx="363" cy="27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51303" name="Text Box 1031"/>
                <p:cNvSpPr txBox="1">
                  <a:spLocks noChangeArrowheads="1"/>
                </p:cNvSpPr>
                <p:nvPr/>
              </p:nvSpPr>
              <p:spPr bwMode="auto">
                <a:xfrm>
                  <a:off x="3171" y="936"/>
                  <a:ext cx="276" cy="154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fr-FR"/>
                    <a:t>33</a:t>
                  </a:r>
                </a:p>
              </p:txBody>
            </p:sp>
          </p:grpSp>
          <p:grpSp>
            <p:nvGrpSpPr>
              <p:cNvPr id="951304" name="Group 1032"/>
              <p:cNvGrpSpPr>
                <a:grpSpLocks/>
              </p:cNvGrpSpPr>
              <p:nvPr/>
            </p:nvGrpSpPr>
            <p:grpSpPr bwMode="auto">
              <a:xfrm>
                <a:off x="3062" y="1344"/>
                <a:ext cx="363" cy="272"/>
                <a:chOff x="1714" y="845"/>
                <a:chExt cx="363" cy="272"/>
              </a:xfrm>
            </p:grpSpPr>
            <p:sp>
              <p:nvSpPr>
                <p:cNvPr id="951305" name="Rectangle 1033"/>
                <p:cNvSpPr>
                  <a:spLocks noChangeArrowheads="1"/>
                </p:cNvSpPr>
                <p:nvPr/>
              </p:nvSpPr>
              <p:spPr bwMode="auto">
                <a:xfrm>
                  <a:off x="1714" y="845"/>
                  <a:ext cx="363" cy="27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51306" name="Text Box 1034"/>
                <p:cNvSpPr txBox="1">
                  <a:spLocks noChangeArrowheads="1"/>
                </p:cNvSpPr>
                <p:nvPr/>
              </p:nvSpPr>
              <p:spPr bwMode="auto">
                <a:xfrm>
                  <a:off x="1765" y="936"/>
                  <a:ext cx="276" cy="154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fr-FR"/>
                    <a:t>77</a:t>
                  </a:r>
                </a:p>
              </p:txBody>
            </p:sp>
          </p:grpSp>
          <p:grpSp>
            <p:nvGrpSpPr>
              <p:cNvPr id="951307" name="Group 1035"/>
              <p:cNvGrpSpPr>
                <a:grpSpLocks/>
              </p:cNvGrpSpPr>
              <p:nvPr/>
            </p:nvGrpSpPr>
            <p:grpSpPr bwMode="auto">
              <a:xfrm>
                <a:off x="1974" y="1344"/>
                <a:ext cx="363" cy="272"/>
                <a:chOff x="2077" y="845"/>
                <a:chExt cx="363" cy="272"/>
              </a:xfrm>
            </p:grpSpPr>
            <p:sp>
              <p:nvSpPr>
                <p:cNvPr id="951308" name="Rectangle 1036"/>
                <p:cNvSpPr>
                  <a:spLocks noChangeArrowheads="1"/>
                </p:cNvSpPr>
                <p:nvPr/>
              </p:nvSpPr>
              <p:spPr bwMode="auto">
                <a:xfrm>
                  <a:off x="2077" y="845"/>
                  <a:ext cx="363" cy="27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51309" name="Text Box 1037"/>
                <p:cNvSpPr txBox="1">
                  <a:spLocks noChangeArrowheads="1"/>
                </p:cNvSpPr>
                <p:nvPr/>
              </p:nvSpPr>
              <p:spPr bwMode="auto">
                <a:xfrm>
                  <a:off x="2128" y="936"/>
                  <a:ext cx="276" cy="154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fr-FR"/>
                    <a:t>44</a:t>
                  </a:r>
                </a:p>
              </p:txBody>
            </p:sp>
          </p:grpSp>
          <p:grpSp>
            <p:nvGrpSpPr>
              <p:cNvPr id="951310" name="Group 1038"/>
              <p:cNvGrpSpPr>
                <a:grpSpLocks/>
              </p:cNvGrpSpPr>
              <p:nvPr/>
            </p:nvGrpSpPr>
            <p:grpSpPr bwMode="auto">
              <a:xfrm>
                <a:off x="2700" y="1344"/>
                <a:ext cx="363" cy="272"/>
                <a:chOff x="2758" y="845"/>
                <a:chExt cx="363" cy="272"/>
              </a:xfrm>
            </p:grpSpPr>
            <p:sp>
              <p:nvSpPr>
                <p:cNvPr id="951311" name="Rectangle 1039"/>
                <p:cNvSpPr>
                  <a:spLocks noChangeArrowheads="1"/>
                </p:cNvSpPr>
                <p:nvPr/>
              </p:nvSpPr>
              <p:spPr bwMode="auto">
                <a:xfrm>
                  <a:off x="2758" y="845"/>
                  <a:ext cx="363" cy="27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51312" name="Text Box 1040"/>
                <p:cNvSpPr txBox="1">
                  <a:spLocks noChangeArrowheads="1"/>
                </p:cNvSpPr>
                <p:nvPr/>
              </p:nvSpPr>
              <p:spPr bwMode="auto">
                <a:xfrm>
                  <a:off x="2809" y="936"/>
                  <a:ext cx="276" cy="154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fr-FR"/>
                    <a:t>66</a:t>
                  </a:r>
                </a:p>
              </p:txBody>
            </p:sp>
          </p:grpSp>
          <p:grpSp>
            <p:nvGrpSpPr>
              <p:cNvPr id="951313" name="Group 1041"/>
              <p:cNvGrpSpPr>
                <a:grpSpLocks/>
              </p:cNvGrpSpPr>
              <p:nvPr/>
            </p:nvGrpSpPr>
            <p:grpSpPr bwMode="auto">
              <a:xfrm>
                <a:off x="3788" y="1344"/>
                <a:ext cx="363" cy="272"/>
                <a:chOff x="1260" y="2069"/>
                <a:chExt cx="363" cy="272"/>
              </a:xfrm>
            </p:grpSpPr>
            <p:sp>
              <p:nvSpPr>
                <p:cNvPr id="951314" name="Rectangle 1042"/>
                <p:cNvSpPr>
                  <a:spLocks noChangeArrowheads="1"/>
                </p:cNvSpPr>
                <p:nvPr/>
              </p:nvSpPr>
              <p:spPr bwMode="auto">
                <a:xfrm>
                  <a:off x="1260" y="2069"/>
                  <a:ext cx="363" cy="27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51315" name="Text Box 1043"/>
                <p:cNvSpPr txBox="1">
                  <a:spLocks noChangeArrowheads="1"/>
                </p:cNvSpPr>
                <p:nvPr/>
              </p:nvSpPr>
              <p:spPr bwMode="auto">
                <a:xfrm>
                  <a:off x="1311" y="2160"/>
                  <a:ext cx="276" cy="154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fr-FR"/>
                    <a:t>99</a:t>
                  </a:r>
                </a:p>
              </p:txBody>
            </p:sp>
          </p:grpSp>
          <p:grpSp>
            <p:nvGrpSpPr>
              <p:cNvPr id="951316" name="Group 1044"/>
              <p:cNvGrpSpPr>
                <a:grpSpLocks/>
              </p:cNvGrpSpPr>
              <p:nvPr/>
            </p:nvGrpSpPr>
            <p:grpSpPr bwMode="auto">
              <a:xfrm>
                <a:off x="2337" y="1344"/>
                <a:ext cx="363" cy="272"/>
                <a:chOff x="3483" y="845"/>
                <a:chExt cx="363" cy="272"/>
              </a:xfrm>
            </p:grpSpPr>
            <p:sp>
              <p:nvSpPr>
                <p:cNvPr id="951317" name="Rectangle 1045"/>
                <p:cNvSpPr>
                  <a:spLocks noChangeArrowheads="1"/>
                </p:cNvSpPr>
                <p:nvPr/>
              </p:nvSpPr>
              <p:spPr bwMode="auto">
                <a:xfrm>
                  <a:off x="3483" y="845"/>
                  <a:ext cx="363" cy="27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51318" name="Text Box 1046"/>
                <p:cNvSpPr txBox="1">
                  <a:spLocks noChangeArrowheads="1"/>
                </p:cNvSpPr>
                <p:nvPr/>
              </p:nvSpPr>
              <p:spPr bwMode="auto">
                <a:xfrm>
                  <a:off x="3534" y="936"/>
                  <a:ext cx="276" cy="154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fr-FR"/>
                    <a:t>55</a:t>
                  </a:r>
                </a:p>
              </p:txBody>
            </p:sp>
          </p:grpSp>
          <p:grpSp>
            <p:nvGrpSpPr>
              <p:cNvPr id="951319" name="Group 1047"/>
              <p:cNvGrpSpPr>
                <a:grpSpLocks/>
              </p:cNvGrpSpPr>
              <p:nvPr/>
            </p:nvGrpSpPr>
            <p:grpSpPr bwMode="auto">
              <a:xfrm>
                <a:off x="1248" y="1344"/>
                <a:ext cx="363" cy="272"/>
                <a:chOff x="1260" y="2069"/>
                <a:chExt cx="363" cy="272"/>
              </a:xfrm>
            </p:grpSpPr>
            <p:sp>
              <p:nvSpPr>
                <p:cNvPr id="951320" name="Rectangle 1048"/>
                <p:cNvSpPr>
                  <a:spLocks noChangeArrowheads="1"/>
                </p:cNvSpPr>
                <p:nvPr/>
              </p:nvSpPr>
              <p:spPr bwMode="auto">
                <a:xfrm>
                  <a:off x="1260" y="2069"/>
                  <a:ext cx="363" cy="27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51321" name="Text Box 1049"/>
                <p:cNvSpPr txBox="1">
                  <a:spLocks noChangeArrowheads="1"/>
                </p:cNvSpPr>
                <p:nvPr/>
              </p:nvSpPr>
              <p:spPr bwMode="auto">
                <a:xfrm>
                  <a:off x="1311" y="2160"/>
                  <a:ext cx="276" cy="154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fr-FR"/>
                    <a:t>22</a:t>
                  </a:r>
                </a:p>
              </p:txBody>
            </p:sp>
          </p:grpSp>
          <p:grpSp>
            <p:nvGrpSpPr>
              <p:cNvPr id="951322" name="Group 1050"/>
              <p:cNvGrpSpPr>
                <a:grpSpLocks/>
              </p:cNvGrpSpPr>
              <p:nvPr/>
            </p:nvGrpSpPr>
            <p:grpSpPr bwMode="auto">
              <a:xfrm>
                <a:off x="3425" y="1344"/>
                <a:ext cx="363" cy="272"/>
                <a:chOff x="3846" y="845"/>
                <a:chExt cx="363" cy="272"/>
              </a:xfrm>
            </p:grpSpPr>
            <p:sp>
              <p:nvSpPr>
                <p:cNvPr id="951323" name="Rectangle 1051"/>
                <p:cNvSpPr>
                  <a:spLocks noChangeArrowheads="1"/>
                </p:cNvSpPr>
                <p:nvPr/>
              </p:nvSpPr>
              <p:spPr bwMode="auto">
                <a:xfrm>
                  <a:off x="3846" y="845"/>
                  <a:ext cx="363" cy="27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51324" name="Text Box 1052"/>
                <p:cNvSpPr txBox="1">
                  <a:spLocks noChangeArrowheads="1"/>
                </p:cNvSpPr>
                <p:nvPr/>
              </p:nvSpPr>
              <p:spPr bwMode="auto">
                <a:xfrm>
                  <a:off x="3897" y="936"/>
                  <a:ext cx="276" cy="154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fr-FR"/>
                    <a:t>88</a:t>
                  </a:r>
                </a:p>
              </p:txBody>
            </p:sp>
          </p:grpSp>
        </p:grpSp>
        <p:grpSp>
          <p:nvGrpSpPr>
            <p:cNvPr id="951325" name="Group 1053"/>
            <p:cNvGrpSpPr>
              <a:grpSpLocks/>
            </p:cNvGrpSpPr>
            <p:nvPr/>
          </p:nvGrpSpPr>
          <p:grpSpPr bwMode="auto">
            <a:xfrm>
              <a:off x="4469" y="1344"/>
              <a:ext cx="363" cy="272"/>
              <a:chOff x="1260" y="2069"/>
              <a:chExt cx="363" cy="272"/>
            </a:xfrm>
          </p:grpSpPr>
          <p:sp>
            <p:nvSpPr>
              <p:cNvPr id="951326" name="Rectangle 1054"/>
              <p:cNvSpPr>
                <a:spLocks noChangeArrowheads="1"/>
              </p:cNvSpPr>
              <p:nvPr/>
            </p:nvSpPr>
            <p:spPr bwMode="auto">
              <a:xfrm>
                <a:off x="1260" y="2069"/>
                <a:ext cx="363" cy="272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51327" name="Text Box 1055"/>
              <p:cNvSpPr txBox="1">
                <a:spLocks noChangeArrowheads="1"/>
              </p:cNvSpPr>
              <p:nvPr/>
            </p:nvSpPr>
            <p:spPr bwMode="auto">
              <a:xfrm>
                <a:off x="1311" y="2160"/>
                <a:ext cx="276" cy="154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44</a:t>
                </a:r>
              </a:p>
            </p:txBody>
          </p:sp>
        </p:grpSp>
      </p:grpSp>
      <p:grpSp>
        <p:nvGrpSpPr>
          <p:cNvPr id="951328" name="Group 1056"/>
          <p:cNvGrpSpPr>
            <a:grpSpLocks/>
          </p:cNvGrpSpPr>
          <p:nvPr/>
        </p:nvGrpSpPr>
        <p:grpSpPr bwMode="auto">
          <a:xfrm>
            <a:off x="2351088" y="1981200"/>
            <a:ext cx="5113337" cy="431800"/>
            <a:chOff x="761" y="2704"/>
            <a:chExt cx="3221" cy="272"/>
          </a:xfrm>
        </p:grpSpPr>
        <p:grpSp>
          <p:nvGrpSpPr>
            <p:cNvPr id="951329" name="Group 1057"/>
            <p:cNvGrpSpPr>
              <a:grpSpLocks/>
            </p:cNvGrpSpPr>
            <p:nvPr/>
          </p:nvGrpSpPr>
          <p:grpSpPr bwMode="auto">
            <a:xfrm>
              <a:off x="1124" y="2704"/>
              <a:ext cx="363" cy="272"/>
              <a:chOff x="3120" y="845"/>
              <a:chExt cx="363" cy="272"/>
            </a:xfrm>
          </p:grpSpPr>
          <p:sp>
            <p:nvSpPr>
              <p:cNvPr id="951330" name="Rectangle 1058"/>
              <p:cNvSpPr>
                <a:spLocks noChangeArrowheads="1"/>
              </p:cNvSpPr>
              <p:nvPr/>
            </p:nvSpPr>
            <p:spPr bwMode="auto">
              <a:xfrm>
                <a:off x="3120" y="845"/>
                <a:ext cx="363" cy="272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51331" name="Text Box 1059"/>
              <p:cNvSpPr txBox="1">
                <a:spLocks noChangeArrowheads="1"/>
              </p:cNvSpPr>
              <p:nvPr/>
            </p:nvSpPr>
            <p:spPr bwMode="auto">
              <a:xfrm>
                <a:off x="3171" y="936"/>
                <a:ext cx="276" cy="154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33</a:t>
                </a:r>
              </a:p>
            </p:txBody>
          </p:sp>
        </p:grpSp>
        <p:grpSp>
          <p:nvGrpSpPr>
            <p:cNvPr id="951332" name="Group 1060"/>
            <p:cNvGrpSpPr>
              <a:grpSpLocks/>
            </p:cNvGrpSpPr>
            <p:nvPr/>
          </p:nvGrpSpPr>
          <p:grpSpPr bwMode="auto">
            <a:xfrm>
              <a:off x="2893" y="2704"/>
              <a:ext cx="363" cy="272"/>
              <a:chOff x="1714" y="845"/>
              <a:chExt cx="363" cy="272"/>
            </a:xfrm>
          </p:grpSpPr>
          <p:sp>
            <p:nvSpPr>
              <p:cNvPr id="951333" name="Rectangle 1061"/>
              <p:cNvSpPr>
                <a:spLocks noChangeArrowheads="1"/>
              </p:cNvSpPr>
              <p:nvPr/>
            </p:nvSpPr>
            <p:spPr bwMode="auto">
              <a:xfrm>
                <a:off x="1714" y="845"/>
                <a:ext cx="363" cy="272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51334" name="Text Box 1062"/>
              <p:cNvSpPr txBox="1">
                <a:spLocks noChangeArrowheads="1"/>
              </p:cNvSpPr>
              <p:nvPr/>
            </p:nvSpPr>
            <p:spPr bwMode="auto">
              <a:xfrm>
                <a:off x="1765" y="936"/>
                <a:ext cx="276" cy="154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77</a:t>
                </a:r>
              </a:p>
            </p:txBody>
          </p:sp>
        </p:grpSp>
        <p:grpSp>
          <p:nvGrpSpPr>
            <p:cNvPr id="951335" name="Group 1063"/>
            <p:cNvGrpSpPr>
              <a:grpSpLocks/>
            </p:cNvGrpSpPr>
            <p:nvPr/>
          </p:nvGrpSpPr>
          <p:grpSpPr bwMode="auto">
            <a:xfrm>
              <a:off x="1805" y="2704"/>
              <a:ext cx="363" cy="272"/>
              <a:chOff x="2077" y="845"/>
              <a:chExt cx="363" cy="272"/>
            </a:xfrm>
          </p:grpSpPr>
          <p:sp>
            <p:nvSpPr>
              <p:cNvPr id="951336" name="Rectangle 1064"/>
              <p:cNvSpPr>
                <a:spLocks noChangeArrowheads="1"/>
              </p:cNvSpPr>
              <p:nvPr/>
            </p:nvSpPr>
            <p:spPr bwMode="auto">
              <a:xfrm>
                <a:off x="2077" y="845"/>
                <a:ext cx="363" cy="272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51337" name="Text Box 1065"/>
              <p:cNvSpPr txBox="1">
                <a:spLocks noChangeArrowheads="1"/>
              </p:cNvSpPr>
              <p:nvPr/>
            </p:nvSpPr>
            <p:spPr bwMode="auto">
              <a:xfrm>
                <a:off x="2128" y="936"/>
                <a:ext cx="276" cy="154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44</a:t>
                </a:r>
              </a:p>
            </p:txBody>
          </p:sp>
        </p:grpSp>
        <p:grpSp>
          <p:nvGrpSpPr>
            <p:cNvPr id="951338" name="Group 1066"/>
            <p:cNvGrpSpPr>
              <a:grpSpLocks/>
            </p:cNvGrpSpPr>
            <p:nvPr/>
          </p:nvGrpSpPr>
          <p:grpSpPr bwMode="auto">
            <a:xfrm>
              <a:off x="2531" y="2704"/>
              <a:ext cx="363" cy="272"/>
              <a:chOff x="2758" y="845"/>
              <a:chExt cx="363" cy="272"/>
            </a:xfrm>
          </p:grpSpPr>
          <p:sp>
            <p:nvSpPr>
              <p:cNvPr id="951339" name="Rectangle 1067"/>
              <p:cNvSpPr>
                <a:spLocks noChangeArrowheads="1"/>
              </p:cNvSpPr>
              <p:nvPr/>
            </p:nvSpPr>
            <p:spPr bwMode="auto">
              <a:xfrm>
                <a:off x="2758" y="845"/>
                <a:ext cx="363" cy="272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51340" name="Text Box 1068"/>
              <p:cNvSpPr txBox="1">
                <a:spLocks noChangeArrowheads="1"/>
              </p:cNvSpPr>
              <p:nvPr/>
            </p:nvSpPr>
            <p:spPr bwMode="auto">
              <a:xfrm>
                <a:off x="2809" y="936"/>
                <a:ext cx="276" cy="154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66</a:t>
                </a:r>
              </a:p>
            </p:txBody>
          </p:sp>
        </p:grpSp>
        <p:grpSp>
          <p:nvGrpSpPr>
            <p:cNvPr id="951341" name="Group 1069"/>
            <p:cNvGrpSpPr>
              <a:grpSpLocks/>
            </p:cNvGrpSpPr>
            <p:nvPr/>
          </p:nvGrpSpPr>
          <p:grpSpPr bwMode="auto">
            <a:xfrm>
              <a:off x="3619" y="2704"/>
              <a:ext cx="363" cy="272"/>
              <a:chOff x="1260" y="2069"/>
              <a:chExt cx="363" cy="272"/>
            </a:xfrm>
          </p:grpSpPr>
          <p:sp>
            <p:nvSpPr>
              <p:cNvPr id="951342" name="Rectangle 1070"/>
              <p:cNvSpPr>
                <a:spLocks noChangeArrowheads="1"/>
              </p:cNvSpPr>
              <p:nvPr/>
            </p:nvSpPr>
            <p:spPr bwMode="auto">
              <a:xfrm>
                <a:off x="1260" y="2069"/>
                <a:ext cx="363" cy="272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51343" name="Text Box 1071"/>
              <p:cNvSpPr txBox="1">
                <a:spLocks noChangeArrowheads="1"/>
              </p:cNvSpPr>
              <p:nvPr/>
            </p:nvSpPr>
            <p:spPr bwMode="auto">
              <a:xfrm>
                <a:off x="1311" y="2160"/>
                <a:ext cx="276" cy="154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99</a:t>
                </a:r>
              </a:p>
            </p:txBody>
          </p:sp>
        </p:grpSp>
        <p:grpSp>
          <p:nvGrpSpPr>
            <p:cNvPr id="951344" name="Group 1072"/>
            <p:cNvGrpSpPr>
              <a:grpSpLocks/>
            </p:cNvGrpSpPr>
            <p:nvPr/>
          </p:nvGrpSpPr>
          <p:grpSpPr bwMode="auto">
            <a:xfrm>
              <a:off x="2168" y="2704"/>
              <a:ext cx="363" cy="272"/>
              <a:chOff x="3483" y="845"/>
              <a:chExt cx="363" cy="272"/>
            </a:xfrm>
          </p:grpSpPr>
          <p:sp>
            <p:nvSpPr>
              <p:cNvPr id="951345" name="Rectangle 1073"/>
              <p:cNvSpPr>
                <a:spLocks noChangeArrowheads="1"/>
              </p:cNvSpPr>
              <p:nvPr/>
            </p:nvSpPr>
            <p:spPr bwMode="auto">
              <a:xfrm>
                <a:off x="3483" y="845"/>
                <a:ext cx="363" cy="272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51346" name="Text Box 1074"/>
              <p:cNvSpPr txBox="1">
                <a:spLocks noChangeArrowheads="1"/>
              </p:cNvSpPr>
              <p:nvPr/>
            </p:nvSpPr>
            <p:spPr bwMode="auto">
              <a:xfrm>
                <a:off x="3534" y="936"/>
                <a:ext cx="276" cy="154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55</a:t>
                </a:r>
              </a:p>
            </p:txBody>
          </p:sp>
        </p:grpSp>
        <p:grpSp>
          <p:nvGrpSpPr>
            <p:cNvPr id="951347" name="Group 1075"/>
            <p:cNvGrpSpPr>
              <a:grpSpLocks/>
            </p:cNvGrpSpPr>
            <p:nvPr/>
          </p:nvGrpSpPr>
          <p:grpSpPr bwMode="auto">
            <a:xfrm>
              <a:off x="761" y="2704"/>
              <a:ext cx="363" cy="272"/>
              <a:chOff x="1260" y="2069"/>
              <a:chExt cx="363" cy="272"/>
            </a:xfrm>
          </p:grpSpPr>
          <p:sp>
            <p:nvSpPr>
              <p:cNvPr id="951348" name="Rectangle 1076"/>
              <p:cNvSpPr>
                <a:spLocks noChangeArrowheads="1"/>
              </p:cNvSpPr>
              <p:nvPr/>
            </p:nvSpPr>
            <p:spPr bwMode="auto">
              <a:xfrm>
                <a:off x="1260" y="2069"/>
                <a:ext cx="363" cy="272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51349" name="Text Box 1077"/>
              <p:cNvSpPr txBox="1">
                <a:spLocks noChangeArrowheads="1"/>
              </p:cNvSpPr>
              <p:nvPr/>
            </p:nvSpPr>
            <p:spPr bwMode="auto">
              <a:xfrm>
                <a:off x="1311" y="2160"/>
                <a:ext cx="276" cy="154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22</a:t>
                </a:r>
              </a:p>
            </p:txBody>
          </p:sp>
        </p:grpSp>
        <p:grpSp>
          <p:nvGrpSpPr>
            <p:cNvPr id="951350" name="Group 1078"/>
            <p:cNvGrpSpPr>
              <a:grpSpLocks/>
            </p:cNvGrpSpPr>
            <p:nvPr/>
          </p:nvGrpSpPr>
          <p:grpSpPr bwMode="auto">
            <a:xfrm>
              <a:off x="3256" y="2704"/>
              <a:ext cx="363" cy="272"/>
              <a:chOff x="3846" y="845"/>
              <a:chExt cx="363" cy="272"/>
            </a:xfrm>
          </p:grpSpPr>
          <p:sp>
            <p:nvSpPr>
              <p:cNvPr id="951351" name="Rectangle 1079"/>
              <p:cNvSpPr>
                <a:spLocks noChangeArrowheads="1"/>
              </p:cNvSpPr>
              <p:nvPr/>
            </p:nvSpPr>
            <p:spPr bwMode="auto">
              <a:xfrm>
                <a:off x="3846" y="845"/>
                <a:ext cx="363" cy="272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51352" name="Text Box 1080"/>
              <p:cNvSpPr txBox="1">
                <a:spLocks noChangeArrowheads="1"/>
              </p:cNvSpPr>
              <p:nvPr/>
            </p:nvSpPr>
            <p:spPr bwMode="auto">
              <a:xfrm>
                <a:off x="3897" y="936"/>
                <a:ext cx="276" cy="154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88</a:t>
                </a:r>
              </a:p>
            </p:txBody>
          </p:sp>
        </p:grpSp>
        <p:grpSp>
          <p:nvGrpSpPr>
            <p:cNvPr id="951353" name="Group 1081"/>
            <p:cNvGrpSpPr>
              <a:grpSpLocks/>
            </p:cNvGrpSpPr>
            <p:nvPr/>
          </p:nvGrpSpPr>
          <p:grpSpPr bwMode="auto">
            <a:xfrm>
              <a:off x="1442" y="2704"/>
              <a:ext cx="363" cy="272"/>
              <a:chOff x="1260" y="2069"/>
              <a:chExt cx="363" cy="272"/>
            </a:xfrm>
          </p:grpSpPr>
          <p:sp>
            <p:nvSpPr>
              <p:cNvPr id="951354" name="Rectangle 1082"/>
              <p:cNvSpPr>
                <a:spLocks noChangeArrowheads="1"/>
              </p:cNvSpPr>
              <p:nvPr/>
            </p:nvSpPr>
            <p:spPr bwMode="auto">
              <a:xfrm>
                <a:off x="1260" y="2069"/>
                <a:ext cx="363" cy="272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51355" name="Text Box 1083"/>
              <p:cNvSpPr txBox="1">
                <a:spLocks noChangeArrowheads="1"/>
              </p:cNvSpPr>
              <p:nvPr/>
            </p:nvSpPr>
            <p:spPr bwMode="auto">
              <a:xfrm>
                <a:off x="1311" y="2160"/>
                <a:ext cx="276" cy="154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44</a:t>
                </a:r>
              </a:p>
            </p:txBody>
          </p:sp>
        </p:grpSp>
      </p:grpSp>
      <p:grpSp>
        <p:nvGrpSpPr>
          <p:cNvPr id="951364" name="Group 1092"/>
          <p:cNvGrpSpPr>
            <a:grpSpLocks/>
          </p:cNvGrpSpPr>
          <p:nvPr/>
        </p:nvGrpSpPr>
        <p:grpSpPr bwMode="auto">
          <a:xfrm>
            <a:off x="5219700" y="2941638"/>
            <a:ext cx="1874838" cy="609600"/>
            <a:chOff x="3288" y="1853"/>
            <a:chExt cx="1181" cy="384"/>
          </a:xfrm>
        </p:grpSpPr>
        <p:grpSp>
          <p:nvGrpSpPr>
            <p:cNvPr id="951356" name="Group 1084"/>
            <p:cNvGrpSpPr>
              <a:grpSpLocks/>
            </p:cNvGrpSpPr>
            <p:nvPr/>
          </p:nvGrpSpPr>
          <p:grpSpPr bwMode="auto">
            <a:xfrm flipV="1">
              <a:off x="3505" y="1853"/>
              <a:ext cx="964" cy="384"/>
              <a:chOff x="3505" y="1776"/>
              <a:chExt cx="964" cy="384"/>
            </a:xfrm>
          </p:grpSpPr>
          <p:sp>
            <p:nvSpPr>
              <p:cNvPr id="951357" name="AutoShape 1085"/>
              <p:cNvSpPr>
                <a:spLocks noChangeArrowheads="1"/>
              </p:cNvSpPr>
              <p:nvPr/>
            </p:nvSpPr>
            <p:spPr bwMode="auto">
              <a:xfrm rot="5400000">
                <a:off x="4234" y="1657"/>
                <a:ext cx="115" cy="354"/>
              </a:xfrm>
              <a:prstGeom prst="chevron">
                <a:avLst>
                  <a:gd name="adj" fmla="val 76472"/>
                </a:avLst>
              </a:prstGeom>
              <a:solidFill>
                <a:srgbClr val="FD512F"/>
              </a:solidFill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51358" name="Line 1086"/>
              <p:cNvSpPr>
                <a:spLocks noChangeShapeType="1"/>
              </p:cNvSpPr>
              <p:nvPr/>
            </p:nvSpPr>
            <p:spPr bwMode="auto">
              <a:xfrm flipH="1">
                <a:off x="3505" y="1891"/>
                <a:ext cx="767" cy="269"/>
              </a:xfrm>
              <a:prstGeom prst="line">
                <a:avLst/>
              </a:prstGeom>
              <a:noFill/>
              <a:ln w="19050" cap="sq">
                <a:solidFill>
                  <a:srgbClr val="FD512F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</p:grpSp>
        <p:sp>
          <p:nvSpPr>
            <p:cNvPr id="951359" name="AutoShape 1087"/>
            <p:cNvSpPr>
              <a:spLocks noChangeArrowheads="1"/>
            </p:cNvSpPr>
            <p:nvPr/>
          </p:nvSpPr>
          <p:spPr bwMode="auto">
            <a:xfrm>
              <a:off x="3288" y="1993"/>
              <a:ext cx="247" cy="244"/>
            </a:xfrm>
            <a:prstGeom prst="wedgeEllipseCallout">
              <a:avLst>
                <a:gd name="adj1" fmla="val -18014"/>
                <a:gd name="adj2" fmla="val 43852"/>
              </a:avLst>
            </a:prstGeom>
            <a:noFill/>
            <a:ln w="1905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fr-FR" sz="1800" b="1"/>
                <a:t>8</a:t>
              </a:r>
            </a:p>
          </p:txBody>
        </p:sp>
      </p:grpSp>
      <p:sp>
        <p:nvSpPr>
          <p:cNvPr id="951360" name="Text Box 1088"/>
          <p:cNvSpPr txBox="1">
            <a:spLocks noChangeArrowheads="1"/>
          </p:cNvSpPr>
          <p:nvPr/>
        </p:nvSpPr>
        <p:spPr bwMode="auto">
          <a:xfrm>
            <a:off x="2819400" y="762000"/>
            <a:ext cx="4773613" cy="6413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sz="3600" b="1" i="1">
                <a:solidFill>
                  <a:srgbClr val="FF0000"/>
                </a:solidFill>
              </a:rPr>
              <a:t>tableau trié !</a:t>
            </a:r>
          </a:p>
        </p:txBody>
      </p:sp>
      <p:sp>
        <p:nvSpPr>
          <p:cNvPr id="951361" name="Text Box 1089"/>
          <p:cNvSpPr txBox="1">
            <a:spLocks noChangeArrowheads="1"/>
          </p:cNvSpPr>
          <p:nvPr/>
        </p:nvSpPr>
        <p:spPr bwMode="auto">
          <a:xfrm>
            <a:off x="2819400" y="762000"/>
            <a:ext cx="4773613" cy="6413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sz="3600" b="1" i="1">
                <a:solidFill>
                  <a:srgbClr val="FF0000"/>
                </a:solidFill>
              </a:rPr>
              <a:t>tableau trié !</a:t>
            </a:r>
          </a:p>
        </p:txBody>
      </p:sp>
      <p:sp>
        <p:nvSpPr>
          <p:cNvPr id="951362" name="Text Box 1090"/>
          <p:cNvSpPr txBox="1">
            <a:spLocks noChangeArrowheads="1"/>
          </p:cNvSpPr>
          <p:nvPr/>
        </p:nvSpPr>
        <p:spPr bwMode="auto">
          <a:xfrm>
            <a:off x="2819400" y="762000"/>
            <a:ext cx="4773613" cy="6413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sz="3600" b="1" i="1">
                <a:solidFill>
                  <a:srgbClr val="FF0000"/>
                </a:solidFill>
              </a:rPr>
              <a:t>tableau trié !</a:t>
            </a:r>
          </a:p>
        </p:txBody>
      </p:sp>
      <p:sp>
        <p:nvSpPr>
          <p:cNvPr id="951363" name="Text Box 1091"/>
          <p:cNvSpPr txBox="1">
            <a:spLocks noChangeArrowheads="1"/>
          </p:cNvSpPr>
          <p:nvPr/>
        </p:nvSpPr>
        <p:spPr bwMode="auto">
          <a:xfrm>
            <a:off x="2819400" y="762000"/>
            <a:ext cx="4773613" cy="6413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sz="3600" b="1" i="1">
                <a:solidFill>
                  <a:srgbClr val="FF0000"/>
                </a:solidFill>
              </a:rPr>
              <a:t>tableau trié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1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1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1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1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60" grpId="0" autoUpdateAnimBg="0"/>
      <p:bldP spid="951361" grpId="0" autoUpdateAnimBg="0"/>
      <p:bldP spid="951362" grpId="0" autoUpdateAnimBg="0"/>
      <p:bldP spid="951363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6814-EF7A-496E-B182-DF597C4447F1}" type="slidenum">
              <a:rPr lang="fr-FR"/>
              <a:pPr/>
              <a:t>79</a:t>
            </a:fld>
            <a:endParaRPr lang="fr-FR"/>
          </a:p>
        </p:txBody>
      </p:sp>
      <p:sp>
        <p:nvSpPr>
          <p:cNvPr id="98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420100" cy="685800"/>
          </a:xfrm>
          <a:ln>
            <a:solidFill>
              <a:srgbClr val="6600FF"/>
            </a:solidFill>
          </a:ln>
        </p:spPr>
        <p:txBody>
          <a:bodyPr/>
          <a:lstStyle/>
          <a:p>
            <a:r>
              <a:rPr lang="fr-FR" b="1"/>
              <a:t>Le tri par fusion</a:t>
            </a:r>
          </a:p>
        </p:txBody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915400" cy="5029200"/>
          </a:xfrm>
        </p:spPr>
        <p:txBody>
          <a:bodyPr/>
          <a:lstStyle/>
          <a:p>
            <a:pPr lvl="1"/>
            <a:r>
              <a:rPr lang="fr-FR" sz="3200" i="1"/>
              <a:t>Donnée </a:t>
            </a:r>
            <a:r>
              <a:rPr lang="fr-FR" sz="3200"/>
              <a:t>: un tableau  </a:t>
            </a:r>
            <a:r>
              <a:rPr lang="fr-FR" sz="3200" i="1">
                <a:solidFill>
                  <a:srgbClr val="0000FF"/>
                </a:solidFill>
              </a:rPr>
              <a:t>tab  </a:t>
            </a:r>
            <a:r>
              <a:rPr lang="fr-FR" sz="3200"/>
              <a:t>de taille</a:t>
            </a:r>
            <a:r>
              <a:rPr lang="fr-FR" sz="3200" i="1">
                <a:solidFill>
                  <a:srgbClr val="0000FF"/>
                </a:solidFill>
              </a:rPr>
              <a:t>  nbVal</a:t>
            </a:r>
            <a:r>
              <a:rPr lang="fr-FR" sz="3200"/>
              <a:t>.</a:t>
            </a:r>
          </a:p>
          <a:p>
            <a:pPr lvl="1"/>
            <a:r>
              <a:rPr lang="fr-FR" sz="3200"/>
              <a:t>On fusionne successivement 2 par 2 les sous-tableaux adjacents préalablement triés.</a:t>
            </a:r>
          </a:p>
          <a:p>
            <a:pPr lvl="1">
              <a:buFont typeface="Symbol" pitchFamily="18" charset="2"/>
              <a:buNone/>
            </a:pPr>
            <a:endParaRPr lang="fr-FR" sz="2800"/>
          </a:p>
          <a:p>
            <a:pPr lvl="1">
              <a:buFont typeface="Symbol" pitchFamily="18" charset="2"/>
              <a:buNone/>
            </a:pPr>
            <a:endParaRPr lang="fr-FR" sz="2800"/>
          </a:p>
          <a:p>
            <a:pPr lvl="1">
              <a:buFont typeface="Symbol" pitchFamily="18" charset="2"/>
              <a:buNone/>
            </a:pPr>
            <a:r>
              <a:rPr lang="fr-FR" sz="2800"/>
              <a:t>procédure</a:t>
            </a:r>
            <a:r>
              <a:rPr lang="fr-FR" sz="2800">
                <a:solidFill>
                  <a:srgbClr val="0000FF"/>
                </a:solidFill>
              </a:rPr>
              <a:t> fusionInterneTab</a:t>
            </a:r>
            <a:r>
              <a:rPr lang="fr-FR" sz="2800"/>
              <a:t>(tab, nbVal, début, inter, fin)</a:t>
            </a:r>
          </a:p>
          <a:p>
            <a:pPr lvl="1">
              <a:buFont typeface="Symbol" pitchFamily="18" charset="2"/>
              <a:buNone/>
            </a:pPr>
            <a:r>
              <a:rPr lang="fr-FR" sz="2800" i="1">
                <a:solidFill>
                  <a:srgbClr val="FF0000"/>
                </a:solidFill>
              </a:rPr>
              <a:t>{adapté de </a:t>
            </a:r>
            <a:r>
              <a:rPr lang="fr-FR" sz="2800">
                <a:solidFill>
                  <a:srgbClr val="0000FF"/>
                </a:solidFill>
              </a:rPr>
              <a:t>fusionTab</a:t>
            </a:r>
            <a:r>
              <a:rPr lang="fr-FR" sz="2800" i="1">
                <a:solidFill>
                  <a:srgbClr val="FF0000"/>
                </a:solidFill>
              </a:rPr>
              <a:t> : on trie </a:t>
            </a:r>
            <a:r>
              <a:rPr lang="fr-FR" sz="2800">
                <a:solidFill>
                  <a:srgbClr val="6600FF"/>
                </a:solidFill>
              </a:rPr>
              <a:t>tab[début..fin] </a:t>
            </a:r>
            <a:r>
              <a:rPr lang="fr-FR" sz="2800" i="1">
                <a:solidFill>
                  <a:srgbClr val="FF0000"/>
                </a:solidFill>
              </a:rPr>
              <a:t>en supposant triés les sous-tableaux  </a:t>
            </a:r>
            <a:r>
              <a:rPr lang="fr-FR" sz="2800">
                <a:solidFill>
                  <a:srgbClr val="6600FF"/>
                </a:solidFill>
              </a:rPr>
              <a:t>tab[début..inter]</a:t>
            </a:r>
            <a:r>
              <a:rPr lang="fr-FR" sz="2800" i="1">
                <a:solidFill>
                  <a:srgbClr val="FF0000"/>
                </a:solidFill>
              </a:rPr>
              <a:t> et  </a:t>
            </a:r>
            <a:r>
              <a:rPr lang="fr-FR" sz="2800">
                <a:solidFill>
                  <a:srgbClr val="6600FF"/>
                </a:solidFill>
              </a:rPr>
              <a:t>tab[inter+1..fin]</a:t>
            </a:r>
            <a:r>
              <a:rPr lang="fr-FR" sz="2800" i="1">
                <a:solidFill>
                  <a:srgbClr val="FF0000"/>
                </a:solidFill>
              </a:rPr>
              <a:t>   }</a:t>
            </a:r>
          </a:p>
          <a:p>
            <a:pPr lvl="1">
              <a:buFont typeface="Symbol" pitchFamily="18" charset="2"/>
              <a:buNone/>
            </a:pPr>
            <a:endParaRPr lang="fr-FR" sz="2800"/>
          </a:p>
        </p:txBody>
      </p:sp>
      <p:sp>
        <p:nvSpPr>
          <p:cNvPr id="987140" name="AutoShape 4"/>
          <p:cNvSpPr>
            <a:spLocks noChangeArrowheads="1"/>
          </p:cNvSpPr>
          <p:nvPr/>
        </p:nvSpPr>
        <p:spPr bwMode="auto">
          <a:xfrm rot="5400000">
            <a:off x="4343400" y="3314700"/>
            <a:ext cx="990600" cy="304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66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AF6A-53CD-4CA0-AE7B-AE05D69196FE}" type="slidenum">
              <a:rPr lang="fr-FR"/>
              <a:pPr/>
              <a:t>8</a:t>
            </a:fld>
            <a:endParaRPr lang="fr-FR"/>
          </a:p>
        </p:txBody>
      </p:sp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420100" cy="838200"/>
          </a:xfrm>
          <a:ln>
            <a:solidFill>
              <a:srgbClr val="0033CC"/>
            </a:solidFill>
          </a:ln>
        </p:spPr>
        <p:txBody>
          <a:bodyPr/>
          <a:lstStyle/>
          <a:p>
            <a:r>
              <a:rPr lang="fr-FR" b="1"/>
              <a:t>Relation Transitive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420100" cy="5181600"/>
          </a:xfrm>
        </p:spPr>
        <p:txBody>
          <a:bodyPr/>
          <a:lstStyle/>
          <a:p>
            <a:pPr algn="ctr">
              <a:buFont typeface="Symbol" pitchFamily="18" charset="2"/>
              <a:buNone/>
            </a:pPr>
            <a:r>
              <a:rPr lang="fr-FR" sz="2400" b="1">
                <a:solidFill>
                  <a:srgbClr val="0066FF"/>
                </a:solidFill>
              </a:rPr>
              <a:t> </a:t>
            </a:r>
          </a:p>
        </p:txBody>
      </p:sp>
      <p:sp>
        <p:nvSpPr>
          <p:cNvPr id="735236" name="Text Box 4"/>
          <p:cNvSpPr txBox="1">
            <a:spLocks noChangeArrowheads="1"/>
          </p:cNvSpPr>
          <p:nvPr/>
        </p:nvSpPr>
        <p:spPr bwMode="auto">
          <a:xfrm>
            <a:off x="228600" y="1905000"/>
            <a:ext cx="5257800" cy="342423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sz="3200" i="1">
                <a:solidFill>
                  <a:srgbClr val="FF0000"/>
                </a:solidFill>
              </a:rPr>
              <a:t>Les raccourcis font partie de la relation</a:t>
            </a:r>
            <a:endParaRPr lang="fr-FR" sz="3200">
              <a:solidFill>
                <a:srgbClr val="0066FF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fr-FR" sz="3200">
              <a:solidFill>
                <a:srgbClr val="0066FF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fr-FR" sz="2200" b="1" i="1" u="sng"/>
              <a:t>Exemple</a:t>
            </a:r>
            <a:r>
              <a:rPr lang="fr-FR" sz="2200" b="1" i="1"/>
              <a:t>:</a:t>
            </a:r>
            <a:r>
              <a:rPr lang="fr-FR" sz="2200" b="1"/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fr-FR" sz="2200" b="1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fr-FR" sz="2200" b="1"/>
              <a:t>Chez les êtres vivants</a:t>
            </a:r>
            <a:endParaRPr lang="fr-FR" sz="3200" b="1">
              <a:solidFill>
                <a:srgbClr val="0066FF"/>
              </a:solidFill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sz="3200" b="1">
                <a:solidFill>
                  <a:srgbClr val="0066FF"/>
                </a:solidFill>
              </a:rPr>
              <a:t>A</a:t>
            </a:r>
            <a:r>
              <a:rPr lang="fr-FR" sz="3200">
                <a:solidFill>
                  <a:srgbClr val="0066FF"/>
                </a:solidFill>
              </a:rPr>
              <a:t> </a:t>
            </a:r>
            <a:r>
              <a:rPr lang="fr-FR" sz="3200" i="1">
                <a:solidFill>
                  <a:srgbClr val="FF0000"/>
                </a:solidFill>
              </a:rPr>
              <a:t>est un descendant de</a:t>
            </a:r>
            <a:r>
              <a:rPr lang="fr-FR" sz="3200">
                <a:solidFill>
                  <a:srgbClr val="0066FF"/>
                </a:solidFill>
              </a:rPr>
              <a:t> </a:t>
            </a:r>
            <a:r>
              <a:rPr lang="fr-FR" sz="3200" b="1">
                <a:solidFill>
                  <a:srgbClr val="0066FF"/>
                </a:solidFill>
              </a:rPr>
              <a:t>B</a:t>
            </a:r>
            <a:endParaRPr lang="fr-FR" sz="3200"/>
          </a:p>
          <a:p>
            <a:pPr algn="ctr"/>
            <a:endParaRPr lang="en-US" sz="2400"/>
          </a:p>
        </p:txBody>
      </p:sp>
      <p:grpSp>
        <p:nvGrpSpPr>
          <p:cNvPr id="735273" name="Group 41"/>
          <p:cNvGrpSpPr>
            <a:grpSpLocks/>
          </p:cNvGrpSpPr>
          <p:nvPr/>
        </p:nvGrpSpPr>
        <p:grpSpPr bwMode="auto">
          <a:xfrm>
            <a:off x="5638800" y="1447800"/>
            <a:ext cx="4027488" cy="4648200"/>
            <a:chOff x="3552" y="912"/>
            <a:chExt cx="2537" cy="2928"/>
          </a:xfrm>
        </p:grpSpPr>
        <p:pic>
          <p:nvPicPr>
            <p:cNvPr id="735266" name="Picture 3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52" y="912"/>
              <a:ext cx="2537" cy="2928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  <a:effectLst/>
          </p:spPr>
        </p:pic>
        <p:sp>
          <p:nvSpPr>
            <p:cNvPr id="735267" name="AutoShape 35"/>
            <p:cNvSpPr>
              <a:spLocks noChangeArrowheads="1"/>
            </p:cNvSpPr>
            <p:nvPr/>
          </p:nvSpPr>
          <p:spPr bwMode="auto">
            <a:xfrm flipV="1">
              <a:off x="4128" y="1200"/>
              <a:ext cx="432" cy="2400"/>
            </a:xfrm>
            <a:prstGeom prst="curvedRightArrow">
              <a:avLst>
                <a:gd name="adj1" fmla="val 50000"/>
                <a:gd name="adj2" fmla="val 161111"/>
                <a:gd name="adj3" fmla="val 16667"/>
              </a:avLst>
            </a:prstGeom>
            <a:solidFill>
              <a:schemeClr val="accent1"/>
            </a:solidFill>
            <a:ln w="38100" cap="sq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735268" name="Text Box 36"/>
            <p:cNvSpPr txBox="1">
              <a:spLocks noChangeArrowheads="1"/>
            </p:cNvSpPr>
            <p:nvPr/>
          </p:nvSpPr>
          <p:spPr bwMode="auto">
            <a:xfrm>
              <a:off x="4896" y="3216"/>
              <a:ext cx="576" cy="442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Aft>
                  <a:spcPct val="20000"/>
                </a:spcAft>
              </a:pPr>
              <a:r>
                <a:rPr lang="en-US" sz="4000" b="1">
                  <a:solidFill>
                    <a:srgbClr val="0066FF"/>
                  </a:solidFill>
                </a:rPr>
                <a:t>A</a:t>
              </a:r>
              <a:endParaRPr lang="en-US" sz="3200"/>
            </a:p>
          </p:txBody>
        </p:sp>
        <p:sp>
          <p:nvSpPr>
            <p:cNvPr id="735269" name="Text Box 37"/>
            <p:cNvSpPr txBox="1">
              <a:spLocks noChangeArrowheads="1"/>
            </p:cNvSpPr>
            <p:nvPr/>
          </p:nvSpPr>
          <p:spPr bwMode="auto">
            <a:xfrm>
              <a:off x="4368" y="960"/>
              <a:ext cx="576" cy="442"/>
            </a:xfrm>
            <a:prstGeom prst="rect">
              <a:avLst/>
            </a:prstGeom>
            <a:noFill/>
            <a:ln w="9525" cap="sq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Aft>
                  <a:spcPct val="20000"/>
                </a:spcAft>
              </a:pPr>
              <a:r>
                <a:rPr lang="en-US" sz="4000" b="1">
                  <a:solidFill>
                    <a:srgbClr val="0066FF"/>
                  </a:solidFill>
                </a:rPr>
                <a:t>B</a:t>
              </a:r>
              <a:endParaRPr lang="en-US" sz="3200"/>
            </a:p>
          </p:txBody>
        </p:sp>
        <p:sp>
          <p:nvSpPr>
            <p:cNvPr id="735270" name="Line 38"/>
            <p:cNvSpPr>
              <a:spLocks noChangeShapeType="1"/>
            </p:cNvSpPr>
            <p:nvPr/>
          </p:nvSpPr>
          <p:spPr bwMode="auto">
            <a:xfrm flipH="1" flipV="1">
              <a:off x="4608" y="3024"/>
              <a:ext cx="192" cy="192"/>
            </a:xfrm>
            <a:prstGeom prst="line">
              <a:avLst/>
            </a:prstGeom>
            <a:noFill/>
            <a:ln w="57150" cap="sq">
              <a:solidFill>
                <a:srgbClr val="0066FF"/>
              </a:solidFill>
              <a:round/>
              <a:headEnd/>
              <a:tailEnd type="stealth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35271" name="Line 39"/>
            <p:cNvSpPr>
              <a:spLocks noChangeShapeType="1"/>
            </p:cNvSpPr>
            <p:nvPr/>
          </p:nvSpPr>
          <p:spPr bwMode="auto">
            <a:xfrm flipV="1">
              <a:off x="4512" y="2304"/>
              <a:ext cx="48" cy="384"/>
            </a:xfrm>
            <a:prstGeom prst="line">
              <a:avLst/>
            </a:prstGeom>
            <a:noFill/>
            <a:ln w="57150" cap="sq">
              <a:solidFill>
                <a:srgbClr val="0066FF"/>
              </a:solidFill>
              <a:round/>
              <a:headEnd/>
              <a:tailEnd type="stealth" w="lg" len="lg"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735272" name="Line 40"/>
            <p:cNvSpPr>
              <a:spLocks noChangeShapeType="1"/>
            </p:cNvSpPr>
            <p:nvPr/>
          </p:nvSpPr>
          <p:spPr bwMode="auto">
            <a:xfrm flipV="1">
              <a:off x="4608" y="1680"/>
              <a:ext cx="48" cy="384"/>
            </a:xfrm>
            <a:prstGeom prst="line">
              <a:avLst/>
            </a:prstGeom>
            <a:noFill/>
            <a:ln w="57150" cap="sq">
              <a:solidFill>
                <a:srgbClr val="0066FF"/>
              </a:solidFill>
              <a:round/>
              <a:headEnd/>
              <a:tailEnd type="stealth" w="lg" len="lg"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060C-7DBE-4AD4-A4A0-EDB4AA56CCDF}" type="slidenum">
              <a:rPr lang="fr-FR"/>
              <a:pPr/>
              <a:t>80</a:t>
            </a:fld>
            <a:endParaRPr lang="fr-FR"/>
          </a:p>
        </p:txBody>
      </p:sp>
      <p:sp>
        <p:nvSpPr>
          <p:cNvPr id="94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40088" y="339725"/>
            <a:ext cx="6086475" cy="725488"/>
          </a:xfrm>
          <a:ln>
            <a:solidFill>
              <a:srgbClr val="6600FF"/>
            </a:solidFill>
          </a:ln>
        </p:spPr>
        <p:txBody>
          <a:bodyPr/>
          <a:lstStyle/>
          <a:p>
            <a:r>
              <a:rPr lang="fr-FR" b="1"/>
              <a:t>fusionInterneTab: </a:t>
            </a:r>
            <a:r>
              <a:rPr lang="fr-FR" sz="2800" b="1">
                <a:solidFill>
                  <a:srgbClr val="3333CC"/>
                </a:solidFill>
              </a:rPr>
              <a:t>un exemple</a:t>
            </a:r>
          </a:p>
        </p:txBody>
      </p:sp>
      <p:grpSp>
        <p:nvGrpSpPr>
          <p:cNvPr id="942083" name="Group 3"/>
          <p:cNvGrpSpPr>
            <a:grpSpLocks/>
          </p:cNvGrpSpPr>
          <p:nvPr/>
        </p:nvGrpSpPr>
        <p:grpSpPr bwMode="auto">
          <a:xfrm>
            <a:off x="1917700" y="5399088"/>
            <a:ext cx="5764213" cy="954087"/>
            <a:chOff x="1496" y="845"/>
            <a:chExt cx="3631" cy="601"/>
          </a:xfrm>
        </p:grpSpPr>
        <p:grpSp>
          <p:nvGrpSpPr>
            <p:cNvPr id="942084" name="Group 4"/>
            <p:cNvGrpSpPr>
              <a:grpSpLocks/>
            </p:cNvGrpSpPr>
            <p:nvPr/>
          </p:nvGrpSpPr>
          <p:grpSpPr bwMode="auto">
            <a:xfrm>
              <a:off x="1905" y="845"/>
              <a:ext cx="363" cy="272"/>
              <a:chOff x="2077" y="845"/>
              <a:chExt cx="363" cy="272"/>
            </a:xfrm>
          </p:grpSpPr>
          <p:sp>
            <p:nvSpPr>
              <p:cNvPr id="942085" name="Rectangle 5"/>
              <p:cNvSpPr>
                <a:spLocks noChangeArrowheads="1"/>
              </p:cNvSpPr>
              <p:nvPr/>
            </p:nvSpPr>
            <p:spPr bwMode="auto">
              <a:xfrm>
                <a:off x="2077" y="845"/>
                <a:ext cx="363" cy="272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prstDash val="lgDashDotDot"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42086" name="Text Box 6"/>
              <p:cNvSpPr txBox="1">
                <a:spLocks noChangeArrowheads="1"/>
              </p:cNvSpPr>
              <p:nvPr/>
            </p:nvSpPr>
            <p:spPr bwMode="auto">
              <a:xfrm>
                <a:off x="2124" y="859"/>
                <a:ext cx="284" cy="25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prstDash val="lgDashDotDot"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fr-FR">
                    <a:solidFill>
                      <a:schemeClr val="bg2"/>
                    </a:solidFill>
                  </a:rPr>
                  <a:t>44</a:t>
                </a:r>
              </a:p>
            </p:txBody>
          </p:sp>
        </p:grpSp>
        <p:grpSp>
          <p:nvGrpSpPr>
            <p:cNvPr id="942087" name="Group 7"/>
            <p:cNvGrpSpPr>
              <a:grpSpLocks/>
            </p:cNvGrpSpPr>
            <p:nvPr/>
          </p:nvGrpSpPr>
          <p:grpSpPr bwMode="auto">
            <a:xfrm>
              <a:off x="2310" y="845"/>
              <a:ext cx="363" cy="272"/>
              <a:chOff x="1260" y="2069"/>
              <a:chExt cx="363" cy="272"/>
            </a:xfrm>
          </p:grpSpPr>
          <p:sp>
            <p:nvSpPr>
              <p:cNvPr id="942088" name="Rectangle 8"/>
              <p:cNvSpPr>
                <a:spLocks noChangeArrowheads="1"/>
              </p:cNvSpPr>
              <p:nvPr/>
            </p:nvSpPr>
            <p:spPr bwMode="auto">
              <a:xfrm>
                <a:off x="1260" y="2069"/>
                <a:ext cx="363" cy="27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prstDash val="lgDashDotDot"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42089" name="Text Box 9"/>
              <p:cNvSpPr txBox="1">
                <a:spLocks noChangeArrowheads="1"/>
              </p:cNvSpPr>
              <p:nvPr/>
            </p:nvSpPr>
            <p:spPr bwMode="auto">
              <a:xfrm>
                <a:off x="1307" y="2083"/>
                <a:ext cx="284" cy="25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prstDash val="lgDashDotDot"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fr-FR">
                    <a:solidFill>
                      <a:schemeClr val="bg2"/>
                    </a:solidFill>
                  </a:rPr>
                  <a:t>99</a:t>
                </a:r>
              </a:p>
            </p:txBody>
          </p:sp>
        </p:grpSp>
        <p:grpSp>
          <p:nvGrpSpPr>
            <p:cNvPr id="942090" name="Group 10"/>
            <p:cNvGrpSpPr>
              <a:grpSpLocks/>
            </p:cNvGrpSpPr>
            <p:nvPr/>
          </p:nvGrpSpPr>
          <p:grpSpPr bwMode="auto">
            <a:xfrm>
              <a:off x="2722" y="845"/>
              <a:ext cx="363" cy="272"/>
              <a:chOff x="2758" y="845"/>
              <a:chExt cx="363" cy="272"/>
            </a:xfrm>
          </p:grpSpPr>
          <p:sp>
            <p:nvSpPr>
              <p:cNvPr id="942091" name="Rectangle 11"/>
              <p:cNvSpPr>
                <a:spLocks noChangeArrowheads="1"/>
              </p:cNvSpPr>
              <p:nvPr/>
            </p:nvSpPr>
            <p:spPr bwMode="auto">
              <a:xfrm>
                <a:off x="2758" y="845"/>
                <a:ext cx="363" cy="272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prstDash val="lgDashDotDot"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42092" name="Text Box 12"/>
              <p:cNvSpPr txBox="1">
                <a:spLocks noChangeArrowheads="1"/>
              </p:cNvSpPr>
              <p:nvPr/>
            </p:nvSpPr>
            <p:spPr bwMode="auto">
              <a:xfrm>
                <a:off x="2805" y="859"/>
                <a:ext cx="284" cy="25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prstDash val="lgDashDotDot"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fr-FR">
                    <a:solidFill>
                      <a:schemeClr val="bg2"/>
                    </a:solidFill>
                  </a:rPr>
                  <a:t>66</a:t>
                </a:r>
              </a:p>
            </p:txBody>
          </p:sp>
        </p:grpSp>
        <p:grpSp>
          <p:nvGrpSpPr>
            <p:cNvPr id="942093" name="Group 13"/>
            <p:cNvGrpSpPr>
              <a:grpSpLocks/>
            </p:cNvGrpSpPr>
            <p:nvPr/>
          </p:nvGrpSpPr>
          <p:grpSpPr bwMode="auto">
            <a:xfrm>
              <a:off x="3120" y="845"/>
              <a:ext cx="363" cy="272"/>
              <a:chOff x="3120" y="845"/>
              <a:chExt cx="363" cy="272"/>
            </a:xfrm>
          </p:grpSpPr>
          <p:sp>
            <p:nvSpPr>
              <p:cNvPr id="942094" name="Rectangle 14"/>
              <p:cNvSpPr>
                <a:spLocks noChangeArrowheads="1"/>
              </p:cNvSpPr>
              <p:nvPr/>
            </p:nvSpPr>
            <p:spPr bwMode="auto">
              <a:xfrm>
                <a:off x="3120" y="845"/>
                <a:ext cx="363" cy="27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prstDash val="lgDashDotDot"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42095" name="Text Box 15"/>
              <p:cNvSpPr txBox="1">
                <a:spLocks noChangeArrowheads="1"/>
              </p:cNvSpPr>
              <p:nvPr/>
            </p:nvSpPr>
            <p:spPr bwMode="auto">
              <a:xfrm>
                <a:off x="3167" y="859"/>
                <a:ext cx="284" cy="25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prstDash val="lgDashDotDot"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fr-FR">
                    <a:solidFill>
                      <a:schemeClr val="bg2"/>
                    </a:solidFill>
                  </a:rPr>
                  <a:t>33</a:t>
                </a:r>
              </a:p>
            </p:txBody>
          </p:sp>
        </p:grpSp>
        <p:grpSp>
          <p:nvGrpSpPr>
            <p:cNvPr id="942096" name="Group 16"/>
            <p:cNvGrpSpPr>
              <a:grpSpLocks/>
            </p:cNvGrpSpPr>
            <p:nvPr/>
          </p:nvGrpSpPr>
          <p:grpSpPr bwMode="auto">
            <a:xfrm>
              <a:off x="3528" y="845"/>
              <a:ext cx="363" cy="272"/>
              <a:chOff x="3483" y="845"/>
              <a:chExt cx="363" cy="272"/>
            </a:xfrm>
          </p:grpSpPr>
          <p:sp>
            <p:nvSpPr>
              <p:cNvPr id="942097" name="Rectangle 17"/>
              <p:cNvSpPr>
                <a:spLocks noChangeArrowheads="1"/>
              </p:cNvSpPr>
              <p:nvPr/>
            </p:nvSpPr>
            <p:spPr bwMode="auto">
              <a:xfrm>
                <a:off x="3483" y="845"/>
                <a:ext cx="363" cy="272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prstDash val="lgDashDotDot"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42098" name="Text Box 18"/>
              <p:cNvSpPr txBox="1">
                <a:spLocks noChangeArrowheads="1"/>
              </p:cNvSpPr>
              <p:nvPr/>
            </p:nvSpPr>
            <p:spPr bwMode="auto">
              <a:xfrm>
                <a:off x="3530" y="859"/>
                <a:ext cx="284" cy="25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prstDash val="lgDashDotDot"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fr-FR">
                    <a:solidFill>
                      <a:schemeClr val="bg2"/>
                    </a:solidFill>
                  </a:rPr>
                  <a:t>55</a:t>
                </a:r>
              </a:p>
            </p:txBody>
          </p:sp>
        </p:grpSp>
        <p:grpSp>
          <p:nvGrpSpPr>
            <p:cNvPr id="942099" name="Group 19"/>
            <p:cNvGrpSpPr>
              <a:grpSpLocks/>
            </p:cNvGrpSpPr>
            <p:nvPr/>
          </p:nvGrpSpPr>
          <p:grpSpPr bwMode="auto">
            <a:xfrm>
              <a:off x="3937" y="845"/>
              <a:ext cx="363" cy="272"/>
              <a:chOff x="3846" y="845"/>
              <a:chExt cx="363" cy="272"/>
            </a:xfrm>
          </p:grpSpPr>
          <p:sp>
            <p:nvSpPr>
              <p:cNvPr id="942100" name="Rectangle 20"/>
              <p:cNvSpPr>
                <a:spLocks noChangeArrowheads="1"/>
              </p:cNvSpPr>
              <p:nvPr/>
            </p:nvSpPr>
            <p:spPr bwMode="auto">
              <a:xfrm>
                <a:off x="3846" y="845"/>
                <a:ext cx="363" cy="27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prstDash val="lgDashDotDot"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42101" name="Text Box 21"/>
              <p:cNvSpPr txBox="1">
                <a:spLocks noChangeArrowheads="1"/>
              </p:cNvSpPr>
              <p:nvPr/>
            </p:nvSpPr>
            <p:spPr bwMode="auto">
              <a:xfrm>
                <a:off x="3893" y="859"/>
                <a:ext cx="284" cy="25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prstDash val="lgDashDotDot"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fr-FR">
                    <a:solidFill>
                      <a:schemeClr val="bg2"/>
                    </a:solidFill>
                  </a:rPr>
                  <a:t>88</a:t>
                </a:r>
              </a:p>
            </p:txBody>
          </p:sp>
        </p:grpSp>
        <p:grpSp>
          <p:nvGrpSpPr>
            <p:cNvPr id="942102" name="Group 22"/>
            <p:cNvGrpSpPr>
              <a:grpSpLocks/>
            </p:cNvGrpSpPr>
            <p:nvPr/>
          </p:nvGrpSpPr>
          <p:grpSpPr bwMode="auto">
            <a:xfrm>
              <a:off x="4354" y="845"/>
              <a:ext cx="363" cy="272"/>
              <a:chOff x="1260" y="2069"/>
              <a:chExt cx="363" cy="272"/>
            </a:xfrm>
          </p:grpSpPr>
          <p:sp>
            <p:nvSpPr>
              <p:cNvPr id="942103" name="Rectangle 23"/>
              <p:cNvSpPr>
                <a:spLocks noChangeArrowheads="1"/>
              </p:cNvSpPr>
              <p:nvPr/>
            </p:nvSpPr>
            <p:spPr bwMode="auto">
              <a:xfrm>
                <a:off x="1260" y="2069"/>
                <a:ext cx="363" cy="272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prstDash val="lgDashDotDot"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42104" name="Text Box 24"/>
              <p:cNvSpPr txBox="1">
                <a:spLocks noChangeArrowheads="1"/>
              </p:cNvSpPr>
              <p:nvPr/>
            </p:nvSpPr>
            <p:spPr bwMode="auto">
              <a:xfrm>
                <a:off x="1307" y="2083"/>
                <a:ext cx="284" cy="25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prstDash val="lgDashDotDot"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fr-FR">
                    <a:solidFill>
                      <a:schemeClr val="bg2"/>
                    </a:solidFill>
                  </a:rPr>
                  <a:t>22</a:t>
                </a:r>
              </a:p>
            </p:txBody>
          </p:sp>
        </p:grpSp>
        <p:sp>
          <p:nvSpPr>
            <p:cNvPr id="942105" name="Text Box 25"/>
            <p:cNvSpPr txBox="1">
              <a:spLocks noChangeArrowheads="1"/>
            </p:cNvSpPr>
            <p:nvPr/>
          </p:nvSpPr>
          <p:spPr bwMode="auto">
            <a:xfrm>
              <a:off x="1547" y="1207"/>
              <a:ext cx="188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lgDashDotDot"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fr-FR" sz="180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942106" name="Text Box 26"/>
            <p:cNvSpPr txBox="1">
              <a:spLocks noChangeArrowheads="1"/>
            </p:cNvSpPr>
            <p:nvPr/>
          </p:nvSpPr>
          <p:spPr bwMode="auto">
            <a:xfrm>
              <a:off x="1986" y="1180"/>
              <a:ext cx="188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lgDashDotDot"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fr-FR" sz="180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942107" name="Text Box 27"/>
            <p:cNvSpPr txBox="1">
              <a:spLocks noChangeArrowheads="1"/>
            </p:cNvSpPr>
            <p:nvPr/>
          </p:nvSpPr>
          <p:spPr bwMode="auto">
            <a:xfrm>
              <a:off x="2391" y="1180"/>
              <a:ext cx="188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lgDashDotDot"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fr-FR" sz="18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942108" name="Text Box 28"/>
            <p:cNvSpPr txBox="1">
              <a:spLocks noChangeArrowheads="1"/>
            </p:cNvSpPr>
            <p:nvPr/>
          </p:nvSpPr>
          <p:spPr bwMode="auto">
            <a:xfrm>
              <a:off x="2848" y="1180"/>
              <a:ext cx="188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lgDashDotDot"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fr-FR" sz="180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942109" name="Text Box 29"/>
            <p:cNvSpPr txBox="1">
              <a:spLocks noChangeArrowheads="1"/>
            </p:cNvSpPr>
            <p:nvPr/>
          </p:nvSpPr>
          <p:spPr bwMode="auto">
            <a:xfrm>
              <a:off x="3211" y="1180"/>
              <a:ext cx="188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lgDashDotDot"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fr-FR" sz="180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942110" name="Text Box 30"/>
            <p:cNvSpPr txBox="1">
              <a:spLocks noChangeArrowheads="1"/>
            </p:cNvSpPr>
            <p:nvPr/>
          </p:nvSpPr>
          <p:spPr bwMode="auto">
            <a:xfrm>
              <a:off x="3574" y="1180"/>
              <a:ext cx="188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lgDashDotDot"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fr-FR" sz="180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942111" name="Text Box 31"/>
            <p:cNvSpPr txBox="1">
              <a:spLocks noChangeArrowheads="1"/>
            </p:cNvSpPr>
            <p:nvPr/>
          </p:nvSpPr>
          <p:spPr bwMode="auto">
            <a:xfrm>
              <a:off x="4027" y="1180"/>
              <a:ext cx="188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lgDashDotDot"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fr-FR" sz="1800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942112" name="Text Box 32"/>
            <p:cNvSpPr txBox="1">
              <a:spLocks noChangeArrowheads="1"/>
            </p:cNvSpPr>
            <p:nvPr/>
          </p:nvSpPr>
          <p:spPr bwMode="auto">
            <a:xfrm>
              <a:off x="4429" y="1180"/>
              <a:ext cx="188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lgDashDotDot"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fr-FR" sz="1800">
                  <a:solidFill>
                    <a:schemeClr val="bg2"/>
                  </a:solidFill>
                </a:rPr>
                <a:t>8</a:t>
              </a:r>
            </a:p>
          </p:txBody>
        </p:sp>
        <p:grpSp>
          <p:nvGrpSpPr>
            <p:cNvPr id="942113" name="Group 33"/>
            <p:cNvGrpSpPr>
              <a:grpSpLocks/>
            </p:cNvGrpSpPr>
            <p:nvPr/>
          </p:nvGrpSpPr>
          <p:grpSpPr bwMode="auto">
            <a:xfrm>
              <a:off x="1496" y="845"/>
              <a:ext cx="363" cy="272"/>
              <a:chOff x="1714" y="845"/>
              <a:chExt cx="363" cy="272"/>
            </a:xfrm>
          </p:grpSpPr>
          <p:sp>
            <p:nvSpPr>
              <p:cNvPr id="942114" name="Rectangle 34"/>
              <p:cNvSpPr>
                <a:spLocks noChangeArrowheads="1"/>
              </p:cNvSpPr>
              <p:nvPr/>
            </p:nvSpPr>
            <p:spPr bwMode="auto">
              <a:xfrm>
                <a:off x="1714" y="845"/>
                <a:ext cx="363" cy="27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prstDash val="lgDashDotDot"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42115" name="Text Box 35"/>
              <p:cNvSpPr txBox="1">
                <a:spLocks noChangeArrowheads="1"/>
              </p:cNvSpPr>
              <p:nvPr/>
            </p:nvSpPr>
            <p:spPr bwMode="auto">
              <a:xfrm>
                <a:off x="1761" y="859"/>
                <a:ext cx="284" cy="25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prstDash val="lgDashDotDot"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fr-FR">
                    <a:solidFill>
                      <a:schemeClr val="bg2"/>
                    </a:solidFill>
                  </a:rPr>
                  <a:t>77</a:t>
                </a:r>
              </a:p>
            </p:txBody>
          </p:sp>
        </p:grpSp>
        <p:grpSp>
          <p:nvGrpSpPr>
            <p:cNvPr id="942116" name="Group 36"/>
            <p:cNvGrpSpPr>
              <a:grpSpLocks/>
            </p:cNvGrpSpPr>
            <p:nvPr/>
          </p:nvGrpSpPr>
          <p:grpSpPr bwMode="auto">
            <a:xfrm>
              <a:off x="4764" y="845"/>
              <a:ext cx="363" cy="272"/>
              <a:chOff x="1260" y="2069"/>
              <a:chExt cx="363" cy="272"/>
            </a:xfrm>
          </p:grpSpPr>
          <p:sp>
            <p:nvSpPr>
              <p:cNvPr id="942117" name="Rectangle 37"/>
              <p:cNvSpPr>
                <a:spLocks noChangeArrowheads="1"/>
              </p:cNvSpPr>
              <p:nvPr/>
            </p:nvSpPr>
            <p:spPr bwMode="auto">
              <a:xfrm>
                <a:off x="1260" y="2069"/>
                <a:ext cx="363" cy="27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prstDash val="lgDashDotDot"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42118" name="Text Box 38"/>
              <p:cNvSpPr txBox="1">
                <a:spLocks noChangeArrowheads="1"/>
              </p:cNvSpPr>
              <p:nvPr/>
            </p:nvSpPr>
            <p:spPr bwMode="auto">
              <a:xfrm>
                <a:off x="1307" y="2083"/>
                <a:ext cx="284" cy="25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prstDash val="lgDashDotDot"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fr-FR">
                    <a:solidFill>
                      <a:schemeClr val="bg2"/>
                    </a:solidFill>
                  </a:rPr>
                  <a:t>44</a:t>
                </a:r>
              </a:p>
            </p:txBody>
          </p:sp>
        </p:grpSp>
        <p:sp>
          <p:nvSpPr>
            <p:cNvPr id="942119" name="Text Box 39"/>
            <p:cNvSpPr txBox="1">
              <a:spLocks noChangeArrowheads="1"/>
            </p:cNvSpPr>
            <p:nvPr/>
          </p:nvSpPr>
          <p:spPr bwMode="auto">
            <a:xfrm>
              <a:off x="4837" y="1180"/>
              <a:ext cx="188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lgDashDotDot"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fr-FR" sz="1800">
                  <a:solidFill>
                    <a:schemeClr val="bg2"/>
                  </a:solidFill>
                </a:rPr>
                <a:t>9</a:t>
              </a:r>
            </a:p>
          </p:txBody>
        </p:sp>
      </p:grpSp>
      <p:sp>
        <p:nvSpPr>
          <p:cNvPr id="942121" name="Text Box 41"/>
          <p:cNvSpPr txBox="1">
            <a:spLocks noChangeArrowheads="1"/>
          </p:cNvSpPr>
          <p:nvPr/>
        </p:nvSpPr>
        <p:spPr bwMode="auto">
          <a:xfrm>
            <a:off x="212725" y="457200"/>
            <a:ext cx="2709863" cy="608013"/>
          </a:xfrm>
          <a:prstGeom prst="rect">
            <a:avLst/>
          </a:prstGeom>
          <a:noFill/>
          <a:ln w="28575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 i="1">
                <a:solidFill>
                  <a:srgbClr val="FF0000"/>
                </a:solidFill>
              </a:rPr>
              <a:t>Sens ascendant</a:t>
            </a:r>
            <a:endParaRPr lang="en-US"/>
          </a:p>
        </p:txBody>
      </p:sp>
      <p:grpSp>
        <p:nvGrpSpPr>
          <p:cNvPr id="942192" name="Group 112"/>
          <p:cNvGrpSpPr>
            <a:grpSpLocks/>
          </p:cNvGrpSpPr>
          <p:nvPr/>
        </p:nvGrpSpPr>
        <p:grpSpPr bwMode="auto">
          <a:xfrm flipV="1">
            <a:off x="4165600" y="2098675"/>
            <a:ext cx="561975" cy="561975"/>
            <a:chOff x="3403" y="2155"/>
            <a:chExt cx="354" cy="354"/>
          </a:xfrm>
        </p:grpSpPr>
        <p:sp>
          <p:nvSpPr>
            <p:cNvPr id="942193" name="AutoShape 113"/>
            <p:cNvSpPr>
              <a:spLocks noChangeArrowheads="1"/>
            </p:cNvSpPr>
            <p:nvPr/>
          </p:nvSpPr>
          <p:spPr bwMode="auto">
            <a:xfrm rot="5400000">
              <a:off x="3522" y="2036"/>
              <a:ext cx="115" cy="354"/>
            </a:xfrm>
            <a:prstGeom prst="chevron">
              <a:avLst>
                <a:gd name="adj" fmla="val 76472"/>
              </a:avLst>
            </a:prstGeom>
            <a:solidFill>
              <a:srgbClr val="FD512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942194" name="Line 114"/>
            <p:cNvSpPr>
              <a:spLocks noChangeShapeType="1"/>
            </p:cNvSpPr>
            <p:nvPr/>
          </p:nvSpPr>
          <p:spPr bwMode="auto">
            <a:xfrm flipH="1">
              <a:off x="3580" y="2265"/>
              <a:ext cx="0" cy="244"/>
            </a:xfrm>
            <a:prstGeom prst="line">
              <a:avLst/>
            </a:prstGeom>
            <a:noFill/>
            <a:ln w="19050" cap="sq">
              <a:solidFill>
                <a:srgbClr val="FD512F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942249" name="Group 169"/>
          <p:cNvGrpSpPr>
            <a:grpSpLocks/>
          </p:cNvGrpSpPr>
          <p:nvPr/>
        </p:nvGrpSpPr>
        <p:grpSpPr bwMode="auto">
          <a:xfrm>
            <a:off x="2262188" y="3422650"/>
            <a:ext cx="4610100" cy="1778000"/>
            <a:chOff x="1425" y="2156"/>
            <a:chExt cx="2904" cy="1120"/>
          </a:xfrm>
        </p:grpSpPr>
        <p:grpSp>
          <p:nvGrpSpPr>
            <p:cNvPr id="942247" name="Group 167"/>
            <p:cNvGrpSpPr>
              <a:grpSpLocks/>
            </p:cNvGrpSpPr>
            <p:nvPr/>
          </p:nvGrpSpPr>
          <p:grpSpPr bwMode="auto">
            <a:xfrm>
              <a:off x="2877" y="2156"/>
              <a:ext cx="1452" cy="774"/>
              <a:chOff x="2977" y="2190"/>
              <a:chExt cx="1452" cy="774"/>
            </a:xfrm>
          </p:grpSpPr>
          <p:grpSp>
            <p:nvGrpSpPr>
              <p:cNvPr id="942133" name="Group 53"/>
              <p:cNvGrpSpPr>
                <a:grpSpLocks/>
              </p:cNvGrpSpPr>
              <p:nvPr/>
            </p:nvGrpSpPr>
            <p:grpSpPr bwMode="auto">
              <a:xfrm>
                <a:off x="2977" y="2190"/>
                <a:ext cx="1452" cy="272"/>
                <a:chOff x="3120" y="2659"/>
                <a:chExt cx="1452" cy="272"/>
              </a:xfrm>
            </p:grpSpPr>
            <p:grpSp>
              <p:nvGrpSpPr>
                <p:cNvPr id="942134" name="Group 54"/>
                <p:cNvGrpSpPr>
                  <a:grpSpLocks/>
                </p:cNvGrpSpPr>
                <p:nvPr/>
              </p:nvGrpSpPr>
              <p:grpSpPr bwMode="auto">
                <a:xfrm>
                  <a:off x="3846" y="2659"/>
                  <a:ext cx="363" cy="272"/>
                  <a:chOff x="3483" y="845"/>
                  <a:chExt cx="363" cy="272"/>
                </a:xfrm>
              </p:grpSpPr>
              <p:sp>
                <p:nvSpPr>
                  <p:cNvPr id="942135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3483" y="845"/>
                    <a:ext cx="363" cy="27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42136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34" y="859"/>
                    <a:ext cx="276" cy="25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lnSpc>
                        <a:spcPct val="100000"/>
                      </a:lnSpc>
                      <a:spcBef>
                        <a:spcPct val="0"/>
                      </a:spcBef>
                    </a:pPr>
                    <a:r>
                      <a:rPr lang="fr-FR"/>
                      <a:t>55</a:t>
                    </a:r>
                  </a:p>
                </p:txBody>
              </p:sp>
            </p:grpSp>
            <p:grpSp>
              <p:nvGrpSpPr>
                <p:cNvPr id="942137" name="Group 57"/>
                <p:cNvGrpSpPr>
                  <a:grpSpLocks/>
                </p:cNvGrpSpPr>
                <p:nvPr/>
              </p:nvGrpSpPr>
              <p:grpSpPr bwMode="auto">
                <a:xfrm>
                  <a:off x="3120" y="2659"/>
                  <a:ext cx="363" cy="272"/>
                  <a:chOff x="1260" y="2069"/>
                  <a:chExt cx="363" cy="272"/>
                </a:xfrm>
              </p:grpSpPr>
              <p:sp>
                <p:nvSpPr>
                  <p:cNvPr id="942138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1260" y="2069"/>
                    <a:ext cx="363" cy="27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42139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1" y="2083"/>
                    <a:ext cx="276" cy="25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lnSpc>
                        <a:spcPct val="100000"/>
                      </a:lnSpc>
                      <a:spcBef>
                        <a:spcPct val="0"/>
                      </a:spcBef>
                    </a:pPr>
                    <a:r>
                      <a:rPr lang="fr-FR"/>
                      <a:t>22</a:t>
                    </a:r>
                  </a:p>
                </p:txBody>
              </p:sp>
            </p:grpSp>
            <p:grpSp>
              <p:nvGrpSpPr>
                <p:cNvPr id="942140" name="Group 60"/>
                <p:cNvGrpSpPr>
                  <a:grpSpLocks/>
                </p:cNvGrpSpPr>
                <p:nvPr/>
              </p:nvGrpSpPr>
              <p:grpSpPr bwMode="auto">
                <a:xfrm>
                  <a:off x="4209" y="2659"/>
                  <a:ext cx="363" cy="272"/>
                  <a:chOff x="3846" y="845"/>
                  <a:chExt cx="363" cy="272"/>
                </a:xfrm>
              </p:grpSpPr>
              <p:sp>
                <p:nvSpPr>
                  <p:cNvPr id="942141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3846" y="845"/>
                    <a:ext cx="363" cy="27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42142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97" y="859"/>
                    <a:ext cx="276" cy="25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lnSpc>
                        <a:spcPct val="100000"/>
                      </a:lnSpc>
                      <a:spcBef>
                        <a:spcPct val="0"/>
                      </a:spcBef>
                    </a:pPr>
                    <a:r>
                      <a:rPr lang="fr-FR"/>
                      <a:t>88</a:t>
                    </a:r>
                  </a:p>
                </p:txBody>
              </p:sp>
            </p:grpSp>
            <p:grpSp>
              <p:nvGrpSpPr>
                <p:cNvPr id="942143" name="Group 63"/>
                <p:cNvGrpSpPr>
                  <a:grpSpLocks/>
                </p:cNvGrpSpPr>
                <p:nvPr/>
              </p:nvGrpSpPr>
              <p:grpSpPr bwMode="auto">
                <a:xfrm>
                  <a:off x="3483" y="2659"/>
                  <a:ext cx="363" cy="272"/>
                  <a:chOff x="3120" y="845"/>
                  <a:chExt cx="363" cy="272"/>
                </a:xfrm>
              </p:grpSpPr>
              <p:sp>
                <p:nvSpPr>
                  <p:cNvPr id="942144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845"/>
                    <a:ext cx="363" cy="27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42145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71" y="859"/>
                    <a:ext cx="276" cy="25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lnSpc>
                        <a:spcPct val="100000"/>
                      </a:lnSpc>
                      <a:spcBef>
                        <a:spcPct val="0"/>
                      </a:spcBef>
                    </a:pPr>
                    <a:r>
                      <a:rPr lang="fr-FR"/>
                      <a:t>33</a:t>
                    </a:r>
                  </a:p>
                </p:txBody>
              </p:sp>
            </p:grpSp>
          </p:grpSp>
          <p:grpSp>
            <p:nvGrpSpPr>
              <p:cNvPr id="942146" name="Group 66"/>
              <p:cNvGrpSpPr>
                <a:grpSpLocks/>
              </p:cNvGrpSpPr>
              <p:nvPr/>
            </p:nvGrpSpPr>
            <p:grpSpPr bwMode="auto">
              <a:xfrm flipV="1">
                <a:off x="3562" y="2610"/>
                <a:ext cx="354" cy="354"/>
                <a:chOff x="3403" y="2155"/>
                <a:chExt cx="354" cy="354"/>
              </a:xfrm>
            </p:grpSpPr>
            <p:sp>
              <p:nvSpPr>
                <p:cNvPr id="942147" name="AutoShape 67"/>
                <p:cNvSpPr>
                  <a:spLocks noChangeArrowheads="1"/>
                </p:cNvSpPr>
                <p:nvPr/>
              </p:nvSpPr>
              <p:spPr bwMode="auto">
                <a:xfrm rot="5400000">
                  <a:off x="3522" y="2036"/>
                  <a:ext cx="115" cy="354"/>
                </a:xfrm>
                <a:prstGeom prst="chevron">
                  <a:avLst>
                    <a:gd name="adj" fmla="val 76472"/>
                  </a:avLst>
                </a:prstGeom>
                <a:solidFill>
                  <a:srgbClr val="FD512F"/>
                </a:solidFill>
                <a:ln w="12700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42148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3580" y="2265"/>
                  <a:ext cx="0" cy="244"/>
                </a:xfrm>
                <a:prstGeom prst="line">
                  <a:avLst/>
                </a:prstGeom>
                <a:noFill/>
                <a:ln w="19050" cap="rnd">
                  <a:solidFill>
                    <a:srgbClr val="FD512F"/>
                  </a:solidFill>
                  <a:prstDash val="sysDot"/>
                  <a:round/>
                  <a:headEnd type="none" w="sm" len="sm"/>
                  <a:tailEnd type="triangl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fr-FR"/>
                </a:p>
              </p:txBody>
            </p:sp>
          </p:grpSp>
        </p:grpSp>
        <p:grpSp>
          <p:nvGrpSpPr>
            <p:cNvPr id="942248" name="Group 168"/>
            <p:cNvGrpSpPr>
              <a:grpSpLocks/>
            </p:cNvGrpSpPr>
            <p:nvPr/>
          </p:nvGrpSpPr>
          <p:grpSpPr bwMode="auto">
            <a:xfrm>
              <a:off x="1425" y="2156"/>
              <a:ext cx="1452" cy="707"/>
              <a:chOff x="1218" y="2190"/>
              <a:chExt cx="1452" cy="707"/>
            </a:xfrm>
          </p:grpSpPr>
          <p:grpSp>
            <p:nvGrpSpPr>
              <p:cNvPr id="942150" name="Group 70"/>
              <p:cNvGrpSpPr>
                <a:grpSpLocks/>
              </p:cNvGrpSpPr>
              <p:nvPr/>
            </p:nvGrpSpPr>
            <p:grpSpPr bwMode="auto">
              <a:xfrm>
                <a:off x="1218" y="2190"/>
                <a:ext cx="1452" cy="272"/>
                <a:chOff x="1215" y="2614"/>
                <a:chExt cx="1452" cy="272"/>
              </a:xfrm>
            </p:grpSpPr>
            <p:grpSp>
              <p:nvGrpSpPr>
                <p:cNvPr id="942151" name="Group 71"/>
                <p:cNvGrpSpPr>
                  <a:grpSpLocks/>
                </p:cNvGrpSpPr>
                <p:nvPr/>
              </p:nvGrpSpPr>
              <p:grpSpPr bwMode="auto">
                <a:xfrm>
                  <a:off x="1941" y="2614"/>
                  <a:ext cx="363" cy="272"/>
                  <a:chOff x="1714" y="845"/>
                  <a:chExt cx="363" cy="272"/>
                </a:xfrm>
              </p:grpSpPr>
              <p:sp>
                <p:nvSpPr>
                  <p:cNvPr id="942152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1714" y="845"/>
                    <a:ext cx="363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42153" name="Text Box 7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65" y="859"/>
                    <a:ext cx="276" cy="25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lnSpc>
                        <a:spcPct val="100000"/>
                      </a:lnSpc>
                      <a:spcBef>
                        <a:spcPct val="0"/>
                      </a:spcBef>
                    </a:pPr>
                    <a:r>
                      <a:rPr lang="fr-FR"/>
                      <a:t>77</a:t>
                    </a:r>
                  </a:p>
                </p:txBody>
              </p:sp>
            </p:grpSp>
            <p:grpSp>
              <p:nvGrpSpPr>
                <p:cNvPr id="942154" name="Group 74"/>
                <p:cNvGrpSpPr>
                  <a:grpSpLocks/>
                </p:cNvGrpSpPr>
                <p:nvPr/>
              </p:nvGrpSpPr>
              <p:grpSpPr bwMode="auto">
                <a:xfrm>
                  <a:off x="1215" y="2614"/>
                  <a:ext cx="363" cy="272"/>
                  <a:chOff x="2077" y="845"/>
                  <a:chExt cx="363" cy="272"/>
                </a:xfrm>
              </p:grpSpPr>
              <p:sp>
                <p:nvSpPr>
                  <p:cNvPr id="942155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2077" y="845"/>
                    <a:ext cx="363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42156" name="Text Box 7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28" y="859"/>
                    <a:ext cx="276" cy="25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lnSpc>
                        <a:spcPct val="100000"/>
                      </a:lnSpc>
                      <a:spcBef>
                        <a:spcPct val="0"/>
                      </a:spcBef>
                    </a:pPr>
                    <a:r>
                      <a:rPr lang="fr-FR"/>
                      <a:t>44</a:t>
                    </a:r>
                  </a:p>
                </p:txBody>
              </p:sp>
            </p:grpSp>
            <p:grpSp>
              <p:nvGrpSpPr>
                <p:cNvPr id="942157" name="Group 77"/>
                <p:cNvGrpSpPr>
                  <a:grpSpLocks/>
                </p:cNvGrpSpPr>
                <p:nvPr/>
              </p:nvGrpSpPr>
              <p:grpSpPr bwMode="auto">
                <a:xfrm>
                  <a:off x="1578" y="2614"/>
                  <a:ext cx="363" cy="272"/>
                  <a:chOff x="2758" y="845"/>
                  <a:chExt cx="363" cy="272"/>
                </a:xfrm>
              </p:grpSpPr>
              <p:sp>
                <p:nvSpPr>
                  <p:cNvPr id="942158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2758" y="845"/>
                    <a:ext cx="363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42159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09" y="859"/>
                    <a:ext cx="276" cy="25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lnSpc>
                        <a:spcPct val="100000"/>
                      </a:lnSpc>
                      <a:spcBef>
                        <a:spcPct val="0"/>
                      </a:spcBef>
                    </a:pPr>
                    <a:r>
                      <a:rPr lang="fr-FR"/>
                      <a:t>66</a:t>
                    </a:r>
                  </a:p>
                </p:txBody>
              </p:sp>
            </p:grpSp>
            <p:grpSp>
              <p:nvGrpSpPr>
                <p:cNvPr id="942160" name="Group 80"/>
                <p:cNvGrpSpPr>
                  <a:grpSpLocks/>
                </p:cNvGrpSpPr>
                <p:nvPr/>
              </p:nvGrpSpPr>
              <p:grpSpPr bwMode="auto">
                <a:xfrm>
                  <a:off x="2304" y="2614"/>
                  <a:ext cx="363" cy="272"/>
                  <a:chOff x="1260" y="2069"/>
                  <a:chExt cx="363" cy="272"/>
                </a:xfrm>
              </p:grpSpPr>
              <p:sp>
                <p:nvSpPr>
                  <p:cNvPr id="942161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1260" y="2069"/>
                    <a:ext cx="363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42162" name="Text Box 8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1" y="2083"/>
                    <a:ext cx="276" cy="25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lnSpc>
                        <a:spcPct val="100000"/>
                      </a:lnSpc>
                      <a:spcBef>
                        <a:spcPct val="0"/>
                      </a:spcBef>
                    </a:pPr>
                    <a:r>
                      <a:rPr lang="fr-FR"/>
                      <a:t>99</a:t>
                    </a:r>
                  </a:p>
                </p:txBody>
              </p:sp>
            </p:grpSp>
          </p:grpSp>
          <p:grpSp>
            <p:nvGrpSpPr>
              <p:cNvPr id="942163" name="Group 83"/>
              <p:cNvGrpSpPr>
                <a:grpSpLocks/>
              </p:cNvGrpSpPr>
              <p:nvPr/>
            </p:nvGrpSpPr>
            <p:grpSpPr bwMode="auto">
              <a:xfrm flipV="1">
                <a:off x="1828" y="2543"/>
                <a:ext cx="354" cy="354"/>
                <a:chOff x="3403" y="2155"/>
                <a:chExt cx="354" cy="354"/>
              </a:xfrm>
            </p:grpSpPr>
            <p:sp>
              <p:nvSpPr>
                <p:cNvPr id="942164" name="AutoShape 84"/>
                <p:cNvSpPr>
                  <a:spLocks noChangeArrowheads="1"/>
                </p:cNvSpPr>
                <p:nvPr/>
              </p:nvSpPr>
              <p:spPr bwMode="auto">
                <a:xfrm rot="5400000">
                  <a:off x="3522" y="2036"/>
                  <a:ext cx="115" cy="354"/>
                </a:xfrm>
                <a:prstGeom prst="chevron">
                  <a:avLst>
                    <a:gd name="adj" fmla="val 76472"/>
                  </a:avLst>
                </a:prstGeom>
                <a:solidFill>
                  <a:srgbClr val="FD512F"/>
                </a:solidFill>
                <a:ln w="12700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42165" name="Line 85"/>
                <p:cNvSpPr>
                  <a:spLocks noChangeShapeType="1"/>
                </p:cNvSpPr>
                <p:nvPr/>
              </p:nvSpPr>
              <p:spPr bwMode="auto">
                <a:xfrm flipH="1">
                  <a:off x="3580" y="2265"/>
                  <a:ext cx="0" cy="244"/>
                </a:xfrm>
                <a:prstGeom prst="line">
                  <a:avLst/>
                </a:prstGeom>
                <a:noFill/>
                <a:ln w="19050" cap="rnd">
                  <a:solidFill>
                    <a:srgbClr val="FD512F"/>
                  </a:solidFill>
                  <a:prstDash val="sysDot"/>
                  <a:round/>
                  <a:headEnd type="none" w="sm" len="sm"/>
                  <a:tailEnd type="triangl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fr-FR"/>
                </a:p>
              </p:txBody>
            </p:sp>
          </p:grpSp>
        </p:grpSp>
        <p:sp>
          <p:nvSpPr>
            <p:cNvPr id="942244" name="AutoShape 164"/>
            <p:cNvSpPr>
              <a:spLocks noChangeArrowheads="1"/>
            </p:cNvSpPr>
            <p:nvPr/>
          </p:nvSpPr>
          <p:spPr bwMode="auto">
            <a:xfrm rot="-5400000">
              <a:off x="2541" y="2844"/>
              <a:ext cx="625" cy="240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BEFCDC"/>
            </a:solidFill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</p:grpSp>
      <p:sp>
        <p:nvSpPr>
          <p:cNvPr id="942245" name="Text Box 165"/>
          <p:cNvSpPr txBox="1">
            <a:spLocks noChangeArrowheads="1"/>
          </p:cNvSpPr>
          <p:nvPr/>
        </p:nvSpPr>
        <p:spPr bwMode="auto">
          <a:xfrm>
            <a:off x="2225675" y="2859088"/>
            <a:ext cx="4672013" cy="3968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fr-FR">
                <a:solidFill>
                  <a:srgbClr val="6600FF"/>
                </a:solidFill>
              </a:rPr>
              <a:t>début	             inter   inter+1	        fin</a:t>
            </a:r>
          </a:p>
        </p:txBody>
      </p:sp>
      <p:grpSp>
        <p:nvGrpSpPr>
          <p:cNvPr id="942312" name="Group 232"/>
          <p:cNvGrpSpPr>
            <a:grpSpLocks/>
          </p:cNvGrpSpPr>
          <p:nvPr/>
        </p:nvGrpSpPr>
        <p:grpSpPr bwMode="auto">
          <a:xfrm>
            <a:off x="415925" y="1541463"/>
            <a:ext cx="8066088" cy="431800"/>
            <a:chOff x="262" y="971"/>
            <a:chExt cx="5081" cy="272"/>
          </a:xfrm>
        </p:grpSpPr>
        <p:grpSp>
          <p:nvGrpSpPr>
            <p:cNvPr id="942168" name="Group 88"/>
            <p:cNvGrpSpPr>
              <a:grpSpLocks/>
            </p:cNvGrpSpPr>
            <p:nvPr/>
          </p:nvGrpSpPr>
          <p:grpSpPr bwMode="auto">
            <a:xfrm>
              <a:off x="1714" y="971"/>
              <a:ext cx="363" cy="272"/>
              <a:chOff x="3120" y="845"/>
              <a:chExt cx="363" cy="272"/>
            </a:xfrm>
          </p:grpSpPr>
          <p:sp>
            <p:nvSpPr>
              <p:cNvPr id="942169" name="Rectangle 89"/>
              <p:cNvSpPr>
                <a:spLocks noChangeArrowheads="1"/>
              </p:cNvSpPr>
              <p:nvPr/>
            </p:nvSpPr>
            <p:spPr bwMode="auto">
              <a:xfrm>
                <a:off x="3120" y="845"/>
                <a:ext cx="363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42170" name="Text Box 90"/>
              <p:cNvSpPr txBox="1">
                <a:spLocks noChangeArrowheads="1"/>
              </p:cNvSpPr>
              <p:nvPr/>
            </p:nvSpPr>
            <p:spPr bwMode="auto">
              <a:xfrm>
                <a:off x="3171" y="936"/>
                <a:ext cx="276" cy="154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33</a:t>
                </a:r>
              </a:p>
            </p:txBody>
          </p:sp>
        </p:grpSp>
        <p:grpSp>
          <p:nvGrpSpPr>
            <p:cNvPr id="942171" name="Group 91"/>
            <p:cNvGrpSpPr>
              <a:grpSpLocks/>
            </p:cNvGrpSpPr>
            <p:nvPr/>
          </p:nvGrpSpPr>
          <p:grpSpPr bwMode="auto">
            <a:xfrm>
              <a:off x="3165" y="971"/>
              <a:ext cx="363" cy="272"/>
              <a:chOff x="1714" y="845"/>
              <a:chExt cx="363" cy="272"/>
            </a:xfrm>
          </p:grpSpPr>
          <p:sp>
            <p:nvSpPr>
              <p:cNvPr id="942172" name="Rectangle 92"/>
              <p:cNvSpPr>
                <a:spLocks noChangeArrowheads="1"/>
              </p:cNvSpPr>
              <p:nvPr/>
            </p:nvSpPr>
            <p:spPr bwMode="auto">
              <a:xfrm>
                <a:off x="1714" y="845"/>
                <a:ext cx="363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42173" name="Text Box 93"/>
              <p:cNvSpPr txBox="1">
                <a:spLocks noChangeArrowheads="1"/>
              </p:cNvSpPr>
              <p:nvPr/>
            </p:nvSpPr>
            <p:spPr bwMode="auto">
              <a:xfrm>
                <a:off x="1765" y="936"/>
                <a:ext cx="276" cy="154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77</a:t>
                </a:r>
              </a:p>
            </p:txBody>
          </p:sp>
        </p:grpSp>
        <p:grpSp>
          <p:nvGrpSpPr>
            <p:cNvPr id="942174" name="Group 94"/>
            <p:cNvGrpSpPr>
              <a:grpSpLocks/>
            </p:cNvGrpSpPr>
            <p:nvPr/>
          </p:nvGrpSpPr>
          <p:grpSpPr bwMode="auto">
            <a:xfrm>
              <a:off x="2077" y="971"/>
              <a:ext cx="363" cy="272"/>
              <a:chOff x="2077" y="845"/>
              <a:chExt cx="363" cy="272"/>
            </a:xfrm>
          </p:grpSpPr>
          <p:sp>
            <p:nvSpPr>
              <p:cNvPr id="942175" name="Rectangle 95"/>
              <p:cNvSpPr>
                <a:spLocks noChangeArrowheads="1"/>
              </p:cNvSpPr>
              <p:nvPr/>
            </p:nvSpPr>
            <p:spPr bwMode="auto">
              <a:xfrm>
                <a:off x="2077" y="845"/>
                <a:ext cx="363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42176" name="Text Box 96"/>
              <p:cNvSpPr txBox="1">
                <a:spLocks noChangeArrowheads="1"/>
              </p:cNvSpPr>
              <p:nvPr/>
            </p:nvSpPr>
            <p:spPr bwMode="auto">
              <a:xfrm>
                <a:off x="2128" y="936"/>
                <a:ext cx="276" cy="154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44</a:t>
                </a:r>
              </a:p>
            </p:txBody>
          </p:sp>
        </p:grpSp>
        <p:grpSp>
          <p:nvGrpSpPr>
            <p:cNvPr id="942177" name="Group 97"/>
            <p:cNvGrpSpPr>
              <a:grpSpLocks/>
            </p:cNvGrpSpPr>
            <p:nvPr/>
          </p:nvGrpSpPr>
          <p:grpSpPr bwMode="auto">
            <a:xfrm>
              <a:off x="2803" y="971"/>
              <a:ext cx="363" cy="272"/>
              <a:chOff x="2758" y="845"/>
              <a:chExt cx="363" cy="272"/>
            </a:xfrm>
          </p:grpSpPr>
          <p:sp>
            <p:nvSpPr>
              <p:cNvPr id="942178" name="Rectangle 98"/>
              <p:cNvSpPr>
                <a:spLocks noChangeArrowheads="1"/>
              </p:cNvSpPr>
              <p:nvPr/>
            </p:nvSpPr>
            <p:spPr bwMode="auto">
              <a:xfrm>
                <a:off x="2758" y="845"/>
                <a:ext cx="363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42179" name="Text Box 99"/>
              <p:cNvSpPr txBox="1">
                <a:spLocks noChangeArrowheads="1"/>
              </p:cNvSpPr>
              <p:nvPr/>
            </p:nvSpPr>
            <p:spPr bwMode="auto">
              <a:xfrm>
                <a:off x="2809" y="936"/>
                <a:ext cx="276" cy="154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66</a:t>
                </a:r>
              </a:p>
            </p:txBody>
          </p:sp>
        </p:grpSp>
        <p:grpSp>
          <p:nvGrpSpPr>
            <p:cNvPr id="942180" name="Group 100"/>
            <p:cNvGrpSpPr>
              <a:grpSpLocks/>
            </p:cNvGrpSpPr>
            <p:nvPr/>
          </p:nvGrpSpPr>
          <p:grpSpPr bwMode="auto">
            <a:xfrm>
              <a:off x="3891" y="971"/>
              <a:ext cx="363" cy="272"/>
              <a:chOff x="1260" y="2069"/>
              <a:chExt cx="363" cy="272"/>
            </a:xfrm>
          </p:grpSpPr>
          <p:sp>
            <p:nvSpPr>
              <p:cNvPr id="942181" name="Rectangle 101"/>
              <p:cNvSpPr>
                <a:spLocks noChangeArrowheads="1"/>
              </p:cNvSpPr>
              <p:nvPr/>
            </p:nvSpPr>
            <p:spPr bwMode="auto">
              <a:xfrm>
                <a:off x="1260" y="2069"/>
                <a:ext cx="363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42182" name="Text Box 102"/>
              <p:cNvSpPr txBox="1">
                <a:spLocks noChangeArrowheads="1"/>
              </p:cNvSpPr>
              <p:nvPr/>
            </p:nvSpPr>
            <p:spPr bwMode="auto">
              <a:xfrm>
                <a:off x="1311" y="2160"/>
                <a:ext cx="276" cy="154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99</a:t>
                </a:r>
              </a:p>
            </p:txBody>
          </p:sp>
        </p:grpSp>
        <p:grpSp>
          <p:nvGrpSpPr>
            <p:cNvPr id="942183" name="Group 103"/>
            <p:cNvGrpSpPr>
              <a:grpSpLocks/>
            </p:cNvGrpSpPr>
            <p:nvPr/>
          </p:nvGrpSpPr>
          <p:grpSpPr bwMode="auto">
            <a:xfrm>
              <a:off x="2440" y="971"/>
              <a:ext cx="363" cy="272"/>
              <a:chOff x="3483" y="845"/>
              <a:chExt cx="363" cy="272"/>
            </a:xfrm>
          </p:grpSpPr>
          <p:sp>
            <p:nvSpPr>
              <p:cNvPr id="942184" name="Rectangle 104"/>
              <p:cNvSpPr>
                <a:spLocks noChangeArrowheads="1"/>
              </p:cNvSpPr>
              <p:nvPr/>
            </p:nvSpPr>
            <p:spPr bwMode="auto">
              <a:xfrm>
                <a:off x="3483" y="845"/>
                <a:ext cx="363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42185" name="Text Box 105"/>
              <p:cNvSpPr txBox="1">
                <a:spLocks noChangeArrowheads="1"/>
              </p:cNvSpPr>
              <p:nvPr/>
            </p:nvSpPr>
            <p:spPr bwMode="auto">
              <a:xfrm>
                <a:off x="3534" y="936"/>
                <a:ext cx="276" cy="154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55</a:t>
                </a:r>
              </a:p>
            </p:txBody>
          </p:sp>
        </p:grpSp>
        <p:grpSp>
          <p:nvGrpSpPr>
            <p:cNvPr id="942186" name="Group 106"/>
            <p:cNvGrpSpPr>
              <a:grpSpLocks/>
            </p:cNvGrpSpPr>
            <p:nvPr/>
          </p:nvGrpSpPr>
          <p:grpSpPr bwMode="auto">
            <a:xfrm>
              <a:off x="1351" y="971"/>
              <a:ext cx="363" cy="272"/>
              <a:chOff x="1260" y="2069"/>
              <a:chExt cx="363" cy="272"/>
            </a:xfrm>
          </p:grpSpPr>
          <p:sp>
            <p:nvSpPr>
              <p:cNvPr id="942187" name="Rectangle 107"/>
              <p:cNvSpPr>
                <a:spLocks noChangeArrowheads="1"/>
              </p:cNvSpPr>
              <p:nvPr/>
            </p:nvSpPr>
            <p:spPr bwMode="auto">
              <a:xfrm>
                <a:off x="1260" y="2069"/>
                <a:ext cx="363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42188" name="Text Box 108"/>
              <p:cNvSpPr txBox="1">
                <a:spLocks noChangeArrowheads="1"/>
              </p:cNvSpPr>
              <p:nvPr/>
            </p:nvSpPr>
            <p:spPr bwMode="auto">
              <a:xfrm>
                <a:off x="1311" y="2160"/>
                <a:ext cx="276" cy="154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22</a:t>
                </a:r>
              </a:p>
            </p:txBody>
          </p:sp>
        </p:grpSp>
        <p:grpSp>
          <p:nvGrpSpPr>
            <p:cNvPr id="942189" name="Group 109"/>
            <p:cNvGrpSpPr>
              <a:grpSpLocks/>
            </p:cNvGrpSpPr>
            <p:nvPr/>
          </p:nvGrpSpPr>
          <p:grpSpPr bwMode="auto">
            <a:xfrm>
              <a:off x="3528" y="971"/>
              <a:ext cx="363" cy="272"/>
              <a:chOff x="3846" y="845"/>
              <a:chExt cx="363" cy="272"/>
            </a:xfrm>
          </p:grpSpPr>
          <p:sp>
            <p:nvSpPr>
              <p:cNvPr id="942190" name="Rectangle 110"/>
              <p:cNvSpPr>
                <a:spLocks noChangeArrowheads="1"/>
              </p:cNvSpPr>
              <p:nvPr/>
            </p:nvSpPr>
            <p:spPr bwMode="auto">
              <a:xfrm>
                <a:off x="3846" y="845"/>
                <a:ext cx="363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42191" name="Text Box 111"/>
              <p:cNvSpPr txBox="1">
                <a:spLocks noChangeArrowheads="1"/>
              </p:cNvSpPr>
              <p:nvPr/>
            </p:nvSpPr>
            <p:spPr bwMode="auto">
              <a:xfrm>
                <a:off x="3897" y="936"/>
                <a:ext cx="276" cy="154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88</a:t>
                </a:r>
              </a:p>
            </p:txBody>
          </p:sp>
        </p:grpSp>
        <p:grpSp>
          <p:nvGrpSpPr>
            <p:cNvPr id="942269" name="Group 189"/>
            <p:cNvGrpSpPr>
              <a:grpSpLocks/>
            </p:cNvGrpSpPr>
            <p:nvPr/>
          </p:nvGrpSpPr>
          <p:grpSpPr bwMode="auto">
            <a:xfrm>
              <a:off x="4254" y="971"/>
              <a:ext cx="1089" cy="272"/>
              <a:chOff x="4254" y="971"/>
              <a:chExt cx="1089" cy="272"/>
            </a:xfrm>
          </p:grpSpPr>
          <p:grpSp>
            <p:nvGrpSpPr>
              <p:cNvPr id="942250" name="Group 170"/>
              <p:cNvGrpSpPr>
                <a:grpSpLocks/>
              </p:cNvGrpSpPr>
              <p:nvPr/>
            </p:nvGrpSpPr>
            <p:grpSpPr bwMode="auto">
              <a:xfrm>
                <a:off x="4254" y="971"/>
                <a:ext cx="363" cy="272"/>
                <a:chOff x="1260" y="2069"/>
                <a:chExt cx="363" cy="272"/>
              </a:xfrm>
            </p:grpSpPr>
            <p:sp>
              <p:nvSpPr>
                <p:cNvPr id="942251" name="Rectangle 171"/>
                <p:cNvSpPr>
                  <a:spLocks noChangeArrowheads="1"/>
                </p:cNvSpPr>
                <p:nvPr/>
              </p:nvSpPr>
              <p:spPr bwMode="auto">
                <a:xfrm>
                  <a:off x="1260" y="2069"/>
                  <a:ext cx="363" cy="272"/>
                </a:xfrm>
                <a:prstGeom prst="rect">
                  <a:avLst/>
                </a:prstGeom>
                <a:solidFill>
                  <a:srgbClr val="C0C0C0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42252" name="Text Box 172"/>
                <p:cNvSpPr txBox="1">
                  <a:spLocks noChangeArrowheads="1"/>
                </p:cNvSpPr>
                <p:nvPr/>
              </p:nvSpPr>
              <p:spPr bwMode="auto">
                <a:xfrm>
                  <a:off x="1351" y="2083"/>
                  <a:ext cx="196" cy="250"/>
                </a:xfrm>
                <a:prstGeom prst="rect">
                  <a:avLst/>
                </a:prstGeom>
                <a:solidFill>
                  <a:srgbClr val="C0C0C0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fr-FR"/>
                    <a:t>9</a:t>
                  </a:r>
                </a:p>
              </p:txBody>
            </p:sp>
          </p:grpSp>
          <p:grpSp>
            <p:nvGrpSpPr>
              <p:cNvPr id="942253" name="Group 173"/>
              <p:cNvGrpSpPr>
                <a:grpSpLocks/>
              </p:cNvGrpSpPr>
              <p:nvPr/>
            </p:nvGrpSpPr>
            <p:grpSpPr bwMode="auto">
              <a:xfrm>
                <a:off x="4617" y="971"/>
                <a:ext cx="363" cy="272"/>
                <a:chOff x="1260" y="2069"/>
                <a:chExt cx="363" cy="272"/>
              </a:xfrm>
            </p:grpSpPr>
            <p:sp>
              <p:nvSpPr>
                <p:cNvPr id="942254" name="Rectangle 174"/>
                <p:cNvSpPr>
                  <a:spLocks noChangeArrowheads="1"/>
                </p:cNvSpPr>
                <p:nvPr/>
              </p:nvSpPr>
              <p:spPr bwMode="auto">
                <a:xfrm>
                  <a:off x="1260" y="2069"/>
                  <a:ext cx="363" cy="272"/>
                </a:xfrm>
                <a:prstGeom prst="rect">
                  <a:avLst/>
                </a:prstGeom>
                <a:solidFill>
                  <a:srgbClr val="C0C0C0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42255" name="Text Box 175"/>
                <p:cNvSpPr txBox="1">
                  <a:spLocks noChangeArrowheads="1"/>
                </p:cNvSpPr>
                <p:nvPr/>
              </p:nvSpPr>
              <p:spPr bwMode="auto">
                <a:xfrm>
                  <a:off x="1311" y="2083"/>
                  <a:ext cx="276" cy="250"/>
                </a:xfrm>
                <a:prstGeom prst="rect">
                  <a:avLst/>
                </a:prstGeom>
                <a:solidFill>
                  <a:srgbClr val="C0C0C0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fr-FR"/>
                    <a:t>41</a:t>
                  </a:r>
                </a:p>
              </p:txBody>
            </p:sp>
          </p:grpSp>
          <p:grpSp>
            <p:nvGrpSpPr>
              <p:cNvPr id="942256" name="Group 176"/>
              <p:cNvGrpSpPr>
                <a:grpSpLocks/>
              </p:cNvGrpSpPr>
              <p:nvPr/>
            </p:nvGrpSpPr>
            <p:grpSpPr bwMode="auto">
              <a:xfrm>
                <a:off x="4980" y="971"/>
                <a:ext cx="363" cy="272"/>
                <a:chOff x="1260" y="2069"/>
                <a:chExt cx="363" cy="272"/>
              </a:xfrm>
            </p:grpSpPr>
            <p:sp>
              <p:nvSpPr>
                <p:cNvPr id="942257" name="Rectangle 177"/>
                <p:cNvSpPr>
                  <a:spLocks noChangeArrowheads="1"/>
                </p:cNvSpPr>
                <p:nvPr/>
              </p:nvSpPr>
              <p:spPr bwMode="auto">
                <a:xfrm>
                  <a:off x="1260" y="2069"/>
                  <a:ext cx="363" cy="272"/>
                </a:xfrm>
                <a:prstGeom prst="rect">
                  <a:avLst/>
                </a:prstGeom>
                <a:solidFill>
                  <a:srgbClr val="C0C0C0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42258" name="Text Box 178"/>
                <p:cNvSpPr txBox="1">
                  <a:spLocks noChangeArrowheads="1"/>
                </p:cNvSpPr>
                <p:nvPr/>
              </p:nvSpPr>
              <p:spPr bwMode="auto">
                <a:xfrm>
                  <a:off x="1351" y="2083"/>
                  <a:ext cx="196" cy="250"/>
                </a:xfrm>
                <a:prstGeom prst="rect">
                  <a:avLst/>
                </a:prstGeom>
                <a:solidFill>
                  <a:srgbClr val="C0C0C0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fr-FR"/>
                    <a:t>8</a:t>
                  </a:r>
                </a:p>
              </p:txBody>
            </p:sp>
          </p:grpSp>
        </p:grpSp>
        <p:grpSp>
          <p:nvGrpSpPr>
            <p:cNvPr id="942268" name="Group 188"/>
            <p:cNvGrpSpPr>
              <a:grpSpLocks/>
            </p:cNvGrpSpPr>
            <p:nvPr/>
          </p:nvGrpSpPr>
          <p:grpSpPr bwMode="auto">
            <a:xfrm>
              <a:off x="262" y="971"/>
              <a:ext cx="1089" cy="272"/>
              <a:chOff x="4523" y="1561"/>
              <a:chExt cx="1089" cy="272"/>
            </a:xfrm>
          </p:grpSpPr>
          <p:grpSp>
            <p:nvGrpSpPr>
              <p:cNvPr id="942259" name="Group 179"/>
              <p:cNvGrpSpPr>
                <a:grpSpLocks/>
              </p:cNvGrpSpPr>
              <p:nvPr/>
            </p:nvGrpSpPr>
            <p:grpSpPr bwMode="auto">
              <a:xfrm>
                <a:off x="4523" y="1561"/>
                <a:ext cx="363" cy="272"/>
                <a:chOff x="1260" y="2069"/>
                <a:chExt cx="363" cy="272"/>
              </a:xfrm>
            </p:grpSpPr>
            <p:sp>
              <p:nvSpPr>
                <p:cNvPr id="942260" name="Rectangle 180"/>
                <p:cNvSpPr>
                  <a:spLocks noChangeArrowheads="1"/>
                </p:cNvSpPr>
                <p:nvPr/>
              </p:nvSpPr>
              <p:spPr bwMode="auto">
                <a:xfrm>
                  <a:off x="1260" y="2069"/>
                  <a:ext cx="363" cy="272"/>
                </a:xfrm>
                <a:prstGeom prst="rect">
                  <a:avLst/>
                </a:prstGeom>
                <a:solidFill>
                  <a:srgbClr val="C0C0C0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42261" name="Text Box 181"/>
                <p:cNvSpPr txBox="1">
                  <a:spLocks noChangeArrowheads="1"/>
                </p:cNvSpPr>
                <p:nvPr/>
              </p:nvSpPr>
              <p:spPr bwMode="auto">
                <a:xfrm>
                  <a:off x="1351" y="2083"/>
                  <a:ext cx="196" cy="250"/>
                </a:xfrm>
                <a:prstGeom prst="rect">
                  <a:avLst/>
                </a:prstGeom>
                <a:solidFill>
                  <a:srgbClr val="C0C0C0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fr-FR"/>
                    <a:t>7</a:t>
                  </a:r>
                </a:p>
              </p:txBody>
            </p:sp>
          </p:grpSp>
          <p:grpSp>
            <p:nvGrpSpPr>
              <p:cNvPr id="942262" name="Group 182"/>
              <p:cNvGrpSpPr>
                <a:grpSpLocks/>
              </p:cNvGrpSpPr>
              <p:nvPr/>
            </p:nvGrpSpPr>
            <p:grpSpPr bwMode="auto">
              <a:xfrm>
                <a:off x="4886" y="1561"/>
                <a:ext cx="363" cy="272"/>
                <a:chOff x="1260" y="2069"/>
                <a:chExt cx="363" cy="272"/>
              </a:xfrm>
            </p:grpSpPr>
            <p:sp>
              <p:nvSpPr>
                <p:cNvPr id="942263" name="Rectangle 183"/>
                <p:cNvSpPr>
                  <a:spLocks noChangeArrowheads="1"/>
                </p:cNvSpPr>
                <p:nvPr/>
              </p:nvSpPr>
              <p:spPr bwMode="auto">
                <a:xfrm>
                  <a:off x="1260" y="2069"/>
                  <a:ext cx="363" cy="272"/>
                </a:xfrm>
                <a:prstGeom prst="rect">
                  <a:avLst/>
                </a:prstGeom>
                <a:solidFill>
                  <a:srgbClr val="C0C0C0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42264" name="Text Box 184"/>
                <p:cNvSpPr txBox="1">
                  <a:spLocks noChangeArrowheads="1"/>
                </p:cNvSpPr>
                <p:nvPr/>
              </p:nvSpPr>
              <p:spPr bwMode="auto">
                <a:xfrm>
                  <a:off x="1351" y="2083"/>
                  <a:ext cx="196" cy="250"/>
                </a:xfrm>
                <a:prstGeom prst="rect">
                  <a:avLst/>
                </a:prstGeom>
                <a:solidFill>
                  <a:srgbClr val="C0C0C0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fr-FR"/>
                    <a:t>1</a:t>
                  </a:r>
                </a:p>
              </p:txBody>
            </p:sp>
          </p:grpSp>
          <p:grpSp>
            <p:nvGrpSpPr>
              <p:cNvPr id="942265" name="Group 185"/>
              <p:cNvGrpSpPr>
                <a:grpSpLocks/>
              </p:cNvGrpSpPr>
              <p:nvPr/>
            </p:nvGrpSpPr>
            <p:grpSpPr bwMode="auto">
              <a:xfrm>
                <a:off x="5249" y="1561"/>
                <a:ext cx="363" cy="272"/>
                <a:chOff x="1260" y="2069"/>
                <a:chExt cx="363" cy="272"/>
              </a:xfrm>
            </p:grpSpPr>
            <p:sp>
              <p:nvSpPr>
                <p:cNvPr id="942266" name="Rectangle 186"/>
                <p:cNvSpPr>
                  <a:spLocks noChangeArrowheads="1"/>
                </p:cNvSpPr>
                <p:nvPr/>
              </p:nvSpPr>
              <p:spPr bwMode="auto">
                <a:xfrm>
                  <a:off x="1260" y="2069"/>
                  <a:ext cx="363" cy="272"/>
                </a:xfrm>
                <a:prstGeom prst="rect">
                  <a:avLst/>
                </a:prstGeom>
                <a:solidFill>
                  <a:srgbClr val="C0C0C0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42267" name="Text Box 187"/>
                <p:cNvSpPr txBox="1">
                  <a:spLocks noChangeArrowheads="1"/>
                </p:cNvSpPr>
                <p:nvPr/>
              </p:nvSpPr>
              <p:spPr bwMode="auto">
                <a:xfrm>
                  <a:off x="1311" y="2083"/>
                  <a:ext cx="276" cy="250"/>
                </a:xfrm>
                <a:prstGeom prst="rect">
                  <a:avLst/>
                </a:prstGeom>
                <a:solidFill>
                  <a:srgbClr val="C0C0C0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fr-FR"/>
                    <a:t>19</a:t>
                  </a:r>
                </a:p>
              </p:txBody>
            </p:sp>
          </p:grpSp>
        </p:grpSp>
      </p:grpSp>
      <p:grpSp>
        <p:nvGrpSpPr>
          <p:cNvPr id="942311" name="Group 231"/>
          <p:cNvGrpSpPr>
            <a:grpSpLocks/>
          </p:cNvGrpSpPr>
          <p:nvPr/>
        </p:nvGrpSpPr>
        <p:grpSpPr bwMode="auto">
          <a:xfrm>
            <a:off x="533400" y="3422650"/>
            <a:ext cx="8067675" cy="431800"/>
            <a:chOff x="336" y="2156"/>
            <a:chExt cx="5082" cy="272"/>
          </a:xfrm>
        </p:grpSpPr>
        <p:grpSp>
          <p:nvGrpSpPr>
            <p:cNvPr id="942270" name="Group 190"/>
            <p:cNvGrpSpPr>
              <a:grpSpLocks/>
            </p:cNvGrpSpPr>
            <p:nvPr/>
          </p:nvGrpSpPr>
          <p:grpSpPr bwMode="auto">
            <a:xfrm>
              <a:off x="4329" y="2156"/>
              <a:ext cx="1089" cy="272"/>
              <a:chOff x="4254" y="971"/>
              <a:chExt cx="1089" cy="272"/>
            </a:xfrm>
          </p:grpSpPr>
          <p:grpSp>
            <p:nvGrpSpPr>
              <p:cNvPr id="942271" name="Group 191"/>
              <p:cNvGrpSpPr>
                <a:grpSpLocks/>
              </p:cNvGrpSpPr>
              <p:nvPr/>
            </p:nvGrpSpPr>
            <p:grpSpPr bwMode="auto">
              <a:xfrm>
                <a:off x="4254" y="971"/>
                <a:ext cx="363" cy="272"/>
                <a:chOff x="1260" y="2069"/>
                <a:chExt cx="363" cy="272"/>
              </a:xfrm>
            </p:grpSpPr>
            <p:sp>
              <p:nvSpPr>
                <p:cNvPr id="942272" name="Rectangle 192"/>
                <p:cNvSpPr>
                  <a:spLocks noChangeArrowheads="1"/>
                </p:cNvSpPr>
                <p:nvPr/>
              </p:nvSpPr>
              <p:spPr bwMode="auto">
                <a:xfrm>
                  <a:off x="1260" y="2069"/>
                  <a:ext cx="363" cy="272"/>
                </a:xfrm>
                <a:prstGeom prst="rect">
                  <a:avLst/>
                </a:prstGeom>
                <a:solidFill>
                  <a:srgbClr val="C0C0C0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42273" name="Text Box 193"/>
                <p:cNvSpPr txBox="1">
                  <a:spLocks noChangeArrowheads="1"/>
                </p:cNvSpPr>
                <p:nvPr/>
              </p:nvSpPr>
              <p:spPr bwMode="auto">
                <a:xfrm>
                  <a:off x="1351" y="2083"/>
                  <a:ext cx="196" cy="250"/>
                </a:xfrm>
                <a:prstGeom prst="rect">
                  <a:avLst/>
                </a:prstGeom>
                <a:solidFill>
                  <a:srgbClr val="C0C0C0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fr-FR"/>
                    <a:t>9</a:t>
                  </a:r>
                </a:p>
              </p:txBody>
            </p:sp>
          </p:grpSp>
          <p:grpSp>
            <p:nvGrpSpPr>
              <p:cNvPr id="942274" name="Group 194"/>
              <p:cNvGrpSpPr>
                <a:grpSpLocks/>
              </p:cNvGrpSpPr>
              <p:nvPr/>
            </p:nvGrpSpPr>
            <p:grpSpPr bwMode="auto">
              <a:xfrm>
                <a:off x="4617" y="971"/>
                <a:ext cx="363" cy="272"/>
                <a:chOff x="1260" y="2069"/>
                <a:chExt cx="363" cy="272"/>
              </a:xfrm>
            </p:grpSpPr>
            <p:sp>
              <p:nvSpPr>
                <p:cNvPr id="942275" name="Rectangle 195"/>
                <p:cNvSpPr>
                  <a:spLocks noChangeArrowheads="1"/>
                </p:cNvSpPr>
                <p:nvPr/>
              </p:nvSpPr>
              <p:spPr bwMode="auto">
                <a:xfrm>
                  <a:off x="1260" y="2069"/>
                  <a:ext cx="363" cy="272"/>
                </a:xfrm>
                <a:prstGeom prst="rect">
                  <a:avLst/>
                </a:prstGeom>
                <a:solidFill>
                  <a:srgbClr val="C0C0C0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42276" name="Text Box 196"/>
                <p:cNvSpPr txBox="1">
                  <a:spLocks noChangeArrowheads="1"/>
                </p:cNvSpPr>
                <p:nvPr/>
              </p:nvSpPr>
              <p:spPr bwMode="auto">
                <a:xfrm>
                  <a:off x="1311" y="2083"/>
                  <a:ext cx="276" cy="250"/>
                </a:xfrm>
                <a:prstGeom prst="rect">
                  <a:avLst/>
                </a:prstGeom>
                <a:solidFill>
                  <a:srgbClr val="C0C0C0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fr-FR"/>
                    <a:t>41</a:t>
                  </a:r>
                </a:p>
              </p:txBody>
            </p:sp>
          </p:grpSp>
          <p:grpSp>
            <p:nvGrpSpPr>
              <p:cNvPr id="942277" name="Group 197"/>
              <p:cNvGrpSpPr>
                <a:grpSpLocks/>
              </p:cNvGrpSpPr>
              <p:nvPr/>
            </p:nvGrpSpPr>
            <p:grpSpPr bwMode="auto">
              <a:xfrm>
                <a:off x="4980" y="971"/>
                <a:ext cx="363" cy="272"/>
                <a:chOff x="1260" y="2069"/>
                <a:chExt cx="363" cy="272"/>
              </a:xfrm>
            </p:grpSpPr>
            <p:sp>
              <p:nvSpPr>
                <p:cNvPr id="942278" name="Rectangle 198"/>
                <p:cNvSpPr>
                  <a:spLocks noChangeArrowheads="1"/>
                </p:cNvSpPr>
                <p:nvPr/>
              </p:nvSpPr>
              <p:spPr bwMode="auto">
                <a:xfrm>
                  <a:off x="1260" y="2069"/>
                  <a:ext cx="363" cy="272"/>
                </a:xfrm>
                <a:prstGeom prst="rect">
                  <a:avLst/>
                </a:prstGeom>
                <a:solidFill>
                  <a:srgbClr val="C0C0C0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42279" name="Text Box 199"/>
                <p:cNvSpPr txBox="1">
                  <a:spLocks noChangeArrowheads="1"/>
                </p:cNvSpPr>
                <p:nvPr/>
              </p:nvSpPr>
              <p:spPr bwMode="auto">
                <a:xfrm>
                  <a:off x="1351" y="2083"/>
                  <a:ext cx="196" cy="250"/>
                </a:xfrm>
                <a:prstGeom prst="rect">
                  <a:avLst/>
                </a:prstGeom>
                <a:solidFill>
                  <a:srgbClr val="C0C0C0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fr-FR"/>
                    <a:t>8</a:t>
                  </a:r>
                </a:p>
              </p:txBody>
            </p:sp>
          </p:grpSp>
        </p:grpSp>
        <p:grpSp>
          <p:nvGrpSpPr>
            <p:cNvPr id="942280" name="Group 200"/>
            <p:cNvGrpSpPr>
              <a:grpSpLocks/>
            </p:cNvGrpSpPr>
            <p:nvPr/>
          </p:nvGrpSpPr>
          <p:grpSpPr bwMode="auto">
            <a:xfrm>
              <a:off x="336" y="2156"/>
              <a:ext cx="1089" cy="272"/>
              <a:chOff x="4523" y="1561"/>
              <a:chExt cx="1089" cy="272"/>
            </a:xfrm>
          </p:grpSpPr>
          <p:grpSp>
            <p:nvGrpSpPr>
              <p:cNvPr id="942281" name="Group 201"/>
              <p:cNvGrpSpPr>
                <a:grpSpLocks/>
              </p:cNvGrpSpPr>
              <p:nvPr/>
            </p:nvGrpSpPr>
            <p:grpSpPr bwMode="auto">
              <a:xfrm>
                <a:off x="4523" y="1561"/>
                <a:ext cx="363" cy="272"/>
                <a:chOff x="1260" y="2069"/>
                <a:chExt cx="363" cy="272"/>
              </a:xfrm>
            </p:grpSpPr>
            <p:sp>
              <p:nvSpPr>
                <p:cNvPr id="942282" name="Rectangle 202"/>
                <p:cNvSpPr>
                  <a:spLocks noChangeArrowheads="1"/>
                </p:cNvSpPr>
                <p:nvPr/>
              </p:nvSpPr>
              <p:spPr bwMode="auto">
                <a:xfrm>
                  <a:off x="1260" y="2069"/>
                  <a:ext cx="363" cy="272"/>
                </a:xfrm>
                <a:prstGeom prst="rect">
                  <a:avLst/>
                </a:prstGeom>
                <a:solidFill>
                  <a:srgbClr val="C0C0C0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42283" name="Text Box 203"/>
                <p:cNvSpPr txBox="1">
                  <a:spLocks noChangeArrowheads="1"/>
                </p:cNvSpPr>
                <p:nvPr/>
              </p:nvSpPr>
              <p:spPr bwMode="auto">
                <a:xfrm>
                  <a:off x="1351" y="2083"/>
                  <a:ext cx="196" cy="250"/>
                </a:xfrm>
                <a:prstGeom prst="rect">
                  <a:avLst/>
                </a:prstGeom>
                <a:solidFill>
                  <a:srgbClr val="C0C0C0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fr-FR"/>
                    <a:t>7</a:t>
                  </a:r>
                </a:p>
              </p:txBody>
            </p:sp>
          </p:grpSp>
          <p:grpSp>
            <p:nvGrpSpPr>
              <p:cNvPr id="942284" name="Group 204"/>
              <p:cNvGrpSpPr>
                <a:grpSpLocks/>
              </p:cNvGrpSpPr>
              <p:nvPr/>
            </p:nvGrpSpPr>
            <p:grpSpPr bwMode="auto">
              <a:xfrm>
                <a:off x="4886" y="1561"/>
                <a:ext cx="363" cy="272"/>
                <a:chOff x="1260" y="2069"/>
                <a:chExt cx="363" cy="272"/>
              </a:xfrm>
            </p:grpSpPr>
            <p:sp>
              <p:nvSpPr>
                <p:cNvPr id="942285" name="Rectangle 205"/>
                <p:cNvSpPr>
                  <a:spLocks noChangeArrowheads="1"/>
                </p:cNvSpPr>
                <p:nvPr/>
              </p:nvSpPr>
              <p:spPr bwMode="auto">
                <a:xfrm>
                  <a:off x="1260" y="2069"/>
                  <a:ext cx="363" cy="272"/>
                </a:xfrm>
                <a:prstGeom prst="rect">
                  <a:avLst/>
                </a:prstGeom>
                <a:solidFill>
                  <a:srgbClr val="C0C0C0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42286" name="Text Box 206"/>
                <p:cNvSpPr txBox="1">
                  <a:spLocks noChangeArrowheads="1"/>
                </p:cNvSpPr>
                <p:nvPr/>
              </p:nvSpPr>
              <p:spPr bwMode="auto">
                <a:xfrm>
                  <a:off x="1351" y="2083"/>
                  <a:ext cx="196" cy="250"/>
                </a:xfrm>
                <a:prstGeom prst="rect">
                  <a:avLst/>
                </a:prstGeom>
                <a:solidFill>
                  <a:srgbClr val="C0C0C0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fr-FR"/>
                    <a:t>1</a:t>
                  </a:r>
                </a:p>
              </p:txBody>
            </p:sp>
          </p:grpSp>
          <p:grpSp>
            <p:nvGrpSpPr>
              <p:cNvPr id="942287" name="Group 207"/>
              <p:cNvGrpSpPr>
                <a:grpSpLocks/>
              </p:cNvGrpSpPr>
              <p:nvPr/>
            </p:nvGrpSpPr>
            <p:grpSpPr bwMode="auto">
              <a:xfrm>
                <a:off x="5249" y="1561"/>
                <a:ext cx="363" cy="272"/>
                <a:chOff x="1260" y="2069"/>
                <a:chExt cx="363" cy="272"/>
              </a:xfrm>
            </p:grpSpPr>
            <p:sp>
              <p:nvSpPr>
                <p:cNvPr id="942288" name="Rectangle 208"/>
                <p:cNvSpPr>
                  <a:spLocks noChangeArrowheads="1"/>
                </p:cNvSpPr>
                <p:nvPr/>
              </p:nvSpPr>
              <p:spPr bwMode="auto">
                <a:xfrm>
                  <a:off x="1260" y="2069"/>
                  <a:ext cx="363" cy="272"/>
                </a:xfrm>
                <a:prstGeom prst="rect">
                  <a:avLst/>
                </a:prstGeom>
                <a:solidFill>
                  <a:srgbClr val="C0C0C0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42289" name="Text Box 209"/>
                <p:cNvSpPr txBox="1">
                  <a:spLocks noChangeArrowheads="1"/>
                </p:cNvSpPr>
                <p:nvPr/>
              </p:nvSpPr>
              <p:spPr bwMode="auto">
                <a:xfrm>
                  <a:off x="1311" y="2083"/>
                  <a:ext cx="276" cy="250"/>
                </a:xfrm>
                <a:prstGeom prst="rect">
                  <a:avLst/>
                </a:prstGeom>
                <a:solidFill>
                  <a:srgbClr val="C0C0C0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fr-FR"/>
                    <a:t>19</a:t>
                  </a:r>
                </a:p>
              </p:txBody>
            </p:sp>
          </p:grpSp>
        </p:grpSp>
      </p:grpSp>
      <p:grpSp>
        <p:nvGrpSpPr>
          <p:cNvPr id="942290" name="Group 210"/>
          <p:cNvGrpSpPr>
            <a:grpSpLocks/>
          </p:cNvGrpSpPr>
          <p:nvPr/>
        </p:nvGrpSpPr>
        <p:grpSpPr bwMode="auto">
          <a:xfrm>
            <a:off x="123825" y="5399088"/>
            <a:ext cx="1728788" cy="431800"/>
            <a:chOff x="4523" y="1561"/>
            <a:chExt cx="1089" cy="272"/>
          </a:xfrm>
        </p:grpSpPr>
        <p:grpSp>
          <p:nvGrpSpPr>
            <p:cNvPr id="942291" name="Group 211"/>
            <p:cNvGrpSpPr>
              <a:grpSpLocks/>
            </p:cNvGrpSpPr>
            <p:nvPr/>
          </p:nvGrpSpPr>
          <p:grpSpPr bwMode="auto">
            <a:xfrm>
              <a:off x="4523" y="1561"/>
              <a:ext cx="363" cy="272"/>
              <a:chOff x="1260" y="2069"/>
              <a:chExt cx="363" cy="272"/>
            </a:xfrm>
          </p:grpSpPr>
          <p:sp>
            <p:nvSpPr>
              <p:cNvPr id="942292" name="Rectangle 212"/>
              <p:cNvSpPr>
                <a:spLocks noChangeArrowheads="1"/>
              </p:cNvSpPr>
              <p:nvPr/>
            </p:nvSpPr>
            <p:spPr bwMode="auto">
              <a:xfrm>
                <a:off x="1260" y="2069"/>
                <a:ext cx="363" cy="272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prstDash val="dash"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42293" name="Text Box 213"/>
              <p:cNvSpPr txBox="1">
                <a:spLocks noChangeArrowheads="1"/>
              </p:cNvSpPr>
              <p:nvPr/>
            </p:nvSpPr>
            <p:spPr bwMode="auto">
              <a:xfrm>
                <a:off x="1347" y="2083"/>
                <a:ext cx="204" cy="258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prstDash val="dash"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fr-FR"/>
                  <a:t>7</a:t>
                </a:r>
              </a:p>
            </p:txBody>
          </p:sp>
        </p:grpSp>
        <p:grpSp>
          <p:nvGrpSpPr>
            <p:cNvPr id="942294" name="Group 214"/>
            <p:cNvGrpSpPr>
              <a:grpSpLocks/>
            </p:cNvGrpSpPr>
            <p:nvPr/>
          </p:nvGrpSpPr>
          <p:grpSpPr bwMode="auto">
            <a:xfrm>
              <a:off x="4886" y="1561"/>
              <a:ext cx="363" cy="272"/>
              <a:chOff x="1260" y="2069"/>
              <a:chExt cx="363" cy="272"/>
            </a:xfrm>
          </p:grpSpPr>
          <p:sp>
            <p:nvSpPr>
              <p:cNvPr id="942295" name="Rectangle 215"/>
              <p:cNvSpPr>
                <a:spLocks noChangeArrowheads="1"/>
              </p:cNvSpPr>
              <p:nvPr/>
            </p:nvSpPr>
            <p:spPr bwMode="auto">
              <a:xfrm>
                <a:off x="1260" y="2069"/>
                <a:ext cx="363" cy="272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prstDash val="dash"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42296" name="Text Box 216"/>
              <p:cNvSpPr txBox="1">
                <a:spLocks noChangeArrowheads="1"/>
              </p:cNvSpPr>
              <p:nvPr/>
            </p:nvSpPr>
            <p:spPr bwMode="auto">
              <a:xfrm>
                <a:off x="1347" y="2083"/>
                <a:ext cx="204" cy="258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prstDash val="dash"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fr-FR"/>
                  <a:t>1</a:t>
                </a:r>
              </a:p>
            </p:txBody>
          </p:sp>
        </p:grpSp>
        <p:grpSp>
          <p:nvGrpSpPr>
            <p:cNvPr id="942297" name="Group 217"/>
            <p:cNvGrpSpPr>
              <a:grpSpLocks/>
            </p:cNvGrpSpPr>
            <p:nvPr/>
          </p:nvGrpSpPr>
          <p:grpSpPr bwMode="auto">
            <a:xfrm>
              <a:off x="5249" y="1561"/>
              <a:ext cx="363" cy="272"/>
              <a:chOff x="1260" y="2069"/>
              <a:chExt cx="363" cy="272"/>
            </a:xfrm>
          </p:grpSpPr>
          <p:sp>
            <p:nvSpPr>
              <p:cNvPr id="942298" name="Rectangle 218"/>
              <p:cNvSpPr>
                <a:spLocks noChangeArrowheads="1"/>
              </p:cNvSpPr>
              <p:nvPr/>
            </p:nvSpPr>
            <p:spPr bwMode="auto">
              <a:xfrm>
                <a:off x="1260" y="2069"/>
                <a:ext cx="363" cy="272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prstDash val="dash"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42299" name="Text Box 219"/>
              <p:cNvSpPr txBox="1">
                <a:spLocks noChangeArrowheads="1"/>
              </p:cNvSpPr>
              <p:nvPr/>
            </p:nvSpPr>
            <p:spPr bwMode="auto">
              <a:xfrm>
                <a:off x="1307" y="2083"/>
                <a:ext cx="284" cy="258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prstDash val="dash"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fr-FR"/>
                  <a:t>19</a:t>
                </a:r>
              </a:p>
            </p:txBody>
          </p:sp>
        </p:grpSp>
      </p:grpSp>
      <p:grpSp>
        <p:nvGrpSpPr>
          <p:cNvPr id="942300" name="Group 220"/>
          <p:cNvGrpSpPr>
            <a:grpSpLocks/>
          </p:cNvGrpSpPr>
          <p:nvPr/>
        </p:nvGrpSpPr>
        <p:grpSpPr bwMode="auto">
          <a:xfrm>
            <a:off x="7848600" y="5386388"/>
            <a:ext cx="1728788" cy="431800"/>
            <a:chOff x="4254" y="971"/>
            <a:chExt cx="1089" cy="272"/>
          </a:xfrm>
        </p:grpSpPr>
        <p:grpSp>
          <p:nvGrpSpPr>
            <p:cNvPr id="942301" name="Group 221"/>
            <p:cNvGrpSpPr>
              <a:grpSpLocks/>
            </p:cNvGrpSpPr>
            <p:nvPr/>
          </p:nvGrpSpPr>
          <p:grpSpPr bwMode="auto">
            <a:xfrm>
              <a:off x="4254" y="971"/>
              <a:ext cx="363" cy="272"/>
              <a:chOff x="1260" y="2069"/>
              <a:chExt cx="363" cy="272"/>
            </a:xfrm>
          </p:grpSpPr>
          <p:sp>
            <p:nvSpPr>
              <p:cNvPr id="942302" name="Rectangle 222"/>
              <p:cNvSpPr>
                <a:spLocks noChangeArrowheads="1"/>
              </p:cNvSpPr>
              <p:nvPr/>
            </p:nvSpPr>
            <p:spPr bwMode="auto">
              <a:xfrm>
                <a:off x="1260" y="2069"/>
                <a:ext cx="363" cy="272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prstDash val="dash"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42303" name="Text Box 223"/>
              <p:cNvSpPr txBox="1">
                <a:spLocks noChangeArrowheads="1"/>
              </p:cNvSpPr>
              <p:nvPr/>
            </p:nvSpPr>
            <p:spPr bwMode="auto">
              <a:xfrm>
                <a:off x="1347" y="2083"/>
                <a:ext cx="204" cy="258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prstDash val="dash"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fr-FR"/>
                  <a:t>9</a:t>
                </a:r>
              </a:p>
            </p:txBody>
          </p:sp>
        </p:grpSp>
        <p:grpSp>
          <p:nvGrpSpPr>
            <p:cNvPr id="942304" name="Group 224"/>
            <p:cNvGrpSpPr>
              <a:grpSpLocks/>
            </p:cNvGrpSpPr>
            <p:nvPr/>
          </p:nvGrpSpPr>
          <p:grpSpPr bwMode="auto">
            <a:xfrm>
              <a:off x="4617" y="971"/>
              <a:ext cx="363" cy="272"/>
              <a:chOff x="1260" y="2069"/>
              <a:chExt cx="363" cy="272"/>
            </a:xfrm>
          </p:grpSpPr>
          <p:sp>
            <p:nvSpPr>
              <p:cNvPr id="942305" name="Rectangle 225"/>
              <p:cNvSpPr>
                <a:spLocks noChangeArrowheads="1"/>
              </p:cNvSpPr>
              <p:nvPr/>
            </p:nvSpPr>
            <p:spPr bwMode="auto">
              <a:xfrm>
                <a:off x="1260" y="2069"/>
                <a:ext cx="363" cy="272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prstDash val="dash"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42306" name="Text Box 226"/>
              <p:cNvSpPr txBox="1">
                <a:spLocks noChangeArrowheads="1"/>
              </p:cNvSpPr>
              <p:nvPr/>
            </p:nvSpPr>
            <p:spPr bwMode="auto">
              <a:xfrm>
                <a:off x="1307" y="2083"/>
                <a:ext cx="284" cy="258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prstDash val="dash"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fr-FR"/>
                  <a:t>41</a:t>
                </a:r>
              </a:p>
            </p:txBody>
          </p:sp>
        </p:grpSp>
        <p:grpSp>
          <p:nvGrpSpPr>
            <p:cNvPr id="942307" name="Group 227"/>
            <p:cNvGrpSpPr>
              <a:grpSpLocks/>
            </p:cNvGrpSpPr>
            <p:nvPr/>
          </p:nvGrpSpPr>
          <p:grpSpPr bwMode="auto">
            <a:xfrm>
              <a:off x="4980" y="971"/>
              <a:ext cx="363" cy="272"/>
              <a:chOff x="1260" y="2069"/>
              <a:chExt cx="363" cy="272"/>
            </a:xfrm>
          </p:grpSpPr>
          <p:sp>
            <p:nvSpPr>
              <p:cNvPr id="942308" name="Rectangle 228"/>
              <p:cNvSpPr>
                <a:spLocks noChangeArrowheads="1"/>
              </p:cNvSpPr>
              <p:nvPr/>
            </p:nvSpPr>
            <p:spPr bwMode="auto">
              <a:xfrm>
                <a:off x="1260" y="2069"/>
                <a:ext cx="363" cy="272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prstDash val="dash"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42309" name="Text Box 229"/>
              <p:cNvSpPr txBox="1">
                <a:spLocks noChangeArrowheads="1"/>
              </p:cNvSpPr>
              <p:nvPr/>
            </p:nvSpPr>
            <p:spPr bwMode="auto">
              <a:xfrm>
                <a:off x="1347" y="2083"/>
                <a:ext cx="204" cy="258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prstDash val="dash"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fr-FR"/>
                  <a:t>8</a:t>
                </a:r>
              </a:p>
            </p:txBody>
          </p:sp>
        </p:grpSp>
      </p:grpSp>
      <p:sp>
        <p:nvSpPr>
          <p:cNvPr id="942310" name="AutoShape 230"/>
          <p:cNvSpPr>
            <a:spLocks noChangeArrowheads="1"/>
          </p:cNvSpPr>
          <p:nvPr/>
        </p:nvSpPr>
        <p:spPr bwMode="auto">
          <a:xfrm rot="16200000" flipV="1">
            <a:off x="-1198562" y="4141788"/>
            <a:ext cx="4381500" cy="4572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fr-FR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5E42-5F1A-4DCE-ACB1-CD5B4227B425}" type="slidenum">
              <a:rPr lang="fr-FR"/>
              <a:pPr/>
              <a:t>81</a:t>
            </a:fld>
            <a:endParaRPr lang="fr-FR"/>
          </a:p>
        </p:txBody>
      </p:sp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  </a:t>
            </a:r>
          </a:p>
        </p:txBody>
      </p:sp>
      <p:grpSp>
        <p:nvGrpSpPr>
          <p:cNvPr id="950338" name="Group 66"/>
          <p:cNvGrpSpPr>
            <a:grpSpLocks/>
          </p:cNvGrpSpPr>
          <p:nvPr/>
        </p:nvGrpSpPr>
        <p:grpSpPr bwMode="auto">
          <a:xfrm>
            <a:off x="1960563" y="3911600"/>
            <a:ext cx="5194300" cy="431800"/>
            <a:chOff x="1235" y="2464"/>
            <a:chExt cx="3272" cy="272"/>
          </a:xfrm>
        </p:grpSpPr>
        <p:grpSp>
          <p:nvGrpSpPr>
            <p:cNvPr id="950276" name="Group 4"/>
            <p:cNvGrpSpPr>
              <a:grpSpLocks/>
            </p:cNvGrpSpPr>
            <p:nvPr/>
          </p:nvGrpSpPr>
          <p:grpSpPr bwMode="auto">
            <a:xfrm>
              <a:off x="1235" y="2464"/>
              <a:ext cx="2903" cy="272"/>
              <a:chOff x="1248" y="1344"/>
              <a:chExt cx="2903" cy="272"/>
            </a:xfrm>
          </p:grpSpPr>
          <p:grpSp>
            <p:nvGrpSpPr>
              <p:cNvPr id="950277" name="Group 5"/>
              <p:cNvGrpSpPr>
                <a:grpSpLocks/>
              </p:cNvGrpSpPr>
              <p:nvPr/>
            </p:nvGrpSpPr>
            <p:grpSpPr bwMode="auto">
              <a:xfrm>
                <a:off x="1611" y="1344"/>
                <a:ext cx="363" cy="272"/>
                <a:chOff x="3120" y="845"/>
                <a:chExt cx="363" cy="272"/>
              </a:xfrm>
            </p:grpSpPr>
            <p:sp>
              <p:nvSpPr>
                <p:cNvPr id="950278" name="Rectangle 6"/>
                <p:cNvSpPr>
                  <a:spLocks noChangeArrowheads="1"/>
                </p:cNvSpPr>
                <p:nvPr/>
              </p:nvSpPr>
              <p:spPr bwMode="auto">
                <a:xfrm>
                  <a:off x="3120" y="845"/>
                  <a:ext cx="363" cy="27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5027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171" y="936"/>
                  <a:ext cx="276" cy="154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fr-FR"/>
                    <a:t>33</a:t>
                  </a:r>
                </a:p>
              </p:txBody>
            </p:sp>
          </p:grpSp>
          <p:grpSp>
            <p:nvGrpSpPr>
              <p:cNvPr id="950280" name="Group 8"/>
              <p:cNvGrpSpPr>
                <a:grpSpLocks/>
              </p:cNvGrpSpPr>
              <p:nvPr/>
            </p:nvGrpSpPr>
            <p:grpSpPr bwMode="auto">
              <a:xfrm>
                <a:off x="3062" y="1344"/>
                <a:ext cx="363" cy="272"/>
                <a:chOff x="1714" y="845"/>
                <a:chExt cx="363" cy="272"/>
              </a:xfrm>
            </p:grpSpPr>
            <p:sp>
              <p:nvSpPr>
                <p:cNvPr id="950281" name="Rectangle 9"/>
                <p:cNvSpPr>
                  <a:spLocks noChangeArrowheads="1"/>
                </p:cNvSpPr>
                <p:nvPr/>
              </p:nvSpPr>
              <p:spPr bwMode="auto">
                <a:xfrm>
                  <a:off x="1714" y="845"/>
                  <a:ext cx="363" cy="27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5028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765" y="936"/>
                  <a:ext cx="276" cy="154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fr-FR"/>
                    <a:t>77</a:t>
                  </a:r>
                </a:p>
              </p:txBody>
            </p:sp>
          </p:grpSp>
          <p:grpSp>
            <p:nvGrpSpPr>
              <p:cNvPr id="950283" name="Group 11"/>
              <p:cNvGrpSpPr>
                <a:grpSpLocks/>
              </p:cNvGrpSpPr>
              <p:nvPr/>
            </p:nvGrpSpPr>
            <p:grpSpPr bwMode="auto">
              <a:xfrm>
                <a:off x="1974" y="1344"/>
                <a:ext cx="363" cy="272"/>
                <a:chOff x="2077" y="845"/>
                <a:chExt cx="363" cy="272"/>
              </a:xfrm>
            </p:grpSpPr>
            <p:sp>
              <p:nvSpPr>
                <p:cNvPr id="950284" name="Rectangle 12"/>
                <p:cNvSpPr>
                  <a:spLocks noChangeArrowheads="1"/>
                </p:cNvSpPr>
                <p:nvPr/>
              </p:nvSpPr>
              <p:spPr bwMode="auto">
                <a:xfrm>
                  <a:off x="2077" y="845"/>
                  <a:ext cx="363" cy="27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5028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128" y="936"/>
                  <a:ext cx="276" cy="154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fr-FR"/>
                    <a:t>44</a:t>
                  </a:r>
                </a:p>
              </p:txBody>
            </p:sp>
          </p:grpSp>
          <p:grpSp>
            <p:nvGrpSpPr>
              <p:cNvPr id="950286" name="Group 14"/>
              <p:cNvGrpSpPr>
                <a:grpSpLocks/>
              </p:cNvGrpSpPr>
              <p:nvPr/>
            </p:nvGrpSpPr>
            <p:grpSpPr bwMode="auto">
              <a:xfrm>
                <a:off x="2700" y="1344"/>
                <a:ext cx="363" cy="272"/>
                <a:chOff x="2758" y="845"/>
                <a:chExt cx="363" cy="272"/>
              </a:xfrm>
            </p:grpSpPr>
            <p:sp>
              <p:nvSpPr>
                <p:cNvPr id="950287" name="Rectangle 15"/>
                <p:cNvSpPr>
                  <a:spLocks noChangeArrowheads="1"/>
                </p:cNvSpPr>
                <p:nvPr/>
              </p:nvSpPr>
              <p:spPr bwMode="auto">
                <a:xfrm>
                  <a:off x="2758" y="845"/>
                  <a:ext cx="363" cy="27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5028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809" y="936"/>
                  <a:ext cx="276" cy="154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fr-FR"/>
                    <a:t>66</a:t>
                  </a:r>
                </a:p>
              </p:txBody>
            </p:sp>
          </p:grpSp>
          <p:grpSp>
            <p:nvGrpSpPr>
              <p:cNvPr id="950289" name="Group 17"/>
              <p:cNvGrpSpPr>
                <a:grpSpLocks/>
              </p:cNvGrpSpPr>
              <p:nvPr/>
            </p:nvGrpSpPr>
            <p:grpSpPr bwMode="auto">
              <a:xfrm>
                <a:off x="3788" y="1344"/>
                <a:ext cx="363" cy="272"/>
                <a:chOff x="1260" y="2069"/>
                <a:chExt cx="363" cy="272"/>
              </a:xfrm>
            </p:grpSpPr>
            <p:sp>
              <p:nvSpPr>
                <p:cNvPr id="950290" name="Rectangle 18"/>
                <p:cNvSpPr>
                  <a:spLocks noChangeArrowheads="1"/>
                </p:cNvSpPr>
                <p:nvPr/>
              </p:nvSpPr>
              <p:spPr bwMode="auto">
                <a:xfrm>
                  <a:off x="1260" y="2069"/>
                  <a:ext cx="363" cy="27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50291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311" y="2160"/>
                  <a:ext cx="276" cy="154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fr-FR"/>
                    <a:t>99</a:t>
                  </a:r>
                </a:p>
              </p:txBody>
            </p:sp>
          </p:grpSp>
          <p:grpSp>
            <p:nvGrpSpPr>
              <p:cNvPr id="950292" name="Group 20"/>
              <p:cNvGrpSpPr>
                <a:grpSpLocks/>
              </p:cNvGrpSpPr>
              <p:nvPr/>
            </p:nvGrpSpPr>
            <p:grpSpPr bwMode="auto">
              <a:xfrm>
                <a:off x="2337" y="1344"/>
                <a:ext cx="363" cy="272"/>
                <a:chOff x="3483" y="845"/>
                <a:chExt cx="363" cy="272"/>
              </a:xfrm>
            </p:grpSpPr>
            <p:sp>
              <p:nvSpPr>
                <p:cNvPr id="950293" name="Rectangle 21"/>
                <p:cNvSpPr>
                  <a:spLocks noChangeArrowheads="1"/>
                </p:cNvSpPr>
                <p:nvPr/>
              </p:nvSpPr>
              <p:spPr bwMode="auto">
                <a:xfrm>
                  <a:off x="3483" y="845"/>
                  <a:ext cx="363" cy="27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5029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534" y="936"/>
                  <a:ext cx="276" cy="154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fr-FR"/>
                    <a:t>55</a:t>
                  </a:r>
                </a:p>
              </p:txBody>
            </p:sp>
          </p:grpSp>
          <p:grpSp>
            <p:nvGrpSpPr>
              <p:cNvPr id="950295" name="Group 23"/>
              <p:cNvGrpSpPr>
                <a:grpSpLocks/>
              </p:cNvGrpSpPr>
              <p:nvPr/>
            </p:nvGrpSpPr>
            <p:grpSpPr bwMode="auto">
              <a:xfrm>
                <a:off x="1248" y="1344"/>
                <a:ext cx="363" cy="272"/>
                <a:chOff x="1260" y="2069"/>
                <a:chExt cx="363" cy="272"/>
              </a:xfrm>
            </p:grpSpPr>
            <p:sp>
              <p:nvSpPr>
                <p:cNvPr id="950296" name="Rectangle 24"/>
                <p:cNvSpPr>
                  <a:spLocks noChangeArrowheads="1"/>
                </p:cNvSpPr>
                <p:nvPr/>
              </p:nvSpPr>
              <p:spPr bwMode="auto">
                <a:xfrm>
                  <a:off x="1260" y="2069"/>
                  <a:ext cx="363" cy="27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50297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311" y="2160"/>
                  <a:ext cx="276" cy="154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fr-FR"/>
                    <a:t>22</a:t>
                  </a:r>
                </a:p>
              </p:txBody>
            </p:sp>
          </p:grpSp>
          <p:grpSp>
            <p:nvGrpSpPr>
              <p:cNvPr id="950298" name="Group 26"/>
              <p:cNvGrpSpPr>
                <a:grpSpLocks/>
              </p:cNvGrpSpPr>
              <p:nvPr/>
            </p:nvGrpSpPr>
            <p:grpSpPr bwMode="auto">
              <a:xfrm>
                <a:off x="3425" y="1344"/>
                <a:ext cx="363" cy="272"/>
                <a:chOff x="3846" y="845"/>
                <a:chExt cx="363" cy="272"/>
              </a:xfrm>
            </p:grpSpPr>
            <p:sp>
              <p:nvSpPr>
                <p:cNvPr id="950299" name="Rectangle 27"/>
                <p:cNvSpPr>
                  <a:spLocks noChangeArrowheads="1"/>
                </p:cNvSpPr>
                <p:nvPr/>
              </p:nvSpPr>
              <p:spPr bwMode="auto">
                <a:xfrm>
                  <a:off x="3846" y="845"/>
                  <a:ext cx="363" cy="27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50300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897" y="936"/>
                  <a:ext cx="276" cy="154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fr-FR"/>
                    <a:t>88</a:t>
                  </a:r>
                </a:p>
              </p:txBody>
            </p:sp>
          </p:grpSp>
        </p:grpSp>
        <p:grpSp>
          <p:nvGrpSpPr>
            <p:cNvPr id="950301" name="Group 29"/>
            <p:cNvGrpSpPr>
              <a:grpSpLocks/>
            </p:cNvGrpSpPr>
            <p:nvPr/>
          </p:nvGrpSpPr>
          <p:grpSpPr bwMode="auto">
            <a:xfrm>
              <a:off x="4144" y="2464"/>
              <a:ext cx="363" cy="272"/>
              <a:chOff x="1260" y="2069"/>
              <a:chExt cx="363" cy="272"/>
            </a:xfrm>
          </p:grpSpPr>
          <p:sp>
            <p:nvSpPr>
              <p:cNvPr id="950302" name="Rectangle 30"/>
              <p:cNvSpPr>
                <a:spLocks noChangeArrowheads="1"/>
              </p:cNvSpPr>
              <p:nvPr/>
            </p:nvSpPr>
            <p:spPr bwMode="auto">
              <a:xfrm>
                <a:off x="1260" y="2069"/>
                <a:ext cx="363" cy="272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50303" name="Text Box 31"/>
              <p:cNvSpPr txBox="1">
                <a:spLocks noChangeArrowheads="1"/>
              </p:cNvSpPr>
              <p:nvPr/>
            </p:nvSpPr>
            <p:spPr bwMode="auto">
              <a:xfrm>
                <a:off x="1311" y="2160"/>
                <a:ext cx="276" cy="154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44</a:t>
                </a:r>
              </a:p>
            </p:txBody>
          </p:sp>
        </p:grpSp>
      </p:grpSp>
      <p:grpSp>
        <p:nvGrpSpPr>
          <p:cNvPr id="950304" name="Group 32"/>
          <p:cNvGrpSpPr>
            <a:grpSpLocks/>
          </p:cNvGrpSpPr>
          <p:nvPr/>
        </p:nvGrpSpPr>
        <p:grpSpPr bwMode="auto">
          <a:xfrm>
            <a:off x="2351088" y="1981200"/>
            <a:ext cx="5113337" cy="431800"/>
            <a:chOff x="761" y="2704"/>
            <a:chExt cx="3221" cy="272"/>
          </a:xfrm>
        </p:grpSpPr>
        <p:grpSp>
          <p:nvGrpSpPr>
            <p:cNvPr id="950305" name="Group 33"/>
            <p:cNvGrpSpPr>
              <a:grpSpLocks/>
            </p:cNvGrpSpPr>
            <p:nvPr/>
          </p:nvGrpSpPr>
          <p:grpSpPr bwMode="auto">
            <a:xfrm>
              <a:off x="1124" y="2704"/>
              <a:ext cx="363" cy="272"/>
              <a:chOff x="3120" y="845"/>
              <a:chExt cx="363" cy="272"/>
            </a:xfrm>
          </p:grpSpPr>
          <p:sp>
            <p:nvSpPr>
              <p:cNvPr id="950306" name="Rectangle 34"/>
              <p:cNvSpPr>
                <a:spLocks noChangeArrowheads="1"/>
              </p:cNvSpPr>
              <p:nvPr/>
            </p:nvSpPr>
            <p:spPr bwMode="auto">
              <a:xfrm>
                <a:off x="3120" y="845"/>
                <a:ext cx="363" cy="272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50307" name="Text Box 35"/>
              <p:cNvSpPr txBox="1">
                <a:spLocks noChangeArrowheads="1"/>
              </p:cNvSpPr>
              <p:nvPr/>
            </p:nvSpPr>
            <p:spPr bwMode="auto">
              <a:xfrm>
                <a:off x="3171" y="936"/>
                <a:ext cx="276" cy="154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33</a:t>
                </a:r>
              </a:p>
            </p:txBody>
          </p:sp>
        </p:grpSp>
        <p:grpSp>
          <p:nvGrpSpPr>
            <p:cNvPr id="950308" name="Group 36"/>
            <p:cNvGrpSpPr>
              <a:grpSpLocks/>
            </p:cNvGrpSpPr>
            <p:nvPr/>
          </p:nvGrpSpPr>
          <p:grpSpPr bwMode="auto">
            <a:xfrm>
              <a:off x="2893" y="2704"/>
              <a:ext cx="363" cy="272"/>
              <a:chOff x="1714" y="845"/>
              <a:chExt cx="363" cy="272"/>
            </a:xfrm>
          </p:grpSpPr>
          <p:sp>
            <p:nvSpPr>
              <p:cNvPr id="950309" name="Rectangle 37"/>
              <p:cNvSpPr>
                <a:spLocks noChangeArrowheads="1"/>
              </p:cNvSpPr>
              <p:nvPr/>
            </p:nvSpPr>
            <p:spPr bwMode="auto">
              <a:xfrm>
                <a:off x="1714" y="845"/>
                <a:ext cx="363" cy="272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50310" name="Text Box 38"/>
              <p:cNvSpPr txBox="1">
                <a:spLocks noChangeArrowheads="1"/>
              </p:cNvSpPr>
              <p:nvPr/>
            </p:nvSpPr>
            <p:spPr bwMode="auto">
              <a:xfrm>
                <a:off x="1765" y="936"/>
                <a:ext cx="276" cy="154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77</a:t>
                </a:r>
              </a:p>
            </p:txBody>
          </p:sp>
        </p:grpSp>
        <p:grpSp>
          <p:nvGrpSpPr>
            <p:cNvPr id="950311" name="Group 39"/>
            <p:cNvGrpSpPr>
              <a:grpSpLocks/>
            </p:cNvGrpSpPr>
            <p:nvPr/>
          </p:nvGrpSpPr>
          <p:grpSpPr bwMode="auto">
            <a:xfrm>
              <a:off x="1805" y="2704"/>
              <a:ext cx="363" cy="272"/>
              <a:chOff x="2077" y="845"/>
              <a:chExt cx="363" cy="272"/>
            </a:xfrm>
          </p:grpSpPr>
          <p:sp>
            <p:nvSpPr>
              <p:cNvPr id="950312" name="Rectangle 40"/>
              <p:cNvSpPr>
                <a:spLocks noChangeArrowheads="1"/>
              </p:cNvSpPr>
              <p:nvPr/>
            </p:nvSpPr>
            <p:spPr bwMode="auto">
              <a:xfrm>
                <a:off x="2077" y="845"/>
                <a:ext cx="363" cy="272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50313" name="Text Box 41"/>
              <p:cNvSpPr txBox="1">
                <a:spLocks noChangeArrowheads="1"/>
              </p:cNvSpPr>
              <p:nvPr/>
            </p:nvSpPr>
            <p:spPr bwMode="auto">
              <a:xfrm>
                <a:off x="2128" y="936"/>
                <a:ext cx="276" cy="154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44</a:t>
                </a:r>
              </a:p>
            </p:txBody>
          </p:sp>
        </p:grpSp>
        <p:grpSp>
          <p:nvGrpSpPr>
            <p:cNvPr id="950314" name="Group 42"/>
            <p:cNvGrpSpPr>
              <a:grpSpLocks/>
            </p:cNvGrpSpPr>
            <p:nvPr/>
          </p:nvGrpSpPr>
          <p:grpSpPr bwMode="auto">
            <a:xfrm>
              <a:off x="2531" y="2704"/>
              <a:ext cx="363" cy="272"/>
              <a:chOff x="2758" y="845"/>
              <a:chExt cx="363" cy="272"/>
            </a:xfrm>
          </p:grpSpPr>
          <p:sp>
            <p:nvSpPr>
              <p:cNvPr id="950315" name="Rectangle 43"/>
              <p:cNvSpPr>
                <a:spLocks noChangeArrowheads="1"/>
              </p:cNvSpPr>
              <p:nvPr/>
            </p:nvSpPr>
            <p:spPr bwMode="auto">
              <a:xfrm>
                <a:off x="2758" y="845"/>
                <a:ext cx="363" cy="272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50316" name="Text Box 44"/>
              <p:cNvSpPr txBox="1">
                <a:spLocks noChangeArrowheads="1"/>
              </p:cNvSpPr>
              <p:nvPr/>
            </p:nvSpPr>
            <p:spPr bwMode="auto">
              <a:xfrm>
                <a:off x="2809" y="936"/>
                <a:ext cx="276" cy="154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66</a:t>
                </a:r>
              </a:p>
            </p:txBody>
          </p:sp>
        </p:grpSp>
        <p:grpSp>
          <p:nvGrpSpPr>
            <p:cNvPr id="950317" name="Group 45"/>
            <p:cNvGrpSpPr>
              <a:grpSpLocks/>
            </p:cNvGrpSpPr>
            <p:nvPr/>
          </p:nvGrpSpPr>
          <p:grpSpPr bwMode="auto">
            <a:xfrm>
              <a:off x="3619" y="2704"/>
              <a:ext cx="363" cy="272"/>
              <a:chOff x="1260" y="2069"/>
              <a:chExt cx="363" cy="272"/>
            </a:xfrm>
          </p:grpSpPr>
          <p:sp>
            <p:nvSpPr>
              <p:cNvPr id="950318" name="Rectangle 46"/>
              <p:cNvSpPr>
                <a:spLocks noChangeArrowheads="1"/>
              </p:cNvSpPr>
              <p:nvPr/>
            </p:nvSpPr>
            <p:spPr bwMode="auto">
              <a:xfrm>
                <a:off x="1260" y="2069"/>
                <a:ext cx="363" cy="272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50319" name="Text Box 47"/>
              <p:cNvSpPr txBox="1">
                <a:spLocks noChangeArrowheads="1"/>
              </p:cNvSpPr>
              <p:nvPr/>
            </p:nvSpPr>
            <p:spPr bwMode="auto">
              <a:xfrm>
                <a:off x="1311" y="2160"/>
                <a:ext cx="276" cy="154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99</a:t>
                </a:r>
              </a:p>
            </p:txBody>
          </p:sp>
        </p:grpSp>
        <p:grpSp>
          <p:nvGrpSpPr>
            <p:cNvPr id="950320" name="Group 48"/>
            <p:cNvGrpSpPr>
              <a:grpSpLocks/>
            </p:cNvGrpSpPr>
            <p:nvPr/>
          </p:nvGrpSpPr>
          <p:grpSpPr bwMode="auto">
            <a:xfrm>
              <a:off x="2168" y="2704"/>
              <a:ext cx="363" cy="272"/>
              <a:chOff x="3483" y="845"/>
              <a:chExt cx="363" cy="272"/>
            </a:xfrm>
          </p:grpSpPr>
          <p:sp>
            <p:nvSpPr>
              <p:cNvPr id="950321" name="Rectangle 49"/>
              <p:cNvSpPr>
                <a:spLocks noChangeArrowheads="1"/>
              </p:cNvSpPr>
              <p:nvPr/>
            </p:nvSpPr>
            <p:spPr bwMode="auto">
              <a:xfrm>
                <a:off x="3483" y="845"/>
                <a:ext cx="363" cy="272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50322" name="Text Box 50"/>
              <p:cNvSpPr txBox="1">
                <a:spLocks noChangeArrowheads="1"/>
              </p:cNvSpPr>
              <p:nvPr/>
            </p:nvSpPr>
            <p:spPr bwMode="auto">
              <a:xfrm>
                <a:off x="3534" y="936"/>
                <a:ext cx="276" cy="154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55</a:t>
                </a:r>
              </a:p>
            </p:txBody>
          </p:sp>
        </p:grpSp>
        <p:grpSp>
          <p:nvGrpSpPr>
            <p:cNvPr id="950323" name="Group 51"/>
            <p:cNvGrpSpPr>
              <a:grpSpLocks/>
            </p:cNvGrpSpPr>
            <p:nvPr/>
          </p:nvGrpSpPr>
          <p:grpSpPr bwMode="auto">
            <a:xfrm>
              <a:off x="761" y="2704"/>
              <a:ext cx="363" cy="272"/>
              <a:chOff x="1260" y="2069"/>
              <a:chExt cx="363" cy="272"/>
            </a:xfrm>
          </p:grpSpPr>
          <p:sp>
            <p:nvSpPr>
              <p:cNvPr id="950324" name="Rectangle 52"/>
              <p:cNvSpPr>
                <a:spLocks noChangeArrowheads="1"/>
              </p:cNvSpPr>
              <p:nvPr/>
            </p:nvSpPr>
            <p:spPr bwMode="auto">
              <a:xfrm>
                <a:off x="1260" y="2069"/>
                <a:ext cx="363" cy="272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50325" name="Text Box 53"/>
              <p:cNvSpPr txBox="1">
                <a:spLocks noChangeArrowheads="1"/>
              </p:cNvSpPr>
              <p:nvPr/>
            </p:nvSpPr>
            <p:spPr bwMode="auto">
              <a:xfrm>
                <a:off x="1311" y="2160"/>
                <a:ext cx="276" cy="154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22</a:t>
                </a:r>
              </a:p>
            </p:txBody>
          </p:sp>
        </p:grpSp>
        <p:grpSp>
          <p:nvGrpSpPr>
            <p:cNvPr id="950326" name="Group 54"/>
            <p:cNvGrpSpPr>
              <a:grpSpLocks/>
            </p:cNvGrpSpPr>
            <p:nvPr/>
          </p:nvGrpSpPr>
          <p:grpSpPr bwMode="auto">
            <a:xfrm>
              <a:off x="3256" y="2704"/>
              <a:ext cx="363" cy="272"/>
              <a:chOff x="3846" y="845"/>
              <a:chExt cx="363" cy="272"/>
            </a:xfrm>
          </p:grpSpPr>
          <p:sp>
            <p:nvSpPr>
              <p:cNvPr id="950327" name="Rectangle 55"/>
              <p:cNvSpPr>
                <a:spLocks noChangeArrowheads="1"/>
              </p:cNvSpPr>
              <p:nvPr/>
            </p:nvSpPr>
            <p:spPr bwMode="auto">
              <a:xfrm>
                <a:off x="3846" y="845"/>
                <a:ext cx="363" cy="272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50328" name="Text Box 56"/>
              <p:cNvSpPr txBox="1">
                <a:spLocks noChangeArrowheads="1"/>
              </p:cNvSpPr>
              <p:nvPr/>
            </p:nvSpPr>
            <p:spPr bwMode="auto">
              <a:xfrm>
                <a:off x="3897" y="936"/>
                <a:ext cx="276" cy="154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88</a:t>
                </a:r>
              </a:p>
            </p:txBody>
          </p:sp>
        </p:grpSp>
        <p:grpSp>
          <p:nvGrpSpPr>
            <p:cNvPr id="950329" name="Group 57"/>
            <p:cNvGrpSpPr>
              <a:grpSpLocks/>
            </p:cNvGrpSpPr>
            <p:nvPr/>
          </p:nvGrpSpPr>
          <p:grpSpPr bwMode="auto">
            <a:xfrm>
              <a:off x="1442" y="2704"/>
              <a:ext cx="363" cy="272"/>
              <a:chOff x="1260" y="2069"/>
              <a:chExt cx="363" cy="272"/>
            </a:xfrm>
          </p:grpSpPr>
          <p:sp>
            <p:nvSpPr>
              <p:cNvPr id="950330" name="Rectangle 58"/>
              <p:cNvSpPr>
                <a:spLocks noChangeArrowheads="1"/>
              </p:cNvSpPr>
              <p:nvPr/>
            </p:nvSpPr>
            <p:spPr bwMode="auto">
              <a:xfrm>
                <a:off x="1260" y="2069"/>
                <a:ext cx="363" cy="272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50331" name="Text Box 59"/>
              <p:cNvSpPr txBox="1">
                <a:spLocks noChangeArrowheads="1"/>
              </p:cNvSpPr>
              <p:nvPr/>
            </p:nvSpPr>
            <p:spPr bwMode="auto">
              <a:xfrm>
                <a:off x="1311" y="2160"/>
                <a:ext cx="276" cy="154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/>
                  <a:t>44</a:t>
                </a:r>
              </a:p>
            </p:txBody>
          </p:sp>
        </p:grpSp>
      </p:grpSp>
      <p:grpSp>
        <p:nvGrpSpPr>
          <p:cNvPr id="950332" name="Group 60"/>
          <p:cNvGrpSpPr>
            <a:grpSpLocks/>
          </p:cNvGrpSpPr>
          <p:nvPr/>
        </p:nvGrpSpPr>
        <p:grpSpPr bwMode="auto">
          <a:xfrm flipV="1">
            <a:off x="5251450" y="2941638"/>
            <a:ext cx="1530350" cy="609600"/>
            <a:chOff x="3505" y="1776"/>
            <a:chExt cx="964" cy="384"/>
          </a:xfrm>
        </p:grpSpPr>
        <p:sp>
          <p:nvSpPr>
            <p:cNvPr id="950333" name="AutoShape 61"/>
            <p:cNvSpPr>
              <a:spLocks noChangeArrowheads="1"/>
            </p:cNvSpPr>
            <p:nvPr/>
          </p:nvSpPr>
          <p:spPr bwMode="auto">
            <a:xfrm rot="5400000">
              <a:off x="4234" y="1657"/>
              <a:ext cx="115" cy="354"/>
            </a:xfrm>
            <a:prstGeom prst="chevron">
              <a:avLst>
                <a:gd name="adj" fmla="val 76472"/>
              </a:avLst>
            </a:prstGeom>
            <a:solidFill>
              <a:srgbClr val="FD512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950334" name="Line 62"/>
            <p:cNvSpPr>
              <a:spLocks noChangeShapeType="1"/>
            </p:cNvSpPr>
            <p:nvPr/>
          </p:nvSpPr>
          <p:spPr bwMode="auto">
            <a:xfrm flipH="1">
              <a:off x="3505" y="1891"/>
              <a:ext cx="767" cy="269"/>
            </a:xfrm>
            <a:prstGeom prst="line">
              <a:avLst/>
            </a:prstGeom>
            <a:noFill/>
            <a:ln w="19050" cap="sq">
              <a:solidFill>
                <a:srgbClr val="FD512F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sp>
        <p:nvSpPr>
          <p:cNvPr id="950335" name="Rectangle 63"/>
          <p:cNvSpPr>
            <a:spLocks noChangeArrowheads="1"/>
          </p:cNvSpPr>
          <p:nvPr/>
        </p:nvSpPr>
        <p:spPr bwMode="auto">
          <a:xfrm>
            <a:off x="3349625" y="304800"/>
            <a:ext cx="6086475" cy="1065213"/>
          </a:xfrm>
          <a:prstGeom prst="rect">
            <a:avLst/>
          </a:prstGeom>
          <a:noFill/>
          <a:ln w="9525">
            <a:solidFill>
              <a:srgbClr val="6600FF"/>
            </a:solidFill>
            <a:miter lim="800000"/>
            <a:headEnd/>
            <a:tailEnd/>
          </a:ln>
        </p:spPr>
        <p:txBody>
          <a:bodyPr anchor="b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fr-FR" sz="3600" b="1" i="1">
                <a:solidFill>
                  <a:srgbClr val="FF0000"/>
                </a:solidFill>
              </a:rPr>
              <a:t>fusionInterneTab: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fr-FR" sz="2400" b="1" i="1">
                <a:solidFill>
                  <a:srgbClr val="3333CC"/>
                </a:solidFill>
              </a:rPr>
              <a:t>dernière phase du tri-fusion présenté</a:t>
            </a:r>
          </a:p>
        </p:txBody>
      </p:sp>
      <p:sp>
        <p:nvSpPr>
          <p:cNvPr id="950336" name="Text Box 64"/>
          <p:cNvSpPr txBox="1">
            <a:spLocks noChangeArrowheads="1"/>
          </p:cNvSpPr>
          <p:nvPr/>
        </p:nvSpPr>
        <p:spPr bwMode="auto">
          <a:xfrm>
            <a:off x="212725" y="457200"/>
            <a:ext cx="2709863" cy="608013"/>
          </a:xfrm>
          <a:prstGeom prst="rect">
            <a:avLst/>
          </a:prstGeom>
          <a:noFill/>
          <a:ln w="28575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 i="1">
                <a:solidFill>
                  <a:srgbClr val="FF0000"/>
                </a:solidFill>
              </a:rPr>
              <a:t>Sens ascendant</a:t>
            </a:r>
            <a:endParaRPr lang="en-US"/>
          </a:p>
        </p:txBody>
      </p:sp>
      <p:sp>
        <p:nvSpPr>
          <p:cNvPr id="950337" name="AutoShape 65"/>
          <p:cNvSpPr>
            <a:spLocks noChangeArrowheads="1"/>
          </p:cNvSpPr>
          <p:nvPr/>
        </p:nvSpPr>
        <p:spPr bwMode="auto">
          <a:xfrm rot="16200000" flipV="1">
            <a:off x="-1276350" y="3562350"/>
            <a:ext cx="4381500" cy="4572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950384" name="Text Box 112"/>
          <p:cNvSpPr txBox="1">
            <a:spLocks noChangeArrowheads="1"/>
          </p:cNvSpPr>
          <p:nvPr/>
        </p:nvSpPr>
        <p:spPr bwMode="auto">
          <a:xfrm>
            <a:off x="1960563" y="4648200"/>
            <a:ext cx="7202487" cy="3968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fr-FR">
                <a:solidFill>
                  <a:srgbClr val="6600FF"/>
                </a:solidFill>
              </a:rPr>
              <a:t>début	                                                 inter   (inter+1= fin)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0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0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BAC4-90B2-415D-8EC8-8A45222CD523}" type="slidenum">
              <a:rPr lang="fr-FR"/>
              <a:pPr/>
              <a:t>82</a:t>
            </a:fld>
            <a:endParaRPr lang="fr-FR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-171450"/>
            <a:ext cx="8420100" cy="1143000"/>
          </a:xfrm>
        </p:spPr>
        <p:txBody>
          <a:bodyPr/>
          <a:lstStyle/>
          <a:p>
            <a:r>
              <a:rPr lang="fr-FR" sz="2800">
                <a:cs typeface="Times New Roman" pitchFamily="18" charset="0"/>
              </a:rPr>
              <a:t> 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381000"/>
            <a:ext cx="8420100" cy="6477000"/>
          </a:xfrm>
        </p:spPr>
        <p:txBody>
          <a:bodyPr/>
          <a:lstStyle/>
          <a:p>
            <a:pPr defTabSz="571500"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000" b="1">
                <a:cs typeface="Times New Roman" pitchFamily="18" charset="0"/>
              </a:rPr>
              <a:t>procédure</a:t>
            </a:r>
            <a:r>
              <a:rPr lang="fr-FR" sz="2000">
                <a:cs typeface="Times New Roman" pitchFamily="18" charset="0"/>
              </a:rPr>
              <a:t> </a:t>
            </a:r>
            <a:r>
              <a:rPr lang="fr-FR" sz="2000">
                <a:solidFill>
                  <a:srgbClr val="0000FF"/>
                </a:solidFill>
                <a:cs typeface="Times New Roman" pitchFamily="18" charset="0"/>
              </a:rPr>
              <a:t>fusionInterneTab</a:t>
            </a:r>
            <a:r>
              <a:rPr lang="fr-FR" sz="2000">
                <a:cs typeface="Times New Roman" pitchFamily="18" charset="0"/>
              </a:rPr>
              <a:t> (tab, nbVal, début, inter, fin)</a:t>
            </a:r>
          </a:p>
          <a:p>
            <a:pPr defTabSz="571500"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000" b="1">
                <a:cs typeface="Times New Roman" pitchFamily="18" charset="0"/>
              </a:rPr>
              <a:t>paramètres</a:t>
            </a:r>
            <a:r>
              <a:rPr lang="fr-FR" sz="2000">
                <a:cs typeface="Times New Roman" pitchFamily="18" charset="0"/>
              </a:rPr>
              <a:t>	</a:t>
            </a:r>
          </a:p>
          <a:p>
            <a:pPr defTabSz="571500"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000">
                <a:cs typeface="Times New Roman" pitchFamily="18" charset="0"/>
              </a:rPr>
              <a:t>		(</a:t>
            </a:r>
            <a:r>
              <a:rPr lang="fr-FR" sz="2000" b="1">
                <a:solidFill>
                  <a:srgbClr val="FF6600"/>
                </a:solidFill>
                <a:cs typeface="Times New Roman" pitchFamily="18" charset="0"/>
              </a:rPr>
              <a:t>D/R</a:t>
            </a:r>
            <a:r>
              <a:rPr lang="fr-FR" sz="2000">
                <a:cs typeface="Times New Roman" pitchFamily="18" charset="0"/>
              </a:rPr>
              <a:t>) tab : </a:t>
            </a:r>
            <a:r>
              <a:rPr lang="fr-FR" sz="2000" b="1">
                <a:cs typeface="Times New Roman" pitchFamily="18" charset="0"/>
              </a:rPr>
              <a:t>tableau</a:t>
            </a:r>
            <a:r>
              <a:rPr lang="fr-FR" sz="2000">
                <a:cs typeface="Times New Roman" pitchFamily="18" charset="0"/>
              </a:rPr>
              <a:t>[1, MAX] </a:t>
            </a:r>
            <a:r>
              <a:rPr lang="fr-FR" sz="2000" b="1">
                <a:cs typeface="Times New Roman" pitchFamily="18" charset="0"/>
              </a:rPr>
              <a:t>d'entiers</a:t>
            </a:r>
            <a:endParaRPr lang="fr-FR" sz="2000">
              <a:cs typeface="Times New Roman" pitchFamily="18" charset="0"/>
            </a:endParaRPr>
          </a:p>
          <a:p>
            <a:pPr defTabSz="571500"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000">
                <a:cs typeface="Times New Roman" pitchFamily="18" charset="0"/>
              </a:rPr>
              <a:t>		(D) nbVal, début, inter, fin : </a:t>
            </a:r>
            <a:r>
              <a:rPr lang="fr-FR" sz="2000" b="1">
                <a:cs typeface="Times New Roman" pitchFamily="18" charset="0"/>
              </a:rPr>
              <a:t>entiers</a:t>
            </a:r>
          </a:p>
          <a:p>
            <a:pPr defTabSz="571500"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000" b="1">
                <a:cs typeface="Times New Roman" pitchFamily="18" charset="0"/>
              </a:rPr>
              <a:t>variables</a:t>
            </a:r>
          </a:p>
          <a:p>
            <a:pPr defTabSz="571500"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000" b="1" i="1">
                <a:solidFill>
                  <a:srgbClr val="CC0099"/>
                </a:solidFill>
                <a:cs typeface="Times New Roman" pitchFamily="18" charset="0"/>
              </a:rPr>
              <a:t>        { </a:t>
            </a:r>
            <a:r>
              <a:rPr lang="fr-FR" sz="2000" b="1">
                <a:solidFill>
                  <a:srgbClr val="6600FF"/>
                </a:solidFill>
                <a:cs typeface="Times New Roman" pitchFamily="18" charset="0"/>
              </a:rPr>
              <a:t>i </a:t>
            </a:r>
            <a:r>
              <a:rPr lang="fr-FR" sz="2000" b="1" i="1">
                <a:solidFill>
                  <a:srgbClr val="CC0099"/>
                </a:solidFill>
                <a:cs typeface="Times New Roman" pitchFamily="18" charset="0"/>
              </a:rPr>
              <a:t>: parcours de </a:t>
            </a:r>
            <a:r>
              <a:rPr lang="fr-FR" sz="2000" b="1">
                <a:solidFill>
                  <a:srgbClr val="6600FF"/>
                </a:solidFill>
                <a:cs typeface="Times New Roman" pitchFamily="18" charset="0"/>
              </a:rPr>
              <a:t>tab[début..inter]</a:t>
            </a:r>
            <a:r>
              <a:rPr lang="fr-FR" sz="2000" b="1">
                <a:solidFill>
                  <a:srgbClr val="CC0099"/>
                </a:solidFill>
                <a:cs typeface="Times New Roman" pitchFamily="18" charset="0"/>
              </a:rPr>
              <a:t>,</a:t>
            </a:r>
            <a:r>
              <a:rPr lang="fr-FR" sz="2000" b="1" i="1">
                <a:solidFill>
                  <a:srgbClr val="CC0099"/>
                </a:solidFill>
                <a:cs typeface="Times New Roman" pitchFamily="18" charset="0"/>
              </a:rPr>
              <a:t>   </a:t>
            </a:r>
            <a:r>
              <a:rPr lang="fr-FR" sz="2000" b="1">
                <a:solidFill>
                  <a:srgbClr val="6600FF"/>
                </a:solidFill>
                <a:cs typeface="Times New Roman" pitchFamily="18" charset="0"/>
              </a:rPr>
              <a:t>j</a:t>
            </a:r>
            <a:r>
              <a:rPr lang="fr-FR" sz="2000" b="1" i="1">
                <a:solidFill>
                  <a:srgbClr val="CC0099"/>
                </a:solidFill>
                <a:cs typeface="Times New Roman" pitchFamily="18" charset="0"/>
              </a:rPr>
              <a:t> : parcours de </a:t>
            </a:r>
            <a:r>
              <a:rPr lang="fr-FR" sz="2000" b="1">
                <a:solidFill>
                  <a:srgbClr val="6600FF"/>
                </a:solidFill>
                <a:cs typeface="Times New Roman" pitchFamily="18" charset="0"/>
              </a:rPr>
              <a:t>tab[inter+1..fin]</a:t>
            </a:r>
            <a:r>
              <a:rPr lang="fr-FR" sz="2000" b="1" i="1">
                <a:solidFill>
                  <a:srgbClr val="CC0099"/>
                </a:solidFill>
                <a:cs typeface="Times New Roman" pitchFamily="18" charset="0"/>
              </a:rPr>
              <a:t> } </a:t>
            </a:r>
          </a:p>
          <a:p>
            <a:pPr defTabSz="571500"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000">
                <a:cs typeface="Times New Roman" pitchFamily="18" charset="0"/>
              </a:rPr>
              <a:t>		i, j, k : </a:t>
            </a:r>
            <a:r>
              <a:rPr lang="fr-FR" sz="2000" b="1">
                <a:cs typeface="Times New Roman" pitchFamily="18" charset="0"/>
              </a:rPr>
              <a:t>entiers                                                      </a:t>
            </a:r>
            <a:r>
              <a:rPr lang="fr-FR" sz="2000" b="1" i="1">
                <a:solidFill>
                  <a:srgbClr val="CC0099"/>
                </a:solidFill>
                <a:cs typeface="Times New Roman" pitchFamily="18" charset="0"/>
              </a:rPr>
              <a:t>{ </a:t>
            </a:r>
            <a:r>
              <a:rPr lang="fr-FR" sz="2000" b="1">
                <a:solidFill>
                  <a:srgbClr val="6600FF"/>
                </a:solidFill>
                <a:cs typeface="Times New Roman" pitchFamily="18" charset="0"/>
              </a:rPr>
              <a:t>k </a:t>
            </a:r>
            <a:r>
              <a:rPr lang="fr-FR" sz="2000" b="1" i="1">
                <a:solidFill>
                  <a:srgbClr val="CC0099"/>
                </a:solidFill>
                <a:cs typeface="Times New Roman" pitchFamily="18" charset="0"/>
              </a:rPr>
              <a:t>: parcours global } </a:t>
            </a:r>
            <a:endParaRPr lang="fr-FR" sz="2000" b="1">
              <a:cs typeface="Times New Roman" pitchFamily="18" charset="0"/>
            </a:endParaRPr>
          </a:p>
          <a:p>
            <a:pPr defTabSz="571500"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000">
                <a:cs typeface="Times New Roman" pitchFamily="18" charset="0"/>
              </a:rPr>
              <a:t>		tmp: </a:t>
            </a:r>
            <a:r>
              <a:rPr lang="fr-FR" sz="2000" b="1">
                <a:cs typeface="Times New Roman" pitchFamily="18" charset="0"/>
              </a:rPr>
              <a:t>tableau</a:t>
            </a:r>
            <a:r>
              <a:rPr lang="fr-FR" sz="2000">
                <a:cs typeface="Times New Roman" pitchFamily="18" charset="0"/>
              </a:rPr>
              <a:t>[1, MAX] </a:t>
            </a:r>
            <a:r>
              <a:rPr lang="fr-FR" sz="2000" b="1">
                <a:cs typeface="Times New Roman" pitchFamily="18" charset="0"/>
              </a:rPr>
              <a:t>d'entiers  </a:t>
            </a:r>
            <a:r>
              <a:rPr lang="fr-FR" sz="1800" i="1">
                <a:solidFill>
                  <a:srgbClr val="FF0000"/>
                </a:solidFill>
                <a:cs typeface="Times New Roman" pitchFamily="18" charset="0"/>
              </a:rPr>
              <a:t>{tableau-résultat auxiliaire}</a:t>
            </a:r>
          </a:p>
          <a:p>
            <a:pPr defTabSz="571500"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000" b="1">
                <a:cs typeface="Times New Roman" pitchFamily="18" charset="0"/>
              </a:rPr>
              <a:t>début		</a:t>
            </a:r>
          </a:p>
          <a:p>
            <a:pPr defTabSz="571500"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000">
                <a:cs typeface="Times New Roman" pitchFamily="18" charset="0"/>
              </a:rPr>
              <a:t>		i </a:t>
            </a:r>
            <a:r>
              <a:rPr lang="fr-FR" sz="20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000">
                <a:cs typeface="Times New Roman" pitchFamily="18" charset="0"/>
              </a:rPr>
              <a:t> début,   j </a:t>
            </a:r>
            <a:r>
              <a:rPr lang="fr-FR" sz="20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000">
                <a:cs typeface="Times New Roman" pitchFamily="18" charset="0"/>
              </a:rPr>
              <a:t> inter + 1, k </a:t>
            </a:r>
            <a:r>
              <a:rPr lang="fr-FR" sz="20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000">
                <a:cs typeface="Times New Roman" pitchFamily="18" charset="0"/>
              </a:rPr>
              <a:t> 1</a:t>
            </a:r>
            <a:r>
              <a:rPr lang="fr-FR" sz="2000" b="1">
                <a:cs typeface="Times New Roman" pitchFamily="18" charset="0"/>
              </a:rPr>
              <a:t> </a:t>
            </a:r>
            <a:endParaRPr lang="fr-FR" sz="2000">
              <a:cs typeface="Times New Roman" pitchFamily="18" charset="0"/>
            </a:endParaRPr>
          </a:p>
          <a:p>
            <a:pPr defTabSz="571500"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000" b="1">
                <a:cs typeface="Times New Roman" pitchFamily="18" charset="0"/>
              </a:rPr>
              <a:t>		tant_que </a:t>
            </a:r>
            <a:r>
              <a:rPr lang="fr-FR" sz="2000">
                <a:cs typeface="Times New Roman" pitchFamily="18" charset="0"/>
              </a:rPr>
              <a:t>  i </a:t>
            </a:r>
            <a:r>
              <a:rPr lang="fr-FR" sz="2000">
                <a:cs typeface="Times New Roman" pitchFamily="18" charset="0"/>
                <a:sym typeface="Symbol" pitchFamily="18" charset="2"/>
              </a:rPr>
              <a:t></a:t>
            </a:r>
            <a:r>
              <a:rPr lang="fr-FR" sz="2000">
                <a:cs typeface="Times New Roman" pitchFamily="18" charset="0"/>
              </a:rPr>
              <a:t> inter  </a:t>
            </a:r>
            <a:r>
              <a:rPr lang="fr-FR" sz="2000" b="1">
                <a:cs typeface="Times New Roman" pitchFamily="18" charset="0"/>
              </a:rPr>
              <a:t>et</a:t>
            </a:r>
            <a:r>
              <a:rPr lang="fr-FR" sz="2000">
                <a:cs typeface="Times New Roman" pitchFamily="18" charset="0"/>
              </a:rPr>
              <a:t>   j </a:t>
            </a:r>
            <a:r>
              <a:rPr lang="fr-FR" sz="2000">
                <a:cs typeface="Times New Roman" pitchFamily="18" charset="0"/>
                <a:sym typeface="Symbol" pitchFamily="18" charset="2"/>
              </a:rPr>
              <a:t></a:t>
            </a:r>
            <a:r>
              <a:rPr lang="fr-FR" sz="2000" b="1">
                <a:cs typeface="Times New Roman" pitchFamily="18" charset="0"/>
              </a:rPr>
              <a:t>  </a:t>
            </a:r>
            <a:r>
              <a:rPr lang="fr-FR" sz="2000">
                <a:cs typeface="Times New Roman" pitchFamily="18" charset="0"/>
              </a:rPr>
              <a:t>fin	</a:t>
            </a:r>
            <a:r>
              <a:rPr lang="fr-FR" sz="2000" b="1">
                <a:cs typeface="Times New Roman" pitchFamily="18" charset="0"/>
              </a:rPr>
              <a:t>faire</a:t>
            </a:r>
          </a:p>
          <a:p>
            <a:pPr defTabSz="571500"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000" b="1">
                <a:cs typeface="Times New Roman" pitchFamily="18" charset="0"/>
              </a:rPr>
              <a:t>			si   </a:t>
            </a:r>
            <a:r>
              <a:rPr lang="fr-FR" sz="2000">
                <a:cs typeface="Times New Roman" pitchFamily="18" charset="0"/>
              </a:rPr>
              <a:t>tab[i] &lt; tab[j]</a:t>
            </a:r>
            <a:r>
              <a:rPr lang="fr-FR" sz="2000" b="1">
                <a:cs typeface="Times New Roman" pitchFamily="18" charset="0"/>
              </a:rPr>
              <a:t> 	</a:t>
            </a:r>
          </a:p>
          <a:p>
            <a:pPr defTabSz="571500"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000" b="1">
                <a:cs typeface="Times New Roman" pitchFamily="18" charset="0"/>
              </a:rPr>
              <a:t>				alors</a:t>
            </a:r>
          </a:p>
          <a:p>
            <a:pPr defTabSz="571500"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000">
                <a:cs typeface="Times New Roman" pitchFamily="18" charset="0"/>
              </a:rPr>
              <a:t>    					tmp[k] </a:t>
            </a:r>
            <a:r>
              <a:rPr lang="fr-FR" sz="20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000">
                <a:cs typeface="Times New Roman" pitchFamily="18" charset="0"/>
              </a:rPr>
              <a:t> tab[i]</a:t>
            </a:r>
          </a:p>
          <a:p>
            <a:pPr defTabSz="571500"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000">
                <a:cs typeface="Times New Roman" pitchFamily="18" charset="0"/>
              </a:rPr>
              <a:t>					i </a:t>
            </a:r>
            <a:r>
              <a:rPr lang="fr-FR" sz="20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000">
                <a:cs typeface="Times New Roman" pitchFamily="18" charset="0"/>
              </a:rPr>
              <a:t> i+1</a:t>
            </a:r>
            <a:r>
              <a:rPr lang="fr-FR" sz="2000" b="1">
                <a:cs typeface="Times New Roman" pitchFamily="18" charset="0"/>
              </a:rPr>
              <a:t> </a:t>
            </a:r>
          </a:p>
          <a:p>
            <a:pPr defTabSz="571500"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000" b="1">
                <a:cs typeface="Times New Roman" pitchFamily="18" charset="0"/>
              </a:rPr>
              <a:t>				sinon 	</a:t>
            </a:r>
          </a:p>
          <a:p>
            <a:pPr defTabSz="571500"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000">
                <a:cs typeface="Times New Roman" pitchFamily="18" charset="0"/>
              </a:rPr>
              <a:t>                      		tmp[k] </a:t>
            </a:r>
            <a:r>
              <a:rPr lang="fr-FR" sz="20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000">
                <a:cs typeface="Times New Roman" pitchFamily="18" charset="0"/>
              </a:rPr>
              <a:t> tab[j]</a:t>
            </a:r>
            <a:r>
              <a:rPr lang="fr-FR" sz="2000" b="1">
                <a:cs typeface="Times New Roman" pitchFamily="18" charset="0"/>
              </a:rPr>
              <a:t> </a:t>
            </a:r>
          </a:p>
          <a:p>
            <a:pPr defTabSz="571500"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000">
                <a:cs typeface="Times New Roman" pitchFamily="18" charset="0"/>
              </a:rPr>
              <a:t>					j </a:t>
            </a:r>
            <a:r>
              <a:rPr lang="fr-FR" sz="20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000">
                <a:cs typeface="Times New Roman" pitchFamily="18" charset="0"/>
              </a:rPr>
              <a:t> j+1</a:t>
            </a:r>
            <a:endParaRPr lang="fr-FR" sz="2000" b="1">
              <a:cs typeface="Times New Roman" pitchFamily="18" charset="0"/>
            </a:endParaRPr>
          </a:p>
          <a:p>
            <a:pPr defTabSz="571500"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000" b="1">
                <a:cs typeface="Times New Roman" pitchFamily="18" charset="0"/>
              </a:rPr>
              <a:t> 			fsi</a:t>
            </a:r>
          </a:p>
          <a:p>
            <a:pPr defTabSz="571500"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000" b="1">
                <a:cs typeface="Times New Roman" pitchFamily="18" charset="0"/>
              </a:rPr>
              <a:t>			</a:t>
            </a:r>
            <a:r>
              <a:rPr lang="fr-FR" sz="2000">
                <a:cs typeface="Times New Roman" pitchFamily="18" charset="0"/>
              </a:rPr>
              <a:t>k </a:t>
            </a:r>
            <a:r>
              <a:rPr lang="fr-FR" sz="20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000">
                <a:cs typeface="Times New Roman" pitchFamily="18" charset="0"/>
              </a:rPr>
              <a:t> k + 1</a:t>
            </a:r>
            <a:r>
              <a:rPr lang="fr-FR" sz="2000" b="1">
                <a:cs typeface="Times New Roman" pitchFamily="18" charset="0"/>
              </a:rPr>
              <a:t> </a:t>
            </a:r>
          </a:p>
          <a:p>
            <a:pPr defTabSz="571500"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000" b="1">
                <a:cs typeface="Times New Roman" pitchFamily="18" charset="0"/>
              </a:rPr>
              <a:t>		ftq</a:t>
            </a:r>
          </a:p>
        </p:txBody>
      </p:sp>
      <p:sp>
        <p:nvSpPr>
          <p:cNvPr id="596996" name="Text Box 4"/>
          <p:cNvSpPr txBox="1">
            <a:spLocks noChangeArrowheads="1"/>
          </p:cNvSpPr>
          <p:nvPr/>
        </p:nvSpPr>
        <p:spPr bwMode="auto">
          <a:xfrm>
            <a:off x="5105400" y="5849938"/>
            <a:ext cx="762000" cy="42703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4400" b="1">
                <a:solidFill>
                  <a:srgbClr val="FF6600"/>
                </a:solidFill>
              </a:rPr>
              <a:t>...</a:t>
            </a:r>
          </a:p>
        </p:txBody>
      </p:sp>
      <p:sp>
        <p:nvSpPr>
          <p:cNvPr id="596997" name="AutoShape 5"/>
          <p:cNvSpPr>
            <a:spLocks noChangeArrowheads="1"/>
          </p:cNvSpPr>
          <p:nvPr/>
        </p:nvSpPr>
        <p:spPr bwMode="auto">
          <a:xfrm>
            <a:off x="6477000" y="4572000"/>
            <a:ext cx="2895600" cy="1371600"/>
          </a:xfrm>
          <a:prstGeom prst="wedgeRoundRectCallout">
            <a:avLst>
              <a:gd name="adj1" fmla="val -94574"/>
              <a:gd name="adj2" fmla="val -51736"/>
              <a:gd name="adj3" fmla="val 16667"/>
            </a:avLst>
          </a:prstGeom>
          <a:solidFill>
            <a:srgbClr val="FCF6BA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i="1">
                <a:solidFill>
                  <a:srgbClr val="0000FF"/>
                </a:solidFill>
              </a:rPr>
              <a:t>on range dans </a:t>
            </a:r>
            <a:r>
              <a:rPr lang="fr-FR">
                <a:solidFill>
                  <a:srgbClr val="FC2C02"/>
                </a:solidFill>
              </a:rPr>
              <a:t>tmp</a:t>
            </a:r>
            <a:r>
              <a:rPr lang="fr-FR" i="1">
                <a:solidFill>
                  <a:srgbClr val="0000FF"/>
                </a:solidFill>
              </a:rPr>
              <a:t> le plus petit des 2 éléments courants: celui du </a:t>
            </a:r>
            <a:r>
              <a:rPr lang="fr-FR" i="1">
                <a:solidFill>
                  <a:srgbClr val="FC2C02"/>
                </a:solidFill>
              </a:rPr>
              <a:t>premier sous-tableau</a:t>
            </a:r>
          </a:p>
        </p:txBody>
      </p:sp>
      <p:sp>
        <p:nvSpPr>
          <p:cNvPr id="596999" name="AutoShape 7"/>
          <p:cNvSpPr>
            <a:spLocks noChangeArrowheads="1"/>
          </p:cNvSpPr>
          <p:nvPr/>
        </p:nvSpPr>
        <p:spPr bwMode="auto">
          <a:xfrm>
            <a:off x="6781800" y="2895600"/>
            <a:ext cx="2590800" cy="1295400"/>
          </a:xfrm>
          <a:prstGeom prst="wedgeRoundRectCallout">
            <a:avLst>
              <a:gd name="adj1" fmla="val -98102"/>
              <a:gd name="adj2" fmla="val -18014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i="1">
                <a:solidFill>
                  <a:srgbClr val="0000FF"/>
                </a:solidFill>
              </a:rPr>
              <a:t>tant qu’aucun des 2 sous-tableaux n’est complètement rangé</a:t>
            </a:r>
          </a:p>
        </p:txBody>
      </p:sp>
      <p:sp>
        <p:nvSpPr>
          <p:cNvPr id="597000" name="AutoShape 8"/>
          <p:cNvSpPr>
            <a:spLocks noChangeArrowheads="1"/>
          </p:cNvSpPr>
          <p:nvPr/>
        </p:nvSpPr>
        <p:spPr bwMode="auto">
          <a:xfrm>
            <a:off x="6248400" y="914400"/>
            <a:ext cx="3429000" cy="838200"/>
          </a:xfrm>
          <a:prstGeom prst="wedgeRoundRectCallout">
            <a:avLst>
              <a:gd name="adj1" fmla="val -34630"/>
              <a:gd name="adj2" fmla="val -67046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10000"/>
              </a:spcBef>
            </a:pPr>
            <a:r>
              <a:rPr lang="fr-FR" i="1">
                <a:solidFill>
                  <a:srgbClr val="CC0099"/>
                </a:solidFill>
              </a:rPr>
              <a:t>on doit s’assurer que</a:t>
            </a:r>
          </a:p>
          <a:p>
            <a:pPr algn="ctr">
              <a:lnSpc>
                <a:spcPct val="100000"/>
              </a:lnSpc>
              <a:spcBef>
                <a:spcPct val="10000"/>
              </a:spcBef>
            </a:pPr>
            <a:r>
              <a:rPr lang="fr-FR" i="1">
                <a:solidFill>
                  <a:srgbClr val="0000FF"/>
                </a:solidFill>
              </a:rPr>
              <a:t>début </a:t>
            </a:r>
            <a:r>
              <a:rPr lang="fr-FR" i="1">
                <a:solidFill>
                  <a:srgbClr val="0000FF"/>
                </a:solidFill>
                <a:sym typeface="Symbol" pitchFamily="18" charset="2"/>
              </a:rPr>
              <a:t></a:t>
            </a:r>
            <a:r>
              <a:rPr lang="fr-FR" i="1">
                <a:solidFill>
                  <a:srgbClr val="0000FF"/>
                </a:solidFill>
              </a:rPr>
              <a:t>  inter  </a:t>
            </a:r>
            <a:r>
              <a:rPr lang="fr-FR" i="1">
                <a:solidFill>
                  <a:srgbClr val="0000FF"/>
                </a:solidFill>
                <a:sym typeface="Symbol" pitchFamily="18" charset="2"/>
              </a:rPr>
              <a:t>&lt;</a:t>
            </a:r>
            <a:r>
              <a:rPr lang="fr-FR" i="1">
                <a:solidFill>
                  <a:srgbClr val="0000FF"/>
                </a:solidFill>
              </a:rPr>
              <a:t> fin </a:t>
            </a:r>
            <a:r>
              <a:rPr lang="fr-FR" i="1">
                <a:solidFill>
                  <a:srgbClr val="0000FF"/>
                </a:solidFill>
                <a:sym typeface="Symbol" pitchFamily="18" charset="2"/>
              </a:rPr>
              <a:t></a:t>
            </a:r>
            <a:r>
              <a:rPr lang="fr-FR" i="1">
                <a:solidFill>
                  <a:srgbClr val="0000FF"/>
                </a:solidFill>
              </a:rPr>
              <a:t> nbVal</a:t>
            </a:r>
          </a:p>
        </p:txBody>
      </p:sp>
      <p:sp>
        <p:nvSpPr>
          <p:cNvPr id="597001" name="Text Box 9"/>
          <p:cNvSpPr txBox="1">
            <a:spLocks noChangeArrowheads="1"/>
          </p:cNvSpPr>
          <p:nvPr/>
        </p:nvSpPr>
        <p:spPr bwMode="auto">
          <a:xfrm>
            <a:off x="1524000" y="6276975"/>
            <a:ext cx="6400800" cy="409575"/>
          </a:xfrm>
          <a:prstGeom prst="rect">
            <a:avLst/>
          </a:prstGeom>
          <a:noFill/>
          <a:ln w="12700" cap="sq">
            <a:solidFill>
              <a:srgbClr val="66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b="1" i="1">
                <a:solidFill>
                  <a:srgbClr val="FE0000"/>
                </a:solidFill>
              </a:rPr>
              <a:t>à partir d’ici, l’un au moins des 2 sous-tableaux est rangé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41E5-4F1D-4996-ABDE-2F2F9720C726}" type="slidenum">
              <a:rPr lang="fr-FR"/>
              <a:pPr/>
              <a:t>83</a:t>
            </a:fld>
            <a:endParaRPr lang="fr-FR"/>
          </a:p>
        </p:txBody>
      </p:sp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-171450"/>
            <a:ext cx="8420100" cy="1143000"/>
          </a:xfrm>
        </p:spPr>
        <p:txBody>
          <a:bodyPr/>
          <a:lstStyle/>
          <a:p>
            <a:r>
              <a:rPr lang="fr-FR" sz="2800">
                <a:cs typeface="Times New Roman" pitchFamily="18" charset="0"/>
              </a:rPr>
              <a:t> </a:t>
            </a:r>
          </a:p>
        </p:txBody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-171450"/>
            <a:ext cx="8420100" cy="6858000"/>
          </a:xfrm>
        </p:spPr>
        <p:txBody>
          <a:bodyPr/>
          <a:lstStyle/>
          <a:p>
            <a:pPr marL="533400" indent="-533400" algn="ctr" defTabSz="665163"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5400" b="1">
                <a:solidFill>
                  <a:srgbClr val="FF0000"/>
                </a:solidFill>
                <a:cs typeface="Times New Roman" pitchFamily="18" charset="0"/>
              </a:rPr>
              <a:t>...   	</a:t>
            </a:r>
            <a:r>
              <a:rPr lang="fr-FR" sz="2400" i="1">
                <a:solidFill>
                  <a:srgbClr val="FF0000"/>
                </a:solidFill>
                <a:cs typeface="Times New Roman" pitchFamily="18" charset="0"/>
              </a:rPr>
              <a:t>{ reste-t-il des éléments à gauche ? }</a:t>
            </a:r>
            <a:endParaRPr lang="fr-FR" sz="2400" b="1">
              <a:solidFill>
                <a:srgbClr val="FF0000"/>
              </a:solidFill>
              <a:cs typeface="Times New Roman" pitchFamily="18" charset="0"/>
            </a:endParaRPr>
          </a:p>
          <a:p>
            <a:pPr marL="533400" indent="-533400" defTabSz="665163"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   	</a:t>
            </a:r>
            <a:r>
              <a:rPr lang="fr-FR" sz="2400" b="1">
                <a:solidFill>
                  <a:srgbClr val="0000FF"/>
                </a:solidFill>
                <a:cs typeface="Times New Roman" pitchFamily="18" charset="0"/>
              </a:rPr>
              <a:t>si</a:t>
            </a:r>
            <a:r>
              <a:rPr lang="fr-FR" sz="2400" b="1">
                <a:cs typeface="Times New Roman" pitchFamily="18" charset="0"/>
              </a:rPr>
              <a:t> </a:t>
            </a:r>
            <a:r>
              <a:rPr lang="fr-FR" sz="2400">
                <a:cs typeface="Times New Roman" pitchFamily="18" charset="0"/>
              </a:rPr>
              <a:t>  i</a:t>
            </a:r>
            <a:r>
              <a:rPr lang="fr-FR" sz="2400" b="1">
                <a:cs typeface="Times New Roman" pitchFamily="18" charset="0"/>
              </a:rPr>
              <a:t> </a:t>
            </a:r>
            <a:r>
              <a:rPr lang="fr-FR" sz="2000">
                <a:cs typeface="Times New Roman" pitchFamily="18" charset="0"/>
                <a:sym typeface="Symbol" pitchFamily="18" charset="2"/>
              </a:rPr>
              <a:t></a:t>
            </a:r>
            <a:r>
              <a:rPr lang="fr-FR" sz="2400" b="1">
                <a:cs typeface="Times New Roman" pitchFamily="18" charset="0"/>
              </a:rPr>
              <a:t> </a:t>
            </a:r>
            <a:r>
              <a:rPr lang="fr-FR" sz="2400">
                <a:cs typeface="Times New Roman" pitchFamily="18" charset="0"/>
              </a:rPr>
              <a:t>inter	</a:t>
            </a:r>
            <a:r>
              <a:rPr lang="fr-FR" sz="2400" b="1">
                <a:cs typeface="Times New Roman" pitchFamily="18" charset="0"/>
              </a:rPr>
              <a:t>alors</a:t>
            </a:r>
          </a:p>
          <a:p>
            <a:pPr marL="533400" indent="-533400" defTabSz="665163"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endParaRPr lang="fr-FR" sz="800" b="1">
              <a:cs typeface="Times New Roman" pitchFamily="18" charset="0"/>
            </a:endParaRPr>
          </a:p>
          <a:p>
            <a:pPr marL="533400" indent="-533400" defTabSz="665163"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			pour   </a:t>
            </a:r>
            <a:r>
              <a:rPr lang="fr-FR" sz="2400">
                <a:cs typeface="Times New Roman" pitchFamily="18" charset="0"/>
              </a:rPr>
              <a:t>j</a:t>
            </a:r>
            <a:r>
              <a:rPr lang="fr-FR" sz="2400" b="1">
                <a:cs typeface="Times New Roman" pitchFamily="18" charset="0"/>
              </a:rPr>
              <a:t>  de   </a:t>
            </a:r>
            <a:r>
              <a:rPr lang="fr-FR" sz="2400">
                <a:cs typeface="Times New Roman" pitchFamily="18" charset="0"/>
              </a:rPr>
              <a:t>i</a:t>
            </a:r>
            <a:r>
              <a:rPr lang="fr-FR" sz="2400" b="1">
                <a:cs typeface="Times New Roman" pitchFamily="18" charset="0"/>
              </a:rPr>
              <a:t>  à </a:t>
            </a:r>
            <a:r>
              <a:rPr lang="fr-FR" sz="2400">
                <a:cs typeface="Times New Roman" pitchFamily="18" charset="0"/>
              </a:rPr>
              <a:t> inter   </a:t>
            </a:r>
            <a:r>
              <a:rPr lang="fr-FR" sz="2400" b="1">
                <a:cs typeface="Times New Roman" pitchFamily="18" charset="0"/>
              </a:rPr>
              <a:t>faire	</a:t>
            </a:r>
          </a:p>
          <a:p>
            <a:pPr marL="533400" indent="-533400" defTabSz="665163"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400">
                <a:cs typeface="Times New Roman" pitchFamily="18" charset="0"/>
              </a:rPr>
              <a:t>    				tmp[k] </a:t>
            </a:r>
            <a:r>
              <a:rPr lang="fr-FR" sz="24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400">
                <a:cs typeface="Times New Roman" pitchFamily="18" charset="0"/>
              </a:rPr>
              <a:t> tab[j]</a:t>
            </a:r>
          </a:p>
          <a:p>
            <a:pPr marL="533400" indent="-533400" defTabSz="665163"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400">
                <a:cs typeface="Times New Roman" pitchFamily="18" charset="0"/>
              </a:rPr>
              <a:t>				k </a:t>
            </a:r>
            <a:r>
              <a:rPr lang="fr-FR" sz="24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400">
                <a:cs typeface="Times New Roman" pitchFamily="18" charset="0"/>
              </a:rPr>
              <a:t> k+1</a:t>
            </a:r>
            <a:r>
              <a:rPr lang="fr-FR" sz="2400" b="1">
                <a:cs typeface="Times New Roman" pitchFamily="18" charset="0"/>
              </a:rPr>
              <a:t> </a:t>
            </a:r>
          </a:p>
          <a:p>
            <a:pPr marL="533400" indent="-533400" defTabSz="665163"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			fpour</a:t>
            </a:r>
          </a:p>
          <a:p>
            <a:pPr marL="533400" indent="-533400" defTabSz="665163"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endParaRPr lang="fr-FR" sz="800" b="1">
              <a:cs typeface="Times New Roman" pitchFamily="18" charset="0"/>
            </a:endParaRPr>
          </a:p>
          <a:p>
            <a:pPr marL="533400" indent="-533400" defTabSz="665163"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  	</a:t>
            </a:r>
            <a:r>
              <a:rPr lang="fr-FR" sz="2400" b="1">
                <a:solidFill>
                  <a:srgbClr val="0000FF"/>
                </a:solidFill>
                <a:cs typeface="Times New Roman" pitchFamily="18" charset="0"/>
              </a:rPr>
              <a:t>sinon	</a:t>
            </a:r>
            <a:r>
              <a:rPr lang="fr-FR" sz="2400" b="1">
                <a:cs typeface="Times New Roman" pitchFamily="18" charset="0"/>
              </a:rPr>
              <a:t>		</a:t>
            </a:r>
            <a:r>
              <a:rPr lang="fr-FR" sz="2400" i="1">
                <a:solidFill>
                  <a:srgbClr val="FF0000"/>
                </a:solidFill>
                <a:cs typeface="Times New Roman" pitchFamily="18" charset="0"/>
              </a:rPr>
              <a:t>{ reste-t-il des éléments à droite ? }</a:t>
            </a:r>
          </a:p>
          <a:p>
            <a:pPr marL="533400" indent="-533400" defTabSz="665163"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endParaRPr lang="fr-FR" sz="800" i="1">
              <a:solidFill>
                <a:srgbClr val="FF0000"/>
              </a:solidFill>
              <a:cs typeface="Times New Roman" pitchFamily="18" charset="0"/>
            </a:endParaRPr>
          </a:p>
          <a:p>
            <a:pPr marL="533400" indent="-533400" defTabSz="665163"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			pour   </a:t>
            </a:r>
            <a:r>
              <a:rPr lang="fr-FR" sz="2400">
                <a:cs typeface="Times New Roman" pitchFamily="18" charset="0"/>
              </a:rPr>
              <a:t>i</a:t>
            </a:r>
            <a:r>
              <a:rPr lang="fr-FR" sz="2400" b="1">
                <a:cs typeface="Times New Roman" pitchFamily="18" charset="0"/>
              </a:rPr>
              <a:t>  de   </a:t>
            </a:r>
            <a:r>
              <a:rPr lang="fr-FR" sz="2400">
                <a:cs typeface="Times New Roman" pitchFamily="18" charset="0"/>
              </a:rPr>
              <a:t>j</a:t>
            </a:r>
            <a:r>
              <a:rPr lang="fr-FR" sz="2400" b="1">
                <a:cs typeface="Times New Roman" pitchFamily="18" charset="0"/>
              </a:rPr>
              <a:t>  à </a:t>
            </a:r>
            <a:r>
              <a:rPr lang="fr-FR" sz="2400">
                <a:cs typeface="Times New Roman" pitchFamily="18" charset="0"/>
              </a:rPr>
              <a:t> fin   </a:t>
            </a:r>
            <a:r>
              <a:rPr lang="fr-FR" sz="2400" b="1">
                <a:cs typeface="Times New Roman" pitchFamily="18" charset="0"/>
              </a:rPr>
              <a:t>faire	</a:t>
            </a:r>
          </a:p>
          <a:p>
            <a:pPr marL="533400" indent="-533400" defTabSz="665163"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400">
                <a:cs typeface="Times New Roman" pitchFamily="18" charset="0"/>
              </a:rPr>
              <a:t>    				tmp[k] </a:t>
            </a:r>
            <a:r>
              <a:rPr lang="fr-FR" sz="24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400">
                <a:cs typeface="Times New Roman" pitchFamily="18" charset="0"/>
              </a:rPr>
              <a:t> tab[i]</a:t>
            </a:r>
          </a:p>
          <a:p>
            <a:pPr marL="533400" indent="-533400" defTabSz="665163"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400">
                <a:cs typeface="Times New Roman" pitchFamily="18" charset="0"/>
              </a:rPr>
              <a:t>				k </a:t>
            </a:r>
            <a:r>
              <a:rPr lang="fr-FR" sz="24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400">
                <a:cs typeface="Times New Roman" pitchFamily="18" charset="0"/>
              </a:rPr>
              <a:t> k+1</a:t>
            </a:r>
            <a:r>
              <a:rPr lang="fr-FR" sz="2400" b="1">
                <a:cs typeface="Times New Roman" pitchFamily="18" charset="0"/>
              </a:rPr>
              <a:t> </a:t>
            </a:r>
          </a:p>
          <a:p>
            <a:pPr marL="533400" indent="-533400" defTabSz="665163"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			fpour</a:t>
            </a:r>
          </a:p>
          <a:p>
            <a:pPr marL="533400" indent="-533400" defTabSz="665163"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endParaRPr lang="fr-FR" sz="800" b="1">
              <a:cs typeface="Times New Roman" pitchFamily="18" charset="0"/>
            </a:endParaRPr>
          </a:p>
          <a:p>
            <a:pPr marL="533400" indent="-533400" defTabSz="665163"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	</a:t>
            </a:r>
            <a:r>
              <a:rPr lang="fr-FR" sz="2400" b="1">
                <a:solidFill>
                  <a:srgbClr val="0000FF"/>
                </a:solidFill>
                <a:cs typeface="Times New Roman" pitchFamily="18" charset="0"/>
              </a:rPr>
              <a:t>fsi</a:t>
            </a:r>
          </a:p>
          <a:p>
            <a:pPr marL="533400" indent="-533400" defTabSz="665163"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					</a:t>
            </a:r>
            <a:r>
              <a:rPr lang="fr-FR" sz="2400" i="1">
                <a:solidFill>
                  <a:srgbClr val="FF0000"/>
                </a:solidFill>
                <a:cs typeface="Times New Roman" pitchFamily="18" charset="0"/>
              </a:rPr>
              <a:t>{ recopie du tableau auxiliaire }</a:t>
            </a:r>
          </a:p>
          <a:p>
            <a:pPr marL="533400" indent="-533400" defTabSz="665163"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endParaRPr lang="fr-FR" sz="800" i="1">
              <a:solidFill>
                <a:srgbClr val="FF0000"/>
              </a:solidFill>
              <a:cs typeface="Times New Roman" pitchFamily="18" charset="0"/>
            </a:endParaRPr>
          </a:p>
          <a:p>
            <a:pPr marL="533400" indent="-533400" defTabSz="665163"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	pour  </a:t>
            </a:r>
            <a:r>
              <a:rPr lang="fr-FR" sz="2400">
                <a:cs typeface="Times New Roman" pitchFamily="18" charset="0"/>
              </a:rPr>
              <a:t>k </a:t>
            </a:r>
            <a:r>
              <a:rPr lang="fr-FR" sz="24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400">
                <a:cs typeface="Times New Roman" pitchFamily="18" charset="0"/>
              </a:rPr>
              <a:t> 1</a:t>
            </a:r>
            <a:r>
              <a:rPr lang="fr-FR" sz="2400" b="1">
                <a:cs typeface="Times New Roman" pitchFamily="18" charset="0"/>
              </a:rPr>
              <a:t> à  </a:t>
            </a:r>
            <a:r>
              <a:rPr lang="fr-FR" sz="2400">
                <a:solidFill>
                  <a:srgbClr val="6600FF"/>
                </a:solidFill>
                <a:cs typeface="Times New Roman" pitchFamily="18" charset="0"/>
              </a:rPr>
              <a:t>fin – début + 1</a:t>
            </a:r>
            <a:r>
              <a:rPr lang="fr-FR" sz="2400" b="1">
                <a:cs typeface="Times New Roman" pitchFamily="18" charset="0"/>
              </a:rPr>
              <a:t>    faire</a:t>
            </a:r>
          </a:p>
          <a:p>
            <a:pPr marL="533400" indent="-533400" defTabSz="665163"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400">
                <a:cs typeface="Times New Roman" pitchFamily="18" charset="0"/>
              </a:rPr>
              <a:t>			tab[début + k – 1] </a:t>
            </a:r>
            <a:r>
              <a:rPr lang="fr-FR" sz="24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400">
                <a:cs typeface="Times New Roman" pitchFamily="18" charset="0"/>
              </a:rPr>
              <a:t> tmp[k]</a:t>
            </a:r>
          </a:p>
          <a:p>
            <a:pPr marL="533400" indent="-533400" defTabSz="665163"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	fpour</a:t>
            </a:r>
          </a:p>
          <a:p>
            <a:pPr marL="533400" indent="-533400" defTabSz="665163"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fin</a:t>
            </a:r>
          </a:p>
          <a:p>
            <a:pPr marL="533400" indent="-533400" defTabSz="665163"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endParaRPr lang="fr-FR" sz="2400" b="1">
              <a:cs typeface="Times New Roman" pitchFamily="18" charset="0"/>
            </a:endParaRPr>
          </a:p>
          <a:p>
            <a:pPr marL="533400" indent="-533400" defTabSz="665163">
              <a:lnSpc>
                <a:spcPct val="80000"/>
              </a:lnSpc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	 </a:t>
            </a:r>
          </a:p>
          <a:p>
            <a:pPr marL="533400" indent="-533400" defTabSz="665163">
              <a:lnSpc>
                <a:spcPct val="80000"/>
              </a:lnSpc>
              <a:buFont typeface="Symbol" pitchFamily="18" charset="2"/>
              <a:buNone/>
            </a:pPr>
            <a:endParaRPr lang="fr-FR" sz="2400" b="1">
              <a:cs typeface="Times New Roman" pitchFamily="18" charset="0"/>
            </a:endParaRPr>
          </a:p>
          <a:p>
            <a:pPr marL="533400" indent="-533400" defTabSz="665163">
              <a:lnSpc>
                <a:spcPct val="80000"/>
              </a:lnSpc>
              <a:buFont typeface="Symbol" pitchFamily="18" charset="2"/>
              <a:buNone/>
            </a:pPr>
            <a:r>
              <a:rPr lang="fr-FR" sz="2400" b="1">
                <a:cs typeface="Times New Roman" pitchFamily="18" charset="0"/>
              </a:rPr>
              <a:t>	</a:t>
            </a:r>
          </a:p>
        </p:txBody>
      </p:sp>
      <p:sp>
        <p:nvSpPr>
          <p:cNvPr id="919558" name="AutoShape 6"/>
          <p:cNvSpPr>
            <a:spLocks noChangeArrowheads="1"/>
          </p:cNvSpPr>
          <p:nvPr/>
        </p:nvSpPr>
        <p:spPr bwMode="auto">
          <a:xfrm>
            <a:off x="6705600" y="1390650"/>
            <a:ext cx="2667000" cy="971550"/>
          </a:xfrm>
          <a:prstGeom prst="wedgeRoundRectCallout">
            <a:avLst>
              <a:gd name="adj1" fmla="val -83097"/>
              <a:gd name="adj2" fmla="val -47384"/>
              <a:gd name="adj3" fmla="val 16667"/>
            </a:avLst>
          </a:prstGeom>
          <a:solidFill>
            <a:srgbClr val="FCF6BA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1800" b="1">
                <a:solidFill>
                  <a:srgbClr val="6600FF"/>
                </a:solidFill>
              </a:rPr>
              <a:t>j  </a:t>
            </a:r>
            <a:r>
              <a:rPr lang="fr-FR" sz="1800" b="1" i="1">
                <a:solidFill>
                  <a:srgbClr val="CC0099"/>
                </a:solidFill>
              </a:rPr>
              <a:t>est réaffecté au parcours du sous-tableau gauche</a:t>
            </a:r>
          </a:p>
        </p:txBody>
      </p:sp>
      <p:sp>
        <p:nvSpPr>
          <p:cNvPr id="919559" name="AutoShape 7"/>
          <p:cNvSpPr>
            <a:spLocks noChangeArrowheads="1"/>
          </p:cNvSpPr>
          <p:nvPr/>
        </p:nvSpPr>
        <p:spPr bwMode="auto">
          <a:xfrm>
            <a:off x="6705600" y="5181600"/>
            <a:ext cx="2667000" cy="971550"/>
          </a:xfrm>
          <a:prstGeom prst="wedgeRoundRectCallout">
            <a:avLst>
              <a:gd name="adj1" fmla="val -69227"/>
              <a:gd name="adj2" fmla="val -38560"/>
              <a:gd name="adj3" fmla="val 16667"/>
            </a:avLst>
          </a:prstGeom>
          <a:solidFill>
            <a:srgbClr val="FCF6BA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1800" b="1">
                <a:solidFill>
                  <a:srgbClr val="6600FF"/>
                </a:solidFill>
              </a:rPr>
              <a:t>fin </a:t>
            </a:r>
            <a:r>
              <a:rPr kumimoji="1" lang="fr-FR" sz="1800">
                <a:solidFill>
                  <a:srgbClr val="6600FF"/>
                </a:solidFill>
              </a:rPr>
              <a:t>–</a:t>
            </a:r>
            <a:r>
              <a:rPr lang="fr-FR" sz="1800" b="1">
                <a:solidFill>
                  <a:srgbClr val="6600FF"/>
                </a:solidFill>
              </a:rPr>
              <a:t>  début + 1</a:t>
            </a:r>
            <a:r>
              <a:rPr lang="fr-FR" sz="1800" b="1" i="1">
                <a:solidFill>
                  <a:srgbClr val="CC0099"/>
                </a:solidFill>
              </a:rPr>
              <a:t> est la taille du sous-tableau fusionné</a:t>
            </a:r>
          </a:p>
        </p:txBody>
      </p:sp>
      <p:sp>
        <p:nvSpPr>
          <p:cNvPr id="919560" name="AutoShape 8"/>
          <p:cNvSpPr>
            <a:spLocks noChangeArrowheads="1"/>
          </p:cNvSpPr>
          <p:nvPr/>
        </p:nvSpPr>
        <p:spPr bwMode="auto">
          <a:xfrm>
            <a:off x="6858000" y="3352800"/>
            <a:ext cx="2667000" cy="971550"/>
          </a:xfrm>
          <a:prstGeom prst="wedgeRoundRectCallout">
            <a:avLst>
              <a:gd name="adj1" fmla="val -92856"/>
              <a:gd name="adj2" fmla="val -63889"/>
              <a:gd name="adj3" fmla="val 16667"/>
            </a:avLst>
          </a:prstGeom>
          <a:solidFill>
            <a:srgbClr val="FCF6BA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1800" b="1">
                <a:solidFill>
                  <a:srgbClr val="6600FF"/>
                </a:solidFill>
              </a:rPr>
              <a:t>i  </a:t>
            </a:r>
            <a:r>
              <a:rPr lang="fr-FR" sz="1800" b="1" i="1">
                <a:solidFill>
                  <a:srgbClr val="CC0099"/>
                </a:solidFill>
              </a:rPr>
              <a:t>est réaffecté au parcours du sous-tableau droit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2C56-8A5E-482F-A865-39420F4716AE}" type="slidenum">
              <a:rPr lang="fr-FR"/>
              <a:pPr/>
              <a:t>84</a:t>
            </a:fld>
            <a:endParaRPr lang="fr-FR"/>
          </a:p>
        </p:txBody>
      </p:sp>
      <p:sp>
        <p:nvSpPr>
          <p:cNvPr id="79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-171450"/>
            <a:ext cx="8420100" cy="1143000"/>
          </a:xfrm>
        </p:spPr>
        <p:txBody>
          <a:bodyPr/>
          <a:lstStyle/>
          <a:p>
            <a:r>
              <a:rPr lang="fr-FR" sz="2800">
                <a:cs typeface="Times New Roman" pitchFamily="18" charset="0"/>
              </a:rPr>
              <a:t>  </a:t>
            </a:r>
          </a:p>
        </p:txBody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8600"/>
            <a:ext cx="8991600" cy="6324600"/>
          </a:xfrm>
        </p:spPr>
        <p:txBody>
          <a:bodyPr/>
          <a:lstStyle/>
          <a:p>
            <a:pPr marL="0" indent="0" defTabSz="571500">
              <a:lnSpc>
                <a:spcPct val="90000"/>
              </a:lnSpc>
              <a:buFont typeface="Symbol" pitchFamily="18" charset="2"/>
              <a:buNone/>
            </a:pPr>
            <a:r>
              <a:rPr lang="fr-FR" sz="2000" b="1">
                <a:cs typeface="Times New Roman" pitchFamily="18" charset="0"/>
              </a:rPr>
              <a:t>procédure</a:t>
            </a:r>
            <a:r>
              <a:rPr lang="fr-FR" sz="2000">
                <a:cs typeface="Times New Roman" pitchFamily="18" charset="0"/>
              </a:rPr>
              <a:t> </a:t>
            </a:r>
            <a:r>
              <a:rPr lang="fr-FR" sz="2000">
                <a:solidFill>
                  <a:srgbClr val="0000FF"/>
                </a:solidFill>
                <a:cs typeface="Times New Roman" pitchFamily="18" charset="0"/>
              </a:rPr>
              <a:t>triFusion </a:t>
            </a:r>
            <a:r>
              <a:rPr lang="fr-FR" sz="2000">
                <a:cs typeface="Times New Roman" pitchFamily="18" charset="0"/>
              </a:rPr>
              <a:t>(tab, nbVal)</a:t>
            </a:r>
          </a:p>
          <a:p>
            <a:pPr marL="0" indent="0" algn="ctr" defTabSz="571500">
              <a:lnSpc>
                <a:spcPct val="90000"/>
              </a:lnSpc>
              <a:buFont typeface="Symbol" pitchFamily="18" charset="2"/>
              <a:buNone/>
            </a:pPr>
            <a:r>
              <a:rPr lang="fr-FR" sz="2000" i="1">
                <a:solidFill>
                  <a:srgbClr val="FF0000"/>
                </a:solidFill>
                <a:cs typeface="Times New Roman" pitchFamily="18" charset="0"/>
              </a:rPr>
              <a:t>{on fusionne de manière ascendante}</a:t>
            </a:r>
            <a:endParaRPr lang="fr-FR" sz="200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 defTabSz="571500">
              <a:lnSpc>
                <a:spcPct val="90000"/>
              </a:lnSpc>
              <a:buFont typeface="Symbol" pitchFamily="18" charset="2"/>
              <a:buNone/>
            </a:pPr>
            <a:r>
              <a:rPr lang="fr-FR" sz="2000" b="1">
                <a:cs typeface="Times New Roman" pitchFamily="18" charset="0"/>
              </a:rPr>
              <a:t>paramètres</a:t>
            </a:r>
            <a:r>
              <a:rPr lang="fr-FR" sz="2000">
                <a:cs typeface="Times New Roman" pitchFamily="18" charset="0"/>
              </a:rPr>
              <a:t>	(D/R) tab : </a:t>
            </a:r>
            <a:r>
              <a:rPr lang="fr-FR" sz="2000" b="1">
                <a:cs typeface="Times New Roman" pitchFamily="18" charset="0"/>
              </a:rPr>
              <a:t>tableau </a:t>
            </a:r>
            <a:r>
              <a:rPr lang="fr-FR" sz="2000">
                <a:cs typeface="Times New Roman" pitchFamily="18" charset="0"/>
              </a:rPr>
              <a:t>[1, MAX] </a:t>
            </a:r>
            <a:r>
              <a:rPr lang="fr-FR" sz="2000" b="1">
                <a:cs typeface="Times New Roman" pitchFamily="18" charset="0"/>
              </a:rPr>
              <a:t>d'entiers</a:t>
            </a:r>
            <a:endParaRPr lang="fr-FR" sz="2000">
              <a:cs typeface="Times New Roman" pitchFamily="18" charset="0"/>
            </a:endParaRPr>
          </a:p>
          <a:p>
            <a:pPr marL="0" indent="0" defTabSz="571500">
              <a:lnSpc>
                <a:spcPct val="90000"/>
              </a:lnSpc>
              <a:buFont typeface="Symbol" pitchFamily="18" charset="2"/>
              <a:buNone/>
            </a:pPr>
            <a:r>
              <a:rPr lang="fr-FR" sz="2000">
                <a:cs typeface="Times New Roman" pitchFamily="18" charset="0"/>
              </a:rPr>
              <a:t>		          (D) nbVal: </a:t>
            </a:r>
            <a:r>
              <a:rPr lang="fr-FR" sz="2000" b="1">
                <a:cs typeface="Times New Roman" pitchFamily="18" charset="0"/>
              </a:rPr>
              <a:t>entiers</a:t>
            </a:r>
          </a:p>
          <a:p>
            <a:pPr marL="0" indent="0" defTabSz="571500">
              <a:lnSpc>
                <a:spcPct val="90000"/>
              </a:lnSpc>
              <a:buFont typeface="Symbol" pitchFamily="18" charset="2"/>
              <a:buNone/>
            </a:pPr>
            <a:r>
              <a:rPr lang="fr-FR" sz="2000" b="1">
                <a:cs typeface="Times New Roman" pitchFamily="18" charset="0"/>
              </a:rPr>
              <a:t>variables</a:t>
            </a:r>
            <a:r>
              <a:rPr lang="fr-FR" sz="2000">
                <a:cs typeface="Times New Roman" pitchFamily="18" charset="0"/>
              </a:rPr>
              <a:t> 		début, fin, taille: </a:t>
            </a:r>
            <a:r>
              <a:rPr lang="fr-FR" sz="2000" b="1">
                <a:cs typeface="Times New Roman" pitchFamily="18" charset="0"/>
              </a:rPr>
              <a:t>entiers</a:t>
            </a:r>
            <a:r>
              <a:rPr lang="fr-FR" sz="2000">
                <a:cs typeface="Times New Roman" pitchFamily="18" charset="0"/>
              </a:rPr>
              <a:t>	</a:t>
            </a:r>
          </a:p>
          <a:p>
            <a:pPr marL="0" indent="0" defTabSz="571500">
              <a:lnSpc>
                <a:spcPct val="90000"/>
              </a:lnSpc>
              <a:buFont typeface="Symbol" pitchFamily="18" charset="2"/>
              <a:buNone/>
            </a:pPr>
            <a:r>
              <a:rPr lang="fr-FR" sz="2000" b="1">
                <a:cs typeface="Times New Roman" pitchFamily="18" charset="0"/>
              </a:rPr>
              <a:t>début	</a:t>
            </a:r>
          </a:p>
          <a:p>
            <a:pPr marL="0" indent="0" defTabSz="571500">
              <a:lnSpc>
                <a:spcPct val="90000"/>
              </a:lnSpc>
              <a:buFont typeface="Symbol" pitchFamily="18" charset="2"/>
              <a:buNone/>
            </a:pPr>
            <a:r>
              <a:rPr lang="fr-FR" sz="2000" b="1">
                <a:cs typeface="Times New Roman" pitchFamily="18" charset="0"/>
              </a:rPr>
              <a:t>	</a:t>
            </a:r>
            <a:r>
              <a:rPr lang="fr-FR" sz="2000">
                <a:cs typeface="Times New Roman" pitchFamily="18" charset="0"/>
              </a:rPr>
              <a:t>taille </a:t>
            </a:r>
            <a:r>
              <a:rPr lang="fr-FR" sz="20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000">
                <a:cs typeface="Times New Roman" pitchFamily="18" charset="0"/>
              </a:rPr>
              <a:t> 1</a:t>
            </a:r>
          </a:p>
          <a:p>
            <a:pPr marL="0" indent="0" defTabSz="571500">
              <a:lnSpc>
                <a:spcPct val="90000"/>
              </a:lnSpc>
              <a:spcBef>
                <a:spcPct val="60000"/>
              </a:spcBef>
              <a:buFont typeface="Symbol" pitchFamily="18" charset="2"/>
              <a:buNone/>
            </a:pPr>
            <a:r>
              <a:rPr lang="fr-FR" sz="2000" b="1">
                <a:cs typeface="Times New Roman" pitchFamily="18" charset="0"/>
              </a:rPr>
              <a:t>	tant que  </a:t>
            </a:r>
            <a:r>
              <a:rPr lang="fr-FR" sz="2000">
                <a:cs typeface="Times New Roman" pitchFamily="18" charset="0"/>
              </a:rPr>
              <a:t>( taille &lt; nbVal)  </a:t>
            </a:r>
            <a:r>
              <a:rPr lang="fr-FR" sz="2000" b="1">
                <a:cs typeface="Times New Roman" pitchFamily="18" charset="0"/>
              </a:rPr>
              <a:t>faire</a:t>
            </a:r>
          </a:p>
          <a:p>
            <a:pPr marL="0" indent="0" defTabSz="571500">
              <a:lnSpc>
                <a:spcPct val="90000"/>
              </a:lnSpc>
              <a:buFont typeface="Symbol" pitchFamily="18" charset="2"/>
              <a:buNone/>
            </a:pPr>
            <a:r>
              <a:rPr lang="fr-FR" sz="2000">
                <a:cs typeface="Times New Roman" pitchFamily="18" charset="0"/>
              </a:rPr>
              <a:t>		début </a:t>
            </a:r>
            <a:r>
              <a:rPr lang="fr-FR" sz="20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000">
                <a:cs typeface="Times New Roman" pitchFamily="18" charset="0"/>
              </a:rPr>
              <a:t> 1</a:t>
            </a:r>
          </a:p>
          <a:p>
            <a:pPr marL="0" indent="0" defTabSz="571500">
              <a:lnSpc>
                <a:spcPct val="90000"/>
              </a:lnSpc>
              <a:buFont typeface="Symbol" pitchFamily="18" charset="2"/>
              <a:buNone/>
            </a:pPr>
            <a:r>
              <a:rPr lang="fr-FR" sz="2000" b="1">
                <a:cs typeface="Times New Roman" pitchFamily="18" charset="0"/>
              </a:rPr>
              <a:t>		tant que </a:t>
            </a:r>
            <a:r>
              <a:rPr lang="fr-FR" sz="2000">
                <a:cs typeface="Times New Roman" pitchFamily="18" charset="0"/>
              </a:rPr>
              <a:t>(  début + taille –1    &lt;  nbVal )  </a:t>
            </a:r>
            <a:r>
              <a:rPr lang="fr-FR" sz="2000" b="1">
                <a:cs typeface="Times New Roman" pitchFamily="18" charset="0"/>
              </a:rPr>
              <a:t>faire</a:t>
            </a:r>
          </a:p>
          <a:p>
            <a:pPr marL="0" indent="0" defTabSz="571500">
              <a:lnSpc>
                <a:spcPct val="90000"/>
              </a:lnSpc>
              <a:buFont typeface="Symbol" pitchFamily="18" charset="2"/>
              <a:buNone/>
            </a:pPr>
            <a:r>
              <a:rPr lang="fr-FR" sz="2000">
                <a:cs typeface="Times New Roman" pitchFamily="18" charset="0"/>
              </a:rPr>
              <a:t>			fin </a:t>
            </a:r>
            <a:r>
              <a:rPr lang="fr-FR" sz="2000">
                <a:cs typeface="Times New Roman" pitchFamily="18" charset="0"/>
                <a:sym typeface="Symbol" pitchFamily="18" charset="2"/>
              </a:rPr>
              <a:t> début + 2  taille </a:t>
            </a:r>
            <a:r>
              <a:rPr lang="fr-FR" sz="2000">
                <a:cs typeface="Times New Roman" pitchFamily="18" charset="0"/>
              </a:rPr>
              <a:t>– 1 </a:t>
            </a:r>
          </a:p>
          <a:p>
            <a:pPr marL="0" indent="0" defTabSz="571500">
              <a:lnSpc>
                <a:spcPct val="90000"/>
              </a:lnSpc>
              <a:buFont typeface="Symbol" pitchFamily="18" charset="2"/>
              <a:buNone/>
            </a:pPr>
            <a:r>
              <a:rPr lang="fr-FR" sz="2000">
                <a:cs typeface="Times New Roman" pitchFamily="18" charset="0"/>
              </a:rPr>
              <a:t>			</a:t>
            </a:r>
            <a:r>
              <a:rPr lang="fr-FR" sz="2000" b="1">
                <a:cs typeface="Times New Roman" pitchFamily="18" charset="0"/>
              </a:rPr>
              <a:t>si  </a:t>
            </a:r>
            <a:r>
              <a:rPr lang="fr-FR" sz="2000">
                <a:cs typeface="Times New Roman" pitchFamily="18" charset="0"/>
              </a:rPr>
              <a:t>(fin &gt; nbVal)  </a:t>
            </a:r>
            <a:r>
              <a:rPr lang="fr-FR" sz="2000" b="1">
                <a:cs typeface="Times New Roman" pitchFamily="18" charset="0"/>
              </a:rPr>
              <a:t>alors  </a:t>
            </a:r>
            <a:r>
              <a:rPr lang="fr-FR" sz="2000">
                <a:cs typeface="Times New Roman" pitchFamily="18" charset="0"/>
              </a:rPr>
              <a:t>fin</a:t>
            </a:r>
            <a:r>
              <a:rPr lang="fr-FR" sz="2000" b="1">
                <a:cs typeface="Times New Roman" pitchFamily="18" charset="0"/>
              </a:rPr>
              <a:t> </a:t>
            </a:r>
            <a:r>
              <a:rPr lang="fr-FR" sz="2000">
                <a:cs typeface="Times New Roman" pitchFamily="18" charset="0"/>
                <a:sym typeface="Symbol" pitchFamily="18" charset="2"/>
              </a:rPr>
              <a:t> </a:t>
            </a:r>
            <a:r>
              <a:rPr lang="fr-FR" sz="2000">
                <a:cs typeface="Times New Roman" pitchFamily="18" charset="0"/>
              </a:rPr>
              <a:t>nbVal  </a:t>
            </a:r>
            <a:r>
              <a:rPr lang="fr-FR" sz="2000" b="1">
                <a:cs typeface="Times New Roman" pitchFamily="18" charset="0"/>
              </a:rPr>
              <a:t>fsi</a:t>
            </a:r>
          </a:p>
          <a:p>
            <a:pPr marL="0" indent="0" defTabSz="571500">
              <a:lnSpc>
                <a:spcPct val="90000"/>
              </a:lnSpc>
              <a:buFont typeface="Symbol" pitchFamily="18" charset="2"/>
              <a:buNone/>
            </a:pPr>
            <a:r>
              <a:rPr lang="fr-FR" sz="2000" b="1">
                <a:cs typeface="Times New Roman" pitchFamily="18" charset="0"/>
              </a:rPr>
              <a:t>	</a:t>
            </a:r>
            <a:r>
              <a:rPr lang="fr-FR" sz="2000">
                <a:cs typeface="Times New Roman" pitchFamily="18" charset="0"/>
              </a:rPr>
              <a:t>		</a:t>
            </a:r>
            <a:r>
              <a:rPr lang="fr-FR" sz="2000" b="1">
                <a:solidFill>
                  <a:srgbClr val="6600FF"/>
                </a:solidFill>
                <a:cs typeface="Times New Roman" pitchFamily="18" charset="0"/>
              </a:rPr>
              <a:t>fusionInterneTab</a:t>
            </a:r>
            <a:r>
              <a:rPr lang="fr-FR" sz="2000">
                <a:cs typeface="Times New Roman" pitchFamily="18" charset="0"/>
              </a:rPr>
              <a:t>(tab, nbVal, début,  début + taille – 1, fin)</a:t>
            </a:r>
          </a:p>
          <a:p>
            <a:pPr marL="0" indent="0" defTabSz="571500">
              <a:lnSpc>
                <a:spcPct val="90000"/>
              </a:lnSpc>
              <a:buFont typeface="Symbol" pitchFamily="18" charset="2"/>
              <a:buNone/>
            </a:pPr>
            <a:r>
              <a:rPr lang="fr-FR" sz="2000">
                <a:cs typeface="Times New Roman" pitchFamily="18" charset="0"/>
              </a:rPr>
              <a:t>			début </a:t>
            </a:r>
            <a:r>
              <a:rPr lang="fr-FR" sz="20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000">
                <a:cs typeface="Times New Roman" pitchFamily="18" charset="0"/>
              </a:rPr>
              <a:t> début + </a:t>
            </a:r>
            <a:r>
              <a:rPr lang="fr-FR" sz="2000">
                <a:cs typeface="Times New Roman" pitchFamily="18" charset="0"/>
                <a:sym typeface="Symbol" pitchFamily="18" charset="2"/>
              </a:rPr>
              <a:t>2  taille</a:t>
            </a:r>
            <a:endParaRPr lang="fr-FR" sz="2000" b="1">
              <a:cs typeface="Times New Roman" pitchFamily="18" charset="0"/>
            </a:endParaRPr>
          </a:p>
          <a:p>
            <a:pPr marL="0" indent="0" defTabSz="571500">
              <a:lnSpc>
                <a:spcPct val="90000"/>
              </a:lnSpc>
              <a:buFont typeface="Symbol" pitchFamily="18" charset="2"/>
              <a:buNone/>
            </a:pPr>
            <a:r>
              <a:rPr lang="fr-FR" sz="2000" b="1">
                <a:cs typeface="Times New Roman" pitchFamily="18" charset="0"/>
              </a:rPr>
              <a:t> 		ftq</a:t>
            </a:r>
          </a:p>
          <a:p>
            <a:pPr marL="0" indent="0" defTabSz="571500">
              <a:lnSpc>
                <a:spcPct val="90000"/>
              </a:lnSpc>
              <a:buFont typeface="Symbol" pitchFamily="18" charset="2"/>
              <a:buNone/>
            </a:pPr>
            <a:r>
              <a:rPr lang="fr-FR" sz="2000" b="1">
                <a:cs typeface="Times New Roman" pitchFamily="18" charset="0"/>
              </a:rPr>
              <a:t>		taille </a:t>
            </a:r>
            <a:r>
              <a:rPr lang="fr-FR" sz="2000">
                <a:cs typeface="Times New Roman" pitchFamily="18" charset="0"/>
                <a:sym typeface="Symbol" pitchFamily="18" charset="2"/>
              </a:rPr>
              <a:t></a:t>
            </a:r>
            <a:r>
              <a:rPr lang="fr-FR" sz="2000">
                <a:cs typeface="Times New Roman" pitchFamily="18" charset="0"/>
              </a:rPr>
              <a:t> </a:t>
            </a:r>
            <a:r>
              <a:rPr lang="fr-FR" sz="2000">
                <a:cs typeface="Times New Roman" pitchFamily="18" charset="0"/>
                <a:sym typeface="Symbol" pitchFamily="18" charset="2"/>
              </a:rPr>
              <a:t>2  taille </a:t>
            </a:r>
          </a:p>
          <a:p>
            <a:pPr marL="0" indent="0" defTabSz="571500">
              <a:lnSpc>
                <a:spcPct val="90000"/>
              </a:lnSpc>
              <a:buFont typeface="Symbol" pitchFamily="18" charset="2"/>
              <a:buNone/>
            </a:pPr>
            <a:r>
              <a:rPr lang="fr-FR" sz="2000">
                <a:cs typeface="Times New Roman" pitchFamily="18" charset="0"/>
                <a:sym typeface="Symbol" pitchFamily="18" charset="2"/>
              </a:rPr>
              <a:t>	</a:t>
            </a:r>
            <a:r>
              <a:rPr lang="fr-FR" sz="2000" b="1">
                <a:cs typeface="Times New Roman" pitchFamily="18" charset="0"/>
                <a:sym typeface="Symbol" pitchFamily="18" charset="2"/>
              </a:rPr>
              <a:t>ftq</a:t>
            </a:r>
            <a:endParaRPr lang="fr-FR" sz="2000" b="1">
              <a:cs typeface="Times New Roman" pitchFamily="18" charset="0"/>
            </a:endParaRPr>
          </a:p>
          <a:p>
            <a:pPr marL="0" indent="0" defTabSz="571500">
              <a:lnSpc>
                <a:spcPct val="90000"/>
              </a:lnSpc>
              <a:buFont typeface="Symbol" pitchFamily="18" charset="2"/>
              <a:buNone/>
            </a:pPr>
            <a:r>
              <a:rPr lang="fr-FR" sz="2000" b="1">
                <a:cs typeface="Times New Roman" pitchFamily="18" charset="0"/>
              </a:rPr>
              <a:t>fin</a:t>
            </a:r>
          </a:p>
        </p:txBody>
      </p:sp>
      <p:sp>
        <p:nvSpPr>
          <p:cNvPr id="790533" name="AutoShape 5"/>
          <p:cNvSpPr>
            <a:spLocks noChangeArrowheads="1"/>
          </p:cNvSpPr>
          <p:nvPr/>
        </p:nvSpPr>
        <p:spPr bwMode="auto">
          <a:xfrm>
            <a:off x="6781800" y="3200400"/>
            <a:ext cx="2667000" cy="838200"/>
          </a:xfrm>
          <a:prstGeom prst="wedgeRoundRectCallout">
            <a:avLst>
              <a:gd name="adj1" fmla="val -111310"/>
              <a:gd name="adj2" fmla="val 37120"/>
              <a:gd name="adj3" fmla="val 16667"/>
            </a:avLst>
          </a:prstGeom>
          <a:solidFill>
            <a:srgbClr val="FCF6BA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b="1" i="1">
                <a:solidFill>
                  <a:srgbClr val="CC0099"/>
                </a:solidFill>
              </a:rPr>
              <a:t>indice de fin du sous-tableau de droite</a:t>
            </a:r>
          </a:p>
        </p:txBody>
      </p:sp>
      <p:sp>
        <p:nvSpPr>
          <p:cNvPr id="790532" name="AutoShape 4"/>
          <p:cNvSpPr>
            <a:spLocks noChangeArrowheads="1"/>
          </p:cNvSpPr>
          <p:nvPr/>
        </p:nvSpPr>
        <p:spPr bwMode="auto">
          <a:xfrm>
            <a:off x="6096000" y="1676400"/>
            <a:ext cx="3657600" cy="1447800"/>
          </a:xfrm>
          <a:prstGeom prst="wedgeRoundRectCallout">
            <a:avLst>
              <a:gd name="adj1" fmla="val -114843"/>
              <a:gd name="adj2" fmla="val 50769"/>
              <a:gd name="adj3" fmla="val 16667"/>
            </a:avLst>
          </a:prstGeom>
          <a:solidFill>
            <a:srgbClr val="FCF6BA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spcBef>
                <a:spcPct val="5000"/>
              </a:spcBef>
            </a:pPr>
            <a:r>
              <a:rPr kumimoji="1" lang="fr-FR">
                <a:solidFill>
                  <a:srgbClr val="6600FF"/>
                </a:solidFill>
              </a:rPr>
              <a:t>début + taille –1</a:t>
            </a:r>
            <a:r>
              <a:rPr kumimoji="1" lang="fr-FR"/>
              <a:t> </a:t>
            </a:r>
            <a:r>
              <a:rPr lang="fr-FR" b="1" i="1">
                <a:solidFill>
                  <a:srgbClr val="CC0099"/>
                </a:solidFill>
              </a:rPr>
              <a:t>est l’indice de fin du sous-tableau gauche:  si le test est positif, il y a donc un sous-tableau de droite</a:t>
            </a:r>
          </a:p>
        </p:txBody>
      </p:sp>
      <p:sp>
        <p:nvSpPr>
          <p:cNvPr id="790534" name="AutoShape 6"/>
          <p:cNvSpPr>
            <a:spLocks/>
          </p:cNvSpPr>
          <p:nvPr/>
        </p:nvSpPr>
        <p:spPr bwMode="auto">
          <a:xfrm rot="5400000">
            <a:off x="3543300" y="2324100"/>
            <a:ext cx="228600" cy="1828800"/>
          </a:xfrm>
          <a:prstGeom prst="leftBrace">
            <a:avLst>
              <a:gd name="adj1" fmla="val 66667"/>
              <a:gd name="adj2" fmla="val 50000"/>
            </a:avLst>
          </a:prstGeom>
          <a:noFill/>
          <a:ln w="19050" cap="sq">
            <a:solidFill>
              <a:srgbClr val="6600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790535" name="AutoShape 7"/>
          <p:cNvSpPr>
            <a:spLocks/>
          </p:cNvSpPr>
          <p:nvPr/>
        </p:nvSpPr>
        <p:spPr bwMode="auto">
          <a:xfrm>
            <a:off x="4114800" y="5562600"/>
            <a:ext cx="3962400" cy="762000"/>
          </a:xfrm>
          <a:prstGeom prst="borderCallout3">
            <a:avLst>
              <a:gd name="adj1" fmla="val 15000"/>
              <a:gd name="adj2" fmla="val 101921"/>
              <a:gd name="adj3" fmla="val 15000"/>
              <a:gd name="adj4" fmla="val 137380"/>
              <a:gd name="adj5" fmla="val -175208"/>
              <a:gd name="adj6" fmla="val 137380"/>
              <a:gd name="adj7" fmla="val -175208"/>
              <a:gd name="adj8" fmla="val 59977"/>
            </a:avLst>
          </a:prstGeom>
          <a:solidFill>
            <a:srgbClr val="FCF6BA"/>
          </a:solidFill>
          <a:ln w="19050" cap="sq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b="1" i="1">
                <a:solidFill>
                  <a:srgbClr val="CC0099"/>
                </a:solidFill>
              </a:rPr>
              <a:t>si l’on est en fin de tableau, le sous-tableau de droite sera plus petit</a:t>
            </a:r>
          </a:p>
        </p:txBody>
      </p:sp>
      <p:sp>
        <p:nvSpPr>
          <p:cNvPr id="790536" name="AutoShape 8"/>
          <p:cNvSpPr>
            <a:spLocks noChangeArrowheads="1"/>
          </p:cNvSpPr>
          <p:nvPr/>
        </p:nvSpPr>
        <p:spPr bwMode="auto">
          <a:xfrm>
            <a:off x="0" y="3276600"/>
            <a:ext cx="1524000" cy="1905000"/>
          </a:xfrm>
          <a:prstGeom prst="wedgeRoundRectCallout">
            <a:avLst>
              <a:gd name="adj1" fmla="val 51875"/>
              <a:gd name="adj2" fmla="val 70333"/>
              <a:gd name="adj3" fmla="val 16667"/>
            </a:avLst>
          </a:prstGeom>
          <a:solidFill>
            <a:srgbClr val="FCF6BA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1800" b="1" i="1">
                <a:solidFill>
                  <a:srgbClr val="CC0099"/>
                </a:solidFill>
              </a:rPr>
              <a:t>on double la taille des </a:t>
            </a:r>
            <a:r>
              <a:rPr lang="fr-FR" sz="1600" b="1" i="1">
                <a:solidFill>
                  <a:srgbClr val="CC0099"/>
                </a:solidFill>
              </a:rPr>
              <a:t>sous-tableaux </a:t>
            </a:r>
            <a:r>
              <a:rPr lang="fr-FR" sz="1800" b="1" i="1">
                <a:solidFill>
                  <a:srgbClr val="CC0099"/>
                </a:solidFill>
              </a:rPr>
              <a:t>pour la série de fusions qui va suivre</a:t>
            </a:r>
          </a:p>
        </p:txBody>
      </p:sp>
      <p:sp>
        <p:nvSpPr>
          <p:cNvPr id="790537" name="AutoShape 9"/>
          <p:cNvSpPr>
            <a:spLocks noChangeArrowheads="1"/>
          </p:cNvSpPr>
          <p:nvPr/>
        </p:nvSpPr>
        <p:spPr bwMode="auto">
          <a:xfrm>
            <a:off x="5715000" y="4724400"/>
            <a:ext cx="3657600" cy="762000"/>
          </a:xfrm>
          <a:prstGeom prst="wedgeRoundRectCallout">
            <a:avLst>
              <a:gd name="adj1" fmla="val -69403"/>
              <a:gd name="adj2" fmla="val -23125"/>
              <a:gd name="adj3" fmla="val 16667"/>
            </a:avLst>
          </a:prstGeom>
          <a:solidFill>
            <a:srgbClr val="FCF6BA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b="1" i="1">
                <a:solidFill>
                  <a:srgbClr val="CC0099"/>
                </a:solidFill>
              </a:rPr>
              <a:t>on avance au 2 sous-tableaux suivants</a:t>
            </a:r>
          </a:p>
        </p:txBody>
      </p:sp>
      <p:sp>
        <p:nvSpPr>
          <p:cNvPr id="790540" name="AutoShape 12"/>
          <p:cNvSpPr>
            <a:spLocks noChangeArrowheads="1"/>
          </p:cNvSpPr>
          <p:nvPr/>
        </p:nvSpPr>
        <p:spPr bwMode="auto">
          <a:xfrm>
            <a:off x="2286000" y="2286000"/>
            <a:ext cx="2362200" cy="381000"/>
          </a:xfrm>
          <a:prstGeom prst="wedgeRoundRectCallout">
            <a:avLst>
              <a:gd name="adj1" fmla="val -42676"/>
              <a:gd name="adj2" fmla="val -150417"/>
              <a:gd name="adj3" fmla="val 16667"/>
            </a:avLst>
          </a:prstGeom>
          <a:solidFill>
            <a:srgbClr val="FCF6BA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1600" b="1" i="1">
                <a:solidFill>
                  <a:srgbClr val="CC0099"/>
                </a:solidFill>
              </a:rPr>
              <a:t>du sous-tableau gauche</a:t>
            </a:r>
          </a:p>
        </p:txBody>
      </p:sp>
      <p:sp>
        <p:nvSpPr>
          <p:cNvPr id="790541" name="AutoShape 13"/>
          <p:cNvSpPr>
            <a:spLocks noChangeArrowheads="1"/>
          </p:cNvSpPr>
          <p:nvPr/>
        </p:nvSpPr>
        <p:spPr bwMode="auto">
          <a:xfrm>
            <a:off x="3733800" y="1905000"/>
            <a:ext cx="2286000" cy="381000"/>
          </a:xfrm>
          <a:prstGeom prst="wedgeRoundRectCallout">
            <a:avLst>
              <a:gd name="adj1" fmla="val -80347"/>
              <a:gd name="adj2" fmla="val -62917"/>
              <a:gd name="adj3" fmla="val 16667"/>
            </a:avLst>
          </a:prstGeom>
          <a:solidFill>
            <a:srgbClr val="FCF6BA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1600" b="1" i="1">
                <a:solidFill>
                  <a:srgbClr val="CC0099"/>
                </a:solidFill>
              </a:rPr>
              <a:t>du sous-tableau droite</a:t>
            </a:r>
          </a:p>
        </p:txBody>
      </p:sp>
      <p:sp>
        <p:nvSpPr>
          <p:cNvPr id="790542" name="AutoShape 14"/>
          <p:cNvSpPr>
            <a:spLocks noChangeArrowheads="1"/>
          </p:cNvSpPr>
          <p:nvPr/>
        </p:nvSpPr>
        <p:spPr bwMode="auto">
          <a:xfrm>
            <a:off x="4343400" y="1295400"/>
            <a:ext cx="1828800" cy="381000"/>
          </a:xfrm>
          <a:prstGeom prst="wedgeRoundRectCallout">
            <a:avLst>
              <a:gd name="adj1" fmla="val -82292"/>
              <a:gd name="adj2" fmla="val 45833"/>
              <a:gd name="adj3" fmla="val 16667"/>
            </a:avLst>
          </a:prstGeom>
          <a:solidFill>
            <a:srgbClr val="FCF6BA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sz="1600" b="1" i="1">
                <a:solidFill>
                  <a:srgbClr val="CC0099"/>
                </a:solidFill>
              </a:rPr>
              <a:t>des sous-tableaux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8A9F-2B6D-4BAC-A911-8F00392AB99B}" type="slidenum">
              <a:rPr lang="fr-FR"/>
              <a:pPr/>
              <a:t>85</a:t>
            </a:fld>
            <a:endParaRPr lang="fr-FR"/>
          </a:p>
        </p:txBody>
      </p:sp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776288" y="381000"/>
            <a:ext cx="8420100" cy="762000"/>
          </a:xfrm>
          <a:ln>
            <a:solidFill>
              <a:srgbClr val="6600FF"/>
            </a:solidFill>
          </a:ln>
        </p:spPr>
        <p:txBody>
          <a:bodyPr/>
          <a:lstStyle/>
          <a:p>
            <a:r>
              <a:rPr lang="fr-FR" b="1"/>
              <a:t>Complexité du tri fusion: </a:t>
            </a:r>
            <a:r>
              <a:rPr lang="fr-FR" sz="2400" b="1">
                <a:solidFill>
                  <a:srgbClr val="0033CC"/>
                </a:solidFill>
              </a:rPr>
              <a:t>écritures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420100" cy="457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fr-FR" sz="2800"/>
              <a:t>Dans</a:t>
            </a:r>
            <a:r>
              <a:rPr lang="fr-FR" sz="2800">
                <a:solidFill>
                  <a:srgbClr val="0000FF"/>
                </a:solidFill>
              </a:rPr>
              <a:t> </a:t>
            </a:r>
            <a:r>
              <a:rPr lang="fr-FR" sz="2800" i="1">
                <a:solidFill>
                  <a:srgbClr val="0000FF"/>
                </a:solidFill>
              </a:rPr>
              <a:t>fusionInterneTab, </a:t>
            </a:r>
            <a:r>
              <a:rPr lang="fr-FR" sz="2800"/>
              <a:t>pour chaque série de fusions d’une profondeur donnée </a:t>
            </a:r>
            <a:r>
              <a:rPr lang="fr-FR" sz="2000" b="1"/>
              <a:t>(pour chaque itération de la boucle externe de </a:t>
            </a:r>
            <a:r>
              <a:rPr lang="fr-FR" sz="2000" i="1">
                <a:solidFill>
                  <a:srgbClr val="0000FF"/>
                </a:solidFill>
              </a:rPr>
              <a:t>TriFusion</a:t>
            </a:r>
            <a:r>
              <a:rPr lang="fr-FR" sz="2000" b="1"/>
              <a:t>)</a:t>
            </a:r>
            <a:r>
              <a:rPr lang="fr-FR" sz="2400"/>
              <a:t> :</a:t>
            </a:r>
            <a:r>
              <a:rPr lang="fr-FR" sz="2800"/>
              <a:t> </a:t>
            </a:r>
          </a:p>
          <a:p>
            <a:pPr lvl="1">
              <a:lnSpc>
                <a:spcPct val="90000"/>
              </a:lnSpc>
              <a:spcBef>
                <a:spcPct val="5000"/>
              </a:spcBef>
            </a:pPr>
            <a:r>
              <a:rPr lang="fr-FR" sz="2000"/>
              <a:t>chaque élément est </a:t>
            </a:r>
            <a:r>
              <a:rPr lang="fr-FR" sz="2000" b="1">
                <a:solidFill>
                  <a:srgbClr val="6600FF"/>
                </a:solidFill>
              </a:rPr>
              <a:t>écrit</a:t>
            </a:r>
            <a:r>
              <a:rPr lang="fr-FR" sz="2000"/>
              <a:t> </a:t>
            </a:r>
            <a:r>
              <a:rPr lang="fr-FR" sz="2000" b="1">
                <a:solidFill>
                  <a:srgbClr val="FF6600"/>
                </a:solidFill>
              </a:rPr>
              <a:t>2 fois</a:t>
            </a:r>
            <a:r>
              <a:rPr lang="fr-FR" sz="2000"/>
              <a:t> :        </a:t>
            </a:r>
            <a:r>
              <a:rPr lang="fr-FR" sz="2000" b="1">
                <a:solidFill>
                  <a:srgbClr val="FF6600"/>
                </a:solidFill>
              </a:rPr>
              <a:t>2 nbVal</a:t>
            </a:r>
            <a:r>
              <a:rPr lang="fr-FR" sz="2000"/>
              <a:t> </a:t>
            </a:r>
            <a:r>
              <a:rPr lang="fr-FR" sz="2000">
                <a:solidFill>
                  <a:srgbClr val="6600FF"/>
                </a:solidFill>
              </a:rPr>
              <a:t>écritures</a:t>
            </a:r>
          </a:p>
          <a:p>
            <a:pPr>
              <a:lnSpc>
                <a:spcPct val="90000"/>
              </a:lnSpc>
              <a:spcBef>
                <a:spcPct val="5000"/>
              </a:spcBef>
            </a:pPr>
            <a:endParaRPr lang="fr-FR" sz="2800"/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fr-FR" sz="2800"/>
              <a:t>Dans</a:t>
            </a:r>
            <a:r>
              <a:rPr lang="fr-FR" sz="2800">
                <a:solidFill>
                  <a:srgbClr val="0000FF"/>
                </a:solidFill>
              </a:rPr>
              <a:t> </a:t>
            </a:r>
            <a:r>
              <a:rPr lang="fr-FR" sz="2800" i="1">
                <a:solidFill>
                  <a:srgbClr val="0000FF"/>
                </a:solidFill>
              </a:rPr>
              <a:t>TriFusion</a:t>
            </a:r>
            <a:r>
              <a:rPr lang="fr-FR" sz="2800">
                <a:solidFill>
                  <a:srgbClr val="0000FF"/>
                </a:solidFill>
              </a:rPr>
              <a:t> </a:t>
            </a:r>
            <a:r>
              <a:rPr lang="fr-FR" sz="2800"/>
              <a:t>: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Symbol" pitchFamily="18" charset="2"/>
              <a:buNone/>
            </a:pPr>
            <a:r>
              <a:rPr lang="fr-FR" sz="2800">
                <a:solidFill>
                  <a:srgbClr val="0000FF"/>
                </a:solidFill>
              </a:rPr>
              <a:t>	il y a </a:t>
            </a:r>
            <a:r>
              <a:rPr lang="fr-FR" b="1">
                <a:solidFill>
                  <a:srgbClr val="FF6600"/>
                </a:solidFill>
              </a:rPr>
              <a:t>l</a:t>
            </a:r>
            <a:r>
              <a:rPr lang="fr-FR" sz="2800" b="1">
                <a:solidFill>
                  <a:srgbClr val="FF6600"/>
                </a:solidFill>
              </a:rPr>
              <a:t>og</a:t>
            </a:r>
            <a:r>
              <a:rPr lang="fr-FR" sz="2800" b="1" baseline="-25000">
                <a:solidFill>
                  <a:srgbClr val="FF6600"/>
                </a:solidFill>
              </a:rPr>
              <a:t>2</a:t>
            </a:r>
            <a:r>
              <a:rPr lang="fr-FR" sz="2800" b="1">
                <a:solidFill>
                  <a:srgbClr val="FF6600"/>
                </a:solidFill>
              </a:rPr>
              <a:t>(nbVal)</a:t>
            </a:r>
            <a:r>
              <a:rPr lang="fr-FR" sz="2800">
                <a:solidFill>
                  <a:srgbClr val="0000FF"/>
                </a:solidFill>
              </a:rPr>
              <a:t> itérations de la boucle externe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Symbol" pitchFamily="18" charset="2"/>
              <a:buNone/>
            </a:pPr>
            <a:r>
              <a:rPr lang="fr-FR" sz="2800">
                <a:solidFill>
                  <a:srgbClr val="0000FF"/>
                </a:solidFill>
              </a:rPr>
              <a:t>	</a:t>
            </a:r>
            <a:r>
              <a:rPr lang="fr-FR" sz="2800" i="1"/>
              <a:t>(nombre de pas dans le sens ascendant).</a:t>
            </a:r>
          </a:p>
          <a:p>
            <a:pPr lvl="1">
              <a:lnSpc>
                <a:spcPct val="90000"/>
              </a:lnSpc>
              <a:spcBef>
                <a:spcPct val="5000"/>
              </a:spcBef>
            </a:pPr>
            <a:r>
              <a:rPr lang="fr-FR">
                <a:solidFill>
                  <a:srgbClr val="FF6600"/>
                </a:solidFill>
              </a:rPr>
              <a:t>   2 </a:t>
            </a:r>
            <a:r>
              <a:rPr lang="fr-FR" b="1">
                <a:solidFill>
                  <a:srgbClr val="FF6600"/>
                </a:solidFill>
              </a:rPr>
              <a:t>nbVal</a:t>
            </a:r>
            <a:r>
              <a:rPr lang="fr-FR" b="1"/>
              <a:t> </a:t>
            </a:r>
            <a:r>
              <a:rPr lang="fr-FR" b="1">
                <a:solidFill>
                  <a:srgbClr val="FF6600"/>
                </a:solidFill>
                <a:cs typeface="Times New Roman" pitchFamily="18" charset="0"/>
                <a:sym typeface="Symbol" pitchFamily="18" charset="2"/>
              </a:rPr>
              <a:t></a:t>
            </a:r>
            <a:r>
              <a:rPr lang="fr-FR" b="1"/>
              <a:t> </a:t>
            </a:r>
            <a:r>
              <a:rPr lang="fr-FR" b="1">
                <a:solidFill>
                  <a:srgbClr val="FF6600"/>
                </a:solidFill>
              </a:rPr>
              <a:t>l</a:t>
            </a:r>
            <a:r>
              <a:rPr lang="fr-FR" sz="2000" b="1">
                <a:solidFill>
                  <a:srgbClr val="FF0000"/>
                </a:solidFill>
              </a:rPr>
              <a:t>og</a:t>
            </a:r>
            <a:r>
              <a:rPr lang="fr-FR" sz="2000" b="1" baseline="-25000">
                <a:solidFill>
                  <a:srgbClr val="FF0000"/>
                </a:solidFill>
              </a:rPr>
              <a:t>2</a:t>
            </a:r>
            <a:r>
              <a:rPr lang="fr-FR" b="1">
                <a:solidFill>
                  <a:srgbClr val="FF6600"/>
                </a:solidFill>
              </a:rPr>
              <a:t>(nbVal)</a:t>
            </a:r>
            <a:r>
              <a:rPr lang="fr-FR">
                <a:solidFill>
                  <a:srgbClr val="0000FF"/>
                </a:solidFill>
              </a:rPr>
              <a:t>  </a:t>
            </a:r>
            <a:r>
              <a:rPr lang="fr-FR">
                <a:solidFill>
                  <a:srgbClr val="6600FF"/>
                </a:solidFill>
              </a:rPr>
              <a:t>écritures</a:t>
            </a:r>
            <a:endParaRPr lang="fr-FR" sz="1200"/>
          </a:p>
          <a:p>
            <a:pPr lvl="1">
              <a:lnSpc>
                <a:spcPct val="90000"/>
              </a:lnSpc>
              <a:spcBef>
                <a:spcPct val="5000"/>
              </a:spcBef>
              <a:buFont typeface="Symbol" pitchFamily="18" charset="2"/>
              <a:buNone/>
            </a:pPr>
            <a:r>
              <a:rPr lang="fr-FR">
                <a:solidFill>
                  <a:srgbClr val="FF6600"/>
                </a:solidFill>
              </a:rPr>
              <a:t>   </a:t>
            </a:r>
            <a:endParaRPr lang="fr-FR" sz="200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r>
              <a:rPr lang="fr-FR" sz="2800"/>
              <a:t>Bilan:                 </a:t>
            </a:r>
            <a:r>
              <a:rPr lang="fr-FR" sz="4000" b="1" i="1">
                <a:solidFill>
                  <a:srgbClr val="FF6600"/>
                </a:solidFill>
                <a:cs typeface="Times New Roman" pitchFamily="18" charset="0"/>
              </a:rPr>
              <a:t>Θ</a:t>
            </a:r>
            <a:r>
              <a:rPr lang="fr-FR" sz="2800" b="1">
                <a:solidFill>
                  <a:srgbClr val="FF0000"/>
                </a:solidFill>
              </a:rPr>
              <a:t>( n log</a:t>
            </a:r>
            <a:r>
              <a:rPr lang="fr-FR" sz="2800" b="1" baseline="-25000">
                <a:solidFill>
                  <a:srgbClr val="FF0000"/>
                </a:solidFill>
              </a:rPr>
              <a:t>2</a:t>
            </a:r>
            <a:r>
              <a:rPr lang="fr-FR" sz="2800" b="1">
                <a:solidFill>
                  <a:srgbClr val="FF0000"/>
                </a:solidFill>
              </a:rPr>
              <a:t>(n) )</a:t>
            </a:r>
            <a:r>
              <a:rPr lang="fr-FR" sz="2800">
                <a:solidFill>
                  <a:srgbClr val="FF0000"/>
                </a:solidFill>
              </a:rPr>
              <a:t>   </a:t>
            </a:r>
            <a:r>
              <a:rPr lang="fr-FR" sz="2800">
                <a:solidFill>
                  <a:srgbClr val="0000FF"/>
                </a:solidFill>
              </a:rPr>
              <a:t>écritures</a:t>
            </a:r>
            <a:endParaRPr lang="fr-FR" sz="2800" i="1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fr-FR" sz="2800"/>
          </a:p>
          <a:p>
            <a:pPr>
              <a:lnSpc>
                <a:spcPct val="90000"/>
              </a:lnSpc>
            </a:pPr>
            <a:endParaRPr lang="fr-FR" sz="2800"/>
          </a:p>
          <a:p>
            <a:pPr>
              <a:lnSpc>
                <a:spcPct val="90000"/>
              </a:lnSpc>
            </a:pPr>
            <a:endParaRPr lang="fr-FR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3472-A63D-4759-8C0B-689E99E3E158}" type="slidenum">
              <a:rPr lang="fr-FR"/>
              <a:pPr/>
              <a:t>86</a:t>
            </a:fld>
            <a:endParaRPr lang="fr-FR"/>
          </a:p>
        </p:txBody>
      </p:sp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420100" cy="762000"/>
          </a:xfrm>
          <a:ln>
            <a:solidFill>
              <a:srgbClr val="6600FF"/>
            </a:solidFill>
          </a:ln>
        </p:spPr>
        <p:txBody>
          <a:bodyPr/>
          <a:lstStyle/>
          <a:p>
            <a:r>
              <a:rPr lang="fr-FR" b="1"/>
              <a:t>Complexité du tri fusion : </a:t>
            </a:r>
            <a:r>
              <a:rPr lang="fr-FR" sz="2400" b="1">
                <a:solidFill>
                  <a:srgbClr val="0033CC"/>
                </a:solidFill>
              </a:rPr>
              <a:t>comparaisons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420100" cy="5138738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fr-FR" sz="2800"/>
              <a:t>Dans</a:t>
            </a:r>
            <a:r>
              <a:rPr lang="fr-FR" sz="2800">
                <a:solidFill>
                  <a:srgbClr val="0000FF"/>
                </a:solidFill>
              </a:rPr>
              <a:t> </a:t>
            </a:r>
            <a:r>
              <a:rPr lang="fr-FR" sz="2800" i="1">
                <a:solidFill>
                  <a:srgbClr val="0000FF"/>
                </a:solidFill>
              </a:rPr>
              <a:t>fusionInterneTab, </a:t>
            </a:r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fr-FR" sz="2800"/>
              <a:t>pour la première série de fusions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Symbol" pitchFamily="18" charset="2"/>
              <a:buNone/>
            </a:pPr>
            <a:r>
              <a:rPr lang="fr-FR" sz="2000" b="1"/>
              <a:t>		(première itération de la boucle externe de </a:t>
            </a:r>
            <a:r>
              <a:rPr lang="fr-FR" sz="2000" i="1">
                <a:solidFill>
                  <a:srgbClr val="0000FF"/>
                </a:solidFill>
              </a:rPr>
              <a:t>TriFusion</a:t>
            </a:r>
            <a:r>
              <a:rPr lang="fr-FR" sz="2000" b="1"/>
              <a:t>)</a:t>
            </a:r>
            <a:r>
              <a:rPr lang="fr-FR" sz="2400"/>
              <a:t> :</a:t>
            </a:r>
            <a:r>
              <a:rPr lang="fr-FR" sz="2800"/>
              <a:t> </a:t>
            </a:r>
          </a:p>
          <a:p>
            <a:pPr lvl="1">
              <a:lnSpc>
                <a:spcPct val="90000"/>
              </a:lnSpc>
              <a:spcBef>
                <a:spcPct val="5000"/>
              </a:spcBef>
            </a:pPr>
            <a:r>
              <a:rPr lang="fr-FR" sz="2000"/>
              <a:t>il y a  </a:t>
            </a:r>
            <a:r>
              <a:rPr lang="fr-FR" sz="2000">
                <a:cs typeface="Times New Roman" pitchFamily="18" charset="0"/>
              </a:rPr>
              <a:t> </a:t>
            </a:r>
            <a:r>
              <a:rPr lang="fr-FR" sz="2000" b="1">
                <a:solidFill>
                  <a:srgbClr val="FE0000"/>
                </a:solidFill>
                <a:cs typeface="Times New Roman" pitchFamily="18" charset="0"/>
              </a:rPr>
              <a:t>nbVal /2</a:t>
            </a:r>
            <a:r>
              <a:rPr lang="fr-FR" sz="2000">
                <a:cs typeface="Times New Roman" pitchFamily="18" charset="0"/>
              </a:rPr>
              <a:t> </a:t>
            </a:r>
            <a:r>
              <a:rPr lang="fr-FR" sz="2000">
                <a:solidFill>
                  <a:srgbClr val="6600FF"/>
                </a:solidFill>
                <a:cs typeface="Times New Roman" pitchFamily="18" charset="0"/>
              </a:rPr>
              <a:t>comparaisons exactement</a:t>
            </a:r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fr-FR" sz="2800"/>
              <a:t>pour la deuxième série de fusions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Symbol" pitchFamily="18" charset="2"/>
              <a:buNone/>
            </a:pPr>
            <a:r>
              <a:rPr lang="fr-FR" sz="2000" b="1"/>
              <a:t>		(deuxième itération de la boucle externe de </a:t>
            </a:r>
            <a:r>
              <a:rPr lang="fr-FR" sz="2000" i="1">
                <a:solidFill>
                  <a:srgbClr val="0000FF"/>
                </a:solidFill>
              </a:rPr>
              <a:t>TriFusion</a:t>
            </a:r>
            <a:r>
              <a:rPr lang="fr-FR" sz="2000" b="1"/>
              <a:t>)</a:t>
            </a:r>
            <a:r>
              <a:rPr lang="fr-FR" sz="2400"/>
              <a:t> :</a:t>
            </a:r>
            <a:r>
              <a:rPr lang="fr-FR" sz="2800"/>
              <a:t> </a:t>
            </a:r>
          </a:p>
          <a:p>
            <a:pPr lvl="1">
              <a:lnSpc>
                <a:spcPct val="90000"/>
              </a:lnSpc>
              <a:spcBef>
                <a:spcPct val="5000"/>
              </a:spcBef>
            </a:pPr>
            <a:r>
              <a:rPr lang="fr-FR" sz="2000"/>
              <a:t>il y a  </a:t>
            </a:r>
            <a:r>
              <a:rPr lang="fr-FR" sz="2000">
                <a:cs typeface="Times New Roman" pitchFamily="18" charset="0"/>
              </a:rPr>
              <a:t> </a:t>
            </a:r>
            <a:r>
              <a:rPr lang="fr-FR" sz="2000" b="1">
                <a:solidFill>
                  <a:srgbClr val="FE0000"/>
                </a:solidFill>
                <a:cs typeface="Times New Roman" pitchFamily="18" charset="0"/>
              </a:rPr>
              <a:t>nbVal /4</a:t>
            </a:r>
            <a:r>
              <a:rPr lang="fr-FR" sz="2000">
                <a:cs typeface="Times New Roman" pitchFamily="18" charset="0"/>
              </a:rPr>
              <a:t> </a:t>
            </a:r>
            <a:r>
              <a:rPr lang="fr-FR" sz="2000" b="1">
                <a:solidFill>
                  <a:srgbClr val="FE0000"/>
                </a:solidFill>
                <a:cs typeface="Times New Roman" pitchFamily="18" charset="0"/>
                <a:sym typeface="Symbol" pitchFamily="18" charset="2"/>
              </a:rPr>
              <a:t></a:t>
            </a:r>
            <a:r>
              <a:rPr lang="fr-FR" sz="2000">
                <a:cs typeface="Times New Roman" pitchFamily="18" charset="0"/>
                <a:sym typeface="Symbol" pitchFamily="18" charset="2"/>
              </a:rPr>
              <a:t> </a:t>
            </a:r>
            <a:r>
              <a:rPr lang="fr-FR" sz="2000" b="1">
                <a:solidFill>
                  <a:srgbClr val="FE0000"/>
                </a:solidFill>
                <a:cs typeface="Times New Roman" pitchFamily="18" charset="0"/>
                <a:sym typeface="Symbol" pitchFamily="18" charset="2"/>
              </a:rPr>
              <a:t>3</a:t>
            </a:r>
            <a:r>
              <a:rPr lang="fr-FR" sz="2000">
                <a:cs typeface="Times New Roman" pitchFamily="18" charset="0"/>
                <a:sym typeface="Symbol" pitchFamily="18" charset="2"/>
              </a:rPr>
              <a:t> </a:t>
            </a:r>
            <a:r>
              <a:rPr lang="fr-FR" sz="2000">
                <a:solidFill>
                  <a:srgbClr val="6600FF"/>
                </a:solidFill>
                <a:cs typeface="Times New Roman" pitchFamily="18" charset="0"/>
              </a:rPr>
              <a:t>comparaisons au pire, </a:t>
            </a:r>
            <a:r>
              <a:rPr lang="fr-FR" sz="2000" b="1">
                <a:solidFill>
                  <a:srgbClr val="FE0000"/>
                </a:solidFill>
                <a:cs typeface="Times New Roman" pitchFamily="18" charset="0"/>
              </a:rPr>
              <a:t>nbVal/2 </a:t>
            </a:r>
            <a:r>
              <a:rPr lang="fr-FR" sz="2000">
                <a:solidFill>
                  <a:srgbClr val="0000FF"/>
                </a:solidFill>
                <a:cs typeface="Times New Roman" pitchFamily="18" charset="0"/>
              </a:rPr>
              <a:t>au mieux</a:t>
            </a:r>
            <a:endParaRPr lang="fr-FR" sz="2000">
              <a:solidFill>
                <a:srgbClr val="6600FF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5000"/>
              </a:spcBef>
              <a:buFont typeface="Symbol" pitchFamily="18" charset="2"/>
              <a:buNone/>
            </a:pPr>
            <a:r>
              <a:rPr lang="fr-FR" sz="2000" b="1" i="1">
                <a:cs typeface="Times New Roman" pitchFamily="18" charset="0"/>
              </a:rPr>
              <a:t>( </a:t>
            </a:r>
            <a:r>
              <a:rPr lang="fr-FR" sz="2000" b="1" i="1">
                <a:solidFill>
                  <a:srgbClr val="FE0000"/>
                </a:solidFill>
                <a:cs typeface="Times New Roman" pitchFamily="18" charset="0"/>
              </a:rPr>
              <a:t>3</a:t>
            </a:r>
            <a:r>
              <a:rPr lang="fr-FR" sz="2000" b="1" i="1">
                <a:cs typeface="Times New Roman" pitchFamily="18" charset="0"/>
              </a:rPr>
              <a:t> comparaisons pour fusionner 2 tableaux de taille 2, </a:t>
            </a:r>
          </a:p>
          <a:p>
            <a:pPr lvl="1">
              <a:lnSpc>
                <a:spcPct val="90000"/>
              </a:lnSpc>
              <a:spcBef>
                <a:spcPct val="5000"/>
              </a:spcBef>
              <a:buFont typeface="Symbol" pitchFamily="18" charset="2"/>
              <a:buNone/>
            </a:pPr>
            <a:r>
              <a:rPr lang="fr-FR" sz="2000" b="1" i="1">
                <a:cs typeface="Times New Roman" pitchFamily="18" charset="0"/>
              </a:rPr>
              <a:t>  et il y a </a:t>
            </a:r>
            <a:r>
              <a:rPr lang="fr-FR" sz="2000" b="1" i="1">
                <a:solidFill>
                  <a:srgbClr val="FE0000"/>
                </a:solidFill>
                <a:cs typeface="Times New Roman" pitchFamily="18" charset="0"/>
              </a:rPr>
              <a:t>nbVal/4</a:t>
            </a:r>
            <a:r>
              <a:rPr lang="fr-FR" sz="2000" b="1" i="1">
                <a:cs typeface="Times New Roman" pitchFamily="18" charset="0"/>
              </a:rPr>
              <a:t> fusions )</a:t>
            </a:r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fr-FR" sz="2800"/>
              <a:t>pour la i</a:t>
            </a:r>
            <a:r>
              <a:rPr lang="fr-FR" sz="2800" baseline="30000"/>
              <a:t>ième</a:t>
            </a:r>
            <a:r>
              <a:rPr lang="fr-FR" sz="2800"/>
              <a:t> série de fusions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Symbol" pitchFamily="18" charset="2"/>
              <a:buNone/>
            </a:pPr>
            <a:r>
              <a:rPr lang="fr-FR" sz="2000" b="1"/>
              <a:t>		(i </a:t>
            </a:r>
            <a:r>
              <a:rPr lang="fr-FR" sz="2000" b="1" baseline="30000"/>
              <a:t>ième</a:t>
            </a:r>
            <a:r>
              <a:rPr lang="fr-FR" sz="2000" b="1"/>
              <a:t> itération de la boucle externe de </a:t>
            </a:r>
            <a:r>
              <a:rPr lang="fr-FR" sz="2000" i="1">
                <a:solidFill>
                  <a:srgbClr val="0000FF"/>
                </a:solidFill>
              </a:rPr>
              <a:t>TriFusion</a:t>
            </a:r>
            <a:r>
              <a:rPr lang="fr-FR" sz="2000" b="1"/>
              <a:t>)</a:t>
            </a:r>
            <a:r>
              <a:rPr lang="fr-FR" sz="2400"/>
              <a:t> :</a:t>
            </a:r>
            <a:r>
              <a:rPr lang="fr-FR" sz="2800"/>
              <a:t> </a:t>
            </a:r>
          </a:p>
          <a:p>
            <a:pPr lvl="1">
              <a:lnSpc>
                <a:spcPct val="90000"/>
              </a:lnSpc>
              <a:spcBef>
                <a:spcPct val="5000"/>
              </a:spcBef>
            </a:pPr>
            <a:r>
              <a:rPr lang="fr-FR" sz="2000"/>
              <a:t>il y a  </a:t>
            </a:r>
            <a:r>
              <a:rPr lang="fr-FR" sz="2000">
                <a:cs typeface="Times New Roman" pitchFamily="18" charset="0"/>
              </a:rPr>
              <a:t> </a:t>
            </a:r>
            <a:r>
              <a:rPr lang="fr-FR" sz="2000" b="1">
                <a:solidFill>
                  <a:srgbClr val="FE0000"/>
                </a:solidFill>
                <a:cs typeface="Times New Roman" pitchFamily="18" charset="0"/>
              </a:rPr>
              <a:t>nbVal / 2</a:t>
            </a:r>
            <a:r>
              <a:rPr lang="fr-FR" sz="2000" b="1" baseline="30000">
                <a:solidFill>
                  <a:srgbClr val="FE0000"/>
                </a:solidFill>
                <a:cs typeface="Times New Roman" pitchFamily="18" charset="0"/>
              </a:rPr>
              <a:t>i   </a:t>
            </a:r>
            <a:r>
              <a:rPr lang="fr-FR" sz="2000" b="1">
                <a:solidFill>
                  <a:srgbClr val="FE0000"/>
                </a:solidFill>
                <a:cs typeface="Times New Roman" pitchFamily="18" charset="0"/>
                <a:sym typeface="Symbol" pitchFamily="18" charset="2"/>
              </a:rPr>
              <a:t> </a:t>
            </a:r>
            <a:r>
              <a:rPr lang="fr-FR" sz="2000" b="1">
                <a:solidFill>
                  <a:srgbClr val="FE0000"/>
                </a:solidFill>
                <a:cs typeface="Times New Roman" pitchFamily="18" charset="0"/>
              </a:rPr>
              <a:t>(2</a:t>
            </a:r>
            <a:r>
              <a:rPr lang="fr-FR" sz="2000" b="1" baseline="30000">
                <a:solidFill>
                  <a:srgbClr val="FE0000"/>
                </a:solidFill>
                <a:cs typeface="Times New Roman" pitchFamily="18" charset="0"/>
              </a:rPr>
              <a:t>i</a:t>
            </a:r>
            <a:r>
              <a:rPr lang="fr-FR" sz="2000">
                <a:cs typeface="Times New Roman" pitchFamily="18" charset="0"/>
              </a:rPr>
              <a:t> </a:t>
            </a:r>
            <a:r>
              <a:rPr lang="fr-FR" sz="1600">
                <a:solidFill>
                  <a:srgbClr val="FE0000"/>
                </a:solidFill>
                <a:cs typeface="Times New Roman" pitchFamily="18" charset="0"/>
              </a:rPr>
              <a:t>–</a:t>
            </a:r>
            <a:r>
              <a:rPr lang="fr-FR" sz="2000">
                <a:solidFill>
                  <a:srgbClr val="FE0000"/>
                </a:solidFill>
                <a:cs typeface="Times New Roman" pitchFamily="18" charset="0"/>
              </a:rPr>
              <a:t> 1)</a:t>
            </a:r>
            <a:r>
              <a:rPr lang="fr-FR" sz="2000">
                <a:cs typeface="Times New Roman" pitchFamily="18" charset="0"/>
                <a:sym typeface="Symbol" pitchFamily="18" charset="2"/>
              </a:rPr>
              <a:t>  </a:t>
            </a:r>
            <a:r>
              <a:rPr lang="fr-FR" sz="2000">
                <a:solidFill>
                  <a:srgbClr val="6600FF"/>
                </a:solidFill>
                <a:cs typeface="Times New Roman" pitchFamily="18" charset="0"/>
              </a:rPr>
              <a:t>comparaisons au pire, </a:t>
            </a:r>
            <a:r>
              <a:rPr lang="fr-FR" sz="2000" b="1">
                <a:solidFill>
                  <a:srgbClr val="FE0000"/>
                </a:solidFill>
                <a:cs typeface="Times New Roman" pitchFamily="18" charset="0"/>
              </a:rPr>
              <a:t>nbVal/2 </a:t>
            </a:r>
            <a:r>
              <a:rPr lang="fr-FR" sz="2000">
                <a:solidFill>
                  <a:srgbClr val="0000FF"/>
                </a:solidFill>
                <a:cs typeface="Times New Roman" pitchFamily="18" charset="0"/>
              </a:rPr>
              <a:t>au mieux</a:t>
            </a:r>
            <a:endParaRPr lang="fr-FR" sz="2000">
              <a:solidFill>
                <a:srgbClr val="FE0000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5000"/>
              </a:spcBef>
              <a:buFont typeface="Symbol" pitchFamily="18" charset="2"/>
              <a:buNone/>
            </a:pPr>
            <a:r>
              <a:rPr lang="fr-FR" sz="2000" b="1" i="1">
                <a:cs typeface="Times New Roman" pitchFamily="18" charset="0"/>
              </a:rPr>
              <a:t>( </a:t>
            </a:r>
            <a:r>
              <a:rPr lang="fr-FR" sz="2000" b="1" i="1">
                <a:solidFill>
                  <a:srgbClr val="FE0000"/>
                </a:solidFill>
                <a:cs typeface="Times New Roman" pitchFamily="18" charset="0"/>
              </a:rPr>
              <a:t>2</a:t>
            </a:r>
            <a:r>
              <a:rPr lang="fr-FR" sz="2000" b="1" i="1" baseline="30000">
                <a:solidFill>
                  <a:srgbClr val="FE0000"/>
                </a:solidFill>
                <a:cs typeface="Times New Roman" pitchFamily="18" charset="0"/>
              </a:rPr>
              <a:t>i</a:t>
            </a:r>
            <a:r>
              <a:rPr lang="fr-FR" sz="2000" i="1">
                <a:solidFill>
                  <a:srgbClr val="FE0000"/>
                </a:solidFill>
                <a:cs typeface="Times New Roman" pitchFamily="18" charset="0"/>
              </a:rPr>
              <a:t> </a:t>
            </a:r>
            <a:r>
              <a:rPr lang="fr-FR" sz="1600" i="1">
                <a:solidFill>
                  <a:srgbClr val="FE0000"/>
                </a:solidFill>
                <a:cs typeface="Times New Roman" pitchFamily="18" charset="0"/>
              </a:rPr>
              <a:t>–</a:t>
            </a:r>
            <a:r>
              <a:rPr lang="fr-FR" sz="2000" i="1">
                <a:solidFill>
                  <a:srgbClr val="FE0000"/>
                </a:solidFill>
                <a:cs typeface="Times New Roman" pitchFamily="18" charset="0"/>
              </a:rPr>
              <a:t> 1</a:t>
            </a:r>
            <a:r>
              <a:rPr lang="fr-FR" sz="2000" b="1" i="1">
                <a:cs typeface="Times New Roman" pitchFamily="18" charset="0"/>
              </a:rPr>
              <a:t> comparaisons pour fusionner 2 tableaux de taille </a:t>
            </a:r>
            <a:r>
              <a:rPr lang="fr-FR" sz="2000" b="1">
                <a:solidFill>
                  <a:srgbClr val="FE0000"/>
                </a:solidFill>
                <a:cs typeface="Times New Roman" pitchFamily="18" charset="0"/>
              </a:rPr>
              <a:t>2</a:t>
            </a:r>
            <a:r>
              <a:rPr lang="fr-FR" sz="2000" b="1" baseline="30000">
                <a:solidFill>
                  <a:srgbClr val="FE0000"/>
                </a:solidFill>
                <a:cs typeface="Times New Roman" pitchFamily="18" charset="0"/>
              </a:rPr>
              <a:t>i </a:t>
            </a:r>
            <a:r>
              <a:rPr lang="fr-FR" sz="1600" b="1" baseline="30000">
                <a:solidFill>
                  <a:srgbClr val="FE0000"/>
                </a:solidFill>
                <a:cs typeface="Times New Roman" pitchFamily="18" charset="0"/>
              </a:rPr>
              <a:t>– 1</a:t>
            </a:r>
            <a:r>
              <a:rPr lang="fr-FR" sz="2000" b="1" i="1">
                <a:cs typeface="Times New Roman" pitchFamily="18" charset="0"/>
              </a:rPr>
              <a:t> , </a:t>
            </a:r>
          </a:p>
          <a:p>
            <a:pPr lvl="1">
              <a:lnSpc>
                <a:spcPct val="90000"/>
              </a:lnSpc>
              <a:spcBef>
                <a:spcPct val="5000"/>
              </a:spcBef>
              <a:buFont typeface="Symbol" pitchFamily="18" charset="2"/>
              <a:buNone/>
            </a:pPr>
            <a:r>
              <a:rPr lang="fr-FR" sz="2000" b="1" i="1">
                <a:cs typeface="Times New Roman" pitchFamily="18" charset="0"/>
              </a:rPr>
              <a:t>  et il y a  </a:t>
            </a:r>
            <a:r>
              <a:rPr lang="fr-FR" sz="2000" b="1">
                <a:solidFill>
                  <a:srgbClr val="FE0000"/>
                </a:solidFill>
                <a:cs typeface="Times New Roman" pitchFamily="18" charset="0"/>
              </a:rPr>
              <a:t>nbVal / 2</a:t>
            </a:r>
            <a:r>
              <a:rPr lang="fr-FR" sz="2000" b="1" baseline="30000">
                <a:solidFill>
                  <a:srgbClr val="FE0000"/>
                </a:solidFill>
                <a:cs typeface="Times New Roman" pitchFamily="18" charset="0"/>
              </a:rPr>
              <a:t>i  </a:t>
            </a:r>
            <a:r>
              <a:rPr lang="fr-FR" sz="2000" b="1" i="1">
                <a:cs typeface="Times New Roman" pitchFamily="18" charset="0"/>
              </a:rPr>
              <a:t>fusions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0A1A-457A-4A74-8287-7E1F7EC95365}" type="slidenum">
              <a:rPr lang="fr-FR"/>
              <a:pPr/>
              <a:t>87</a:t>
            </a:fld>
            <a:endParaRPr lang="fr-FR"/>
          </a:p>
        </p:txBody>
      </p:sp>
      <p:sp>
        <p:nvSpPr>
          <p:cNvPr id="9461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420100" cy="762000"/>
          </a:xfrm>
          <a:ln>
            <a:solidFill>
              <a:srgbClr val="6600FF"/>
            </a:solidFill>
          </a:ln>
        </p:spPr>
        <p:txBody>
          <a:bodyPr/>
          <a:lstStyle/>
          <a:p>
            <a:r>
              <a:rPr lang="fr-FR" b="1"/>
              <a:t>Complexité du tri fusion : </a:t>
            </a:r>
            <a:r>
              <a:rPr lang="fr-FR" sz="2400" b="1">
                <a:solidFill>
                  <a:srgbClr val="0033CC"/>
                </a:solidFill>
              </a:rPr>
              <a:t>comparaisons</a:t>
            </a:r>
          </a:p>
        </p:txBody>
      </p:sp>
      <p:sp>
        <p:nvSpPr>
          <p:cNvPr id="9461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4201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fr-FR" sz="2800"/>
              <a:t>pour la i</a:t>
            </a:r>
            <a:r>
              <a:rPr lang="fr-FR" sz="2800" baseline="30000"/>
              <a:t>ième</a:t>
            </a:r>
            <a:r>
              <a:rPr lang="fr-FR" sz="2800"/>
              <a:t> série de fusions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Symbol" pitchFamily="18" charset="2"/>
              <a:buNone/>
            </a:pPr>
            <a:r>
              <a:rPr lang="fr-FR" sz="2000" b="1"/>
              <a:t>		(i </a:t>
            </a:r>
            <a:r>
              <a:rPr lang="fr-FR" sz="2000" b="1" baseline="30000"/>
              <a:t>ième</a:t>
            </a:r>
            <a:r>
              <a:rPr lang="fr-FR" sz="2000" b="1"/>
              <a:t> itération de la boucle externe de </a:t>
            </a:r>
            <a:r>
              <a:rPr lang="fr-FR" sz="2000" i="1">
                <a:solidFill>
                  <a:srgbClr val="0000FF"/>
                </a:solidFill>
              </a:rPr>
              <a:t>TriFusion</a:t>
            </a:r>
            <a:r>
              <a:rPr lang="fr-FR" sz="2000" b="1"/>
              <a:t>)</a:t>
            </a:r>
            <a:r>
              <a:rPr lang="fr-FR" sz="2400"/>
              <a:t> :</a:t>
            </a:r>
            <a:r>
              <a:rPr lang="fr-FR" sz="2800"/>
              <a:t> </a:t>
            </a:r>
          </a:p>
          <a:p>
            <a:pPr lvl="1">
              <a:lnSpc>
                <a:spcPct val="90000"/>
              </a:lnSpc>
              <a:spcBef>
                <a:spcPct val="5000"/>
              </a:spcBef>
            </a:pPr>
            <a:r>
              <a:rPr lang="fr-FR" sz="2000"/>
              <a:t>il y a  </a:t>
            </a:r>
            <a:r>
              <a:rPr lang="fr-FR" sz="2000">
                <a:cs typeface="Times New Roman" pitchFamily="18" charset="0"/>
              </a:rPr>
              <a:t> </a:t>
            </a:r>
            <a:r>
              <a:rPr lang="fr-FR" sz="2000" b="1">
                <a:solidFill>
                  <a:srgbClr val="FE0000"/>
                </a:solidFill>
                <a:cs typeface="Times New Roman" pitchFamily="18" charset="0"/>
              </a:rPr>
              <a:t>nbVal / 2</a:t>
            </a:r>
            <a:r>
              <a:rPr lang="fr-FR" sz="2000" b="1" baseline="30000">
                <a:solidFill>
                  <a:srgbClr val="FE0000"/>
                </a:solidFill>
                <a:cs typeface="Times New Roman" pitchFamily="18" charset="0"/>
              </a:rPr>
              <a:t>i   </a:t>
            </a:r>
            <a:r>
              <a:rPr lang="fr-FR" sz="2000" b="1">
                <a:solidFill>
                  <a:srgbClr val="FE0000"/>
                </a:solidFill>
                <a:cs typeface="Times New Roman" pitchFamily="18" charset="0"/>
                <a:sym typeface="Symbol" pitchFamily="18" charset="2"/>
              </a:rPr>
              <a:t> </a:t>
            </a:r>
            <a:r>
              <a:rPr lang="fr-FR" sz="2000" b="1">
                <a:solidFill>
                  <a:srgbClr val="FE0000"/>
                </a:solidFill>
                <a:cs typeface="Times New Roman" pitchFamily="18" charset="0"/>
              </a:rPr>
              <a:t>(2</a:t>
            </a:r>
            <a:r>
              <a:rPr lang="fr-FR" sz="2000" b="1" baseline="30000">
                <a:solidFill>
                  <a:srgbClr val="FE0000"/>
                </a:solidFill>
                <a:cs typeface="Times New Roman" pitchFamily="18" charset="0"/>
              </a:rPr>
              <a:t>i</a:t>
            </a:r>
            <a:r>
              <a:rPr lang="fr-FR" sz="2000">
                <a:cs typeface="Times New Roman" pitchFamily="18" charset="0"/>
              </a:rPr>
              <a:t> </a:t>
            </a:r>
            <a:r>
              <a:rPr lang="fr-FR" sz="1600">
                <a:solidFill>
                  <a:srgbClr val="FE0000"/>
                </a:solidFill>
                <a:cs typeface="Times New Roman" pitchFamily="18" charset="0"/>
              </a:rPr>
              <a:t>–</a:t>
            </a:r>
            <a:r>
              <a:rPr lang="fr-FR" sz="2000">
                <a:solidFill>
                  <a:srgbClr val="FE0000"/>
                </a:solidFill>
                <a:cs typeface="Times New Roman" pitchFamily="18" charset="0"/>
              </a:rPr>
              <a:t> 1)</a:t>
            </a:r>
            <a:r>
              <a:rPr lang="fr-FR" sz="2000">
                <a:cs typeface="Times New Roman" pitchFamily="18" charset="0"/>
                <a:sym typeface="Symbol" pitchFamily="18" charset="2"/>
              </a:rPr>
              <a:t>  </a:t>
            </a:r>
            <a:r>
              <a:rPr lang="fr-FR" sz="2000">
                <a:solidFill>
                  <a:srgbClr val="6600FF"/>
                </a:solidFill>
                <a:cs typeface="Times New Roman" pitchFamily="18" charset="0"/>
              </a:rPr>
              <a:t>comparaisons au pire, </a:t>
            </a:r>
            <a:r>
              <a:rPr lang="fr-FR" sz="2000" b="1">
                <a:solidFill>
                  <a:srgbClr val="FE0000"/>
                </a:solidFill>
                <a:cs typeface="Times New Roman" pitchFamily="18" charset="0"/>
              </a:rPr>
              <a:t>nbVal/2 </a:t>
            </a:r>
            <a:r>
              <a:rPr lang="fr-FR" sz="2000">
                <a:solidFill>
                  <a:srgbClr val="0000FF"/>
                </a:solidFill>
                <a:cs typeface="Times New Roman" pitchFamily="18" charset="0"/>
              </a:rPr>
              <a:t>au mieux</a:t>
            </a:r>
            <a:endParaRPr lang="fr-FR" sz="2000">
              <a:solidFill>
                <a:srgbClr val="6600FF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5000"/>
              </a:spcBef>
              <a:buFont typeface="Symbol" pitchFamily="18" charset="2"/>
              <a:buNone/>
            </a:pPr>
            <a:endParaRPr lang="fr-FR" sz="2000" i="1"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5000"/>
              </a:spcBef>
              <a:buFont typeface="Symbol" pitchFamily="18" charset="2"/>
              <a:buNone/>
            </a:pPr>
            <a:r>
              <a:rPr lang="fr-FR" sz="2000" b="1" i="1">
                <a:cs typeface="Times New Roman" pitchFamily="18" charset="0"/>
              </a:rPr>
              <a:t>soit de l’ordre de </a:t>
            </a:r>
            <a:r>
              <a:rPr lang="fr-FR" sz="2000" b="1">
                <a:solidFill>
                  <a:srgbClr val="FE0000"/>
                </a:solidFill>
                <a:cs typeface="Times New Roman" pitchFamily="18" charset="0"/>
              </a:rPr>
              <a:t>nbVal </a:t>
            </a:r>
            <a:r>
              <a:rPr lang="fr-FR" sz="2000">
                <a:solidFill>
                  <a:srgbClr val="6600FF"/>
                </a:solidFill>
                <a:cs typeface="Times New Roman" pitchFamily="18" charset="0"/>
              </a:rPr>
              <a:t>comparaisons </a:t>
            </a:r>
            <a:r>
              <a:rPr lang="fr-FR" sz="2000" b="1" i="1">
                <a:cs typeface="Times New Roman" pitchFamily="18" charset="0"/>
              </a:rPr>
              <a:t>pour chaque </a:t>
            </a:r>
          </a:p>
          <a:p>
            <a:pPr lvl="1">
              <a:lnSpc>
                <a:spcPct val="90000"/>
              </a:lnSpc>
              <a:spcBef>
                <a:spcPct val="5000"/>
              </a:spcBef>
              <a:buFont typeface="Symbol" pitchFamily="18" charset="2"/>
              <a:buNone/>
            </a:pPr>
            <a:r>
              <a:rPr lang="fr-FR" sz="2000" b="1" i="1">
                <a:cs typeface="Times New Roman" pitchFamily="18" charset="0"/>
              </a:rPr>
              <a:t>itération</a:t>
            </a:r>
          </a:p>
          <a:p>
            <a:pPr lvl="1">
              <a:lnSpc>
                <a:spcPct val="90000"/>
              </a:lnSpc>
              <a:spcBef>
                <a:spcPct val="5000"/>
              </a:spcBef>
              <a:buFont typeface="Symbol" pitchFamily="18" charset="2"/>
              <a:buNone/>
            </a:pPr>
            <a:endParaRPr lang="fr-FR" sz="2000" b="1" i="1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fr-FR" sz="2800"/>
              <a:t>Dans</a:t>
            </a:r>
            <a:r>
              <a:rPr lang="fr-FR" sz="2800">
                <a:solidFill>
                  <a:srgbClr val="0000FF"/>
                </a:solidFill>
              </a:rPr>
              <a:t> </a:t>
            </a:r>
            <a:r>
              <a:rPr lang="fr-FR" sz="2800" i="1">
                <a:solidFill>
                  <a:srgbClr val="0000FF"/>
                </a:solidFill>
              </a:rPr>
              <a:t>TriFusion</a:t>
            </a:r>
            <a:r>
              <a:rPr lang="fr-FR" sz="2800">
                <a:solidFill>
                  <a:srgbClr val="0000FF"/>
                </a:solidFill>
              </a:rPr>
              <a:t> </a:t>
            </a:r>
            <a:r>
              <a:rPr lang="fr-FR" sz="2800"/>
              <a:t>: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Symbol" pitchFamily="18" charset="2"/>
              <a:buNone/>
            </a:pPr>
            <a:r>
              <a:rPr lang="fr-FR" sz="2800">
                <a:solidFill>
                  <a:srgbClr val="0000FF"/>
                </a:solidFill>
              </a:rPr>
              <a:t>	il y a </a:t>
            </a:r>
            <a:r>
              <a:rPr lang="fr-FR" b="1">
                <a:solidFill>
                  <a:srgbClr val="FF6600"/>
                </a:solidFill>
              </a:rPr>
              <a:t>l</a:t>
            </a:r>
            <a:r>
              <a:rPr lang="fr-FR" sz="2800" b="1">
                <a:solidFill>
                  <a:srgbClr val="FF6600"/>
                </a:solidFill>
              </a:rPr>
              <a:t>og</a:t>
            </a:r>
            <a:r>
              <a:rPr lang="fr-FR" sz="2800" b="1" baseline="-25000">
                <a:solidFill>
                  <a:srgbClr val="FF6600"/>
                </a:solidFill>
              </a:rPr>
              <a:t>2</a:t>
            </a:r>
            <a:r>
              <a:rPr lang="fr-FR" sz="2800" b="1">
                <a:solidFill>
                  <a:srgbClr val="FF6600"/>
                </a:solidFill>
              </a:rPr>
              <a:t>(nbVal)</a:t>
            </a:r>
            <a:r>
              <a:rPr lang="fr-FR" sz="2800">
                <a:solidFill>
                  <a:srgbClr val="0000FF"/>
                </a:solidFill>
              </a:rPr>
              <a:t> itérations de la boucle externe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Symbol" pitchFamily="18" charset="2"/>
              <a:buNone/>
            </a:pPr>
            <a:r>
              <a:rPr lang="fr-FR" sz="2800">
                <a:solidFill>
                  <a:srgbClr val="0000FF"/>
                </a:solidFill>
              </a:rPr>
              <a:t>	</a:t>
            </a:r>
            <a:r>
              <a:rPr lang="fr-FR" sz="2800" i="1"/>
              <a:t>(nombre de pas dans le sens ascendant).</a:t>
            </a:r>
          </a:p>
          <a:p>
            <a:pPr lvl="1">
              <a:lnSpc>
                <a:spcPct val="90000"/>
              </a:lnSpc>
              <a:spcBef>
                <a:spcPct val="5000"/>
              </a:spcBef>
            </a:pPr>
            <a:r>
              <a:rPr lang="fr-FR">
                <a:solidFill>
                  <a:srgbClr val="FF6600"/>
                </a:solidFill>
              </a:rPr>
              <a:t>   </a:t>
            </a:r>
            <a:r>
              <a:rPr lang="fr-FR"/>
              <a:t>de l’ordre de </a:t>
            </a:r>
            <a:r>
              <a:rPr lang="fr-FR" b="1">
                <a:solidFill>
                  <a:srgbClr val="FF6600"/>
                </a:solidFill>
              </a:rPr>
              <a:t>nbVal</a:t>
            </a:r>
            <a:r>
              <a:rPr lang="fr-FR" b="1"/>
              <a:t> </a:t>
            </a:r>
            <a:r>
              <a:rPr lang="fr-FR" b="1">
                <a:solidFill>
                  <a:srgbClr val="FF6600"/>
                </a:solidFill>
                <a:cs typeface="Times New Roman" pitchFamily="18" charset="0"/>
                <a:sym typeface="Symbol" pitchFamily="18" charset="2"/>
              </a:rPr>
              <a:t></a:t>
            </a:r>
            <a:r>
              <a:rPr lang="fr-FR" b="1"/>
              <a:t> </a:t>
            </a:r>
            <a:r>
              <a:rPr lang="fr-FR" b="1">
                <a:solidFill>
                  <a:srgbClr val="FF6600"/>
                </a:solidFill>
              </a:rPr>
              <a:t>l</a:t>
            </a:r>
            <a:r>
              <a:rPr lang="fr-FR" sz="2000" b="1">
                <a:solidFill>
                  <a:srgbClr val="FF0000"/>
                </a:solidFill>
              </a:rPr>
              <a:t>og</a:t>
            </a:r>
            <a:r>
              <a:rPr lang="fr-FR" sz="2000" b="1" baseline="-25000">
                <a:solidFill>
                  <a:srgbClr val="FF0000"/>
                </a:solidFill>
              </a:rPr>
              <a:t>2</a:t>
            </a:r>
            <a:r>
              <a:rPr lang="fr-FR" b="1">
                <a:solidFill>
                  <a:srgbClr val="FF6600"/>
                </a:solidFill>
              </a:rPr>
              <a:t>(nbVal)</a:t>
            </a:r>
            <a:r>
              <a:rPr lang="fr-FR">
                <a:solidFill>
                  <a:srgbClr val="0000FF"/>
                </a:solidFill>
              </a:rPr>
              <a:t>  </a:t>
            </a:r>
            <a:r>
              <a:rPr lang="fr-FR">
                <a:solidFill>
                  <a:srgbClr val="6600FF"/>
                </a:solidFill>
              </a:rPr>
              <a:t>comparaisons </a:t>
            </a:r>
            <a:endParaRPr lang="fr-FR" sz="1200" b="1"/>
          </a:p>
          <a:p>
            <a:pPr lvl="1">
              <a:lnSpc>
                <a:spcPct val="90000"/>
              </a:lnSpc>
              <a:spcBef>
                <a:spcPct val="5000"/>
              </a:spcBef>
              <a:buFont typeface="Symbol" pitchFamily="18" charset="2"/>
              <a:buNone/>
            </a:pPr>
            <a:endParaRPr lang="fr-FR" sz="2000" b="1" i="1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fr-FR" sz="2800"/>
              <a:t>Bilan:                 </a:t>
            </a:r>
            <a:r>
              <a:rPr lang="fr-FR" sz="4000" b="1" i="1">
                <a:solidFill>
                  <a:srgbClr val="FF6600"/>
                </a:solidFill>
                <a:cs typeface="Times New Roman" pitchFamily="18" charset="0"/>
              </a:rPr>
              <a:t>Θ</a:t>
            </a:r>
            <a:r>
              <a:rPr lang="fr-FR" sz="2800" b="1">
                <a:solidFill>
                  <a:srgbClr val="FF0000"/>
                </a:solidFill>
              </a:rPr>
              <a:t>( n log</a:t>
            </a:r>
            <a:r>
              <a:rPr lang="fr-FR" sz="2800" b="1" baseline="-25000">
                <a:solidFill>
                  <a:srgbClr val="FF0000"/>
                </a:solidFill>
              </a:rPr>
              <a:t>2</a:t>
            </a:r>
            <a:r>
              <a:rPr lang="fr-FR" sz="2800" b="1">
                <a:solidFill>
                  <a:srgbClr val="FF0000"/>
                </a:solidFill>
              </a:rPr>
              <a:t>(n) )</a:t>
            </a:r>
            <a:r>
              <a:rPr lang="fr-FR" sz="2800">
                <a:solidFill>
                  <a:srgbClr val="FF0000"/>
                </a:solidFill>
              </a:rPr>
              <a:t>   </a:t>
            </a:r>
            <a:r>
              <a:rPr lang="fr-FR" sz="2800">
                <a:solidFill>
                  <a:srgbClr val="0000FF"/>
                </a:solidFill>
              </a:rPr>
              <a:t>comparaisons</a:t>
            </a:r>
            <a:endParaRPr lang="fr-FR" sz="2800" i="1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Symbol" pitchFamily="18" charset="2"/>
              <a:buNone/>
            </a:pPr>
            <a:endParaRPr lang="fr-FR" sz="2800" b="1" i="1"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5000"/>
              </a:spcBef>
            </a:pPr>
            <a:endParaRPr lang="fr-FR" sz="2000" b="1"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5000"/>
              </a:spcBef>
              <a:buFont typeface="Symbol" pitchFamily="18" charset="2"/>
              <a:buNone/>
            </a:pPr>
            <a:r>
              <a:rPr lang="fr-FR" sz="2000">
                <a:cs typeface="Times New Roman" pitchFamily="18" charset="0"/>
              </a:rPr>
              <a:t>	</a:t>
            </a:r>
            <a:endParaRPr lang="fr-FR" sz="2000"/>
          </a:p>
          <a:p>
            <a:pPr>
              <a:lnSpc>
                <a:spcPct val="90000"/>
              </a:lnSpc>
            </a:pPr>
            <a:endParaRPr lang="fr-FR" sz="2800"/>
          </a:p>
          <a:p>
            <a:pPr>
              <a:lnSpc>
                <a:spcPct val="90000"/>
              </a:lnSpc>
            </a:pPr>
            <a:endParaRPr lang="fr-FR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5170-F348-48ED-BA2C-A71E8BF9B1F5}" type="slidenum">
              <a:rPr lang="fr-FR"/>
              <a:pPr/>
              <a:t>88</a:t>
            </a:fld>
            <a:endParaRPr lang="fr-FR"/>
          </a:p>
        </p:txBody>
      </p:sp>
      <p:sp>
        <p:nvSpPr>
          <p:cNvPr id="9482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420100" cy="762000"/>
          </a:xfrm>
          <a:ln>
            <a:solidFill>
              <a:srgbClr val="6600FF"/>
            </a:solidFill>
          </a:ln>
        </p:spPr>
        <p:txBody>
          <a:bodyPr/>
          <a:lstStyle/>
          <a:p>
            <a:r>
              <a:rPr lang="fr-FR" b="1"/>
              <a:t>Complexité du tri fusion itératif:  </a:t>
            </a:r>
            <a:r>
              <a:rPr lang="fr-FR" sz="2400" b="1">
                <a:solidFill>
                  <a:srgbClr val="0033CC"/>
                </a:solidFill>
              </a:rPr>
              <a:t>bilan</a:t>
            </a:r>
          </a:p>
        </p:txBody>
      </p:sp>
      <p:sp>
        <p:nvSpPr>
          <p:cNvPr id="9482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420100" cy="4800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fr-FR" sz="2800" b="1"/>
              <a:t>Bilan: 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fr-FR" sz="2800" b="1">
                <a:solidFill>
                  <a:srgbClr val="0000FF"/>
                </a:solidFill>
              </a:rPr>
              <a:t>parmi les plus rapides tris par comparaison</a:t>
            </a:r>
            <a:endParaRPr lang="fr-FR" sz="280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r>
              <a:rPr lang="fr-FR" sz="4000" i="1">
                <a:solidFill>
                  <a:srgbClr val="FF6600"/>
                </a:solidFill>
                <a:cs typeface="Times New Roman" pitchFamily="18" charset="0"/>
              </a:rPr>
              <a:t> </a:t>
            </a:r>
            <a:r>
              <a:rPr lang="fr-FR" sz="4000" b="1" i="1">
                <a:solidFill>
                  <a:srgbClr val="FF6600"/>
                </a:solidFill>
                <a:cs typeface="Times New Roman" pitchFamily="18" charset="0"/>
              </a:rPr>
              <a:t>Θ</a:t>
            </a:r>
            <a:r>
              <a:rPr lang="fr-FR" sz="2800" b="1">
                <a:solidFill>
                  <a:srgbClr val="FF0000"/>
                </a:solidFill>
              </a:rPr>
              <a:t>( n log</a:t>
            </a:r>
            <a:r>
              <a:rPr lang="fr-FR" sz="2800" b="1" baseline="-25000">
                <a:solidFill>
                  <a:srgbClr val="FF0000"/>
                </a:solidFill>
              </a:rPr>
              <a:t>2</a:t>
            </a:r>
            <a:r>
              <a:rPr lang="fr-FR" sz="2800" b="1">
                <a:solidFill>
                  <a:srgbClr val="FF0000"/>
                </a:solidFill>
              </a:rPr>
              <a:t>(n) )</a:t>
            </a:r>
            <a:r>
              <a:rPr lang="fr-FR" sz="2800">
                <a:solidFill>
                  <a:srgbClr val="FF0000"/>
                </a:solidFill>
              </a:rPr>
              <a:t>   </a:t>
            </a:r>
            <a:r>
              <a:rPr lang="fr-FR" sz="2800">
                <a:solidFill>
                  <a:srgbClr val="0000FF"/>
                </a:solidFill>
              </a:rPr>
              <a:t>écritures</a:t>
            </a:r>
            <a:endParaRPr lang="fr-FR" sz="2800" i="1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fr-FR" sz="100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r>
              <a:rPr lang="fr-FR" sz="4000" i="1">
                <a:solidFill>
                  <a:srgbClr val="FF6600"/>
                </a:solidFill>
                <a:cs typeface="Times New Roman" pitchFamily="18" charset="0"/>
              </a:rPr>
              <a:t> </a:t>
            </a:r>
            <a:r>
              <a:rPr lang="fr-FR" sz="4000" b="1" i="1">
                <a:solidFill>
                  <a:srgbClr val="FF6600"/>
                </a:solidFill>
                <a:cs typeface="Times New Roman" pitchFamily="18" charset="0"/>
              </a:rPr>
              <a:t>Θ</a:t>
            </a:r>
            <a:r>
              <a:rPr lang="fr-FR" sz="2800" b="1">
                <a:solidFill>
                  <a:srgbClr val="FF0000"/>
                </a:solidFill>
              </a:rPr>
              <a:t>( n log</a:t>
            </a:r>
            <a:r>
              <a:rPr lang="fr-FR" sz="2800" b="1" baseline="-25000">
                <a:solidFill>
                  <a:srgbClr val="FF0000"/>
                </a:solidFill>
              </a:rPr>
              <a:t>2</a:t>
            </a:r>
            <a:r>
              <a:rPr lang="fr-FR" sz="2800" b="1">
                <a:solidFill>
                  <a:srgbClr val="FF0000"/>
                </a:solidFill>
              </a:rPr>
              <a:t>(n) )</a:t>
            </a:r>
            <a:r>
              <a:rPr lang="fr-FR" sz="2800">
                <a:solidFill>
                  <a:srgbClr val="FF0000"/>
                </a:solidFill>
              </a:rPr>
              <a:t>   </a:t>
            </a:r>
            <a:r>
              <a:rPr lang="fr-FR" sz="2800">
                <a:solidFill>
                  <a:srgbClr val="0000FF"/>
                </a:solidFill>
              </a:rPr>
              <a:t>comparaisons</a:t>
            </a:r>
          </a:p>
          <a:p>
            <a:pPr>
              <a:lnSpc>
                <a:spcPct val="90000"/>
              </a:lnSpc>
            </a:pPr>
            <a:endParaRPr lang="fr-FR" sz="100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r>
              <a:rPr lang="fr-FR" sz="2800">
                <a:solidFill>
                  <a:srgbClr val="0000FF"/>
                </a:solidFill>
              </a:rPr>
              <a:t>nécessite des ressources mémoires </a:t>
            </a:r>
            <a:r>
              <a:rPr lang="fr-FR" sz="2400"/>
              <a:t>(</a:t>
            </a:r>
            <a:r>
              <a:rPr lang="fr-FR" sz="2400" i="1"/>
              <a:t>complexité spatiale) </a:t>
            </a:r>
            <a:endParaRPr lang="fr-FR" sz="240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fr-FR" sz="1000" i="1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r>
              <a:rPr lang="fr-FR" sz="2800" i="1"/>
              <a:t>adaptée aux tris externes (tris de grosses masses de données sur supports physiques) car la complexité spatiale n’est pas un handicap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Symbol" pitchFamily="18" charset="2"/>
              <a:buNone/>
            </a:pPr>
            <a:endParaRPr lang="fr-FR" sz="2800" b="1"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5000"/>
              </a:spcBef>
              <a:buFont typeface="Symbol" pitchFamily="18" charset="2"/>
              <a:buNone/>
            </a:pPr>
            <a:r>
              <a:rPr lang="fr-FR" sz="2000">
                <a:cs typeface="Times New Roman" pitchFamily="18" charset="0"/>
              </a:rPr>
              <a:t>	</a:t>
            </a:r>
            <a:endParaRPr lang="fr-FR" sz="2000"/>
          </a:p>
          <a:p>
            <a:pPr>
              <a:lnSpc>
                <a:spcPct val="90000"/>
              </a:lnSpc>
            </a:pPr>
            <a:endParaRPr lang="fr-FR" sz="2800"/>
          </a:p>
          <a:p>
            <a:pPr>
              <a:lnSpc>
                <a:spcPct val="90000"/>
              </a:lnSpc>
            </a:pPr>
            <a:endParaRPr lang="fr-FR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387E-4923-4BE0-B41D-B27CDBD44B8B}" type="slidenum">
              <a:rPr lang="fr-FR"/>
              <a:pPr/>
              <a:t>89</a:t>
            </a:fld>
            <a:endParaRPr lang="fr-FR"/>
          </a:p>
        </p:txBody>
      </p:sp>
      <p:sp>
        <p:nvSpPr>
          <p:cNvPr id="9256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420100" cy="685800"/>
          </a:xfrm>
          <a:ln>
            <a:solidFill>
              <a:srgbClr val="3333FF"/>
            </a:solidFill>
          </a:ln>
        </p:spPr>
        <p:txBody>
          <a:bodyPr/>
          <a:lstStyle/>
          <a:p>
            <a:r>
              <a:rPr lang="fr-FR" b="1"/>
              <a:t>Le tri par fusion récursif</a:t>
            </a:r>
          </a:p>
        </p:txBody>
      </p:sp>
      <p:sp>
        <p:nvSpPr>
          <p:cNvPr id="9256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915400" cy="5029200"/>
          </a:xfrm>
        </p:spPr>
        <p:txBody>
          <a:bodyPr/>
          <a:lstStyle/>
          <a:p>
            <a:pPr marL="0" indent="0" defTabSz="522288"/>
            <a:r>
              <a:rPr lang="fr-FR" sz="3600" i="1"/>
              <a:t> Données </a:t>
            </a:r>
            <a:r>
              <a:rPr lang="fr-FR" sz="3600"/>
              <a:t>: un tableau  </a:t>
            </a:r>
            <a:r>
              <a:rPr lang="fr-FR" sz="3600" i="1">
                <a:solidFill>
                  <a:srgbClr val="0000FF"/>
                </a:solidFill>
              </a:rPr>
              <a:t>tab  </a:t>
            </a:r>
            <a:r>
              <a:rPr lang="fr-FR" sz="3600"/>
              <a:t>de taille</a:t>
            </a:r>
            <a:r>
              <a:rPr lang="fr-FR" sz="3600" i="1">
                <a:solidFill>
                  <a:srgbClr val="0000FF"/>
                </a:solidFill>
              </a:rPr>
              <a:t>  nbVal</a:t>
            </a:r>
            <a:r>
              <a:rPr lang="fr-FR" sz="3600"/>
              <a:t>.</a:t>
            </a:r>
          </a:p>
          <a:p>
            <a:pPr marL="0" indent="0" defTabSz="522288"/>
            <a:r>
              <a:rPr lang="fr-FR" sz="3600"/>
              <a:t> On fusionne </a:t>
            </a:r>
            <a:r>
              <a:rPr lang="fr-FR" sz="3600">
                <a:solidFill>
                  <a:srgbClr val="FF6600"/>
                </a:solidFill>
              </a:rPr>
              <a:t>récursivement</a:t>
            </a:r>
            <a:r>
              <a:rPr lang="fr-FR" sz="3600"/>
              <a:t> 2 par 2  des sous-	tableaux adjacents préalablement triés.</a:t>
            </a:r>
          </a:p>
          <a:p>
            <a:pPr marL="0" indent="0" defTabSz="522288">
              <a:buFont typeface="Symbol" pitchFamily="18" charset="2"/>
              <a:buNone/>
            </a:pPr>
            <a:endParaRPr lang="fr-FR" sz="2400"/>
          </a:p>
          <a:p>
            <a:pPr marL="190500" lvl="1" indent="390525" defTabSz="522288"/>
            <a:r>
              <a:rPr lang="fr-FR" b="1"/>
              <a:t>méthode dite de type   	</a:t>
            </a:r>
            <a:r>
              <a:rPr lang="fr-FR" b="1" i="1">
                <a:solidFill>
                  <a:srgbClr val="3333FF"/>
                </a:solidFill>
              </a:rPr>
              <a:t>diviser pour régner</a:t>
            </a:r>
          </a:p>
          <a:p>
            <a:pPr marL="190500" lvl="1" indent="390525" defTabSz="522288">
              <a:buFont typeface="Symbol" pitchFamily="18" charset="2"/>
              <a:buNone/>
            </a:pPr>
            <a:r>
              <a:rPr lang="fr-FR" b="1"/>
              <a:t>				ou 		</a:t>
            </a:r>
            <a:r>
              <a:rPr lang="fr-FR" b="1" i="1">
                <a:solidFill>
                  <a:srgbClr val="3333FF"/>
                </a:solidFill>
              </a:rPr>
              <a:t>diviser pour résoudre</a:t>
            </a:r>
            <a:endParaRPr lang="fr-FR" b="1">
              <a:solidFill>
                <a:srgbClr val="3333FF"/>
              </a:solidFill>
            </a:endParaRPr>
          </a:p>
          <a:p>
            <a:pPr marL="190500" lvl="1" indent="390525" defTabSz="522288"/>
            <a:r>
              <a:rPr lang="fr-FR" b="1"/>
              <a:t>en anglais:  divide and conquer</a:t>
            </a:r>
          </a:p>
          <a:p>
            <a:pPr marL="190500" lvl="1" indent="390525" defTabSz="522288">
              <a:buFont typeface="Symbol" pitchFamily="18" charset="2"/>
              <a:buNone/>
            </a:pPr>
            <a:endParaRPr lang="fr-FR" b="1"/>
          </a:p>
          <a:p>
            <a:pPr marL="190500" lvl="1" indent="390525" defTabSz="522288">
              <a:buFont typeface="Symbol" pitchFamily="18" charset="2"/>
              <a:buNone/>
            </a:pPr>
            <a:r>
              <a:rPr lang="fr-FR" b="1"/>
              <a:t>Elle utilise la </a:t>
            </a:r>
            <a:r>
              <a:rPr lang="fr-FR" b="1">
                <a:solidFill>
                  <a:srgbClr val="3333FF"/>
                </a:solidFill>
              </a:rPr>
              <a:t>dichotomie récursive</a:t>
            </a:r>
            <a:r>
              <a:rPr lang="fr-FR" b="1"/>
              <a:t> du tableau</a:t>
            </a:r>
          </a:p>
        </p:txBody>
      </p:sp>
      <p:sp>
        <p:nvSpPr>
          <p:cNvPr id="925707" name="Text Box 1035"/>
          <p:cNvSpPr txBox="1">
            <a:spLocks noChangeArrowheads="1"/>
          </p:cNvSpPr>
          <p:nvPr/>
        </p:nvSpPr>
        <p:spPr bwMode="auto">
          <a:xfrm>
            <a:off x="1981200" y="3733800"/>
            <a:ext cx="184150" cy="2444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ECB64-3AE2-489B-B866-23D150691743}" type="slidenum">
              <a:rPr lang="fr-FR"/>
              <a:pPr/>
              <a:t>9</a:t>
            </a:fld>
            <a:endParaRPr lang="fr-FR"/>
          </a:p>
        </p:txBody>
      </p:sp>
      <p:sp>
        <p:nvSpPr>
          <p:cNvPr id="7475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420100" cy="914400"/>
          </a:xfrm>
          <a:ln>
            <a:solidFill>
              <a:srgbClr val="0033CC"/>
            </a:solidFill>
          </a:ln>
        </p:spPr>
        <p:txBody>
          <a:bodyPr/>
          <a:lstStyle/>
          <a:p>
            <a:r>
              <a:rPr lang="fr-FR" b="1"/>
              <a:t>Relation d’Ordre </a:t>
            </a:r>
            <a:r>
              <a:rPr lang="fr-FR" sz="4400" b="1">
                <a:sym typeface="Symbol" pitchFamily="18" charset="2"/>
              </a:rPr>
              <a:t></a:t>
            </a:r>
            <a:endParaRPr lang="fr-FR" b="1"/>
          </a:p>
        </p:txBody>
      </p:sp>
      <p:sp>
        <p:nvSpPr>
          <p:cNvPr id="7475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9296400" cy="4114800"/>
          </a:xfrm>
        </p:spPr>
        <p:txBody>
          <a:bodyPr/>
          <a:lstStyle/>
          <a:p>
            <a:pPr>
              <a:buClr>
                <a:srgbClr val="0066FF"/>
              </a:buClr>
            </a:pPr>
            <a:r>
              <a:rPr lang="en-US" sz="4000">
                <a:solidFill>
                  <a:srgbClr val="0000FF"/>
                </a:solidFill>
              </a:rPr>
              <a:t>Réflexive:</a:t>
            </a:r>
            <a:r>
              <a:rPr lang="en-US" sz="4400"/>
              <a:t>       a </a:t>
            </a:r>
            <a:r>
              <a:rPr lang="fr-FR" sz="440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fr-FR">
                <a:sym typeface="Symbol" pitchFamily="18" charset="2"/>
              </a:rPr>
              <a:t>  </a:t>
            </a:r>
            <a:r>
              <a:rPr lang="fr-FR" sz="4400">
                <a:sym typeface="Symbol" pitchFamily="18" charset="2"/>
              </a:rPr>
              <a:t>a</a:t>
            </a:r>
            <a:endParaRPr lang="en-US" sz="4400"/>
          </a:p>
          <a:p>
            <a:pPr>
              <a:buClr>
                <a:srgbClr val="0066FF"/>
              </a:buClr>
            </a:pPr>
            <a:r>
              <a:rPr lang="en-US" sz="4000">
                <a:solidFill>
                  <a:srgbClr val="0000FF"/>
                </a:solidFill>
              </a:rPr>
              <a:t>Antisymétrique:</a:t>
            </a:r>
            <a:r>
              <a:rPr lang="en-US"/>
              <a:t>  </a:t>
            </a:r>
          </a:p>
          <a:p>
            <a:pPr>
              <a:buClr>
                <a:srgbClr val="0066FF"/>
              </a:buClr>
              <a:buFont typeface="Symbol" pitchFamily="18" charset="2"/>
              <a:buNone/>
            </a:pPr>
            <a:r>
              <a:rPr lang="en-US" sz="4400"/>
              <a:t>(a </a:t>
            </a:r>
            <a:r>
              <a:rPr lang="fr-FR" sz="440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fr-FR">
                <a:sym typeface="Symbol" pitchFamily="18" charset="2"/>
              </a:rPr>
              <a:t>  </a:t>
            </a:r>
            <a:r>
              <a:rPr lang="fr-FR" sz="4400">
                <a:sym typeface="Symbol" pitchFamily="18" charset="2"/>
              </a:rPr>
              <a:t>b)  </a:t>
            </a:r>
            <a:r>
              <a:rPr lang="fr-FR" sz="2400">
                <a:sym typeface="Symbol" pitchFamily="18" charset="2"/>
              </a:rPr>
              <a:t>et</a:t>
            </a:r>
            <a:r>
              <a:rPr lang="fr-FR" sz="4400">
                <a:sym typeface="Symbol" pitchFamily="18" charset="2"/>
              </a:rPr>
              <a:t>  (</a:t>
            </a:r>
            <a:r>
              <a:rPr lang="en-US" sz="4400"/>
              <a:t>b </a:t>
            </a:r>
            <a:r>
              <a:rPr lang="fr-FR" sz="440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fr-FR">
                <a:sym typeface="Symbol" pitchFamily="18" charset="2"/>
              </a:rPr>
              <a:t>  </a:t>
            </a:r>
            <a:r>
              <a:rPr lang="fr-FR" sz="4400">
                <a:sym typeface="Symbol" pitchFamily="18" charset="2"/>
              </a:rPr>
              <a:t>a)  </a:t>
            </a:r>
            <a:r>
              <a:rPr lang="fr-FR" b="1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fr-FR">
                <a:sym typeface="Symbol" pitchFamily="18" charset="2"/>
              </a:rPr>
              <a:t>  </a:t>
            </a:r>
            <a:r>
              <a:rPr lang="en-US" sz="4400"/>
              <a:t>a </a:t>
            </a:r>
            <a:r>
              <a:rPr lang="fr-FR" sz="4400">
                <a:solidFill>
                  <a:srgbClr val="FF0000"/>
                </a:solidFill>
                <a:sym typeface="Symbol" pitchFamily="18" charset="2"/>
              </a:rPr>
              <a:t>= </a:t>
            </a:r>
            <a:r>
              <a:rPr lang="fr-FR" sz="4400">
                <a:sym typeface="Symbol" pitchFamily="18" charset="2"/>
              </a:rPr>
              <a:t>b</a:t>
            </a:r>
            <a:r>
              <a:rPr lang="fr-FR" sz="2800">
                <a:sym typeface="Symbol" pitchFamily="18" charset="2"/>
              </a:rPr>
              <a:t> </a:t>
            </a:r>
            <a:endParaRPr lang="en-US" sz="2800">
              <a:sym typeface="Symbol" pitchFamily="18" charset="2"/>
            </a:endParaRPr>
          </a:p>
          <a:p>
            <a:pPr>
              <a:buClr>
                <a:srgbClr val="0066FF"/>
              </a:buClr>
            </a:pPr>
            <a:r>
              <a:rPr lang="en-US" sz="4000">
                <a:solidFill>
                  <a:srgbClr val="0000FF"/>
                </a:solidFill>
              </a:rPr>
              <a:t>Transitive:</a:t>
            </a:r>
            <a:r>
              <a:rPr lang="en-US" sz="4400">
                <a:solidFill>
                  <a:srgbClr val="0000FF"/>
                </a:solidFill>
              </a:rPr>
              <a:t> </a:t>
            </a:r>
          </a:p>
          <a:p>
            <a:pPr algn="ctr">
              <a:buClr>
                <a:srgbClr val="0066FF"/>
              </a:buClr>
              <a:buFont typeface="Symbol" pitchFamily="18" charset="2"/>
              <a:buNone/>
            </a:pPr>
            <a:r>
              <a:rPr lang="en-US" sz="4400"/>
              <a:t>(a </a:t>
            </a:r>
            <a:r>
              <a:rPr lang="fr-FR" sz="440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fr-FR">
                <a:sym typeface="Symbol" pitchFamily="18" charset="2"/>
              </a:rPr>
              <a:t>  </a:t>
            </a:r>
            <a:r>
              <a:rPr lang="fr-FR" sz="4400">
                <a:sym typeface="Symbol" pitchFamily="18" charset="2"/>
              </a:rPr>
              <a:t>b)  </a:t>
            </a:r>
            <a:r>
              <a:rPr lang="fr-FR" sz="2400">
                <a:sym typeface="Symbol" pitchFamily="18" charset="2"/>
              </a:rPr>
              <a:t>et</a:t>
            </a:r>
            <a:r>
              <a:rPr lang="fr-FR" sz="4400">
                <a:sym typeface="Symbol" pitchFamily="18" charset="2"/>
              </a:rPr>
              <a:t>  (</a:t>
            </a:r>
            <a:r>
              <a:rPr lang="en-US" sz="4400"/>
              <a:t>b </a:t>
            </a:r>
            <a:r>
              <a:rPr lang="fr-FR" sz="440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fr-FR">
                <a:sym typeface="Symbol" pitchFamily="18" charset="2"/>
              </a:rPr>
              <a:t>  </a:t>
            </a:r>
            <a:r>
              <a:rPr lang="fr-FR" sz="4400">
                <a:sym typeface="Symbol" pitchFamily="18" charset="2"/>
              </a:rPr>
              <a:t>c)  </a:t>
            </a:r>
            <a:r>
              <a:rPr lang="fr-FR" b="1">
                <a:solidFill>
                  <a:srgbClr val="FF0000"/>
                </a:solidFill>
                <a:sym typeface="Symbol" pitchFamily="18" charset="2"/>
              </a:rPr>
              <a:t> </a:t>
            </a:r>
            <a:r>
              <a:rPr lang="fr-FR" sz="4400">
                <a:sym typeface="Symbol" pitchFamily="18" charset="2"/>
              </a:rPr>
              <a:t>(</a:t>
            </a:r>
            <a:r>
              <a:rPr lang="en-US" sz="4400"/>
              <a:t>a </a:t>
            </a:r>
            <a:r>
              <a:rPr lang="fr-FR" sz="440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fr-FR">
                <a:sym typeface="Symbol" pitchFamily="18" charset="2"/>
              </a:rPr>
              <a:t>  </a:t>
            </a:r>
            <a:r>
              <a:rPr lang="fr-FR" sz="4400">
                <a:sym typeface="Symbol" pitchFamily="18" charset="2"/>
              </a:rPr>
              <a:t>c) </a:t>
            </a:r>
            <a:endParaRPr lang="en-US" sz="440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89CA-06A7-4736-ACC7-586248B04898}" type="slidenum">
              <a:rPr lang="fr-FR"/>
              <a:pPr/>
              <a:t>90</a:t>
            </a:fld>
            <a:endParaRPr lang="fr-FR"/>
          </a:p>
        </p:txBody>
      </p:sp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420100" cy="609600"/>
          </a:xfrm>
          <a:ln>
            <a:solidFill>
              <a:srgbClr val="3333FF"/>
            </a:solidFill>
          </a:ln>
        </p:spPr>
        <p:txBody>
          <a:bodyPr/>
          <a:lstStyle/>
          <a:p>
            <a:r>
              <a:rPr lang="fr-FR" b="1"/>
              <a:t>Le tri par fusion récursif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915400" cy="5378450"/>
          </a:xfrm>
        </p:spPr>
        <p:txBody>
          <a:bodyPr/>
          <a:lstStyle/>
          <a:p>
            <a:pPr marL="190500" lvl="1" indent="390525" defTabSz="522288">
              <a:lnSpc>
                <a:spcPct val="90000"/>
              </a:lnSpc>
              <a:tabLst>
                <a:tab pos="90488" algn="l"/>
                <a:tab pos="7234238" algn="l"/>
                <a:tab pos="7620000" algn="l"/>
              </a:tabLst>
            </a:pPr>
            <a:endParaRPr lang="fr-FR"/>
          </a:p>
          <a:p>
            <a:pPr marL="190500" lvl="1" indent="390525" algn="ctr" defTabSz="522288">
              <a:lnSpc>
                <a:spcPct val="90000"/>
              </a:lnSpc>
              <a:buFont typeface="Symbol" pitchFamily="18" charset="2"/>
              <a:buNone/>
              <a:tabLst>
                <a:tab pos="90488" algn="l"/>
                <a:tab pos="7234238" algn="l"/>
                <a:tab pos="7620000" algn="l"/>
              </a:tabLst>
            </a:pPr>
            <a:endParaRPr lang="fr-FR"/>
          </a:p>
          <a:p>
            <a:pPr marL="190500" lvl="1" indent="390525" defTabSz="522288">
              <a:lnSpc>
                <a:spcPct val="90000"/>
              </a:lnSpc>
              <a:buFont typeface="Symbol" pitchFamily="18" charset="2"/>
              <a:buNone/>
              <a:tabLst>
                <a:tab pos="90488" algn="l"/>
                <a:tab pos="7234238" algn="l"/>
                <a:tab pos="7620000" algn="l"/>
              </a:tabLst>
            </a:pPr>
            <a:endParaRPr lang="fr-FR" b="1"/>
          </a:p>
          <a:p>
            <a:pPr marL="190500" lvl="1" indent="390525" defTabSz="522288">
              <a:lnSpc>
                <a:spcPct val="90000"/>
              </a:lnSpc>
              <a:buFont typeface="Symbol" pitchFamily="18" charset="2"/>
              <a:buNone/>
              <a:tabLst>
                <a:tab pos="90488" algn="l"/>
                <a:tab pos="7234238" algn="l"/>
                <a:tab pos="7620000" algn="l"/>
              </a:tabLst>
            </a:pPr>
            <a:endParaRPr lang="fr-FR" b="1"/>
          </a:p>
          <a:p>
            <a:pPr marL="190500" lvl="1" indent="390525" defTabSz="522288">
              <a:lnSpc>
                <a:spcPct val="90000"/>
              </a:lnSpc>
              <a:buFont typeface="Symbol" pitchFamily="18" charset="2"/>
              <a:buNone/>
              <a:tabLst>
                <a:tab pos="90488" algn="l"/>
                <a:tab pos="7234238" algn="l"/>
                <a:tab pos="7620000" algn="l"/>
              </a:tabLst>
            </a:pPr>
            <a:r>
              <a:rPr lang="fr-FR"/>
              <a:t>	</a:t>
            </a:r>
          </a:p>
          <a:p>
            <a:pPr marL="190500" lvl="1" indent="390525" defTabSz="522288">
              <a:lnSpc>
                <a:spcPct val="90000"/>
              </a:lnSpc>
              <a:buFont typeface="Symbol" pitchFamily="18" charset="2"/>
              <a:buNone/>
              <a:tabLst>
                <a:tab pos="90488" algn="l"/>
                <a:tab pos="7234238" algn="l"/>
                <a:tab pos="7620000" algn="l"/>
              </a:tabLst>
            </a:pPr>
            <a:r>
              <a:rPr lang="fr-FR"/>
              <a:t>		</a:t>
            </a:r>
          </a:p>
          <a:p>
            <a:pPr marL="190500" lvl="1" indent="390525" defTabSz="522288">
              <a:lnSpc>
                <a:spcPct val="90000"/>
              </a:lnSpc>
              <a:buFont typeface="Symbol" pitchFamily="18" charset="2"/>
              <a:buNone/>
              <a:tabLst>
                <a:tab pos="90488" algn="l"/>
                <a:tab pos="7234238" algn="l"/>
                <a:tab pos="7620000" algn="l"/>
              </a:tabLst>
            </a:pPr>
            <a:endParaRPr lang="fr-FR"/>
          </a:p>
          <a:p>
            <a:pPr marL="190500" lvl="1" indent="390525" defTabSz="522288">
              <a:lnSpc>
                <a:spcPct val="90000"/>
              </a:lnSpc>
              <a:buFont typeface="Symbol" pitchFamily="18" charset="2"/>
              <a:buNone/>
              <a:tabLst>
                <a:tab pos="90488" algn="l"/>
                <a:tab pos="7234238" algn="l"/>
                <a:tab pos="7620000" algn="l"/>
              </a:tabLst>
            </a:pPr>
            <a:endParaRPr lang="fr-FR"/>
          </a:p>
          <a:p>
            <a:pPr marL="190500" lvl="1" indent="390525" defTabSz="522288">
              <a:lnSpc>
                <a:spcPct val="90000"/>
              </a:lnSpc>
              <a:buFont typeface="Symbol" pitchFamily="18" charset="2"/>
              <a:buNone/>
              <a:tabLst>
                <a:tab pos="90488" algn="l"/>
                <a:tab pos="7234238" algn="l"/>
                <a:tab pos="7620000" algn="l"/>
              </a:tabLst>
            </a:pPr>
            <a:endParaRPr lang="fr-FR"/>
          </a:p>
          <a:p>
            <a:pPr marL="190500" lvl="1" indent="390525" defTabSz="522288">
              <a:lnSpc>
                <a:spcPct val="90000"/>
              </a:lnSpc>
              <a:buFont typeface="Symbol" pitchFamily="18" charset="2"/>
              <a:buNone/>
              <a:tabLst>
                <a:tab pos="90488" algn="l"/>
                <a:tab pos="7234238" algn="l"/>
                <a:tab pos="7620000" algn="l"/>
              </a:tabLst>
            </a:pPr>
            <a:endParaRPr lang="fr-FR"/>
          </a:p>
          <a:p>
            <a:pPr marL="190500" lvl="1" indent="390525" defTabSz="522288">
              <a:lnSpc>
                <a:spcPct val="90000"/>
              </a:lnSpc>
              <a:buFont typeface="Symbol" pitchFamily="18" charset="2"/>
              <a:buNone/>
              <a:tabLst>
                <a:tab pos="90488" algn="l"/>
                <a:tab pos="7234238" algn="l"/>
                <a:tab pos="7620000" algn="l"/>
              </a:tabLst>
            </a:pPr>
            <a:endParaRPr lang="fr-FR"/>
          </a:p>
          <a:p>
            <a:pPr marL="190500" lvl="1" indent="390525" defTabSz="522288">
              <a:lnSpc>
                <a:spcPct val="90000"/>
              </a:lnSpc>
              <a:buFont typeface="Symbol" pitchFamily="18" charset="2"/>
              <a:buNone/>
              <a:tabLst>
                <a:tab pos="90488" algn="l"/>
                <a:tab pos="7234238" algn="l"/>
                <a:tab pos="7620000" algn="l"/>
              </a:tabLst>
            </a:pPr>
            <a:endParaRPr lang="fr-FR"/>
          </a:p>
          <a:p>
            <a:pPr marL="1152525" lvl="4" indent="296863" defTabSz="522288">
              <a:lnSpc>
                <a:spcPct val="90000"/>
              </a:lnSpc>
              <a:buFontTx/>
              <a:buNone/>
              <a:tabLst>
                <a:tab pos="90488" algn="l"/>
                <a:tab pos="7234238" algn="l"/>
                <a:tab pos="7620000" algn="l"/>
              </a:tabLst>
            </a:pPr>
            <a:r>
              <a:rPr lang="fr-FR"/>
              <a:t>	</a:t>
            </a:r>
          </a:p>
          <a:p>
            <a:pPr marL="1152525" lvl="4" indent="296863" defTabSz="522288">
              <a:lnSpc>
                <a:spcPct val="90000"/>
              </a:lnSpc>
              <a:buFontTx/>
              <a:buNone/>
              <a:tabLst>
                <a:tab pos="90488" algn="l"/>
                <a:tab pos="7234238" algn="l"/>
                <a:tab pos="7620000" algn="l"/>
              </a:tabLst>
            </a:pPr>
            <a:endParaRPr lang="fr-FR"/>
          </a:p>
          <a:p>
            <a:pPr marL="1152525" lvl="4" indent="296863" defTabSz="522288">
              <a:lnSpc>
                <a:spcPct val="90000"/>
              </a:lnSpc>
              <a:buFontTx/>
              <a:buNone/>
              <a:tabLst>
                <a:tab pos="90488" algn="l"/>
                <a:tab pos="7234238" algn="l"/>
                <a:tab pos="7620000" algn="l"/>
              </a:tabLst>
            </a:pPr>
            <a:endParaRPr lang="fr-FR"/>
          </a:p>
          <a:p>
            <a:pPr marL="190500" lvl="1" indent="390525" defTabSz="522288">
              <a:lnSpc>
                <a:spcPct val="90000"/>
              </a:lnSpc>
              <a:buFont typeface="Symbol" pitchFamily="18" charset="2"/>
              <a:buNone/>
              <a:tabLst>
                <a:tab pos="90488" algn="l"/>
                <a:tab pos="7234238" algn="l"/>
                <a:tab pos="7620000" algn="l"/>
              </a:tabLst>
            </a:pPr>
            <a:endParaRPr lang="fr-FR" b="1"/>
          </a:p>
          <a:p>
            <a:pPr marL="190500" lvl="1" indent="390525" defTabSz="522288">
              <a:lnSpc>
                <a:spcPct val="90000"/>
              </a:lnSpc>
              <a:buFont typeface="Symbol" pitchFamily="18" charset="2"/>
              <a:buNone/>
              <a:tabLst>
                <a:tab pos="90488" algn="l"/>
                <a:tab pos="7234238" algn="l"/>
                <a:tab pos="7620000" algn="l"/>
              </a:tabLst>
            </a:pPr>
            <a:endParaRPr lang="fr-FR" b="1"/>
          </a:p>
        </p:txBody>
      </p:sp>
      <p:sp>
        <p:nvSpPr>
          <p:cNvPr id="954378" name="Rectangle 10"/>
          <p:cNvSpPr>
            <a:spLocks noChangeArrowheads="1"/>
          </p:cNvSpPr>
          <p:nvPr/>
        </p:nvSpPr>
        <p:spPr bwMode="auto">
          <a:xfrm>
            <a:off x="3124200" y="990600"/>
            <a:ext cx="3470275" cy="547688"/>
          </a:xfrm>
          <a:prstGeom prst="rect">
            <a:avLst/>
          </a:prstGeom>
          <a:noFill/>
          <a:ln w="28575" cap="sq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fr-FR" sz="2800"/>
              <a:t>(tab, nbVal, début, fin)</a:t>
            </a:r>
          </a:p>
        </p:txBody>
      </p:sp>
      <p:grpSp>
        <p:nvGrpSpPr>
          <p:cNvPr id="954420" name="Group 52"/>
          <p:cNvGrpSpPr>
            <a:grpSpLocks/>
          </p:cNvGrpSpPr>
          <p:nvPr/>
        </p:nvGrpSpPr>
        <p:grpSpPr bwMode="auto">
          <a:xfrm>
            <a:off x="2405063" y="4862513"/>
            <a:ext cx="1144587" cy="609600"/>
            <a:chOff x="1515" y="3063"/>
            <a:chExt cx="721" cy="384"/>
          </a:xfrm>
        </p:grpSpPr>
        <p:sp>
          <p:nvSpPr>
            <p:cNvPr id="954396" name="AutoShape 28"/>
            <p:cNvSpPr>
              <a:spLocks noChangeArrowheads="1"/>
            </p:cNvSpPr>
            <p:nvPr/>
          </p:nvSpPr>
          <p:spPr bwMode="auto">
            <a:xfrm rot="-5400000">
              <a:off x="1683" y="2895"/>
              <a:ext cx="384" cy="720"/>
            </a:xfrm>
            <a:prstGeom prst="flowChartDelay">
              <a:avLst/>
            </a:prstGeom>
            <a:noFill/>
            <a:ln w="28575" cap="sq">
              <a:solidFill>
                <a:srgbClr val="9900CC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954400" name="Text Box 32"/>
            <p:cNvSpPr txBox="1">
              <a:spLocks noChangeArrowheads="1"/>
            </p:cNvSpPr>
            <p:nvPr/>
          </p:nvSpPr>
          <p:spPr bwMode="auto">
            <a:xfrm>
              <a:off x="1564" y="3186"/>
              <a:ext cx="672" cy="212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1" lang="fr-FR" sz="1600" b="1">
                  <a:solidFill>
                    <a:srgbClr val="9900CC"/>
                  </a:solidFill>
                </a:rPr>
                <a:t>triFusion</a:t>
              </a:r>
            </a:p>
          </p:txBody>
        </p:sp>
      </p:grpSp>
      <p:grpSp>
        <p:nvGrpSpPr>
          <p:cNvPr id="954421" name="Group 53"/>
          <p:cNvGrpSpPr>
            <a:grpSpLocks/>
          </p:cNvGrpSpPr>
          <p:nvPr/>
        </p:nvGrpSpPr>
        <p:grpSpPr bwMode="auto">
          <a:xfrm>
            <a:off x="5799138" y="4892675"/>
            <a:ext cx="1143000" cy="609600"/>
            <a:chOff x="3653" y="3082"/>
            <a:chExt cx="720" cy="384"/>
          </a:xfrm>
        </p:grpSpPr>
        <p:sp>
          <p:nvSpPr>
            <p:cNvPr id="954403" name="AutoShape 35"/>
            <p:cNvSpPr>
              <a:spLocks noChangeArrowheads="1"/>
            </p:cNvSpPr>
            <p:nvPr/>
          </p:nvSpPr>
          <p:spPr bwMode="auto">
            <a:xfrm rot="-5400000">
              <a:off x="3821" y="2914"/>
              <a:ext cx="384" cy="720"/>
            </a:xfrm>
            <a:prstGeom prst="flowChartDelay">
              <a:avLst/>
            </a:prstGeom>
            <a:noFill/>
            <a:ln w="28575" cap="sq">
              <a:solidFill>
                <a:srgbClr val="9900CC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954404" name="Text Box 36"/>
            <p:cNvSpPr txBox="1">
              <a:spLocks noChangeArrowheads="1"/>
            </p:cNvSpPr>
            <p:nvPr/>
          </p:nvSpPr>
          <p:spPr bwMode="auto">
            <a:xfrm>
              <a:off x="3691" y="3195"/>
              <a:ext cx="672" cy="212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1" lang="fr-FR" sz="1600" b="1">
                  <a:solidFill>
                    <a:srgbClr val="9900CC"/>
                  </a:solidFill>
                </a:rPr>
                <a:t>triFusion</a:t>
              </a:r>
            </a:p>
          </p:txBody>
        </p:sp>
      </p:grpSp>
      <p:grpSp>
        <p:nvGrpSpPr>
          <p:cNvPr id="954424" name="Group 56"/>
          <p:cNvGrpSpPr>
            <a:grpSpLocks/>
          </p:cNvGrpSpPr>
          <p:nvPr/>
        </p:nvGrpSpPr>
        <p:grpSpPr bwMode="auto">
          <a:xfrm>
            <a:off x="900113" y="1295400"/>
            <a:ext cx="7620000" cy="5221288"/>
            <a:chOff x="567" y="816"/>
            <a:chExt cx="4800" cy="3289"/>
          </a:xfrm>
        </p:grpSpPr>
        <p:sp>
          <p:nvSpPr>
            <p:cNvPr id="954373" name="Text Box 5"/>
            <p:cNvSpPr txBox="1">
              <a:spLocks noChangeArrowheads="1"/>
            </p:cNvSpPr>
            <p:nvPr/>
          </p:nvSpPr>
          <p:spPr bwMode="auto">
            <a:xfrm>
              <a:off x="1239" y="2352"/>
              <a:ext cx="116" cy="15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954375" name="AutoShape 7"/>
            <p:cNvSpPr>
              <a:spLocks noChangeArrowheads="1"/>
            </p:cNvSpPr>
            <p:nvPr/>
          </p:nvSpPr>
          <p:spPr bwMode="auto">
            <a:xfrm>
              <a:off x="2295" y="1200"/>
              <a:ext cx="1392" cy="528"/>
            </a:xfrm>
            <a:prstGeom prst="flowChartDecision">
              <a:avLst/>
            </a:prstGeom>
            <a:noFill/>
            <a:ln w="28575" cap="sq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954377" name="Rectangle 9"/>
            <p:cNvSpPr>
              <a:spLocks noChangeArrowheads="1"/>
            </p:cNvSpPr>
            <p:nvPr/>
          </p:nvSpPr>
          <p:spPr bwMode="auto">
            <a:xfrm>
              <a:off x="2535" y="1296"/>
              <a:ext cx="960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1" lang="fr-FR" sz="2400"/>
                <a:t>début </a:t>
              </a:r>
              <a:r>
                <a:rPr kumimoji="1" lang="fr-FR" sz="2400" b="1"/>
                <a:t>&lt; </a:t>
              </a:r>
              <a:r>
                <a:rPr kumimoji="1" lang="fr-FR" sz="2400"/>
                <a:t>fin</a:t>
              </a:r>
            </a:p>
          </p:txBody>
        </p:sp>
        <p:sp>
          <p:nvSpPr>
            <p:cNvPr id="954379" name="Rectangle 11"/>
            <p:cNvSpPr>
              <a:spLocks noChangeArrowheads="1"/>
            </p:cNvSpPr>
            <p:nvPr/>
          </p:nvSpPr>
          <p:spPr bwMode="auto">
            <a:xfrm>
              <a:off x="3159" y="2544"/>
              <a:ext cx="2021" cy="306"/>
            </a:xfrm>
            <a:prstGeom prst="rect">
              <a:avLst/>
            </a:prstGeom>
            <a:noFill/>
            <a:ln w="28575" cap="sq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1" lang="fr-FR" sz="2400"/>
                <a:t>(tab, nbVal, inter+1, fin)</a:t>
              </a:r>
            </a:p>
          </p:txBody>
        </p:sp>
        <p:sp>
          <p:nvSpPr>
            <p:cNvPr id="954381" name="Rectangle 13"/>
            <p:cNvSpPr>
              <a:spLocks noChangeArrowheads="1"/>
            </p:cNvSpPr>
            <p:nvPr/>
          </p:nvSpPr>
          <p:spPr bwMode="auto">
            <a:xfrm>
              <a:off x="903" y="2544"/>
              <a:ext cx="2030" cy="306"/>
            </a:xfrm>
            <a:prstGeom prst="rect">
              <a:avLst/>
            </a:prstGeom>
            <a:noFill/>
            <a:ln w="28575" cap="sq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1" lang="fr-FR" sz="2400"/>
                <a:t>(tab, nbVal, début, inter)</a:t>
              </a:r>
            </a:p>
          </p:txBody>
        </p:sp>
        <p:sp>
          <p:nvSpPr>
            <p:cNvPr id="954386" name="AutoShape 18"/>
            <p:cNvSpPr>
              <a:spLocks noChangeArrowheads="1"/>
            </p:cNvSpPr>
            <p:nvPr/>
          </p:nvSpPr>
          <p:spPr bwMode="auto">
            <a:xfrm>
              <a:off x="2871" y="960"/>
              <a:ext cx="288" cy="240"/>
            </a:xfrm>
            <a:prstGeom prst="downArrow">
              <a:avLst>
                <a:gd name="adj1" fmla="val 35417"/>
                <a:gd name="adj2" fmla="val 41963"/>
              </a:avLst>
            </a:prstGeom>
            <a:solidFill>
              <a:srgbClr val="FA54EE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954388" name="AutoShape 20"/>
            <p:cNvSpPr>
              <a:spLocks noChangeArrowheads="1"/>
            </p:cNvSpPr>
            <p:nvPr/>
          </p:nvSpPr>
          <p:spPr bwMode="auto">
            <a:xfrm rot="-2680603">
              <a:off x="3351" y="2208"/>
              <a:ext cx="288" cy="361"/>
            </a:xfrm>
            <a:prstGeom prst="downArrow">
              <a:avLst>
                <a:gd name="adj1" fmla="val 35417"/>
                <a:gd name="adj2" fmla="val 52599"/>
              </a:avLst>
            </a:prstGeom>
            <a:solidFill>
              <a:srgbClr val="FA54EE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954389" name="AutoShape 21"/>
            <p:cNvSpPr>
              <a:spLocks noChangeArrowheads="1"/>
            </p:cNvSpPr>
            <p:nvPr/>
          </p:nvSpPr>
          <p:spPr bwMode="auto">
            <a:xfrm rot="2680603" flipH="1">
              <a:off x="2103" y="2208"/>
              <a:ext cx="288" cy="361"/>
            </a:xfrm>
            <a:prstGeom prst="downArrow">
              <a:avLst>
                <a:gd name="adj1" fmla="val 35417"/>
                <a:gd name="adj2" fmla="val 52599"/>
              </a:avLst>
            </a:prstGeom>
            <a:solidFill>
              <a:srgbClr val="FA54EE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954393" name="Text Box 25"/>
            <p:cNvSpPr txBox="1">
              <a:spLocks noChangeArrowheads="1"/>
            </p:cNvSpPr>
            <p:nvPr/>
          </p:nvSpPr>
          <p:spPr bwMode="auto">
            <a:xfrm>
              <a:off x="1239" y="3648"/>
              <a:ext cx="3408" cy="249"/>
            </a:xfrm>
            <a:prstGeom prst="rect">
              <a:avLst/>
            </a:prstGeom>
            <a:noFill/>
            <a:ln w="28575" cap="sq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fr-FR" sz="1800"/>
                <a:t>f</a:t>
              </a:r>
              <a:r>
                <a:rPr kumimoji="1" lang="fr-FR" sz="1800">
                  <a:solidFill>
                    <a:srgbClr val="6600FF"/>
                  </a:solidFill>
                </a:rPr>
                <a:t>usionInterneTab</a:t>
              </a:r>
              <a:r>
                <a:rPr kumimoji="1" lang="fr-FR" sz="1800"/>
                <a:t>( tab, nbVal, début, inter, fin)</a:t>
              </a:r>
            </a:p>
          </p:txBody>
        </p:sp>
        <p:sp>
          <p:nvSpPr>
            <p:cNvPr id="954394" name="Text Box 26"/>
            <p:cNvSpPr txBox="1">
              <a:spLocks noChangeArrowheads="1"/>
            </p:cNvSpPr>
            <p:nvPr/>
          </p:nvSpPr>
          <p:spPr bwMode="auto">
            <a:xfrm>
              <a:off x="1815" y="1920"/>
              <a:ext cx="2293" cy="339"/>
            </a:xfrm>
            <a:prstGeom prst="rect">
              <a:avLst/>
            </a:prstGeom>
            <a:noFill/>
            <a:ln w="19050" cap="sq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1" lang="fr-FR" sz="2800"/>
                <a:t>inter </a:t>
              </a:r>
              <a:r>
                <a:rPr kumimoji="1" lang="fr-FR" sz="2800">
                  <a:sym typeface="Symbol" pitchFamily="18" charset="2"/>
                </a:rPr>
                <a:t> (début + fin ) /2</a:t>
              </a:r>
            </a:p>
          </p:txBody>
        </p:sp>
        <p:sp>
          <p:nvSpPr>
            <p:cNvPr id="954395" name="AutoShape 27"/>
            <p:cNvSpPr>
              <a:spLocks noChangeArrowheads="1"/>
            </p:cNvSpPr>
            <p:nvPr/>
          </p:nvSpPr>
          <p:spPr bwMode="auto">
            <a:xfrm rot="-5400000">
              <a:off x="1610" y="349"/>
              <a:ext cx="2905" cy="4608"/>
            </a:xfrm>
            <a:prstGeom prst="flowChartDelay">
              <a:avLst/>
            </a:prstGeom>
            <a:noFill/>
            <a:ln w="28575" cap="sq">
              <a:solidFill>
                <a:srgbClr val="9900CC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954398" name="AutoShape 30"/>
            <p:cNvSpPr>
              <a:spLocks noChangeArrowheads="1"/>
            </p:cNvSpPr>
            <p:nvPr/>
          </p:nvSpPr>
          <p:spPr bwMode="auto">
            <a:xfrm rot="-2680603">
              <a:off x="2336" y="3328"/>
              <a:ext cx="288" cy="361"/>
            </a:xfrm>
            <a:prstGeom prst="downArrow">
              <a:avLst>
                <a:gd name="adj1" fmla="val 35417"/>
                <a:gd name="adj2" fmla="val 52599"/>
              </a:avLst>
            </a:prstGeom>
            <a:solidFill>
              <a:srgbClr val="FA54EE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954399" name="AutoShape 31"/>
            <p:cNvSpPr>
              <a:spLocks noChangeArrowheads="1"/>
            </p:cNvSpPr>
            <p:nvPr/>
          </p:nvSpPr>
          <p:spPr bwMode="auto">
            <a:xfrm rot="2680603" flipH="1">
              <a:off x="3211" y="3319"/>
              <a:ext cx="288" cy="361"/>
            </a:xfrm>
            <a:prstGeom prst="downArrow">
              <a:avLst>
                <a:gd name="adj1" fmla="val 35417"/>
                <a:gd name="adj2" fmla="val 52599"/>
              </a:avLst>
            </a:prstGeom>
            <a:solidFill>
              <a:srgbClr val="FA54EE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954405" name="AutoShape 37"/>
            <p:cNvSpPr>
              <a:spLocks noChangeArrowheads="1"/>
            </p:cNvSpPr>
            <p:nvPr/>
          </p:nvSpPr>
          <p:spPr bwMode="auto">
            <a:xfrm>
              <a:off x="567" y="816"/>
              <a:ext cx="1008" cy="624"/>
            </a:xfrm>
            <a:prstGeom prst="wedgeEllipseCallout">
              <a:avLst>
                <a:gd name="adj1" fmla="val 25398"/>
                <a:gd name="adj2" fmla="val 87019"/>
              </a:avLst>
            </a:prstGeom>
            <a:noFill/>
            <a:ln w="28575" cap="sq">
              <a:solidFill>
                <a:srgbClr val="9900CC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fr-FR">
                  <a:solidFill>
                    <a:srgbClr val="9900CC"/>
                  </a:solidFill>
                </a:rPr>
                <a:t>triFusion</a:t>
              </a:r>
            </a:p>
          </p:txBody>
        </p:sp>
        <p:sp>
          <p:nvSpPr>
            <p:cNvPr id="954406" name="Text Box 38"/>
            <p:cNvSpPr txBox="1">
              <a:spLocks noChangeArrowheads="1"/>
            </p:cNvSpPr>
            <p:nvPr/>
          </p:nvSpPr>
          <p:spPr bwMode="auto">
            <a:xfrm>
              <a:off x="1671" y="1536"/>
              <a:ext cx="384" cy="2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fr-FR" b="1">
                  <a:solidFill>
                    <a:srgbClr val="FF0066"/>
                  </a:solidFill>
                </a:rPr>
                <a:t>oui</a:t>
              </a:r>
            </a:p>
          </p:txBody>
        </p:sp>
        <p:sp>
          <p:nvSpPr>
            <p:cNvPr id="954407" name="Text Box 39"/>
            <p:cNvSpPr txBox="1">
              <a:spLocks noChangeArrowheads="1"/>
            </p:cNvSpPr>
            <p:nvPr/>
          </p:nvSpPr>
          <p:spPr bwMode="auto">
            <a:xfrm>
              <a:off x="3603" y="1482"/>
              <a:ext cx="384" cy="2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fr-FR" b="1">
                  <a:solidFill>
                    <a:srgbClr val="FF0066"/>
                  </a:solidFill>
                </a:rPr>
                <a:t>non</a:t>
              </a:r>
            </a:p>
          </p:txBody>
        </p:sp>
        <p:sp>
          <p:nvSpPr>
            <p:cNvPr id="954411" name="Freeform 43"/>
            <p:cNvSpPr>
              <a:spLocks/>
            </p:cNvSpPr>
            <p:nvPr/>
          </p:nvSpPr>
          <p:spPr bwMode="auto">
            <a:xfrm>
              <a:off x="2295" y="1488"/>
              <a:ext cx="720" cy="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88"/>
                </a:cxn>
                <a:cxn ang="0">
                  <a:pos x="720" y="288"/>
                </a:cxn>
                <a:cxn ang="0">
                  <a:pos x="720" y="432"/>
                </a:cxn>
              </a:cxnLst>
              <a:rect l="0" t="0" r="r" b="b"/>
              <a:pathLst>
                <a:path w="720" h="432">
                  <a:moveTo>
                    <a:pt x="0" y="0"/>
                  </a:moveTo>
                  <a:lnTo>
                    <a:pt x="0" y="288"/>
                  </a:lnTo>
                  <a:lnTo>
                    <a:pt x="720" y="288"/>
                  </a:lnTo>
                  <a:lnTo>
                    <a:pt x="720" y="432"/>
                  </a:lnTo>
                </a:path>
              </a:pathLst>
            </a:custGeom>
            <a:noFill/>
            <a:ln w="28575" cap="sq" cmpd="sng">
              <a:solidFill>
                <a:srgbClr val="3333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954414" name="Freeform 46"/>
            <p:cNvSpPr>
              <a:spLocks/>
            </p:cNvSpPr>
            <p:nvPr/>
          </p:nvSpPr>
          <p:spPr bwMode="auto">
            <a:xfrm>
              <a:off x="3693" y="1470"/>
              <a:ext cx="780" cy="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0"/>
                </a:cxn>
                <a:cxn ang="0">
                  <a:pos x="348" y="174"/>
                </a:cxn>
                <a:cxn ang="0">
                  <a:pos x="780" y="174"/>
                </a:cxn>
                <a:cxn ang="0">
                  <a:pos x="780" y="372"/>
                </a:cxn>
              </a:cxnLst>
              <a:rect l="0" t="0" r="r" b="b"/>
              <a:pathLst>
                <a:path w="780" h="372">
                  <a:moveTo>
                    <a:pt x="0" y="0"/>
                  </a:moveTo>
                  <a:lnTo>
                    <a:pt x="348" y="0"/>
                  </a:lnTo>
                  <a:lnTo>
                    <a:pt x="348" y="174"/>
                  </a:lnTo>
                  <a:lnTo>
                    <a:pt x="780" y="174"/>
                  </a:lnTo>
                  <a:lnTo>
                    <a:pt x="780" y="372"/>
                  </a:lnTo>
                </a:path>
              </a:pathLst>
            </a:custGeom>
            <a:noFill/>
            <a:ln w="28575" cap="sq" cmpd="sng">
              <a:solidFill>
                <a:srgbClr val="3333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954415" name="AutoShape 47"/>
            <p:cNvSpPr>
              <a:spLocks noChangeArrowheads="1"/>
            </p:cNvSpPr>
            <p:nvPr/>
          </p:nvSpPr>
          <p:spPr bwMode="auto">
            <a:xfrm flipH="1">
              <a:off x="4299" y="1920"/>
              <a:ext cx="606" cy="354"/>
            </a:xfrm>
            <a:prstGeom prst="flowChartManualInput">
              <a:avLst/>
            </a:prstGeom>
            <a:noFill/>
            <a:ln w="28575" cap="sq">
              <a:solidFill>
                <a:srgbClr val="FF0066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954416" name="Text Box 48"/>
            <p:cNvSpPr txBox="1">
              <a:spLocks noChangeArrowheads="1"/>
            </p:cNvSpPr>
            <p:nvPr/>
          </p:nvSpPr>
          <p:spPr bwMode="auto">
            <a:xfrm>
              <a:off x="4419" y="2010"/>
              <a:ext cx="372" cy="2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fr-FR" b="1">
                  <a:solidFill>
                    <a:srgbClr val="FF0066"/>
                  </a:solidFill>
                </a:rPr>
                <a:t>Fin</a:t>
              </a:r>
            </a:p>
          </p:txBody>
        </p:sp>
      </p:grpSp>
      <p:sp>
        <p:nvSpPr>
          <p:cNvPr id="954418" name="Freeform 50"/>
          <p:cNvSpPr>
            <a:spLocks/>
          </p:cNvSpPr>
          <p:nvPr/>
        </p:nvSpPr>
        <p:spPr bwMode="auto">
          <a:xfrm>
            <a:off x="4586288" y="3482975"/>
            <a:ext cx="3773487" cy="2830513"/>
          </a:xfrm>
          <a:custGeom>
            <a:avLst/>
            <a:gdLst/>
            <a:ahLst/>
            <a:cxnLst>
              <a:cxn ang="0">
                <a:pos x="0" y="1692"/>
              </a:cxn>
              <a:cxn ang="0">
                <a:pos x="0" y="1783"/>
              </a:cxn>
              <a:cxn ang="0">
                <a:pos x="2377" y="1783"/>
              </a:cxn>
              <a:cxn ang="0">
                <a:pos x="2377" y="229"/>
              </a:cxn>
              <a:cxn ang="0">
                <a:pos x="2112" y="0"/>
              </a:cxn>
            </a:cxnLst>
            <a:rect l="0" t="0" r="r" b="b"/>
            <a:pathLst>
              <a:path w="2377" h="1783">
                <a:moveTo>
                  <a:pt x="0" y="1692"/>
                </a:moveTo>
                <a:lnTo>
                  <a:pt x="0" y="1783"/>
                </a:lnTo>
                <a:lnTo>
                  <a:pt x="2377" y="1783"/>
                </a:lnTo>
                <a:lnTo>
                  <a:pt x="2377" y="229"/>
                </a:lnTo>
                <a:lnTo>
                  <a:pt x="2112" y="0"/>
                </a:lnTo>
              </a:path>
            </a:pathLst>
          </a:custGeom>
          <a:noFill/>
          <a:ln w="28575" cap="sq" cmpd="sng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fr-FR"/>
          </a:p>
        </p:txBody>
      </p:sp>
      <p:sp>
        <p:nvSpPr>
          <p:cNvPr id="954422" name="AutoShape 54"/>
          <p:cNvSpPr>
            <a:spLocks noChangeArrowheads="1"/>
          </p:cNvSpPr>
          <p:nvPr/>
        </p:nvSpPr>
        <p:spPr bwMode="auto">
          <a:xfrm>
            <a:off x="2735263" y="4521200"/>
            <a:ext cx="457200" cy="381000"/>
          </a:xfrm>
          <a:prstGeom prst="downArrow">
            <a:avLst>
              <a:gd name="adj1" fmla="val 35417"/>
              <a:gd name="adj2" fmla="val 41963"/>
            </a:avLst>
          </a:prstGeom>
          <a:solidFill>
            <a:srgbClr val="FA54EE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954423" name="AutoShape 55"/>
          <p:cNvSpPr>
            <a:spLocks noChangeArrowheads="1"/>
          </p:cNvSpPr>
          <p:nvPr/>
        </p:nvSpPr>
        <p:spPr bwMode="auto">
          <a:xfrm>
            <a:off x="6183313" y="4529138"/>
            <a:ext cx="457200" cy="381000"/>
          </a:xfrm>
          <a:prstGeom prst="downArrow">
            <a:avLst>
              <a:gd name="adj1" fmla="val 35417"/>
              <a:gd name="adj2" fmla="val 41963"/>
            </a:avLst>
          </a:prstGeom>
          <a:solidFill>
            <a:srgbClr val="FA54EE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8EE2-4E37-4A61-9085-D729A3F1CB7E}" type="slidenum">
              <a:rPr lang="fr-FR"/>
              <a:pPr/>
              <a:t>91</a:t>
            </a:fld>
            <a:endParaRPr lang="fr-FR"/>
          </a:p>
        </p:txBody>
      </p:sp>
      <p:sp>
        <p:nvSpPr>
          <p:cNvPr id="9605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420100" cy="609600"/>
          </a:xfrm>
          <a:ln>
            <a:solidFill>
              <a:srgbClr val="3333FF"/>
            </a:solidFill>
          </a:ln>
        </p:spPr>
        <p:txBody>
          <a:bodyPr/>
          <a:lstStyle/>
          <a:p>
            <a:r>
              <a:rPr lang="fr-FR" b="1"/>
              <a:t>Le tri par fusion récursif</a:t>
            </a:r>
          </a:p>
        </p:txBody>
      </p:sp>
      <p:sp>
        <p:nvSpPr>
          <p:cNvPr id="96051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915400" cy="5378450"/>
          </a:xfrm>
        </p:spPr>
        <p:txBody>
          <a:bodyPr/>
          <a:lstStyle/>
          <a:p>
            <a:pPr marL="190500" lvl="1" indent="390525" defTabSz="522288">
              <a:lnSpc>
                <a:spcPct val="90000"/>
              </a:lnSpc>
              <a:tabLst>
                <a:tab pos="90488" algn="l"/>
                <a:tab pos="7234238" algn="l"/>
                <a:tab pos="7620000" algn="l"/>
              </a:tabLst>
            </a:pPr>
            <a:endParaRPr lang="fr-FR"/>
          </a:p>
          <a:p>
            <a:pPr marL="190500" lvl="1" indent="390525" algn="ctr" defTabSz="522288">
              <a:lnSpc>
                <a:spcPct val="90000"/>
              </a:lnSpc>
              <a:buFont typeface="Symbol" pitchFamily="18" charset="2"/>
              <a:buNone/>
              <a:tabLst>
                <a:tab pos="90488" algn="l"/>
                <a:tab pos="7234238" algn="l"/>
                <a:tab pos="7620000" algn="l"/>
              </a:tabLst>
            </a:pPr>
            <a:endParaRPr lang="fr-FR"/>
          </a:p>
          <a:p>
            <a:pPr marL="190500" lvl="1" indent="390525" defTabSz="522288">
              <a:lnSpc>
                <a:spcPct val="90000"/>
              </a:lnSpc>
              <a:buFont typeface="Symbol" pitchFamily="18" charset="2"/>
              <a:buNone/>
              <a:tabLst>
                <a:tab pos="90488" algn="l"/>
                <a:tab pos="7234238" algn="l"/>
                <a:tab pos="7620000" algn="l"/>
              </a:tabLst>
            </a:pPr>
            <a:endParaRPr lang="fr-FR" b="1"/>
          </a:p>
          <a:p>
            <a:pPr marL="190500" lvl="1" indent="390525" defTabSz="522288">
              <a:lnSpc>
                <a:spcPct val="90000"/>
              </a:lnSpc>
              <a:buFont typeface="Symbol" pitchFamily="18" charset="2"/>
              <a:buNone/>
              <a:tabLst>
                <a:tab pos="90488" algn="l"/>
                <a:tab pos="7234238" algn="l"/>
                <a:tab pos="7620000" algn="l"/>
              </a:tabLst>
            </a:pPr>
            <a:endParaRPr lang="fr-FR" b="1"/>
          </a:p>
          <a:p>
            <a:pPr marL="190500" lvl="1" indent="390525" defTabSz="522288">
              <a:lnSpc>
                <a:spcPct val="90000"/>
              </a:lnSpc>
              <a:buFont typeface="Symbol" pitchFamily="18" charset="2"/>
              <a:buNone/>
              <a:tabLst>
                <a:tab pos="90488" algn="l"/>
                <a:tab pos="7234238" algn="l"/>
                <a:tab pos="7620000" algn="l"/>
              </a:tabLst>
            </a:pPr>
            <a:r>
              <a:rPr lang="fr-FR"/>
              <a:t>	</a:t>
            </a:r>
          </a:p>
          <a:p>
            <a:pPr marL="190500" lvl="1" indent="390525" defTabSz="522288">
              <a:lnSpc>
                <a:spcPct val="90000"/>
              </a:lnSpc>
              <a:buFont typeface="Symbol" pitchFamily="18" charset="2"/>
              <a:buNone/>
              <a:tabLst>
                <a:tab pos="90488" algn="l"/>
                <a:tab pos="7234238" algn="l"/>
                <a:tab pos="7620000" algn="l"/>
              </a:tabLst>
            </a:pPr>
            <a:r>
              <a:rPr lang="fr-FR"/>
              <a:t>		</a:t>
            </a:r>
          </a:p>
          <a:p>
            <a:pPr marL="190500" lvl="1" indent="390525" defTabSz="522288">
              <a:lnSpc>
                <a:spcPct val="90000"/>
              </a:lnSpc>
              <a:buFont typeface="Symbol" pitchFamily="18" charset="2"/>
              <a:buNone/>
              <a:tabLst>
                <a:tab pos="90488" algn="l"/>
                <a:tab pos="7234238" algn="l"/>
                <a:tab pos="7620000" algn="l"/>
              </a:tabLst>
            </a:pPr>
            <a:endParaRPr lang="fr-FR"/>
          </a:p>
          <a:p>
            <a:pPr marL="190500" lvl="1" indent="390525" defTabSz="522288">
              <a:lnSpc>
                <a:spcPct val="90000"/>
              </a:lnSpc>
              <a:buFont typeface="Symbol" pitchFamily="18" charset="2"/>
              <a:buNone/>
              <a:tabLst>
                <a:tab pos="90488" algn="l"/>
                <a:tab pos="7234238" algn="l"/>
                <a:tab pos="7620000" algn="l"/>
              </a:tabLst>
            </a:pPr>
            <a:endParaRPr lang="fr-FR"/>
          </a:p>
          <a:p>
            <a:pPr marL="190500" lvl="1" indent="390525" defTabSz="522288">
              <a:lnSpc>
                <a:spcPct val="90000"/>
              </a:lnSpc>
              <a:buFont typeface="Symbol" pitchFamily="18" charset="2"/>
              <a:buNone/>
              <a:tabLst>
                <a:tab pos="90488" algn="l"/>
                <a:tab pos="7234238" algn="l"/>
                <a:tab pos="7620000" algn="l"/>
              </a:tabLst>
            </a:pPr>
            <a:endParaRPr lang="fr-FR"/>
          </a:p>
          <a:p>
            <a:pPr marL="190500" lvl="1" indent="390525" defTabSz="522288">
              <a:lnSpc>
                <a:spcPct val="90000"/>
              </a:lnSpc>
              <a:buFont typeface="Symbol" pitchFamily="18" charset="2"/>
              <a:buNone/>
              <a:tabLst>
                <a:tab pos="90488" algn="l"/>
                <a:tab pos="7234238" algn="l"/>
                <a:tab pos="7620000" algn="l"/>
              </a:tabLst>
            </a:pPr>
            <a:endParaRPr lang="fr-FR"/>
          </a:p>
          <a:p>
            <a:pPr marL="190500" lvl="1" indent="390525" defTabSz="522288">
              <a:lnSpc>
                <a:spcPct val="90000"/>
              </a:lnSpc>
              <a:buFont typeface="Symbol" pitchFamily="18" charset="2"/>
              <a:buNone/>
              <a:tabLst>
                <a:tab pos="90488" algn="l"/>
                <a:tab pos="7234238" algn="l"/>
                <a:tab pos="7620000" algn="l"/>
              </a:tabLst>
            </a:pPr>
            <a:endParaRPr lang="fr-FR"/>
          </a:p>
          <a:p>
            <a:pPr marL="190500" lvl="1" indent="390525" defTabSz="522288">
              <a:lnSpc>
                <a:spcPct val="90000"/>
              </a:lnSpc>
              <a:buFont typeface="Symbol" pitchFamily="18" charset="2"/>
              <a:buNone/>
              <a:tabLst>
                <a:tab pos="90488" algn="l"/>
                <a:tab pos="7234238" algn="l"/>
                <a:tab pos="7620000" algn="l"/>
              </a:tabLst>
            </a:pPr>
            <a:endParaRPr lang="fr-FR"/>
          </a:p>
          <a:p>
            <a:pPr marL="1152525" lvl="4" indent="296863" defTabSz="522288">
              <a:lnSpc>
                <a:spcPct val="90000"/>
              </a:lnSpc>
              <a:buFontTx/>
              <a:buNone/>
              <a:tabLst>
                <a:tab pos="90488" algn="l"/>
                <a:tab pos="7234238" algn="l"/>
                <a:tab pos="7620000" algn="l"/>
              </a:tabLst>
            </a:pPr>
            <a:r>
              <a:rPr lang="fr-FR"/>
              <a:t>	</a:t>
            </a:r>
          </a:p>
          <a:p>
            <a:pPr marL="1152525" lvl="4" indent="296863" defTabSz="522288">
              <a:lnSpc>
                <a:spcPct val="90000"/>
              </a:lnSpc>
              <a:buFontTx/>
              <a:buNone/>
              <a:tabLst>
                <a:tab pos="90488" algn="l"/>
                <a:tab pos="7234238" algn="l"/>
                <a:tab pos="7620000" algn="l"/>
              </a:tabLst>
            </a:pPr>
            <a:endParaRPr lang="fr-FR"/>
          </a:p>
          <a:p>
            <a:pPr marL="1152525" lvl="4" indent="296863" defTabSz="522288">
              <a:lnSpc>
                <a:spcPct val="90000"/>
              </a:lnSpc>
              <a:buFontTx/>
              <a:buNone/>
              <a:tabLst>
                <a:tab pos="90488" algn="l"/>
                <a:tab pos="7234238" algn="l"/>
                <a:tab pos="7620000" algn="l"/>
              </a:tabLst>
            </a:pPr>
            <a:endParaRPr lang="fr-FR"/>
          </a:p>
          <a:p>
            <a:pPr marL="190500" lvl="1" indent="390525" defTabSz="522288">
              <a:lnSpc>
                <a:spcPct val="90000"/>
              </a:lnSpc>
              <a:buFont typeface="Symbol" pitchFamily="18" charset="2"/>
              <a:buNone/>
              <a:tabLst>
                <a:tab pos="90488" algn="l"/>
                <a:tab pos="7234238" algn="l"/>
                <a:tab pos="7620000" algn="l"/>
              </a:tabLst>
            </a:pPr>
            <a:endParaRPr lang="fr-FR" b="1"/>
          </a:p>
          <a:p>
            <a:pPr marL="190500" lvl="1" indent="390525" defTabSz="522288">
              <a:lnSpc>
                <a:spcPct val="90000"/>
              </a:lnSpc>
              <a:buFont typeface="Symbol" pitchFamily="18" charset="2"/>
              <a:buNone/>
              <a:tabLst>
                <a:tab pos="90488" algn="l"/>
                <a:tab pos="7234238" algn="l"/>
                <a:tab pos="7620000" algn="l"/>
              </a:tabLst>
            </a:pPr>
            <a:endParaRPr lang="fr-FR" b="1"/>
          </a:p>
        </p:txBody>
      </p:sp>
      <p:grpSp>
        <p:nvGrpSpPr>
          <p:cNvPr id="960516" name="Group 1028"/>
          <p:cNvGrpSpPr>
            <a:grpSpLocks/>
          </p:cNvGrpSpPr>
          <p:nvPr/>
        </p:nvGrpSpPr>
        <p:grpSpPr bwMode="auto">
          <a:xfrm>
            <a:off x="1219200" y="1524000"/>
            <a:ext cx="7315200" cy="4992688"/>
            <a:chOff x="768" y="960"/>
            <a:chExt cx="4608" cy="3145"/>
          </a:xfrm>
        </p:grpSpPr>
        <p:sp>
          <p:nvSpPr>
            <p:cNvPr id="960517" name="AutoShape 1029"/>
            <p:cNvSpPr>
              <a:spLocks noChangeArrowheads="1"/>
            </p:cNvSpPr>
            <p:nvPr/>
          </p:nvSpPr>
          <p:spPr bwMode="auto">
            <a:xfrm>
              <a:off x="2880" y="960"/>
              <a:ext cx="288" cy="240"/>
            </a:xfrm>
            <a:prstGeom prst="downArrow">
              <a:avLst>
                <a:gd name="adj1" fmla="val 35417"/>
                <a:gd name="adj2" fmla="val 41963"/>
              </a:avLst>
            </a:prstGeom>
            <a:solidFill>
              <a:srgbClr val="FA54EE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960518" name="AutoShape 1030"/>
            <p:cNvSpPr>
              <a:spLocks noChangeArrowheads="1"/>
            </p:cNvSpPr>
            <p:nvPr/>
          </p:nvSpPr>
          <p:spPr bwMode="auto">
            <a:xfrm rot="-5400000">
              <a:off x="1619" y="349"/>
              <a:ext cx="2905" cy="4608"/>
            </a:xfrm>
            <a:prstGeom prst="flowChartDelay">
              <a:avLst/>
            </a:prstGeom>
            <a:noFill/>
            <a:ln w="28575" cap="sq">
              <a:solidFill>
                <a:srgbClr val="9900CC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</p:grpSp>
      <p:sp>
        <p:nvSpPr>
          <p:cNvPr id="960519" name="AutoShape 1031"/>
          <p:cNvSpPr>
            <a:spLocks noChangeArrowheads="1"/>
          </p:cNvSpPr>
          <p:nvPr/>
        </p:nvSpPr>
        <p:spPr bwMode="auto">
          <a:xfrm>
            <a:off x="914400" y="1295400"/>
            <a:ext cx="1600200" cy="990600"/>
          </a:xfrm>
          <a:prstGeom prst="wedgeEllipseCallout">
            <a:avLst>
              <a:gd name="adj1" fmla="val 25398"/>
              <a:gd name="adj2" fmla="val 87019"/>
            </a:avLst>
          </a:prstGeom>
          <a:noFill/>
          <a:ln w="28575" cap="sq">
            <a:solidFill>
              <a:srgbClr val="9900CC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>
                <a:solidFill>
                  <a:srgbClr val="9900CC"/>
                </a:solidFill>
              </a:rPr>
              <a:t>triFusion</a:t>
            </a:r>
          </a:p>
        </p:txBody>
      </p:sp>
      <p:sp>
        <p:nvSpPr>
          <p:cNvPr id="960520" name="Text Box 1032"/>
          <p:cNvSpPr txBox="1">
            <a:spLocks noChangeArrowheads="1"/>
          </p:cNvSpPr>
          <p:nvPr/>
        </p:nvSpPr>
        <p:spPr bwMode="auto">
          <a:xfrm>
            <a:off x="2743200" y="2366963"/>
            <a:ext cx="4427538" cy="9461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sz="2800" b="1">
                <a:solidFill>
                  <a:srgbClr val="FF0066"/>
                </a:solidFill>
              </a:rPr>
              <a:t>La procédure </a:t>
            </a:r>
            <a:r>
              <a:rPr lang="fr-FR" sz="2800" b="1" i="1">
                <a:solidFill>
                  <a:srgbClr val="9933FF"/>
                </a:solidFill>
              </a:rPr>
              <a:t>triFusion</a:t>
            </a:r>
            <a:r>
              <a:rPr lang="fr-FR" sz="2800" b="1">
                <a:solidFill>
                  <a:srgbClr val="FF0066"/>
                </a:solidFill>
              </a:rPr>
              <a:t> s’appelle elle-même 2 fois !!</a:t>
            </a:r>
          </a:p>
        </p:txBody>
      </p:sp>
      <p:sp>
        <p:nvSpPr>
          <p:cNvPr id="960521" name="Text Box 1033"/>
          <p:cNvSpPr txBox="1">
            <a:spLocks noChangeArrowheads="1"/>
          </p:cNvSpPr>
          <p:nvPr/>
        </p:nvSpPr>
        <p:spPr bwMode="auto">
          <a:xfrm>
            <a:off x="1887538" y="3352800"/>
            <a:ext cx="6197600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sz="2400" b="1">
                <a:solidFill>
                  <a:srgbClr val="3333FF"/>
                </a:solidFill>
              </a:rPr>
              <a:t>sur 2 tableaux 2 fois plus petits</a:t>
            </a:r>
          </a:p>
        </p:txBody>
      </p:sp>
      <p:sp>
        <p:nvSpPr>
          <p:cNvPr id="960522" name="Text Box 1034"/>
          <p:cNvSpPr txBox="1">
            <a:spLocks noChangeArrowheads="1"/>
          </p:cNvSpPr>
          <p:nvPr/>
        </p:nvSpPr>
        <p:spPr bwMode="auto">
          <a:xfrm>
            <a:off x="2074863" y="5573713"/>
            <a:ext cx="5137150" cy="82232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sz="2400" b="1">
                <a:solidFill>
                  <a:srgbClr val="FF0066"/>
                </a:solidFill>
              </a:rPr>
              <a:t>ça s’arrête quand les tableaux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sz="2400" b="1">
                <a:solidFill>
                  <a:srgbClr val="FF0066"/>
                </a:solidFill>
              </a:rPr>
              <a:t>n’ont plus qu’une seule cellule.</a:t>
            </a:r>
          </a:p>
        </p:txBody>
      </p:sp>
      <p:grpSp>
        <p:nvGrpSpPr>
          <p:cNvPr id="960523" name="Group 1035"/>
          <p:cNvGrpSpPr>
            <a:grpSpLocks/>
          </p:cNvGrpSpPr>
          <p:nvPr/>
        </p:nvGrpSpPr>
        <p:grpSpPr bwMode="auto">
          <a:xfrm>
            <a:off x="2332038" y="3890963"/>
            <a:ext cx="4724400" cy="1573212"/>
            <a:chOff x="1469" y="2451"/>
            <a:chExt cx="2976" cy="991"/>
          </a:xfrm>
        </p:grpSpPr>
        <p:grpSp>
          <p:nvGrpSpPr>
            <p:cNvPr id="960524" name="Group 1036"/>
            <p:cNvGrpSpPr>
              <a:grpSpLocks/>
            </p:cNvGrpSpPr>
            <p:nvPr/>
          </p:nvGrpSpPr>
          <p:grpSpPr bwMode="auto">
            <a:xfrm>
              <a:off x="1469" y="2697"/>
              <a:ext cx="2976" cy="745"/>
              <a:chOff x="1488" y="2880"/>
              <a:chExt cx="2976" cy="745"/>
            </a:xfrm>
          </p:grpSpPr>
          <p:sp>
            <p:nvSpPr>
              <p:cNvPr id="960525" name="AutoShape 1037"/>
              <p:cNvSpPr>
                <a:spLocks noChangeArrowheads="1"/>
              </p:cNvSpPr>
              <p:nvPr/>
            </p:nvSpPr>
            <p:spPr bwMode="auto">
              <a:xfrm rot="-2680603">
                <a:off x="1824" y="3264"/>
                <a:ext cx="288" cy="361"/>
              </a:xfrm>
              <a:prstGeom prst="downArrow">
                <a:avLst>
                  <a:gd name="adj1" fmla="val 35417"/>
                  <a:gd name="adj2" fmla="val 52599"/>
                </a:avLst>
              </a:prstGeom>
              <a:solidFill>
                <a:srgbClr val="FA54EE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60526" name="AutoShape 1038"/>
              <p:cNvSpPr>
                <a:spLocks noChangeArrowheads="1"/>
              </p:cNvSpPr>
              <p:nvPr/>
            </p:nvSpPr>
            <p:spPr bwMode="auto">
              <a:xfrm rot="2680603" flipH="1">
                <a:off x="3888" y="3264"/>
                <a:ext cx="288" cy="361"/>
              </a:xfrm>
              <a:prstGeom prst="downArrow">
                <a:avLst>
                  <a:gd name="adj1" fmla="val 35417"/>
                  <a:gd name="adj2" fmla="val 52599"/>
                </a:avLst>
              </a:prstGeom>
              <a:solidFill>
                <a:srgbClr val="FA54EE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60527" name="AutoShape 1039"/>
              <p:cNvSpPr>
                <a:spLocks noChangeArrowheads="1"/>
              </p:cNvSpPr>
              <p:nvPr/>
            </p:nvSpPr>
            <p:spPr bwMode="auto">
              <a:xfrm rot="-5400000">
                <a:off x="1656" y="2712"/>
                <a:ext cx="384" cy="720"/>
              </a:xfrm>
              <a:prstGeom prst="flowChartDelay">
                <a:avLst/>
              </a:prstGeom>
              <a:noFill/>
              <a:ln w="28575" cap="sq">
                <a:solidFill>
                  <a:srgbClr val="9900CC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60528" name="Text Box 1040"/>
              <p:cNvSpPr txBox="1">
                <a:spLocks noChangeArrowheads="1"/>
              </p:cNvSpPr>
              <p:nvPr/>
            </p:nvSpPr>
            <p:spPr bwMode="auto">
              <a:xfrm>
                <a:off x="1536" y="2976"/>
                <a:ext cx="672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1" lang="fr-FR" sz="1600" b="1">
                    <a:solidFill>
                      <a:srgbClr val="9900CC"/>
                    </a:solidFill>
                  </a:rPr>
                  <a:t>triFusion</a:t>
                </a:r>
              </a:p>
            </p:txBody>
          </p:sp>
          <p:sp>
            <p:nvSpPr>
              <p:cNvPr id="960529" name="AutoShape 1041"/>
              <p:cNvSpPr>
                <a:spLocks noChangeArrowheads="1"/>
              </p:cNvSpPr>
              <p:nvPr/>
            </p:nvSpPr>
            <p:spPr bwMode="auto">
              <a:xfrm rot="-5400000">
                <a:off x="3912" y="2712"/>
                <a:ext cx="384" cy="720"/>
              </a:xfrm>
              <a:prstGeom prst="flowChartDelay">
                <a:avLst/>
              </a:prstGeom>
              <a:noFill/>
              <a:ln w="28575" cap="sq">
                <a:solidFill>
                  <a:srgbClr val="9900CC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60530" name="Text Box 1042"/>
              <p:cNvSpPr txBox="1">
                <a:spLocks noChangeArrowheads="1"/>
              </p:cNvSpPr>
              <p:nvPr/>
            </p:nvSpPr>
            <p:spPr bwMode="auto">
              <a:xfrm>
                <a:off x="3792" y="2976"/>
                <a:ext cx="672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1" lang="fr-FR" sz="1600" b="1">
                    <a:solidFill>
                      <a:srgbClr val="9900CC"/>
                    </a:solidFill>
                  </a:rPr>
                  <a:t>triFusion</a:t>
                </a:r>
              </a:p>
            </p:txBody>
          </p:sp>
        </p:grpSp>
        <p:sp>
          <p:nvSpPr>
            <p:cNvPr id="960531" name="AutoShape 1043"/>
            <p:cNvSpPr>
              <a:spLocks noChangeArrowheads="1"/>
            </p:cNvSpPr>
            <p:nvPr/>
          </p:nvSpPr>
          <p:spPr bwMode="auto">
            <a:xfrm>
              <a:off x="3954" y="2464"/>
              <a:ext cx="288" cy="240"/>
            </a:xfrm>
            <a:prstGeom prst="downArrow">
              <a:avLst>
                <a:gd name="adj1" fmla="val 35417"/>
                <a:gd name="adj2" fmla="val 41963"/>
              </a:avLst>
            </a:prstGeom>
            <a:solidFill>
              <a:srgbClr val="FA54EE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960532" name="AutoShape 1044"/>
            <p:cNvSpPr>
              <a:spLocks noChangeArrowheads="1"/>
            </p:cNvSpPr>
            <p:nvPr/>
          </p:nvSpPr>
          <p:spPr bwMode="auto">
            <a:xfrm>
              <a:off x="1637" y="2451"/>
              <a:ext cx="288" cy="240"/>
            </a:xfrm>
            <a:prstGeom prst="downArrow">
              <a:avLst>
                <a:gd name="adj1" fmla="val 35417"/>
                <a:gd name="adj2" fmla="val 41963"/>
              </a:avLst>
            </a:prstGeom>
            <a:solidFill>
              <a:srgbClr val="FA54EE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60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60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60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60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60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60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60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60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60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60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0514" grpId="0" animBg="1" autoUpdateAnimBg="0"/>
      <p:bldP spid="960519" grpId="0" animBg="1" autoUpdateAnimBg="0"/>
      <p:bldP spid="960520" grpId="0" autoUpdateAnimBg="0"/>
      <p:bldP spid="960521" grpId="0" autoUpdateAnimBg="0"/>
      <p:bldP spid="960522" grpId="0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691B1-3EAA-4CDE-85EB-5FC91D859017}" type="slidenum">
              <a:rPr lang="fr-FR"/>
              <a:pPr/>
              <a:t>92</a:t>
            </a:fld>
            <a:endParaRPr lang="fr-FR"/>
          </a:p>
        </p:txBody>
      </p:sp>
      <p:sp>
        <p:nvSpPr>
          <p:cNvPr id="9297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420100" cy="685800"/>
          </a:xfrm>
          <a:ln>
            <a:solidFill>
              <a:srgbClr val="3333FF"/>
            </a:solidFill>
          </a:ln>
        </p:spPr>
        <p:txBody>
          <a:bodyPr/>
          <a:lstStyle/>
          <a:p>
            <a:r>
              <a:rPr lang="fr-FR" b="1"/>
              <a:t>Le tri par fusion récursif</a:t>
            </a:r>
          </a:p>
        </p:txBody>
      </p:sp>
      <p:sp>
        <p:nvSpPr>
          <p:cNvPr id="9297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915400" cy="5160963"/>
          </a:xfrm>
        </p:spPr>
        <p:txBody>
          <a:bodyPr/>
          <a:lstStyle/>
          <a:p>
            <a:pPr marL="190500" lvl="1" indent="390525" defTabSz="522288">
              <a:buFont typeface="Symbol" pitchFamily="18" charset="2"/>
              <a:buNone/>
            </a:pPr>
            <a:r>
              <a:rPr lang="fr-FR" sz="2000" b="1"/>
              <a:t>procédure</a:t>
            </a:r>
            <a:r>
              <a:rPr lang="fr-FR" sz="2000"/>
              <a:t> </a:t>
            </a:r>
            <a:r>
              <a:rPr lang="fr-FR" sz="2000">
                <a:solidFill>
                  <a:srgbClr val="6600FF"/>
                </a:solidFill>
              </a:rPr>
              <a:t>triFusion</a:t>
            </a:r>
            <a:r>
              <a:rPr lang="fr-FR" sz="2000"/>
              <a:t>(tab, nbVal, début, fin)</a:t>
            </a:r>
          </a:p>
          <a:p>
            <a:pPr marL="0" indent="0" defTabSz="522288">
              <a:buFont typeface="Symbol" pitchFamily="18" charset="2"/>
              <a:buNone/>
            </a:pPr>
            <a:r>
              <a:rPr lang="fr-FR" sz="1800" b="1">
                <a:cs typeface="Times New Roman" pitchFamily="18" charset="0"/>
              </a:rPr>
              <a:t>	 paramètres</a:t>
            </a:r>
            <a:r>
              <a:rPr lang="fr-FR" sz="1800">
                <a:cs typeface="Times New Roman" pitchFamily="18" charset="0"/>
              </a:rPr>
              <a:t>	(D/R) tab : </a:t>
            </a:r>
            <a:r>
              <a:rPr lang="fr-FR" sz="1800" b="1">
                <a:cs typeface="Times New Roman" pitchFamily="18" charset="0"/>
              </a:rPr>
              <a:t>tableau </a:t>
            </a:r>
            <a:r>
              <a:rPr lang="fr-FR" sz="1800">
                <a:cs typeface="Times New Roman" pitchFamily="18" charset="0"/>
              </a:rPr>
              <a:t>[1, MAX] </a:t>
            </a:r>
            <a:r>
              <a:rPr lang="fr-FR" sz="1800" b="1">
                <a:cs typeface="Times New Roman" pitchFamily="18" charset="0"/>
              </a:rPr>
              <a:t>d'entiers</a:t>
            </a:r>
            <a:endParaRPr lang="fr-FR" sz="1800">
              <a:cs typeface="Times New Roman" pitchFamily="18" charset="0"/>
            </a:endParaRPr>
          </a:p>
          <a:p>
            <a:pPr marL="0" indent="0" defTabSz="522288">
              <a:buFont typeface="Symbol" pitchFamily="18" charset="2"/>
              <a:buNone/>
            </a:pPr>
            <a:r>
              <a:rPr lang="fr-FR" sz="1800">
                <a:cs typeface="Times New Roman" pitchFamily="18" charset="0"/>
              </a:rPr>
              <a:t>		          	(D) nbVal, début, fin: </a:t>
            </a:r>
            <a:r>
              <a:rPr lang="fr-FR" sz="1800" b="1">
                <a:cs typeface="Times New Roman" pitchFamily="18" charset="0"/>
              </a:rPr>
              <a:t>entiers</a:t>
            </a:r>
          </a:p>
          <a:p>
            <a:pPr marL="0" indent="0" defTabSz="522288">
              <a:buFont typeface="Symbol" pitchFamily="18" charset="2"/>
              <a:buNone/>
            </a:pPr>
            <a:r>
              <a:rPr lang="fr-FR" sz="1800" b="1">
                <a:cs typeface="Times New Roman" pitchFamily="18" charset="0"/>
              </a:rPr>
              <a:t>	variable		</a:t>
            </a:r>
            <a:r>
              <a:rPr lang="fr-FR" sz="1800">
                <a:cs typeface="Times New Roman" pitchFamily="18" charset="0"/>
              </a:rPr>
              <a:t>inter : </a:t>
            </a:r>
            <a:r>
              <a:rPr lang="fr-FR" sz="1800" b="1">
                <a:cs typeface="Times New Roman" pitchFamily="18" charset="0"/>
              </a:rPr>
              <a:t>entier</a:t>
            </a:r>
          </a:p>
          <a:p>
            <a:pPr marL="0" indent="0" defTabSz="522288">
              <a:buFont typeface="Symbol" pitchFamily="18" charset="2"/>
              <a:buNone/>
            </a:pPr>
            <a:r>
              <a:rPr lang="fr-FR" sz="1800" b="1">
                <a:cs typeface="Times New Roman" pitchFamily="18" charset="0"/>
              </a:rPr>
              <a:t>	</a:t>
            </a:r>
            <a:r>
              <a:rPr lang="fr-FR" sz="2000" b="1">
                <a:cs typeface="Times New Roman" pitchFamily="18" charset="0"/>
              </a:rPr>
              <a:t>début</a:t>
            </a:r>
            <a:r>
              <a:rPr lang="fr-FR" sz="1800">
                <a:cs typeface="Times New Roman" pitchFamily="18" charset="0"/>
              </a:rPr>
              <a:t>	</a:t>
            </a:r>
            <a:endParaRPr lang="fr-FR" sz="2800"/>
          </a:p>
          <a:p>
            <a:pPr marL="190500" lvl="1" indent="390525" defTabSz="522288">
              <a:buFont typeface="Symbol" pitchFamily="18" charset="2"/>
              <a:buNone/>
            </a:pPr>
            <a:r>
              <a:rPr lang="fr-FR" sz="2000" b="1"/>
              <a:t>	si   </a:t>
            </a:r>
            <a:r>
              <a:rPr lang="fr-FR" sz="2000"/>
              <a:t>début &lt; fin     </a:t>
            </a:r>
            <a:r>
              <a:rPr lang="fr-FR" sz="2000" i="1">
                <a:solidFill>
                  <a:srgbClr val="CC0099"/>
                </a:solidFill>
              </a:rPr>
              <a:t>{ cas d’arrêt :</a:t>
            </a:r>
            <a:r>
              <a:rPr lang="fr-FR" sz="2000"/>
              <a:t>  </a:t>
            </a:r>
            <a:r>
              <a:rPr lang="fr-FR" sz="2000">
                <a:solidFill>
                  <a:srgbClr val="6600FF"/>
                </a:solidFill>
              </a:rPr>
              <a:t>début </a:t>
            </a:r>
            <a:r>
              <a:rPr lang="fr-FR" sz="2000">
                <a:solidFill>
                  <a:srgbClr val="6600FF"/>
                </a:solidFill>
                <a:sym typeface="Symbol" pitchFamily="18" charset="2"/>
              </a:rPr>
              <a:t> fin</a:t>
            </a:r>
            <a:r>
              <a:rPr lang="fr-FR" sz="2000">
                <a:sym typeface="Symbol" pitchFamily="18" charset="2"/>
              </a:rPr>
              <a:t> </a:t>
            </a:r>
            <a:r>
              <a:rPr lang="fr-FR" sz="2000" i="1">
                <a:solidFill>
                  <a:srgbClr val="CC0099"/>
                </a:solidFill>
                <a:sym typeface="Symbol" pitchFamily="18" charset="2"/>
              </a:rPr>
              <a:t>: tableau réduit à 1 cellule</a:t>
            </a:r>
            <a:r>
              <a:rPr lang="fr-FR" sz="2000">
                <a:sym typeface="Symbol" pitchFamily="18" charset="2"/>
              </a:rPr>
              <a:t> </a:t>
            </a:r>
            <a:r>
              <a:rPr lang="fr-FR" sz="2000" i="1">
                <a:solidFill>
                  <a:srgbClr val="CC0099"/>
                </a:solidFill>
                <a:sym typeface="Symbol" pitchFamily="18" charset="2"/>
              </a:rPr>
              <a:t>}</a:t>
            </a:r>
            <a:endParaRPr lang="fr-FR" sz="2000" i="1">
              <a:solidFill>
                <a:srgbClr val="CC0099"/>
              </a:solidFill>
            </a:endParaRPr>
          </a:p>
          <a:p>
            <a:pPr marL="190500" lvl="1" indent="390525" defTabSz="522288">
              <a:buFont typeface="Symbol" pitchFamily="18" charset="2"/>
              <a:buNone/>
            </a:pPr>
            <a:r>
              <a:rPr lang="fr-FR" sz="2000"/>
              <a:t>		</a:t>
            </a:r>
            <a:r>
              <a:rPr lang="fr-FR" sz="2000" b="1"/>
              <a:t>alors</a:t>
            </a:r>
            <a:r>
              <a:rPr lang="fr-FR" sz="2000"/>
              <a:t> </a:t>
            </a:r>
          </a:p>
          <a:p>
            <a:pPr marL="190500" lvl="1" indent="390525" defTabSz="522288">
              <a:buFont typeface="Symbol" pitchFamily="18" charset="2"/>
              <a:buNone/>
            </a:pPr>
            <a:r>
              <a:rPr lang="fr-FR" sz="2000"/>
              <a:t>			inter </a:t>
            </a:r>
            <a:r>
              <a:rPr lang="fr-FR" sz="2000">
                <a:sym typeface="Symbol" pitchFamily="18" charset="2"/>
              </a:rPr>
              <a:t> (début + fin ) /2</a:t>
            </a:r>
          </a:p>
          <a:p>
            <a:pPr marL="1152525" lvl="4" indent="296863" defTabSz="522288">
              <a:buFontTx/>
              <a:buNone/>
            </a:pPr>
            <a:r>
              <a:rPr lang="fr-FR"/>
              <a:t>		</a:t>
            </a:r>
            <a:r>
              <a:rPr lang="fr-FR">
                <a:solidFill>
                  <a:srgbClr val="6600FF"/>
                </a:solidFill>
              </a:rPr>
              <a:t>triFusion</a:t>
            </a:r>
            <a:r>
              <a:rPr lang="fr-FR"/>
              <a:t>(tab, début, inter)</a:t>
            </a:r>
          </a:p>
          <a:p>
            <a:pPr marL="1152525" lvl="4" indent="296863" defTabSz="522288">
              <a:buFontTx/>
              <a:buNone/>
            </a:pPr>
            <a:r>
              <a:rPr lang="fr-FR"/>
              <a:t>		</a:t>
            </a:r>
            <a:r>
              <a:rPr lang="fr-FR">
                <a:solidFill>
                  <a:srgbClr val="6600FF"/>
                </a:solidFill>
              </a:rPr>
              <a:t>triFusion</a:t>
            </a:r>
            <a:r>
              <a:rPr lang="fr-FR"/>
              <a:t>(tab, inter + 1, fin)</a:t>
            </a:r>
          </a:p>
          <a:p>
            <a:pPr marL="1152525" lvl="4" indent="296863" defTabSz="522288">
              <a:buFontTx/>
              <a:buNone/>
            </a:pPr>
            <a:r>
              <a:rPr lang="fr-FR"/>
              <a:t>		</a:t>
            </a:r>
            <a:r>
              <a:rPr lang="fr-FR">
                <a:solidFill>
                  <a:srgbClr val="6600FF"/>
                </a:solidFill>
              </a:rPr>
              <a:t>fusionInterneTab</a:t>
            </a:r>
            <a:r>
              <a:rPr lang="fr-FR"/>
              <a:t>(tab, nbVal, début, inter, fin)</a:t>
            </a:r>
          </a:p>
          <a:p>
            <a:pPr marL="190500" lvl="1" indent="390525" defTabSz="522288">
              <a:buFont typeface="Symbol" pitchFamily="18" charset="2"/>
              <a:buNone/>
            </a:pPr>
            <a:r>
              <a:rPr lang="fr-FR" sz="2000" b="1"/>
              <a:t>	fsi</a:t>
            </a:r>
          </a:p>
          <a:p>
            <a:pPr marL="190500" lvl="1" indent="390525" defTabSz="522288">
              <a:buFont typeface="Symbol" pitchFamily="18" charset="2"/>
              <a:buNone/>
            </a:pPr>
            <a:r>
              <a:rPr lang="fr-FR" sz="2000" b="1"/>
              <a:t>fin</a:t>
            </a:r>
          </a:p>
          <a:p>
            <a:pPr marL="190500" lvl="1" indent="390525" defTabSz="522288">
              <a:buFont typeface="Symbol" pitchFamily="18" charset="2"/>
              <a:buNone/>
            </a:pPr>
            <a:endParaRPr lang="fr-FR" sz="2000" b="1"/>
          </a:p>
        </p:txBody>
      </p:sp>
      <p:sp>
        <p:nvSpPr>
          <p:cNvPr id="929797" name="Text Box 1029"/>
          <p:cNvSpPr txBox="1">
            <a:spLocks noChangeArrowheads="1"/>
          </p:cNvSpPr>
          <p:nvPr/>
        </p:nvSpPr>
        <p:spPr bwMode="auto">
          <a:xfrm>
            <a:off x="1981200" y="3733800"/>
            <a:ext cx="184150" cy="2444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50DD-54FD-40ED-9A53-4D4F5E1AFD6D}" type="slidenum">
              <a:rPr lang="fr-FR"/>
              <a:pPr/>
              <a:t>93</a:t>
            </a:fld>
            <a:endParaRPr lang="fr-FR"/>
          </a:p>
        </p:txBody>
      </p:sp>
      <p:sp>
        <p:nvSpPr>
          <p:cNvPr id="95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420100" cy="609600"/>
          </a:xfrm>
          <a:ln>
            <a:solidFill>
              <a:srgbClr val="3333FF"/>
            </a:solidFill>
          </a:ln>
        </p:spPr>
        <p:txBody>
          <a:bodyPr/>
          <a:lstStyle/>
          <a:p>
            <a:r>
              <a:rPr lang="fr-FR" b="1"/>
              <a:t>Le tri par fusion récursif</a:t>
            </a:r>
          </a:p>
        </p:txBody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915400" cy="5378450"/>
          </a:xfrm>
        </p:spPr>
        <p:txBody>
          <a:bodyPr/>
          <a:lstStyle/>
          <a:p>
            <a:pPr marL="190500" lvl="1" indent="390525" defTabSz="522288">
              <a:lnSpc>
                <a:spcPct val="90000"/>
              </a:lnSpc>
              <a:tabLst>
                <a:tab pos="90488" algn="l"/>
                <a:tab pos="7234238" algn="l"/>
                <a:tab pos="7620000" algn="l"/>
              </a:tabLst>
            </a:pPr>
            <a:endParaRPr lang="fr-FR"/>
          </a:p>
          <a:p>
            <a:pPr marL="190500" lvl="1" indent="390525" algn="ctr" defTabSz="522288">
              <a:lnSpc>
                <a:spcPct val="90000"/>
              </a:lnSpc>
              <a:buFont typeface="Symbol" pitchFamily="18" charset="2"/>
              <a:buNone/>
              <a:tabLst>
                <a:tab pos="90488" algn="l"/>
                <a:tab pos="7234238" algn="l"/>
                <a:tab pos="7620000" algn="l"/>
              </a:tabLst>
            </a:pPr>
            <a:endParaRPr lang="fr-FR"/>
          </a:p>
          <a:p>
            <a:pPr marL="190500" lvl="1" indent="390525" defTabSz="522288">
              <a:lnSpc>
                <a:spcPct val="90000"/>
              </a:lnSpc>
              <a:buFont typeface="Symbol" pitchFamily="18" charset="2"/>
              <a:buNone/>
              <a:tabLst>
                <a:tab pos="90488" algn="l"/>
                <a:tab pos="7234238" algn="l"/>
                <a:tab pos="7620000" algn="l"/>
              </a:tabLst>
            </a:pPr>
            <a:endParaRPr lang="fr-FR" b="1"/>
          </a:p>
          <a:p>
            <a:pPr marL="190500" lvl="1" indent="390525" defTabSz="522288">
              <a:lnSpc>
                <a:spcPct val="90000"/>
              </a:lnSpc>
              <a:buFont typeface="Symbol" pitchFamily="18" charset="2"/>
              <a:buNone/>
              <a:tabLst>
                <a:tab pos="90488" algn="l"/>
                <a:tab pos="7234238" algn="l"/>
                <a:tab pos="7620000" algn="l"/>
              </a:tabLst>
            </a:pPr>
            <a:endParaRPr lang="fr-FR" b="1"/>
          </a:p>
          <a:p>
            <a:pPr marL="190500" lvl="1" indent="390525" defTabSz="522288">
              <a:lnSpc>
                <a:spcPct val="90000"/>
              </a:lnSpc>
              <a:buFont typeface="Symbol" pitchFamily="18" charset="2"/>
              <a:buNone/>
              <a:tabLst>
                <a:tab pos="90488" algn="l"/>
                <a:tab pos="7234238" algn="l"/>
                <a:tab pos="7620000" algn="l"/>
              </a:tabLst>
            </a:pPr>
            <a:r>
              <a:rPr lang="fr-FR"/>
              <a:t>	</a:t>
            </a:r>
          </a:p>
          <a:p>
            <a:pPr marL="190500" lvl="1" indent="390525" defTabSz="522288">
              <a:lnSpc>
                <a:spcPct val="90000"/>
              </a:lnSpc>
              <a:buFont typeface="Symbol" pitchFamily="18" charset="2"/>
              <a:buNone/>
              <a:tabLst>
                <a:tab pos="90488" algn="l"/>
                <a:tab pos="7234238" algn="l"/>
                <a:tab pos="7620000" algn="l"/>
              </a:tabLst>
            </a:pPr>
            <a:r>
              <a:rPr lang="fr-FR"/>
              <a:t>		</a:t>
            </a:r>
          </a:p>
          <a:p>
            <a:pPr marL="190500" lvl="1" indent="390525" defTabSz="522288">
              <a:lnSpc>
                <a:spcPct val="90000"/>
              </a:lnSpc>
              <a:buFont typeface="Symbol" pitchFamily="18" charset="2"/>
              <a:buNone/>
              <a:tabLst>
                <a:tab pos="90488" algn="l"/>
                <a:tab pos="7234238" algn="l"/>
                <a:tab pos="7620000" algn="l"/>
              </a:tabLst>
            </a:pPr>
            <a:endParaRPr lang="fr-FR"/>
          </a:p>
          <a:p>
            <a:pPr marL="190500" lvl="1" indent="390525" defTabSz="522288">
              <a:lnSpc>
                <a:spcPct val="90000"/>
              </a:lnSpc>
              <a:buFont typeface="Symbol" pitchFamily="18" charset="2"/>
              <a:buNone/>
              <a:tabLst>
                <a:tab pos="90488" algn="l"/>
                <a:tab pos="7234238" algn="l"/>
                <a:tab pos="7620000" algn="l"/>
              </a:tabLst>
            </a:pPr>
            <a:endParaRPr lang="fr-FR"/>
          </a:p>
          <a:p>
            <a:pPr marL="190500" lvl="1" indent="390525" defTabSz="522288">
              <a:lnSpc>
                <a:spcPct val="90000"/>
              </a:lnSpc>
              <a:buFont typeface="Symbol" pitchFamily="18" charset="2"/>
              <a:buNone/>
              <a:tabLst>
                <a:tab pos="90488" algn="l"/>
                <a:tab pos="7234238" algn="l"/>
                <a:tab pos="7620000" algn="l"/>
              </a:tabLst>
            </a:pPr>
            <a:endParaRPr lang="fr-FR"/>
          </a:p>
          <a:p>
            <a:pPr marL="190500" lvl="1" indent="390525" defTabSz="522288">
              <a:lnSpc>
                <a:spcPct val="90000"/>
              </a:lnSpc>
              <a:buFont typeface="Symbol" pitchFamily="18" charset="2"/>
              <a:buNone/>
              <a:tabLst>
                <a:tab pos="90488" algn="l"/>
                <a:tab pos="7234238" algn="l"/>
                <a:tab pos="7620000" algn="l"/>
              </a:tabLst>
            </a:pPr>
            <a:endParaRPr lang="fr-FR"/>
          </a:p>
          <a:p>
            <a:pPr marL="190500" lvl="1" indent="390525" defTabSz="522288">
              <a:lnSpc>
                <a:spcPct val="90000"/>
              </a:lnSpc>
              <a:buFont typeface="Symbol" pitchFamily="18" charset="2"/>
              <a:buNone/>
              <a:tabLst>
                <a:tab pos="90488" algn="l"/>
                <a:tab pos="7234238" algn="l"/>
                <a:tab pos="7620000" algn="l"/>
              </a:tabLst>
            </a:pPr>
            <a:endParaRPr lang="fr-FR"/>
          </a:p>
          <a:p>
            <a:pPr marL="190500" lvl="1" indent="390525" defTabSz="522288">
              <a:lnSpc>
                <a:spcPct val="90000"/>
              </a:lnSpc>
              <a:buFont typeface="Symbol" pitchFamily="18" charset="2"/>
              <a:buNone/>
              <a:tabLst>
                <a:tab pos="90488" algn="l"/>
                <a:tab pos="7234238" algn="l"/>
                <a:tab pos="7620000" algn="l"/>
              </a:tabLst>
            </a:pPr>
            <a:endParaRPr lang="fr-FR"/>
          </a:p>
          <a:p>
            <a:pPr marL="1152525" lvl="4" indent="296863" defTabSz="522288">
              <a:lnSpc>
                <a:spcPct val="90000"/>
              </a:lnSpc>
              <a:buFontTx/>
              <a:buNone/>
              <a:tabLst>
                <a:tab pos="90488" algn="l"/>
                <a:tab pos="7234238" algn="l"/>
                <a:tab pos="7620000" algn="l"/>
              </a:tabLst>
            </a:pPr>
            <a:r>
              <a:rPr lang="fr-FR"/>
              <a:t>	</a:t>
            </a:r>
          </a:p>
          <a:p>
            <a:pPr marL="1152525" lvl="4" indent="296863" defTabSz="522288">
              <a:lnSpc>
                <a:spcPct val="90000"/>
              </a:lnSpc>
              <a:buFontTx/>
              <a:buNone/>
              <a:tabLst>
                <a:tab pos="90488" algn="l"/>
                <a:tab pos="7234238" algn="l"/>
                <a:tab pos="7620000" algn="l"/>
              </a:tabLst>
            </a:pPr>
            <a:endParaRPr lang="fr-FR"/>
          </a:p>
          <a:p>
            <a:pPr marL="1152525" lvl="4" indent="296863" defTabSz="522288">
              <a:lnSpc>
                <a:spcPct val="90000"/>
              </a:lnSpc>
              <a:buFontTx/>
              <a:buNone/>
              <a:tabLst>
                <a:tab pos="90488" algn="l"/>
                <a:tab pos="7234238" algn="l"/>
                <a:tab pos="7620000" algn="l"/>
              </a:tabLst>
            </a:pPr>
            <a:endParaRPr lang="fr-FR"/>
          </a:p>
          <a:p>
            <a:pPr marL="190500" lvl="1" indent="390525" defTabSz="522288">
              <a:lnSpc>
                <a:spcPct val="90000"/>
              </a:lnSpc>
              <a:buFont typeface="Symbol" pitchFamily="18" charset="2"/>
              <a:buNone/>
              <a:tabLst>
                <a:tab pos="90488" algn="l"/>
                <a:tab pos="7234238" algn="l"/>
                <a:tab pos="7620000" algn="l"/>
              </a:tabLst>
            </a:pPr>
            <a:endParaRPr lang="fr-FR" b="1"/>
          </a:p>
          <a:p>
            <a:pPr marL="190500" lvl="1" indent="390525" defTabSz="522288">
              <a:lnSpc>
                <a:spcPct val="90000"/>
              </a:lnSpc>
              <a:buFont typeface="Symbol" pitchFamily="18" charset="2"/>
              <a:buNone/>
              <a:tabLst>
                <a:tab pos="90488" algn="l"/>
                <a:tab pos="7234238" algn="l"/>
                <a:tab pos="7620000" algn="l"/>
              </a:tabLst>
            </a:pPr>
            <a:endParaRPr lang="fr-FR" b="1"/>
          </a:p>
        </p:txBody>
      </p:sp>
      <p:sp>
        <p:nvSpPr>
          <p:cNvPr id="956420" name="Rectangle 4"/>
          <p:cNvSpPr>
            <a:spLocks noChangeArrowheads="1"/>
          </p:cNvSpPr>
          <p:nvPr/>
        </p:nvSpPr>
        <p:spPr bwMode="auto">
          <a:xfrm>
            <a:off x="3124200" y="990600"/>
            <a:ext cx="3470275" cy="547688"/>
          </a:xfrm>
          <a:prstGeom prst="rect">
            <a:avLst/>
          </a:prstGeom>
          <a:noFill/>
          <a:ln w="28575" cap="sq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fr-FR" sz="2800"/>
              <a:t>(tab, nbVal, début, fin)</a:t>
            </a:r>
          </a:p>
        </p:txBody>
      </p:sp>
      <p:grpSp>
        <p:nvGrpSpPr>
          <p:cNvPr id="956448" name="Group 32"/>
          <p:cNvGrpSpPr>
            <a:grpSpLocks/>
          </p:cNvGrpSpPr>
          <p:nvPr/>
        </p:nvGrpSpPr>
        <p:grpSpPr bwMode="auto">
          <a:xfrm>
            <a:off x="2551113" y="4948238"/>
            <a:ext cx="1143000" cy="609600"/>
            <a:chOff x="1488" y="2880"/>
            <a:chExt cx="720" cy="384"/>
          </a:xfrm>
        </p:grpSpPr>
        <p:sp>
          <p:nvSpPr>
            <p:cNvPr id="956435" name="AutoShape 19"/>
            <p:cNvSpPr>
              <a:spLocks noChangeArrowheads="1"/>
            </p:cNvSpPr>
            <p:nvPr/>
          </p:nvSpPr>
          <p:spPr bwMode="auto">
            <a:xfrm rot="-5400000">
              <a:off x="1656" y="2712"/>
              <a:ext cx="384" cy="720"/>
            </a:xfrm>
            <a:prstGeom prst="flowChartDelay">
              <a:avLst/>
            </a:prstGeom>
            <a:noFill/>
            <a:ln w="28575" cap="sq">
              <a:solidFill>
                <a:srgbClr val="9900CC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956436" name="Text Box 20"/>
            <p:cNvSpPr txBox="1">
              <a:spLocks noChangeArrowheads="1"/>
            </p:cNvSpPr>
            <p:nvPr/>
          </p:nvSpPr>
          <p:spPr bwMode="auto">
            <a:xfrm>
              <a:off x="1536" y="2976"/>
              <a:ext cx="672" cy="212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1" lang="fr-FR" sz="1600" b="1">
                  <a:solidFill>
                    <a:srgbClr val="9900CC"/>
                  </a:solidFill>
                </a:rPr>
                <a:t>triFusion</a:t>
              </a:r>
            </a:p>
          </p:txBody>
        </p:sp>
      </p:grpSp>
      <p:grpSp>
        <p:nvGrpSpPr>
          <p:cNvPr id="956447" name="Group 31"/>
          <p:cNvGrpSpPr>
            <a:grpSpLocks/>
          </p:cNvGrpSpPr>
          <p:nvPr/>
        </p:nvGrpSpPr>
        <p:grpSpPr bwMode="auto">
          <a:xfrm>
            <a:off x="5783263" y="4935538"/>
            <a:ext cx="1143000" cy="609600"/>
            <a:chOff x="3744" y="2880"/>
            <a:chExt cx="720" cy="384"/>
          </a:xfrm>
        </p:grpSpPr>
        <p:sp>
          <p:nvSpPr>
            <p:cNvPr id="956437" name="AutoShape 21"/>
            <p:cNvSpPr>
              <a:spLocks noChangeArrowheads="1"/>
            </p:cNvSpPr>
            <p:nvPr/>
          </p:nvSpPr>
          <p:spPr bwMode="auto">
            <a:xfrm rot="-5400000">
              <a:off x="3912" y="2712"/>
              <a:ext cx="384" cy="720"/>
            </a:xfrm>
            <a:prstGeom prst="flowChartDelay">
              <a:avLst/>
            </a:prstGeom>
            <a:noFill/>
            <a:ln w="28575" cap="sq">
              <a:solidFill>
                <a:srgbClr val="9900CC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956438" name="Text Box 22"/>
            <p:cNvSpPr txBox="1">
              <a:spLocks noChangeArrowheads="1"/>
            </p:cNvSpPr>
            <p:nvPr/>
          </p:nvSpPr>
          <p:spPr bwMode="auto">
            <a:xfrm>
              <a:off x="3792" y="2976"/>
              <a:ext cx="672" cy="212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1" lang="fr-FR" sz="1600" b="1">
                  <a:solidFill>
                    <a:srgbClr val="9900CC"/>
                  </a:solidFill>
                </a:rPr>
                <a:t>triFusion</a:t>
              </a:r>
            </a:p>
          </p:txBody>
        </p:sp>
      </p:grpSp>
      <p:grpSp>
        <p:nvGrpSpPr>
          <p:cNvPr id="956451" name="Group 35"/>
          <p:cNvGrpSpPr>
            <a:grpSpLocks/>
          </p:cNvGrpSpPr>
          <p:nvPr/>
        </p:nvGrpSpPr>
        <p:grpSpPr bwMode="auto">
          <a:xfrm>
            <a:off x="914400" y="1295400"/>
            <a:ext cx="7620000" cy="5221288"/>
            <a:chOff x="576" y="816"/>
            <a:chExt cx="4800" cy="3289"/>
          </a:xfrm>
        </p:grpSpPr>
        <p:sp>
          <p:nvSpPr>
            <p:cNvPr id="956422" name="Text Box 6"/>
            <p:cNvSpPr txBox="1">
              <a:spLocks noChangeArrowheads="1"/>
            </p:cNvSpPr>
            <p:nvPr/>
          </p:nvSpPr>
          <p:spPr bwMode="auto">
            <a:xfrm>
              <a:off x="1248" y="2352"/>
              <a:ext cx="116" cy="15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956423" name="AutoShape 7"/>
            <p:cNvSpPr>
              <a:spLocks noChangeArrowheads="1"/>
            </p:cNvSpPr>
            <p:nvPr/>
          </p:nvSpPr>
          <p:spPr bwMode="auto">
            <a:xfrm>
              <a:off x="2304" y="1200"/>
              <a:ext cx="1392" cy="528"/>
            </a:xfrm>
            <a:prstGeom prst="flowChartDecision">
              <a:avLst/>
            </a:prstGeom>
            <a:noFill/>
            <a:ln w="28575" cap="sq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956424" name="Rectangle 8"/>
            <p:cNvSpPr>
              <a:spLocks noChangeArrowheads="1"/>
            </p:cNvSpPr>
            <p:nvPr/>
          </p:nvSpPr>
          <p:spPr bwMode="auto">
            <a:xfrm>
              <a:off x="2544" y="1296"/>
              <a:ext cx="960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1" lang="fr-FR" sz="2400"/>
                <a:t>début </a:t>
              </a:r>
              <a:r>
                <a:rPr kumimoji="1" lang="fr-FR" sz="2400" b="1"/>
                <a:t>&lt; </a:t>
              </a:r>
              <a:r>
                <a:rPr kumimoji="1" lang="fr-FR" sz="2400"/>
                <a:t>fin</a:t>
              </a:r>
            </a:p>
          </p:txBody>
        </p:sp>
        <p:sp>
          <p:nvSpPr>
            <p:cNvPr id="956425" name="Rectangle 9"/>
            <p:cNvSpPr>
              <a:spLocks noChangeArrowheads="1"/>
            </p:cNvSpPr>
            <p:nvPr/>
          </p:nvSpPr>
          <p:spPr bwMode="auto">
            <a:xfrm>
              <a:off x="3168" y="2544"/>
              <a:ext cx="2021" cy="306"/>
            </a:xfrm>
            <a:prstGeom prst="rect">
              <a:avLst/>
            </a:prstGeom>
            <a:noFill/>
            <a:ln w="28575" cap="sq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1" lang="fr-FR" sz="2400"/>
                <a:t>(tab, nbVal, inter+1, fin)</a:t>
              </a:r>
            </a:p>
          </p:txBody>
        </p:sp>
        <p:sp>
          <p:nvSpPr>
            <p:cNvPr id="956426" name="Rectangle 10"/>
            <p:cNvSpPr>
              <a:spLocks noChangeArrowheads="1"/>
            </p:cNvSpPr>
            <p:nvPr/>
          </p:nvSpPr>
          <p:spPr bwMode="auto">
            <a:xfrm>
              <a:off x="912" y="2544"/>
              <a:ext cx="2030" cy="306"/>
            </a:xfrm>
            <a:prstGeom prst="rect">
              <a:avLst/>
            </a:prstGeom>
            <a:noFill/>
            <a:ln w="28575" cap="sq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1" lang="fr-FR" sz="2400"/>
                <a:t>(tab, nbVal, début, inter)</a:t>
              </a:r>
            </a:p>
          </p:txBody>
        </p:sp>
        <p:sp>
          <p:nvSpPr>
            <p:cNvPr id="956427" name="AutoShape 11"/>
            <p:cNvSpPr>
              <a:spLocks noChangeArrowheads="1"/>
            </p:cNvSpPr>
            <p:nvPr/>
          </p:nvSpPr>
          <p:spPr bwMode="auto">
            <a:xfrm>
              <a:off x="2880" y="960"/>
              <a:ext cx="288" cy="240"/>
            </a:xfrm>
            <a:prstGeom prst="downArrow">
              <a:avLst>
                <a:gd name="adj1" fmla="val 35417"/>
                <a:gd name="adj2" fmla="val 41963"/>
              </a:avLst>
            </a:prstGeom>
            <a:solidFill>
              <a:srgbClr val="FA54EE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956428" name="AutoShape 12"/>
            <p:cNvSpPr>
              <a:spLocks noChangeArrowheads="1"/>
            </p:cNvSpPr>
            <p:nvPr/>
          </p:nvSpPr>
          <p:spPr bwMode="auto">
            <a:xfrm rot="-2680603">
              <a:off x="3360" y="2208"/>
              <a:ext cx="288" cy="361"/>
            </a:xfrm>
            <a:prstGeom prst="downArrow">
              <a:avLst>
                <a:gd name="adj1" fmla="val 35417"/>
                <a:gd name="adj2" fmla="val 52599"/>
              </a:avLst>
            </a:prstGeom>
            <a:solidFill>
              <a:srgbClr val="FA54EE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956429" name="AutoShape 13"/>
            <p:cNvSpPr>
              <a:spLocks noChangeArrowheads="1"/>
            </p:cNvSpPr>
            <p:nvPr/>
          </p:nvSpPr>
          <p:spPr bwMode="auto">
            <a:xfrm rot="2680603" flipH="1">
              <a:off x="2112" y="2208"/>
              <a:ext cx="288" cy="361"/>
            </a:xfrm>
            <a:prstGeom prst="downArrow">
              <a:avLst>
                <a:gd name="adj1" fmla="val 35417"/>
                <a:gd name="adj2" fmla="val 52599"/>
              </a:avLst>
            </a:prstGeom>
            <a:solidFill>
              <a:srgbClr val="FA54EE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956430" name="Text Box 14"/>
            <p:cNvSpPr txBox="1">
              <a:spLocks noChangeArrowheads="1"/>
            </p:cNvSpPr>
            <p:nvPr/>
          </p:nvSpPr>
          <p:spPr bwMode="auto">
            <a:xfrm>
              <a:off x="1248" y="3648"/>
              <a:ext cx="3408" cy="249"/>
            </a:xfrm>
            <a:prstGeom prst="rect">
              <a:avLst/>
            </a:prstGeom>
            <a:noFill/>
            <a:ln w="28575" cap="sq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1" lang="fr-FR" sz="1800"/>
                <a:t>f</a:t>
              </a:r>
              <a:r>
                <a:rPr kumimoji="1" lang="fr-FR" sz="1800">
                  <a:solidFill>
                    <a:srgbClr val="6600FF"/>
                  </a:solidFill>
                </a:rPr>
                <a:t>usionInterneTab</a:t>
              </a:r>
              <a:r>
                <a:rPr kumimoji="1" lang="fr-FR" sz="1800"/>
                <a:t>( tab, nbVal, début, inter, fin)</a:t>
              </a:r>
            </a:p>
          </p:txBody>
        </p:sp>
        <p:sp>
          <p:nvSpPr>
            <p:cNvPr id="956431" name="Text Box 15"/>
            <p:cNvSpPr txBox="1">
              <a:spLocks noChangeArrowheads="1"/>
            </p:cNvSpPr>
            <p:nvPr/>
          </p:nvSpPr>
          <p:spPr bwMode="auto">
            <a:xfrm>
              <a:off x="1824" y="1920"/>
              <a:ext cx="2293" cy="339"/>
            </a:xfrm>
            <a:prstGeom prst="rect">
              <a:avLst/>
            </a:prstGeom>
            <a:noFill/>
            <a:ln w="19050" cap="sq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1" lang="fr-FR" sz="2800"/>
                <a:t>inter </a:t>
              </a:r>
              <a:r>
                <a:rPr kumimoji="1" lang="fr-FR" sz="2800">
                  <a:sym typeface="Symbol" pitchFamily="18" charset="2"/>
                </a:rPr>
                <a:t> (début + fin ) /2</a:t>
              </a:r>
            </a:p>
          </p:txBody>
        </p:sp>
        <p:sp>
          <p:nvSpPr>
            <p:cNvPr id="956432" name="AutoShape 16"/>
            <p:cNvSpPr>
              <a:spLocks noChangeArrowheads="1"/>
            </p:cNvSpPr>
            <p:nvPr/>
          </p:nvSpPr>
          <p:spPr bwMode="auto">
            <a:xfrm rot="-5400000">
              <a:off x="1619" y="349"/>
              <a:ext cx="2905" cy="4608"/>
            </a:xfrm>
            <a:prstGeom prst="flowChartDelay">
              <a:avLst/>
            </a:prstGeom>
            <a:noFill/>
            <a:ln w="28575" cap="sq">
              <a:solidFill>
                <a:srgbClr val="9900CC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956433" name="AutoShape 17"/>
            <p:cNvSpPr>
              <a:spLocks noChangeArrowheads="1"/>
            </p:cNvSpPr>
            <p:nvPr/>
          </p:nvSpPr>
          <p:spPr bwMode="auto">
            <a:xfrm rot="-2680603">
              <a:off x="2482" y="3301"/>
              <a:ext cx="288" cy="361"/>
            </a:xfrm>
            <a:prstGeom prst="downArrow">
              <a:avLst>
                <a:gd name="adj1" fmla="val 35417"/>
                <a:gd name="adj2" fmla="val 52599"/>
              </a:avLst>
            </a:prstGeom>
            <a:solidFill>
              <a:srgbClr val="FA54EE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956434" name="AutoShape 18"/>
            <p:cNvSpPr>
              <a:spLocks noChangeArrowheads="1"/>
            </p:cNvSpPr>
            <p:nvPr/>
          </p:nvSpPr>
          <p:spPr bwMode="auto">
            <a:xfrm rot="2680603" flipH="1">
              <a:off x="3166" y="3292"/>
              <a:ext cx="288" cy="361"/>
            </a:xfrm>
            <a:prstGeom prst="downArrow">
              <a:avLst>
                <a:gd name="adj1" fmla="val 35417"/>
                <a:gd name="adj2" fmla="val 52599"/>
              </a:avLst>
            </a:prstGeom>
            <a:solidFill>
              <a:srgbClr val="FA54EE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956439" name="AutoShape 23"/>
            <p:cNvSpPr>
              <a:spLocks noChangeArrowheads="1"/>
            </p:cNvSpPr>
            <p:nvPr/>
          </p:nvSpPr>
          <p:spPr bwMode="auto">
            <a:xfrm>
              <a:off x="576" y="816"/>
              <a:ext cx="1008" cy="624"/>
            </a:xfrm>
            <a:prstGeom prst="wedgeEllipseCallout">
              <a:avLst>
                <a:gd name="adj1" fmla="val 25398"/>
                <a:gd name="adj2" fmla="val 87019"/>
              </a:avLst>
            </a:prstGeom>
            <a:noFill/>
            <a:ln w="28575" cap="sq">
              <a:solidFill>
                <a:srgbClr val="9900CC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fr-FR">
                  <a:solidFill>
                    <a:srgbClr val="9900CC"/>
                  </a:solidFill>
                </a:rPr>
                <a:t>triFusion</a:t>
              </a:r>
            </a:p>
          </p:txBody>
        </p:sp>
        <p:sp>
          <p:nvSpPr>
            <p:cNvPr id="956440" name="Text Box 24"/>
            <p:cNvSpPr txBox="1">
              <a:spLocks noChangeArrowheads="1"/>
            </p:cNvSpPr>
            <p:nvPr/>
          </p:nvSpPr>
          <p:spPr bwMode="auto">
            <a:xfrm>
              <a:off x="1680" y="1536"/>
              <a:ext cx="384" cy="2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fr-FR" b="1">
                  <a:solidFill>
                    <a:srgbClr val="FF0066"/>
                  </a:solidFill>
                </a:rPr>
                <a:t>oui</a:t>
              </a:r>
            </a:p>
          </p:txBody>
        </p:sp>
        <p:sp>
          <p:nvSpPr>
            <p:cNvPr id="956441" name="Text Box 25"/>
            <p:cNvSpPr txBox="1">
              <a:spLocks noChangeArrowheads="1"/>
            </p:cNvSpPr>
            <p:nvPr/>
          </p:nvSpPr>
          <p:spPr bwMode="auto">
            <a:xfrm>
              <a:off x="3612" y="1482"/>
              <a:ext cx="384" cy="2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fr-FR" b="1">
                  <a:solidFill>
                    <a:srgbClr val="FF0066"/>
                  </a:solidFill>
                </a:rPr>
                <a:t>non</a:t>
              </a:r>
            </a:p>
          </p:txBody>
        </p:sp>
        <p:sp>
          <p:nvSpPr>
            <p:cNvPr id="956442" name="Freeform 26"/>
            <p:cNvSpPr>
              <a:spLocks/>
            </p:cNvSpPr>
            <p:nvPr/>
          </p:nvSpPr>
          <p:spPr bwMode="auto">
            <a:xfrm>
              <a:off x="2304" y="1488"/>
              <a:ext cx="720" cy="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88"/>
                </a:cxn>
                <a:cxn ang="0">
                  <a:pos x="720" y="288"/>
                </a:cxn>
                <a:cxn ang="0">
                  <a:pos x="720" y="432"/>
                </a:cxn>
              </a:cxnLst>
              <a:rect l="0" t="0" r="r" b="b"/>
              <a:pathLst>
                <a:path w="720" h="432">
                  <a:moveTo>
                    <a:pt x="0" y="0"/>
                  </a:moveTo>
                  <a:lnTo>
                    <a:pt x="0" y="288"/>
                  </a:lnTo>
                  <a:lnTo>
                    <a:pt x="720" y="288"/>
                  </a:lnTo>
                  <a:lnTo>
                    <a:pt x="720" y="432"/>
                  </a:lnTo>
                </a:path>
              </a:pathLst>
            </a:custGeom>
            <a:noFill/>
            <a:ln w="28575" cap="sq" cmpd="sng">
              <a:solidFill>
                <a:srgbClr val="3333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956443" name="Freeform 27"/>
            <p:cNvSpPr>
              <a:spLocks/>
            </p:cNvSpPr>
            <p:nvPr/>
          </p:nvSpPr>
          <p:spPr bwMode="auto">
            <a:xfrm>
              <a:off x="3702" y="1470"/>
              <a:ext cx="780" cy="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0"/>
                </a:cxn>
                <a:cxn ang="0">
                  <a:pos x="348" y="174"/>
                </a:cxn>
                <a:cxn ang="0">
                  <a:pos x="780" y="174"/>
                </a:cxn>
                <a:cxn ang="0">
                  <a:pos x="780" y="372"/>
                </a:cxn>
              </a:cxnLst>
              <a:rect l="0" t="0" r="r" b="b"/>
              <a:pathLst>
                <a:path w="780" h="372">
                  <a:moveTo>
                    <a:pt x="0" y="0"/>
                  </a:moveTo>
                  <a:lnTo>
                    <a:pt x="348" y="0"/>
                  </a:lnTo>
                  <a:lnTo>
                    <a:pt x="348" y="174"/>
                  </a:lnTo>
                  <a:lnTo>
                    <a:pt x="780" y="174"/>
                  </a:lnTo>
                  <a:lnTo>
                    <a:pt x="780" y="372"/>
                  </a:lnTo>
                </a:path>
              </a:pathLst>
            </a:custGeom>
            <a:noFill/>
            <a:ln w="28575" cap="sq" cmpd="sng">
              <a:solidFill>
                <a:srgbClr val="3333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956444" name="AutoShape 28"/>
            <p:cNvSpPr>
              <a:spLocks noChangeArrowheads="1"/>
            </p:cNvSpPr>
            <p:nvPr/>
          </p:nvSpPr>
          <p:spPr bwMode="auto">
            <a:xfrm flipH="1">
              <a:off x="4308" y="1920"/>
              <a:ext cx="606" cy="354"/>
            </a:xfrm>
            <a:prstGeom prst="flowChartManualInput">
              <a:avLst/>
            </a:prstGeom>
            <a:noFill/>
            <a:ln w="28575" cap="sq">
              <a:solidFill>
                <a:srgbClr val="FF0066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956445" name="Text Box 29"/>
            <p:cNvSpPr txBox="1">
              <a:spLocks noChangeArrowheads="1"/>
            </p:cNvSpPr>
            <p:nvPr/>
          </p:nvSpPr>
          <p:spPr bwMode="auto">
            <a:xfrm>
              <a:off x="4428" y="2010"/>
              <a:ext cx="372" cy="2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fr-FR" b="1">
                  <a:solidFill>
                    <a:srgbClr val="FF0066"/>
                  </a:solidFill>
                </a:rPr>
                <a:t>Fin</a:t>
              </a:r>
            </a:p>
          </p:txBody>
        </p:sp>
      </p:grpSp>
      <p:sp>
        <p:nvSpPr>
          <p:cNvPr id="956446" name="Freeform 30"/>
          <p:cNvSpPr>
            <a:spLocks/>
          </p:cNvSpPr>
          <p:nvPr/>
        </p:nvSpPr>
        <p:spPr bwMode="auto">
          <a:xfrm>
            <a:off x="4586288" y="3482975"/>
            <a:ext cx="3773487" cy="2830513"/>
          </a:xfrm>
          <a:custGeom>
            <a:avLst/>
            <a:gdLst/>
            <a:ahLst/>
            <a:cxnLst>
              <a:cxn ang="0">
                <a:pos x="0" y="1692"/>
              </a:cxn>
              <a:cxn ang="0">
                <a:pos x="0" y="1783"/>
              </a:cxn>
              <a:cxn ang="0">
                <a:pos x="2377" y="1783"/>
              </a:cxn>
              <a:cxn ang="0">
                <a:pos x="2377" y="229"/>
              </a:cxn>
              <a:cxn ang="0">
                <a:pos x="2112" y="0"/>
              </a:cxn>
            </a:cxnLst>
            <a:rect l="0" t="0" r="r" b="b"/>
            <a:pathLst>
              <a:path w="2377" h="1783">
                <a:moveTo>
                  <a:pt x="0" y="1692"/>
                </a:moveTo>
                <a:lnTo>
                  <a:pt x="0" y="1783"/>
                </a:lnTo>
                <a:lnTo>
                  <a:pt x="2377" y="1783"/>
                </a:lnTo>
                <a:lnTo>
                  <a:pt x="2377" y="229"/>
                </a:lnTo>
                <a:lnTo>
                  <a:pt x="2112" y="0"/>
                </a:lnTo>
              </a:path>
            </a:pathLst>
          </a:custGeom>
          <a:noFill/>
          <a:ln w="28575" cap="sq" cmpd="sng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fr-FR"/>
          </a:p>
        </p:txBody>
      </p:sp>
      <p:sp>
        <p:nvSpPr>
          <p:cNvPr id="956449" name="AutoShape 33"/>
          <p:cNvSpPr>
            <a:spLocks noChangeArrowheads="1"/>
          </p:cNvSpPr>
          <p:nvPr/>
        </p:nvSpPr>
        <p:spPr bwMode="auto">
          <a:xfrm>
            <a:off x="2838450" y="4549775"/>
            <a:ext cx="457200" cy="381000"/>
          </a:xfrm>
          <a:prstGeom prst="downArrow">
            <a:avLst>
              <a:gd name="adj1" fmla="val 35417"/>
              <a:gd name="adj2" fmla="val 41963"/>
            </a:avLst>
          </a:prstGeom>
          <a:solidFill>
            <a:srgbClr val="FA54EE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956450" name="AutoShape 34"/>
          <p:cNvSpPr>
            <a:spLocks noChangeArrowheads="1"/>
          </p:cNvSpPr>
          <p:nvPr/>
        </p:nvSpPr>
        <p:spPr bwMode="auto">
          <a:xfrm>
            <a:off x="6138863" y="4543425"/>
            <a:ext cx="457200" cy="381000"/>
          </a:xfrm>
          <a:prstGeom prst="downArrow">
            <a:avLst>
              <a:gd name="adj1" fmla="val 35417"/>
              <a:gd name="adj2" fmla="val 41963"/>
            </a:avLst>
          </a:prstGeom>
          <a:solidFill>
            <a:srgbClr val="FA54EE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A36D-F5B9-4020-B9B1-DAF4C9DD97F8}" type="slidenum">
              <a:rPr lang="fr-FR"/>
              <a:pPr/>
              <a:t>94</a:t>
            </a:fld>
            <a:endParaRPr lang="fr-FR"/>
          </a:p>
        </p:txBody>
      </p:sp>
      <p:sp>
        <p:nvSpPr>
          <p:cNvPr id="9697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97213" y="228600"/>
            <a:ext cx="6410325" cy="725488"/>
          </a:xfrm>
          <a:ln>
            <a:solidFill>
              <a:srgbClr val="6600FF"/>
            </a:solidFill>
          </a:ln>
        </p:spPr>
        <p:txBody>
          <a:bodyPr/>
          <a:lstStyle/>
          <a:p>
            <a:r>
              <a:rPr lang="fr-FR" sz="3200" b="1"/>
              <a:t>Simulation du tri-fusion récursif</a:t>
            </a:r>
          </a:p>
        </p:txBody>
      </p:sp>
      <p:sp>
        <p:nvSpPr>
          <p:cNvPr id="969731" name="Text Box 1027"/>
          <p:cNvSpPr txBox="1">
            <a:spLocks noChangeArrowheads="1"/>
          </p:cNvSpPr>
          <p:nvPr/>
        </p:nvSpPr>
        <p:spPr bwMode="auto">
          <a:xfrm>
            <a:off x="107950" y="268288"/>
            <a:ext cx="2890838" cy="608012"/>
          </a:xfrm>
          <a:prstGeom prst="rect">
            <a:avLst/>
          </a:prstGeom>
          <a:solidFill>
            <a:schemeClr val="accent1"/>
          </a:solidFill>
          <a:ln w="2857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 i="1"/>
              <a:t>Sens descendant</a:t>
            </a:r>
            <a:endParaRPr lang="en-US"/>
          </a:p>
        </p:txBody>
      </p:sp>
      <p:sp>
        <p:nvSpPr>
          <p:cNvPr id="969732" name="AutoShape 1028"/>
          <p:cNvSpPr>
            <a:spLocks noChangeArrowheads="1"/>
          </p:cNvSpPr>
          <p:nvPr/>
        </p:nvSpPr>
        <p:spPr bwMode="auto">
          <a:xfrm rot="16200000" flipV="1">
            <a:off x="7056438" y="3640138"/>
            <a:ext cx="4381500" cy="4572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CCFF66"/>
          </a:solidFill>
          <a:ln w="381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fr-FR"/>
          </a:p>
        </p:txBody>
      </p:sp>
      <p:grpSp>
        <p:nvGrpSpPr>
          <p:cNvPr id="969809" name="Group 1105"/>
          <p:cNvGrpSpPr>
            <a:grpSpLocks/>
          </p:cNvGrpSpPr>
          <p:nvPr/>
        </p:nvGrpSpPr>
        <p:grpSpPr bwMode="auto">
          <a:xfrm>
            <a:off x="2452688" y="1227138"/>
            <a:ext cx="5113337" cy="431800"/>
            <a:chOff x="1545" y="773"/>
            <a:chExt cx="3221" cy="272"/>
          </a:xfrm>
        </p:grpSpPr>
        <p:grpSp>
          <p:nvGrpSpPr>
            <p:cNvPr id="969810" name="Group 1106"/>
            <p:cNvGrpSpPr>
              <a:grpSpLocks/>
            </p:cNvGrpSpPr>
            <p:nvPr/>
          </p:nvGrpSpPr>
          <p:grpSpPr bwMode="auto">
            <a:xfrm>
              <a:off x="1908" y="773"/>
              <a:ext cx="363" cy="272"/>
              <a:chOff x="3120" y="845"/>
              <a:chExt cx="363" cy="272"/>
            </a:xfrm>
          </p:grpSpPr>
          <p:sp>
            <p:nvSpPr>
              <p:cNvPr id="969811" name="Rectangle 1107"/>
              <p:cNvSpPr>
                <a:spLocks noChangeArrowheads="1"/>
              </p:cNvSpPr>
              <p:nvPr/>
            </p:nvSpPr>
            <p:spPr bwMode="auto">
              <a:xfrm>
                <a:off x="3120" y="845"/>
                <a:ext cx="363" cy="272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69812" name="Text Box 1108"/>
              <p:cNvSpPr txBox="1">
                <a:spLocks noChangeArrowheads="1"/>
              </p:cNvSpPr>
              <p:nvPr/>
            </p:nvSpPr>
            <p:spPr bwMode="auto">
              <a:xfrm>
                <a:off x="3171" y="859"/>
                <a:ext cx="276" cy="250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fr-FR"/>
                  <a:t>44</a:t>
                </a:r>
              </a:p>
            </p:txBody>
          </p:sp>
        </p:grpSp>
        <p:grpSp>
          <p:nvGrpSpPr>
            <p:cNvPr id="969813" name="Group 1109"/>
            <p:cNvGrpSpPr>
              <a:grpSpLocks/>
            </p:cNvGrpSpPr>
            <p:nvPr/>
          </p:nvGrpSpPr>
          <p:grpSpPr bwMode="auto">
            <a:xfrm>
              <a:off x="3677" y="773"/>
              <a:ext cx="363" cy="272"/>
              <a:chOff x="1714" y="845"/>
              <a:chExt cx="363" cy="272"/>
            </a:xfrm>
          </p:grpSpPr>
          <p:sp>
            <p:nvSpPr>
              <p:cNvPr id="969814" name="Rectangle 1110"/>
              <p:cNvSpPr>
                <a:spLocks noChangeArrowheads="1"/>
              </p:cNvSpPr>
              <p:nvPr/>
            </p:nvSpPr>
            <p:spPr bwMode="auto">
              <a:xfrm>
                <a:off x="1714" y="845"/>
                <a:ext cx="363" cy="272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69815" name="Text Box 1111"/>
              <p:cNvSpPr txBox="1">
                <a:spLocks noChangeArrowheads="1"/>
              </p:cNvSpPr>
              <p:nvPr/>
            </p:nvSpPr>
            <p:spPr bwMode="auto">
              <a:xfrm>
                <a:off x="1765" y="859"/>
                <a:ext cx="276" cy="250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fr-FR"/>
                  <a:t>88</a:t>
                </a:r>
              </a:p>
            </p:txBody>
          </p:sp>
        </p:grpSp>
        <p:grpSp>
          <p:nvGrpSpPr>
            <p:cNvPr id="969816" name="Group 1112"/>
            <p:cNvGrpSpPr>
              <a:grpSpLocks/>
            </p:cNvGrpSpPr>
            <p:nvPr/>
          </p:nvGrpSpPr>
          <p:grpSpPr bwMode="auto">
            <a:xfrm>
              <a:off x="2589" y="773"/>
              <a:ext cx="363" cy="272"/>
              <a:chOff x="2077" y="845"/>
              <a:chExt cx="363" cy="272"/>
            </a:xfrm>
          </p:grpSpPr>
          <p:sp>
            <p:nvSpPr>
              <p:cNvPr id="969817" name="Rectangle 1113"/>
              <p:cNvSpPr>
                <a:spLocks noChangeArrowheads="1"/>
              </p:cNvSpPr>
              <p:nvPr/>
            </p:nvSpPr>
            <p:spPr bwMode="auto">
              <a:xfrm>
                <a:off x="2077" y="845"/>
                <a:ext cx="363" cy="272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69818" name="Text Box 1114"/>
              <p:cNvSpPr txBox="1">
                <a:spLocks noChangeArrowheads="1"/>
              </p:cNvSpPr>
              <p:nvPr/>
            </p:nvSpPr>
            <p:spPr bwMode="auto">
              <a:xfrm>
                <a:off x="2128" y="859"/>
                <a:ext cx="276" cy="250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fr-FR"/>
                  <a:t>66</a:t>
                </a:r>
              </a:p>
            </p:txBody>
          </p:sp>
        </p:grpSp>
        <p:grpSp>
          <p:nvGrpSpPr>
            <p:cNvPr id="969819" name="Group 1115"/>
            <p:cNvGrpSpPr>
              <a:grpSpLocks/>
            </p:cNvGrpSpPr>
            <p:nvPr/>
          </p:nvGrpSpPr>
          <p:grpSpPr bwMode="auto">
            <a:xfrm>
              <a:off x="3315" y="773"/>
              <a:ext cx="363" cy="272"/>
              <a:chOff x="2758" y="845"/>
              <a:chExt cx="363" cy="272"/>
            </a:xfrm>
          </p:grpSpPr>
          <p:sp>
            <p:nvSpPr>
              <p:cNvPr id="969820" name="Rectangle 1116"/>
              <p:cNvSpPr>
                <a:spLocks noChangeArrowheads="1"/>
              </p:cNvSpPr>
              <p:nvPr/>
            </p:nvSpPr>
            <p:spPr bwMode="auto">
              <a:xfrm>
                <a:off x="2758" y="845"/>
                <a:ext cx="363" cy="272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69821" name="Text Box 1117"/>
              <p:cNvSpPr txBox="1">
                <a:spLocks noChangeArrowheads="1"/>
              </p:cNvSpPr>
              <p:nvPr/>
            </p:nvSpPr>
            <p:spPr bwMode="auto">
              <a:xfrm>
                <a:off x="2809" y="859"/>
                <a:ext cx="276" cy="250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fr-FR"/>
                  <a:t>55</a:t>
                </a:r>
              </a:p>
            </p:txBody>
          </p:sp>
        </p:grpSp>
        <p:grpSp>
          <p:nvGrpSpPr>
            <p:cNvPr id="969822" name="Group 1118"/>
            <p:cNvGrpSpPr>
              <a:grpSpLocks/>
            </p:cNvGrpSpPr>
            <p:nvPr/>
          </p:nvGrpSpPr>
          <p:grpSpPr bwMode="auto">
            <a:xfrm>
              <a:off x="4403" y="773"/>
              <a:ext cx="363" cy="272"/>
              <a:chOff x="1260" y="2069"/>
              <a:chExt cx="363" cy="272"/>
            </a:xfrm>
          </p:grpSpPr>
          <p:sp>
            <p:nvSpPr>
              <p:cNvPr id="969823" name="Rectangle 1119"/>
              <p:cNvSpPr>
                <a:spLocks noChangeArrowheads="1"/>
              </p:cNvSpPr>
              <p:nvPr/>
            </p:nvSpPr>
            <p:spPr bwMode="auto">
              <a:xfrm>
                <a:off x="1260" y="2069"/>
                <a:ext cx="363" cy="272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69824" name="Text Box 1120"/>
              <p:cNvSpPr txBox="1">
                <a:spLocks noChangeArrowheads="1"/>
              </p:cNvSpPr>
              <p:nvPr/>
            </p:nvSpPr>
            <p:spPr bwMode="auto">
              <a:xfrm>
                <a:off x="1311" y="2083"/>
                <a:ext cx="276" cy="250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fr-FR"/>
                  <a:t>44</a:t>
                </a:r>
              </a:p>
            </p:txBody>
          </p:sp>
        </p:grpSp>
        <p:grpSp>
          <p:nvGrpSpPr>
            <p:cNvPr id="969825" name="Group 1121"/>
            <p:cNvGrpSpPr>
              <a:grpSpLocks/>
            </p:cNvGrpSpPr>
            <p:nvPr/>
          </p:nvGrpSpPr>
          <p:grpSpPr bwMode="auto">
            <a:xfrm>
              <a:off x="2952" y="773"/>
              <a:ext cx="363" cy="272"/>
              <a:chOff x="3483" y="845"/>
              <a:chExt cx="363" cy="272"/>
            </a:xfrm>
          </p:grpSpPr>
          <p:sp>
            <p:nvSpPr>
              <p:cNvPr id="969826" name="Rectangle 1122"/>
              <p:cNvSpPr>
                <a:spLocks noChangeArrowheads="1"/>
              </p:cNvSpPr>
              <p:nvPr/>
            </p:nvSpPr>
            <p:spPr bwMode="auto">
              <a:xfrm>
                <a:off x="3483" y="845"/>
                <a:ext cx="363" cy="272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69827" name="Text Box 1123"/>
              <p:cNvSpPr txBox="1">
                <a:spLocks noChangeArrowheads="1"/>
              </p:cNvSpPr>
              <p:nvPr/>
            </p:nvSpPr>
            <p:spPr bwMode="auto">
              <a:xfrm>
                <a:off x="3534" y="859"/>
                <a:ext cx="276" cy="250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fr-FR"/>
                  <a:t>33</a:t>
                </a:r>
              </a:p>
            </p:txBody>
          </p:sp>
        </p:grpSp>
        <p:grpSp>
          <p:nvGrpSpPr>
            <p:cNvPr id="969828" name="Group 1124"/>
            <p:cNvGrpSpPr>
              <a:grpSpLocks/>
            </p:cNvGrpSpPr>
            <p:nvPr/>
          </p:nvGrpSpPr>
          <p:grpSpPr bwMode="auto">
            <a:xfrm>
              <a:off x="1545" y="773"/>
              <a:ext cx="363" cy="272"/>
              <a:chOff x="1260" y="2069"/>
              <a:chExt cx="363" cy="272"/>
            </a:xfrm>
          </p:grpSpPr>
          <p:sp>
            <p:nvSpPr>
              <p:cNvPr id="969829" name="Rectangle 1125"/>
              <p:cNvSpPr>
                <a:spLocks noChangeArrowheads="1"/>
              </p:cNvSpPr>
              <p:nvPr/>
            </p:nvSpPr>
            <p:spPr bwMode="auto">
              <a:xfrm>
                <a:off x="1260" y="2069"/>
                <a:ext cx="363" cy="272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69830" name="Text Box 1126"/>
              <p:cNvSpPr txBox="1">
                <a:spLocks noChangeArrowheads="1"/>
              </p:cNvSpPr>
              <p:nvPr/>
            </p:nvSpPr>
            <p:spPr bwMode="auto">
              <a:xfrm>
                <a:off x="1311" y="2083"/>
                <a:ext cx="276" cy="250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fr-FR"/>
                  <a:t>77</a:t>
                </a:r>
              </a:p>
            </p:txBody>
          </p:sp>
        </p:grpSp>
        <p:grpSp>
          <p:nvGrpSpPr>
            <p:cNvPr id="969831" name="Group 1127"/>
            <p:cNvGrpSpPr>
              <a:grpSpLocks/>
            </p:cNvGrpSpPr>
            <p:nvPr/>
          </p:nvGrpSpPr>
          <p:grpSpPr bwMode="auto">
            <a:xfrm>
              <a:off x="4040" y="773"/>
              <a:ext cx="363" cy="272"/>
              <a:chOff x="3846" y="845"/>
              <a:chExt cx="363" cy="272"/>
            </a:xfrm>
          </p:grpSpPr>
          <p:sp>
            <p:nvSpPr>
              <p:cNvPr id="969832" name="Rectangle 1128"/>
              <p:cNvSpPr>
                <a:spLocks noChangeArrowheads="1"/>
              </p:cNvSpPr>
              <p:nvPr/>
            </p:nvSpPr>
            <p:spPr bwMode="auto">
              <a:xfrm>
                <a:off x="3846" y="845"/>
                <a:ext cx="363" cy="272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69833" name="Text Box 1129"/>
              <p:cNvSpPr txBox="1">
                <a:spLocks noChangeArrowheads="1"/>
              </p:cNvSpPr>
              <p:nvPr/>
            </p:nvSpPr>
            <p:spPr bwMode="auto">
              <a:xfrm>
                <a:off x="3897" y="859"/>
                <a:ext cx="276" cy="250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fr-FR"/>
                  <a:t>22</a:t>
                </a:r>
              </a:p>
            </p:txBody>
          </p:sp>
        </p:grpSp>
        <p:grpSp>
          <p:nvGrpSpPr>
            <p:cNvPr id="969834" name="Group 1130"/>
            <p:cNvGrpSpPr>
              <a:grpSpLocks/>
            </p:cNvGrpSpPr>
            <p:nvPr/>
          </p:nvGrpSpPr>
          <p:grpSpPr bwMode="auto">
            <a:xfrm>
              <a:off x="2226" y="773"/>
              <a:ext cx="363" cy="272"/>
              <a:chOff x="1260" y="2069"/>
              <a:chExt cx="363" cy="272"/>
            </a:xfrm>
          </p:grpSpPr>
          <p:sp>
            <p:nvSpPr>
              <p:cNvPr id="969835" name="Rectangle 1131"/>
              <p:cNvSpPr>
                <a:spLocks noChangeArrowheads="1"/>
              </p:cNvSpPr>
              <p:nvPr/>
            </p:nvSpPr>
            <p:spPr bwMode="auto">
              <a:xfrm>
                <a:off x="1260" y="2069"/>
                <a:ext cx="363" cy="272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69836" name="Text Box 1132"/>
              <p:cNvSpPr txBox="1">
                <a:spLocks noChangeArrowheads="1"/>
              </p:cNvSpPr>
              <p:nvPr/>
            </p:nvSpPr>
            <p:spPr bwMode="auto">
              <a:xfrm>
                <a:off x="1311" y="2083"/>
                <a:ext cx="276" cy="250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fr-FR"/>
                  <a:t>99</a:t>
                </a:r>
              </a:p>
            </p:txBody>
          </p:sp>
        </p:grpSp>
      </p:grpSp>
      <p:sp>
        <p:nvSpPr>
          <p:cNvPr id="969888" name="AutoShape 1184"/>
          <p:cNvSpPr>
            <a:spLocks noChangeArrowheads="1"/>
          </p:cNvSpPr>
          <p:nvPr/>
        </p:nvSpPr>
        <p:spPr bwMode="auto">
          <a:xfrm>
            <a:off x="3902075" y="5510213"/>
            <a:ext cx="1104900" cy="835025"/>
          </a:xfrm>
          <a:custGeom>
            <a:avLst/>
            <a:gdLst>
              <a:gd name="G0" fmla="+- 13612 0 0"/>
              <a:gd name="G1" fmla="+- 8541 0 0"/>
              <a:gd name="G2" fmla="+- 21600 0 8541"/>
              <a:gd name="G3" fmla="+- 10800 0 8541"/>
              <a:gd name="G4" fmla="+- 21600 0 13612"/>
              <a:gd name="G5" fmla="*/ G4 G3 10800"/>
              <a:gd name="G6" fmla="+- 21600 0 G5"/>
              <a:gd name="T0" fmla="*/ 13612 w 21600"/>
              <a:gd name="T1" fmla="*/ 0 h 21600"/>
              <a:gd name="T2" fmla="*/ 0 w 21600"/>
              <a:gd name="T3" fmla="*/ 10800 h 21600"/>
              <a:gd name="T4" fmla="*/ 13612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3612" y="0"/>
                </a:moveTo>
                <a:lnTo>
                  <a:pt x="13612" y="8541"/>
                </a:lnTo>
                <a:lnTo>
                  <a:pt x="3375" y="8541"/>
                </a:lnTo>
                <a:lnTo>
                  <a:pt x="3375" y="13059"/>
                </a:lnTo>
                <a:lnTo>
                  <a:pt x="13612" y="13059"/>
                </a:lnTo>
                <a:lnTo>
                  <a:pt x="13612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8541"/>
                </a:moveTo>
                <a:lnTo>
                  <a:pt x="1350" y="13059"/>
                </a:lnTo>
                <a:lnTo>
                  <a:pt x="2700" y="13059"/>
                </a:lnTo>
                <a:lnTo>
                  <a:pt x="2700" y="8541"/>
                </a:lnTo>
                <a:close/>
              </a:path>
              <a:path w="21600" h="21600">
                <a:moveTo>
                  <a:pt x="0" y="8541"/>
                </a:moveTo>
                <a:lnTo>
                  <a:pt x="0" y="13059"/>
                </a:lnTo>
                <a:lnTo>
                  <a:pt x="675" y="13059"/>
                </a:lnTo>
                <a:lnTo>
                  <a:pt x="675" y="8541"/>
                </a:lnTo>
                <a:close/>
              </a:path>
            </a:pathLst>
          </a:cu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endParaRPr lang="fr-FR"/>
          </a:p>
        </p:txBody>
      </p:sp>
      <p:sp>
        <p:nvSpPr>
          <p:cNvPr id="969889" name="Text Box 1185"/>
          <p:cNvSpPr txBox="1">
            <a:spLocks noChangeArrowheads="1"/>
          </p:cNvSpPr>
          <p:nvPr/>
        </p:nvSpPr>
        <p:spPr bwMode="auto">
          <a:xfrm>
            <a:off x="5937250" y="2844800"/>
            <a:ext cx="2709863" cy="608013"/>
          </a:xfrm>
          <a:prstGeom prst="rect">
            <a:avLst/>
          </a:prstGeom>
          <a:solidFill>
            <a:srgbClr val="CCFF66"/>
          </a:solidFill>
          <a:ln w="28575" cap="sq">
            <a:solidFill>
              <a:srgbClr val="0099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 i="1"/>
              <a:t>Sens ascendant</a:t>
            </a:r>
            <a:endParaRPr lang="en-US"/>
          </a:p>
        </p:txBody>
      </p:sp>
      <p:sp>
        <p:nvSpPr>
          <p:cNvPr id="969890" name="AutoShape 1186"/>
          <p:cNvSpPr>
            <a:spLocks noChangeArrowheads="1"/>
          </p:cNvSpPr>
          <p:nvPr/>
        </p:nvSpPr>
        <p:spPr bwMode="auto">
          <a:xfrm rot="5400000">
            <a:off x="-1195387" y="3414713"/>
            <a:ext cx="4381500" cy="4572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fr-FR"/>
          </a:p>
        </p:txBody>
      </p:sp>
      <p:grpSp>
        <p:nvGrpSpPr>
          <p:cNvPr id="969923" name="Group 1219"/>
          <p:cNvGrpSpPr>
            <a:grpSpLocks/>
          </p:cNvGrpSpPr>
          <p:nvPr/>
        </p:nvGrpSpPr>
        <p:grpSpPr bwMode="auto">
          <a:xfrm>
            <a:off x="2174875" y="1622425"/>
            <a:ext cx="2936875" cy="1041400"/>
            <a:chOff x="1370" y="1022"/>
            <a:chExt cx="1850" cy="656"/>
          </a:xfrm>
        </p:grpSpPr>
        <p:grpSp>
          <p:nvGrpSpPr>
            <p:cNvPr id="969742" name="Group 1038"/>
            <p:cNvGrpSpPr>
              <a:grpSpLocks/>
            </p:cNvGrpSpPr>
            <p:nvPr/>
          </p:nvGrpSpPr>
          <p:grpSpPr bwMode="auto">
            <a:xfrm>
              <a:off x="1370" y="1406"/>
              <a:ext cx="1452" cy="272"/>
              <a:chOff x="1361" y="1434"/>
              <a:chExt cx="1452" cy="272"/>
            </a:xfrm>
          </p:grpSpPr>
          <p:grpSp>
            <p:nvGrpSpPr>
              <p:cNvPr id="969743" name="Group 1039"/>
              <p:cNvGrpSpPr>
                <a:grpSpLocks/>
              </p:cNvGrpSpPr>
              <p:nvPr/>
            </p:nvGrpSpPr>
            <p:grpSpPr bwMode="auto">
              <a:xfrm>
                <a:off x="1724" y="1434"/>
                <a:ext cx="363" cy="272"/>
                <a:chOff x="3120" y="845"/>
                <a:chExt cx="363" cy="272"/>
              </a:xfrm>
            </p:grpSpPr>
            <p:sp>
              <p:nvSpPr>
                <p:cNvPr id="969744" name="Rectangle 1040"/>
                <p:cNvSpPr>
                  <a:spLocks noChangeArrowheads="1"/>
                </p:cNvSpPr>
                <p:nvPr/>
              </p:nvSpPr>
              <p:spPr bwMode="auto">
                <a:xfrm>
                  <a:off x="3120" y="845"/>
                  <a:ext cx="363" cy="27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69745" name="Text Box 1041"/>
                <p:cNvSpPr txBox="1">
                  <a:spLocks noChangeArrowheads="1"/>
                </p:cNvSpPr>
                <p:nvPr/>
              </p:nvSpPr>
              <p:spPr bwMode="auto">
                <a:xfrm>
                  <a:off x="3171" y="859"/>
                  <a:ext cx="276" cy="250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fr-FR"/>
                    <a:t>44</a:t>
                  </a:r>
                </a:p>
              </p:txBody>
            </p:sp>
          </p:grpSp>
          <p:grpSp>
            <p:nvGrpSpPr>
              <p:cNvPr id="969746" name="Group 1042"/>
              <p:cNvGrpSpPr>
                <a:grpSpLocks/>
              </p:cNvGrpSpPr>
              <p:nvPr/>
            </p:nvGrpSpPr>
            <p:grpSpPr bwMode="auto">
              <a:xfrm>
                <a:off x="2087" y="1434"/>
                <a:ext cx="363" cy="272"/>
                <a:chOff x="2077" y="845"/>
                <a:chExt cx="363" cy="272"/>
              </a:xfrm>
            </p:grpSpPr>
            <p:sp>
              <p:nvSpPr>
                <p:cNvPr id="969747" name="Rectangle 1043"/>
                <p:cNvSpPr>
                  <a:spLocks noChangeArrowheads="1"/>
                </p:cNvSpPr>
                <p:nvPr/>
              </p:nvSpPr>
              <p:spPr bwMode="auto">
                <a:xfrm>
                  <a:off x="2077" y="845"/>
                  <a:ext cx="363" cy="27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69748" name="Text Box 1044"/>
                <p:cNvSpPr txBox="1">
                  <a:spLocks noChangeArrowheads="1"/>
                </p:cNvSpPr>
                <p:nvPr/>
              </p:nvSpPr>
              <p:spPr bwMode="auto">
                <a:xfrm>
                  <a:off x="2128" y="859"/>
                  <a:ext cx="276" cy="250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fr-FR"/>
                    <a:t>99</a:t>
                  </a:r>
                </a:p>
              </p:txBody>
            </p:sp>
          </p:grpSp>
          <p:grpSp>
            <p:nvGrpSpPr>
              <p:cNvPr id="969749" name="Group 1045"/>
              <p:cNvGrpSpPr>
                <a:grpSpLocks/>
              </p:cNvGrpSpPr>
              <p:nvPr/>
            </p:nvGrpSpPr>
            <p:grpSpPr bwMode="auto">
              <a:xfrm>
                <a:off x="2450" y="1434"/>
                <a:ext cx="363" cy="272"/>
                <a:chOff x="3483" y="845"/>
                <a:chExt cx="363" cy="272"/>
              </a:xfrm>
            </p:grpSpPr>
            <p:sp>
              <p:nvSpPr>
                <p:cNvPr id="969750" name="Rectangle 1046"/>
                <p:cNvSpPr>
                  <a:spLocks noChangeArrowheads="1"/>
                </p:cNvSpPr>
                <p:nvPr/>
              </p:nvSpPr>
              <p:spPr bwMode="auto">
                <a:xfrm>
                  <a:off x="3483" y="845"/>
                  <a:ext cx="363" cy="27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69751" name="Text Box 1047"/>
                <p:cNvSpPr txBox="1">
                  <a:spLocks noChangeArrowheads="1"/>
                </p:cNvSpPr>
                <p:nvPr/>
              </p:nvSpPr>
              <p:spPr bwMode="auto">
                <a:xfrm>
                  <a:off x="3534" y="859"/>
                  <a:ext cx="276" cy="250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fr-FR"/>
                    <a:t>66</a:t>
                  </a:r>
                </a:p>
              </p:txBody>
            </p:sp>
          </p:grpSp>
          <p:grpSp>
            <p:nvGrpSpPr>
              <p:cNvPr id="969752" name="Group 1048"/>
              <p:cNvGrpSpPr>
                <a:grpSpLocks/>
              </p:cNvGrpSpPr>
              <p:nvPr/>
            </p:nvGrpSpPr>
            <p:grpSpPr bwMode="auto">
              <a:xfrm>
                <a:off x="1361" y="1434"/>
                <a:ext cx="363" cy="272"/>
                <a:chOff x="1260" y="2069"/>
                <a:chExt cx="363" cy="272"/>
              </a:xfrm>
            </p:grpSpPr>
            <p:sp>
              <p:nvSpPr>
                <p:cNvPr id="969753" name="Rectangle 1049"/>
                <p:cNvSpPr>
                  <a:spLocks noChangeArrowheads="1"/>
                </p:cNvSpPr>
                <p:nvPr/>
              </p:nvSpPr>
              <p:spPr bwMode="auto">
                <a:xfrm>
                  <a:off x="1260" y="2069"/>
                  <a:ext cx="363" cy="27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69754" name="Text Box 1050"/>
                <p:cNvSpPr txBox="1">
                  <a:spLocks noChangeArrowheads="1"/>
                </p:cNvSpPr>
                <p:nvPr/>
              </p:nvSpPr>
              <p:spPr bwMode="auto">
                <a:xfrm>
                  <a:off x="1311" y="2083"/>
                  <a:ext cx="276" cy="250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fr-FR"/>
                    <a:t>77</a:t>
                  </a:r>
                </a:p>
              </p:txBody>
            </p:sp>
          </p:grpSp>
        </p:grpSp>
        <p:grpSp>
          <p:nvGrpSpPr>
            <p:cNvPr id="969837" name="Group 1133"/>
            <p:cNvGrpSpPr>
              <a:grpSpLocks/>
            </p:cNvGrpSpPr>
            <p:nvPr/>
          </p:nvGrpSpPr>
          <p:grpSpPr bwMode="auto">
            <a:xfrm>
              <a:off x="2866" y="1022"/>
              <a:ext cx="354" cy="354"/>
              <a:chOff x="3403" y="2155"/>
              <a:chExt cx="354" cy="354"/>
            </a:xfrm>
          </p:grpSpPr>
          <p:sp>
            <p:nvSpPr>
              <p:cNvPr id="969838" name="AutoShape 1134"/>
              <p:cNvSpPr>
                <a:spLocks noChangeArrowheads="1"/>
              </p:cNvSpPr>
              <p:nvPr/>
            </p:nvSpPr>
            <p:spPr bwMode="auto">
              <a:xfrm rot="5400000">
                <a:off x="3522" y="2036"/>
                <a:ext cx="115" cy="354"/>
              </a:xfrm>
              <a:prstGeom prst="chevron">
                <a:avLst>
                  <a:gd name="adj" fmla="val 76472"/>
                </a:avLst>
              </a:prstGeom>
              <a:solidFill>
                <a:srgbClr val="FD512F"/>
              </a:solidFill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69839" name="Line 1135"/>
              <p:cNvSpPr>
                <a:spLocks noChangeShapeType="1"/>
              </p:cNvSpPr>
              <p:nvPr/>
            </p:nvSpPr>
            <p:spPr bwMode="auto">
              <a:xfrm flipH="1">
                <a:off x="3580" y="2265"/>
                <a:ext cx="0" cy="244"/>
              </a:xfrm>
              <a:prstGeom prst="line">
                <a:avLst/>
              </a:prstGeom>
              <a:noFill/>
              <a:ln w="19050" cap="sq">
                <a:solidFill>
                  <a:srgbClr val="FD512F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</p:grpSp>
        <p:sp>
          <p:nvSpPr>
            <p:cNvPr id="969915" name="AutoShape 1211"/>
            <p:cNvSpPr>
              <a:spLocks noChangeArrowheads="1"/>
            </p:cNvSpPr>
            <p:nvPr/>
          </p:nvSpPr>
          <p:spPr bwMode="auto">
            <a:xfrm>
              <a:off x="2633" y="1125"/>
              <a:ext cx="274" cy="201"/>
            </a:xfrm>
            <a:prstGeom prst="wedgeEllipseCallout">
              <a:avLst>
                <a:gd name="adj1" fmla="val -26278"/>
                <a:gd name="adj2" fmla="val 41542"/>
              </a:avLst>
            </a:prstGeom>
            <a:solidFill>
              <a:srgbClr val="E1EDF3"/>
            </a:solidFill>
            <a:ln w="1905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fr-FR" sz="1400" b="1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969924" name="Group 1220"/>
          <p:cNvGrpSpPr>
            <a:grpSpLocks/>
          </p:cNvGrpSpPr>
          <p:nvPr/>
        </p:nvGrpSpPr>
        <p:grpSpPr bwMode="auto">
          <a:xfrm>
            <a:off x="1849438" y="2827338"/>
            <a:ext cx="1774825" cy="1252537"/>
            <a:chOff x="1165" y="1781"/>
            <a:chExt cx="1118" cy="789"/>
          </a:xfrm>
        </p:grpSpPr>
        <p:grpSp>
          <p:nvGrpSpPr>
            <p:cNvPr id="969739" name="Group 1035"/>
            <p:cNvGrpSpPr>
              <a:grpSpLocks/>
            </p:cNvGrpSpPr>
            <p:nvPr/>
          </p:nvGrpSpPr>
          <p:grpSpPr bwMode="auto">
            <a:xfrm>
              <a:off x="1929" y="1781"/>
              <a:ext cx="354" cy="354"/>
              <a:chOff x="3403" y="2155"/>
              <a:chExt cx="354" cy="354"/>
            </a:xfrm>
          </p:grpSpPr>
          <p:sp>
            <p:nvSpPr>
              <p:cNvPr id="969740" name="AutoShape 1036"/>
              <p:cNvSpPr>
                <a:spLocks noChangeArrowheads="1"/>
              </p:cNvSpPr>
              <p:nvPr/>
            </p:nvSpPr>
            <p:spPr bwMode="auto">
              <a:xfrm rot="5400000">
                <a:off x="3522" y="2036"/>
                <a:ext cx="115" cy="354"/>
              </a:xfrm>
              <a:prstGeom prst="chevron">
                <a:avLst>
                  <a:gd name="adj" fmla="val 76472"/>
                </a:avLst>
              </a:prstGeom>
              <a:solidFill>
                <a:srgbClr val="FD512F"/>
              </a:solidFill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69741" name="Line 1037"/>
              <p:cNvSpPr>
                <a:spLocks noChangeShapeType="1"/>
              </p:cNvSpPr>
              <p:nvPr/>
            </p:nvSpPr>
            <p:spPr bwMode="auto">
              <a:xfrm flipH="1">
                <a:off x="3580" y="2265"/>
                <a:ext cx="0" cy="244"/>
              </a:xfrm>
              <a:prstGeom prst="line">
                <a:avLst/>
              </a:prstGeom>
              <a:noFill/>
              <a:ln w="19050" cap="sq">
                <a:solidFill>
                  <a:srgbClr val="FD512F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</p:grpSp>
        <p:grpSp>
          <p:nvGrpSpPr>
            <p:cNvPr id="969857" name="Group 1153"/>
            <p:cNvGrpSpPr>
              <a:grpSpLocks/>
            </p:cNvGrpSpPr>
            <p:nvPr/>
          </p:nvGrpSpPr>
          <p:grpSpPr bwMode="auto">
            <a:xfrm>
              <a:off x="1165" y="2264"/>
              <a:ext cx="718" cy="306"/>
              <a:chOff x="1165" y="2264"/>
              <a:chExt cx="718" cy="306"/>
            </a:xfrm>
          </p:grpSpPr>
          <p:grpSp>
            <p:nvGrpSpPr>
              <p:cNvPr id="969856" name="Group 1152"/>
              <p:cNvGrpSpPr>
                <a:grpSpLocks/>
              </p:cNvGrpSpPr>
              <p:nvPr/>
            </p:nvGrpSpPr>
            <p:grpSpPr bwMode="auto">
              <a:xfrm>
                <a:off x="1520" y="2264"/>
                <a:ext cx="363" cy="306"/>
                <a:chOff x="2406" y="2437"/>
                <a:chExt cx="363" cy="306"/>
              </a:xfrm>
            </p:grpSpPr>
            <p:sp>
              <p:nvSpPr>
                <p:cNvPr id="969798" name="Rectangle 1094"/>
                <p:cNvSpPr>
                  <a:spLocks noChangeArrowheads="1"/>
                </p:cNvSpPr>
                <p:nvPr/>
              </p:nvSpPr>
              <p:spPr bwMode="auto">
                <a:xfrm>
                  <a:off x="2406" y="2437"/>
                  <a:ext cx="363" cy="306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69799" name="Text Box 1095"/>
                <p:cNvSpPr txBox="1">
                  <a:spLocks noChangeArrowheads="1"/>
                </p:cNvSpPr>
                <p:nvPr/>
              </p:nvSpPr>
              <p:spPr bwMode="auto">
                <a:xfrm>
                  <a:off x="2439" y="2467"/>
                  <a:ext cx="276" cy="250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fr-FR"/>
                    <a:t>44</a:t>
                  </a:r>
                </a:p>
              </p:txBody>
            </p:sp>
          </p:grpSp>
          <p:grpSp>
            <p:nvGrpSpPr>
              <p:cNvPr id="969855" name="Group 1151"/>
              <p:cNvGrpSpPr>
                <a:grpSpLocks/>
              </p:cNvGrpSpPr>
              <p:nvPr/>
            </p:nvGrpSpPr>
            <p:grpSpPr bwMode="auto">
              <a:xfrm>
                <a:off x="1165" y="2270"/>
                <a:ext cx="363" cy="296"/>
                <a:chOff x="2628" y="2344"/>
                <a:chExt cx="363" cy="277"/>
              </a:xfrm>
            </p:grpSpPr>
            <p:sp>
              <p:nvSpPr>
                <p:cNvPr id="969801" name="Rectangle 1097"/>
                <p:cNvSpPr>
                  <a:spLocks noChangeArrowheads="1"/>
                </p:cNvSpPr>
                <p:nvPr/>
              </p:nvSpPr>
              <p:spPr bwMode="auto">
                <a:xfrm>
                  <a:off x="2628" y="2344"/>
                  <a:ext cx="363" cy="277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69802" name="Text Box 1098"/>
                <p:cNvSpPr txBox="1">
                  <a:spLocks noChangeArrowheads="1"/>
                </p:cNvSpPr>
                <p:nvPr/>
              </p:nvSpPr>
              <p:spPr bwMode="auto">
                <a:xfrm>
                  <a:off x="2657" y="2356"/>
                  <a:ext cx="284" cy="234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fr-FR"/>
                    <a:t>77</a:t>
                  </a:r>
                </a:p>
              </p:txBody>
            </p:sp>
          </p:grpSp>
        </p:grpSp>
        <p:sp>
          <p:nvSpPr>
            <p:cNvPr id="969917" name="AutoShape 1213"/>
            <p:cNvSpPr>
              <a:spLocks noChangeArrowheads="1"/>
            </p:cNvSpPr>
            <p:nvPr/>
          </p:nvSpPr>
          <p:spPr bwMode="auto">
            <a:xfrm>
              <a:off x="1739" y="1905"/>
              <a:ext cx="274" cy="201"/>
            </a:xfrm>
            <a:prstGeom prst="wedgeEllipseCallout">
              <a:avLst>
                <a:gd name="adj1" fmla="val 37227"/>
                <a:gd name="adj2" fmla="val -30097"/>
              </a:avLst>
            </a:prstGeom>
            <a:solidFill>
              <a:srgbClr val="E1EDF3"/>
            </a:solidFill>
            <a:ln w="1905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fr-FR" sz="1400" b="1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969925" name="Group 1221"/>
          <p:cNvGrpSpPr>
            <a:grpSpLocks/>
          </p:cNvGrpSpPr>
          <p:nvPr/>
        </p:nvGrpSpPr>
        <p:grpSpPr bwMode="auto">
          <a:xfrm>
            <a:off x="1784350" y="4187825"/>
            <a:ext cx="1443038" cy="1155700"/>
            <a:chOff x="1124" y="2638"/>
            <a:chExt cx="909" cy="728"/>
          </a:xfrm>
        </p:grpSpPr>
        <p:grpSp>
          <p:nvGrpSpPr>
            <p:cNvPr id="969803" name="Group 1099"/>
            <p:cNvGrpSpPr>
              <a:grpSpLocks/>
            </p:cNvGrpSpPr>
            <p:nvPr/>
          </p:nvGrpSpPr>
          <p:grpSpPr bwMode="auto">
            <a:xfrm>
              <a:off x="1396" y="2638"/>
              <a:ext cx="354" cy="354"/>
              <a:chOff x="3403" y="2155"/>
              <a:chExt cx="354" cy="354"/>
            </a:xfrm>
          </p:grpSpPr>
          <p:sp>
            <p:nvSpPr>
              <p:cNvPr id="969804" name="AutoShape 1100"/>
              <p:cNvSpPr>
                <a:spLocks noChangeArrowheads="1"/>
              </p:cNvSpPr>
              <p:nvPr/>
            </p:nvSpPr>
            <p:spPr bwMode="auto">
              <a:xfrm rot="5400000">
                <a:off x="3522" y="2036"/>
                <a:ext cx="115" cy="354"/>
              </a:xfrm>
              <a:prstGeom prst="chevron">
                <a:avLst>
                  <a:gd name="adj" fmla="val 76472"/>
                </a:avLst>
              </a:prstGeom>
              <a:solidFill>
                <a:srgbClr val="FD512F"/>
              </a:solidFill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69805" name="Line 1101"/>
              <p:cNvSpPr>
                <a:spLocks noChangeShapeType="1"/>
              </p:cNvSpPr>
              <p:nvPr/>
            </p:nvSpPr>
            <p:spPr bwMode="auto">
              <a:xfrm flipH="1">
                <a:off x="3580" y="2265"/>
                <a:ext cx="0" cy="244"/>
              </a:xfrm>
              <a:prstGeom prst="line">
                <a:avLst/>
              </a:prstGeom>
              <a:noFill/>
              <a:ln w="19050" cap="sq">
                <a:solidFill>
                  <a:srgbClr val="FD512F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</p:grpSp>
        <p:grpSp>
          <p:nvGrpSpPr>
            <p:cNvPr id="969840" name="Group 1136"/>
            <p:cNvGrpSpPr>
              <a:grpSpLocks/>
            </p:cNvGrpSpPr>
            <p:nvPr/>
          </p:nvGrpSpPr>
          <p:grpSpPr bwMode="auto">
            <a:xfrm>
              <a:off x="1670" y="3079"/>
              <a:ext cx="363" cy="268"/>
              <a:chOff x="1714" y="845"/>
              <a:chExt cx="363" cy="272"/>
            </a:xfrm>
          </p:grpSpPr>
          <p:sp>
            <p:nvSpPr>
              <p:cNvPr id="969841" name="Rectangle 1137"/>
              <p:cNvSpPr>
                <a:spLocks noChangeArrowheads="1"/>
              </p:cNvSpPr>
              <p:nvPr/>
            </p:nvSpPr>
            <p:spPr bwMode="auto">
              <a:xfrm>
                <a:off x="1714" y="845"/>
                <a:ext cx="363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69842" name="Text Box 1138"/>
              <p:cNvSpPr txBox="1">
                <a:spLocks noChangeArrowheads="1"/>
              </p:cNvSpPr>
              <p:nvPr/>
            </p:nvSpPr>
            <p:spPr bwMode="auto">
              <a:xfrm>
                <a:off x="1765" y="858"/>
                <a:ext cx="276" cy="254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fr-FR"/>
                  <a:t>44</a:t>
                </a:r>
              </a:p>
            </p:txBody>
          </p:sp>
        </p:grpSp>
        <p:grpSp>
          <p:nvGrpSpPr>
            <p:cNvPr id="969843" name="Group 1139"/>
            <p:cNvGrpSpPr>
              <a:grpSpLocks/>
            </p:cNvGrpSpPr>
            <p:nvPr/>
          </p:nvGrpSpPr>
          <p:grpSpPr bwMode="auto">
            <a:xfrm>
              <a:off x="1124" y="3080"/>
              <a:ext cx="363" cy="286"/>
              <a:chOff x="2077" y="845"/>
              <a:chExt cx="363" cy="272"/>
            </a:xfrm>
          </p:grpSpPr>
          <p:sp>
            <p:nvSpPr>
              <p:cNvPr id="969844" name="Rectangle 1140"/>
              <p:cNvSpPr>
                <a:spLocks noChangeArrowheads="1"/>
              </p:cNvSpPr>
              <p:nvPr/>
            </p:nvSpPr>
            <p:spPr bwMode="auto">
              <a:xfrm>
                <a:off x="2077" y="845"/>
                <a:ext cx="363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69845" name="Text Box 1141"/>
              <p:cNvSpPr txBox="1">
                <a:spLocks noChangeArrowheads="1"/>
              </p:cNvSpPr>
              <p:nvPr/>
            </p:nvSpPr>
            <p:spPr bwMode="auto">
              <a:xfrm>
                <a:off x="2128" y="863"/>
                <a:ext cx="276" cy="238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fr-FR"/>
                  <a:t>77</a:t>
                </a:r>
              </a:p>
            </p:txBody>
          </p:sp>
        </p:grpSp>
        <p:sp>
          <p:nvSpPr>
            <p:cNvPr id="969918" name="AutoShape 1214"/>
            <p:cNvSpPr>
              <a:spLocks noChangeArrowheads="1"/>
            </p:cNvSpPr>
            <p:nvPr/>
          </p:nvSpPr>
          <p:spPr bwMode="auto">
            <a:xfrm>
              <a:off x="1175" y="2763"/>
              <a:ext cx="274" cy="201"/>
            </a:xfrm>
            <a:prstGeom prst="wedgeEllipseCallout">
              <a:avLst>
                <a:gd name="adj1" fmla="val 19708"/>
                <a:gd name="adj2" fmla="val -45023"/>
              </a:avLst>
            </a:prstGeom>
            <a:solidFill>
              <a:srgbClr val="E1EDF3"/>
            </a:solidFill>
            <a:ln w="1905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fr-FR" sz="1400" b="1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969926" name="Group 1222"/>
          <p:cNvGrpSpPr>
            <a:grpSpLocks/>
          </p:cNvGrpSpPr>
          <p:nvPr/>
        </p:nvGrpSpPr>
        <p:grpSpPr bwMode="auto">
          <a:xfrm>
            <a:off x="3571875" y="3625850"/>
            <a:ext cx="1354138" cy="1192213"/>
            <a:chOff x="2250" y="2284"/>
            <a:chExt cx="853" cy="751"/>
          </a:xfrm>
        </p:grpSpPr>
        <p:grpSp>
          <p:nvGrpSpPr>
            <p:cNvPr id="969768" name="Group 1064"/>
            <p:cNvGrpSpPr>
              <a:grpSpLocks/>
            </p:cNvGrpSpPr>
            <p:nvPr/>
          </p:nvGrpSpPr>
          <p:grpSpPr bwMode="auto">
            <a:xfrm flipV="1">
              <a:off x="2250" y="2681"/>
              <a:ext cx="354" cy="354"/>
              <a:chOff x="3403" y="2155"/>
              <a:chExt cx="354" cy="354"/>
            </a:xfrm>
          </p:grpSpPr>
          <p:sp>
            <p:nvSpPr>
              <p:cNvPr id="969769" name="AutoShape 1065"/>
              <p:cNvSpPr>
                <a:spLocks noChangeArrowheads="1"/>
              </p:cNvSpPr>
              <p:nvPr/>
            </p:nvSpPr>
            <p:spPr bwMode="auto">
              <a:xfrm rot="5400000">
                <a:off x="3522" y="2036"/>
                <a:ext cx="115" cy="354"/>
              </a:xfrm>
              <a:prstGeom prst="chevron">
                <a:avLst>
                  <a:gd name="adj" fmla="val 76472"/>
                </a:avLst>
              </a:prstGeom>
              <a:solidFill>
                <a:srgbClr val="009900"/>
              </a:solidFill>
              <a:ln w="12700" cap="sq">
                <a:solidFill>
                  <a:srgbClr val="009900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69770" name="Line 1066"/>
              <p:cNvSpPr>
                <a:spLocks noChangeShapeType="1"/>
              </p:cNvSpPr>
              <p:nvPr/>
            </p:nvSpPr>
            <p:spPr bwMode="auto">
              <a:xfrm flipH="1">
                <a:off x="3580" y="2265"/>
                <a:ext cx="0" cy="244"/>
              </a:xfrm>
              <a:prstGeom prst="line">
                <a:avLst/>
              </a:prstGeom>
              <a:noFill/>
              <a:ln w="19050" cap="sq">
                <a:solidFill>
                  <a:srgbClr val="009900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</p:grpSp>
        <p:grpSp>
          <p:nvGrpSpPr>
            <p:cNvPr id="969872" name="Group 1168"/>
            <p:cNvGrpSpPr>
              <a:grpSpLocks/>
            </p:cNvGrpSpPr>
            <p:nvPr/>
          </p:nvGrpSpPr>
          <p:grpSpPr bwMode="auto">
            <a:xfrm>
              <a:off x="2385" y="2284"/>
              <a:ext cx="718" cy="315"/>
              <a:chOff x="2166" y="2275"/>
              <a:chExt cx="718" cy="315"/>
            </a:xfrm>
          </p:grpSpPr>
          <p:grpSp>
            <p:nvGrpSpPr>
              <p:cNvPr id="969859" name="Group 1155"/>
              <p:cNvGrpSpPr>
                <a:grpSpLocks/>
              </p:cNvGrpSpPr>
              <p:nvPr/>
            </p:nvGrpSpPr>
            <p:grpSpPr bwMode="auto">
              <a:xfrm>
                <a:off x="2521" y="2278"/>
                <a:ext cx="363" cy="306"/>
                <a:chOff x="2406" y="2437"/>
                <a:chExt cx="363" cy="306"/>
              </a:xfrm>
            </p:grpSpPr>
            <p:sp>
              <p:nvSpPr>
                <p:cNvPr id="969860" name="Rectangle 1156"/>
                <p:cNvSpPr>
                  <a:spLocks noChangeArrowheads="1"/>
                </p:cNvSpPr>
                <p:nvPr/>
              </p:nvSpPr>
              <p:spPr bwMode="auto">
                <a:xfrm>
                  <a:off x="2406" y="2437"/>
                  <a:ext cx="363" cy="306"/>
                </a:xfrm>
                <a:prstGeom prst="rect">
                  <a:avLst/>
                </a:prstGeom>
                <a:solidFill>
                  <a:srgbClr val="CCFF66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69861" name="Text Box 1157"/>
                <p:cNvSpPr txBox="1">
                  <a:spLocks noChangeArrowheads="1"/>
                </p:cNvSpPr>
                <p:nvPr/>
              </p:nvSpPr>
              <p:spPr bwMode="auto">
                <a:xfrm>
                  <a:off x="2439" y="2467"/>
                  <a:ext cx="276" cy="250"/>
                </a:xfrm>
                <a:prstGeom prst="rect">
                  <a:avLst/>
                </a:prstGeom>
                <a:solidFill>
                  <a:srgbClr val="CCFF66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fr-FR"/>
                    <a:t>77</a:t>
                  </a:r>
                </a:p>
              </p:txBody>
            </p:sp>
          </p:grpSp>
          <p:grpSp>
            <p:nvGrpSpPr>
              <p:cNvPr id="969862" name="Group 1158"/>
              <p:cNvGrpSpPr>
                <a:grpSpLocks/>
              </p:cNvGrpSpPr>
              <p:nvPr/>
            </p:nvGrpSpPr>
            <p:grpSpPr bwMode="auto">
              <a:xfrm>
                <a:off x="2166" y="2275"/>
                <a:ext cx="363" cy="315"/>
                <a:chOff x="2628" y="2344"/>
                <a:chExt cx="363" cy="277"/>
              </a:xfrm>
            </p:grpSpPr>
            <p:sp>
              <p:nvSpPr>
                <p:cNvPr id="969863" name="Rectangle 1159"/>
                <p:cNvSpPr>
                  <a:spLocks noChangeArrowheads="1"/>
                </p:cNvSpPr>
                <p:nvPr/>
              </p:nvSpPr>
              <p:spPr bwMode="auto">
                <a:xfrm>
                  <a:off x="2628" y="2344"/>
                  <a:ext cx="363" cy="277"/>
                </a:xfrm>
                <a:prstGeom prst="rect">
                  <a:avLst/>
                </a:prstGeom>
                <a:solidFill>
                  <a:srgbClr val="CCFF66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69864" name="Text Box 1160"/>
                <p:cNvSpPr txBox="1">
                  <a:spLocks noChangeArrowheads="1"/>
                </p:cNvSpPr>
                <p:nvPr/>
              </p:nvSpPr>
              <p:spPr bwMode="auto">
                <a:xfrm>
                  <a:off x="2657" y="2356"/>
                  <a:ext cx="284" cy="220"/>
                </a:xfrm>
                <a:prstGeom prst="rect">
                  <a:avLst/>
                </a:prstGeom>
                <a:solidFill>
                  <a:srgbClr val="CCFF66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fr-FR"/>
                    <a:t>44</a:t>
                  </a:r>
                </a:p>
              </p:txBody>
            </p:sp>
          </p:grpSp>
        </p:grpSp>
        <p:sp>
          <p:nvSpPr>
            <p:cNvPr id="969919" name="AutoShape 1215"/>
            <p:cNvSpPr>
              <a:spLocks noChangeArrowheads="1"/>
            </p:cNvSpPr>
            <p:nvPr/>
          </p:nvSpPr>
          <p:spPr bwMode="auto">
            <a:xfrm>
              <a:off x="2579" y="2721"/>
              <a:ext cx="274" cy="201"/>
            </a:xfrm>
            <a:prstGeom prst="wedgeEllipseCallout">
              <a:avLst>
                <a:gd name="adj1" fmla="val -50366"/>
                <a:gd name="adj2" fmla="val 2736"/>
              </a:avLst>
            </a:prstGeom>
            <a:solidFill>
              <a:srgbClr val="E1EDF3"/>
            </a:solidFill>
            <a:ln w="1905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fr-FR" sz="1400" b="1">
                  <a:solidFill>
                    <a:srgbClr val="008000"/>
                  </a:solidFill>
                </a:rPr>
                <a:t>4</a:t>
              </a:r>
            </a:p>
          </p:txBody>
        </p:sp>
      </p:grpSp>
      <p:grpSp>
        <p:nvGrpSpPr>
          <p:cNvPr id="969927" name="Group 1223"/>
          <p:cNvGrpSpPr>
            <a:grpSpLocks/>
          </p:cNvGrpSpPr>
          <p:nvPr/>
        </p:nvGrpSpPr>
        <p:grpSpPr bwMode="auto">
          <a:xfrm>
            <a:off x="6375400" y="3625850"/>
            <a:ext cx="1512888" cy="1711325"/>
            <a:chOff x="4016" y="2284"/>
            <a:chExt cx="953" cy="1078"/>
          </a:xfrm>
        </p:grpSpPr>
        <p:grpSp>
          <p:nvGrpSpPr>
            <p:cNvPr id="969846" name="Group 1142"/>
            <p:cNvGrpSpPr>
              <a:grpSpLocks/>
            </p:cNvGrpSpPr>
            <p:nvPr/>
          </p:nvGrpSpPr>
          <p:grpSpPr bwMode="auto">
            <a:xfrm>
              <a:off x="4016" y="3090"/>
              <a:ext cx="363" cy="272"/>
              <a:chOff x="2758" y="845"/>
              <a:chExt cx="363" cy="272"/>
            </a:xfrm>
          </p:grpSpPr>
          <p:sp>
            <p:nvSpPr>
              <p:cNvPr id="969847" name="Rectangle 1143"/>
              <p:cNvSpPr>
                <a:spLocks noChangeArrowheads="1"/>
              </p:cNvSpPr>
              <p:nvPr/>
            </p:nvSpPr>
            <p:spPr bwMode="auto">
              <a:xfrm>
                <a:off x="2758" y="845"/>
                <a:ext cx="363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69848" name="Text Box 1144"/>
              <p:cNvSpPr txBox="1">
                <a:spLocks noChangeArrowheads="1"/>
              </p:cNvSpPr>
              <p:nvPr/>
            </p:nvSpPr>
            <p:spPr bwMode="auto">
              <a:xfrm>
                <a:off x="2809" y="859"/>
                <a:ext cx="276" cy="250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fr-FR"/>
                  <a:t>99</a:t>
                </a:r>
              </a:p>
            </p:txBody>
          </p:sp>
        </p:grpSp>
        <p:grpSp>
          <p:nvGrpSpPr>
            <p:cNvPr id="969849" name="Group 1145"/>
            <p:cNvGrpSpPr>
              <a:grpSpLocks/>
            </p:cNvGrpSpPr>
            <p:nvPr/>
          </p:nvGrpSpPr>
          <p:grpSpPr bwMode="auto">
            <a:xfrm>
              <a:off x="4606" y="3089"/>
              <a:ext cx="363" cy="272"/>
              <a:chOff x="1260" y="2069"/>
              <a:chExt cx="363" cy="272"/>
            </a:xfrm>
          </p:grpSpPr>
          <p:sp>
            <p:nvSpPr>
              <p:cNvPr id="969850" name="Rectangle 1146"/>
              <p:cNvSpPr>
                <a:spLocks noChangeArrowheads="1"/>
              </p:cNvSpPr>
              <p:nvPr/>
            </p:nvSpPr>
            <p:spPr bwMode="auto">
              <a:xfrm>
                <a:off x="1260" y="2069"/>
                <a:ext cx="363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69851" name="Text Box 1147"/>
              <p:cNvSpPr txBox="1">
                <a:spLocks noChangeArrowheads="1"/>
              </p:cNvSpPr>
              <p:nvPr/>
            </p:nvSpPr>
            <p:spPr bwMode="auto">
              <a:xfrm>
                <a:off x="1311" y="2083"/>
                <a:ext cx="276" cy="250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fr-FR"/>
                  <a:t>66</a:t>
                </a:r>
              </a:p>
            </p:txBody>
          </p:sp>
        </p:grpSp>
        <p:grpSp>
          <p:nvGrpSpPr>
            <p:cNvPr id="969891" name="Group 1187"/>
            <p:cNvGrpSpPr>
              <a:grpSpLocks/>
            </p:cNvGrpSpPr>
            <p:nvPr/>
          </p:nvGrpSpPr>
          <p:grpSpPr bwMode="auto">
            <a:xfrm>
              <a:off x="4265" y="2672"/>
              <a:ext cx="354" cy="354"/>
              <a:chOff x="3403" y="2155"/>
              <a:chExt cx="354" cy="354"/>
            </a:xfrm>
          </p:grpSpPr>
          <p:sp>
            <p:nvSpPr>
              <p:cNvPr id="969892" name="AutoShape 1188"/>
              <p:cNvSpPr>
                <a:spLocks noChangeArrowheads="1"/>
              </p:cNvSpPr>
              <p:nvPr/>
            </p:nvSpPr>
            <p:spPr bwMode="auto">
              <a:xfrm rot="5400000">
                <a:off x="3522" y="2036"/>
                <a:ext cx="115" cy="354"/>
              </a:xfrm>
              <a:prstGeom prst="chevron">
                <a:avLst>
                  <a:gd name="adj" fmla="val 76472"/>
                </a:avLst>
              </a:prstGeom>
              <a:solidFill>
                <a:srgbClr val="FD512F"/>
              </a:solidFill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69893" name="Line 1189"/>
              <p:cNvSpPr>
                <a:spLocks noChangeShapeType="1"/>
              </p:cNvSpPr>
              <p:nvPr/>
            </p:nvSpPr>
            <p:spPr bwMode="auto">
              <a:xfrm flipH="1">
                <a:off x="3580" y="2265"/>
                <a:ext cx="0" cy="244"/>
              </a:xfrm>
              <a:prstGeom prst="line">
                <a:avLst/>
              </a:prstGeom>
              <a:noFill/>
              <a:ln w="19050" cap="sq">
                <a:solidFill>
                  <a:srgbClr val="FD512F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</p:grpSp>
        <p:grpSp>
          <p:nvGrpSpPr>
            <p:cNvPr id="969901" name="Group 1197"/>
            <p:cNvGrpSpPr>
              <a:grpSpLocks/>
            </p:cNvGrpSpPr>
            <p:nvPr/>
          </p:nvGrpSpPr>
          <p:grpSpPr bwMode="auto">
            <a:xfrm>
              <a:off x="4195" y="2284"/>
              <a:ext cx="718" cy="314"/>
              <a:chOff x="4186" y="2229"/>
              <a:chExt cx="718" cy="314"/>
            </a:xfrm>
          </p:grpSpPr>
          <p:grpSp>
            <p:nvGrpSpPr>
              <p:cNvPr id="969895" name="Group 1191"/>
              <p:cNvGrpSpPr>
                <a:grpSpLocks/>
              </p:cNvGrpSpPr>
              <p:nvPr/>
            </p:nvGrpSpPr>
            <p:grpSpPr bwMode="auto">
              <a:xfrm>
                <a:off x="4541" y="2232"/>
                <a:ext cx="363" cy="306"/>
                <a:chOff x="2406" y="2437"/>
                <a:chExt cx="363" cy="306"/>
              </a:xfrm>
            </p:grpSpPr>
            <p:sp>
              <p:nvSpPr>
                <p:cNvPr id="969896" name="Rectangle 1192"/>
                <p:cNvSpPr>
                  <a:spLocks noChangeArrowheads="1"/>
                </p:cNvSpPr>
                <p:nvPr/>
              </p:nvSpPr>
              <p:spPr bwMode="auto">
                <a:xfrm>
                  <a:off x="2406" y="2437"/>
                  <a:ext cx="363" cy="306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69897" name="Text Box 1193"/>
                <p:cNvSpPr txBox="1">
                  <a:spLocks noChangeArrowheads="1"/>
                </p:cNvSpPr>
                <p:nvPr/>
              </p:nvSpPr>
              <p:spPr bwMode="auto">
                <a:xfrm>
                  <a:off x="2439" y="2467"/>
                  <a:ext cx="276" cy="250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fr-FR"/>
                    <a:t>66</a:t>
                  </a:r>
                </a:p>
              </p:txBody>
            </p:sp>
          </p:grpSp>
          <p:grpSp>
            <p:nvGrpSpPr>
              <p:cNvPr id="969898" name="Group 1194"/>
              <p:cNvGrpSpPr>
                <a:grpSpLocks/>
              </p:cNvGrpSpPr>
              <p:nvPr/>
            </p:nvGrpSpPr>
            <p:grpSpPr bwMode="auto">
              <a:xfrm>
                <a:off x="4186" y="2229"/>
                <a:ext cx="363" cy="314"/>
                <a:chOff x="2628" y="2344"/>
                <a:chExt cx="363" cy="277"/>
              </a:xfrm>
            </p:grpSpPr>
            <p:sp>
              <p:nvSpPr>
                <p:cNvPr id="969899" name="Rectangle 1195"/>
                <p:cNvSpPr>
                  <a:spLocks noChangeArrowheads="1"/>
                </p:cNvSpPr>
                <p:nvPr/>
              </p:nvSpPr>
              <p:spPr bwMode="auto">
                <a:xfrm>
                  <a:off x="2628" y="2344"/>
                  <a:ext cx="363" cy="277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69900" name="Text Box 1196"/>
                <p:cNvSpPr txBox="1">
                  <a:spLocks noChangeArrowheads="1"/>
                </p:cNvSpPr>
                <p:nvPr/>
              </p:nvSpPr>
              <p:spPr bwMode="auto">
                <a:xfrm>
                  <a:off x="2657" y="2356"/>
                  <a:ext cx="284" cy="221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fr-FR"/>
                    <a:t>99</a:t>
                  </a:r>
                </a:p>
              </p:txBody>
            </p:sp>
          </p:grpSp>
        </p:grpSp>
        <p:sp>
          <p:nvSpPr>
            <p:cNvPr id="969920" name="AutoShape 1216"/>
            <p:cNvSpPr>
              <a:spLocks noChangeArrowheads="1"/>
            </p:cNvSpPr>
            <p:nvPr/>
          </p:nvSpPr>
          <p:spPr bwMode="auto">
            <a:xfrm>
              <a:off x="4559" y="2763"/>
              <a:ext cx="274" cy="201"/>
            </a:xfrm>
            <a:prstGeom prst="wedgeEllipseCallout">
              <a:avLst>
                <a:gd name="adj1" fmla="val -52556"/>
                <a:gd name="adj2" fmla="val -3236"/>
              </a:avLst>
            </a:prstGeom>
            <a:solidFill>
              <a:srgbClr val="E1EDF3"/>
            </a:solidFill>
            <a:ln w="1905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fr-FR" sz="1400" b="1">
                  <a:solidFill>
                    <a:srgbClr val="FF0000"/>
                  </a:solidFill>
                </a:rPr>
                <a:t>5</a:t>
              </a:r>
            </a:p>
          </p:txBody>
        </p:sp>
      </p:grpSp>
      <p:grpSp>
        <p:nvGrpSpPr>
          <p:cNvPr id="969928" name="Group 1224"/>
          <p:cNvGrpSpPr>
            <a:grpSpLocks/>
          </p:cNvGrpSpPr>
          <p:nvPr/>
        </p:nvGrpSpPr>
        <p:grpSpPr bwMode="auto">
          <a:xfrm>
            <a:off x="5216525" y="3624263"/>
            <a:ext cx="1139825" cy="1141412"/>
            <a:chOff x="3286" y="2283"/>
            <a:chExt cx="718" cy="719"/>
          </a:xfrm>
        </p:grpSpPr>
        <p:grpSp>
          <p:nvGrpSpPr>
            <p:cNvPr id="969873" name="Group 1169"/>
            <p:cNvGrpSpPr>
              <a:grpSpLocks/>
            </p:cNvGrpSpPr>
            <p:nvPr/>
          </p:nvGrpSpPr>
          <p:grpSpPr bwMode="auto">
            <a:xfrm flipV="1">
              <a:off x="3351" y="2648"/>
              <a:ext cx="354" cy="354"/>
              <a:chOff x="3403" y="2155"/>
              <a:chExt cx="354" cy="354"/>
            </a:xfrm>
          </p:grpSpPr>
          <p:sp>
            <p:nvSpPr>
              <p:cNvPr id="969874" name="AutoShape 1170"/>
              <p:cNvSpPr>
                <a:spLocks noChangeArrowheads="1"/>
              </p:cNvSpPr>
              <p:nvPr/>
            </p:nvSpPr>
            <p:spPr bwMode="auto">
              <a:xfrm rot="5400000">
                <a:off x="3522" y="2036"/>
                <a:ext cx="115" cy="354"/>
              </a:xfrm>
              <a:prstGeom prst="chevron">
                <a:avLst>
                  <a:gd name="adj" fmla="val 76472"/>
                </a:avLst>
              </a:prstGeom>
              <a:solidFill>
                <a:srgbClr val="009900"/>
              </a:solidFill>
              <a:ln w="12700" cap="sq">
                <a:solidFill>
                  <a:srgbClr val="009900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69875" name="Line 1171"/>
              <p:cNvSpPr>
                <a:spLocks noChangeShapeType="1"/>
              </p:cNvSpPr>
              <p:nvPr/>
            </p:nvSpPr>
            <p:spPr bwMode="auto">
              <a:xfrm flipH="1">
                <a:off x="3580" y="2265"/>
                <a:ext cx="0" cy="244"/>
              </a:xfrm>
              <a:prstGeom prst="line">
                <a:avLst/>
              </a:prstGeom>
              <a:noFill/>
              <a:ln w="19050" cap="sq">
                <a:solidFill>
                  <a:srgbClr val="009900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</p:grpSp>
        <p:grpSp>
          <p:nvGrpSpPr>
            <p:cNvPr id="969883" name="Group 1179"/>
            <p:cNvGrpSpPr>
              <a:grpSpLocks/>
            </p:cNvGrpSpPr>
            <p:nvPr/>
          </p:nvGrpSpPr>
          <p:grpSpPr bwMode="auto">
            <a:xfrm>
              <a:off x="3286" y="2283"/>
              <a:ext cx="718" cy="306"/>
              <a:chOff x="3195" y="2283"/>
              <a:chExt cx="718" cy="306"/>
            </a:xfrm>
          </p:grpSpPr>
          <p:grpSp>
            <p:nvGrpSpPr>
              <p:cNvPr id="969877" name="Group 1173"/>
              <p:cNvGrpSpPr>
                <a:grpSpLocks/>
              </p:cNvGrpSpPr>
              <p:nvPr/>
            </p:nvGrpSpPr>
            <p:grpSpPr bwMode="auto">
              <a:xfrm>
                <a:off x="3550" y="2283"/>
                <a:ext cx="363" cy="306"/>
                <a:chOff x="2406" y="2437"/>
                <a:chExt cx="363" cy="306"/>
              </a:xfrm>
            </p:grpSpPr>
            <p:sp>
              <p:nvSpPr>
                <p:cNvPr id="969878" name="Rectangle 1174"/>
                <p:cNvSpPr>
                  <a:spLocks noChangeArrowheads="1"/>
                </p:cNvSpPr>
                <p:nvPr/>
              </p:nvSpPr>
              <p:spPr bwMode="auto">
                <a:xfrm>
                  <a:off x="2406" y="2437"/>
                  <a:ext cx="363" cy="306"/>
                </a:xfrm>
                <a:prstGeom prst="rect">
                  <a:avLst/>
                </a:prstGeom>
                <a:solidFill>
                  <a:srgbClr val="CCFF66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69879" name="Text Box 1175"/>
                <p:cNvSpPr txBox="1">
                  <a:spLocks noChangeArrowheads="1"/>
                </p:cNvSpPr>
                <p:nvPr/>
              </p:nvSpPr>
              <p:spPr bwMode="auto">
                <a:xfrm>
                  <a:off x="2439" y="2467"/>
                  <a:ext cx="276" cy="250"/>
                </a:xfrm>
                <a:prstGeom prst="rect">
                  <a:avLst/>
                </a:prstGeom>
                <a:solidFill>
                  <a:srgbClr val="CCFF66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fr-FR"/>
                    <a:t>99</a:t>
                  </a:r>
                </a:p>
              </p:txBody>
            </p:sp>
          </p:grpSp>
          <p:grpSp>
            <p:nvGrpSpPr>
              <p:cNvPr id="969880" name="Group 1176"/>
              <p:cNvGrpSpPr>
                <a:grpSpLocks/>
              </p:cNvGrpSpPr>
              <p:nvPr/>
            </p:nvGrpSpPr>
            <p:grpSpPr bwMode="auto">
              <a:xfrm>
                <a:off x="3195" y="2290"/>
                <a:ext cx="363" cy="296"/>
                <a:chOff x="2628" y="2344"/>
                <a:chExt cx="363" cy="277"/>
              </a:xfrm>
            </p:grpSpPr>
            <p:sp>
              <p:nvSpPr>
                <p:cNvPr id="969881" name="Rectangle 1177"/>
                <p:cNvSpPr>
                  <a:spLocks noChangeArrowheads="1"/>
                </p:cNvSpPr>
                <p:nvPr/>
              </p:nvSpPr>
              <p:spPr bwMode="auto">
                <a:xfrm>
                  <a:off x="2628" y="2344"/>
                  <a:ext cx="363" cy="277"/>
                </a:xfrm>
                <a:prstGeom prst="rect">
                  <a:avLst/>
                </a:prstGeom>
                <a:solidFill>
                  <a:srgbClr val="CCFF66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69882" name="Text Box 1178"/>
                <p:cNvSpPr txBox="1">
                  <a:spLocks noChangeArrowheads="1"/>
                </p:cNvSpPr>
                <p:nvPr/>
              </p:nvSpPr>
              <p:spPr bwMode="auto">
                <a:xfrm>
                  <a:off x="2657" y="2356"/>
                  <a:ext cx="284" cy="234"/>
                </a:xfrm>
                <a:prstGeom prst="rect">
                  <a:avLst/>
                </a:prstGeom>
                <a:solidFill>
                  <a:srgbClr val="CCFF66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fr-FR"/>
                    <a:t>66</a:t>
                  </a:r>
                </a:p>
              </p:txBody>
            </p:sp>
          </p:grpSp>
        </p:grpSp>
        <p:sp>
          <p:nvSpPr>
            <p:cNvPr id="969921" name="AutoShape 1217"/>
            <p:cNvSpPr>
              <a:spLocks noChangeArrowheads="1"/>
            </p:cNvSpPr>
            <p:nvPr/>
          </p:nvSpPr>
          <p:spPr bwMode="auto">
            <a:xfrm>
              <a:off x="3623" y="2709"/>
              <a:ext cx="274" cy="201"/>
            </a:xfrm>
            <a:prstGeom prst="wedgeEllipseCallout">
              <a:avLst>
                <a:gd name="adj1" fmla="val -45986"/>
                <a:gd name="adj2" fmla="val 14676"/>
              </a:avLst>
            </a:prstGeom>
            <a:solidFill>
              <a:srgbClr val="E1EDF3"/>
            </a:solidFill>
            <a:ln w="1905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fr-FR" sz="1400" b="1">
                  <a:solidFill>
                    <a:srgbClr val="008000"/>
                  </a:solidFill>
                </a:rPr>
                <a:t>6</a:t>
              </a:r>
            </a:p>
          </p:txBody>
        </p:sp>
      </p:grpSp>
      <p:grpSp>
        <p:nvGrpSpPr>
          <p:cNvPr id="969929" name="Group 1225"/>
          <p:cNvGrpSpPr>
            <a:grpSpLocks/>
          </p:cNvGrpSpPr>
          <p:nvPr/>
        </p:nvGrpSpPr>
        <p:grpSpPr bwMode="auto">
          <a:xfrm>
            <a:off x="4789488" y="2238375"/>
            <a:ext cx="2455862" cy="1184275"/>
            <a:chOff x="3017" y="1410"/>
            <a:chExt cx="1547" cy="746"/>
          </a:xfrm>
        </p:grpSpPr>
        <p:grpSp>
          <p:nvGrpSpPr>
            <p:cNvPr id="969884" name="Group 1180"/>
            <p:cNvGrpSpPr>
              <a:grpSpLocks/>
            </p:cNvGrpSpPr>
            <p:nvPr/>
          </p:nvGrpSpPr>
          <p:grpSpPr bwMode="auto">
            <a:xfrm flipV="1">
              <a:off x="3017" y="1802"/>
              <a:ext cx="354" cy="354"/>
              <a:chOff x="3403" y="2155"/>
              <a:chExt cx="354" cy="354"/>
            </a:xfrm>
          </p:grpSpPr>
          <p:sp>
            <p:nvSpPr>
              <p:cNvPr id="969885" name="AutoShape 1181"/>
              <p:cNvSpPr>
                <a:spLocks noChangeArrowheads="1"/>
              </p:cNvSpPr>
              <p:nvPr/>
            </p:nvSpPr>
            <p:spPr bwMode="auto">
              <a:xfrm rot="5400000">
                <a:off x="3522" y="2036"/>
                <a:ext cx="115" cy="354"/>
              </a:xfrm>
              <a:prstGeom prst="chevron">
                <a:avLst>
                  <a:gd name="adj" fmla="val 76472"/>
                </a:avLst>
              </a:prstGeom>
              <a:solidFill>
                <a:srgbClr val="009900"/>
              </a:solidFill>
              <a:ln w="12700" cap="sq">
                <a:solidFill>
                  <a:srgbClr val="009900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69886" name="Line 1182"/>
              <p:cNvSpPr>
                <a:spLocks noChangeShapeType="1"/>
              </p:cNvSpPr>
              <p:nvPr/>
            </p:nvSpPr>
            <p:spPr bwMode="auto">
              <a:xfrm flipH="1">
                <a:off x="3580" y="2265"/>
                <a:ext cx="0" cy="244"/>
              </a:xfrm>
              <a:prstGeom prst="line">
                <a:avLst/>
              </a:prstGeom>
              <a:noFill/>
              <a:ln w="19050" cap="sq">
                <a:solidFill>
                  <a:srgbClr val="009900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</p:grpSp>
        <p:grpSp>
          <p:nvGrpSpPr>
            <p:cNvPr id="969902" name="Group 1198"/>
            <p:cNvGrpSpPr>
              <a:grpSpLocks/>
            </p:cNvGrpSpPr>
            <p:nvPr/>
          </p:nvGrpSpPr>
          <p:grpSpPr bwMode="auto">
            <a:xfrm>
              <a:off x="3112" y="1410"/>
              <a:ext cx="1452" cy="272"/>
              <a:chOff x="1361" y="1434"/>
              <a:chExt cx="1452" cy="272"/>
            </a:xfrm>
          </p:grpSpPr>
          <p:grpSp>
            <p:nvGrpSpPr>
              <p:cNvPr id="969903" name="Group 1199"/>
              <p:cNvGrpSpPr>
                <a:grpSpLocks/>
              </p:cNvGrpSpPr>
              <p:nvPr/>
            </p:nvGrpSpPr>
            <p:grpSpPr bwMode="auto">
              <a:xfrm>
                <a:off x="1724" y="1434"/>
                <a:ext cx="363" cy="272"/>
                <a:chOff x="3120" y="845"/>
                <a:chExt cx="363" cy="272"/>
              </a:xfrm>
            </p:grpSpPr>
            <p:sp>
              <p:nvSpPr>
                <p:cNvPr id="969904" name="Rectangle 1200"/>
                <p:cNvSpPr>
                  <a:spLocks noChangeArrowheads="1"/>
                </p:cNvSpPr>
                <p:nvPr/>
              </p:nvSpPr>
              <p:spPr bwMode="auto">
                <a:xfrm>
                  <a:off x="3120" y="845"/>
                  <a:ext cx="363" cy="272"/>
                </a:xfrm>
                <a:prstGeom prst="rect">
                  <a:avLst/>
                </a:prstGeom>
                <a:solidFill>
                  <a:srgbClr val="CCFF66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69905" name="Text Box 1201"/>
                <p:cNvSpPr txBox="1">
                  <a:spLocks noChangeArrowheads="1"/>
                </p:cNvSpPr>
                <p:nvPr/>
              </p:nvSpPr>
              <p:spPr bwMode="auto">
                <a:xfrm>
                  <a:off x="3171" y="859"/>
                  <a:ext cx="276" cy="250"/>
                </a:xfrm>
                <a:prstGeom prst="rect">
                  <a:avLst/>
                </a:prstGeom>
                <a:solidFill>
                  <a:srgbClr val="CCFF66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fr-FR"/>
                    <a:t>66</a:t>
                  </a:r>
                </a:p>
              </p:txBody>
            </p:sp>
          </p:grpSp>
          <p:grpSp>
            <p:nvGrpSpPr>
              <p:cNvPr id="969906" name="Group 1202"/>
              <p:cNvGrpSpPr>
                <a:grpSpLocks/>
              </p:cNvGrpSpPr>
              <p:nvPr/>
            </p:nvGrpSpPr>
            <p:grpSpPr bwMode="auto">
              <a:xfrm>
                <a:off x="2087" y="1434"/>
                <a:ext cx="363" cy="272"/>
                <a:chOff x="2077" y="845"/>
                <a:chExt cx="363" cy="272"/>
              </a:xfrm>
            </p:grpSpPr>
            <p:sp>
              <p:nvSpPr>
                <p:cNvPr id="969907" name="Rectangle 1203"/>
                <p:cNvSpPr>
                  <a:spLocks noChangeArrowheads="1"/>
                </p:cNvSpPr>
                <p:nvPr/>
              </p:nvSpPr>
              <p:spPr bwMode="auto">
                <a:xfrm>
                  <a:off x="2077" y="845"/>
                  <a:ext cx="363" cy="272"/>
                </a:xfrm>
                <a:prstGeom prst="rect">
                  <a:avLst/>
                </a:prstGeom>
                <a:solidFill>
                  <a:srgbClr val="CCFF66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69908" name="Text Box 1204"/>
                <p:cNvSpPr txBox="1">
                  <a:spLocks noChangeArrowheads="1"/>
                </p:cNvSpPr>
                <p:nvPr/>
              </p:nvSpPr>
              <p:spPr bwMode="auto">
                <a:xfrm>
                  <a:off x="2128" y="859"/>
                  <a:ext cx="276" cy="250"/>
                </a:xfrm>
                <a:prstGeom prst="rect">
                  <a:avLst/>
                </a:prstGeom>
                <a:solidFill>
                  <a:srgbClr val="CCFF66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fr-FR"/>
                    <a:t>77</a:t>
                  </a:r>
                </a:p>
              </p:txBody>
            </p:sp>
          </p:grpSp>
          <p:grpSp>
            <p:nvGrpSpPr>
              <p:cNvPr id="969909" name="Group 1205"/>
              <p:cNvGrpSpPr>
                <a:grpSpLocks/>
              </p:cNvGrpSpPr>
              <p:nvPr/>
            </p:nvGrpSpPr>
            <p:grpSpPr bwMode="auto">
              <a:xfrm>
                <a:off x="2450" y="1434"/>
                <a:ext cx="363" cy="272"/>
                <a:chOff x="3483" y="845"/>
                <a:chExt cx="363" cy="272"/>
              </a:xfrm>
            </p:grpSpPr>
            <p:sp>
              <p:nvSpPr>
                <p:cNvPr id="969910" name="Rectangle 1206"/>
                <p:cNvSpPr>
                  <a:spLocks noChangeArrowheads="1"/>
                </p:cNvSpPr>
                <p:nvPr/>
              </p:nvSpPr>
              <p:spPr bwMode="auto">
                <a:xfrm>
                  <a:off x="3483" y="845"/>
                  <a:ext cx="363" cy="272"/>
                </a:xfrm>
                <a:prstGeom prst="rect">
                  <a:avLst/>
                </a:prstGeom>
                <a:solidFill>
                  <a:srgbClr val="CCFF66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69911" name="Text Box 1207"/>
                <p:cNvSpPr txBox="1">
                  <a:spLocks noChangeArrowheads="1"/>
                </p:cNvSpPr>
                <p:nvPr/>
              </p:nvSpPr>
              <p:spPr bwMode="auto">
                <a:xfrm>
                  <a:off x="3534" y="859"/>
                  <a:ext cx="276" cy="250"/>
                </a:xfrm>
                <a:prstGeom prst="rect">
                  <a:avLst/>
                </a:prstGeom>
                <a:solidFill>
                  <a:srgbClr val="CCFF66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fr-FR"/>
                    <a:t>99</a:t>
                  </a:r>
                </a:p>
              </p:txBody>
            </p:sp>
          </p:grpSp>
          <p:grpSp>
            <p:nvGrpSpPr>
              <p:cNvPr id="969912" name="Group 1208"/>
              <p:cNvGrpSpPr>
                <a:grpSpLocks/>
              </p:cNvGrpSpPr>
              <p:nvPr/>
            </p:nvGrpSpPr>
            <p:grpSpPr bwMode="auto">
              <a:xfrm>
                <a:off x="1361" y="1434"/>
                <a:ext cx="363" cy="272"/>
                <a:chOff x="1260" y="2069"/>
                <a:chExt cx="363" cy="272"/>
              </a:xfrm>
            </p:grpSpPr>
            <p:sp>
              <p:nvSpPr>
                <p:cNvPr id="969913" name="Rectangle 1209"/>
                <p:cNvSpPr>
                  <a:spLocks noChangeArrowheads="1"/>
                </p:cNvSpPr>
                <p:nvPr/>
              </p:nvSpPr>
              <p:spPr bwMode="auto">
                <a:xfrm>
                  <a:off x="1260" y="2069"/>
                  <a:ext cx="363" cy="272"/>
                </a:xfrm>
                <a:prstGeom prst="rect">
                  <a:avLst/>
                </a:prstGeom>
                <a:solidFill>
                  <a:srgbClr val="CCFF66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69914" name="Text Box 1210"/>
                <p:cNvSpPr txBox="1">
                  <a:spLocks noChangeArrowheads="1"/>
                </p:cNvSpPr>
                <p:nvPr/>
              </p:nvSpPr>
              <p:spPr bwMode="auto">
                <a:xfrm>
                  <a:off x="1311" y="2083"/>
                  <a:ext cx="276" cy="250"/>
                </a:xfrm>
                <a:prstGeom prst="rect">
                  <a:avLst/>
                </a:prstGeom>
                <a:solidFill>
                  <a:srgbClr val="CCFF66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fr-FR"/>
                    <a:t>44</a:t>
                  </a:r>
                </a:p>
              </p:txBody>
            </p:sp>
          </p:grpSp>
        </p:grpSp>
        <p:sp>
          <p:nvSpPr>
            <p:cNvPr id="969922" name="AutoShape 1218"/>
            <p:cNvSpPr>
              <a:spLocks noChangeArrowheads="1"/>
            </p:cNvSpPr>
            <p:nvPr/>
          </p:nvSpPr>
          <p:spPr bwMode="auto">
            <a:xfrm>
              <a:off x="3311" y="1863"/>
              <a:ext cx="274" cy="201"/>
            </a:xfrm>
            <a:prstGeom prst="wedgeEllipseCallout">
              <a:avLst>
                <a:gd name="adj1" fmla="val 15329"/>
                <a:gd name="adj2" fmla="val 47514"/>
              </a:avLst>
            </a:prstGeom>
            <a:solidFill>
              <a:srgbClr val="E1EDF3"/>
            </a:solidFill>
            <a:ln w="1905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fr-FR" sz="1400" b="1">
                  <a:solidFill>
                    <a:srgbClr val="008000"/>
                  </a:solidFill>
                </a:rPr>
                <a:t>7</a:t>
              </a:r>
            </a:p>
          </p:txBody>
        </p:sp>
      </p:grpSp>
      <p:sp>
        <p:nvSpPr>
          <p:cNvPr id="969932" name="Text Box 1228"/>
          <p:cNvSpPr txBox="1">
            <a:spLocks noChangeArrowheads="1"/>
          </p:cNvSpPr>
          <p:nvPr/>
        </p:nvSpPr>
        <p:spPr bwMode="auto">
          <a:xfrm>
            <a:off x="2724150" y="1724025"/>
            <a:ext cx="1371600" cy="3968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fr-FR" b="1">
                <a:solidFill>
                  <a:srgbClr val="FF0000"/>
                </a:solidFill>
              </a:rPr>
              <a:t>triFusion</a:t>
            </a:r>
          </a:p>
        </p:txBody>
      </p:sp>
      <p:sp>
        <p:nvSpPr>
          <p:cNvPr id="969933" name="Text Box 1229"/>
          <p:cNvSpPr txBox="1">
            <a:spLocks noChangeArrowheads="1"/>
          </p:cNvSpPr>
          <p:nvPr/>
        </p:nvSpPr>
        <p:spPr bwMode="auto">
          <a:xfrm>
            <a:off x="3543300" y="4762500"/>
            <a:ext cx="2305050" cy="3968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fr-FR" b="1">
                <a:solidFill>
                  <a:srgbClr val="009900"/>
                </a:solidFill>
              </a:rPr>
              <a:t>FusionInterneTab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9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9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9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9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9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9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69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69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69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69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69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69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6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6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69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69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69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69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69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69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69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69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69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69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69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69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69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69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69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69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69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69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0" grpId="0" animBg="1" autoUpdateAnimBg="0"/>
      <p:bldP spid="969731" grpId="0" animBg="1" autoUpdateAnimBg="0"/>
      <p:bldP spid="969732" grpId="0" animBg="1"/>
      <p:bldP spid="969888" grpId="0" animBg="1" autoUpdateAnimBg="0"/>
      <p:bldP spid="969889" grpId="0" animBg="1" autoUpdateAnimBg="0"/>
      <p:bldP spid="969890" grpId="0" animBg="1"/>
      <p:bldP spid="969932" grpId="0" autoUpdateAnimBg="0"/>
      <p:bldP spid="969933" grpId="0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62D4-1EB8-4223-A9F0-8F818E1441D3}" type="slidenum">
              <a:rPr lang="fr-FR"/>
              <a:pPr/>
              <a:t>95</a:t>
            </a:fld>
            <a:endParaRPr lang="fr-FR"/>
          </a:p>
        </p:txBody>
      </p:sp>
      <p:sp>
        <p:nvSpPr>
          <p:cNvPr id="97382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311525" y="228600"/>
            <a:ext cx="5756275" cy="725488"/>
          </a:xfrm>
          <a:ln>
            <a:solidFill>
              <a:srgbClr val="6600FF"/>
            </a:solidFill>
          </a:ln>
        </p:spPr>
        <p:txBody>
          <a:bodyPr/>
          <a:lstStyle/>
          <a:p>
            <a:r>
              <a:rPr lang="fr-FR" sz="3200" b="1"/>
              <a:t>Simulation du tri-fusion récursif</a:t>
            </a:r>
          </a:p>
        </p:txBody>
      </p:sp>
      <p:sp>
        <p:nvSpPr>
          <p:cNvPr id="973827" name="Text Box 2051"/>
          <p:cNvSpPr txBox="1">
            <a:spLocks noChangeArrowheads="1"/>
          </p:cNvSpPr>
          <p:nvPr/>
        </p:nvSpPr>
        <p:spPr bwMode="auto">
          <a:xfrm>
            <a:off x="107950" y="268288"/>
            <a:ext cx="2890838" cy="608012"/>
          </a:xfrm>
          <a:prstGeom prst="rect">
            <a:avLst/>
          </a:prstGeom>
          <a:solidFill>
            <a:schemeClr val="accent1"/>
          </a:solidFill>
          <a:ln w="2857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 i="1"/>
              <a:t>Sens descendant</a:t>
            </a:r>
            <a:endParaRPr lang="en-US"/>
          </a:p>
        </p:txBody>
      </p:sp>
      <p:sp>
        <p:nvSpPr>
          <p:cNvPr id="973828" name="AutoShape 2052"/>
          <p:cNvSpPr>
            <a:spLocks noChangeArrowheads="1"/>
          </p:cNvSpPr>
          <p:nvPr/>
        </p:nvSpPr>
        <p:spPr bwMode="auto">
          <a:xfrm rot="16200000" flipV="1">
            <a:off x="7056438" y="3640138"/>
            <a:ext cx="4381500" cy="4572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CCFF66"/>
          </a:solidFill>
          <a:ln w="381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fr-FR"/>
          </a:p>
        </p:txBody>
      </p:sp>
      <p:grpSp>
        <p:nvGrpSpPr>
          <p:cNvPr id="973829" name="Group 2053"/>
          <p:cNvGrpSpPr>
            <a:grpSpLocks/>
          </p:cNvGrpSpPr>
          <p:nvPr/>
        </p:nvGrpSpPr>
        <p:grpSpPr bwMode="auto">
          <a:xfrm>
            <a:off x="2452688" y="1227138"/>
            <a:ext cx="5113337" cy="431800"/>
            <a:chOff x="1545" y="773"/>
            <a:chExt cx="3221" cy="272"/>
          </a:xfrm>
        </p:grpSpPr>
        <p:grpSp>
          <p:nvGrpSpPr>
            <p:cNvPr id="973830" name="Group 2054"/>
            <p:cNvGrpSpPr>
              <a:grpSpLocks/>
            </p:cNvGrpSpPr>
            <p:nvPr/>
          </p:nvGrpSpPr>
          <p:grpSpPr bwMode="auto">
            <a:xfrm>
              <a:off x="1908" y="773"/>
              <a:ext cx="363" cy="272"/>
              <a:chOff x="3120" y="845"/>
              <a:chExt cx="363" cy="272"/>
            </a:xfrm>
          </p:grpSpPr>
          <p:sp>
            <p:nvSpPr>
              <p:cNvPr id="973831" name="Rectangle 2055"/>
              <p:cNvSpPr>
                <a:spLocks noChangeArrowheads="1"/>
              </p:cNvSpPr>
              <p:nvPr/>
            </p:nvSpPr>
            <p:spPr bwMode="auto">
              <a:xfrm>
                <a:off x="3120" y="845"/>
                <a:ext cx="363" cy="272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73832" name="Text Box 2056"/>
              <p:cNvSpPr txBox="1">
                <a:spLocks noChangeArrowheads="1"/>
              </p:cNvSpPr>
              <p:nvPr/>
            </p:nvSpPr>
            <p:spPr bwMode="auto">
              <a:xfrm>
                <a:off x="3171" y="859"/>
                <a:ext cx="276" cy="250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fr-FR"/>
                  <a:t>44</a:t>
                </a:r>
              </a:p>
            </p:txBody>
          </p:sp>
        </p:grpSp>
        <p:grpSp>
          <p:nvGrpSpPr>
            <p:cNvPr id="973833" name="Group 2057"/>
            <p:cNvGrpSpPr>
              <a:grpSpLocks/>
            </p:cNvGrpSpPr>
            <p:nvPr/>
          </p:nvGrpSpPr>
          <p:grpSpPr bwMode="auto">
            <a:xfrm>
              <a:off x="3677" y="773"/>
              <a:ext cx="363" cy="272"/>
              <a:chOff x="1714" y="845"/>
              <a:chExt cx="363" cy="272"/>
            </a:xfrm>
          </p:grpSpPr>
          <p:sp>
            <p:nvSpPr>
              <p:cNvPr id="973834" name="Rectangle 2058"/>
              <p:cNvSpPr>
                <a:spLocks noChangeArrowheads="1"/>
              </p:cNvSpPr>
              <p:nvPr/>
            </p:nvSpPr>
            <p:spPr bwMode="auto">
              <a:xfrm>
                <a:off x="1714" y="845"/>
                <a:ext cx="363" cy="272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73835" name="Text Box 2059"/>
              <p:cNvSpPr txBox="1">
                <a:spLocks noChangeArrowheads="1"/>
              </p:cNvSpPr>
              <p:nvPr/>
            </p:nvSpPr>
            <p:spPr bwMode="auto">
              <a:xfrm>
                <a:off x="1765" y="859"/>
                <a:ext cx="276" cy="250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fr-FR"/>
                  <a:t>88</a:t>
                </a:r>
              </a:p>
            </p:txBody>
          </p:sp>
        </p:grpSp>
        <p:grpSp>
          <p:nvGrpSpPr>
            <p:cNvPr id="973836" name="Group 2060"/>
            <p:cNvGrpSpPr>
              <a:grpSpLocks/>
            </p:cNvGrpSpPr>
            <p:nvPr/>
          </p:nvGrpSpPr>
          <p:grpSpPr bwMode="auto">
            <a:xfrm>
              <a:off x="2589" y="773"/>
              <a:ext cx="363" cy="272"/>
              <a:chOff x="2077" y="845"/>
              <a:chExt cx="363" cy="272"/>
            </a:xfrm>
          </p:grpSpPr>
          <p:sp>
            <p:nvSpPr>
              <p:cNvPr id="973837" name="Rectangle 2061"/>
              <p:cNvSpPr>
                <a:spLocks noChangeArrowheads="1"/>
              </p:cNvSpPr>
              <p:nvPr/>
            </p:nvSpPr>
            <p:spPr bwMode="auto">
              <a:xfrm>
                <a:off x="2077" y="845"/>
                <a:ext cx="363" cy="272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73838" name="Text Box 2062"/>
              <p:cNvSpPr txBox="1">
                <a:spLocks noChangeArrowheads="1"/>
              </p:cNvSpPr>
              <p:nvPr/>
            </p:nvSpPr>
            <p:spPr bwMode="auto">
              <a:xfrm>
                <a:off x="2128" y="859"/>
                <a:ext cx="276" cy="250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fr-FR"/>
                  <a:t>66</a:t>
                </a:r>
              </a:p>
            </p:txBody>
          </p:sp>
        </p:grpSp>
        <p:grpSp>
          <p:nvGrpSpPr>
            <p:cNvPr id="973839" name="Group 2063"/>
            <p:cNvGrpSpPr>
              <a:grpSpLocks/>
            </p:cNvGrpSpPr>
            <p:nvPr/>
          </p:nvGrpSpPr>
          <p:grpSpPr bwMode="auto">
            <a:xfrm>
              <a:off x="3315" y="773"/>
              <a:ext cx="363" cy="272"/>
              <a:chOff x="2758" y="845"/>
              <a:chExt cx="363" cy="272"/>
            </a:xfrm>
          </p:grpSpPr>
          <p:sp>
            <p:nvSpPr>
              <p:cNvPr id="973840" name="Rectangle 2064"/>
              <p:cNvSpPr>
                <a:spLocks noChangeArrowheads="1"/>
              </p:cNvSpPr>
              <p:nvPr/>
            </p:nvSpPr>
            <p:spPr bwMode="auto">
              <a:xfrm>
                <a:off x="2758" y="845"/>
                <a:ext cx="363" cy="272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73841" name="Text Box 2065"/>
              <p:cNvSpPr txBox="1">
                <a:spLocks noChangeArrowheads="1"/>
              </p:cNvSpPr>
              <p:nvPr/>
            </p:nvSpPr>
            <p:spPr bwMode="auto">
              <a:xfrm>
                <a:off x="2809" y="859"/>
                <a:ext cx="276" cy="250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fr-FR"/>
                  <a:t>55</a:t>
                </a:r>
              </a:p>
            </p:txBody>
          </p:sp>
        </p:grpSp>
        <p:grpSp>
          <p:nvGrpSpPr>
            <p:cNvPr id="973842" name="Group 2066"/>
            <p:cNvGrpSpPr>
              <a:grpSpLocks/>
            </p:cNvGrpSpPr>
            <p:nvPr/>
          </p:nvGrpSpPr>
          <p:grpSpPr bwMode="auto">
            <a:xfrm>
              <a:off x="4403" y="773"/>
              <a:ext cx="363" cy="272"/>
              <a:chOff x="1260" y="2069"/>
              <a:chExt cx="363" cy="272"/>
            </a:xfrm>
          </p:grpSpPr>
          <p:sp>
            <p:nvSpPr>
              <p:cNvPr id="973843" name="Rectangle 2067"/>
              <p:cNvSpPr>
                <a:spLocks noChangeArrowheads="1"/>
              </p:cNvSpPr>
              <p:nvPr/>
            </p:nvSpPr>
            <p:spPr bwMode="auto">
              <a:xfrm>
                <a:off x="1260" y="2069"/>
                <a:ext cx="363" cy="272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73844" name="Text Box 2068"/>
              <p:cNvSpPr txBox="1">
                <a:spLocks noChangeArrowheads="1"/>
              </p:cNvSpPr>
              <p:nvPr/>
            </p:nvSpPr>
            <p:spPr bwMode="auto">
              <a:xfrm>
                <a:off x="1311" y="2083"/>
                <a:ext cx="276" cy="250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fr-FR"/>
                  <a:t>44</a:t>
                </a:r>
              </a:p>
            </p:txBody>
          </p:sp>
        </p:grpSp>
        <p:grpSp>
          <p:nvGrpSpPr>
            <p:cNvPr id="973845" name="Group 2069"/>
            <p:cNvGrpSpPr>
              <a:grpSpLocks/>
            </p:cNvGrpSpPr>
            <p:nvPr/>
          </p:nvGrpSpPr>
          <p:grpSpPr bwMode="auto">
            <a:xfrm>
              <a:off x="2952" y="773"/>
              <a:ext cx="363" cy="272"/>
              <a:chOff x="3483" y="845"/>
              <a:chExt cx="363" cy="272"/>
            </a:xfrm>
          </p:grpSpPr>
          <p:sp>
            <p:nvSpPr>
              <p:cNvPr id="973846" name="Rectangle 2070"/>
              <p:cNvSpPr>
                <a:spLocks noChangeArrowheads="1"/>
              </p:cNvSpPr>
              <p:nvPr/>
            </p:nvSpPr>
            <p:spPr bwMode="auto">
              <a:xfrm>
                <a:off x="3483" y="845"/>
                <a:ext cx="363" cy="272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73847" name="Text Box 2071"/>
              <p:cNvSpPr txBox="1">
                <a:spLocks noChangeArrowheads="1"/>
              </p:cNvSpPr>
              <p:nvPr/>
            </p:nvSpPr>
            <p:spPr bwMode="auto">
              <a:xfrm>
                <a:off x="3534" y="859"/>
                <a:ext cx="276" cy="250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fr-FR"/>
                  <a:t>33</a:t>
                </a:r>
              </a:p>
            </p:txBody>
          </p:sp>
        </p:grpSp>
        <p:grpSp>
          <p:nvGrpSpPr>
            <p:cNvPr id="973848" name="Group 2072"/>
            <p:cNvGrpSpPr>
              <a:grpSpLocks/>
            </p:cNvGrpSpPr>
            <p:nvPr/>
          </p:nvGrpSpPr>
          <p:grpSpPr bwMode="auto">
            <a:xfrm>
              <a:off x="1545" y="773"/>
              <a:ext cx="363" cy="272"/>
              <a:chOff x="1260" y="2069"/>
              <a:chExt cx="363" cy="272"/>
            </a:xfrm>
          </p:grpSpPr>
          <p:sp>
            <p:nvSpPr>
              <p:cNvPr id="973849" name="Rectangle 2073"/>
              <p:cNvSpPr>
                <a:spLocks noChangeArrowheads="1"/>
              </p:cNvSpPr>
              <p:nvPr/>
            </p:nvSpPr>
            <p:spPr bwMode="auto">
              <a:xfrm>
                <a:off x="1260" y="2069"/>
                <a:ext cx="363" cy="272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73850" name="Text Box 2074"/>
              <p:cNvSpPr txBox="1">
                <a:spLocks noChangeArrowheads="1"/>
              </p:cNvSpPr>
              <p:nvPr/>
            </p:nvSpPr>
            <p:spPr bwMode="auto">
              <a:xfrm>
                <a:off x="1311" y="2083"/>
                <a:ext cx="276" cy="250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fr-FR"/>
                  <a:t>77</a:t>
                </a:r>
              </a:p>
            </p:txBody>
          </p:sp>
        </p:grpSp>
        <p:grpSp>
          <p:nvGrpSpPr>
            <p:cNvPr id="973851" name="Group 2075"/>
            <p:cNvGrpSpPr>
              <a:grpSpLocks/>
            </p:cNvGrpSpPr>
            <p:nvPr/>
          </p:nvGrpSpPr>
          <p:grpSpPr bwMode="auto">
            <a:xfrm>
              <a:off x="4040" y="773"/>
              <a:ext cx="363" cy="272"/>
              <a:chOff x="3846" y="845"/>
              <a:chExt cx="363" cy="272"/>
            </a:xfrm>
          </p:grpSpPr>
          <p:sp>
            <p:nvSpPr>
              <p:cNvPr id="973852" name="Rectangle 2076"/>
              <p:cNvSpPr>
                <a:spLocks noChangeArrowheads="1"/>
              </p:cNvSpPr>
              <p:nvPr/>
            </p:nvSpPr>
            <p:spPr bwMode="auto">
              <a:xfrm>
                <a:off x="3846" y="845"/>
                <a:ext cx="363" cy="272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73853" name="Text Box 2077"/>
              <p:cNvSpPr txBox="1">
                <a:spLocks noChangeArrowheads="1"/>
              </p:cNvSpPr>
              <p:nvPr/>
            </p:nvSpPr>
            <p:spPr bwMode="auto">
              <a:xfrm>
                <a:off x="3897" y="859"/>
                <a:ext cx="276" cy="250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fr-FR"/>
                  <a:t>22</a:t>
                </a:r>
              </a:p>
            </p:txBody>
          </p:sp>
        </p:grpSp>
        <p:grpSp>
          <p:nvGrpSpPr>
            <p:cNvPr id="973854" name="Group 2078"/>
            <p:cNvGrpSpPr>
              <a:grpSpLocks/>
            </p:cNvGrpSpPr>
            <p:nvPr/>
          </p:nvGrpSpPr>
          <p:grpSpPr bwMode="auto">
            <a:xfrm>
              <a:off x="2226" y="773"/>
              <a:ext cx="363" cy="272"/>
              <a:chOff x="1260" y="2069"/>
              <a:chExt cx="363" cy="272"/>
            </a:xfrm>
          </p:grpSpPr>
          <p:sp>
            <p:nvSpPr>
              <p:cNvPr id="973855" name="Rectangle 2079"/>
              <p:cNvSpPr>
                <a:spLocks noChangeArrowheads="1"/>
              </p:cNvSpPr>
              <p:nvPr/>
            </p:nvSpPr>
            <p:spPr bwMode="auto">
              <a:xfrm>
                <a:off x="1260" y="2069"/>
                <a:ext cx="363" cy="272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73856" name="Text Box 2080"/>
              <p:cNvSpPr txBox="1">
                <a:spLocks noChangeArrowheads="1"/>
              </p:cNvSpPr>
              <p:nvPr/>
            </p:nvSpPr>
            <p:spPr bwMode="auto">
              <a:xfrm>
                <a:off x="1311" y="2083"/>
                <a:ext cx="276" cy="250"/>
              </a:xfrm>
              <a:prstGeom prst="rect">
                <a:avLst/>
              </a:prstGeom>
              <a:solidFill>
                <a:srgbClr val="FDB3EF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fr-FR"/>
                  <a:t>99</a:t>
                </a:r>
              </a:p>
            </p:txBody>
          </p:sp>
        </p:grpSp>
      </p:grpSp>
      <p:sp>
        <p:nvSpPr>
          <p:cNvPr id="973857" name="AutoShape 2081"/>
          <p:cNvSpPr>
            <a:spLocks noChangeArrowheads="1"/>
          </p:cNvSpPr>
          <p:nvPr/>
        </p:nvSpPr>
        <p:spPr bwMode="auto">
          <a:xfrm>
            <a:off x="3902075" y="5510213"/>
            <a:ext cx="1104900" cy="835025"/>
          </a:xfrm>
          <a:custGeom>
            <a:avLst/>
            <a:gdLst>
              <a:gd name="G0" fmla="+- 13612 0 0"/>
              <a:gd name="G1" fmla="+- 8541 0 0"/>
              <a:gd name="G2" fmla="+- 21600 0 8541"/>
              <a:gd name="G3" fmla="+- 10800 0 8541"/>
              <a:gd name="G4" fmla="+- 21600 0 13612"/>
              <a:gd name="G5" fmla="*/ G4 G3 10800"/>
              <a:gd name="G6" fmla="+- 21600 0 G5"/>
              <a:gd name="T0" fmla="*/ 13612 w 21600"/>
              <a:gd name="T1" fmla="*/ 0 h 21600"/>
              <a:gd name="T2" fmla="*/ 0 w 21600"/>
              <a:gd name="T3" fmla="*/ 10800 h 21600"/>
              <a:gd name="T4" fmla="*/ 13612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3612" y="0"/>
                </a:moveTo>
                <a:lnTo>
                  <a:pt x="13612" y="8541"/>
                </a:lnTo>
                <a:lnTo>
                  <a:pt x="3375" y="8541"/>
                </a:lnTo>
                <a:lnTo>
                  <a:pt x="3375" y="13059"/>
                </a:lnTo>
                <a:lnTo>
                  <a:pt x="13612" y="13059"/>
                </a:lnTo>
                <a:lnTo>
                  <a:pt x="13612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8541"/>
                </a:moveTo>
                <a:lnTo>
                  <a:pt x="1350" y="13059"/>
                </a:lnTo>
                <a:lnTo>
                  <a:pt x="2700" y="13059"/>
                </a:lnTo>
                <a:lnTo>
                  <a:pt x="2700" y="8541"/>
                </a:lnTo>
                <a:close/>
              </a:path>
              <a:path w="21600" h="21600">
                <a:moveTo>
                  <a:pt x="0" y="8541"/>
                </a:moveTo>
                <a:lnTo>
                  <a:pt x="0" y="13059"/>
                </a:lnTo>
                <a:lnTo>
                  <a:pt x="675" y="13059"/>
                </a:lnTo>
                <a:lnTo>
                  <a:pt x="675" y="8541"/>
                </a:lnTo>
                <a:close/>
              </a:path>
            </a:pathLst>
          </a:cu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endParaRPr lang="fr-FR"/>
          </a:p>
        </p:txBody>
      </p:sp>
      <p:sp>
        <p:nvSpPr>
          <p:cNvPr id="973859" name="AutoShape 2083"/>
          <p:cNvSpPr>
            <a:spLocks noChangeArrowheads="1"/>
          </p:cNvSpPr>
          <p:nvPr/>
        </p:nvSpPr>
        <p:spPr bwMode="auto">
          <a:xfrm rot="5400000">
            <a:off x="-1195387" y="3414713"/>
            <a:ext cx="4381500" cy="4572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fr-FR"/>
          </a:p>
        </p:txBody>
      </p:sp>
      <p:grpSp>
        <p:nvGrpSpPr>
          <p:cNvPr id="973878" name="Group 2102"/>
          <p:cNvGrpSpPr>
            <a:grpSpLocks/>
          </p:cNvGrpSpPr>
          <p:nvPr/>
        </p:nvGrpSpPr>
        <p:grpSpPr bwMode="auto">
          <a:xfrm>
            <a:off x="1849438" y="2838450"/>
            <a:ext cx="1774825" cy="1252538"/>
            <a:chOff x="1165" y="1781"/>
            <a:chExt cx="1118" cy="789"/>
          </a:xfrm>
        </p:grpSpPr>
        <p:grpSp>
          <p:nvGrpSpPr>
            <p:cNvPr id="973879" name="Group 2103"/>
            <p:cNvGrpSpPr>
              <a:grpSpLocks/>
            </p:cNvGrpSpPr>
            <p:nvPr/>
          </p:nvGrpSpPr>
          <p:grpSpPr bwMode="auto">
            <a:xfrm>
              <a:off x="1929" y="1781"/>
              <a:ext cx="354" cy="354"/>
              <a:chOff x="3403" y="2155"/>
              <a:chExt cx="354" cy="354"/>
            </a:xfrm>
          </p:grpSpPr>
          <p:sp>
            <p:nvSpPr>
              <p:cNvPr id="973880" name="AutoShape 2104"/>
              <p:cNvSpPr>
                <a:spLocks noChangeArrowheads="1"/>
              </p:cNvSpPr>
              <p:nvPr/>
            </p:nvSpPr>
            <p:spPr bwMode="auto">
              <a:xfrm rot="5400000">
                <a:off x="3522" y="2036"/>
                <a:ext cx="115" cy="354"/>
              </a:xfrm>
              <a:prstGeom prst="chevron">
                <a:avLst>
                  <a:gd name="adj" fmla="val 76472"/>
                </a:avLst>
              </a:prstGeom>
              <a:solidFill>
                <a:srgbClr val="FD512F"/>
              </a:solidFill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73881" name="Line 2105"/>
              <p:cNvSpPr>
                <a:spLocks noChangeShapeType="1"/>
              </p:cNvSpPr>
              <p:nvPr/>
            </p:nvSpPr>
            <p:spPr bwMode="auto">
              <a:xfrm flipH="1">
                <a:off x="3580" y="2265"/>
                <a:ext cx="0" cy="244"/>
              </a:xfrm>
              <a:prstGeom prst="line">
                <a:avLst/>
              </a:prstGeom>
              <a:noFill/>
              <a:ln w="19050" cap="sq">
                <a:solidFill>
                  <a:srgbClr val="FD512F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</p:grpSp>
        <p:grpSp>
          <p:nvGrpSpPr>
            <p:cNvPr id="973882" name="Group 2106"/>
            <p:cNvGrpSpPr>
              <a:grpSpLocks/>
            </p:cNvGrpSpPr>
            <p:nvPr/>
          </p:nvGrpSpPr>
          <p:grpSpPr bwMode="auto">
            <a:xfrm>
              <a:off x="1165" y="2264"/>
              <a:ext cx="718" cy="306"/>
              <a:chOff x="1165" y="2264"/>
              <a:chExt cx="718" cy="306"/>
            </a:xfrm>
          </p:grpSpPr>
          <p:grpSp>
            <p:nvGrpSpPr>
              <p:cNvPr id="973883" name="Group 2107"/>
              <p:cNvGrpSpPr>
                <a:grpSpLocks/>
              </p:cNvGrpSpPr>
              <p:nvPr/>
            </p:nvGrpSpPr>
            <p:grpSpPr bwMode="auto">
              <a:xfrm>
                <a:off x="1520" y="2264"/>
                <a:ext cx="363" cy="306"/>
                <a:chOff x="2406" y="2437"/>
                <a:chExt cx="363" cy="306"/>
              </a:xfrm>
            </p:grpSpPr>
            <p:sp>
              <p:nvSpPr>
                <p:cNvPr id="973884" name="Rectangle 2108"/>
                <p:cNvSpPr>
                  <a:spLocks noChangeArrowheads="1"/>
                </p:cNvSpPr>
                <p:nvPr/>
              </p:nvSpPr>
              <p:spPr bwMode="auto">
                <a:xfrm>
                  <a:off x="2406" y="2437"/>
                  <a:ext cx="363" cy="306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73885" name="Text Box 2109"/>
                <p:cNvSpPr txBox="1">
                  <a:spLocks noChangeArrowheads="1"/>
                </p:cNvSpPr>
                <p:nvPr/>
              </p:nvSpPr>
              <p:spPr bwMode="auto">
                <a:xfrm>
                  <a:off x="2439" y="2467"/>
                  <a:ext cx="276" cy="250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fr-FR"/>
                    <a:t>55</a:t>
                  </a:r>
                </a:p>
              </p:txBody>
            </p:sp>
          </p:grpSp>
          <p:grpSp>
            <p:nvGrpSpPr>
              <p:cNvPr id="973886" name="Group 2110"/>
              <p:cNvGrpSpPr>
                <a:grpSpLocks/>
              </p:cNvGrpSpPr>
              <p:nvPr/>
            </p:nvGrpSpPr>
            <p:grpSpPr bwMode="auto">
              <a:xfrm>
                <a:off x="1165" y="2270"/>
                <a:ext cx="363" cy="296"/>
                <a:chOff x="2628" y="2344"/>
                <a:chExt cx="363" cy="277"/>
              </a:xfrm>
            </p:grpSpPr>
            <p:sp>
              <p:nvSpPr>
                <p:cNvPr id="973887" name="Rectangle 2111"/>
                <p:cNvSpPr>
                  <a:spLocks noChangeArrowheads="1"/>
                </p:cNvSpPr>
                <p:nvPr/>
              </p:nvSpPr>
              <p:spPr bwMode="auto">
                <a:xfrm>
                  <a:off x="2628" y="2344"/>
                  <a:ext cx="363" cy="277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73888" name="Text Box 2112"/>
                <p:cNvSpPr txBox="1">
                  <a:spLocks noChangeArrowheads="1"/>
                </p:cNvSpPr>
                <p:nvPr/>
              </p:nvSpPr>
              <p:spPr bwMode="auto">
                <a:xfrm>
                  <a:off x="2657" y="2356"/>
                  <a:ext cx="284" cy="234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fr-FR"/>
                    <a:t>33</a:t>
                  </a:r>
                </a:p>
              </p:txBody>
            </p:sp>
          </p:grpSp>
        </p:grpSp>
        <p:sp>
          <p:nvSpPr>
            <p:cNvPr id="973889" name="AutoShape 2113"/>
            <p:cNvSpPr>
              <a:spLocks noChangeArrowheads="1"/>
            </p:cNvSpPr>
            <p:nvPr/>
          </p:nvSpPr>
          <p:spPr bwMode="auto">
            <a:xfrm>
              <a:off x="1739" y="1905"/>
              <a:ext cx="274" cy="201"/>
            </a:xfrm>
            <a:prstGeom prst="wedgeEllipseCallout">
              <a:avLst>
                <a:gd name="adj1" fmla="val 37227"/>
                <a:gd name="adj2" fmla="val -30097"/>
              </a:avLst>
            </a:prstGeom>
            <a:solidFill>
              <a:srgbClr val="E1EDF3"/>
            </a:solidFill>
            <a:ln w="1905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fr-FR" sz="1400" b="1">
                  <a:solidFill>
                    <a:srgbClr val="FF0000"/>
                  </a:solidFill>
                </a:rPr>
                <a:t>9</a:t>
              </a:r>
            </a:p>
          </p:txBody>
        </p:sp>
      </p:grpSp>
      <p:grpSp>
        <p:nvGrpSpPr>
          <p:cNvPr id="974024" name="Group 2248"/>
          <p:cNvGrpSpPr>
            <a:grpSpLocks/>
          </p:cNvGrpSpPr>
          <p:nvPr/>
        </p:nvGrpSpPr>
        <p:grpSpPr bwMode="auto">
          <a:xfrm>
            <a:off x="1784350" y="4187825"/>
            <a:ext cx="1443038" cy="1155700"/>
            <a:chOff x="1124" y="2638"/>
            <a:chExt cx="909" cy="728"/>
          </a:xfrm>
        </p:grpSpPr>
        <p:grpSp>
          <p:nvGrpSpPr>
            <p:cNvPr id="973891" name="Group 2115"/>
            <p:cNvGrpSpPr>
              <a:grpSpLocks/>
            </p:cNvGrpSpPr>
            <p:nvPr/>
          </p:nvGrpSpPr>
          <p:grpSpPr bwMode="auto">
            <a:xfrm>
              <a:off x="1396" y="2638"/>
              <a:ext cx="354" cy="354"/>
              <a:chOff x="3403" y="2155"/>
              <a:chExt cx="354" cy="354"/>
            </a:xfrm>
          </p:grpSpPr>
          <p:sp>
            <p:nvSpPr>
              <p:cNvPr id="973892" name="AutoShape 2116"/>
              <p:cNvSpPr>
                <a:spLocks noChangeArrowheads="1"/>
              </p:cNvSpPr>
              <p:nvPr/>
            </p:nvSpPr>
            <p:spPr bwMode="auto">
              <a:xfrm rot="5400000">
                <a:off x="3522" y="2036"/>
                <a:ext cx="115" cy="354"/>
              </a:xfrm>
              <a:prstGeom prst="chevron">
                <a:avLst>
                  <a:gd name="adj" fmla="val 76472"/>
                </a:avLst>
              </a:prstGeom>
              <a:solidFill>
                <a:srgbClr val="FD512F"/>
              </a:solidFill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73893" name="Line 2117"/>
              <p:cNvSpPr>
                <a:spLocks noChangeShapeType="1"/>
              </p:cNvSpPr>
              <p:nvPr/>
            </p:nvSpPr>
            <p:spPr bwMode="auto">
              <a:xfrm flipH="1">
                <a:off x="3580" y="2265"/>
                <a:ext cx="0" cy="244"/>
              </a:xfrm>
              <a:prstGeom prst="line">
                <a:avLst/>
              </a:prstGeom>
              <a:noFill/>
              <a:ln w="19050" cap="sq">
                <a:solidFill>
                  <a:srgbClr val="FD512F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</p:grpSp>
        <p:grpSp>
          <p:nvGrpSpPr>
            <p:cNvPr id="973894" name="Group 2118"/>
            <p:cNvGrpSpPr>
              <a:grpSpLocks/>
            </p:cNvGrpSpPr>
            <p:nvPr/>
          </p:nvGrpSpPr>
          <p:grpSpPr bwMode="auto">
            <a:xfrm>
              <a:off x="1670" y="3079"/>
              <a:ext cx="363" cy="268"/>
              <a:chOff x="1714" y="845"/>
              <a:chExt cx="363" cy="272"/>
            </a:xfrm>
          </p:grpSpPr>
          <p:sp>
            <p:nvSpPr>
              <p:cNvPr id="973895" name="Rectangle 2119"/>
              <p:cNvSpPr>
                <a:spLocks noChangeArrowheads="1"/>
              </p:cNvSpPr>
              <p:nvPr/>
            </p:nvSpPr>
            <p:spPr bwMode="auto">
              <a:xfrm>
                <a:off x="1714" y="845"/>
                <a:ext cx="363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73896" name="Text Box 2120"/>
              <p:cNvSpPr txBox="1">
                <a:spLocks noChangeArrowheads="1"/>
              </p:cNvSpPr>
              <p:nvPr/>
            </p:nvSpPr>
            <p:spPr bwMode="auto">
              <a:xfrm>
                <a:off x="1765" y="858"/>
                <a:ext cx="276" cy="254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fr-FR"/>
                  <a:t>55</a:t>
                </a:r>
              </a:p>
            </p:txBody>
          </p:sp>
        </p:grpSp>
        <p:grpSp>
          <p:nvGrpSpPr>
            <p:cNvPr id="973897" name="Group 2121"/>
            <p:cNvGrpSpPr>
              <a:grpSpLocks/>
            </p:cNvGrpSpPr>
            <p:nvPr/>
          </p:nvGrpSpPr>
          <p:grpSpPr bwMode="auto">
            <a:xfrm>
              <a:off x="1124" y="3080"/>
              <a:ext cx="363" cy="286"/>
              <a:chOff x="2077" y="845"/>
              <a:chExt cx="363" cy="272"/>
            </a:xfrm>
          </p:grpSpPr>
          <p:sp>
            <p:nvSpPr>
              <p:cNvPr id="973898" name="Rectangle 2122"/>
              <p:cNvSpPr>
                <a:spLocks noChangeArrowheads="1"/>
              </p:cNvSpPr>
              <p:nvPr/>
            </p:nvSpPr>
            <p:spPr bwMode="auto">
              <a:xfrm>
                <a:off x="2077" y="845"/>
                <a:ext cx="363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73899" name="Text Box 2123"/>
              <p:cNvSpPr txBox="1">
                <a:spLocks noChangeArrowheads="1"/>
              </p:cNvSpPr>
              <p:nvPr/>
            </p:nvSpPr>
            <p:spPr bwMode="auto">
              <a:xfrm>
                <a:off x="2128" y="863"/>
                <a:ext cx="276" cy="238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fr-FR"/>
                  <a:t>33</a:t>
                </a:r>
              </a:p>
            </p:txBody>
          </p:sp>
        </p:grpSp>
        <p:sp>
          <p:nvSpPr>
            <p:cNvPr id="973900" name="AutoShape 2124"/>
            <p:cNvSpPr>
              <a:spLocks noChangeArrowheads="1"/>
            </p:cNvSpPr>
            <p:nvPr/>
          </p:nvSpPr>
          <p:spPr bwMode="auto">
            <a:xfrm>
              <a:off x="1175" y="2763"/>
              <a:ext cx="338" cy="236"/>
            </a:xfrm>
            <a:prstGeom prst="wedgeEllipseCallout">
              <a:avLst>
                <a:gd name="adj1" fmla="val 6509"/>
                <a:gd name="adj2" fmla="val -45764"/>
              </a:avLst>
            </a:prstGeom>
            <a:solidFill>
              <a:srgbClr val="E1EDF3"/>
            </a:solidFill>
            <a:ln w="1905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fr-FR" sz="1400" b="1">
                  <a:solidFill>
                    <a:srgbClr val="FF0000"/>
                  </a:solidFill>
                </a:rPr>
                <a:t>10</a:t>
              </a:r>
            </a:p>
          </p:txBody>
        </p:sp>
      </p:grpSp>
      <p:grpSp>
        <p:nvGrpSpPr>
          <p:cNvPr id="974039" name="Group 2263"/>
          <p:cNvGrpSpPr>
            <a:grpSpLocks/>
          </p:cNvGrpSpPr>
          <p:nvPr/>
        </p:nvGrpSpPr>
        <p:grpSpPr bwMode="auto">
          <a:xfrm>
            <a:off x="3538538" y="3201988"/>
            <a:ext cx="1398587" cy="1233487"/>
            <a:chOff x="2179" y="2166"/>
            <a:chExt cx="881" cy="777"/>
          </a:xfrm>
        </p:grpSpPr>
        <p:grpSp>
          <p:nvGrpSpPr>
            <p:cNvPr id="973902" name="Group 2126"/>
            <p:cNvGrpSpPr>
              <a:grpSpLocks/>
            </p:cNvGrpSpPr>
            <p:nvPr/>
          </p:nvGrpSpPr>
          <p:grpSpPr bwMode="auto">
            <a:xfrm flipV="1">
              <a:off x="2179" y="2589"/>
              <a:ext cx="354" cy="354"/>
              <a:chOff x="3403" y="2155"/>
              <a:chExt cx="354" cy="354"/>
            </a:xfrm>
          </p:grpSpPr>
          <p:sp>
            <p:nvSpPr>
              <p:cNvPr id="973903" name="AutoShape 2127"/>
              <p:cNvSpPr>
                <a:spLocks noChangeArrowheads="1"/>
              </p:cNvSpPr>
              <p:nvPr/>
            </p:nvSpPr>
            <p:spPr bwMode="auto">
              <a:xfrm rot="5400000">
                <a:off x="3522" y="2036"/>
                <a:ext cx="115" cy="354"/>
              </a:xfrm>
              <a:prstGeom prst="chevron">
                <a:avLst>
                  <a:gd name="adj" fmla="val 76472"/>
                </a:avLst>
              </a:prstGeom>
              <a:solidFill>
                <a:srgbClr val="009900"/>
              </a:solidFill>
              <a:ln w="12700" cap="sq">
                <a:solidFill>
                  <a:srgbClr val="009900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73904" name="Line 2128"/>
              <p:cNvSpPr>
                <a:spLocks noChangeShapeType="1"/>
              </p:cNvSpPr>
              <p:nvPr/>
            </p:nvSpPr>
            <p:spPr bwMode="auto">
              <a:xfrm flipH="1">
                <a:off x="3580" y="2265"/>
                <a:ext cx="0" cy="244"/>
              </a:xfrm>
              <a:prstGeom prst="line">
                <a:avLst/>
              </a:prstGeom>
              <a:noFill/>
              <a:ln w="19050" cap="sq">
                <a:solidFill>
                  <a:srgbClr val="009900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</p:grpSp>
        <p:grpSp>
          <p:nvGrpSpPr>
            <p:cNvPr id="973970" name="Group 2194"/>
            <p:cNvGrpSpPr>
              <a:grpSpLocks/>
            </p:cNvGrpSpPr>
            <p:nvPr/>
          </p:nvGrpSpPr>
          <p:grpSpPr bwMode="auto">
            <a:xfrm>
              <a:off x="2342" y="2166"/>
              <a:ext cx="718" cy="312"/>
              <a:chOff x="2385" y="2287"/>
              <a:chExt cx="718" cy="312"/>
            </a:xfrm>
          </p:grpSpPr>
          <p:grpSp>
            <p:nvGrpSpPr>
              <p:cNvPr id="973906" name="Group 2130"/>
              <p:cNvGrpSpPr>
                <a:grpSpLocks/>
              </p:cNvGrpSpPr>
              <p:nvPr/>
            </p:nvGrpSpPr>
            <p:grpSpPr bwMode="auto">
              <a:xfrm>
                <a:off x="2740" y="2287"/>
                <a:ext cx="363" cy="306"/>
                <a:chOff x="2406" y="2437"/>
                <a:chExt cx="363" cy="306"/>
              </a:xfrm>
            </p:grpSpPr>
            <p:sp>
              <p:nvSpPr>
                <p:cNvPr id="973907" name="Rectangle 2131"/>
                <p:cNvSpPr>
                  <a:spLocks noChangeArrowheads="1"/>
                </p:cNvSpPr>
                <p:nvPr/>
              </p:nvSpPr>
              <p:spPr bwMode="auto">
                <a:xfrm>
                  <a:off x="2406" y="2437"/>
                  <a:ext cx="363" cy="306"/>
                </a:xfrm>
                <a:prstGeom prst="rect">
                  <a:avLst/>
                </a:prstGeom>
                <a:solidFill>
                  <a:srgbClr val="CCFF66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73908" name="Text Box 2132"/>
                <p:cNvSpPr txBox="1">
                  <a:spLocks noChangeArrowheads="1"/>
                </p:cNvSpPr>
                <p:nvPr/>
              </p:nvSpPr>
              <p:spPr bwMode="auto">
                <a:xfrm>
                  <a:off x="2439" y="2467"/>
                  <a:ext cx="276" cy="250"/>
                </a:xfrm>
                <a:prstGeom prst="rect">
                  <a:avLst/>
                </a:prstGeom>
                <a:solidFill>
                  <a:srgbClr val="CCFF66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fr-FR"/>
                    <a:t>55</a:t>
                  </a:r>
                </a:p>
              </p:txBody>
            </p:sp>
          </p:grpSp>
          <p:grpSp>
            <p:nvGrpSpPr>
              <p:cNvPr id="973909" name="Group 2133"/>
              <p:cNvGrpSpPr>
                <a:grpSpLocks/>
              </p:cNvGrpSpPr>
              <p:nvPr/>
            </p:nvGrpSpPr>
            <p:grpSpPr bwMode="auto">
              <a:xfrm>
                <a:off x="2385" y="2298"/>
                <a:ext cx="363" cy="301"/>
                <a:chOff x="2628" y="2344"/>
                <a:chExt cx="363" cy="277"/>
              </a:xfrm>
            </p:grpSpPr>
            <p:sp>
              <p:nvSpPr>
                <p:cNvPr id="973910" name="Rectangle 2134"/>
                <p:cNvSpPr>
                  <a:spLocks noChangeArrowheads="1"/>
                </p:cNvSpPr>
                <p:nvPr/>
              </p:nvSpPr>
              <p:spPr bwMode="auto">
                <a:xfrm>
                  <a:off x="2628" y="2344"/>
                  <a:ext cx="363" cy="277"/>
                </a:xfrm>
                <a:prstGeom prst="rect">
                  <a:avLst/>
                </a:prstGeom>
                <a:solidFill>
                  <a:srgbClr val="CCFF66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73911" name="Text Box 2135"/>
                <p:cNvSpPr txBox="1">
                  <a:spLocks noChangeArrowheads="1"/>
                </p:cNvSpPr>
                <p:nvPr/>
              </p:nvSpPr>
              <p:spPr bwMode="auto">
                <a:xfrm>
                  <a:off x="2657" y="2356"/>
                  <a:ext cx="284" cy="230"/>
                </a:xfrm>
                <a:prstGeom prst="rect">
                  <a:avLst/>
                </a:prstGeom>
                <a:solidFill>
                  <a:srgbClr val="CCFF66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fr-FR"/>
                    <a:t>33</a:t>
                  </a:r>
                </a:p>
              </p:txBody>
            </p:sp>
          </p:grpSp>
        </p:grpSp>
        <p:sp>
          <p:nvSpPr>
            <p:cNvPr id="973912" name="AutoShape 2136"/>
            <p:cNvSpPr>
              <a:spLocks noChangeArrowheads="1"/>
            </p:cNvSpPr>
            <p:nvPr/>
          </p:nvSpPr>
          <p:spPr bwMode="auto">
            <a:xfrm>
              <a:off x="2522" y="2608"/>
              <a:ext cx="352" cy="201"/>
            </a:xfrm>
            <a:prstGeom prst="wedgeEllipseCallout">
              <a:avLst>
                <a:gd name="adj1" fmla="val -50282"/>
                <a:gd name="adj2" fmla="val 2736"/>
              </a:avLst>
            </a:prstGeom>
            <a:solidFill>
              <a:srgbClr val="E1EDF3"/>
            </a:solidFill>
            <a:ln w="1905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fr-FR" sz="1400" b="1">
                  <a:solidFill>
                    <a:srgbClr val="008000"/>
                  </a:solidFill>
                </a:rPr>
                <a:t>11</a:t>
              </a:r>
            </a:p>
          </p:txBody>
        </p:sp>
      </p:grpSp>
      <p:grpSp>
        <p:nvGrpSpPr>
          <p:cNvPr id="974023" name="Group 2247"/>
          <p:cNvGrpSpPr>
            <a:grpSpLocks/>
          </p:cNvGrpSpPr>
          <p:nvPr/>
        </p:nvGrpSpPr>
        <p:grpSpPr bwMode="auto">
          <a:xfrm>
            <a:off x="5035550" y="4222750"/>
            <a:ext cx="1217613" cy="1141413"/>
            <a:chOff x="3172" y="2660"/>
            <a:chExt cx="767" cy="719"/>
          </a:xfrm>
        </p:grpSpPr>
        <p:grpSp>
          <p:nvGrpSpPr>
            <p:cNvPr id="973932" name="Group 2156"/>
            <p:cNvGrpSpPr>
              <a:grpSpLocks/>
            </p:cNvGrpSpPr>
            <p:nvPr/>
          </p:nvGrpSpPr>
          <p:grpSpPr bwMode="auto">
            <a:xfrm flipV="1">
              <a:off x="3237" y="3025"/>
              <a:ext cx="354" cy="354"/>
              <a:chOff x="3403" y="2155"/>
              <a:chExt cx="354" cy="354"/>
            </a:xfrm>
          </p:grpSpPr>
          <p:sp>
            <p:nvSpPr>
              <p:cNvPr id="973933" name="AutoShape 2157"/>
              <p:cNvSpPr>
                <a:spLocks noChangeArrowheads="1"/>
              </p:cNvSpPr>
              <p:nvPr/>
            </p:nvSpPr>
            <p:spPr bwMode="auto">
              <a:xfrm rot="5400000">
                <a:off x="3522" y="2036"/>
                <a:ext cx="115" cy="354"/>
              </a:xfrm>
              <a:prstGeom prst="chevron">
                <a:avLst>
                  <a:gd name="adj" fmla="val 76472"/>
                </a:avLst>
              </a:prstGeom>
              <a:solidFill>
                <a:srgbClr val="009900"/>
              </a:solidFill>
              <a:ln w="12700" cap="sq">
                <a:solidFill>
                  <a:srgbClr val="009900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73934" name="Line 2158"/>
              <p:cNvSpPr>
                <a:spLocks noChangeShapeType="1"/>
              </p:cNvSpPr>
              <p:nvPr/>
            </p:nvSpPr>
            <p:spPr bwMode="auto">
              <a:xfrm flipH="1">
                <a:off x="3580" y="2265"/>
                <a:ext cx="0" cy="244"/>
              </a:xfrm>
              <a:prstGeom prst="line">
                <a:avLst/>
              </a:prstGeom>
              <a:noFill/>
              <a:ln w="19050" cap="sq">
                <a:solidFill>
                  <a:srgbClr val="009900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</p:grpSp>
        <p:grpSp>
          <p:nvGrpSpPr>
            <p:cNvPr id="973935" name="Group 2159"/>
            <p:cNvGrpSpPr>
              <a:grpSpLocks/>
            </p:cNvGrpSpPr>
            <p:nvPr/>
          </p:nvGrpSpPr>
          <p:grpSpPr bwMode="auto">
            <a:xfrm>
              <a:off x="3172" y="2660"/>
              <a:ext cx="718" cy="306"/>
              <a:chOff x="3195" y="2283"/>
              <a:chExt cx="718" cy="306"/>
            </a:xfrm>
          </p:grpSpPr>
          <p:grpSp>
            <p:nvGrpSpPr>
              <p:cNvPr id="973936" name="Group 2160"/>
              <p:cNvGrpSpPr>
                <a:grpSpLocks/>
              </p:cNvGrpSpPr>
              <p:nvPr/>
            </p:nvGrpSpPr>
            <p:grpSpPr bwMode="auto">
              <a:xfrm>
                <a:off x="3550" y="2283"/>
                <a:ext cx="363" cy="306"/>
                <a:chOff x="2406" y="2437"/>
                <a:chExt cx="363" cy="306"/>
              </a:xfrm>
            </p:grpSpPr>
            <p:sp>
              <p:nvSpPr>
                <p:cNvPr id="973937" name="Rectangle 2161"/>
                <p:cNvSpPr>
                  <a:spLocks noChangeArrowheads="1"/>
                </p:cNvSpPr>
                <p:nvPr/>
              </p:nvSpPr>
              <p:spPr bwMode="auto">
                <a:xfrm>
                  <a:off x="2406" y="2437"/>
                  <a:ext cx="363" cy="306"/>
                </a:xfrm>
                <a:prstGeom prst="rect">
                  <a:avLst/>
                </a:prstGeom>
                <a:solidFill>
                  <a:srgbClr val="CCFF66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73938" name="Text Box 2162"/>
                <p:cNvSpPr txBox="1">
                  <a:spLocks noChangeArrowheads="1"/>
                </p:cNvSpPr>
                <p:nvPr/>
              </p:nvSpPr>
              <p:spPr bwMode="auto">
                <a:xfrm>
                  <a:off x="2439" y="2467"/>
                  <a:ext cx="276" cy="250"/>
                </a:xfrm>
                <a:prstGeom prst="rect">
                  <a:avLst/>
                </a:prstGeom>
                <a:solidFill>
                  <a:srgbClr val="CCFF66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fr-FR"/>
                    <a:t>88</a:t>
                  </a:r>
                </a:p>
              </p:txBody>
            </p:sp>
          </p:grpSp>
          <p:grpSp>
            <p:nvGrpSpPr>
              <p:cNvPr id="973939" name="Group 2163"/>
              <p:cNvGrpSpPr>
                <a:grpSpLocks/>
              </p:cNvGrpSpPr>
              <p:nvPr/>
            </p:nvGrpSpPr>
            <p:grpSpPr bwMode="auto">
              <a:xfrm>
                <a:off x="3195" y="2290"/>
                <a:ext cx="363" cy="296"/>
                <a:chOff x="2628" y="2344"/>
                <a:chExt cx="363" cy="277"/>
              </a:xfrm>
            </p:grpSpPr>
            <p:sp>
              <p:nvSpPr>
                <p:cNvPr id="973940" name="Rectangle 2164"/>
                <p:cNvSpPr>
                  <a:spLocks noChangeArrowheads="1"/>
                </p:cNvSpPr>
                <p:nvPr/>
              </p:nvSpPr>
              <p:spPr bwMode="auto">
                <a:xfrm>
                  <a:off x="2628" y="2344"/>
                  <a:ext cx="363" cy="277"/>
                </a:xfrm>
                <a:prstGeom prst="rect">
                  <a:avLst/>
                </a:prstGeom>
                <a:solidFill>
                  <a:srgbClr val="CCFF66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73941" name="Text Box 2165"/>
                <p:cNvSpPr txBox="1">
                  <a:spLocks noChangeArrowheads="1"/>
                </p:cNvSpPr>
                <p:nvPr/>
              </p:nvSpPr>
              <p:spPr bwMode="auto">
                <a:xfrm>
                  <a:off x="2657" y="2356"/>
                  <a:ext cx="284" cy="234"/>
                </a:xfrm>
                <a:prstGeom prst="rect">
                  <a:avLst/>
                </a:prstGeom>
                <a:solidFill>
                  <a:srgbClr val="CCFF66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fr-FR"/>
                    <a:t>22</a:t>
                  </a:r>
                </a:p>
              </p:txBody>
            </p:sp>
          </p:grpSp>
        </p:grpSp>
        <p:sp>
          <p:nvSpPr>
            <p:cNvPr id="973942" name="AutoShape 2166"/>
            <p:cNvSpPr>
              <a:spLocks noChangeArrowheads="1"/>
            </p:cNvSpPr>
            <p:nvPr/>
          </p:nvSpPr>
          <p:spPr bwMode="auto">
            <a:xfrm>
              <a:off x="3566" y="3043"/>
              <a:ext cx="373" cy="279"/>
            </a:xfrm>
            <a:prstGeom prst="wedgeEllipseCallout">
              <a:avLst>
                <a:gd name="adj1" fmla="val -62333"/>
                <a:gd name="adj2" fmla="val 14514"/>
              </a:avLst>
            </a:prstGeom>
            <a:solidFill>
              <a:srgbClr val="E1EDF3"/>
            </a:solidFill>
            <a:ln w="1905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fr-FR" sz="1400" b="1">
                  <a:solidFill>
                    <a:srgbClr val="008000"/>
                  </a:solidFill>
                </a:rPr>
                <a:t>14</a:t>
              </a:r>
            </a:p>
          </p:txBody>
        </p:sp>
      </p:grpSp>
      <p:sp>
        <p:nvSpPr>
          <p:cNvPr id="973962" name="Text Box 2186"/>
          <p:cNvSpPr txBox="1">
            <a:spLocks noChangeArrowheads="1"/>
          </p:cNvSpPr>
          <p:nvPr/>
        </p:nvSpPr>
        <p:spPr bwMode="auto">
          <a:xfrm>
            <a:off x="3068638" y="5270500"/>
            <a:ext cx="2305050" cy="3968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fr-FR" b="1">
                <a:solidFill>
                  <a:srgbClr val="009900"/>
                </a:solidFill>
              </a:rPr>
              <a:t>FusionInterneTab</a:t>
            </a:r>
          </a:p>
        </p:txBody>
      </p:sp>
      <p:sp>
        <p:nvSpPr>
          <p:cNvPr id="973961" name="Text Box 2185"/>
          <p:cNvSpPr txBox="1">
            <a:spLocks noChangeArrowheads="1"/>
          </p:cNvSpPr>
          <p:nvPr/>
        </p:nvSpPr>
        <p:spPr bwMode="auto">
          <a:xfrm>
            <a:off x="2598738" y="1758950"/>
            <a:ext cx="1371600" cy="3968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fr-FR" b="1">
                <a:solidFill>
                  <a:srgbClr val="FF0000"/>
                </a:solidFill>
              </a:rPr>
              <a:t>triFusion</a:t>
            </a:r>
          </a:p>
        </p:txBody>
      </p:sp>
      <p:grpSp>
        <p:nvGrpSpPr>
          <p:cNvPr id="974030" name="Group 2254"/>
          <p:cNvGrpSpPr>
            <a:grpSpLocks/>
          </p:cNvGrpSpPr>
          <p:nvPr/>
        </p:nvGrpSpPr>
        <p:grpSpPr bwMode="auto">
          <a:xfrm>
            <a:off x="2174875" y="1792288"/>
            <a:ext cx="3230563" cy="873125"/>
            <a:chOff x="1370" y="1129"/>
            <a:chExt cx="2035" cy="550"/>
          </a:xfrm>
        </p:grpSpPr>
        <p:grpSp>
          <p:nvGrpSpPr>
            <p:cNvPr id="973874" name="Group 2098"/>
            <p:cNvGrpSpPr>
              <a:grpSpLocks/>
            </p:cNvGrpSpPr>
            <p:nvPr/>
          </p:nvGrpSpPr>
          <p:grpSpPr bwMode="auto">
            <a:xfrm>
              <a:off x="3051" y="1129"/>
              <a:ext cx="354" cy="354"/>
              <a:chOff x="3403" y="2155"/>
              <a:chExt cx="354" cy="354"/>
            </a:xfrm>
          </p:grpSpPr>
          <p:sp>
            <p:nvSpPr>
              <p:cNvPr id="973875" name="AutoShape 2099"/>
              <p:cNvSpPr>
                <a:spLocks noChangeArrowheads="1"/>
              </p:cNvSpPr>
              <p:nvPr/>
            </p:nvSpPr>
            <p:spPr bwMode="auto">
              <a:xfrm rot="5400000">
                <a:off x="3522" y="2036"/>
                <a:ext cx="115" cy="354"/>
              </a:xfrm>
              <a:prstGeom prst="chevron">
                <a:avLst>
                  <a:gd name="adj" fmla="val 76472"/>
                </a:avLst>
              </a:prstGeom>
              <a:solidFill>
                <a:srgbClr val="FD512F"/>
              </a:solidFill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73876" name="Line 2100"/>
              <p:cNvSpPr>
                <a:spLocks noChangeShapeType="1"/>
              </p:cNvSpPr>
              <p:nvPr/>
            </p:nvSpPr>
            <p:spPr bwMode="auto">
              <a:xfrm flipH="1">
                <a:off x="3580" y="2265"/>
                <a:ext cx="0" cy="244"/>
              </a:xfrm>
              <a:prstGeom prst="line">
                <a:avLst/>
              </a:prstGeom>
              <a:noFill/>
              <a:ln w="19050" cap="sq">
                <a:solidFill>
                  <a:srgbClr val="FD512F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</p:grpSp>
        <p:sp>
          <p:nvSpPr>
            <p:cNvPr id="973877" name="AutoShape 2101"/>
            <p:cNvSpPr>
              <a:spLocks noChangeArrowheads="1"/>
            </p:cNvSpPr>
            <p:nvPr/>
          </p:nvSpPr>
          <p:spPr bwMode="auto">
            <a:xfrm>
              <a:off x="2726" y="1139"/>
              <a:ext cx="274" cy="201"/>
            </a:xfrm>
            <a:prstGeom prst="wedgeEllipseCallout">
              <a:avLst>
                <a:gd name="adj1" fmla="val -26278"/>
                <a:gd name="adj2" fmla="val 41542"/>
              </a:avLst>
            </a:prstGeom>
            <a:solidFill>
              <a:srgbClr val="E1EDF3"/>
            </a:solidFill>
            <a:ln w="1905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fr-FR" sz="1400" b="1">
                  <a:solidFill>
                    <a:srgbClr val="FF0000"/>
                  </a:solidFill>
                </a:rPr>
                <a:t>8</a:t>
              </a:r>
            </a:p>
          </p:txBody>
        </p:sp>
        <p:grpSp>
          <p:nvGrpSpPr>
            <p:cNvPr id="974005" name="Group 2229"/>
            <p:cNvGrpSpPr>
              <a:grpSpLocks/>
            </p:cNvGrpSpPr>
            <p:nvPr/>
          </p:nvGrpSpPr>
          <p:grpSpPr bwMode="auto">
            <a:xfrm>
              <a:off x="1370" y="1406"/>
              <a:ext cx="1811" cy="273"/>
              <a:chOff x="1370" y="1406"/>
              <a:chExt cx="1811" cy="273"/>
            </a:xfrm>
          </p:grpSpPr>
          <p:grpSp>
            <p:nvGrpSpPr>
              <p:cNvPr id="973861" name="Group 2085"/>
              <p:cNvGrpSpPr>
                <a:grpSpLocks/>
              </p:cNvGrpSpPr>
              <p:nvPr/>
            </p:nvGrpSpPr>
            <p:grpSpPr bwMode="auto">
              <a:xfrm>
                <a:off x="1370" y="1406"/>
                <a:ext cx="1452" cy="272"/>
                <a:chOff x="1361" y="1434"/>
                <a:chExt cx="1452" cy="272"/>
              </a:xfrm>
            </p:grpSpPr>
            <p:grpSp>
              <p:nvGrpSpPr>
                <p:cNvPr id="973862" name="Group 2086"/>
                <p:cNvGrpSpPr>
                  <a:grpSpLocks/>
                </p:cNvGrpSpPr>
                <p:nvPr/>
              </p:nvGrpSpPr>
              <p:grpSpPr bwMode="auto">
                <a:xfrm>
                  <a:off x="1724" y="1434"/>
                  <a:ext cx="363" cy="272"/>
                  <a:chOff x="3120" y="845"/>
                  <a:chExt cx="363" cy="272"/>
                </a:xfrm>
              </p:grpSpPr>
              <p:sp>
                <p:nvSpPr>
                  <p:cNvPr id="973863" name="Rectangle 2087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845"/>
                    <a:ext cx="363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73864" name="Text Box 20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71" y="859"/>
                    <a:ext cx="276" cy="25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lnSpc>
                        <a:spcPct val="100000"/>
                      </a:lnSpc>
                      <a:spcBef>
                        <a:spcPct val="0"/>
                      </a:spcBef>
                    </a:pPr>
                    <a:r>
                      <a:rPr lang="fr-FR"/>
                      <a:t>55</a:t>
                    </a:r>
                  </a:p>
                </p:txBody>
              </p:sp>
            </p:grpSp>
            <p:grpSp>
              <p:nvGrpSpPr>
                <p:cNvPr id="973865" name="Group 2089"/>
                <p:cNvGrpSpPr>
                  <a:grpSpLocks/>
                </p:cNvGrpSpPr>
                <p:nvPr/>
              </p:nvGrpSpPr>
              <p:grpSpPr bwMode="auto">
                <a:xfrm>
                  <a:off x="2087" y="1434"/>
                  <a:ext cx="363" cy="272"/>
                  <a:chOff x="2077" y="845"/>
                  <a:chExt cx="363" cy="272"/>
                </a:xfrm>
              </p:grpSpPr>
              <p:sp>
                <p:nvSpPr>
                  <p:cNvPr id="973866" name="Rectangle 2090"/>
                  <p:cNvSpPr>
                    <a:spLocks noChangeArrowheads="1"/>
                  </p:cNvSpPr>
                  <p:nvPr/>
                </p:nvSpPr>
                <p:spPr bwMode="auto">
                  <a:xfrm>
                    <a:off x="2077" y="845"/>
                    <a:ext cx="363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73867" name="Text Box 20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28" y="859"/>
                    <a:ext cx="276" cy="25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lnSpc>
                        <a:spcPct val="100000"/>
                      </a:lnSpc>
                      <a:spcBef>
                        <a:spcPct val="0"/>
                      </a:spcBef>
                    </a:pPr>
                    <a:r>
                      <a:rPr lang="fr-FR"/>
                      <a:t>88</a:t>
                    </a:r>
                  </a:p>
                </p:txBody>
              </p:sp>
            </p:grpSp>
            <p:grpSp>
              <p:nvGrpSpPr>
                <p:cNvPr id="973868" name="Group 2092"/>
                <p:cNvGrpSpPr>
                  <a:grpSpLocks/>
                </p:cNvGrpSpPr>
                <p:nvPr/>
              </p:nvGrpSpPr>
              <p:grpSpPr bwMode="auto">
                <a:xfrm>
                  <a:off x="2450" y="1434"/>
                  <a:ext cx="363" cy="272"/>
                  <a:chOff x="3483" y="845"/>
                  <a:chExt cx="363" cy="272"/>
                </a:xfrm>
              </p:grpSpPr>
              <p:sp>
                <p:nvSpPr>
                  <p:cNvPr id="973869" name="Rectangle 2093"/>
                  <p:cNvSpPr>
                    <a:spLocks noChangeArrowheads="1"/>
                  </p:cNvSpPr>
                  <p:nvPr/>
                </p:nvSpPr>
                <p:spPr bwMode="auto">
                  <a:xfrm>
                    <a:off x="3483" y="845"/>
                    <a:ext cx="363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73870" name="Text Box 20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34" y="859"/>
                    <a:ext cx="276" cy="25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lnSpc>
                        <a:spcPct val="100000"/>
                      </a:lnSpc>
                      <a:spcBef>
                        <a:spcPct val="0"/>
                      </a:spcBef>
                    </a:pPr>
                    <a:r>
                      <a:rPr lang="fr-FR"/>
                      <a:t>22</a:t>
                    </a:r>
                  </a:p>
                </p:txBody>
              </p:sp>
            </p:grpSp>
            <p:grpSp>
              <p:nvGrpSpPr>
                <p:cNvPr id="973871" name="Group 2095"/>
                <p:cNvGrpSpPr>
                  <a:grpSpLocks/>
                </p:cNvGrpSpPr>
                <p:nvPr/>
              </p:nvGrpSpPr>
              <p:grpSpPr bwMode="auto">
                <a:xfrm>
                  <a:off x="1361" y="1434"/>
                  <a:ext cx="363" cy="272"/>
                  <a:chOff x="1260" y="2069"/>
                  <a:chExt cx="363" cy="272"/>
                </a:xfrm>
              </p:grpSpPr>
              <p:sp>
                <p:nvSpPr>
                  <p:cNvPr id="973872" name="Rectangle 2096"/>
                  <p:cNvSpPr>
                    <a:spLocks noChangeArrowheads="1"/>
                  </p:cNvSpPr>
                  <p:nvPr/>
                </p:nvSpPr>
                <p:spPr bwMode="auto">
                  <a:xfrm>
                    <a:off x="1260" y="2069"/>
                    <a:ext cx="363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73873" name="Text Box 209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1" y="2083"/>
                    <a:ext cx="276" cy="25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lnSpc>
                        <a:spcPct val="100000"/>
                      </a:lnSpc>
                      <a:spcBef>
                        <a:spcPct val="0"/>
                      </a:spcBef>
                    </a:pPr>
                    <a:r>
                      <a:rPr lang="fr-FR"/>
                      <a:t>33</a:t>
                    </a:r>
                  </a:p>
                </p:txBody>
              </p:sp>
            </p:grpSp>
          </p:grpSp>
          <p:grpSp>
            <p:nvGrpSpPr>
              <p:cNvPr id="973963" name="Group 2187"/>
              <p:cNvGrpSpPr>
                <a:grpSpLocks/>
              </p:cNvGrpSpPr>
              <p:nvPr/>
            </p:nvGrpSpPr>
            <p:grpSpPr bwMode="auto">
              <a:xfrm>
                <a:off x="2818" y="1411"/>
                <a:ext cx="363" cy="268"/>
                <a:chOff x="1714" y="845"/>
                <a:chExt cx="363" cy="272"/>
              </a:xfrm>
            </p:grpSpPr>
            <p:sp>
              <p:nvSpPr>
                <p:cNvPr id="973964" name="Rectangle 2188"/>
                <p:cNvSpPr>
                  <a:spLocks noChangeArrowheads="1"/>
                </p:cNvSpPr>
                <p:nvPr/>
              </p:nvSpPr>
              <p:spPr bwMode="auto">
                <a:xfrm>
                  <a:off x="1714" y="845"/>
                  <a:ext cx="363" cy="27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73965" name="Text Box 2189"/>
                <p:cNvSpPr txBox="1">
                  <a:spLocks noChangeArrowheads="1"/>
                </p:cNvSpPr>
                <p:nvPr/>
              </p:nvSpPr>
              <p:spPr bwMode="auto">
                <a:xfrm>
                  <a:off x="1765" y="858"/>
                  <a:ext cx="276" cy="254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fr-FR"/>
                    <a:t>44</a:t>
                  </a:r>
                </a:p>
              </p:txBody>
            </p:sp>
          </p:grpSp>
        </p:grpSp>
      </p:grpSp>
      <p:grpSp>
        <p:nvGrpSpPr>
          <p:cNvPr id="974033" name="Group 2257"/>
          <p:cNvGrpSpPr>
            <a:grpSpLocks/>
          </p:cNvGrpSpPr>
          <p:nvPr/>
        </p:nvGrpSpPr>
        <p:grpSpPr bwMode="auto">
          <a:xfrm>
            <a:off x="6473825" y="3546475"/>
            <a:ext cx="2127250" cy="1803400"/>
            <a:chOff x="4078" y="2234"/>
            <a:chExt cx="1340" cy="1136"/>
          </a:xfrm>
        </p:grpSpPr>
        <p:grpSp>
          <p:nvGrpSpPr>
            <p:cNvPr id="973988" name="Group 2212"/>
            <p:cNvGrpSpPr>
              <a:grpSpLocks/>
            </p:cNvGrpSpPr>
            <p:nvPr/>
          </p:nvGrpSpPr>
          <p:grpSpPr bwMode="auto">
            <a:xfrm>
              <a:off x="4344" y="2234"/>
              <a:ext cx="1074" cy="314"/>
              <a:chOff x="4202" y="2277"/>
              <a:chExt cx="1074" cy="314"/>
            </a:xfrm>
          </p:grpSpPr>
          <p:grpSp>
            <p:nvGrpSpPr>
              <p:cNvPr id="973923" name="Group 2147"/>
              <p:cNvGrpSpPr>
                <a:grpSpLocks/>
              </p:cNvGrpSpPr>
              <p:nvPr/>
            </p:nvGrpSpPr>
            <p:grpSpPr bwMode="auto">
              <a:xfrm>
                <a:off x="4558" y="2277"/>
                <a:ext cx="718" cy="314"/>
                <a:chOff x="4186" y="2229"/>
                <a:chExt cx="718" cy="314"/>
              </a:xfrm>
            </p:grpSpPr>
            <p:grpSp>
              <p:nvGrpSpPr>
                <p:cNvPr id="973924" name="Group 2148"/>
                <p:cNvGrpSpPr>
                  <a:grpSpLocks/>
                </p:cNvGrpSpPr>
                <p:nvPr/>
              </p:nvGrpSpPr>
              <p:grpSpPr bwMode="auto">
                <a:xfrm>
                  <a:off x="4541" y="2232"/>
                  <a:ext cx="363" cy="306"/>
                  <a:chOff x="2406" y="2437"/>
                  <a:chExt cx="363" cy="306"/>
                </a:xfrm>
              </p:grpSpPr>
              <p:sp>
                <p:nvSpPr>
                  <p:cNvPr id="973925" name="Rectangle 2149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437"/>
                    <a:ext cx="363" cy="30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73926" name="Text Box 21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39" y="2467"/>
                    <a:ext cx="276" cy="25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ctr">
                      <a:lnSpc>
                        <a:spcPct val="100000"/>
                      </a:lnSpc>
                      <a:spcBef>
                        <a:spcPct val="0"/>
                      </a:spcBef>
                    </a:pPr>
                    <a:r>
                      <a:rPr lang="fr-FR"/>
                      <a:t>44</a:t>
                    </a:r>
                  </a:p>
                </p:txBody>
              </p:sp>
            </p:grpSp>
            <p:grpSp>
              <p:nvGrpSpPr>
                <p:cNvPr id="973927" name="Group 2151"/>
                <p:cNvGrpSpPr>
                  <a:grpSpLocks/>
                </p:cNvGrpSpPr>
                <p:nvPr/>
              </p:nvGrpSpPr>
              <p:grpSpPr bwMode="auto">
                <a:xfrm>
                  <a:off x="4186" y="2229"/>
                  <a:ext cx="363" cy="314"/>
                  <a:chOff x="2628" y="2344"/>
                  <a:chExt cx="363" cy="277"/>
                </a:xfrm>
              </p:grpSpPr>
              <p:sp>
                <p:nvSpPr>
                  <p:cNvPr id="973928" name="Rectangle 2152"/>
                  <p:cNvSpPr>
                    <a:spLocks noChangeArrowheads="1"/>
                  </p:cNvSpPr>
                  <p:nvPr/>
                </p:nvSpPr>
                <p:spPr bwMode="auto">
                  <a:xfrm>
                    <a:off x="2628" y="2344"/>
                    <a:ext cx="363" cy="27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73929" name="Text Box 2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57" y="2356"/>
                    <a:ext cx="284" cy="221"/>
                  </a:xfrm>
                  <a:prstGeom prst="rect">
                    <a:avLst/>
                  </a:prstGeom>
                  <a:noFill/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ctr">
                      <a:lnSpc>
                        <a:spcPct val="100000"/>
                      </a:lnSpc>
                      <a:spcBef>
                        <a:spcPct val="0"/>
                      </a:spcBef>
                    </a:pPr>
                    <a:r>
                      <a:rPr lang="fr-FR"/>
                      <a:t>22</a:t>
                    </a:r>
                  </a:p>
                </p:txBody>
              </p:sp>
            </p:grpSp>
          </p:grpSp>
          <p:grpSp>
            <p:nvGrpSpPr>
              <p:cNvPr id="973967" name="Group 2191"/>
              <p:cNvGrpSpPr>
                <a:grpSpLocks/>
              </p:cNvGrpSpPr>
              <p:nvPr/>
            </p:nvGrpSpPr>
            <p:grpSpPr bwMode="auto">
              <a:xfrm>
                <a:off x="4202" y="2286"/>
                <a:ext cx="363" cy="304"/>
                <a:chOff x="1714" y="845"/>
                <a:chExt cx="363" cy="272"/>
              </a:xfrm>
            </p:grpSpPr>
            <p:sp>
              <p:nvSpPr>
                <p:cNvPr id="973968" name="Rectangle 2192"/>
                <p:cNvSpPr>
                  <a:spLocks noChangeArrowheads="1"/>
                </p:cNvSpPr>
                <p:nvPr/>
              </p:nvSpPr>
              <p:spPr bwMode="auto">
                <a:xfrm>
                  <a:off x="1714" y="845"/>
                  <a:ext cx="363" cy="27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73969" name="Text Box 2193"/>
                <p:cNvSpPr txBox="1">
                  <a:spLocks noChangeArrowheads="1"/>
                </p:cNvSpPr>
                <p:nvPr/>
              </p:nvSpPr>
              <p:spPr bwMode="auto">
                <a:xfrm>
                  <a:off x="1765" y="858"/>
                  <a:ext cx="276" cy="224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fr-FR"/>
                    <a:t>88</a:t>
                  </a:r>
                </a:p>
              </p:txBody>
            </p:sp>
          </p:grpSp>
        </p:grpSp>
        <p:grpSp>
          <p:nvGrpSpPr>
            <p:cNvPr id="974032" name="Group 2256"/>
            <p:cNvGrpSpPr>
              <a:grpSpLocks/>
            </p:cNvGrpSpPr>
            <p:nvPr/>
          </p:nvGrpSpPr>
          <p:grpSpPr bwMode="auto">
            <a:xfrm>
              <a:off x="4078" y="2665"/>
              <a:ext cx="1246" cy="705"/>
              <a:chOff x="4078" y="2665"/>
              <a:chExt cx="1246" cy="705"/>
            </a:xfrm>
          </p:grpSpPr>
          <p:grpSp>
            <p:nvGrpSpPr>
              <p:cNvPr id="973920" name="Group 2144"/>
              <p:cNvGrpSpPr>
                <a:grpSpLocks/>
              </p:cNvGrpSpPr>
              <p:nvPr/>
            </p:nvGrpSpPr>
            <p:grpSpPr bwMode="auto">
              <a:xfrm>
                <a:off x="4635" y="2665"/>
                <a:ext cx="354" cy="354"/>
                <a:chOff x="3403" y="2155"/>
                <a:chExt cx="354" cy="354"/>
              </a:xfrm>
            </p:grpSpPr>
            <p:sp>
              <p:nvSpPr>
                <p:cNvPr id="973921" name="AutoShape 2145"/>
                <p:cNvSpPr>
                  <a:spLocks noChangeArrowheads="1"/>
                </p:cNvSpPr>
                <p:nvPr/>
              </p:nvSpPr>
              <p:spPr bwMode="auto">
                <a:xfrm rot="5400000">
                  <a:off x="3522" y="2036"/>
                  <a:ext cx="115" cy="354"/>
                </a:xfrm>
                <a:prstGeom prst="chevron">
                  <a:avLst>
                    <a:gd name="adj" fmla="val 76472"/>
                  </a:avLst>
                </a:prstGeom>
                <a:solidFill>
                  <a:srgbClr val="FD512F"/>
                </a:solidFill>
                <a:ln w="12700" cap="sq">
                  <a:noFill/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73922" name="Line 2146"/>
                <p:cNvSpPr>
                  <a:spLocks noChangeShapeType="1"/>
                </p:cNvSpPr>
                <p:nvPr/>
              </p:nvSpPr>
              <p:spPr bwMode="auto">
                <a:xfrm flipH="1">
                  <a:off x="3580" y="2265"/>
                  <a:ext cx="0" cy="244"/>
                </a:xfrm>
                <a:prstGeom prst="line">
                  <a:avLst/>
                </a:prstGeom>
                <a:noFill/>
                <a:ln w="19050" cap="sq">
                  <a:solidFill>
                    <a:srgbClr val="FD512F"/>
                  </a:solidFill>
                  <a:round/>
                  <a:headEnd type="none" w="sm" len="sm"/>
                  <a:tailEnd type="triangl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973930" name="AutoShape 2154"/>
              <p:cNvSpPr>
                <a:spLocks noChangeArrowheads="1"/>
              </p:cNvSpPr>
              <p:nvPr/>
            </p:nvSpPr>
            <p:spPr bwMode="auto">
              <a:xfrm>
                <a:off x="4929" y="2756"/>
                <a:ext cx="395" cy="258"/>
              </a:xfrm>
              <a:prstGeom prst="wedgeEllipseCallout">
                <a:avLst>
                  <a:gd name="adj1" fmla="val -51773"/>
                  <a:gd name="adj2" fmla="val -13565"/>
                </a:avLst>
              </a:prstGeom>
              <a:solidFill>
                <a:srgbClr val="E1EDF3"/>
              </a:solidFill>
              <a:ln w="19050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fr-FR" sz="1400" b="1">
                    <a:solidFill>
                      <a:srgbClr val="FF0000"/>
                    </a:solidFill>
                  </a:rPr>
                  <a:t>12</a:t>
                </a:r>
              </a:p>
            </p:txBody>
          </p:sp>
          <p:grpSp>
            <p:nvGrpSpPr>
              <p:cNvPr id="973973" name="Group 2197"/>
              <p:cNvGrpSpPr>
                <a:grpSpLocks/>
              </p:cNvGrpSpPr>
              <p:nvPr/>
            </p:nvGrpSpPr>
            <p:grpSpPr bwMode="auto">
              <a:xfrm>
                <a:off x="4078" y="3056"/>
                <a:ext cx="718" cy="314"/>
                <a:chOff x="4186" y="2229"/>
                <a:chExt cx="718" cy="314"/>
              </a:xfrm>
            </p:grpSpPr>
            <p:grpSp>
              <p:nvGrpSpPr>
                <p:cNvPr id="973974" name="Group 2198"/>
                <p:cNvGrpSpPr>
                  <a:grpSpLocks/>
                </p:cNvGrpSpPr>
                <p:nvPr/>
              </p:nvGrpSpPr>
              <p:grpSpPr bwMode="auto">
                <a:xfrm>
                  <a:off x="4541" y="2232"/>
                  <a:ext cx="363" cy="306"/>
                  <a:chOff x="2406" y="2437"/>
                  <a:chExt cx="363" cy="306"/>
                </a:xfrm>
              </p:grpSpPr>
              <p:sp>
                <p:nvSpPr>
                  <p:cNvPr id="973975" name="Rectangle 2199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437"/>
                    <a:ext cx="363" cy="30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73976" name="Text Box 22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39" y="2467"/>
                    <a:ext cx="276" cy="25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ctr">
                      <a:lnSpc>
                        <a:spcPct val="100000"/>
                      </a:lnSpc>
                      <a:spcBef>
                        <a:spcPct val="0"/>
                      </a:spcBef>
                    </a:pPr>
                    <a:r>
                      <a:rPr lang="fr-FR"/>
                      <a:t>22</a:t>
                    </a:r>
                  </a:p>
                </p:txBody>
              </p:sp>
            </p:grpSp>
            <p:grpSp>
              <p:nvGrpSpPr>
                <p:cNvPr id="973977" name="Group 2201"/>
                <p:cNvGrpSpPr>
                  <a:grpSpLocks/>
                </p:cNvGrpSpPr>
                <p:nvPr/>
              </p:nvGrpSpPr>
              <p:grpSpPr bwMode="auto">
                <a:xfrm>
                  <a:off x="4186" y="2229"/>
                  <a:ext cx="363" cy="314"/>
                  <a:chOff x="2628" y="2344"/>
                  <a:chExt cx="363" cy="277"/>
                </a:xfrm>
              </p:grpSpPr>
              <p:sp>
                <p:nvSpPr>
                  <p:cNvPr id="973978" name="Rectangle 2202"/>
                  <p:cNvSpPr>
                    <a:spLocks noChangeArrowheads="1"/>
                  </p:cNvSpPr>
                  <p:nvPr/>
                </p:nvSpPr>
                <p:spPr bwMode="auto">
                  <a:xfrm>
                    <a:off x="2628" y="2344"/>
                    <a:ext cx="363" cy="27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73979" name="Text Box 220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57" y="2356"/>
                    <a:ext cx="284" cy="221"/>
                  </a:xfrm>
                  <a:prstGeom prst="rect">
                    <a:avLst/>
                  </a:prstGeom>
                  <a:noFill/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ctr">
                      <a:lnSpc>
                        <a:spcPct val="100000"/>
                      </a:lnSpc>
                      <a:spcBef>
                        <a:spcPct val="0"/>
                      </a:spcBef>
                    </a:pPr>
                    <a:r>
                      <a:rPr lang="fr-FR"/>
                      <a:t>88</a:t>
                    </a:r>
                  </a:p>
                </p:txBody>
              </p:sp>
            </p:grpSp>
          </p:grpSp>
        </p:grpSp>
      </p:grpSp>
      <p:grpSp>
        <p:nvGrpSpPr>
          <p:cNvPr id="973980" name="Group 2204"/>
          <p:cNvGrpSpPr>
            <a:grpSpLocks/>
          </p:cNvGrpSpPr>
          <p:nvPr/>
        </p:nvGrpSpPr>
        <p:grpSpPr bwMode="auto">
          <a:xfrm>
            <a:off x="6380163" y="4256088"/>
            <a:ext cx="576262" cy="431800"/>
            <a:chOff x="1260" y="2069"/>
            <a:chExt cx="363" cy="272"/>
          </a:xfrm>
        </p:grpSpPr>
        <p:sp>
          <p:nvSpPr>
            <p:cNvPr id="973981" name="Rectangle 2205"/>
            <p:cNvSpPr>
              <a:spLocks noChangeArrowheads="1"/>
            </p:cNvSpPr>
            <p:nvPr/>
          </p:nvSpPr>
          <p:spPr bwMode="auto">
            <a:xfrm>
              <a:off x="1260" y="2069"/>
              <a:ext cx="363" cy="27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973982" name="Text Box 2206"/>
            <p:cNvSpPr txBox="1">
              <a:spLocks noChangeArrowheads="1"/>
            </p:cNvSpPr>
            <p:nvPr/>
          </p:nvSpPr>
          <p:spPr bwMode="auto">
            <a:xfrm>
              <a:off x="1311" y="2083"/>
              <a:ext cx="276" cy="250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fr-FR"/>
                <a:t>44</a:t>
              </a:r>
            </a:p>
          </p:txBody>
        </p:sp>
      </p:grpSp>
      <p:grpSp>
        <p:nvGrpSpPr>
          <p:cNvPr id="974031" name="Group 2255"/>
          <p:cNvGrpSpPr>
            <a:grpSpLocks/>
          </p:cNvGrpSpPr>
          <p:nvPr/>
        </p:nvGrpSpPr>
        <p:grpSpPr bwMode="auto">
          <a:xfrm>
            <a:off x="6297613" y="5364163"/>
            <a:ext cx="1900237" cy="954087"/>
            <a:chOff x="3967" y="3379"/>
            <a:chExt cx="1197" cy="601"/>
          </a:xfrm>
        </p:grpSpPr>
        <p:grpSp>
          <p:nvGrpSpPr>
            <p:cNvPr id="973914" name="Group 2138"/>
            <p:cNvGrpSpPr>
              <a:grpSpLocks/>
            </p:cNvGrpSpPr>
            <p:nvPr/>
          </p:nvGrpSpPr>
          <p:grpSpPr bwMode="auto">
            <a:xfrm>
              <a:off x="3967" y="3688"/>
              <a:ext cx="363" cy="272"/>
              <a:chOff x="2758" y="845"/>
              <a:chExt cx="363" cy="272"/>
            </a:xfrm>
          </p:grpSpPr>
          <p:sp>
            <p:nvSpPr>
              <p:cNvPr id="973915" name="Rectangle 2139"/>
              <p:cNvSpPr>
                <a:spLocks noChangeArrowheads="1"/>
              </p:cNvSpPr>
              <p:nvPr/>
            </p:nvSpPr>
            <p:spPr bwMode="auto">
              <a:xfrm>
                <a:off x="2758" y="845"/>
                <a:ext cx="363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73916" name="Text Box 2140"/>
              <p:cNvSpPr txBox="1">
                <a:spLocks noChangeArrowheads="1"/>
              </p:cNvSpPr>
              <p:nvPr/>
            </p:nvSpPr>
            <p:spPr bwMode="auto">
              <a:xfrm>
                <a:off x="2809" y="859"/>
                <a:ext cx="276" cy="250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fr-FR"/>
                  <a:t>88</a:t>
                </a:r>
              </a:p>
            </p:txBody>
          </p:sp>
        </p:grpSp>
        <p:grpSp>
          <p:nvGrpSpPr>
            <p:cNvPr id="973917" name="Group 2141"/>
            <p:cNvGrpSpPr>
              <a:grpSpLocks/>
            </p:cNvGrpSpPr>
            <p:nvPr/>
          </p:nvGrpSpPr>
          <p:grpSpPr bwMode="auto">
            <a:xfrm>
              <a:off x="4543" y="3708"/>
              <a:ext cx="363" cy="272"/>
              <a:chOff x="1260" y="2069"/>
              <a:chExt cx="363" cy="272"/>
            </a:xfrm>
          </p:grpSpPr>
          <p:sp>
            <p:nvSpPr>
              <p:cNvPr id="973918" name="Rectangle 2142"/>
              <p:cNvSpPr>
                <a:spLocks noChangeArrowheads="1"/>
              </p:cNvSpPr>
              <p:nvPr/>
            </p:nvSpPr>
            <p:spPr bwMode="auto">
              <a:xfrm>
                <a:off x="1260" y="2069"/>
                <a:ext cx="363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73919" name="Text Box 2143"/>
              <p:cNvSpPr txBox="1">
                <a:spLocks noChangeArrowheads="1"/>
              </p:cNvSpPr>
              <p:nvPr/>
            </p:nvSpPr>
            <p:spPr bwMode="auto">
              <a:xfrm>
                <a:off x="1311" y="2083"/>
                <a:ext cx="276" cy="250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fr-FR"/>
                  <a:t>22</a:t>
                </a:r>
              </a:p>
            </p:txBody>
          </p:sp>
        </p:grpSp>
        <p:grpSp>
          <p:nvGrpSpPr>
            <p:cNvPr id="973983" name="Group 2207"/>
            <p:cNvGrpSpPr>
              <a:grpSpLocks/>
            </p:cNvGrpSpPr>
            <p:nvPr/>
          </p:nvGrpSpPr>
          <p:grpSpPr bwMode="auto">
            <a:xfrm>
              <a:off x="4247" y="3379"/>
              <a:ext cx="354" cy="354"/>
              <a:chOff x="3403" y="2155"/>
              <a:chExt cx="354" cy="354"/>
            </a:xfrm>
          </p:grpSpPr>
          <p:sp>
            <p:nvSpPr>
              <p:cNvPr id="973984" name="AutoShape 2208"/>
              <p:cNvSpPr>
                <a:spLocks noChangeArrowheads="1"/>
              </p:cNvSpPr>
              <p:nvPr/>
            </p:nvSpPr>
            <p:spPr bwMode="auto">
              <a:xfrm rot="5400000">
                <a:off x="3522" y="2036"/>
                <a:ext cx="115" cy="354"/>
              </a:xfrm>
              <a:prstGeom prst="chevron">
                <a:avLst>
                  <a:gd name="adj" fmla="val 76472"/>
                </a:avLst>
              </a:prstGeom>
              <a:solidFill>
                <a:srgbClr val="FD512F"/>
              </a:solidFill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73985" name="Line 2209"/>
              <p:cNvSpPr>
                <a:spLocks noChangeShapeType="1"/>
              </p:cNvSpPr>
              <p:nvPr/>
            </p:nvSpPr>
            <p:spPr bwMode="auto">
              <a:xfrm flipH="1">
                <a:off x="3580" y="2265"/>
                <a:ext cx="0" cy="244"/>
              </a:xfrm>
              <a:prstGeom prst="line">
                <a:avLst/>
              </a:prstGeom>
              <a:noFill/>
              <a:ln w="19050" cap="sq">
                <a:solidFill>
                  <a:srgbClr val="FD512F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</p:grpSp>
        <p:sp>
          <p:nvSpPr>
            <p:cNvPr id="973986" name="AutoShape 2210"/>
            <p:cNvSpPr>
              <a:spLocks noChangeArrowheads="1"/>
            </p:cNvSpPr>
            <p:nvPr/>
          </p:nvSpPr>
          <p:spPr bwMode="auto">
            <a:xfrm>
              <a:off x="4769" y="3400"/>
              <a:ext cx="395" cy="258"/>
            </a:xfrm>
            <a:prstGeom prst="wedgeEllipseCallout">
              <a:avLst>
                <a:gd name="adj1" fmla="val -1394"/>
                <a:gd name="adj2" fmla="val -44185"/>
              </a:avLst>
            </a:prstGeom>
            <a:solidFill>
              <a:srgbClr val="E1EDF3"/>
            </a:solidFill>
            <a:ln w="1905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fr-FR" sz="1400" b="1">
                  <a:solidFill>
                    <a:srgbClr val="FF0000"/>
                  </a:solidFill>
                </a:rPr>
                <a:t>13</a:t>
              </a:r>
            </a:p>
          </p:txBody>
        </p:sp>
      </p:grpSp>
      <p:grpSp>
        <p:nvGrpSpPr>
          <p:cNvPr id="974004" name="Group 2228"/>
          <p:cNvGrpSpPr>
            <a:grpSpLocks/>
          </p:cNvGrpSpPr>
          <p:nvPr/>
        </p:nvGrpSpPr>
        <p:grpSpPr bwMode="auto">
          <a:xfrm>
            <a:off x="5084763" y="3133725"/>
            <a:ext cx="1704975" cy="1028700"/>
            <a:chOff x="3125" y="2045"/>
            <a:chExt cx="1074" cy="648"/>
          </a:xfrm>
        </p:grpSpPr>
        <p:grpSp>
          <p:nvGrpSpPr>
            <p:cNvPr id="973989" name="Group 2213"/>
            <p:cNvGrpSpPr>
              <a:grpSpLocks/>
            </p:cNvGrpSpPr>
            <p:nvPr/>
          </p:nvGrpSpPr>
          <p:grpSpPr bwMode="auto">
            <a:xfrm>
              <a:off x="3125" y="2045"/>
              <a:ext cx="1074" cy="314"/>
              <a:chOff x="4202" y="2277"/>
              <a:chExt cx="1074" cy="314"/>
            </a:xfrm>
          </p:grpSpPr>
          <p:grpSp>
            <p:nvGrpSpPr>
              <p:cNvPr id="973990" name="Group 2214"/>
              <p:cNvGrpSpPr>
                <a:grpSpLocks/>
              </p:cNvGrpSpPr>
              <p:nvPr/>
            </p:nvGrpSpPr>
            <p:grpSpPr bwMode="auto">
              <a:xfrm>
                <a:off x="4558" y="2277"/>
                <a:ext cx="718" cy="314"/>
                <a:chOff x="4186" y="2229"/>
                <a:chExt cx="718" cy="314"/>
              </a:xfrm>
            </p:grpSpPr>
            <p:grpSp>
              <p:nvGrpSpPr>
                <p:cNvPr id="973991" name="Group 2215"/>
                <p:cNvGrpSpPr>
                  <a:grpSpLocks/>
                </p:cNvGrpSpPr>
                <p:nvPr/>
              </p:nvGrpSpPr>
              <p:grpSpPr bwMode="auto">
                <a:xfrm>
                  <a:off x="4541" y="2232"/>
                  <a:ext cx="363" cy="306"/>
                  <a:chOff x="2406" y="2437"/>
                  <a:chExt cx="363" cy="306"/>
                </a:xfrm>
              </p:grpSpPr>
              <p:sp>
                <p:nvSpPr>
                  <p:cNvPr id="973992" name="Rectangle 2216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437"/>
                    <a:ext cx="363" cy="306"/>
                  </a:xfrm>
                  <a:prstGeom prst="rect">
                    <a:avLst/>
                  </a:prstGeom>
                  <a:solidFill>
                    <a:srgbClr val="CCFF66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73993" name="Text Box 22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39" y="2467"/>
                    <a:ext cx="276" cy="250"/>
                  </a:xfrm>
                  <a:prstGeom prst="rect">
                    <a:avLst/>
                  </a:prstGeom>
                  <a:solidFill>
                    <a:srgbClr val="CCFF66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ctr">
                      <a:lnSpc>
                        <a:spcPct val="100000"/>
                      </a:lnSpc>
                      <a:spcBef>
                        <a:spcPct val="0"/>
                      </a:spcBef>
                    </a:pPr>
                    <a:r>
                      <a:rPr lang="fr-FR"/>
                      <a:t>88</a:t>
                    </a:r>
                  </a:p>
                </p:txBody>
              </p:sp>
            </p:grpSp>
            <p:grpSp>
              <p:nvGrpSpPr>
                <p:cNvPr id="973994" name="Group 2218"/>
                <p:cNvGrpSpPr>
                  <a:grpSpLocks/>
                </p:cNvGrpSpPr>
                <p:nvPr/>
              </p:nvGrpSpPr>
              <p:grpSpPr bwMode="auto">
                <a:xfrm>
                  <a:off x="4186" y="2229"/>
                  <a:ext cx="363" cy="314"/>
                  <a:chOff x="2628" y="2344"/>
                  <a:chExt cx="363" cy="277"/>
                </a:xfrm>
              </p:grpSpPr>
              <p:sp>
                <p:nvSpPr>
                  <p:cNvPr id="973995" name="Rectangle 2219"/>
                  <p:cNvSpPr>
                    <a:spLocks noChangeArrowheads="1"/>
                  </p:cNvSpPr>
                  <p:nvPr/>
                </p:nvSpPr>
                <p:spPr bwMode="auto">
                  <a:xfrm>
                    <a:off x="2628" y="2344"/>
                    <a:ext cx="363" cy="277"/>
                  </a:xfrm>
                  <a:prstGeom prst="rect">
                    <a:avLst/>
                  </a:prstGeom>
                  <a:solidFill>
                    <a:srgbClr val="CCFF66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73996" name="Text Box 22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57" y="2356"/>
                    <a:ext cx="284" cy="221"/>
                  </a:xfrm>
                  <a:prstGeom prst="rect">
                    <a:avLst/>
                  </a:prstGeom>
                  <a:solidFill>
                    <a:srgbClr val="CCFF66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ctr">
                      <a:lnSpc>
                        <a:spcPct val="100000"/>
                      </a:lnSpc>
                      <a:spcBef>
                        <a:spcPct val="0"/>
                      </a:spcBef>
                    </a:pPr>
                    <a:r>
                      <a:rPr lang="fr-FR"/>
                      <a:t>44</a:t>
                    </a:r>
                  </a:p>
                </p:txBody>
              </p:sp>
            </p:grpSp>
          </p:grpSp>
          <p:grpSp>
            <p:nvGrpSpPr>
              <p:cNvPr id="973997" name="Group 2221"/>
              <p:cNvGrpSpPr>
                <a:grpSpLocks/>
              </p:cNvGrpSpPr>
              <p:nvPr/>
            </p:nvGrpSpPr>
            <p:grpSpPr bwMode="auto">
              <a:xfrm>
                <a:off x="4202" y="2286"/>
                <a:ext cx="363" cy="304"/>
                <a:chOff x="1714" y="845"/>
                <a:chExt cx="363" cy="272"/>
              </a:xfrm>
            </p:grpSpPr>
            <p:sp>
              <p:nvSpPr>
                <p:cNvPr id="973998" name="Rectangle 2222"/>
                <p:cNvSpPr>
                  <a:spLocks noChangeArrowheads="1"/>
                </p:cNvSpPr>
                <p:nvPr/>
              </p:nvSpPr>
              <p:spPr bwMode="auto">
                <a:xfrm>
                  <a:off x="1714" y="845"/>
                  <a:ext cx="363" cy="272"/>
                </a:xfrm>
                <a:prstGeom prst="rect">
                  <a:avLst/>
                </a:prstGeom>
                <a:solidFill>
                  <a:srgbClr val="CCFF66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73999" name="Text Box 2223"/>
                <p:cNvSpPr txBox="1">
                  <a:spLocks noChangeArrowheads="1"/>
                </p:cNvSpPr>
                <p:nvPr/>
              </p:nvSpPr>
              <p:spPr bwMode="auto">
                <a:xfrm>
                  <a:off x="1765" y="858"/>
                  <a:ext cx="276" cy="224"/>
                </a:xfrm>
                <a:prstGeom prst="rect">
                  <a:avLst/>
                </a:prstGeom>
                <a:solidFill>
                  <a:srgbClr val="CCFF66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fr-FR"/>
                    <a:t>22</a:t>
                  </a:r>
                </a:p>
              </p:txBody>
            </p:sp>
          </p:grpSp>
        </p:grpSp>
        <p:grpSp>
          <p:nvGrpSpPr>
            <p:cNvPr id="974000" name="Group 2224"/>
            <p:cNvGrpSpPr>
              <a:grpSpLocks/>
            </p:cNvGrpSpPr>
            <p:nvPr/>
          </p:nvGrpSpPr>
          <p:grpSpPr bwMode="auto">
            <a:xfrm flipV="1">
              <a:off x="3802" y="2339"/>
              <a:ext cx="354" cy="354"/>
              <a:chOff x="3403" y="2155"/>
              <a:chExt cx="354" cy="354"/>
            </a:xfrm>
          </p:grpSpPr>
          <p:sp>
            <p:nvSpPr>
              <p:cNvPr id="974001" name="AutoShape 2225"/>
              <p:cNvSpPr>
                <a:spLocks noChangeArrowheads="1"/>
              </p:cNvSpPr>
              <p:nvPr/>
            </p:nvSpPr>
            <p:spPr bwMode="auto">
              <a:xfrm rot="5400000">
                <a:off x="3522" y="2036"/>
                <a:ext cx="115" cy="354"/>
              </a:xfrm>
              <a:prstGeom prst="chevron">
                <a:avLst>
                  <a:gd name="adj" fmla="val 76472"/>
                </a:avLst>
              </a:prstGeom>
              <a:solidFill>
                <a:srgbClr val="009900"/>
              </a:solidFill>
              <a:ln w="12700" cap="sq">
                <a:solidFill>
                  <a:srgbClr val="009900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74002" name="Line 2226"/>
              <p:cNvSpPr>
                <a:spLocks noChangeShapeType="1"/>
              </p:cNvSpPr>
              <p:nvPr/>
            </p:nvSpPr>
            <p:spPr bwMode="auto">
              <a:xfrm flipH="1">
                <a:off x="3580" y="2265"/>
                <a:ext cx="0" cy="244"/>
              </a:xfrm>
              <a:prstGeom prst="line">
                <a:avLst/>
              </a:prstGeom>
              <a:noFill/>
              <a:ln w="19050" cap="sq">
                <a:solidFill>
                  <a:srgbClr val="009900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</p:grpSp>
        <p:sp>
          <p:nvSpPr>
            <p:cNvPr id="974003" name="AutoShape 2227"/>
            <p:cNvSpPr>
              <a:spLocks noChangeArrowheads="1"/>
            </p:cNvSpPr>
            <p:nvPr/>
          </p:nvSpPr>
          <p:spPr bwMode="auto">
            <a:xfrm>
              <a:off x="3526" y="2364"/>
              <a:ext cx="373" cy="279"/>
            </a:xfrm>
            <a:prstGeom prst="wedgeEllipseCallout">
              <a:avLst>
                <a:gd name="adj1" fmla="val 35255"/>
                <a:gd name="adj2" fmla="val 22042"/>
              </a:avLst>
            </a:prstGeom>
            <a:solidFill>
              <a:srgbClr val="E1EDF3"/>
            </a:solidFill>
            <a:ln w="1905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fr-FR" sz="1400" b="1">
                  <a:solidFill>
                    <a:srgbClr val="008000"/>
                  </a:solidFill>
                </a:rPr>
                <a:t>15</a:t>
              </a:r>
            </a:p>
          </p:txBody>
        </p:sp>
      </p:grpSp>
      <p:grpSp>
        <p:nvGrpSpPr>
          <p:cNvPr id="974040" name="Group 2264"/>
          <p:cNvGrpSpPr>
            <a:grpSpLocks/>
          </p:cNvGrpSpPr>
          <p:nvPr/>
        </p:nvGrpSpPr>
        <p:grpSpPr bwMode="auto">
          <a:xfrm>
            <a:off x="5091113" y="2293938"/>
            <a:ext cx="3486150" cy="793750"/>
            <a:chOff x="3207" y="1445"/>
            <a:chExt cx="2196" cy="500"/>
          </a:xfrm>
        </p:grpSpPr>
        <p:grpSp>
          <p:nvGrpSpPr>
            <p:cNvPr id="974006" name="Group 2230"/>
            <p:cNvGrpSpPr>
              <a:grpSpLocks/>
            </p:cNvGrpSpPr>
            <p:nvPr/>
          </p:nvGrpSpPr>
          <p:grpSpPr bwMode="auto">
            <a:xfrm>
              <a:off x="3592" y="1445"/>
              <a:ext cx="1811" cy="273"/>
              <a:chOff x="1370" y="1406"/>
              <a:chExt cx="1811" cy="273"/>
            </a:xfrm>
          </p:grpSpPr>
          <p:grpSp>
            <p:nvGrpSpPr>
              <p:cNvPr id="974007" name="Group 2231"/>
              <p:cNvGrpSpPr>
                <a:grpSpLocks/>
              </p:cNvGrpSpPr>
              <p:nvPr/>
            </p:nvGrpSpPr>
            <p:grpSpPr bwMode="auto">
              <a:xfrm>
                <a:off x="1370" y="1406"/>
                <a:ext cx="1452" cy="272"/>
                <a:chOff x="1361" y="1434"/>
                <a:chExt cx="1452" cy="272"/>
              </a:xfrm>
            </p:grpSpPr>
            <p:grpSp>
              <p:nvGrpSpPr>
                <p:cNvPr id="974008" name="Group 2232"/>
                <p:cNvGrpSpPr>
                  <a:grpSpLocks/>
                </p:cNvGrpSpPr>
                <p:nvPr/>
              </p:nvGrpSpPr>
              <p:grpSpPr bwMode="auto">
                <a:xfrm>
                  <a:off x="1724" y="1434"/>
                  <a:ext cx="363" cy="272"/>
                  <a:chOff x="3120" y="845"/>
                  <a:chExt cx="363" cy="272"/>
                </a:xfrm>
              </p:grpSpPr>
              <p:sp>
                <p:nvSpPr>
                  <p:cNvPr id="974009" name="Rectangle 2233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845"/>
                    <a:ext cx="363" cy="272"/>
                  </a:xfrm>
                  <a:prstGeom prst="rect">
                    <a:avLst/>
                  </a:prstGeom>
                  <a:solidFill>
                    <a:srgbClr val="CCFF66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74010" name="Text Box 22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71" y="859"/>
                    <a:ext cx="276" cy="250"/>
                  </a:xfrm>
                  <a:prstGeom prst="rect">
                    <a:avLst/>
                  </a:prstGeom>
                  <a:solidFill>
                    <a:srgbClr val="CCFF66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lnSpc>
                        <a:spcPct val="100000"/>
                      </a:lnSpc>
                      <a:spcBef>
                        <a:spcPct val="0"/>
                      </a:spcBef>
                    </a:pPr>
                    <a:r>
                      <a:rPr lang="fr-FR"/>
                      <a:t>33</a:t>
                    </a:r>
                  </a:p>
                </p:txBody>
              </p:sp>
            </p:grpSp>
            <p:grpSp>
              <p:nvGrpSpPr>
                <p:cNvPr id="974011" name="Group 2235"/>
                <p:cNvGrpSpPr>
                  <a:grpSpLocks/>
                </p:cNvGrpSpPr>
                <p:nvPr/>
              </p:nvGrpSpPr>
              <p:grpSpPr bwMode="auto">
                <a:xfrm>
                  <a:off x="2087" y="1434"/>
                  <a:ext cx="363" cy="272"/>
                  <a:chOff x="2077" y="845"/>
                  <a:chExt cx="363" cy="272"/>
                </a:xfrm>
              </p:grpSpPr>
              <p:sp>
                <p:nvSpPr>
                  <p:cNvPr id="974012" name="Rectangle 2236"/>
                  <p:cNvSpPr>
                    <a:spLocks noChangeArrowheads="1"/>
                  </p:cNvSpPr>
                  <p:nvPr/>
                </p:nvSpPr>
                <p:spPr bwMode="auto">
                  <a:xfrm>
                    <a:off x="2077" y="845"/>
                    <a:ext cx="363" cy="272"/>
                  </a:xfrm>
                  <a:prstGeom prst="rect">
                    <a:avLst/>
                  </a:prstGeom>
                  <a:solidFill>
                    <a:srgbClr val="CCFF66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74013" name="Text Box 22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28" y="859"/>
                    <a:ext cx="276" cy="250"/>
                  </a:xfrm>
                  <a:prstGeom prst="rect">
                    <a:avLst/>
                  </a:prstGeom>
                  <a:solidFill>
                    <a:srgbClr val="CCFF66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lnSpc>
                        <a:spcPct val="100000"/>
                      </a:lnSpc>
                      <a:spcBef>
                        <a:spcPct val="0"/>
                      </a:spcBef>
                    </a:pPr>
                    <a:r>
                      <a:rPr lang="fr-FR"/>
                      <a:t>44</a:t>
                    </a:r>
                  </a:p>
                </p:txBody>
              </p:sp>
            </p:grpSp>
            <p:grpSp>
              <p:nvGrpSpPr>
                <p:cNvPr id="974014" name="Group 2238"/>
                <p:cNvGrpSpPr>
                  <a:grpSpLocks/>
                </p:cNvGrpSpPr>
                <p:nvPr/>
              </p:nvGrpSpPr>
              <p:grpSpPr bwMode="auto">
                <a:xfrm>
                  <a:off x="2450" y="1434"/>
                  <a:ext cx="363" cy="272"/>
                  <a:chOff x="3483" y="845"/>
                  <a:chExt cx="363" cy="272"/>
                </a:xfrm>
              </p:grpSpPr>
              <p:sp>
                <p:nvSpPr>
                  <p:cNvPr id="974015" name="Rectangle 2239"/>
                  <p:cNvSpPr>
                    <a:spLocks noChangeArrowheads="1"/>
                  </p:cNvSpPr>
                  <p:nvPr/>
                </p:nvSpPr>
                <p:spPr bwMode="auto">
                  <a:xfrm>
                    <a:off x="3483" y="845"/>
                    <a:ext cx="363" cy="272"/>
                  </a:xfrm>
                  <a:prstGeom prst="rect">
                    <a:avLst/>
                  </a:prstGeom>
                  <a:solidFill>
                    <a:srgbClr val="CCFF66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74016" name="Text Box 22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34" y="859"/>
                    <a:ext cx="276" cy="250"/>
                  </a:xfrm>
                  <a:prstGeom prst="rect">
                    <a:avLst/>
                  </a:prstGeom>
                  <a:solidFill>
                    <a:srgbClr val="CCFF66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lnSpc>
                        <a:spcPct val="100000"/>
                      </a:lnSpc>
                      <a:spcBef>
                        <a:spcPct val="0"/>
                      </a:spcBef>
                    </a:pPr>
                    <a:r>
                      <a:rPr lang="fr-FR"/>
                      <a:t>55</a:t>
                    </a:r>
                  </a:p>
                </p:txBody>
              </p:sp>
            </p:grpSp>
            <p:grpSp>
              <p:nvGrpSpPr>
                <p:cNvPr id="974017" name="Group 2241"/>
                <p:cNvGrpSpPr>
                  <a:grpSpLocks/>
                </p:cNvGrpSpPr>
                <p:nvPr/>
              </p:nvGrpSpPr>
              <p:grpSpPr bwMode="auto">
                <a:xfrm>
                  <a:off x="1361" y="1434"/>
                  <a:ext cx="363" cy="272"/>
                  <a:chOff x="1260" y="2069"/>
                  <a:chExt cx="363" cy="272"/>
                </a:xfrm>
              </p:grpSpPr>
              <p:sp>
                <p:nvSpPr>
                  <p:cNvPr id="974018" name="Rectangle 2242"/>
                  <p:cNvSpPr>
                    <a:spLocks noChangeArrowheads="1"/>
                  </p:cNvSpPr>
                  <p:nvPr/>
                </p:nvSpPr>
                <p:spPr bwMode="auto">
                  <a:xfrm>
                    <a:off x="1260" y="2069"/>
                    <a:ext cx="363" cy="272"/>
                  </a:xfrm>
                  <a:prstGeom prst="rect">
                    <a:avLst/>
                  </a:prstGeom>
                  <a:solidFill>
                    <a:srgbClr val="CCFF66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74019" name="Text Box 22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1" y="2083"/>
                    <a:ext cx="276" cy="250"/>
                  </a:xfrm>
                  <a:prstGeom prst="rect">
                    <a:avLst/>
                  </a:prstGeom>
                  <a:solidFill>
                    <a:srgbClr val="CCFF66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lnSpc>
                        <a:spcPct val="100000"/>
                      </a:lnSpc>
                      <a:spcBef>
                        <a:spcPct val="0"/>
                      </a:spcBef>
                    </a:pPr>
                    <a:r>
                      <a:rPr lang="fr-FR"/>
                      <a:t>22</a:t>
                    </a:r>
                  </a:p>
                </p:txBody>
              </p:sp>
            </p:grpSp>
          </p:grpSp>
          <p:grpSp>
            <p:nvGrpSpPr>
              <p:cNvPr id="974020" name="Group 2244"/>
              <p:cNvGrpSpPr>
                <a:grpSpLocks/>
              </p:cNvGrpSpPr>
              <p:nvPr/>
            </p:nvGrpSpPr>
            <p:grpSpPr bwMode="auto">
              <a:xfrm>
                <a:off x="2818" y="1411"/>
                <a:ext cx="363" cy="268"/>
                <a:chOff x="1714" y="845"/>
                <a:chExt cx="363" cy="272"/>
              </a:xfrm>
            </p:grpSpPr>
            <p:sp>
              <p:nvSpPr>
                <p:cNvPr id="974021" name="Rectangle 2245"/>
                <p:cNvSpPr>
                  <a:spLocks noChangeArrowheads="1"/>
                </p:cNvSpPr>
                <p:nvPr/>
              </p:nvSpPr>
              <p:spPr bwMode="auto">
                <a:xfrm>
                  <a:off x="1714" y="845"/>
                  <a:ext cx="363" cy="272"/>
                </a:xfrm>
                <a:prstGeom prst="rect">
                  <a:avLst/>
                </a:prstGeom>
                <a:solidFill>
                  <a:srgbClr val="CCFF66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74022" name="Text Box 2246"/>
                <p:cNvSpPr txBox="1">
                  <a:spLocks noChangeArrowheads="1"/>
                </p:cNvSpPr>
                <p:nvPr/>
              </p:nvSpPr>
              <p:spPr bwMode="auto">
                <a:xfrm>
                  <a:off x="1765" y="858"/>
                  <a:ext cx="276" cy="254"/>
                </a:xfrm>
                <a:prstGeom prst="rect">
                  <a:avLst/>
                </a:prstGeom>
                <a:solidFill>
                  <a:srgbClr val="CCFF66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fr-FR"/>
                    <a:t>88</a:t>
                  </a:r>
                </a:p>
              </p:txBody>
            </p:sp>
          </p:grpSp>
        </p:grpSp>
        <p:grpSp>
          <p:nvGrpSpPr>
            <p:cNvPr id="974034" name="Group 2258"/>
            <p:cNvGrpSpPr>
              <a:grpSpLocks/>
            </p:cNvGrpSpPr>
            <p:nvPr/>
          </p:nvGrpSpPr>
          <p:grpSpPr bwMode="auto">
            <a:xfrm flipV="1">
              <a:off x="3207" y="1582"/>
              <a:ext cx="354" cy="354"/>
              <a:chOff x="3403" y="2155"/>
              <a:chExt cx="354" cy="354"/>
            </a:xfrm>
          </p:grpSpPr>
          <p:sp>
            <p:nvSpPr>
              <p:cNvPr id="974035" name="AutoShape 2259"/>
              <p:cNvSpPr>
                <a:spLocks noChangeArrowheads="1"/>
              </p:cNvSpPr>
              <p:nvPr/>
            </p:nvSpPr>
            <p:spPr bwMode="auto">
              <a:xfrm rot="5400000">
                <a:off x="3522" y="2036"/>
                <a:ext cx="115" cy="354"/>
              </a:xfrm>
              <a:prstGeom prst="chevron">
                <a:avLst>
                  <a:gd name="adj" fmla="val 76472"/>
                </a:avLst>
              </a:prstGeom>
              <a:solidFill>
                <a:srgbClr val="009900"/>
              </a:solidFill>
              <a:ln w="12700" cap="sq">
                <a:solidFill>
                  <a:srgbClr val="009900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74036" name="Line 2260"/>
              <p:cNvSpPr>
                <a:spLocks noChangeShapeType="1"/>
              </p:cNvSpPr>
              <p:nvPr/>
            </p:nvSpPr>
            <p:spPr bwMode="auto">
              <a:xfrm flipH="1">
                <a:off x="3580" y="2265"/>
                <a:ext cx="0" cy="244"/>
              </a:xfrm>
              <a:prstGeom prst="line">
                <a:avLst/>
              </a:prstGeom>
              <a:noFill/>
              <a:ln w="19050" cap="sq">
                <a:solidFill>
                  <a:srgbClr val="009900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</p:grpSp>
        <p:sp>
          <p:nvSpPr>
            <p:cNvPr id="974038" name="AutoShape 2262"/>
            <p:cNvSpPr>
              <a:spLocks noChangeArrowheads="1"/>
            </p:cNvSpPr>
            <p:nvPr/>
          </p:nvSpPr>
          <p:spPr bwMode="auto">
            <a:xfrm>
              <a:off x="3656" y="1744"/>
              <a:ext cx="352" cy="201"/>
            </a:xfrm>
            <a:prstGeom prst="wedgeEllipseCallout">
              <a:avLst>
                <a:gd name="adj1" fmla="val -32102"/>
                <a:gd name="adj2" fmla="val 45023"/>
              </a:avLst>
            </a:prstGeom>
            <a:solidFill>
              <a:srgbClr val="E1EDF3"/>
            </a:solidFill>
            <a:ln w="1905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fr-FR" sz="1400" b="1">
                  <a:solidFill>
                    <a:srgbClr val="008000"/>
                  </a:solidFill>
                </a:rPr>
                <a:t>16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3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3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3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73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3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3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73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73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3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73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74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74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73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73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74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74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73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73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73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73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73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73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7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7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74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74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74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74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74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74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73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73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74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74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7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7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6" grpId="0" animBg="1" autoUpdateAnimBg="0"/>
      <p:bldP spid="973827" grpId="0" animBg="1" autoUpdateAnimBg="0"/>
      <p:bldP spid="973828" grpId="0" animBg="1"/>
      <p:bldP spid="973857" grpId="0" animBg="1" autoUpdateAnimBg="0"/>
      <p:bldP spid="973859" grpId="0" animBg="1"/>
      <p:bldP spid="973962" grpId="0" autoUpdateAnimBg="0"/>
      <p:bldP spid="973961" grpId="0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3715D-5E24-4CA1-8758-919B7AF11ADD}" type="slidenum">
              <a:rPr lang="fr-FR"/>
              <a:pPr/>
              <a:t>96</a:t>
            </a:fld>
            <a:endParaRPr lang="fr-FR"/>
          </a:p>
        </p:txBody>
      </p:sp>
      <p:sp>
        <p:nvSpPr>
          <p:cNvPr id="975874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889125" y="228600"/>
            <a:ext cx="6704013" cy="725488"/>
          </a:xfrm>
          <a:ln>
            <a:solidFill>
              <a:srgbClr val="6600FF"/>
            </a:solidFill>
          </a:ln>
        </p:spPr>
        <p:txBody>
          <a:bodyPr/>
          <a:lstStyle/>
          <a:p>
            <a:r>
              <a:rPr lang="fr-FR" b="1"/>
              <a:t>Simulation du tri-fusion récursif</a:t>
            </a:r>
          </a:p>
        </p:txBody>
      </p:sp>
      <p:sp>
        <p:nvSpPr>
          <p:cNvPr id="975876" name="AutoShape 2052"/>
          <p:cNvSpPr>
            <a:spLocks noChangeArrowheads="1"/>
          </p:cNvSpPr>
          <p:nvPr/>
        </p:nvSpPr>
        <p:spPr bwMode="auto">
          <a:xfrm rot="16200000" flipV="1">
            <a:off x="7056438" y="3640138"/>
            <a:ext cx="4381500" cy="4572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CCFF66"/>
          </a:solidFill>
          <a:ln w="381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975954" name="Text Box 2130"/>
          <p:cNvSpPr txBox="1">
            <a:spLocks noChangeArrowheads="1"/>
          </p:cNvSpPr>
          <p:nvPr/>
        </p:nvSpPr>
        <p:spPr bwMode="auto">
          <a:xfrm>
            <a:off x="1365250" y="2063750"/>
            <a:ext cx="2305050" cy="3968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fr-FR" b="1">
                <a:solidFill>
                  <a:srgbClr val="009900"/>
                </a:solidFill>
              </a:rPr>
              <a:t>FusionInterneTab</a:t>
            </a:r>
          </a:p>
        </p:txBody>
      </p:sp>
      <p:grpSp>
        <p:nvGrpSpPr>
          <p:cNvPr id="976072" name="Group 2248"/>
          <p:cNvGrpSpPr>
            <a:grpSpLocks/>
          </p:cNvGrpSpPr>
          <p:nvPr/>
        </p:nvGrpSpPr>
        <p:grpSpPr bwMode="auto">
          <a:xfrm>
            <a:off x="2452688" y="1227138"/>
            <a:ext cx="5113337" cy="1462087"/>
            <a:chOff x="1545" y="773"/>
            <a:chExt cx="3221" cy="921"/>
          </a:xfrm>
        </p:grpSpPr>
        <p:grpSp>
          <p:nvGrpSpPr>
            <p:cNvPr id="975877" name="Group 2053"/>
            <p:cNvGrpSpPr>
              <a:grpSpLocks/>
            </p:cNvGrpSpPr>
            <p:nvPr/>
          </p:nvGrpSpPr>
          <p:grpSpPr bwMode="auto">
            <a:xfrm>
              <a:off x="1545" y="773"/>
              <a:ext cx="3221" cy="272"/>
              <a:chOff x="1545" y="773"/>
              <a:chExt cx="3221" cy="272"/>
            </a:xfrm>
          </p:grpSpPr>
          <p:grpSp>
            <p:nvGrpSpPr>
              <p:cNvPr id="975878" name="Group 2054"/>
              <p:cNvGrpSpPr>
                <a:grpSpLocks/>
              </p:cNvGrpSpPr>
              <p:nvPr/>
            </p:nvGrpSpPr>
            <p:grpSpPr bwMode="auto">
              <a:xfrm>
                <a:off x="1908" y="773"/>
                <a:ext cx="363" cy="272"/>
                <a:chOff x="3120" y="845"/>
                <a:chExt cx="363" cy="272"/>
              </a:xfrm>
            </p:grpSpPr>
            <p:sp>
              <p:nvSpPr>
                <p:cNvPr id="975879" name="Rectangle 2055"/>
                <p:cNvSpPr>
                  <a:spLocks noChangeArrowheads="1"/>
                </p:cNvSpPr>
                <p:nvPr/>
              </p:nvSpPr>
              <p:spPr bwMode="auto">
                <a:xfrm>
                  <a:off x="3120" y="845"/>
                  <a:ext cx="363" cy="272"/>
                </a:xfrm>
                <a:prstGeom prst="rect">
                  <a:avLst/>
                </a:prstGeom>
                <a:solidFill>
                  <a:srgbClr val="FDB3EF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75880" name="Text Box 2056"/>
                <p:cNvSpPr txBox="1">
                  <a:spLocks noChangeArrowheads="1"/>
                </p:cNvSpPr>
                <p:nvPr/>
              </p:nvSpPr>
              <p:spPr bwMode="auto">
                <a:xfrm>
                  <a:off x="3171" y="859"/>
                  <a:ext cx="276" cy="250"/>
                </a:xfrm>
                <a:prstGeom prst="rect">
                  <a:avLst/>
                </a:prstGeom>
                <a:solidFill>
                  <a:srgbClr val="FDB3EF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fr-FR"/>
                    <a:t>33</a:t>
                  </a:r>
                </a:p>
              </p:txBody>
            </p:sp>
          </p:grpSp>
          <p:grpSp>
            <p:nvGrpSpPr>
              <p:cNvPr id="975881" name="Group 2057"/>
              <p:cNvGrpSpPr>
                <a:grpSpLocks/>
              </p:cNvGrpSpPr>
              <p:nvPr/>
            </p:nvGrpSpPr>
            <p:grpSpPr bwMode="auto">
              <a:xfrm>
                <a:off x="3677" y="773"/>
                <a:ext cx="363" cy="272"/>
                <a:chOff x="1714" y="845"/>
                <a:chExt cx="363" cy="272"/>
              </a:xfrm>
            </p:grpSpPr>
            <p:sp>
              <p:nvSpPr>
                <p:cNvPr id="975882" name="Rectangle 2058"/>
                <p:cNvSpPr>
                  <a:spLocks noChangeArrowheads="1"/>
                </p:cNvSpPr>
                <p:nvPr/>
              </p:nvSpPr>
              <p:spPr bwMode="auto">
                <a:xfrm>
                  <a:off x="1714" y="845"/>
                  <a:ext cx="363" cy="272"/>
                </a:xfrm>
                <a:prstGeom prst="rect">
                  <a:avLst/>
                </a:prstGeom>
                <a:solidFill>
                  <a:srgbClr val="FDB3EF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75883" name="Text Box 2059"/>
                <p:cNvSpPr txBox="1">
                  <a:spLocks noChangeArrowheads="1"/>
                </p:cNvSpPr>
                <p:nvPr/>
              </p:nvSpPr>
              <p:spPr bwMode="auto">
                <a:xfrm>
                  <a:off x="1765" y="859"/>
                  <a:ext cx="276" cy="250"/>
                </a:xfrm>
                <a:prstGeom prst="rect">
                  <a:avLst/>
                </a:prstGeom>
                <a:solidFill>
                  <a:srgbClr val="FDB3EF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fr-FR"/>
                    <a:t>77</a:t>
                  </a:r>
                </a:p>
              </p:txBody>
            </p:sp>
          </p:grpSp>
          <p:grpSp>
            <p:nvGrpSpPr>
              <p:cNvPr id="975884" name="Group 2060"/>
              <p:cNvGrpSpPr>
                <a:grpSpLocks/>
              </p:cNvGrpSpPr>
              <p:nvPr/>
            </p:nvGrpSpPr>
            <p:grpSpPr bwMode="auto">
              <a:xfrm>
                <a:off x="2589" y="773"/>
                <a:ext cx="363" cy="272"/>
                <a:chOff x="2077" y="845"/>
                <a:chExt cx="363" cy="272"/>
              </a:xfrm>
            </p:grpSpPr>
            <p:sp>
              <p:nvSpPr>
                <p:cNvPr id="975885" name="Rectangle 2061"/>
                <p:cNvSpPr>
                  <a:spLocks noChangeArrowheads="1"/>
                </p:cNvSpPr>
                <p:nvPr/>
              </p:nvSpPr>
              <p:spPr bwMode="auto">
                <a:xfrm>
                  <a:off x="2077" y="845"/>
                  <a:ext cx="363" cy="272"/>
                </a:xfrm>
                <a:prstGeom prst="rect">
                  <a:avLst/>
                </a:prstGeom>
                <a:solidFill>
                  <a:srgbClr val="FDB3EF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75886" name="Text Box 2062"/>
                <p:cNvSpPr txBox="1">
                  <a:spLocks noChangeArrowheads="1"/>
                </p:cNvSpPr>
                <p:nvPr/>
              </p:nvSpPr>
              <p:spPr bwMode="auto">
                <a:xfrm>
                  <a:off x="2128" y="859"/>
                  <a:ext cx="276" cy="250"/>
                </a:xfrm>
                <a:prstGeom prst="rect">
                  <a:avLst/>
                </a:prstGeom>
                <a:solidFill>
                  <a:srgbClr val="FDB3EF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fr-FR"/>
                    <a:t>44</a:t>
                  </a:r>
                </a:p>
              </p:txBody>
            </p:sp>
          </p:grpSp>
          <p:grpSp>
            <p:nvGrpSpPr>
              <p:cNvPr id="975887" name="Group 2063"/>
              <p:cNvGrpSpPr>
                <a:grpSpLocks/>
              </p:cNvGrpSpPr>
              <p:nvPr/>
            </p:nvGrpSpPr>
            <p:grpSpPr bwMode="auto">
              <a:xfrm>
                <a:off x="3315" y="773"/>
                <a:ext cx="363" cy="272"/>
                <a:chOff x="2758" y="845"/>
                <a:chExt cx="363" cy="272"/>
              </a:xfrm>
            </p:grpSpPr>
            <p:sp>
              <p:nvSpPr>
                <p:cNvPr id="975888" name="Rectangle 2064"/>
                <p:cNvSpPr>
                  <a:spLocks noChangeArrowheads="1"/>
                </p:cNvSpPr>
                <p:nvPr/>
              </p:nvSpPr>
              <p:spPr bwMode="auto">
                <a:xfrm>
                  <a:off x="2758" y="845"/>
                  <a:ext cx="363" cy="272"/>
                </a:xfrm>
                <a:prstGeom prst="rect">
                  <a:avLst/>
                </a:prstGeom>
                <a:solidFill>
                  <a:srgbClr val="FDB3EF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75889" name="Text Box 2065"/>
                <p:cNvSpPr txBox="1">
                  <a:spLocks noChangeArrowheads="1"/>
                </p:cNvSpPr>
                <p:nvPr/>
              </p:nvSpPr>
              <p:spPr bwMode="auto">
                <a:xfrm>
                  <a:off x="2809" y="859"/>
                  <a:ext cx="276" cy="250"/>
                </a:xfrm>
                <a:prstGeom prst="rect">
                  <a:avLst/>
                </a:prstGeom>
                <a:solidFill>
                  <a:srgbClr val="FDB3EF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fr-FR"/>
                    <a:t>66</a:t>
                  </a:r>
                </a:p>
              </p:txBody>
            </p:sp>
          </p:grpSp>
          <p:grpSp>
            <p:nvGrpSpPr>
              <p:cNvPr id="975890" name="Group 2066"/>
              <p:cNvGrpSpPr>
                <a:grpSpLocks/>
              </p:cNvGrpSpPr>
              <p:nvPr/>
            </p:nvGrpSpPr>
            <p:grpSpPr bwMode="auto">
              <a:xfrm>
                <a:off x="4403" y="773"/>
                <a:ext cx="363" cy="272"/>
                <a:chOff x="1260" y="2069"/>
                <a:chExt cx="363" cy="272"/>
              </a:xfrm>
            </p:grpSpPr>
            <p:sp>
              <p:nvSpPr>
                <p:cNvPr id="975891" name="Rectangle 2067"/>
                <p:cNvSpPr>
                  <a:spLocks noChangeArrowheads="1"/>
                </p:cNvSpPr>
                <p:nvPr/>
              </p:nvSpPr>
              <p:spPr bwMode="auto">
                <a:xfrm>
                  <a:off x="1260" y="2069"/>
                  <a:ext cx="363" cy="272"/>
                </a:xfrm>
                <a:prstGeom prst="rect">
                  <a:avLst/>
                </a:prstGeom>
                <a:solidFill>
                  <a:srgbClr val="FDB3EF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75892" name="Text Box 2068"/>
                <p:cNvSpPr txBox="1">
                  <a:spLocks noChangeArrowheads="1"/>
                </p:cNvSpPr>
                <p:nvPr/>
              </p:nvSpPr>
              <p:spPr bwMode="auto">
                <a:xfrm>
                  <a:off x="1311" y="2083"/>
                  <a:ext cx="276" cy="250"/>
                </a:xfrm>
                <a:prstGeom prst="rect">
                  <a:avLst/>
                </a:prstGeom>
                <a:solidFill>
                  <a:srgbClr val="FDB3EF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fr-FR"/>
                    <a:t>99</a:t>
                  </a:r>
                </a:p>
              </p:txBody>
            </p:sp>
          </p:grpSp>
          <p:grpSp>
            <p:nvGrpSpPr>
              <p:cNvPr id="975893" name="Group 2069"/>
              <p:cNvGrpSpPr>
                <a:grpSpLocks/>
              </p:cNvGrpSpPr>
              <p:nvPr/>
            </p:nvGrpSpPr>
            <p:grpSpPr bwMode="auto">
              <a:xfrm>
                <a:off x="2952" y="773"/>
                <a:ext cx="363" cy="272"/>
                <a:chOff x="3483" y="845"/>
                <a:chExt cx="363" cy="272"/>
              </a:xfrm>
            </p:grpSpPr>
            <p:sp>
              <p:nvSpPr>
                <p:cNvPr id="975894" name="Rectangle 2070"/>
                <p:cNvSpPr>
                  <a:spLocks noChangeArrowheads="1"/>
                </p:cNvSpPr>
                <p:nvPr/>
              </p:nvSpPr>
              <p:spPr bwMode="auto">
                <a:xfrm>
                  <a:off x="3483" y="845"/>
                  <a:ext cx="363" cy="272"/>
                </a:xfrm>
                <a:prstGeom prst="rect">
                  <a:avLst/>
                </a:prstGeom>
                <a:solidFill>
                  <a:srgbClr val="FDB3EF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75895" name="Text Box 2071"/>
                <p:cNvSpPr txBox="1">
                  <a:spLocks noChangeArrowheads="1"/>
                </p:cNvSpPr>
                <p:nvPr/>
              </p:nvSpPr>
              <p:spPr bwMode="auto">
                <a:xfrm>
                  <a:off x="3534" y="859"/>
                  <a:ext cx="276" cy="250"/>
                </a:xfrm>
                <a:prstGeom prst="rect">
                  <a:avLst/>
                </a:prstGeom>
                <a:solidFill>
                  <a:srgbClr val="FDB3EF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fr-FR"/>
                    <a:t>55</a:t>
                  </a:r>
                </a:p>
              </p:txBody>
            </p:sp>
          </p:grpSp>
          <p:grpSp>
            <p:nvGrpSpPr>
              <p:cNvPr id="975896" name="Group 2072"/>
              <p:cNvGrpSpPr>
                <a:grpSpLocks/>
              </p:cNvGrpSpPr>
              <p:nvPr/>
            </p:nvGrpSpPr>
            <p:grpSpPr bwMode="auto">
              <a:xfrm>
                <a:off x="1545" y="773"/>
                <a:ext cx="363" cy="272"/>
                <a:chOff x="1260" y="2069"/>
                <a:chExt cx="363" cy="272"/>
              </a:xfrm>
            </p:grpSpPr>
            <p:sp>
              <p:nvSpPr>
                <p:cNvPr id="975897" name="Rectangle 2073"/>
                <p:cNvSpPr>
                  <a:spLocks noChangeArrowheads="1"/>
                </p:cNvSpPr>
                <p:nvPr/>
              </p:nvSpPr>
              <p:spPr bwMode="auto">
                <a:xfrm>
                  <a:off x="1260" y="2069"/>
                  <a:ext cx="363" cy="272"/>
                </a:xfrm>
                <a:prstGeom prst="rect">
                  <a:avLst/>
                </a:prstGeom>
                <a:solidFill>
                  <a:srgbClr val="FDB3EF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75898" name="Text Box 2074"/>
                <p:cNvSpPr txBox="1">
                  <a:spLocks noChangeArrowheads="1"/>
                </p:cNvSpPr>
                <p:nvPr/>
              </p:nvSpPr>
              <p:spPr bwMode="auto">
                <a:xfrm>
                  <a:off x="1311" y="2083"/>
                  <a:ext cx="276" cy="250"/>
                </a:xfrm>
                <a:prstGeom prst="rect">
                  <a:avLst/>
                </a:prstGeom>
                <a:solidFill>
                  <a:srgbClr val="FDB3EF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fr-FR"/>
                    <a:t>22</a:t>
                  </a:r>
                </a:p>
              </p:txBody>
            </p:sp>
          </p:grpSp>
          <p:grpSp>
            <p:nvGrpSpPr>
              <p:cNvPr id="975899" name="Group 2075"/>
              <p:cNvGrpSpPr>
                <a:grpSpLocks/>
              </p:cNvGrpSpPr>
              <p:nvPr/>
            </p:nvGrpSpPr>
            <p:grpSpPr bwMode="auto">
              <a:xfrm>
                <a:off x="4040" y="773"/>
                <a:ext cx="363" cy="272"/>
                <a:chOff x="3846" y="845"/>
                <a:chExt cx="363" cy="272"/>
              </a:xfrm>
            </p:grpSpPr>
            <p:sp>
              <p:nvSpPr>
                <p:cNvPr id="975900" name="Rectangle 2076"/>
                <p:cNvSpPr>
                  <a:spLocks noChangeArrowheads="1"/>
                </p:cNvSpPr>
                <p:nvPr/>
              </p:nvSpPr>
              <p:spPr bwMode="auto">
                <a:xfrm>
                  <a:off x="3846" y="845"/>
                  <a:ext cx="363" cy="272"/>
                </a:xfrm>
                <a:prstGeom prst="rect">
                  <a:avLst/>
                </a:prstGeom>
                <a:solidFill>
                  <a:srgbClr val="FDB3EF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75901" name="Text Box 2077"/>
                <p:cNvSpPr txBox="1">
                  <a:spLocks noChangeArrowheads="1"/>
                </p:cNvSpPr>
                <p:nvPr/>
              </p:nvSpPr>
              <p:spPr bwMode="auto">
                <a:xfrm>
                  <a:off x="3897" y="859"/>
                  <a:ext cx="276" cy="250"/>
                </a:xfrm>
                <a:prstGeom prst="rect">
                  <a:avLst/>
                </a:prstGeom>
                <a:solidFill>
                  <a:srgbClr val="FDB3EF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fr-FR"/>
                    <a:t>88</a:t>
                  </a:r>
                </a:p>
              </p:txBody>
            </p:sp>
          </p:grpSp>
          <p:grpSp>
            <p:nvGrpSpPr>
              <p:cNvPr id="975902" name="Group 2078"/>
              <p:cNvGrpSpPr>
                <a:grpSpLocks/>
              </p:cNvGrpSpPr>
              <p:nvPr/>
            </p:nvGrpSpPr>
            <p:grpSpPr bwMode="auto">
              <a:xfrm>
                <a:off x="2226" y="773"/>
                <a:ext cx="363" cy="272"/>
                <a:chOff x="1260" y="2069"/>
                <a:chExt cx="363" cy="272"/>
              </a:xfrm>
            </p:grpSpPr>
            <p:sp>
              <p:nvSpPr>
                <p:cNvPr id="975903" name="Rectangle 2079"/>
                <p:cNvSpPr>
                  <a:spLocks noChangeArrowheads="1"/>
                </p:cNvSpPr>
                <p:nvPr/>
              </p:nvSpPr>
              <p:spPr bwMode="auto">
                <a:xfrm>
                  <a:off x="1260" y="2069"/>
                  <a:ext cx="363" cy="272"/>
                </a:xfrm>
                <a:prstGeom prst="rect">
                  <a:avLst/>
                </a:prstGeom>
                <a:solidFill>
                  <a:srgbClr val="FDB3EF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75904" name="Text Box 2080"/>
                <p:cNvSpPr txBox="1">
                  <a:spLocks noChangeArrowheads="1"/>
                </p:cNvSpPr>
                <p:nvPr/>
              </p:nvSpPr>
              <p:spPr bwMode="auto">
                <a:xfrm>
                  <a:off x="1311" y="2083"/>
                  <a:ext cx="276" cy="250"/>
                </a:xfrm>
                <a:prstGeom prst="rect">
                  <a:avLst/>
                </a:prstGeom>
                <a:solidFill>
                  <a:srgbClr val="FDB3EF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fr-FR"/>
                    <a:t>44</a:t>
                  </a:r>
                </a:p>
              </p:txBody>
            </p:sp>
          </p:grpSp>
        </p:grpSp>
        <p:sp>
          <p:nvSpPr>
            <p:cNvPr id="975960" name="AutoShape 2136"/>
            <p:cNvSpPr>
              <a:spLocks noChangeArrowheads="1"/>
            </p:cNvSpPr>
            <p:nvPr/>
          </p:nvSpPr>
          <p:spPr bwMode="auto">
            <a:xfrm>
              <a:off x="2605" y="1402"/>
              <a:ext cx="345" cy="201"/>
            </a:xfrm>
            <a:prstGeom prst="wedgeEllipseCallout">
              <a:avLst>
                <a:gd name="adj1" fmla="val -31157"/>
                <a:gd name="adj2" fmla="val 41542"/>
              </a:avLst>
            </a:prstGeom>
            <a:solidFill>
              <a:srgbClr val="E1EDF3"/>
            </a:solidFill>
            <a:ln w="1905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fr-FR" sz="1400" b="1">
                  <a:solidFill>
                    <a:srgbClr val="009900"/>
                  </a:solidFill>
                </a:rPr>
                <a:t>17</a:t>
              </a:r>
            </a:p>
          </p:txBody>
        </p:sp>
        <p:grpSp>
          <p:nvGrpSpPr>
            <p:cNvPr id="976050" name="Group 2226"/>
            <p:cNvGrpSpPr>
              <a:grpSpLocks/>
            </p:cNvGrpSpPr>
            <p:nvPr/>
          </p:nvGrpSpPr>
          <p:grpSpPr bwMode="auto">
            <a:xfrm flipV="1">
              <a:off x="3079" y="1340"/>
              <a:ext cx="354" cy="354"/>
              <a:chOff x="3403" y="2155"/>
              <a:chExt cx="354" cy="354"/>
            </a:xfrm>
          </p:grpSpPr>
          <p:sp>
            <p:nvSpPr>
              <p:cNvPr id="976051" name="AutoShape 2227"/>
              <p:cNvSpPr>
                <a:spLocks noChangeArrowheads="1"/>
              </p:cNvSpPr>
              <p:nvPr/>
            </p:nvSpPr>
            <p:spPr bwMode="auto">
              <a:xfrm rot="5400000">
                <a:off x="3522" y="2036"/>
                <a:ext cx="115" cy="354"/>
              </a:xfrm>
              <a:prstGeom prst="chevron">
                <a:avLst>
                  <a:gd name="adj" fmla="val 76472"/>
                </a:avLst>
              </a:prstGeom>
              <a:solidFill>
                <a:srgbClr val="009900"/>
              </a:solidFill>
              <a:ln w="12700" cap="sq">
                <a:solidFill>
                  <a:srgbClr val="009900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76052" name="Line 2228"/>
              <p:cNvSpPr>
                <a:spLocks noChangeShapeType="1"/>
              </p:cNvSpPr>
              <p:nvPr/>
            </p:nvSpPr>
            <p:spPr bwMode="auto">
              <a:xfrm flipH="1">
                <a:off x="3580" y="2265"/>
                <a:ext cx="0" cy="244"/>
              </a:xfrm>
              <a:prstGeom prst="line">
                <a:avLst/>
              </a:prstGeom>
              <a:noFill/>
              <a:ln w="19050" cap="sq">
                <a:solidFill>
                  <a:srgbClr val="009900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</p:grpSp>
      </p:grpSp>
      <p:grpSp>
        <p:nvGrpSpPr>
          <p:cNvPr id="976071" name="Group 2247"/>
          <p:cNvGrpSpPr>
            <a:grpSpLocks/>
          </p:cNvGrpSpPr>
          <p:nvPr/>
        </p:nvGrpSpPr>
        <p:grpSpPr bwMode="auto">
          <a:xfrm>
            <a:off x="2265363" y="2863850"/>
            <a:ext cx="6243637" cy="438150"/>
            <a:chOff x="1463" y="1733"/>
            <a:chExt cx="3933" cy="276"/>
          </a:xfrm>
        </p:grpSpPr>
        <p:grpSp>
          <p:nvGrpSpPr>
            <p:cNvPr id="975962" name="Group 2138"/>
            <p:cNvGrpSpPr>
              <a:grpSpLocks/>
            </p:cNvGrpSpPr>
            <p:nvPr/>
          </p:nvGrpSpPr>
          <p:grpSpPr bwMode="auto">
            <a:xfrm>
              <a:off x="1463" y="1733"/>
              <a:ext cx="1452" cy="272"/>
              <a:chOff x="1361" y="1434"/>
              <a:chExt cx="1452" cy="272"/>
            </a:xfrm>
          </p:grpSpPr>
          <p:grpSp>
            <p:nvGrpSpPr>
              <p:cNvPr id="975963" name="Group 2139"/>
              <p:cNvGrpSpPr>
                <a:grpSpLocks/>
              </p:cNvGrpSpPr>
              <p:nvPr/>
            </p:nvGrpSpPr>
            <p:grpSpPr bwMode="auto">
              <a:xfrm>
                <a:off x="1724" y="1434"/>
                <a:ext cx="363" cy="272"/>
                <a:chOff x="3120" y="845"/>
                <a:chExt cx="363" cy="272"/>
              </a:xfrm>
            </p:grpSpPr>
            <p:sp>
              <p:nvSpPr>
                <p:cNvPr id="975964" name="Rectangle 2140"/>
                <p:cNvSpPr>
                  <a:spLocks noChangeArrowheads="1"/>
                </p:cNvSpPr>
                <p:nvPr/>
              </p:nvSpPr>
              <p:spPr bwMode="auto">
                <a:xfrm>
                  <a:off x="3120" y="845"/>
                  <a:ext cx="363" cy="272"/>
                </a:xfrm>
                <a:prstGeom prst="rect">
                  <a:avLst/>
                </a:prstGeom>
                <a:solidFill>
                  <a:srgbClr val="CCFF66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75965" name="Text Box 2141"/>
                <p:cNvSpPr txBox="1">
                  <a:spLocks noChangeArrowheads="1"/>
                </p:cNvSpPr>
                <p:nvPr/>
              </p:nvSpPr>
              <p:spPr bwMode="auto">
                <a:xfrm>
                  <a:off x="3171" y="859"/>
                  <a:ext cx="276" cy="250"/>
                </a:xfrm>
                <a:prstGeom prst="rect">
                  <a:avLst/>
                </a:prstGeom>
                <a:solidFill>
                  <a:srgbClr val="CCFF66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fr-FR"/>
                    <a:t>66</a:t>
                  </a:r>
                </a:p>
              </p:txBody>
            </p:sp>
          </p:grpSp>
          <p:grpSp>
            <p:nvGrpSpPr>
              <p:cNvPr id="975966" name="Group 2142"/>
              <p:cNvGrpSpPr>
                <a:grpSpLocks/>
              </p:cNvGrpSpPr>
              <p:nvPr/>
            </p:nvGrpSpPr>
            <p:grpSpPr bwMode="auto">
              <a:xfrm>
                <a:off x="2087" y="1434"/>
                <a:ext cx="363" cy="272"/>
                <a:chOff x="2077" y="845"/>
                <a:chExt cx="363" cy="272"/>
              </a:xfrm>
            </p:grpSpPr>
            <p:sp>
              <p:nvSpPr>
                <p:cNvPr id="975967" name="Rectangle 2143"/>
                <p:cNvSpPr>
                  <a:spLocks noChangeArrowheads="1"/>
                </p:cNvSpPr>
                <p:nvPr/>
              </p:nvSpPr>
              <p:spPr bwMode="auto">
                <a:xfrm>
                  <a:off x="2077" y="845"/>
                  <a:ext cx="363" cy="272"/>
                </a:xfrm>
                <a:prstGeom prst="rect">
                  <a:avLst/>
                </a:prstGeom>
                <a:solidFill>
                  <a:srgbClr val="CCFF66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75968" name="Text Box 2144"/>
                <p:cNvSpPr txBox="1">
                  <a:spLocks noChangeArrowheads="1"/>
                </p:cNvSpPr>
                <p:nvPr/>
              </p:nvSpPr>
              <p:spPr bwMode="auto">
                <a:xfrm>
                  <a:off x="2128" y="859"/>
                  <a:ext cx="276" cy="250"/>
                </a:xfrm>
                <a:prstGeom prst="rect">
                  <a:avLst/>
                </a:prstGeom>
                <a:solidFill>
                  <a:srgbClr val="CCFF66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fr-FR"/>
                    <a:t>77</a:t>
                  </a:r>
                </a:p>
              </p:txBody>
            </p:sp>
          </p:grpSp>
          <p:grpSp>
            <p:nvGrpSpPr>
              <p:cNvPr id="975969" name="Group 2145"/>
              <p:cNvGrpSpPr>
                <a:grpSpLocks/>
              </p:cNvGrpSpPr>
              <p:nvPr/>
            </p:nvGrpSpPr>
            <p:grpSpPr bwMode="auto">
              <a:xfrm>
                <a:off x="2450" y="1434"/>
                <a:ext cx="363" cy="272"/>
                <a:chOff x="3483" y="845"/>
                <a:chExt cx="363" cy="272"/>
              </a:xfrm>
            </p:grpSpPr>
            <p:sp>
              <p:nvSpPr>
                <p:cNvPr id="975970" name="Rectangle 2146"/>
                <p:cNvSpPr>
                  <a:spLocks noChangeArrowheads="1"/>
                </p:cNvSpPr>
                <p:nvPr/>
              </p:nvSpPr>
              <p:spPr bwMode="auto">
                <a:xfrm>
                  <a:off x="3483" y="845"/>
                  <a:ext cx="363" cy="272"/>
                </a:xfrm>
                <a:prstGeom prst="rect">
                  <a:avLst/>
                </a:prstGeom>
                <a:solidFill>
                  <a:srgbClr val="CCFF66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75971" name="Text Box 2147"/>
                <p:cNvSpPr txBox="1">
                  <a:spLocks noChangeArrowheads="1"/>
                </p:cNvSpPr>
                <p:nvPr/>
              </p:nvSpPr>
              <p:spPr bwMode="auto">
                <a:xfrm>
                  <a:off x="3534" y="859"/>
                  <a:ext cx="276" cy="250"/>
                </a:xfrm>
                <a:prstGeom prst="rect">
                  <a:avLst/>
                </a:prstGeom>
                <a:solidFill>
                  <a:srgbClr val="CCFF66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fr-FR"/>
                    <a:t>99</a:t>
                  </a:r>
                </a:p>
              </p:txBody>
            </p:sp>
          </p:grpSp>
          <p:grpSp>
            <p:nvGrpSpPr>
              <p:cNvPr id="975972" name="Group 2148"/>
              <p:cNvGrpSpPr>
                <a:grpSpLocks/>
              </p:cNvGrpSpPr>
              <p:nvPr/>
            </p:nvGrpSpPr>
            <p:grpSpPr bwMode="auto">
              <a:xfrm>
                <a:off x="1361" y="1434"/>
                <a:ext cx="363" cy="272"/>
                <a:chOff x="1260" y="2069"/>
                <a:chExt cx="363" cy="272"/>
              </a:xfrm>
            </p:grpSpPr>
            <p:sp>
              <p:nvSpPr>
                <p:cNvPr id="975973" name="Rectangle 2149"/>
                <p:cNvSpPr>
                  <a:spLocks noChangeArrowheads="1"/>
                </p:cNvSpPr>
                <p:nvPr/>
              </p:nvSpPr>
              <p:spPr bwMode="auto">
                <a:xfrm>
                  <a:off x="1260" y="2069"/>
                  <a:ext cx="363" cy="272"/>
                </a:xfrm>
                <a:prstGeom prst="rect">
                  <a:avLst/>
                </a:prstGeom>
                <a:solidFill>
                  <a:srgbClr val="CCFF66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75974" name="Text Box 2150"/>
                <p:cNvSpPr txBox="1">
                  <a:spLocks noChangeArrowheads="1"/>
                </p:cNvSpPr>
                <p:nvPr/>
              </p:nvSpPr>
              <p:spPr bwMode="auto">
                <a:xfrm>
                  <a:off x="1311" y="2083"/>
                  <a:ext cx="276" cy="250"/>
                </a:xfrm>
                <a:prstGeom prst="rect">
                  <a:avLst/>
                </a:prstGeom>
                <a:solidFill>
                  <a:srgbClr val="CCFF66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fr-FR"/>
                    <a:t>44</a:t>
                  </a:r>
                </a:p>
              </p:txBody>
            </p:sp>
          </p:grpSp>
        </p:grpSp>
        <p:grpSp>
          <p:nvGrpSpPr>
            <p:cNvPr id="976054" name="Group 2230"/>
            <p:cNvGrpSpPr>
              <a:grpSpLocks/>
            </p:cNvGrpSpPr>
            <p:nvPr/>
          </p:nvGrpSpPr>
          <p:grpSpPr bwMode="auto">
            <a:xfrm>
              <a:off x="3585" y="1736"/>
              <a:ext cx="1811" cy="273"/>
              <a:chOff x="1370" y="1406"/>
              <a:chExt cx="1811" cy="273"/>
            </a:xfrm>
          </p:grpSpPr>
          <p:grpSp>
            <p:nvGrpSpPr>
              <p:cNvPr id="976055" name="Group 2231"/>
              <p:cNvGrpSpPr>
                <a:grpSpLocks/>
              </p:cNvGrpSpPr>
              <p:nvPr/>
            </p:nvGrpSpPr>
            <p:grpSpPr bwMode="auto">
              <a:xfrm>
                <a:off x="1370" y="1406"/>
                <a:ext cx="1452" cy="272"/>
                <a:chOff x="1361" y="1434"/>
                <a:chExt cx="1452" cy="272"/>
              </a:xfrm>
            </p:grpSpPr>
            <p:grpSp>
              <p:nvGrpSpPr>
                <p:cNvPr id="976056" name="Group 2232"/>
                <p:cNvGrpSpPr>
                  <a:grpSpLocks/>
                </p:cNvGrpSpPr>
                <p:nvPr/>
              </p:nvGrpSpPr>
              <p:grpSpPr bwMode="auto">
                <a:xfrm>
                  <a:off x="1724" y="1434"/>
                  <a:ext cx="363" cy="272"/>
                  <a:chOff x="3120" y="845"/>
                  <a:chExt cx="363" cy="272"/>
                </a:xfrm>
              </p:grpSpPr>
              <p:sp>
                <p:nvSpPr>
                  <p:cNvPr id="976057" name="Rectangle 2233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845"/>
                    <a:ext cx="363" cy="272"/>
                  </a:xfrm>
                  <a:prstGeom prst="rect">
                    <a:avLst/>
                  </a:prstGeom>
                  <a:solidFill>
                    <a:srgbClr val="CCFF66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76058" name="Text Box 22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71" y="859"/>
                    <a:ext cx="276" cy="250"/>
                  </a:xfrm>
                  <a:prstGeom prst="rect">
                    <a:avLst/>
                  </a:prstGeom>
                  <a:solidFill>
                    <a:srgbClr val="CCFF66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lnSpc>
                        <a:spcPct val="100000"/>
                      </a:lnSpc>
                      <a:spcBef>
                        <a:spcPct val="0"/>
                      </a:spcBef>
                    </a:pPr>
                    <a:r>
                      <a:rPr lang="fr-FR"/>
                      <a:t>33</a:t>
                    </a:r>
                  </a:p>
                </p:txBody>
              </p:sp>
            </p:grpSp>
            <p:grpSp>
              <p:nvGrpSpPr>
                <p:cNvPr id="976059" name="Group 2235"/>
                <p:cNvGrpSpPr>
                  <a:grpSpLocks/>
                </p:cNvGrpSpPr>
                <p:nvPr/>
              </p:nvGrpSpPr>
              <p:grpSpPr bwMode="auto">
                <a:xfrm>
                  <a:off x="2087" y="1434"/>
                  <a:ext cx="363" cy="272"/>
                  <a:chOff x="2077" y="845"/>
                  <a:chExt cx="363" cy="272"/>
                </a:xfrm>
              </p:grpSpPr>
              <p:sp>
                <p:nvSpPr>
                  <p:cNvPr id="976060" name="Rectangle 2236"/>
                  <p:cNvSpPr>
                    <a:spLocks noChangeArrowheads="1"/>
                  </p:cNvSpPr>
                  <p:nvPr/>
                </p:nvSpPr>
                <p:spPr bwMode="auto">
                  <a:xfrm>
                    <a:off x="2077" y="845"/>
                    <a:ext cx="363" cy="272"/>
                  </a:xfrm>
                  <a:prstGeom prst="rect">
                    <a:avLst/>
                  </a:prstGeom>
                  <a:solidFill>
                    <a:srgbClr val="CCFF66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76061" name="Text Box 22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28" y="859"/>
                    <a:ext cx="276" cy="250"/>
                  </a:xfrm>
                  <a:prstGeom prst="rect">
                    <a:avLst/>
                  </a:prstGeom>
                  <a:solidFill>
                    <a:srgbClr val="CCFF66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lnSpc>
                        <a:spcPct val="100000"/>
                      </a:lnSpc>
                      <a:spcBef>
                        <a:spcPct val="0"/>
                      </a:spcBef>
                    </a:pPr>
                    <a:r>
                      <a:rPr lang="fr-FR"/>
                      <a:t>44</a:t>
                    </a:r>
                  </a:p>
                </p:txBody>
              </p:sp>
            </p:grpSp>
            <p:grpSp>
              <p:nvGrpSpPr>
                <p:cNvPr id="976062" name="Group 2238"/>
                <p:cNvGrpSpPr>
                  <a:grpSpLocks/>
                </p:cNvGrpSpPr>
                <p:nvPr/>
              </p:nvGrpSpPr>
              <p:grpSpPr bwMode="auto">
                <a:xfrm>
                  <a:off x="2450" y="1434"/>
                  <a:ext cx="363" cy="272"/>
                  <a:chOff x="3483" y="845"/>
                  <a:chExt cx="363" cy="272"/>
                </a:xfrm>
              </p:grpSpPr>
              <p:sp>
                <p:nvSpPr>
                  <p:cNvPr id="976063" name="Rectangle 2239"/>
                  <p:cNvSpPr>
                    <a:spLocks noChangeArrowheads="1"/>
                  </p:cNvSpPr>
                  <p:nvPr/>
                </p:nvSpPr>
                <p:spPr bwMode="auto">
                  <a:xfrm>
                    <a:off x="3483" y="845"/>
                    <a:ext cx="363" cy="272"/>
                  </a:xfrm>
                  <a:prstGeom prst="rect">
                    <a:avLst/>
                  </a:prstGeom>
                  <a:solidFill>
                    <a:srgbClr val="CCFF66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76064" name="Text Box 22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34" y="859"/>
                    <a:ext cx="276" cy="250"/>
                  </a:xfrm>
                  <a:prstGeom prst="rect">
                    <a:avLst/>
                  </a:prstGeom>
                  <a:solidFill>
                    <a:srgbClr val="CCFF66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lnSpc>
                        <a:spcPct val="100000"/>
                      </a:lnSpc>
                      <a:spcBef>
                        <a:spcPct val="0"/>
                      </a:spcBef>
                    </a:pPr>
                    <a:r>
                      <a:rPr lang="fr-FR"/>
                      <a:t>55</a:t>
                    </a:r>
                  </a:p>
                </p:txBody>
              </p:sp>
            </p:grpSp>
            <p:grpSp>
              <p:nvGrpSpPr>
                <p:cNvPr id="976065" name="Group 2241"/>
                <p:cNvGrpSpPr>
                  <a:grpSpLocks/>
                </p:cNvGrpSpPr>
                <p:nvPr/>
              </p:nvGrpSpPr>
              <p:grpSpPr bwMode="auto">
                <a:xfrm>
                  <a:off x="1361" y="1434"/>
                  <a:ext cx="363" cy="272"/>
                  <a:chOff x="1260" y="2069"/>
                  <a:chExt cx="363" cy="272"/>
                </a:xfrm>
              </p:grpSpPr>
              <p:sp>
                <p:nvSpPr>
                  <p:cNvPr id="976066" name="Rectangle 2242"/>
                  <p:cNvSpPr>
                    <a:spLocks noChangeArrowheads="1"/>
                  </p:cNvSpPr>
                  <p:nvPr/>
                </p:nvSpPr>
                <p:spPr bwMode="auto">
                  <a:xfrm>
                    <a:off x="1260" y="2069"/>
                    <a:ext cx="363" cy="272"/>
                  </a:xfrm>
                  <a:prstGeom prst="rect">
                    <a:avLst/>
                  </a:prstGeom>
                  <a:solidFill>
                    <a:srgbClr val="CCFF66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76067" name="Text Box 22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1" y="2083"/>
                    <a:ext cx="276" cy="250"/>
                  </a:xfrm>
                  <a:prstGeom prst="rect">
                    <a:avLst/>
                  </a:prstGeom>
                  <a:solidFill>
                    <a:srgbClr val="CCFF66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lnSpc>
                        <a:spcPct val="100000"/>
                      </a:lnSpc>
                      <a:spcBef>
                        <a:spcPct val="0"/>
                      </a:spcBef>
                    </a:pPr>
                    <a:r>
                      <a:rPr lang="fr-FR"/>
                      <a:t>22</a:t>
                    </a:r>
                  </a:p>
                </p:txBody>
              </p:sp>
            </p:grpSp>
          </p:grpSp>
          <p:grpSp>
            <p:nvGrpSpPr>
              <p:cNvPr id="976068" name="Group 2244"/>
              <p:cNvGrpSpPr>
                <a:grpSpLocks/>
              </p:cNvGrpSpPr>
              <p:nvPr/>
            </p:nvGrpSpPr>
            <p:grpSpPr bwMode="auto">
              <a:xfrm>
                <a:off x="2818" y="1411"/>
                <a:ext cx="363" cy="268"/>
                <a:chOff x="1714" y="845"/>
                <a:chExt cx="363" cy="272"/>
              </a:xfrm>
            </p:grpSpPr>
            <p:sp>
              <p:nvSpPr>
                <p:cNvPr id="976069" name="Rectangle 2245"/>
                <p:cNvSpPr>
                  <a:spLocks noChangeArrowheads="1"/>
                </p:cNvSpPr>
                <p:nvPr/>
              </p:nvSpPr>
              <p:spPr bwMode="auto">
                <a:xfrm>
                  <a:off x="1714" y="845"/>
                  <a:ext cx="363" cy="272"/>
                </a:xfrm>
                <a:prstGeom prst="rect">
                  <a:avLst/>
                </a:prstGeom>
                <a:solidFill>
                  <a:srgbClr val="CCFF66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76070" name="Text Box 2246"/>
                <p:cNvSpPr txBox="1">
                  <a:spLocks noChangeArrowheads="1"/>
                </p:cNvSpPr>
                <p:nvPr/>
              </p:nvSpPr>
              <p:spPr bwMode="auto">
                <a:xfrm>
                  <a:off x="1765" y="858"/>
                  <a:ext cx="276" cy="254"/>
                </a:xfrm>
                <a:prstGeom prst="rect">
                  <a:avLst/>
                </a:prstGeom>
                <a:solidFill>
                  <a:srgbClr val="CCFF66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fr-FR"/>
                    <a:t>88</a:t>
                  </a:r>
                </a:p>
              </p:txBody>
            </p:sp>
          </p:grpSp>
        </p:grpSp>
      </p:grpSp>
      <p:sp>
        <p:nvSpPr>
          <p:cNvPr id="976073" name="Text Box 2249"/>
          <p:cNvSpPr txBox="1">
            <a:spLocks noChangeArrowheads="1"/>
          </p:cNvSpPr>
          <p:nvPr/>
        </p:nvSpPr>
        <p:spPr bwMode="auto">
          <a:xfrm>
            <a:off x="666750" y="4052888"/>
            <a:ext cx="6943725" cy="1933575"/>
          </a:xfrm>
          <a:prstGeom prst="rect">
            <a:avLst/>
          </a:prstGeom>
          <a:noFill/>
          <a:ln w="12700" cap="sq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fr-FR" b="1">
                <a:solidFill>
                  <a:srgbClr val="0066FF"/>
                </a:solidFill>
              </a:rPr>
              <a:t>Complexité temporelle</a:t>
            </a:r>
            <a:r>
              <a:rPr lang="fr-FR" b="1">
                <a:solidFill>
                  <a:srgbClr val="9900CC"/>
                </a:solidFill>
              </a:rPr>
              <a:t> :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fr-FR" b="1">
                <a:solidFill>
                  <a:srgbClr val="9900CC"/>
                </a:solidFill>
              </a:rPr>
              <a:t>			identique à la version itérative.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fr-FR" b="1">
              <a:solidFill>
                <a:srgbClr val="9900CC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fr-FR" b="1">
                <a:solidFill>
                  <a:srgbClr val="FF0000"/>
                </a:solidFill>
              </a:rPr>
              <a:t>complexité spatiale</a:t>
            </a:r>
            <a:r>
              <a:rPr lang="fr-FR" b="1">
                <a:solidFill>
                  <a:srgbClr val="9900CC"/>
                </a:solidFill>
              </a:rPr>
              <a:t>: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fr-FR" b="1">
                <a:solidFill>
                  <a:srgbClr val="9900CC"/>
                </a:solidFill>
              </a:rPr>
              <a:t>		on </a:t>
            </a:r>
            <a:r>
              <a:rPr lang="fr-FR" b="1">
                <a:solidFill>
                  <a:srgbClr val="FF0000"/>
                </a:solidFill>
              </a:rPr>
              <a:t>empile</a:t>
            </a:r>
            <a:r>
              <a:rPr lang="fr-FR" b="1">
                <a:solidFill>
                  <a:srgbClr val="9900CC"/>
                </a:solidFill>
              </a:rPr>
              <a:t> des sous-tableaux en cascade: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b="1">
                <a:solidFill>
                  <a:srgbClr val="9900CC"/>
                </a:solidFill>
              </a:rPr>
              <a:t>                  cela demande de grosses ressources -mémoire </a:t>
            </a:r>
          </a:p>
        </p:txBody>
      </p:sp>
      <p:sp>
        <p:nvSpPr>
          <p:cNvPr id="976075" name="Rectangle 2251"/>
          <p:cNvSpPr>
            <a:spLocks noChangeArrowheads="1"/>
          </p:cNvSpPr>
          <p:nvPr/>
        </p:nvSpPr>
        <p:spPr bwMode="auto">
          <a:xfrm>
            <a:off x="557213" y="3163888"/>
            <a:ext cx="8420100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fr-FR" sz="3600" i="1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976076" name="Text Box 2252"/>
          <p:cNvSpPr txBox="1">
            <a:spLocks noChangeArrowheads="1"/>
          </p:cNvSpPr>
          <p:nvPr/>
        </p:nvSpPr>
        <p:spPr bwMode="auto">
          <a:xfrm>
            <a:off x="2633663" y="3408363"/>
            <a:ext cx="4773612" cy="6413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sz="3600" b="1" i="1">
                <a:solidFill>
                  <a:srgbClr val="FF0000"/>
                </a:solidFill>
              </a:rPr>
              <a:t>tableau trié !</a:t>
            </a:r>
          </a:p>
        </p:txBody>
      </p:sp>
      <p:sp>
        <p:nvSpPr>
          <p:cNvPr id="976077" name="Text Box 2253"/>
          <p:cNvSpPr txBox="1">
            <a:spLocks noChangeArrowheads="1"/>
          </p:cNvSpPr>
          <p:nvPr/>
        </p:nvSpPr>
        <p:spPr bwMode="auto">
          <a:xfrm>
            <a:off x="2633663" y="3408363"/>
            <a:ext cx="4773612" cy="6413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sz="3600" b="1" i="1">
                <a:solidFill>
                  <a:srgbClr val="FF0000"/>
                </a:solidFill>
              </a:rPr>
              <a:t>tableau trié !</a:t>
            </a:r>
          </a:p>
        </p:txBody>
      </p:sp>
      <p:sp>
        <p:nvSpPr>
          <p:cNvPr id="976078" name="Text Box 2254"/>
          <p:cNvSpPr txBox="1">
            <a:spLocks noChangeArrowheads="1"/>
          </p:cNvSpPr>
          <p:nvPr/>
        </p:nvSpPr>
        <p:spPr bwMode="auto">
          <a:xfrm>
            <a:off x="2633663" y="3408363"/>
            <a:ext cx="4773612" cy="6413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sz="3600" b="1" i="1">
                <a:solidFill>
                  <a:srgbClr val="FF0000"/>
                </a:solidFill>
              </a:rPr>
              <a:t>tableau trié !</a:t>
            </a:r>
          </a:p>
        </p:txBody>
      </p:sp>
      <p:sp>
        <p:nvSpPr>
          <p:cNvPr id="976079" name="Text Box 2255"/>
          <p:cNvSpPr txBox="1">
            <a:spLocks noChangeArrowheads="1"/>
          </p:cNvSpPr>
          <p:nvPr/>
        </p:nvSpPr>
        <p:spPr bwMode="auto">
          <a:xfrm>
            <a:off x="2633663" y="3408363"/>
            <a:ext cx="4773612" cy="6413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fr-FR" sz="3600" b="1" i="1">
                <a:solidFill>
                  <a:srgbClr val="FF0000"/>
                </a:solidFill>
              </a:rPr>
              <a:t>tableau trié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5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5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6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76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5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5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75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75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6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76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76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76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5874" grpId="0" animBg="1" autoUpdateAnimBg="0"/>
      <p:bldP spid="975876" grpId="0" animBg="1"/>
      <p:bldP spid="975954" grpId="0" autoUpdateAnimBg="0"/>
      <p:bldP spid="976073" grpId="0" animBg="1" autoUpdateAnimBg="0"/>
      <p:bldP spid="976076" grpId="0" autoUpdateAnimBg="0"/>
      <p:bldP spid="976077" grpId="0" autoUpdateAnimBg="0"/>
      <p:bldP spid="976078" grpId="0" autoUpdateAnimBg="0"/>
      <p:bldP spid="976079" grpId="0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E4C54C5F-8E88-4162-BE8F-69F352A41731}" type="slidenum">
              <a:rPr lang="fr-FR"/>
              <a:pPr/>
              <a:t>97</a:t>
            </a:fld>
            <a:endParaRPr lang="fr-FR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i="0"/>
              <a:t>Compléments sur les tris</a:t>
            </a:r>
            <a:endParaRPr lang="fr-FR"/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CEE1-9F86-45A7-99DD-5933C57E8419}" type="slidenum">
              <a:rPr lang="fr-FR"/>
              <a:pPr/>
              <a:t>98</a:t>
            </a:fld>
            <a:endParaRPr lang="fr-FR"/>
          </a:p>
        </p:txBody>
      </p:sp>
      <p:sp>
        <p:nvSpPr>
          <p:cNvPr id="79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420100" cy="685800"/>
          </a:xfrm>
          <a:ln>
            <a:solidFill>
              <a:srgbClr val="3333CC"/>
            </a:solidFill>
          </a:ln>
        </p:spPr>
        <p:txBody>
          <a:bodyPr/>
          <a:lstStyle/>
          <a:p>
            <a:r>
              <a:rPr lang="fr-FR" b="1"/>
              <a:t>Un tri par dénombrement trivial</a:t>
            </a:r>
          </a:p>
        </p:txBody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9067800" cy="5638800"/>
          </a:xfrm>
        </p:spPr>
        <p:txBody>
          <a:bodyPr/>
          <a:lstStyle/>
          <a:p>
            <a:r>
              <a:rPr lang="fr-FR" sz="3600" i="1">
                <a:solidFill>
                  <a:srgbClr val="0033CC"/>
                </a:solidFill>
              </a:rPr>
              <a:t>Donnée</a:t>
            </a:r>
            <a:r>
              <a:rPr lang="fr-FR" sz="3600" i="1"/>
              <a:t> </a:t>
            </a:r>
            <a:r>
              <a:rPr lang="fr-FR" sz="3600"/>
              <a:t>:   </a:t>
            </a:r>
            <a:r>
              <a:rPr lang="fr-FR"/>
              <a:t>un tableau de </a:t>
            </a:r>
            <a:r>
              <a:rPr lang="fr-FR">
                <a:solidFill>
                  <a:srgbClr val="0000FF"/>
                </a:solidFill>
              </a:rPr>
              <a:t>n</a:t>
            </a:r>
            <a:r>
              <a:rPr lang="fr-FR"/>
              <a:t> entiers </a:t>
            </a:r>
          </a:p>
          <a:p>
            <a:r>
              <a:rPr lang="fr-FR" sz="3600" i="1">
                <a:solidFill>
                  <a:srgbClr val="0033CC"/>
                </a:solidFill>
              </a:rPr>
              <a:t>Principe</a:t>
            </a:r>
            <a:r>
              <a:rPr lang="fr-FR" sz="3600" i="1"/>
              <a:t> </a:t>
            </a:r>
            <a:r>
              <a:rPr lang="fr-FR" sz="3600"/>
              <a:t>: </a:t>
            </a:r>
          </a:p>
          <a:p>
            <a:pPr>
              <a:buFont typeface="Symbol" pitchFamily="18" charset="2"/>
              <a:buNone/>
            </a:pPr>
            <a:r>
              <a:rPr lang="fr-FR" sz="2600" i="1">
                <a:solidFill>
                  <a:srgbClr val="FF0000"/>
                </a:solidFill>
              </a:rPr>
              <a:t>( voir démo sur </a:t>
            </a:r>
            <a:r>
              <a:rPr lang="en-US" sz="2600" i="1">
                <a:solidFill>
                  <a:srgbClr val="FF0000"/>
                </a:solidFill>
              </a:rPr>
              <a:t>http://lwh.free.fr/pages/algo/tri/tri_indirect.htm )</a:t>
            </a:r>
            <a:endParaRPr lang="fr-FR" sz="2600" i="1"/>
          </a:p>
          <a:p>
            <a:pPr lvl="1"/>
            <a:r>
              <a:rPr lang="fr-FR" sz="3200"/>
              <a:t>détermine, pour chaque élément, </a:t>
            </a:r>
            <a:r>
              <a:rPr lang="fr-FR" sz="3200">
                <a:solidFill>
                  <a:srgbClr val="0000FF"/>
                </a:solidFill>
              </a:rPr>
              <a:t>son futur rang</a:t>
            </a:r>
            <a:r>
              <a:rPr lang="fr-FR" sz="3200"/>
              <a:t> dans le tableau quand il sera trié, </a:t>
            </a:r>
            <a:r>
              <a:rPr lang="fr-FR" sz="3200">
                <a:solidFill>
                  <a:srgbClr val="0000FF"/>
                </a:solidFill>
              </a:rPr>
              <a:t>en comptant par comparaison</a:t>
            </a:r>
            <a:r>
              <a:rPr lang="fr-FR" sz="3200"/>
              <a:t> le nombre d’éléments qui lui sont </a:t>
            </a:r>
            <a:r>
              <a:rPr lang="fr-FR" sz="3200">
                <a:solidFill>
                  <a:srgbClr val="0000FF"/>
                </a:solidFill>
              </a:rPr>
              <a:t>inférieurs:</a:t>
            </a:r>
          </a:p>
          <a:p>
            <a:pPr lvl="1">
              <a:buFont typeface="Symbol" pitchFamily="18" charset="2"/>
              <a:buNone/>
            </a:pPr>
            <a:r>
              <a:rPr lang="fr-FR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</a:t>
            </a:r>
            <a:r>
              <a:rPr lang="fr-FR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fr-FR" sz="3200">
                <a:solidFill>
                  <a:srgbClr val="FF0000"/>
                </a:solidFill>
              </a:rPr>
              <a:t>n</a:t>
            </a:r>
            <a:r>
              <a:rPr lang="fr-FR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r-FR" sz="3200">
                <a:solidFill>
                  <a:srgbClr val="0000FF"/>
                </a:solidFill>
              </a:rPr>
              <a:t>balayages du tableau de n éléments </a:t>
            </a:r>
          </a:p>
          <a:p>
            <a:pPr lvl="1">
              <a:spcBef>
                <a:spcPct val="0"/>
              </a:spcBef>
              <a:buFont typeface="Symbol" pitchFamily="18" charset="2"/>
              <a:buNone/>
            </a:pPr>
            <a:r>
              <a:rPr lang="fr-FR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   </a:t>
            </a:r>
            <a:r>
              <a:rPr lang="fr-FR" sz="3200">
                <a:solidFill>
                  <a:srgbClr val="0000FF"/>
                </a:solidFill>
                <a:sym typeface="Symbol" pitchFamily="18" charset="2"/>
              </a:rPr>
              <a:t>complexité </a:t>
            </a:r>
            <a:r>
              <a:rPr lang="fr-FR" sz="3200">
                <a:sym typeface="Symbol" pitchFamily="18" charset="2"/>
              </a:rPr>
              <a:t>en</a:t>
            </a:r>
            <a:r>
              <a:rPr lang="fr-FR" sz="320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fr-FR" sz="4800">
                <a:solidFill>
                  <a:srgbClr val="FF0000"/>
                </a:solidFill>
                <a:sym typeface="Symbol" pitchFamily="18" charset="2"/>
              </a:rPr>
              <a:t>(n²)</a:t>
            </a:r>
            <a:r>
              <a:rPr lang="fr-FR" sz="320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fr-FR" sz="3200">
                <a:sym typeface="Symbol" pitchFamily="18" charset="2"/>
              </a:rPr>
              <a:t>même dans le cas le plus favorable</a:t>
            </a:r>
            <a:endParaRPr lang="fr-FR" sz="3200"/>
          </a:p>
          <a:p>
            <a:pPr lvl="1"/>
            <a:endParaRPr lang="fr-FR" sz="3200"/>
          </a:p>
          <a:p>
            <a:pPr>
              <a:buFont typeface="Symbol" pitchFamily="18" charset="2"/>
              <a:buNone/>
            </a:pPr>
            <a:endParaRPr lang="fr-FR" sz="3600"/>
          </a:p>
          <a:p>
            <a:pPr lvl="1">
              <a:buFont typeface="Symbol" pitchFamily="18" charset="2"/>
              <a:buNone/>
            </a:pPr>
            <a:endParaRPr lang="fr-FR" sz="2800" i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8E95-407C-4728-96B0-00E47BDF0FC1}" type="slidenum">
              <a:rPr lang="fr-FR"/>
              <a:pPr/>
              <a:t>99</a:t>
            </a:fld>
            <a:endParaRPr lang="fr-FR"/>
          </a:p>
        </p:txBody>
      </p:sp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420100" cy="685800"/>
          </a:xfrm>
          <a:ln>
            <a:solidFill>
              <a:srgbClr val="3333CC"/>
            </a:solidFill>
          </a:ln>
        </p:spPr>
        <p:txBody>
          <a:bodyPr/>
          <a:lstStyle/>
          <a:p>
            <a:r>
              <a:rPr lang="fr-FR" b="1"/>
              <a:t>Le tri par dénombrement subtil</a:t>
            </a:r>
          </a:p>
        </p:txBody>
      </p:sp>
      <p:sp>
        <p:nvSpPr>
          <p:cNvPr id="80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9067800" cy="4800600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fr-FR" b="1" i="1">
                <a:solidFill>
                  <a:srgbClr val="CC3399"/>
                </a:solidFill>
              </a:rPr>
              <a:t>Donnée</a:t>
            </a:r>
            <a:r>
              <a:rPr lang="fr-FR" i="1"/>
              <a:t> </a:t>
            </a:r>
            <a:r>
              <a:rPr lang="fr-FR"/>
              <a:t>: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/>
              <a:t>	</a:t>
            </a:r>
            <a:r>
              <a:rPr lang="fr-FR" sz="2800"/>
              <a:t>un tableau de </a:t>
            </a:r>
            <a:r>
              <a:rPr lang="fr-FR" sz="2800">
                <a:solidFill>
                  <a:srgbClr val="0000FF"/>
                </a:solidFill>
              </a:rPr>
              <a:t>n</a:t>
            </a:r>
            <a:r>
              <a:rPr lang="fr-FR" sz="2800"/>
              <a:t> entiers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fr-FR" sz="2800"/>
              <a:t>				  compris entre </a:t>
            </a:r>
            <a:r>
              <a:rPr lang="fr-FR" sz="2800">
                <a:solidFill>
                  <a:srgbClr val="0000FF"/>
                </a:solidFill>
              </a:rPr>
              <a:t>min</a:t>
            </a:r>
            <a:r>
              <a:rPr lang="fr-FR" sz="2800"/>
              <a:t> et </a:t>
            </a:r>
            <a:r>
              <a:rPr lang="fr-FR" sz="2800">
                <a:solidFill>
                  <a:srgbClr val="0000FF"/>
                </a:solidFill>
              </a:rPr>
              <a:t>sup</a:t>
            </a:r>
            <a:endParaRPr lang="fr-FR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fr-FR" b="1" i="1">
                <a:solidFill>
                  <a:srgbClr val="CC3399"/>
                </a:solidFill>
              </a:rPr>
              <a:t>Principe</a:t>
            </a:r>
            <a:r>
              <a:rPr lang="fr-FR" i="1"/>
              <a:t> </a:t>
            </a:r>
            <a:r>
              <a:rPr lang="fr-FR"/>
              <a:t>: </a:t>
            </a:r>
          </a:p>
          <a:p>
            <a:pPr lvl="1">
              <a:lnSpc>
                <a:spcPct val="90000"/>
              </a:lnSpc>
            </a:pPr>
            <a:r>
              <a:rPr lang="fr-FR" sz="2800"/>
              <a:t>suppose connu un encadrement des valeurs</a:t>
            </a:r>
          </a:p>
          <a:p>
            <a:pPr lvl="1">
              <a:lnSpc>
                <a:spcPct val="90000"/>
              </a:lnSpc>
            </a:pPr>
            <a:r>
              <a:rPr lang="fr-FR" sz="2800"/>
              <a:t>détermine, pour chaque élément, </a:t>
            </a:r>
            <a:r>
              <a:rPr lang="fr-FR" sz="2800">
                <a:solidFill>
                  <a:srgbClr val="0000FF"/>
                </a:solidFill>
              </a:rPr>
              <a:t>son futur rang</a:t>
            </a:r>
            <a:r>
              <a:rPr lang="fr-FR" sz="2800"/>
              <a:t> dans le tableau quand il sera trié, </a:t>
            </a:r>
            <a:r>
              <a:rPr lang="fr-FR" sz="2800">
                <a:solidFill>
                  <a:srgbClr val="0000FF"/>
                </a:solidFill>
              </a:rPr>
              <a:t>en comptant</a:t>
            </a:r>
            <a:r>
              <a:rPr lang="fr-FR" sz="2800"/>
              <a:t> le nombre d’éléments qui lui sont </a:t>
            </a:r>
            <a:r>
              <a:rPr lang="fr-FR" sz="2800">
                <a:solidFill>
                  <a:srgbClr val="0000FF"/>
                </a:solidFill>
              </a:rPr>
              <a:t>inférieurs </a:t>
            </a:r>
            <a:r>
              <a:rPr lang="fr-FR" sz="2800" b="1">
                <a:solidFill>
                  <a:srgbClr val="FF0000"/>
                </a:solidFill>
              </a:rPr>
              <a:t>sans faire aucune comparaison</a:t>
            </a:r>
            <a:r>
              <a:rPr lang="fr-FR" sz="2800">
                <a:solidFill>
                  <a:srgbClr val="FF0000"/>
                </a:solidFill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fr-FR" sz="2800"/>
              <a:t>l’ordre respectif entre 2 valeurs égales est préservé.</a:t>
            </a:r>
          </a:p>
          <a:p>
            <a:pPr lvl="1">
              <a:lnSpc>
                <a:spcPct val="90000"/>
              </a:lnSpc>
              <a:buFont typeface="Symbol" pitchFamily="18" charset="2"/>
              <a:buNone/>
            </a:pPr>
            <a:r>
              <a:rPr lang="fr-FR" sz="2800"/>
              <a:t>	(</a:t>
            </a:r>
            <a:r>
              <a:rPr lang="fr-FR" sz="2800">
                <a:solidFill>
                  <a:srgbClr val="0066FF"/>
                </a:solidFill>
              </a:rPr>
              <a:t>stabilité</a:t>
            </a:r>
            <a:r>
              <a:rPr lang="fr-FR" sz="2800"/>
              <a:t>)</a:t>
            </a:r>
          </a:p>
          <a:p>
            <a:pPr lvl="1">
              <a:lnSpc>
                <a:spcPct val="90000"/>
              </a:lnSpc>
              <a:buFont typeface="Symbol" pitchFamily="18" charset="2"/>
              <a:buNone/>
            </a:pPr>
            <a:endParaRPr lang="fr-FR" sz="2800"/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fr-FR"/>
          </a:p>
          <a:p>
            <a:pPr lvl="1">
              <a:lnSpc>
                <a:spcPct val="90000"/>
              </a:lnSpc>
              <a:buFont typeface="Symbol" pitchFamily="18" charset="2"/>
              <a:buNone/>
            </a:pPr>
            <a:endParaRPr lang="fr-FR" i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rensm">
  <a:themeElements>
    <a:clrScheme name="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FFCCCC"/>
      </a:accent1>
      <a:accent2>
        <a:srgbClr val="B3E1B3"/>
      </a:accent2>
      <a:accent3>
        <a:srgbClr val="D1DBD1"/>
      </a:accent3>
      <a:accent4>
        <a:srgbClr val="2A2A2A"/>
      </a:accent4>
      <a:accent5>
        <a:srgbClr val="FFE2E2"/>
      </a:accent5>
      <a:accent6>
        <a:srgbClr val="A2CCA2"/>
      </a:accent6>
      <a:hlink>
        <a:srgbClr val="BDD7E5"/>
      </a:hlink>
      <a:folHlink>
        <a:srgbClr val="D2AAD2"/>
      </a:folHlink>
    </a:clrScheme>
    <a:fontScheme name="Serensm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5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5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Serensm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rensm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rensm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Office\Modèles\Modèles de présentation\Tourbillon.pot</Template>
  <TotalTime>17946</TotalTime>
  <Words>5570</Words>
  <Application>Microsoft Office PowerPoint</Application>
  <PresentationFormat>Format A4 (210 x 297 mm)</PresentationFormat>
  <Paragraphs>2480</Paragraphs>
  <Slides>118</Slides>
  <Notes>106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118</vt:i4>
      </vt:variant>
    </vt:vector>
  </HeadingPairs>
  <TitlesOfParts>
    <vt:vector size="121" baseType="lpstr">
      <vt:lpstr>Serensm</vt:lpstr>
      <vt:lpstr>Dessin Microsoft</vt:lpstr>
      <vt:lpstr>Document</vt:lpstr>
      <vt:lpstr>Département Informatique Année scolaire 2008-2009 </vt:lpstr>
      <vt:lpstr>Plan</vt:lpstr>
      <vt:lpstr>Les Relations d’ordre</vt:lpstr>
      <vt:lpstr>Les Relations d’ordre</vt:lpstr>
      <vt:lpstr>Relation réflexive</vt:lpstr>
      <vt:lpstr>Relation Antisymétrique</vt:lpstr>
      <vt:lpstr>Relation Antisymétrique</vt:lpstr>
      <vt:lpstr>Relation Transitive</vt:lpstr>
      <vt:lpstr>Relation d’Ordre </vt:lpstr>
      <vt:lpstr>Relation d’Ordre Strict</vt:lpstr>
      <vt:lpstr>Ordre Strict </vt:lpstr>
      <vt:lpstr>Relation d’Ordre Strict  &lt;</vt:lpstr>
      <vt:lpstr>Relation d’Ordre Strict </vt:lpstr>
      <vt:lpstr>Relation d’Ordre Strict </vt:lpstr>
      <vt:lpstr>Ordre Strict </vt:lpstr>
      <vt:lpstr>Ordre Strict </vt:lpstr>
      <vt:lpstr>Ordre Total, Ordre Partiel </vt:lpstr>
      <vt:lpstr>Le Tri</vt:lpstr>
      <vt:lpstr>Les Tris par comparaison</vt:lpstr>
      <vt:lpstr>Le Tri</vt:lpstr>
      <vt:lpstr>Le Tri         gestion des exceptions</vt:lpstr>
      <vt:lpstr> Tris par comparaison          Le Tri par sélection </vt:lpstr>
      <vt:lpstr> Tris par comparaison          Le Tri par sélection </vt:lpstr>
      <vt:lpstr>Tris par comparaison          Le Tri par sélection </vt:lpstr>
      <vt:lpstr>Tris par comparaison          Le Tri par sélection </vt:lpstr>
      <vt:lpstr>Diapositive 26</vt:lpstr>
      <vt:lpstr>Diapositive 27</vt:lpstr>
      <vt:lpstr>Diapositive 28</vt:lpstr>
      <vt:lpstr> Tris par comparaison          Le Tri par sélection </vt:lpstr>
      <vt:lpstr>tri par sélection                          Sélection     prototype </vt:lpstr>
      <vt:lpstr>tri par sélection                             Échange  prototype</vt:lpstr>
      <vt:lpstr>Tris par comparaison       Algorithme de tri par sélection</vt:lpstr>
      <vt:lpstr>tri par sélection                          Sélection     définition</vt:lpstr>
      <vt:lpstr>tri par sélection                          Sélection     définition</vt:lpstr>
      <vt:lpstr>Complexité du tri par sélection</vt:lpstr>
      <vt:lpstr>Complexité du tri par sélection</vt:lpstr>
      <vt:lpstr>Complexité du tri par sélection</vt:lpstr>
      <vt:lpstr>Complexité du tri par sélection</vt:lpstr>
      <vt:lpstr>Complexité au pire du tri par sélection</vt:lpstr>
      <vt:lpstr> Tris par comparaison                  Le Tri par insertion</vt:lpstr>
      <vt:lpstr>Diapositive 41</vt:lpstr>
      <vt:lpstr>Diapositive 42</vt:lpstr>
      <vt:lpstr>Diapositive 43</vt:lpstr>
      <vt:lpstr>Diapositive 44</vt:lpstr>
      <vt:lpstr> Tris par comparaison                  Le Tri par insertion</vt:lpstr>
      <vt:lpstr>Diapositive 46</vt:lpstr>
      <vt:lpstr>Diapositive 47</vt:lpstr>
      <vt:lpstr>Diapositive 48</vt:lpstr>
      <vt:lpstr>Diapositive 49</vt:lpstr>
      <vt:lpstr>Tri insertion     Recherche dans un tableau trié</vt:lpstr>
      <vt:lpstr>Tri insertion  Deux algorithmes pour la recherche de place 1 Recherche séquentielle dans un tableau trié</vt:lpstr>
      <vt:lpstr>Tri insertion  Deux algorithmes pour la recherche de place 1 Recherche séquentielle dans un tableau trié</vt:lpstr>
      <vt:lpstr>Tri insertion  Deux algorithmes pour la recherche de place 1 Recherche séquentielle dans un tableau trié</vt:lpstr>
      <vt:lpstr>Tri insertion  Deux algorithmes pour la recherche de place  2  Recherche dichotomique dans un tableau trié</vt:lpstr>
      <vt:lpstr>Tri insertion  Deux algorithmes pour la recherche de place  2  Recherche dichotomique dans un tableau trié</vt:lpstr>
      <vt:lpstr> </vt:lpstr>
      <vt:lpstr> </vt:lpstr>
      <vt:lpstr>Variante du tri par insertion  Simulation</vt:lpstr>
      <vt:lpstr>Variante du tri par insertion</vt:lpstr>
      <vt:lpstr>Complexité au pire du tri par insertion (versions séquentielles)</vt:lpstr>
      <vt:lpstr>Complexité au pire du tri par insertion  (versions séquentielles)</vt:lpstr>
      <vt:lpstr> Complexité en moyenne du tri par insertion  (versions séquentielles)</vt:lpstr>
      <vt:lpstr>Complexité au mieux</vt:lpstr>
      <vt:lpstr>Tri par insertion: utilité</vt:lpstr>
      <vt:lpstr>Le Tri à bulles élémentaire</vt:lpstr>
      <vt:lpstr>Simulation du tri à bulles élémentaire</vt:lpstr>
      <vt:lpstr> </vt:lpstr>
      <vt:lpstr>Complexité du tri à bulles élémentaire</vt:lpstr>
      <vt:lpstr>Tri à bulles amélioré</vt:lpstr>
      <vt:lpstr>Vue d’ensemble sur les divers algorithmes</vt:lpstr>
      <vt:lpstr>Des tris plus complexes</vt:lpstr>
      <vt:lpstr>préliminaire: Fusion de deux tableaux triés</vt:lpstr>
      <vt:lpstr> </vt:lpstr>
      <vt:lpstr> </vt:lpstr>
      <vt:lpstr>Simulation : exercice</vt:lpstr>
      <vt:lpstr>Le tri par fusion</vt:lpstr>
      <vt:lpstr>Simulation du tri-fusion</vt:lpstr>
      <vt:lpstr>  </vt:lpstr>
      <vt:lpstr>Le tri par fusion</vt:lpstr>
      <vt:lpstr>fusionInterneTab: un exemple</vt:lpstr>
      <vt:lpstr>  </vt:lpstr>
      <vt:lpstr> </vt:lpstr>
      <vt:lpstr> </vt:lpstr>
      <vt:lpstr>  </vt:lpstr>
      <vt:lpstr>Complexité du tri fusion: écritures</vt:lpstr>
      <vt:lpstr>Complexité du tri fusion : comparaisons</vt:lpstr>
      <vt:lpstr>Complexité du tri fusion : comparaisons</vt:lpstr>
      <vt:lpstr>Complexité du tri fusion itératif:  bilan</vt:lpstr>
      <vt:lpstr>Le tri par fusion récursif</vt:lpstr>
      <vt:lpstr>Le tri par fusion récursif</vt:lpstr>
      <vt:lpstr>Le tri par fusion récursif</vt:lpstr>
      <vt:lpstr>Le tri par fusion récursif</vt:lpstr>
      <vt:lpstr>Le tri par fusion récursif</vt:lpstr>
      <vt:lpstr>Simulation du tri-fusion récursif</vt:lpstr>
      <vt:lpstr>Simulation du tri-fusion récursif</vt:lpstr>
      <vt:lpstr>Simulation du tri-fusion récursif</vt:lpstr>
      <vt:lpstr>Compléments sur les tris</vt:lpstr>
      <vt:lpstr>Un tri par dénombrement trivial</vt:lpstr>
      <vt:lpstr>Le tri par dénombrement subtil</vt:lpstr>
      <vt:lpstr>Le tri par dénombrement subtil</vt:lpstr>
      <vt:lpstr> </vt:lpstr>
      <vt:lpstr> </vt:lpstr>
      <vt:lpstr>Complexité du tri par dénombrement</vt:lpstr>
      <vt:lpstr>Stabilité du tri par dénombrement</vt:lpstr>
      <vt:lpstr>Le Tri par base</vt:lpstr>
      <vt:lpstr>Le Tri par base</vt:lpstr>
      <vt:lpstr>Algorithme du Tri par base</vt:lpstr>
      <vt:lpstr>Complexité du tri par base</vt:lpstr>
      <vt:lpstr>Tris indirects</vt:lpstr>
      <vt:lpstr>Tris indirects</vt:lpstr>
      <vt:lpstr>Tris indirects</vt:lpstr>
      <vt:lpstr>Tris indirects</vt:lpstr>
      <vt:lpstr>Tris indirects</vt:lpstr>
      <vt:lpstr>Solution : utilisation  de tableaux d’indices</vt:lpstr>
      <vt:lpstr>Tris internes vs tris externes</vt:lpstr>
      <vt:lpstr>Conclusion</vt:lpstr>
      <vt:lpstr>Bibliographie</vt:lpstr>
      <vt:lpstr>Fin du volume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cours d'algorithmique ...</dc:title>
  <dc:creator>Daniel Tomé</dc:creator>
  <cp:lastModifiedBy>PAMIR</cp:lastModifiedBy>
  <cp:revision>1480</cp:revision>
  <cp:lastPrinted>1999-07-15T07:39:12Z</cp:lastPrinted>
  <dcterms:created xsi:type="dcterms:W3CDTF">1998-08-21T15:48:30Z</dcterms:created>
  <dcterms:modified xsi:type="dcterms:W3CDTF">2010-01-21T06:48:26Z</dcterms:modified>
</cp:coreProperties>
</file>