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  <p:sldMasterId id="2147483653" r:id="rId2"/>
    <p:sldMasterId id="2147483655" r:id="rId3"/>
    <p:sldMasterId id="2147483657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0" r:id="rId6"/>
    <p:sldId id="258" r:id="rId7"/>
    <p:sldId id="263" r:id="rId8"/>
    <p:sldId id="261" r:id="rId9"/>
    <p:sldId id="262" r:id="rId10"/>
    <p:sldId id="264" r:id="rId11"/>
    <p:sldId id="265" r:id="rId12"/>
    <p:sldId id="259" r:id="rId1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AE9765-99E9-3149-AEF6-82AE1FA537F3}" v="19" dt="2023-06-07T13:28:20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3" autoAdjust="0"/>
    <p:restoredTop sz="88681" autoAdjust="0"/>
  </p:normalViewPr>
  <p:slideViewPr>
    <p:cSldViewPr snapToGrid="0" snapToObjects="1">
      <p:cViewPr varScale="1">
        <p:scale>
          <a:sx n="110" d="100"/>
          <a:sy n="110" d="100"/>
        </p:scale>
        <p:origin x="19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6F91F-9D93-394B-8FD3-60A5DE0A647A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C73FE-DA34-A54B-9936-7064B5F70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9231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EFA2C-026D-5E4F-94AA-AE94A65147A9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5D8B8-548D-4C44-B179-E2F27AFF99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4848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Paramétrez</a:t>
            </a:r>
            <a:r>
              <a:rPr lang="fr-FR" baseline="0" dirty="0"/>
              <a:t> vos champs : numéros de pages, titre de la présentation en pied de page et date dans le menu INSERTION &gt; EN-TÊTE ET PIED DE PAGE et cliquez sur APPLIQUER PARTOUT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5D8B8-548D-4C44-B179-E2F27AFF994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972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Cliquez sur </a:t>
            </a:r>
            <a:r>
              <a:rPr lang="fr-FR" dirty="0" err="1"/>
              <a:t>l’ic</a:t>
            </a:r>
            <a:r>
              <a:rPr lang="sk-SK" dirty="0"/>
              <a:t>ô</a:t>
            </a:r>
            <a:r>
              <a:rPr lang="fr-FR" dirty="0"/>
              <a:t>ne au centre de l’image pour la modifier.</a:t>
            </a:r>
          </a:p>
          <a:p>
            <a:r>
              <a:rPr lang="fr-FR" dirty="0"/>
              <a:t>Pour</a:t>
            </a:r>
            <a:r>
              <a:rPr lang="fr-FR" baseline="0" dirty="0"/>
              <a:t> changer d’image supprimer la et recommencer l’opération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5D8B8-548D-4C44-B179-E2F27AFF994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975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Paramétrez</a:t>
            </a:r>
            <a:r>
              <a:rPr lang="fr-FR" baseline="0" dirty="0"/>
              <a:t> vos champs : numéros de pages, titre de la présentation en pied de page et date dans le menu INSERTION &gt; EN-TÊTE ET PIED DE PAGE et cliquez sur APPLIQUER PARTOUT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5D8B8-548D-4C44-B179-E2F27AFF994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175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Paramétrez</a:t>
            </a:r>
            <a:r>
              <a:rPr lang="fr-FR" baseline="0" dirty="0"/>
              <a:t> vos champs : numéros de pages, titre de la présentation en pied de page et date dans le menu INSERTION &gt; EN-TÊTE ET PIED DE PAGE et cliquez sur APPLIQUER PARTOUT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5D8B8-548D-4C44-B179-E2F27AFF994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001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Paramétrez</a:t>
            </a:r>
            <a:r>
              <a:rPr lang="fr-FR" baseline="0" dirty="0"/>
              <a:t> vos champs : numéros de pages, titre de la présentation en pied de page et date dans le menu INSERTION &gt; EN-TÊTE ET PIED DE PAGE et cliquez sur APPLIQUER PARTOUT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5D8B8-548D-4C44-B179-E2F27AFF994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894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Paramétrez</a:t>
            </a:r>
            <a:r>
              <a:rPr lang="fr-FR" baseline="0" dirty="0"/>
              <a:t> vos champs : numéros de pages, titre de la présentation en pied de page et date dans le menu INSERTION &gt; EN-TÊTE ET PIED DE PAGE et cliquez sur APPLIQUER PARTOUT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5D8B8-548D-4C44-B179-E2F27AFF994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136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Paramétrez</a:t>
            </a:r>
            <a:r>
              <a:rPr lang="fr-FR" baseline="0" dirty="0"/>
              <a:t> vos champs : numéros de pages, titre de la présentation en pied de page et date dans le menu INSERTION &gt; EN-TÊTE ET PIED DE PAGE et cliquez sur APPLIQUER PARTOUT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5D8B8-548D-4C44-B179-E2F27AFF994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207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Paramétrez</a:t>
            </a:r>
            <a:r>
              <a:rPr lang="fr-FR" baseline="0" dirty="0"/>
              <a:t> vos champs : numéros de pages, titre de la présentation en pied de page et date dans le menu INSERTION &gt; EN-TÊTE ET PIED DE PAGE et cliquez sur APPLIQUER PARTOUT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5D8B8-548D-4C44-B179-E2F27AFF994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24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6589485" y="6596743"/>
            <a:ext cx="2540002" cy="2612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B4614429-6F9C-D843-822C-6288164EF898}" type="datetime2">
              <a:rPr lang="fr-FR" smtClean="0"/>
              <a:t>mercredi 7 juin 2023</a:t>
            </a:fld>
            <a:endParaRPr lang="fr-FR" dirty="0"/>
          </a:p>
        </p:txBody>
      </p:sp>
      <p:sp>
        <p:nvSpPr>
          <p:cNvPr id="8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94342" y="6596743"/>
            <a:ext cx="5268687" cy="2612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fr-FR"/>
              <a:t>cliquez le menu insertion &gt; en-tête pied de page pour insérer votre titre</a:t>
            </a: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2" hasCustomPrompt="1"/>
          </p:nvPr>
        </p:nvSpPr>
        <p:spPr>
          <a:xfrm>
            <a:off x="203199" y="5377543"/>
            <a:ext cx="8410575" cy="420914"/>
          </a:xfrm>
          <a:prstGeom prst="rect">
            <a:avLst/>
          </a:prstGeom>
        </p:spPr>
        <p:txBody>
          <a:bodyPr vert="horz" anchor="ctr" anchorCtr="0"/>
          <a:lstStyle>
            <a:lvl1pPr marL="0" indent="0" algn="l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Calibri"/>
                <a:cs typeface="Calibri"/>
              </a:defRPr>
            </a:lvl1pPr>
            <a:lvl2pPr marL="457200" indent="0" algn="l">
              <a:buNone/>
              <a:defRPr sz="1600">
                <a:solidFill>
                  <a:schemeClr val="bg1"/>
                </a:solidFill>
                <a:latin typeface="Calibri"/>
                <a:cs typeface="Calibri"/>
              </a:defRPr>
            </a:lvl2pPr>
            <a:lvl3pPr marL="914400" indent="0" algn="l">
              <a:buNone/>
              <a:defRPr sz="1600">
                <a:solidFill>
                  <a:schemeClr val="bg1"/>
                </a:solidFill>
                <a:latin typeface="Calibri"/>
                <a:cs typeface="Calibri"/>
              </a:defRPr>
            </a:lvl3pPr>
            <a:lvl4pPr marL="1371600" indent="0" algn="l">
              <a:buNone/>
              <a:defRPr sz="1600">
                <a:solidFill>
                  <a:schemeClr val="bg1"/>
                </a:solidFill>
                <a:latin typeface="Calibri"/>
                <a:cs typeface="Calibri"/>
              </a:defRPr>
            </a:lvl4pPr>
            <a:lvl5pPr marL="1828800" indent="0" algn="l">
              <a:buNone/>
              <a:defRPr sz="1600">
                <a:solidFill>
                  <a:schemeClr val="bg1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fr-FR" dirty="0"/>
              <a:t>Prénom Nom – fonction à l’UTBM</a:t>
            </a:r>
          </a:p>
        </p:txBody>
      </p:sp>
      <p:sp>
        <p:nvSpPr>
          <p:cNvPr id="14" name="Espace réservé pour une image  1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3690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baseline="0"/>
            </a:lvl1pPr>
          </a:lstStyle>
          <a:p>
            <a:r>
              <a:rPr lang="fr-FR" dirty="0"/>
              <a:t>Insérez ici votre image personnalisée si besoin.</a:t>
            </a:r>
          </a:p>
        </p:txBody>
      </p:sp>
      <p:sp>
        <p:nvSpPr>
          <p:cNvPr id="16" name="Espace réservé du titre 10"/>
          <p:cNvSpPr>
            <a:spLocks noGrp="1"/>
          </p:cNvSpPr>
          <p:nvPr>
            <p:ph type="title"/>
          </p:nvPr>
        </p:nvSpPr>
        <p:spPr>
          <a:xfrm>
            <a:off x="203199" y="3954008"/>
            <a:ext cx="8229600" cy="1350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43146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018B-F397-3D40-9C5F-0CC0E8485DE5}" type="datetime2">
              <a:rPr lang="fr-FR" smtClean="0"/>
              <a:t>mercredi 7 juin 2023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cliquez le menu insertion &gt; en-tête pied de page pour insérer votre titre</a:t>
            </a:r>
            <a:endParaRPr lang="fr-FR" dirty="0"/>
          </a:p>
        </p:txBody>
      </p:sp>
      <p:sp>
        <p:nvSpPr>
          <p:cNvPr id="10" name="Espace réservé du titre 8"/>
          <p:cNvSpPr>
            <a:spLocks noGrp="1"/>
          </p:cNvSpPr>
          <p:nvPr>
            <p:ph type="title"/>
          </p:nvPr>
        </p:nvSpPr>
        <p:spPr>
          <a:xfrm>
            <a:off x="159657" y="2365828"/>
            <a:ext cx="5762173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15" name="Espace réservé pour une image  1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59939"/>
            <a:ext cx="1962000" cy="1476000"/>
          </a:xfrm>
          <a:prstGeom prst="rect">
            <a:avLst/>
          </a:prstGeom>
          <a:noFill/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000" baseline="0"/>
            </a:lvl1pPr>
          </a:lstStyle>
          <a:p>
            <a:r>
              <a:rPr lang="fr-FR" dirty="0"/>
              <a:t>Insérez ici votre image personnalisée si besoin.</a:t>
            </a:r>
          </a:p>
        </p:txBody>
      </p:sp>
      <p:sp>
        <p:nvSpPr>
          <p:cNvPr id="18" name="Espace réservé pour une image  13"/>
          <p:cNvSpPr>
            <a:spLocks noGrp="1"/>
          </p:cNvSpPr>
          <p:nvPr>
            <p:ph type="pic" sz="quarter" idx="14" hasCustomPrompt="1"/>
          </p:nvPr>
        </p:nvSpPr>
        <p:spPr>
          <a:xfrm>
            <a:off x="1963927" y="559939"/>
            <a:ext cx="1980000" cy="1476000"/>
          </a:xfrm>
          <a:prstGeom prst="rect">
            <a:avLst/>
          </a:prstGeom>
          <a:noFill/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000" baseline="0"/>
            </a:lvl1pPr>
          </a:lstStyle>
          <a:p>
            <a:r>
              <a:rPr lang="fr-FR" dirty="0"/>
              <a:t>Insérez ici votre image personnalisée si besoin.</a:t>
            </a:r>
          </a:p>
        </p:txBody>
      </p:sp>
      <p:sp>
        <p:nvSpPr>
          <p:cNvPr id="19" name="Espace réservé pour une image  13"/>
          <p:cNvSpPr>
            <a:spLocks noGrp="1"/>
          </p:cNvSpPr>
          <p:nvPr>
            <p:ph type="pic" sz="quarter" idx="15" hasCustomPrompt="1"/>
          </p:nvPr>
        </p:nvSpPr>
        <p:spPr>
          <a:xfrm>
            <a:off x="3954729" y="559939"/>
            <a:ext cx="1962000" cy="1476000"/>
          </a:xfrm>
          <a:prstGeom prst="rect">
            <a:avLst/>
          </a:prstGeom>
          <a:noFill/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000" baseline="0"/>
            </a:lvl1pPr>
          </a:lstStyle>
          <a:p>
            <a:r>
              <a:rPr lang="fr-FR" dirty="0"/>
              <a:t>Insérez ici votre image personnalisée si besoin..</a:t>
            </a:r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16"/>
          </p:nvPr>
        </p:nvSpPr>
        <p:spPr>
          <a:xfrm>
            <a:off x="160338" y="3697288"/>
            <a:ext cx="5446712" cy="267970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758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pag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6375-785C-044A-8150-8BC062D0B772}" type="datetime2">
              <a:rPr lang="fr-FR" smtClean="0"/>
              <a:t>mercredi 7 juin 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cliquez le menu insertion &gt; en-tête pied de page pour insérer votre titre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2503-DDBB-404C-B680-0E4C002F0FC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958850" y="1450975"/>
            <a:ext cx="7793038" cy="49085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0068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5B47-B9AC-4C49-AE98-079BDD29790B}" type="datetime2">
              <a:rPr lang="fr-FR" smtClean="0"/>
              <a:t>mercredi 7 juin 2023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cliquez le menu insertion &gt; en-tête pied de page pour insérer votre titre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2503-DDBB-404C-B680-0E4C002F0FC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958300" y="1451495"/>
            <a:ext cx="3586160" cy="47513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contenu 6"/>
          <p:cNvSpPr>
            <a:spLocks noGrp="1"/>
          </p:cNvSpPr>
          <p:nvPr>
            <p:ph sz="quarter" idx="14"/>
          </p:nvPr>
        </p:nvSpPr>
        <p:spPr>
          <a:xfrm>
            <a:off x="5022880" y="1451495"/>
            <a:ext cx="3586160" cy="47513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93866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page 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Modifier</a:t>
            </a:r>
            <a:br>
              <a:rPr lang="fr-FR" dirty="0"/>
            </a:br>
            <a:r>
              <a:rPr lang="fr-FR" dirty="0"/>
              <a:t>le message de fin de présentation</a:t>
            </a:r>
          </a:p>
        </p:txBody>
      </p:sp>
    </p:spTree>
    <p:extLst>
      <p:ext uri="{BB962C8B-B14F-4D97-AF65-F5344CB8AC3E}">
        <p14:creationId xmlns:p14="http://schemas.microsoft.com/office/powerpoint/2010/main" val="214726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7"/>
          <p:cNvSpPr>
            <a:spLocks noGrp="1"/>
          </p:cNvSpPr>
          <p:nvPr>
            <p:ph type="dt" sz="half" idx="2"/>
          </p:nvPr>
        </p:nvSpPr>
        <p:spPr>
          <a:xfrm>
            <a:off x="6589485" y="6596743"/>
            <a:ext cx="2540002" cy="26125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pPr algn="r"/>
            <a:fld id="{AE6C6E46-4D62-E848-B32B-79BEBBB1E1DE}" type="datetime2">
              <a:rPr lang="fr-FR" smtClean="0"/>
              <a:t>mercredi 7 juin 2023</a:t>
            </a:fld>
            <a:endParaRPr lang="fr-FR" dirty="0"/>
          </a:p>
        </p:txBody>
      </p:sp>
      <p:sp>
        <p:nvSpPr>
          <p:cNvPr id="8" name="Espace réservé du pied de page 8"/>
          <p:cNvSpPr>
            <a:spLocks noGrp="1"/>
          </p:cNvSpPr>
          <p:nvPr>
            <p:ph type="ftr" sz="quarter" idx="3"/>
          </p:nvPr>
        </p:nvSpPr>
        <p:spPr>
          <a:xfrm>
            <a:off x="94342" y="6596743"/>
            <a:ext cx="5268687" cy="26125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fr-FR"/>
              <a:t>cliquez le menu insertion &gt; en-tête pied de page pour insérer votre titre</a:t>
            </a:r>
            <a:endParaRPr lang="fr-FR" dirty="0"/>
          </a:p>
        </p:txBody>
      </p:sp>
      <p:sp>
        <p:nvSpPr>
          <p:cNvPr id="12" name="Espace réservé du titre 10"/>
          <p:cNvSpPr>
            <a:spLocks noGrp="1"/>
          </p:cNvSpPr>
          <p:nvPr>
            <p:ph type="title"/>
          </p:nvPr>
        </p:nvSpPr>
        <p:spPr>
          <a:xfrm>
            <a:off x="203199" y="3954008"/>
            <a:ext cx="8229600" cy="1350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295037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59657" y="6596743"/>
            <a:ext cx="5762173" cy="26125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r>
              <a:rPr lang="fr-FR"/>
              <a:t>cliquez le menu insertion &gt; en-tête pied de page pour insérer votre titre</a:t>
            </a:r>
            <a:endParaRPr lang="fr-FR" dirty="0"/>
          </a:p>
        </p:txBody>
      </p:sp>
      <p:sp>
        <p:nvSpPr>
          <p:cNvPr id="8" name="Espace réservé de la date 4"/>
          <p:cNvSpPr>
            <a:spLocks noGrp="1"/>
          </p:cNvSpPr>
          <p:nvPr>
            <p:ph type="dt" sz="half" idx="2"/>
          </p:nvPr>
        </p:nvSpPr>
        <p:spPr>
          <a:xfrm>
            <a:off x="5921830" y="6596743"/>
            <a:ext cx="2133600" cy="2612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fld id="{2B3E0F32-F7B5-DF44-A4D2-09451C2DAEB1}" type="datetime2">
              <a:rPr lang="fr-FR" smtClean="0"/>
              <a:t>mercredi 7 juin 2023</a:t>
            </a:fld>
            <a:endParaRPr lang="fr-FR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159657" y="2365828"/>
            <a:ext cx="5762173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159658" y="3646080"/>
            <a:ext cx="5352446" cy="2868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3487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Calibri"/>
          <a:ea typeface="+mj-ea"/>
          <a:cs typeface="Calibri"/>
        </a:defRPr>
      </a:lvl1pPr>
    </p:titleStyle>
    <p:bodyStyle>
      <a:lvl1pPr marL="180000" indent="-162000" algn="l" defTabSz="457200" rtl="0" eaLnBrk="1" latinLnBrk="0" hangingPunct="1">
        <a:lnSpc>
          <a:spcPct val="100000"/>
        </a:lnSpc>
        <a:spcBef>
          <a:spcPts val="0"/>
        </a:spcBef>
        <a:buFont typeface="Wingdings" charset="2"/>
        <a:buChar char="§"/>
        <a:defRPr sz="2000" kern="1200">
          <a:solidFill>
            <a:schemeClr val="bg1"/>
          </a:solidFill>
          <a:latin typeface="Calibri"/>
          <a:ea typeface="+mn-ea"/>
          <a:cs typeface="Calibri"/>
        </a:defRPr>
      </a:lvl1pPr>
      <a:lvl2pPr marL="597600" indent="-212400" algn="l" defTabSz="457200" rtl="0" eaLnBrk="1" latinLnBrk="0" hangingPunct="1">
        <a:spcBef>
          <a:spcPct val="20000"/>
        </a:spcBef>
        <a:buFont typeface="Lucida Grande"/>
        <a:buChar char="»"/>
        <a:defRPr sz="1600" kern="1200">
          <a:solidFill>
            <a:srgbClr val="FFFFFF"/>
          </a:solidFill>
          <a:latin typeface="+mn-lt"/>
          <a:ea typeface="+mn-ea"/>
          <a:cs typeface="+mn-cs"/>
        </a:defRPr>
      </a:lvl2pPr>
      <a:lvl3pPr marL="1054800" indent="-2124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FFFFFF"/>
          </a:solidFill>
          <a:latin typeface="Calibri"/>
          <a:ea typeface="+mn-ea"/>
          <a:cs typeface="Calibri"/>
        </a:defRPr>
      </a:lvl3pPr>
      <a:lvl4pPr marL="1512000" indent="-212400" algn="l" defTabSz="457200" rtl="0" eaLnBrk="1" latinLnBrk="0" hangingPunct="1">
        <a:spcBef>
          <a:spcPct val="20000"/>
        </a:spcBef>
        <a:buSzPct val="75000"/>
        <a:buFont typeface="Arial"/>
        <a:buChar char="•"/>
        <a:defRPr sz="1600" kern="1200">
          <a:solidFill>
            <a:srgbClr val="FFFFFF"/>
          </a:solidFill>
          <a:latin typeface="Calibri"/>
          <a:ea typeface="+mn-ea"/>
          <a:cs typeface="Calibri"/>
        </a:defRPr>
      </a:lvl4pPr>
      <a:lvl5pPr marL="1915200" indent="-158400" algn="l" defTabSz="457200" rtl="0" eaLnBrk="1" latinLnBrk="0" hangingPunct="1">
        <a:spcBef>
          <a:spcPct val="20000"/>
        </a:spcBef>
        <a:buSzPct val="50000"/>
        <a:buFont typeface="Arial"/>
        <a:buChar char="•"/>
        <a:defRPr sz="1600" kern="1200">
          <a:solidFill>
            <a:srgbClr val="FFFFFF"/>
          </a:solidFill>
          <a:latin typeface="Calibri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5512" y="120960"/>
            <a:ext cx="8531288" cy="613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4444" y="1600200"/>
            <a:ext cx="7762356" cy="475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19800" y="6600960"/>
            <a:ext cx="2133600" cy="245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DAB70C3-4D44-394D-B245-17316C1E7795}" type="datetime2">
              <a:rPr lang="fr-FR" smtClean="0"/>
              <a:t>mercredi 7 juin 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717092" y="6600960"/>
            <a:ext cx="5302708" cy="24571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le menu insertion &gt; en-tête pied de page pour insérer votre titre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0" y="6600960"/>
            <a:ext cx="717092" cy="245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6BC2503-DDBB-404C-B680-0E4C002F0FC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250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9" r:id="rId2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FFFFFF"/>
          </a:solidFill>
          <a:latin typeface="Calibri"/>
          <a:ea typeface="+mj-ea"/>
          <a:cs typeface="Calibri"/>
        </a:defRPr>
      </a:lvl1pPr>
    </p:titleStyle>
    <p:bodyStyle>
      <a:lvl1pPr marL="270000" indent="-270000" algn="l" defTabSz="457200" rtl="0" eaLnBrk="1" latinLnBrk="0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Lucida Grande"/>
        <a:buChar char="■"/>
        <a:defRPr sz="2600" kern="1200">
          <a:solidFill>
            <a:schemeClr val="tx1"/>
          </a:solidFill>
          <a:latin typeface="Calibri"/>
          <a:ea typeface="+mn-ea"/>
          <a:cs typeface="Calibri"/>
        </a:defRPr>
      </a:lvl1pPr>
      <a:lvl2pPr marL="669600" indent="-212400" algn="l" defTabSz="457200" rtl="0" eaLnBrk="1" latinLnBrk="0" hangingPunct="1">
        <a:spcBef>
          <a:spcPct val="20000"/>
        </a:spcBef>
        <a:buClr>
          <a:schemeClr val="accent4"/>
        </a:buClr>
        <a:buFont typeface="Lucida Grande"/>
        <a:buChar char="»"/>
        <a:defRPr sz="2200" kern="1200">
          <a:solidFill>
            <a:schemeClr val="tx1"/>
          </a:solidFill>
          <a:latin typeface="Calibri"/>
          <a:ea typeface="+mn-ea"/>
          <a:cs typeface="Calibri"/>
        </a:defRPr>
      </a:lvl2pPr>
      <a:lvl3pPr marL="1072800" indent="-158400" algn="l" defTabSz="4572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sz="2000" kern="1200">
          <a:solidFill>
            <a:schemeClr val="tx1"/>
          </a:solidFill>
          <a:latin typeface="Calibri"/>
          <a:ea typeface="+mn-ea"/>
          <a:cs typeface="Calibri"/>
        </a:defRPr>
      </a:lvl3pPr>
      <a:lvl4pPr marL="1530000" indent="-158400" algn="l" defTabSz="457200" rtl="0" eaLnBrk="1" latinLnBrk="0" hangingPunct="1">
        <a:spcBef>
          <a:spcPct val="20000"/>
        </a:spcBef>
        <a:buSzPct val="75000"/>
        <a:buFont typeface="Arial"/>
        <a:buChar char="•"/>
        <a:defRPr sz="2000" kern="1200">
          <a:solidFill>
            <a:schemeClr val="tx1"/>
          </a:solidFill>
          <a:latin typeface="Calibri"/>
          <a:ea typeface="+mn-ea"/>
          <a:cs typeface="Calibri"/>
        </a:defRPr>
      </a:lvl4pPr>
      <a:lvl5pPr marL="1987200" indent="-158400" algn="l" defTabSz="457200" rtl="0" eaLnBrk="1" latinLnBrk="0" hangingPunct="1">
        <a:spcBef>
          <a:spcPct val="20000"/>
        </a:spcBef>
        <a:buSzPct val="50000"/>
        <a:buFont typeface="Arial"/>
        <a:buChar char="•"/>
        <a:defRPr sz="2000" kern="12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itre 6"/>
          <p:cNvSpPr>
            <a:spLocks noGrp="1"/>
          </p:cNvSpPr>
          <p:nvPr>
            <p:ph type="title"/>
          </p:nvPr>
        </p:nvSpPr>
        <p:spPr>
          <a:xfrm>
            <a:off x="914400" y="2443278"/>
            <a:ext cx="3103042" cy="3457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Modifier</a:t>
            </a:r>
            <a:br>
              <a:rPr lang="fr-FR" dirty="0"/>
            </a:br>
            <a:r>
              <a:rPr lang="fr-FR" dirty="0"/>
              <a:t>le message de fin de présentation</a:t>
            </a:r>
          </a:p>
        </p:txBody>
      </p:sp>
    </p:spTree>
    <p:extLst>
      <p:ext uri="{BB962C8B-B14F-4D97-AF65-F5344CB8AC3E}">
        <p14:creationId xmlns:p14="http://schemas.microsoft.com/office/powerpoint/2010/main" val="87571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2800" kern="1200" baseline="0">
          <a:solidFill>
            <a:schemeClr val="tx1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BE97BD4-0BA7-BD41-BE71-A69E18061505}" type="datetime2">
              <a:rPr lang="fr-FR" smtClean="0"/>
              <a:t>mercredi 7 juin 2023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CHAUSSON Thibault – VIGUIER Léo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DS51 – P23</a:t>
            </a:r>
          </a:p>
        </p:txBody>
      </p:sp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AADA2BD2-0EDC-3264-A48B-C31D54C8763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0270" b="202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9003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25EA-A90F-0346-8F83-DC64B234253A}" type="datetime2">
              <a:rPr lang="fr-FR" smtClean="0"/>
              <a:t>mercredi 7 juin 2023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Récupération des données </a:t>
            </a:r>
          </a:p>
          <a:p>
            <a:r>
              <a:rPr lang="fr-FR" dirty="0"/>
              <a:t>Le modèle</a:t>
            </a:r>
          </a:p>
          <a:p>
            <a:r>
              <a:rPr lang="fr-FR" dirty="0"/>
              <a:t>L’ontologie</a:t>
            </a:r>
          </a:p>
        </p:txBody>
      </p:sp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id="{7D8F9D72-B99F-A869-CBBD-DE34AB1F89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25" b="25"/>
          <a:stretch>
            <a:fillRect/>
          </a:stretch>
        </p:blipFill>
        <p:spPr/>
      </p:pic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08B8807D-3ACC-A508-8438-0869D14F380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t="334" b="334"/>
          <a:stretch>
            <a:fillRect/>
          </a:stretch>
        </p:blipFill>
        <p:spPr/>
      </p:pic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0463B73C-185B-F293-B704-C10C007963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/>
          <a:srcRect l="108" r="1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44618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E2A5-085C-F940-B3D4-192180E5D450}" type="datetime2">
              <a:rPr lang="fr-FR" smtClean="0"/>
              <a:t>mercredi 7 juin 2023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Récupération des données 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Téléchargement du </a:t>
            </a:r>
            <a:r>
              <a:rPr lang="fr-FR" dirty="0" err="1"/>
              <a:t>dataset</a:t>
            </a:r>
            <a:r>
              <a:rPr lang="fr-FR" dirty="0"/>
              <a:t> sur </a:t>
            </a:r>
            <a:r>
              <a:rPr lang="fr-FR" dirty="0" err="1"/>
              <a:t>Kaggle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Requête SPARQL pour récupérer la liste </a:t>
            </a:r>
          </a:p>
          <a:p>
            <a:pPr marL="0" indent="0">
              <a:buNone/>
            </a:pPr>
            <a:r>
              <a:rPr lang="fr-FR" dirty="0"/>
              <a:t>des animaux et les sous-classes sur </a:t>
            </a:r>
          </a:p>
          <a:p>
            <a:pPr marL="0" indent="0">
              <a:buNone/>
            </a:pPr>
            <a:r>
              <a:rPr lang="fr-FR" dirty="0" err="1"/>
              <a:t>WikiData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2503-DDBB-404C-B680-0E4C002F0FCF}" type="slidenum">
              <a:rPr lang="fr-FR" smtClean="0"/>
              <a:t>3</a:t>
            </a:fld>
            <a:endParaRPr lang="fr-FR"/>
          </a:p>
        </p:txBody>
      </p:sp>
      <p:pic>
        <p:nvPicPr>
          <p:cNvPr id="8" name="Image 7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DF6A9EF7-2A62-9BC4-9242-6CB90B1E7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570" y="2389322"/>
            <a:ext cx="1742671" cy="272908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0C444DA-426D-755E-7C7B-83E2BA8B9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256" y="1563687"/>
            <a:ext cx="1511300" cy="5842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5183F08-D56F-5483-A2A4-52C857951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8268" y="4352464"/>
            <a:ext cx="2012084" cy="141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E2A5-085C-F940-B3D4-192180E5D450}" type="datetime2">
              <a:rPr lang="fr-FR" smtClean="0"/>
              <a:t>mercredi 7 juin 2023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Récupération des données 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SELECT DISTINCT ?animal ?</a:t>
            </a:r>
            <a:r>
              <a:rPr lang="fr-FR" dirty="0" err="1"/>
              <a:t>animalLabel</a:t>
            </a:r>
            <a:r>
              <a:rPr lang="fr-FR" dirty="0"/>
              <a:t> WHERE {</a:t>
            </a:r>
          </a:p>
          <a:p>
            <a:pPr marL="0" indent="0">
              <a:buNone/>
            </a:pPr>
            <a:r>
              <a:rPr lang="fr-FR" dirty="0"/>
              <a:t>      ?animal wdt:P31 wd:Q16521.</a:t>
            </a:r>
          </a:p>
          <a:p>
            <a:pPr marL="0" indent="0">
              <a:buNone/>
            </a:pPr>
            <a:r>
              <a:rPr lang="fr-FR" dirty="0"/>
              <a:t>      ?animal </a:t>
            </a:r>
            <a:r>
              <a:rPr lang="fr-FR" dirty="0" err="1"/>
              <a:t>rdfs:label</a:t>
            </a:r>
            <a:r>
              <a:rPr lang="fr-FR" dirty="0"/>
              <a:t> ?</a:t>
            </a:r>
            <a:r>
              <a:rPr lang="fr-FR" dirty="0" err="1"/>
              <a:t>animalLabel</a:t>
            </a:r>
            <a:r>
              <a:rPr lang="fr-FR" dirty="0"/>
              <a:t> </a:t>
            </a:r>
            <a:r>
              <a:rPr lang="fr-FR" dirty="0" err="1"/>
              <a:t>filter</a:t>
            </a:r>
            <a:r>
              <a:rPr lang="fr-FR" dirty="0"/>
              <a:t> (</a:t>
            </a:r>
            <a:r>
              <a:rPr lang="fr-FR" dirty="0" err="1"/>
              <a:t>lang</a:t>
            </a:r>
            <a:r>
              <a:rPr lang="fr-FR" dirty="0"/>
              <a:t>(?</a:t>
            </a:r>
            <a:r>
              <a:rPr lang="fr-FR" dirty="0" err="1"/>
              <a:t>animalLabel</a:t>
            </a:r>
            <a:r>
              <a:rPr lang="fr-FR" dirty="0"/>
              <a:t>) = "en").</a:t>
            </a:r>
          </a:p>
          <a:p>
            <a:pPr marL="0" indent="0">
              <a:buNone/>
            </a:pPr>
            <a:r>
              <a:rPr lang="fr-FR" dirty="0"/>
              <a:t>      #OPTIONAL {?animal wdt:P18 ?image.}</a:t>
            </a:r>
          </a:p>
          <a:p>
            <a:pPr marL="0" indent="0">
              <a:buNone/>
            </a:pPr>
            <a:r>
              <a:rPr lang="fr-FR" dirty="0"/>
              <a:t>    } LIMIT 1000000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2503-DDBB-404C-B680-0E4C002F0FC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74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89AA-3C5E-BB4D-94B2-485AB0AB0F80}" type="datetime2">
              <a:rPr lang="fr-FR" smtClean="0"/>
              <a:t>mercredi 7 juin 2023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 modèle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2503-DDBB-404C-B680-0E4C002F0FCF}" type="slidenum">
              <a:rPr lang="fr-FR" smtClean="0"/>
              <a:t>5</a:t>
            </a:fld>
            <a:endParaRPr lang="fr-FR"/>
          </a:p>
        </p:txBody>
      </p:sp>
      <p:pic>
        <p:nvPicPr>
          <p:cNvPr id="7" name="Image 6" descr="Une image contenant diagramme, texte, ligne, croquis&#10;&#10;Description générée automatiquement">
            <a:extLst>
              <a:ext uri="{FF2B5EF4-FFF2-40B4-BE49-F238E27FC236}">
                <a16:creationId xmlns:a16="http://schemas.microsoft.com/office/drawing/2014/main" id="{5DBD848D-1A7A-123C-5F36-E49EA5048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92" y="2184759"/>
            <a:ext cx="8258536" cy="350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0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496B-8847-8C48-8C97-24C5462F3840}" type="datetime2">
              <a:rPr lang="fr-FR" smtClean="0"/>
              <a:t>mercredi 7 juin 2023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L’ontologie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958850" y="1450975"/>
            <a:ext cx="4798483" cy="4908550"/>
          </a:xfrm>
        </p:spPr>
        <p:txBody>
          <a:bodyPr/>
          <a:lstStyle/>
          <a:p>
            <a:r>
              <a:rPr lang="fr-FR" dirty="0"/>
              <a:t>Structurer les données en liste de sous-classes, pour gérer les héritages </a:t>
            </a:r>
          </a:p>
          <a:p>
            <a:endParaRPr lang="fr-FR" dirty="0"/>
          </a:p>
          <a:p>
            <a:r>
              <a:rPr lang="fr-FR" dirty="0"/>
              <a:t>Création automatique de l’ontologie avec owlready2 (librairie Python)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2503-DDBB-404C-B680-0E4C002F0FCF}" type="slidenum">
              <a:rPr lang="fr-FR" smtClean="0"/>
              <a:t>6</a:t>
            </a:fld>
            <a:endParaRPr lang="fr-FR"/>
          </a:p>
        </p:txBody>
      </p:sp>
      <p:pic>
        <p:nvPicPr>
          <p:cNvPr id="7" name="Image 6" descr="Une image contenant texte, capture d’écran, logiciel, affichage&#10;&#10;Description générée automatiquement">
            <a:extLst>
              <a:ext uri="{FF2B5EF4-FFF2-40B4-BE49-F238E27FC236}">
                <a16:creationId xmlns:a16="http://schemas.microsoft.com/office/drawing/2014/main" id="{EC8BCB49-6B26-F6E0-8B8B-163F4DD1B0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559" b="16147"/>
          <a:stretch/>
        </p:blipFill>
        <p:spPr>
          <a:xfrm>
            <a:off x="5657671" y="1450975"/>
            <a:ext cx="3029129" cy="474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6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89AA-3C5E-BB4D-94B2-485AB0AB0F80}" type="datetime2">
              <a:rPr lang="fr-FR" smtClean="0"/>
              <a:t>mercredi 7 juin 2023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L’ontologie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2503-DDBB-404C-B680-0E4C002F0FCF}" type="slidenum">
              <a:rPr lang="fr-FR" smtClean="0"/>
              <a:t>7</a:t>
            </a:fld>
            <a:endParaRPr lang="fr-FR"/>
          </a:p>
        </p:txBody>
      </p:sp>
      <p:pic>
        <p:nvPicPr>
          <p:cNvPr id="8" name="Image 7" descr="Une image contenant texte, diagramme, capture d’écran, ligne&#10;&#10;Description générée automatiquement">
            <a:extLst>
              <a:ext uri="{FF2B5EF4-FFF2-40B4-BE49-F238E27FC236}">
                <a16:creationId xmlns:a16="http://schemas.microsoft.com/office/drawing/2014/main" id="{B0B6BE3B-17A3-B530-85B6-34DED9702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958" y="3094067"/>
            <a:ext cx="4017419" cy="3142604"/>
          </a:xfrm>
          <a:prstGeom prst="rect">
            <a:avLst/>
          </a:prstGeom>
        </p:spPr>
      </p:pic>
      <p:sp>
        <p:nvSpPr>
          <p:cNvPr id="9" name="Espace réservé du texte 4">
            <a:extLst>
              <a:ext uri="{FF2B5EF4-FFF2-40B4-BE49-F238E27FC236}">
                <a16:creationId xmlns:a16="http://schemas.microsoft.com/office/drawing/2014/main" id="{040F50CE-98A8-1A5E-173C-DED061578E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8850" y="1450975"/>
            <a:ext cx="7727950" cy="613440"/>
          </a:xfrm>
        </p:spPr>
        <p:txBody>
          <a:bodyPr/>
          <a:lstStyle/>
          <a:p>
            <a:r>
              <a:rPr lang="fr-FR" dirty="0"/>
              <a:t>Graphe de l’ontologie 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4E973480-58AD-DFC9-8DE0-DCE5CB362393}"/>
              </a:ext>
            </a:extLst>
          </p:cNvPr>
          <p:cNvSpPr txBox="1">
            <a:spLocks/>
          </p:cNvSpPr>
          <p:nvPr/>
        </p:nvSpPr>
        <p:spPr>
          <a:xfrm>
            <a:off x="958850" y="2212622"/>
            <a:ext cx="4504972" cy="1974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0000" indent="-270000" algn="l" defTabSz="457200" rtl="0" eaLnBrk="1" latinLnBrk="0" hangingPunct="1">
              <a:spcBef>
                <a:spcPct val="20000"/>
              </a:spcBef>
              <a:buClr>
                <a:schemeClr val="accent5">
                  <a:lumMod val="60000"/>
                  <a:lumOff val="40000"/>
                </a:schemeClr>
              </a:buClr>
              <a:buFont typeface="Lucida Grande"/>
              <a:buChar char="■"/>
              <a:defRPr sz="26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669600" indent="-212400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Font typeface="Lucida Grande"/>
              <a:buChar char="»"/>
              <a:defRPr sz="22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072800" indent="-158400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530000" indent="-158400" algn="l" defTabSz="457200" rtl="0" eaLnBrk="1" latinLnBrk="0" hangingPunct="1">
              <a:spcBef>
                <a:spcPct val="20000"/>
              </a:spcBef>
              <a:buSzPct val="75000"/>
              <a:buFont typeface="Arial"/>
              <a:buChar char="•"/>
              <a:defRPr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1987200" indent="-158400" algn="l" defTabSz="457200" rtl="0" eaLnBrk="1" latinLnBrk="0" hangingPunct="1">
              <a:spcBef>
                <a:spcPct val="20000"/>
              </a:spcBef>
              <a:buSzPct val="50000"/>
              <a:buFont typeface="Arial"/>
              <a:buChar char="•"/>
              <a:defRPr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lang="fr-FR" sz="2000" dirty="0" err="1">
                <a:solidFill>
                  <a:srgbClr val="E8BF6A"/>
                </a:solidFill>
                <a:effectLst/>
                <a:latin typeface="JetBrains Mono"/>
              </a:rPr>
              <a:t>owl:Class</a:t>
            </a:r>
            <a:r>
              <a:rPr lang="fr-FR" sz="2000" dirty="0"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lang="fr-FR" sz="2000" dirty="0" err="1">
                <a:solidFill>
                  <a:srgbClr val="D0D0FF"/>
                </a:solidFill>
                <a:effectLst/>
                <a:latin typeface="JetBrains Mono"/>
              </a:rPr>
              <a:t>rdf:about</a:t>
            </a:r>
            <a:r>
              <a:rPr lang="fr-FR" sz="2000" dirty="0">
                <a:solidFill>
                  <a:srgbClr val="BBB529"/>
                </a:solidFill>
                <a:effectLst/>
                <a:latin typeface="JetBrains Mono"/>
              </a:rPr>
              <a:t>=</a:t>
            </a:r>
            <a:r>
              <a:rPr lang="fr-FR" sz="2000" dirty="0">
                <a:solidFill>
                  <a:srgbClr val="6A8759"/>
                </a:solidFill>
                <a:effectLst/>
                <a:latin typeface="JetBrains Mono"/>
              </a:rPr>
              <a:t>"#</a:t>
            </a:r>
            <a:r>
              <a:rPr lang="fr-FR" sz="2000" dirty="0" err="1">
                <a:solidFill>
                  <a:srgbClr val="6A8759"/>
                </a:solidFill>
                <a:effectLst/>
                <a:latin typeface="JetBrains Mono"/>
              </a:rPr>
              <a:t>Animalia</a:t>
            </a:r>
            <a:r>
              <a:rPr lang="fr-FR" sz="20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fr-FR" sz="2000" dirty="0">
                <a:solidFill>
                  <a:srgbClr val="A9B7C6"/>
                </a:solidFill>
                <a:effectLst/>
                <a:latin typeface="JetBrains Mono"/>
              </a:rPr>
              <a:t>&gt;</a:t>
            </a:r>
            <a:br>
              <a:rPr lang="fr-FR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fr-FR" sz="2000" dirty="0">
                <a:solidFill>
                  <a:srgbClr val="A9B7C6"/>
                </a:solidFill>
                <a:effectLst/>
                <a:latin typeface="JetBrains Mono"/>
              </a:rPr>
              <a:t>  &lt;</a:t>
            </a:r>
            <a:r>
              <a:rPr lang="fr-FR" sz="2000" dirty="0" err="1">
                <a:solidFill>
                  <a:srgbClr val="E8BF6A"/>
                </a:solidFill>
                <a:effectLst/>
                <a:latin typeface="JetBrains Mono"/>
              </a:rPr>
              <a:t>rdfs:subClassOf</a:t>
            </a:r>
            <a:r>
              <a:rPr lang="fr-FR" sz="2000" dirty="0"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lang="fr-FR" sz="2000" dirty="0" err="1">
                <a:solidFill>
                  <a:srgbClr val="D0D0FF"/>
                </a:solidFill>
                <a:effectLst/>
                <a:latin typeface="JetBrains Mono"/>
              </a:rPr>
              <a:t>rdf:resource</a:t>
            </a:r>
            <a:r>
              <a:rPr lang="fr-FR" sz="2000" dirty="0">
                <a:solidFill>
                  <a:srgbClr val="BBB529"/>
                </a:solidFill>
                <a:effectLst/>
                <a:latin typeface="JetBrains Mono"/>
              </a:rPr>
              <a:t>=</a:t>
            </a:r>
            <a:r>
              <a:rPr lang="fr-FR" sz="2000" dirty="0">
                <a:solidFill>
                  <a:srgbClr val="6A8759"/>
                </a:solidFill>
                <a:effectLst/>
                <a:latin typeface="JetBrains Mono"/>
              </a:rPr>
              <a:t>"http://www.w3.org/2002/07/</a:t>
            </a:r>
            <a:r>
              <a:rPr lang="fr-FR" sz="2000" dirty="0" err="1">
                <a:solidFill>
                  <a:srgbClr val="6A8759"/>
                </a:solidFill>
                <a:effectLst/>
                <a:latin typeface="JetBrains Mono"/>
              </a:rPr>
              <a:t>owl#Thing</a:t>
            </a:r>
            <a:r>
              <a:rPr lang="fr-FR" sz="20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fr-FR" sz="2000" dirty="0">
                <a:solidFill>
                  <a:srgbClr val="A9B7C6"/>
                </a:solidFill>
                <a:effectLst/>
                <a:latin typeface="JetBrains Mono"/>
              </a:rPr>
              <a:t>/&gt;</a:t>
            </a:r>
            <a:br>
              <a:rPr lang="fr-FR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fr-FR" sz="2000" dirty="0">
                <a:solidFill>
                  <a:srgbClr val="A9B7C6"/>
                </a:solidFill>
                <a:effectLst/>
                <a:latin typeface="JetBrains Mono"/>
              </a:rPr>
              <a:t>&lt;/</a:t>
            </a:r>
            <a:r>
              <a:rPr lang="fr-FR" sz="2000" dirty="0" err="1">
                <a:solidFill>
                  <a:srgbClr val="E8BF6A"/>
                </a:solidFill>
                <a:effectLst/>
                <a:latin typeface="JetBrains Mono"/>
              </a:rPr>
              <a:t>owl:Class</a:t>
            </a:r>
            <a:r>
              <a:rPr lang="fr-FR" sz="2000" dirty="0">
                <a:solidFill>
                  <a:srgbClr val="A9B7C6"/>
                </a:solidFill>
                <a:effectLst/>
                <a:latin typeface="JetBrains Mono"/>
              </a:rPr>
              <a:t>&gt;</a:t>
            </a:r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30623912-462D-A29F-F031-6D66B430197B}"/>
              </a:ext>
            </a:extLst>
          </p:cNvPr>
          <p:cNvSpPr txBox="1">
            <a:spLocks/>
          </p:cNvSpPr>
          <p:nvPr/>
        </p:nvSpPr>
        <p:spPr>
          <a:xfrm>
            <a:off x="958850" y="4577379"/>
            <a:ext cx="4504972" cy="1659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0000" indent="-270000" algn="l" defTabSz="457200" rtl="0" eaLnBrk="1" latinLnBrk="0" hangingPunct="1">
              <a:spcBef>
                <a:spcPct val="20000"/>
              </a:spcBef>
              <a:buClr>
                <a:schemeClr val="accent5">
                  <a:lumMod val="60000"/>
                  <a:lumOff val="40000"/>
                </a:schemeClr>
              </a:buClr>
              <a:buFont typeface="Lucida Grande"/>
              <a:buChar char="■"/>
              <a:defRPr sz="26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669600" indent="-212400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Font typeface="Lucida Grande"/>
              <a:buChar char="»"/>
              <a:defRPr sz="22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072800" indent="-158400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530000" indent="-158400" algn="l" defTabSz="457200" rtl="0" eaLnBrk="1" latinLnBrk="0" hangingPunct="1">
              <a:spcBef>
                <a:spcPct val="20000"/>
              </a:spcBef>
              <a:buSzPct val="75000"/>
              <a:buFont typeface="Arial"/>
              <a:buChar char="•"/>
              <a:defRPr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1987200" indent="-158400" algn="l" defTabSz="457200" rtl="0" eaLnBrk="1" latinLnBrk="0" hangingPunct="1">
              <a:spcBef>
                <a:spcPct val="20000"/>
              </a:spcBef>
              <a:buSzPct val="50000"/>
              <a:buFont typeface="Arial"/>
              <a:buChar char="•"/>
              <a:defRPr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lang="fr-FR" sz="2000" dirty="0" err="1">
                <a:solidFill>
                  <a:srgbClr val="E8BF6A"/>
                </a:solidFill>
                <a:effectLst/>
                <a:latin typeface="JetBrains Mono"/>
              </a:rPr>
              <a:t>owl:Class</a:t>
            </a:r>
            <a:r>
              <a:rPr lang="fr-FR" sz="2000" dirty="0"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lang="fr-FR" sz="2000" dirty="0" err="1">
                <a:solidFill>
                  <a:srgbClr val="D0D0FF"/>
                </a:solidFill>
                <a:effectLst/>
                <a:latin typeface="JetBrains Mono"/>
              </a:rPr>
              <a:t>rdf:about</a:t>
            </a:r>
            <a:r>
              <a:rPr lang="fr-FR" sz="2000" dirty="0">
                <a:solidFill>
                  <a:srgbClr val="BBB529"/>
                </a:solidFill>
                <a:effectLst/>
                <a:latin typeface="JetBrains Mono"/>
              </a:rPr>
              <a:t>=</a:t>
            </a:r>
            <a:r>
              <a:rPr lang="fr-FR" sz="2000" dirty="0">
                <a:solidFill>
                  <a:srgbClr val="6A8759"/>
                </a:solidFill>
                <a:effectLst/>
                <a:latin typeface="JetBrains Mono"/>
              </a:rPr>
              <a:t>"#</a:t>
            </a:r>
            <a:r>
              <a:rPr lang="fr-FR" sz="2000" dirty="0" err="1">
                <a:solidFill>
                  <a:srgbClr val="6A8759"/>
                </a:solidFill>
                <a:effectLst/>
                <a:latin typeface="JetBrains Mono"/>
              </a:rPr>
              <a:t>electric_fish</a:t>
            </a:r>
            <a:r>
              <a:rPr lang="fr-FR" sz="20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fr-FR" sz="2000" dirty="0">
                <a:solidFill>
                  <a:srgbClr val="A9B7C6"/>
                </a:solidFill>
                <a:effectLst/>
                <a:latin typeface="JetBrains Mono"/>
              </a:rPr>
              <a:t>&gt;</a:t>
            </a:r>
            <a:br>
              <a:rPr lang="fr-FR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fr-FR" sz="2000" dirty="0">
                <a:solidFill>
                  <a:srgbClr val="A9B7C6"/>
                </a:solidFill>
                <a:effectLst/>
                <a:latin typeface="JetBrains Mono"/>
              </a:rPr>
              <a:t>  &lt;</a:t>
            </a:r>
            <a:r>
              <a:rPr lang="fr-FR" sz="2000" dirty="0" err="1">
                <a:solidFill>
                  <a:srgbClr val="E8BF6A"/>
                </a:solidFill>
                <a:effectLst/>
                <a:latin typeface="JetBrains Mono"/>
              </a:rPr>
              <a:t>rdfs:subClassOf</a:t>
            </a:r>
            <a:r>
              <a:rPr lang="fr-FR" sz="2000" dirty="0"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lang="fr-FR" sz="2000" dirty="0" err="1">
                <a:solidFill>
                  <a:srgbClr val="D0D0FF"/>
                </a:solidFill>
                <a:effectLst/>
                <a:latin typeface="JetBrains Mono"/>
              </a:rPr>
              <a:t>rdf:resource</a:t>
            </a:r>
            <a:r>
              <a:rPr lang="fr-FR" sz="2000" dirty="0">
                <a:solidFill>
                  <a:srgbClr val="BBB529"/>
                </a:solidFill>
                <a:effectLst/>
                <a:latin typeface="JetBrains Mono"/>
              </a:rPr>
              <a:t>=</a:t>
            </a:r>
            <a:r>
              <a:rPr lang="fr-FR" sz="2000" dirty="0">
                <a:solidFill>
                  <a:srgbClr val="6A8759"/>
                </a:solidFill>
                <a:effectLst/>
                <a:latin typeface="JetBrains Mono"/>
              </a:rPr>
              <a:t>"#</a:t>
            </a:r>
            <a:r>
              <a:rPr lang="fr-FR" sz="2000" dirty="0" err="1">
                <a:solidFill>
                  <a:srgbClr val="6A8759"/>
                </a:solidFill>
                <a:effectLst/>
                <a:latin typeface="JetBrains Mono"/>
              </a:rPr>
              <a:t>fish</a:t>
            </a:r>
            <a:r>
              <a:rPr lang="fr-FR" sz="20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fr-FR" sz="2000" dirty="0">
                <a:solidFill>
                  <a:srgbClr val="A9B7C6"/>
                </a:solidFill>
                <a:effectLst/>
                <a:latin typeface="JetBrains Mono"/>
              </a:rPr>
              <a:t>/&gt;</a:t>
            </a:r>
            <a:br>
              <a:rPr lang="fr-FR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fr-FR" sz="2000" dirty="0">
                <a:solidFill>
                  <a:srgbClr val="A9B7C6"/>
                </a:solidFill>
                <a:effectLst/>
                <a:latin typeface="JetBrains Mono"/>
              </a:rPr>
              <a:t>&lt;/</a:t>
            </a:r>
            <a:r>
              <a:rPr lang="fr-FR" sz="2000" dirty="0" err="1">
                <a:solidFill>
                  <a:srgbClr val="E8BF6A"/>
                </a:solidFill>
                <a:effectLst/>
                <a:latin typeface="JetBrains Mono"/>
              </a:rPr>
              <a:t>owl:Class</a:t>
            </a:r>
            <a:r>
              <a:rPr lang="fr-FR" sz="2000" dirty="0">
                <a:solidFill>
                  <a:srgbClr val="A9B7C6"/>
                </a:solidFill>
                <a:effectLst/>
                <a:latin typeface="JetBrains Mono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36808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89AA-3C5E-BB4D-94B2-485AB0AB0F80}" type="datetime2">
              <a:rPr lang="fr-FR" smtClean="0"/>
              <a:t>mercredi 7 juin 2023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L’ontologie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2503-DDBB-404C-B680-0E4C002F0FCF}" type="slidenum">
              <a:rPr lang="fr-FR" smtClean="0"/>
              <a:t>8</a:t>
            </a:fld>
            <a:endParaRPr lang="fr-FR"/>
          </a:p>
        </p:txBody>
      </p:sp>
      <p:pic>
        <p:nvPicPr>
          <p:cNvPr id="5" name="Image 4" descr="Une image contenant texte,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4CA5FE76-87C0-29BC-DC92-C868526053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41"/>
          <a:stretch/>
        </p:blipFill>
        <p:spPr>
          <a:xfrm>
            <a:off x="4844050" y="2460978"/>
            <a:ext cx="4053848" cy="3104093"/>
          </a:xfrm>
          <a:prstGeom prst="rect">
            <a:avLst/>
          </a:prstGeom>
        </p:spPr>
      </p:pic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7AF2B1F9-74B8-9AFF-691D-9B67AC93E2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8850" y="1450975"/>
            <a:ext cx="7727950" cy="1010003"/>
          </a:xfrm>
        </p:spPr>
        <p:txBody>
          <a:bodyPr>
            <a:normAutofit/>
          </a:bodyPr>
          <a:lstStyle/>
          <a:p>
            <a:r>
              <a:rPr lang="fr-FR" dirty="0"/>
              <a:t>Liens entre les images et les animaux</a:t>
            </a:r>
          </a:p>
          <a:p>
            <a:endParaRPr lang="fr-FR" dirty="0"/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9E1CDCB7-88B9-6A71-E308-11FA23BC6F76}"/>
              </a:ext>
            </a:extLst>
          </p:cNvPr>
          <p:cNvSpPr txBox="1">
            <a:spLocks/>
          </p:cNvSpPr>
          <p:nvPr/>
        </p:nvSpPr>
        <p:spPr>
          <a:xfrm>
            <a:off x="958850" y="2978922"/>
            <a:ext cx="4504972" cy="3104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0000" indent="-270000" algn="l" defTabSz="457200" rtl="0" eaLnBrk="1" latinLnBrk="0" hangingPunct="1">
              <a:spcBef>
                <a:spcPct val="20000"/>
              </a:spcBef>
              <a:buClr>
                <a:schemeClr val="accent5">
                  <a:lumMod val="60000"/>
                  <a:lumOff val="40000"/>
                </a:schemeClr>
              </a:buClr>
              <a:buFont typeface="Lucida Grande"/>
              <a:buChar char="■"/>
              <a:defRPr sz="26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669600" indent="-212400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Font typeface="Lucida Grande"/>
              <a:buChar char="»"/>
              <a:defRPr sz="22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072800" indent="-158400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530000" indent="-158400" algn="l" defTabSz="457200" rtl="0" eaLnBrk="1" latinLnBrk="0" hangingPunct="1">
              <a:spcBef>
                <a:spcPct val="20000"/>
              </a:spcBef>
              <a:buSzPct val="75000"/>
              <a:buFont typeface="Arial"/>
              <a:buChar char="•"/>
              <a:defRPr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1987200" indent="-158400" algn="l" defTabSz="457200" rtl="0" eaLnBrk="1" latinLnBrk="0" hangingPunct="1">
              <a:spcBef>
                <a:spcPct val="20000"/>
              </a:spcBef>
              <a:buSzPct val="50000"/>
              <a:buFont typeface="Arial"/>
              <a:buChar char="•"/>
              <a:defRPr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lang="fr-FR" sz="2000" dirty="0">
                <a:solidFill>
                  <a:srgbClr val="E8BF6A"/>
                </a:solidFill>
                <a:effectLst/>
                <a:latin typeface="JetBrains Mono"/>
              </a:rPr>
              <a:t>Image </a:t>
            </a:r>
            <a:r>
              <a:rPr lang="fr-FR" sz="2000" dirty="0" err="1">
                <a:solidFill>
                  <a:srgbClr val="D0D0FF"/>
                </a:solidFill>
                <a:effectLst/>
                <a:latin typeface="JetBrains Mono"/>
              </a:rPr>
              <a:t>rdf:about</a:t>
            </a:r>
            <a:r>
              <a:rPr lang="fr-FR" sz="2000" dirty="0">
                <a:solidFill>
                  <a:srgbClr val="BBB529"/>
                </a:solidFill>
                <a:effectLst/>
                <a:latin typeface="JetBrains Mono"/>
              </a:rPr>
              <a:t>=</a:t>
            </a:r>
            <a:r>
              <a:rPr lang="fr-FR" sz="2000" dirty="0">
                <a:solidFill>
                  <a:srgbClr val="6A8759"/>
                </a:solidFill>
                <a:effectLst/>
                <a:latin typeface="JetBrains Mono"/>
              </a:rPr>
              <a:t>"#n01443537_8662"</a:t>
            </a:r>
            <a:r>
              <a:rPr lang="fr-FR" sz="2000" dirty="0">
                <a:solidFill>
                  <a:srgbClr val="A9B7C6"/>
                </a:solidFill>
                <a:effectLst/>
                <a:latin typeface="JetBrains Mono"/>
              </a:rPr>
              <a:t>&gt;</a:t>
            </a:r>
            <a:br>
              <a:rPr lang="fr-FR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fr-FR" sz="2000" dirty="0">
                <a:solidFill>
                  <a:srgbClr val="A9B7C6"/>
                </a:solidFill>
                <a:effectLst/>
                <a:latin typeface="JetBrains Mono"/>
              </a:rPr>
              <a:t>  &lt;</a:t>
            </a:r>
            <a:r>
              <a:rPr lang="fr-FR" sz="2000" dirty="0" err="1">
                <a:solidFill>
                  <a:srgbClr val="E8BF6A"/>
                </a:solidFill>
                <a:effectLst/>
                <a:latin typeface="JetBrains Mono"/>
              </a:rPr>
              <a:t>rdf:type</a:t>
            </a:r>
            <a:r>
              <a:rPr lang="fr-FR" sz="2000" dirty="0"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lang="fr-FR" sz="2000" dirty="0" err="1">
                <a:solidFill>
                  <a:srgbClr val="D0D0FF"/>
                </a:solidFill>
                <a:effectLst/>
                <a:latin typeface="JetBrains Mono"/>
              </a:rPr>
              <a:t>rdf:resource</a:t>
            </a:r>
            <a:r>
              <a:rPr lang="fr-FR" sz="2000" dirty="0">
                <a:solidFill>
                  <a:srgbClr val="BBB529"/>
                </a:solidFill>
                <a:effectLst/>
                <a:latin typeface="JetBrains Mono"/>
              </a:rPr>
              <a:t>=</a:t>
            </a:r>
            <a:r>
              <a:rPr lang="fr-FR" sz="2000" dirty="0">
                <a:solidFill>
                  <a:srgbClr val="6A8759"/>
                </a:solidFill>
                <a:effectLst/>
                <a:latin typeface="JetBrains Mono"/>
              </a:rPr>
              <a:t>"http://www.w3.org/2002/07/</a:t>
            </a:r>
            <a:r>
              <a:rPr lang="fr-FR" sz="2000" dirty="0" err="1">
                <a:solidFill>
                  <a:srgbClr val="6A8759"/>
                </a:solidFill>
                <a:effectLst/>
                <a:latin typeface="JetBrains Mono"/>
              </a:rPr>
              <a:t>owl#NamedIndividual</a:t>
            </a:r>
            <a:r>
              <a:rPr lang="fr-FR" sz="20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fr-FR" sz="2000" dirty="0">
                <a:solidFill>
                  <a:srgbClr val="A9B7C6"/>
                </a:solidFill>
                <a:effectLst/>
                <a:latin typeface="JetBrains Mono"/>
              </a:rPr>
              <a:t>/&gt;</a:t>
            </a:r>
            <a:br>
              <a:rPr lang="fr-FR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fr-FR" sz="2000" dirty="0">
                <a:solidFill>
                  <a:srgbClr val="A9B7C6"/>
                </a:solidFill>
                <a:effectLst/>
                <a:latin typeface="JetBrains Mono"/>
              </a:rPr>
              <a:t>  &lt;</a:t>
            </a:r>
            <a:r>
              <a:rPr lang="fr-FR" sz="2000" dirty="0">
                <a:solidFill>
                  <a:srgbClr val="E8BF6A"/>
                </a:solidFill>
                <a:effectLst/>
                <a:latin typeface="JetBrains Mono"/>
              </a:rPr>
              <a:t>Contient </a:t>
            </a:r>
            <a:r>
              <a:rPr lang="fr-FR" sz="2000" dirty="0" err="1">
                <a:solidFill>
                  <a:srgbClr val="D0D0FF"/>
                </a:solidFill>
                <a:effectLst/>
                <a:latin typeface="JetBrains Mono"/>
              </a:rPr>
              <a:t>rdf:resource</a:t>
            </a:r>
            <a:r>
              <a:rPr lang="fr-FR" sz="2000" dirty="0">
                <a:solidFill>
                  <a:srgbClr val="BBB529"/>
                </a:solidFill>
                <a:effectLst/>
                <a:latin typeface="JetBrains Mono"/>
              </a:rPr>
              <a:t>=</a:t>
            </a:r>
            <a:r>
              <a:rPr lang="fr-FR" sz="2000" dirty="0">
                <a:solidFill>
                  <a:srgbClr val="6A8759"/>
                </a:solidFill>
                <a:effectLst/>
                <a:latin typeface="JetBrains Mono"/>
              </a:rPr>
              <a:t>"#</a:t>
            </a:r>
            <a:r>
              <a:rPr lang="fr-FR" sz="2000" dirty="0" err="1">
                <a:solidFill>
                  <a:srgbClr val="6A8759"/>
                </a:solidFill>
                <a:effectLst/>
                <a:latin typeface="JetBrains Mono"/>
              </a:rPr>
              <a:t>goldfish</a:t>
            </a:r>
            <a:r>
              <a:rPr lang="fr-FR" sz="20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fr-FR" sz="2000" dirty="0">
                <a:solidFill>
                  <a:srgbClr val="A9B7C6"/>
                </a:solidFill>
                <a:effectLst/>
                <a:latin typeface="JetBrains Mono"/>
              </a:rPr>
              <a:t>/&gt;</a:t>
            </a:r>
            <a:br>
              <a:rPr lang="fr-FR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fr-FR" sz="2000" dirty="0">
                <a:solidFill>
                  <a:srgbClr val="A9B7C6"/>
                </a:solidFill>
                <a:effectLst/>
                <a:latin typeface="JetBrains Mono"/>
              </a:rPr>
              <a:t>  &lt;</a:t>
            </a:r>
            <a:r>
              <a:rPr lang="fr-FR" sz="2000" dirty="0">
                <a:solidFill>
                  <a:srgbClr val="E8BF6A"/>
                </a:solidFill>
                <a:effectLst/>
                <a:latin typeface="JetBrains Mono"/>
              </a:rPr>
              <a:t>Reconnue </a:t>
            </a:r>
            <a:r>
              <a:rPr lang="fr-FR" sz="2000" dirty="0" err="1">
                <a:solidFill>
                  <a:srgbClr val="D0D0FF"/>
                </a:solidFill>
                <a:effectLst/>
                <a:latin typeface="JetBrains Mono"/>
              </a:rPr>
              <a:t>rdf:datatype</a:t>
            </a:r>
            <a:r>
              <a:rPr lang="fr-FR" sz="2000" dirty="0">
                <a:solidFill>
                  <a:srgbClr val="BBB529"/>
                </a:solidFill>
                <a:effectLst/>
                <a:latin typeface="JetBrains Mono"/>
              </a:rPr>
              <a:t>=</a:t>
            </a:r>
            <a:r>
              <a:rPr lang="fr-FR" sz="2000" dirty="0">
                <a:solidFill>
                  <a:srgbClr val="6A8759"/>
                </a:solidFill>
                <a:effectLst/>
                <a:latin typeface="JetBrains Mono"/>
              </a:rPr>
              <a:t>"http://www.w3.org/2001/</a:t>
            </a:r>
            <a:r>
              <a:rPr lang="fr-FR" sz="2000" dirty="0" err="1">
                <a:solidFill>
                  <a:srgbClr val="6A8759"/>
                </a:solidFill>
                <a:effectLst/>
                <a:latin typeface="JetBrains Mono"/>
              </a:rPr>
              <a:t>XMLSchema#boolean</a:t>
            </a:r>
            <a:r>
              <a:rPr lang="fr-FR" sz="20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fr-FR" sz="2000" dirty="0">
                <a:solidFill>
                  <a:srgbClr val="A9B7C6"/>
                </a:solidFill>
                <a:effectLst/>
                <a:latin typeface="JetBrains Mono"/>
              </a:rPr>
              <a:t>&gt;</a:t>
            </a:r>
            <a:r>
              <a:rPr lang="fr-FR" sz="2000" dirty="0" err="1">
                <a:solidFill>
                  <a:srgbClr val="A9B7C6"/>
                </a:solidFill>
                <a:effectLst/>
                <a:latin typeface="JetBrains Mono"/>
              </a:rPr>
              <a:t>true</a:t>
            </a:r>
            <a:r>
              <a:rPr lang="fr-FR" sz="2000" dirty="0">
                <a:solidFill>
                  <a:srgbClr val="A9B7C6"/>
                </a:solidFill>
                <a:effectLst/>
                <a:latin typeface="JetBrains Mono"/>
              </a:rPr>
              <a:t>&lt;/</a:t>
            </a:r>
            <a:r>
              <a:rPr lang="fr-FR" sz="2000" dirty="0">
                <a:solidFill>
                  <a:srgbClr val="E8BF6A"/>
                </a:solidFill>
                <a:effectLst/>
                <a:latin typeface="JetBrains Mono"/>
              </a:rPr>
              <a:t>Reconnue</a:t>
            </a:r>
            <a:r>
              <a:rPr lang="fr-FR" sz="2000" dirty="0">
                <a:solidFill>
                  <a:srgbClr val="A9B7C6"/>
                </a:solidFill>
                <a:effectLst/>
                <a:latin typeface="JetBrains Mono"/>
              </a:rPr>
              <a:t>&gt;</a:t>
            </a:r>
            <a:br>
              <a:rPr lang="fr-FR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fr-FR" sz="2000" dirty="0">
                <a:solidFill>
                  <a:srgbClr val="A9B7C6"/>
                </a:solidFill>
                <a:effectLst/>
                <a:latin typeface="JetBrains Mono"/>
              </a:rPr>
              <a:t>&lt;/</a:t>
            </a:r>
            <a:r>
              <a:rPr lang="fr-FR" sz="2000" dirty="0">
                <a:solidFill>
                  <a:srgbClr val="E8BF6A"/>
                </a:solidFill>
                <a:effectLst/>
                <a:latin typeface="JetBrains Mono"/>
              </a:rPr>
              <a:t>Image</a:t>
            </a:r>
            <a:r>
              <a:rPr lang="fr-FR" sz="2000" dirty="0">
                <a:solidFill>
                  <a:srgbClr val="A9B7C6"/>
                </a:solidFill>
                <a:effectLst/>
                <a:latin typeface="JetBrains Mono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2905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9357557"/>
      </p:ext>
    </p:extLst>
  </p:cSld>
  <p:clrMapOvr>
    <a:masterClrMapping/>
  </p:clrMapOvr>
</p:sld>
</file>

<file path=ppt/theme/theme1.xml><?xml version="1.0" encoding="utf-8"?>
<a:theme xmlns:a="http://schemas.openxmlformats.org/drawingml/2006/main" name="Masque page de gard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asque chapitr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asque page 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Masque page final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544</Words>
  <Application>Microsoft Macintosh PowerPoint</Application>
  <PresentationFormat>Affichage à l'écran (4:3)</PresentationFormat>
  <Paragraphs>62</Paragraphs>
  <Slides>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9</vt:i4>
      </vt:variant>
    </vt:vector>
  </HeadingPairs>
  <TitlesOfParts>
    <vt:vector size="18" baseType="lpstr">
      <vt:lpstr>Arial</vt:lpstr>
      <vt:lpstr>Calibri</vt:lpstr>
      <vt:lpstr>JetBrains Mono</vt:lpstr>
      <vt:lpstr>Lucida Grande</vt:lpstr>
      <vt:lpstr>Wingdings</vt:lpstr>
      <vt:lpstr>Masque page de garde</vt:lpstr>
      <vt:lpstr>Masque chapitre</vt:lpstr>
      <vt:lpstr>Masque page contenu</vt:lpstr>
      <vt:lpstr>Masque page finale</vt:lpstr>
      <vt:lpstr>Projet DS51 – P23</vt:lpstr>
      <vt:lpstr>Sommaire </vt:lpstr>
      <vt:lpstr>Récupération des données </vt:lpstr>
      <vt:lpstr>Récupération des données </vt:lpstr>
      <vt:lpstr>Le modèle</vt:lpstr>
      <vt:lpstr>L’ontologie</vt:lpstr>
      <vt:lpstr>L’ontologie</vt:lpstr>
      <vt:lpstr>L’ontologie</vt:lpstr>
      <vt:lpstr>Présentation PowerPoint</vt:lpstr>
    </vt:vector>
  </TitlesOfParts>
  <Company>UTBM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 Lucchina</dc:creator>
  <cp:lastModifiedBy>Thibault CHAUSSON</cp:lastModifiedBy>
  <cp:revision>16</cp:revision>
  <dcterms:created xsi:type="dcterms:W3CDTF">2014-01-16T11:55:08Z</dcterms:created>
  <dcterms:modified xsi:type="dcterms:W3CDTF">2023-06-07T13:28:45Z</dcterms:modified>
</cp:coreProperties>
</file>