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4" r:id="rId3"/>
    <p:sldId id="265" r:id="rId4"/>
    <p:sldId id="266" r:id="rId5"/>
    <p:sldId id="260" r:id="rId6"/>
    <p:sldId id="261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ACCA49D-D48E-4628-BEAA-167FC19AA4F3}">
          <p14:sldIdLst>
            <p14:sldId id="258"/>
          </p14:sldIdLst>
        </p14:section>
        <p14:section name="Descriptive" id="{C5C7C1DA-A012-40B9-9950-D848C885CF70}">
          <p14:sldIdLst>
            <p14:sldId id="264"/>
          </p14:sldIdLst>
        </p14:section>
        <p14:section name="Models" id="{7B484B64-9355-4EAD-8A79-D66F63080C51}">
          <p14:sldIdLst>
            <p14:sldId id="265"/>
          </p14:sldIdLst>
        </p14:section>
        <p14:section name="CBA" id="{0724CBA7-519D-417C-9D63-B4DB8A279873}">
          <p14:sldIdLst>
            <p14:sldId id="266"/>
            <p14:sldId id="260"/>
            <p14:sldId id="261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864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pos="2880">
          <p15:clr>
            <a:srgbClr val="A4A3A4"/>
          </p15:clr>
        </p15:guide>
        <p15:guide id="6" pos="432">
          <p15:clr>
            <a:srgbClr val="A4A3A4"/>
          </p15:clr>
        </p15:guide>
        <p15:guide id="7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/>
    <p:restoredTop sz="95884"/>
  </p:normalViewPr>
  <p:slideViewPr>
    <p:cSldViewPr>
      <p:cViewPr varScale="1">
        <p:scale>
          <a:sx n="66" d="100"/>
          <a:sy n="66" d="100"/>
        </p:scale>
        <p:origin x="1256" y="44"/>
      </p:cViewPr>
      <p:guideLst>
        <p:guide orient="horz" pos="2160"/>
        <p:guide orient="horz" pos="1200"/>
        <p:guide orient="horz" pos="864"/>
        <p:guide orient="horz" pos="3888"/>
        <p:guide pos="2880"/>
        <p:guide pos="432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bault Vignon" userId="a630b34756993743" providerId="LiveId" clId="{647C3798-FB08-4F09-929B-E17443DE7470}"/>
    <pc:docChg chg="custSel addSld modSld sldOrd addSection delSection modSection">
      <pc:chgData name="Thibault Vignon" userId="a630b34756993743" providerId="LiveId" clId="{647C3798-FB08-4F09-929B-E17443DE7470}" dt="2022-12-14T09:53:56.621" v="419" actId="20577"/>
      <pc:docMkLst>
        <pc:docMk/>
      </pc:docMkLst>
      <pc:sldChg chg="modSp mod">
        <pc:chgData name="Thibault Vignon" userId="a630b34756993743" providerId="LiveId" clId="{647C3798-FB08-4F09-929B-E17443DE7470}" dt="2022-12-14T09:29:07.219" v="13" actId="20577"/>
        <pc:sldMkLst>
          <pc:docMk/>
          <pc:sldMk cId="2689265563" sldId="263"/>
        </pc:sldMkLst>
        <pc:spChg chg="mod">
          <ac:chgData name="Thibault Vignon" userId="a630b34756993743" providerId="LiveId" clId="{647C3798-FB08-4F09-929B-E17443DE7470}" dt="2022-12-14T09:28:59.063" v="0" actId="21"/>
          <ac:spMkLst>
            <pc:docMk/>
            <pc:sldMk cId="2689265563" sldId="263"/>
            <ac:spMk id="3" creationId="{3528C7DC-E481-E0F8-6F38-3FFD9A2C4E98}"/>
          </ac:spMkLst>
        </pc:spChg>
        <pc:spChg chg="mod">
          <ac:chgData name="Thibault Vignon" userId="a630b34756993743" providerId="LiveId" clId="{647C3798-FB08-4F09-929B-E17443DE7470}" dt="2022-12-14T09:29:07.219" v="13" actId="20577"/>
          <ac:spMkLst>
            <pc:docMk/>
            <pc:sldMk cId="2689265563" sldId="263"/>
            <ac:spMk id="5" creationId="{8CE96E81-7FDA-CF8F-6803-F104EE5D1A21}"/>
          </ac:spMkLst>
        </pc:spChg>
      </pc:sldChg>
      <pc:sldChg chg="new">
        <pc:chgData name="Thibault Vignon" userId="a630b34756993743" providerId="LiveId" clId="{647C3798-FB08-4F09-929B-E17443DE7470}" dt="2022-12-14T09:31:44.140" v="19" actId="680"/>
        <pc:sldMkLst>
          <pc:docMk/>
          <pc:sldMk cId="2580151803" sldId="264"/>
        </pc:sldMkLst>
      </pc:sldChg>
      <pc:sldChg chg="new">
        <pc:chgData name="Thibault Vignon" userId="a630b34756993743" providerId="LiveId" clId="{647C3798-FB08-4F09-929B-E17443DE7470}" dt="2022-12-14T09:31:54.866" v="22" actId="680"/>
        <pc:sldMkLst>
          <pc:docMk/>
          <pc:sldMk cId="1726686930" sldId="265"/>
        </pc:sldMkLst>
      </pc:sldChg>
      <pc:sldChg chg="modSp new mod ord">
        <pc:chgData name="Thibault Vignon" userId="a630b34756993743" providerId="LiveId" clId="{647C3798-FB08-4F09-929B-E17443DE7470}" dt="2022-12-14T09:53:56.621" v="419" actId="20577"/>
        <pc:sldMkLst>
          <pc:docMk/>
          <pc:sldMk cId="2411909673" sldId="266"/>
        </pc:sldMkLst>
        <pc:spChg chg="mod">
          <ac:chgData name="Thibault Vignon" userId="a630b34756993743" providerId="LiveId" clId="{647C3798-FB08-4F09-929B-E17443DE7470}" dt="2022-12-14T09:52:11.335" v="53" actId="20577"/>
          <ac:spMkLst>
            <pc:docMk/>
            <pc:sldMk cId="2411909673" sldId="266"/>
            <ac:spMk id="2" creationId="{3B3DF66A-9090-CD77-6B55-49E46B854DBA}"/>
          </ac:spMkLst>
        </pc:spChg>
        <pc:spChg chg="mod">
          <ac:chgData name="Thibault Vignon" userId="a630b34756993743" providerId="LiveId" clId="{647C3798-FB08-4F09-929B-E17443DE7470}" dt="2022-12-14T09:53:56.621" v="419" actId="20577"/>
          <ac:spMkLst>
            <pc:docMk/>
            <pc:sldMk cId="2411909673" sldId="266"/>
            <ac:spMk id="3" creationId="{8AC54CF7-BD5A-993E-C7E2-1EE7AAC9F6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E660570-196C-41B8-AADC-75F698B2B3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BF0ED03-0C2D-A564-BE6F-DCABFFB0437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FB8CC1D-BAA0-18D6-7624-017A4DC00C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67408D9-A895-7B2D-9396-0A04C656A1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Klicken Sie, um die Formate des Vorlagentextes zu bearbeiten</a:t>
            </a:r>
          </a:p>
          <a:p>
            <a:pPr lvl="1"/>
            <a:r>
              <a:rPr lang="en-GB" altLang="en-US"/>
              <a:t>Zweite Ebene</a:t>
            </a:r>
          </a:p>
          <a:p>
            <a:pPr lvl="2"/>
            <a:r>
              <a:rPr lang="en-GB" altLang="en-US"/>
              <a:t>Dritte Ebene</a:t>
            </a:r>
          </a:p>
          <a:p>
            <a:pPr lvl="3"/>
            <a:r>
              <a:rPr lang="en-GB" altLang="en-US"/>
              <a:t>Vierte Ebene</a:t>
            </a:r>
          </a:p>
          <a:p>
            <a:pPr lvl="4"/>
            <a:r>
              <a:rPr lang="en-GB" altLang="en-US"/>
              <a:t>Fünfte Ebene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124F407-B1BF-D6DA-3A43-8E7CD2C769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90DC675-E3FF-B5DA-3EC0-9D35BCE256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DB3115-EC1C-314A-8071-77AACD2762D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AC89E49-A8C0-2C3B-A748-43D5F37D7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DA53-0301-9946-B43C-9FFEEC3349E2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9DF0C46-FCAF-1DE7-7CC5-7BF3E3C7F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B7F3B53-EF53-487F-BF26-081D3BD40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DEC2E6A9-374F-9147-A55F-B06A44CDE0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8288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9D12082-55CA-3C33-01FE-D9972B798C6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5867400"/>
            <a:ext cx="1905000" cy="457200"/>
          </a:xfrm>
        </p:spPr>
        <p:txBody>
          <a:bodyPr/>
          <a:lstStyle>
            <a:lvl1pPr>
              <a:defRPr sz="2000">
                <a:latin typeface="+mn-lt"/>
              </a:defRPr>
            </a:lvl1pPr>
          </a:lstStyle>
          <a:p>
            <a:fld id="{C22BF490-43EE-5048-B8DA-A9EAFAF817EC}" type="datetime6">
              <a:rPr lang="en-GB" altLang="en-US"/>
              <a:pPr/>
              <a:t>December 22</a:t>
            </a:fld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FA9B577-6E7F-8E22-8F40-AAE6DEBEB51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1D84F98-0C72-1187-4DB2-6B3A920E5C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D99C74B-C391-694D-9CB7-29817317A9AF}" type="slidenum">
              <a:rPr lang="en-US" altLang="en-US"/>
              <a:pPr/>
              <a:t>‹#›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D5DE1E64-7F27-4F74-E7F7-D3DC1B9742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626D-E9D1-9C80-CE44-C2EB7C36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C6C91-4ABC-EBA2-F207-D29CEE30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C780-297D-C790-272A-34074B02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7AFA6-F0C2-E3ED-214E-A480F6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9224-C734-6CEB-4A59-4A9B3D74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00FB7-1D2E-7D4A-B7C7-BA8BF0184E24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7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5BFA2-037D-C872-74D8-EFAD9D0C7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64FBD-43B4-CFE4-E03A-B18A98B7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D6F8-8C24-231E-9810-FD2FE4F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F3D4-902E-1D0E-0918-26D8F066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0333-155F-4F7E-42B1-6F337127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BE1B-6CF7-6C46-8A49-8B9E985E4775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0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B48F-90B7-9A00-EC09-5B1E218B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5E60-F414-C99F-757A-50385030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59A8-F02C-5A4A-F442-B820B4F2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5618-2657-8307-C9E1-C79125F5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FE44-0158-916B-87AD-A68A690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7458D-7F65-FA4E-9B12-90631785AA9F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9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ED9C-7417-A675-AE84-F7A3ACD8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10C7C-5493-D711-F5BE-43A420A8E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FA81F-879A-9B8C-D73A-679E94ED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BDD5-9FF1-A23E-86D1-626A56E6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AAB5-E204-43CD-AD66-A7CB0615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B6832-2EF4-264F-AE94-26FA7FBBF3EF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1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0B73-1FBB-6EF0-1A65-A7C1BD76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87E38-8CF7-EC4F-3557-7CD664170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6A34B-62CB-C296-95DC-18C59DA56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47BB2-9DEC-8973-8FBF-2FC1D879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D62E3-7D35-BC1C-A234-3C649861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1914F-5633-2AEB-D8E1-77D33B6B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9B6E4-821D-1C4B-A40B-2D4AB14581FC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3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6B7D-5EF0-90D9-B69D-0EADED10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05A8E-A1B7-C586-EE5A-CE0D8B88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A3B35-7037-6618-3594-F307C235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AB3C8-35A6-591E-952F-A0250574D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C00FF-48A9-56B2-A1A8-EDC2CB537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75F55-2765-9C97-09EB-F5416872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9E70E-A652-3D05-9413-BF545758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67BD7-7A25-47AD-D603-A7CFC222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6DFF8-1033-FA4B-AF07-8CB18D4944C8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3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1DF5-3EDF-E185-788F-AC5FC1D6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4782E-366A-9C40-C626-D4401AC3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A20CE-D2C9-5C2E-86D8-33BC8498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D1869-E8DA-B388-A21B-3BD3AA63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EF89F-8CC8-9640-9A06-B89826D6A487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5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6AEF9-E9E7-FCB1-2A60-2739660E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52B64-5149-C674-1F00-EDDC10B6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71A8E-8FCF-6D29-A8FA-9EE5A3E6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43FA7-F9D8-A34E-ACA0-6A3F29428F9B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8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6DEC-5305-1B1B-0A23-7CF27A06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80A3-9A0E-C835-0DE3-7DC87D5F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EDA85-F6C3-66A9-1541-F85C471A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25896-467A-1097-3BC2-01752C48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5A20-5DFD-938F-368D-72BD54EA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EBAE-4603-5447-326B-EA4B1B48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3109-D083-7249-A062-286EEDF8AB07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3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BA5C-2EFD-1CC6-B08F-5BFD82C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681B5-783E-9F5B-2A9A-642216696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DA4FF-C203-7AF2-97DE-23E57DDCC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4358-70FA-7231-B13C-FFA24B07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C1ADB-1B44-5F66-DCDC-A3D14556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579B4-4A5C-EFD8-EE93-AE70F76A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BAF54-0B90-BF47-AB85-C08392943B5D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9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B3322D-B57D-E062-7C52-327734213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Hier klicken, um Master-Titelformat zu bearbeiten.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4FBB7EA-731E-4244-D99B-99BDB5AF7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Hier klicken, um Master-Textformat zu bearbeiten.</a:t>
            </a:r>
          </a:p>
          <a:p>
            <a:pPr lvl="1"/>
            <a:r>
              <a:rPr lang="en-GB" altLang="en-US"/>
              <a:t>Zweite Ebene</a:t>
            </a:r>
          </a:p>
          <a:p>
            <a:pPr lvl="2"/>
            <a:r>
              <a:rPr lang="en-GB" altLang="en-US"/>
              <a:t>Dritte Ebene</a:t>
            </a:r>
          </a:p>
          <a:p>
            <a:pPr lvl="3"/>
            <a:r>
              <a:rPr lang="en-GB" altLang="en-US"/>
              <a:t>Vierte Ebene</a:t>
            </a:r>
          </a:p>
          <a:p>
            <a:pPr lvl="4"/>
            <a:r>
              <a:rPr lang="en-GB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D1DD44-4F56-71FC-27D7-D1194BBE8C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C996F40-8025-7E24-A4C0-0E8D5019AA1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FF2E884-F96F-8E88-7854-D71C373F7E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fld id="{54A6E476-CDA2-1E47-A3CB-C79D70C7D48E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8F9FE10A-00F7-48B0-DCC1-F16CCB34A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fs.admin.ch/bfs/en/home/statistics/population/population-projections/national-projec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.europa.eu/en/publication-detail/-/publication/9781f65f-8448-11ea-bf12-01aa75ed71a1" TargetMode="External"/><Relationship Id="rId4" Type="http://schemas.openxmlformats.org/officeDocument/2006/relationships/hyperlink" Target="https://www.gov.uk/government/publications/greenhouse-gas-reporting-conversion-factors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6A74F2F-5FF3-7E5C-6A60-ECF32E8410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Transport Planning Assignment</a:t>
            </a:r>
            <a:endParaRPr lang="en-GB" altLang="en-US" sz="2000" dirty="0">
              <a:solidFill>
                <a:schemeClr val="tx2"/>
              </a:solidFill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73B192A-F970-33A2-58D7-C4C60C5CD2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243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dirty="0" err="1"/>
              <a:t>Sanelma</a:t>
            </a:r>
            <a:r>
              <a:rPr lang="en-GB" altLang="en-US" dirty="0"/>
              <a:t> </a:t>
            </a:r>
            <a:r>
              <a:rPr lang="en-GB" altLang="en-US" dirty="0" err="1"/>
              <a:t>Heinonen</a:t>
            </a:r>
            <a:r>
              <a:rPr lang="en-GB" altLang="en-US" dirty="0"/>
              <a:t> and Thibault </a:t>
            </a:r>
            <a:r>
              <a:rPr lang="en-GB" altLang="en-US" dirty="0" err="1"/>
              <a:t>Vignon</a:t>
            </a:r>
            <a:endParaRPr lang="en-GB" altLang="en-US" dirty="0"/>
          </a:p>
          <a:p>
            <a:pPr>
              <a:lnSpc>
                <a:spcPct val="80000"/>
              </a:lnSpc>
            </a:pPr>
            <a:endParaRPr lang="en-GB" altLang="en-US" dirty="0"/>
          </a:p>
          <a:p>
            <a:pPr>
              <a:lnSpc>
                <a:spcPct val="80000"/>
              </a:lnSpc>
            </a:pPr>
            <a:r>
              <a:rPr lang="en-GB" altLang="en-US" dirty="0"/>
              <a:t>Transport Planning Methods</a:t>
            </a:r>
          </a:p>
          <a:p>
            <a:pPr>
              <a:lnSpc>
                <a:spcPct val="80000"/>
              </a:lnSpc>
            </a:pPr>
            <a:r>
              <a:rPr lang="en-GB" altLang="en-US" dirty="0"/>
              <a:t>ETH</a:t>
            </a:r>
          </a:p>
          <a:p>
            <a:pPr>
              <a:lnSpc>
                <a:spcPct val="80000"/>
              </a:lnSpc>
            </a:pPr>
            <a:r>
              <a:rPr lang="en-GB" altLang="en-US" dirty="0"/>
              <a:t>Zürich</a:t>
            </a:r>
          </a:p>
          <a:p>
            <a:pPr>
              <a:lnSpc>
                <a:spcPct val="80000"/>
              </a:lnSpc>
            </a:pPr>
            <a:endParaRPr lang="en-GB" altLang="en-US" dirty="0"/>
          </a:p>
          <a:p>
            <a:pPr>
              <a:lnSpc>
                <a:spcPct val="80000"/>
              </a:lnSpc>
            </a:pPr>
            <a:r>
              <a:rPr lang="en-GB" altLang="en-US" dirty="0"/>
              <a:t>December 2022</a:t>
            </a: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6AB494A2-C910-89CF-C934-27083162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791200"/>
            <a:ext cx="2859088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03607D7-EC17-01FE-BE73-DEF28F6F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199063"/>
            <a:ext cx="28479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B11-CE12-46B6-0A55-94A9C742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BF52-09A0-149D-8361-AA5A7750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192F-9EBA-5F75-D951-B90547CE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458D-7F65-FA4E-9B12-90631785AA9F}" type="slidenum">
              <a:rPr lang="en-GB" altLang="en-US" smtClean="0"/>
              <a:pPr/>
              <a:t>2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5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AD60-A3B6-7D07-68D9-E8BA9F9C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D99C-62C4-EF64-8418-7029C240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C5C3D-86ED-998E-20B1-C93E5A4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458D-7F65-FA4E-9B12-90631785AA9F}" type="slidenum">
              <a:rPr lang="en-GB" altLang="en-US" smtClean="0"/>
              <a:pPr/>
              <a:t>3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8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F66A-9090-CD77-6B55-49E46B85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4CF7-BD5A-993E-C7E2-1EE7AAC9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 situation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Build a new rail tunnel connecting the zones of Zurich and </a:t>
            </a:r>
            <a:r>
              <a:rPr lang="en-US" dirty="0" err="1"/>
              <a:t>Bulach</a:t>
            </a:r>
            <a:r>
              <a:rPr lang="en-US" dirty="0"/>
              <a:t> : 40% reduction in PT travel time for this O/D pair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a congestion tax of 10 CHF on every trip entering </a:t>
            </a:r>
            <a:r>
              <a:rPr lang="en-US"/>
              <a:t>or leaving zone Zurich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6A74-D733-4DFF-9AC7-9B6DF802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458D-7F65-FA4E-9B12-90631785AA9F}" type="slidenum">
              <a:rPr lang="en-GB" altLang="en-US" smtClean="0"/>
              <a:pPr/>
              <a:t>4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2775-FE25-54B7-E121-794CE3FF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CBA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1E4B-FAF2-E0BB-628E-AA7A9F8F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Travel demand will be constant to/from zones which were not affected by the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Operating costs for runnel will be equivalent to operating costs of current railroad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 travel times are not affected by opening of rail tunnel or congestion tax </a:t>
            </a:r>
            <a:r>
              <a:rPr lang="en-US" dirty="0">
                <a:solidFill>
                  <a:srgbClr val="FF0000"/>
                </a:solidFill>
              </a:rPr>
              <a:t>(may want to get a value for how this does change – in reality decreased demand should effect travel times)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46E47-D7F4-9A3D-7F01-A6F0A0AF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458D-7F65-FA4E-9B12-90631785AA9F}" type="slidenum">
              <a:rPr lang="en-GB" altLang="en-US" smtClean="0"/>
              <a:pPr/>
              <a:t>5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2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596B-227D-2C33-C0A1-906F863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 Costs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C7DC-E481-E0F8-6F38-3FFD9A2C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780244"/>
            <a:ext cx="4038600" cy="5153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Construction Costs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EW Switch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Slab track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Catenary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Interlocking station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Maintenance Costs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Track renewal (every 15 years)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Catenary Renewal (every 10 years)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Project management (5%)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162BC-5083-D8BE-4A21-4B763A0C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458D-7F65-FA4E-9B12-90631785AA9F}" type="slidenum">
              <a:rPr lang="en-GB" altLang="en-US" smtClean="0"/>
              <a:pPr/>
              <a:t>6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E96E81-7FDA-CF8F-6803-F104EE5D1A21}"/>
              </a:ext>
            </a:extLst>
          </p:cNvPr>
          <p:cNvSpPr txBox="1">
            <a:spLocks/>
          </p:cNvSpPr>
          <p:nvPr/>
        </p:nvSpPr>
        <p:spPr bwMode="auto">
          <a:xfrm>
            <a:off x="4610100" y="1780244"/>
            <a:ext cx="4038600" cy="461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Travel time savings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Emissions reductions savings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Congestion savings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D90A-EF97-DFAC-B8AA-2F41FF32A77C}"/>
              </a:ext>
            </a:extLst>
          </p:cNvPr>
          <p:cNvSpPr/>
          <p:nvPr/>
        </p:nvSpPr>
        <p:spPr bwMode="auto">
          <a:xfrm>
            <a:off x="457200" y="1030356"/>
            <a:ext cx="3886200" cy="53008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Costs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852A8-9BB4-56CE-2ADA-4B8B214EC003}"/>
              </a:ext>
            </a:extLst>
          </p:cNvPr>
          <p:cNvSpPr/>
          <p:nvPr/>
        </p:nvSpPr>
        <p:spPr bwMode="auto">
          <a:xfrm>
            <a:off x="4610100" y="1027042"/>
            <a:ext cx="3886200" cy="53008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46747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596B-227D-2C33-C0A1-906F863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Tax Costs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C7DC-E481-E0F8-6F38-3FFD9A2C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780244"/>
            <a:ext cx="4038600" cy="5153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5% operating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162BC-5083-D8BE-4A21-4B763A0C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458D-7F65-FA4E-9B12-90631785AA9F}" type="slidenum">
              <a:rPr lang="en-GB" altLang="en-US" smtClean="0"/>
              <a:pPr/>
              <a:t>7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E96E81-7FDA-CF8F-6803-F104EE5D1A21}"/>
              </a:ext>
            </a:extLst>
          </p:cNvPr>
          <p:cNvSpPr txBox="1">
            <a:spLocks/>
          </p:cNvSpPr>
          <p:nvPr/>
        </p:nvSpPr>
        <p:spPr bwMode="auto">
          <a:xfrm>
            <a:off x="4610100" y="1780244"/>
            <a:ext cx="4038600" cy="461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Cost to drivers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Public revenue from 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Travel time savings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Emissions reductions savings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Congestion savings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D90A-EF97-DFAC-B8AA-2F41FF32A77C}"/>
              </a:ext>
            </a:extLst>
          </p:cNvPr>
          <p:cNvSpPr/>
          <p:nvPr/>
        </p:nvSpPr>
        <p:spPr bwMode="auto">
          <a:xfrm>
            <a:off x="457200" y="1030356"/>
            <a:ext cx="3886200" cy="53008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Costs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852A8-9BB4-56CE-2ADA-4B8B214EC003}"/>
              </a:ext>
            </a:extLst>
          </p:cNvPr>
          <p:cNvSpPr/>
          <p:nvPr/>
        </p:nvSpPr>
        <p:spPr bwMode="auto">
          <a:xfrm>
            <a:off x="4610100" y="1027042"/>
            <a:ext cx="3886200" cy="53008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68926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0F89EC-CE31-17C2-464F-4CDD76FA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721E-3B1A-3149-A782-C7FF9933E5F0}" type="slidenum">
              <a:rPr lang="en-GB" altLang="en-US"/>
              <a:pPr/>
              <a:t>8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40C1FFB-8A4D-95D7-2374-DEB61E5B7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References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C208760-D92D-2430-B1D7-2723CF511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GB" altLang="en-US" dirty="0">
                <a:hlinkClick r:id="rId3"/>
              </a:rPr>
              <a:t>https://www.bfs.admin.ch/bfs/en/home/statistics/population/population-projections/national-projections.html</a:t>
            </a:r>
            <a:r>
              <a:rPr lang="en-GB" altLang="en-US" dirty="0"/>
              <a:t> Swiss population forecast</a:t>
            </a:r>
          </a:p>
          <a:p>
            <a:r>
              <a:rPr lang="en-GB" altLang="en-US" dirty="0">
                <a:hlinkClick r:id="rId4"/>
              </a:rPr>
              <a:t>https://www.gov.uk/government/publications/greenhouse-gas-reporting-conversion-factors-2019</a:t>
            </a:r>
            <a:r>
              <a:rPr lang="en-GB" altLang="en-US" dirty="0"/>
              <a:t> Emissions per </a:t>
            </a:r>
            <a:r>
              <a:rPr lang="en-GB" altLang="en-US" dirty="0" err="1"/>
              <a:t>pkm</a:t>
            </a:r>
            <a:r>
              <a:rPr lang="en-GB" altLang="en-US" dirty="0"/>
              <a:t> travelled by travel mode</a:t>
            </a:r>
          </a:p>
          <a:p>
            <a:endParaRPr lang="en-GB" altLang="en-US" dirty="0"/>
          </a:p>
          <a:p>
            <a:r>
              <a:rPr lang="en-GB" altLang="en-US" dirty="0">
                <a:hlinkClick r:id="rId5"/>
              </a:rPr>
              <a:t>https://op.europa.eu/en/publication-detail/-/publication/9781f65f-8448-11ea-bf12-01aa75ed71a1</a:t>
            </a:r>
            <a:r>
              <a:rPr lang="en-GB" altLang="en-US" dirty="0"/>
              <a:t> EU handbook on external costs of transport (social cost of carbon)</a:t>
            </a:r>
          </a:p>
          <a:p>
            <a:endParaRPr lang="en-GB" altLang="en-US" dirty="0"/>
          </a:p>
          <a:p>
            <a:r>
              <a:rPr lang="en-GB" altLang="en-US" dirty="0"/>
              <a:t>Travel demand forecasts from Lucas’s Elasticity Demand Model, calculated from elasticities from the Travel </a:t>
            </a:r>
            <a:r>
              <a:rPr lang="en-GB" altLang="en-US" dirty="0" err="1"/>
              <a:t>Microcensus</a:t>
            </a:r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Congestion costs from Lucas’ class slides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308</Words>
  <Application>Microsoft Office PowerPoint</Application>
  <PresentationFormat>On-screen Show (4:3)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Helvetica</vt:lpstr>
      <vt:lpstr>Times New Roman</vt:lpstr>
      <vt:lpstr>Office Theme</vt:lpstr>
      <vt:lpstr>Transport Planning Assignment</vt:lpstr>
      <vt:lpstr>PowerPoint Presentation</vt:lpstr>
      <vt:lpstr>PowerPoint Presentation</vt:lpstr>
      <vt:lpstr>Alternatives considered</vt:lpstr>
      <vt:lpstr>CBA Assumptions</vt:lpstr>
      <vt:lpstr>Tunnel Costs &amp; Benefits</vt:lpstr>
      <vt:lpstr>Congestion Tax Costs &amp; Benefits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of Working from home in Switzerland, 2015-2050  (A. Danalet, A. Justen, N. A. Mathys)</dc:title>
  <dc:creator>Heinonen  Sanelma</dc:creator>
  <cp:lastModifiedBy>Thibault Vignon</cp:lastModifiedBy>
  <cp:revision>14</cp:revision>
  <dcterms:created xsi:type="dcterms:W3CDTF">2022-10-31T12:35:52Z</dcterms:created>
  <dcterms:modified xsi:type="dcterms:W3CDTF">2022-12-14T09:53:57Z</dcterms:modified>
</cp:coreProperties>
</file>