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58" r:id="rId11"/>
    <p:sldId id="260" r:id="rId12"/>
    <p:sldId id="261" r:id="rId13"/>
    <p:sldId id="262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3106-28BC-4D74-B6CE-489ED505D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82E3A9-C074-40C1-9D7C-3C932A44C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9F34EB-54A1-40E6-A6FD-6E4577A1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0482D-4F89-4E83-BA52-38B784C1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FF8BC-09C2-4060-8FAC-85FA0346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75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31744-2AFA-4A96-A135-1902F867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CF2C58-DE85-426A-971C-AAA903FB5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F07257-3129-4810-A420-F724EA5C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1E68F3-C016-42BC-B517-09E6F5F8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77DD67-60AF-4CB8-838C-6FB13443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51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5DBDB8-00B9-4E6F-934E-30328EA9E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93D3C9-9980-4ECC-85FB-B4CA4906A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6E1D3-4789-4E07-AF20-2A974B3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39E1F5-EE72-4A38-B8FA-B733131E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789CE2-D159-4E88-A8E6-96B40882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57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49E77-1D81-4F51-9384-F5652557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D5F9C1-3E2A-48E9-9A1F-7144BF5A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1C6EA-98E2-486A-B433-7CCCE1A1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05262-A386-4FCD-BC5C-9FB97723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13988A-2190-4831-8927-4B17C8AB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3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AD41D-ADB1-4DA6-A735-95C7B1A7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0DF9D5-B080-4617-B600-17FFAD44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04FDF9-9E92-403A-9032-97B2E163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1D1121-1713-4FD0-91A4-D56CDC00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98D1B-8A67-47CF-AB3A-35432B8C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9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649FD-17C9-4E42-A293-0A65FB2B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D1A94-930F-4F16-8C39-02BD0B7C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B05249-B713-4C2C-B8F2-301BA94B5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26C111-B7C1-4DE1-9E80-BF7BFC0F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5BD42E-D7DD-47F9-98D6-7888A883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F97BB6-A412-4BD7-9F9F-79EBF071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74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88353-DC87-43EB-A813-21F6DFCC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260477-1A7F-4C99-9FF9-507CC51B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943D2A-C8C3-46C7-8CAF-601D371A7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F550B4-4AE0-4951-82DC-FC6D2623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994A6A-FCF1-49A1-B93E-2C0470910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57744B-6DA7-402C-B4BE-C5440A19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317024-4A05-4615-ADF6-F2BC08F2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8685F0-FCE7-4FEE-93B5-5051263A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1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DF369-D87A-4FA1-AB2C-76AEF2FE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8C36AC-7678-4474-84F6-670DE9C8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E5AFF-8C40-4895-985B-9D67BE41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892F2F-89F8-43B7-9390-E730E150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41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446F54-3017-4C70-85BB-A3ACDB34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BD1D9F-6471-4836-98B0-33DA46F8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CDD87A-9FF9-4D97-94A6-9AAE67A6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7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DF9FA-B251-4F81-A427-54184A62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117C1-2170-47C9-AD6D-BE0C77B4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8FD0E3-BC3A-4F4F-BEFC-FE37EE418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292200-BD85-4FF1-B0C9-99813AA8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1627FE-2320-4021-A84B-4A3505D5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C7C85C-4F2C-4F1D-9712-9E6E97F6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48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2853A-48C9-43A8-A5E4-6FC36462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5B8E31-8B31-46FD-B0AB-AF507E8B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345639-7C0E-48E4-A26E-DB274EB85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52990A-7F71-41F3-BBE2-0AAF9945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14E39-68B4-49BB-AF35-3BA9B8DF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3E0515-5500-47D2-9A75-CCCB2098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9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3596A0-12D1-496B-9A5F-7A2322D3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1DA5FF-2CA6-4A2C-9D05-6408E4A10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ABB85-1C7D-4F9C-8279-95A9E1C66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7B9A-38C2-40F8-BF0C-E69FC542A6B2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BC56B-728E-45E0-87CC-8DF54CDD4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A79E63-E601-4384-B634-9DC509FF7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C2EC-6902-45C3-9054-2660ED95BC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94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4849404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Summary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5" y="1363424"/>
            <a:ext cx="7306812" cy="3862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Basic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Properties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Basic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Functions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Int,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float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Decimal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considerations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success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failure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Events module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Base module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module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Minimal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Coping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memory issues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8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575029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Events module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4" y="1363424"/>
            <a:ext cx="10698601" cy="427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Some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trigger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collected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by the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execution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notify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outside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world.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the </a:t>
            </a:r>
            <a:r>
              <a:rPr lang="fr-FR" i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Transfer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propagated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once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transfer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made (and not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rolled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back).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Recommendations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details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might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vary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That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why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triggering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encapsulated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own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dedicated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module.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Though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minimal set of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exist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user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able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register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/trigger more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9D0985C-1106-2D44-B10D-5FB53713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44" y="2189843"/>
            <a:ext cx="54483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3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542969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Base module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4" y="1363424"/>
            <a:ext cx="10698601" cy="427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Token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implementation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has to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easy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fast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for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users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Thus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basic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have a default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by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Pikcio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Because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have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at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root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of the module,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cannot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a base class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inherit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Instead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default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behaviors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belong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the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module and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called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by the user: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Recommendations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have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same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signature but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accept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front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arguments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collected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on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not trigger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related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otherwise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lessen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reuse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possibilities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00C000"/>
              </a:solidFill>
              <a:latin typeface="Ink Free" panose="03080402000500000000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1391DF9F-7611-224D-890C-9E457EEA18EE}"/>
              </a:ext>
            </a:extLst>
          </p:cNvPr>
          <p:cNvGrpSpPr/>
          <p:nvPr/>
        </p:nvGrpSpPr>
        <p:grpSpPr>
          <a:xfrm>
            <a:off x="1129121" y="2945805"/>
            <a:ext cx="6695060" cy="1065852"/>
            <a:chOff x="1031845" y="2786900"/>
            <a:chExt cx="6695060" cy="1065852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8778E978-B80A-3548-989E-EBC2B9B31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1845" y="3154252"/>
              <a:ext cx="6502400" cy="698500"/>
            </a:xfrm>
            <a:prstGeom prst="rect">
              <a:avLst/>
            </a:prstGeom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00E06EE4-0369-B54F-BB0A-731270F0F9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2" t="-17144" r="-2941"/>
            <a:stretch/>
          </p:blipFill>
          <p:spPr>
            <a:xfrm>
              <a:off x="1031845" y="2786900"/>
              <a:ext cx="6695060" cy="386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774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08371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Context module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4" y="1363424"/>
            <a:ext cx="10698601" cy="486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Some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information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needs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provided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runtime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easiest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« </a:t>
            </a:r>
            <a:r>
              <a:rPr lang="fr-FR" i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sender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 »,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address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of the user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invoked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Forcing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additional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parameters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painful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It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impossible to tell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which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going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use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attribute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the signatures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become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heavy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« 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 »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a first argument of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method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seems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reasonable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However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since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parameter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has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typed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builtin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c.f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Smart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Contract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definition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option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excluded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simplest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all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attributes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separate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module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imported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This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adding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attributes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smooth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does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not impact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existing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code. Signatures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small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possible.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00C000"/>
              </a:solidFill>
              <a:latin typeface="Ink Free" panose="03080402000500000000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2D4D8D66-ACF6-4540-AD02-F2B66D5261C5}"/>
              </a:ext>
            </a:extLst>
          </p:cNvPr>
          <p:cNvGrpSpPr/>
          <p:nvPr/>
        </p:nvGrpSpPr>
        <p:grpSpPr>
          <a:xfrm>
            <a:off x="1031844" y="4276956"/>
            <a:ext cx="6184900" cy="1954852"/>
            <a:chOff x="1031844" y="4276956"/>
            <a:chExt cx="6184900" cy="1954852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32B5D1A-15FC-D14E-91D3-02C0DD057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1844" y="4644308"/>
              <a:ext cx="6184900" cy="158750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E7B582-6FF6-014E-82B5-E8BE6F2CC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2" t="-17144" r="4847" b="-51331"/>
            <a:stretch/>
          </p:blipFill>
          <p:spPr>
            <a:xfrm>
              <a:off x="1031844" y="4276956"/>
              <a:ext cx="6184900" cy="556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21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20394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Minimal Example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432B0A8-81FA-984A-A770-6931C7224E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67"/>
          <a:stretch/>
        </p:blipFill>
        <p:spPr>
          <a:xfrm>
            <a:off x="377844" y="1345473"/>
            <a:ext cx="5535512" cy="412786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1AD65DF-E5F3-F043-A525-75F16D271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35"/>
          <a:stretch/>
        </p:blipFill>
        <p:spPr>
          <a:xfrm>
            <a:off x="6017858" y="1345473"/>
            <a:ext cx="5751775" cy="38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5431295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Storage issue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sp>
        <p:nvSpPr>
          <p:cNvPr id="7" name="Zone de texte 2">
            <a:extLst>
              <a:ext uri="{FF2B5EF4-FFF2-40B4-BE49-F238E27FC236}">
                <a16:creationId xmlns:a16="http://schemas.microsoft.com/office/drawing/2014/main" id="{AF8D6609-FFCF-BC45-A2F1-EB0790AF0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4" y="1363424"/>
            <a:ext cx="10698601" cy="455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Balance and allowances can potentially become huge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If the token has hundreds of thousands users, those two maps (plus possibly other storage variables) may become a burden to store. Let’s assume (roughly):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 balance entry stored as JSON is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~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70 digits long: 64 for the address, 5 for the amount plus a separator.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balance has 100,000 entries.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100,000 x 70 = 7,000,000 bytes = 6.67 Mb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If balance is mentioned in the JSON in the “before” and “after” sections of the call, it makes it a payload of 13Mb per call to store in the ledger.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This statement applies: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to all types of variable which length is not fixed (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map, list, set, tuple, bytes)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To all kinds of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250092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016391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Storage solution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sp>
        <p:nvSpPr>
          <p:cNvPr id="7" name="Zone de texte 2">
            <a:extLst>
              <a:ext uri="{FF2B5EF4-FFF2-40B4-BE49-F238E27FC236}">
                <a16:creationId xmlns:a16="http://schemas.microsoft.com/office/drawing/2014/main" id="{AF8D6609-FFCF-BC45-A2F1-EB0790AF0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4" y="1363424"/>
            <a:ext cx="10698601" cy="316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ledger should not save consecutive states of a variable but only the delta of each call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This is the standard approach used by source control tools like git or SVN: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 node (execution details stored in the ledger) contains only the difference with the previous node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 is possible to rebuild the current state by applying in order all the deltas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masternodes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should each “cache” the current version of the storage per contract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Because rebuilding </a:t>
            </a:r>
          </a:p>
        </p:txBody>
      </p:sp>
    </p:spTree>
    <p:extLst>
      <p:ext uri="{BB962C8B-B14F-4D97-AF65-F5344CB8AC3E}">
        <p14:creationId xmlns:p14="http://schemas.microsoft.com/office/powerpoint/2010/main" val="89951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288901" cy="626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Tokens basic properties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69B25-7A4B-9A43-B993-8340BE546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51651"/>
              </p:ext>
            </p:extLst>
          </p:nvPr>
        </p:nvGraphicFramePr>
        <p:xfrm>
          <a:off x="368569" y="1347965"/>
          <a:ext cx="11404536" cy="4449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235">
                  <a:extLst>
                    <a:ext uri="{9D8B030D-6E8A-4147-A177-3AD203B41FA5}">
                      <a16:colId xmlns:a16="http://schemas.microsoft.com/office/drawing/2014/main" val="1534207695"/>
                    </a:ext>
                  </a:extLst>
                </a:gridCol>
                <a:gridCol w="1848256">
                  <a:extLst>
                    <a:ext uri="{9D8B030D-6E8A-4147-A177-3AD203B41FA5}">
                      <a16:colId xmlns:a16="http://schemas.microsoft.com/office/drawing/2014/main" val="1443592641"/>
                    </a:ext>
                  </a:extLst>
                </a:gridCol>
                <a:gridCol w="2276272">
                  <a:extLst>
                    <a:ext uri="{9D8B030D-6E8A-4147-A177-3AD203B41FA5}">
                      <a16:colId xmlns:a16="http://schemas.microsoft.com/office/drawing/2014/main" val="4060353780"/>
                    </a:ext>
                  </a:extLst>
                </a:gridCol>
                <a:gridCol w="5712773">
                  <a:extLst>
                    <a:ext uri="{9D8B030D-6E8A-4147-A177-3AD203B41FA5}">
                      <a16:colId xmlns:a16="http://schemas.microsoft.com/office/drawing/2014/main" val="446176425"/>
                    </a:ext>
                  </a:extLst>
                </a:gridCol>
              </a:tblGrid>
              <a:tr h="520332">
                <a:tc>
                  <a:txBody>
                    <a:bodyPr/>
                    <a:lstStyle/>
                    <a:p>
                      <a:r>
                        <a:rPr lang="en-GB" sz="2500" dirty="0"/>
                        <a:t>Name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Type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Initial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Description</a:t>
                      </a:r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1320144218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name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str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''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friendly name of the token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9551142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symbol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str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''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symbol of the token currency. Should be 3 or 4 characters long.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2460819398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decimals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MAX_TOKEN_DECIMALS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number of decimals to express an amount of the token.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75187694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initial_supply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initial amount of the token on the market.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260865013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total_supply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current amount of the token on the market, in case some has been minted or burnt.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953124865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balance_of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str,int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{}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Maps customers addresses to their current balance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6988402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Allowance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str,int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{}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for each customer a map to the amount spenders are allowed to spend on their behalf.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4280429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E1262AC-CB9D-C449-B104-BE6500E36BEC}"/>
              </a:ext>
            </a:extLst>
          </p:cNvPr>
          <p:cNvSpPr txBox="1"/>
          <p:nvPr/>
        </p:nvSpPr>
        <p:spPr>
          <a:xfrm>
            <a:off x="368569" y="5972783"/>
            <a:ext cx="11534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According to Smart Contract definition, these properties have to be at the root of the module to be saved in the storage </a:t>
            </a:r>
            <a:br>
              <a:rPr lang="en-GB" dirty="0"/>
            </a:br>
            <a:r>
              <a:rPr lang="en-GB" dirty="0"/>
              <a:t>between each call.</a:t>
            </a:r>
          </a:p>
        </p:txBody>
      </p:sp>
    </p:spTree>
    <p:extLst>
      <p:ext uri="{BB962C8B-B14F-4D97-AF65-F5344CB8AC3E}">
        <p14:creationId xmlns:p14="http://schemas.microsoft.com/office/powerpoint/2010/main" val="3736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288901" cy="626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Basic Functions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69B25-7A4B-9A43-B993-8340BE5466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925" y="1292659"/>
          <a:ext cx="11810462" cy="447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33">
                  <a:extLst>
                    <a:ext uri="{9D8B030D-6E8A-4147-A177-3AD203B41FA5}">
                      <a16:colId xmlns:a16="http://schemas.microsoft.com/office/drawing/2014/main" val="1534207695"/>
                    </a:ext>
                  </a:extLst>
                </a:gridCol>
                <a:gridCol w="4239766">
                  <a:extLst>
                    <a:ext uri="{9D8B030D-6E8A-4147-A177-3AD203B41FA5}">
                      <a16:colId xmlns:a16="http://schemas.microsoft.com/office/drawing/2014/main" val="1443592641"/>
                    </a:ext>
                  </a:extLst>
                </a:gridCol>
                <a:gridCol w="6119663">
                  <a:extLst>
                    <a:ext uri="{9D8B030D-6E8A-4147-A177-3AD203B41FA5}">
                      <a16:colId xmlns:a16="http://schemas.microsoft.com/office/drawing/2014/main" val="446176425"/>
                    </a:ext>
                  </a:extLst>
                </a:gridCol>
              </a:tblGrid>
              <a:tr h="520332">
                <a:tc>
                  <a:txBody>
                    <a:bodyPr/>
                    <a:lstStyle/>
                    <a:p>
                      <a:r>
                        <a:rPr lang="en-GB" sz="2500" dirty="0"/>
                        <a:t>Name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Signature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Description</a:t>
                      </a:r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1320144218"/>
                  </a:ext>
                </a:extLst>
              </a:tr>
              <a:tr h="338026">
                <a:tc>
                  <a:txBody>
                    <a:bodyPr/>
                    <a:lstStyle/>
                    <a:p>
                      <a:r>
                        <a:rPr lang="en-GB" sz="1600" dirty="0" err="1"/>
                        <a:t>init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supply: float, _name: </a:t>
                      </a:r>
                      <a:r>
                        <a:rPr lang="en-GB" sz="1400" dirty="0" err="1"/>
                        <a:t>str</a:t>
                      </a:r>
                      <a:r>
                        <a:rPr lang="en-GB" sz="1400" dirty="0"/>
                        <a:t>, _symbol: </a:t>
                      </a:r>
                      <a:r>
                        <a:rPr lang="en-GB" sz="1400" dirty="0" err="1"/>
                        <a:t>str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Initialise this token with a new name, symbol and supply.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9551142"/>
                  </a:ext>
                </a:extLst>
              </a:tr>
              <a:tr h="366478">
                <a:tc>
                  <a:txBody>
                    <a:bodyPr/>
                    <a:lstStyle/>
                    <a:p>
                      <a:r>
                        <a:rPr lang="en-GB" sz="1600" dirty="0"/>
                        <a:t>transfer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a transfer from the sender to the specified address.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2460819398"/>
                  </a:ext>
                </a:extLst>
              </a:tr>
              <a:tr h="351388">
                <a:tc>
                  <a:txBody>
                    <a:bodyPr/>
                    <a:lstStyle/>
                    <a:p>
                      <a:r>
                        <a:rPr lang="en-GB" sz="1600" dirty="0"/>
                        <a:t>mint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money creation and add created amount to recipient balance.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75187694"/>
                  </a:ext>
                </a:extLst>
              </a:tr>
              <a:tr h="336297">
                <a:tc>
                  <a:txBody>
                    <a:bodyPr/>
                    <a:lstStyle/>
                    <a:p>
                      <a:r>
                        <a:rPr lang="en-GB" sz="1600" dirty="0"/>
                        <a:t>burn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Destroy money. Money is withdrawn from sender's account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260865013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approve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specified address to spend provided amount from sender account. The approval is set to specified amount.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953124865"/>
                  </a:ext>
                </a:extLst>
              </a:tr>
              <a:tr h="393202">
                <a:tc>
                  <a:txBody>
                    <a:bodyPr/>
                    <a:lstStyle/>
                    <a:p>
                      <a:r>
                        <a:rPr lang="en-GB" sz="1600" dirty="0" err="1"/>
                        <a:t>add_approve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 err="1"/>
                        <a:t>delta_amount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change on allowance. Negative amounts decrease the approval.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6988402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transfer_from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from_address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 Transfer from another address to specified recipient. Operation is only allowed if sender has enough allowance on the source account.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428042944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burn_from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from_address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 Burn from another account. Operation is only allowed if sender has sufficient allowance on the source account.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8451512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F21F8D-A4FF-1C4D-8E6B-864E7D5D8E10}"/>
              </a:ext>
            </a:extLst>
          </p:cNvPr>
          <p:cNvSpPr txBox="1"/>
          <p:nvPr/>
        </p:nvSpPr>
        <p:spPr>
          <a:xfrm>
            <a:off x="368569" y="5972783"/>
            <a:ext cx="104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According to the Smart Contract definition, these functions have to be at the root of the module to be public.</a:t>
            </a:r>
          </a:p>
        </p:txBody>
      </p:sp>
    </p:spTree>
    <p:extLst>
      <p:ext uri="{BB962C8B-B14F-4D97-AF65-F5344CB8AC3E}">
        <p14:creationId xmlns:p14="http://schemas.microsoft.com/office/powerpoint/2010/main" val="230153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7386959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Int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, Float and Decimal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5" y="1363424"/>
            <a:ext cx="9496818" cy="415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There are three main numeric types in python (excluding Complex which is out of bounds here):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 the default integer type. It is the most performant to handle. In Python,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 is not bounded,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e.g. you can have an infinitely long integer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float: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 the default floating point type (64 bytes). Great to handle decimals as long as the precision is not critical: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Decimal: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 pure python type dedicated to handle fractions accurately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E01B32-E073-5241-ADF1-0501F0911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534"/>
          <a:stretch/>
        </p:blipFill>
        <p:spPr>
          <a:xfrm>
            <a:off x="1336493" y="3183710"/>
            <a:ext cx="4443761" cy="176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3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4668266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Decimal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36" y="1363424"/>
            <a:ext cx="10193504" cy="1971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Pros: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Great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precision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decimals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Not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builtin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slower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No default JSON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serialisation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Requires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more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work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quid of inter-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process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representation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1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3970959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Float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36" y="1363424"/>
            <a:ext cx="10193504" cy="237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Pros: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Builtin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standard type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handle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floating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values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Consistent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serialisation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representation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between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platforms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(Python, Java, C++, C#...)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Can’t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guarantee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exact value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order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use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always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have to round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before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handling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7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3483646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Int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36" y="1363424"/>
            <a:ext cx="10193504" cy="237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Pros: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Fastest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numeric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Unlimited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size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Consistent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serialisation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representation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between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platforms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(Python, Java, C++, C#...)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not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decimal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7988084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Numeric Type conclusion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36" y="1363424"/>
            <a:ext cx="10193504" cy="415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Competition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Both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ERC20 and NEP5 use a « 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biginteger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 » type to store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token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amounts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token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precision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used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represent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decimal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an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integer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u="sng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fr-FR" u="sng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Amount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20.5345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Precision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4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Stored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value: 20.5345 * 10 **4 = 205345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Conclusion: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Pikcio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Token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use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integers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well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advantage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since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Python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integers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are not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bounded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precision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almost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unlimited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7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9865201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Endpoint Success, Failure and Error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36" y="1363424"/>
            <a:ext cx="10193504" cy="246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Calling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result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three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different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ways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Success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operation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succeeded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State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saved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appropriate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result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returned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return a value: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result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of a computation or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indicate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success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Failure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operation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not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complete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but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some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changes are permanent. The state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saved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return a default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negative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value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depending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on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operation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(False, 0, ’’…)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operation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not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complete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the changes have been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rolled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back.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raises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 exception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instead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returning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value.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041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1303</Words>
  <Application>Microsoft Macintosh PowerPoint</Application>
  <PresentationFormat>Widescreen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MS Mincho</vt:lpstr>
      <vt:lpstr>Arial</vt:lpstr>
      <vt:lpstr>Calibri</vt:lpstr>
      <vt:lpstr>Calibri Light</vt:lpstr>
      <vt:lpstr>Century Gothic</vt:lpstr>
      <vt:lpstr>Ink Free</vt:lpstr>
      <vt:lpstr>MinionPro-Regular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Jorick Lartigau</dc:creator>
  <cp:lastModifiedBy>Thibault Drevon</cp:lastModifiedBy>
  <cp:revision>26</cp:revision>
  <dcterms:created xsi:type="dcterms:W3CDTF">2018-07-13T14:48:51Z</dcterms:created>
  <dcterms:modified xsi:type="dcterms:W3CDTF">2018-09-28T15:40:37Z</dcterms:modified>
</cp:coreProperties>
</file>