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8" r:id="rId2"/>
  </p:sldIdLst>
  <p:sldSz cx="7562850" cy="10688638"/>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a:srgbClr val="5898B8"/>
    <a:srgbClr val="404042"/>
    <a:srgbClr val="58585A"/>
    <a:srgbClr val="E7E7EA"/>
    <a:srgbClr val="FFCC09"/>
    <a:srgbClr val="FEF300"/>
    <a:srgbClr val="7E7F82"/>
    <a:srgbClr val="2E3A40"/>
    <a:srgbClr val="FCD8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251"/>
    <p:restoredTop sz="94595"/>
  </p:normalViewPr>
  <p:slideViewPr>
    <p:cSldViewPr snapToGrid="0" snapToObjects="1">
      <p:cViewPr>
        <p:scale>
          <a:sx n="150" d="100"/>
          <a:sy n="150" d="100"/>
        </p:scale>
        <p:origin x="1200" y="-2652"/>
      </p:cViewPr>
      <p:guideLst>
        <p:guide orient="horz" pos="3367"/>
        <p:guide pos="2382"/>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FF9852-8A9D-FA43-9BC6-1FE6D867865C}" type="datetimeFigureOut">
              <a:t>03/06/2021</a:t>
            </a:fld>
            <a:endParaRPr lang="en-US"/>
          </a:p>
        </p:txBody>
      </p:sp>
      <p:sp>
        <p:nvSpPr>
          <p:cNvPr id="4" name="Slide Image Placeholder 3"/>
          <p:cNvSpPr>
            <a:spLocks noGrp="1" noRot="1" noChangeAspect="1"/>
          </p:cNvSpPr>
          <p:nvPr>
            <p:ph type="sldImg" idx="2"/>
          </p:nvPr>
        </p:nvSpPr>
        <p:spPr>
          <a:xfrm>
            <a:off x="2336800" y="1143000"/>
            <a:ext cx="2184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68FC55-56A1-8E40-9B86-97BA77CFC2EF}" type="slidenum">
              <a:t>‹N°›</a:t>
            </a:fld>
            <a:endParaRPr lang="en-US"/>
          </a:p>
        </p:txBody>
      </p:sp>
    </p:spTree>
    <p:extLst>
      <p:ext uri="{BB962C8B-B14F-4D97-AF65-F5344CB8AC3E}">
        <p14:creationId xmlns:p14="http://schemas.microsoft.com/office/powerpoint/2010/main" val="1740745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8FC55-56A1-8E40-9B86-97BA77CFC2EF}" type="slidenum">
              <a:t>1</a:t>
            </a:fld>
            <a:endParaRPr lang="en-US"/>
          </a:p>
        </p:txBody>
      </p:sp>
    </p:spTree>
    <p:extLst>
      <p:ext uri="{BB962C8B-B14F-4D97-AF65-F5344CB8AC3E}">
        <p14:creationId xmlns:p14="http://schemas.microsoft.com/office/powerpoint/2010/main" val="1546987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567214" y="3320407"/>
            <a:ext cx="6428423" cy="2291129"/>
          </a:xfrm>
        </p:spPr>
        <p:txBody>
          <a:bodyPr/>
          <a:lstStyle/>
          <a:p>
            <a:r>
              <a:rPr lang="fr-FR"/>
              <a:t>Cliquez et modifiez le titre</a:t>
            </a:r>
          </a:p>
        </p:txBody>
      </p:sp>
      <p:sp>
        <p:nvSpPr>
          <p:cNvPr id="3" name="Sous-titre 2"/>
          <p:cNvSpPr>
            <a:spLocks noGrp="1"/>
          </p:cNvSpPr>
          <p:nvPr>
            <p:ph type="subTitle" idx="1"/>
          </p:nvPr>
        </p:nvSpPr>
        <p:spPr>
          <a:xfrm>
            <a:off x="1134428" y="6056895"/>
            <a:ext cx="5293995" cy="2731541"/>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8CF0904D-930F-FD46-A326-BF7152BF9E0A}" type="datetimeFigureOut">
              <a:rPr lang="fr-FR" smtClean="0"/>
              <a:t>03/06/2021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3068178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CF0904D-930F-FD46-A326-BF7152BF9E0A}" type="datetimeFigureOut">
              <a:rPr lang="fr-FR" smtClean="0"/>
              <a:t>03/06/2021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1391079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4535084" y="668040"/>
            <a:ext cx="1407530" cy="14214405"/>
          </a:xfrm>
        </p:spPr>
        <p:txBody>
          <a:bodyPr vert="eaVert"/>
          <a:lstStyle/>
          <a:p>
            <a:r>
              <a:rPr lang="fr-FR"/>
              <a:t>Cliquez et modifiez le titre</a:t>
            </a:r>
          </a:p>
        </p:txBody>
      </p:sp>
      <p:sp>
        <p:nvSpPr>
          <p:cNvPr id="3" name="Espace réservé du texte vertical 2"/>
          <p:cNvSpPr>
            <a:spLocks noGrp="1"/>
          </p:cNvSpPr>
          <p:nvPr>
            <p:ph type="body" orient="vert" idx="1"/>
          </p:nvPr>
        </p:nvSpPr>
        <p:spPr>
          <a:xfrm>
            <a:off x="312493" y="668040"/>
            <a:ext cx="4096544" cy="1421440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CF0904D-930F-FD46-A326-BF7152BF9E0A}" type="datetimeFigureOut">
              <a:rPr lang="fr-FR" smtClean="0"/>
              <a:t>03/06/2021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1804268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CF0904D-930F-FD46-A326-BF7152BF9E0A}" type="datetimeFigureOut">
              <a:rPr lang="fr-FR" smtClean="0"/>
              <a:t>03/06/2021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385820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597413" y="6868441"/>
            <a:ext cx="6428423" cy="2122882"/>
          </a:xfrm>
        </p:spPr>
        <p:txBody>
          <a:bodyPr anchor="t"/>
          <a:lstStyle>
            <a:lvl1pPr algn="l">
              <a:defRPr sz="4000" b="1" cap="all"/>
            </a:lvl1pPr>
          </a:lstStyle>
          <a:p>
            <a:r>
              <a:rPr lang="fr-FR"/>
              <a:t>Cliquez et modifiez le titre</a:t>
            </a:r>
          </a:p>
        </p:txBody>
      </p:sp>
      <p:sp>
        <p:nvSpPr>
          <p:cNvPr id="3" name="Espace réservé du texte 2"/>
          <p:cNvSpPr>
            <a:spLocks noGrp="1"/>
          </p:cNvSpPr>
          <p:nvPr>
            <p:ph type="body" idx="1"/>
          </p:nvPr>
        </p:nvSpPr>
        <p:spPr>
          <a:xfrm>
            <a:off x="597413" y="4530301"/>
            <a:ext cx="6428423" cy="233813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8CF0904D-930F-FD46-A326-BF7152BF9E0A}" type="datetimeFigureOut">
              <a:rPr lang="fr-FR" smtClean="0"/>
              <a:t>03/06/2021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3916584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sz="half" idx="1"/>
          </p:nvPr>
        </p:nvSpPr>
        <p:spPr>
          <a:xfrm>
            <a:off x="312493" y="3887003"/>
            <a:ext cx="2752037" cy="109954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3190577" y="3887003"/>
            <a:ext cx="2752037" cy="109954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8CF0904D-930F-FD46-A326-BF7152BF9E0A}" type="datetimeFigureOut">
              <a:rPr lang="fr-FR" smtClean="0"/>
              <a:t>03/06/2021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418213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378143" y="428041"/>
            <a:ext cx="6806565" cy="1781440"/>
          </a:xfrm>
        </p:spPr>
        <p:txBody>
          <a:bodyPr/>
          <a:lstStyle>
            <a:lvl1pPr>
              <a:defRPr/>
            </a:lvl1pPr>
          </a:lstStyle>
          <a:p>
            <a:r>
              <a:rPr lang="fr-FR"/>
              <a:t>Cliquez et modifiez le titre</a:t>
            </a:r>
          </a:p>
        </p:txBody>
      </p:sp>
      <p:sp>
        <p:nvSpPr>
          <p:cNvPr id="3" name="Espace réservé du texte 2"/>
          <p:cNvSpPr>
            <a:spLocks noGrp="1"/>
          </p:cNvSpPr>
          <p:nvPr>
            <p:ph type="body" idx="1"/>
          </p:nvPr>
        </p:nvSpPr>
        <p:spPr>
          <a:xfrm>
            <a:off x="378143" y="2392573"/>
            <a:ext cx="3341572" cy="9971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378143" y="3389684"/>
            <a:ext cx="3341572" cy="61583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3841823" y="2392573"/>
            <a:ext cx="3342885" cy="9971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3841823" y="3389684"/>
            <a:ext cx="3342885" cy="61583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8CF0904D-930F-FD46-A326-BF7152BF9E0A}" type="datetimeFigureOut">
              <a:rPr lang="fr-FR" smtClean="0"/>
              <a:t>03/06/2021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4214897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e la date 2"/>
          <p:cNvSpPr>
            <a:spLocks noGrp="1"/>
          </p:cNvSpPr>
          <p:nvPr>
            <p:ph type="dt" sz="half" idx="10"/>
          </p:nvPr>
        </p:nvSpPr>
        <p:spPr/>
        <p:txBody>
          <a:bodyPr/>
          <a:lstStyle/>
          <a:p>
            <a:fld id="{8CF0904D-930F-FD46-A326-BF7152BF9E0A}" type="datetimeFigureOut">
              <a:rPr lang="fr-FR" smtClean="0"/>
              <a:t>03/06/2021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3274726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CF0904D-930F-FD46-A326-BF7152BF9E0A}" type="datetimeFigureOut">
              <a:rPr lang="fr-FR" smtClean="0"/>
              <a:t>03/06/2021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3278184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378143" y="425566"/>
            <a:ext cx="2488126" cy="1811130"/>
          </a:xfrm>
        </p:spPr>
        <p:txBody>
          <a:bodyPr anchor="b"/>
          <a:lstStyle>
            <a:lvl1pPr algn="l">
              <a:defRPr sz="2000" b="1"/>
            </a:lvl1pPr>
          </a:lstStyle>
          <a:p>
            <a:r>
              <a:rPr lang="fr-FR"/>
              <a:t>Cliquez et modifiez le titre</a:t>
            </a:r>
          </a:p>
        </p:txBody>
      </p:sp>
      <p:sp>
        <p:nvSpPr>
          <p:cNvPr id="3" name="Espace réservé du contenu 2"/>
          <p:cNvSpPr>
            <a:spLocks noGrp="1"/>
          </p:cNvSpPr>
          <p:nvPr>
            <p:ph idx="1"/>
          </p:nvPr>
        </p:nvSpPr>
        <p:spPr>
          <a:xfrm>
            <a:off x="2956864" y="425567"/>
            <a:ext cx="4227843" cy="912245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378143" y="2236697"/>
            <a:ext cx="2488126" cy="73113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8CF0904D-930F-FD46-A326-BF7152BF9E0A}" type="datetimeFigureOut">
              <a:rPr lang="fr-FR" smtClean="0"/>
              <a:t>03/06/2021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3712155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482372" y="7482047"/>
            <a:ext cx="4537710" cy="883298"/>
          </a:xfrm>
        </p:spPr>
        <p:txBody>
          <a:bodyPr anchor="b"/>
          <a:lstStyle>
            <a:lvl1pPr algn="l">
              <a:defRPr sz="2000" b="1"/>
            </a:lvl1pPr>
          </a:lstStyle>
          <a:p>
            <a:r>
              <a:rPr lang="fr-FR"/>
              <a:t>Cliquez et modifiez le titre</a:t>
            </a:r>
          </a:p>
        </p:txBody>
      </p:sp>
      <p:sp>
        <p:nvSpPr>
          <p:cNvPr id="3" name="Espace réservé pour une image  2"/>
          <p:cNvSpPr>
            <a:spLocks noGrp="1"/>
          </p:cNvSpPr>
          <p:nvPr>
            <p:ph type="pic" idx="1"/>
          </p:nvPr>
        </p:nvSpPr>
        <p:spPr>
          <a:xfrm>
            <a:off x="1482372" y="955049"/>
            <a:ext cx="4537710" cy="641318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482372" y="8365344"/>
            <a:ext cx="4537710" cy="1254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8CF0904D-930F-FD46-A326-BF7152BF9E0A}" type="datetimeFigureOut">
              <a:rPr lang="fr-FR" smtClean="0"/>
              <a:t>03/06/2021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358615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378143" y="428041"/>
            <a:ext cx="6806565" cy="1781440"/>
          </a:xfrm>
          <a:prstGeom prst="rect">
            <a:avLst/>
          </a:prstGeom>
        </p:spPr>
        <p:txBody>
          <a:bodyPr vert="horz" lIns="91440" tIns="45720" rIns="91440" bIns="45720" rtlCol="0" anchor="ctr">
            <a:normAutofit/>
          </a:bodyPr>
          <a:lstStyle/>
          <a:p>
            <a:r>
              <a:rPr lang="fr-FR"/>
              <a:t>Cliquez et modifiez le titre</a:t>
            </a:r>
          </a:p>
        </p:txBody>
      </p:sp>
      <p:sp>
        <p:nvSpPr>
          <p:cNvPr id="3" name="Espace réservé du texte 2"/>
          <p:cNvSpPr>
            <a:spLocks noGrp="1"/>
          </p:cNvSpPr>
          <p:nvPr>
            <p:ph type="body" idx="1"/>
          </p:nvPr>
        </p:nvSpPr>
        <p:spPr>
          <a:xfrm>
            <a:off x="378143" y="2494016"/>
            <a:ext cx="6806565" cy="705400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378143" y="9906785"/>
            <a:ext cx="1764665" cy="569071"/>
          </a:xfrm>
          <a:prstGeom prst="rect">
            <a:avLst/>
          </a:prstGeom>
        </p:spPr>
        <p:txBody>
          <a:bodyPr vert="horz" lIns="91440" tIns="45720" rIns="91440" bIns="45720" rtlCol="0" anchor="ctr"/>
          <a:lstStyle>
            <a:lvl1pPr algn="l">
              <a:defRPr sz="1200">
                <a:solidFill>
                  <a:schemeClr val="tx1">
                    <a:tint val="75000"/>
                  </a:schemeClr>
                </a:solidFill>
              </a:defRPr>
            </a:lvl1pPr>
          </a:lstStyle>
          <a:p>
            <a:fld id="{8CF0904D-930F-FD46-A326-BF7152BF9E0A}" type="datetimeFigureOut">
              <a:rPr lang="fr-FR" smtClean="0"/>
              <a:t>03/06/2021</a:t>
            </a:fld>
            <a:endParaRPr lang="fr-FR"/>
          </a:p>
        </p:txBody>
      </p:sp>
      <p:sp>
        <p:nvSpPr>
          <p:cNvPr id="5" name="Espace réservé du pied de page 4"/>
          <p:cNvSpPr>
            <a:spLocks noGrp="1"/>
          </p:cNvSpPr>
          <p:nvPr>
            <p:ph type="ftr" sz="quarter" idx="3"/>
          </p:nvPr>
        </p:nvSpPr>
        <p:spPr>
          <a:xfrm>
            <a:off x="2583974" y="9906785"/>
            <a:ext cx="2394903" cy="5690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5420043" y="9906785"/>
            <a:ext cx="1764665" cy="569071"/>
          </a:xfrm>
          <a:prstGeom prst="rect">
            <a:avLst/>
          </a:prstGeom>
        </p:spPr>
        <p:txBody>
          <a:bodyPr vert="horz" lIns="91440" tIns="45720" rIns="91440" bIns="45720" rtlCol="0" anchor="ctr"/>
          <a:lstStyle>
            <a:lvl1pPr algn="r">
              <a:defRPr sz="1200">
                <a:solidFill>
                  <a:schemeClr val="tx1">
                    <a:tint val="75000"/>
                  </a:schemeClr>
                </a:solidFill>
              </a:defRPr>
            </a:lvl1pPr>
          </a:lstStyle>
          <a:p>
            <a:fld id="{5F2BAB27-56FE-0F4B-AD23-F85EC639443E}" type="slidenum">
              <a:rPr lang="fr-FR" smtClean="0"/>
              <a:t>‹N°›</a:t>
            </a:fld>
            <a:endParaRPr lang="fr-FR"/>
          </a:p>
        </p:txBody>
      </p:sp>
    </p:spTree>
    <p:extLst>
      <p:ext uri="{BB962C8B-B14F-4D97-AF65-F5344CB8AC3E}">
        <p14:creationId xmlns:p14="http://schemas.microsoft.com/office/powerpoint/2010/main" val="3576098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mailto:thibaultfert@gmail.com" TargetMode="External"/><Relationship Id="rId7"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let-me-introduce-myself.fr/" TargetMode="External"/><Relationship Id="rId11" Type="http://schemas.openxmlformats.org/officeDocument/2006/relationships/image" Target="../media/image5.jpg"/><Relationship Id="rId5" Type="http://schemas.openxmlformats.org/officeDocument/2006/relationships/hyperlink" Target="https://alacart.fr/" TargetMode="External"/><Relationship Id="rId10" Type="http://schemas.openxmlformats.org/officeDocument/2006/relationships/image" Target="../media/image4.png"/><Relationship Id="rId4" Type="http://schemas.openxmlformats.org/officeDocument/2006/relationships/hyperlink" Target="https://oldversion.alacart.fr/" TargetMode="Externa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ectangle 90"/>
          <p:cNvSpPr/>
          <p:nvPr/>
        </p:nvSpPr>
        <p:spPr>
          <a:xfrm>
            <a:off x="0" y="2480468"/>
            <a:ext cx="965200" cy="8208169"/>
          </a:xfrm>
          <a:prstGeom prst="rect">
            <a:avLst/>
          </a:prstGeom>
          <a:solidFill>
            <a:srgbClr val="E7E7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5422997" y="9009342"/>
            <a:ext cx="2120900" cy="1679295"/>
          </a:xfrm>
          <a:prstGeom prst="rect">
            <a:avLst/>
          </a:prstGeom>
          <a:solidFill>
            <a:srgbClr val="1F497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p:cNvSpPr/>
          <p:nvPr/>
        </p:nvSpPr>
        <p:spPr>
          <a:xfrm>
            <a:off x="5422045" y="2493788"/>
            <a:ext cx="2120900" cy="6515555"/>
          </a:xfrm>
          <a:prstGeom prst="rect">
            <a:avLst/>
          </a:prstGeom>
          <a:solidFill>
            <a:srgbClr val="5898B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2700" y="0"/>
            <a:ext cx="7575550" cy="2399685"/>
          </a:xfrm>
          <a:prstGeom prst="rect">
            <a:avLst/>
          </a:prstGeom>
          <a:solidFill>
            <a:srgbClr val="5898B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156210" y="216094"/>
            <a:ext cx="3661833" cy="584775"/>
          </a:xfrm>
          <a:prstGeom prst="rect">
            <a:avLst/>
          </a:prstGeom>
          <a:noFill/>
        </p:spPr>
        <p:txBody>
          <a:bodyPr wrap="square" rtlCol="0">
            <a:spAutoFit/>
          </a:bodyPr>
          <a:lstStyle/>
          <a:p>
            <a:r>
              <a:rPr lang="en-US" sz="3200" b="1" dirty="0">
                <a:solidFill>
                  <a:schemeClr val="bg1"/>
                </a:solidFill>
              </a:rPr>
              <a:t>Thibault FERT</a:t>
            </a:r>
          </a:p>
        </p:txBody>
      </p:sp>
      <p:sp>
        <p:nvSpPr>
          <p:cNvPr id="48" name="TextBox 47"/>
          <p:cNvSpPr txBox="1"/>
          <p:nvPr/>
        </p:nvSpPr>
        <p:spPr>
          <a:xfrm>
            <a:off x="165602" y="707732"/>
            <a:ext cx="5987950" cy="338554"/>
          </a:xfrm>
          <a:prstGeom prst="rect">
            <a:avLst/>
          </a:prstGeom>
          <a:noFill/>
        </p:spPr>
        <p:txBody>
          <a:bodyPr wrap="square" rtlCol="0">
            <a:spAutoFit/>
          </a:bodyPr>
          <a:lstStyle/>
          <a:p>
            <a:pPr>
              <a:buClr>
                <a:srgbClr val="00B050"/>
              </a:buClr>
              <a:buSzPct val="100000"/>
            </a:pPr>
            <a:r>
              <a:rPr lang="fr-FR" sz="1600" b="1" dirty="0">
                <a:ea typeface="Times New Roman" charset="0"/>
                <a:cs typeface="Times New Roman" charset="0"/>
              </a:rPr>
              <a:t>Technicien de laboratoire - Électronicien</a:t>
            </a:r>
          </a:p>
        </p:txBody>
      </p:sp>
      <p:cxnSp>
        <p:nvCxnSpPr>
          <p:cNvPr id="6" name="Straight Connector 5"/>
          <p:cNvCxnSpPr/>
          <p:nvPr/>
        </p:nvCxnSpPr>
        <p:spPr>
          <a:xfrm>
            <a:off x="249422" y="1016928"/>
            <a:ext cx="5247235" cy="0"/>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156211" y="1037035"/>
            <a:ext cx="2057400" cy="384721"/>
          </a:xfrm>
          <a:prstGeom prst="rect">
            <a:avLst/>
          </a:prstGeom>
          <a:noFill/>
        </p:spPr>
        <p:txBody>
          <a:bodyPr wrap="square" rtlCol="0">
            <a:spAutoFit/>
          </a:bodyPr>
          <a:lstStyle/>
          <a:p>
            <a:r>
              <a:rPr lang="en-US" sz="1900" b="1" dirty="0">
                <a:solidFill>
                  <a:schemeClr val="bg1"/>
                </a:solidFill>
              </a:rPr>
              <a:t>A PROPOS DE MOI</a:t>
            </a:r>
          </a:p>
        </p:txBody>
      </p:sp>
      <p:sp>
        <p:nvSpPr>
          <p:cNvPr id="52" name="TextBox 51"/>
          <p:cNvSpPr txBox="1"/>
          <p:nvPr/>
        </p:nvSpPr>
        <p:spPr>
          <a:xfrm>
            <a:off x="156211" y="1322466"/>
            <a:ext cx="5168900" cy="1107996"/>
          </a:xfrm>
          <a:prstGeom prst="rect">
            <a:avLst/>
          </a:prstGeom>
          <a:noFill/>
        </p:spPr>
        <p:txBody>
          <a:bodyPr wrap="square" rtlCol="0">
            <a:spAutoFit/>
          </a:bodyPr>
          <a:lstStyle/>
          <a:p>
            <a:pPr algn="just" defTabSz="685800">
              <a:defRPr/>
            </a:pPr>
            <a:r>
              <a:rPr lang="fr-FR" sz="1100" dirty="0">
                <a:solidFill>
                  <a:schemeClr val="bg1"/>
                </a:solidFill>
              </a:rPr>
              <a:t>Technicien de laboratoire  expérimenté j’ai acquis une double expérience électronicien et développeur grâce aux divers projets que j’ai réalisés. En quête de nouvelles compétences, je me suis récemment former au développement web. Quelques mots me décrivant : rigoureux, méthodique, curieux et persévérant.  Pratiquant la course et la randonnée,  les sorties « natures »  font partie de mes habitudes, tout comme la musique (guitare et batterie).</a:t>
            </a:r>
          </a:p>
        </p:txBody>
      </p:sp>
      <p:cxnSp>
        <p:nvCxnSpPr>
          <p:cNvPr id="54" name="Straight Connector 53"/>
          <p:cNvCxnSpPr/>
          <p:nvPr/>
        </p:nvCxnSpPr>
        <p:spPr>
          <a:xfrm>
            <a:off x="-12700" y="2437209"/>
            <a:ext cx="7575550" cy="0"/>
          </a:xfrm>
          <a:prstGeom prst="line">
            <a:avLst/>
          </a:prstGeom>
          <a:ln w="76200">
            <a:solidFill>
              <a:schemeClr val="tx2"/>
            </a:solidFill>
          </a:ln>
          <a:effectLst/>
        </p:spPr>
        <p:style>
          <a:lnRef idx="2">
            <a:schemeClr val="accent1"/>
          </a:lnRef>
          <a:fillRef idx="0">
            <a:schemeClr val="accent1"/>
          </a:fillRef>
          <a:effectRef idx="1">
            <a:schemeClr val="accent1"/>
          </a:effectRef>
          <a:fontRef idx="minor">
            <a:schemeClr val="tx1"/>
          </a:fontRef>
        </p:style>
      </p:cxnSp>
      <p:graphicFrame>
        <p:nvGraphicFramePr>
          <p:cNvPr id="64" name="Tableau 19"/>
          <p:cNvGraphicFramePr>
            <a:graphicFrameLocks noGrp="1"/>
          </p:cNvGraphicFramePr>
          <p:nvPr>
            <p:extLst>
              <p:ext uri="{D42A27DB-BD31-4B8C-83A1-F6EECF244321}">
                <p14:modId xmlns:p14="http://schemas.microsoft.com/office/powerpoint/2010/main" val="3928443580"/>
              </p:ext>
            </p:extLst>
          </p:nvPr>
        </p:nvGraphicFramePr>
        <p:xfrm>
          <a:off x="5496657" y="3341410"/>
          <a:ext cx="2473864" cy="3726000"/>
        </p:xfrm>
        <a:graphic>
          <a:graphicData uri="http://schemas.openxmlformats.org/drawingml/2006/table">
            <a:tbl>
              <a:tblPr firstRow="1" bandRow="1">
                <a:tableStyleId>{2D5ABB26-0587-4C30-8999-92F81FD0307C}</a:tableStyleId>
              </a:tblPr>
              <a:tblGrid>
                <a:gridCol w="2473864">
                  <a:extLst>
                    <a:ext uri="{9D8B030D-6E8A-4147-A177-3AD203B41FA5}">
                      <a16:colId xmlns:a16="http://schemas.microsoft.com/office/drawing/2014/main" val="20000"/>
                    </a:ext>
                  </a:extLst>
                </a:gridCol>
              </a:tblGrid>
              <a:tr h="414000">
                <a:tc>
                  <a:txBody>
                    <a:bodyPr/>
                    <a:lstStyle/>
                    <a:p>
                      <a:pPr marL="7938" indent="0">
                        <a:lnSpc>
                          <a:spcPct val="100000"/>
                        </a:lnSpc>
                        <a:buFont typeface="Courier New" charset="0"/>
                        <a:buNone/>
                        <a:tabLst/>
                      </a:pPr>
                      <a:r>
                        <a:rPr lang="fr-FR" sz="1300" b="0" i="0" noProof="0" dirty="0">
                          <a:solidFill>
                            <a:schemeClr val="bg1"/>
                          </a:solidFill>
                          <a:latin typeface="+mn-lt"/>
                          <a:ea typeface="Times New Roman" charset="0"/>
                          <a:cs typeface="Times New Roman" charset="0"/>
                        </a:rPr>
                        <a:t>Électronique</a:t>
                      </a:r>
                    </a:p>
                  </a:txBody>
                  <a:tcPr anchor="ctr"/>
                </a:tc>
                <a:extLst>
                  <a:ext uri="{0D108BD9-81ED-4DB2-BD59-A6C34878D82A}">
                    <a16:rowId xmlns:a16="http://schemas.microsoft.com/office/drawing/2014/main" val="10000"/>
                  </a:ext>
                </a:extLst>
              </a:tr>
              <a:tr h="414000">
                <a:tc>
                  <a:txBody>
                    <a:bodyPr/>
                    <a:lstStyle/>
                    <a:p>
                      <a:pPr marL="7938" indent="0">
                        <a:lnSpc>
                          <a:spcPct val="100000"/>
                        </a:lnSpc>
                        <a:buFont typeface="Courier New" charset="0"/>
                        <a:buNone/>
                        <a:tabLst/>
                      </a:pPr>
                      <a:r>
                        <a:rPr lang="fr-FR" sz="1300" b="0" i="0" baseline="0" noProof="0" dirty="0">
                          <a:solidFill>
                            <a:schemeClr val="bg1"/>
                          </a:solidFill>
                          <a:latin typeface="+mn-lt"/>
                          <a:ea typeface="Times New Roman" charset="0"/>
                          <a:cs typeface="Times New Roman" charset="0"/>
                        </a:rPr>
                        <a:t>Test &amp; Mesure</a:t>
                      </a:r>
                      <a:endParaRPr lang="fr-FR" sz="1300" b="0" i="0" noProof="0" dirty="0">
                        <a:solidFill>
                          <a:schemeClr val="bg1"/>
                        </a:solidFill>
                        <a:latin typeface="+mn-lt"/>
                        <a:ea typeface="Times New Roman" charset="0"/>
                        <a:cs typeface="Times New Roman" charset="0"/>
                      </a:endParaRPr>
                    </a:p>
                  </a:txBody>
                  <a:tcPr anchor="ctr"/>
                </a:tc>
                <a:extLst>
                  <a:ext uri="{0D108BD9-81ED-4DB2-BD59-A6C34878D82A}">
                    <a16:rowId xmlns:a16="http://schemas.microsoft.com/office/drawing/2014/main" val="10001"/>
                  </a:ext>
                </a:extLst>
              </a:tr>
              <a:tr h="414000">
                <a:tc>
                  <a:txBody>
                    <a:bodyPr/>
                    <a:lstStyle/>
                    <a:p>
                      <a:pPr marL="7938" indent="0">
                        <a:lnSpc>
                          <a:spcPct val="100000"/>
                        </a:lnSpc>
                        <a:buFont typeface="Courier New" charset="0"/>
                        <a:buNone/>
                        <a:tabLst/>
                      </a:pPr>
                      <a:r>
                        <a:rPr lang="fr-FR" sz="1300" b="0" i="0" noProof="0" dirty="0">
                          <a:solidFill>
                            <a:schemeClr val="bg1"/>
                          </a:solidFill>
                          <a:latin typeface="+mn-lt"/>
                          <a:ea typeface="Times New Roman" charset="0"/>
                          <a:cs typeface="Times New Roman" charset="0"/>
                        </a:rPr>
                        <a:t>Informatique Industrielle</a:t>
                      </a:r>
                    </a:p>
                  </a:txBody>
                  <a:tcPr anchor="ctr"/>
                </a:tc>
                <a:extLst>
                  <a:ext uri="{0D108BD9-81ED-4DB2-BD59-A6C34878D82A}">
                    <a16:rowId xmlns:a16="http://schemas.microsoft.com/office/drawing/2014/main" val="10002"/>
                  </a:ext>
                </a:extLst>
              </a:tr>
              <a:tr h="414000">
                <a:tc>
                  <a:txBody>
                    <a:bodyPr/>
                    <a:lstStyle/>
                    <a:p>
                      <a:pPr marL="7938" indent="0">
                        <a:lnSpc>
                          <a:spcPct val="100000"/>
                        </a:lnSpc>
                        <a:buFont typeface="Courier New" charset="0"/>
                        <a:buNone/>
                        <a:tabLst/>
                      </a:pPr>
                      <a:r>
                        <a:rPr lang="fr-FR" sz="1300" b="0" i="0" noProof="0" dirty="0">
                          <a:solidFill>
                            <a:schemeClr val="bg1"/>
                          </a:solidFill>
                          <a:latin typeface="+mn-lt"/>
                          <a:ea typeface="Times New Roman" charset="0"/>
                          <a:cs typeface="Times New Roman" charset="0"/>
                        </a:rPr>
                        <a:t>Gestion serveur</a:t>
                      </a:r>
                    </a:p>
                  </a:txBody>
                  <a:tcPr anchor="ctr"/>
                </a:tc>
                <a:extLst>
                  <a:ext uri="{0D108BD9-81ED-4DB2-BD59-A6C34878D82A}">
                    <a16:rowId xmlns:a16="http://schemas.microsoft.com/office/drawing/2014/main" val="10003"/>
                  </a:ext>
                </a:extLst>
              </a:tr>
              <a:tr h="414000">
                <a:tc>
                  <a:txBody>
                    <a:bodyPr/>
                    <a:lstStyle/>
                    <a:p>
                      <a:pPr marL="7938" indent="0">
                        <a:lnSpc>
                          <a:spcPct val="100000"/>
                        </a:lnSpc>
                        <a:buFont typeface="Courier New" charset="0"/>
                        <a:buNone/>
                        <a:tabLst/>
                      </a:pPr>
                      <a:r>
                        <a:rPr lang="fr-FR" sz="1300" b="0" i="0" noProof="0" dirty="0">
                          <a:solidFill>
                            <a:schemeClr val="bg1"/>
                          </a:solidFill>
                          <a:latin typeface="+mn-lt"/>
                          <a:ea typeface="Times New Roman" charset="0"/>
                          <a:cs typeface="Times New Roman" charset="0"/>
                        </a:rPr>
                        <a:t>Autonomie</a:t>
                      </a:r>
                    </a:p>
                  </a:txBody>
                  <a:tcPr anchor="ctr"/>
                </a:tc>
                <a:extLst>
                  <a:ext uri="{0D108BD9-81ED-4DB2-BD59-A6C34878D82A}">
                    <a16:rowId xmlns:a16="http://schemas.microsoft.com/office/drawing/2014/main" val="10004"/>
                  </a:ext>
                </a:extLst>
              </a:tr>
              <a:tr h="414000">
                <a:tc>
                  <a:txBody>
                    <a:bodyPr/>
                    <a:lstStyle/>
                    <a:p>
                      <a:pPr marL="7938" indent="0">
                        <a:lnSpc>
                          <a:spcPct val="100000"/>
                        </a:lnSpc>
                        <a:buFont typeface="Courier New" charset="0"/>
                        <a:buNone/>
                        <a:tabLst/>
                      </a:pPr>
                      <a:r>
                        <a:rPr lang="fr-FR" sz="1300" b="0" i="0" noProof="0" dirty="0">
                          <a:solidFill>
                            <a:schemeClr val="bg1"/>
                          </a:solidFill>
                          <a:latin typeface="+mn-lt"/>
                          <a:ea typeface="Times New Roman" charset="0"/>
                          <a:cs typeface="Times New Roman" charset="0"/>
                        </a:rPr>
                        <a:t>Investigation technique</a:t>
                      </a:r>
                    </a:p>
                  </a:txBody>
                  <a:tcPr anchor="ctr"/>
                </a:tc>
                <a:extLst>
                  <a:ext uri="{0D108BD9-81ED-4DB2-BD59-A6C34878D82A}">
                    <a16:rowId xmlns:a16="http://schemas.microsoft.com/office/drawing/2014/main" val="10005"/>
                  </a:ext>
                </a:extLst>
              </a:tr>
              <a:tr h="414000">
                <a:tc>
                  <a:txBody>
                    <a:bodyPr/>
                    <a:lstStyle/>
                    <a:p>
                      <a:pPr marL="7938" indent="0">
                        <a:lnSpc>
                          <a:spcPct val="100000"/>
                        </a:lnSpc>
                        <a:buFont typeface="Courier New" charset="0"/>
                        <a:buNone/>
                        <a:tabLst/>
                      </a:pPr>
                      <a:r>
                        <a:rPr lang="fr-FR" sz="1300" b="0" i="0" noProof="0" dirty="0">
                          <a:solidFill>
                            <a:schemeClr val="bg1"/>
                          </a:solidFill>
                          <a:latin typeface="+mn-lt"/>
                          <a:ea typeface="Times New Roman" charset="0"/>
                          <a:cs typeface="Times New Roman" charset="0"/>
                        </a:rPr>
                        <a:t>PHP, MySQL</a:t>
                      </a:r>
                    </a:p>
                  </a:txBody>
                  <a:tcPr anchor="ctr"/>
                </a:tc>
                <a:extLst>
                  <a:ext uri="{0D108BD9-81ED-4DB2-BD59-A6C34878D82A}">
                    <a16:rowId xmlns:a16="http://schemas.microsoft.com/office/drawing/2014/main" val="10006"/>
                  </a:ext>
                </a:extLst>
              </a:tr>
              <a:tr h="414000">
                <a:tc>
                  <a:txBody>
                    <a:bodyPr/>
                    <a:lstStyle/>
                    <a:p>
                      <a:pPr marL="7938" indent="0">
                        <a:lnSpc>
                          <a:spcPct val="100000"/>
                        </a:lnSpc>
                        <a:buFont typeface="Courier New" charset="0"/>
                        <a:buNone/>
                        <a:tabLst/>
                      </a:pPr>
                      <a:r>
                        <a:rPr lang="fr-FR" sz="1300" b="0" i="0" noProof="0" dirty="0">
                          <a:solidFill>
                            <a:schemeClr val="bg1"/>
                          </a:solidFill>
                          <a:latin typeface="+mn-lt"/>
                          <a:ea typeface="Times New Roman" charset="0"/>
                          <a:cs typeface="Times New Roman" charset="0"/>
                        </a:rPr>
                        <a:t>Symfony</a:t>
                      </a:r>
                    </a:p>
                  </a:txBody>
                  <a:tcPr anchor="ctr"/>
                </a:tc>
                <a:extLst>
                  <a:ext uri="{0D108BD9-81ED-4DB2-BD59-A6C34878D82A}">
                    <a16:rowId xmlns:a16="http://schemas.microsoft.com/office/drawing/2014/main" val="10007"/>
                  </a:ext>
                </a:extLst>
              </a:tr>
              <a:tr h="414000">
                <a:tc>
                  <a:txBody>
                    <a:bodyPr/>
                    <a:lstStyle/>
                    <a:p>
                      <a:pPr marL="7938" indent="0">
                        <a:lnSpc>
                          <a:spcPct val="100000"/>
                        </a:lnSpc>
                        <a:buFont typeface="Courier New" charset="0"/>
                        <a:buNone/>
                        <a:tabLst/>
                      </a:pPr>
                      <a:r>
                        <a:rPr lang="fr-FR" sz="1300" b="0" i="0" noProof="0" dirty="0" err="1">
                          <a:solidFill>
                            <a:schemeClr val="bg1"/>
                          </a:solidFill>
                          <a:latin typeface="+mn-lt"/>
                          <a:ea typeface="Times New Roman" charset="0"/>
                          <a:cs typeface="Times New Roman" charset="0"/>
                        </a:rPr>
                        <a:t>React</a:t>
                      </a:r>
                      <a:endParaRPr lang="fr-FR" sz="1300" b="0" i="0" noProof="0" dirty="0">
                        <a:solidFill>
                          <a:schemeClr val="bg1"/>
                        </a:solidFill>
                        <a:latin typeface="+mn-lt"/>
                        <a:ea typeface="Times New Roman" charset="0"/>
                        <a:cs typeface="Times New Roman" charset="0"/>
                      </a:endParaRPr>
                    </a:p>
                  </a:txBody>
                  <a:tcPr anchor="ctr"/>
                </a:tc>
                <a:extLst>
                  <a:ext uri="{0D108BD9-81ED-4DB2-BD59-A6C34878D82A}">
                    <a16:rowId xmlns:a16="http://schemas.microsoft.com/office/drawing/2014/main" val="3005807907"/>
                  </a:ext>
                </a:extLst>
              </a:tr>
            </a:tbl>
          </a:graphicData>
        </a:graphic>
      </p:graphicFrame>
      <p:sp>
        <p:nvSpPr>
          <p:cNvPr id="65" name="Rectangle 64"/>
          <p:cNvSpPr/>
          <p:nvPr/>
        </p:nvSpPr>
        <p:spPr>
          <a:xfrm>
            <a:off x="5612824" y="3729678"/>
            <a:ext cx="1761490" cy="86088"/>
          </a:xfrm>
          <a:prstGeom prst="rect">
            <a:avLst/>
          </a:prstGeom>
          <a:solidFill>
            <a:srgbClr val="7E7F8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Rectangle 65"/>
          <p:cNvSpPr/>
          <p:nvPr/>
        </p:nvSpPr>
        <p:spPr>
          <a:xfrm>
            <a:off x="5612823" y="3728957"/>
            <a:ext cx="1593216" cy="86810"/>
          </a:xfrm>
          <a:prstGeom prst="rect">
            <a:avLst/>
          </a:prstGeom>
          <a:solidFill>
            <a:srgbClr val="1F497D"/>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Rectangle 66"/>
          <p:cNvSpPr/>
          <p:nvPr/>
        </p:nvSpPr>
        <p:spPr>
          <a:xfrm>
            <a:off x="5612824" y="4129728"/>
            <a:ext cx="1761490" cy="86088"/>
          </a:xfrm>
          <a:prstGeom prst="rect">
            <a:avLst/>
          </a:prstGeom>
          <a:solidFill>
            <a:srgbClr val="7E7F8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Rectangle 67"/>
          <p:cNvSpPr/>
          <p:nvPr/>
        </p:nvSpPr>
        <p:spPr>
          <a:xfrm>
            <a:off x="5612823" y="4129006"/>
            <a:ext cx="1593216" cy="86810"/>
          </a:xfrm>
          <a:prstGeom prst="rect">
            <a:avLst/>
          </a:prstGeom>
          <a:solidFill>
            <a:srgbClr val="1F497D"/>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Rectangle 1"/>
          <p:cNvSpPr/>
          <p:nvPr/>
        </p:nvSpPr>
        <p:spPr>
          <a:xfrm>
            <a:off x="5422997" y="7646247"/>
            <a:ext cx="2120900" cy="2431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69" name="Rectangle 68"/>
          <p:cNvSpPr/>
          <p:nvPr/>
        </p:nvSpPr>
        <p:spPr>
          <a:xfrm>
            <a:off x="5612824" y="4542478"/>
            <a:ext cx="1761490" cy="86088"/>
          </a:xfrm>
          <a:prstGeom prst="rect">
            <a:avLst/>
          </a:prstGeom>
          <a:solidFill>
            <a:srgbClr val="7E7F8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Rectangle 69"/>
          <p:cNvSpPr/>
          <p:nvPr/>
        </p:nvSpPr>
        <p:spPr>
          <a:xfrm>
            <a:off x="5612823" y="4541756"/>
            <a:ext cx="1264227" cy="86810"/>
          </a:xfrm>
          <a:prstGeom prst="rect">
            <a:avLst/>
          </a:prstGeom>
          <a:solidFill>
            <a:srgbClr val="1F497D"/>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Rectangle 70"/>
          <p:cNvSpPr/>
          <p:nvPr/>
        </p:nvSpPr>
        <p:spPr>
          <a:xfrm>
            <a:off x="5612824" y="4948878"/>
            <a:ext cx="1761490" cy="86088"/>
          </a:xfrm>
          <a:prstGeom prst="rect">
            <a:avLst/>
          </a:prstGeom>
          <a:solidFill>
            <a:srgbClr val="7E7F8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p:cNvSpPr/>
          <p:nvPr/>
        </p:nvSpPr>
        <p:spPr>
          <a:xfrm>
            <a:off x="5612824" y="4948878"/>
            <a:ext cx="652245" cy="86187"/>
          </a:xfrm>
          <a:prstGeom prst="rect">
            <a:avLst/>
          </a:prstGeom>
          <a:solidFill>
            <a:srgbClr val="1F497D"/>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3" name="Rectangle 72"/>
          <p:cNvSpPr/>
          <p:nvPr/>
        </p:nvSpPr>
        <p:spPr>
          <a:xfrm>
            <a:off x="5612824" y="5384488"/>
            <a:ext cx="1761490" cy="86088"/>
          </a:xfrm>
          <a:prstGeom prst="rect">
            <a:avLst/>
          </a:prstGeom>
          <a:solidFill>
            <a:srgbClr val="7E7F8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Rectangle 73"/>
          <p:cNvSpPr/>
          <p:nvPr/>
        </p:nvSpPr>
        <p:spPr>
          <a:xfrm>
            <a:off x="5612824" y="5383767"/>
            <a:ext cx="1454726" cy="86809"/>
          </a:xfrm>
          <a:prstGeom prst="rect">
            <a:avLst/>
          </a:prstGeom>
          <a:solidFill>
            <a:srgbClr val="1F497D"/>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7" name="Rectangle 76"/>
          <p:cNvSpPr/>
          <p:nvPr/>
        </p:nvSpPr>
        <p:spPr>
          <a:xfrm>
            <a:off x="5612824" y="6197288"/>
            <a:ext cx="1761490" cy="86088"/>
          </a:xfrm>
          <a:prstGeom prst="rect">
            <a:avLst/>
          </a:prstGeom>
          <a:solidFill>
            <a:srgbClr val="7E7F8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Rectangle 77"/>
          <p:cNvSpPr/>
          <p:nvPr/>
        </p:nvSpPr>
        <p:spPr>
          <a:xfrm>
            <a:off x="5612823" y="6196567"/>
            <a:ext cx="971333" cy="86810"/>
          </a:xfrm>
          <a:prstGeom prst="rect">
            <a:avLst/>
          </a:prstGeom>
          <a:solidFill>
            <a:srgbClr val="1F497D"/>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2" name="Rectangle 81"/>
          <p:cNvSpPr/>
          <p:nvPr/>
        </p:nvSpPr>
        <p:spPr>
          <a:xfrm>
            <a:off x="5612823" y="8441703"/>
            <a:ext cx="1761490" cy="92848"/>
          </a:xfrm>
          <a:prstGeom prst="rect">
            <a:avLst/>
          </a:prstGeom>
          <a:solidFill>
            <a:srgbClr val="7E7F8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Rectangle 82"/>
          <p:cNvSpPr/>
          <p:nvPr/>
        </p:nvSpPr>
        <p:spPr>
          <a:xfrm>
            <a:off x="5612823" y="8441002"/>
            <a:ext cx="1101091" cy="92057"/>
          </a:xfrm>
          <a:prstGeom prst="rect">
            <a:avLst/>
          </a:prstGeom>
          <a:solidFill>
            <a:srgbClr val="1F497D"/>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ounded Rectangle 10"/>
          <p:cNvSpPr/>
          <p:nvPr/>
        </p:nvSpPr>
        <p:spPr>
          <a:xfrm>
            <a:off x="5782830" y="8873243"/>
            <a:ext cx="1422400" cy="347274"/>
          </a:xfrm>
          <a:prstGeom prst="roundRect">
            <a:avLst>
              <a:gd name="adj" fmla="val 0"/>
            </a:avLst>
          </a:prstGeom>
          <a:solidFill>
            <a:schemeClr val="bg1"/>
          </a:solidFill>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500" b="1" dirty="0">
                <a:solidFill>
                  <a:schemeClr val="tx1"/>
                </a:solidFill>
              </a:rPr>
              <a:t>Contact</a:t>
            </a:r>
          </a:p>
        </p:txBody>
      </p:sp>
      <p:graphicFrame>
        <p:nvGraphicFramePr>
          <p:cNvPr id="88" name="Tableau 19"/>
          <p:cNvGraphicFramePr>
            <a:graphicFrameLocks noGrp="1"/>
          </p:cNvGraphicFramePr>
          <p:nvPr>
            <p:extLst>
              <p:ext uri="{D42A27DB-BD31-4B8C-83A1-F6EECF244321}">
                <p14:modId xmlns:p14="http://schemas.microsoft.com/office/powerpoint/2010/main" val="2680370253"/>
              </p:ext>
            </p:extLst>
          </p:nvPr>
        </p:nvGraphicFramePr>
        <p:xfrm>
          <a:off x="5496657" y="9463878"/>
          <a:ext cx="1958340" cy="973920"/>
        </p:xfrm>
        <a:graphic>
          <a:graphicData uri="http://schemas.openxmlformats.org/drawingml/2006/table">
            <a:tbl>
              <a:tblPr firstRow="1" bandRow="1">
                <a:tableStyleId>{2D5ABB26-0587-4C30-8999-92F81FD0307C}</a:tableStyleId>
              </a:tblPr>
              <a:tblGrid>
                <a:gridCol w="1958340">
                  <a:extLst>
                    <a:ext uri="{9D8B030D-6E8A-4147-A177-3AD203B41FA5}">
                      <a16:colId xmlns:a16="http://schemas.microsoft.com/office/drawing/2014/main" val="20000"/>
                    </a:ext>
                  </a:extLst>
                </a:gridCol>
              </a:tblGrid>
              <a:tr h="273600">
                <a:tc>
                  <a:txBody>
                    <a:bodyPr/>
                    <a:lstStyle/>
                    <a:p>
                      <a:pPr marL="7938" indent="0" algn="ctr">
                        <a:lnSpc>
                          <a:spcPct val="100000"/>
                        </a:lnSpc>
                        <a:buFont typeface="Courier New" charset="0"/>
                        <a:buNone/>
                        <a:tabLst/>
                      </a:pPr>
                      <a:r>
                        <a:rPr lang="fr-FR" sz="1100" b="1" i="0" noProof="0" dirty="0">
                          <a:solidFill>
                            <a:schemeClr val="bg1"/>
                          </a:solidFill>
                          <a:latin typeface="+mn-lt"/>
                          <a:ea typeface="Times New Roman" charset="0"/>
                          <a:cs typeface="Times New Roman" charset="0"/>
                        </a:rPr>
                        <a:t>+33 6 34 02 41 49</a:t>
                      </a:r>
                    </a:p>
                  </a:txBody>
                  <a:tcPr anchor="ctr"/>
                </a:tc>
                <a:extLst>
                  <a:ext uri="{0D108BD9-81ED-4DB2-BD59-A6C34878D82A}">
                    <a16:rowId xmlns:a16="http://schemas.microsoft.com/office/drawing/2014/main" val="10000"/>
                  </a:ext>
                </a:extLst>
              </a:tr>
              <a:tr h="273600">
                <a:tc>
                  <a:txBody>
                    <a:bodyPr/>
                    <a:lstStyle/>
                    <a:p>
                      <a:pPr marL="7938" indent="0" algn="ctr">
                        <a:lnSpc>
                          <a:spcPct val="100000"/>
                        </a:lnSpc>
                        <a:buFont typeface="Courier New" charset="0"/>
                        <a:buNone/>
                        <a:tabLst/>
                      </a:pPr>
                      <a:r>
                        <a:rPr lang="fr-FR" sz="1100" b="1" i="0" noProof="0" dirty="0">
                          <a:solidFill>
                            <a:schemeClr val="bg1">
                              <a:lumMod val="85000"/>
                            </a:schemeClr>
                          </a:solidFill>
                          <a:latin typeface="+mn-lt"/>
                          <a:ea typeface="Times New Roman" charset="0"/>
                          <a:cs typeface="Times New Roman" charset="0"/>
                          <a:hlinkClick r:id="rId3"/>
                        </a:rPr>
                        <a:t>thibaultfert@gmail.com</a:t>
                      </a:r>
                      <a:endParaRPr lang="fr-FR" sz="1100" b="1" i="0" noProof="0" dirty="0">
                        <a:solidFill>
                          <a:schemeClr val="bg1">
                            <a:lumMod val="85000"/>
                          </a:schemeClr>
                        </a:solidFill>
                        <a:latin typeface="+mn-lt"/>
                        <a:ea typeface="Times New Roman" charset="0"/>
                        <a:cs typeface="Times New Roman" charset="0"/>
                      </a:endParaRPr>
                    </a:p>
                  </a:txBody>
                  <a:tcPr anchor="ctr"/>
                </a:tc>
                <a:extLst>
                  <a:ext uri="{0D108BD9-81ED-4DB2-BD59-A6C34878D82A}">
                    <a16:rowId xmlns:a16="http://schemas.microsoft.com/office/drawing/2014/main" val="10001"/>
                  </a:ext>
                </a:extLst>
              </a:tr>
              <a:tr h="273600">
                <a:tc>
                  <a:txBody>
                    <a:bodyPr/>
                    <a:lstStyle/>
                    <a:p>
                      <a:pPr marL="7938" indent="0" algn="ctr">
                        <a:lnSpc>
                          <a:spcPct val="100000"/>
                        </a:lnSpc>
                        <a:buFont typeface="Courier New" charset="0"/>
                        <a:buNone/>
                        <a:tabLst/>
                      </a:pPr>
                      <a:r>
                        <a:rPr lang="fr-FR" sz="1100" b="1" i="0" noProof="0" dirty="0">
                          <a:solidFill>
                            <a:schemeClr val="bg1"/>
                          </a:solidFill>
                          <a:latin typeface="+mn-lt"/>
                          <a:ea typeface="Times New Roman" charset="0"/>
                          <a:cs typeface="Times New Roman" charset="0"/>
                        </a:rPr>
                        <a:t>179 rue de Charonne 75011 Paris</a:t>
                      </a:r>
                    </a:p>
                  </a:txBody>
                  <a:tcPr anchor="ctr"/>
                </a:tc>
                <a:extLst>
                  <a:ext uri="{0D108BD9-81ED-4DB2-BD59-A6C34878D82A}">
                    <a16:rowId xmlns:a16="http://schemas.microsoft.com/office/drawing/2014/main" val="10002"/>
                  </a:ext>
                </a:extLst>
              </a:tr>
            </a:tbl>
          </a:graphicData>
        </a:graphic>
      </p:graphicFrame>
      <p:cxnSp>
        <p:nvCxnSpPr>
          <p:cNvPr id="92" name="Straight Connector 91"/>
          <p:cNvCxnSpPr/>
          <p:nvPr/>
        </p:nvCxnSpPr>
        <p:spPr>
          <a:xfrm>
            <a:off x="956733" y="8575155"/>
            <a:ext cx="4114800" cy="0"/>
          </a:xfrm>
          <a:prstGeom prst="line">
            <a:avLst/>
          </a:prstGeom>
          <a:ln w="38100">
            <a:solidFill>
              <a:srgbClr val="E7E7EA"/>
            </a:solidFill>
          </a:ln>
          <a:effectLst/>
        </p:spPr>
        <p:style>
          <a:lnRef idx="2">
            <a:schemeClr val="accent1"/>
          </a:lnRef>
          <a:fillRef idx="0">
            <a:schemeClr val="accent1"/>
          </a:fillRef>
          <a:effectRef idx="1">
            <a:schemeClr val="accent1"/>
          </a:effectRef>
          <a:fontRef idx="minor">
            <a:schemeClr val="tx1"/>
          </a:fontRef>
        </p:style>
      </p:cxnSp>
      <p:sp>
        <p:nvSpPr>
          <p:cNvPr id="97" name="Oval 96"/>
          <p:cNvSpPr/>
          <p:nvPr/>
        </p:nvSpPr>
        <p:spPr>
          <a:xfrm>
            <a:off x="327947" y="2487176"/>
            <a:ext cx="415986" cy="415986"/>
          </a:xfrm>
          <a:prstGeom prst="ellipse">
            <a:avLst/>
          </a:prstGeom>
          <a:solidFill>
            <a:srgbClr val="404042"/>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aphicFrame>
        <p:nvGraphicFramePr>
          <p:cNvPr id="100" name="Tableau 13"/>
          <p:cNvGraphicFramePr>
            <a:graphicFrameLocks noGrp="1"/>
          </p:cNvGraphicFramePr>
          <p:nvPr>
            <p:extLst>
              <p:ext uri="{D42A27DB-BD31-4B8C-83A1-F6EECF244321}">
                <p14:modId xmlns:p14="http://schemas.microsoft.com/office/powerpoint/2010/main" val="3984666382"/>
              </p:ext>
            </p:extLst>
          </p:nvPr>
        </p:nvGraphicFramePr>
        <p:xfrm>
          <a:off x="93816" y="2917548"/>
          <a:ext cx="5027082" cy="5678873"/>
        </p:xfrm>
        <a:graphic>
          <a:graphicData uri="http://schemas.openxmlformats.org/drawingml/2006/table">
            <a:tbl>
              <a:tblPr firstRow="1" bandRow="1">
                <a:tableStyleId>{5940675A-B579-460E-94D1-54222C63F5DA}</a:tableStyleId>
              </a:tblPr>
              <a:tblGrid>
                <a:gridCol w="912283">
                  <a:extLst>
                    <a:ext uri="{9D8B030D-6E8A-4147-A177-3AD203B41FA5}">
                      <a16:colId xmlns:a16="http://schemas.microsoft.com/office/drawing/2014/main" val="20000"/>
                    </a:ext>
                  </a:extLst>
                </a:gridCol>
                <a:gridCol w="4114799">
                  <a:extLst>
                    <a:ext uri="{9D8B030D-6E8A-4147-A177-3AD203B41FA5}">
                      <a16:colId xmlns:a16="http://schemas.microsoft.com/office/drawing/2014/main" val="20001"/>
                    </a:ext>
                  </a:extLst>
                </a:gridCol>
              </a:tblGrid>
              <a:tr h="1283648">
                <a:tc>
                  <a:txBody>
                    <a:bodyPr/>
                    <a:lstStyle/>
                    <a:p>
                      <a:pPr marL="7938" marR="0" indent="0" algn="l" defTabSz="457200" rtl="0" eaLnBrk="1" fontAlgn="auto" latinLnBrk="0" hangingPunct="1">
                        <a:lnSpc>
                          <a:spcPct val="100000"/>
                        </a:lnSpc>
                        <a:spcBef>
                          <a:spcPts val="0"/>
                        </a:spcBef>
                        <a:spcAft>
                          <a:spcPts val="0"/>
                        </a:spcAft>
                        <a:buClrTx/>
                        <a:buSzTx/>
                        <a:buFontTx/>
                        <a:buNone/>
                        <a:tabLst/>
                        <a:defRPr/>
                      </a:pPr>
                      <a:r>
                        <a:rPr lang="fr-FR" sz="1100" b="1" i="0" dirty="0">
                          <a:solidFill>
                            <a:srgbClr val="58585A"/>
                          </a:solidFill>
                          <a:latin typeface="+mn-lt"/>
                          <a:ea typeface="Times New Roman" charset="0"/>
                          <a:cs typeface="Times New Roman" charset="0"/>
                        </a:rPr>
                        <a:t>2014 – Auj.</a:t>
                      </a: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nSpc>
                          <a:spcPct val="100000"/>
                        </a:lnSpc>
                        <a:buClr>
                          <a:srgbClr val="00B050"/>
                        </a:buClr>
                        <a:buSzPct val="100000"/>
                        <a:buFont typeface="Courier New" charset="0"/>
                        <a:buNone/>
                        <a:tabLst/>
                      </a:pPr>
                      <a:r>
                        <a:rPr lang="fr-FR" sz="1100" b="1" i="0" kern="1200" dirty="0">
                          <a:solidFill>
                            <a:schemeClr val="tx1"/>
                          </a:solidFill>
                          <a:latin typeface="+mn-lt"/>
                          <a:ea typeface="Times New Roman" charset="0"/>
                          <a:cs typeface="Times New Roman" charset="0"/>
                        </a:rPr>
                        <a:t>Technicien de laboratoire - Électronicien</a:t>
                      </a:r>
                    </a:p>
                    <a:p>
                      <a:pPr algn="l"/>
                      <a:r>
                        <a:rPr lang="fr-FR" sz="1100" b="0" i="0" kern="1200" dirty="0">
                          <a:solidFill>
                            <a:srgbClr val="7F7F7F"/>
                          </a:solidFill>
                          <a:latin typeface="+mn-lt"/>
                          <a:ea typeface="Times New Roman" charset="0"/>
                          <a:cs typeface="Times New Roman" charset="0"/>
                        </a:rPr>
                        <a:t>Développement de programmes de test industriel pour les cartes électroniques du F7X et du RAFALE.</a:t>
                      </a:r>
                    </a:p>
                    <a:p>
                      <a:pPr algn="l"/>
                      <a:r>
                        <a:rPr lang="fr-FR" sz="1100" b="0" i="0" kern="1200" dirty="0">
                          <a:solidFill>
                            <a:srgbClr val="7F7F7F"/>
                          </a:solidFill>
                          <a:latin typeface="+mn-lt"/>
                          <a:ea typeface="Times New Roman" charset="0"/>
                          <a:cs typeface="Times New Roman" charset="0"/>
                        </a:rPr>
                        <a:t>Conception/modification des interfaces de test associées. Élaboration de test JTAG.</a:t>
                      </a:r>
                    </a:p>
                    <a:p>
                      <a:pPr algn="l"/>
                      <a:r>
                        <a:rPr lang="fr-FR" sz="1100" b="0" i="0" kern="1200" dirty="0">
                          <a:solidFill>
                            <a:srgbClr val="7F7F7F"/>
                          </a:solidFill>
                          <a:latin typeface="+mn-lt"/>
                          <a:ea typeface="Times New Roman" charset="0"/>
                          <a:cs typeface="Times New Roman" charset="0"/>
                        </a:rPr>
                        <a:t>Suivi et modification de programmes de test libératoires pour les boîtes électroniques assurant le système de commande de vol électrique du RAFALE.</a:t>
                      </a: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817054">
                <a:tc>
                  <a:txBody>
                    <a:bodyPr/>
                    <a:lstStyle/>
                    <a:p>
                      <a:pPr marL="7938" marR="0" indent="0" algn="l" defTabSz="457200" rtl="0" eaLnBrk="1" fontAlgn="auto" latinLnBrk="0" hangingPunct="1">
                        <a:lnSpc>
                          <a:spcPct val="100000"/>
                        </a:lnSpc>
                        <a:spcBef>
                          <a:spcPts val="0"/>
                        </a:spcBef>
                        <a:spcAft>
                          <a:spcPts val="0"/>
                        </a:spcAft>
                        <a:buClrTx/>
                        <a:buSzTx/>
                        <a:buFontTx/>
                        <a:buNone/>
                        <a:tabLst/>
                        <a:defRPr/>
                      </a:pPr>
                      <a:r>
                        <a:rPr lang="fr-FR" sz="1100" b="1" i="0" dirty="0">
                          <a:solidFill>
                            <a:srgbClr val="58585A"/>
                          </a:solidFill>
                          <a:latin typeface="+mn-lt"/>
                          <a:ea typeface="Times New Roman" charset="0"/>
                          <a:cs typeface="Times New Roman" charset="0"/>
                        </a:rPr>
                        <a:t>2020 – Auj.</a:t>
                      </a: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
                          <a:srgbClr val="00B050"/>
                        </a:buClr>
                        <a:buSzPct val="100000"/>
                        <a:buFont typeface="Courier New" charset="0"/>
                        <a:buNone/>
                        <a:tabLst/>
                        <a:defRPr/>
                      </a:pPr>
                      <a:r>
                        <a:rPr lang="fr-FR" sz="1100" b="1" i="0" kern="1200" dirty="0">
                          <a:solidFill>
                            <a:schemeClr val="tx1"/>
                          </a:solidFill>
                          <a:latin typeface="+mn-lt"/>
                          <a:ea typeface="Times New Roman" charset="0"/>
                          <a:cs typeface="Times New Roman" charset="0"/>
                        </a:rPr>
                        <a:t>Développeur web</a:t>
                      </a:r>
                      <a:endParaRPr lang="fr-FR" sz="1100" b="1" i="0" baseline="0" dirty="0">
                        <a:solidFill>
                          <a:schemeClr val="tx1"/>
                        </a:solidFill>
                        <a:latin typeface="+mn-lt"/>
                        <a:ea typeface="Times New Roman" charset="0"/>
                        <a:cs typeface="Times New Roman" charset="0"/>
                      </a:endParaRPr>
                    </a:p>
                    <a:p>
                      <a:pPr algn="l"/>
                      <a:r>
                        <a:rPr lang="fr-FR" sz="1050" b="0" i="0" kern="1200" dirty="0">
                          <a:solidFill>
                            <a:srgbClr val="7F7F7F"/>
                          </a:solidFill>
                          <a:latin typeface="+mn-lt"/>
                          <a:ea typeface="Times New Roman" charset="0"/>
                          <a:cs typeface="Times New Roman" charset="0"/>
                        </a:rPr>
                        <a:t>Développement de deux versions d’un site web pour le compte d’un professionnel du vin :</a:t>
                      </a:r>
                    </a:p>
                    <a:p>
                      <a:pPr algn="l"/>
                      <a:r>
                        <a:rPr lang="fr-FR" sz="1050" b="0" i="0" kern="1200" dirty="0">
                          <a:solidFill>
                            <a:srgbClr val="7F7F7F"/>
                          </a:solidFill>
                          <a:latin typeface="+mn-lt"/>
                          <a:ea typeface="Times New Roman" charset="0"/>
                          <a:cs typeface="Times New Roman" charset="0"/>
                        </a:rPr>
                        <a:t>Version 1 : </a:t>
                      </a:r>
                      <a:r>
                        <a:rPr lang="fr-FR" sz="1050" b="0" i="0" kern="1200" dirty="0">
                          <a:solidFill>
                            <a:srgbClr val="7F7F7F"/>
                          </a:solidFill>
                          <a:latin typeface="+mn-lt"/>
                          <a:ea typeface="Times New Roman" charset="0"/>
                          <a:cs typeface="Times New Roman" charset="0"/>
                          <a:hlinkClick r:id="rId4"/>
                        </a:rPr>
                        <a:t>oldversion.alacart.fr</a:t>
                      </a:r>
                      <a:r>
                        <a:rPr lang="fr-FR" sz="1050" b="0" i="0" kern="1200" dirty="0">
                          <a:solidFill>
                            <a:srgbClr val="7F7F7F"/>
                          </a:solidFill>
                          <a:latin typeface="+mn-lt"/>
                          <a:ea typeface="Times New Roman" charset="0"/>
                          <a:cs typeface="Times New Roman" charset="0"/>
                        </a:rPr>
                        <a:t> - Développée en HTML, CSS et JS.</a:t>
                      </a:r>
                    </a:p>
                    <a:p>
                      <a:pPr algn="l"/>
                      <a:r>
                        <a:rPr lang="fr-FR" sz="1050" b="0" i="0" kern="1200" dirty="0">
                          <a:solidFill>
                            <a:srgbClr val="7F7F7F"/>
                          </a:solidFill>
                          <a:latin typeface="+mn-lt"/>
                          <a:ea typeface="Times New Roman" charset="0"/>
                          <a:cs typeface="Times New Roman" charset="0"/>
                        </a:rPr>
                        <a:t>Version 2 : </a:t>
                      </a:r>
                      <a:r>
                        <a:rPr lang="fr-FR" sz="1050" b="0" i="0" kern="1200" dirty="0">
                          <a:solidFill>
                            <a:srgbClr val="7F7F7F"/>
                          </a:solidFill>
                          <a:latin typeface="+mn-lt"/>
                          <a:ea typeface="Times New Roman" charset="0"/>
                          <a:cs typeface="Times New Roman" charset="0"/>
                          <a:hlinkClick r:id="rId5"/>
                        </a:rPr>
                        <a:t>alacart.fr</a:t>
                      </a:r>
                      <a:r>
                        <a:rPr lang="fr-FR" sz="1050" b="0" i="0" kern="1200" dirty="0">
                          <a:solidFill>
                            <a:srgbClr val="7F7F7F"/>
                          </a:solidFill>
                          <a:latin typeface="+mn-lt"/>
                          <a:ea typeface="Times New Roman" charset="0"/>
                          <a:cs typeface="Times New Roman" charset="0"/>
                        </a:rPr>
                        <a:t> - Développée sous Symfony (PHP, MySQL, Doctrine, </a:t>
                      </a:r>
                      <a:r>
                        <a:rPr lang="fr-FR" sz="1050" b="0" i="0" kern="1200" dirty="0" err="1">
                          <a:solidFill>
                            <a:srgbClr val="7F7F7F"/>
                          </a:solidFill>
                          <a:latin typeface="+mn-lt"/>
                          <a:ea typeface="Times New Roman" charset="0"/>
                          <a:cs typeface="Times New Roman" charset="0"/>
                        </a:rPr>
                        <a:t>Twig</a:t>
                      </a:r>
                      <a:r>
                        <a:rPr lang="fr-FR" sz="1050" b="0" i="0" kern="1200" dirty="0">
                          <a:solidFill>
                            <a:srgbClr val="7F7F7F"/>
                          </a:solidFill>
                          <a:latin typeface="+mn-lt"/>
                          <a:ea typeface="Times New Roman" charset="0"/>
                          <a:cs typeface="Times New Roman" charset="0"/>
                        </a:rPr>
                        <a:t>, CSS, JS, Bootstrap).</a:t>
                      </a:r>
                    </a:p>
                    <a:p>
                      <a:pPr algn="l"/>
                      <a:r>
                        <a:rPr lang="fr-FR" sz="1050" b="0" i="0" kern="1200" dirty="0">
                          <a:solidFill>
                            <a:srgbClr val="7F7F7F"/>
                          </a:solidFill>
                          <a:latin typeface="+mn-lt"/>
                          <a:ea typeface="Times New Roman" charset="0"/>
                          <a:cs typeface="Times New Roman" charset="0"/>
                        </a:rPr>
                        <a:t>CV en ligne : </a:t>
                      </a:r>
                      <a:r>
                        <a:rPr lang="fr-FR" sz="1050" b="0" i="0" kern="1200" dirty="0">
                          <a:solidFill>
                            <a:srgbClr val="7F7F7F"/>
                          </a:solidFill>
                          <a:latin typeface="+mn-lt"/>
                          <a:ea typeface="Times New Roman" charset="0"/>
                          <a:cs typeface="Times New Roman" charset="0"/>
                          <a:hlinkClick r:id="rId6"/>
                        </a:rPr>
                        <a:t>let-me-introduce-myself.fr</a:t>
                      </a:r>
                      <a:r>
                        <a:rPr lang="fr-FR" sz="1050" b="0" i="0" kern="1200" dirty="0">
                          <a:solidFill>
                            <a:srgbClr val="7F7F7F"/>
                          </a:solidFill>
                          <a:latin typeface="+mn-lt"/>
                          <a:ea typeface="Times New Roman" charset="0"/>
                          <a:cs typeface="Times New Roman" charset="0"/>
                        </a:rPr>
                        <a:t> - Développé avec </a:t>
                      </a:r>
                      <a:r>
                        <a:rPr lang="fr-FR" sz="1050" b="0" i="0" kern="1200" dirty="0" err="1">
                          <a:solidFill>
                            <a:srgbClr val="7F7F7F"/>
                          </a:solidFill>
                          <a:latin typeface="+mn-lt"/>
                          <a:ea typeface="Times New Roman" charset="0"/>
                          <a:cs typeface="Times New Roman" charset="0"/>
                        </a:rPr>
                        <a:t>React</a:t>
                      </a:r>
                      <a:r>
                        <a:rPr lang="fr-FR" sz="1050" b="0" i="0" kern="1200" dirty="0">
                          <a:solidFill>
                            <a:srgbClr val="7F7F7F"/>
                          </a:solidFill>
                          <a:latin typeface="+mn-lt"/>
                          <a:ea typeface="Times New Roman" charset="0"/>
                          <a:cs typeface="Times New Roman" charset="0"/>
                        </a:rPr>
                        <a:t> (JSX, </a:t>
                      </a:r>
                      <a:r>
                        <a:rPr lang="fr-FR" sz="1050" b="0" i="0" kern="1200" dirty="0" err="1">
                          <a:solidFill>
                            <a:srgbClr val="7F7F7F"/>
                          </a:solidFill>
                          <a:latin typeface="+mn-lt"/>
                          <a:ea typeface="Times New Roman" charset="0"/>
                          <a:cs typeface="Times New Roman" charset="0"/>
                        </a:rPr>
                        <a:t>Sass</a:t>
                      </a:r>
                      <a:r>
                        <a:rPr lang="fr-FR" sz="1050" b="0" i="0" kern="1200" dirty="0">
                          <a:solidFill>
                            <a:srgbClr val="7F7F7F"/>
                          </a:solidFill>
                          <a:latin typeface="+mn-lt"/>
                          <a:ea typeface="Times New Roman" charset="0"/>
                          <a:cs typeface="Times New Roman" charset="0"/>
                        </a:rPr>
                        <a:t>).</a:t>
                      </a:r>
                    </a:p>
                    <a:p>
                      <a:pPr algn="l"/>
                      <a:endParaRPr lang="fr-FR" sz="1050" b="0" i="0" kern="1200" dirty="0">
                        <a:solidFill>
                          <a:srgbClr val="7F7F7F"/>
                        </a:solidFill>
                        <a:latin typeface="+mn-lt"/>
                        <a:ea typeface="Times New Roman" charset="0"/>
                        <a:cs typeface="Times New Roman" charset="0"/>
                      </a:endParaRP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69605">
                <a:tc>
                  <a:txBody>
                    <a:bodyPr/>
                    <a:lstStyle/>
                    <a:p>
                      <a:pPr marL="7938" marR="0" indent="0" algn="l" defTabSz="457200" rtl="0" eaLnBrk="1" fontAlgn="auto" latinLnBrk="0" hangingPunct="1">
                        <a:lnSpc>
                          <a:spcPct val="100000"/>
                        </a:lnSpc>
                        <a:spcBef>
                          <a:spcPts val="0"/>
                        </a:spcBef>
                        <a:spcAft>
                          <a:spcPts val="0"/>
                        </a:spcAft>
                        <a:buClrTx/>
                        <a:buSzTx/>
                        <a:buFontTx/>
                        <a:buNone/>
                        <a:tabLst/>
                        <a:defRPr/>
                      </a:pPr>
                      <a:r>
                        <a:rPr lang="fr-FR" sz="1100" b="1" i="0" dirty="0">
                          <a:solidFill>
                            <a:srgbClr val="58585A"/>
                          </a:solidFill>
                          <a:latin typeface="+mn-lt"/>
                          <a:ea typeface="Times New Roman" charset="0"/>
                          <a:cs typeface="Times New Roman" charset="0"/>
                        </a:rPr>
                        <a:t>2013 – 2014</a:t>
                      </a: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nSpc>
                          <a:spcPct val="100000"/>
                        </a:lnSpc>
                        <a:buClr>
                          <a:srgbClr val="00B050"/>
                        </a:buClr>
                        <a:buSzPct val="100000"/>
                        <a:buFont typeface="Courier New" charset="0"/>
                        <a:buNone/>
                        <a:tabLst/>
                      </a:pPr>
                      <a:r>
                        <a:rPr lang="fr-FR" sz="1100" b="1" i="0" kern="1200" dirty="0">
                          <a:solidFill>
                            <a:schemeClr val="tx1"/>
                          </a:solidFill>
                          <a:latin typeface="+mn-lt"/>
                          <a:ea typeface="Times New Roman" charset="0"/>
                          <a:cs typeface="Times New Roman" charset="0"/>
                        </a:rPr>
                        <a:t>Technicien de laboratoire –</a:t>
                      </a:r>
                      <a:r>
                        <a:rPr lang="fr-FR" sz="1100" b="1" i="0" kern="1200" baseline="0" dirty="0">
                          <a:solidFill>
                            <a:schemeClr val="tx1"/>
                          </a:solidFill>
                          <a:latin typeface="+mn-lt"/>
                          <a:ea typeface="Times New Roman" charset="0"/>
                          <a:cs typeface="Times New Roman" charset="0"/>
                        </a:rPr>
                        <a:t> Électronicien (alternance Licence Pro)</a:t>
                      </a:r>
                      <a:endParaRPr lang="fr-FR" sz="1100" b="1" i="0" baseline="0" dirty="0">
                        <a:solidFill>
                          <a:schemeClr val="tx1"/>
                        </a:solidFill>
                        <a:latin typeface="+mn-lt"/>
                        <a:ea typeface="Times New Roman" charset="0"/>
                        <a:cs typeface="Times New Roman" charset="0"/>
                      </a:endParaRPr>
                    </a:p>
                    <a:p>
                      <a:pPr algn="l"/>
                      <a:r>
                        <a:rPr lang="fr-FR" sz="1050" b="0" i="0" kern="1200" dirty="0">
                          <a:solidFill>
                            <a:srgbClr val="7F7F7F"/>
                          </a:solidFill>
                          <a:latin typeface="+mn-lt"/>
                          <a:ea typeface="Times New Roman" charset="0"/>
                          <a:cs typeface="Times New Roman" charset="0"/>
                        </a:rPr>
                        <a:t>Migration et développement du test industriel de deux boîtiers du RAFALE sur le banc MEA080 en utilisant le langage VIVA.</a:t>
                      </a: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69605">
                <a:tc>
                  <a:txBody>
                    <a:bodyPr/>
                    <a:lstStyle/>
                    <a:p>
                      <a:pPr marL="7938" marR="0" indent="0" algn="l" defTabSz="457200" rtl="0" eaLnBrk="1" fontAlgn="auto" latinLnBrk="0" hangingPunct="1">
                        <a:lnSpc>
                          <a:spcPct val="100000"/>
                        </a:lnSpc>
                        <a:spcBef>
                          <a:spcPts val="0"/>
                        </a:spcBef>
                        <a:spcAft>
                          <a:spcPts val="0"/>
                        </a:spcAft>
                        <a:buClrTx/>
                        <a:buSzTx/>
                        <a:buFontTx/>
                        <a:buNone/>
                        <a:tabLst/>
                        <a:defRPr/>
                      </a:pPr>
                      <a:r>
                        <a:rPr lang="fr-FR" sz="1100" b="1" i="0" dirty="0">
                          <a:solidFill>
                            <a:srgbClr val="58585A"/>
                          </a:solidFill>
                          <a:latin typeface="+mn-lt"/>
                          <a:ea typeface="Times New Roman" charset="0"/>
                          <a:cs typeface="Times New Roman" charset="0"/>
                        </a:rPr>
                        <a:t>04</a:t>
                      </a:r>
                      <a:r>
                        <a:rPr lang="fr-FR" sz="1100" b="1" i="0" baseline="0" dirty="0">
                          <a:solidFill>
                            <a:srgbClr val="58585A"/>
                          </a:solidFill>
                          <a:latin typeface="+mn-lt"/>
                          <a:ea typeface="Times New Roman" charset="0"/>
                          <a:cs typeface="Times New Roman" charset="0"/>
                        </a:rPr>
                        <a:t>/2013 –</a:t>
                      </a:r>
                    </a:p>
                    <a:p>
                      <a:pPr marL="7938" marR="0" indent="0" algn="l" defTabSz="457200" rtl="0" eaLnBrk="1" fontAlgn="auto" latinLnBrk="0" hangingPunct="1">
                        <a:lnSpc>
                          <a:spcPct val="100000"/>
                        </a:lnSpc>
                        <a:spcBef>
                          <a:spcPts val="0"/>
                        </a:spcBef>
                        <a:spcAft>
                          <a:spcPts val="0"/>
                        </a:spcAft>
                        <a:buClrTx/>
                        <a:buSzTx/>
                        <a:buFontTx/>
                        <a:buNone/>
                        <a:tabLst/>
                        <a:defRPr/>
                      </a:pPr>
                      <a:r>
                        <a:rPr lang="fr-FR" sz="1100" b="1" i="0" baseline="0" dirty="0">
                          <a:solidFill>
                            <a:srgbClr val="58585A"/>
                          </a:solidFill>
                          <a:latin typeface="+mn-lt"/>
                          <a:ea typeface="Times New Roman" charset="0"/>
                          <a:cs typeface="Times New Roman" charset="0"/>
                        </a:rPr>
                        <a:t>07/2013</a:t>
                      </a:r>
                      <a:endParaRPr lang="fr-FR" sz="1100" b="1" i="0" dirty="0">
                        <a:solidFill>
                          <a:srgbClr val="58585A"/>
                        </a:solidFill>
                        <a:latin typeface="+mn-lt"/>
                        <a:ea typeface="Times New Roman" charset="0"/>
                        <a:cs typeface="Times New Roman" charset="0"/>
                      </a:endParaRP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nSpc>
                          <a:spcPct val="100000"/>
                        </a:lnSpc>
                        <a:buClr>
                          <a:srgbClr val="00B050"/>
                        </a:buClr>
                        <a:buSzPct val="100000"/>
                        <a:buFont typeface="Courier New" charset="0"/>
                        <a:buNone/>
                        <a:tabLst/>
                      </a:pPr>
                      <a:r>
                        <a:rPr lang="fr-FR" sz="1100" b="1" i="0" kern="1200" dirty="0">
                          <a:solidFill>
                            <a:schemeClr val="tx1"/>
                          </a:solidFill>
                          <a:latin typeface="+mn-lt"/>
                          <a:ea typeface="Times New Roman" charset="0"/>
                          <a:cs typeface="Times New Roman" charset="0"/>
                        </a:rPr>
                        <a:t>Développeur web / traitement du signal (stage DUT)</a:t>
                      </a:r>
                      <a:endParaRPr lang="fr-FR" sz="1100" b="1" i="0" baseline="0" dirty="0">
                        <a:solidFill>
                          <a:schemeClr val="tx1"/>
                        </a:solidFill>
                        <a:latin typeface="+mn-lt"/>
                        <a:ea typeface="Times New Roman" charset="0"/>
                        <a:cs typeface="Times New Roman" charset="0"/>
                      </a:endParaRPr>
                    </a:p>
                    <a:p>
                      <a:pPr algn="l"/>
                      <a:r>
                        <a:rPr lang="fr-FR" sz="1050" b="0" i="0" kern="1200" dirty="0">
                          <a:solidFill>
                            <a:srgbClr val="7F7F7F"/>
                          </a:solidFill>
                          <a:latin typeface="+mn-lt"/>
                          <a:ea typeface="Times New Roman" charset="0"/>
                          <a:cs typeface="Times New Roman" charset="0"/>
                        </a:rPr>
                        <a:t>Traiter des données envoyées par GPRS dans le but de contrôler la consommation en carburant et éviter le vol d’un véhicule. Concevoir la page web permettant d’afficher les données exploitées (PHP, HTML et CSS). </a:t>
                      </a: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769605">
                <a:tc>
                  <a:txBody>
                    <a:bodyPr/>
                    <a:lstStyle/>
                    <a:p>
                      <a:pPr marL="7938" marR="0" indent="0" algn="l" defTabSz="457200" rtl="0" eaLnBrk="1" fontAlgn="auto" latinLnBrk="0" hangingPunct="1">
                        <a:lnSpc>
                          <a:spcPct val="100000"/>
                        </a:lnSpc>
                        <a:spcBef>
                          <a:spcPts val="0"/>
                        </a:spcBef>
                        <a:spcAft>
                          <a:spcPts val="0"/>
                        </a:spcAft>
                        <a:buClrTx/>
                        <a:buSzTx/>
                        <a:buFontTx/>
                        <a:buNone/>
                        <a:tabLst/>
                        <a:defRPr/>
                      </a:pPr>
                      <a:r>
                        <a:rPr lang="fr-FR" sz="1100" b="1" i="0" dirty="0">
                          <a:solidFill>
                            <a:srgbClr val="58585A"/>
                          </a:solidFill>
                          <a:latin typeface="+mn-lt"/>
                          <a:ea typeface="Times New Roman" charset="0"/>
                          <a:cs typeface="Times New Roman" charset="0"/>
                        </a:rPr>
                        <a:t>2011-2013</a:t>
                      </a: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nSpc>
                          <a:spcPct val="100000"/>
                        </a:lnSpc>
                        <a:buClr>
                          <a:srgbClr val="00B050"/>
                        </a:buClr>
                        <a:buSzPct val="100000"/>
                        <a:buFont typeface="Courier New" charset="0"/>
                        <a:buNone/>
                        <a:tabLst/>
                      </a:pPr>
                      <a:r>
                        <a:rPr lang="fr-FR" sz="1100" b="1" i="0" kern="1200" dirty="0">
                          <a:solidFill>
                            <a:schemeClr val="tx1"/>
                          </a:solidFill>
                          <a:latin typeface="+mn-lt"/>
                          <a:ea typeface="Times New Roman" charset="0"/>
                          <a:cs typeface="Times New Roman" charset="0"/>
                        </a:rPr>
                        <a:t>Projets menés lors du DUT : </a:t>
                      </a:r>
                    </a:p>
                    <a:p>
                      <a:pPr marL="0" indent="0">
                        <a:lnSpc>
                          <a:spcPct val="100000"/>
                        </a:lnSpc>
                        <a:buClr>
                          <a:srgbClr val="00B050"/>
                        </a:buClr>
                        <a:buSzPct val="100000"/>
                        <a:buFont typeface="Courier New" charset="0"/>
                        <a:buNone/>
                        <a:tabLst/>
                      </a:pPr>
                      <a:r>
                        <a:rPr lang="fr-FR" sz="1050" b="0" i="0" kern="1200" dirty="0">
                          <a:solidFill>
                            <a:srgbClr val="7F7F7F"/>
                          </a:solidFill>
                          <a:latin typeface="+mn-lt"/>
                          <a:ea typeface="Times New Roman" charset="0"/>
                          <a:cs typeface="Times New Roman" charset="0"/>
                        </a:rPr>
                        <a:t>Station de réception/décodage du signal radio provenant de France-Inter : Application du filtrage fréquentiel et traitement du signal. </a:t>
                      </a:r>
                    </a:p>
                    <a:p>
                      <a:pPr marL="0" indent="0">
                        <a:lnSpc>
                          <a:spcPct val="100000"/>
                        </a:lnSpc>
                        <a:buClr>
                          <a:srgbClr val="00B050"/>
                        </a:buClr>
                        <a:buSzPct val="100000"/>
                        <a:buFont typeface="Courier New" charset="0"/>
                        <a:buNone/>
                        <a:tabLst/>
                      </a:pPr>
                      <a:r>
                        <a:rPr lang="fr-FR" sz="1050" b="0" i="0" kern="1200" dirty="0">
                          <a:solidFill>
                            <a:srgbClr val="7F7F7F"/>
                          </a:solidFill>
                          <a:latin typeface="+mn-lt"/>
                          <a:ea typeface="Times New Roman" charset="0"/>
                          <a:cs typeface="Times New Roman" charset="0"/>
                        </a:rPr>
                        <a:t>Gyropode, engin à deux roues se stabilisant automatiquement : Mise en pratique du langage C, programmation d’un FPGA associé à un accéléromètre. </a:t>
                      </a: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graphicFrame>
        <p:nvGraphicFramePr>
          <p:cNvPr id="101" name="Tableau 13"/>
          <p:cNvGraphicFramePr>
            <a:graphicFrameLocks noGrp="1"/>
          </p:cNvGraphicFramePr>
          <p:nvPr>
            <p:extLst>
              <p:ext uri="{D42A27DB-BD31-4B8C-83A1-F6EECF244321}">
                <p14:modId xmlns:p14="http://schemas.microsoft.com/office/powerpoint/2010/main" val="1774894864"/>
              </p:ext>
            </p:extLst>
          </p:nvPr>
        </p:nvGraphicFramePr>
        <p:xfrm>
          <a:off x="99061" y="9029818"/>
          <a:ext cx="5302347" cy="1553270"/>
        </p:xfrm>
        <a:graphic>
          <a:graphicData uri="http://schemas.openxmlformats.org/drawingml/2006/table">
            <a:tbl>
              <a:tblPr firstRow="1" bandRow="1">
                <a:tableStyleId>{5940675A-B579-460E-94D1-54222C63F5DA}</a:tableStyleId>
              </a:tblPr>
              <a:tblGrid>
                <a:gridCol w="962236">
                  <a:extLst>
                    <a:ext uri="{9D8B030D-6E8A-4147-A177-3AD203B41FA5}">
                      <a16:colId xmlns:a16="http://schemas.microsoft.com/office/drawing/2014/main" val="20000"/>
                    </a:ext>
                  </a:extLst>
                </a:gridCol>
                <a:gridCol w="4340111">
                  <a:extLst>
                    <a:ext uri="{9D8B030D-6E8A-4147-A177-3AD203B41FA5}">
                      <a16:colId xmlns:a16="http://schemas.microsoft.com/office/drawing/2014/main" val="20001"/>
                    </a:ext>
                  </a:extLst>
                </a:gridCol>
              </a:tblGrid>
              <a:tr h="384014">
                <a:tc>
                  <a:txBody>
                    <a:bodyPr/>
                    <a:lstStyle/>
                    <a:p>
                      <a:pPr marL="7938" marR="0" indent="0" algn="l" defTabSz="457200" rtl="0" eaLnBrk="1" fontAlgn="auto" latinLnBrk="0" hangingPunct="1">
                        <a:lnSpc>
                          <a:spcPct val="100000"/>
                        </a:lnSpc>
                        <a:spcBef>
                          <a:spcPts val="0"/>
                        </a:spcBef>
                        <a:spcAft>
                          <a:spcPts val="0"/>
                        </a:spcAft>
                        <a:buClrTx/>
                        <a:buSzTx/>
                        <a:buFontTx/>
                        <a:buNone/>
                        <a:tabLst/>
                        <a:defRPr/>
                      </a:pPr>
                      <a:r>
                        <a:rPr lang="fr-FR" sz="1100" b="1" i="0" dirty="0">
                          <a:solidFill>
                            <a:srgbClr val="58585A"/>
                          </a:solidFill>
                          <a:latin typeface="+mn-lt"/>
                          <a:ea typeface="Times New Roman" charset="0"/>
                          <a:cs typeface="Times New Roman" charset="0"/>
                        </a:rPr>
                        <a:t>2020 – Auj.</a:t>
                      </a: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nSpc>
                          <a:spcPct val="100000"/>
                        </a:lnSpc>
                        <a:buClr>
                          <a:srgbClr val="00B050"/>
                        </a:buClr>
                        <a:buSzPct val="100000"/>
                        <a:buFont typeface="Courier New" charset="0"/>
                        <a:buNone/>
                        <a:tabLst/>
                      </a:pPr>
                      <a:r>
                        <a:rPr lang="fr-FR" sz="1100" b="1" i="0" kern="1200" dirty="0">
                          <a:solidFill>
                            <a:schemeClr val="tx1"/>
                          </a:solidFill>
                          <a:latin typeface="+mn-lt"/>
                          <a:ea typeface="Times New Roman" charset="0"/>
                          <a:cs typeface="Times New Roman" charset="0"/>
                        </a:rPr>
                        <a:t>Formations</a:t>
                      </a:r>
                      <a:r>
                        <a:rPr lang="fr-FR" sz="1100" b="1" i="0" baseline="0" dirty="0">
                          <a:solidFill>
                            <a:schemeClr val="tx1"/>
                          </a:solidFill>
                          <a:latin typeface="+mn-lt"/>
                          <a:ea typeface="Times New Roman" charset="0"/>
                          <a:cs typeface="Times New Roman" charset="0"/>
                        </a:rPr>
                        <a:t> en autonome</a:t>
                      </a:r>
                    </a:p>
                    <a:p>
                      <a:pPr marL="0" indent="0">
                        <a:lnSpc>
                          <a:spcPct val="100000"/>
                        </a:lnSpc>
                        <a:buClr>
                          <a:srgbClr val="00B050"/>
                        </a:buClr>
                        <a:buSzPct val="100000"/>
                        <a:buFont typeface="Courier New" charset="0"/>
                        <a:buNone/>
                        <a:tabLst/>
                      </a:pPr>
                      <a:r>
                        <a:rPr lang="en-GB" sz="1050" b="0" i="0" kern="1200" dirty="0">
                          <a:solidFill>
                            <a:srgbClr val="7F7F7F"/>
                          </a:solidFill>
                          <a:latin typeface="+mn-lt"/>
                          <a:ea typeface="Times New Roman" charset="0"/>
                          <a:cs typeface="Times New Roman" charset="0"/>
                        </a:rPr>
                        <a:t>HTML, CSS, </a:t>
                      </a:r>
                      <a:r>
                        <a:rPr lang="en-GB" sz="1050" b="0" i="0" kern="1200" dirty="0" err="1">
                          <a:solidFill>
                            <a:srgbClr val="7F7F7F"/>
                          </a:solidFill>
                          <a:latin typeface="+mn-lt"/>
                          <a:ea typeface="Times New Roman" charset="0"/>
                          <a:cs typeface="Times New Roman" charset="0"/>
                        </a:rPr>
                        <a:t>Javascript</a:t>
                      </a:r>
                      <a:r>
                        <a:rPr lang="en-GB" sz="1050" b="0" i="0" kern="1200" dirty="0">
                          <a:solidFill>
                            <a:srgbClr val="7F7F7F"/>
                          </a:solidFill>
                          <a:latin typeface="+mn-lt"/>
                          <a:ea typeface="Times New Roman" charset="0"/>
                          <a:cs typeface="Times New Roman" charset="0"/>
                        </a:rPr>
                        <a:t>, Git et GitHub, PHP, MySQL, </a:t>
                      </a:r>
                      <a:r>
                        <a:rPr lang="en-GB" sz="1050" b="0" i="0" kern="1200" dirty="0" err="1">
                          <a:solidFill>
                            <a:srgbClr val="7F7F7F"/>
                          </a:solidFill>
                          <a:latin typeface="+mn-lt"/>
                          <a:ea typeface="Times New Roman" charset="0"/>
                          <a:cs typeface="Times New Roman" charset="0"/>
                        </a:rPr>
                        <a:t>Symfony</a:t>
                      </a:r>
                      <a:r>
                        <a:rPr lang="en-GB" sz="1050" b="0" i="0" kern="1200" dirty="0">
                          <a:solidFill>
                            <a:srgbClr val="7F7F7F"/>
                          </a:solidFill>
                          <a:latin typeface="+mn-lt"/>
                          <a:ea typeface="Times New Roman" charset="0"/>
                          <a:cs typeface="Times New Roman" charset="0"/>
                        </a:rPr>
                        <a:t>, React et Bootstrap. </a:t>
                      </a:r>
                      <a:r>
                        <a:rPr lang="en-GB" sz="1050" b="0" i="0" kern="1200" dirty="0" err="1">
                          <a:solidFill>
                            <a:srgbClr val="7F7F7F"/>
                          </a:solidFill>
                          <a:latin typeface="+mn-lt"/>
                          <a:ea typeface="Times New Roman" charset="0"/>
                          <a:cs typeface="Times New Roman" charset="0"/>
                        </a:rPr>
                        <a:t>J’ai</a:t>
                      </a:r>
                      <a:r>
                        <a:rPr lang="en-GB" sz="1050" b="0" i="0" kern="1200" dirty="0">
                          <a:solidFill>
                            <a:srgbClr val="7F7F7F"/>
                          </a:solidFill>
                          <a:latin typeface="+mn-lt"/>
                          <a:ea typeface="Times New Roman" charset="0"/>
                          <a:cs typeface="Times New Roman" charset="0"/>
                        </a:rPr>
                        <a:t> </a:t>
                      </a:r>
                      <a:r>
                        <a:rPr lang="en-GB" sz="1050" b="0" i="0" kern="1200" dirty="0" err="1">
                          <a:solidFill>
                            <a:srgbClr val="7F7F7F"/>
                          </a:solidFill>
                          <a:latin typeface="+mn-lt"/>
                          <a:ea typeface="Times New Roman" charset="0"/>
                          <a:cs typeface="Times New Roman" charset="0"/>
                        </a:rPr>
                        <a:t>également</a:t>
                      </a:r>
                      <a:r>
                        <a:rPr lang="en-GB" sz="1050" b="0" i="0" kern="1200" dirty="0">
                          <a:solidFill>
                            <a:srgbClr val="7F7F7F"/>
                          </a:solidFill>
                          <a:latin typeface="+mn-lt"/>
                          <a:ea typeface="Times New Roman" charset="0"/>
                          <a:cs typeface="Times New Roman" charset="0"/>
                        </a:rPr>
                        <a:t> </a:t>
                      </a:r>
                      <a:r>
                        <a:rPr lang="en-GB" sz="1050" b="0" i="0" kern="1200" dirty="0" err="1">
                          <a:solidFill>
                            <a:srgbClr val="7F7F7F"/>
                          </a:solidFill>
                          <a:latin typeface="+mn-lt"/>
                          <a:ea typeface="Times New Roman" charset="0"/>
                          <a:cs typeface="Times New Roman" charset="0"/>
                        </a:rPr>
                        <a:t>suivi</a:t>
                      </a:r>
                      <a:r>
                        <a:rPr lang="en-GB" sz="1050" b="0" i="0" kern="1200" dirty="0">
                          <a:solidFill>
                            <a:srgbClr val="7F7F7F"/>
                          </a:solidFill>
                          <a:latin typeface="+mn-lt"/>
                          <a:ea typeface="Times New Roman" charset="0"/>
                          <a:cs typeface="Times New Roman" charset="0"/>
                        </a:rPr>
                        <a:t> </a:t>
                      </a:r>
                      <a:r>
                        <a:rPr lang="en-GB" sz="1050" b="0" i="0" kern="1200" dirty="0" err="1">
                          <a:solidFill>
                            <a:srgbClr val="7F7F7F"/>
                          </a:solidFill>
                          <a:latin typeface="+mn-lt"/>
                          <a:ea typeface="Times New Roman" charset="0"/>
                          <a:cs typeface="Times New Roman" charset="0"/>
                        </a:rPr>
                        <a:t>une</a:t>
                      </a:r>
                      <a:r>
                        <a:rPr lang="en-GB" sz="1050" b="0" i="0" kern="1200" dirty="0">
                          <a:solidFill>
                            <a:srgbClr val="7F7F7F"/>
                          </a:solidFill>
                          <a:latin typeface="+mn-lt"/>
                          <a:ea typeface="Times New Roman" charset="0"/>
                          <a:cs typeface="Times New Roman" charset="0"/>
                        </a:rPr>
                        <a:t> initiation Angular (bases </a:t>
                      </a:r>
                      <a:r>
                        <a:rPr lang="en-GB" sz="1050" b="0" i="0" kern="1200" dirty="0" err="1">
                          <a:solidFill>
                            <a:srgbClr val="7F7F7F"/>
                          </a:solidFill>
                          <a:latin typeface="+mn-lt"/>
                          <a:ea typeface="Times New Roman" charset="0"/>
                          <a:cs typeface="Times New Roman" charset="0"/>
                        </a:rPr>
                        <a:t>acquises</a:t>
                      </a:r>
                      <a:r>
                        <a:rPr lang="en-GB" sz="1050" b="0" i="0" kern="1200" dirty="0">
                          <a:solidFill>
                            <a:srgbClr val="7F7F7F"/>
                          </a:solidFill>
                          <a:latin typeface="+mn-lt"/>
                          <a:ea typeface="Times New Roman" charset="0"/>
                          <a:cs typeface="Times New Roman" charset="0"/>
                        </a:rPr>
                        <a:t>).</a:t>
                      </a: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89684">
                <a:tc>
                  <a:txBody>
                    <a:bodyPr/>
                    <a:lstStyle/>
                    <a:p>
                      <a:pPr marL="7938" marR="0" indent="0" algn="l" defTabSz="457200" rtl="0" eaLnBrk="1" fontAlgn="auto" latinLnBrk="0" hangingPunct="1">
                        <a:lnSpc>
                          <a:spcPct val="100000"/>
                        </a:lnSpc>
                        <a:spcBef>
                          <a:spcPts val="0"/>
                        </a:spcBef>
                        <a:spcAft>
                          <a:spcPts val="0"/>
                        </a:spcAft>
                        <a:buClrTx/>
                        <a:buSzTx/>
                        <a:buFontTx/>
                        <a:buNone/>
                        <a:tabLst/>
                        <a:defRPr/>
                      </a:pPr>
                      <a:r>
                        <a:rPr lang="fr-FR" sz="1100" b="1" i="0" dirty="0">
                          <a:solidFill>
                            <a:srgbClr val="58585A"/>
                          </a:solidFill>
                          <a:latin typeface="+mn-lt"/>
                          <a:ea typeface="Times New Roman" charset="0"/>
                          <a:cs typeface="Times New Roman" charset="0"/>
                        </a:rPr>
                        <a:t>2013 - 2014</a:t>
                      </a: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nSpc>
                          <a:spcPct val="100000"/>
                        </a:lnSpc>
                        <a:buClr>
                          <a:srgbClr val="00B050"/>
                        </a:buClr>
                        <a:buSzPct val="100000"/>
                        <a:buFont typeface="Courier New" charset="0"/>
                        <a:buNone/>
                        <a:tabLst/>
                      </a:pPr>
                      <a:r>
                        <a:rPr lang="fr-FR" sz="1100" b="1" i="0" dirty="0">
                          <a:solidFill>
                            <a:schemeClr val="tx1"/>
                          </a:solidFill>
                          <a:latin typeface="+mn-lt"/>
                          <a:ea typeface="Times New Roman" charset="0"/>
                          <a:cs typeface="Times New Roman" charset="0"/>
                        </a:rPr>
                        <a:t>IUT de </a:t>
                      </a:r>
                      <a:r>
                        <a:rPr lang="fr-FR" sz="1100" b="1" i="0" kern="1200" dirty="0">
                          <a:solidFill>
                            <a:schemeClr val="tx1"/>
                          </a:solidFill>
                          <a:latin typeface="+mn-lt"/>
                          <a:ea typeface="Times New Roman" charset="0"/>
                          <a:cs typeface="Times New Roman" charset="0"/>
                        </a:rPr>
                        <a:t>Vélizy</a:t>
                      </a:r>
                      <a:r>
                        <a:rPr lang="fr-FR" sz="1100" b="1" i="0" baseline="0" dirty="0">
                          <a:solidFill>
                            <a:schemeClr val="tx1"/>
                          </a:solidFill>
                          <a:latin typeface="+mn-lt"/>
                          <a:ea typeface="Times New Roman" charset="0"/>
                          <a:cs typeface="Times New Roman" charset="0"/>
                        </a:rPr>
                        <a:t> - Licence Professionnelle AII</a:t>
                      </a:r>
                    </a:p>
                    <a:p>
                      <a:pPr marL="0" indent="0">
                        <a:lnSpc>
                          <a:spcPct val="100000"/>
                        </a:lnSpc>
                        <a:buClr>
                          <a:srgbClr val="00B050"/>
                        </a:buClr>
                        <a:buSzPct val="100000"/>
                        <a:buFont typeface="Courier New" charset="0"/>
                        <a:buNone/>
                        <a:tabLst/>
                      </a:pPr>
                      <a:r>
                        <a:rPr lang="fr-FR" sz="1050" b="0" i="0" kern="1200" dirty="0">
                          <a:solidFill>
                            <a:srgbClr val="7F7F7F"/>
                          </a:solidFill>
                          <a:latin typeface="+mn-lt"/>
                          <a:ea typeface="Times New Roman" charset="0"/>
                          <a:cs typeface="Times New Roman" charset="0"/>
                        </a:rPr>
                        <a:t>Automatique et Informatique Industrielle spécialité Systèmes Embarqués</a:t>
                      </a:r>
                      <a:endParaRPr lang="en-GB" sz="1050" b="0" i="0" kern="1200" dirty="0">
                        <a:solidFill>
                          <a:srgbClr val="7F7F7F"/>
                        </a:solidFill>
                        <a:latin typeface="+mn-lt"/>
                        <a:ea typeface="Times New Roman" charset="0"/>
                        <a:cs typeface="Times New Roman" charset="0"/>
                      </a:endParaRP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89684">
                <a:tc>
                  <a:txBody>
                    <a:bodyPr/>
                    <a:lstStyle/>
                    <a:p>
                      <a:pPr marL="7938" marR="0" indent="0" algn="l" defTabSz="457200" rtl="0" eaLnBrk="1" fontAlgn="auto" latinLnBrk="0" hangingPunct="1">
                        <a:lnSpc>
                          <a:spcPct val="100000"/>
                        </a:lnSpc>
                        <a:spcBef>
                          <a:spcPts val="0"/>
                        </a:spcBef>
                        <a:spcAft>
                          <a:spcPts val="0"/>
                        </a:spcAft>
                        <a:buClrTx/>
                        <a:buSzTx/>
                        <a:buFontTx/>
                        <a:buNone/>
                        <a:tabLst/>
                        <a:defRPr/>
                      </a:pPr>
                      <a:r>
                        <a:rPr lang="fr-FR" sz="1100" b="1" i="0" dirty="0">
                          <a:solidFill>
                            <a:srgbClr val="58585A"/>
                          </a:solidFill>
                          <a:latin typeface="+mn-lt"/>
                          <a:ea typeface="Times New Roman" charset="0"/>
                          <a:cs typeface="Times New Roman" charset="0"/>
                        </a:rPr>
                        <a:t>2011 - 2013</a:t>
                      </a: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nSpc>
                          <a:spcPct val="100000"/>
                        </a:lnSpc>
                        <a:buClr>
                          <a:srgbClr val="00B050"/>
                        </a:buClr>
                        <a:buSzPct val="100000"/>
                        <a:buFont typeface="Courier New" charset="0"/>
                        <a:buNone/>
                        <a:tabLst/>
                      </a:pPr>
                      <a:r>
                        <a:rPr lang="fr-FR" sz="1100" b="1" i="0" dirty="0">
                          <a:solidFill>
                            <a:schemeClr val="tx1"/>
                          </a:solidFill>
                          <a:latin typeface="+mn-lt"/>
                          <a:ea typeface="Times New Roman" charset="0"/>
                          <a:cs typeface="Times New Roman" charset="0"/>
                        </a:rPr>
                        <a:t>IUT de </a:t>
                      </a:r>
                      <a:r>
                        <a:rPr lang="fr-FR" sz="1100" b="1" i="0" kern="1200" dirty="0">
                          <a:solidFill>
                            <a:schemeClr val="tx1"/>
                          </a:solidFill>
                          <a:latin typeface="+mn-lt"/>
                          <a:ea typeface="Times New Roman" charset="0"/>
                          <a:cs typeface="Times New Roman" charset="0"/>
                        </a:rPr>
                        <a:t>Cachan</a:t>
                      </a:r>
                      <a:r>
                        <a:rPr lang="fr-FR" sz="1100" b="1" i="0" baseline="0" dirty="0">
                          <a:solidFill>
                            <a:schemeClr val="tx1"/>
                          </a:solidFill>
                          <a:latin typeface="+mn-lt"/>
                          <a:ea typeface="Times New Roman" charset="0"/>
                          <a:cs typeface="Times New Roman" charset="0"/>
                        </a:rPr>
                        <a:t> – DUT GEII</a:t>
                      </a:r>
                    </a:p>
                    <a:p>
                      <a:pPr marL="0" indent="0">
                        <a:lnSpc>
                          <a:spcPct val="100000"/>
                        </a:lnSpc>
                        <a:buClr>
                          <a:srgbClr val="00B050"/>
                        </a:buClr>
                        <a:buSzPct val="100000"/>
                        <a:buFont typeface="Courier New" charset="0"/>
                        <a:buNone/>
                        <a:tabLst/>
                      </a:pPr>
                      <a:r>
                        <a:rPr lang="fr-FR" sz="1050" b="0" i="0" kern="1200" dirty="0">
                          <a:solidFill>
                            <a:srgbClr val="7F7F7F"/>
                          </a:solidFill>
                          <a:latin typeface="+mn-lt"/>
                          <a:ea typeface="Times New Roman" charset="0"/>
                          <a:cs typeface="Times New Roman" charset="0"/>
                        </a:rPr>
                        <a:t>Génie électrique et Informatique</a:t>
                      </a:r>
                      <a:r>
                        <a:rPr lang="fr-FR" sz="1050" b="0" i="0" kern="1200" baseline="0" dirty="0">
                          <a:solidFill>
                            <a:srgbClr val="7F7F7F"/>
                          </a:solidFill>
                          <a:latin typeface="+mn-lt"/>
                          <a:ea typeface="Times New Roman" charset="0"/>
                          <a:cs typeface="Times New Roman" charset="0"/>
                        </a:rPr>
                        <a:t> I</a:t>
                      </a:r>
                      <a:r>
                        <a:rPr lang="fr-FR" sz="1050" b="0" i="0" kern="1200" dirty="0">
                          <a:solidFill>
                            <a:srgbClr val="7F7F7F"/>
                          </a:solidFill>
                          <a:latin typeface="+mn-lt"/>
                          <a:ea typeface="Times New Roman" charset="0"/>
                          <a:cs typeface="Times New Roman" charset="0"/>
                        </a:rPr>
                        <a:t>ndustrielle</a:t>
                      </a:r>
                      <a:endParaRPr lang="en-GB" sz="1050" b="0" i="0" kern="1200" dirty="0">
                        <a:solidFill>
                          <a:srgbClr val="7F7F7F"/>
                        </a:solidFill>
                        <a:latin typeface="+mn-lt"/>
                        <a:ea typeface="Times New Roman" charset="0"/>
                        <a:cs typeface="Times New Roman" charset="0"/>
                      </a:endParaRP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07894274"/>
                  </a:ext>
                </a:extLst>
              </a:tr>
            </a:tbl>
          </a:graphicData>
        </a:graphic>
      </p:graphicFrame>
      <p:sp>
        <p:nvSpPr>
          <p:cNvPr id="102" name="TextBox 101"/>
          <p:cNvSpPr txBox="1"/>
          <p:nvPr/>
        </p:nvSpPr>
        <p:spPr>
          <a:xfrm>
            <a:off x="1011237" y="2501655"/>
            <a:ext cx="2828925" cy="323165"/>
          </a:xfrm>
          <a:prstGeom prst="rect">
            <a:avLst/>
          </a:prstGeom>
          <a:noFill/>
        </p:spPr>
        <p:txBody>
          <a:bodyPr wrap="square" rtlCol="0">
            <a:spAutoFit/>
          </a:bodyPr>
          <a:lstStyle/>
          <a:p>
            <a:r>
              <a:rPr lang="en-US" sz="1500" b="1" dirty="0" err="1">
                <a:solidFill>
                  <a:srgbClr val="404042"/>
                </a:solidFill>
              </a:rPr>
              <a:t>Expériences</a:t>
            </a:r>
            <a:r>
              <a:rPr lang="en-US" sz="1500" b="1" dirty="0">
                <a:solidFill>
                  <a:srgbClr val="404042"/>
                </a:solidFill>
              </a:rPr>
              <a:t> </a:t>
            </a:r>
            <a:r>
              <a:rPr lang="en-US" sz="1500" b="1" dirty="0" err="1">
                <a:solidFill>
                  <a:srgbClr val="404042"/>
                </a:solidFill>
              </a:rPr>
              <a:t>Professionnelles</a:t>
            </a:r>
            <a:endParaRPr lang="en-US" sz="1500" b="1" dirty="0">
              <a:solidFill>
                <a:srgbClr val="404042"/>
              </a:solidFill>
            </a:endParaRPr>
          </a:p>
        </p:txBody>
      </p:sp>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0425" y="2583636"/>
            <a:ext cx="212286" cy="212286"/>
          </a:xfrm>
          <a:prstGeom prst="rect">
            <a:avLst/>
          </a:prstGeom>
        </p:spPr>
      </p:pic>
      <p:sp>
        <p:nvSpPr>
          <p:cNvPr id="98" name="Oval 97"/>
          <p:cNvSpPr/>
          <p:nvPr/>
        </p:nvSpPr>
        <p:spPr>
          <a:xfrm>
            <a:off x="318422" y="8559762"/>
            <a:ext cx="415986" cy="415986"/>
          </a:xfrm>
          <a:prstGeom prst="ellipse">
            <a:avLst/>
          </a:prstGeom>
          <a:solidFill>
            <a:srgbClr val="404042"/>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3" name="TextBox 102"/>
          <p:cNvSpPr txBox="1"/>
          <p:nvPr/>
        </p:nvSpPr>
        <p:spPr>
          <a:xfrm>
            <a:off x="965200" y="8623947"/>
            <a:ext cx="2828925" cy="323165"/>
          </a:xfrm>
          <a:prstGeom prst="rect">
            <a:avLst/>
          </a:prstGeom>
          <a:noFill/>
        </p:spPr>
        <p:txBody>
          <a:bodyPr wrap="square" rtlCol="0">
            <a:spAutoFit/>
          </a:bodyPr>
          <a:lstStyle/>
          <a:p>
            <a:r>
              <a:rPr lang="en-US" sz="1500" b="1" dirty="0">
                <a:solidFill>
                  <a:srgbClr val="404042"/>
                </a:solidFill>
              </a:rPr>
              <a:t>Formation</a:t>
            </a:r>
          </a:p>
        </p:txBody>
      </p:sp>
      <p:pic>
        <p:nvPicPr>
          <p:cNvPr id="225" name="Picture 2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5438" y="8644128"/>
            <a:ext cx="269724" cy="269724"/>
          </a:xfrm>
          <a:prstGeom prst="rect">
            <a:avLst/>
          </a:prstGeom>
        </p:spPr>
      </p:pic>
      <p:sp>
        <p:nvSpPr>
          <p:cNvPr id="58" name="Oval 62"/>
          <p:cNvSpPr/>
          <p:nvPr/>
        </p:nvSpPr>
        <p:spPr>
          <a:xfrm>
            <a:off x="5591907" y="7459981"/>
            <a:ext cx="491490" cy="491490"/>
          </a:xfrm>
          <a:prstGeom prst="ellipse">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59" name="Picture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86274" y="7564546"/>
            <a:ext cx="317492" cy="317492"/>
          </a:xfrm>
          <a:prstGeom prst="rect">
            <a:avLst/>
          </a:prstGeom>
        </p:spPr>
      </p:pic>
      <p:sp>
        <p:nvSpPr>
          <p:cNvPr id="60" name="Rectangle 59"/>
          <p:cNvSpPr/>
          <p:nvPr/>
        </p:nvSpPr>
        <p:spPr>
          <a:xfrm>
            <a:off x="5414530" y="2711590"/>
            <a:ext cx="2120900" cy="2431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61" name="Oval 9"/>
          <p:cNvSpPr/>
          <p:nvPr/>
        </p:nvSpPr>
        <p:spPr>
          <a:xfrm>
            <a:off x="5591907" y="2595605"/>
            <a:ext cx="491490" cy="491490"/>
          </a:xfrm>
          <a:prstGeom prst="ellipse">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86" name="Picture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677806" y="2687051"/>
            <a:ext cx="317492" cy="317492"/>
          </a:xfrm>
          <a:prstGeom prst="rect">
            <a:avLst/>
          </a:prstGeom>
        </p:spPr>
      </p:pic>
      <p:sp>
        <p:nvSpPr>
          <p:cNvPr id="87" name="TextBox 101"/>
          <p:cNvSpPr txBox="1"/>
          <p:nvPr/>
        </p:nvSpPr>
        <p:spPr>
          <a:xfrm>
            <a:off x="6081198" y="2667099"/>
            <a:ext cx="1462700" cy="307777"/>
          </a:xfrm>
          <a:prstGeom prst="rect">
            <a:avLst/>
          </a:prstGeom>
          <a:noFill/>
        </p:spPr>
        <p:txBody>
          <a:bodyPr wrap="square" rtlCol="0">
            <a:spAutoFit/>
          </a:bodyPr>
          <a:lstStyle/>
          <a:p>
            <a:r>
              <a:rPr lang="en-US" sz="1400" b="1" dirty="0" err="1">
                <a:solidFill>
                  <a:srgbClr val="404042"/>
                </a:solidFill>
              </a:rPr>
              <a:t>Compétences</a:t>
            </a:r>
            <a:endParaRPr lang="en-US" sz="1400" b="1" dirty="0">
              <a:solidFill>
                <a:srgbClr val="404042"/>
              </a:solidFill>
            </a:endParaRPr>
          </a:p>
        </p:txBody>
      </p:sp>
      <p:sp>
        <p:nvSpPr>
          <p:cNvPr id="93" name="TextBox 101"/>
          <p:cNvSpPr txBox="1"/>
          <p:nvPr/>
        </p:nvSpPr>
        <p:spPr>
          <a:xfrm>
            <a:off x="6066380" y="7614948"/>
            <a:ext cx="1462700" cy="307777"/>
          </a:xfrm>
          <a:prstGeom prst="rect">
            <a:avLst/>
          </a:prstGeom>
          <a:noFill/>
        </p:spPr>
        <p:txBody>
          <a:bodyPr wrap="square" rtlCol="0">
            <a:spAutoFit/>
          </a:bodyPr>
          <a:lstStyle/>
          <a:p>
            <a:r>
              <a:rPr lang="en-US" sz="1400" b="1" dirty="0" err="1">
                <a:solidFill>
                  <a:srgbClr val="404042"/>
                </a:solidFill>
              </a:rPr>
              <a:t>Langues</a:t>
            </a:r>
            <a:endParaRPr lang="en-US" sz="1400" b="1" dirty="0">
              <a:solidFill>
                <a:srgbClr val="404042"/>
              </a:solidFill>
            </a:endParaRPr>
          </a:p>
        </p:txBody>
      </p:sp>
      <p:graphicFrame>
        <p:nvGraphicFramePr>
          <p:cNvPr id="62" name="Tableau 19"/>
          <p:cNvGraphicFramePr>
            <a:graphicFrameLocks noGrp="1"/>
          </p:cNvGraphicFramePr>
          <p:nvPr>
            <p:extLst>
              <p:ext uri="{D42A27DB-BD31-4B8C-83A1-F6EECF244321}">
                <p14:modId xmlns:p14="http://schemas.microsoft.com/office/powerpoint/2010/main" val="3652380312"/>
              </p:ext>
            </p:extLst>
          </p:nvPr>
        </p:nvGraphicFramePr>
        <p:xfrm>
          <a:off x="5508171" y="8122919"/>
          <a:ext cx="1981182" cy="414000"/>
        </p:xfrm>
        <a:graphic>
          <a:graphicData uri="http://schemas.openxmlformats.org/drawingml/2006/table">
            <a:tbl>
              <a:tblPr firstRow="1" bandRow="1">
                <a:tableStyleId>{2D5ABB26-0587-4C30-8999-92F81FD0307C}</a:tableStyleId>
              </a:tblPr>
              <a:tblGrid>
                <a:gridCol w="1981182">
                  <a:extLst>
                    <a:ext uri="{9D8B030D-6E8A-4147-A177-3AD203B41FA5}">
                      <a16:colId xmlns:a16="http://schemas.microsoft.com/office/drawing/2014/main" val="20000"/>
                    </a:ext>
                  </a:extLst>
                </a:gridCol>
              </a:tblGrid>
              <a:tr h="414000">
                <a:tc>
                  <a:txBody>
                    <a:bodyPr/>
                    <a:lstStyle/>
                    <a:p>
                      <a:pPr marL="7938" indent="0">
                        <a:lnSpc>
                          <a:spcPct val="100000"/>
                        </a:lnSpc>
                        <a:buFont typeface="Courier New" charset="0"/>
                        <a:buNone/>
                        <a:tabLst/>
                      </a:pPr>
                      <a:r>
                        <a:rPr lang="fr-FR" sz="1400" b="0" i="0" noProof="0" dirty="0">
                          <a:solidFill>
                            <a:schemeClr val="bg1"/>
                          </a:solidFill>
                          <a:latin typeface="+mn-lt"/>
                          <a:ea typeface="Times New Roman" charset="0"/>
                          <a:cs typeface="Times New Roman" charset="0"/>
                        </a:rPr>
                        <a:t>Anglais</a:t>
                      </a:r>
                    </a:p>
                  </a:txBody>
                  <a:tcPr anchor="ctr"/>
                </a:tc>
                <a:extLst>
                  <a:ext uri="{0D108BD9-81ED-4DB2-BD59-A6C34878D82A}">
                    <a16:rowId xmlns:a16="http://schemas.microsoft.com/office/drawing/2014/main" val="10000"/>
                  </a:ext>
                </a:extLst>
              </a:tr>
            </a:tbl>
          </a:graphicData>
        </a:graphic>
      </p:graphicFrame>
      <p:sp>
        <p:nvSpPr>
          <p:cNvPr id="53" name="Rectangle 52"/>
          <p:cNvSpPr/>
          <p:nvPr/>
        </p:nvSpPr>
        <p:spPr>
          <a:xfrm>
            <a:off x="5612824" y="6631628"/>
            <a:ext cx="1761490" cy="86088"/>
          </a:xfrm>
          <a:prstGeom prst="rect">
            <a:avLst/>
          </a:prstGeom>
          <a:solidFill>
            <a:srgbClr val="7E7F8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5" name="Rectangle 54"/>
          <p:cNvSpPr/>
          <p:nvPr/>
        </p:nvSpPr>
        <p:spPr>
          <a:xfrm>
            <a:off x="5612824" y="6630906"/>
            <a:ext cx="864176" cy="86809"/>
          </a:xfrm>
          <a:prstGeom prst="rect">
            <a:avLst/>
          </a:prstGeom>
          <a:solidFill>
            <a:srgbClr val="1F497D"/>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Rectangle 55"/>
          <p:cNvSpPr/>
          <p:nvPr/>
        </p:nvSpPr>
        <p:spPr>
          <a:xfrm>
            <a:off x="5612824" y="5819272"/>
            <a:ext cx="1761490" cy="86088"/>
          </a:xfrm>
          <a:prstGeom prst="rect">
            <a:avLst/>
          </a:prstGeom>
          <a:solidFill>
            <a:srgbClr val="7E7F8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Rectangle 56"/>
          <p:cNvSpPr/>
          <p:nvPr/>
        </p:nvSpPr>
        <p:spPr>
          <a:xfrm>
            <a:off x="5615401" y="5818551"/>
            <a:ext cx="1240217" cy="86809"/>
          </a:xfrm>
          <a:prstGeom prst="rect">
            <a:avLst/>
          </a:prstGeom>
          <a:solidFill>
            <a:srgbClr val="1F497D"/>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5" name="Image 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71043" y="582748"/>
            <a:ext cx="1234187" cy="1234187"/>
          </a:xfrm>
          <a:prstGeom prst="ellipse">
            <a:avLst/>
          </a:prstGeom>
          <a:ln w="63500" cap="rnd">
            <a:solidFill>
              <a:schemeClr val="tx2">
                <a:lumMod val="75000"/>
              </a:schemeClr>
            </a:solidFill>
          </a:ln>
          <a:effectLst>
            <a:outerShdw blurRad="50800" dist="38100" dir="5400000" algn="t" rotWithShape="0">
              <a:prstClr val="black">
                <a:alpha val="40000"/>
              </a:prstClr>
            </a:outerShdw>
          </a:effectLst>
        </p:spPr>
      </p:pic>
      <p:sp>
        <p:nvSpPr>
          <p:cNvPr id="63" name="Rectangle 62"/>
          <p:cNvSpPr/>
          <p:nvPr/>
        </p:nvSpPr>
        <p:spPr>
          <a:xfrm>
            <a:off x="5612823" y="7022006"/>
            <a:ext cx="1761490" cy="86088"/>
          </a:xfrm>
          <a:prstGeom prst="rect">
            <a:avLst/>
          </a:prstGeom>
          <a:solidFill>
            <a:srgbClr val="7E7F8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Rectangle 74"/>
          <p:cNvSpPr/>
          <p:nvPr/>
        </p:nvSpPr>
        <p:spPr>
          <a:xfrm>
            <a:off x="5612823" y="7021284"/>
            <a:ext cx="609383" cy="86809"/>
          </a:xfrm>
          <a:prstGeom prst="rect">
            <a:avLst/>
          </a:prstGeom>
          <a:solidFill>
            <a:srgbClr val="1F497D"/>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56935666"/>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Révolution.thmx</Template>
  <TotalTime>1279</TotalTime>
  <Words>475</Words>
  <Application>Microsoft Office PowerPoint</Application>
  <PresentationFormat>Personnalisé</PresentationFormat>
  <Paragraphs>54</Paragraphs>
  <Slides>1</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Courier New</vt:lpstr>
      <vt:lpstr>Thème Office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axel maille</dc:creator>
  <cp:lastModifiedBy>Windows</cp:lastModifiedBy>
  <cp:revision>130</cp:revision>
  <dcterms:created xsi:type="dcterms:W3CDTF">2014-12-03T08:33:54Z</dcterms:created>
  <dcterms:modified xsi:type="dcterms:W3CDTF">2021-06-03T10:38:22Z</dcterms:modified>
</cp:coreProperties>
</file>