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86" r:id="rId2"/>
    <p:sldId id="413" r:id="rId3"/>
    <p:sldId id="416" r:id="rId4"/>
    <p:sldId id="414" r:id="rId5"/>
    <p:sldId id="415" r:id="rId6"/>
    <p:sldId id="417" r:id="rId7"/>
    <p:sldId id="419" r:id="rId8"/>
    <p:sldId id="420" r:id="rId9"/>
    <p:sldId id="421" r:id="rId10"/>
    <p:sldId id="422" r:id="rId11"/>
    <p:sldId id="423" r:id="rId12"/>
    <p:sldId id="424" r:id="rId13"/>
    <p:sldId id="4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665" userDrawn="1">
          <p15:clr>
            <a:srgbClr val="A4A3A4"/>
          </p15:clr>
        </p15:guide>
        <p15:guide id="3" orient="horz" pos="3838" userDrawn="1">
          <p15:clr>
            <a:srgbClr val="A4A3A4"/>
          </p15:clr>
        </p15:guide>
        <p15:guide id="4" pos="7015" userDrawn="1">
          <p15:clr>
            <a:srgbClr val="A4A3A4"/>
          </p15:clr>
        </p15:guide>
        <p15:guide id="5" pos="2706" userDrawn="1">
          <p15:clr>
            <a:srgbClr val="A4A3A4"/>
          </p15:clr>
        </p15:guide>
        <p15:guide id="6" pos="4974" userDrawn="1">
          <p15:clr>
            <a:srgbClr val="A4A3A4"/>
          </p15:clr>
        </p15:guide>
        <p15:guide id="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500"/>
    <a:srgbClr val="738099"/>
    <a:srgbClr val="6A7FC2"/>
    <a:srgbClr val="7E8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0" autoAdjust="0"/>
    <p:restoredTop sz="86408" autoAdjust="0"/>
  </p:normalViewPr>
  <p:slideViewPr>
    <p:cSldViewPr>
      <p:cViewPr varScale="1">
        <p:scale>
          <a:sx n="101" d="100"/>
          <a:sy n="101" d="100"/>
        </p:scale>
        <p:origin x="216" y="288"/>
      </p:cViewPr>
      <p:guideLst>
        <p:guide orient="horz" pos="482"/>
        <p:guide pos="665"/>
        <p:guide orient="horz" pos="3838"/>
        <p:guide pos="7015"/>
        <p:guide pos="2706"/>
        <p:guide pos="4974"/>
        <p:guide pos="3840"/>
      </p:guideLst>
    </p:cSldViewPr>
  </p:slideViewPr>
  <p:outlineViewPr>
    <p:cViewPr>
      <p:scale>
        <a:sx n="33" d="100"/>
        <a:sy n="33" d="100"/>
      </p:scale>
      <p:origin x="0" y="-6936"/>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A3CAD4-7935-456F-BE20-58FD6943119F}" type="datetimeFigureOut">
              <a:rPr lang="en-CA" smtClean="0"/>
              <a:t>2022-11-07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8C590-4B37-4EA6-8ABF-2534CB5506AF}" type="slidenum">
              <a:rPr lang="en-CA" smtClean="0"/>
              <a:t>‹#›</a:t>
            </a:fld>
            <a:endParaRPr lang="en-CA"/>
          </a:p>
        </p:txBody>
      </p:sp>
    </p:spTree>
    <p:extLst>
      <p:ext uri="{BB962C8B-B14F-4D97-AF65-F5344CB8AC3E}">
        <p14:creationId xmlns:p14="http://schemas.microsoft.com/office/powerpoint/2010/main" val="190069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en-CH" dirty="0"/>
              <a:t>oustique pique Afrique (general connaissance) mais couvre également Europe. </a:t>
            </a:r>
          </a:p>
          <a:p>
            <a:endParaRPr lang="en-CH" dirty="0"/>
          </a:p>
          <a:p>
            <a:r>
              <a:rPr lang="en-CH" dirty="0"/>
              <a:t>1.Vecteur présent en Europe</a:t>
            </a:r>
          </a:p>
          <a:p>
            <a:r>
              <a:rPr lang="en-CH" dirty="0"/>
              <a:t>2. Sujet complexe et on va se focaliser sur l’Europe</a:t>
            </a:r>
          </a:p>
        </p:txBody>
      </p:sp>
      <p:sp>
        <p:nvSpPr>
          <p:cNvPr id="4" name="Slide Number Placeholder 3"/>
          <p:cNvSpPr>
            <a:spLocks noGrp="1"/>
          </p:cNvSpPr>
          <p:nvPr>
            <p:ph type="sldNum" sz="quarter" idx="5"/>
          </p:nvPr>
        </p:nvSpPr>
        <p:spPr/>
        <p:txBody>
          <a:bodyPr/>
          <a:lstStyle/>
          <a:p>
            <a:fld id="{B868C590-4B37-4EA6-8ABF-2534CB5506AF}" type="slidenum">
              <a:rPr lang="en-CA" smtClean="0"/>
              <a:t>1</a:t>
            </a:fld>
            <a:endParaRPr lang="en-CA"/>
          </a:p>
        </p:txBody>
      </p:sp>
    </p:spTree>
    <p:extLst>
      <p:ext uri="{BB962C8B-B14F-4D97-AF65-F5344CB8AC3E}">
        <p14:creationId xmlns:p14="http://schemas.microsoft.com/office/powerpoint/2010/main" val="3265969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mean follow-up time of 54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hyposmia persisted for a mean duration of 6·4 weeks after testing positive</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10</a:t>
            </a:fld>
            <a:endParaRPr lang="en-CA"/>
          </a:p>
        </p:txBody>
      </p:sp>
    </p:spTree>
    <p:extLst>
      <p:ext uri="{BB962C8B-B14F-4D97-AF65-F5344CB8AC3E}">
        <p14:creationId xmlns:p14="http://schemas.microsoft.com/office/powerpoint/2010/main" val="343253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mean follow-up time of 54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hyposmia persisted for a mean duration of 6·4 weeks after testing positive</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11</a:t>
            </a:fld>
            <a:endParaRPr lang="en-CA"/>
          </a:p>
        </p:txBody>
      </p:sp>
    </p:spTree>
    <p:extLst>
      <p:ext uri="{BB962C8B-B14F-4D97-AF65-F5344CB8AC3E}">
        <p14:creationId xmlns:p14="http://schemas.microsoft.com/office/powerpoint/2010/main" val="405916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mean follow-up time of 54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hyposmia persisted for a mean duration of 6·4 weeks after testing positive</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12</a:t>
            </a:fld>
            <a:endParaRPr lang="en-CA"/>
          </a:p>
        </p:txBody>
      </p:sp>
    </p:spTree>
    <p:extLst>
      <p:ext uri="{BB962C8B-B14F-4D97-AF65-F5344CB8AC3E}">
        <p14:creationId xmlns:p14="http://schemas.microsoft.com/office/powerpoint/2010/main" val="308262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Receptivité: </a:t>
            </a:r>
            <a:r>
              <a:rPr lang="en-GB" dirty="0">
                <a:effectLst/>
                <a:latin typeface="Helvetica" pitchFamily="2" charset="0"/>
              </a:rPr>
              <a:t>vectorial capacity of the mosquito</a:t>
            </a:r>
            <a:br>
              <a:rPr lang="en-GB" dirty="0">
                <a:effectLst/>
                <a:latin typeface="Helvetica" pitchFamily="2" charset="0"/>
              </a:rPr>
            </a:br>
            <a:r>
              <a:rPr lang="en-GB" dirty="0">
                <a:effectLst/>
                <a:latin typeface="Helvetica" pitchFamily="2" charset="0"/>
              </a:rPr>
              <a:t>	susceptibility of the human population to malaria infection</a:t>
            </a:r>
            <a:br>
              <a:rPr lang="en-GB" dirty="0">
                <a:effectLst/>
                <a:latin typeface="Helvetica" pitchFamily="2" charset="0"/>
              </a:rPr>
            </a:br>
            <a:r>
              <a:rPr lang="en-GB" dirty="0">
                <a:effectLst/>
                <a:latin typeface="Helvetica" pitchFamily="2" charset="0"/>
              </a:rPr>
              <a:t>                    strength of the health system, including malaria interventions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ffectLst/>
                <a:latin typeface="Helvetica" pitchFamily="2" charset="0"/>
              </a:rPr>
              <a:t>Vulnérabilité</a:t>
            </a:r>
            <a:r>
              <a:rPr lang="en-GB" dirty="0">
                <a:effectLst/>
                <a:latin typeface="Helvetica" pitchFamily="2" charset="0"/>
              </a:rPr>
              <a:t>: </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13</a:t>
            </a:fld>
            <a:endParaRPr lang="en-CA"/>
          </a:p>
        </p:txBody>
      </p:sp>
    </p:spTree>
    <p:extLst>
      <p:ext uri="{BB962C8B-B14F-4D97-AF65-F5344CB8AC3E}">
        <p14:creationId xmlns:p14="http://schemas.microsoft.com/office/powerpoint/2010/main" val="174943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Smell and emotion</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2</a:t>
            </a:fld>
            <a:endParaRPr lang="en-CA"/>
          </a:p>
        </p:txBody>
      </p:sp>
    </p:spTree>
    <p:extLst>
      <p:ext uri="{BB962C8B-B14F-4D97-AF65-F5344CB8AC3E}">
        <p14:creationId xmlns:p14="http://schemas.microsoft.com/office/powerpoint/2010/main" val="233058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This test can be used to roughly answer the question of whether a patient has a normal or reduced sense of smell. This olfactory test was developed for the practising ENT physician, neurologist and general practitioner.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3</a:t>
            </a:fld>
            <a:endParaRPr lang="en-CA"/>
          </a:p>
        </p:txBody>
      </p:sp>
    </p:spTree>
    <p:extLst>
      <p:ext uri="{BB962C8B-B14F-4D97-AF65-F5344CB8AC3E}">
        <p14:creationId xmlns:p14="http://schemas.microsoft.com/office/powerpoint/2010/main" val="6718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The olfactory threshold is determined in a so-called "staircase procedure". After determining a starting concentration of the odour, the dilution level is determined (target) at which the odour can just be distinguished from non-smelling samples (blanks).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4</a:t>
            </a:fld>
            <a:endParaRPr lang="en-CA"/>
          </a:p>
        </p:txBody>
      </p:sp>
    </p:spTree>
    <p:extLst>
      <p:ext uri="{BB962C8B-B14F-4D97-AF65-F5344CB8AC3E}">
        <p14:creationId xmlns:p14="http://schemas.microsoft.com/office/powerpoint/2010/main" val="367063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The discrimination of odours is based on a comparison between 3 odour presentations (triplet). The same odour is offered twice (non-target) and a different odour is offered once (target). The task of the test persons is to indicate which smell is different in each case. These comparisons are carried out for 16 triplets.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5</a:t>
            </a:fld>
            <a:endParaRPr lang="en-CA"/>
          </a:p>
        </p:txBody>
      </p:sp>
    </p:spTree>
    <p:extLst>
      <p:ext uri="{BB962C8B-B14F-4D97-AF65-F5344CB8AC3E}">
        <p14:creationId xmlns:p14="http://schemas.microsoft.com/office/powerpoint/2010/main" val="2215830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pitchFamily="2" charset="0"/>
              </a:rPr>
              <a:t>Here, the ability to identify everyday smells is examined. </a:t>
            </a:r>
          </a:p>
          <a:p>
            <a:r>
              <a:rPr lang="en-GB" dirty="0">
                <a:effectLst/>
                <a:latin typeface="Helvetica" pitchFamily="2" charset="0"/>
              </a:rPr>
              <a:t>This smell test was developed for ENT specialists, neurologists and general practitioners. The identification test 16, blue consists of 16 smelling sticks with everyday smells which are to be named by the patient with the help of a selection card (multiple choice cards) with four terms each.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6</a:t>
            </a:fld>
            <a:endParaRPr lang="en-CA"/>
          </a:p>
        </p:txBody>
      </p:sp>
    </p:spTree>
    <p:extLst>
      <p:ext uri="{BB962C8B-B14F-4D97-AF65-F5344CB8AC3E}">
        <p14:creationId xmlns:p14="http://schemas.microsoft.com/office/powerpoint/2010/main" val="3808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(Wilcoxon rank sum test between Control and non-recent COVID-19</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7</a:t>
            </a:fld>
            <a:endParaRPr lang="en-CA"/>
          </a:p>
        </p:txBody>
      </p:sp>
    </p:spTree>
    <p:extLst>
      <p:ext uri="{BB962C8B-B14F-4D97-AF65-F5344CB8AC3E}">
        <p14:creationId xmlns:p14="http://schemas.microsoft.com/office/powerpoint/2010/main" val="412801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mean follow-up time of 54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hyposmia persisted for a mean duration of 6·4 weeks after testing positive</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8</a:t>
            </a:fld>
            <a:endParaRPr lang="en-CA"/>
          </a:p>
        </p:txBody>
      </p:sp>
    </p:spTree>
    <p:extLst>
      <p:ext uri="{BB962C8B-B14F-4D97-AF65-F5344CB8AC3E}">
        <p14:creationId xmlns:p14="http://schemas.microsoft.com/office/powerpoint/2010/main" val="266597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mean follow-up time of 54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505050"/>
                </a:solidFill>
                <a:effectLst/>
                <a:latin typeface="Source Sans Pro" panose="020B0503030403020204" pitchFamily="34" charset="0"/>
              </a:rPr>
              <a:t>hyposmia persisted for a mean duration of 6·4 weeks after testing positive</a:t>
            </a:r>
            <a:br>
              <a:rPr lang="en-GB" dirty="0">
                <a:effectLst/>
                <a:latin typeface="Helvetica" pitchFamily="2" charset="0"/>
              </a:rPr>
            </a:br>
            <a:r>
              <a:rPr lang="en-GB" dirty="0">
                <a:effectLst/>
                <a:latin typeface="Helvetica" pitchFamily="2" charset="0"/>
              </a:rPr>
              <a:t>	</a:t>
            </a:r>
          </a:p>
          <a:p>
            <a:endParaRPr lang="en-CH" dirty="0"/>
          </a:p>
        </p:txBody>
      </p:sp>
      <p:sp>
        <p:nvSpPr>
          <p:cNvPr id="4" name="Slide Number Placeholder 3"/>
          <p:cNvSpPr>
            <a:spLocks noGrp="1"/>
          </p:cNvSpPr>
          <p:nvPr>
            <p:ph type="sldNum" sz="quarter" idx="5"/>
          </p:nvPr>
        </p:nvSpPr>
        <p:spPr/>
        <p:txBody>
          <a:bodyPr/>
          <a:lstStyle/>
          <a:p>
            <a:fld id="{B868C590-4B37-4EA6-8ABF-2534CB5506AF}" type="slidenum">
              <a:rPr lang="en-CA" smtClean="0"/>
              <a:t>9</a:t>
            </a:fld>
            <a:endParaRPr lang="en-CA"/>
          </a:p>
        </p:txBody>
      </p:sp>
    </p:spTree>
    <p:extLst>
      <p:ext uri="{BB962C8B-B14F-4D97-AF65-F5344CB8AC3E}">
        <p14:creationId xmlns:p14="http://schemas.microsoft.com/office/powerpoint/2010/main" val="308064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CA527C0-DE6B-4719-A119-BFD64827D899}" type="datetime1">
              <a:rPr lang="en-CA" smtClean="0"/>
              <a:t>2022-11-07</a:t>
            </a:fld>
            <a:endParaRPr lang="en-CA"/>
          </a:p>
        </p:txBody>
      </p:sp>
      <p:sp>
        <p:nvSpPr>
          <p:cNvPr id="5" name="Footer Placeholder 4"/>
          <p:cNvSpPr>
            <a:spLocks noGrp="1"/>
          </p:cNvSpPr>
          <p:nvPr>
            <p:ph type="ftr" sz="quarter" idx="11"/>
          </p:nvPr>
        </p:nvSpPr>
        <p:spPr/>
        <p:txBody>
          <a:bodyPr/>
          <a:lstStyle/>
          <a:p>
            <a:r>
              <a:rPr lang="en-CA"/>
              <a:t>16/11/2020  Schlagenhauf/Hedrich</a:t>
            </a:r>
          </a:p>
        </p:txBody>
      </p:sp>
      <p:sp>
        <p:nvSpPr>
          <p:cNvPr id="6" name="Slide Number Placeholder 5"/>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313014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051FD6-0B91-4DDE-A655-2FAE6E2AFB97}" type="datetime1">
              <a:rPr lang="en-CA" smtClean="0"/>
              <a:t>2022-11-07</a:t>
            </a:fld>
            <a:endParaRPr lang="en-CA"/>
          </a:p>
        </p:txBody>
      </p:sp>
      <p:sp>
        <p:nvSpPr>
          <p:cNvPr id="5" name="Footer Placeholder 4"/>
          <p:cNvSpPr>
            <a:spLocks noGrp="1"/>
          </p:cNvSpPr>
          <p:nvPr>
            <p:ph type="ftr" sz="quarter" idx="11"/>
          </p:nvPr>
        </p:nvSpPr>
        <p:spPr/>
        <p:txBody>
          <a:bodyPr/>
          <a:lstStyle/>
          <a:p>
            <a:r>
              <a:rPr lang="en-CA"/>
              <a:t>16/11/2020  Schlagenhauf/Hedrich</a:t>
            </a:r>
          </a:p>
        </p:txBody>
      </p:sp>
      <p:sp>
        <p:nvSpPr>
          <p:cNvPr id="6" name="Slide Number Placeholder 5"/>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24078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8EDDB46-F33A-4CD2-8F62-8935B99F29D1}" type="datetime1">
              <a:rPr lang="en-CA" smtClean="0"/>
              <a:t>2022-11-07</a:t>
            </a:fld>
            <a:endParaRPr lang="en-CA"/>
          </a:p>
        </p:txBody>
      </p:sp>
      <p:sp>
        <p:nvSpPr>
          <p:cNvPr id="5" name="Footer Placeholder 4"/>
          <p:cNvSpPr>
            <a:spLocks noGrp="1"/>
          </p:cNvSpPr>
          <p:nvPr>
            <p:ph type="ftr" sz="quarter" idx="11"/>
          </p:nvPr>
        </p:nvSpPr>
        <p:spPr/>
        <p:txBody>
          <a:bodyPr/>
          <a:lstStyle/>
          <a:p>
            <a:r>
              <a:rPr lang="en-CA"/>
              <a:t>16/11/2020  Schlagenhauf/Hedrich</a:t>
            </a:r>
          </a:p>
        </p:txBody>
      </p:sp>
      <p:sp>
        <p:nvSpPr>
          <p:cNvPr id="6" name="Slide Number Placeholder 5"/>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403888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EDB69E9-C2E4-433D-A954-3275B6FF3903}" type="datetime1">
              <a:rPr lang="en-CA" smtClean="0"/>
              <a:t>2022-11-07</a:t>
            </a:fld>
            <a:endParaRPr lang="en-CA"/>
          </a:p>
        </p:txBody>
      </p:sp>
      <p:sp>
        <p:nvSpPr>
          <p:cNvPr id="5" name="Footer Placeholder 4"/>
          <p:cNvSpPr>
            <a:spLocks noGrp="1"/>
          </p:cNvSpPr>
          <p:nvPr>
            <p:ph type="ftr" sz="quarter" idx="11"/>
          </p:nvPr>
        </p:nvSpPr>
        <p:spPr/>
        <p:txBody>
          <a:bodyPr/>
          <a:lstStyle/>
          <a:p>
            <a:r>
              <a:rPr lang="en-CA"/>
              <a:t>16/11/2020  Schlagenhauf/Hedrich</a:t>
            </a:r>
          </a:p>
        </p:txBody>
      </p:sp>
      <p:sp>
        <p:nvSpPr>
          <p:cNvPr id="6" name="Slide Number Placeholder 5"/>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09176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3B23C-9A9C-4EB8-9525-1FD77F6C6C64}" type="datetime1">
              <a:rPr lang="en-CA" smtClean="0"/>
              <a:t>2022-11-07</a:t>
            </a:fld>
            <a:endParaRPr lang="en-CA"/>
          </a:p>
        </p:txBody>
      </p:sp>
      <p:sp>
        <p:nvSpPr>
          <p:cNvPr id="5" name="Footer Placeholder 4"/>
          <p:cNvSpPr>
            <a:spLocks noGrp="1"/>
          </p:cNvSpPr>
          <p:nvPr>
            <p:ph type="ftr" sz="quarter" idx="11"/>
          </p:nvPr>
        </p:nvSpPr>
        <p:spPr/>
        <p:txBody>
          <a:bodyPr/>
          <a:lstStyle/>
          <a:p>
            <a:r>
              <a:rPr lang="en-CA"/>
              <a:t>16/11/2020  Schlagenhauf/Hedrich</a:t>
            </a:r>
          </a:p>
        </p:txBody>
      </p:sp>
      <p:sp>
        <p:nvSpPr>
          <p:cNvPr id="6" name="Slide Number Placeholder 5"/>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314846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11FBB7B-B7EC-46EB-9638-84C9DC04B99E}" type="datetime1">
              <a:rPr lang="en-CA" smtClean="0"/>
              <a:t>2022-11-07</a:t>
            </a:fld>
            <a:endParaRPr lang="en-CA"/>
          </a:p>
        </p:txBody>
      </p:sp>
      <p:sp>
        <p:nvSpPr>
          <p:cNvPr id="6" name="Footer Placeholder 5"/>
          <p:cNvSpPr>
            <a:spLocks noGrp="1"/>
          </p:cNvSpPr>
          <p:nvPr>
            <p:ph type="ftr" sz="quarter" idx="11"/>
          </p:nvPr>
        </p:nvSpPr>
        <p:spPr/>
        <p:txBody>
          <a:bodyPr/>
          <a:lstStyle/>
          <a:p>
            <a:r>
              <a:rPr lang="en-CA"/>
              <a:t>16/11/2020  Schlagenhauf/Hedrich</a:t>
            </a:r>
          </a:p>
        </p:txBody>
      </p:sp>
      <p:sp>
        <p:nvSpPr>
          <p:cNvPr id="7" name="Slide Number Placeholder 6"/>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57302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CABBB54-FE1A-450F-AB06-0522562C7AF2}" type="datetime1">
              <a:rPr lang="en-CA" smtClean="0"/>
              <a:t>2022-11-07</a:t>
            </a:fld>
            <a:endParaRPr lang="en-CA"/>
          </a:p>
        </p:txBody>
      </p:sp>
      <p:sp>
        <p:nvSpPr>
          <p:cNvPr id="8" name="Footer Placeholder 7"/>
          <p:cNvSpPr>
            <a:spLocks noGrp="1"/>
          </p:cNvSpPr>
          <p:nvPr>
            <p:ph type="ftr" sz="quarter" idx="11"/>
          </p:nvPr>
        </p:nvSpPr>
        <p:spPr/>
        <p:txBody>
          <a:bodyPr/>
          <a:lstStyle/>
          <a:p>
            <a:r>
              <a:rPr lang="en-CA"/>
              <a:t>16/11/2020  Schlagenhauf/Hedrich</a:t>
            </a:r>
          </a:p>
        </p:txBody>
      </p:sp>
      <p:sp>
        <p:nvSpPr>
          <p:cNvPr id="9" name="Slide Number Placeholder 8"/>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63712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8E51E71D-AF04-4EEB-A7FA-B380F246DBAD}" type="datetime1">
              <a:rPr lang="en-CA" smtClean="0"/>
              <a:t>2022-11-07</a:t>
            </a:fld>
            <a:endParaRPr lang="en-CA"/>
          </a:p>
        </p:txBody>
      </p:sp>
      <p:sp>
        <p:nvSpPr>
          <p:cNvPr id="4" name="Footer Placeholder 3"/>
          <p:cNvSpPr>
            <a:spLocks noGrp="1"/>
          </p:cNvSpPr>
          <p:nvPr>
            <p:ph type="ftr" sz="quarter" idx="11"/>
          </p:nvPr>
        </p:nvSpPr>
        <p:spPr/>
        <p:txBody>
          <a:bodyPr/>
          <a:lstStyle/>
          <a:p>
            <a:r>
              <a:rPr lang="en-CA"/>
              <a:t>16/11/2020  Schlagenhauf/Hedrich</a:t>
            </a:r>
          </a:p>
        </p:txBody>
      </p:sp>
      <p:sp>
        <p:nvSpPr>
          <p:cNvPr id="5" name="Slide Number Placeholder 4"/>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398595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A0248-F111-43FB-97F2-1E55B39B2CBF}" type="datetime1">
              <a:rPr lang="en-CA" smtClean="0"/>
              <a:t>2022-11-07</a:t>
            </a:fld>
            <a:endParaRPr lang="en-CA"/>
          </a:p>
        </p:txBody>
      </p:sp>
      <p:sp>
        <p:nvSpPr>
          <p:cNvPr id="3" name="Footer Placeholder 2"/>
          <p:cNvSpPr>
            <a:spLocks noGrp="1"/>
          </p:cNvSpPr>
          <p:nvPr>
            <p:ph type="ftr" sz="quarter" idx="11"/>
          </p:nvPr>
        </p:nvSpPr>
        <p:spPr/>
        <p:txBody>
          <a:bodyPr/>
          <a:lstStyle/>
          <a:p>
            <a:r>
              <a:rPr lang="en-CA"/>
              <a:t>16/11/2020  Schlagenhauf/Hedrich</a:t>
            </a:r>
          </a:p>
        </p:txBody>
      </p:sp>
      <p:sp>
        <p:nvSpPr>
          <p:cNvPr id="4" name="Slide Number Placeholder 3"/>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65312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365CE3-14A1-43CB-B76E-4BD69E592A70}" type="datetime1">
              <a:rPr lang="en-CA" smtClean="0"/>
              <a:t>2022-11-07</a:t>
            </a:fld>
            <a:endParaRPr lang="en-CA"/>
          </a:p>
        </p:txBody>
      </p:sp>
      <p:sp>
        <p:nvSpPr>
          <p:cNvPr id="6" name="Footer Placeholder 5"/>
          <p:cNvSpPr>
            <a:spLocks noGrp="1"/>
          </p:cNvSpPr>
          <p:nvPr>
            <p:ph type="ftr" sz="quarter" idx="11"/>
          </p:nvPr>
        </p:nvSpPr>
        <p:spPr/>
        <p:txBody>
          <a:bodyPr/>
          <a:lstStyle/>
          <a:p>
            <a:r>
              <a:rPr lang="en-CA"/>
              <a:t>16/11/2020  Schlagenhauf/Hedrich</a:t>
            </a:r>
          </a:p>
        </p:txBody>
      </p:sp>
      <p:sp>
        <p:nvSpPr>
          <p:cNvPr id="7" name="Slide Number Placeholder 6"/>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56469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8681A-5B1E-4842-9EB9-9CD08923D9A3}" type="datetime1">
              <a:rPr lang="en-CA" smtClean="0"/>
              <a:t>2022-11-07</a:t>
            </a:fld>
            <a:endParaRPr lang="en-CA"/>
          </a:p>
        </p:txBody>
      </p:sp>
      <p:sp>
        <p:nvSpPr>
          <p:cNvPr id="6" name="Footer Placeholder 5"/>
          <p:cNvSpPr>
            <a:spLocks noGrp="1"/>
          </p:cNvSpPr>
          <p:nvPr>
            <p:ph type="ftr" sz="quarter" idx="11"/>
          </p:nvPr>
        </p:nvSpPr>
        <p:spPr/>
        <p:txBody>
          <a:bodyPr/>
          <a:lstStyle/>
          <a:p>
            <a:r>
              <a:rPr lang="en-CA"/>
              <a:t>16/11/2020  Schlagenhauf/Hedrich</a:t>
            </a:r>
          </a:p>
        </p:txBody>
      </p:sp>
      <p:sp>
        <p:nvSpPr>
          <p:cNvPr id="7" name="Slide Number Placeholder 6"/>
          <p:cNvSpPr>
            <a:spLocks noGrp="1"/>
          </p:cNvSpPr>
          <p:nvPr>
            <p:ph type="sldNum" sz="quarter" idx="12"/>
          </p:nvPr>
        </p:nvSpPr>
        <p:spPr/>
        <p:txBody>
          <a:bodyPr/>
          <a:lstStyle/>
          <a:p>
            <a:fld id="{F4B759B2-45AA-459E-A90A-A63F3EF49930}" type="slidenum">
              <a:rPr lang="en-CA" smtClean="0"/>
              <a:t>‹#›</a:t>
            </a:fld>
            <a:endParaRPr lang="en-CA"/>
          </a:p>
        </p:txBody>
      </p:sp>
    </p:spTree>
    <p:extLst>
      <p:ext uri="{BB962C8B-B14F-4D97-AF65-F5344CB8AC3E}">
        <p14:creationId xmlns:p14="http://schemas.microsoft.com/office/powerpoint/2010/main" val="279795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C1991-4C76-486D-9655-A65F3DE68488}" type="datetime1">
              <a:rPr lang="en-CA" smtClean="0"/>
              <a:t>2022-11-07</a:t>
            </a:fld>
            <a:endParaRPr lang="en-CA"/>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16/11/2020  Schlagenhauf/Hedrich</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59B2-45AA-459E-A90A-A63F3EF49930}" type="slidenum">
              <a:rPr lang="en-CA" smtClean="0"/>
              <a:t>‹#›</a:t>
            </a:fld>
            <a:endParaRPr lang="en-CA"/>
          </a:p>
        </p:txBody>
      </p:sp>
    </p:spTree>
    <p:extLst>
      <p:ext uri="{BB962C8B-B14F-4D97-AF65-F5344CB8AC3E}">
        <p14:creationId xmlns:p14="http://schemas.microsoft.com/office/powerpoint/2010/main" val="245809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4F7759-A3C7-6800-8C3B-A2D2715EC3DD}"/>
              </a:ext>
            </a:extLst>
          </p:cNvPr>
          <p:cNvSpPr/>
          <p:nvPr/>
        </p:nvSpPr>
        <p:spPr>
          <a:xfrm>
            <a:off x="407368" y="2276872"/>
            <a:ext cx="3888432"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TextBox 3">
            <a:extLst>
              <a:ext uri="{FF2B5EF4-FFF2-40B4-BE49-F238E27FC236}">
                <a16:creationId xmlns:a16="http://schemas.microsoft.com/office/drawing/2014/main" id="{A64A2671-2141-2045-9850-396495211FFD}"/>
              </a:ext>
            </a:extLst>
          </p:cNvPr>
          <p:cNvSpPr txBox="1"/>
          <p:nvPr/>
        </p:nvSpPr>
        <p:spPr>
          <a:xfrm>
            <a:off x="1048357" y="1052736"/>
            <a:ext cx="5479691" cy="1070801"/>
          </a:xfrm>
          <a:prstGeom prst="rect">
            <a:avLst/>
          </a:prstGeom>
        </p:spPr>
        <p:txBody>
          <a:bodyPr vert="horz" lIns="91440" tIns="45720" rIns="91440" bIns="45720" rtlCol="0">
            <a:noAutofit/>
          </a:bodyPr>
          <a:lstStyle/>
          <a:p>
            <a:r>
              <a:rPr lang="en-US" sz="2800" b="1" dirty="0">
                <a:solidFill>
                  <a:srgbClr val="C00000"/>
                </a:solidFill>
                <a:latin typeface="+mj-lt"/>
              </a:rPr>
              <a:t>Olfactory dysfunction after SARS-CoV-2-Infection? </a:t>
            </a:r>
          </a:p>
          <a:p>
            <a:endParaRPr lang="en-US" sz="2800" b="1" dirty="0">
              <a:solidFill>
                <a:srgbClr val="C00000"/>
              </a:solidFill>
              <a:latin typeface="+mj-lt"/>
            </a:endParaRPr>
          </a:p>
        </p:txBody>
      </p:sp>
      <p:pic>
        <p:nvPicPr>
          <p:cNvPr id="11" name="Picture 10">
            <a:extLst>
              <a:ext uri="{FF2B5EF4-FFF2-40B4-BE49-F238E27FC236}">
                <a16:creationId xmlns:a16="http://schemas.microsoft.com/office/drawing/2014/main" id="{8833C582-786D-7C85-0C2F-F72549EFC250}"/>
              </a:ext>
            </a:extLst>
          </p:cNvPr>
          <p:cNvPicPr/>
          <p:nvPr/>
        </p:nvPicPr>
        <p:blipFill>
          <a:blip r:embed="rId3">
            <a:extLst>
              <a:ext uri="{28A0092B-C50C-407E-A947-70E740481C1C}">
                <a14:useLocalDpi xmlns:a14="http://schemas.microsoft.com/office/drawing/2010/main" val="0"/>
              </a:ext>
            </a:extLst>
          </a:blip>
          <a:srcRect l="25043" r="25043"/>
          <a:stretch/>
        </p:blipFill>
        <p:spPr>
          <a:xfrm>
            <a:off x="6096000" y="10"/>
            <a:ext cx="6094477"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22" name="Picture 21" descr="A picture containing text&#10;&#10;Description automatically generated">
            <a:extLst>
              <a:ext uri="{FF2B5EF4-FFF2-40B4-BE49-F238E27FC236}">
                <a16:creationId xmlns:a16="http://schemas.microsoft.com/office/drawing/2014/main" id="{C007C99C-B938-BE02-4FBA-4F7EB9DF9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688" y="5139583"/>
            <a:ext cx="2064387" cy="845826"/>
          </a:xfrm>
          <a:prstGeom prst="rect">
            <a:avLst/>
          </a:prstGeom>
        </p:spPr>
      </p:pic>
      <p:sp>
        <p:nvSpPr>
          <p:cNvPr id="26" name="TextBox 25">
            <a:extLst>
              <a:ext uri="{FF2B5EF4-FFF2-40B4-BE49-F238E27FC236}">
                <a16:creationId xmlns:a16="http://schemas.microsoft.com/office/drawing/2014/main" id="{3389D0F2-2D40-A35F-C032-01FF1211DEB1}"/>
              </a:ext>
            </a:extLst>
          </p:cNvPr>
          <p:cNvSpPr txBox="1"/>
          <p:nvPr/>
        </p:nvSpPr>
        <p:spPr>
          <a:xfrm>
            <a:off x="1055688" y="2194352"/>
            <a:ext cx="5057206" cy="1323439"/>
          </a:xfrm>
          <a:prstGeom prst="rect">
            <a:avLst/>
          </a:prstGeom>
          <a:noFill/>
        </p:spPr>
        <p:txBody>
          <a:bodyPr wrap="square" rtlCol="0">
            <a:spAutoFit/>
          </a:bodyPr>
          <a:lstStyle/>
          <a:p>
            <a:r>
              <a:rPr lang="en-GB" sz="1600" dirty="0" err="1"/>
              <a:t>Fachdienstkurs</a:t>
            </a:r>
            <a:r>
              <a:rPr lang="en-GB" sz="1600" dirty="0"/>
              <a:t> </a:t>
            </a:r>
            <a:r>
              <a:rPr lang="en-GB" sz="1600" dirty="0" err="1"/>
              <a:t>Militär</a:t>
            </a:r>
            <a:r>
              <a:rPr lang="en-GB" sz="1600" dirty="0"/>
              <a:t> und </a:t>
            </a:r>
            <a:r>
              <a:rPr lang="en-GB" sz="1600" dirty="0" err="1"/>
              <a:t>Katastrophenmedizin</a:t>
            </a:r>
            <a:r>
              <a:rPr lang="en-GB" sz="1600" dirty="0"/>
              <a:t> </a:t>
            </a:r>
          </a:p>
          <a:p>
            <a:r>
              <a:rPr lang="en-GB" sz="1600" dirty="0"/>
              <a:t>(FDK MKM 2022)</a:t>
            </a:r>
          </a:p>
          <a:p>
            <a:r>
              <a:rPr lang="en-GB" sz="1600" dirty="0"/>
              <a:t>07. – 11. November, Kaserne Thun</a:t>
            </a:r>
          </a:p>
          <a:p>
            <a:endParaRPr lang="en-GB" sz="1600" dirty="0"/>
          </a:p>
          <a:p>
            <a:endParaRPr lang="en-CH" sz="1600" dirty="0"/>
          </a:p>
        </p:txBody>
      </p:sp>
      <p:sp>
        <p:nvSpPr>
          <p:cNvPr id="27" name="TextBox 26">
            <a:extLst>
              <a:ext uri="{FF2B5EF4-FFF2-40B4-BE49-F238E27FC236}">
                <a16:creationId xmlns:a16="http://schemas.microsoft.com/office/drawing/2014/main" id="{6DC74232-9FDB-7557-26CA-956AF9E542EC}"/>
              </a:ext>
            </a:extLst>
          </p:cNvPr>
          <p:cNvSpPr txBox="1"/>
          <p:nvPr/>
        </p:nvSpPr>
        <p:spPr>
          <a:xfrm>
            <a:off x="1048357" y="4088418"/>
            <a:ext cx="4666662" cy="966418"/>
          </a:xfrm>
          <a:prstGeom prst="rect">
            <a:avLst/>
          </a:prstGeom>
          <a:noFill/>
        </p:spPr>
        <p:txBody>
          <a:bodyPr wrap="none" rtlCol="0">
            <a:spAutoFit/>
          </a:bodyPr>
          <a:lstStyle/>
          <a:p>
            <a:pPr>
              <a:lnSpc>
                <a:spcPct val="90000"/>
              </a:lnSpc>
              <a:spcAft>
                <a:spcPts val="600"/>
              </a:spcAft>
            </a:pPr>
            <a:r>
              <a:rPr lang="en-US" sz="2000" b="1" dirty="0">
                <a:latin typeface="+mj-lt"/>
              </a:rPr>
              <a:t>Thibault Lovey, </a:t>
            </a:r>
            <a:r>
              <a:rPr lang="en-US" sz="2000" b="1" dirty="0" err="1">
                <a:latin typeface="+mj-lt"/>
              </a:rPr>
              <a:t>MMed</a:t>
            </a:r>
            <a:endParaRPr lang="en-US" sz="2000" b="1" dirty="0">
              <a:latin typeface="+mj-lt"/>
            </a:endParaRPr>
          </a:p>
          <a:p>
            <a:pPr>
              <a:lnSpc>
                <a:spcPct val="90000"/>
              </a:lnSpc>
              <a:spcAft>
                <a:spcPts val="600"/>
              </a:spcAft>
            </a:pPr>
            <a:r>
              <a:rPr lang="en-US" sz="1600" dirty="0" err="1"/>
              <a:t>thibault.lovey@uzh.ch</a:t>
            </a:r>
            <a:endParaRPr lang="en-US" sz="1600" dirty="0"/>
          </a:p>
          <a:p>
            <a:pPr>
              <a:lnSpc>
                <a:spcPct val="90000"/>
              </a:lnSpc>
              <a:spcAft>
                <a:spcPts val="600"/>
              </a:spcAft>
            </a:pPr>
            <a:r>
              <a:rPr lang="en-US" sz="1600" dirty="0"/>
              <a:t>Groupe de recherche Prof. Patricia </a:t>
            </a:r>
            <a:r>
              <a:rPr lang="en-US" sz="1600" dirty="0" err="1"/>
              <a:t>Schlagenhauf</a:t>
            </a:r>
            <a:endParaRPr lang="en-US" sz="1600" dirty="0"/>
          </a:p>
        </p:txBody>
      </p:sp>
      <p:cxnSp>
        <p:nvCxnSpPr>
          <p:cNvPr id="32" name="Straight Connector 31">
            <a:extLst>
              <a:ext uri="{FF2B5EF4-FFF2-40B4-BE49-F238E27FC236}">
                <a16:creationId xmlns:a16="http://schemas.microsoft.com/office/drawing/2014/main" id="{FD4CB8DB-26C5-F4CA-C2B6-36EF7062B3C2}"/>
              </a:ext>
            </a:extLst>
          </p:cNvPr>
          <p:cNvCxnSpPr>
            <a:cxnSpLocks/>
          </p:cNvCxnSpPr>
          <p:nvPr/>
        </p:nvCxnSpPr>
        <p:spPr>
          <a:xfrm>
            <a:off x="1048357" y="3612806"/>
            <a:ext cx="46666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01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10</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1384995"/>
          </a:xfrm>
          <a:prstGeom prst="rect">
            <a:avLst/>
          </a:prstGeom>
          <a:noFill/>
        </p:spPr>
        <p:txBody>
          <a:bodyPr wrap="square" rtlCol="0">
            <a:spAutoFit/>
          </a:bodyPr>
          <a:lstStyle/>
          <a:p>
            <a:r>
              <a:rPr lang="en-GB" sz="2800" b="1" dirty="0">
                <a:latin typeface="Helvetica" pitchFamily="2" charset="0"/>
              </a:rPr>
              <a:t>Tests for this morning's workshop: </a:t>
            </a:r>
            <a:r>
              <a:rPr lang="en-GB" sz="2800" b="1" dirty="0">
                <a:effectLst/>
                <a:latin typeface="Helvetica" pitchFamily="2" charset="0"/>
              </a:rPr>
              <a:t>Taste Strips </a:t>
            </a:r>
          </a:p>
          <a:p>
            <a:endParaRPr lang="en-GB" sz="2800" dirty="0">
              <a:effectLst/>
              <a:latin typeface="Helvetica" pitchFamily="2" charset="0"/>
            </a:endParaRPr>
          </a:p>
          <a:p>
            <a:r>
              <a:rPr lang="en-GB" sz="2800" b="1" dirty="0">
                <a:latin typeface="Helvetica" pitchFamily="2" charset="0"/>
              </a:rPr>
              <a:t> </a:t>
            </a:r>
            <a:endParaRPr lang="en-CH" sz="2800" b="1" dirty="0">
              <a:latin typeface="Helvetica" pitchFamily="2" charset="0"/>
            </a:endParaRPr>
          </a:p>
        </p:txBody>
      </p:sp>
      <p:pic>
        <p:nvPicPr>
          <p:cNvPr id="6" name="Picture 5" descr="Calendar&#10;&#10;Description automatically generated">
            <a:extLst>
              <a:ext uri="{FF2B5EF4-FFF2-40B4-BE49-F238E27FC236}">
                <a16:creationId xmlns:a16="http://schemas.microsoft.com/office/drawing/2014/main" id="{FC8A2B46-E396-3402-8E9E-ADA18AA63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744" y="927100"/>
            <a:ext cx="5448300" cy="5003800"/>
          </a:xfrm>
          <a:prstGeom prst="rect">
            <a:avLst/>
          </a:prstGeom>
        </p:spPr>
      </p:pic>
      <p:graphicFrame>
        <p:nvGraphicFramePr>
          <p:cNvPr id="7" name="Table 6">
            <a:extLst>
              <a:ext uri="{FF2B5EF4-FFF2-40B4-BE49-F238E27FC236}">
                <a16:creationId xmlns:a16="http://schemas.microsoft.com/office/drawing/2014/main" id="{395734C0-7207-008E-7FC1-15956A0848EC}"/>
              </a:ext>
            </a:extLst>
          </p:cNvPr>
          <p:cNvGraphicFramePr>
            <a:graphicFrameLocks noGrp="1"/>
          </p:cNvGraphicFramePr>
          <p:nvPr>
            <p:extLst>
              <p:ext uri="{D42A27DB-BD31-4B8C-83A1-F6EECF244321}">
                <p14:modId xmlns:p14="http://schemas.microsoft.com/office/powerpoint/2010/main" val="2618990692"/>
              </p:ext>
            </p:extLst>
          </p:nvPr>
        </p:nvGraphicFramePr>
        <p:xfrm>
          <a:off x="6115216" y="938560"/>
          <a:ext cx="4894584" cy="4273868"/>
        </p:xfrm>
        <a:graphic>
          <a:graphicData uri="http://schemas.openxmlformats.org/drawingml/2006/table">
            <a:tbl>
              <a:tblPr firstRow="1" firstCol="1" bandRow="1">
                <a:tableStyleId>{9D7B26C5-4107-4FEC-AEDC-1716B250A1EF}</a:tableStyleId>
              </a:tblPr>
              <a:tblGrid>
                <a:gridCol w="816124">
                  <a:extLst>
                    <a:ext uri="{9D8B030D-6E8A-4147-A177-3AD203B41FA5}">
                      <a16:colId xmlns:a16="http://schemas.microsoft.com/office/drawing/2014/main" val="3030379557"/>
                    </a:ext>
                  </a:extLst>
                </a:gridCol>
                <a:gridCol w="815404">
                  <a:extLst>
                    <a:ext uri="{9D8B030D-6E8A-4147-A177-3AD203B41FA5}">
                      <a16:colId xmlns:a16="http://schemas.microsoft.com/office/drawing/2014/main" val="1548445186"/>
                    </a:ext>
                  </a:extLst>
                </a:gridCol>
                <a:gridCol w="815404">
                  <a:extLst>
                    <a:ext uri="{9D8B030D-6E8A-4147-A177-3AD203B41FA5}">
                      <a16:colId xmlns:a16="http://schemas.microsoft.com/office/drawing/2014/main" val="2388557824"/>
                    </a:ext>
                  </a:extLst>
                </a:gridCol>
                <a:gridCol w="816124">
                  <a:extLst>
                    <a:ext uri="{9D8B030D-6E8A-4147-A177-3AD203B41FA5}">
                      <a16:colId xmlns:a16="http://schemas.microsoft.com/office/drawing/2014/main" val="2798674648"/>
                    </a:ext>
                  </a:extLst>
                </a:gridCol>
                <a:gridCol w="815404">
                  <a:extLst>
                    <a:ext uri="{9D8B030D-6E8A-4147-A177-3AD203B41FA5}">
                      <a16:colId xmlns:a16="http://schemas.microsoft.com/office/drawing/2014/main" val="2033808042"/>
                    </a:ext>
                  </a:extLst>
                </a:gridCol>
                <a:gridCol w="816124">
                  <a:extLst>
                    <a:ext uri="{9D8B030D-6E8A-4147-A177-3AD203B41FA5}">
                      <a16:colId xmlns:a16="http://schemas.microsoft.com/office/drawing/2014/main" val="2969335508"/>
                    </a:ext>
                  </a:extLst>
                </a:gridCol>
              </a:tblGrid>
              <a:tr h="251404">
                <a:tc>
                  <a:txBody>
                    <a:bodyPr/>
                    <a:lstStyle/>
                    <a:p>
                      <a:pPr algn="ct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Probe</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süss</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sauer</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salzig</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bitter</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5743391"/>
                  </a:ext>
                </a:extLst>
              </a:tr>
              <a:tr h="251404">
                <a:tc>
                  <a:txBody>
                    <a:bodyPr/>
                    <a:lstStyle/>
                    <a:p>
                      <a:pPr algn="ctr">
                        <a:lnSpc>
                          <a:spcPct val="107000"/>
                        </a:lnSpc>
                        <a:spcAft>
                          <a:spcPts val="800"/>
                        </a:spcAft>
                      </a:pPr>
                      <a:r>
                        <a:rPr lang="de-CH" sz="1100">
                          <a:effectLst/>
                        </a:rPr>
                        <a:t>1</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D</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851112"/>
                  </a:ext>
                </a:extLst>
              </a:tr>
              <a:tr h="251404">
                <a:tc>
                  <a:txBody>
                    <a:bodyPr/>
                    <a:lstStyle/>
                    <a:p>
                      <a:pPr algn="ctr">
                        <a:lnSpc>
                          <a:spcPct val="107000"/>
                        </a:lnSpc>
                        <a:spcAft>
                          <a:spcPts val="800"/>
                        </a:spcAft>
                      </a:pPr>
                      <a:r>
                        <a:rPr lang="de-CH" sz="1100">
                          <a:effectLst/>
                        </a:rPr>
                        <a:t>2</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P</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6252376"/>
                  </a:ext>
                </a:extLst>
              </a:tr>
              <a:tr h="251404">
                <a:tc>
                  <a:txBody>
                    <a:bodyPr/>
                    <a:lstStyle/>
                    <a:p>
                      <a:pPr algn="ctr">
                        <a:lnSpc>
                          <a:spcPct val="107000"/>
                        </a:lnSpc>
                        <a:spcAft>
                          <a:spcPts val="800"/>
                        </a:spcAft>
                      </a:pPr>
                      <a:r>
                        <a:rPr lang="de-CH" sz="1100">
                          <a:effectLst/>
                        </a:rPr>
                        <a:t>3</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L</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28754"/>
                  </a:ext>
                </a:extLst>
              </a:tr>
              <a:tr h="251404">
                <a:tc>
                  <a:txBody>
                    <a:bodyPr/>
                    <a:lstStyle/>
                    <a:p>
                      <a:pPr algn="ctr">
                        <a:lnSpc>
                          <a:spcPct val="107000"/>
                        </a:lnSpc>
                        <a:spcAft>
                          <a:spcPts val="800"/>
                        </a:spcAft>
                      </a:pPr>
                      <a:r>
                        <a:rPr lang="de-CH" sz="1100">
                          <a:effectLst/>
                        </a:rPr>
                        <a:t>4</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H</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579926"/>
                  </a:ext>
                </a:extLst>
              </a:tr>
              <a:tr h="251404">
                <a:tc>
                  <a:txBody>
                    <a:bodyPr/>
                    <a:lstStyle/>
                    <a:p>
                      <a:pPr algn="ctr">
                        <a:lnSpc>
                          <a:spcPct val="107000"/>
                        </a:lnSpc>
                        <a:spcAft>
                          <a:spcPts val="800"/>
                        </a:spcAft>
                      </a:pPr>
                      <a:r>
                        <a:rPr lang="de-CH" sz="1100">
                          <a:effectLst/>
                        </a:rPr>
                        <a:t>5</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G</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0436791"/>
                  </a:ext>
                </a:extLst>
              </a:tr>
              <a:tr h="251404">
                <a:tc>
                  <a:txBody>
                    <a:bodyPr/>
                    <a:lstStyle/>
                    <a:p>
                      <a:pPr algn="ctr">
                        <a:lnSpc>
                          <a:spcPct val="107000"/>
                        </a:lnSpc>
                        <a:spcAft>
                          <a:spcPts val="800"/>
                        </a:spcAft>
                      </a:pPr>
                      <a:r>
                        <a:rPr lang="de-CH" sz="1100">
                          <a:effectLst/>
                        </a:rPr>
                        <a:t>6</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C</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073609"/>
                  </a:ext>
                </a:extLst>
              </a:tr>
              <a:tr h="251404">
                <a:tc>
                  <a:txBody>
                    <a:bodyPr/>
                    <a:lstStyle/>
                    <a:p>
                      <a:pPr algn="ctr">
                        <a:lnSpc>
                          <a:spcPct val="107000"/>
                        </a:lnSpc>
                        <a:spcAft>
                          <a:spcPts val="800"/>
                        </a:spcAft>
                      </a:pPr>
                      <a:r>
                        <a:rPr lang="de-CH" sz="1100">
                          <a:effectLst/>
                        </a:rPr>
                        <a:t>7</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O</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785717"/>
                  </a:ext>
                </a:extLst>
              </a:tr>
              <a:tr h="251404">
                <a:tc>
                  <a:txBody>
                    <a:bodyPr/>
                    <a:lstStyle/>
                    <a:p>
                      <a:pPr algn="ctr">
                        <a:lnSpc>
                          <a:spcPct val="107000"/>
                        </a:lnSpc>
                        <a:spcAft>
                          <a:spcPts val="800"/>
                        </a:spcAft>
                      </a:pPr>
                      <a:r>
                        <a:rPr lang="de-CH" sz="1100">
                          <a:effectLst/>
                        </a:rPr>
                        <a:t>8</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K</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366989"/>
                  </a:ext>
                </a:extLst>
              </a:tr>
              <a:tr h="251404">
                <a:tc>
                  <a:txBody>
                    <a:bodyPr/>
                    <a:lstStyle/>
                    <a:p>
                      <a:pPr algn="ctr">
                        <a:lnSpc>
                          <a:spcPct val="107000"/>
                        </a:lnSpc>
                        <a:spcAft>
                          <a:spcPts val="800"/>
                        </a:spcAft>
                      </a:pPr>
                      <a:r>
                        <a:rPr lang="de-CH" sz="1100">
                          <a:effectLst/>
                        </a:rPr>
                        <a:t>9</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F</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0188835"/>
                  </a:ext>
                </a:extLst>
              </a:tr>
              <a:tr h="251404">
                <a:tc>
                  <a:txBody>
                    <a:bodyPr/>
                    <a:lstStyle/>
                    <a:p>
                      <a:pPr algn="ctr">
                        <a:lnSpc>
                          <a:spcPct val="107000"/>
                        </a:lnSpc>
                        <a:spcAft>
                          <a:spcPts val="800"/>
                        </a:spcAft>
                      </a:pPr>
                      <a:r>
                        <a:rPr lang="de-CH" sz="1100">
                          <a:effectLst/>
                        </a:rPr>
                        <a:t>10</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B</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086896"/>
                  </a:ext>
                </a:extLst>
              </a:tr>
              <a:tr h="251404">
                <a:tc>
                  <a:txBody>
                    <a:bodyPr/>
                    <a:lstStyle/>
                    <a:p>
                      <a:pPr algn="ctr">
                        <a:lnSpc>
                          <a:spcPct val="107000"/>
                        </a:lnSpc>
                        <a:spcAft>
                          <a:spcPts val="800"/>
                        </a:spcAft>
                      </a:pPr>
                      <a:r>
                        <a:rPr lang="de-CH" sz="1100">
                          <a:effectLst/>
                        </a:rPr>
                        <a:t>11</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J</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819800"/>
                  </a:ext>
                </a:extLst>
              </a:tr>
              <a:tr h="251404">
                <a:tc>
                  <a:txBody>
                    <a:bodyPr/>
                    <a:lstStyle/>
                    <a:p>
                      <a:pPr algn="ctr">
                        <a:lnSpc>
                          <a:spcPct val="107000"/>
                        </a:lnSpc>
                        <a:spcAft>
                          <a:spcPts val="800"/>
                        </a:spcAft>
                      </a:pPr>
                      <a:r>
                        <a:rPr lang="de-CH" sz="1100">
                          <a:effectLst/>
                        </a:rPr>
                        <a:t>12</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N</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404705"/>
                  </a:ext>
                </a:extLst>
              </a:tr>
              <a:tr h="251404">
                <a:tc>
                  <a:txBody>
                    <a:bodyPr/>
                    <a:lstStyle/>
                    <a:p>
                      <a:pPr algn="ctr">
                        <a:lnSpc>
                          <a:spcPct val="107000"/>
                        </a:lnSpc>
                        <a:spcAft>
                          <a:spcPts val="800"/>
                        </a:spcAft>
                      </a:pPr>
                      <a:r>
                        <a:rPr lang="de-CH" sz="1100">
                          <a:effectLst/>
                        </a:rPr>
                        <a:t>13</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A</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5709610"/>
                  </a:ext>
                </a:extLst>
              </a:tr>
              <a:tr h="251404">
                <a:tc>
                  <a:txBody>
                    <a:bodyPr/>
                    <a:lstStyle/>
                    <a:p>
                      <a:pPr algn="ctr">
                        <a:lnSpc>
                          <a:spcPct val="107000"/>
                        </a:lnSpc>
                        <a:spcAft>
                          <a:spcPts val="800"/>
                        </a:spcAft>
                      </a:pPr>
                      <a:r>
                        <a:rPr lang="de-CH" sz="1100">
                          <a:effectLst/>
                        </a:rPr>
                        <a:t>14</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E</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666803"/>
                  </a:ext>
                </a:extLst>
              </a:tr>
              <a:tr h="251404">
                <a:tc>
                  <a:txBody>
                    <a:bodyPr/>
                    <a:lstStyle/>
                    <a:p>
                      <a:pPr algn="ctr">
                        <a:lnSpc>
                          <a:spcPct val="107000"/>
                        </a:lnSpc>
                        <a:spcAft>
                          <a:spcPts val="800"/>
                        </a:spcAft>
                      </a:pPr>
                      <a:r>
                        <a:rPr lang="de-CH" sz="1100">
                          <a:effectLst/>
                        </a:rPr>
                        <a:t>15</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I</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6540951"/>
                  </a:ext>
                </a:extLst>
              </a:tr>
              <a:tr h="251404">
                <a:tc>
                  <a:txBody>
                    <a:bodyPr/>
                    <a:lstStyle/>
                    <a:p>
                      <a:pPr algn="ctr">
                        <a:lnSpc>
                          <a:spcPct val="107000"/>
                        </a:lnSpc>
                        <a:spcAft>
                          <a:spcPts val="800"/>
                        </a:spcAft>
                      </a:pPr>
                      <a:r>
                        <a:rPr lang="de-CH" sz="1100">
                          <a:effectLst/>
                        </a:rPr>
                        <a:t>16</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de-CH" sz="1100">
                          <a:effectLst/>
                        </a:rPr>
                        <a:t>M</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a:effectLst/>
                        </a:rPr>
                        <a:t> </a:t>
                      </a:r>
                      <a:endParaRPr lang="en-C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CH" sz="1100" dirty="0">
                          <a:effectLst/>
                        </a:rPr>
                        <a:t> </a:t>
                      </a:r>
                      <a:endParaRPr lang="en-C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8845697"/>
                  </a:ext>
                </a:extLst>
              </a:tr>
            </a:tbl>
          </a:graphicData>
        </a:graphic>
      </p:graphicFrame>
      <p:sp>
        <p:nvSpPr>
          <p:cNvPr id="8" name="TextBox 7">
            <a:extLst>
              <a:ext uri="{FF2B5EF4-FFF2-40B4-BE49-F238E27FC236}">
                <a16:creationId xmlns:a16="http://schemas.microsoft.com/office/drawing/2014/main" id="{BA27ABAC-E40E-0CB3-6442-3584EAC21326}"/>
              </a:ext>
            </a:extLst>
          </p:cNvPr>
          <p:cNvSpPr txBox="1"/>
          <p:nvPr/>
        </p:nvSpPr>
        <p:spPr>
          <a:xfrm>
            <a:off x="7104112" y="5314976"/>
            <a:ext cx="2156873" cy="1701748"/>
          </a:xfrm>
          <a:prstGeom prst="rect">
            <a:avLst/>
          </a:prstGeom>
          <a:noFill/>
        </p:spPr>
        <p:txBody>
          <a:bodyPr wrap="none" rtlCol="0">
            <a:spAutoFit/>
          </a:bodyPr>
          <a:lstStyle/>
          <a:p>
            <a:pPr>
              <a:lnSpc>
                <a:spcPct val="107000"/>
              </a:lnSpc>
              <a:spcAft>
                <a:spcPts val="800"/>
              </a:spcAft>
            </a:pPr>
            <a:r>
              <a:rPr lang="de-CH" sz="1400" dirty="0">
                <a:effectLst/>
                <a:latin typeface="Calibri" panose="020F0502020204030204" pitchFamily="34" charset="0"/>
                <a:ea typeface="Calibri" panose="020F0502020204030204" pitchFamily="34" charset="0"/>
                <a:cs typeface="Times New Roman" panose="02020603050405020304" pitchFamily="18" charset="0"/>
              </a:rPr>
              <a:t>süss =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sweet</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sucré</a:t>
            </a:r>
            <a:r>
              <a:rPr lang="de-CH" sz="1400" dirty="0">
                <a:effectLst/>
                <a:latin typeface="Calibri" panose="020F0502020204030204" pitchFamily="34" charset="0"/>
                <a:ea typeface="Calibri" panose="020F0502020204030204" pitchFamily="34" charset="0"/>
                <a:cs typeface="Times New Roman" panose="02020603050405020304" pitchFamily="18" charset="0"/>
              </a:rPr>
              <a:t>, dolce</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CH" sz="1400" dirty="0">
                <a:effectLst/>
                <a:latin typeface="Calibri" panose="020F0502020204030204" pitchFamily="34" charset="0"/>
                <a:ea typeface="Calibri" panose="020F0502020204030204" pitchFamily="34" charset="0"/>
                <a:cs typeface="Times New Roman" panose="02020603050405020304" pitchFamily="18" charset="0"/>
              </a:rPr>
              <a:t>sauer =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sour</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acide</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acido</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CH" sz="1400" dirty="0">
                <a:effectLst/>
                <a:latin typeface="Calibri" panose="020F0502020204030204" pitchFamily="34" charset="0"/>
                <a:ea typeface="Calibri" panose="020F0502020204030204" pitchFamily="34" charset="0"/>
                <a:cs typeface="Times New Roman" panose="02020603050405020304" pitchFamily="18" charset="0"/>
              </a:rPr>
              <a:t>bitter = bitter,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amer</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amaro</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CH" sz="1400" dirty="0">
                <a:effectLst/>
                <a:latin typeface="Calibri" panose="020F0502020204030204" pitchFamily="34" charset="0"/>
                <a:ea typeface="Calibri" panose="020F0502020204030204" pitchFamily="34" charset="0"/>
                <a:cs typeface="Times New Roman" panose="02020603050405020304" pitchFamily="18" charset="0"/>
              </a:rPr>
              <a:t>salzig =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salty</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salé</a:t>
            </a:r>
            <a:r>
              <a:rPr lang="de-CH" sz="1400" dirty="0">
                <a:effectLst/>
                <a:latin typeface="Calibri" panose="020F0502020204030204" pitchFamily="34" charset="0"/>
                <a:ea typeface="Calibri" panose="020F0502020204030204" pitchFamily="34" charset="0"/>
                <a:cs typeface="Times New Roman" panose="02020603050405020304" pitchFamily="18" charset="0"/>
              </a:rPr>
              <a:t>, </a:t>
            </a:r>
            <a:r>
              <a:rPr lang="de-CH" sz="1400" dirty="0" err="1">
                <a:effectLst/>
                <a:latin typeface="Calibri" panose="020F0502020204030204" pitchFamily="34" charset="0"/>
                <a:ea typeface="Calibri" panose="020F0502020204030204" pitchFamily="34" charset="0"/>
                <a:cs typeface="Times New Roman" panose="02020603050405020304" pitchFamily="18" charset="0"/>
              </a:rPr>
              <a:t>salato</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CH" dirty="0"/>
          </a:p>
        </p:txBody>
      </p:sp>
      <p:sp>
        <p:nvSpPr>
          <p:cNvPr id="9" name="TextBox 8">
            <a:extLst>
              <a:ext uri="{FF2B5EF4-FFF2-40B4-BE49-F238E27FC236}">
                <a16:creationId xmlns:a16="http://schemas.microsoft.com/office/drawing/2014/main" id="{FD1556F3-3706-8CE3-C01A-1D5EF5CDA2D8}"/>
              </a:ext>
            </a:extLst>
          </p:cNvPr>
          <p:cNvSpPr txBox="1"/>
          <p:nvPr/>
        </p:nvSpPr>
        <p:spPr>
          <a:xfrm>
            <a:off x="9644249" y="5607734"/>
            <a:ext cx="1365551" cy="646331"/>
          </a:xfrm>
          <a:prstGeom prst="rect">
            <a:avLst/>
          </a:prstGeom>
          <a:noFill/>
        </p:spPr>
        <p:txBody>
          <a:bodyPr wrap="squar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Tree>
    <p:extLst>
      <p:ext uri="{BB962C8B-B14F-4D97-AF65-F5344CB8AC3E}">
        <p14:creationId xmlns:p14="http://schemas.microsoft.com/office/powerpoint/2010/main" val="344563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11</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954107"/>
          </a:xfrm>
          <a:prstGeom prst="rect">
            <a:avLst/>
          </a:prstGeom>
          <a:noFill/>
        </p:spPr>
        <p:txBody>
          <a:bodyPr wrap="square" rtlCol="0">
            <a:spAutoFit/>
          </a:bodyPr>
          <a:lstStyle/>
          <a:p>
            <a:r>
              <a:rPr lang="en-GB" sz="2800" b="1" dirty="0">
                <a:latin typeface="Helvetica" pitchFamily="2" charset="0"/>
              </a:rPr>
              <a:t>Tests for this morning's workshop: </a:t>
            </a:r>
            <a:r>
              <a:rPr lang="en-GB" sz="2800" b="1" dirty="0">
                <a:effectLst/>
                <a:latin typeface="Helvetica" pitchFamily="2" charset="0"/>
              </a:rPr>
              <a:t>Rotation</a:t>
            </a:r>
            <a:endParaRPr lang="en-GB" sz="2800" dirty="0">
              <a:effectLst/>
              <a:latin typeface="Helvetica" pitchFamily="2" charset="0"/>
            </a:endParaRPr>
          </a:p>
          <a:p>
            <a:r>
              <a:rPr lang="en-GB" sz="2800" b="1" dirty="0">
                <a:latin typeface="Helvetica" pitchFamily="2" charset="0"/>
              </a:rPr>
              <a:t> </a:t>
            </a:r>
            <a:endParaRPr lang="en-CH" sz="2800" b="1" dirty="0">
              <a:latin typeface="Helvetica" pitchFamily="2" charset="0"/>
            </a:endParaRPr>
          </a:p>
        </p:txBody>
      </p:sp>
      <p:pic>
        <p:nvPicPr>
          <p:cNvPr id="6" name="Picture 5" descr="A picture containing text&#10;&#10;Description automatically generated">
            <a:extLst>
              <a:ext uri="{FF2B5EF4-FFF2-40B4-BE49-F238E27FC236}">
                <a16:creationId xmlns:a16="http://schemas.microsoft.com/office/drawing/2014/main" id="{977816BD-DF14-1BBA-D891-6CE3C7E83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3009" y="1484784"/>
            <a:ext cx="7065982" cy="3595216"/>
          </a:xfrm>
          <a:prstGeom prst="rect">
            <a:avLst/>
          </a:prstGeom>
        </p:spPr>
      </p:pic>
      <p:sp>
        <p:nvSpPr>
          <p:cNvPr id="7" name="TextBox 6">
            <a:extLst>
              <a:ext uri="{FF2B5EF4-FFF2-40B4-BE49-F238E27FC236}">
                <a16:creationId xmlns:a16="http://schemas.microsoft.com/office/drawing/2014/main" id="{6A6238EA-3E98-F17A-88F8-06F96447388A}"/>
              </a:ext>
            </a:extLst>
          </p:cNvPr>
          <p:cNvSpPr txBox="1"/>
          <p:nvPr/>
        </p:nvSpPr>
        <p:spPr>
          <a:xfrm>
            <a:off x="9610015" y="5827784"/>
            <a:ext cx="1442703" cy="215444"/>
          </a:xfrm>
          <a:prstGeom prst="rect">
            <a:avLst/>
          </a:prstGeom>
          <a:noFill/>
        </p:spPr>
        <p:txBody>
          <a:bodyPr wrap="none" lIns="0" tIns="0" rIns="0" bIns="0" rtlCol="0">
            <a:spAutoFit/>
          </a:bodyPr>
          <a:lstStyle/>
          <a:p>
            <a:pPr algn="r"/>
            <a:r>
              <a:rPr lang="en-CH" sz="1400" i="1" dirty="0">
                <a:latin typeface="Helvetica" pitchFamily="2" charset="0"/>
              </a:rPr>
              <a:t>Source: Biorender</a:t>
            </a:r>
          </a:p>
        </p:txBody>
      </p:sp>
    </p:spTree>
    <p:extLst>
      <p:ext uri="{BB962C8B-B14F-4D97-AF65-F5344CB8AC3E}">
        <p14:creationId xmlns:p14="http://schemas.microsoft.com/office/powerpoint/2010/main" val="224075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12</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954107"/>
          </a:xfrm>
          <a:prstGeom prst="rect">
            <a:avLst/>
          </a:prstGeom>
          <a:noFill/>
        </p:spPr>
        <p:txBody>
          <a:bodyPr wrap="square" rtlCol="0">
            <a:spAutoFit/>
          </a:bodyPr>
          <a:lstStyle/>
          <a:p>
            <a:r>
              <a:rPr lang="en-GB" sz="2800" b="1" dirty="0">
                <a:latin typeface="Helvetica" pitchFamily="2" charset="0"/>
              </a:rPr>
              <a:t>Solution</a:t>
            </a:r>
            <a:r>
              <a:rPr lang="en-GB" sz="2800" b="1" dirty="0">
                <a:effectLst/>
                <a:latin typeface="Helvetica" pitchFamily="2" charset="0"/>
              </a:rPr>
              <a:t> </a:t>
            </a:r>
            <a:endParaRPr lang="en-GB" sz="2800" dirty="0">
              <a:effectLst/>
              <a:latin typeface="Helvetica" pitchFamily="2" charset="0"/>
            </a:endParaRPr>
          </a:p>
          <a:p>
            <a:r>
              <a:rPr lang="en-GB" sz="2800" b="1" dirty="0">
                <a:latin typeface="Helvetica" pitchFamily="2" charset="0"/>
              </a:rPr>
              <a:t> </a:t>
            </a:r>
            <a:endParaRPr lang="en-CH" sz="2800" b="1" dirty="0">
              <a:latin typeface="Helvetica" pitchFamily="2" charset="0"/>
            </a:endParaRPr>
          </a:p>
        </p:txBody>
      </p:sp>
      <p:graphicFrame>
        <p:nvGraphicFramePr>
          <p:cNvPr id="3" name="Table 2">
            <a:extLst>
              <a:ext uri="{FF2B5EF4-FFF2-40B4-BE49-F238E27FC236}">
                <a16:creationId xmlns:a16="http://schemas.microsoft.com/office/drawing/2014/main" id="{8C6933A7-9128-0C9F-27A0-E2B15598D3F0}"/>
              </a:ext>
            </a:extLst>
          </p:cNvPr>
          <p:cNvGraphicFramePr>
            <a:graphicFrameLocks noGrp="1"/>
          </p:cNvGraphicFramePr>
          <p:nvPr>
            <p:extLst>
              <p:ext uri="{D42A27DB-BD31-4B8C-83A1-F6EECF244321}">
                <p14:modId xmlns:p14="http://schemas.microsoft.com/office/powerpoint/2010/main" val="2070520566"/>
              </p:ext>
            </p:extLst>
          </p:nvPr>
        </p:nvGraphicFramePr>
        <p:xfrm>
          <a:off x="1343472" y="1052736"/>
          <a:ext cx="4189590" cy="3261360"/>
        </p:xfrm>
        <a:graphic>
          <a:graphicData uri="http://schemas.openxmlformats.org/drawingml/2006/table">
            <a:tbl>
              <a:tblPr/>
              <a:tblGrid>
                <a:gridCol w="2094795">
                  <a:extLst>
                    <a:ext uri="{9D8B030D-6E8A-4147-A177-3AD203B41FA5}">
                      <a16:colId xmlns:a16="http://schemas.microsoft.com/office/drawing/2014/main" val="2374481403"/>
                    </a:ext>
                  </a:extLst>
                </a:gridCol>
                <a:gridCol w="2094795">
                  <a:extLst>
                    <a:ext uri="{9D8B030D-6E8A-4147-A177-3AD203B41FA5}">
                      <a16:colId xmlns:a16="http://schemas.microsoft.com/office/drawing/2014/main" val="937514411"/>
                    </a:ext>
                  </a:extLst>
                </a:gridCol>
              </a:tblGrid>
              <a:tr h="0">
                <a:tc>
                  <a:txBody>
                    <a:bodyPr/>
                    <a:lstStyle/>
                    <a:p>
                      <a:pPr algn="l" fontAlgn="t"/>
                      <a:r>
                        <a:rPr lang="en-GB">
                          <a:effectLst/>
                        </a:rPr>
                        <a:t>1 = orange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  9 = garlic</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96084418"/>
                  </a:ext>
                </a:extLst>
              </a:tr>
              <a:tr h="0">
                <a:tc>
                  <a:txBody>
                    <a:bodyPr/>
                    <a:lstStyle/>
                    <a:p>
                      <a:pPr algn="l" fontAlgn="t"/>
                      <a:r>
                        <a:rPr lang="en-GB" dirty="0">
                          <a:effectLst/>
                        </a:rPr>
                        <a:t>2 = shoe leather</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10 = coffee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36381389"/>
                  </a:ext>
                </a:extLst>
              </a:tr>
              <a:tr h="0">
                <a:tc>
                  <a:txBody>
                    <a:bodyPr/>
                    <a:lstStyle/>
                    <a:p>
                      <a:pPr algn="l" fontAlgn="t"/>
                      <a:r>
                        <a:rPr lang="en-GB" dirty="0">
                          <a:effectLst/>
                        </a:rPr>
                        <a:t>3 = cinnamon</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11 = apple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798958237"/>
                  </a:ext>
                </a:extLst>
              </a:tr>
              <a:tr h="0">
                <a:tc>
                  <a:txBody>
                    <a:bodyPr/>
                    <a:lstStyle/>
                    <a:p>
                      <a:pPr algn="l" fontAlgn="t"/>
                      <a:r>
                        <a:rPr lang="en-GB">
                          <a:effectLst/>
                        </a:rPr>
                        <a:t>4 = peppermint</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12 = cloves</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710651228"/>
                  </a:ext>
                </a:extLst>
              </a:tr>
              <a:tr h="0">
                <a:tc>
                  <a:txBody>
                    <a:bodyPr/>
                    <a:lstStyle/>
                    <a:p>
                      <a:pPr algn="l" fontAlgn="t"/>
                      <a:r>
                        <a:rPr lang="en-GB">
                          <a:effectLst/>
                        </a:rPr>
                        <a:t>5 = banana</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13 = pineapple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378214679"/>
                  </a:ext>
                </a:extLst>
              </a:tr>
              <a:tr h="0">
                <a:tc>
                  <a:txBody>
                    <a:bodyPr/>
                    <a:lstStyle/>
                    <a:p>
                      <a:pPr algn="l" fontAlgn="t"/>
                      <a:r>
                        <a:rPr lang="en-GB">
                          <a:effectLst/>
                        </a:rPr>
                        <a:t>6 = lemon</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a:effectLst/>
                        </a:rPr>
                        <a:t>14 = rose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850499813"/>
                  </a:ext>
                </a:extLst>
              </a:tr>
              <a:tr h="0">
                <a:tc>
                  <a:txBody>
                    <a:bodyPr/>
                    <a:lstStyle/>
                    <a:p>
                      <a:pPr algn="l" fontAlgn="t"/>
                      <a:r>
                        <a:rPr lang="en-GB">
                          <a:effectLst/>
                        </a:rPr>
                        <a:t>7 = liquorice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dirty="0">
                          <a:effectLst/>
                        </a:rPr>
                        <a:t>15 = anis</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095452519"/>
                  </a:ext>
                </a:extLst>
              </a:tr>
              <a:tr h="0">
                <a:tc>
                  <a:txBody>
                    <a:bodyPr/>
                    <a:lstStyle/>
                    <a:p>
                      <a:pPr algn="l" fontAlgn="t"/>
                      <a:r>
                        <a:rPr lang="en-GB">
                          <a:effectLst/>
                        </a:rPr>
                        <a:t>8 = turpentine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GB" dirty="0">
                          <a:effectLst/>
                        </a:rPr>
                        <a:t>16 = fish</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93482726"/>
                  </a:ext>
                </a:extLst>
              </a:tr>
            </a:tbl>
          </a:graphicData>
        </a:graphic>
      </p:graphicFrame>
      <p:sp>
        <p:nvSpPr>
          <p:cNvPr id="7" name="TextBox 6">
            <a:extLst>
              <a:ext uri="{FF2B5EF4-FFF2-40B4-BE49-F238E27FC236}">
                <a16:creationId xmlns:a16="http://schemas.microsoft.com/office/drawing/2014/main" id="{2D3B1F0E-7556-ABD6-5D40-B006C17BD182}"/>
              </a:ext>
            </a:extLst>
          </p:cNvPr>
          <p:cNvSpPr txBox="1"/>
          <p:nvPr/>
        </p:nvSpPr>
        <p:spPr>
          <a:xfrm>
            <a:off x="6816080" y="1916832"/>
            <a:ext cx="3057247" cy="369332"/>
          </a:xfrm>
          <a:prstGeom prst="rect">
            <a:avLst/>
          </a:prstGeom>
          <a:noFill/>
        </p:spPr>
        <p:txBody>
          <a:bodyPr wrap="none" rtlCol="0">
            <a:spAutoFit/>
          </a:bodyPr>
          <a:lstStyle/>
          <a:p>
            <a:r>
              <a:rPr lang="en-GB" dirty="0"/>
              <a:t>W</a:t>
            </a:r>
            <a:r>
              <a:rPr lang="en-CH" dirty="0"/>
              <a:t>ithin the box (take picture)</a:t>
            </a:r>
          </a:p>
        </p:txBody>
      </p:sp>
      <p:grpSp>
        <p:nvGrpSpPr>
          <p:cNvPr id="16" name="Group 15">
            <a:extLst>
              <a:ext uri="{FF2B5EF4-FFF2-40B4-BE49-F238E27FC236}">
                <a16:creationId xmlns:a16="http://schemas.microsoft.com/office/drawing/2014/main" id="{6936CC0C-38FF-494F-9EEE-E190B35413E5}"/>
              </a:ext>
            </a:extLst>
          </p:cNvPr>
          <p:cNvGrpSpPr/>
          <p:nvPr/>
        </p:nvGrpSpPr>
        <p:grpSpPr>
          <a:xfrm>
            <a:off x="2832100" y="4610557"/>
            <a:ext cx="6527800" cy="1828800"/>
            <a:chOff x="2832100" y="4509120"/>
            <a:chExt cx="6527800" cy="1828800"/>
          </a:xfrm>
        </p:grpSpPr>
        <p:grpSp>
          <p:nvGrpSpPr>
            <p:cNvPr id="13" name="Group 12">
              <a:extLst>
                <a:ext uri="{FF2B5EF4-FFF2-40B4-BE49-F238E27FC236}">
                  <a16:creationId xmlns:a16="http://schemas.microsoft.com/office/drawing/2014/main" id="{CE05B599-3BCA-44C9-7212-507B2F325811}"/>
                </a:ext>
              </a:extLst>
            </p:cNvPr>
            <p:cNvGrpSpPr/>
            <p:nvPr/>
          </p:nvGrpSpPr>
          <p:grpSpPr>
            <a:xfrm>
              <a:off x="2832100" y="4509120"/>
              <a:ext cx="6527800" cy="1828800"/>
              <a:chOff x="2927648" y="4437112"/>
              <a:chExt cx="6527800" cy="1828800"/>
            </a:xfrm>
          </p:grpSpPr>
          <p:pic>
            <p:nvPicPr>
              <p:cNvPr id="9" name="Picture 8" descr="Table&#10;&#10;Description automatically generated">
                <a:extLst>
                  <a:ext uri="{FF2B5EF4-FFF2-40B4-BE49-F238E27FC236}">
                    <a16:creationId xmlns:a16="http://schemas.microsoft.com/office/drawing/2014/main" id="{0957FB61-B1BC-D975-D70C-6A35EBBEB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8" y="4437112"/>
                <a:ext cx="6527800" cy="1828800"/>
              </a:xfrm>
              <a:prstGeom prst="rect">
                <a:avLst/>
              </a:prstGeom>
            </p:spPr>
          </p:pic>
          <p:sp>
            <p:nvSpPr>
              <p:cNvPr id="10" name="Rectangle 9">
                <a:extLst>
                  <a:ext uri="{FF2B5EF4-FFF2-40B4-BE49-F238E27FC236}">
                    <a16:creationId xmlns:a16="http://schemas.microsoft.com/office/drawing/2014/main" id="{11D486A8-71A8-0734-E9A2-EA1FE26E6D8C}"/>
                  </a:ext>
                </a:extLst>
              </p:cNvPr>
              <p:cNvSpPr/>
              <p:nvPr/>
            </p:nvSpPr>
            <p:spPr>
              <a:xfrm>
                <a:off x="2999656" y="5445224"/>
                <a:ext cx="93610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Rectangle 10">
                <a:extLst>
                  <a:ext uri="{FF2B5EF4-FFF2-40B4-BE49-F238E27FC236}">
                    <a16:creationId xmlns:a16="http://schemas.microsoft.com/office/drawing/2014/main" id="{BCD3CF61-A05F-B87F-811E-D763A8581F6E}"/>
                  </a:ext>
                </a:extLst>
              </p:cNvPr>
              <p:cNvSpPr/>
              <p:nvPr/>
            </p:nvSpPr>
            <p:spPr>
              <a:xfrm>
                <a:off x="2999656" y="5935216"/>
                <a:ext cx="93610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14" name="TextBox 13">
              <a:extLst>
                <a:ext uri="{FF2B5EF4-FFF2-40B4-BE49-F238E27FC236}">
                  <a16:creationId xmlns:a16="http://schemas.microsoft.com/office/drawing/2014/main" id="{A9B73D47-D94B-7A5D-02C4-C2EEE3B4365C}"/>
                </a:ext>
              </a:extLst>
            </p:cNvPr>
            <p:cNvSpPr txBox="1"/>
            <p:nvPr/>
          </p:nvSpPr>
          <p:spPr>
            <a:xfrm>
              <a:off x="2934692" y="5469379"/>
              <a:ext cx="1189749" cy="307777"/>
            </a:xfrm>
            <a:prstGeom prst="rect">
              <a:avLst/>
            </a:prstGeom>
            <a:noFill/>
          </p:spPr>
          <p:txBody>
            <a:bodyPr wrap="none" rtlCol="0">
              <a:spAutoFit/>
            </a:bodyPr>
            <a:lstStyle/>
            <a:p>
              <a:r>
                <a:rPr lang="en-CH" sz="1400" dirty="0"/>
                <a:t>Identification</a:t>
              </a:r>
            </a:p>
          </p:txBody>
        </p:sp>
        <p:sp>
          <p:nvSpPr>
            <p:cNvPr id="15" name="TextBox 14">
              <a:extLst>
                <a:ext uri="{FF2B5EF4-FFF2-40B4-BE49-F238E27FC236}">
                  <a16:creationId xmlns:a16="http://schemas.microsoft.com/office/drawing/2014/main" id="{5B4370A8-3E43-9375-0879-075AADA9604B}"/>
                </a:ext>
              </a:extLst>
            </p:cNvPr>
            <p:cNvSpPr txBox="1"/>
            <p:nvPr/>
          </p:nvSpPr>
          <p:spPr>
            <a:xfrm>
              <a:off x="2934692" y="5912851"/>
              <a:ext cx="612027" cy="307777"/>
            </a:xfrm>
            <a:prstGeom prst="rect">
              <a:avLst/>
            </a:prstGeom>
            <a:noFill/>
          </p:spPr>
          <p:txBody>
            <a:bodyPr wrap="none" rtlCol="0">
              <a:spAutoFit/>
            </a:bodyPr>
            <a:lstStyle/>
            <a:p>
              <a:r>
                <a:rPr lang="en-CH" sz="1400" dirty="0"/>
                <a:t>Taste</a:t>
              </a:r>
            </a:p>
          </p:txBody>
        </p:sp>
      </p:grpSp>
    </p:spTree>
    <p:extLst>
      <p:ext uri="{BB962C8B-B14F-4D97-AF65-F5344CB8AC3E}">
        <p14:creationId xmlns:p14="http://schemas.microsoft.com/office/powerpoint/2010/main" val="28260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108700"/>
            <a:ext cx="1828800" cy="749300"/>
          </a:xfrm>
          <a:prstGeom prst="rect">
            <a:avLst/>
          </a:prstGeom>
        </p:spPr>
      </p:pic>
      <p:sp>
        <p:nvSpPr>
          <p:cNvPr id="6" name="Rectangle 5">
            <a:extLst>
              <a:ext uri="{FF2B5EF4-FFF2-40B4-BE49-F238E27FC236}">
                <a16:creationId xmlns:a16="http://schemas.microsoft.com/office/drawing/2014/main" id="{3C4A7AC9-BEE7-60DB-93C5-DE141479CD72}"/>
              </a:ext>
            </a:extLst>
          </p:cNvPr>
          <p:cNvSpPr/>
          <p:nvPr/>
        </p:nvSpPr>
        <p:spPr>
          <a:xfrm>
            <a:off x="-20" y="77233"/>
            <a:ext cx="12192000" cy="60988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15"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78BEB10E-8E48-15CC-8674-CF74F753DF40}"/>
              </a:ext>
            </a:extLst>
          </p:cNvPr>
          <p:cNvPicPr/>
          <p:nvPr/>
        </p:nvPicPr>
        <p:blipFill>
          <a:blip r:embed="rId4">
            <a:extLst>
              <a:ext uri="{28A0092B-C50C-407E-A947-70E740481C1C}">
                <a14:useLocalDpi xmlns:a14="http://schemas.microsoft.com/office/drawing/2010/main" val="0"/>
              </a:ext>
            </a:extLst>
          </a:blip>
          <a:srcRect l="25331" r="2533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7" name="TextBox 6">
            <a:extLst>
              <a:ext uri="{FF2B5EF4-FFF2-40B4-BE49-F238E27FC236}">
                <a16:creationId xmlns:a16="http://schemas.microsoft.com/office/drawing/2014/main" id="{C890C5CD-4F2F-168E-8CFA-4571CA66E3C1}"/>
              </a:ext>
            </a:extLst>
          </p:cNvPr>
          <p:cNvSpPr txBox="1"/>
          <p:nvPr/>
        </p:nvSpPr>
        <p:spPr>
          <a:xfrm>
            <a:off x="6528048" y="1162759"/>
            <a:ext cx="5522665" cy="2448743"/>
          </a:xfrm>
          <a:prstGeom prst="rect">
            <a:avLst/>
          </a:prstGeom>
        </p:spPr>
        <p:txBody>
          <a:bodyPr vert="horz" lIns="91440" tIns="45720" rIns="91440" bIns="45720" rtlCol="0" anchor="t">
            <a:noAutofit/>
          </a:bodyPr>
          <a:lstStyle/>
          <a:p>
            <a:pPr indent="-228600">
              <a:spcAft>
                <a:spcPts val="600"/>
              </a:spcAft>
              <a:buFont typeface="Arial" panose="020B0604020202020204" pitchFamily="34" charset="0"/>
              <a:buChar char="•"/>
            </a:pPr>
            <a:r>
              <a:rPr lang="en-GB" sz="2000" dirty="0">
                <a:solidFill>
                  <a:schemeClr val="bg1"/>
                </a:solidFill>
                <a:latin typeface="Helvetica" pitchFamily="2" charset="0"/>
              </a:rPr>
              <a:t>The olfactory nerve is special (CN I)</a:t>
            </a:r>
          </a:p>
          <a:p>
            <a:pPr indent="-228600">
              <a:spcAft>
                <a:spcPts val="600"/>
              </a:spcAft>
              <a:buFont typeface="Arial" panose="020B0604020202020204" pitchFamily="34" charset="0"/>
              <a:buChar char="•"/>
            </a:pPr>
            <a:r>
              <a:rPr lang="en-GB" sz="2000" dirty="0">
                <a:solidFill>
                  <a:schemeClr val="bg1"/>
                </a:solidFill>
                <a:latin typeface="Helvetica" pitchFamily="2" charset="0"/>
              </a:rPr>
              <a:t>There are special tests to test the sense of smell.</a:t>
            </a:r>
          </a:p>
          <a:p>
            <a:pPr indent="-228600">
              <a:spcAft>
                <a:spcPts val="600"/>
              </a:spcAft>
              <a:buFont typeface="Arial" panose="020B0604020202020204" pitchFamily="34" charset="0"/>
              <a:buChar char="•"/>
            </a:pPr>
            <a:r>
              <a:rPr lang="en-GB" sz="2000" dirty="0">
                <a:solidFill>
                  <a:schemeClr val="bg1"/>
                </a:solidFill>
                <a:latin typeface="Helvetica" pitchFamily="2" charset="0"/>
              </a:rPr>
              <a:t>Covid impairs the sense of smell with a loss that lasts an average of 6 weeks.</a:t>
            </a:r>
          </a:p>
          <a:p>
            <a:pPr indent="-228600">
              <a:spcAft>
                <a:spcPts val="600"/>
              </a:spcAft>
              <a:buFont typeface="Arial" panose="020B0604020202020204" pitchFamily="34" charset="0"/>
              <a:buChar char="•"/>
            </a:pPr>
            <a:r>
              <a:rPr lang="en-GB" sz="2000" dirty="0">
                <a:solidFill>
                  <a:schemeClr val="bg1"/>
                </a:solidFill>
                <a:latin typeface="Helvetica" pitchFamily="2" charset="0"/>
              </a:rPr>
              <a:t>It appears to impair the ability to discriminate </a:t>
            </a:r>
            <a:r>
              <a:rPr lang="en-GB" sz="2000" dirty="0" err="1">
                <a:solidFill>
                  <a:schemeClr val="bg1"/>
                </a:solidFill>
                <a:latin typeface="Helvetica" pitchFamily="2" charset="0"/>
              </a:rPr>
              <a:t>odors</a:t>
            </a:r>
            <a:r>
              <a:rPr lang="en-GB" sz="2000" dirty="0">
                <a:solidFill>
                  <a:schemeClr val="bg1"/>
                </a:solidFill>
                <a:latin typeface="Helvetica" pitchFamily="2" charset="0"/>
              </a:rPr>
              <a:t>.</a:t>
            </a:r>
            <a:endParaRPr lang="en-US" sz="2000" dirty="0">
              <a:solidFill>
                <a:schemeClr val="bg1"/>
              </a:solidFill>
              <a:latin typeface="Helvetica" pitchFamily="2" charset="0"/>
            </a:endParaRPr>
          </a:p>
        </p:txBody>
      </p:sp>
      <p:sp>
        <p:nvSpPr>
          <p:cNvPr id="8" name="Slide Number Placeholder 2">
            <a:extLst>
              <a:ext uri="{FF2B5EF4-FFF2-40B4-BE49-F238E27FC236}">
                <a16:creationId xmlns:a16="http://schemas.microsoft.com/office/drawing/2014/main" id="{3342D127-E42F-6C3E-8A05-7A557FB0A2E0}"/>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13</a:t>
            </a:fld>
            <a:endParaRPr lang="en-CA" sz="2000" dirty="0"/>
          </a:p>
        </p:txBody>
      </p:sp>
      <p:sp>
        <p:nvSpPr>
          <p:cNvPr id="9" name="TextBox 8">
            <a:extLst>
              <a:ext uri="{FF2B5EF4-FFF2-40B4-BE49-F238E27FC236}">
                <a16:creationId xmlns:a16="http://schemas.microsoft.com/office/drawing/2014/main" id="{C84D861B-E2A1-FC41-F0CC-B03AD17749A9}"/>
              </a:ext>
            </a:extLst>
          </p:cNvPr>
          <p:cNvSpPr txBox="1"/>
          <p:nvPr/>
        </p:nvSpPr>
        <p:spPr>
          <a:xfrm>
            <a:off x="6528048" y="4536309"/>
            <a:ext cx="4930657" cy="353435"/>
          </a:xfrm>
          <a:prstGeom prst="rect">
            <a:avLst/>
          </a:prstGeom>
        </p:spPr>
        <p:txBody>
          <a:bodyPr vert="horz" lIns="91440" tIns="45720" rIns="91440" bIns="45720" rtlCol="0" anchor="t">
            <a:normAutofit fontScale="92500" lnSpcReduction="20000"/>
          </a:bodyPr>
          <a:lstStyle/>
          <a:p>
            <a:pPr>
              <a:lnSpc>
                <a:spcPct val="90000"/>
              </a:lnSpc>
              <a:spcAft>
                <a:spcPts val="600"/>
              </a:spcAft>
            </a:pPr>
            <a:r>
              <a:rPr lang="en-US" sz="2400" b="1" dirty="0">
                <a:solidFill>
                  <a:srgbClr val="C00000"/>
                </a:solidFill>
                <a:latin typeface="Helvetica" pitchFamily="2" charset="0"/>
              </a:rPr>
              <a:t>Merci Thun!</a:t>
            </a:r>
          </a:p>
        </p:txBody>
      </p:sp>
    </p:spTree>
    <p:extLst>
      <p:ext uri="{BB962C8B-B14F-4D97-AF65-F5344CB8AC3E}">
        <p14:creationId xmlns:p14="http://schemas.microsoft.com/office/powerpoint/2010/main" val="10890678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2</a:t>
            </a:fld>
            <a:endParaRPr lang="en-CA" sz="2000" dirty="0"/>
          </a:p>
        </p:txBody>
      </p:sp>
      <p:sp>
        <p:nvSpPr>
          <p:cNvPr id="9" name="TextBox 8">
            <a:extLst>
              <a:ext uri="{FF2B5EF4-FFF2-40B4-BE49-F238E27FC236}">
                <a16:creationId xmlns:a16="http://schemas.microsoft.com/office/drawing/2014/main" id="{36ACA31D-CA81-F5DE-54EE-1919515EF452}"/>
              </a:ext>
            </a:extLst>
          </p:cNvPr>
          <p:cNvSpPr txBox="1"/>
          <p:nvPr/>
        </p:nvSpPr>
        <p:spPr>
          <a:xfrm>
            <a:off x="9272861" y="5856188"/>
            <a:ext cx="1492396" cy="215444"/>
          </a:xfrm>
          <a:prstGeom prst="rect">
            <a:avLst/>
          </a:prstGeom>
          <a:noFill/>
        </p:spPr>
        <p:txBody>
          <a:bodyPr wrap="none" lIns="0" tIns="0" rIns="0" bIns="0" rtlCol="0">
            <a:spAutoFit/>
          </a:bodyPr>
          <a:lstStyle/>
          <a:p>
            <a:pPr algn="r"/>
            <a:r>
              <a:rPr lang="en-CH" sz="1400" i="1" dirty="0">
                <a:latin typeface="Helvetica" pitchFamily="2" charset="0"/>
              </a:rPr>
              <a:t>Source: Medscape</a:t>
            </a:r>
          </a:p>
        </p:txBody>
      </p:sp>
      <p:pic>
        <p:nvPicPr>
          <p:cNvPr id="11" name="Picture 10" descr="Diagram&#10;&#10;Description automatically generated">
            <a:extLst>
              <a:ext uri="{FF2B5EF4-FFF2-40B4-BE49-F238E27FC236}">
                <a16:creationId xmlns:a16="http://schemas.microsoft.com/office/drawing/2014/main" id="{E859E3DA-9074-3491-7C5A-509B08D4C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1125688"/>
            <a:ext cx="4645273" cy="4009604"/>
          </a:xfrm>
          <a:prstGeom prst="rect">
            <a:avLst/>
          </a:prstGeom>
        </p:spPr>
      </p:pic>
      <p:sp>
        <p:nvSpPr>
          <p:cNvPr id="12" name="TextBox 11">
            <a:extLst>
              <a:ext uri="{FF2B5EF4-FFF2-40B4-BE49-F238E27FC236}">
                <a16:creationId xmlns:a16="http://schemas.microsoft.com/office/drawing/2014/main" id="{E6D20001-F2BE-6E43-2E8A-0CAF8C2FAB28}"/>
              </a:ext>
            </a:extLst>
          </p:cNvPr>
          <p:cNvSpPr txBox="1"/>
          <p:nvPr/>
        </p:nvSpPr>
        <p:spPr>
          <a:xfrm>
            <a:off x="1055440" y="385500"/>
            <a:ext cx="3921266" cy="523220"/>
          </a:xfrm>
          <a:prstGeom prst="rect">
            <a:avLst/>
          </a:prstGeom>
          <a:noFill/>
        </p:spPr>
        <p:txBody>
          <a:bodyPr wrap="none" rtlCol="0">
            <a:spAutoFit/>
          </a:bodyPr>
          <a:lstStyle/>
          <a:p>
            <a:r>
              <a:rPr lang="en-GB" sz="2800" b="1" dirty="0">
                <a:latin typeface="Helvetica" pitchFamily="2" charset="0"/>
              </a:rPr>
              <a:t>Olfactory Nerve (CN I)</a:t>
            </a:r>
            <a:endParaRPr lang="en-CH" sz="2800" b="1" dirty="0">
              <a:latin typeface="Helvetica" pitchFamily="2" charset="0"/>
            </a:endParaRPr>
          </a:p>
        </p:txBody>
      </p:sp>
      <p:sp>
        <p:nvSpPr>
          <p:cNvPr id="13" name="TextBox 12">
            <a:extLst>
              <a:ext uri="{FF2B5EF4-FFF2-40B4-BE49-F238E27FC236}">
                <a16:creationId xmlns:a16="http://schemas.microsoft.com/office/drawing/2014/main" id="{D057F096-F017-4C67-265A-7346423378D1}"/>
              </a:ext>
            </a:extLst>
          </p:cNvPr>
          <p:cNvSpPr txBox="1"/>
          <p:nvPr/>
        </p:nvSpPr>
        <p:spPr>
          <a:xfrm>
            <a:off x="1053333" y="1988840"/>
            <a:ext cx="5042668" cy="2308324"/>
          </a:xfrm>
          <a:prstGeom prst="rect">
            <a:avLst/>
          </a:prstGeom>
          <a:noFill/>
        </p:spPr>
        <p:txBody>
          <a:bodyPr wrap="square" rtlCol="0">
            <a:spAutoFit/>
          </a:bodyPr>
          <a:lstStyle/>
          <a:p>
            <a:pPr marL="342900" indent="-342900">
              <a:buFont typeface="Arial" panose="020B0604020202020204" pitchFamily="34" charset="0"/>
              <a:buChar char="•"/>
            </a:pPr>
            <a:r>
              <a:rPr lang="en-CH" sz="2400" dirty="0">
                <a:latin typeface="Helvetica" pitchFamily="2" charset="0"/>
              </a:rPr>
              <a:t>Average length 25 to 35mm</a:t>
            </a:r>
          </a:p>
          <a:p>
            <a:pPr marL="342900" indent="-342900">
              <a:buFont typeface="Arial" panose="020B0604020202020204" pitchFamily="34" charset="0"/>
              <a:buChar char="•"/>
            </a:pPr>
            <a:r>
              <a:rPr lang="en-CH" sz="2400" dirty="0">
                <a:latin typeface="Helvetica" pitchFamily="2" charset="0"/>
              </a:rPr>
              <a:t>Special sensory nerve for smell</a:t>
            </a:r>
          </a:p>
          <a:p>
            <a:pPr marL="342900" indent="-342900">
              <a:buFont typeface="Arial" panose="020B0604020202020204" pitchFamily="34" charset="0"/>
              <a:buChar char="•"/>
            </a:pPr>
            <a:r>
              <a:rPr lang="en-GB" sz="2400" dirty="0">
                <a:latin typeface="Helvetica" pitchFamily="2" charset="0"/>
              </a:rPr>
              <a:t>N</a:t>
            </a:r>
            <a:r>
              <a:rPr lang="en-CH" sz="2400" dirty="0">
                <a:latin typeface="Helvetica" pitchFamily="2" charset="0"/>
              </a:rPr>
              <a:t>erve cell bodies present in the mucosa</a:t>
            </a:r>
          </a:p>
          <a:p>
            <a:pPr marL="342900" indent="-342900">
              <a:buFont typeface="Arial" panose="020B0604020202020204" pitchFamily="34" charset="0"/>
              <a:buChar char="•"/>
            </a:pPr>
            <a:r>
              <a:rPr lang="en-GB" sz="2400" dirty="0">
                <a:latin typeface="Helvetica" pitchFamily="2" charset="0"/>
              </a:rPr>
              <a:t>G</a:t>
            </a:r>
            <a:r>
              <a:rPr lang="en-CH" sz="2400" dirty="0">
                <a:latin typeface="Helvetica" pitchFamily="2" charset="0"/>
              </a:rPr>
              <a:t>enerate and get replace every 3 day.</a:t>
            </a:r>
          </a:p>
        </p:txBody>
      </p:sp>
    </p:spTree>
    <p:extLst>
      <p:ext uri="{BB962C8B-B14F-4D97-AF65-F5344CB8AC3E}">
        <p14:creationId xmlns:p14="http://schemas.microsoft.com/office/powerpoint/2010/main" val="222965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3</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55440" y="385500"/>
            <a:ext cx="5904656" cy="954107"/>
          </a:xfrm>
          <a:prstGeom prst="rect">
            <a:avLst/>
          </a:prstGeom>
          <a:noFill/>
        </p:spPr>
        <p:txBody>
          <a:bodyPr wrap="square" rtlCol="0">
            <a:spAutoFit/>
          </a:bodyPr>
          <a:lstStyle/>
          <a:p>
            <a:r>
              <a:rPr lang="en-GB" sz="2800" b="1" dirty="0">
                <a:latin typeface="Helvetica" pitchFamily="2" charset="0"/>
              </a:rPr>
              <a:t>How to test smell in clinics ?</a:t>
            </a:r>
          </a:p>
          <a:p>
            <a:endParaRPr lang="en-CH" sz="2800" b="1" dirty="0">
              <a:latin typeface="Helvetica" pitchFamily="2" charset="0"/>
            </a:endParaRPr>
          </a:p>
        </p:txBody>
      </p:sp>
      <p:sp>
        <p:nvSpPr>
          <p:cNvPr id="3" name="TextBox 2">
            <a:extLst>
              <a:ext uri="{FF2B5EF4-FFF2-40B4-BE49-F238E27FC236}">
                <a16:creationId xmlns:a16="http://schemas.microsoft.com/office/drawing/2014/main" id="{8CD0D0F6-1DD0-E97A-6D53-188BF11B892A}"/>
              </a:ext>
            </a:extLst>
          </p:cNvPr>
          <p:cNvSpPr txBox="1"/>
          <p:nvPr/>
        </p:nvSpPr>
        <p:spPr>
          <a:xfrm>
            <a:off x="1847528" y="1748135"/>
            <a:ext cx="3513667" cy="1569660"/>
          </a:xfrm>
          <a:prstGeom prst="rect">
            <a:avLst/>
          </a:prstGeom>
          <a:noFill/>
        </p:spPr>
        <p:txBody>
          <a:bodyPr wrap="square" rtlCol="0">
            <a:spAutoFit/>
          </a:bodyPr>
          <a:lstStyle/>
          <a:p>
            <a:pPr algn="ctr"/>
            <a:r>
              <a:rPr lang="en-CH" sz="2400" b="1" dirty="0">
                <a:latin typeface="Helvetica" pitchFamily="2" charset="0"/>
              </a:rPr>
              <a:t>Question</a:t>
            </a:r>
          </a:p>
          <a:p>
            <a:pPr algn="ctr"/>
            <a:endParaRPr lang="en-CH" sz="2400" b="1" dirty="0">
              <a:latin typeface="Helvetica" pitchFamily="2" charset="0"/>
            </a:endParaRPr>
          </a:p>
          <a:p>
            <a:pPr algn="ctr"/>
            <a:r>
              <a:rPr lang="en-GB" sz="2400" dirty="0">
                <a:latin typeface="Helvetica" pitchFamily="2" charset="0"/>
              </a:rPr>
              <a:t>Do you smell Coffee </a:t>
            </a:r>
          </a:p>
          <a:p>
            <a:pPr algn="ctr"/>
            <a:r>
              <a:rPr lang="en-GB" sz="2400" dirty="0">
                <a:latin typeface="Helvetica" pitchFamily="2" charset="0"/>
              </a:rPr>
              <a:t>or Tabaco?</a:t>
            </a:r>
            <a:endParaRPr lang="en-CH" sz="2400" dirty="0">
              <a:latin typeface="Helvetica" pitchFamily="2" charset="0"/>
            </a:endParaRPr>
          </a:p>
        </p:txBody>
      </p:sp>
      <p:sp>
        <p:nvSpPr>
          <p:cNvPr id="4" name="TextBox 3">
            <a:extLst>
              <a:ext uri="{FF2B5EF4-FFF2-40B4-BE49-F238E27FC236}">
                <a16:creationId xmlns:a16="http://schemas.microsoft.com/office/drawing/2014/main" id="{4BEFCDBC-7E5F-A7F6-F434-4574C7021DF8}"/>
              </a:ext>
            </a:extLst>
          </p:cNvPr>
          <p:cNvSpPr txBox="1"/>
          <p:nvPr/>
        </p:nvSpPr>
        <p:spPr>
          <a:xfrm>
            <a:off x="7351001" y="1743670"/>
            <a:ext cx="2880660" cy="738664"/>
          </a:xfrm>
          <a:prstGeom prst="rect">
            <a:avLst/>
          </a:prstGeom>
          <a:noFill/>
        </p:spPr>
        <p:txBody>
          <a:bodyPr wrap="none" rtlCol="0">
            <a:spAutoFit/>
          </a:bodyPr>
          <a:lstStyle/>
          <a:p>
            <a:r>
              <a:rPr lang="en-GB" sz="2400" b="1" dirty="0">
                <a:effectLst/>
                <a:latin typeface="Helvetica" pitchFamily="2" charset="0"/>
              </a:rPr>
              <a:t>Screening 12 Test </a:t>
            </a:r>
            <a:endParaRPr lang="en-GB" sz="2400" dirty="0">
              <a:effectLst/>
              <a:latin typeface="Helvetica" pitchFamily="2" charset="0"/>
            </a:endParaRPr>
          </a:p>
          <a:p>
            <a:endParaRPr lang="en-CH" dirty="0"/>
          </a:p>
        </p:txBody>
      </p:sp>
      <p:pic>
        <p:nvPicPr>
          <p:cNvPr id="7" name="Picture 6" descr="A picture containing indoor&#10;&#10;Description automatically generated">
            <a:extLst>
              <a:ext uri="{FF2B5EF4-FFF2-40B4-BE49-F238E27FC236}">
                <a16:creationId xmlns:a16="http://schemas.microsoft.com/office/drawing/2014/main" id="{D7E2FFF8-6903-33FD-D35B-A82F1577A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315" y="2305738"/>
            <a:ext cx="3027053" cy="3456930"/>
          </a:xfrm>
          <a:prstGeom prst="rect">
            <a:avLst/>
          </a:prstGeom>
        </p:spPr>
      </p:pic>
      <p:sp>
        <p:nvSpPr>
          <p:cNvPr id="8" name="TextBox 7">
            <a:extLst>
              <a:ext uri="{FF2B5EF4-FFF2-40B4-BE49-F238E27FC236}">
                <a16:creationId xmlns:a16="http://schemas.microsoft.com/office/drawing/2014/main" id="{37B03824-C10D-955E-2C71-E08EA47F360E}"/>
              </a:ext>
            </a:extLst>
          </p:cNvPr>
          <p:cNvSpPr txBox="1"/>
          <p:nvPr/>
        </p:nvSpPr>
        <p:spPr>
          <a:xfrm>
            <a:off x="8614100" y="5827784"/>
            <a:ext cx="2447851" cy="430887"/>
          </a:xfrm>
          <a:prstGeom prst="rect">
            <a:avLst/>
          </a:prstGeom>
          <a:noFill/>
        </p:spPr>
        <p:txBody>
          <a:bodyPr wrap="non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Tree>
    <p:extLst>
      <p:ext uri="{BB962C8B-B14F-4D97-AF65-F5344CB8AC3E}">
        <p14:creationId xmlns:p14="http://schemas.microsoft.com/office/powerpoint/2010/main" val="322280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4</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55440" y="385500"/>
            <a:ext cx="7632848" cy="954107"/>
          </a:xfrm>
          <a:prstGeom prst="rect">
            <a:avLst/>
          </a:prstGeom>
          <a:noFill/>
        </p:spPr>
        <p:txBody>
          <a:bodyPr wrap="square" rtlCol="0">
            <a:spAutoFit/>
          </a:bodyPr>
          <a:lstStyle/>
          <a:p>
            <a:r>
              <a:rPr lang="en-GB" sz="2800" b="1" dirty="0">
                <a:latin typeface="Helvetica" pitchFamily="2" charset="0"/>
              </a:rPr>
              <a:t>How to test smell in details: Threshold test </a:t>
            </a:r>
          </a:p>
          <a:p>
            <a:endParaRPr lang="en-CH" sz="2800" b="1" dirty="0">
              <a:latin typeface="Helvetica" pitchFamily="2" charset="0"/>
            </a:endParaRPr>
          </a:p>
        </p:txBody>
      </p:sp>
      <p:pic>
        <p:nvPicPr>
          <p:cNvPr id="6" name="Picture 5" descr="A picture containing diagram&#10;&#10;Description automatically generated">
            <a:extLst>
              <a:ext uri="{FF2B5EF4-FFF2-40B4-BE49-F238E27FC236}">
                <a16:creationId xmlns:a16="http://schemas.microsoft.com/office/drawing/2014/main" id="{5FCE2D6A-61FA-E983-7086-087DD868F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292" y="1797771"/>
            <a:ext cx="8371769" cy="3072358"/>
          </a:xfrm>
          <a:prstGeom prst="rect">
            <a:avLst/>
          </a:prstGeom>
        </p:spPr>
      </p:pic>
      <p:sp>
        <p:nvSpPr>
          <p:cNvPr id="7" name="TextBox 6">
            <a:extLst>
              <a:ext uri="{FF2B5EF4-FFF2-40B4-BE49-F238E27FC236}">
                <a16:creationId xmlns:a16="http://schemas.microsoft.com/office/drawing/2014/main" id="{7969484C-9A3A-225D-8CA9-90E34DCB0857}"/>
              </a:ext>
            </a:extLst>
          </p:cNvPr>
          <p:cNvSpPr txBox="1"/>
          <p:nvPr/>
        </p:nvSpPr>
        <p:spPr>
          <a:xfrm>
            <a:off x="8614100" y="5827784"/>
            <a:ext cx="2447851" cy="430887"/>
          </a:xfrm>
          <a:prstGeom prst="rect">
            <a:avLst/>
          </a:prstGeom>
          <a:noFill/>
        </p:spPr>
        <p:txBody>
          <a:bodyPr wrap="non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Tree>
    <p:extLst>
      <p:ext uri="{BB962C8B-B14F-4D97-AF65-F5344CB8AC3E}">
        <p14:creationId xmlns:p14="http://schemas.microsoft.com/office/powerpoint/2010/main" val="421588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5</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55440" y="385500"/>
            <a:ext cx="8928992" cy="1384995"/>
          </a:xfrm>
          <a:prstGeom prst="rect">
            <a:avLst/>
          </a:prstGeom>
          <a:noFill/>
        </p:spPr>
        <p:txBody>
          <a:bodyPr wrap="square" rtlCol="0">
            <a:spAutoFit/>
          </a:bodyPr>
          <a:lstStyle/>
          <a:p>
            <a:r>
              <a:rPr lang="en-GB" sz="2800" b="1" dirty="0">
                <a:latin typeface="Helvetica" pitchFamily="2" charset="0"/>
              </a:rPr>
              <a:t>How to test smell in details: </a:t>
            </a:r>
            <a:r>
              <a:rPr lang="en-GB" sz="2800" b="1" dirty="0">
                <a:effectLst/>
                <a:latin typeface="Helvetica" pitchFamily="2" charset="0"/>
              </a:rPr>
              <a:t>Discrimination test </a:t>
            </a:r>
            <a:endParaRPr lang="en-GB" sz="2800" dirty="0">
              <a:effectLst/>
              <a:latin typeface="Helvetica" pitchFamily="2" charset="0"/>
            </a:endParaRPr>
          </a:p>
          <a:p>
            <a:endParaRPr lang="en-GB" sz="2800" b="1" dirty="0">
              <a:latin typeface="Helvetica" pitchFamily="2" charset="0"/>
            </a:endParaRPr>
          </a:p>
          <a:p>
            <a:endParaRPr lang="en-CH" sz="2800" b="1" dirty="0">
              <a:latin typeface="Helvetica" pitchFamily="2" charset="0"/>
            </a:endParaRPr>
          </a:p>
        </p:txBody>
      </p:sp>
      <p:pic>
        <p:nvPicPr>
          <p:cNvPr id="4" name="Picture 3">
            <a:extLst>
              <a:ext uri="{FF2B5EF4-FFF2-40B4-BE49-F238E27FC236}">
                <a16:creationId xmlns:a16="http://schemas.microsoft.com/office/drawing/2014/main" id="{31CC2266-0751-DDBF-64CF-34618F04D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2643" y="1988840"/>
            <a:ext cx="6430218" cy="2854964"/>
          </a:xfrm>
          <a:prstGeom prst="rect">
            <a:avLst/>
          </a:prstGeom>
        </p:spPr>
      </p:pic>
      <p:sp>
        <p:nvSpPr>
          <p:cNvPr id="7" name="TextBox 6">
            <a:extLst>
              <a:ext uri="{FF2B5EF4-FFF2-40B4-BE49-F238E27FC236}">
                <a16:creationId xmlns:a16="http://schemas.microsoft.com/office/drawing/2014/main" id="{ACDC0CBD-3886-D629-DACB-367D176510A3}"/>
              </a:ext>
            </a:extLst>
          </p:cNvPr>
          <p:cNvSpPr txBox="1"/>
          <p:nvPr/>
        </p:nvSpPr>
        <p:spPr>
          <a:xfrm>
            <a:off x="8614100" y="5827784"/>
            <a:ext cx="2447851" cy="430887"/>
          </a:xfrm>
          <a:prstGeom prst="rect">
            <a:avLst/>
          </a:prstGeom>
          <a:noFill/>
        </p:spPr>
        <p:txBody>
          <a:bodyPr wrap="non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Tree>
    <p:extLst>
      <p:ext uri="{BB962C8B-B14F-4D97-AF65-F5344CB8AC3E}">
        <p14:creationId xmlns:p14="http://schemas.microsoft.com/office/powerpoint/2010/main" val="70249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6</a:t>
            </a:fld>
            <a:endParaRPr lang="en-CA" sz="2000" dirty="0"/>
          </a:p>
        </p:txBody>
      </p:sp>
      <p:sp>
        <p:nvSpPr>
          <p:cNvPr id="9" name="TextBox 8">
            <a:extLst>
              <a:ext uri="{FF2B5EF4-FFF2-40B4-BE49-F238E27FC236}">
                <a16:creationId xmlns:a16="http://schemas.microsoft.com/office/drawing/2014/main" id="{36ACA31D-CA81-F5DE-54EE-1919515EF452}"/>
              </a:ext>
            </a:extLst>
          </p:cNvPr>
          <p:cNvSpPr txBox="1"/>
          <p:nvPr/>
        </p:nvSpPr>
        <p:spPr>
          <a:xfrm>
            <a:off x="8614100" y="5827784"/>
            <a:ext cx="2447851" cy="430887"/>
          </a:xfrm>
          <a:prstGeom prst="rect">
            <a:avLst/>
          </a:prstGeom>
          <a:noFill/>
        </p:spPr>
        <p:txBody>
          <a:bodyPr wrap="non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
        <p:nvSpPr>
          <p:cNvPr id="12" name="TextBox 11">
            <a:extLst>
              <a:ext uri="{FF2B5EF4-FFF2-40B4-BE49-F238E27FC236}">
                <a16:creationId xmlns:a16="http://schemas.microsoft.com/office/drawing/2014/main" id="{E6D20001-F2BE-6E43-2E8A-0CAF8C2FAB28}"/>
              </a:ext>
            </a:extLst>
          </p:cNvPr>
          <p:cNvSpPr txBox="1"/>
          <p:nvPr/>
        </p:nvSpPr>
        <p:spPr>
          <a:xfrm>
            <a:off x="1055440" y="385500"/>
            <a:ext cx="8496944" cy="1384995"/>
          </a:xfrm>
          <a:prstGeom prst="rect">
            <a:avLst/>
          </a:prstGeom>
          <a:noFill/>
        </p:spPr>
        <p:txBody>
          <a:bodyPr wrap="square" rtlCol="0">
            <a:spAutoFit/>
          </a:bodyPr>
          <a:lstStyle/>
          <a:p>
            <a:r>
              <a:rPr lang="en-GB" sz="2800" b="1" dirty="0">
                <a:latin typeface="Helvetica" pitchFamily="2" charset="0"/>
              </a:rPr>
              <a:t>How to test smell in details: </a:t>
            </a:r>
            <a:r>
              <a:rPr lang="en-GB" sz="2800" b="1" dirty="0">
                <a:effectLst/>
                <a:latin typeface="Helvetica" pitchFamily="2" charset="0"/>
              </a:rPr>
              <a:t>Identification test </a:t>
            </a:r>
            <a:endParaRPr lang="en-GB" sz="2800" dirty="0">
              <a:effectLst/>
              <a:latin typeface="Helvetica" pitchFamily="2" charset="0"/>
            </a:endParaRPr>
          </a:p>
          <a:p>
            <a:endParaRPr lang="en-GB" sz="2800" dirty="0">
              <a:effectLst/>
              <a:latin typeface="Helvetica" pitchFamily="2" charset="0"/>
            </a:endParaRPr>
          </a:p>
          <a:p>
            <a:endParaRPr lang="en-CH" sz="2800" b="1" dirty="0">
              <a:latin typeface="Helvetica" pitchFamily="2" charset="0"/>
            </a:endParaRPr>
          </a:p>
        </p:txBody>
      </p:sp>
      <p:pic>
        <p:nvPicPr>
          <p:cNvPr id="4" name="Picture 3" descr="A picture containing text&#10;&#10;Description automatically generated">
            <a:extLst>
              <a:ext uri="{FF2B5EF4-FFF2-40B4-BE49-F238E27FC236}">
                <a16:creationId xmlns:a16="http://schemas.microsoft.com/office/drawing/2014/main" id="{390A8FF5-D670-B46D-F7D7-5713BD1EB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069" y="1212850"/>
            <a:ext cx="3937000" cy="4432300"/>
          </a:xfrm>
          <a:prstGeom prst="rect">
            <a:avLst/>
          </a:prstGeom>
        </p:spPr>
      </p:pic>
      <p:sp>
        <p:nvSpPr>
          <p:cNvPr id="13" name="TextBox 12">
            <a:extLst>
              <a:ext uri="{FF2B5EF4-FFF2-40B4-BE49-F238E27FC236}">
                <a16:creationId xmlns:a16="http://schemas.microsoft.com/office/drawing/2014/main" id="{03624A9F-E303-A843-DA12-FAEE4A2912A2}"/>
              </a:ext>
            </a:extLst>
          </p:cNvPr>
          <p:cNvSpPr txBox="1"/>
          <p:nvPr/>
        </p:nvSpPr>
        <p:spPr>
          <a:xfrm>
            <a:off x="8166100" y="1892300"/>
            <a:ext cx="697627" cy="646331"/>
          </a:xfrm>
          <a:prstGeom prst="rect">
            <a:avLst/>
          </a:prstGeom>
          <a:noFill/>
        </p:spPr>
        <p:txBody>
          <a:bodyPr wrap="none" rtlCol="0">
            <a:spAutoFit/>
          </a:bodyPr>
          <a:lstStyle/>
          <a:p>
            <a:r>
              <a:rPr lang="en-CH" sz="3600" dirty="0">
                <a:solidFill>
                  <a:srgbClr val="FF0000"/>
                </a:solidFill>
                <a:latin typeface="Helvetica" pitchFamily="2" charset="0"/>
              </a:rPr>
              <a:t>??</a:t>
            </a:r>
          </a:p>
        </p:txBody>
      </p:sp>
      <p:grpSp>
        <p:nvGrpSpPr>
          <p:cNvPr id="15" name="Group 14">
            <a:extLst>
              <a:ext uri="{FF2B5EF4-FFF2-40B4-BE49-F238E27FC236}">
                <a16:creationId xmlns:a16="http://schemas.microsoft.com/office/drawing/2014/main" id="{3DA2C85B-0EB7-6D97-8CCC-DA369EC65381}"/>
              </a:ext>
            </a:extLst>
          </p:cNvPr>
          <p:cNvGrpSpPr/>
          <p:nvPr/>
        </p:nvGrpSpPr>
        <p:grpSpPr>
          <a:xfrm>
            <a:off x="7176120" y="2420888"/>
            <a:ext cx="4335020" cy="2016224"/>
            <a:chOff x="6726931" y="2420888"/>
            <a:chExt cx="4335020" cy="2016224"/>
          </a:xfrm>
        </p:grpSpPr>
        <p:pic>
          <p:nvPicPr>
            <p:cNvPr id="11" name="Picture 10">
              <a:extLst>
                <a:ext uri="{FF2B5EF4-FFF2-40B4-BE49-F238E27FC236}">
                  <a16:creationId xmlns:a16="http://schemas.microsoft.com/office/drawing/2014/main" id="{07401878-EB1D-8FA8-B727-D4AE3FE04ABF}"/>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6726931" y="2564904"/>
              <a:ext cx="3937000" cy="1520077"/>
            </a:xfrm>
            <a:prstGeom prst="rect">
              <a:avLst/>
            </a:prstGeom>
          </p:spPr>
        </p:pic>
        <p:sp>
          <p:nvSpPr>
            <p:cNvPr id="14" name="Rectangle 13">
              <a:extLst>
                <a:ext uri="{FF2B5EF4-FFF2-40B4-BE49-F238E27FC236}">
                  <a16:creationId xmlns:a16="http://schemas.microsoft.com/office/drawing/2014/main" id="{945994BB-419B-BD54-1E9F-7F826836F42B}"/>
                </a:ext>
              </a:extLst>
            </p:cNvPr>
            <p:cNvSpPr/>
            <p:nvPr/>
          </p:nvSpPr>
          <p:spPr>
            <a:xfrm>
              <a:off x="9696400" y="2420888"/>
              <a:ext cx="1365551"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18189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7</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954107"/>
          </a:xfrm>
          <a:prstGeom prst="rect">
            <a:avLst/>
          </a:prstGeom>
          <a:noFill/>
        </p:spPr>
        <p:txBody>
          <a:bodyPr wrap="square" rtlCol="0">
            <a:spAutoFit/>
          </a:bodyPr>
          <a:lstStyle/>
          <a:p>
            <a:r>
              <a:rPr lang="en-GB" sz="2800" b="1" dirty="0">
                <a:latin typeface="Helvetica" pitchFamily="2" charset="0"/>
              </a:rPr>
              <a:t>Threshold-Discrimination-Identification [TDI] score</a:t>
            </a:r>
          </a:p>
          <a:p>
            <a:endParaRPr lang="en-CH" sz="2800" b="1" dirty="0">
              <a:latin typeface="Helvetica" pitchFamily="2" charset="0"/>
            </a:endParaRPr>
          </a:p>
        </p:txBody>
      </p:sp>
      <p:sp>
        <p:nvSpPr>
          <p:cNvPr id="3" name="TextBox 2">
            <a:extLst>
              <a:ext uri="{FF2B5EF4-FFF2-40B4-BE49-F238E27FC236}">
                <a16:creationId xmlns:a16="http://schemas.microsoft.com/office/drawing/2014/main" id="{888E8B6C-2420-7E95-7210-AC09913BF818}"/>
              </a:ext>
            </a:extLst>
          </p:cNvPr>
          <p:cNvSpPr txBox="1"/>
          <p:nvPr/>
        </p:nvSpPr>
        <p:spPr>
          <a:xfrm>
            <a:off x="1055688" y="862553"/>
            <a:ext cx="3733714" cy="1754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000" b="0" i="0" dirty="0" err="1">
                <a:effectLst/>
                <a:latin typeface="Helvetica" pitchFamily="2" charset="0"/>
              </a:rPr>
              <a:t>normosmia</a:t>
            </a:r>
            <a:r>
              <a:rPr lang="en-GB" sz="2000" b="0" i="0" dirty="0">
                <a:effectLst/>
                <a:latin typeface="Helvetica" pitchFamily="2" charset="0"/>
              </a:rPr>
              <a:t> [TDI ≥31]</a:t>
            </a:r>
          </a:p>
          <a:p>
            <a:pPr marL="285750" indent="-285750">
              <a:lnSpc>
                <a:spcPct val="150000"/>
              </a:lnSpc>
              <a:buFont typeface="Arial" panose="020B0604020202020204" pitchFamily="34" charset="0"/>
              <a:buChar char="•"/>
            </a:pPr>
            <a:r>
              <a:rPr lang="en-GB" sz="2000" b="0" i="0" dirty="0">
                <a:effectLst/>
                <a:latin typeface="Helvetica" pitchFamily="2" charset="0"/>
              </a:rPr>
              <a:t>hyposmia [TDI &lt;31]</a:t>
            </a:r>
          </a:p>
          <a:p>
            <a:pPr marL="285750" indent="-285750">
              <a:lnSpc>
                <a:spcPct val="150000"/>
              </a:lnSpc>
              <a:buFont typeface="Arial" panose="020B0604020202020204" pitchFamily="34" charset="0"/>
              <a:buChar char="•"/>
            </a:pPr>
            <a:r>
              <a:rPr lang="en-GB" sz="2000" b="0" i="0" dirty="0">
                <a:effectLst/>
                <a:latin typeface="Helvetica" pitchFamily="2" charset="0"/>
              </a:rPr>
              <a:t>functional anosmia [TDI ≤16]</a:t>
            </a:r>
            <a:endParaRPr lang="en-CH" sz="2000" dirty="0">
              <a:latin typeface="Helvetica" pitchFamily="2" charset="0"/>
            </a:endParaRPr>
          </a:p>
          <a:p>
            <a:endParaRPr lang="en-CH" dirty="0"/>
          </a:p>
        </p:txBody>
      </p:sp>
      <p:pic>
        <p:nvPicPr>
          <p:cNvPr id="7" name="Picture 6" descr="Table&#10;&#10;Description automatically generated">
            <a:extLst>
              <a:ext uri="{FF2B5EF4-FFF2-40B4-BE49-F238E27FC236}">
                <a16:creationId xmlns:a16="http://schemas.microsoft.com/office/drawing/2014/main" id="{95D6DA56-3F29-EFA1-0908-7F12286379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5519" y="2420888"/>
            <a:ext cx="8868453" cy="3235588"/>
          </a:xfrm>
          <a:prstGeom prst="rect">
            <a:avLst/>
          </a:prstGeom>
        </p:spPr>
      </p:pic>
      <p:sp>
        <p:nvSpPr>
          <p:cNvPr id="8" name="TextBox 7">
            <a:extLst>
              <a:ext uri="{FF2B5EF4-FFF2-40B4-BE49-F238E27FC236}">
                <a16:creationId xmlns:a16="http://schemas.microsoft.com/office/drawing/2014/main" id="{1017D8E4-E987-10AD-E330-F0AD039A53DF}"/>
              </a:ext>
            </a:extLst>
          </p:cNvPr>
          <p:cNvSpPr txBox="1"/>
          <p:nvPr/>
        </p:nvSpPr>
        <p:spPr>
          <a:xfrm>
            <a:off x="9489341" y="5827784"/>
            <a:ext cx="1572610" cy="430887"/>
          </a:xfrm>
          <a:prstGeom prst="rect">
            <a:avLst/>
          </a:prstGeom>
          <a:noFill/>
        </p:spPr>
        <p:txBody>
          <a:bodyPr wrap="none" lIns="0" tIns="0" rIns="0" bIns="0" rtlCol="0">
            <a:spAutoFit/>
          </a:bodyPr>
          <a:lstStyle/>
          <a:p>
            <a:pPr algn="r"/>
            <a:r>
              <a:rPr lang="en-CH" sz="1400" i="1" dirty="0">
                <a:latin typeface="Helvetica" pitchFamily="2" charset="0"/>
              </a:rPr>
              <a:t>Source: Deuel et al.</a:t>
            </a:r>
            <a:endParaRPr lang="en-GB" sz="1400" i="1" dirty="0">
              <a:latin typeface="Helvetica" pitchFamily="2" charset="0"/>
            </a:endParaRPr>
          </a:p>
          <a:p>
            <a:pPr algn="r"/>
            <a:endParaRPr lang="en-CH" sz="1400" i="1" dirty="0">
              <a:latin typeface="Helvetica" pitchFamily="2" charset="0"/>
            </a:endParaRPr>
          </a:p>
        </p:txBody>
      </p:sp>
      <p:sp>
        <p:nvSpPr>
          <p:cNvPr id="11" name="Oval 10">
            <a:extLst>
              <a:ext uri="{FF2B5EF4-FFF2-40B4-BE49-F238E27FC236}">
                <a16:creationId xmlns:a16="http://schemas.microsoft.com/office/drawing/2014/main" id="{0A3261CA-AF13-BCDA-3458-1930B653706C}"/>
              </a:ext>
            </a:extLst>
          </p:cNvPr>
          <p:cNvSpPr/>
          <p:nvPr/>
        </p:nvSpPr>
        <p:spPr>
          <a:xfrm>
            <a:off x="8400256" y="4509120"/>
            <a:ext cx="1512168"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Tree>
    <p:extLst>
      <p:ext uri="{BB962C8B-B14F-4D97-AF65-F5344CB8AC3E}">
        <p14:creationId xmlns:p14="http://schemas.microsoft.com/office/powerpoint/2010/main" val="6807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8</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523220"/>
          </a:xfrm>
          <a:prstGeom prst="rect">
            <a:avLst/>
          </a:prstGeom>
          <a:noFill/>
        </p:spPr>
        <p:txBody>
          <a:bodyPr wrap="square" rtlCol="0">
            <a:spAutoFit/>
          </a:bodyPr>
          <a:lstStyle/>
          <a:p>
            <a:r>
              <a:rPr lang="en-GB" sz="2800" b="1" dirty="0">
                <a:latin typeface="Helvetica" pitchFamily="2" charset="0"/>
              </a:rPr>
              <a:t>Persistent loss of smell</a:t>
            </a:r>
            <a:endParaRPr lang="en-CH" sz="2800" b="1" dirty="0">
              <a:latin typeface="Helvetica" pitchFamily="2" charset="0"/>
            </a:endParaRPr>
          </a:p>
        </p:txBody>
      </p:sp>
      <p:pic>
        <p:nvPicPr>
          <p:cNvPr id="8" name="Picture 7" descr="Chart&#10;&#10;Description automatically generated">
            <a:extLst>
              <a:ext uri="{FF2B5EF4-FFF2-40B4-BE49-F238E27FC236}">
                <a16:creationId xmlns:a16="http://schemas.microsoft.com/office/drawing/2014/main" id="{991A711F-568F-1C37-9563-9AA64D845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382" y="1124744"/>
            <a:ext cx="6866094" cy="4851395"/>
          </a:xfrm>
          <a:prstGeom prst="rect">
            <a:avLst/>
          </a:prstGeom>
        </p:spPr>
      </p:pic>
      <p:sp>
        <p:nvSpPr>
          <p:cNvPr id="9" name="TextBox 8">
            <a:extLst>
              <a:ext uri="{FF2B5EF4-FFF2-40B4-BE49-F238E27FC236}">
                <a16:creationId xmlns:a16="http://schemas.microsoft.com/office/drawing/2014/main" id="{8CCE0E3E-EF32-E973-B495-6A304C8EFED8}"/>
              </a:ext>
            </a:extLst>
          </p:cNvPr>
          <p:cNvSpPr txBox="1"/>
          <p:nvPr/>
        </p:nvSpPr>
        <p:spPr>
          <a:xfrm>
            <a:off x="9479722" y="5827784"/>
            <a:ext cx="1582229" cy="430887"/>
          </a:xfrm>
          <a:prstGeom prst="rect">
            <a:avLst/>
          </a:prstGeom>
          <a:noFill/>
        </p:spPr>
        <p:txBody>
          <a:bodyPr wrap="none" lIns="0" tIns="0" rIns="0" bIns="0" rtlCol="0">
            <a:spAutoFit/>
          </a:bodyPr>
          <a:lstStyle/>
          <a:p>
            <a:pPr algn="r"/>
            <a:r>
              <a:rPr lang="en-CH" sz="1400" i="1" dirty="0">
                <a:latin typeface="Helvetica" pitchFamily="2" charset="0"/>
              </a:rPr>
              <a:t>Source: Lovey et al.</a:t>
            </a:r>
            <a:endParaRPr lang="en-GB" sz="1400" i="1" dirty="0">
              <a:latin typeface="Helvetica" pitchFamily="2" charset="0"/>
            </a:endParaRPr>
          </a:p>
          <a:p>
            <a:pPr algn="r"/>
            <a:endParaRPr lang="en-CH" sz="1400" i="1" dirty="0">
              <a:latin typeface="Helvetica" pitchFamily="2" charset="0"/>
            </a:endParaRPr>
          </a:p>
        </p:txBody>
      </p:sp>
      <p:sp>
        <p:nvSpPr>
          <p:cNvPr id="10" name="Rectangle 9">
            <a:extLst>
              <a:ext uri="{FF2B5EF4-FFF2-40B4-BE49-F238E27FC236}">
                <a16:creationId xmlns:a16="http://schemas.microsoft.com/office/drawing/2014/main" id="{E43269AB-FAA2-1C1D-A275-769D3F6C59E2}"/>
              </a:ext>
            </a:extLst>
          </p:cNvPr>
          <p:cNvSpPr/>
          <p:nvPr/>
        </p:nvSpPr>
        <p:spPr>
          <a:xfrm>
            <a:off x="2391382" y="980728"/>
            <a:ext cx="7088340" cy="50405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H"/>
          </a:p>
        </p:txBody>
      </p:sp>
      <p:sp>
        <p:nvSpPr>
          <p:cNvPr id="13" name="TextBox 12">
            <a:extLst>
              <a:ext uri="{FF2B5EF4-FFF2-40B4-BE49-F238E27FC236}">
                <a16:creationId xmlns:a16="http://schemas.microsoft.com/office/drawing/2014/main" id="{FD882D87-D260-25D1-2D3E-8A709B57ECE6}"/>
              </a:ext>
            </a:extLst>
          </p:cNvPr>
          <p:cNvSpPr txBox="1"/>
          <p:nvPr/>
        </p:nvSpPr>
        <p:spPr>
          <a:xfrm rot="19973942">
            <a:off x="3805747" y="2990497"/>
            <a:ext cx="4580508" cy="523220"/>
          </a:xfrm>
          <a:prstGeom prst="rect">
            <a:avLst/>
          </a:prstGeom>
          <a:noFill/>
        </p:spPr>
        <p:txBody>
          <a:bodyPr wrap="square" rtlCol="0">
            <a:spAutoFit/>
          </a:bodyPr>
          <a:lstStyle/>
          <a:p>
            <a:r>
              <a:rPr lang="en-GB" sz="2800" b="1" i="0" dirty="0">
                <a:solidFill>
                  <a:srgbClr val="7030A0"/>
                </a:solidFill>
                <a:effectLst/>
                <a:latin typeface="Source Sans Pro" panose="020B0503030403020204" pitchFamily="34" charset="0"/>
              </a:rPr>
              <a:t>mean duration ~ 6 weeks </a:t>
            </a:r>
            <a:endParaRPr lang="en-CH" sz="2800" b="1" dirty="0">
              <a:solidFill>
                <a:srgbClr val="7030A0"/>
              </a:solidFill>
            </a:endParaRPr>
          </a:p>
        </p:txBody>
      </p:sp>
    </p:spTree>
    <p:extLst>
      <p:ext uri="{BB962C8B-B14F-4D97-AF65-F5344CB8AC3E}">
        <p14:creationId xmlns:p14="http://schemas.microsoft.com/office/powerpoint/2010/main" val="326743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9914B9E7-7C71-7AA4-D4B3-4E39D6E07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913" y="6043228"/>
            <a:ext cx="1828800" cy="749300"/>
          </a:xfrm>
          <a:prstGeom prst="rect">
            <a:avLst/>
          </a:prstGeom>
        </p:spPr>
      </p:pic>
      <p:sp>
        <p:nvSpPr>
          <p:cNvPr id="2" name="Slide Number Placeholder 2">
            <a:extLst>
              <a:ext uri="{FF2B5EF4-FFF2-40B4-BE49-F238E27FC236}">
                <a16:creationId xmlns:a16="http://schemas.microsoft.com/office/drawing/2014/main" id="{310685E2-CE7A-79A1-FAC8-4744C0A1CC3A}"/>
              </a:ext>
            </a:extLst>
          </p:cNvPr>
          <p:cNvSpPr>
            <a:spLocks noGrp="1"/>
          </p:cNvSpPr>
          <p:nvPr>
            <p:ph type="sldNum" sz="quarter" idx="12"/>
          </p:nvPr>
        </p:nvSpPr>
        <p:spPr>
          <a:xfrm>
            <a:off x="335360" y="6165850"/>
            <a:ext cx="576064" cy="504056"/>
          </a:xfrm>
        </p:spPr>
        <p:txBody>
          <a:bodyPr/>
          <a:lstStyle/>
          <a:p>
            <a:fld id="{F4B759B2-45AA-459E-A90A-A63F3EF49930}" type="slidenum">
              <a:rPr lang="en-CA" smtClean="0"/>
              <a:t>9</a:t>
            </a:fld>
            <a:endParaRPr lang="en-CA" sz="2000" dirty="0"/>
          </a:p>
        </p:txBody>
      </p:sp>
      <p:sp>
        <p:nvSpPr>
          <p:cNvPr id="12" name="TextBox 11">
            <a:extLst>
              <a:ext uri="{FF2B5EF4-FFF2-40B4-BE49-F238E27FC236}">
                <a16:creationId xmlns:a16="http://schemas.microsoft.com/office/drawing/2014/main" id="{E6D20001-F2BE-6E43-2E8A-0CAF8C2FAB28}"/>
              </a:ext>
            </a:extLst>
          </p:cNvPr>
          <p:cNvSpPr txBox="1"/>
          <p:nvPr/>
        </p:nvSpPr>
        <p:spPr>
          <a:xfrm>
            <a:off x="1004887" y="385500"/>
            <a:ext cx="9639085" cy="954107"/>
          </a:xfrm>
          <a:prstGeom prst="rect">
            <a:avLst/>
          </a:prstGeom>
          <a:noFill/>
        </p:spPr>
        <p:txBody>
          <a:bodyPr wrap="square" rtlCol="0">
            <a:spAutoFit/>
          </a:bodyPr>
          <a:lstStyle/>
          <a:p>
            <a:r>
              <a:rPr lang="en-GB" sz="2800" b="1" dirty="0">
                <a:latin typeface="Helvetica" pitchFamily="2" charset="0"/>
              </a:rPr>
              <a:t>Tests for this morning's workshop: </a:t>
            </a:r>
            <a:r>
              <a:rPr lang="en-GB" sz="2800" b="1" dirty="0">
                <a:effectLst/>
                <a:latin typeface="Helvetica" pitchFamily="2" charset="0"/>
              </a:rPr>
              <a:t>Identification test </a:t>
            </a:r>
            <a:endParaRPr lang="en-GB" sz="2800" dirty="0">
              <a:effectLst/>
              <a:latin typeface="Helvetica" pitchFamily="2" charset="0"/>
            </a:endParaRPr>
          </a:p>
          <a:p>
            <a:r>
              <a:rPr lang="en-GB" sz="2800" b="1" dirty="0">
                <a:latin typeface="Helvetica" pitchFamily="2" charset="0"/>
              </a:rPr>
              <a:t> </a:t>
            </a:r>
            <a:endParaRPr lang="en-CH" sz="2800" b="1" dirty="0">
              <a:latin typeface="Helvetica" pitchFamily="2" charset="0"/>
            </a:endParaRPr>
          </a:p>
        </p:txBody>
      </p:sp>
      <p:pic>
        <p:nvPicPr>
          <p:cNvPr id="4" name="Picture 3" descr="A picture containing text&#10;&#10;Description automatically generated">
            <a:extLst>
              <a:ext uri="{FF2B5EF4-FFF2-40B4-BE49-F238E27FC236}">
                <a16:creationId xmlns:a16="http://schemas.microsoft.com/office/drawing/2014/main" id="{6CC40E01-BCB7-28FC-5486-42819835D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464" y="1212850"/>
            <a:ext cx="3937000" cy="4432300"/>
          </a:xfrm>
          <a:prstGeom prst="rect">
            <a:avLst/>
          </a:prstGeom>
        </p:spPr>
      </p:pic>
      <p:graphicFrame>
        <p:nvGraphicFramePr>
          <p:cNvPr id="6" name="Table 5">
            <a:extLst>
              <a:ext uri="{FF2B5EF4-FFF2-40B4-BE49-F238E27FC236}">
                <a16:creationId xmlns:a16="http://schemas.microsoft.com/office/drawing/2014/main" id="{365E7076-7DE3-7AB3-87A2-C1F0055181AD}"/>
              </a:ext>
            </a:extLst>
          </p:cNvPr>
          <p:cNvGraphicFramePr>
            <a:graphicFrameLocks noGrp="1"/>
          </p:cNvGraphicFramePr>
          <p:nvPr>
            <p:extLst>
              <p:ext uri="{D42A27DB-BD31-4B8C-83A1-F6EECF244321}">
                <p14:modId xmlns:p14="http://schemas.microsoft.com/office/powerpoint/2010/main" val="3573874604"/>
              </p:ext>
            </p:extLst>
          </p:nvPr>
        </p:nvGraphicFramePr>
        <p:xfrm>
          <a:off x="6200615" y="1231848"/>
          <a:ext cx="4925778" cy="4525968"/>
        </p:xfrm>
        <a:graphic>
          <a:graphicData uri="http://schemas.openxmlformats.org/drawingml/2006/table">
            <a:tbl>
              <a:tblPr firstRow="1" firstCol="1" bandRow="1">
                <a:tableStyleId>{5940675A-B579-460E-94D1-54222C63F5DA}</a:tableStyleId>
              </a:tblPr>
              <a:tblGrid>
                <a:gridCol w="596824">
                  <a:extLst>
                    <a:ext uri="{9D8B030D-6E8A-4147-A177-3AD203B41FA5}">
                      <a16:colId xmlns:a16="http://schemas.microsoft.com/office/drawing/2014/main" val="3638755354"/>
                    </a:ext>
                  </a:extLst>
                </a:gridCol>
                <a:gridCol w="1081975">
                  <a:extLst>
                    <a:ext uri="{9D8B030D-6E8A-4147-A177-3AD203B41FA5}">
                      <a16:colId xmlns:a16="http://schemas.microsoft.com/office/drawing/2014/main" val="2881823088"/>
                    </a:ext>
                  </a:extLst>
                </a:gridCol>
                <a:gridCol w="1082502">
                  <a:extLst>
                    <a:ext uri="{9D8B030D-6E8A-4147-A177-3AD203B41FA5}">
                      <a16:colId xmlns:a16="http://schemas.microsoft.com/office/drawing/2014/main" val="3546449850"/>
                    </a:ext>
                  </a:extLst>
                </a:gridCol>
                <a:gridCol w="1081975">
                  <a:extLst>
                    <a:ext uri="{9D8B030D-6E8A-4147-A177-3AD203B41FA5}">
                      <a16:colId xmlns:a16="http://schemas.microsoft.com/office/drawing/2014/main" val="3817475946"/>
                    </a:ext>
                  </a:extLst>
                </a:gridCol>
                <a:gridCol w="1082502">
                  <a:extLst>
                    <a:ext uri="{9D8B030D-6E8A-4147-A177-3AD203B41FA5}">
                      <a16:colId xmlns:a16="http://schemas.microsoft.com/office/drawing/2014/main" val="1027987944"/>
                    </a:ext>
                  </a:extLst>
                </a:gridCol>
              </a:tblGrid>
              <a:tr h="282873">
                <a:tc>
                  <a:txBody>
                    <a:bodyPr/>
                    <a:lstStyle/>
                    <a:p>
                      <a:pPr algn="ctr">
                        <a:lnSpc>
                          <a:spcPct val="107000"/>
                        </a:lnSpc>
                        <a:spcAft>
                          <a:spcPts val="800"/>
                        </a:spcAft>
                      </a:pPr>
                      <a:r>
                        <a:rPr lang="de-CH" sz="900">
                          <a:effectLst/>
                        </a:rPr>
                        <a:t>1</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Orange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Brombeere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Erdbeere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Ananas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4095849919"/>
                  </a:ext>
                </a:extLst>
              </a:tr>
              <a:tr h="282873">
                <a:tc>
                  <a:txBody>
                    <a:bodyPr/>
                    <a:lstStyle/>
                    <a:p>
                      <a:pPr algn="ctr">
                        <a:lnSpc>
                          <a:spcPct val="107000"/>
                        </a:lnSpc>
                        <a:spcAft>
                          <a:spcPts val="800"/>
                        </a:spcAft>
                      </a:pPr>
                      <a:r>
                        <a:rPr lang="de-CH" sz="900">
                          <a:effectLst/>
                        </a:rPr>
                        <a:t>2</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Rauch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Schuhleder</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Klebstoff</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Gras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2432499790"/>
                  </a:ext>
                </a:extLst>
              </a:tr>
              <a:tr h="282873">
                <a:tc>
                  <a:txBody>
                    <a:bodyPr/>
                    <a:lstStyle/>
                    <a:p>
                      <a:pPr algn="ctr">
                        <a:lnSpc>
                          <a:spcPct val="107000"/>
                        </a:lnSpc>
                        <a:spcAft>
                          <a:spcPts val="800"/>
                        </a:spcAft>
                      </a:pPr>
                      <a:r>
                        <a:rPr lang="de-CH" sz="900">
                          <a:effectLst/>
                        </a:rPr>
                        <a:t>3</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Honig</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Vanille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Schokolade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Zimt</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4074210215"/>
                  </a:ext>
                </a:extLst>
              </a:tr>
              <a:tr h="282873">
                <a:tc>
                  <a:txBody>
                    <a:bodyPr/>
                    <a:lstStyle/>
                    <a:p>
                      <a:pPr algn="ctr">
                        <a:lnSpc>
                          <a:spcPct val="107000"/>
                        </a:lnSpc>
                        <a:spcAft>
                          <a:spcPts val="800"/>
                        </a:spcAft>
                      </a:pPr>
                      <a:r>
                        <a:rPr lang="de-CH" sz="900">
                          <a:effectLst/>
                        </a:rPr>
                        <a:t>4</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Schnittlauch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Pfefferminz</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dirty="0">
                          <a:effectLst/>
                        </a:rPr>
                        <a:t>Fichte</a:t>
                      </a:r>
                      <a:endParaRPr lang="en-C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Zwiebel</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477298974"/>
                  </a:ext>
                </a:extLst>
              </a:tr>
              <a:tr h="282873">
                <a:tc>
                  <a:txBody>
                    <a:bodyPr/>
                    <a:lstStyle/>
                    <a:p>
                      <a:pPr algn="ctr">
                        <a:lnSpc>
                          <a:spcPct val="107000"/>
                        </a:lnSpc>
                        <a:spcAft>
                          <a:spcPts val="800"/>
                        </a:spcAft>
                      </a:pPr>
                      <a:r>
                        <a:rPr lang="de-CH" sz="900">
                          <a:effectLst/>
                        </a:rPr>
                        <a:t>5</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Kokos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Banane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Walnuss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Kirsche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2774661466"/>
                  </a:ext>
                </a:extLst>
              </a:tr>
              <a:tr h="282873">
                <a:tc>
                  <a:txBody>
                    <a:bodyPr/>
                    <a:lstStyle/>
                    <a:p>
                      <a:pPr algn="ctr">
                        <a:lnSpc>
                          <a:spcPct val="107000"/>
                        </a:lnSpc>
                        <a:spcAft>
                          <a:spcPts val="800"/>
                        </a:spcAft>
                      </a:pPr>
                      <a:r>
                        <a:rPr lang="de-CH" sz="900">
                          <a:effectLst/>
                        </a:rPr>
                        <a:t>6</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Pfirsich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Apfel</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Zitrone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Grapefruit</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3265370228"/>
                  </a:ext>
                </a:extLst>
              </a:tr>
              <a:tr h="282873">
                <a:tc>
                  <a:txBody>
                    <a:bodyPr/>
                    <a:lstStyle/>
                    <a:p>
                      <a:pPr algn="ctr">
                        <a:lnSpc>
                          <a:spcPct val="107000"/>
                        </a:lnSpc>
                        <a:spcAft>
                          <a:spcPts val="800"/>
                        </a:spcAft>
                      </a:pPr>
                      <a:r>
                        <a:rPr lang="de-CH" sz="900">
                          <a:effectLst/>
                        </a:rPr>
                        <a:t>7</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Lakritz</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Gummibärchen</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Kaugummi</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Kekse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918314881"/>
                  </a:ext>
                </a:extLst>
              </a:tr>
              <a:tr h="282873">
                <a:tc>
                  <a:txBody>
                    <a:bodyPr/>
                    <a:lstStyle/>
                    <a:p>
                      <a:pPr algn="ctr">
                        <a:lnSpc>
                          <a:spcPct val="107000"/>
                        </a:lnSpc>
                        <a:spcAft>
                          <a:spcPts val="800"/>
                        </a:spcAft>
                      </a:pPr>
                      <a:r>
                        <a:rPr lang="de-CH" sz="900">
                          <a:effectLst/>
                        </a:rPr>
                        <a:t>8</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Senf</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Gummi</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Menthol</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Terpentin</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815322690"/>
                  </a:ext>
                </a:extLst>
              </a:tr>
              <a:tr h="282873">
                <a:tc>
                  <a:txBody>
                    <a:bodyPr/>
                    <a:lstStyle/>
                    <a:p>
                      <a:pPr algn="ctr">
                        <a:lnSpc>
                          <a:spcPct val="107000"/>
                        </a:lnSpc>
                        <a:spcAft>
                          <a:spcPts val="800"/>
                        </a:spcAft>
                      </a:pPr>
                      <a:r>
                        <a:rPr lang="de-CH" sz="900">
                          <a:effectLst/>
                        </a:rPr>
                        <a:t>9</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Zwiebel</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Sauerkraut</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Knoblauch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Möhre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780294345"/>
                  </a:ext>
                </a:extLst>
              </a:tr>
              <a:tr h="282873">
                <a:tc>
                  <a:txBody>
                    <a:bodyPr/>
                    <a:lstStyle/>
                    <a:p>
                      <a:pPr algn="ctr">
                        <a:lnSpc>
                          <a:spcPct val="107000"/>
                        </a:lnSpc>
                        <a:spcAft>
                          <a:spcPts val="800"/>
                        </a:spcAft>
                      </a:pPr>
                      <a:r>
                        <a:rPr lang="de-CH" sz="900">
                          <a:effectLst/>
                        </a:rPr>
                        <a:t>10</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Zigarette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Kaffee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Wein</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Kerzenrauch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385956524"/>
                  </a:ext>
                </a:extLst>
              </a:tr>
              <a:tr h="282873">
                <a:tc>
                  <a:txBody>
                    <a:bodyPr/>
                    <a:lstStyle/>
                    <a:p>
                      <a:pPr algn="ctr">
                        <a:lnSpc>
                          <a:spcPct val="107000"/>
                        </a:lnSpc>
                        <a:spcAft>
                          <a:spcPts val="800"/>
                        </a:spcAft>
                      </a:pPr>
                      <a:r>
                        <a:rPr lang="de-CH" sz="900">
                          <a:effectLst/>
                        </a:rPr>
                        <a:t>11</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Melone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Pfirsich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Orange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Apfel</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32074692"/>
                  </a:ext>
                </a:extLst>
              </a:tr>
              <a:tr h="282873">
                <a:tc>
                  <a:txBody>
                    <a:bodyPr/>
                    <a:lstStyle/>
                    <a:p>
                      <a:pPr algn="ctr">
                        <a:lnSpc>
                          <a:spcPct val="107000"/>
                        </a:lnSpc>
                        <a:spcAft>
                          <a:spcPts val="800"/>
                        </a:spcAft>
                      </a:pPr>
                      <a:r>
                        <a:rPr lang="de-CH" sz="900">
                          <a:effectLst/>
                        </a:rPr>
                        <a:t>12</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Gewürznelke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Pfeffer</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Zimt</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Senf</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3212082198"/>
                  </a:ext>
                </a:extLst>
              </a:tr>
              <a:tr h="282873">
                <a:tc>
                  <a:txBody>
                    <a:bodyPr/>
                    <a:lstStyle/>
                    <a:p>
                      <a:pPr algn="ctr">
                        <a:lnSpc>
                          <a:spcPct val="107000"/>
                        </a:lnSpc>
                        <a:spcAft>
                          <a:spcPts val="800"/>
                        </a:spcAft>
                      </a:pPr>
                      <a:r>
                        <a:rPr lang="de-CH" sz="900">
                          <a:effectLst/>
                        </a:rPr>
                        <a:t>13</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Birne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Pflaume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Pfirsich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Ananas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303690189"/>
                  </a:ext>
                </a:extLst>
              </a:tr>
              <a:tr h="282873">
                <a:tc>
                  <a:txBody>
                    <a:bodyPr/>
                    <a:lstStyle/>
                    <a:p>
                      <a:pPr algn="ctr">
                        <a:lnSpc>
                          <a:spcPct val="107000"/>
                        </a:lnSpc>
                        <a:spcAft>
                          <a:spcPts val="800"/>
                        </a:spcAft>
                      </a:pPr>
                      <a:r>
                        <a:rPr lang="de-CH" sz="900">
                          <a:effectLst/>
                        </a:rPr>
                        <a:t>14</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Kamille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Himbeere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Rose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Kirsche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115028736"/>
                  </a:ext>
                </a:extLst>
              </a:tr>
              <a:tr h="282873">
                <a:tc>
                  <a:txBody>
                    <a:bodyPr/>
                    <a:lstStyle/>
                    <a:p>
                      <a:pPr algn="ctr">
                        <a:lnSpc>
                          <a:spcPct val="107000"/>
                        </a:lnSpc>
                        <a:spcAft>
                          <a:spcPts val="800"/>
                        </a:spcAft>
                      </a:pPr>
                      <a:r>
                        <a:rPr lang="de-CH" sz="900">
                          <a:effectLst/>
                        </a:rPr>
                        <a:t>15</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Anis</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Rum</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Honig</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Fichte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160177433"/>
                  </a:ext>
                </a:extLst>
              </a:tr>
              <a:tr h="282873">
                <a:tc>
                  <a:txBody>
                    <a:bodyPr/>
                    <a:lstStyle/>
                    <a:p>
                      <a:pPr algn="ctr">
                        <a:lnSpc>
                          <a:spcPct val="107000"/>
                        </a:lnSpc>
                        <a:spcAft>
                          <a:spcPts val="800"/>
                        </a:spcAft>
                      </a:pPr>
                      <a:r>
                        <a:rPr lang="de-CH" sz="900">
                          <a:effectLst/>
                        </a:rPr>
                        <a:t>16</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Brot</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Fisch</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a:effectLst/>
                        </a:rPr>
                        <a:t>Käse</a:t>
                      </a:r>
                      <a:endParaRPr lang="en-CH" sz="90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tc>
                  <a:txBody>
                    <a:bodyPr/>
                    <a:lstStyle/>
                    <a:p>
                      <a:pPr algn="ctr">
                        <a:lnSpc>
                          <a:spcPct val="107000"/>
                        </a:lnSpc>
                        <a:spcAft>
                          <a:spcPts val="800"/>
                        </a:spcAft>
                      </a:pPr>
                      <a:r>
                        <a:rPr lang="de-CH" sz="900" dirty="0">
                          <a:effectLst/>
                        </a:rPr>
                        <a:t>Schinken</a:t>
                      </a:r>
                      <a:endParaRPr lang="en-CH"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891" marR="56891" marT="0" marB="0" anchor="ctr"/>
                </a:tc>
                <a:extLst>
                  <a:ext uri="{0D108BD9-81ED-4DB2-BD59-A6C34878D82A}">
                    <a16:rowId xmlns:a16="http://schemas.microsoft.com/office/drawing/2014/main" val="1524908734"/>
                  </a:ext>
                </a:extLst>
              </a:tr>
            </a:tbl>
          </a:graphicData>
        </a:graphic>
      </p:graphicFrame>
      <p:sp>
        <p:nvSpPr>
          <p:cNvPr id="7" name="TextBox 6">
            <a:extLst>
              <a:ext uri="{FF2B5EF4-FFF2-40B4-BE49-F238E27FC236}">
                <a16:creationId xmlns:a16="http://schemas.microsoft.com/office/drawing/2014/main" id="{A94473D9-DCC1-BDA6-4073-15C4DEC457E4}"/>
              </a:ext>
            </a:extLst>
          </p:cNvPr>
          <p:cNvSpPr txBox="1"/>
          <p:nvPr/>
        </p:nvSpPr>
        <p:spPr>
          <a:xfrm>
            <a:off x="8614100" y="5827784"/>
            <a:ext cx="2447851" cy="430887"/>
          </a:xfrm>
          <a:prstGeom prst="rect">
            <a:avLst/>
          </a:prstGeom>
          <a:noFill/>
        </p:spPr>
        <p:txBody>
          <a:bodyPr wrap="none" lIns="0" tIns="0" rIns="0" bIns="0" rtlCol="0">
            <a:spAutoFit/>
          </a:bodyPr>
          <a:lstStyle/>
          <a:p>
            <a:pPr algn="r"/>
            <a:r>
              <a:rPr lang="en-CH" sz="1400" i="1" dirty="0">
                <a:latin typeface="Helvetica" pitchFamily="2" charset="0"/>
              </a:rPr>
              <a:t>Source:</a:t>
            </a:r>
            <a:r>
              <a:rPr lang="en-GB" sz="1400" i="1" dirty="0">
                <a:latin typeface="Helvetica" pitchFamily="2" charset="0"/>
              </a:rPr>
              <a:t> </a:t>
            </a:r>
            <a:r>
              <a:rPr lang="en-GB" sz="1400" i="1" dirty="0" err="1">
                <a:latin typeface="Helvetica" pitchFamily="2" charset="0"/>
              </a:rPr>
              <a:t>Burghart</a:t>
            </a:r>
            <a:r>
              <a:rPr lang="en-GB" sz="1400" i="1" dirty="0">
                <a:latin typeface="Helvetica" pitchFamily="2" charset="0"/>
              </a:rPr>
              <a:t> </a:t>
            </a:r>
            <a:r>
              <a:rPr lang="en-GB" sz="1400" i="1" dirty="0" err="1">
                <a:latin typeface="Helvetica" pitchFamily="2" charset="0"/>
              </a:rPr>
              <a:t>Messtechnik</a:t>
            </a:r>
            <a:r>
              <a:rPr lang="en-GB" sz="1400" i="1" dirty="0">
                <a:latin typeface="Helvetica" pitchFamily="2" charset="0"/>
              </a:rPr>
              <a:t> </a:t>
            </a:r>
          </a:p>
          <a:p>
            <a:pPr algn="r"/>
            <a:endParaRPr lang="en-CH" sz="1400" i="1" dirty="0">
              <a:latin typeface="Helvetica" pitchFamily="2" charset="0"/>
            </a:endParaRPr>
          </a:p>
        </p:txBody>
      </p:sp>
    </p:spTree>
    <p:extLst>
      <p:ext uri="{BB962C8B-B14F-4D97-AF65-F5344CB8AC3E}">
        <p14:creationId xmlns:p14="http://schemas.microsoft.com/office/powerpoint/2010/main" val="3916301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{9F0D8241-73D0-2947-826C-0C628C73FA4C}tf10001067</Template>
  <TotalTime>9956</TotalTime>
  <Words>964</Words>
  <Application>Microsoft Macintosh PowerPoint</Application>
  <PresentationFormat>Widescreen</PresentationFormat>
  <Paragraphs>309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Nadja</dc:creator>
  <cp:lastModifiedBy>Thibault Lovey</cp:lastModifiedBy>
  <cp:revision>191</cp:revision>
  <dcterms:created xsi:type="dcterms:W3CDTF">2020-11-13T15:23:59Z</dcterms:created>
  <dcterms:modified xsi:type="dcterms:W3CDTF">2022-11-07T08:49:54Z</dcterms:modified>
</cp:coreProperties>
</file>