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8" r:id="rId14"/>
    <p:sldId id="269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bois" initials="d" lastIdx="1" clrIdx="0">
    <p:extLst>
      <p:ext uri="{19B8F6BF-5375-455C-9EA6-DF929625EA0E}">
        <p15:presenceInfo xmlns:p15="http://schemas.microsoft.com/office/powerpoint/2012/main" userId="dubo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9E8D5-D985-437C-AFC4-4ED0BB43B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459" y="2323750"/>
            <a:ext cx="10222482" cy="3169626"/>
          </a:xfrm>
        </p:spPr>
        <p:txBody>
          <a:bodyPr/>
          <a:lstStyle/>
          <a:p>
            <a:r>
              <a:rPr lang="fr-FR" sz="7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Psychomotricienne :</a:t>
            </a:r>
            <a:br>
              <a:rPr lang="fr-FR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BF0F63-7603-44E7-9FCA-27BA4F4CF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110606"/>
            <a:ext cx="8045373" cy="2610870"/>
          </a:xfrm>
        </p:spPr>
        <p:txBody>
          <a:bodyPr/>
          <a:lstStyle/>
          <a:p>
            <a:r>
              <a:rPr lang="fr-FR" dirty="0">
                <a:effectLst>
                  <a:reflection blurRad="6350" stA="53000" endA="300" endPos="35500" dir="5400000" sy="-90000" algn="bl"/>
                </a:effectLst>
              </a:rPr>
              <a:t> </a:t>
            </a:r>
            <a:r>
              <a:rPr lang="fr-F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 est concerné ?</a:t>
            </a:r>
          </a:p>
          <a:p>
            <a:r>
              <a: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323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83D55-277A-4F3B-B86D-A07AE6BC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>
                <a:effectLst>
                  <a:reflection blurRad="6350" stA="53000" endA="300" endPos="35500" dir="5400000" sy="-90000" algn="bl"/>
                </a:effectLst>
              </a:rPr>
            </a:br>
            <a:r>
              <a:rPr lang="fr-FR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Dans ma boîte à outils :</a:t>
            </a:r>
            <a:br>
              <a:rPr lang="fr-FR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6B2C5-050F-46AF-9802-4D62A863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3024"/>
            <a:ext cx="10178322" cy="483205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dirty="0">
                <a:effectLst>
                  <a:reflection blurRad="6350" stA="53000" endA="300" endPos="35500" dir="5400000" sy="-90000" algn="bl"/>
                </a:effectLst>
              </a:rPr>
              <a:t> </a:t>
            </a:r>
            <a:endParaRPr lang="fr-FR" dirty="0"/>
          </a:p>
          <a:p>
            <a:pPr marL="0" indent="0">
              <a:buNone/>
            </a:pPr>
            <a:r>
              <a:rPr lang="fr-FR" sz="72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Proposer du « sur-mesure » pour chaque personne, selon sa problématique et son identité.</a:t>
            </a:r>
            <a:endParaRPr lang="fr-FR" sz="7200" dirty="0"/>
          </a:p>
          <a:p>
            <a:pPr marL="0" indent="0">
              <a:buNone/>
            </a:pPr>
            <a:r>
              <a:rPr lang="fr-FR" sz="6400" b="1" i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 </a:t>
            </a:r>
            <a:endParaRPr lang="fr-FR" sz="6400" dirty="0"/>
          </a:p>
          <a:p>
            <a:pPr lvl="0"/>
            <a:r>
              <a:rPr lang="fr-FR" sz="6400" i="1" dirty="0"/>
              <a:t>Techniques de relaxations</a:t>
            </a:r>
            <a:r>
              <a:rPr lang="fr-FR" sz="6400" dirty="0"/>
              <a:t> statiques et dynamiques, gymnastique douce</a:t>
            </a:r>
          </a:p>
          <a:p>
            <a:pPr lvl="0"/>
            <a:r>
              <a:rPr lang="fr-FR" sz="6400" i="1" dirty="0"/>
              <a:t>Yoga</a:t>
            </a:r>
            <a:r>
              <a:rPr lang="fr-FR" sz="6400" dirty="0"/>
              <a:t> pour enfants, adolescents et adultes</a:t>
            </a:r>
          </a:p>
          <a:p>
            <a:pPr lvl="0"/>
            <a:r>
              <a:rPr lang="fr-FR" sz="6400" i="1" dirty="0"/>
              <a:t>Sophrologie</a:t>
            </a:r>
            <a:r>
              <a:rPr lang="fr-FR" sz="6400" dirty="0"/>
              <a:t> : stress, anxiété, sommeil, alimentation, préparation mentale…</a:t>
            </a:r>
          </a:p>
          <a:p>
            <a:pPr marL="0" indent="0">
              <a:buNone/>
            </a:pPr>
            <a:r>
              <a:rPr lang="fr-FR" sz="6400" dirty="0"/>
              <a:t> </a:t>
            </a:r>
          </a:p>
          <a:p>
            <a:r>
              <a:rPr lang="fr-FR" sz="6400" dirty="0"/>
              <a:t>Et aussi,  Avec les enfants :</a:t>
            </a:r>
          </a:p>
          <a:p>
            <a:pPr marL="0" indent="0">
              <a:buNone/>
            </a:pPr>
            <a:r>
              <a:rPr lang="fr-FR" sz="6400" dirty="0"/>
              <a:t>       </a:t>
            </a:r>
          </a:p>
          <a:p>
            <a:pPr marL="0" indent="0">
              <a:buNone/>
            </a:pPr>
            <a:r>
              <a:rPr lang="fr-FR" sz="6400" dirty="0"/>
              <a:t>       * Des jeux sensori-moteurs et d’intégration sensorielle</a:t>
            </a:r>
          </a:p>
          <a:p>
            <a:pPr marL="0" indent="0">
              <a:buNone/>
            </a:pPr>
            <a:r>
              <a:rPr lang="fr-FR" sz="6400" dirty="0"/>
              <a:t>       * Des jeux spontanés et de l’activité symbolique</a:t>
            </a:r>
          </a:p>
          <a:p>
            <a:pPr marL="0" indent="0">
              <a:buNone/>
            </a:pPr>
            <a:r>
              <a:rPr lang="fr-FR" sz="6400" dirty="0"/>
              <a:t>       * Des parcours psychomoteurs et des jeux moteurs</a:t>
            </a:r>
          </a:p>
          <a:p>
            <a:pPr marL="0" indent="0">
              <a:buNone/>
            </a:pPr>
            <a:r>
              <a:rPr lang="fr-FR" sz="6400" dirty="0"/>
              <a:t>       * Des activités de pré-graphisme (collage, découpage, motricité fine) et de graphomotricité.</a:t>
            </a:r>
          </a:p>
          <a:p>
            <a:pPr marL="0" indent="0">
              <a:buNone/>
            </a:pPr>
            <a:r>
              <a:rPr lang="fr-FR" sz="6400" dirty="0"/>
              <a:t>       * Des activités rythmiques et sonores</a:t>
            </a:r>
          </a:p>
          <a:p>
            <a:pPr marL="0" indent="0">
              <a:buNone/>
            </a:pPr>
            <a:r>
              <a:rPr lang="fr-FR" sz="6400" dirty="0"/>
              <a:t>       * Des jeux de concentration/attention/stratégie /réflexion</a:t>
            </a:r>
          </a:p>
          <a:p>
            <a:pPr marL="0" indent="0">
              <a:buNone/>
            </a:pPr>
            <a:r>
              <a:rPr lang="fr-FR" sz="6400" dirty="0"/>
              <a:t> </a:t>
            </a:r>
          </a:p>
          <a:p>
            <a:endParaRPr lang="fr-FR" sz="5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78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53796-8901-4BEE-9BB7-C8FD81FC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1073889"/>
            <a:ext cx="8187071" cy="2818604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Portage:</a:t>
            </a:r>
            <a:br>
              <a:rPr lang="fr-FR" sz="2000" dirty="0"/>
            </a:br>
            <a:r>
              <a:rPr lang="fr-FR" sz="2000" dirty="0"/>
              <a:t>Holding psychomoteur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895A4A7-2370-4FA6-A5C7-FD1FAA566B6A}"/>
              </a:ext>
            </a:extLst>
          </p:cNvPr>
          <p:cNvSpPr/>
          <p:nvPr/>
        </p:nvSpPr>
        <p:spPr>
          <a:xfrm>
            <a:off x="4580389" y="2934063"/>
            <a:ext cx="5352176" cy="1388351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3976014-9A38-40FA-BFBD-1D562A05173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383248" y="3628239"/>
            <a:ext cx="197141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7DC0D60-F7CC-42FA-BF13-07A47359EAAD}"/>
              </a:ext>
            </a:extLst>
          </p:cNvPr>
          <p:cNvCxnSpPr>
            <a:cxnSpLocks/>
            <a:endCxn id="20" idx="6"/>
          </p:cNvCxnSpPr>
          <p:nvPr/>
        </p:nvCxnSpPr>
        <p:spPr>
          <a:xfrm>
            <a:off x="4383248" y="3628238"/>
            <a:ext cx="0" cy="143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DEFEEA8-2F0F-42A2-87E6-95DA44183FFE}"/>
              </a:ext>
            </a:extLst>
          </p:cNvPr>
          <p:cNvSpPr/>
          <p:nvPr/>
        </p:nvSpPr>
        <p:spPr>
          <a:xfrm>
            <a:off x="2626175" y="4603632"/>
            <a:ext cx="1757073" cy="916324"/>
          </a:xfrm>
          <a:prstGeom prst="ellipse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BC2FEFC-13F9-41EA-90AE-E156C5CDD85D}"/>
              </a:ext>
            </a:extLst>
          </p:cNvPr>
          <p:cNvSpPr txBox="1"/>
          <p:nvPr/>
        </p:nvSpPr>
        <p:spPr>
          <a:xfrm>
            <a:off x="2658123" y="4674558"/>
            <a:ext cx="169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Equilibre </a:t>
            </a:r>
            <a:r>
              <a:rPr lang="fr-FR" dirty="0" err="1">
                <a:solidFill>
                  <a:schemeClr val="bg2"/>
                </a:solidFill>
              </a:rPr>
              <a:t>sensori</a:t>
            </a:r>
            <a:r>
              <a:rPr lang="fr-FR" dirty="0">
                <a:solidFill>
                  <a:schemeClr val="bg2"/>
                </a:solidFill>
              </a:rPr>
              <a:t>-tonique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B9535C9-598D-4A13-A094-2C0D86683CB8}"/>
              </a:ext>
            </a:extLst>
          </p:cNvPr>
          <p:cNvCxnSpPr>
            <a:stCxn id="4" idx="4"/>
          </p:cNvCxnSpPr>
          <p:nvPr/>
        </p:nvCxnSpPr>
        <p:spPr>
          <a:xfrm>
            <a:off x="7256477" y="4322414"/>
            <a:ext cx="0" cy="675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5F475C-69E0-4736-B5FE-9D94CB4748AB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932565" y="3628239"/>
            <a:ext cx="302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12FFECE-D17C-4142-A796-94A3420E0B1F}"/>
              </a:ext>
            </a:extLst>
          </p:cNvPr>
          <p:cNvCxnSpPr>
            <a:cxnSpLocks/>
          </p:cNvCxnSpPr>
          <p:nvPr/>
        </p:nvCxnSpPr>
        <p:spPr>
          <a:xfrm flipH="1">
            <a:off x="10242958" y="3628238"/>
            <a:ext cx="8390" cy="1296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48E2794-B090-4BD8-836A-EDBDF40FF2B2}"/>
              </a:ext>
            </a:extLst>
          </p:cNvPr>
          <p:cNvCxnSpPr>
            <a:stCxn id="4" idx="0"/>
          </p:cNvCxnSpPr>
          <p:nvPr/>
        </p:nvCxnSpPr>
        <p:spPr>
          <a:xfrm flipV="1">
            <a:off x="7256477" y="2340528"/>
            <a:ext cx="0" cy="593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C766A9F-5252-4C26-ADE2-AED428C881FC}"/>
              </a:ext>
            </a:extLst>
          </p:cNvPr>
          <p:cNvCxnSpPr>
            <a:cxnSpLocks/>
          </p:cNvCxnSpPr>
          <p:nvPr/>
        </p:nvCxnSpPr>
        <p:spPr>
          <a:xfrm flipH="1">
            <a:off x="5469786" y="2315361"/>
            <a:ext cx="1786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28D12A9-B00E-44DA-9F71-613DEE437C49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7256477" y="2315361"/>
            <a:ext cx="1786692" cy="28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B01070FC-2168-4674-A442-B204C76782C4}"/>
              </a:ext>
            </a:extLst>
          </p:cNvPr>
          <p:cNvSpPr/>
          <p:nvPr/>
        </p:nvSpPr>
        <p:spPr>
          <a:xfrm>
            <a:off x="3028427" y="1818672"/>
            <a:ext cx="2441359" cy="916324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0D49F6E-5234-4BB9-BB4D-6DBC9C619F1D}"/>
              </a:ext>
            </a:extLst>
          </p:cNvPr>
          <p:cNvSpPr txBox="1"/>
          <p:nvPr/>
        </p:nvSpPr>
        <p:spPr>
          <a:xfrm>
            <a:off x="3114299" y="1897626"/>
            <a:ext cx="224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Portage à bras </a:t>
            </a:r>
          </a:p>
          <a:p>
            <a:pPr algn="ctr"/>
            <a:r>
              <a:rPr lang="fr-FR" dirty="0">
                <a:solidFill>
                  <a:schemeClr val="bg2"/>
                </a:solidFill>
              </a:rPr>
              <a:t>Position physiologique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6BDDCC4-8628-455A-A460-07D7BBBADEF1}"/>
              </a:ext>
            </a:extLst>
          </p:cNvPr>
          <p:cNvSpPr/>
          <p:nvPr/>
        </p:nvSpPr>
        <p:spPr>
          <a:xfrm>
            <a:off x="9043169" y="1855552"/>
            <a:ext cx="2449677" cy="976927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20F8FC7-4BA3-4094-88DE-429E553CBEF4}"/>
              </a:ext>
            </a:extLst>
          </p:cNvPr>
          <p:cNvSpPr txBox="1"/>
          <p:nvPr/>
        </p:nvSpPr>
        <p:spPr>
          <a:xfrm>
            <a:off x="9592697" y="1909153"/>
            <a:ext cx="1350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Contenance Enveloppes Moi-peau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FA24D3E-EB44-41C8-8F11-DA6FC13C6D0B}"/>
              </a:ext>
            </a:extLst>
          </p:cNvPr>
          <p:cNvSpPr/>
          <p:nvPr/>
        </p:nvSpPr>
        <p:spPr>
          <a:xfrm>
            <a:off x="6217296" y="5001818"/>
            <a:ext cx="2078360" cy="916323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BDAD660-1E25-444A-9CCE-DADB3B90FA51}"/>
              </a:ext>
            </a:extLst>
          </p:cNvPr>
          <p:cNvSpPr txBox="1"/>
          <p:nvPr/>
        </p:nvSpPr>
        <p:spPr>
          <a:xfrm>
            <a:off x="6276014" y="5061794"/>
            <a:ext cx="196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Dialogue </a:t>
            </a:r>
          </a:p>
          <a:p>
            <a:pPr algn="ctr"/>
            <a:r>
              <a:rPr lang="fr-FR" dirty="0" err="1">
                <a:solidFill>
                  <a:schemeClr val="bg2"/>
                </a:solidFill>
              </a:rPr>
              <a:t>tonico</a:t>
            </a:r>
            <a:r>
              <a:rPr lang="fr-FR" dirty="0">
                <a:solidFill>
                  <a:schemeClr val="bg2"/>
                </a:solidFill>
              </a:rPr>
              <a:t>-émotionnel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1239879-6827-47AD-8C1F-175ACD4758ED}"/>
              </a:ext>
            </a:extLst>
          </p:cNvPr>
          <p:cNvSpPr/>
          <p:nvPr/>
        </p:nvSpPr>
        <p:spPr>
          <a:xfrm>
            <a:off x="9592697" y="4857226"/>
            <a:ext cx="2013355" cy="722317"/>
          </a:xfrm>
          <a:prstGeom prst="ellipse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465A43-F634-487C-B8D4-AC03F35071FC}"/>
              </a:ext>
            </a:extLst>
          </p:cNvPr>
          <p:cNvSpPr txBox="1"/>
          <p:nvPr/>
        </p:nvSpPr>
        <p:spPr>
          <a:xfrm>
            <a:off x="9882175" y="4997723"/>
            <a:ext cx="143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Attachement</a:t>
            </a:r>
          </a:p>
        </p:txBody>
      </p:sp>
    </p:spTree>
    <p:extLst>
      <p:ext uri="{BB962C8B-B14F-4D97-AF65-F5344CB8AC3E}">
        <p14:creationId xmlns:p14="http://schemas.microsoft.com/office/powerpoint/2010/main" val="159940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9E33D-9099-45BA-A0A1-29F8E7FA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1326110"/>
            <a:ext cx="8187071" cy="2583712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Développement </a:t>
            </a:r>
            <a:br>
              <a:rPr lang="fr-FR" sz="2400" dirty="0"/>
            </a:br>
            <a:r>
              <a:rPr lang="fr-FR" sz="2400" dirty="0"/>
              <a:t>psychomoteur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0F1086D-F05C-4880-9297-8CE89C15208A}"/>
              </a:ext>
            </a:extLst>
          </p:cNvPr>
          <p:cNvSpPr/>
          <p:nvPr/>
        </p:nvSpPr>
        <p:spPr>
          <a:xfrm>
            <a:off x="5117285" y="2902591"/>
            <a:ext cx="4236440" cy="1242124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445C051-05A5-4236-A811-41ECC132F54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235505" y="4144715"/>
            <a:ext cx="0" cy="855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048838F-4EE0-47E8-9C93-C8F9409E8129}"/>
              </a:ext>
            </a:extLst>
          </p:cNvPr>
          <p:cNvCxnSpPr>
            <a:stCxn id="4" idx="2"/>
          </p:cNvCxnSpPr>
          <p:nvPr/>
        </p:nvCxnSpPr>
        <p:spPr>
          <a:xfrm flipH="1">
            <a:off x="4840448" y="3523653"/>
            <a:ext cx="276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37715C4-5B0A-45D0-B723-54677C5F4136}"/>
              </a:ext>
            </a:extLst>
          </p:cNvPr>
          <p:cNvCxnSpPr>
            <a:cxnSpLocks/>
          </p:cNvCxnSpPr>
          <p:nvPr/>
        </p:nvCxnSpPr>
        <p:spPr>
          <a:xfrm>
            <a:off x="4840448" y="3523653"/>
            <a:ext cx="0" cy="1048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FE78D59-88F4-4EAF-B139-C8C8C8A33845}"/>
              </a:ext>
            </a:extLst>
          </p:cNvPr>
          <p:cNvCxnSpPr>
            <a:stCxn id="4" idx="0"/>
          </p:cNvCxnSpPr>
          <p:nvPr/>
        </p:nvCxnSpPr>
        <p:spPr>
          <a:xfrm flipV="1">
            <a:off x="7235505" y="2231472"/>
            <a:ext cx="0" cy="671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5D5C8B4-2565-43F3-96A7-287EC6BA7C7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5508691" y="2211265"/>
            <a:ext cx="1726814" cy="118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DD21392-8D68-46F0-826D-9A814DD6D42B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7235505" y="2211265"/>
            <a:ext cx="1507393" cy="348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F11B138-B248-4205-BC3A-C7A5BF6F5759}"/>
              </a:ext>
            </a:extLst>
          </p:cNvPr>
          <p:cNvCxnSpPr>
            <a:stCxn id="4" idx="6"/>
          </p:cNvCxnSpPr>
          <p:nvPr/>
        </p:nvCxnSpPr>
        <p:spPr>
          <a:xfrm>
            <a:off x="9353725" y="3523653"/>
            <a:ext cx="3942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E31FC19-29BD-4DF2-B90A-C72DF3E00ACD}"/>
              </a:ext>
            </a:extLst>
          </p:cNvPr>
          <p:cNvCxnSpPr>
            <a:cxnSpLocks/>
          </p:cNvCxnSpPr>
          <p:nvPr/>
        </p:nvCxnSpPr>
        <p:spPr>
          <a:xfrm flipH="1">
            <a:off x="9748007" y="3523653"/>
            <a:ext cx="16778" cy="1140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B82E1323-EDBF-4D37-BEBA-68575D1AF1A4}"/>
              </a:ext>
            </a:extLst>
          </p:cNvPr>
          <p:cNvSpPr/>
          <p:nvPr/>
        </p:nvSpPr>
        <p:spPr>
          <a:xfrm>
            <a:off x="3581601" y="1879398"/>
            <a:ext cx="1953567" cy="778698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94BC9D4-335D-4ADB-AFA3-D52A57DBD221}"/>
              </a:ext>
            </a:extLst>
          </p:cNvPr>
          <p:cNvSpPr/>
          <p:nvPr/>
        </p:nvSpPr>
        <p:spPr>
          <a:xfrm>
            <a:off x="2722229" y="4429387"/>
            <a:ext cx="2515298" cy="1077710"/>
          </a:xfrm>
          <a:prstGeom prst="ellipse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CFD8355-FB1D-4E8A-81B2-1B370A53B2D3}"/>
              </a:ext>
            </a:extLst>
          </p:cNvPr>
          <p:cNvSpPr/>
          <p:nvPr/>
        </p:nvSpPr>
        <p:spPr>
          <a:xfrm>
            <a:off x="6316985" y="4949602"/>
            <a:ext cx="1837040" cy="779036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45FA08E-EF19-4233-93F1-F246AF849E85}"/>
              </a:ext>
            </a:extLst>
          </p:cNvPr>
          <p:cNvSpPr/>
          <p:nvPr/>
        </p:nvSpPr>
        <p:spPr>
          <a:xfrm>
            <a:off x="9164903" y="4543238"/>
            <a:ext cx="2214683" cy="963859"/>
          </a:xfrm>
          <a:prstGeom prst="ellipse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1F5492F-E6CC-4EDC-9D8E-1383A245D79F}"/>
              </a:ext>
            </a:extLst>
          </p:cNvPr>
          <p:cNvSpPr/>
          <p:nvPr/>
        </p:nvSpPr>
        <p:spPr>
          <a:xfrm>
            <a:off x="8742898" y="1837275"/>
            <a:ext cx="2063686" cy="81771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0AD452D-2D38-4487-BC6F-548A764362DD}"/>
              </a:ext>
            </a:extLst>
          </p:cNvPr>
          <p:cNvSpPr txBox="1"/>
          <p:nvPr/>
        </p:nvSpPr>
        <p:spPr>
          <a:xfrm>
            <a:off x="3755400" y="2026599"/>
            <a:ext cx="175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Tonus et appuis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31A631D-E401-4444-BC1A-6898793E2A33}"/>
              </a:ext>
            </a:extLst>
          </p:cNvPr>
          <p:cNvSpPr txBox="1"/>
          <p:nvPr/>
        </p:nvSpPr>
        <p:spPr>
          <a:xfrm>
            <a:off x="9083178" y="2038062"/>
            <a:ext cx="156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Axe corporel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A7C33F2-6923-40F5-AFEE-5698B7F65471}"/>
              </a:ext>
            </a:extLst>
          </p:cNvPr>
          <p:cNvSpPr txBox="1"/>
          <p:nvPr/>
        </p:nvSpPr>
        <p:spPr>
          <a:xfrm>
            <a:off x="3089949" y="4455550"/>
            <a:ext cx="181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Individuation Esquisse du schéma corporel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EBF9261-6B30-49A7-8525-94BC4D6F843E}"/>
              </a:ext>
            </a:extLst>
          </p:cNvPr>
          <p:cNvSpPr txBox="1"/>
          <p:nvPr/>
        </p:nvSpPr>
        <p:spPr>
          <a:xfrm>
            <a:off x="9269760" y="4538174"/>
            <a:ext cx="200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Jonctions Coordinations Dissociations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B939E41-F0B3-4B75-86AA-E13BFE22E898}"/>
              </a:ext>
            </a:extLst>
          </p:cNvPr>
          <p:cNvSpPr txBox="1"/>
          <p:nvPr/>
        </p:nvSpPr>
        <p:spPr>
          <a:xfrm>
            <a:off x="6575020" y="5015954"/>
            <a:ext cx="13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Exploration de l’espace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D61045-F2A8-424A-83B0-2B410DC08FA6}"/>
              </a:ext>
            </a:extLst>
          </p:cNvPr>
          <p:cNvSpPr txBox="1"/>
          <p:nvPr/>
        </p:nvSpPr>
        <p:spPr>
          <a:xfrm>
            <a:off x="3087658" y="369669"/>
            <a:ext cx="818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portage a des effets sur différentes composantes du développement psychomoteur</a:t>
            </a:r>
          </a:p>
        </p:txBody>
      </p:sp>
    </p:spTree>
    <p:extLst>
      <p:ext uri="{BB962C8B-B14F-4D97-AF65-F5344CB8AC3E}">
        <p14:creationId xmlns:p14="http://schemas.microsoft.com/office/powerpoint/2010/main" val="58133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1C966-CD69-4DFC-B1FF-C9BC0E57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29" y="2656131"/>
            <a:ext cx="8187071" cy="951135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Le trouble de l’attachement s’exprime par le corps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8096A26-B344-459C-B067-7BA1BC4ADB6A}"/>
              </a:ext>
            </a:extLst>
          </p:cNvPr>
          <p:cNvSpPr/>
          <p:nvPr/>
        </p:nvSpPr>
        <p:spPr>
          <a:xfrm>
            <a:off x="3502988" y="747084"/>
            <a:ext cx="2025357" cy="103184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505EA3-A401-4157-8ED9-5A146109CF3D}"/>
              </a:ext>
            </a:extLst>
          </p:cNvPr>
          <p:cNvSpPr/>
          <p:nvPr/>
        </p:nvSpPr>
        <p:spPr>
          <a:xfrm>
            <a:off x="2869035" y="1538808"/>
            <a:ext cx="1281125" cy="83099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1BC0DB1-8D2F-4568-92C8-1DF8AB5EE8FC}"/>
              </a:ext>
            </a:extLst>
          </p:cNvPr>
          <p:cNvSpPr/>
          <p:nvPr/>
        </p:nvSpPr>
        <p:spPr>
          <a:xfrm>
            <a:off x="3242929" y="4051883"/>
            <a:ext cx="1488462" cy="1367405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51FB70D-3BF3-4D90-8463-BC16EC7FEC07}"/>
              </a:ext>
            </a:extLst>
          </p:cNvPr>
          <p:cNvSpPr/>
          <p:nvPr/>
        </p:nvSpPr>
        <p:spPr>
          <a:xfrm>
            <a:off x="5448820" y="5145144"/>
            <a:ext cx="2775121" cy="951135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DA2A50B-912D-4142-9309-093D0BD0A3D4}"/>
              </a:ext>
            </a:extLst>
          </p:cNvPr>
          <p:cNvSpPr/>
          <p:nvPr/>
        </p:nvSpPr>
        <p:spPr>
          <a:xfrm>
            <a:off x="8690994" y="747084"/>
            <a:ext cx="2088859" cy="83004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ECB9932-E173-466C-A84B-BE81455A3697}"/>
              </a:ext>
            </a:extLst>
          </p:cNvPr>
          <p:cNvSpPr/>
          <p:nvPr/>
        </p:nvSpPr>
        <p:spPr>
          <a:xfrm>
            <a:off x="7944375" y="3962901"/>
            <a:ext cx="2249066" cy="1224792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3DB490-0CBC-4BA5-8094-746F743EC895}"/>
              </a:ext>
            </a:extLst>
          </p:cNvPr>
          <p:cNvSpPr/>
          <p:nvPr/>
        </p:nvSpPr>
        <p:spPr>
          <a:xfrm>
            <a:off x="9592136" y="3567001"/>
            <a:ext cx="1364675" cy="713064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170899-21DE-41AF-89D4-4FAFFC711DE2}"/>
              </a:ext>
            </a:extLst>
          </p:cNvPr>
          <p:cNvSpPr/>
          <p:nvPr/>
        </p:nvSpPr>
        <p:spPr>
          <a:xfrm>
            <a:off x="10159013" y="4281773"/>
            <a:ext cx="1463879" cy="707854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70A6B9-653D-4416-AF13-E099B902FFE6}"/>
              </a:ext>
            </a:extLst>
          </p:cNvPr>
          <p:cNvSpPr/>
          <p:nvPr/>
        </p:nvSpPr>
        <p:spPr>
          <a:xfrm>
            <a:off x="9387281" y="4989627"/>
            <a:ext cx="1392572" cy="707854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F7E40BD-6425-4795-947A-A4D4F8B4B739}"/>
              </a:ext>
            </a:extLst>
          </p:cNvPr>
          <p:cNvSpPr txBox="1"/>
          <p:nvPr/>
        </p:nvSpPr>
        <p:spPr>
          <a:xfrm>
            <a:off x="3047592" y="939841"/>
            <a:ext cx="293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Trouble du schéma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corporel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6008D6E-D404-4236-B71D-5E794503DBA3}"/>
              </a:ext>
            </a:extLst>
          </p:cNvPr>
          <p:cNvSpPr txBox="1"/>
          <p:nvPr/>
        </p:nvSpPr>
        <p:spPr>
          <a:xfrm>
            <a:off x="3011647" y="1549004"/>
            <a:ext cx="995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Et de l’image du corps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A6C641-0C98-4109-BF37-6147DBADB3C5}"/>
              </a:ext>
            </a:extLst>
          </p:cNvPr>
          <p:cNvSpPr txBox="1"/>
          <p:nvPr/>
        </p:nvSpPr>
        <p:spPr>
          <a:xfrm>
            <a:off x="3305676" y="4237495"/>
            <a:ext cx="136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Trouble de la motricité globale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DF9A208-DDD8-4A09-A8B4-D562A991B2B5}"/>
              </a:ext>
            </a:extLst>
          </p:cNvPr>
          <p:cNvSpPr txBox="1"/>
          <p:nvPr/>
        </p:nvSpPr>
        <p:spPr>
          <a:xfrm>
            <a:off x="5528345" y="5271828"/>
            <a:ext cx="263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Trouble de l’orientation spatio-temporelle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24EC85-435D-4CAB-AD8B-20B2B04141A0}"/>
              </a:ext>
            </a:extLst>
          </p:cNvPr>
          <p:cNvSpPr txBox="1"/>
          <p:nvPr/>
        </p:nvSpPr>
        <p:spPr>
          <a:xfrm>
            <a:off x="8925886" y="838941"/>
            <a:ext cx="163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Trouble </a:t>
            </a:r>
            <a:r>
              <a:rPr lang="fr-FR" dirty="0" err="1">
                <a:solidFill>
                  <a:schemeClr val="bg1"/>
                </a:solidFill>
              </a:rPr>
              <a:t>tonico-émotonnnel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2CA778C-9BE2-4711-81B2-A55AABD27CB4}"/>
              </a:ext>
            </a:extLst>
          </p:cNvPr>
          <p:cNvSpPr txBox="1"/>
          <p:nvPr/>
        </p:nvSpPr>
        <p:spPr>
          <a:xfrm>
            <a:off x="8253079" y="4179513"/>
            <a:ext cx="163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Instabilité psychomotrice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9001877-46B9-4F27-8A03-37DD432292A1}"/>
              </a:ext>
            </a:extLst>
          </p:cNvPr>
          <p:cNvSpPr txBox="1"/>
          <p:nvPr/>
        </p:nvSpPr>
        <p:spPr>
          <a:xfrm>
            <a:off x="9744772" y="3708859"/>
            <a:ext cx="1212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Impulsivité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D0E1F7-530E-4414-B576-966DCBFA6196}"/>
              </a:ext>
            </a:extLst>
          </p:cNvPr>
          <p:cNvSpPr txBox="1"/>
          <p:nvPr/>
        </p:nvSpPr>
        <p:spPr>
          <a:xfrm>
            <a:off x="10248830" y="4447915"/>
            <a:ext cx="1521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Hyperactivité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F339C0-95EE-4B1B-93ED-5A3AEA294661}"/>
              </a:ext>
            </a:extLst>
          </p:cNvPr>
          <p:cNvSpPr txBox="1"/>
          <p:nvPr/>
        </p:nvSpPr>
        <p:spPr>
          <a:xfrm>
            <a:off x="9496337" y="5052160"/>
            <a:ext cx="1174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Instabilité psychique</a:t>
            </a:r>
          </a:p>
        </p:txBody>
      </p:sp>
    </p:spTree>
    <p:extLst>
      <p:ext uri="{BB962C8B-B14F-4D97-AF65-F5344CB8AC3E}">
        <p14:creationId xmlns:p14="http://schemas.microsoft.com/office/powerpoint/2010/main" val="3646581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F4A9C-5747-4515-9D58-EF483BD7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596" y="2407640"/>
            <a:ext cx="8187071" cy="1340142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Les bénéfices du jeu en thérapie psychomotrice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3EDC0D0-6DF8-4928-BD9A-8B126AD8281E}"/>
              </a:ext>
            </a:extLst>
          </p:cNvPr>
          <p:cNvSpPr/>
          <p:nvPr/>
        </p:nvSpPr>
        <p:spPr>
          <a:xfrm>
            <a:off x="3406978" y="1239474"/>
            <a:ext cx="1718694" cy="89551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265E51D-F67F-4B33-9379-C60F4E85F978}"/>
              </a:ext>
            </a:extLst>
          </p:cNvPr>
          <p:cNvSpPr/>
          <p:nvPr/>
        </p:nvSpPr>
        <p:spPr>
          <a:xfrm>
            <a:off x="7424257" y="1333850"/>
            <a:ext cx="2030136" cy="76339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321746-25D1-49B7-A227-B980AD0E38BF}"/>
              </a:ext>
            </a:extLst>
          </p:cNvPr>
          <p:cNvSpPr/>
          <p:nvPr/>
        </p:nvSpPr>
        <p:spPr>
          <a:xfrm>
            <a:off x="3557979" y="4704126"/>
            <a:ext cx="1658924" cy="914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328A5A1-07DC-4C6C-A6AC-A2CA212B0940}"/>
              </a:ext>
            </a:extLst>
          </p:cNvPr>
          <p:cNvSpPr/>
          <p:nvPr/>
        </p:nvSpPr>
        <p:spPr>
          <a:xfrm>
            <a:off x="9353725" y="4412403"/>
            <a:ext cx="1556158" cy="83624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9CCA3F4-7939-468D-98D6-F7D5276FA459}"/>
              </a:ext>
            </a:extLst>
          </p:cNvPr>
          <p:cNvSpPr/>
          <p:nvPr/>
        </p:nvSpPr>
        <p:spPr>
          <a:xfrm>
            <a:off x="7004807" y="5276580"/>
            <a:ext cx="1627464" cy="780366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BC6E89-DC4F-4868-B9D3-EA61BB63CE60}"/>
              </a:ext>
            </a:extLst>
          </p:cNvPr>
          <p:cNvSpPr txBox="1"/>
          <p:nvPr/>
        </p:nvSpPr>
        <p:spPr>
          <a:xfrm>
            <a:off x="3557979" y="1308684"/>
            <a:ext cx="147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Relation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thérapeutique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0DFE73-0700-4803-82E5-723A525C701C}"/>
              </a:ext>
            </a:extLst>
          </p:cNvPr>
          <p:cNvSpPr txBox="1"/>
          <p:nvPr/>
        </p:nvSpPr>
        <p:spPr>
          <a:xfrm>
            <a:off x="7818539" y="1549866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Contenance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2551653-E26E-44BA-8FE2-3240E38BDAB7}"/>
              </a:ext>
            </a:extLst>
          </p:cNvPr>
          <p:cNvSpPr txBox="1"/>
          <p:nvPr/>
        </p:nvSpPr>
        <p:spPr>
          <a:xfrm>
            <a:off x="3573709" y="4806215"/>
            <a:ext cx="16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Holding et </a:t>
            </a:r>
            <a:r>
              <a:rPr lang="fr-FR" dirty="0" err="1">
                <a:solidFill>
                  <a:schemeClr val="bg1"/>
                </a:solidFill>
              </a:rPr>
              <a:t>handing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CFB5CA-2AE9-4CA4-950B-1860AD678B82}"/>
              </a:ext>
            </a:extLst>
          </p:cNvPr>
          <p:cNvSpPr txBox="1"/>
          <p:nvPr/>
        </p:nvSpPr>
        <p:spPr>
          <a:xfrm>
            <a:off x="7297026" y="5452546"/>
            <a:ext cx="12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Emotions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37A2262-6A29-4E17-87A9-110FF89A22A8}"/>
              </a:ext>
            </a:extLst>
          </p:cNvPr>
          <p:cNvSpPr txBox="1"/>
          <p:nvPr/>
        </p:nvSpPr>
        <p:spPr>
          <a:xfrm>
            <a:off x="9460685" y="4645857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Sensorialité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5B96D1-B33F-42A0-8EE6-9AE878A4571F}"/>
              </a:ext>
            </a:extLst>
          </p:cNvPr>
          <p:cNvSpPr txBox="1"/>
          <p:nvPr/>
        </p:nvSpPr>
        <p:spPr>
          <a:xfrm>
            <a:off x="4463236" y="3770422"/>
            <a:ext cx="564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 plaisir d’être en séance : moteur de la prise en charge.</a:t>
            </a:r>
          </a:p>
        </p:txBody>
      </p:sp>
    </p:spTree>
    <p:extLst>
      <p:ext uri="{BB962C8B-B14F-4D97-AF65-F5344CB8AC3E}">
        <p14:creationId xmlns:p14="http://schemas.microsoft.com/office/powerpoint/2010/main" val="314683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368EFC3-C4E5-486E-895A-E3F9B79344DD}"/>
              </a:ext>
            </a:extLst>
          </p:cNvPr>
          <p:cNvSpPr txBox="1"/>
          <p:nvPr/>
        </p:nvSpPr>
        <p:spPr>
          <a:xfrm>
            <a:off x="3226965" y="1720840"/>
            <a:ext cx="5738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>
                <a:solidFill>
                  <a:schemeClr val="accent2"/>
                </a:solidFill>
              </a:rPr>
              <a:t>Sandrine Dubois</a:t>
            </a:r>
            <a:endParaRPr lang="fr-FR" sz="2400" dirty="0">
              <a:solidFill>
                <a:schemeClr val="accent2"/>
              </a:solidFill>
            </a:endParaRPr>
          </a:p>
          <a:p>
            <a:pPr algn="ctr"/>
            <a:r>
              <a:rPr lang="fr-FR" sz="2400" i="1" dirty="0">
                <a:solidFill>
                  <a:schemeClr val="accent2"/>
                </a:solidFill>
              </a:rPr>
              <a:t>Psychomotricienne</a:t>
            </a:r>
            <a:endParaRPr lang="fr-FR" sz="2400" dirty="0">
              <a:solidFill>
                <a:schemeClr val="accent2"/>
              </a:solidFill>
            </a:endParaRPr>
          </a:p>
          <a:p>
            <a:pPr algn="ctr"/>
            <a:endParaRPr lang="fr-FR" i="1" dirty="0">
              <a:solidFill>
                <a:schemeClr val="accent2"/>
              </a:solidFill>
            </a:endParaRPr>
          </a:p>
          <a:p>
            <a:pPr algn="ctr"/>
            <a:r>
              <a:rPr lang="fr-FR" i="1" dirty="0">
                <a:solidFill>
                  <a:schemeClr val="accent2"/>
                </a:solidFill>
              </a:rPr>
              <a:t>D.U de Sophrologie</a:t>
            </a:r>
            <a:endParaRPr lang="fr-FR" dirty="0">
              <a:solidFill>
                <a:schemeClr val="accent2"/>
              </a:solidFill>
            </a:endParaRPr>
          </a:p>
          <a:p>
            <a:pPr algn="ctr"/>
            <a:endParaRPr lang="fr-FR" i="1" dirty="0">
              <a:solidFill>
                <a:schemeClr val="accent2"/>
              </a:solidFill>
            </a:endParaRPr>
          </a:p>
          <a:p>
            <a:pPr algn="ctr"/>
            <a:r>
              <a:rPr lang="fr-FR" i="1" dirty="0">
                <a:solidFill>
                  <a:schemeClr val="accent2"/>
                </a:solidFill>
              </a:rPr>
              <a:t>D.U de Yoga</a:t>
            </a:r>
            <a:endParaRPr lang="fr-FR" dirty="0">
              <a:solidFill>
                <a:schemeClr val="accent2"/>
              </a:solidFill>
            </a:endParaRPr>
          </a:p>
          <a:p>
            <a:pPr algn="ctr"/>
            <a:r>
              <a:rPr lang="fr-FR" dirty="0">
                <a:solidFill>
                  <a:schemeClr val="accent2"/>
                </a:solidFill>
              </a:rPr>
              <a:t> </a:t>
            </a:r>
          </a:p>
          <a:p>
            <a:pPr algn="ctr"/>
            <a:r>
              <a:rPr lang="fr-FR" i="1" dirty="0">
                <a:solidFill>
                  <a:schemeClr val="accent2"/>
                </a:solidFill>
              </a:rPr>
              <a:t>06.08.30.28.97</a:t>
            </a:r>
            <a:endParaRPr lang="fr-FR" dirty="0">
              <a:solidFill>
                <a:schemeClr val="accent2"/>
              </a:solidFill>
            </a:endParaRPr>
          </a:p>
          <a:p>
            <a:pPr algn="ctr"/>
            <a:endParaRPr lang="fr-FR" i="1" dirty="0">
              <a:solidFill>
                <a:schemeClr val="accent2"/>
              </a:solidFill>
            </a:endParaRPr>
          </a:p>
          <a:p>
            <a:pPr algn="ctr"/>
            <a:r>
              <a:rPr lang="fr-FR" i="1" dirty="0">
                <a:solidFill>
                  <a:schemeClr val="accent2"/>
                </a:solidFill>
              </a:rPr>
              <a:t>sandrine.dubois.psychomot@sfr.fr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627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7C27DB7-6BFF-48A6-BBB3-7B729503CABE}"/>
              </a:ext>
            </a:extLst>
          </p:cNvPr>
          <p:cNvSpPr txBox="1"/>
          <p:nvPr/>
        </p:nvSpPr>
        <p:spPr>
          <a:xfrm>
            <a:off x="3025629" y="2644170"/>
            <a:ext cx="6140741" cy="1569660"/>
          </a:xfrm>
          <a:prstGeom prst="rect">
            <a:avLst/>
          </a:prstGeom>
          <a:noFill/>
          <a:ln>
            <a:noFill/>
            <a:prstDash val="lgDashDotDot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MERCI DE  VOTRE ATTENTION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B7654-A47C-4B5F-9D9A-35D48DB20DC3}"/>
              </a:ext>
            </a:extLst>
          </p:cNvPr>
          <p:cNvSpPr/>
          <p:nvPr/>
        </p:nvSpPr>
        <p:spPr>
          <a:xfrm>
            <a:off x="3473042" y="2644170"/>
            <a:ext cx="5268286" cy="1743272"/>
          </a:xfrm>
          <a:prstGeom prst="rect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6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884C8-2B74-46E4-B77C-2218B57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solidFill>
                  <a:srgbClr val="FFC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Le tout-petit (0 – 3 ans) :</a:t>
            </a:r>
            <a:br>
              <a:rPr lang="fr-FR" dirty="0">
                <a:solidFill>
                  <a:srgbClr val="FFC000"/>
                </a:solidFill>
              </a:rPr>
            </a:b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70BC1-419D-4773-B717-4A154FE4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Ayant des troubles de l’oralité alimentaire (œsophagite, reflux, gastrite) qui peut entraver son développement corporel et son ouverture au monde</a:t>
            </a:r>
          </a:p>
          <a:p>
            <a:r>
              <a:rPr lang="fr-FR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dirty="0"/>
              <a:t>Ayant des difficultés d’accordage dans la relation ou de dialogue tonique : difficulté au portage…</a:t>
            </a:r>
          </a:p>
          <a:p>
            <a:r>
              <a:rPr lang="fr-FR" dirty="0"/>
              <a:t>Présentant un retard dans ses acquisitions : tenue de tête, redressement, marche, manipulations…</a:t>
            </a:r>
          </a:p>
          <a:p>
            <a:r>
              <a:rPr lang="fr-FR" dirty="0"/>
              <a:t>Ayant des troubles du sommeil.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1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CC2C4-8154-4103-9B44-0EF52E80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Le jeune enfant (3 - 6 ans) :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D0B1E7-FF35-41D0-9F32-5C6A358B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Présentant un retard ou un manque d’assurance corporelle : courir, sauter, rouler à vélo…</a:t>
            </a:r>
          </a:p>
          <a:p>
            <a:r>
              <a:rPr lang="fr-FR" dirty="0"/>
              <a:t>Ayant un comportement inadapté en classe : instabilité, inhibition, agressivité, manquant d’autonomie…</a:t>
            </a:r>
          </a:p>
          <a:p>
            <a:r>
              <a:rPr lang="fr-FR" dirty="0"/>
              <a:t>Qui manque de dextérité : s’habiller, mettre ses boutons, enfiler des perles, tenir son crayon, découper…</a:t>
            </a:r>
          </a:p>
          <a:p>
            <a:r>
              <a:rPr lang="fr-FR" dirty="0"/>
              <a:t>Qui ne se repère pas dans l’espace et le temps : confondre les moments de la journée, difficultés de rythme, mettre ses vêtements à l’envers, difficultés à s’orienter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80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A6C6E-F6F2-4F34-A61C-EEFADE85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>
                <a:solidFill>
                  <a:srgbClr val="0070C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solidFill>
                  <a:srgbClr val="0070C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L’enfant en primaire (6 – 11 ans) 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6F8E1-9C53-4350-B1C3-8BC10DA7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Dont les gestes sont maladroits (praxies) : écrire, découper, faire ses lacets</a:t>
            </a:r>
          </a:p>
          <a:p>
            <a:r>
              <a:rPr lang="fr-FR" dirty="0"/>
              <a:t>Qui manque d’aisance en sport : faire du vélo, coordonner ses gestes, attraper le ballon…</a:t>
            </a:r>
          </a:p>
          <a:p>
            <a:r>
              <a:rPr lang="fr-FR" dirty="0"/>
              <a:t>Qui présente des difficultés de latérisation ou de latéralité (confusion gauche-droite)</a:t>
            </a:r>
          </a:p>
          <a:p>
            <a:r>
              <a:rPr lang="fr-FR" dirty="0"/>
              <a:t>Qui ne parvient pas à suivre le rythme scolaire : vitesse d’écriture, organisation, lenteur, …</a:t>
            </a:r>
          </a:p>
          <a:p>
            <a:r>
              <a:rPr lang="fr-FR" dirty="0"/>
              <a:t>Dont les repères spatiaux-temporels sont fragiles : repère dans la semaine, sur la feuille, en géométrie.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61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3C772-17B8-4CF0-B7F6-9F1B5A61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Le collégien, le lycéen :</a:t>
            </a:r>
            <a:br>
              <a:rPr lang="fr-FR" dirty="0">
                <a:solidFill>
                  <a:srgbClr val="00B050"/>
                </a:solidFill>
              </a:rPr>
            </a:b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52533-B902-401A-8A0B-10E9DC89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Qui est en difficulté pour gérer et exprimer ses émotions et ses sensations, hypersensibilité.</a:t>
            </a:r>
          </a:p>
          <a:p>
            <a:r>
              <a:rPr lang="fr-FR" dirty="0"/>
              <a:t>Qui manque de confiance en lui/stress/anxiété</a:t>
            </a:r>
          </a:p>
          <a:p>
            <a:r>
              <a:rPr lang="fr-FR" dirty="0"/>
              <a:t>Qui se sent en difficulté pour s’approprier son corps et ses modifications (troubles du comportement alimentaire, …)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147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6C793-4EE1-48AB-A931-3D6F6E0C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L‘enfant / L’adulte porteur d’un handicap, trouble ou pathologie 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BD01D-2FA1-4539-B06C-3992D4EE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Troubles des apprentissages : dyspraxie, dysgraphie, troubles de l’attention et des fonctions exécutives.</a:t>
            </a:r>
          </a:p>
          <a:p>
            <a:r>
              <a:rPr lang="fr-FR" dirty="0"/>
              <a:t>Maladresse motrice et gestuelle (TAC, dyspraxie).</a:t>
            </a:r>
          </a:p>
          <a:p>
            <a:r>
              <a:rPr lang="fr-FR" dirty="0"/>
              <a:t>Trouble Déficitaire de l’attention (TDAH), hyperactivité, impulsivité.</a:t>
            </a:r>
          </a:p>
          <a:p>
            <a:r>
              <a:rPr lang="fr-FR" dirty="0"/>
              <a:t>Troubles du comportement (instabilité, inhibition, perturbation des habiletés sociales…). </a:t>
            </a:r>
          </a:p>
          <a:p>
            <a:r>
              <a:rPr lang="fr-FR" dirty="0"/>
              <a:t>Trouble du Spectre Autistique (TSA), Autisme, Trouble Envahissant du Développement (TED)</a:t>
            </a:r>
          </a:p>
          <a:p>
            <a:r>
              <a:rPr lang="fr-FR" dirty="0"/>
              <a:t>Maladie génétique</a:t>
            </a:r>
          </a:p>
          <a:p>
            <a:r>
              <a:rPr lang="fr-FR" dirty="0"/>
              <a:t>Asthme, obésité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520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10EF7-F0E5-471B-A6C9-EB52BEFE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>
                <a:effectLst>
                  <a:reflection blurRad="6350" stA="53000" endA="300" endPos="35500" dir="5400000" sy="-90000" algn="bl"/>
                </a:effectLst>
              </a:rPr>
            </a:br>
            <a:r>
              <a:rPr lang="fr-FR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AVEC QUI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A2B4D-16EF-494B-98A9-B7645FE5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En collaboration avec la famille, l’équipe pédagogique et/ou éducative et les professionnels de santé.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837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7758B-EB0B-4CED-8A41-1470677A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24330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br>
              <a:rPr lang="fr-FR" dirty="0">
                <a:effectLst>
                  <a:reflection blurRad="6350" stA="53000" endA="300" endPos="35500" dir="5400000" sy="-90000" algn="bl"/>
                </a:effectLst>
              </a:rPr>
            </a:br>
            <a:r>
              <a:rPr lang="fr-FR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</a:t>
            </a:r>
            <a:r>
              <a:rPr lang="fr-FR" cap="none" spc="0" dirty="0" err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BiLAN</a:t>
            </a:r>
            <a:r>
              <a:rPr lang="fr-FR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PSYCHOMOTEUR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8F0DD-6020-4DE6-8DBF-E73C6399E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2406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900" dirty="0"/>
              <a:t>Le bilan est réalisé à l’aide de tests standardisés.</a:t>
            </a:r>
          </a:p>
          <a:p>
            <a:pPr marL="0" indent="0">
              <a:buNone/>
            </a:pPr>
            <a:r>
              <a:rPr lang="fr-FR" sz="2900" dirty="0"/>
              <a:t>Il permet d’évaluer les compétences psychomotrices dans les domaines suivants :</a:t>
            </a:r>
          </a:p>
          <a:p>
            <a:pPr marL="0" indent="0">
              <a:buNone/>
            </a:pPr>
            <a:r>
              <a:rPr lang="fr-FR" sz="2900" dirty="0"/>
              <a:t>   - La motricité globale : déplacements, coordination, équilibre</a:t>
            </a:r>
          </a:p>
          <a:p>
            <a:pPr marL="0" indent="0">
              <a:buNone/>
            </a:pPr>
            <a:r>
              <a:rPr lang="fr-FR" sz="2900" dirty="0"/>
              <a:t>   - La motricité fine : coordinations et dissociations manuelles, digitales et œil-main</a:t>
            </a:r>
          </a:p>
          <a:p>
            <a:pPr marL="0" indent="0">
              <a:buNone/>
            </a:pPr>
            <a:r>
              <a:rPr lang="fr-FR" sz="2900" dirty="0"/>
              <a:t>   - Le tonus musculaire</a:t>
            </a:r>
          </a:p>
          <a:p>
            <a:pPr marL="0" indent="0">
              <a:buNone/>
            </a:pPr>
            <a:r>
              <a:rPr lang="fr-FR" sz="2900" dirty="0"/>
              <a:t>   - Le schéma corporel et l’image du corps (capacité à se représenter son corps)</a:t>
            </a:r>
          </a:p>
          <a:p>
            <a:pPr marL="0" indent="0">
              <a:buNone/>
            </a:pPr>
            <a:r>
              <a:rPr lang="fr-FR" sz="2900" dirty="0"/>
              <a:t>   - La latéralité et l’axe corporel</a:t>
            </a:r>
          </a:p>
          <a:p>
            <a:pPr marL="0" indent="0">
              <a:buNone/>
            </a:pPr>
            <a:r>
              <a:rPr lang="fr-FR" sz="2900" dirty="0"/>
              <a:t>   - Les praxies</a:t>
            </a:r>
          </a:p>
          <a:p>
            <a:pPr marL="0" indent="0">
              <a:buNone/>
            </a:pPr>
            <a:r>
              <a:rPr lang="fr-FR" sz="2900" dirty="0"/>
              <a:t>   - Le graphisme</a:t>
            </a:r>
          </a:p>
          <a:p>
            <a:pPr marL="0" indent="0">
              <a:buNone/>
            </a:pPr>
            <a:r>
              <a:rPr lang="fr-FR" sz="2900" dirty="0"/>
              <a:t>   - La structuration de l’espace et du temps</a:t>
            </a:r>
          </a:p>
          <a:p>
            <a:pPr marL="0" indent="0">
              <a:buNone/>
            </a:pPr>
            <a:r>
              <a:rPr lang="fr-FR" sz="2900" dirty="0"/>
              <a:t>   - L’attention/concentration/mémoire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94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F9233-00C4-402B-B7F5-42BA3BD7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>
                <a:effectLst>
                  <a:reflection blurRad="6350" stA="53000" endA="300" endPos="35500" dir="5400000" sy="-90000" algn="bl"/>
                </a:effectLst>
              </a:rPr>
            </a:br>
            <a:r>
              <a:rPr lang="fr-FR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SUITE AU BILAN :</a:t>
            </a:r>
            <a:br>
              <a:rPr lang="fr-FR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A4F8A-F9F7-4706-8860-FA091A80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S’il s’agit d’un problème passager, refaire le point quelques mois plus tard.</a:t>
            </a:r>
          </a:p>
          <a:p>
            <a:r>
              <a:rPr lang="fr-FR" dirty="0"/>
              <a:t>Orienter vers d’autres professionnels pour des examens complémentaires.</a:t>
            </a:r>
          </a:p>
          <a:p>
            <a:r>
              <a:rPr lang="fr-FR" dirty="0"/>
              <a:t>Proposer un suivi en psychomotricité : le bilan permettant d’établir un projet thérapeutique, de définir le nombre et la fréquence de séances.</a:t>
            </a:r>
          </a:p>
          <a:p>
            <a:pPr marL="0" indent="0">
              <a:buNone/>
            </a:pPr>
            <a:r>
              <a:rPr lang="fr-FR" dirty="0"/>
              <a:t>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51138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402</TotalTime>
  <Words>306</Words>
  <Application>Microsoft Office PowerPoint</Application>
  <PresentationFormat>Grand écran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Psychomotricienne : </vt:lpstr>
      <vt:lpstr> Le tout-petit (0 – 3 ans) : </vt:lpstr>
      <vt:lpstr> Le jeune enfant (3 - 6 ans) : </vt:lpstr>
      <vt:lpstr> L’enfant en primaire (6 – 11 ans) : </vt:lpstr>
      <vt:lpstr> Le collégien, le lycéen : </vt:lpstr>
      <vt:lpstr>L‘enfant / L’adulte porteur d’un handicap, trouble ou pathologie : </vt:lpstr>
      <vt:lpstr> AVEC QUI ? </vt:lpstr>
      <vt:lpstr> LE BiLAN PSYCHOMOTEUR </vt:lpstr>
      <vt:lpstr> SUITE AU BILAN : </vt:lpstr>
      <vt:lpstr> Dans ma boîte à outils : </vt:lpstr>
      <vt:lpstr>Portage: Holding psychomoteur</vt:lpstr>
      <vt:lpstr>Développement  psychomoteur</vt:lpstr>
      <vt:lpstr>Le trouble de l’attachement s’exprime par le corps</vt:lpstr>
      <vt:lpstr>Les bénéfices du jeu en thérapie psychomotrice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Psychomotricienne : </dc:title>
  <dc:creator>dubois</dc:creator>
  <cp:lastModifiedBy>dubois</cp:lastModifiedBy>
  <cp:revision>21</cp:revision>
  <dcterms:created xsi:type="dcterms:W3CDTF">2019-06-24T08:14:38Z</dcterms:created>
  <dcterms:modified xsi:type="dcterms:W3CDTF">2019-06-24T20:45:43Z</dcterms:modified>
</cp:coreProperties>
</file>