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ine Dubois" initials="SD" lastIdx="1" clrIdx="0">
    <p:extLst>
      <p:ext uri="{19B8F6BF-5375-455C-9EA6-DF929625EA0E}">
        <p15:presenceInfo xmlns:p15="http://schemas.microsoft.com/office/powerpoint/2012/main" userId="8287d1ab78b109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6/25/2015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6/25/2015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PSYCHOMOTRICITÉ</a:t>
            </a:r>
            <a:endParaRPr lang="es-ES" dirty="0"/>
          </a:p>
        </p:txBody>
      </p:sp>
      <p:sp>
        <p:nvSpPr>
          <p:cNvPr id="3" name="Sous-titre 2"/>
          <p:cNvSpPr>
            <a:spLocks noGrp="1"/>
          </p:cNvSpPr>
          <p:nvPr>
            <p:ph type="subTitle" idx="1"/>
          </p:nvPr>
        </p:nvSpPr>
        <p:spPr/>
        <p:txBody>
          <a:bodyPr>
            <a:normAutofit/>
          </a:bodyPr>
          <a:lstStyle/>
          <a:p>
            <a:r>
              <a:rPr lang="fr-FR" sz="3600" dirty="0" smtClean="0"/>
              <a:t>En centre de rééducation et de réadaptation fonctionnelle</a:t>
            </a:r>
            <a:endParaRPr lang="es-ES" sz="3600" dirty="0"/>
          </a:p>
        </p:txBody>
      </p:sp>
    </p:spTree>
    <p:extLst>
      <p:ext uri="{BB962C8B-B14F-4D97-AF65-F5344CB8AC3E}">
        <p14:creationId xmlns:p14="http://schemas.microsoft.com/office/powerpoint/2010/main" val="3899127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900" dirty="0" smtClean="0"/>
              <a:t>Les différents accompagnements psychomoteurs</a:t>
            </a:r>
            <a:endParaRPr lang="es-ES" sz="3900" dirty="0"/>
          </a:p>
        </p:txBody>
      </p:sp>
      <p:sp>
        <p:nvSpPr>
          <p:cNvPr id="3" name="ZoneTexte 2"/>
          <p:cNvSpPr txBox="1"/>
          <p:nvPr/>
        </p:nvSpPr>
        <p:spPr>
          <a:xfrm>
            <a:off x="1295402" y="2530646"/>
            <a:ext cx="6856925" cy="553998"/>
          </a:xfrm>
          <a:prstGeom prst="rect">
            <a:avLst/>
          </a:prstGeom>
          <a:noFill/>
          <a:ln>
            <a:noFill/>
          </a:ln>
        </p:spPr>
        <p:txBody>
          <a:bodyPr wrap="square" rtlCol="0">
            <a:spAutoFit/>
          </a:bodyPr>
          <a:lstStyle/>
          <a:p>
            <a:pPr marL="457200" indent="-457200">
              <a:buFont typeface="Arial" panose="020B0604020202020204" pitchFamily="34" charset="0"/>
              <a:buChar char="•"/>
            </a:pPr>
            <a:r>
              <a:rPr lang="fr-FR" sz="3000" b="1" u="sng" dirty="0" smtClean="0"/>
              <a:t>Des patients hémiplégiques</a:t>
            </a:r>
            <a:endParaRPr lang="es-ES" sz="3000" b="1" u="sng" dirty="0"/>
          </a:p>
        </p:txBody>
      </p:sp>
      <p:sp>
        <p:nvSpPr>
          <p:cNvPr id="4" name="ZoneTexte 3"/>
          <p:cNvSpPr txBox="1"/>
          <p:nvPr/>
        </p:nvSpPr>
        <p:spPr>
          <a:xfrm>
            <a:off x="1605565" y="3084644"/>
            <a:ext cx="10255877" cy="3477875"/>
          </a:xfrm>
          <a:prstGeom prst="rect">
            <a:avLst/>
          </a:prstGeom>
          <a:noFill/>
        </p:spPr>
        <p:txBody>
          <a:bodyPr wrap="square" rtlCol="0">
            <a:spAutoFit/>
          </a:bodyPr>
          <a:lstStyle/>
          <a:p>
            <a:pPr marL="285750" indent="-285750">
              <a:buFont typeface="Wingdings" panose="05000000000000000000" pitchFamily="2" charset="2"/>
              <a:buChar char="Ø"/>
            </a:pPr>
            <a:r>
              <a:rPr lang="fr-FR" sz="2400" dirty="0" smtClean="0"/>
              <a:t>Bilan adapté au patient</a:t>
            </a:r>
          </a:p>
          <a:p>
            <a:pPr marL="285750" indent="-285750">
              <a:buFont typeface="Wingdings" panose="05000000000000000000" pitchFamily="2" charset="2"/>
              <a:buChar char="Ø"/>
            </a:pPr>
            <a:r>
              <a:rPr lang="fr-FR" sz="2400" dirty="0" smtClean="0"/>
              <a:t> </a:t>
            </a:r>
            <a:r>
              <a:rPr lang="fr-FR" sz="2800" dirty="0"/>
              <a:t>La rééducation </a:t>
            </a:r>
          </a:p>
          <a:p>
            <a:pPr marL="800100" lvl="1" indent="-342900">
              <a:buFont typeface="Wingdings" panose="05000000000000000000" pitchFamily="2" charset="2"/>
              <a:buChar char="v"/>
            </a:pPr>
            <a:r>
              <a:rPr lang="fr-FR" dirty="0"/>
              <a:t>Les objectifs thérapeutiques</a:t>
            </a:r>
          </a:p>
          <a:p>
            <a:pPr lvl="1"/>
            <a:r>
              <a:rPr lang="fr-FR" dirty="0"/>
              <a:t>          - Favoriser l’unité corporelle (se rassembler autour de l’axe corporel)</a:t>
            </a:r>
          </a:p>
          <a:p>
            <a:pPr lvl="1"/>
            <a:r>
              <a:rPr lang="fr-FR" dirty="0"/>
              <a:t>          - Se réapproprier le corps: prise de conscience de soi et du côté hémiplégique pour mieux l’intégrer</a:t>
            </a:r>
          </a:p>
          <a:p>
            <a:pPr lvl="1"/>
            <a:r>
              <a:rPr lang="fr-FR" dirty="0"/>
              <a:t>          - Réinvestir le corps positivement, le valoriser </a:t>
            </a:r>
          </a:p>
          <a:p>
            <a:pPr lvl="1"/>
            <a:r>
              <a:rPr lang="fr-FR" dirty="0"/>
              <a:t>          - Accompagner l’anxiété, les angoisses, les émotions liées à la pathologie </a:t>
            </a:r>
          </a:p>
          <a:p>
            <a:pPr lvl="1"/>
            <a:r>
              <a:rPr lang="fr-FR" dirty="0"/>
              <a:t>          - Accepter l’image du corps (miroir)</a:t>
            </a:r>
          </a:p>
          <a:p>
            <a:pPr lvl="1"/>
            <a:r>
              <a:rPr lang="fr-FR" dirty="0"/>
              <a:t>          - Développer la relation par rapport aux autres </a:t>
            </a:r>
          </a:p>
          <a:p>
            <a:pPr lvl="1"/>
            <a:r>
              <a:rPr lang="fr-FR" dirty="0"/>
              <a:t>          - Amener le patient à se repérer, à s’orienter et à s’organiser dans le temps et dans l’espace </a:t>
            </a:r>
          </a:p>
          <a:p>
            <a:endParaRPr lang="fr-FR" sz="2400" dirty="0" smtClean="0"/>
          </a:p>
        </p:txBody>
      </p:sp>
    </p:spTree>
    <p:extLst>
      <p:ext uri="{BB962C8B-B14F-4D97-AF65-F5344CB8AC3E}">
        <p14:creationId xmlns:p14="http://schemas.microsoft.com/office/powerpoint/2010/main" val="410940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17430" y="1790162"/>
            <a:ext cx="10341735" cy="3046988"/>
          </a:xfrm>
          <a:prstGeom prst="rect">
            <a:avLst/>
          </a:prstGeom>
          <a:noFill/>
        </p:spPr>
        <p:txBody>
          <a:bodyPr wrap="square" rtlCol="0">
            <a:spAutoFit/>
          </a:bodyPr>
          <a:lstStyle/>
          <a:p>
            <a:pPr lvl="1"/>
            <a:endParaRPr lang="fr-FR" sz="2400" dirty="0"/>
          </a:p>
          <a:p>
            <a:pPr marL="742950" lvl="1" indent="-285750">
              <a:buFont typeface="Wingdings" panose="05000000000000000000" pitchFamily="2" charset="2"/>
              <a:buChar char="v"/>
            </a:pPr>
            <a:r>
              <a:rPr lang="fr-FR" sz="2400" dirty="0" smtClean="0"/>
              <a:t>Les moyens </a:t>
            </a:r>
          </a:p>
          <a:p>
            <a:pPr lvl="1"/>
            <a:r>
              <a:rPr lang="fr-FR" sz="2400" dirty="0" smtClean="0"/>
              <a:t>          - Exercices moteurs (postures de yoga, stretching), et exercices sensoriels (Snoezelen)</a:t>
            </a:r>
          </a:p>
          <a:p>
            <a:pPr lvl="1"/>
            <a:r>
              <a:rPr lang="fr-FR" sz="2400" dirty="0"/>
              <a:t> </a:t>
            </a:r>
            <a:r>
              <a:rPr lang="fr-FR" sz="2400" dirty="0" smtClean="0"/>
              <a:t>         - Relaxation et détente </a:t>
            </a:r>
          </a:p>
          <a:p>
            <a:pPr lvl="1"/>
            <a:r>
              <a:rPr lang="fr-FR" sz="2400" dirty="0"/>
              <a:t> </a:t>
            </a:r>
            <a:r>
              <a:rPr lang="fr-FR" sz="2400" dirty="0" smtClean="0"/>
              <a:t>         - Exercices d’expression corporelle </a:t>
            </a:r>
          </a:p>
          <a:p>
            <a:pPr lvl="1"/>
            <a:r>
              <a:rPr lang="fr-FR" sz="2400" dirty="0"/>
              <a:t> </a:t>
            </a:r>
            <a:r>
              <a:rPr lang="fr-FR" sz="2400" dirty="0" smtClean="0"/>
              <a:t>         - Atelier soins du corps et esthétisme </a:t>
            </a:r>
          </a:p>
          <a:p>
            <a:pPr lvl="1"/>
            <a:r>
              <a:rPr lang="fr-FR" sz="2400" dirty="0"/>
              <a:t> </a:t>
            </a:r>
            <a:r>
              <a:rPr lang="fr-FR" sz="2400" dirty="0" smtClean="0"/>
              <a:t>         - Exercices sur les notions de temps et d’espace</a:t>
            </a:r>
            <a:endParaRPr lang="fr-FR" sz="2400" dirty="0"/>
          </a:p>
        </p:txBody>
      </p:sp>
    </p:spTree>
    <p:extLst>
      <p:ext uri="{BB962C8B-B14F-4D97-AF65-F5344CB8AC3E}">
        <p14:creationId xmlns:p14="http://schemas.microsoft.com/office/powerpoint/2010/main" val="3093496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11368" y="888642"/>
            <a:ext cx="10882647" cy="4955203"/>
          </a:xfrm>
          <a:prstGeom prst="rect">
            <a:avLst/>
          </a:prstGeom>
          <a:noFill/>
        </p:spPr>
        <p:txBody>
          <a:bodyPr wrap="square" rtlCol="0">
            <a:spAutoFit/>
          </a:bodyPr>
          <a:lstStyle/>
          <a:p>
            <a:pPr marL="285750" indent="-285750">
              <a:buFont typeface="Arial" panose="020B0604020202020204" pitchFamily="34" charset="0"/>
              <a:buChar char="•"/>
            </a:pPr>
            <a:r>
              <a:rPr lang="fr-FR" sz="3000" b="1" u="sng" dirty="0"/>
              <a:t>Des patients </a:t>
            </a:r>
            <a:r>
              <a:rPr lang="fr-FR" sz="3000" b="1" u="sng" dirty="0" err="1" smtClean="0"/>
              <a:t>rachialgiques</a:t>
            </a:r>
            <a:endParaRPr lang="fr-FR" sz="3000" b="1" u="sng" dirty="0" smtClean="0"/>
          </a:p>
          <a:p>
            <a:endParaRPr lang="fr-FR" sz="3000" b="1" u="sng" dirty="0" smtClean="0"/>
          </a:p>
          <a:p>
            <a:pPr marL="285750" indent="-285750">
              <a:buFont typeface="Wingdings" panose="05000000000000000000" pitchFamily="2" charset="2"/>
              <a:buChar char="v"/>
            </a:pPr>
            <a:r>
              <a:rPr lang="fr-FR" sz="1600" dirty="0" smtClean="0"/>
              <a:t>Accompagnement de le douleur dans sa dimension physique et psychique </a:t>
            </a:r>
          </a:p>
          <a:p>
            <a:r>
              <a:rPr lang="fr-FR" sz="1600" dirty="0" smtClean="0"/>
              <a:t>Prise en compte de l’anxiété, de l’émotion, du stress qui augmentent la perception de la douleur. </a:t>
            </a:r>
          </a:p>
          <a:p>
            <a:endParaRPr lang="fr-FR" sz="1600" dirty="0" smtClean="0"/>
          </a:p>
          <a:p>
            <a:r>
              <a:rPr lang="fr-FR" sz="1600" dirty="0" smtClean="0"/>
              <a:t>La psychomotricité accompagne le patient dans sa globalité et fait les ponts entre « corps et esprit ».</a:t>
            </a:r>
          </a:p>
          <a:p>
            <a:endParaRPr lang="fr-FR" sz="1600" dirty="0"/>
          </a:p>
          <a:p>
            <a:r>
              <a:rPr lang="fr-FR" sz="1600" dirty="0" smtClean="0"/>
              <a:t>L’image du corps, la motricité, le dialogue tonique et émotionnel, l’investissement de l’espace et du temps sont à restaurer. </a:t>
            </a:r>
          </a:p>
          <a:p>
            <a:endParaRPr lang="fr-FR" sz="1600" dirty="0"/>
          </a:p>
          <a:p>
            <a:pPr marL="285750" indent="-285750">
              <a:buFont typeface="Wingdings" panose="05000000000000000000" pitchFamily="2" charset="2"/>
              <a:buChar char="v"/>
            </a:pPr>
            <a:r>
              <a:rPr lang="fr-FR" sz="1600" dirty="0" smtClean="0"/>
              <a:t>Objectifs : </a:t>
            </a:r>
          </a:p>
          <a:p>
            <a:r>
              <a:rPr lang="fr-FR" sz="1600" dirty="0" smtClean="0"/>
              <a:t>Aider le patient à vivre avec ses douleurs, à s’adapter, à reprendre confiance en lui et dans son corps afin de retrouver de l’autonomie.</a:t>
            </a:r>
          </a:p>
          <a:p>
            <a:endParaRPr lang="fr-FR" sz="1600" dirty="0"/>
          </a:p>
          <a:p>
            <a:pPr marL="285750" indent="-285750">
              <a:buFont typeface="Wingdings" panose="05000000000000000000" pitchFamily="2" charset="2"/>
              <a:buChar char="v"/>
            </a:pPr>
            <a:r>
              <a:rPr lang="fr-FR" sz="1600" dirty="0" smtClean="0"/>
              <a:t>Moyens: </a:t>
            </a:r>
          </a:p>
          <a:p>
            <a:pPr marL="285750" indent="-285750">
              <a:buFontTx/>
              <a:buChar char="-"/>
            </a:pPr>
            <a:r>
              <a:rPr lang="fr-FR" sz="1600" dirty="0" smtClean="0"/>
              <a:t>Yoga </a:t>
            </a:r>
          </a:p>
          <a:p>
            <a:pPr marL="285750" indent="-285750">
              <a:buFontTx/>
              <a:buChar char="-"/>
            </a:pPr>
            <a:r>
              <a:rPr lang="fr-FR" sz="1600" dirty="0" smtClean="0"/>
              <a:t>Relaxation (sophrologie)</a:t>
            </a:r>
          </a:p>
          <a:p>
            <a:pPr marL="285750" indent="-285750">
              <a:buFontTx/>
              <a:buChar char="-"/>
            </a:pPr>
            <a:r>
              <a:rPr lang="fr-FR" sz="1600" dirty="0" smtClean="0"/>
              <a:t>Balnéothérapie </a:t>
            </a:r>
          </a:p>
          <a:p>
            <a:pPr marL="285750" indent="-285750">
              <a:buFontTx/>
              <a:buChar char="-"/>
            </a:pPr>
            <a:r>
              <a:rPr lang="fr-FR" sz="1600" dirty="0" smtClean="0"/>
              <a:t>Snoezelen</a:t>
            </a:r>
          </a:p>
          <a:p>
            <a:pPr marL="285750" indent="-285750">
              <a:buFontTx/>
              <a:buChar char="-"/>
            </a:pPr>
            <a:r>
              <a:rPr lang="fr-FR" sz="1600" dirty="0" smtClean="0"/>
              <a:t>Mandalas (favorise concentration, attention et inhibe la douleur)</a:t>
            </a:r>
          </a:p>
        </p:txBody>
      </p:sp>
    </p:spTree>
    <p:extLst>
      <p:ext uri="{BB962C8B-B14F-4D97-AF65-F5344CB8AC3E}">
        <p14:creationId xmlns:p14="http://schemas.microsoft.com/office/powerpoint/2010/main" val="1919535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73499" y="2060619"/>
            <a:ext cx="7868992" cy="2308324"/>
          </a:xfrm>
          <a:prstGeom prst="rect">
            <a:avLst/>
          </a:prstGeom>
          <a:noFill/>
          <a:ln w="38100">
            <a:solidFill>
              <a:schemeClr val="accent1"/>
            </a:solidFill>
            <a:prstDash val="dashDot"/>
          </a:ln>
        </p:spPr>
        <p:txBody>
          <a:bodyPr wrap="square" rtlCol="0">
            <a:spAutoFit/>
          </a:bodyPr>
          <a:lstStyle/>
          <a:p>
            <a:pPr algn="ctr"/>
            <a:r>
              <a:rPr lang="fr-FR" sz="7200" dirty="0" smtClean="0"/>
              <a:t>MERCI DE VOTRE ATTENTION</a:t>
            </a:r>
            <a:endParaRPr lang="es-ES" sz="7200" dirty="0"/>
          </a:p>
        </p:txBody>
      </p:sp>
    </p:spTree>
    <p:extLst>
      <p:ext uri="{BB962C8B-B14F-4D97-AF65-F5344CB8AC3E}">
        <p14:creationId xmlns:p14="http://schemas.microsoft.com/office/powerpoint/2010/main" val="2980922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Les décrets</a:t>
            </a:r>
            <a:endParaRPr lang="es-ES" sz="5400" dirty="0"/>
          </a:p>
        </p:txBody>
      </p:sp>
      <p:sp>
        <p:nvSpPr>
          <p:cNvPr id="3" name="ZoneTexte 2"/>
          <p:cNvSpPr txBox="1"/>
          <p:nvPr/>
        </p:nvSpPr>
        <p:spPr>
          <a:xfrm>
            <a:off x="1764406" y="2743200"/>
            <a:ext cx="8229600" cy="3046988"/>
          </a:xfrm>
          <a:prstGeom prst="rect">
            <a:avLst/>
          </a:prstGeom>
          <a:noFill/>
        </p:spPr>
        <p:txBody>
          <a:bodyPr wrap="square" rtlCol="0">
            <a:spAutoFit/>
          </a:bodyPr>
          <a:lstStyle/>
          <a:p>
            <a:pPr marL="285750" indent="-285750">
              <a:buFont typeface="Arial" panose="020B0604020202020204" pitchFamily="34" charset="0"/>
              <a:buChar char="•"/>
            </a:pPr>
            <a:r>
              <a:rPr lang="fr-FR" sz="3200" dirty="0" smtClean="0"/>
              <a:t>1974 : Diplôme d’Etat de psychorééducateur. </a:t>
            </a:r>
          </a:p>
          <a:p>
            <a:pPr marL="285750" indent="-285750">
              <a:buFont typeface="Arial" panose="020B0604020202020204" pitchFamily="34" charset="0"/>
              <a:buChar char="•"/>
            </a:pPr>
            <a:r>
              <a:rPr lang="fr-FR" sz="3200" dirty="0" smtClean="0"/>
              <a:t>1980 : Statut hospitalier des psychorééducateurs. </a:t>
            </a:r>
          </a:p>
          <a:p>
            <a:pPr marL="285750" indent="-285750">
              <a:buFont typeface="Arial" panose="020B0604020202020204" pitchFamily="34" charset="0"/>
              <a:buChar char="•"/>
            </a:pPr>
            <a:r>
              <a:rPr lang="fr-FR" sz="3200" dirty="0" smtClean="0"/>
              <a:t>1985 : Le psychorééducateur devient psychomotricien.</a:t>
            </a:r>
          </a:p>
          <a:p>
            <a:pPr marL="285750" indent="-285750">
              <a:buFont typeface="Arial" panose="020B0604020202020204" pitchFamily="34" charset="0"/>
              <a:buChar char="•"/>
            </a:pPr>
            <a:r>
              <a:rPr lang="fr-FR" sz="3200" dirty="0" smtClean="0"/>
              <a:t>1988 : Apparition d’un champ de compétences.</a:t>
            </a:r>
          </a:p>
          <a:p>
            <a:pPr marL="285750" indent="-285750">
              <a:buFont typeface="Arial" panose="020B0604020202020204" pitchFamily="34" charset="0"/>
              <a:buChar char="•"/>
            </a:pPr>
            <a:r>
              <a:rPr lang="fr-FR" sz="3200" dirty="0" smtClean="0"/>
              <a:t>1995 : Intégré aux auxiliaires médicaux. </a:t>
            </a:r>
            <a:endParaRPr lang="es-ES" sz="3200" dirty="0"/>
          </a:p>
        </p:txBody>
      </p:sp>
    </p:spTree>
    <p:extLst>
      <p:ext uri="{BB962C8B-B14F-4D97-AF65-F5344CB8AC3E}">
        <p14:creationId xmlns:p14="http://schemas.microsoft.com/office/powerpoint/2010/main" val="3210130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21228" y="2524259"/>
            <a:ext cx="7199290" cy="1754326"/>
          </a:xfrm>
          <a:prstGeom prst="rect">
            <a:avLst/>
          </a:prstGeom>
          <a:noFill/>
          <a:ln>
            <a:solidFill>
              <a:schemeClr val="accent1"/>
            </a:solidFill>
          </a:ln>
        </p:spPr>
        <p:txBody>
          <a:bodyPr wrap="square" rtlCol="0">
            <a:spAutoFit/>
          </a:bodyPr>
          <a:lstStyle/>
          <a:p>
            <a:pPr algn="ctr"/>
            <a:r>
              <a:rPr lang="fr-FR" sz="5400" dirty="0" smtClean="0"/>
              <a:t>Quelques notions sur la psychomotricité </a:t>
            </a:r>
            <a:endParaRPr lang="es-ES" sz="5400" dirty="0"/>
          </a:p>
        </p:txBody>
      </p:sp>
    </p:spTree>
    <p:extLst>
      <p:ext uri="{BB962C8B-B14F-4D97-AF65-F5344CB8AC3E}">
        <p14:creationId xmlns:p14="http://schemas.microsoft.com/office/powerpoint/2010/main" val="2895996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5400" dirty="0" smtClean="0"/>
              <a:t>Définition et rôle </a:t>
            </a:r>
            <a:endParaRPr lang="es-ES" sz="5400" dirty="0"/>
          </a:p>
        </p:txBody>
      </p:sp>
      <p:sp>
        <p:nvSpPr>
          <p:cNvPr id="3" name="ZoneTexte 2"/>
          <p:cNvSpPr txBox="1"/>
          <p:nvPr/>
        </p:nvSpPr>
        <p:spPr>
          <a:xfrm>
            <a:off x="1449949" y="3219718"/>
            <a:ext cx="9601195" cy="2000548"/>
          </a:xfrm>
          <a:prstGeom prst="rect">
            <a:avLst/>
          </a:prstGeom>
          <a:noFill/>
        </p:spPr>
        <p:txBody>
          <a:bodyPr wrap="square" rtlCol="0">
            <a:spAutoFit/>
          </a:bodyPr>
          <a:lstStyle/>
          <a:p>
            <a:pPr marL="285750" indent="-285750">
              <a:buFont typeface="Arial" panose="020B0604020202020204" pitchFamily="34" charset="0"/>
              <a:buChar char="•"/>
            </a:pPr>
            <a:r>
              <a:rPr lang="fr-FR" sz="2800" b="1" u="sng" dirty="0" smtClean="0"/>
              <a:t>Définition</a:t>
            </a:r>
          </a:p>
          <a:p>
            <a:r>
              <a:rPr lang="fr-FR" sz="2400" dirty="0" smtClean="0"/>
              <a:t>Le psychomotricien exerce conformément aux dispositions réglementaires et à la compétence requise pour tenter par une action globale, de favoriser ou de rétablir un développement harmonieux des fonctions motrices (schéma corporel, latéralité, espace, temps, motricité).</a:t>
            </a:r>
          </a:p>
        </p:txBody>
      </p:sp>
    </p:spTree>
    <p:extLst>
      <p:ext uri="{BB962C8B-B14F-4D97-AF65-F5344CB8AC3E}">
        <p14:creationId xmlns:p14="http://schemas.microsoft.com/office/powerpoint/2010/main" val="1654158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65160" y="2228044"/>
            <a:ext cx="9620518" cy="2369880"/>
          </a:xfrm>
          <a:prstGeom prst="rect">
            <a:avLst/>
          </a:prstGeom>
          <a:noFill/>
        </p:spPr>
        <p:txBody>
          <a:bodyPr wrap="square" rtlCol="0">
            <a:spAutoFit/>
          </a:bodyPr>
          <a:lstStyle/>
          <a:p>
            <a:pPr marL="285750" indent="-285750">
              <a:buFont typeface="Arial" panose="020B0604020202020204" pitchFamily="34" charset="0"/>
              <a:buChar char="•"/>
            </a:pPr>
            <a:r>
              <a:rPr lang="fr-FR" sz="2800" b="1" u="sng" dirty="0" smtClean="0"/>
              <a:t>Rôle</a:t>
            </a:r>
            <a:r>
              <a:rPr lang="fr-FR" dirty="0" smtClean="0"/>
              <a:t> </a:t>
            </a:r>
          </a:p>
          <a:p>
            <a:r>
              <a:rPr lang="fr-FR" sz="2400" dirty="0" smtClean="0"/>
              <a:t>La psychomotricien est un maillon de la chaîne des soins, car il contribue à la rééducation corporelle. Il propose (sous prescription médicale) d’expérimenter des situations nouvelles ayant pour objectif d’aider les patients à améliorer leur vécu corporel, de mieux se situer dans l’espace, dans le temps et dans les relations aux autres et à l’environnement. </a:t>
            </a:r>
            <a:endParaRPr lang="fr-FR" sz="2400" dirty="0"/>
          </a:p>
        </p:txBody>
      </p:sp>
    </p:spTree>
    <p:extLst>
      <p:ext uri="{BB962C8B-B14F-4D97-AF65-F5344CB8AC3E}">
        <p14:creationId xmlns:p14="http://schemas.microsoft.com/office/powerpoint/2010/main" val="3016145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85614" y="496407"/>
            <a:ext cx="10444765" cy="6494085"/>
          </a:xfrm>
          <a:prstGeom prst="rect">
            <a:avLst/>
          </a:prstGeom>
          <a:noFill/>
        </p:spPr>
        <p:txBody>
          <a:bodyPr wrap="square" rtlCol="0">
            <a:spAutoFit/>
          </a:bodyPr>
          <a:lstStyle/>
          <a:p>
            <a:pPr marL="285750" indent="-285750">
              <a:buFont typeface="Arial" panose="020B0604020202020204" pitchFamily="34" charset="0"/>
              <a:buChar char="•"/>
            </a:pPr>
            <a:r>
              <a:rPr lang="fr-FR" sz="2000" b="1" u="sng" dirty="0" smtClean="0"/>
              <a:t>Compétences professionnelles (décret n° 88 659 du 6 mai 1988)</a:t>
            </a:r>
          </a:p>
          <a:p>
            <a:r>
              <a:rPr lang="fr-FR" dirty="0" smtClean="0"/>
              <a:t>Les personnes titulaires du diplôme d’état de psychomotricien sont habilitées à accomplir, sur prescription médicale et après examen neuropsychologique du patient par le médecin, les actes professionnels suivants: </a:t>
            </a:r>
          </a:p>
          <a:p>
            <a:endParaRPr lang="fr-FR" dirty="0"/>
          </a:p>
          <a:p>
            <a:pPr marL="457200" indent="-457200">
              <a:buAutoNum type="arabicParenR"/>
            </a:pPr>
            <a:r>
              <a:rPr lang="fr-FR" dirty="0" smtClean="0"/>
              <a:t>Bilan psychomoteur </a:t>
            </a:r>
          </a:p>
          <a:p>
            <a:pPr marL="457200" indent="-457200">
              <a:buAutoNum type="arabicParenR"/>
            </a:pPr>
            <a:endParaRPr lang="fr-FR" dirty="0" smtClean="0"/>
          </a:p>
          <a:p>
            <a:pPr marL="457200" indent="-457200">
              <a:buAutoNum type="arabicParenR"/>
            </a:pPr>
            <a:r>
              <a:rPr lang="fr-FR" dirty="0" smtClean="0"/>
              <a:t>Education précoce et stimulations psychomotrices</a:t>
            </a:r>
          </a:p>
          <a:p>
            <a:pPr marL="457200" indent="-457200">
              <a:buAutoNum type="arabicParenR"/>
            </a:pPr>
            <a:endParaRPr lang="es-ES" sz="1600" dirty="0" smtClean="0"/>
          </a:p>
          <a:p>
            <a:pPr marL="457200" indent="-457200">
              <a:buAutoNum type="arabicParenR"/>
            </a:pPr>
            <a:r>
              <a:rPr lang="fr-FR" dirty="0" smtClean="0"/>
              <a:t>Rééducation des troubles de développement psychomoteur ou des désordres psychomoteurs suivant au moyen de techniques de relaxation dynamique, d’éducation gestuelle, d’expression corporelle ou plastique et par des activités rythmiques, de jeu, d’équilibration et de coordination: </a:t>
            </a:r>
            <a:endParaRPr lang="fr-FR" dirty="0"/>
          </a:p>
          <a:p>
            <a:r>
              <a:rPr lang="fr-FR" dirty="0"/>
              <a:t> </a:t>
            </a:r>
            <a:r>
              <a:rPr lang="fr-FR" dirty="0" smtClean="0"/>
              <a:t>      Retard du développement psychomoteur; </a:t>
            </a:r>
            <a:endParaRPr lang="fr-FR" dirty="0"/>
          </a:p>
          <a:p>
            <a:r>
              <a:rPr lang="fr-FR" dirty="0" smtClean="0"/>
              <a:t>       Troubles de la maturation et de la régulation tonique; </a:t>
            </a:r>
          </a:p>
          <a:p>
            <a:r>
              <a:rPr lang="fr-FR" dirty="0"/>
              <a:t> </a:t>
            </a:r>
            <a:r>
              <a:rPr lang="fr-FR" dirty="0" smtClean="0"/>
              <a:t>      Troubles du schéma corporel; </a:t>
            </a:r>
          </a:p>
          <a:p>
            <a:r>
              <a:rPr lang="fr-FR" dirty="0" smtClean="0"/>
              <a:t>       Troubles de la latéralité; </a:t>
            </a:r>
          </a:p>
          <a:p>
            <a:r>
              <a:rPr lang="fr-FR" dirty="0" smtClean="0"/>
              <a:t>       Troubles de l’organisation spatio-temporelle; </a:t>
            </a:r>
          </a:p>
          <a:p>
            <a:r>
              <a:rPr lang="fr-FR" dirty="0" smtClean="0"/>
              <a:t>       Dysharmonies psychomotrices; </a:t>
            </a:r>
          </a:p>
          <a:p>
            <a:r>
              <a:rPr lang="fr-FR" dirty="0" smtClean="0"/>
              <a:t>       Maladresses motrices et gestuelles, dyspraxies; </a:t>
            </a:r>
          </a:p>
          <a:p>
            <a:r>
              <a:rPr lang="fr-FR" dirty="0" smtClean="0"/>
              <a:t>       Instabilité psychomotrice, </a:t>
            </a:r>
          </a:p>
          <a:p>
            <a:r>
              <a:rPr lang="fr-FR" dirty="0" smtClean="0"/>
              <a:t>       Inhibition psychomotrice; </a:t>
            </a:r>
          </a:p>
          <a:p>
            <a:r>
              <a:rPr lang="fr-FR" dirty="0" smtClean="0"/>
              <a:t>       Troubles de la </a:t>
            </a:r>
            <a:r>
              <a:rPr lang="fr-FR" dirty="0" err="1" smtClean="0"/>
              <a:t>graphomotricité</a:t>
            </a:r>
            <a:r>
              <a:rPr lang="fr-FR" dirty="0" smtClean="0"/>
              <a:t> à l’exclusion de la rééducation du langage écrit </a:t>
            </a:r>
          </a:p>
          <a:p>
            <a:endParaRPr lang="fr-FR" dirty="0" smtClean="0"/>
          </a:p>
          <a:p>
            <a:endParaRPr lang="fr-FR" sz="2000" dirty="0" smtClean="0"/>
          </a:p>
        </p:txBody>
      </p:sp>
    </p:spTree>
    <p:extLst>
      <p:ext uri="{BB962C8B-B14F-4D97-AF65-F5344CB8AC3E}">
        <p14:creationId xmlns:p14="http://schemas.microsoft.com/office/powerpoint/2010/main" val="4168057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Modalités d’accompagnements</a:t>
            </a:r>
            <a:endParaRPr lang="es-ES" dirty="0"/>
          </a:p>
        </p:txBody>
      </p:sp>
      <p:sp>
        <p:nvSpPr>
          <p:cNvPr id="3" name="ZoneTexte 2"/>
          <p:cNvSpPr txBox="1"/>
          <p:nvPr/>
        </p:nvSpPr>
        <p:spPr>
          <a:xfrm>
            <a:off x="1066800" y="2910624"/>
            <a:ext cx="10058400" cy="2677656"/>
          </a:xfrm>
          <a:prstGeom prst="rect">
            <a:avLst/>
          </a:prstGeom>
          <a:noFill/>
        </p:spPr>
        <p:txBody>
          <a:bodyPr wrap="square" rtlCol="0">
            <a:spAutoFit/>
          </a:bodyPr>
          <a:lstStyle/>
          <a:p>
            <a:r>
              <a:rPr lang="fr-FR" sz="2400" dirty="0" smtClean="0"/>
              <a:t>Elles dépendent de l’état clinique du patient. L’accompagnement psychomoteur n’est donc pas systématique et doit répondre à des objectifs bien spécifiques. </a:t>
            </a:r>
            <a:endParaRPr lang="fr-FR" sz="2400" dirty="0"/>
          </a:p>
          <a:p>
            <a:r>
              <a:rPr lang="fr-FR" sz="2400" dirty="0" smtClean="0"/>
              <a:t>Les séances peuvent se faire en individuel, en groupe ou les deux, toujours en concordance avec le projet du patient.</a:t>
            </a:r>
          </a:p>
          <a:p>
            <a:r>
              <a:rPr lang="fr-FR" sz="2400" dirty="0" smtClean="0"/>
              <a:t>La séance dure généralement 45 minutes selon l’état du patient. Elle est régulière et s’effectue en mesure du possible dans le même cadre espace-temps, permettant d’apporter au patient une stabilité des repères ce qui est rassurant et sécurisant.</a:t>
            </a:r>
            <a:endParaRPr lang="es-ES" sz="2400" dirty="0"/>
          </a:p>
        </p:txBody>
      </p:sp>
    </p:spTree>
    <p:extLst>
      <p:ext uri="{BB962C8B-B14F-4D97-AF65-F5344CB8AC3E}">
        <p14:creationId xmlns:p14="http://schemas.microsoft.com/office/powerpoint/2010/main" val="1057456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bilan psychomoteur</a:t>
            </a:r>
            <a:endParaRPr lang="es-ES" dirty="0"/>
          </a:p>
        </p:txBody>
      </p:sp>
      <p:sp>
        <p:nvSpPr>
          <p:cNvPr id="3" name="ZoneTexte 2"/>
          <p:cNvSpPr txBox="1"/>
          <p:nvPr/>
        </p:nvSpPr>
        <p:spPr>
          <a:xfrm>
            <a:off x="1195053" y="2472744"/>
            <a:ext cx="9801893" cy="3816429"/>
          </a:xfrm>
          <a:prstGeom prst="rect">
            <a:avLst/>
          </a:prstGeom>
          <a:noFill/>
        </p:spPr>
        <p:txBody>
          <a:bodyPr wrap="square" rtlCol="0">
            <a:spAutoFit/>
          </a:bodyPr>
          <a:lstStyle/>
          <a:p>
            <a:r>
              <a:rPr lang="fr-FR" sz="2200" dirty="0" smtClean="0"/>
              <a:t>Il permet d’évaluer les capacités et les difficultés du patient dans un temps donné afin de pouvoir établir un projet thérapeutique. </a:t>
            </a:r>
          </a:p>
          <a:p>
            <a:r>
              <a:rPr lang="fr-FR" sz="2200" dirty="0" smtClean="0"/>
              <a:t>Le bilan est réalisé à l’aide de tests et d’épreuves adaptés à chaque patient et selon les pathologies. </a:t>
            </a:r>
          </a:p>
          <a:p>
            <a:endParaRPr lang="fr-FR" sz="2200" dirty="0"/>
          </a:p>
          <a:p>
            <a:r>
              <a:rPr lang="fr-FR" sz="2200" dirty="0" smtClean="0"/>
              <a:t>Il s’intéresse à plusieurs domaines: </a:t>
            </a:r>
          </a:p>
          <a:p>
            <a:endParaRPr lang="fr-FR" sz="2200" dirty="0"/>
          </a:p>
          <a:p>
            <a:pPr marL="285750" indent="-285750">
              <a:buFont typeface="Wingdings" panose="05000000000000000000" pitchFamily="2" charset="2"/>
              <a:buChar char="Ø"/>
            </a:pPr>
            <a:r>
              <a:rPr lang="fr-FR" sz="2200" dirty="0" smtClean="0"/>
              <a:t>Le comportement, </a:t>
            </a:r>
            <a:r>
              <a:rPr lang="fr-FR" sz="2200" dirty="0"/>
              <a:t>l</a:t>
            </a:r>
            <a:r>
              <a:rPr lang="fr-FR" sz="2200" dirty="0" smtClean="0"/>
              <a:t>a relation à l’autre, la confiance en soi, l’agressivité, les troubles de la communication, l’anxiété…</a:t>
            </a:r>
          </a:p>
          <a:p>
            <a:pPr marL="285750" indent="-285750">
              <a:buFont typeface="Wingdings" panose="05000000000000000000" pitchFamily="2" charset="2"/>
              <a:buChar char="Ø"/>
            </a:pPr>
            <a:r>
              <a:rPr lang="fr-FR" sz="2200" dirty="0" smtClean="0"/>
              <a:t>Le schéma corporel (test de Berges-</a:t>
            </a:r>
            <a:r>
              <a:rPr lang="fr-FR" sz="2200" dirty="0" err="1" smtClean="0"/>
              <a:t>Lézine</a:t>
            </a:r>
            <a:r>
              <a:rPr lang="fr-FR" sz="2200" dirty="0" smtClean="0"/>
              <a:t>)</a:t>
            </a:r>
          </a:p>
          <a:p>
            <a:pPr marL="285750" indent="-285750">
              <a:buFont typeface="Wingdings" panose="05000000000000000000" pitchFamily="2" charset="2"/>
              <a:buChar char="Ø"/>
            </a:pPr>
            <a:r>
              <a:rPr lang="fr-FR" sz="2200" dirty="0" smtClean="0"/>
              <a:t>Le tonus (extensibilité, ballant)</a:t>
            </a:r>
            <a:endParaRPr lang="es-ES" sz="2200" dirty="0"/>
          </a:p>
        </p:txBody>
      </p:sp>
    </p:spTree>
    <p:extLst>
      <p:ext uri="{BB962C8B-B14F-4D97-AF65-F5344CB8AC3E}">
        <p14:creationId xmlns:p14="http://schemas.microsoft.com/office/powerpoint/2010/main" val="636293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339402" y="1249251"/>
            <a:ext cx="9607639" cy="4801314"/>
          </a:xfrm>
          <a:prstGeom prst="rect">
            <a:avLst/>
          </a:prstGeom>
          <a:noFill/>
        </p:spPr>
        <p:txBody>
          <a:bodyPr wrap="square" rtlCol="0">
            <a:spAutoFit/>
          </a:bodyPr>
          <a:lstStyle/>
          <a:p>
            <a:pPr marL="285750" indent="-285750">
              <a:buFont typeface="Wingdings" panose="05000000000000000000" pitchFamily="2" charset="2"/>
              <a:buChar char="Ø"/>
            </a:pPr>
            <a:r>
              <a:rPr lang="fr-FR" sz="2400" dirty="0" smtClean="0"/>
              <a:t>La latéralité (test de Harris) </a:t>
            </a:r>
          </a:p>
          <a:p>
            <a:pPr marL="285750" indent="-285750">
              <a:buFont typeface="Wingdings" panose="05000000000000000000" pitchFamily="2" charset="2"/>
              <a:buChar char="Ø"/>
            </a:pPr>
            <a:r>
              <a:rPr lang="fr-FR" sz="2400" dirty="0" smtClean="0"/>
              <a:t>La motricité globale: </a:t>
            </a:r>
          </a:p>
          <a:p>
            <a:pPr marL="742950" lvl="1" indent="-285750">
              <a:buFont typeface="Wingdings" panose="05000000000000000000" pitchFamily="2" charset="2"/>
              <a:buChar char="ü"/>
            </a:pPr>
            <a:r>
              <a:rPr lang="fr-FR" sz="2400" dirty="0"/>
              <a:t> </a:t>
            </a:r>
            <a:r>
              <a:rPr lang="fr-FR" sz="2400" dirty="0" smtClean="0"/>
              <a:t>Equilibre statique et dynamique </a:t>
            </a:r>
          </a:p>
          <a:p>
            <a:pPr marL="742950" lvl="1" indent="-285750">
              <a:buFont typeface="Wingdings" panose="05000000000000000000" pitchFamily="2" charset="2"/>
              <a:buChar char="ü"/>
            </a:pPr>
            <a:r>
              <a:rPr lang="fr-FR" sz="2400" dirty="0" smtClean="0"/>
              <a:t>Coordination/dissociation </a:t>
            </a:r>
          </a:p>
          <a:p>
            <a:pPr marL="285750" indent="-285750">
              <a:buFont typeface="Wingdings" panose="05000000000000000000" pitchFamily="2" charset="2"/>
              <a:buChar char="Ø"/>
            </a:pPr>
            <a:r>
              <a:rPr lang="fr-FR" sz="2400" dirty="0" smtClean="0"/>
              <a:t>La motricité fine: </a:t>
            </a:r>
          </a:p>
          <a:p>
            <a:pPr marL="742950" lvl="1" indent="-285750">
              <a:buFont typeface="Wingdings" panose="05000000000000000000" pitchFamily="2" charset="2"/>
              <a:buChar char="ü"/>
            </a:pPr>
            <a:r>
              <a:rPr lang="fr-FR" sz="2400" dirty="0" smtClean="0"/>
              <a:t>Motricité faciale </a:t>
            </a:r>
          </a:p>
          <a:p>
            <a:pPr marL="742950" lvl="1" indent="-285750">
              <a:buFont typeface="Wingdings" panose="05000000000000000000" pitchFamily="2" charset="2"/>
              <a:buChar char="ü"/>
            </a:pPr>
            <a:r>
              <a:rPr lang="fr-FR" sz="2400" dirty="0" smtClean="0"/>
              <a:t>Déliement digital </a:t>
            </a:r>
          </a:p>
          <a:p>
            <a:pPr marL="742950" lvl="1" indent="-285750">
              <a:buFont typeface="Wingdings" panose="05000000000000000000" pitchFamily="2" charset="2"/>
              <a:buChar char="ü"/>
            </a:pPr>
            <a:r>
              <a:rPr lang="fr-FR" sz="2400" dirty="0" smtClean="0"/>
              <a:t>Coordination manuelle et oculo-manuelle </a:t>
            </a:r>
          </a:p>
          <a:p>
            <a:pPr marL="285750" indent="-285750">
              <a:buFont typeface="Wingdings" panose="05000000000000000000" pitchFamily="2" charset="2"/>
              <a:buChar char="Ø"/>
            </a:pPr>
            <a:r>
              <a:rPr lang="fr-FR" sz="2400" dirty="0" smtClean="0"/>
              <a:t>L’organisation perceptivo-motrice et </a:t>
            </a:r>
            <a:r>
              <a:rPr lang="fr-FR" sz="2400" dirty="0" err="1" smtClean="0"/>
              <a:t>gnoso</a:t>
            </a:r>
            <a:r>
              <a:rPr lang="fr-FR" sz="2400" dirty="0" smtClean="0"/>
              <a:t>-praxique </a:t>
            </a:r>
          </a:p>
          <a:p>
            <a:pPr marL="285750" indent="-285750">
              <a:buFont typeface="Wingdings" panose="05000000000000000000" pitchFamily="2" charset="2"/>
              <a:buChar char="Ø"/>
            </a:pPr>
            <a:r>
              <a:rPr lang="fr-FR" sz="2400" dirty="0" smtClean="0"/>
              <a:t>L’organisation temporelle (test de </a:t>
            </a:r>
            <a:r>
              <a:rPr lang="fr-FR" sz="2400" dirty="0" err="1" smtClean="0"/>
              <a:t>Mirastamback</a:t>
            </a:r>
            <a:r>
              <a:rPr lang="fr-FR" sz="2400" dirty="0" smtClean="0"/>
              <a:t>)</a:t>
            </a:r>
          </a:p>
          <a:p>
            <a:pPr marL="285750" indent="-285750">
              <a:buFont typeface="Wingdings" panose="05000000000000000000" pitchFamily="2" charset="2"/>
              <a:buChar char="Ø"/>
            </a:pPr>
            <a:r>
              <a:rPr lang="fr-FR" sz="2400" dirty="0" smtClean="0"/>
              <a:t>L’organisation spatiale (test de Head, Piaget…)</a:t>
            </a:r>
          </a:p>
          <a:p>
            <a:pPr marL="285750" indent="-285750">
              <a:buFont typeface="Wingdings" panose="05000000000000000000" pitchFamily="2" charset="2"/>
              <a:buChar char="Ø"/>
            </a:pPr>
            <a:r>
              <a:rPr lang="fr-FR" sz="2400" dirty="0" smtClean="0"/>
              <a:t>La </a:t>
            </a:r>
            <a:r>
              <a:rPr lang="fr-FR" sz="2400" dirty="0" err="1" smtClean="0"/>
              <a:t>graphomotricité</a:t>
            </a:r>
            <a:r>
              <a:rPr lang="fr-FR" sz="2400" dirty="0" smtClean="0"/>
              <a:t> </a:t>
            </a:r>
          </a:p>
          <a:p>
            <a:pPr marL="285750" indent="-285750">
              <a:buFont typeface="Wingdings" panose="05000000000000000000" pitchFamily="2" charset="2"/>
              <a:buChar char="ü"/>
            </a:pPr>
            <a:endParaRPr lang="fr-FR" dirty="0" smtClean="0"/>
          </a:p>
        </p:txBody>
      </p:sp>
    </p:spTree>
    <p:extLst>
      <p:ext uri="{BB962C8B-B14F-4D97-AF65-F5344CB8AC3E}">
        <p14:creationId xmlns:p14="http://schemas.microsoft.com/office/powerpoint/2010/main" val="22602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138</TotalTime>
  <Words>756</Words>
  <Application>Microsoft Office PowerPoint</Application>
  <PresentationFormat>Grand écran</PresentationFormat>
  <Paragraphs>95</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Garamond</vt:lpstr>
      <vt:lpstr>Wingdings</vt:lpstr>
      <vt:lpstr>Organique</vt:lpstr>
      <vt:lpstr>LA PSYCHOMOTRICITÉ</vt:lpstr>
      <vt:lpstr>Les décrets</vt:lpstr>
      <vt:lpstr>Présentation PowerPoint</vt:lpstr>
      <vt:lpstr>Définition et rôle </vt:lpstr>
      <vt:lpstr>Présentation PowerPoint</vt:lpstr>
      <vt:lpstr>Présentation PowerPoint</vt:lpstr>
      <vt:lpstr>Modalités d’accompagnements</vt:lpstr>
      <vt:lpstr>Le bilan psychomoteur</vt:lpstr>
      <vt:lpstr>Présentation PowerPoint</vt:lpstr>
      <vt:lpstr>Les différents accompagnements psychomoteurs</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PSYCHOMOTRICITÉ</dc:title>
  <dc:creator>Sandrine Dubois</dc:creator>
  <cp:lastModifiedBy>Sandrine Dubois</cp:lastModifiedBy>
  <cp:revision>13</cp:revision>
  <dcterms:created xsi:type="dcterms:W3CDTF">2015-06-25T18:59:01Z</dcterms:created>
  <dcterms:modified xsi:type="dcterms:W3CDTF">2015-06-25T21:17:38Z</dcterms:modified>
</cp:coreProperties>
</file>