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84" r:id="rId2"/>
    <p:sldId id="291" r:id="rId3"/>
    <p:sldId id="290" r:id="rId4"/>
    <p:sldId id="299" r:id="rId5"/>
    <p:sldId id="300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MT" id="{9DB0AD70-B6F0-456B-AF08-98BC9FBE27E9}">
          <p14:sldIdLst>
            <p14:sldId id="284"/>
            <p14:sldId id="291"/>
            <p14:sldId id="290"/>
            <p14:sldId id="299"/>
            <p14:sldId id="300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163" d="100"/>
          <a:sy n="163" d="100"/>
        </p:scale>
        <p:origin x="-144" y="-102"/>
      </p:cViewPr>
      <p:guideLst>
        <p:guide orient="horz" pos="1620"/>
        <p:guide orient="horz" pos="715"/>
        <p:guide orient="horz" pos="2798"/>
        <p:guide orient="horz" pos="2743"/>
        <p:guide orient="horz" pos="3111"/>
        <p:guide orient="horz" pos="665"/>
        <p:guide orient="horz" pos="1862"/>
        <p:guide orient="horz" pos="1301"/>
        <p:guide orient="horz" pos="1395"/>
        <p:guide orient="horz" pos="3044"/>
        <p:guide orient="horz" pos="2876"/>
        <p:guide orient="horz" pos="593"/>
        <p:guide pos="2880"/>
        <p:guide pos="257"/>
        <p:guide pos="5515"/>
        <p:guide pos="5188"/>
        <p:guide pos="3353"/>
        <p:guide pos="4805"/>
        <p:guide pos="1436"/>
        <p:guide pos="794"/>
        <p:guide pos="53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50710-B8B7-4D8F-BDE7-5C763412CDFD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06ACB-0641-497D-A6F6-17171FCA9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97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D8E2-0DB1-48BA-A565-8BBA3DA4AEA7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5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 userDrawn="1"/>
        </p:nvSpPr>
        <p:spPr>
          <a:xfrm rot="8100000">
            <a:off x="615594" y="2990457"/>
            <a:ext cx="3639216" cy="4029858"/>
          </a:xfrm>
          <a:custGeom>
            <a:avLst/>
            <a:gdLst>
              <a:gd name="connsiteX0" fmla="*/ 0 w 3639216"/>
              <a:gd name="connsiteY0" fmla="*/ 4029858 h 4029858"/>
              <a:gd name="connsiteX1" fmla="*/ 0 w 3639216"/>
              <a:gd name="connsiteY1" fmla="*/ 2386471 h 4029858"/>
              <a:gd name="connsiteX2" fmla="*/ 0 w 3639216"/>
              <a:gd name="connsiteY2" fmla="*/ 0 h 4029858"/>
              <a:gd name="connsiteX3" fmla="*/ 3639216 w 3639216"/>
              <a:gd name="connsiteY3" fmla="*/ 3639216 h 4029858"/>
              <a:gd name="connsiteX4" fmla="*/ 3248574 w 3639216"/>
              <a:gd name="connsiteY4" fmla="*/ 4029858 h 402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216" h="4029858">
                <a:moveTo>
                  <a:pt x="0" y="4029858"/>
                </a:moveTo>
                <a:lnTo>
                  <a:pt x="0" y="2386471"/>
                </a:lnTo>
                <a:lnTo>
                  <a:pt x="0" y="0"/>
                </a:lnTo>
                <a:lnTo>
                  <a:pt x="3639216" y="3639216"/>
                </a:lnTo>
                <a:lnTo>
                  <a:pt x="3248574" y="402985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 userDrawn="1"/>
        </p:nvSpPr>
        <p:spPr>
          <a:xfrm rot="8100000">
            <a:off x="-2098600" y="-475418"/>
            <a:ext cx="6492725" cy="3246363"/>
          </a:xfrm>
          <a:custGeom>
            <a:avLst/>
            <a:gdLst>
              <a:gd name="connsiteX0" fmla="*/ 3244147 w 6492725"/>
              <a:gd name="connsiteY0" fmla="*/ 3244147 h 3246363"/>
              <a:gd name="connsiteX1" fmla="*/ 0 w 6492725"/>
              <a:gd name="connsiteY1" fmla="*/ 0 h 3246363"/>
              <a:gd name="connsiteX2" fmla="*/ 3244147 w 6492725"/>
              <a:gd name="connsiteY2" fmla="*/ 0 h 3246363"/>
              <a:gd name="connsiteX3" fmla="*/ 3246363 w 6492725"/>
              <a:gd name="connsiteY3" fmla="*/ 3246363 h 3246363"/>
              <a:gd name="connsiteX4" fmla="*/ 3244148 w 6492725"/>
              <a:gd name="connsiteY4" fmla="*/ 3244148 h 3246363"/>
              <a:gd name="connsiteX5" fmla="*/ 3244148 w 6492725"/>
              <a:gd name="connsiteY5" fmla="*/ 0 h 3246363"/>
              <a:gd name="connsiteX6" fmla="*/ 6492725 w 6492725"/>
              <a:gd name="connsiteY6" fmla="*/ 0 h 3246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92725" h="3246363">
                <a:moveTo>
                  <a:pt x="3244147" y="3244147"/>
                </a:moveTo>
                <a:lnTo>
                  <a:pt x="0" y="0"/>
                </a:lnTo>
                <a:lnTo>
                  <a:pt x="3244147" y="0"/>
                </a:lnTo>
                <a:close/>
                <a:moveTo>
                  <a:pt x="3246363" y="3246363"/>
                </a:moveTo>
                <a:lnTo>
                  <a:pt x="3244148" y="3244148"/>
                </a:lnTo>
                <a:lnTo>
                  <a:pt x="3244148" y="0"/>
                </a:lnTo>
                <a:lnTo>
                  <a:pt x="649272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orme libre 28"/>
          <p:cNvSpPr/>
          <p:nvPr userDrawn="1"/>
        </p:nvSpPr>
        <p:spPr>
          <a:xfrm rot="2700000">
            <a:off x="4980926" y="-217905"/>
            <a:ext cx="5213039" cy="6463568"/>
          </a:xfrm>
          <a:custGeom>
            <a:avLst/>
            <a:gdLst>
              <a:gd name="connsiteX0" fmla="*/ 0 w 5213039"/>
              <a:gd name="connsiteY0" fmla="*/ 1576035 h 6463568"/>
              <a:gd name="connsiteX1" fmla="*/ 1576035 w 5213039"/>
              <a:gd name="connsiteY1" fmla="*/ 0 h 6463568"/>
              <a:gd name="connsiteX2" fmla="*/ 5213039 w 5213039"/>
              <a:gd name="connsiteY2" fmla="*/ 3637004 h 6463568"/>
              <a:gd name="connsiteX3" fmla="*/ 3642725 w 5213039"/>
              <a:gd name="connsiteY3" fmla="*/ 5207318 h 6463568"/>
              <a:gd name="connsiteX4" fmla="*/ 2386474 w 5213039"/>
              <a:gd name="connsiteY4" fmla="*/ 6463568 h 6463568"/>
              <a:gd name="connsiteX5" fmla="*/ 0 w 5213039"/>
              <a:gd name="connsiteY5" fmla="*/ 6463568 h 646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13039" h="6463568">
                <a:moveTo>
                  <a:pt x="0" y="1576035"/>
                </a:moveTo>
                <a:lnTo>
                  <a:pt x="1576035" y="0"/>
                </a:lnTo>
                <a:lnTo>
                  <a:pt x="5213039" y="3637004"/>
                </a:lnTo>
                <a:lnTo>
                  <a:pt x="3642725" y="5207318"/>
                </a:lnTo>
                <a:lnTo>
                  <a:pt x="2386474" y="6463568"/>
                </a:lnTo>
                <a:lnTo>
                  <a:pt x="0" y="64635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gray">
          <a:xfrm>
            <a:off x="-1" y="5002020"/>
            <a:ext cx="265114" cy="135000"/>
          </a:xfr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AF213B9F-BE22-4A63-A428-DBF13F03AC54}" type="datetime1">
              <a:rPr lang="fr-FR" smtClean="0"/>
              <a:t>12/11/2020</a:t>
            </a:fld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gray">
          <a:xfrm>
            <a:off x="-1" y="5002020"/>
            <a:ext cx="266400" cy="135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 bwMode="gray">
          <a:xfrm>
            <a:off x="-1" y="5002020"/>
            <a:ext cx="266400" cy="135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03577" y="688180"/>
            <a:ext cx="5251448" cy="3359945"/>
          </a:xfrm>
        </p:spPr>
        <p:txBody>
          <a:bodyPr anchor="ctr" anchorCtr="0"/>
          <a:lstStyle>
            <a:lvl1pPr algn="r">
              <a:defRPr sz="3400" b="1" cap="all">
                <a:solidFill>
                  <a:schemeClr val="bg1"/>
                </a:solidFill>
              </a:defRPr>
            </a:lvl1pPr>
            <a:lvl2pPr algn="r">
              <a:defRPr sz="3400" b="0" cap="all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</a:t>
            </a:r>
          </a:p>
          <a:p>
            <a:pPr lvl="1"/>
            <a:r>
              <a:rPr lang="fr-FR" dirty="0" smtClean="0"/>
              <a:t>TITRE</a:t>
            </a:r>
          </a:p>
        </p:txBody>
      </p:sp>
      <p:pic>
        <p:nvPicPr>
          <p:cNvPr id="30" name="Image 29" descr="logo_couv_1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16754" y="507900"/>
            <a:ext cx="1944000" cy="114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B14A-CACF-42C9-B0C0-8A1CAF9AD1D0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4F61-F991-445E-BFCE-4664FCA012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76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B14A-CACF-42C9-B0C0-8A1CAF9AD1D0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4F61-F991-445E-BFCE-4664FCA012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54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e libre 24"/>
          <p:cNvSpPr/>
          <p:nvPr userDrawn="1"/>
        </p:nvSpPr>
        <p:spPr>
          <a:xfrm>
            <a:off x="0" y="0"/>
            <a:ext cx="3810001" cy="2664618"/>
          </a:xfrm>
          <a:custGeom>
            <a:avLst/>
            <a:gdLst>
              <a:gd name="connsiteX0" fmla="*/ 0 w 3810001"/>
              <a:gd name="connsiteY0" fmla="*/ 0 h 2664618"/>
              <a:gd name="connsiteX1" fmla="*/ 3810001 w 3810001"/>
              <a:gd name="connsiteY1" fmla="*/ 0 h 2664618"/>
              <a:gd name="connsiteX2" fmla="*/ 1145383 w 3810001"/>
              <a:gd name="connsiteY2" fmla="*/ 2664618 h 2664618"/>
              <a:gd name="connsiteX3" fmla="*/ 0 w 3810001"/>
              <a:gd name="connsiteY3" fmla="*/ 1519236 h 2664618"/>
              <a:gd name="connsiteX4" fmla="*/ 0 w 3810001"/>
              <a:gd name="connsiteY4" fmla="*/ 0 h 2664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1" h="2664618">
                <a:moveTo>
                  <a:pt x="0" y="0"/>
                </a:moveTo>
                <a:lnTo>
                  <a:pt x="3810001" y="0"/>
                </a:lnTo>
                <a:lnTo>
                  <a:pt x="1145383" y="2664618"/>
                </a:lnTo>
                <a:lnTo>
                  <a:pt x="0" y="151923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 userDrawn="1"/>
        </p:nvSpPr>
        <p:spPr>
          <a:xfrm>
            <a:off x="1145383" y="0"/>
            <a:ext cx="7998617" cy="5143500"/>
          </a:xfrm>
          <a:custGeom>
            <a:avLst/>
            <a:gdLst>
              <a:gd name="connsiteX0" fmla="*/ 2664618 w 7998617"/>
              <a:gd name="connsiteY0" fmla="*/ 0 h 5143500"/>
              <a:gd name="connsiteX1" fmla="*/ 7998617 w 7998617"/>
              <a:gd name="connsiteY1" fmla="*/ 0 h 5143500"/>
              <a:gd name="connsiteX2" fmla="*/ 7998617 w 7998617"/>
              <a:gd name="connsiteY2" fmla="*/ 5143500 h 5143500"/>
              <a:gd name="connsiteX3" fmla="*/ 2478882 w 7998617"/>
              <a:gd name="connsiteY3" fmla="*/ 5143500 h 5143500"/>
              <a:gd name="connsiteX4" fmla="*/ 0 w 7998617"/>
              <a:gd name="connsiteY4" fmla="*/ 2664618 h 5143500"/>
              <a:gd name="connsiteX5" fmla="*/ 2664618 w 7998617"/>
              <a:gd name="connsiteY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98617" h="5143500">
                <a:moveTo>
                  <a:pt x="2664618" y="0"/>
                </a:moveTo>
                <a:lnTo>
                  <a:pt x="7998617" y="0"/>
                </a:lnTo>
                <a:lnTo>
                  <a:pt x="7998617" y="5143500"/>
                </a:lnTo>
                <a:lnTo>
                  <a:pt x="2478882" y="5143500"/>
                </a:lnTo>
                <a:lnTo>
                  <a:pt x="0" y="2664618"/>
                </a:lnTo>
                <a:lnTo>
                  <a:pt x="2664618" y="0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gray">
          <a:xfrm>
            <a:off x="-1" y="5002020"/>
            <a:ext cx="265114" cy="135000"/>
          </a:xfrm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53D67070-8DF5-4606-AADA-EDE74669700F}" type="datetime1">
              <a:rPr lang="fr-FR" smtClean="0"/>
              <a:t>12/11/2020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gray">
          <a:xfrm>
            <a:off x="-1" y="5002020"/>
            <a:ext cx="266400" cy="135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 bwMode="gray">
          <a:xfrm>
            <a:off x="-1" y="5002020"/>
            <a:ext cx="266400" cy="13500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73189" y="688180"/>
            <a:ext cx="7081836" cy="3369470"/>
          </a:xfrm>
        </p:spPr>
        <p:txBody>
          <a:bodyPr anchor="ctr" anchorCtr="0"/>
          <a:lstStyle>
            <a:lvl1pPr algn="r">
              <a:defRPr sz="3400" b="0" cap="all">
                <a:solidFill>
                  <a:schemeClr val="bg1"/>
                </a:solidFill>
              </a:defRPr>
            </a:lvl1pPr>
            <a:lvl2pPr algn="r">
              <a:defRPr sz="3400" b="1" cap="all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Chapitre</a:t>
            </a:r>
          </a:p>
          <a:p>
            <a:pPr lvl="1"/>
            <a:r>
              <a:rPr lang="fr-FR" dirty="0" smtClean="0"/>
              <a:t>Chapitre</a:t>
            </a:r>
          </a:p>
        </p:txBody>
      </p:sp>
      <p:pic>
        <p:nvPicPr>
          <p:cNvPr id="27" name="Image 26" descr="logo_couv_1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39552" y="3953662"/>
            <a:ext cx="1224000" cy="7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7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 userDrawn="1"/>
        </p:nvSpPr>
        <p:spPr>
          <a:xfrm>
            <a:off x="1145383" y="0"/>
            <a:ext cx="7998617" cy="5143500"/>
          </a:xfrm>
          <a:custGeom>
            <a:avLst/>
            <a:gdLst>
              <a:gd name="connsiteX0" fmla="*/ 2664618 w 7998617"/>
              <a:gd name="connsiteY0" fmla="*/ 0 h 5143500"/>
              <a:gd name="connsiteX1" fmla="*/ 7998617 w 7998617"/>
              <a:gd name="connsiteY1" fmla="*/ 0 h 5143500"/>
              <a:gd name="connsiteX2" fmla="*/ 7998617 w 7998617"/>
              <a:gd name="connsiteY2" fmla="*/ 5143500 h 5143500"/>
              <a:gd name="connsiteX3" fmla="*/ 2478882 w 7998617"/>
              <a:gd name="connsiteY3" fmla="*/ 5143500 h 5143500"/>
              <a:gd name="connsiteX4" fmla="*/ 0 w 7998617"/>
              <a:gd name="connsiteY4" fmla="*/ 2664618 h 5143500"/>
              <a:gd name="connsiteX5" fmla="*/ 2664618 w 7998617"/>
              <a:gd name="connsiteY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98617" h="5143500">
                <a:moveTo>
                  <a:pt x="2664618" y="0"/>
                </a:moveTo>
                <a:lnTo>
                  <a:pt x="7998617" y="0"/>
                </a:lnTo>
                <a:lnTo>
                  <a:pt x="7998617" y="5143500"/>
                </a:lnTo>
                <a:lnTo>
                  <a:pt x="2478882" y="5143500"/>
                </a:lnTo>
                <a:lnTo>
                  <a:pt x="0" y="2664618"/>
                </a:lnTo>
                <a:lnTo>
                  <a:pt x="2664618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 userDrawn="1"/>
        </p:nvSpPr>
        <p:spPr>
          <a:xfrm>
            <a:off x="0" y="2664618"/>
            <a:ext cx="3624265" cy="2478882"/>
          </a:xfrm>
          <a:custGeom>
            <a:avLst/>
            <a:gdLst>
              <a:gd name="connsiteX0" fmla="*/ 1145383 w 3624265"/>
              <a:gd name="connsiteY0" fmla="*/ 0 h 2478882"/>
              <a:gd name="connsiteX1" fmla="*/ 3624265 w 3624265"/>
              <a:gd name="connsiteY1" fmla="*/ 2478882 h 2478882"/>
              <a:gd name="connsiteX2" fmla="*/ 0 w 3624265"/>
              <a:gd name="connsiteY2" fmla="*/ 2478882 h 2478882"/>
              <a:gd name="connsiteX3" fmla="*/ 0 w 3624265"/>
              <a:gd name="connsiteY3" fmla="*/ 1145383 h 2478882"/>
              <a:gd name="connsiteX4" fmla="*/ 1145383 w 3624265"/>
              <a:gd name="connsiteY4" fmla="*/ 0 h 24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4265" h="2478882">
                <a:moveTo>
                  <a:pt x="1145383" y="0"/>
                </a:moveTo>
                <a:lnTo>
                  <a:pt x="3624265" y="2478882"/>
                </a:lnTo>
                <a:lnTo>
                  <a:pt x="0" y="2478882"/>
                </a:lnTo>
                <a:lnTo>
                  <a:pt x="0" y="1145383"/>
                </a:lnTo>
                <a:lnTo>
                  <a:pt x="1145383" y="0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72000" y="736380"/>
            <a:ext cx="3883025" cy="4095970"/>
          </a:xfrm>
        </p:spPr>
        <p:txBody>
          <a:bodyPr anchor="t" anchorCtr="0"/>
          <a:lstStyle>
            <a:lvl1pPr marL="342900" indent="-342900" algn="l">
              <a:spcBef>
                <a:spcPts val="2400"/>
              </a:spcBef>
              <a:spcAft>
                <a:spcPts val="300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1650" b="1" cap="all">
                <a:solidFill>
                  <a:schemeClr val="bg2"/>
                </a:solidFill>
              </a:defRPr>
            </a:lvl1pPr>
            <a:lvl2pPr marL="342000" indent="0" algn="l">
              <a:lnSpc>
                <a:spcPct val="130000"/>
              </a:lnSpc>
              <a:defRPr sz="1200" b="0" cap="none" baseline="0">
                <a:solidFill>
                  <a:schemeClr val="accent3"/>
                </a:solidFill>
              </a:defRPr>
            </a:lvl2pPr>
          </a:lstStyle>
          <a:p>
            <a:pPr lvl="0"/>
            <a:r>
              <a:rPr lang="fr-FR" dirty="0" smtClean="0"/>
              <a:t>Texte de niveau 1</a:t>
            </a:r>
          </a:p>
          <a:p>
            <a:pPr lvl="1"/>
            <a:r>
              <a:rPr lang="fr-FR" dirty="0" smtClean="0"/>
              <a:t>1.1 Deuxième niveau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 bwMode="gray">
          <a:xfrm>
            <a:off x="539552" y="656897"/>
            <a:ext cx="2658318" cy="340202"/>
          </a:xfrm>
        </p:spPr>
        <p:txBody>
          <a:bodyPr/>
          <a:lstStyle>
            <a:lvl1pPr>
              <a:defRPr sz="25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pic>
        <p:nvPicPr>
          <p:cNvPr id="17" name="Image 16" descr="logo_couv_1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39552" y="3953662"/>
            <a:ext cx="1224000" cy="7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7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96000" y="0"/>
            <a:ext cx="7231938" cy="450000"/>
          </a:xfrm>
        </p:spPr>
        <p:txBody>
          <a:bodyPr/>
          <a:lstStyle/>
          <a:p>
            <a:r>
              <a:rPr lang="fr-FR" noProof="0" dirty="0" smtClean="0"/>
              <a:t>Chapitre 0 : Titre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000" y="443550"/>
            <a:ext cx="7231938" cy="27609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0.0 Titre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396000" y="1055689"/>
            <a:ext cx="8359063" cy="32988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4BA7F9B-904A-48E6-9D6F-8967D98FE920}" type="datetime1">
              <a:rPr lang="fr-FR" smtClean="0"/>
              <a:t>12/11/2020</a:t>
            </a:fld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120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96000" y="0"/>
            <a:ext cx="7231938" cy="450000"/>
          </a:xfrm>
        </p:spPr>
        <p:txBody>
          <a:bodyPr/>
          <a:lstStyle/>
          <a:p>
            <a:r>
              <a:rPr lang="fr-FR" noProof="0" dirty="0" smtClean="0"/>
              <a:t>Chapitre 0 : Titre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000" y="443550"/>
            <a:ext cx="7231938" cy="27609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0.0 Titre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396000" y="1055689"/>
            <a:ext cx="8359063" cy="32988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10" name="Espace réservé pour une image  10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7627938" y="4565650"/>
            <a:ext cx="608012" cy="2667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Logotype</a:t>
            </a:r>
            <a:br>
              <a:rPr lang="fr-FR" noProof="0" dirty="0" smtClean="0"/>
            </a:br>
            <a:r>
              <a:rPr lang="fr-FR" noProof="0" dirty="0" smtClean="0"/>
              <a:t>partenaire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4BA7F9B-904A-48E6-9D6F-8967D98FE920}" type="datetime1">
              <a:rPr lang="fr-FR" smtClean="0"/>
              <a:t>12/11/2020</a:t>
            </a:fld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259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Chapitre 0 : Titre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000" y="442800"/>
            <a:ext cx="7232400" cy="27609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0.0 Titre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396000" y="1055688"/>
            <a:ext cx="3888000" cy="32984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4572000" y="1055688"/>
            <a:ext cx="3883025" cy="32984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4BA7F9B-904A-48E6-9D6F-8967D98FE920}" type="datetime1">
              <a:rPr lang="fr-FR" smtClean="0"/>
              <a:t>12/11/2020</a:t>
            </a:fld>
            <a:endParaRPr lang="fr-FR" dirty="0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576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colonnes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Chapitre 0 : Titre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000" y="442800"/>
            <a:ext cx="7232400" cy="27609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0.0 Titre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396000" y="1054800"/>
            <a:ext cx="3888000" cy="32980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4572000" y="1055688"/>
            <a:ext cx="3883025" cy="32984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10" name="Espace réservé pour une image  10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627938" y="4565650"/>
            <a:ext cx="608012" cy="2667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Logotype</a:t>
            </a:r>
            <a:br>
              <a:rPr lang="fr-FR" noProof="0" dirty="0" smtClean="0"/>
            </a:br>
            <a:r>
              <a:rPr lang="fr-FR" noProof="0" dirty="0" smtClean="0"/>
              <a:t>partenaire</a:t>
            </a:r>
          </a:p>
        </p:txBody>
      </p:sp>
      <p:sp>
        <p:nvSpPr>
          <p:cNvPr id="16" name="Espace réservé de la date 15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4BA7F9B-904A-48E6-9D6F-8967D98FE920}" type="datetime1">
              <a:rPr lang="fr-FR" smtClean="0"/>
              <a:t>12/11/2020</a:t>
            </a:fld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fr-FR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967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pour une image  10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396000" y="1116000"/>
            <a:ext cx="3816000" cy="3060000"/>
          </a:xfrm>
        </p:spPr>
        <p:txBody>
          <a:bodyPr tIns="90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Sélectionner l’icône pour insérer une image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Chapitre 0 : Titre</a:t>
            </a:r>
            <a:endParaRPr lang="fr-FR" dirty="0"/>
          </a:p>
        </p:txBody>
      </p:sp>
      <p:sp>
        <p:nvSpPr>
          <p:cNvPr id="14" name="Espace réservé du texte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96000" y="442800"/>
            <a:ext cx="7228800" cy="27609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0.0 Titre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5" hasCustomPrompt="1"/>
          </p:nvPr>
        </p:nvSpPr>
        <p:spPr bwMode="gray">
          <a:xfrm>
            <a:off x="4572000" y="1054800"/>
            <a:ext cx="3883025" cy="3298031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4BA7F9B-904A-48E6-9D6F-8967D98FE920}" type="datetime1">
              <a:rPr lang="fr-FR" smtClean="0"/>
              <a:t>12/11/2020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fr-FR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599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visuel &amp;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pour une image  10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396000" y="1116000"/>
            <a:ext cx="3816000" cy="3060000"/>
          </a:xfrm>
        </p:spPr>
        <p:txBody>
          <a:bodyPr tIns="90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Sélectionner l’icône pour insérer une image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Chapitre 0 : Titre</a:t>
            </a:r>
            <a:endParaRPr lang="fr-FR" dirty="0"/>
          </a:p>
        </p:txBody>
      </p:sp>
      <p:sp>
        <p:nvSpPr>
          <p:cNvPr id="14" name="Espace réservé du texte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96000" y="442800"/>
            <a:ext cx="7228800" cy="276090"/>
          </a:xfrm>
        </p:spPr>
        <p:txBody>
          <a:bodyPr/>
          <a:lstStyle>
            <a:lvl1pPr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0.0 Titre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5" hasCustomPrompt="1"/>
          </p:nvPr>
        </p:nvSpPr>
        <p:spPr bwMode="gray">
          <a:xfrm>
            <a:off x="4572000" y="1054800"/>
            <a:ext cx="3883025" cy="3298031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10" name="Espace réservé pour une image  10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7627938" y="4565650"/>
            <a:ext cx="608012" cy="266700"/>
          </a:xfrm>
        </p:spPr>
        <p:txBody>
          <a:bodyPr tIns="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noProof="0" dirty="0" smtClean="0"/>
              <a:t>Logotype</a:t>
            </a:r>
            <a:br>
              <a:rPr lang="fr-FR" noProof="0" dirty="0" smtClean="0"/>
            </a:br>
            <a:r>
              <a:rPr lang="fr-FR" noProof="0" dirty="0" smtClean="0"/>
              <a:t>partenaire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4BA7F9B-904A-48E6-9D6F-8967D98FE920}" type="datetime1">
              <a:rPr lang="fr-FR" smtClean="0"/>
              <a:t>12/11/2020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fr-FR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72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0" y="0"/>
            <a:ext cx="9144000" cy="756000"/>
          </a:xfrm>
          <a:prstGeom prst="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396000" y="0"/>
            <a:ext cx="7231938" cy="45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fr-FR" noProof="0" dirty="0" smtClean="0"/>
              <a:t>Chapitre 0 :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396000" y="1056085"/>
            <a:ext cx="8366125" cy="32984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322888" y="4565650"/>
            <a:ext cx="1980000" cy="28825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accent5"/>
                </a:solidFill>
              </a:defRPr>
            </a:lvl1pPr>
          </a:lstStyle>
          <a:p>
            <a:fld id="{B4BA7F9B-904A-48E6-9D6F-8967D98FE920}" type="datetime1">
              <a:rPr lang="fr-FR" smtClean="0"/>
              <a:t>12/11/2020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2279650" y="4565650"/>
            <a:ext cx="2652126" cy="28825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 cap="all" baseline="0">
                <a:solidFill>
                  <a:schemeClr val="accent5"/>
                </a:solidFill>
              </a:defRPr>
            </a:lvl1pPr>
          </a:lstStyle>
          <a:p>
            <a:r>
              <a:rPr lang="fr-FR" dirty="0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7627938" y="214536"/>
            <a:ext cx="1127125" cy="30360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2350" b="0" cap="all" baseline="0">
                <a:solidFill>
                  <a:schemeClr val="bg2"/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1" name="Image 10" descr="logo_couv_1.pdf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3675" y="4433896"/>
            <a:ext cx="856800" cy="5048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0" r:id="rId3"/>
    <p:sldLayoutId id="2147483669" r:id="rId4"/>
    <p:sldLayoutId id="2147483676" r:id="rId5"/>
    <p:sldLayoutId id="2147483671" r:id="rId6"/>
    <p:sldLayoutId id="2147483673" r:id="rId7"/>
    <p:sldLayoutId id="2147483677" r:id="rId8"/>
    <p:sldLayoutId id="2147483672" r:id="rId9"/>
    <p:sldLayoutId id="2147483678" r:id="rId10"/>
    <p:sldLayoutId id="2147483679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2000" b="0" kern="1200" cap="none" baseline="0">
          <a:solidFill>
            <a:schemeClr val="accent5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1900" b="1" kern="1200" cap="none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1800" kern="1200" cap="none">
          <a:solidFill>
            <a:schemeClr val="tx1"/>
          </a:solidFill>
          <a:latin typeface="+mn-lt"/>
          <a:ea typeface="+mn-ea"/>
          <a:cs typeface="+mn-cs"/>
        </a:defRPr>
      </a:lvl3pPr>
      <a:lvl4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bg2"/>
        </a:buClr>
        <a:buSzPct val="80000"/>
        <a:buFont typeface="Arial" panose="020B0604020202020204" pitchFamily="34" charset="0"/>
        <a:buChar char="►"/>
        <a:defRPr sz="1800" kern="1200" cap="none">
          <a:solidFill>
            <a:schemeClr val="tx1"/>
          </a:solidFill>
          <a:latin typeface="+mn-lt"/>
          <a:ea typeface="+mn-ea"/>
          <a:cs typeface="+mn-cs"/>
        </a:defRPr>
      </a:lvl4pPr>
      <a:lvl5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bg2"/>
        </a:buClr>
        <a:buSzPct val="100000"/>
        <a:buFont typeface="Arial" panose="020B0604020202020204" pitchFamily="34" charset="0"/>
        <a:buChar char="-"/>
        <a:defRPr sz="1800" kern="1200" cap="none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" indent="-342900" algn="l" defTabSz="914400" rtl="0" eaLnBrk="1" latinLnBrk="0" hangingPunct="1">
        <a:spcBef>
          <a:spcPct val="20000"/>
        </a:spcBef>
        <a:buClr>
          <a:schemeClr val="bg2"/>
        </a:buClr>
        <a:buFont typeface="Arial" panose="020B0604020202020204" pitchFamily="34" charset="0"/>
        <a:buChar char="►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3B9F-BE22-4A63-A428-DBF13F03AC54}" type="datetime1">
              <a:rPr lang="fr-FR" smtClean="0"/>
              <a:pPr/>
              <a:t>12/11/2020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2165941" y="1635646"/>
            <a:ext cx="6979369" cy="2232248"/>
          </a:xfrm>
        </p:spPr>
        <p:txBody>
          <a:bodyPr/>
          <a:lstStyle/>
          <a:p>
            <a:r>
              <a:rPr lang="fr-FR" dirty="0" smtClean="0"/>
              <a:t>Projet 3A – </a:t>
            </a:r>
            <a:r>
              <a:rPr lang="fr-FR" dirty="0" err="1" smtClean="0"/>
              <a:t>Hydrology</a:t>
            </a:r>
            <a:r>
              <a:rPr lang="fr-FR" dirty="0" smtClean="0"/>
              <a:t> </a:t>
            </a:r>
            <a:r>
              <a:rPr lang="fr-FR" dirty="0" err="1" smtClean="0"/>
              <a:t>map</a:t>
            </a:r>
            <a:endParaRPr lang="fr-FR" dirty="0" smtClean="0"/>
          </a:p>
          <a:p>
            <a:r>
              <a:rPr lang="fr-FR" dirty="0" smtClean="0"/>
              <a:t>Présentation </a:t>
            </a:r>
            <a:r>
              <a:rPr lang="fr-FR" dirty="0" smtClean="0"/>
              <a:t>d’avancement</a:t>
            </a:r>
          </a:p>
          <a:p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6833070" y="3291830"/>
            <a:ext cx="23042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 smtClean="0">
                <a:solidFill>
                  <a:schemeClr val="bg1"/>
                </a:solidFill>
              </a:rPr>
              <a:t>Groupe:</a:t>
            </a:r>
          </a:p>
          <a:p>
            <a:pPr algn="r"/>
            <a:r>
              <a:rPr lang="fr-FR" sz="1400" dirty="0" err="1" smtClean="0">
                <a:solidFill>
                  <a:schemeClr val="bg1"/>
                </a:solidFill>
              </a:rPr>
              <a:t>Frion</a:t>
            </a:r>
            <a:r>
              <a:rPr lang="fr-FR" sz="1400" dirty="0" smtClean="0">
                <a:solidFill>
                  <a:schemeClr val="bg1"/>
                </a:solidFill>
              </a:rPr>
              <a:t> Anthony</a:t>
            </a:r>
          </a:p>
          <a:p>
            <a:pPr algn="r"/>
            <a:r>
              <a:rPr lang="fr-FR" sz="1400" dirty="0" smtClean="0">
                <a:solidFill>
                  <a:schemeClr val="bg1"/>
                </a:solidFill>
              </a:rPr>
              <a:t>Eloy Thibaut</a:t>
            </a:r>
          </a:p>
          <a:p>
            <a:pPr algn="r"/>
            <a:r>
              <a:rPr lang="fr-FR" sz="1400" dirty="0" err="1" smtClean="0">
                <a:solidFill>
                  <a:schemeClr val="bg1"/>
                </a:solidFill>
              </a:rPr>
              <a:t>Taoufik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err="1" smtClean="0">
                <a:solidFill>
                  <a:schemeClr val="bg1"/>
                </a:solidFill>
              </a:rPr>
              <a:t>Moad</a:t>
            </a:r>
            <a:endParaRPr lang="fr-FR" sz="1400" dirty="0" smtClean="0">
              <a:solidFill>
                <a:schemeClr val="bg1"/>
              </a:solidFill>
            </a:endParaRPr>
          </a:p>
          <a:p>
            <a:r>
              <a:rPr lang="fr-FR" sz="1400" b="1" u="sng" dirty="0" err="1" smtClean="0">
                <a:solidFill>
                  <a:schemeClr val="bg1"/>
                </a:solidFill>
              </a:rPr>
              <a:t>Encadrents</a:t>
            </a:r>
            <a:r>
              <a:rPr lang="fr-FR" sz="1400" b="1" u="sng" dirty="0" smtClean="0">
                <a:solidFill>
                  <a:schemeClr val="bg1"/>
                </a:solidFill>
              </a:rPr>
              <a:t>:</a:t>
            </a:r>
          </a:p>
          <a:p>
            <a:pPr algn="r"/>
            <a:r>
              <a:rPr lang="fr-FR" sz="1400" dirty="0" smtClean="0">
                <a:solidFill>
                  <a:schemeClr val="bg1"/>
                </a:solidFill>
              </a:rPr>
              <a:t>Dumas Frank (SHOM)</a:t>
            </a:r>
          </a:p>
          <a:p>
            <a:pPr algn="r"/>
            <a:r>
              <a:rPr lang="fr-FR" sz="1400" dirty="0" err="1" smtClean="0">
                <a:solidFill>
                  <a:schemeClr val="bg1"/>
                </a:solidFill>
              </a:rPr>
              <a:t>Tandeo</a:t>
            </a:r>
            <a:r>
              <a:rPr lang="fr-FR" sz="1400" dirty="0" smtClean="0">
                <a:solidFill>
                  <a:schemeClr val="bg1"/>
                </a:solidFill>
              </a:rPr>
              <a:t> Pierre</a:t>
            </a:r>
          </a:p>
        </p:txBody>
      </p:sp>
    </p:spTree>
    <p:extLst>
      <p:ext uri="{BB962C8B-B14F-4D97-AF65-F5344CB8AC3E}">
        <p14:creationId xmlns:p14="http://schemas.microsoft.com/office/powerpoint/2010/main" val="153792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2. Interpolation des résidus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>
                <a:sym typeface="Wingdings" pitchFamily="2" charset="2"/>
              </a:rPr>
              <a:t> interpolation à poids gaussiens : paramètre à choisir, l’écart-type de la gaussienne</a:t>
            </a:r>
          </a:p>
          <a:p>
            <a:r>
              <a:rPr lang="fr-FR" sz="2800" dirty="0" smtClean="0">
                <a:sym typeface="Wingdings" pitchFamily="2" charset="2"/>
              </a:rPr>
              <a:t> interpolation sur les résidus R1 et R2, puis opération inverse (ajout de l’influence du temps pour R1 et du temps et de la latitude pour R2)</a:t>
            </a:r>
            <a:endParaRPr lang="fr-FR" sz="2800" dirty="0"/>
          </a:p>
        </p:txBody>
      </p:sp>
      <p:sp>
        <p:nvSpPr>
          <p:cNvPr id="4" name="Espace réservé du numéro de diapositive 7"/>
          <p:cNvSpPr>
            <a:spLocks noGrp="1"/>
          </p:cNvSpPr>
          <p:nvPr>
            <p:ph type="sldNum" sz="quarter" idx="4294967295"/>
          </p:nvPr>
        </p:nvSpPr>
        <p:spPr>
          <a:xfrm>
            <a:off x="7627938" y="214536"/>
            <a:ext cx="1127125" cy="303609"/>
          </a:xfrm>
          <a:prstGeom prst="rect">
            <a:avLst/>
          </a:prstGeom>
        </p:spPr>
        <p:txBody>
          <a:bodyPr/>
          <a:lstStyle/>
          <a:p>
            <a:pPr algn="r"/>
            <a:fld id="{10C140CD-8AED-46FF-A9A2-77308F3F39AE}" type="slidenum">
              <a:rPr lang="fr-FR" smtClean="0">
                <a:solidFill>
                  <a:schemeClr val="bg2"/>
                </a:solidFill>
              </a:rPr>
              <a:pPr algn="r"/>
              <a:t>10</a:t>
            </a:fld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4294967295"/>
          </p:nvPr>
        </p:nvSpPr>
        <p:spPr>
          <a:xfrm>
            <a:off x="5322888" y="4565650"/>
            <a:ext cx="1980000" cy="288256"/>
          </a:xfrm>
          <a:prstGeom prst="rect">
            <a:avLst/>
          </a:prstGeom>
        </p:spPr>
        <p:txBody>
          <a:bodyPr/>
          <a:lstStyle/>
          <a:p>
            <a:fld id="{B4BA7F9B-904A-48E6-9D6F-8967D98FE920}" type="datetime1">
              <a:rPr lang="fr-FR" sz="800">
                <a:solidFill>
                  <a:schemeClr val="accent5"/>
                </a:solidFill>
              </a:rPr>
              <a:t>12/11/2020</a:t>
            </a:fld>
            <a:endParaRPr lang="fr-FR" sz="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7534"/>
            <a:ext cx="7231938" cy="450000"/>
          </a:xfrm>
        </p:spPr>
        <p:txBody>
          <a:bodyPr>
            <a:normAutofit fontScale="90000"/>
          </a:bodyPr>
          <a:lstStyle/>
          <a:p>
            <a:r>
              <a:rPr lang="fr-FR" sz="3100" dirty="0" smtClean="0"/>
              <a:t/>
            </a:r>
            <a:br>
              <a:rPr lang="fr-FR" sz="3100" dirty="0" smtClean="0"/>
            </a:br>
            <a:r>
              <a:rPr lang="fr-FR" sz="3100" dirty="0" smtClean="0"/>
              <a:t>Interpolation des résidus</a:t>
            </a:r>
            <a:br>
              <a:rPr lang="fr-FR" sz="3100" dirty="0" smtClean="0"/>
            </a:br>
            <a:r>
              <a:rPr lang="fr-FR" dirty="0" smtClean="0"/>
              <a:t>prédictions sur une grille</a:t>
            </a:r>
            <a:r>
              <a:rPr lang="fr-FR" sz="3200" dirty="0" smtClean="0"/>
              <a:t/>
            </a:r>
            <a:br>
              <a:rPr lang="fr-FR" sz="3200" dirty="0" smtClean="0"/>
            </a:br>
            <a:endParaRPr lang="fr-FR" sz="2200" dirty="0"/>
          </a:p>
        </p:txBody>
      </p:sp>
      <p:pic>
        <p:nvPicPr>
          <p:cNvPr id="6" name="Espace réservé du contenu 5" descr="map_mediterane_temperatur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7" y="1178710"/>
            <a:ext cx="6436825" cy="3620714"/>
          </a:xfrm>
        </p:spPr>
      </p:pic>
      <p:sp>
        <p:nvSpPr>
          <p:cNvPr id="4" name="Espace réservé du numéro de diapositive 7"/>
          <p:cNvSpPr>
            <a:spLocks noGrp="1"/>
          </p:cNvSpPr>
          <p:nvPr>
            <p:ph type="sldNum" sz="quarter" idx="4294967295"/>
          </p:nvPr>
        </p:nvSpPr>
        <p:spPr>
          <a:xfrm>
            <a:off x="7627938" y="214536"/>
            <a:ext cx="1127125" cy="303609"/>
          </a:xfrm>
          <a:prstGeom prst="rect">
            <a:avLst/>
          </a:prstGeom>
        </p:spPr>
        <p:txBody>
          <a:bodyPr/>
          <a:lstStyle/>
          <a:p>
            <a:pPr algn="r"/>
            <a:fld id="{10C140CD-8AED-46FF-A9A2-77308F3F39AE}" type="slidenum">
              <a:rPr lang="fr-FR" smtClean="0">
                <a:solidFill>
                  <a:schemeClr val="bg2"/>
                </a:solidFill>
              </a:rPr>
              <a:pPr algn="r"/>
              <a:t>11</a:t>
            </a:fld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4294967295"/>
          </p:nvPr>
        </p:nvSpPr>
        <p:spPr>
          <a:xfrm>
            <a:off x="5322888" y="4565650"/>
            <a:ext cx="1980000" cy="288256"/>
          </a:xfrm>
          <a:prstGeom prst="rect">
            <a:avLst/>
          </a:prstGeom>
        </p:spPr>
        <p:txBody>
          <a:bodyPr/>
          <a:lstStyle/>
          <a:p>
            <a:fld id="{B4BA7F9B-904A-48E6-9D6F-8967D98FE920}" type="datetime1">
              <a:rPr lang="fr-FR" sz="800">
                <a:solidFill>
                  <a:schemeClr val="accent5"/>
                </a:solidFill>
              </a:rPr>
              <a:t>12/11/2020</a:t>
            </a:fld>
            <a:endParaRPr lang="fr-FR" sz="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22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39502"/>
            <a:ext cx="7231938" cy="450000"/>
          </a:xfrm>
        </p:spPr>
        <p:txBody>
          <a:bodyPr>
            <a:noAutofit/>
          </a:bodyPr>
          <a:lstStyle/>
          <a:p>
            <a:r>
              <a:rPr lang="fr-FR" sz="2400" dirty="0" smtClean="0"/>
              <a:t>Interpolation des résidus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800" dirty="0" smtClean="0"/>
              <a:t>sélection des données de validation</a:t>
            </a:r>
            <a:endParaRPr lang="fr-FR" sz="1800" dirty="0"/>
          </a:p>
        </p:txBody>
      </p:sp>
      <p:pic>
        <p:nvPicPr>
          <p:cNvPr id="4" name="Espace réservé du contenu 3" descr="locations of the profil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232288"/>
            <a:ext cx="8229600" cy="2941510"/>
          </a:xfrm>
        </p:spPr>
      </p:pic>
      <p:sp>
        <p:nvSpPr>
          <p:cNvPr id="5" name="Espace réservé du numéro de diapositive 7"/>
          <p:cNvSpPr>
            <a:spLocks noGrp="1"/>
          </p:cNvSpPr>
          <p:nvPr>
            <p:ph type="sldNum" sz="quarter" idx="4294967295"/>
          </p:nvPr>
        </p:nvSpPr>
        <p:spPr>
          <a:xfrm>
            <a:off x="7627938" y="214536"/>
            <a:ext cx="1127125" cy="303609"/>
          </a:xfrm>
          <a:prstGeom prst="rect">
            <a:avLst/>
          </a:prstGeom>
        </p:spPr>
        <p:txBody>
          <a:bodyPr/>
          <a:lstStyle/>
          <a:p>
            <a:pPr algn="r"/>
            <a:fld id="{10C140CD-8AED-46FF-A9A2-77308F3F39AE}" type="slidenum">
              <a:rPr lang="fr-FR" smtClean="0">
                <a:solidFill>
                  <a:schemeClr val="bg2"/>
                </a:solidFill>
              </a:rPr>
              <a:pPr algn="r"/>
              <a:t>12</a:t>
            </a:fld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4294967295"/>
          </p:nvPr>
        </p:nvSpPr>
        <p:spPr>
          <a:xfrm>
            <a:off x="5322888" y="4565650"/>
            <a:ext cx="1980000" cy="288256"/>
          </a:xfrm>
          <a:prstGeom prst="rect">
            <a:avLst/>
          </a:prstGeom>
        </p:spPr>
        <p:txBody>
          <a:bodyPr/>
          <a:lstStyle/>
          <a:p>
            <a:fld id="{B4BA7F9B-904A-48E6-9D6F-8967D98FE920}" type="datetime1">
              <a:rPr lang="fr-FR" sz="800">
                <a:solidFill>
                  <a:schemeClr val="accent5"/>
                </a:solidFill>
              </a:rPr>
              <a:t>12/11/2020</a:t>
            </a:fld>
            <a:endParaRPr lang="fr-FR" sz="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95486"/>
            <a:ext cx="7231938" cy="450000"/>
          </a:xfrm>
        </p:spPr>
        <p:txBody>
          <a:bodyPr>
            <a:noAutofit/>
          </a:bodyPr>
          <a:lstStyle/>
          <a:p>
            <a:r>
              <a:rPr lang="fr-FR" sz="2400" dirty="0" smtClean="0"/>
              <a:t>interpolation des résidus</a:t>
            </a:r>
            <a:br>
              <a:rPr lang="fr-FR" sz="2400" dirty="0" smtClean="0"/>
            </a:br>
            <a:r>
              <a:rPr lang="fr-FR" sz="1800" dirty="0" smtClean="0"/>
              <a:t>sélection des données de validation</a:t>
            </a:r>
            <a:endParaRPr lang="fr-FR" sz="1800" dirty="0"/>
          </a:p>
        </p:txBody>
      </p:sp>
      <p:pic>
        <p:nvPicPr>
          <p:cNvPr id="4" name="Espace réservé du contenu 3" descr="density_of_profil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324" y="1043149"/>
            <a:ext cx="6222511" cy="3500162"/>
          </a:xfrm>
        </p:spPr>
      </p:pic>
      <p:sp>
        <p:nvSpPr>
          <p:cNvPr id="5" name="Espace réservé du numéro de diapositive 7"/>
          <p:cNvSpPr>
            <a:spLocks noGrp="1"/>
          </p:cNvSpPr>
          <p:nvPr>
            <p:ph type="sldNum" sz="quarter" idx="4294967295"/>
          </p:nvPr>
        </p:nvSpPr>
        <p:spPr>
          <a:xfrm>
            <a:off x="7627938" y="214536"/>
            <a:ext cx="1127125" cy="303609"/>
          </a:xfrm>
          <a:prstGeom prst="rect">
            <a:avLst/>
          </a:prstGeom>
        </p:spPr>
        <p:txBody>
          <a:bodyPr/>
          <a:lstStyle/>
          <a:p>
            <a:pPr algn="r"/>
            <a:fld id="{10C140CD-8AED-46FF-A9A2-77308F3F39AE}" type="slidenum">
              <a:rPr lang="fr-FR" smtClean="0">
                <a:solidFill>
                  <a:schemeClr val="bg2"/>
                </a:solidFill>
              </a:rPr>
              <a:pPr algn="r"/>
              <a:t>13</a:t>
            </a:fld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4294967295"/>
          </p:nvPr>
        </p:nvSpPr>
        <p:spPr>
          <a:xfrm>
            <a:off x="5322888" y="4565650"/>
            <a:ext cx="1980000" cy="288256"/>
          </a:xfrm>
          <a:prstGeom prst="rect">
            <a:avLst/>
          </a:prstGeom>
        </p:spPr>
        <p:txBody>
          <a:bodyPr/>
          <a:lstStyle/>
          <a:p>
            <a:fld id="{B4BA7F9B-904A-48E6-9D6F-8967D98FE920}" type="datetime1">
              <a:rPr lang="fr-FR" sz="800">
                <a:solidFill>
                  <a:schemeClr val="accent5"/>
                </a:solidFill>
              </a:rPr>
              <a:t>12/11/2020</a:t>
            </a:fld>
            <a:endParaRPr lang="fr-FR" sz="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05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7231938" cy="450000"/>
          </a:xfrm>
        </p:spPr>
        <p:txBody>
          <a:bodyPr>
            <a:noAutofit/>
          </a:bodyPr>
          <a:lstStyle/>
          <a:p>
            <a:r>
              <a:rPr lang="fr-FR" sz="2400" dirty="0" smtClean="0"/>
              <a:t>Interpolation des résidus</a:t>
            </a:r>
            <a:r>
              <a:rPr lang="fr-FR" sz="4400" dirty="0" smtClean="0"/>
              <a:t/>
            </a:r>
            <a:br>
              <a:rPr lang="fr-FR" sz="4400" dirty="0" smtClean="0"/>
            </a:br>
            <a:r>
              <a:rPr lang="fr-FR" sz="1800" dirty="0" smtClean="0"/>
              <a:t>sélection des données de validation</a:t>
            </a:r>
            <a:endParaRPr lang="fr-FR" sz="1800" dirty="0"/>
          </a:p>
        </p:txBody>
      </p:sp>
      <p:pic>
        <p:nvPicPr>
          <p:cNvPr id="4" name="Espace réservé du contenu 3" descr="valididation_data_location_non_uniform_selec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676" y="1232287"/>
            <a:ext cx="8773325" cy="3135854"/>
          </a:xfrm>
        </p:spPr>
      </p:pic>
      <p:sp>
        <p:nvSpPr>
          <p:cNvPr id="5" name="Espace réservé du numéro de diapositive 7"/>
          <p:cNvSpPr>
            <a:spLocks noGrp="1"/>
          </p:cNvSpPr>
          <p:nvPr>
            <p:ph type="sldNum" sz="quarter" idx="4294967295"/>
          </p:nvPr>
        </p:nvSpPr>
        <p:spPr>
          <a:xfrm>
            <a:off x="7627938" y="214536"/>
            <a:ext cx="1127125" cy="303609"/>
          </a:xfrm>
          <a:prstGeom prst="rect">
            <a:avLst/>
          </a:prstGeom>
        </p:spPr>
        <p:txBody>
          <a:bodyPr/>
          <a:lstStyle/>
          <a:p>
            <a:pPr algn="r"/>
            <a:fld id="{10C140CD-8AED-46FF-A9A2-77308F3F39AE}" type="slidenum">
              <a:rPr lang="fr-FR" smtClean="0">
                <a:solidFill>
                  <a:schemeClr val="bg2"/>
                </a:solidFill>
              </a:rPr>
              <a:pPr algn="r"/>
              <a:t>14</a:t>
            </a:fld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4294967295"/>
          </p:nvPr>
        </p:nvSpPr>
        <p:spPr>
          <a:xfrm>
            <a:off x="5322888" y="4565650"/>
            <a:ext cx="1980000" cy="288256"/>
          </a:xfrm>
          <a:prstGeom prst="rect">
            <a:avLst/>
          </a:prstGeom>
        </p:spPr>
        <p:txBody>
          <a:bodyPr/>
          <a:lstStyle/>
          <a:p>
            <a:fld id="{B4BA7F9B-904A-48E6-9D6F-8967D98FE920}" type="datetime1">
              <a:rPr lang="fr-FR" sz="800">
                <a:solidFill>
                  <a:schemeClr val="accent5"/>
                </a:solidFill>
              </a:rPr>
              <a:t>12/11/2020</a:t>
            </a:fld>
            <a:endParaRPr lang="fr-FR" sz="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47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7494"/>
            <a:ext cx="7231938" cy="450000"/>
          </a:xfrm>
        </p:spPr>
        <p:txBody>
          <a:bodyPr>
            <a:noAutofit/>
          </a:bodyPr>
          <a:lstStyle/>
          <a:p>
            <a:r>
              <a:rPr lang="fr-FR" sz="2400" dirty="0" smtClean="0"/>
              <a:t>Interpolation des résidus</a:t>
            </a:r>
            <a:r>
              <a:rPr lang="fr-FR" sz="6600" dirty="0" smtClean="0"/>
              <a:t/>
            </a:r>
            <a:br>
              <a:rPr lang="fr-FR" sz="6600" dirty="0" smtClean="0"/>
            </a:br>
            <a:r>
              <a:rPr lang="fr-FR" sz="1800" dirty="0" smtClean="0"/>
              <a:t>valeur optimale pour sigma</a:t>
            </a:r>
            <a:endParaRPr lang="fr-FR" sz="1800" dirty="0"/>
          </a:p>
        </p:txBody>
      </p:sp>
      <p:pic>
        <p:nvPicPr>
          <p:cNvPr id="4" name="Espace réservé du contenu 3" descr="error_against_sigm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74" y="1339445"/>
            <a:ext cx="8473526" cy="3028697"/>
          </a:xfrm>
        </p:spPr>
      </p:pic>
      <p:sp>
        <p:nvSpPr>
          <p:cNvPr id="5" name="Espace réservé du numéro de diapositive 7"/>
          <p:cNvSpPr>
            <a:spLocks noGrp="1"/>
          </p:cNvSpPr>
          <p:nvPr>
            <p:ph type="sldNum" sz="quarter" idx="4294967295"/>
          </p:nvPr>
        </p:nvSpPr>
        <p:spPr>
          <a:xfrm>
            <a:off x="7627938" y="214536"/>
            <a:ext cx="1127125" cy="303609"/>
          </a:xfrm>
          <a:prstGeom prst="rect">
            <a:avLst/>
          </a:prstGeom>
        </p:spPr>
        <p:txBody>
          <a:bodyPr/>
          <a:lstStyle/>
          <a:p>
            <a:pPr algn="r"/>
            <a:fld id="{10C140CD-8AED-46FF-A9A2-77308F3F39AE}" type="slidenum">
              <a:rPr lang="fr-FR" smtClean="0">
                <a:solidFill>
                  <a:schemeClr val="bg2"/>
                </a:solidFill>
              </a:rPr>
              <a:pPr algn="r"/>
              <a:t>15</a:t>
            </a:fld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4294967295"/>
          </p:nvPr>
        </p:nvSpPr>
        <p:spPr>
          <a:xfrm>
            <a:off x="5322888" y="4565650"/>
            <a:ext cx="1980000" cy="288256"/>
          </a:xfrm>
          <a:prstGeom prst="rect">
            <a:avLst/>
          </a:prstGeom>
        </p:spPr>
        <p:txBody>
          <a:bodyPr/>
          <a:lstStyle/>
          <a:p>
            <a:fld id="{B4BA7F9B-904A-48E6-9D6F-8967D98FE920}" type="datetime1">
              <a:rPr lang="fr-FR" sz="800">
                <a:solidFill>
                  <a:schemeClr val="accent5"/>
                </a:solidFill>
              </a:rPr>
              <a:t>12/11/2020</a:t>
            </a:fld>
            <a:endParaRPr lang="fr-FR" sz="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4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7231938" cy="450000"/>
          </a:xfrm>
        </p:spPr>
        <p:txBody>
          <a:bodyPr>
            <a:noAutofit/>
          </a:bodyPr>
          <a:lstStyle/>
          <a:p>
            <a:r>
              <a:rPr lang="fr-FR" sz="2400" dirty="0" smtClean="0"/>
              <a:t>Interpolation des résidus</a:t>
            </a:r>
            <a:br>
              <a:rPr lang="fr-FR" sz="2400" dirty="0" smtClean="0"/>
            </a:br>
            <a:r>
              <a:rPr lang="fr-FR" sz="1800" dirty="0" smtClean="0"/>
              <a:t>sigma variable</a:t>
            </a:r>
            <a:endParaRPr lang="fr-FR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à"/>
            </a:pPr>
            <a:r>
              <a:rPr lang="fr-FR" dirty="0" smtClean="0">
                <a:sym typeface="Wingdings" pitchFamily="2" charset="2"/>
              </a:rPr>
              <a:t> Pb : densité de profiles variable</a:t>
            </a:r>
          </a:p>
          <a:p>
            <a:pPr>
              <a:buFont typeface="Wingdings"/>
              <a:buChar char="à"/>
            </a:pPr>
            <a:r>
              <a:rPr lang="fr-FR" dirty="0">
                <a:sym typeface="Wingdings" pitchFamily="2" charset="2"/>
              </a:rPr>
              <a:t> </a:t>
            </a:r>
            <a:r>
              <a:rPr lang="fr-FR" dirty="0" smtClean="0">
                <a:sym typeface="Wingdings" pitchFamily="2" charset="2"/>
              </a:rPr>
              <a:t>choix d’un sigma variable égal au double de la distance au point le plus proche</a:t>
            </a:r>
          </a:p>
          <a:p>
            <a:pPr>
              <a:buNone/>
            </a:pPr>
            <a:r>
              <a:rPr lang="fr-FR" sz="2400" dirty="0" smtClean="0">
                <a:sym typeface="Wingdings" pitchFamily="2" charset="2"/>
              </a:rPr>
              <a:t>Erreur avec sigma constant : 0.96°C +- 0.08°C (intervalle de confiance au seuil de 95%)</a:t>
            </a:r>
          </a:p>
          <a:p>
            <a:pPr>
              <a:buNone/>
            </a:pPr>
            <a:endParaRPr lang="fr-FR" sz="2400" dirty="0" smtClean="0">
              <a:sym typeface="Wingdings" pitchFamily="2" charset="2"/>
            </a:endParaRPr>
          </a:p>
          <a:p>
            <a:pPr>
              <a:buNone/>
            </a:pPr>
            <a:r>
              <a:rPr lang="fr-FR" sz="2400" dirty="0" smtClean="0">
                <a:sym typeface="Wingdings" pitchFamily="2" charset="2"/>
              </a:rPr>
              <a:t>Erreur avec sigma variable :  0.85 °C +- 0.09</a:t>
            </a:r>
            <a:endParaRPr lang="fr-FR" dirty="0" smtClean="0">
              <a:sym typeface="Wingdings" pitchFamily="2" charset="2"/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numéro de diapositive 7"/>
          <p:cNvSpPr>
            <a:spLocks noGrp="1"/>
          </p:cNvSpPr>
          <p:nvPr>
            <p:ph type="sldNum" sz="quarter" idx="4294967295"/>
          </p:nvPr>
        </p:nvSpPr>
        <p:spPr>
          <a:xfrm>
            <a:off x="7627938" y="214536"/>
            <a:ext cx="1127125" cy="303609"/>
          </a:xfrm>
          <a:prstGeom prst="rect">
            <a:avLst/>
          </a:prstGeom>
        </p:spPr>
        <p:txBody>
          <a:bodyPr/>
          <a:lstStyle/>
          <a:p>
            <a:pPr algn="r"/>
            <a:fld id="{10C140CD-8AED-46FF-A9A2-77308F3F39AE}" type="slidenum">
              <a:rPr lang="fr-FR" smtClean="0">
                <a:solidFill>
                  <a:schemeClr val="bg2"/>
                </a:solidFill>
              </a:rPr>
              <a:pPr algn="r"/>
              <a:t>16</a:t>
            </a:fld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4294967295"/>
          </p:nvPr>
        </p:nvSpPr>
        <p:spPr>
          <a:xfrm>
            <a:off x="5322888" y="4565650"/>
            <a:ext cx="1980000" cy="288256"/>
          </a:xfrm>
          <a:prstGeom prst="rect">
            <a:avLst/>
          </a:prstGeom>
        </p:spPr>
        <p:txBody>
          <a:bodyPr/>
          <a:lstStyle/>
          <a:p>
            <a:fld id="{B4BA7F9B-904A-48E6-9D6F-8967D98FE920}" type="datetime1">
              <a:rPr lang="fr-FR" sz="800">
                <a:solidFill>
                  <a:schemeClr val="accent5"/>
                </a:solidFill>
              </a:rPr>
              <a:t>12/11/2020</a:t>
            </a:fld>
            <a:endParaRPr lang="fr-FR" sz="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95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Variogramme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939552"/>
          </a:xfrm>
        </p:spPr>
        <p:txBody>
          <a:bodyPr>
            <a:normAutofit/>
          </a:bodyPr>
          <a:lstStyle/>
          <a:p>
            <a:r>
              <a:rPr lang="fr-FR" sz="2000" dirty="0"/>
              <a:t>Considérons une variable aléatoire, </a:t>
            </a:r>
            <a:r>
              <a:rPr lang="fr-FR" sz="2000" i="1" dirty="0"/>
              <a:t>Z</a:t>
            </a:r>
            <a:r>
              <a:rPr lang="fr-FR" sz="2000" dirty="0"/>
              <a:t> de la variable d'espace </a:t>
            </a:r>
            <a:r>
              <a:rPr lang="fr-FR" sz="2000" i="1" dirty="0"/>
              <a:t>x</a:t>
            </a:r>
            <a:r>
              <a:rPr lang="fr-FR" sz="2000" dirty="0"/>
              <a:t>, et supposons-la stationnaire, c'est-à-dire que la moyenne et la variance de </a:t>
            </a:r>
            <a:r>
              <a:rPr lang="fr-FR" sz="2000" i="1" dirty="0"/>
              <a:t>Z</a:t>
            </a:r>
            <a:r>
              <a:rPr lang="fr-FR" sz="2000" dirty="0"/>
              <a:t>(</a:t>
            </a:r>
            <a:r>
              <a:rPr lang="fr-FR" sz="2000" i="1" dirty="0"/>
              <a:t>x</a:t>
            </a:r>
            <a:r>
              <a:rPr lang="fr-FR" sz="2000" dirty="0"/>
              <a:t>) sont indépendantes de </a:t>
            </a:r>
            <a:r>
              <a:rPr lang="fr-FR" sz="2000" i="1" dirty="0"/>
              <a:t>x</a:t>
            </a:r>
            <a:r>
              <a:rPr lang="fr-FR" sz="2000" dirty="0"/>
              <a:t>. On pose la grandeur: </a:t>
            </a:r>
          </a:p>
        </p:txBody>
      </p:sp>
      <p:sp>
        <p:nvSpPr>
          <p:cNvPr id="4" name="AutoShape 2" descr="{\displaystyle \gamma (x,y)={\frac {1}{2}}\mathbf {Var} \left[Z\left(x\right)-Z\left(y\right)\right]={\frac {1}{2}}\mathbf {E} \left[|Z(x)-Z(y)|^{2}\right]}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{\displaystyle \gamma (x,y)={\frac {1}{2}}\mathbf {Var} \left[Z\left(x\right)-Z\left(y\right)\right]={\frac {1}{2}}\mathbf {E} \left[|Z(x)-Z(y)|^{2}\right]}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448971"/>
            <a:ext cx="4599221" cy="3240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9" y="3120010"/>
            <a:ext cx="3026659" cy="33669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4294967295"/>
          </p:nvPr>
        </p:nvSpPr>
        <p:spPr>
          <a:xfrm>
            <a:off x="7627938" y="214536"/>
            <a:ext cx="1127125" cy="303609"/>
          </a:xfrm>
          <a:prstGeom prst="rect">
            <a:avLst/>
          </a:prstGeom>
        </p:spPr>
        <p:txBody>
          <a:bodyPr/>
          <a:lstStyle/>
          <a:p>
            <a:pPr algn="r"/>
            <a:fld id="{10C140CD-8AED-46FF-A9A2-77308F3F39AE}" type="slidenum">
              <a:rPr lang="fr-FR" smtClean="0">
                <a:solidFill>
                  <a:schemeClr val="bg2"/>
                </a:solidFill>
              </a:rPr>
              <a:pPr algn="r"/>
              <a:t>17</a:t>
            </a:fld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9" name="Espace réservé de la date 5"/>
          <p:cNvSpPr>
            <a:spLocks noGrp="1"/>
          </p:cNvSpPr>
          <p:nvPr>
            <p:ph type="dt" sz="half" idx="4294967295"/>
          </p:nvPr>
        </p:nvSpPr>
        <p:spPr>
          <a:xfrm>
            <a:off x="5322888" y="4565650"/>
            <a:ext cx="1980000" cy="288256"/>
          </a:xfrm>
          <a:prstGeom prst="rect">
            <a:avLst/>
          </a:prstGeom>
        </p:spPr>
        <p:txBody>
          <a:bodyPr/>
          <a:lstStyle/>
          <a:p>
            <a:fld id="{B4BA7F9B-904A-48E6-9D6F-8967D98FE920}" type="datetime1">
              <a:rPr lang="fr-FR" sz="800">
                <a:solidFill>
                  <a:schemeClr val="accent5"/>
                </a:solidFill>
              </a:rPr>
              <a:t>12/11/2020</a:t>
            </a:fld>
            <a:endParaRPr lang="fr-FR" sz="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79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13589"/>
            <a:ext cx="8096250" cy="3278981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-236562"/>
            <a:ext cx="8229600" cy="857250"/>
          </a:xfrm>
        </p:spPr>
        <p:txBody>
          <a:bodyPr>
            <a:normAutofit/>
          </a:bodyPr>
          <a:lstStyle/>
          <a:p>
            <a:r>
              <a:rPr lang="fr-FR" dirty="0" err="1" smtClean="0"/>
              <a:t>Variogramme</a:t>
            </a:r>
            <a:r>
              <a:rPr lang="fr-FR" dirty="0" smtClean="0"/>
              <a:t> – la forme théorique</a:t>
            </a:r>
            <a:endParaRPr lang="fr-FR" dirty="0"/>
          </a:p>
        </p:txBody>
      </p:sp>
      <p:sp>
        <p:nvSpPr>
          <p:cNvPr id="6" name="Espace réservé du numéro de diapositive 7"/>
          <p:cNvSpPr>
            <a:spLocks noGrp="1"/>
          </p:cNvSpPr>
          <p:nvPr>
            <p:ph type="sldNum" sz="quarter" idx="4294967295"/>
          </p:nvPr>
        </p:nvSpPr>
        <p:spPr>
          <a:xfrm>
            <a:off x="7627938" y="214536"/>
            <a:ext cx="1127125" cy="303609"/>
          </a:xfrm>
          <a:prstGeom prst="rect">
            <a:avLst/>
          </a:prstGeom>
        </p:spPr>
        <p:txBody>
          <a:bodyPr/>
          <a:lstStyle/>
          <a:p>
            <a:pPr algn="r"/>
            <a:fld id="{10C140CD-8AED-46FF-A9A2-77308F3F39AE}" type="slidenum">
              <a:rPr lang="fr-FR" smtClean="0">
                <a:solidFill>
                  <a:schemeClr val="bg2"/>
                </a:solidFill>
              </a:rPr>
              <a:pPr algn="r"/>
              <a:t>18</a:t>
            </a:fld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7" name="Espace réservé de la date 5"/>
          <p:cNvSpPr>
            <a:spLocks noGrp="1"/>
          </p:cNvSpPr>
          <p:nvPr>
            <p:ph type="dt" sz="half" idx="4294967295"/>
          </p:nvPr>
        </p:nvSpPr>
        <p:spPr>
          <a:xfrm>
            <a:off x="5322888" y="4565650"/>
            <a:ext cx="1980000" cy="288256"/>
          </a:xfrm>
          <a:prstGeom prst="rect">
            <a:avLst/>
          </a:prstGeom>
        </p:spPr>
        <p:txBody>
          <a:bodyPr/>
          <a:lstStyle/>
          <a:p>
            <a:fld id="{B4BA7F9B-904A-48E6-9D6F-8967D98FE920}" type="datetime1">
              <a:rPr lang="fr-FR" sz="800">
                <a:solidFill>
                  <a:schemeClr val="accent5"/>
                </a:solidFill>
              </a:rPr>
              <a:t>12/11/2020</a:t>
            </a:fld>
            <a:endParaRPr lang="fr-FR" sz="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66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Variogramme</a:t>
            </a:r>
            <a:r>
              <a:rPr lang="fr-FR" dirty="0" smtClean="0"/>
              <a:t> empirique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21601"/>
            <a:ext cx="8229600" cy="189021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i="1" dirty="0" smtClean="0"/>
              <a:t>Le </a:t>
            </a:r>
            <a:r>
              <a:rPr lang="fr-FR" dirty="0" err="1" smtClean="0"/>
              <a:t>variogramme</a:t>
            </a:r>
            <a:r>
              <a:rPr lang="fr-FR" dirty="0" smtClean="0"/>
              <a:t> </a:t>
            </a:r>
            <a:r>
              <a:rPr lang="fr-FR" dirty="0"/>
              <a:t>empirique est un estimateur du </a:t>
            </a:r>
            <a:r>
              <a:rPr lang="fr-FR" dirty="0" err="1" smtClean="0"/>
              <a:t>variogramme</a:t>
            </a:r>
            <a:r>
              <a:rPr lang="fr-FR" dirty="0" smtClean="0"/>
              <a:t> </a:t>
            </a:r>
            <a:r>
              <a:rPr lang="fr-FR" dirty="0"/>
              <a:t>théorique à partir des données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Afin de pouvoir le tracer à partir d’observations, on introduit une tolérance.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7685"/>
            <a:ext cx="4100472" cy="4704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231243"/>
            <a:ext cx="3853110" cy="1662765"/>
          </a:xfrm>
          <a:prstGeom prst="rect">
            <a:avLst/>
          </a:prstGeom>
        </p:spPr>
      </p:pic>
      <p:sp>
        <p:nvSpPr>
          <p:cNvPr id="6" name="Espace réservé du numéro de diapositive 7"/>
          <p:cNvSpPr>
            <a:spLocks noGrp="1"/>
          </p:cNvSpPr>
          <p:nvPr>
            <p:ph type="sldNum" sz="quarter" idx="4294967295"/>
          </p:nvPr>
        </p:nvSpPr>
        <p:spPr>
          <a:xfrm>
            <a:off x="7627938" y="214536"/>
            <a:ext cx="1127125" cy="303609"/>
          </a:xfrm>
          <a:prstGeom prst="rect">
            <a:avLst/>
          </a:prstGeom>
        </p:spPr>
        <p:txBody>
          <a:bodyPr/>
          <a:lstStyle/>
          <a:p>
            <a:pPr algn="r"/>
            <a:fld id="{10C140CD-8AED-46FF-A9A2-77308F3F39AE}" type="slidenum">
              <a:rPr lang="fr-FR" smtClean="0">
                <a:solidFill>
                  <a:schemeClr val="bg2"/>
                </a:solidFill>
              </a:rPr>
              <a:pPr algn="r"/>
              <a:t>19</a:t>
            </a:fld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7" name="Espace réservé de la date 5"/>
          <p:cNvSpPr>
            <a:spLocks noGrp="1"/>
          </p:cNvSpPr>
          <p:nvPr>
            <p:ph type="dt" sz="half" idx="4294967295"/>
          </p:nvPr>
        </p:nvSpPr>
        <p:spPr>
          <a:xfrm>
            <a:off x="7236296" y="4625065"/>
            <a:ext cx="1980000" cy="288256"/>
          </a:xfrm>
          <a:prstGeom prst="rect">
            <a:avLst/>
          </a:prstGeom>
        </p:spPr>
        <p:txBody>
          <a:bodyPr/>
          <a:lstStyle/>
          <a:p>
            <a:fld id="{B4BA7F9B-904A-48E6-9D6F-8967D98FE920}" type="datetime1">
              <a:rPr lang="fr-FR" sz="800">
                <a:solidFill>
                  <a:schemeClr val="accent5"/>
                </a:solidFill>
              </a:rPr>
              <a:t>12/11/2020</a:t>
            </a:fld>
            <a:endParaRPr lang="fr-FR" sz="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1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Données</a:t>
            </a:r>
          </a:p>
          <a:p>
            <a:r>
              <a:rPr lang="fr-FR" dirty="0" smtClean="0"/>
              <a:t>Résidus </a:t>
            </a:r>
            <a:r>
              <a:rPr lang="fr-FR" dirty="0"/>
              <a:t>des températures de surface</a:t>
            </a:r>
          </a:p>
          <a:p>
            <a:r>
              <a:rPr lang="fr-FR" dirty="0" smtClean="0"/>
              <a:t>Interpolation </a:t>
            </a:r>
            <a:r>
              <a:rPr lang="fr-FR" dirty="0"/>
              <a:t>des </a:t>
            </a:r>
            <a:r>
              <a:rPr lang="fr-FR" dirty="0" smtClean="0"/>
              <a:t>résidus</a:t>
            </a:r>
          </a:p>
          <a:p>
            <a:r>
              <a:rPr lang="fr-FR" dirty="0" err="1" smtClean="0"/>
              <a:t>Variogramme</a:t>
            </a:r>
            <a:endParaRPr lang="fr-FR" dirty="0"/>
          </a:p>
          <a:p>
            <a:r>
              <a:rPr lang="fr-FR" dirty="0" smtClean="0"/>
              <a:t>Interpolation Linéaire - </a:t>
            </a:r>
            <a:r>
              <a:rPr lang="fr-FR" dirty="0" err="1"/>
              <a:t>Ordinary</a:t>
            </a:r>
            <a:r>
              <a:rPr lang="fr-FR" dirty="0"/>
              <a:t> </a:t>
            </a:r>
            <a:r>
              <a:rPr lang="fr-FR" dirty="0" err="1"/>
              <a:t>Kriging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710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7231938" cy="450000"/>
          </a:xfrm>
        </p:spPr>
        <p:txBody>
          <a:bodyPr/>
          <a:lstStyle/>
          <a:p>
            <a:r>
              <a:rPr lang="fr-FR" dirty="0" smtClean="0"/>
              <a:t>En pratique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047564"/>
          </a:xfrm>
        </p:spPr>
        <p:txBody>
          <a:bodyPr/>
          <a:lstStyle/>
          <a:p>
            <a:r>
              <a:rPr lang="fr-FR" dirty="0" smtClean="0"/>
              <a:t>2 méthodes pour définir la tolérance et tracer les points:</a:t>
            </a:r>
            <a:endParaRPr lang="fr-FR" dirty="0"/>
          </a:p>
        </p:txBody>
      </p:sp>
      <p:sp>
        <p:nvSpPr>
          <p:cNvPr id="5" name="Espace réservé du numéro de diapositive 7"/>
          <p:cNvSpPr>
            <a:spLocks noGrp="1"/>
          </p:cNvSpPr>
          <p:nvPr>
            <p:ph type="sldNum" sz="quarter" idx="4294967295"/>
          </p:nvPr>
        </p:nvSpPr>
        <p:spPr>
          <a:xfrm>
            <a:off x="7627938" y="214536"/>
            <a:ext cx="1127125" cy="303609"/>
          </a:xfrm>
          <a:prstGeom prst="rect">
            <a:avLst/>
          </a:prstGeom>
        </p:spPr>
        <p:txBody>
          <a:bodyPr/>
          <a:lstStyle/>
          <a:p>
            <a:pPr algn="r"/>
            <a:fld id="{10C140CD-8AED-46FF-A9A2-77308F3F39AE}" type="slidenum">
              <a:rPr lang="fr-FR" smtClean="0">
                <a:solidFill>
                  <a:schemeClr val="bg2"/>
                </a:solidFill>
              </a:rPr>
              <a:pPr algn="r"/>
              <a:t>20</a:t>
            </a:fld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4294967295"/>
          </p:nvPr>
        </p:nvSpPr>
        <p:spPr>
          <a:xfrm>
            <a:off x="7092280" y="4692728"/>
            <a:ext cx="1980000" cy="288256"/>
          </a:xfrm>
          <a:prstGeom prst="rect">
            <a:avLst/>
          </a:prstGeom>
        </p:spPr>
        <p:txBody>
          <a:bodyPr/>
          <a:lstStyle/>
          <a:p>
            <a:fld id="{B4BA7F9B-904A-48E6-9D6F-8967D98FE920}" type="datetime1">
              <a:rPr lang="fr-FR" sz="800">
                <a:solidFill>
                  <a:schemeClr val="accent5"/>
                </a:solidFill>
              </a:rPr>
              <a:t>12/11/2020</a:t>
            </a:fld>
            <a:endParaRPr lang="fr-FR" sz="800" dirty="0">
              <a:solidFill>
                <a:schemeClr val="accent5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18801"/>
            <a:ext cx="3709730" cy="2448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918800"/>
            <a:ext cx="3687338" cy="24482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98373" y="1707653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 err="1"/>
              <a:t>E</a:t>
            </a:r>
            <a:r>
              <a:rPr lang="fr-FR" sz="1400" u="sng" dirty="0" err="1" smtClean="0"/>
              <a:t>ven</a:t>
            </a:r>
            <a:endParaRPr lang="fr-FR" sz="14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163641" y="1686153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 smtClean="0"/>
              <a:t>Uniform</a:t>
            </a:r>
            <a:endParaRPr lang="fr-FR" sz="1400" u="sng" dirty="0"/>
          </a:p>
        </p:txBody>
      </p:sp>
    </p:spTree>
    <p:extLst>
      <p:ext uri="{BB962C8B-B14F-4D97-AF65-F5344CB8AC3E}">
        <p14:creationId xmlns:p14="http://schemas.microsoft.com/office/powerpoint/2010/main" val="401734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</a:t>
            </a:r>
            <a:r>
              <a:rPr lang="fr-FR" dirty="0" smtClean="0"/>
              <a:t>n pratique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07504"/>
          </a:xfrm>
        </p:spPr>
        <p:txBody>
          <a:bodyPr/>
          <a:lstStyle/>
          <a:p>
            <a:r>
              <a:rPr lang="fr-FR" dirty="0" smtClean="0"/>
              <a:t>Choix du modèle: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61661"/>
            <a:ext cx="6660232" cy="2862509"/>
          </a:xfrm>
          <a:prstGeom prst="rect">
            <a:avLst/>
          </a:prstGeom>
        </p:spPr>
      </p:pic>
      <p:sp>
        <p:nvSpPr>
          <p:cNvPr id="5" name="Espace réservé du numéro de diapositive 7"/>
          <p:cNvSpPr>
            <a:spLocks noGrp="1"/>
          </p:cNvSpPr>
          <p:nvPr>
            <p:ph type="sldNum" sz="quarter" idx="4294967295"/>
          </p:nvPr>
        </p:nvSpPr>
        <p:spPr>
          <a:xfrm>
            <a:off x="7627938" y="214536"/>
            <a:ext cx="1127125" cy="303609"/>
          </a:xfrm>
          <a:prstGeom prst="rect">
            <a:avLst/>
          </a:prstGeom>
        </p:spPr>
        <p:txBody>
          <a:bodyPr/>
          <a:lstStyle/>
          <a:p>
            <a:pPr algn="r"/>
            <a:fld id="{10C140CD-8AED-46FF-A9A2-77308F3F39AE}" type="slidenum">
              <a:rPr lang="fr-FR" smtClean="0">
                <a:solidFill>
                  <a:schemeClr val="bg2"/>
                </a:solidFill>
              </a:rPr>
              <a:pPr algn="r"/>
              <a:t>21</a:t>
            </a:fld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4294967295"/>
          </p:nvPr>
        </p:nvSpPr>
        <p:spPr>
          <a:xfrm>
            <a:off x="7092280" y="4659982"/>
            <a:ext cx="1980000" cy="288256"/>
          </a:xfrm>
          <a:prstGeom prst="rect">
            <a:avLst/>
          </a:prstGeom>
        </p:spPr>
        <p:txBody>
          <a:bodyPr/>
          <a:lstStyle/>
          <a:p>
            <a:fld id="{B4BA7F9B-904A-48E6-9D6F-8967D98FE920}" type="datetime1">
              <a:rPr lang="fr-FR" sz="800">
                <a:solidFill>
                  <a:schemeClr val="accent5"/>
                </a:solidFill>
              </a:rPr>
              <a:t>12/11/2020</a:t>
            </a:fld>
            <a:endParaRPr lang="fr-FR" sz="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35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Interpolation Linéaire </a:t>
            </a:r>
            <a:r>
              <a:rPr lang="fr-FR" dirty="0" err="1" smtClean="0"/>
              <a:t>Ordinary</a:t>
            </a:r>
            <a:r>
              <a:rPr lang="fr-FR" dirty="0" smtClean="0"/>
              <a:t> </a:t>
            </a:r>
            <a:r>
              <a:rPr lang="fr-FR" dirty="0" err="1" smtClean="0"/>
              <a:t>Kriging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7" y="1778946"/>
            <a:ext cx="3419475" cy="592931"/>
          </a:xfrm>
        </p:spPr>
      </p:pic>
      <p:sp>
        <p:nvSpPr>
          <p:cNvPr id="5" name="TextBox 4"/>
          <p:cNvSpPr txBox="1"/>
          <p:nvPr/>
        </p:nvSpPr>
        <p:spPr>
          <a:xfrm>
            <a:off x="1115616" y="1358201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Trouver les poids </a:t>
            </a:r>
            <a:r>
              <a:rPr lang="fr-FR" dirty="0" err="1" smtClean="0"/>
              <a:t>wi</a:t>
            </a:r>
            <a:r>
              <a:rPr lang="fr-FR" dirty="0" smtClean="0"/>
              <a:t> tels que:</a:t>
            </a:r>
            <a:endParaRPr lang="fr-F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183101"/>
            <a:ext cx="5486400" cy="6286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31640" y="3983685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se retrouve avec un problème d’optimisation sous contraintes.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1259632" y="269704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 avec le critère:</a:t>
            </a:r>
            <a:endParaRPr lang="fr-FR" dirty="0"/>
          </a:p>
        </p:txBody>
      </p:sp>
      <p:sp>
        <p:nvSpPr>
          <p:cNvPr id="11" name="Espace réservé du numéro de diapositive 7"/>
          <p:cNvSpPr>
            <a:spLocks noGrp="1"/>
          </p:cNvSpPr>
          <p:nvPr>
            <p:ph type="sldNum" sz="quarter" idx="4294967295"/>
          </p:nvPr>
        </p:nvSpPr>
        <p:spPr>
          <a:xfrm>
            <a:off x="7627938" y="214536"/>
            <a:ext cx="1127125" cy="303609"/>
          </a:xfrm>
          <a:prstGeom prst="rect">
            <a:avLst/>
          </a:prstGeom>
        </p:spPr>
        <p:txBody>
          <a:bodyPr/>
          <a:lstStyle/>
          <a:p>
            <a:pPr algn="r"/>
            <a:fld id="{10C140CD-8AED-46FF-A9A2-77308F3F39AE}" type="slidenum">
              <a:rPr lang="fr-FR" smtClean="0">
                <a:solidFill>
                  <a:schemeClr val="bg2"/>
                </a:solidFill>
              </a:rPr>
              <a:pPr algn="r"/>
              <a:t>22</a:t>
            </a:fld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12" name="Espace réservé de la date 5"/>
          <p:cNvSpPr>
            <a:spLocks noGrp="1"/>
          </p:cNvSpPr>
          <p:nvPr>
            <p:ph type="dt" sz="half" idx="4294967295"/>
          </p:nvPr>
        </p:nvSpPr>
        <p:spPr>
          <a:xfrm>
            <a:off x="6876256" y="4630016"/>
            <a:ext cx="1980000" cy="288256"/>
          </a:xfrm>
          <a:prstGeom prst="rect">
            <a:avLst/>
          </a:prstGeom>
        </p:spPr>
        <p:txBody>
          <a:bodyPr/>
          <a:lstStyle/>
          <a:p>
            <a:fld id="{B4BA7F9B-904A-48E6-9D6F-8967D98FE920}" type="datetime1">
              <a:rPr lang="fr-FR" sz="800">
                <a:solidFill>
                  <a:schemeClr val="accent5"/>
                </a:solidFill>
              </a:rPr>
              <a:t>12/11/2020</a:t>
            </a:fld>
            <a:endParaRPr lang="fr-FR" sz="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5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</a:t>
            </a:r>
            <a:r>
              <a:rPr lang="fr-FR" dirty="0" smtClean="0"/>
              <a:t>ésultats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453498"/>
          </a:xfrm>
        </p:spPr>
        <p:txBody>
          <a:bodyPr/>
          <a:lstStyle/>
          <a:p>
            <a:r>
              <a:rPr lang="fr-FR" dirty="0" smtClean="0"/>
              <a:t>Erreur moyenne: </a:t>
            </a:r>
            <a:r>
              <a:rPr lang="fr-FR" dirty="0" smtClean="0"/>
              <a:t>0.045</a:t>
            </a:r>
          </a:p>
          <a:p>
            <a:endParaRPr lang="fr-FR" dirty="0" smtClean="0"/>
          </a:p>
          <a:p>
            <a:r>
              <a:rPr lang="fr-FR" dirty="0" smtClean="0"/>
              <a:t>Histogramme des erreur: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283718"/>
            <a:ext cx="4839803" cy="2362739"/>
          </a:xfrm>
          <a:prstGeom prst="rect">
            <a:avLst/>
          </a:prstGeom>
        </p:spPr>
      </p:pic>
      <p:sp>
        <p:nvSpPr>
          <p:cNvPr id="5" name="Espace réservé du numéro de diapositive 7"/>
          <p:cNvSpPr>
            <a:spLocks noGrp="1"/>
          </p:cNvSpPr>
          <p:nvPr>
            <p:ph type="sldNum" sz="quarter" idx="4294967295"/>
          </p:nvPr>
        </p:nvSpPr>
        <p:spPr>
          <a:xfrm>
            <a:off x="7627938" y="214536"/>
            <a:ext cx="1127125" cy="303609"/>
          </a:xfrm>
          <a:prstGeom prst="rect">
            <a:avLst/>
          </a:prstGeom>
        </p:spPr>
        <p:txBody>
          <a:bodyPr/>
          <a:lstStyle/>
          <a:p>
            <a:pPr algn="r"/>
            <a:fld id="{10C140CD-8AED-46FF-A9A2-77308F3F39AE}" type="slidenum">
              <a:rPr lang="fr-FR" smtClean="0">
                <a:solidFill>
                  <a:schemeClr val="bg2"/>
                </a:solidFill>
              </a:rPr>
              <a:pPr algn="r"/>
              <a:t>23</a:t>
            </a:fld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4294967295"/>
          </p:nvPr>
        </p:nvSpPr>
        <p:spPr>
          <a:xfrm>
            <a:off x="6948264" y="4659982"/>
            <a:ext cx="1980000" cy="288256"/>
          </a:xfrm>
          <a:prstGeom prst="rect">
            <a:avLst/>
          </a:prstGeom>
        </p:spPr>
        <p:txBody>
          <a:bodyPr/>
          <a:lstStyle/>
          <a:p>
            <a:fld id="{B4BA7F9B-904A-48E6-9D6F-8967D98FE920}" type="datetime1">
              <a:rPr lang="fr-FR" sz="800">
                <a:solidFill>
                  <a:schemeClr val="accent5"/>
                </a:solidFill>
              </a:rPr>
              <a:t>12/11/2020</a:t>
            </a:fld>
            <a:endParaRPr lang="fr-FR" sz="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4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</a:t>
            </a:r>
          </a:p>
        </p:txBody>
      </p:sp>
      <p:sp>
        <p:nvSpPr>
          <p:cNvPr id="30" name="Espace réservé du contenu 29"/>
          <p:cNvSpPr>
            <a:spLocks noGrp="1"/>
          </p:cNvSpPr>
          <p:nvPr>
            <p:ph idx="15"/>
          </p:nvPr>
        </p:nvSpPr>
        <p:spPr>
          <a:xfrm>
            <a:off x="683568" y="1054800"/>
            <a:ext cx="7771457" cy="3298031"/>
          </a:xfrm>
        </p:spPr>
        <p:txBody>
          <a:bodyPr/>
          <a:lstStyle/>
          <a:p>
            <a:r>
              <a:rPr lang="fr-FR" sz="1800" dirty="0">
                <a:solidFill>
                  <a:schemeClr val="tx1"/>
                </a:solidFill>
              </a:rPr>
              <a:t>16 000 </a:t>
            </a:r>
            <a:r>
              <a:rPr lang="fr-FR" sz="1800" dirty="0" smtClean="0">
                <a:solidFill>
                  <a:schemeClr val="tx1"/>
                </a:solidFill>
              </a:rPr>
              <a:t>profiles.</a:t>
            </a:r>
            <a:endParaRPr lang="fr-FR" sz="1800" dirty="0">
              <a:solidFill>
                <a:schemeClr val="tx1"/>
              </a:solidFill>
            </a:endParaRPr>
          </a:p>
          <a:p>
            <a:r>
              <a:rPr lang="fr-FR" sz="1800" dirty="0">
                <a:solidFill>
                  <a:schemeClr val="tx1"/>
                </a:solidFill>
              </a:rPr>
              <a:t>Un profile est caractérisé par </a:t>
            </a:r>
            <a:r>
              <a:rPr lang="fr-FR" sz="1800" dirty="0" smtClean="0">
                <a:solidFill>
                  <a:schemeClr val="tx1"/>
                </a:solidFill>
              </a:rPr>
              <a:t>:</a:t>
            </a:r>
            <a:endParaRPr lang="fr-FR" sz="1800" dirty="0">
              <a:solidFill>
                <a:schemeClr val="tx1"/>
              </a:solidFill>
            </a:endParaRPr>
          </a:p>
          <a:p>
            <a:pPr lvl="4"/>
            <a:r>
              <a:rPr lang="fr-FR" dirty="0" smtClean="0"/>
              <a:t>sa </a:t>
            </a:r>
            <a:r>
              <a:rPr lang="fr-FR" dirty="0" smtClean="0"/>
              <a:t>longitude</a:t>
            </a:r>
          </a:p>
          <a:p>
            <a:pPr lvl="4"/>
            <a:r>
              <a:rPr lang="fr-FR" dirty="0"/>
              <a:t>sa </a:t>
            </a:r>
            <a:r>
              <a:rPr lang="fr-FR" dirty="0" smtClean="0"/>
              <a:t>latitude	</a:t>
            </a:r>
            <a:endParaRPr lang="fr-FR" dirty="0"/>
          </a:p>
          <a:p>
            <a:pPr lvl="4"/>
            <a:r>
              <a:rPr lang="fr-FR" dirty="0"/>
              <a:t>Une date</a:t>
            </a:r>
          </a:p>
          <a:p>
            <a:pPr lvl="4"/>
            <a:r>
              <a:rPr lang="fr-FR" dirty="0"/>
              <a:t>Une liste de profondeurs</a:t>
            </a:r>
          </a:p>
          <a:p>
            <a:pPr lvl="4"/>
            <a:r>
              <a:rPr lang="fr-FR" dirty="0"/>
              <a:t>Les températures associées</a:t>
            </a:r>
          </a:p>
          <a:p>
            <a:pPr lvl="4"/>
            <a:r>
              <a:rPr lang="fr-FR" dirty="0"/>
              <a:t>Les salinités associées</a:t>
            </a:r>
          </a:p>
          <a:p>
            <a:pPr lvl="3"/>
            <a:endParaRPr lang="fr-FR" dirty="0" smtClean="0"/>
          </a:p>
          <a:p>
            <a:pPr marL="0" lvl="3" indent="0">
              <a:buNone/>
            </a:pPr>
            <a:r>
              <a:rPr lang="fr-FR" dirty="0">
                <a:sym typeface="Wingdings" pitchFamily="2" charset="2"/>
              </a:rPr>
              <a:t> Pour l’instant on a travaillé sur l’interpolation des températures de surface</a:t>
            </a:r>
            <a:endParaRPr lang="fr-FR" dirty="0"/>
          </a:p>
          <a:p>
            <a:pPr marL="0" lvl="3" indent="0">
              <a:buNone/>
            </a:pPr>
            <a:endParaRPr lang="fr-FR" dirty="0" smtClean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4BA7F9B-904A-48E6-9D6F-8967D98FE920}" type="datetime1">
              <a:rPr lang="fr-FR" smtClean="0"/>
              <a:t>12/11/2020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24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 descr="locations of the profi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57238"/>
            <a:ext cx="8970185" cy="326828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-1044624" y="139538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Location des profiles</a:t>
            </a:r>
            <a:endParaRPr lang="fr-FR" sz="2800" dirty="0"/>
          </a:p>
        </p:txBody>
      </p:sp>
      <p:sp>
        <p:nvSpPr>
          <p:cNvPr id="6" name="Espace réservé du numéro de diapositive 7"/>
          <p:cNvSpPr>
            <a:spLocks noGrp="1"/>
          </p:cNvSpPr>
          <p:nvPr>
            <p:ph type="sldNum" sz="quarter" idx="4294967295"/>
          </p:nvPr>
        </p:nvSpPr>
        <p:spPr>
          <a:xfrm>
            <a:off x="7627938" y="214536"/>
            <a:ext cx="1127125" cy="303609"/>
          </a:xfrm>
          <a:prstGeom prst="rect">
            <a:avLst/>
          </a:prstGeom>
        </p:spPr>
        <p:txBody>
          <a:bodyPr/>
          <a:lstStyle/>
          <a:p>
            <a:pPr algn="r"/>
            <a:fld id="{10C140CD-8AED-46FF-A9A2-77308F3F39AE}" type="slidenum">
              <a:rPr lang="fr-FR" smtClean="0">
                <a:solidFill>
                  <a:schemeClr val="bg2"/>
                </a:solidFill>
              </a:rPr>
              <a:pPr algn="r"/>
              <a:t>4</a:t>
            </a:fld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10" name="Espace réservé de la date 5"/>
          <p:cNvSpPr>
            <a:spLocks noGrp="1"/>
          </p:cNvSpPr>
          <p:nvPr>
            <p:ph type="dt" sz="half" idx="4294967295"/>
          </p:nvPr>
        </p:nvSpPr>
        <p:spPr>
          <a:xfrm>
            <a:off x="5322888" y="4565650"/>
            <a:ext cx="1980000" cy="288256"/>
          </a:xfrm>
          <a:prstGeom prst="rect">
            <a:avLst/>
          </a:prstGeom>
        </p:spPr>
        <p:txBody>
          <a:bodyPr/>
          <a:lstStyle/>
          <a:p>
            <a:fld id="{B4BA7F9B-904A-48E6-9D6F-8967D98FE920}" type="datetime1">
              <a:rPr lang="fr-FR" sz="800">
                <a:solidFill>
                  <a:schemeClr val="accent5"/>
                </a:solidFill>
              </a:rPr>
              <a:t>12/11/2020</a:t>
            </a:fld>
            <a:endParaRPr lang="fr-FR" sz="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67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627534"/>
            <a:ext cx="7231938" cy="450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Résidus de température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Espace réservé du contenu 3" descr="surface_temp_over_tim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017973"/>
            <a:ext cx="8473526" cy="3028697"/>
          </a:xfrm>
        </p:spPr>
      </p:pic>
      <p:sp>
        <p:nvSpPr>
          <p:cNvPr id="5" name="Espace réservé du numéro de diapositive 7"/>
          <p:cNvSpPr>
            <a:spLocks noGrp="1"/>
          </p:cNvSpPr>
          <p:nvPr>
            <p:ph type="sldNum" sz="quarter" idx="4294967295"/>
          </p:nvPr>
        </p:nvSpPr>
        <p:spPr>
          <a:xfrm>
            <a:off x="7627938" y="214536"/>
            <a:ext cx="1127125" cy="303609"/>
          </a:xfrm>
          <a:prstGeom prst="rect">
            <a:avLst/>
          </a:prstGeom>
        </p:spPr>
        <p:txBody>
          <a:bodyPr/>
          <a:lstStyle/>
          <a:p>
            <a:pPr algn="r"/>
            <a:fld id="{10C140CD-8AED-46FF-A9A2-77308F3F39AE}" type="slidenum">
              <a:rPr lang="fr-FR" smtClean="0">
                <a:solidFill>
                  <a:schemeClr val="bg2"/>
                </a:solidFill>
              </a:rPr>
              <a:pPr algn="r"/>
              <a:t>5</a:t>
            </a:fld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4294967295"/>
          </p:nvPr>
        </p:nvSpPr>
        <p:spPr>
          <a:xfrm>
            <a:off x="5322888" y="4565650"/>
            <a:ext cx="1980000" cy="288256"/>
          </a:xfrm>
          <a:prstGeom prst="rect">
            <a:avLst/>
          </a:prstGeom>
        </p:spPr>
        <p:txBody>
          <a:bodyPr/>
          <a:lstStyle/>
          <a:p>
            <a:fld id="{B4BA7F9B-904A-48E6-9D6F-8967D98FE920}" type="datetime1">
              <a:rPr lang="fr-FR" sz="800">
                <a:solidFill>
                  <a:schemeClr val="accent5"/>
                </a:solidFill>
              </a:rPr>
              <a:t>12/11/2020</a:t>
            </a:fld>
            <a:endParaRPr lang="fr-FR" sz="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37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7534"/>
            <a:ext cx="7231938" cy="450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Résidus de température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Espace réservé du contenu 3" descr="mean_temperature_over_tim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125131"/>
            <a:ext cx="8623426" cy="3082275"/>
          </a:xfrm>
        </p:spPr>
      </p:pic>
      <p:sp>
        <p:nvSpPr>
          <p:cNvPr id="5" name="Espace réservé du numéro de diapositive 7"/>
          <p:cNvSpPr>
            <a:spLocks noGrp="1"/>
          </p:cNvSpPr>
          <p:nvPr>
            <p:ph type="sldNum" sz="quarter" idx="4294967295"/>
          </p:nvPr>
        </p:nvSpPr>
        <p:spPr>
          <a:xfrm>
            <a:off x="7627938" y="214536"/>
            <a:ext cx="1127125" cy="303609"/>
          </a:xfrm>
          <a:prstGeom prst="rect">
            <a:avLst/>
          </a:prstGeom>
        </p:spPr>
        <p:txBody>
          <a:bodyPr/>
          <a:lstStyle/>
          <a:p>
            <a:pPr algn="r"/>
            <a:fld id="{10C140CD-8AED-46FF-A9A2-77308F3F39AE}" type="slidenum">
              <a:rPr lang="fr-FR" smtClean="0">
                <a:solidFill>
                  <a:schemeClr val="bg2"/>
                </a:solidFill>
              </a:rPr>
              <a:pPr algn="r"/>
              <a:t>6</a:t>
            </a:fld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4294967295"/>
          </p:nvPr>
        </p:nvSpPr>
        <p:spPr>
          <a:xfrm>
            <a:off x="5322888" y="4587750"/>
            <a:ext cx="1980000" cy="288256"/>
          </a:xfrm>
          <a:prstGeom prst="rect">
            <a:avLst/>
          </a:prstGeom>
        </p:spPr>
        <p:txBody>
          <a:bodyPr/>
          <a:lstStyle/>
          <a:p>
            <a:fld id="{B4BA7F9B-904A-48E6-9D6F-8967D98FE920}" type="datetime1">
              <a:rPr lang="fr-FR" sz="800">
                <a:solidFill>
                  <a:schemeClr val="accent5"/>
                </a:solidFill>
              </a:rPr>
              <a:t>12/11/2020</a:t>
            </a:fld>
            <a:endParaRPr lang="fr-FR" sz="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9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722821"/>
            <a:ext cx="7231938" cy="450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Résidus de température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Espace réservé du contenu 3" descr="residuals_da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99" y="964395"/>
            <a:ext cx="8544248" cy="3053975"/>
          </a:xfrm>
        </p:spPr>
      </p:pic>
      <p:sp>
        <p:nvSpPr>
          <p:cNvPr id="5" name="ZoneTexte 4"/>
          <p:cNvSpPr txBox="1"/>
          <p:nvPr/>
        </p:nvSpPr>
        <p:spPr>
          <a:xfrm>
            <a:off x="3500430" y="881169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Résidus R1</a:t>
            </a:r>
            <a:endParaRPr lang="fr-FR" dirty="0"/>
          </a:p>
        </p:txBody>
      </p:sp>
      <p:sp>
        <p:nvSpPr>
          <p:cNvPr id="6" name="Espace réservé du numéro de diapositive 7"/>
          <p:cNvSpPr>
            <a:spLocks noGrp="1"/>
          </p:cNvSpPr>
          <p:nvPr>
            <p:ph type="sldNum" sz="quarter" idx="4294967295"/>
          </p:nvPr>
        </p:nvSpPr>
        <p:spPr>
          <a:xfrm>
            <a:off x="7627938" y="214536"/>
            <a:ext cx="1127125" cy="303609"/>
          </a:xfrm>
          <a:prstGeom prst="rect">
            <a:avLst/>
          </a:prstGeom>
        </p:spPr>
        <p:txBody>
          <a:bodyPr/>
          <a:lstStyle/>
          <a:p>
            <a:pPr algn="r"/>
            <a:fld id="{10C140CD-8AED-46FF-A9A2-77308F3F39AE}" type="slidenum">
              <a:rPr lang="fr-FR" smtClean="0">
                <a:solidFill>
                  <a:schemeClr val="bg2"/>
                </a:solidFill>
              </a:rPr>
              <a:pPr algn="r"/>
              <a:t>7</a:t>
            </a:fld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7" name="Espace réservé de la date 5"/>
          <p:cNvSpPr>
            <a:spLocks noGrp="1"/>
          </p:cNvSpPr>
          <p:nvPr>
            <p:ph type="dt" sz="half" idx="4294967295"/>
          </p:nvPr>
        </p:nvSpPr>
        <p:spPr>
          <a:xfrm>
            <a:off x="5322888" y="4565650"/>
            <a:ext cx="1980000" cy="288256"/>
          </a:xfrm>
          <a:prstGeom prst="rect">
            <a:avLst/>
          </a:prstGeom>
        </p:spPr>
        <p:txBody>
          <a:bodyPr/>
          <a:lstStyle/>
          <a:p>
            <a:fld id="{B4BA7F9B-904A-48E6-9D6F-8967D98FE920}" type="datetime1">
              <a:rPr lang="fr-FR" sz="800">
                <a:solidFill>
                  <a:schemeClr val="accent5"/>
                </a:solidFill>
              </a:rPr>
              <a:t>12/11/2020</a:t>
            </a:fld>
            <a:endParaRPr lang="fr-FR" sz="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1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339502"/>
            <a:ext cx="7231938" cy="450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Résidus de température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Espace réservé du contenu 3" descr="residuals_day_against_latitud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26632"/>
            <a:ext cx="8229600" cy="2941510"/>
          </a:xfrm>
        </p:spPr>
      </p:pic>
      <p:sp>
        <p:nvSpPr>
          <p:cNvPr id="5" name="Espace réservé du numéro de diapositive 7"/>
          <p:cNvSpPr>
            <a:spLocks noGrp="1"/>
          </p:cNvSpPr>
          <p:nvPr>
            <p:ph type="sldNum" sz="quarter" idx="4294967295"/>
          </p:nvPr>
        </p:nvSpPr>
        <p:spPr>
          <a:xfrm>
            <a:off x="7627938" y="214536"/>
            <a:ext cx="1127125" cy="303609"/>
          </a:xfrm>
          <a:prstGeom prst="rect">
            <a:avLst/>
          </a:prstGeom>
        </p:spPr>
        <p:txBody>
          <a:bodyPr/>
          <a:lstStyle/>
          <a:p>
            <a:pPr algn="r"/>
            <a:fld id="{10C140CD-8AED-46FF-A9A2-77308F3F39AE}" type="slidenum">
              <a:rPr lang="fr-FR" smtClean="0">
                <a:solidFill>
                  <a:schemeClr val="bg2"/>
                </a:solidFill>
              </a:rPr>
              <a:pPr algn="r"/>
              <a:t>8</a:t>
            </a:fld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4294967295"/>
          </p:nvPr>
        </p:nvSpPr>
        <p:spPr>
          <a:xfrm>
            <a:off x="5322888" y="4565650"/>
            <a:ext cx="1980000" cy="288256"/>
          </a:xfrm>
          <a:prstGeom prst="rect">
            <a:avLst/>
          </a:prstGeom>
        </p:spPr>
        <p:txBody>
          <a:bodyPr/>
          <a:lstStyle/>
          <a:p>
            <a:fld id="{B4BA7F9B-904A-48E6-9D6F-8967D98FE920}" type="datetime1">
              <a:rPr lang="fr-FR" sz="800">
                <a:solidFill>
                  <a:schemeClr val="accent5"/>
                </a:solidFill>
              </a:rPr>
              <a:t>12/11/2020</a:t>
            </a:fld>
            <a:endParaRPr lang="fr-FR" sz="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58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5965" y="629868"/>
            <a:ext cx="7231938" cy="450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Résidus de température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Espace réservé du contenu 3" descr="residuals_day_latitud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26632"/>
            <a:ext cx="8229600" cy="2941510"/>
          </a:xfrm>
        </p:spPr>
      </p:pic>
      <p:sp>
        <p:nvSpPr>
          <p:cNvPr id="5" name="ZoneTexte 4"/>
          <p:cNvSpPr txBox="1"/>
          <p:nvPr/>
        </p:nvSpPr>
        <p:spPr>
          <a:xfrm>
            <a:off x="3071802" y="910817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Résidus R2</a:t>
            </a:r>
            <a:endParaRPr lang="fr-FR" dirty="0"/>
          </a:p>
        </p:txBody>
      </p:sp>
      <p:sp>
        <p:nvSpPr>
          <p:cNvPr id="6" name="Espace réservé du numéro de diapositive 7"/>
          <p:cNvSpPr>
            <a:spLocks noGrp="1"/>
          </p:cNvSpPr>
          <p:nvPr>
            <p:ph type="sldNum" sz="quarter" idx="4294967295"/>
          </p:nvPr>
        </p:nvSpPr>
        <p:spPr>
          <a:xfrm>
            <a:off x="7627938" y="214536"/>
            <a:ext cx="1127125" cy="303609"/>
          </a:xfrm>
          <a:prstGeom prst="rect">
            <a:avLst/>
          </a:prstGeom>
        </p:spPr>
        <p:txBody>
          <a:bodyPr/>
          <a:lstStyle/>
          <a:p>
            <a:pPr algn="r"/>
            <a:fld id="{10C140CD-8AED-46FF-A9A2-77308F3F39AE}" type="slidenum">
              <a:rPr lang="fr-FR" smtClean="0">
                <a:solidFill>
                  <a:schemeClr val="bg2"/>
                </a:solidFill>
              </a:rPr>
              <a:pPr algn="r"/>
              <a:t>9</a:t>
            </a:fld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7" name="Espace réservé de la date 5"/>
          <p:cNvSpPr>
            <a:spLocks noGrp="1"/>
          </p:cNvSpPr>
          <p:nvPr>
            <p:ph type="dt" sz="half" idx="4294967295"/>
          </p:nvPr>
        </p:nvSpPr>
        <p:spPr>
          <a:xfrm>
            <a:off x="5322888" y="4565650"/>
            <a:ext cx="1980000" cy="288256"/>
          </a:xfrm>
          <a:prstGeom prst="rect">
            <a:avLst/>
          </a:prstGeom>
        </p:spPr>
        <p:txBody>
          <a:bodyPr/>
          <a:lstStyle/>
          <a:p>
            <a:fld id="{B4BA7F9B-904A-48E6-9D6F-8967D98FE920}" type="datetime1">
              <a:rPr lang="fr-FR" sz="800">
                <a:solidFill>
                  <a:schemeClr val="accent5"/>
                </a:solidFill>
              </a:rPr>
              <a:t>12/11/2020</a:t>
            </a:fld>
            <a:endParaRPr lang="fr-FR" sz="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7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IMT_Atlantique_16-9_v2">
  <a:themeElements>
    <a:clrScheme name="PPT IMT ATLANTIQUE">
      <a:dk1>
        <a:sysClr val="windowText" lastClr="000000"/>
      </a:dk1>
      <a:lt1>
        <a:sysClr val="window" lastClr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PPT_IMT_Atlantique_16-9_v2</Template>
  <TotalTime>81</TotalTime>
  <Words>359</Words>
  <Application>Microsoft Office PowerPoint</Application>
  <PresentationFormat>On-screen Show (16:9)</PresentationFormat>
  <Paragraphs>117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PPT_IMT_Atlantique_16-9_v2</vt:lpstr>
      <vt:lpstr>PowerPoint Presentation</vt:lpstr>
      <vt:lpstr>sommaire</vt:lpstr>
      <vt:lpstr>Données</vt:lpstr>
      <vt:lpstr>PowerPoint Presentation</vt:lpstr>
      <vt:lpstr>  Résidus de température  </vt:lpstr>
      <vt:lpstr>  Résidus de température  </vt:lpstr>
      <vt:lpstr> Résidus de température  </vt:lpstr>
      <vt:lpstr>Résidus de température </vt:lpstr>
      <vt:lpstr> Résidus de température  </vt:lpstr>
      <vt:lpstr>2. Interpolation des résidus</vt:lpstr>
      <vt:lpstr> Interpolation des résidus prédictions sur une grille </vt:lpstr>
      <vt:lpstr>Interpolation des résidus sélection des données de validation</vt:lpstr>
      <vt:lpstr>interpolation des résidus sélection des données de validation</vt:lpstr>
      <vt:lpstr>Interpolation des résidus sélection des données de validation</vt:lpstr>
      <vt:lpstr>Interpolation des résidus valeur optimale pour sigma</vt:lpstr>
      <vt:lpstr>Interpolation des résidus sigma variable</vt:lpstr>
      <vt:lpstr>Variogramme</vt:lpstr>
      <vt:lpstr>Variogramme – la forme théorique</vt:lpstr>
      <vt:lpstr>Variogramme empirique</vt:lpstr>
      <vt:lpstr>En pratique</vt:lpstr>
      <vt:lpstr>en pratique</vt:lpstr>
      <vt:lpstr>Interpolation Linéaire Ordinary Kriging</vt:lpstr>
      <vt:lpstr>Résultats</vt:lpstr>
    </vt:vector>
  </TitlesOfParts>
  <Manager>IMT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IMT</dc:subject>
  <dc:creator>TheMatrix</dc:creator>
  <cp:lastModifiedBy>TheMatrix</cp:lastModifiedBy>
  <cp:revision>10</cp:revision>
  <dcterms:created xsi:type="dcterms:W3CDTF">2020-11-12T10:16:42Z</dcterms:created>
  <dcterms:modified xsi:type="dcterms:W3CDTF">2020-11-12T11:39:33Z</dcterms:modified>
</cp:coreProperties>
</file>