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85" r:id="rId4"/>
    <p:sldId id="293" r:id="rId5"/>
    <p:sldId id="294" r:id="rId6"/>
    <p:sldId id="284" r:id="rId7"/>
    <p:sldId id="259" r:id="rId8"/>
    <p:sldId id="260" r:id="rId9"/>
    <p:sldId id="261" r:id="rId10"/>
    <p:sldId id="262" r:id="rId11"/>
    <p:sldId id="287" r:id="rId12"/>
    <p:sldId id="289" r:id="rId13"/>
    <p:sldId id="288" r:id="rId14"/>
    <p:sldId id="266" r:id="rId15"/>
    <p:sldId id="265" r:id="rId16"/>
    <p:sldId id="267" r:id="rId17"/>
    <p:sldId id="269" r:id="rId18"/>
    <p:sldId id="270" r:id="rId19"/>
    <p:sldId id="271" r:id="rId20"/>
    <p:sldId id="282" r:id="rId21"/>
    <p:sldId id="283" r:id="rId22"/>
    <p:sldId id="276" r:id="rId23"/>
    <p:sldId id="290" r:id="rId24"/>
    <p:sldId id="291" r:id="rId25"/>
    <p:sldId id="277" r:id="rId26"/>
    <p:sldId id="292" r:id="rId27"/>
    <p:sldId id="278" r:id="rId28"/>
    <p:sldId id="279" r:id="rId29"/>
    <p:sldId id="280" r:id="rId30"/>
    <p:sldId id="281" r:id="rId31"/>
    <p:sldId id="295" r:id="rId32"/>
    <p:sldId id="296" r:id="rId33"/>
    <p:sldId id="297" r:id="rId34"/>
    <p:sldId id="298" r:id="rId35"/>
    <p:sldId id="299" r:id="rId36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221" autoAdjust="0"/>
    <p:restoredTop sz="94660"/>
  </p:normalViewPr>
  <p:slideViewPr>
    <p:cSldViewPr>
      <p:cViewPr>
        <p:scale>
          <a:sx n="75" d="100"/>
          <a:sy n="75" d="100"/>
        </p:scale>
        <p:origin x="-116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16896-1597-4C4A-B5F3-34519EE13E1A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85546-17BE-4356-A2D5-A873823584A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11EBF-3955-4DC5-BBC4-A75FE5A135BD}" type="datetimeFigureOut">
              <a:rPr lang="fr-FR" smtClean="0"/>
              <a:pPr/>
              <a:t>25/08/2020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8718C-550A-4F27-BE31-A0AD548480A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Super résolution centriole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2b</a:t>
            </a:r>
            <a:r>
              <a:rPr lang="fr-FR" sz="3600" dirty="0" smtClean="0"/>
              <a:t>. Données </a:t>
            </a:r>
            <a:r>
              <a:rPr lang="fr-FR" sz="3600" dirty="0" err="1" smtClean="0"/>
              <a:t>déconvoluées</a:t>
            </a:r>
            <a:r>
              <a:rPr lang="fr-FR" sz="3600" dirty="0" smtClean="0"/>
              <a:t>, </a:t>
            </a:r>
            <a:r>
              <a:rPr lang="fr-FR" sz="3600" dirty="0" err="1" smtClean="0"/>
              <a:t>floutage</a:t>
            </a:r>
            <a:r>
              <a:rPr lang="fr-FR" sz="3600" dirty="0" smtClean="0"/>
              <a:t> maximal ?</a:t>
            </a:r>
            <a:endParaRPr lang="fr-FR" sz="3600" dirty="0"/>
          </a:p>
        </p:txBody>
      </p:sp>
      <p:pic>
        <p:nvPicPr>
          <p:cNvPr id="4" name="Espace réservé du contenu 3" descr="sig2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480" y="1857364"/>
            <a:ext cx="1214446" cy="1167737"/>
          </a:xfrm>
          <a:prstGeom prst="rect">
            <a:avLst/>
          </a:prstGeom>
        </p:spPr>
      </p:pic>
      <p:pic>
        <p:nvPicPr>
          <p:cNvPr id="5" name="Image 4" descr="sig20_pr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214942" y="1428736"/>
            <a:ext cx="2500330" cy="228601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928794" y="3214686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20</a:t>
            </a:r>
            <a:endParaRPr lang="fr-FR" dirty="0"/>
          </a:p>
        </p:txBody>
      </p:sp>
      <p:pic>
        <p:nvPicPr>
          <p:cNvPr id="8" name="Image 7" descr="sig25_LR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785918" y="4643446"/>
            <a:ext cx="928694" cy="892975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857356" y="578645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25</a:t>
            </a:r>
            <a:endParaRPr lang="fr-FR" dirty="0"/>
          </a:p>
        </p:txBody>
      </p:sp>
      <p:pic>
        <p:nvPicPr>
          <p:cNvPr id="10" name="Image 9" descr="sig25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5143504" y="3857628"/>
            <a:ext cx="2357454" cy="230944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2b. Données </a:t>
            </a:r>
            <a:r>
              <a:rPr lang="fr-FR" sz="3600" dirty="0" err="1" smtClean="0"/>
              <a:t>déconvolu</a:t>
            </a:r>
            <a:r>
              <a:rPr lang="fr-FR" sz="3600" dirty="0" err="1" smtClean="0"/>
              <a:t>ées</a:t>
            </a:r>
            <a:r>
              <a:rPr lang="fr-FR" sz="3600" dirty="0" smtClean="0"/>
              <a:t> : résultats sur les images </a:t>
            </a:r>
            <a:r>
              <a:rPr lang="fr-FR" sz="3600" dirty="0" err="1" smtClean="0"/>
              <a:t>wide</a:t>
            </a:r>
            <a:r>
              <a:rPr lang="fr-FR" sz="3600" dirty="0" smtClean="0"/>
              <a:t> </a:t>
            </a:r>
            <a:r>
              <a:rPr lang="fr-FR" sz="3600" dirty="0" err="1" smtClean="0"/>
              <a:t>field</a:t>
            </a:r>
            <a:endParaRPr lang="fr-FR" sz="36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2214578" cy="21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2071678"/>
            <a:ext cx="11303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1714488"/>
            <a:ext cx="1447798" cy="144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714480" y="364331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571868" y="321468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sigma =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5572132" y="3214686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sigma = 2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5852" y="4286256"/>
            <a:ext cx="1423526" cy="142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1214414" y="5786454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LR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endParaRPr lang="fr-FR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00430" y="3929066"/>
            <a:ext cx="2000264" cy="1993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ZoneTexte 13"/>
          <p:cNvSpPr txBox="1"/>
          <p:nvPr/>
        </p:nvSpPr>
        <p:spPr>
          <a:xfrm>
            <a:off x="3857620" y="6000768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HR prédite sigma=2</a:t>
            </a:r>
            <a:endParaRPr lang="fr-FR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786446" y="3857628"/>
            <a:ext cx="192882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ZoneTexte 15"/>
          <p:cNvSpPr txBox="1"/>
          <p:nvPr/>
        </p:nvSpPr>
        <p:spPr>
          <a:xfrm>
            <a:off x="5857884" y="6000768"/>
            <a:ext cx="1928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HR prédite sigma=4</a:t>
            </a:r>
            <a:endParaRPr lang="fr-FR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2b. Données </a:t>
            </a:r>
            <a:r>
              <a:rPr lang="fr-FR" sz="3200" dirty="0" err="1" smtClean="0"/>
              <a:t>déconvoluées</a:t>
            </a:r>
            <a:r>
              <a:rPr lang="fr-FR" sz="3200" dirty="0" smtClean="0"/>
              <a:t> sans spots dans le modèle de dégradation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72066" y="2143116"/>
            <a:ext cx="3038475" cy="296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sig4H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42976" y="2214554"/>
            <a:ext cx="2928958" cy="2928958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500034" y="5214950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Pas de spots dans modèle de dégradation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929322" y="521495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Avec spots</a:t>
            </a:r>
            <a:endParaRPr lang="fr-F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2b</a:t>
            </a:r>
            <a:r>
              <a:rPr lang="fr-FR" dirty="0" smtClean="0"/>
              <a:t>. Données </a:t>
            </a:r>
            <a:r>
              <a:rPr lang="fr-FR" dirty="0" err="1" smtClean="0"/>
              <a:t>déconvoluées</a:t>
            </a:r>
            <a:r>
              <a:rPr lang="fr-FR" dirty="0" smtClean="0"/>
              <a:t> : résultats </a:t>
            </a:r>
            <a:r>
              <a:rPr lang="fr-FR" dirty="0" smtClean="0"/>
              <a:t>3D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2c</a:t>
            </a:r>
            <a:r>
              <a:rPr lang="fr-FR" dirty="0" smtClean="0"/>
              <a:t>. </a:t>
            </a:r>
            <a:r>
              <a:rPr lang="fr-FR" dirty="0" smtClean="0"/>
              <a:t>Entrainement sur les données </a:t>
            </a:r>
            <a:r>
              <a:rPr lang="fr-FR" dirty="0" err="1" smtClean="0"/>
              <a:t>raw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Intérêt : le modèle de dégradation est théoriquement une convolution</a:t>
            </a:r>
          </a:p>
          <a:p>
            <a:pPr>
              <a:buNone/>
            </a:pPr>
            <a:r>
              <a:rPr lang="fr-FR" dirty="0" smtClean="0"/>
              <a:t>Inconvénient : les images </a:t>
            </a:r>
            <a:r>
              <a:rPr lang="fr-FR" dirty="0" err="1" smtClean="0"/>
              <a:t>raw</a:t>
            </a:r>
            <a:r>
              <a:rPr lang="fr-FR" dirty="0" smtClean="0"/>
              <a:t> sont bruitées</a:t>
            </a:r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2c</a:t>
            </a:r>
            <a:r>
              <a:rPr lang="fr-FR" sz="3200" dirty="0" smtClean="0"/>
              <a:t>. Données </a:t>
            </a:r>
            <a:r>
              <a:rPr lang="fr-FR" sz="3200" dirty="0" err="1" smtClean="0"/>
              <a:t>raw</a:t>
            </a:r>
            <a:r>
              <a:rPr lang="fr-FR" sz="3200" dirty="0" smtClean="0"/>
              <a:t>, résultats images </a:t>
            </a:r>
            <a:r>
              <a:rPr lang="fr-FR" sz="3200" dirty="0" err="1" smtClean="0"/>
              <a:t>confocales</a:t>
            </a:r>
            <a:endParaRPr lang="fr-FR" sz="3200" dirty="0"/>
          </a:p>
        </p:txBody>
      </p:sp>
      <p:pic>
        <p:nvPicPr>
          <p:cNvPr id="4" name="Espace réservé du contenu 3" descr="raw_HR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802" y="1357298"/>
            <a:ext cx="2143140" cy="1928826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3714744" y="328612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</a:t>
            </a:r>
            <a:r>
              <a:rPr lang="fr-FR" dirty="0" err="1" smtClean="0"/>
              <a:t>raw</a:t>
            </a:r>
            <a:endParaRPr lang="fr-FR" dirty="0"/>
          </a:p>
        </p:txBody>
      </p:sp>
      <p:pic>
        <p:nvPicPr>
          <p:cNvPr id="6" name="Image 5" descr="raw_LR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071538" y="4495606"/>
            <a:ext cx="1428760" cy="140890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1285852" y="607220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4</a:t>
            </a:r>
            <a:endParaRPr lang="fr-FR" dirty="0"/>
          </a:p>
        </p:txBody>
      </p:sp>
      <p:pic>
        <p:nvPicPr>
          <p:cNvPr id="8" name="Image 7" descr="raw_pr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072066" y="3571876"/>
            <a:ext cx="2571768" cy="2399373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5357818" y="6072206"/>
            <a:ext cx="171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reconstituée</a:t>
            </a:r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2c. Données </a:t>
            </a:r>
            <a:r>
              <a:rPr lang="fr-FR" sz="3200" dirty="0" err="1" smtClean="0"/>
              <a:t>raw</a:t>
            </a:r>
            <a:r>
              <a:rPr lang="fr-FR" sz="3200" dirty="0" smtClean="0"/>
              <a:t>, résultats images </a:t>
            </a:r>
            <a:r>
              <a:rPr lang="fr-FR" sz="3200" dirty="0" err="1" smtClean="0"/>
              <a:t>confocales</a:t>
            </a:r>
            <a:endParaRPr lang="fr-FR" sz="3200" dirty="0"/>
          </a:p>
        </p:txBody>
      </p:sp>
      <p:pic>
        <p:nvPicPr>
          <p:cNvPr id="4" name="Espace réservé du contenu 3" descr="raw_LR6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5852" y="3071810"/>
            <a:ext cx="1456688" cy="1614478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785918" y="4786322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6</a:t>
            </a:r>
            <a:endParaRPr lang="fr-FR" dirty="0"/>
          </a:p>
        </p:txBody>
      </p:sp>
      <p:pic>
        <p:nvPicPr>
          <p:cNvPr id="6" name="Image 5" descr="raw_pred_6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714876" y="2071678"/>
            <a:ext cx="3214710" cy="3000396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5429256" y="5429264"/>
            <a:ext cx="1928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reconstituée</a:t>
            </a:r>
            <a:endParaRPr lang="fr-FR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2c. Données </a:t>
            </a:r>
            <a:r>
              <a:rPr lang="fr-FR" sz="3200" dirty="0" err="1" smtClean="0"/>
              <a:t>raw</a:t>
            </a:r>
            <a:r>
              <a:rPr lang="fr-FR" sz="3200" dirty="0" smtClean="0"/>
              <a:t>, résultats images </a:t>
            </a:r>
            <a:r>
              <a:rPr lang="fr-FR" sz="3200" dirty="0" err="1" smtClean="0"/>
              <a:t>wide</a:t>
            </a:r>
            <a:r>
              <a:rPr lang="fr-FR" sz="3200" dirty="0" smtClean="0"/>
              <a:t> </a:t>
            </a:r>
            <a:r>
              <a:rPr lang="fr-FR" sz="3200" dirty="0" err="1" smtClean="0"/>
              <a:t>field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4414" y="2428868"/>
            <a:ext cx="207170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 descr="predraw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4286248" y="1643050"/>
            <a:ext cx="3357586" cy="3233755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1643042" y="4786322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5000628" y="5000636"/>
            <a:ext cx="2286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prédite sigma = 4</a:t>
            </a:r>
            <a:endParaRPr lang="fr-FR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2c. </a:t>
            </a:r>
            <a:r>
              <a:rPr lang="fr-FR" sz="3600" dirty="0" smtClean="0"/>
              <a:t>Est-ce le bruit qui perturbe l’apprentissage</a:t>
            </a:r>
            <a:endParaRPr lang="fr-FR" sz="3600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57225" y="1714489"/>
            <a:ext cx="2841252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857224" y="4572008"/>
            <a:ext cx="2571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HR </a:t>
            </a:r>
            <a:r>
              <a:rPr lang="fr-FR" dirty="0" err="1" smtClean="0"/>
              <a:t>deconv</a:t>
            </a:r>
            <a:r>
              <a:rPr lang="fr-FR" dirty="0" smtClean="0"/>
              <a:t> avec bruit gaussien ajouté</a:t>
            </a:r>
            <a:endParaRPr lang="fr-FR" dirty="0"/>
          </a:p>
        </p:txBody>
      </p:sp>
      <p:pic>
        <p:nvPicPr>
          <p:cNvPr id="6" name="Image 5" descr="C:\Users\Thibaut\AppData\Local\Microsoft\Windows\INetCache\Content.Word\L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2786058"/>
            <a:ext cx="1714511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286248" y="471488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sigma=4</a:t>
            </a:r>
            <a:endParaRPr lang="fr-FR" dirty="0"/>
          </a:p>
        </p:txBody>
      </p:sp>
      <p:pic>
        <p:nvPicPr>
          <p:cNvPr id="8" name="Image 7" descr="C:\Users\Thibaut\AppData\Local\Microsoft\Windows\INetCache\Content.Word\HHR_pred.pn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2198" y="2000240"/>
            <a:ext cx="2500330" cy="2547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8"/>
          <p:cNvSpPr txBox="1"/>
          <p:nvPr/>
        </p:nvSpPr>
        <p:spPr>
          <a:xfrm>
            <a:off x="6572264" y="4714884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prédite</a:t>
            </a:r>
            <a:endParaRPr lang="fr-F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2d. Taille minimale de l’ensemble d’entrainement</a:t>
            </a:r>
            <a:endParaRPr lang="fr-FR" sz="32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1500198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1357298"/>
            <a:ext cx="1928826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642910" y="2143116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4</a:t>
            </a:r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7215206" y="214311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</a:t>
            </a:r>
            <a:endParaRPr lang="fr-FR" dirty="0"/>
          </a:p>
        </p:txBody>
      </p:sp>
      <p:pic>
        <p:nvPicPr>
          <p:cNvPr id="8" name="Imag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57224" y="3643314"/>
            <a:ext cx="2286016" cy="2279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3643314"/>
            <a:ext cx="2214578" cy="2328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Image 9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3643315"/>
            <a:ext cx="2357454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ZoneTexte 10"/>
          <p:cNvSpPr txBox="1"/>
          <p:nvPr/>
        </p:nvSpPr>
        <p:spPr>
          <a:xfrm>
            <a:off x="1071538" y="6000768"/>
            <a:ext cx="18573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Toutes les données (1600)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3714744" y="6000768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moitié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6500826" y="6072206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quart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Plan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fr-FR" sz="2400" dirty="0" smtClean="0"/>
              <a:t>Contexte </a:t>
            </a:r>
          </a:p>
          <a:p>
            <a:pPr marL="457200" indent="-457200">
              <a:buAutoNum type="arabicPeriod" startAt="2"/>
            </a:pPr>
            <a:r>
              <a:rPr lang="fr-FR" sz="2400" dirty="0" smtClean="0"/>
              <a:t>Evaluation de la méthode de PSSR sur le centriole</a:t>
            </a:r>
          </a:p>
          <a:p>
            <a:pPr marL="457200" indent="-457200">
              <a:buAutoNum type="arabicPeriod" startAt="2"/>
            </a:pPr>
            <a:r>
              <a:rPr lang="fr-FR" sz="2400" dirty="0" smtClean="0"/>
              <a:t>Méthode de détection du centre des centrioles </a:t>
            </a:r>
          </a:p>
          <a:p>
            <a:pPr marL="457200" indent="-457200">
              <a:buAutoNum type="arabicPeriod" startAt="2"/>
            </a:pPr>
            <a:r>
              <a:rPr lang="fr-FR" sz="2400" dirty="0" smtClean="0"/>
              <a:t>Classification de l’orientation du centriole</a:t>
            </a:r>
          </a:p>
          <a:p>
            <a:pPr marL="457200" indent="-457200">
              <a:buNone/>
            </a:pPr>
            <a:r>
              <a:rPr lang="fr-FR" sz="2400" dirty="0" smtClean="0"/>
              <a:t>	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2.e. Apprentissage sur plusieurs slices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Intérêt </a:t>
            </a:r>
            <a:r>
              <a:rPr lang="fr-FR" dirty="0" smtClean="0">
                <a:sym typeface="Wingdings" pitchFamily="2" charset="2"/>
              </a:rPr>
              <a:t> mieux reconstituer les slices où le centriole n’est pas net 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2786058"/>
            <a:ext cx="2857520" cy="28163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ZoneTexte 4"/>
          <p:cNvSpPr txBox="1"/>
          <p:nvPr/>
        </p:nvSpPr>
        <p:spPr>
          <a:xfrm>
            <a:off x="2571736" y="5715016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Slice non-présente dans les données d’apprentissage avec une seule slice</a:t>
            </a:r>
            <a:endParaRPr lang="fr-FR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2.e. Apprentissage sur plusieurs slices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5" name="Espace réservé du contenu 4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28662" y="2928934"/>
            <a:ext cx="1828335" cy="1839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20200306 U2OS 4X_17_slice18_wide_field_pr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3143240" y="2571744"/>
            <a:ext cx="2500330" cy="2500330"/>
          </a:xfrm>
          <a:prstGeom prst="rect">
            <a:avLst/>
          </a:prstGeom>
        </p:spPr>
      </p:pic>
      <p:pic>
        <p:nvPicPr>
          <p:cNvPr id="7" name="Image 6" descr="20200306 U2OS 4X_17_slice18_wide_field_pred_slices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6000760" y="2631728"/>
            <a:ext cx="2440346" cy="2440346"/>
          </a:xfrm>
          <a:prstGeom prst="rect">
            <a:avLst/>
          </a:prstGeom>
        </p:spPr>
      </p:pic>
      <p:sp>
        <p:nvSpPr>
          <p:cNvPr id="9" name="ZoneTexte 8"/>
          <p:cNvSpPr txBox="1"/>
          <p:nvPr/>
        </p:nvSpPr>
        <p:spPr>
          <a:xfrm>
            <a:off x="1071538" y="4929198"/>
            <a:ext cx="1500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286116" y="521495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HR prédite entrainement 1 slice</a:t>
            </a:r>
            <a:endParaRPr lang="fr-FR" dirty="0"/>
          </a:p>
        </p:txBody>
      </p:sp>
      <p:sp>
        <p:nvSpPr>
          <p:cNvPr id="11" name="ZoneTexte 10"/>
          <p:cNvSpPr txBox="1"/>
          <p:nvPr/>
        </p:nvSpPr>
        <p:spPr>
          <a:xfrm>
            <a:off x="5857884" y="5143512"/>
            <a:ext cx="271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HR prédite entrainement sur plusieurs slices</a:t>
            </a:r>
            <a:endParaRPr lang="fr-F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</a:t>
            </a:r>
            <a:r>
              <a:rPr lang="fr-FR" dirty="0" smtClean="0"/>
              <a:t>. </a:t>
            </a:r>
            <a:r>
              <a:rPr lang="fr-FR" dirty="0" smtClean="0"/>
              <a:t>Détection de la position du centriole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Zones vides dans les images : beaucoup de calculs inutiles</a:t>
            </a:r>
          </a:p>
          <a:p>
            <a:pPr>
              <a:buFontTx/>
              <a:buChar char="-"/>
            </a:pPr>
            <a:r>
              <a:rPr lang="fr-FR" dirty="0" smtClean="0"/>
              <a:t>Plusieurs centrioles dans une image : plus difficile pour le réseau de neurones d’apprendre ?</a:t>
            </a:r>
          </a:p>
          <a:p>
            <a:pPr>
              <a:buFontTx/>
              <a:buChar char="-"/>
            </a:pPr>
            <a:r>
              <a:rPr lang="fr-FR" dirty="0" smtClean="0">
                <a:sym typeface="Wingdings" pitchFamily="2" charset="2"/>
              </a:rPr>
              <a:t> détecter le position des centrioles pour rogner les images</a:t>
            </a:r>
            <a:endParaRPr lang="fr-F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3. Détection de la position du centriole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a) </a:t>
            </a:r>
            <a:r>
              <a:rPr lang="fr-FR" dirty="0" err="1" smtClean="0"/>
              <a:t>Topaz</a:t>
            </a:r>
            <a:endParaRPr lang="fr-FR" dirty="0" smtClean="0"/>
          </a:p>
          <a:p>
            <a:r>
              <a:rPr lang="fr-FR" dirty="0" smtClean="0"/>
              <a:t>b) résultats 2D</a:t>
            </a:r>
          </a:p>
          <a:p>
            <a:r>
              <a:rPr lang="fr-FR" dirty="0" smtClean="0"/>
              <a:t>c) détection 3D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3.a. </a:t>
            </a:r>
            <a:r>
              <a:rPr lang="fr-FR" dirty="0" err="1" smtClean="0"/>
              <a:t>Topaz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400" i="1" dirty="0" smtClean="0"/>
              <a:t>Positive-</a:t>
            </a:r>
            <a:r>
              <a:rPr lang="fr-FR" sz="2400" i="1" dirty="0" err="1" smtClean="0"/>
              <a:t>unlabeled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convolutional</a:t>
            </a:r>
            <a:r>
              <a:rPr lang="fr-FR" sz="2400" i="1" dirty="0" smtClean="0"/>
              <a:t> neural </a:t>
            </a:r>
            <a:r>
              <a:rPr lang="fr-FR" sz="2400" i="1" dirty="0" smtClean="0"/>
              <a:t>networks </a:t>
            </a:r>
            <a:r>
              <a:rPr lang="en-US" sz="2400" i="1" dirty="0" smtClean="0"/>
              <a:t>for </a:t>
            </a:r>
            <a:r>
              <a:rPr lang="en-US" sz="2400" i="1" dirty="0" smtClean="0"/>
              <a:t>particle picking in </a:t>
            </a:r>
            <a:r>
              <a:rPr lang="en-US" sz="2400" i="1" dirty="0" err="1" smtClean="0"/>
              <a:t>cryo</a:t>
            </a:r>
            <a:r>
              <a:rPr lang="en-US" sz="2400" i="1" dirty="0" smtClean="0"/>
              <a:t>-electron </a:t>
            </a:r>
            <a:r>
              <a:rPr lang="en-US" sz="2400" i="1" dirty="0" smtClean="0"/>
              <a:t>micrographs</a:t>
            </a:r>
          </a:p>
          <a:p>
            <a:r>
              <a:rPr lang="en-US" sz="2400" dirty="0" smtClean="0"/>
              <a:t>journal </a:t>
            </a:r>
            <a:r>
              <a:rPr lang="en-US" sz="2400" i="1" dirty="0" smtClean="0"/>
              <a:t>Nature</a:t>
            </a:r>
          </a:p>
          <a:p>
            <a:r>
              <a:rPr lang="en-US" sz="2400" dirty="0" smtClean="0"/>
              <a:t>Tristan </a:t>
            </a:r>
            <a:r>
              <a:rPr lang="en-US" sz="2400" dirty="0" err="1" smtClean="0"/>
              <a:t>Bepler</a:t>
            </a:r>
            <a:r>
              <a:rPr lang="en-US" sz="2400" dirty="0" smtClean="0"/>
              <a:t> et Al</a:t>
            </a:r>
          </a:p>
          <a:p>
            <a:endParaRPr lang="en-US" sz="2400" dirty="0" smtClean="0"/>
          </a:p>
          <a:p>
            <a:r>
              <a:rPr lang="en-US" sz="2400" dirty="0" smtClean="0"/>
              <a:t>Code </a:t>
            </a:r>
            <a:r>
              <a:rPr lang="en-US" sz="2400" dirty="0" err="1" smtClean="0"/>
              <a:t>développé</a:t>
            </a:r>
            <a:r>
              <a:rPr lang="en-US" sz="2400" dirty="0" smtClean="0"/>
              <a:t>  </a:t>
            </a:r>
            <a:r>
              <a:rPr lang="en-US" sz="2400" dirty="0" err="1" smtClean="0"/>
              <a:t>initialement</a:t>
            </a:r>
            <a:r>
              <a:rPr lang="en-US" sz="2400" dirty="0" smtClean="0"/>
              <a:t> pour </a:t>
            </a:r>
            <a:r>
              <a:rPr lang="en-US" sz="2400" dirty="0" err="1" smtClean="0"/>
              <a:t>détecter</a:t>
            </a:r>
            <a:r>
              <a:rPr lang="en-US" sz="2400" dirty="0" smtClean="0"/>
              <a:t> la position de </a:t>
            </a:r>
            <a:r>
              <a:rPr lang="en-US" sz="2400" dirty="0" err="1" smtClean="0"/>
              <a:t>particules</a:t>
            </a:r>
            <a:r>
              <a:rPr lang="en-US" sz="2400" dirty="0" smtClean="0"/>
              <a:t>  </a:t>
            </a:r>
            <a:r>
              <a:rPr lang="en-US" sz="2400" dirty="0" err="1" smtClean="0"/>
              <a:t>sur</a:t>
            </a:r>
            <a:r>
              <a:rPr lang="en-US" sz="2400" dirty="0" smtClean="0"/>
              <a:t> des images </a:t>
            </a:r>
            <a:r>
              <a:rPr lang="en-US" sz="2400" dirty="0" err="1" smtClean="0"/>
              <a:t>obtenues</a:t>
            </a:r>
            <a:r>
              <a:rPr lang="en-US" sz="2400" dirty="0" smtClean="0"/>
              <a:t> par </a:t>
            </a:r>
            <a:r>
              <a:rPr lang="en-US" sz="2400" dirty="0" err="1" smtClean="0"/>
              <a:t>cryo</a:t>
            </a:r>
            <a:r>
              <a:rPr lang="en-US" sz="2400" dirty="0" smtClean="0"/>
              <a:t>-EM</a:t>
            </a:r>
          </a:p>
          <a:p>
            <a:endParaRPr lang="fr-FR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3.b. résultats 2D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Topaz</a:t>
            </a:r>
            <a:r>
              <a:rPr lang="fr-FR" dirty="0" smtClean="0"/>
              <a:t> : librairie python qui permet d’entrainer un réseau de neurones apprenant la position de particules (sur des images 2D)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3429000"/>
            <a:ext cx="2500330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71934" y="3929066"/>
            <a:ext cx="1585464" cy="1581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3929066"/>
            <a:ext cx="1568210" cy="1583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4429124" y="5715016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Patch 1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643702" y="5786454"/>
            <a:ext cx="1000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Patch 2</a:t>
            </a:r>
            <a:endParaRPr lang="fr-FR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3.b. résultats 2D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score est associé à chaque prédiction de centre</a:t>
            </a:r>
          </a:p>
          <a:p>
            <a:r>
              <a:rPr lang="fr-FR" dirty="0" smtClean="0"/>
              <a:t>Pas d’erreurs remarquées pour le centre avec le score le plus élevé</a:t>
            </a:r>
          </a:p>
          <a:p>
            <a:r>
              <a:rPr lang="fr-FR" dirty="0" smtClean="0"/>
              <a:t>Quelques faux positifs pour les autres </a:t>
            </a:r>
          </a:p>
          <a:p>
            <a:r>
              <a:rPr lang="fr-FR" dirty="0" smtClean="0"/>
              <a:t>Mauvais résultats pour les images à grand champ de vu</a:t>
            </a:r>
            <a:endParaRPr lang="fr-F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3.b. résultats 2D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42910" y="3286124"/>
            <a:ext cx="1785950" cy="178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43174" y="2643182"/>
            <a:ext cx="2905853" cy="29058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2643182"/>
            <a:ext cx="2773098" cy="2786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71472" y="5214950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86050" y="5572140"/>
            <a:ext cx="24288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prédite entrainement sur des patchs 100*100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857884" y="5572140"/>
            <a:ext cx="26432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prédite entrainement avec les images non-rognées</a:t>
            </a:r>
            <a:endParaRPr lang="fr-F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3.c. Détection </a:t>
            </a:r>
            <a:r>
              <a:rPr lang="fr-FR" dirty="0" smtClean="0"/>
              <a:t>3D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dirty="0" smtClean="0"/>
              <a:t>- Obtenir des images 3D rognées sur les centrioles</a:t>
            </a:r>
          </a:p>
          <a:p>
            <a:pPr>
              <a:buFontTx/>
              <a:buChar char="-"/>
            </a:pPr>
            <a:r>
              <a:rPr lang="fr-FR" dirty="0" smtClean="0"/>
              <a:t>Résultats de </a:t>
            </a:r>
            <a:r>
              <a:rPr lang="fr-FR" dirty="0" err="1" smtClean="0"/>
              <a:t>topaz</a:t>
            </a:r>
            <a:r>
              <a:rPr lang="fr-FR" dirty="0" smtClean="0"/>
              <a:t> : position des centres </a:t>
            </a:r>
          </a:p>
          <a:p>
            <a:pPr>
              <a:buNone/>
            </a:pPr>
            <a:r>
              <a:rPr lang="fr-FR" dirty="0" smtClean="0"/>
              <a:t>(xi, yi) des centrioles sur chaque slice i.</a:t>
            </a:r>
          </a:p>
          <a:p>
            <a:pPr>
              <a:buFontTx/>
              <a:buChar char="-"/>
            </a:pPr>
            <a:r>
              <a:rPr lang="fr-FR" dirty="0" smtClean="0">
                <a:sym typeface="Wingdings" pitchFamily="2" charset="2"/>
              </a:rPr>
              <a:t> Quelle position pour le centre (x, y) en 3D ?</a:t>
            </a:r>
          </a:p>
          <a:p>
            <a:pPr>
              <a:buFontTx/>
              <a:buChar char="-"/>
            </a:pPr>
            <a:r>
              <a:rPr lang="fr-FR" dirty="0" smtClean="0">
                <a:sym typeface="Wingdings" pitchFamily="2" charset="2"/>
              </a:rPr>
              <a:t> détecter la slice de fin du centriole</a:t>
            </a: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 smtClean="0"/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3.c. Détection </a:t>
            </a:r>
            <a:r>
              <a:rPr lang="fr-FR" dirty="0" smtClean="0"/>
              <a:t>3D</a:t>
            </a:r>
            <a:endParaRPr lang="fr-FR" dirty="0"/>
          </a:p>
        </p:txBody>
      </p:sp>
      <p:pic>
        <p:nvPicPr>
          <p:cNvPr id="4" name="Espace réservé du contenu 3" descr="intensity_graph_20200306 U2OS 4X_3_0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14" y="1668617"/>
            <a:ext cx="5852172" cy="43891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Contexte : objectifs du stage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fr-FR" dirty="0" smtClean="0"/>
              <a:t>Reconstituer une image de modalité </a:t>
            </a:r>
            <a:r>
              <a:rPr lang="fr-FR" dirty="0" err="1" smtClean="0"/>
              <a:t>confocale</a:t>
            </a:r>
            <a:r>
              <a:rPr lang="fr-FR" dirty="0" smtClean="0"/>
              <a:t> à partir d’une image de modalité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Problème analogue à la super-résolution</a:t>
            </a:r>
          </a:p>
          <a:p>
            <a:pPr>
              <a:buFontTx/>
              <a:buChar char="-"/>
            </a:pPr>
            <a:r>
              <a:rPr lang="fr-FR" dirty="0" smtClean="0"/>
              <a:t>Différence : impossibilité d’acquérir des couples d’images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/</a:t>
            </a:r>
            <a:r>
              <a:rPr lang="fr-FR" dirty="0" err="1" smtClean="0"/>
              <a:t>confocal</a:t>
            </a:r>
            <a:r>
              <a:rPr lang="fr-FR" dirty="0" smtClean="0"/>
              <a:t> qui correspondent et modèle de dégradation non connu</a:t>
            </a:r>
          </a:p>
          <a:p>
            <a:pPr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3.c. Détection </a:t>
            </a:r>
            <a:r>
              <a:rPr lang="fr-FR" dirty="0" smtClean="0"/>
              <a:t>3D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 descr="intensity_graph_20200306 U2OS 4X_9_1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1643042" y="1571612"/>
            <a:ext cx="5929354" cy="453631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3600" dirty="0" smtClean="0"/>
              <a:t>4. Classification </a:t>
            </a:r>
            <a:r>
              <a:rPr lang="fr-FR" sz="3600" dirty="0" smtClean="0"/>
              <a:t>de l’orientation du centriole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00034" y="1714488"/>
            <a:ext cx="2571768" cy="262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1714488"/>
            <a:ext cx="2286016" cy="2590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714488"/>
            <a:ext cx="2571768" cy="264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928662" y="4500570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 de dessus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4000496" y="45005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 de côté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715140" y="450057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Vu de profil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2428860" y="5286388"/>
            <a:ext cx="37147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Réseau de neurones qui apprend à classifier ces 3 types d’images</a:t>
            </a:r>
            <a:endParaRPr lang="fr-F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4. Classification de l’orientation du centriole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approches :</a:t>
            </a:r>
          </a:p>
          <a:p>
            <a:r>
              <a:rPr lang="fr-FR" dirty="0" smtClean="0"/>
              <a:t>- données labélisés à la main : </a:t>
            </a:r>
          </a:p>
          <a:p>
            <a:pPr>
              <a:buNone/>
            </a:pPr>
            <a:r>
              <a:rPr lang="fr-FR" dirty="0" smtClean="0"/>
              <a:t> </a:t>
            </a:r>
            <a:r>
              <a:rPr lang="fr-FR" sz="2400" dirty="0" smtClean="0"/>
              <a:t>inconvénients : ambigüité pour labéliser certaines images, peu d’images de la classe ‘autres’, prend du temps</a:t>
            </a:r>
          </a:p>
          <a:p>
            <a:pPr>
              <a:buNone/>
            </a:pPr>
            <a:r>
              <a:rPr lang="fr-FR" sz="2400" dirty="0" smtClean="0"/>
              <a:t>	</a:t>
            </a:r>
            <a:r>
              <a:rPr lang="fr-FR" dirty="0" smtClean="0"/>
              <a:t>- données simulés :</a:t>
            </a:r>
          </a:p>
          <a:p>
            <a:pPr>
              <a:buNone/>
            </a:pPr>
            <a:r>
              <a:rPr lang="fr-FR" sz="2400" dirty="0" smtClean="0"/>
              <a:t>Inconvénient : images différentes des images réelles</a:t>
            </a:r>
          </a:p>
          <a:p>
            <a:endParaRPr lang="fr-F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4.a. données labélisés à la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2 classes : vu de côté et vu de dessus : trop d’</a:t>
            </a:r>
            <a:r>
              <a:rPr lang="fr-FR" dirty="0" smtClean="0"/>
              <a:t> ambigüité</a:t>
            </a:r>
            <a:r>
              <a:rPr lang="fr-FR" dirty="0" smtClean="0"/>
              <a:t> pour la 3</a:t>
            </a:r>
            <a:r>
              <a:rPr lang="fr-FR" baseline="30000" dirty="0" smtClean="0"/>
              <a:t>ème</a:t>
            </a:r>
            <a:r>
              <a:rPr lang="fr-FR" dirty="0" smtClean="0"/>
              <a:t> classe.</a:t>
            </a:r>
          </a:p>
          <a:p>
            <a:r>
              <a:rPr lang="fr-FR" dirty="0" smtClean="0"/>
              <a:t>60 données d’entrainements</a:t>
            </a:r>
          </a:p>
          <a:p>
            <a:r>
              <a:rPr lang="fr-FR" dirty="0" smtClean="0"/>
              <a:t>30 données de test</a:t>
            </a:r>
          </a:p>
          <a:p>
            <a:r>
              <a:rPr lang="fr-FR" dirty="0" smtClean="0"/>
              <a:t>90% de réussite sur les données de test</a:t>
            </a:r>
            <a:endParaRPr lang="fr-F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4.a. données labélisés à la main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Exemples d’erreurs:</a:t>
            </a:r>
          </a:p>
          <a:p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3071810"/>
            <a:ext cx="2357454" cy="2398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3071810"/>
            <a:ext cx="2428892" cy="242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4.b. Données simulées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1. Contexte : données</a:t>
            </a:r>
            <a:endParaRPr lang="fr-FR" dirty="0"/>
          </a:p>
        </p:txBody>
      </p:sp>
      <p:pic>
        <p:nvPicPr>
          <p:cNvPr id="4" name="Espace réservé du contenu 3" descr="HR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100" y="1643050"/>
            <a:ext cx="3557602" cy="3557602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1428728" y="5357826"/>
            <a:ext cx="23574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Images </a:t>
            </a:r>
            <a:r>
              <a:rPr lang="fr-FR" dirty="0" err="1" smtClean="0"/>
              <a:t>confocales</a:t>
            </a:r>
            <a:r>
              <a:rPr lang="fr-FR" dirty="0" smtClean="0"/>
              <a:t> HR (3D) : 1600 images</a:t>
            </a:r>
            <a:endParaRPr lang="fr-FR" dirty="0"/>
          </a:p>
        </p:txBody>
      </p:sp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2643182"/>
            <a:ext cx="2374849" cy="239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429256" y="5214950"/>
            <a:ext cx="27860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Images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r>
              <a:rPr lang="fr-FR" dirty="0" smtClean="0"/>
              <a:t> LR pour tester le réseau de neurones (3D), une vingtaine d’images</a:t>
            </a:r>
            <a:endParaRPr lang="fr-F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smtClean="0"/>
              <a:t>1. Contexte : méthode de l’article PSSR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Deep Learning-Based Point-Scanning Super-Resolution </a:t>
            </a:r>
            <a:r>
              <a:rPr lang="en-US" i="1" dirty="0" smtClean="0"/>
              <a:t>Imaging</a:t>
            </a:r>
          </a:p>
          <a:p>
            <a:r>
              <a:rPr lang="fr-FR" dirty="0" err="1" smtClean="0"/>
              <a:t>Linjing</a:t>
            </a:r>
            <a:r>
              <a:rPr lang="fr-FR" dirty="0" smtClean="0"/>
              <a:t> Fang1</a:t>
            </a:r>
            <a:r>
              <a:rPr lang="fr-FR" dirty="0" smtClean="0"/>
              <a:t>, et Al</a:t>
            </a:r>
          </a:p>
          <a:p>
            <a:endParaRPr lang="fr-FR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sz="4000" dirty="0" smtClean="0"/>
              <a:t/>
            </a:r>
            <a:br>
              <a:rPr lang="fr-FR" sz="4000" dirty="0" smtClean="0"/>
            </a:br>
            <a:r>
              <a:rPr lang="fr-FR" sz="4000" dirty="0" smtClean="0"/>
              <a:t>2.</a:t>
            </a:r>
            <a:r>
              <a:rPr lang="fr-FR" sz="4000" dirty="0" smtClean="0"/>
              <a:t> Evaluation de la méthode de PSSR sur le centriole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fr-FR" dirty="0" smtClean="0"/>
              <a:t>	</a:t>
            </a:r>
            <a:r>
              <a:rPr lang="fr-FR" dirty="0" smtClean="0"/>
              <a:t>a. Modèle de dégradation</a:t>
            </a:r>
          </a:p>
          <a:p>
            <a:pPr marL="457200" indent="-457200">
              <a:buNone/>
            </a:pPr>
            <a:r>
              <a:rPr lang="fr-FR" dirty="0" smtClean="0"/>
              <a:t>	b</a:t>
            </a:r>
            <a:r>
              <a:rPr lang="fr-FR" dirty="0" smtClean="0"/>
              <a:t>. </a:t>
            </a:r>
            <a:r>
              <a:rPr lang="fr-FR" dirty="0" smtClean="0"/>
              <a:t>résultats données </a:t>
            </a:r>
            <a:r>
              <a:rPr lang="fr-FR" dirty="0" err="1" smtClean="0"/>
              <a:t>déconvoluées</a:t>
            </a:r>
            <a:endParaRPr lang="fr-FR" dirty="0" smtClean="0"/>
          </a:p>
          <a:p>
            <a:pPr marL="457200" indent="-457200">
              <a:buNone/>
            </a:pPr>
            <a:r>
              <a:rPr lang="fr-FR" dirty="0" smtClean="0"/>
              <a:t>	</a:t>
            </a:r>
            <a:r>
              <a:rPr lang="fr-FR" dirty="0" smtClean="0"/>
              <a:t>c. </a:t>
            </a:r>
            <a:r>
              <a:rPr lang="fr-FR" dirty="0" smtClean="0"/>
              <a:t>résultats données </a:t>
            </a:r>
            <a:r>
              <a:rPr lang="fr-FR" dirty="0" err="1" smtClean="0"/>
              <a:t>raw</a:t>
            </a:r>
            <a:endParaRPr lang="fr-FR" dirty="0" smtClean="0"/>
          </a:p>
          <a:p>
            <a:pPr marL="457200" indent="-457200">
              <a:buNone/>
            </a:pPr>
            <a:r>
              <a:rPr lang="fr-FR" dirty="0" smtClean="0"/>
              <a:t>	</a:t>
            </a:r>
            <a:r>
              <a:rPr lang="fr-FR" dirty="0" smtClean="0"/>
              <a:t>d. </a:t>
            </a:r>
            <a:r>
              <a:rPr lang="fr-FR" dirty="0" smtClean="0"/>
              <a:t>influence de la taille </a:t>
            </a:r>
            <a:r>
              <a:rPr lang="fr-FR" dirty="0" smtClean="0"/>
              <a:t>de l’ensemble 	d’entrainement</a:t>
            </a:r>
          </a:p>
          <a:p>
            <a:pPr marL="457200" indent="-457200">
              <a:buNone/>
            </a:pPr>
            <a:r>
              <a:rPr lang="fr-FR" dirty="0" smtClean="0"/>
              <a:t>	e</a:t>
            </a:r>
            <a:r>
              <a:rPr lang="fr-FR" dirty="0" smtClean="0"/>
              <a:t>. entrainement sur toutes les slices</a:t>
            </a:r>
            <a:endParaRPr lang="fr-FR" dirty="0" smtClean="0"/>
          </a:p>
          <a:p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2a</a:t>
            </a:r>
            <a:r>
              <a:rPr lang="fr-FR" dirty="0" smtClean="0"/>
              <a:t>. Modèle </a:t>
            </a:r>
            <a:r>
              <a:rPr lang="fr-FR" dirty="0" smtClean="0"/>
              <a:t>de dégradation</a:t>
            </a:r>
            <a:endParaRPr lang="fr-FR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71472" y="1785926"/>
            <a:ext cx="2214578" cy="2178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86182" y="2143116"/>
            <a:ext cx="1271596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15074" y="1857364"/>
            <a:ext cx="1643074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ZoneTexte 7"/>
          <p:cNvSpPr txBox="1"/>
          <p:nvPr/>
        </p:nvSpPr>
        <p:spPr>
          <a:xfrm>
            <a:off x="1357290" y="4000504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3786182" y="357187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sigma = 4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429388" y="3643314"/>
            <a:ext cx="1428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sigma = 2</a:t>
            </a:r>
            <a:endParaRPr lang="fr-FR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71868" y="4572008"/>
            <a:ext cx="1423526" cy="1428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ZoneTexte 11"/>
          <p:cNvSpPr txBox="1"/>
          <p:nvPr/>
        </p:nvSpPr>
        <p:spPr>
          <a:xfrm>
            <a:off x="3571868" y="6072206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 LR </a:t>
            </a:r>
            <a:r>
              <a:rPr lang="fr-FR" dirty="0" err="1" smtClean="0"/>
              <a:t>wide</a:t>
            </a:r>
            <a:r>
              <a:rPr lang="fr-FR" dirty="0" smtClean="0"/>
              <a:t> </a:t>
            </a:r>
            <a:r>
              <a:rPr lang="fr-FR" dirty="0" err="1" smtClean="0"/>
              <a:t>field</a:t>
            </a:r>
            <a:endParaRPr lang="fr-F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dirty="0" smtClean="0"/>
              <a:t>2b</a:t>
            </a:r>
            <a:r>
              <a:rPr lang="fr-FR" sz="3200" dirty="0" smtClean="0"/>
              <a:t>. </a:t>
            </a:r>
            <a:r>
              <a:rPr lang="fr-FR" sz="3200" dirty="0" smtClean="0"/>
              <a:t>Données </a:t>
            </a:r>
            <a:r>
              <a:rPr lang="fr-FR" sz="3200" dirty="0" err="1" smtClean="0"/>
              <a:t>déconvoluées</a:t>
            </a:r>
            <a:r>
              <a:rPr lang="fr-FR" sz="3200" dirty="0" smtClean="0"/>
              <a:t>, résultats images </a:t>
            </a:r>
            <a:r>
              <a:rPr lang="fr-FR" sz="3200" dirty="0" err="1" smtClean="0"/>
              <a:t>confocales</a:t>
            </a:r>
            <a:endParaRPr lang="fr-FR" sz="3200" dirty="0"/>
          </a:p>
        </p:txBody>
      </p:sp>
      <p:pic>
        <p:nvPicPr>
          <p:cNvPr id="4" name="Espace réservé du contenu 3" descr="HR.png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3240" y="1357298"/>
            <a:ext cx="2143140" cy="2071702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3929066"/>
            <a:ext cx="1714512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Image 6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94" y="3571876"/>
            <a:ext cx="2214578" cy="2178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7"/>
          <p:cNvSpPr txBox="1"/>
          <p:nvPr/>
        </p:nvSpPr>
        <p:spPr>
          <a:xfrm>
            <a:off x="1785918" y="5929330"/>
            <a:ext cx="1571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4 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5643570" y="6072206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reconstituée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3428992" y="3500438"/>
            <a:ext cx="1643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HR originale</a:t>
            </a:r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600" dirty="0" smtClean="0"/>
              <a:t>2b</a:t>
            </a:r>
            <a:r>
              <a:rPr lang="fr-FR" sz="3600" dirty="0" smtClean="0"/>
              <a:t>. Données </a:t>
            </a:r>
            <a:r>
              <a:rPr lang="fr-FR" sz="3600" dirty="0" err="1" smtClean="0"/>
              <a:t>déconvoluées</a:t>
            </a:r>
            <a:r>
              <a:rPr lang="fr-FR" sz="3600" dirty="0" smtClean="0"/>
              <a:t>, </a:t>
            </a:r>
            <a:r>
              <a:rPr lang="fr-FR" sz="3600" dirty="0" err="1" smtClean="0"/>
              <a:t>floutage</a:t>
            </a:r>
            <a:r>
              <a:rPr lang="fr-FR" sz="3600" dirty="0" smtClean="0"/>
              <a:t> maximal ?</a:t>
            </a:r>
            <a:endParaRPr lang="fr-FR" sz="3600" dirty="0"/>
          </a:p>
        </p:txBody>
      </p:sp>
      <p:pic>
        <p:nvPicPr>
          <p:cNvPr id="4" name="Espace réservé du contenu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928802"/>
            <a:ext cx="1643074" cy="153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Image 4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57818" y="1357298"/>
            <a:ext cx="2500330" cy="2530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Image 5" descr="sig10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1571604" y="4572008"/>
            <a:ext cx="1214446" cy="1171022"/>
          </a:xfrm>
          <a:prstGeom prst="rect">
            <a:avLst/>
          </a:prstGeom>
        </p:spPr>
      </p:pic>
      <p:pic>
        <p:nvPicPr>
          <p:cNvPr id="7" name="Image 6" descr="sig10_pr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5429256" y="4143380"/>
            <a:ext cx="2404973" cy="231008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1428728" y="3571876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8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1714480" y="5929330"/>
            <a:ext cx="928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LR 10</a:t>
            </a:r>
            <a:endParaRPr lang="fr-F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</TotalTime>
  <Words>734</Words>
  <Application>Microsoft Office PowerPoint</Application>
  <PresentationFormat>Affichage à l'écran (4:3)</PresentationFormat>
  <Paragraphs>134</Paragraphs>
  <Slides>35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36" baseType="lpstr">
      <vt:lpstr>Thème Office</vt:lpstr>
      <vt:lpstr>Super résolution centriole</vt:lpstr>
      <vt:lpstr>Plan</vt:lpstr>
      <vt:lpstr>1. Contexte : objectifs du stage</vt:lpstr>
      <vt:lpstr>1. Contexte : données</vt:lpstr>
      <vt:lpstr>1. Contexte : méthode de l’article PSSR</vt:lpstr>
      <vt:lpstr> 2. Evaluation de la méthode de PSSR sur le centriole  </vt:lpstr>
      <vt:lpstr>2a. Modèle de dégradation</vt:lpstr>
      <vt:lpstr>2b. Données déconvoluées, résultats images confocales</vt:lpstr>
      <vt:lpstr>2b. Données déconvoluées, floutage maximal ?</vt:lpstr>
      <vt:lpstr>2b. Données déconvoluées, floutage maximal ?</vt:lpstr>
      <vt:lpstr>2b. Données déconvoluées : résultats sur les images wide field</vt:lpstr>
      <vt:lpstr>2b. Données déconvoluées sans spots dans le modèle de dégradation</vt:lpstr>
      <vt:lpstr>2b. Données déconvoluées : résultats 3D</vt:lpstr>
      <vt:lpstr>2c. Entrainement sur les données raw</vt:lpstr>
      <vt:lpstr>2c. Données raw, résultats images confocales</vt:lpstr>
      <vt:lpstr>2c. Données raw, résultats images confocales</vt:lpstr>
      <vt:lpstr>2c. Données raw, résultats images wide field</vt:lpstr>
      <vt:lpstr>2c. Est-ce le bruit qui perturbe l’apprentissage</vt:lpstr>
      <vt:lpstr>2d. Taille minimale de l’ensemble d’entrainement</vt:lpstr>
      <vt:lpstr> 2.e. Apprentissage sur plusieurs slices </vt:lpstr>
      <vt:lpstr> 2.e. Apprentissage sur plusieurs slices  </vt:lpstr>
      <vt:lpstr>3. Détection de la position du centriole</vt:lpstr>
      <vt:lpstr>3. Détection de la position du centriole</vt:lpstr>
      <vt:lpstr>3.a. Topaz</vt:lpstr>
      <vt:lpstr>3.b. résultats 2D</vt:lpstr>
      <vt:lpstr>3.b. résultats 2D</vt:lpstr>
      <vt:lpstr>3.b. résultats 2D</vt:lpstr>
      <vt:lpstr>3.c. Détection 3D</vt:lpstr>
      <vt:lpstr>3.c. Détection 3D</vt:lpstr>
      <vt:lpstr>3.c. Détection 3D</vt:lpstr>
      <vt:lpstr>4. Classification de l’orientation du centriole </vt:lpstr>
      <vt:lpstr>4. Classification de l’orientation du centriole</vt:lpstr>
      <vt:lpstr>4.a. données labélisés à la main</vt:lpstr>
      <vt:lpstr>4.a. données labélisés à la main</vt:lpstr>
      <vt:lpstr> 4.b. Données simulées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résolution centriole</dc:title>
  <dc:creator>Thibaut</dc:creator>
  <cp:lastModifiedBy>Thibaut</cp:lastModifiedBy>
  <cp:revision>19</cp:revision>
  <dcterms:created xsi:type="dcterms:W3CDTF">2020-08-19T15:02:59Z</dcterms:created>
  <dcterms:modified xsi:type="dcterms:W3CDTF">2020-08-25T13:18:36Z</dcterms:modified>
</cp:coreProperties>
</file>