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5" r:id="rId6"/>
    <p:sldId id="273" r:id="rId7"/>
    <p:sldId id="260" r:id="rId8"/>
    <p:sldId id="272" r:id="rId9"/>
    <p:sldId id="274" r:id="rId10"/>
    <p:sldId id="263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D4B"/>
    <a:srgbClr val="F66E60"/>
    <a:srgbClr val="F99F95"/>
    <a:srgbClr val="B4233C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FBC3-4200-400E-A79F-5E9547D99D3E}" type="datetimeFigureOut">
              <a:rPr lang="fr-FR" smtClean="0"/>
              <a:t>25/11/2018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E8A4-DA6F-4444-B0CD-15425384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4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63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936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0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65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5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3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37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1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25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21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8A4-DA6F-4444-B0CD-15425384EDB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09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5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0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0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51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52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3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3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97B8-2AA1-4034-9C5E-D065536821DF}" type="datetimeFigureOut">
              <a:rPr lang="fr-FR" smtClean="0"/>
              <a:t>25/11/2018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A9D6-064A-4C5F-BCA2-FCAB54A509E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6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5D4B"/>
          </a:solidFill>
          <a:ln>
            <a:solidFill>
              <a:srgbClr val="F55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55D4B"/>
              </a:solidFill>
            </a:endParaRPr>
          </a:p>
        </p:txBody>
      </p:sp>
      <p:grpSp>
        <p:nvGrpSpPr>
          <p:cNvPr id="4" name="Shape 12"/>
          <p:cNvGrpSpPr/>
          <p:nvPr/>
        </p:nvGrpSpPr>
        <p:grpSpPr>
          <a:xfrm>
            <a:off x="311852" y="435191"/>
            <a:ext cx="1564584" cy="2825099"/>
            <a:chOff x="0" y="855663"/>
            <a:chExt cx="1257300" cy="2270250"/>
          </a:xfrm>
        </p:grpSpPr>
        <p:sp>
          <p:nvSpPr>
            <p:cNvPr id="5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Shape 21"/>
          <p:cNvGrpSpPr/>
          <p:nvPr/>
        </p:nvGrpSpPr>
        <p:grpSpPr>
          <a:xfrm rot="-5400000">
            <a:off x="9952013" y="-409243"/>
            <a:ext cx="1043197" cy="2732065"/>
            <a:chOff x="7556500" y="3806825"/>
            <a:chExt cx="838313" cy="2195488"/>
          </a:xfrm>
        </p:grpSpPr>
        <p:sp>
          <p:nvSpPr>
            <p:cNvPr id="14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Shape 33"/>
          <p:cNvGrpSpPr/>
          <p:nvPr/>
        </p:nvGrpSpPr>
        <p:grpSpPr>
          <a:xfrm rot="5400000">
            <a:off x="841325" y="4529872"/>
            <a:ext cx="1389642" cy="2444192"/>
            <a:chOff x="4395788" y="4144963"/>
            <a:chExt cx="1058775" cy="1862100"/>
          </a:xfrm>
        </p:grpSpPr>
        <p:sp>
          <p:nvSpPr>
            <p:cNvPr id="26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Shape 37"/>
          <p:cNvGrpSpPr/>
          <p:nvPr/>
        </p:nvGrpSpPr>
        <p:grpSpPr>
          <a:xfrm rot="10800000">
            <a:off x="10070986" y="3715343"/>
            <a:ext cx="1768658" cy="2731445"/>
            <a:chOff x="6545263" y="855663"/>
            <a:chExt cx="1469962" cy="2270150"/>
          </a:xfrm>
        </p:grpSpPr>
        <p:sp>
          <p:nvSpPr>
            <p:cNvPr id="30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1808"/>
          <p:cNvSpPr txBox="1">
            <a:spLocks/>
          </p:cNvSpPr>
          <p:nvPr/>
        </p:nvSpPr>
        <p:spPr>
          <a:xfrm>
            <a:off x="3072291" y="1645452"/>
            <a:ext cx="6031871" cy="40668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5400" b="1" dirty="0" smtClean="0">
                <a:solidFill>
                  <a:srgbClr val="F55D4B"/>
                </a:solidFill>
                <a:latin typeface="Barlow Light" panose="00000400000000000000" pitchFamily="50" charset="0"/>
              </a:rPr>
              <a:t>Wheretoclimb.com</a:t>
            </a:r>
            <a:endParaRPr lang="fr-FR" sz="5400" b="1" dirty="0">
              <a:solidFill>
                <a:srgbClr val="F55D4B"/>
              </a:solidFill>
              <a:latin typeface="Barlow Light" panose="00000400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43550" y="1774209"/>
            <a:ext cx="5677573" cy="3817216"/>
          </a:xfrm>
          <a:prstGeom prst="rect">
            <a:avLst/>
          </a:prstGeom>
          <a:noFill/>
          <a:ln w="60325">
            <a:solidFill>
              <a:srgbClr val="F55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3469" y="351430"/>
            <a:ext cx="11505062" cy="615514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3.</a:t>
            </a:r>
          </a:p>
          <a:p>
            <a:pPr algn="ctr"/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Revue de code</a:t>
            </a:r>
            <a:b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</a:br>
            <a:endParaRPr lang="fr-FR" sz="5400" dirty="0">
              <a:latin typeface="Miriam Libre" panose="00000500000000000000" charset="-79"/>
              <a:cs typeface="Miriam Libre" panose="00000500000000000000" charset="-79"/>
            </a:endParaRPr>
          </a:p>
        </p:txBody>
      </p:sp>
      <p:grpSp>
        <p:nvGrpSpPr>
          <p:cNvPr id="4" name="Shape 51"/>
          <p:cNvGrpSpPr/>
          <p:nvPr/>
        </p:nvGrpSpPr>
        <p:grpSpPr>
          <a:xfrm rot="-5400000">
            <a:off x="10504027" y="3401"/>
            <a:ext cx="1223732" cy="2152215"/>
            <a:chOff x="4395788" y="4144963"/>
            <a:chExt cx="1058775" cy="1862100"/>
          </a:xfrm>
        </p:grpSpPr>
        <p:sp>
          <p:nvSpPr>
            <p:cNvPr id="5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Shape 55"/>
          <p:cNvGrpSpPr/>
          <p:nvPr/>
        </p:nvGrpSpPr>
        <p:grpSpPr>
          <a:xfrm rot="-5400000">
            <a:off x="743784" y="4543764"/>
            <a:ext cx="1106346" cy="2548423"/>
            <a:chOff x="3357563" y="850900"/>
            <a:chExt cx="957212" cy="2204900"/>
          </a:xfrm>
        </p:grpSpPr>
        <p:sp>
          <p:nvSpPr>
            <p:cNvPr id="9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Shape 1019"/>
          <p:cNvGrpSpPr>
            <a:grpSpLocks noChangeAspect="1"/>
          </p:cNvGrpSpPr>
          <p:nvPr/>
        </p:nvGrpSpPr>
        <p:grpSpPr>
          <a:xfrm>
            <a:off x="10039785" y="4879686"/>
            <a:ext cx="1171140" cy="1123440"/>
            <a:chOff x="5233525" y="4954450"/>
            <a:chExt cx="538275" cy="516350"/>
          </a:xfrm>
        </p:grpSpPr>
        <p:sp>
          <p:nvSpPr>
            <p:cNvPr id="14" name="Shape 10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10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10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10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0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10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10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Shape 10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10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0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10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965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3469" y="351430"/>
            <a:ext cx="11505062" cy="615514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>
              <a:latin typeface="Miriam Libre" panose="00000500000000000000" charset="-79"/>
              <a:cs typeface="Miriam Libre" panose="00000500000000000000" charset="-79"/>
            </a:endParaRPr>
          </a:p>
        </p:txBody>
      </p:sp>
      <p:grpSp>
        <p:nvGrpSpPr>
          <p:cNvPr id="4" name="Shape 51"/>
          <p:cNvGrpSpPr/>
          <p:nvPr/>
        </p:nvGrpSpPr>
        <p:grpSpPr>
          <a:xfrm rot="-5400000">
            <a:off x="10504027" y="3401"/>
            <a:ext cx="1223732" cy="2152215"/>
            <a:chOff x="4395788" y="4144963"/>
            <a:chExt cx="1058775" cy="1862100"/>
          </a:xfrm>
        </p:grpSpPr>
        <p:sp>
          <p:nvSpPr>
            <p:cNvPr id="5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Shape 55"/>
          <p:cNvGrpSpPr/>
          <p:nvPr/>
        </p:nvGrpSpPr>
        <p:grpSpPr>
          <a:xfrm rot="-5400000">
            <a:off x="743784" y="4543764"/>
            <a:ext cx="1106346" cy="2548423"/>
            <a:chOff x="3357563" y="850900"/>
            <a:chExt cx="957212" cy="2204900"/>
          </a:xfrm>
        </p:grpSpPr>
        <p:sp>
          <p:nvSpPr>
            <p:cNvPr id="9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516240" y="351430"/>
            <a:ext cx="5584666" cy="6155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6600" dirty="0" smtClean="0">
                <a:solidFill>
                  <a:srgbClr val="F55D4B"/>
                </a:solidFill>
                <a:latin typeface="Barlow Light" panose="00000400000000000000" charset="0"/>
              </a:rPr>
              <a:t/>
            </a:r>
            <a:br>
              <a:rPr lang="fr-FR" sz="6600" dirty="0" smtClean="0">
                <a:solidFill>
                  <a:srgbClr val="F55D4B"/>
                </a:solidFill>
                <a:latin typeface="Barlow Light" panose="00000400000000000000" charset="0"/>
              </a:rPr>
            </a:br>
            <a:r>
              <a:rPr lang="fr-FR" sz="6600" dirty="0" smtClean="0">
                <a:solidFill>
                  <a:srgbClr val="F55D4B"/>
                </a:solidFill>
                <a:latin typeface="Barlow Light" panose="00000400000000000000" charset="0"/>
              </a:rPr>
              <a:t>Merci de votre attention !</a:t>
            </a:r>
            <a:endParaRPr lang="fr-FR" sz="6600" dirty="0">
              <a:solidFill>
                <a:srgbClr val="F55D4B"/>
              </a:solidFill>
              <a:latin typeface="Barlow Light" panose="00000400000000000000" charset="0"/>
            </a:endParaRPr>
          </a:p>
        </p:txBody>
      </p:sp>
      <p:sp>
        <p:nvSpPr>
          <p:cNvPr id="26" name="Shape 2127"/>
          <p:cNvSpPr/>
          <p:nvPr/>
        </p:nvSpPr>
        <p:spPr>
          <a:xfrm>
            <a:off x="5496570" y="4357395"/>
            <a:ext cx="1198859" cy="1109168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55D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61"/>
          <p:cNvSpPr txBox="1">
            <a:spLocks/>
          </p:cNvSpPr>
          <p:nvPr/>
        </p:nvSpPr>
        <p:spPr>
          <a:xfrm>
            <a:off x="852985" y="686763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6600" b="0" i="0" u="none" strike="noStrike" kern="0" cap="small" spc="0" normalizeH="0" baseline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Sommaire</a:t>
            </a:r>
            <a:endParaRPr kumimoji="0" lang="fr-FR" sz="3000" b="0" i="0" u="none" strike="noStrike" kern="0" cap="small" spc="0" normalizeH="0" baseline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  <p:sp>
        <p:nvSpPr>
          <p:cNvPr id="36" name="Shape 274"/>
          <p:cNvSpPr txBox="1">
            <a:spLocks/>
          </p:cNvSpPr>
          <p:nvPr/>
        </p:nvSpPr>
        <p:spPr>
          <a:xfrm>
            <a:off x="1620952" y="2139422"/>
            <a:ext cx="836795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fr-FR" sz="3200" b="0" i="1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 panose="020B0604020202020204" charset="0"/>
                <a:sym typeface="Barlow Light"/>
              </a:rPr>
              <a:t>Synthèse du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 panose="020B0604020202020204" charset="0"/>
                <a:sym typeface="Barlow Light"/>
              </a:rPr>
              <a:t> </a:t>
            </a:r>
            <a:r>
              <a:rPr kumimoji="0" lang="fr-FR" sz="3200" b="0" i="1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 panose="020B0604020202020204" charset="0"/>
                <a:sym typeface="Barlow Light"/>
              </a:rPr>
              <a:t>besoin client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 panose="020B0604020202020204" charset="0"/>
                <a:sym typeface="Barlow Ligh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fr-FR" sz="3200" kern="0" noProof="0" dirty="0" smtClean="0">
                <a:latin typeface="Barlow Light" panose="020B0604020202020204" charset="0"/>
              </a:rPr>
              <a:t>Architecture technique</a:t>
            </a:r>
            <a:r>
              <a:rPr lang="en-US" sz="3200" kern="0" noProof="0" dirty="0" smtClean="0">
                <a:latin typeface="Barlow Light" panose="020B060402020202020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fr-FR" sz="3200" kern="0" dirty="0" smtClean="0">
                <a:latin typeface="Barlow Light" panose="020B0604020202020204" charset="0"/>
              </a:rPr>
              <a:t>Revue de code.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 panose="020B0604020202020204" charset="0"/>
              <a:sym typeface="Barlow Light"/>
            </a:endParaRPr>
          </a:p>
        </p:txBody>
      </p:sp>
      <p:grpSp>
        <p:nvGrpSpPr>
          <p:cNvPr id="48" name="Shape 1019"/>
          <p:cNvGrpSpPr>
            <a:grpSpLocks noChangeAspect="1"/>
          </p:cNvGrpSpPr>
          <p:nvPr/>
        </p:nvGrpSpPr>
        <p:grpSpPr>
          <a:xfrm>
            <a:off x="806186" y="4252650"/>
            <a:ext cx="567763" cy="544638"/>
            <a:chOff x="5233525" y="4954450"/>
            <a:chExt cx="538275" cy="516350"/>
          </a:xfrm>
        </p:grpSpPr>
        <p:sp>
          <p:nvSpPr>
            <p:cNvPr id="49" name="Shape 10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Shape 10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10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Shape 10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Shape 10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Shape 10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Shape 10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10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10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10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10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Shape 771"/>
          <p:cNvGrpSpPr>
            <a:grpSpLocks noChangeAspect="1"/>
          </p:cNvGrpSpPr>
          <p:nvPr/>
        </p:nvGrpSpPr>
        <p:grpSpPr>
          <a:xfrm>
            <a:off x="732044" y="3239580"/>
            <a:ext cx="651338" cy="484279"/>
            <a:chOff x="5247525" y="3007275"/>
            <a:chExt cx="517575" cy="384825"/>
          </a:xfrm>
        </p:grpSpPr>
        <p:sp>
          <p:nvSpPr>
            <p:cNvPr id="61" name="Shape 7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7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" name="Shape 705"/>
          <p:cNvGrpSpPr>
            <a:grpSpLocks noChangeAspect="1"/>
          </p:cNvGrpSpPr>
          <p:nvPr/>
        </p:nvGrpSpPr>
        <p:grpSpPr>
          <a:xfrm>
            <a:off x="806186" y="2154662"/>
            <a:ext cx="477243" cy="500382"/>
            <a:chOff x="5961125" y="1623900"/>
            <a:chExt cx="427450" cy="448175"/>
          </a:xfrm>
        </p:grpSpPr>
        <p:sp>
          <p:nvSpPr>
            <p:cNvPr id="64" name="Shape 7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7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7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7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Shape 7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7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Shape 7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25400" cap="rnd" cmpd="sng">
              <a:solidFill>
                <a:srgbClr val="F55D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11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3469" y="351430"/>
            <a:ext cx="11505062" cy="615514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1.</a:t>
            </a:r>
          </a:p>
          <a:p>
            <a:pPr algn="ctr"/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Synthèse du besoin client.</a:t>
            </a:r>
            <a:endParaRPr lang="fr-FR" sz="5400" dirty="0">
              <a:latin typeface="Miriam Libre" panose="00000500000000000000" charset="-79"/>
              <a:cs typeface="Miriam Libre" panose="00000500000000000000" charset="-79"/>
            </a:endParaRPr>
          </a:p>
        </p:txBody>
      </p:sp>
      <p:grpSp>
        <p:nvGrpSpPr>
          <p:cNvPr id="4" name="Shape 51"/>
          <p:cNvGrpSpPr/>
          <p:nvPr/>
        </p:nvGrpSpPr>
        <p:grpSpPr>
          <a:xfrm rot="-5400000">
            <a:off x="10504027" y="3401"/>
            <a:ext cx="1223732" cy="2152215"/>
            <a:chOff x="4395788" y="4144963"/>
            <a:chExt cx="1058775" cy="1862100"/>
          </a:xfrm>
        </p:grpSpPr>
        <p:sp>
          <p:nvSpPr>
            <p:cNvPr id="5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Shape 55"/>
          <p:cNvGrpSpPr/>
          <p:nvPr/>
        </p:nvGrpSpPr>
        <p:grpSpPr>
          <a:xfrm rot="-5400000">
            <a:off x="743784" y="4543764"/>
            <a:ext cx="1106346" cy="2548423"/>
            <a:chOff x="3357563" y="850900"/>
            <a:chExt cx="957212" cy="2204900"/>
          </a:xfrm>
        </p:grpSpPr>
        <p:sp>
          <p:nvSpPr>
            <p:cNvPr id="9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Shape 705"/>
          <p:cNvGrpSpPr>
            <a:grpSpLocks noChangeAspect="1"/>
          </p:cNvGrpSpPr>
          <p:nvPr/>
        </p:nvGrpSpPr>
        <p:grpSpPr>
          <a:xfrm>
            <a:off x="10406132" y="5022348"/>
            <a:ext cx="1030061" cy="1080000"/>
            <a:chOff x="5961125" y="1623900"/>
            <a:chExt cx="427450" cy="448175"/>
          </a:xfrm>
        </p:grpSpPr>
        <p:sp>
          <p:nvSpPr>
            <p:cNvPr id="14" name="Shape 7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7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7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7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7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7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7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20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Shape 418"/>
          <p:cNvSpPr txBox="1">
            <a:spLocks/>
          </p:cNvSpPr>
          <p:nvPr/>
        </p:nvSpPr>
        <p:spPr>
          <a:xfrm>
            <a:off x="852984" y="2645337"/>
            <a:ext cx="2135876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Partager les informations sur les sites et leurs secteurs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37" name="Shape 419"/>
          <p:cNvSpPr txBox="1">
            <a:spLocks/>
          </p:cNvSpPr>
          <p:nvPr/>
        </p:nvSpPr>
        <p:spPr>
          <a:xfrm>
            <a:off x="4163886" y="2645337"/>
            <a:ext cx="2135876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lang="fr-FR" sz="1800" b="1" kern="0" dirty="0"/>
              <a:t>D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isposer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 d’une recherche  multi</a:t>
            </a:r>
            <a:r>
              <a:rPr kumimoji="0" lang="fr-FR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 critères pour trouver un site de grimpe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38" name="Shape 420"/>
          <p:cNvSpPr txBox="1">
            <a:spLocks/>
          </p:cNvSpPr>
          <p:nvPr/>
        </p:nvSpPr>
        <p:spPr>
          <a:xfrm>
            <a:off x="7474787" y="2645337"/>
            <a:ext cx="2135876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Laisser des commentaires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39" name="Shape 422"/>
          <p:cNvSpPr txBox="1">
            <a:spLocks/>
          </p:cNvSpPr>
          <p:nvPr/>
        </p:nvSpPr>
        <p:spPr>
          <a:xfrm>
            <a:off x="852984" y="4492546"/>
            <a:ext cx="2135876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Présenter les topos et</a:t>
            </a:r>
            <a:r>
              <a:rPr kumimoji="0" lang="fr-FR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 leur contenu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40" name="Shape 423"/>
          <p:cNvSpPr txBox="1">
            <a:spLocks/>
          </p:cNvSpPr>
          <p:nvPr/>
        </p:nvSpPr>
        <p:spPr>
          <a:xfrm>
            <a:off x="4163886" y="4492546"/>
            <a:ext cx="2135876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Disposer d’un espace de prêt de topo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42" name="Shape 261"/>
          <p:cNvSpPr txBox="1">
            <a:spLocks/>
          </p:cNvSpPr>
          <p:nvPr/>
        </p:nvSpPr>
        <p:spPr>
          <a:xfrm>
            <a:off x="852984" y="795947"/>
            <a:ext cx="893561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4800" b="0" i="0" u="none" strike="noStrike" kern="0" spc="0" normalizeH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Un site communautaire</a:t>
            </a:r>
            <a:endParaRPr kumimoji="0" lang="fr-FR" sz="2800" b="0" i="0" u="none" strike="noStrike" kern="0" spc="0" normalizeH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9977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Shape 261"/>
          <p:cNvSpPr txBox="1">
            <a:spLocks/>
          </p:cNvSpPr>
          <p:nvPr/>
        </p:nvSpPr>
        <p:spPr>
          <a:xfrm>
            <a:off x="852984" y="795947"/>
            <a:ext cx="893561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4800" b="0" i="0" u="none" strike="noStrike" kern="0" spc="0" normalizeH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Les </a:t>
            </a:r>
            <a:r>
              <a:rPr kumimoji="0" lang="fr-FR" sz="4800" b="0" i="0" u="none" strike="noStrike" kern="0" spc="0" normalizeH="0" noProof="0" dirty="0" err="1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usecases</a:t>
            </a:r>
            <a:endParaRPr kumimoji="0" lang="fr-FR" sz="2800" b="0" i="0" u="none" strike="noStrike" kern="0" spc="0" normalizeH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65" y="264513"/>
            <a:ext cx="5133186" cy="62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Shape 261"/>
          <p:cNvSpPr txBox="1">
            <a:spLocks/>
          </p:cNvSpPr>
          <p:nvPr/>
        </p:nvSpPr>
        <p:spPr>
          <a:xfrm>
            <a:off x="852984" y="2977445"/>
            <a:ext cx="893561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4800" b="0" i="0" u="none" strike="noStrike" kern="0" spc="0" normalizeH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PASSONS A LA DEMO !</a:t>
            </a:r>
            <a:endParaRPr kumimoji="0" lang="fr-FR" sz="2800" b="0" i="0" u="none" strike="noStrike" kern="0" spc="0" normalizeH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3859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3469" y="338367"/>
            <a:ext cx="11505062" cy="615514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Miriam Libre" panose="00000500000000000000" charset="-79"/>
                <a:cs typeface="Miriam Libre" panose="00000500000000000000" charset="-79"/>
              </a:rPr>
              <a:t>2</a:t>
            </a:r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.</a:t>
            </a:r>
          </a:p>
          <a:p>
            <a:pPr algn="ctr"/>
            <a:r>
              <a:rPr lang="fr-FR" sz="5400" dirty="0" smtClean="0">
                <a:latin typeface="Miriam Libre" panose="00000500000000000000" charset="-79"/>
                <a:cs typeface="Miriam Libre" panose="00000500000000000000" charset="-79"/>
              </a:rPr>
              <a:t>Architecture technique</a:t>
            </a:r>
            <a:endParaRPr lang="fr-FR" sz="5400" dirty="0">
              <a:latin typeface="Miriam Libre" panose="00000500000000000000" charset="-79"/>
              <a:cs typeface="Miriam Libre" panose="00000500000000000000" charset="-79"/>
            </a:endParaRPr>
          </a:p>
        </p:txBody>
      </p:sp>
      <p:grpSp>
        <p:nvGrpSpPr>
          <p:cNvPr id="4" name="Shape 51"/>
          <p:cNvGrpSpPr/>
          <p:nvPr/>
        </p:nvGrpSpPr>
        <p:grpSpPr>
          <a:xfrm rot="-5400000">
            <a:off x="10504027" y="3401"/>
            <a:ext cx="1223732" cy="2152215"/>
            <a:chOff x="4395788" y="4144963"/>
            <a:chExt cx="1058775" cy="1862100"/>
          </a:xfrm>
        </p:grpSpPr>
        <p:sp>
          <p:nvSpPr>
            <p:cNvPr id="5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Shape 55"/>
          <p:cNvGrpSpPr/>
          <p:nvPr/>
        </p:nvGrpSpPr>
        <p:grpSpPr>
          <a:xfrm rot="-5400000">
            <a:off x="743784" y="4543764"/>
            <a:ext cx="1106346" cy="2548423"/>
            <a:chOff x="3357563" y="850900"/>
            <a:chExt cx="957212" cy="2204900"/>
          </a:xfrm>
        </p:grpSpPr>
        <p:sp>
          <p:nvSpPr>
            <p:cNvPr id="9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Shape 771"/>
          <p:cNvGrpSpPr>
            <a:grpSpLocks noChangeAspect="1"/>
          </p:cNvGrpSpPr>
          <p:nvPr/>
        </p:nvGrpSpPr>
        <p:grpSpPr>
          <a:xfrm>
            <a:off x="9906469" y="4890726"/>
            <a:ext cx="1363170" cy="1013537"/>
            <a:chOff x="5247525" y="3007275"/>
            <a:chExt cx="517575" cy="384825"/>
          </a:xfrm>
        </p:grpSpPr>
        <p:sp>
          <p:nvSpPr>
            <p:cNvPr id="14" name="Shape 7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7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854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Shape 418"/>
          <p:cNvSpPr txBox="1">
            <a:spLocks/>
          </p:cNvSpPr>
          <p:nvPr/>
        </p:nvSpPr>
        <p:spPr>
          <a:xfrm>
            <a:off x="852983" y="1986116"/>
            <a:ext cx="684104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Pour une application robuste et actuelle : </a:t>
            </a:r>
            <a:b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</a:b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- Spring Boot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- Spring Security</a:t>
            </a:r>
            <a:b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</a:b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-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Hibernate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 / Spring Data /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Querydsl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/>
            </a:r>
            <a:b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</a:b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- Spring MVC / </a:t>
            </a:r>
            <a:r>
              <a:rPr kumimoji="0" lang="fr-FR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sym typeface="Barlow Light"/>
              </a:rPr>
              <a:t>Thymeleaf</a:t>
            </a: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None/>
              <a:tabLst/>
              <a:defRPr/>
            </a:pP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42" name="Shape 261"/>
          <p:cNvSpPr txBox="1">
            <a:spLocks/>
          </p:cNvSpPr>
          <p:nvPr/>
        </p:nvSpPr>
        <p:spPr>
          <a:xfrm>
            <a:off x="852984" y="795947"/>
            <a:ext cx="893561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4800" b="0" i="0" u="none" strike="noStrike" kern="0" spc="0" normalizeH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Architecture technique</a:t>
            </a:r>
            <a:endParaRPr kumimoji="0" lang="fr-FR" sz="2800" b="0" i="0" u="none" strike="noStrike" kern="0" spc="0" normalizeH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4150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6639" y="0"/>
            <a:ext cx="2065361" cy="6858000"/>
          </a:xfrm>
          <a:prstGeom prst="rect">
            <a:avLst/>
          </a:prstGeom>
          <a:solidFill>
            <a:srgbClr val="F5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Shape 89"/>
          <p:cNvGrpSpPr/>
          <p:nvPr/>
        </p:nvGrpSpPr>
        <p:grpSpPr>
          <a:xfrm>
            <a:off x="10279799" y="264513"/>
            <a:ext cx="1652475" cy="2270250"/>
            <a:chOff x="0" y="855663"/>
            <a:chExt cx="1652475" cy="2270250"/>
          </a:xfrm>
        </p:grpSpPr>
        <p:sp>
          <p:nvSpPr>
            <p:cNvPr id="6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99"/>
          <p:cNvGrpSpPr/>
          <p:nvPr/>
        </p:nvGrpSpPr>
        <p:grpSpPr>
          <a:xfrm>
            <a:off x="10381187" y="4148821"/>
            <a:ext cx="1551087" cy="2468625"/>
            <a:chOff x="715963" y="3538538"/>
            <a:chExt cx="1551087" cy="2468625"/>
          </a:xfrm>
        </p:grpSpPr>
        <p:sp>
          <p:nvSpPr>
            <p:cNvPr id="16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" y="1436822"/>
            <a:ext cx="10058400" cy="5137323"/>
          </a:xfrm>
          <a:prstGeom prst="rect">
            <a:avLst/>
          </a:prstGeom>
        </p:spPr>
      </p:pic>
      <p:sp>
        <p:nvSpPr>
          <p:cNvPr id="31" name="Shape 261"/>
          <p:cNvSpPr txBox="1">
            <a:spLocks/>
          </p:cNvSpPr>
          <p:nvPr/>
        </p:nvSpPr>
        <p:spPr>
          <a:xfrm>
            <a:off x="852984" y="246069"/>
            <a:ext cx="893561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fr-FR" sz="4800" b="0" i="0" u="none" strike="noStrike" kern="0" spc="0" normalizeH="0" noProof="0" dirty="0" smtClean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Diagramme de composants</a:t>
            </a:r>
            <a:endParaRPr kumimoji="0" lang="fr-FR" sz="2800" b="0" i="0" u="none" strike="noStrike" kern="0" spc="0" normalizeH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6822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99</Words>
  <Application>Microsoft Office PowerPoint</Application>
  <PresentationFormat>Grand écran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Barlow Light</vt:lpstr>
      <vt:lpstr>Calibri</vt:lpstr>
      <vt:lpstr>Calibri Light</vt:lpstr>
      <vt:lpstr>Miriam Libre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50</cp:revision>
  <dcterms:created xsi:type="dcterms:W3CDTF">2018-04-02T22:33:43Z</dcterms:created>
  <dcterms:modified xsi:type="dcterms:W3CDTF">2018-11-25T12:00:39Z</dcterms:modified>
</cp:coreProperties>
</file>