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DBEEF1"/>
    <a:srgbClr val="D7E8CE"/>
    <a:srgbClr val="C3E3E7"/>
    <a:srgbClr val="339966"/>
    <a:srgbClr val="EEFEB4"/>
    <a:srgbClr val="009900"/>
    <a:srgbClr val="CC99FF"/>
    <a:srgbClr val="595931"/>
    <a:srgbClr val="949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12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0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3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3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7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5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6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8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39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76B9-7AAC-4F7F-8DE2-66959C21E5D5}" type="datetimeFigureOut">
              <a:rPr lang="fr-FR" smtClean="0"/>
              <a:pPr/>
              <a:t>10/12/13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2E17-4459-4F6D-ACB2-D2A78B15B54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9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9.jpeg"/><Relationship Id="rId6" Type="http://schemas.openxmlformats.org/officeDocument/2006/relationships/image" Target="../media/image30.gif"/><Relationship Id="rId7" Type="http://schemas.openxmlformats.org/officeDocument/2006/relationships/image" Target="../media/image11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9.jpeg"/><Relationship Id="rId6" Type="http://schemas.openxmlformats.org/officeDocument/2006/relationships/image" Target="../media/image3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7" Type="http://schemas.openxmlformats.org/officeDocument/2006/relationships/image" Target="../media/image33.gif"/><Relationship Id="rId8" Type="http://schemas.openxmlformats.org/officeDocument/2006/relationships/image" Target="../media/image28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31.png"/><Relationship Id="rId9" Type="http://schemas.openxmlformats.org/officeDocument/2006/relationships/image" Target="../media/image34.gif"/><Relationship Id="rId10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28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8.jpeg"/><Relationship Id="rId7" Type="http://schemas.openxmlformats.org/officeDocument/2006/relationships/image" Target="../media/image11.png"/><Relationship Id="rId8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8.jpeg"/><Relationship Id="rId7" Type="http://schemas.openxmlformats.org/officeDocument/2006/relationships/image" Target="../media/image38.gif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8.jpeg"/><Relationship Id="rId7" Type="http://schemas.openxmlformats.org/officeDocument/2006/relationships/image" Target="../media/image11.png"/><Relationship Id="rId8" Type="http://schemas.openxmlformats.org/officeDocument/2006/relationships/image" Target="../media/image39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gif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42.png"/><Relationship Id="rId7" Type="http://schemas.openxmlformats.org/officeDocument/2006/relationships/image" Target="../media/image12.png"/><Relationship Id="rId8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12.png"/><Relationship Id="rId7" Type="http://schemas.openxmlformats.org/officeDocument/2006/relationships/image" Target="../media/image44.gif"/><Relationship Id="rId8" Type="http://schemas.openxmlformats.org/officeDocument/2006/relationships/image" Target="../media/image45.jpe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12.png"/><Relationship Id="rId7" Type="http://schemas.openxmlformats.org/officeDocument/2006/relationships/image" Target="../media/image44.gif"/><Relationship Id="rId8" Type="http://schemas.openxmlformats.org/officeDocument/2006/relationships/image" Target="../media/image45.jpeg"/><Relationship Id="rId9" Type="http://schemas.openxmlformats.org/officeDocument/2006/relationships/image" Target="../media/image11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46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8.jpe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47.jpeg"/><Relationship Id="rId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46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Relationship Id="rId8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1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7" Type="http://schemas.openxmlformats.org/officeDocument/2006/relationships/image" Target="../media/image43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51.jpeg"/><Relationship Id="rId6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19.jpeg"/><Relationship Id="rId6" Type="http://schemas.openxmlformats.org/officeDocument/2006/relationships/image" Target="../media/image20.gif"/><Relationship Id="rId7" Type="http://schemas.openxmlformats.org/officeDocument/2006/relationships/image" Target="../media/image21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2.gif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3.jpe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5.gif"/><Relationship Id="rId6" Type="http://schemas.openxmlformats.org/officeDocument/2006/relationships/image" Target="../media/image26.gi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27.gif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4" y="719159"/>
            <a:ext cx="7343775" cy="1381125"/>
          </a:xfrm>
          <a:prstGeom prst="rect">
            <a:avLst/>
          </a:prstGeom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83990" y="4869160"/>
            <a:ext cx="6400800" cy="17526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fr-FR" sz="3600" spc="300" dirty="0" smtClean="0">
                <a:ln>
                  <a:solidFill>
                    <a:schemeClr val="accent1"/>
                  </a:solidFill>
                </a:ln>
                <a:solidFill>
                  <a:srgbClr val="5959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Claude TADONKI</a:t>
            </a:r>
          </a:p>
          <a:p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Mines ParisTech / CRI</a:t>
            </a:r>
          </a:p>
          <a:p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LAL / CNRS / IN2P3</a:t>
            </a:r>
            <a:endParaRPr lang="fr-F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01" y="1844620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oogle.com/images?q=tbn:ANd9GcTOCHuXLwFcN-xmHMgmcYFdPt-Y0MOWYvMLp0JTja-sdkqZDJ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1"/>
            <a:ext cx="1440161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oogle.com/images?q=tbn:ANd9GcRNph4lwK9YUWshRmwdMRepVDObSxjalXsMQOzbTVhJSYDq1D2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0444"/>
            <a:ext cx="1867957" cy="10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1.google.com/images?q=tbn:ANd9GcSfTWEcuBFvV-O1EEmsQNC_pslp7b1f43HHUcg6Hjwys8r5WzY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94" y="2978658"/>
            <a:ext cx="3033346" cy="189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geforce.com/Active/en_US/shared/images/whats_new/articles/newscapsule-masseffect3-tweakguid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3749401"/>
            <a:ext cx="2000250" cy="1047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4" name="Picture 8" descr="http://t3.gstatic.com/images?q=tbn:ANd9GcQk7LTUhT8g8IwSi1E1Oa0Q2G_964K8iJayxnqom0Aan2UfTcbbM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3429000"/>
            <a:ext cx="2962275" cy="1543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17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1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PROPERTIES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196752"/>
            <a:ext cx="432048" cy="432048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83568" y="125946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In relation with the parent process, a thread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576" y="170080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exists as a child of a system process and uses the parent process resources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 its own independent flow of control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duplicates only the essential resources it needs as an independent program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share the process resources with other threads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dies if the parent process dies (could be interrupted or killed too)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lightweight as the overhead has already been paid at the creation of the process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429000"/>
            <a:ext cx="432048" cy="432048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683568" y="349171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In relation with other threads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55576" y="390692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made by one thread to shared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resources will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seen by all other thread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two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pointers having the same value point to the same data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concurrent I/O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memory locations is possible,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therefore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may requires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 synchronization by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programmer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threads are scheduled dynamically by the operating system (no a priori order)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3960" y="5517232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Is it always better to have two threads than one for the same task ?</a:t>
            </a:r>
            <a:endParaRPr lang="fr-FR" dirty="0">
              <a:solidFill>
                <a:srgbClr val="339966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63960" y="593998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Who is responsible for the execution (logical) coherence of the threads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51723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91981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/>
          <p:cNvSpPr txBox="1"/>
          <p:nvPr/>
        </p:nvSpPr>
        <p:spPr>
          <a:xfrm>
            <a:off x="763960" y="6372036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Could you clearly restate the difference between </a:t>
            </a:r>
            <a:r>
              <a:rPr lang="en-US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n-US" dirty="0" smtClean="0">
                <a:solidFill>
                  <a:srgbClr val="339966"/>
                </a:solidFill>
              </a:rPr>
              <a:t> and </a:t>
            </a:r>
            <a:r>
              <a:rPr lang="en-US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dirty="0" smtClean="0">
                <a:solidFill>
                  <a:srgbClr val="339966"/>
                </a:solidFill>
              </a:rPr>
              <a:t>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8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IMPLEMENTATIONS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365104"/>
            <a:ext cx="432048" cy="432048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611560" y="44278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POSIX Threads (or Pthreads)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5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517232"/>
            <a:ext cx="432048" cy="432048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611560" y="55799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OpenMP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2" name="Picture 2" descr="Threads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96" y="964988"/>
            <a:ext cx="33147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364096" y="1196752"/>
            <a:ext cx="536003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program is built from a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classical program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embedding the execution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some of its subroutines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the framework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associated threads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85" y="2156663"/>
            <a:ext cx="572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Typical scenario to design a </a:t>
            </a:r>
            <a:r>
              <a:rPr lang="fr-FR" dirty="0" err="1" smtClean="0"/>
              <a:t>threaded</a:t>
            </a:r>
            <a:r>
              <a:rPr lang="fr-FR" dirty="0" smtClean="0"/>
              <a:t> program </a:t>
            </a:r>
            <a:r>
              <a:rPr lang="fr-FR" dirty="0" err="1" smtClean="0"/>
              <a:t>implies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calls to a specialized library (thread implementation)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programming directives for threads creation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appropriate compiler directives 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223852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253980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2804735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3053994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45435" y="3358733"/>
            <a:ext cx="837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There are </a:t>
            </a:r>
            <a:r>
              <a:rPr lang="fr-FR" dirty="0" err="1" smtClean="0">
                <a:solidFill>
                  <a:schemeClr val="accent2"/>
                </a:solidFill>
              </a:rPr>
              <a:t>several</a:t>
            </a:r>
            <a:r>
              <a:rPr lang="fr-FR" dirty="0" smtClean="0">
                <a:solidFill>
                  <a:schemeClr val="accent2"/>
                </a:solidFill>
              </a:rPr>
              <a:t> (incompatible) </a:t>
            </a:r>
            <a:r>
              <a:rPr lang="fr-FR" dirty="0" err="1" smtClean="0">
                <a:solidFill>
                  <a:schemeClr val="accent2"/>
                </a:solidFill>
              </a:rPr>
              <a:t>implementations</a:t>
            </a:r>
            <a:r>
              <a:rPr lang="fr-FR" dirty="0" smtClean="0">
                <a:solidFill>
                  <a:schemeClr val="accent2"/>
                </a:solidFill>
              </a:rPr>
              <a:t> of threads </a:t>
            </a:r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target</a:t>
            </a:r>
            <a:r>
              <a:rPr lang="fr-FR" dirty="0" smtClean="0"/>
              <a:t> architecture (</a:t>
            </a:r>
            <a:r>
              <a:rPr lang="fr-FR" dirty="0" err="1" smtClean="0"/>
              <a:t>vendors</a:t>
            </a:r>
            <a:r>
              <a:rPr lang="fr-FR" dirty="0" smtClean="0"/>
              <a:t>) or the operating system</a:t>
            </a:r>
            <a:r>
              <a:rPr lang="en-US" dirty="0" smtClean="0"/>
              <a:t>. This impacts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 portability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344059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45435" y="3934797"/>
            <a:ext cx="8375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u="sng" dirty="0" smtClean="0"/>
              <a:t>standard </a:t>
            </a:r>
            <a:r>
              <a:rPr lang="fr-FR" u="sng" dirty="0" err="1" smtClean="0"/>
              <a:t>implementations</a:t>
            </a:r>
            <a:r>
              <a:rPr lang="fr-FR" dirty="0" smtClean="0"/>
              <a:t> of threads are: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POSIX Threads </a:t>
            </a:r>
            <a:r>
              <a:rPr lang="fr-FR" dirty="0" smtClean="0"/>
              <a:t>and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OpenMP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401666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0546" y="4725144"/>
            <a:ext cx="8433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ibrary based: explicit calls to the functions of the library are required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C/C++ programs; parallelism is under the entire responsibility of the programmer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Most hardware vendors now offer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Pthreads (in addition to their own implementation)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1328"/>
            <a:ext cx="432048" cy="432048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11560" y="64440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Microsoft has its own threads implementation,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058" y="5890046"/>
            <a:ext cx="843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Compiler directives based: implicit 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high-level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parallelism based on code annotations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C/C++/Fortran programs;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multi-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  <a:r>
              <a:rPr lang="fr-FR" dirty="0" smtClean="0"/>
              <a:t>;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very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 and quite efficient; flexible.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0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MOTIVATIONS IN FAVOR OF THREADS 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Business Success Concep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124744"/>
            <a:ext cx="432048" cy="432048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11560" y="118746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Because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of the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system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overhead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for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creating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a threads (compare to a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process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substancial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performance gain is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threads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possible.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7544" y="436510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Since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a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threads within a process share the same memory address space, inter-threads communication is faster than inter-process communication.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890713"/>
            <a:ext cx="8040173" cy="240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67544" y="494290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Overlapping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threads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offers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great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opportunity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(system)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parallelism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491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467544" y="530294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Dynamic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scheduling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through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priorities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management)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help to optimise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usage.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Skillful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programmer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could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really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take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advantage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6392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467544" y="58679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supercomputers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local data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avoided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by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threads on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multicore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This also increases the “local memory” of the computing nodes.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3998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0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2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SCHEDULING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4096" y="1159584"/>
            <a:ext cx="456317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Although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 are scheduled by the system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predetermined mechanism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the programmer can explicitly set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scheduling policies and priorities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which may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or override  the default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85" y="4100879"/>
            <a:ext cx="8460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FIFO (</a:t>
            </a:r>
            <a:r>
              <a:rPr lang="fr-FR" i="1" dirty="0" smtClean="0">
                <a:solidFill>
                  <a:schemeClr val="accent4">
                    <a:lumMod val="75000"/>
                  </a:schemeClr>
                </a:solidFill>
              </a:rPr>
              <a:t>First In First Out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simplest policy, but rarely used because of its non-preemptive nature.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started thread runs all the way to completion, thus holding on the target CPU.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under special circumstances,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running thread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asleep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and releases the CPU.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418274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484025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748951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99821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Scheduler run que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3450"/>
            <a:ext cx="3816424" cy="248112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artoon light bul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703250"/>
            <a:ext cx="576064" cy="7257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755576" y="2636912"/>
            <a:ext cx="413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most cases, the default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scheduling mechanism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sufficient. However,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library provides several facilities to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789040"/>
            <a:ext cx="818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Among</a:t>
            </a:r>
            <a:r>
              <a:rPr lang="fr-FR" dirty="0" smtClean="0"/>
              <a:t> the </a:t>
            </a:r>
            <a:r>
              <a:rPr lang="fr-FR" dirty="0" err="1" smtClean="0"/>
              <a:t>policies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the </a:t>
            </a:r>
            <a:r>
              <a:rPr lang="fr-FR" dirty="0" err="1" smtClean="0"/>
              <a:t>dispacher</a:t>
            </a:r>
            <a:r>
              <a:rPr lang="fr-FR" dirty="0" smtClean="0"/>
              <a:t> to </a:t>
            </a:r>
            <a:r>
              <a:rPr lang="fr-FR" dirty="0" err="1" smtClean="0"/>
              <a:t>assign</a:t>
            </a:r>
            <a:r>
              <a:rPr lang="fr-FR" dirty="0" smtClean="0"/>
              <a:t> threads to </a:t>
            </a:r>
            <a:r>
              <a:rPr lang="fr-FR" dirty="0" err="1" smtClean="0"/>
              <a:t>available</a:t>
            </a:r>
            <a:r>
              <a:rPr lang="fr-FR" dirty="0" smtClean="0"/>
              <a:t> CPU,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19944" y="638132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and when the aforementioned policies are appropriate (resp. inappropriate)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638132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393378" y="5180999"/>
            <a:ext cx="8586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Round robin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scheduled thread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shares the CPU timeslices with all other entries of the same priority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thread is scheduled to run until it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uses up its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timeslice (or is blocked for I/O).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286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5564145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5829071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93378" y="6021288"/>
            <a:ext cx="858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SCHED_OTHER (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dynamic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handled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by the programmer)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0315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755576" y="263691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control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 deterministic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scheduling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threads.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2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BEHIND THREAD PROGRAMMING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4096" y="1148551"/>
            <a:ext cx="456317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order for a given program to take advantage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it must be organized into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tasks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(sections or routines) which can be executed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420888"/>
            <a:ext cx="576064" cy="7257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755576" y="2420888"/>
            <a:ext cx="4136201" cy="92333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could think about threading two routines if they can be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interchanged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interleaved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and/or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overlapped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23528" y="642386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When it could it be useful to emulate parallel execution or play with tasks priority?  Peer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642386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393378" y="4365104"/>
            <a:ext cx="875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following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characteristics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should guide the choice of threading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presence of routines that can be executed simultaneously.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heavy I/O;  unbalanced load;  different priorities; interaction with external events;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697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474825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5013176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s://computing.llnl.gov/tutorials/pthreads/images/concurrent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764704"/>
            <a:ext cx="3980282" cy="2808312"/>
          </a:xfrm>
          <a:prstGeom prst="rect">
            <a:avLst/>
          </a:prstGeom>
          <a:noFill/>
        </p:spPr>
      </p:pic>
      <p:sp>
        <p:nvSpPr>
          <p:cNvPr id="26" name="ZoneTexte 25"/>
          <p:cNvSpPr txBox="1"/>
          <p:nvPr/>
        </p:nvSpPr>
        <p:spPr>
          <a:xfrm>
            <a:off x="8676456" y="836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676456" y="16915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676456" y="2267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441774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55576" y="3441774"/>
            <a:ext cx="8136904" cy="92333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Pthread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one way to implement parallelism, the programmer should care about fundamental aspect like </a:t>
            </a:r>
            <a:r>
              <a:rPr lang="en-US" i="1" dirty="0" smtClean="0">
                <a:solidFill>
                  <a:schemeClr val="accent2"/>
                </a:solidFill>
              </a:rPr>
              <a:t>parallel scheduling; load balancing; dependencies; concurrent accesses; memory issues; performance; programming effort;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Tick sig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949280"/>
            <a:ext cx="467544" cy="467544"/>
          </a:xfrm>
          <a:prstGeom prst="rect">
            <a:avLst/>
          </a:prstGeom>
          <a:noFill/>
        </p:spPr>
      </p:pic>
      <p:sp>
        <p:nvSpPr>
          <p:cNvPr id="36" name="ZoneTexte 35"/>
          <p:cNvSpPr txBox="1"/>
          <p:nvPr/>
        </p:nvSpPr>
        <p:spPr>
          <a:xfrm>
            <a:off x="323528" y="6021288"/>
            <a:ext cx="877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Pthread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serial programs </a:t>
            </a:r>
            <a:r>
              <a:rPr lang="fr-FR" dirty="0" smtClean="0"/>
              <a:t>to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emulate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parallel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fr-FR" dirty="0" smtClean="0"/>
              <a:t> or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control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tasks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priority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3378" y="5169966"/>
            <a:ext cx="875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Thread programming model </a:t>
            </a:r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includes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    </a:t>
            </a:r>
            <a:r>
              <a:rPr lang="en-US" b="1" i="1" dirty="0" smtClean="0"/>
              <a:t>Manager/worker:</a:t>
            </a:r>
            <a:r>
              <a:rPr lang="en-US" dirty="0" smtClean="0"/>
              <a:t> a single thread (</a:t>
            </a:r>
            <a:r>
              <a:rPr lang="en-US" i="1" dirty="0" smtClean="0"/>
              <a:t>manager)</a:t>
            </a:r>
            <a:r>
              <a:rPr lang="en-US" dirty="0" smtClean="0"/>
              <a:t> assigns work to other threads (</a:t>
            </a:r>
            <a:r>
              <a:rPr lang="en-US" i="1" dirty="0" smtClean="0"/>
              <a:t>workers</a:t>
            </a:r>
            <a:r>
              <a:rPr lang="en-US" dirty="0" smtClean="0"/>
              <a:t>)  </a:t>
            </a:r>
            <a:r>
              <a:rPr lang="en-US" sz="1100" dirty="0" smtClean="0">
                <a:solidFill>
                  <a:srgbClr val="339966"/>
                </a:solidFill>
              </a:rPr>
              <a:t>~ Peer</a:t>
            </a:r>
          </a:p>
          <a:p>
            <a:r>
              <a:rPr lang="en-US" dirty="0" smtClean="0"/>
              <a:t>    </a:t>
            </a:r>
            <a:r>
              <a:rPr lang="en-US" b="1" i="1" dirty="0" smtClean="0"/>
              <a:t>Pipeline:</a:t>
            </a:r>
            <a:r>
              <a:rPr lang="en-US" dirty="0" smtClean="0"/>
              <a:t> a task is broken into an interleaved  series of </a:t>
            </a:r>
            <a:r>
              <a:rPr lang="en-US" dirty="0" err="1" smtClean="0"/>
              <a:t>suboperations</a:t>
            </a:r>
            <a:r>
              <a:rPr lang="en-US" dirty="0" smtClean="0"/>
              <a:t> assigned to #threads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5183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5553112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1" y="5818038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3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hared Memory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075" y="980728"/>
            <a:ext cx="5495925" cy="4676776"/>
          </a:xfrm>
          <a:prstGeom prst="rect">
            <a:avLst/>
          </a:prstGeom>
          <a:noFill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LOOK TO THE SHARED MEMORY MODEL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1560" y="6309320"/>
            <a:ext cx="82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could happen if the same variable is declared static in a multi-threaded routine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0932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340768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55576" y="1412776"/>
            <a:ext cx="3240360" cy="646331"/>
          </a:xfrm>
          <a:prstGeom prst="rect">
            <a:avLst/>
          </a:prstGeom>
          <a:solidFill>
            <a:srgbClr val="DBEEF1"/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>
                <a:solidFill>
                  <a:schemeClr val="tx2"/>
                </a:solidFill>
              </a:rPr>
              <a:t>Thread programming is a shared memory programming paradigm</a:t>
            </a:r>
            <a:endParaRPr lang="fr-FR" i="1" dirty="0">
              <a:solidFill>
                <a:schemeClr val="tx2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9553" y="242088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All threads have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equal priority read/write</a:t>
            </a:r>
            <a:r>
              <a:rPr lang="en-US" dirty="0" smtClean="0"/>
              <a:t> access to the same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global (shared) memory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4177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539553" y="336976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Threads also have their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own private data</a:t>
            </a:r>
            <a:r>
              <a:rPr lang="en-US" dirty="0" smtClean="0"/>
              <a:t>. For a threaded routine, these are local variables for instance.</a:t>
            </a:r>
            <a:endParaRPr lang="fr-FR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0493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539553" y="4532927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Programmer is responsible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synchronizing</a:t>
            </a:r>
            <a:r>
              <a:rPr lang="en-US" dirty="0" smtClean="0"/>
              <a:t> any write access (protection) to globally shared data.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11560" y="5847804"/>
            <a:ext cx="84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Give some examples where unprotected concurrent accesses could yield a wrong result.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847804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3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threadunsaf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350" y="1628800"/>
            <a:ext cx="6343650" cy="3009901"/>
          </a:xfrm>
          <a:prstGeom prst="rect">
            <a:avLst/>
          </a:prstGeom>
          <a:noFill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6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SAFENESS AND COHERENCY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1560" y="6237312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Explain why </a:t>
            </a:r>
            <a:r>
              <a:rPr lang="en-US" i="1" dirty="0" smtClean="0">
                <a:solidFill>
                  <a:srgbClr val="339966"/>
                </a:solidFill>
              </a:rPr>
              <a:t>safeness</a:t>
            </a:r>
            <a:r>
              <a:rPr lang="en-US" dirty="0" smtClean="0">
                <a:solidFill>
                  <a:srgbClr val="339966"/>
                </a:solidFill>
              </a:rPr>
              <a:t> is the responsibility of the programmer and how it makes parallel programming  not a trivial task.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23731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340768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77240" y="1412775"/>
            <a:ext cx="6192688" cy="667512"/>
          </a:xfrm>
          <a:prstGeom prst="rect">
            <a:avLst/>
          </a:prstGeom>
          <a:solidFill>
            <a:srgbClr val="DBEEF1"/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>
                <a:solidFill>
                  <a:schemeClr val="tx2"/>
                </a:solidFill>
              </a:rPr>
              <a:t>Since threads run concurrently and share critical resources, the programmer should be careful about safeness and coherency.</a:t>
            </a:r>
            <a:endParaRPr lang="fr-FR" i="1" dirty="0">
              <a:solidFill>
                <a:schemeClr val="tx2"/>
              </a:solidFill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" y="285293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467545" y="2780928"/>
            <a:ext cx="237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conditions:</a:t>
            </a:r>
            <a:r>
              <a:rPr lang="en-US" dirty="0" smtClean="0"/>
              <a:t> Occur when multiple access has not been properly controlled. </a:t>
            </a:r>
            <a:endParaRPr lang="fr-FR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539552" y="3933056"/>
            <a:ext cx="62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Deadlock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 smtClean="0"/>
              <a:t> cross-dependencies or a thread waiting for signal from another thread who will never send it (unexpectedly /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 smtClean="0"/>
              <a:t> control).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11560" y="5867980"/>
            <a:ext cx="84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Illustrate a “race condition” on the calculation  </a:t>
            </a:r>
            <a:r>
              <a:rPr lang="en-US" i="1" dirty="0" smtClean="0">
                <a:solidFill>
                  <a:srgbClr val="339966"/>
                </a:solidFill>
              </a:rPr>
              <a:t>c = a + c*d   </a:t>
            </a:r>
            <a:r>
              <a:rPr lang="en-US" dirty="0" smtClean="0">
                <a:solidFill>
                  <a:srgbClr val="339966"/>
                </a:solidFill>
              </a:rPr>
              <a:t>by two threads.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847804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/>
          <p:nvPr/>
        </p:nvSpPr>
        <p:spPr>
          <a:xfrm>
            <a:off x="179512" y="2339588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situations include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539552" y="458112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loop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one thread  enters a loop and expects to exit  upon a condition (resp. event) which is kept unsatisfied (resp. invalidated) by actions performed by another thread.</a:t>
            </a:r>
            <a:endParaRPr lang="fr-FR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539552" y="5229200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failure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one thread  has opened a file and is still working on it while another thread tries to write on that file (this write access will fail).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1560" y="6423868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could we easily recognize a </a:t>
            </a:r>
            <a:r>
              <a:rPr lang="en-US" i="1" dirty="0" err="1" smtClean="0">
                <a:solidFill>
                  <a:srgbClr val="339966"/>
                </a:solidFill>
              </a:rPr>
              <a:t>Pthreaded</a:t>
            </a:r>
            <a:r>
              <a:rPr lang="en-US" dirty="0" smtClean="0">
                <a:solidFill>
                  <a:srgbClr val="339966"/>
                </a:solidFill>
              </a:rPr>
              <a:t> program? What is required for the execution?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42386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196752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55576" y="1268760"/>
            <a:ext cx="8208912" cy="1200329"/>
          </a:xfrm>
          <a:prstGeom prst="rect">
            <a:avLst/>
          </a:prstGeom>
          <a:solidFill>
            <a:srgbClr val="DBEEF1"/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>
                <a:solidFill>
                  <a:schemeClr val="tx2"/>
                </a:solidFill>
              </a:rPr>
              <a:t>The original Pthreads API was defined in the ANSI/IEEE POSIX 1003.1 - 1995 standard.</a:t>
            </a:r>
          </a:p>
          <a:p>
            <a:pPr algn="just"/>
            <a:r>
              <a:rPr lang="en-US" i="1" dirty="0" smtClean="0">
                <a:solidFill>
                  <a:schemeClr val="tx2"/>
                </a:solidFill>
              </a:rPr>
              <a:t>The POSIX (Portable Operating System Interface) standard has continuously evolved. Implementations of the Pthreads API are available on many Unix-like POSIX-conformant operating systems (Linux, Mac OS X, Solaris), and also Microsoft Windows. </a:t>
            </a:r>
            <a:endParaRPr lang="fr-FR" i="1" dirty="0">
              <a:solidFill>
                <a:schemeClr val="tx2"/>
              </a:solidFill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" y="306896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467545" y="2996952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management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Routines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the threads.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11560" y="6054536"/>
            <a:ext cx="84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In which case do you think we should use </a:t>
            </a:r>
            <a:r>
              <a:rPr lang="fr-FR" dirty="0" smtClean="0">
                <a:solidFill>
                  <a:schemeClr val="accent4"/>
                </a:solidFill>
              </a:rPr>
              <a:t>«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-</a:t>
            </a:r>
            <a:r>
              <a:rPr lang="en-US" dirty="0" err="1" smtClean="0">
                <a:solidFill>
                  <a:srgbClr val="7030A0"/>
                </a:solidFill>
              </a:rPr>
              <a:t>lpthread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»</a:t>
            </a:r>
            <a:r>
              <a:rPr lang="en-US" dirty="0" smtClean="0">
                <a:solidFill>
                  <a:srgbClr val="339966"/>
                </a:solidFill>
              </a:rPr>
              <a:t> ? With including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pthread.h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en-US" dirty="0" smtClean="0">
                <a:solidFill>
                  <a:srgbClr val="339966"/>
                </a:solidFill>
              </a:rPr>
              <a:t> 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343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/>
          <p:nvPr/>
        </p:nvSpPr>
        <p:spPr>
          <a:xfrm>
            <a:off x="179512" y="2636912"/>
            <a:ext cx="867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hundred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routines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" y="335699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468000" y="3284984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Routines for synchronization (through a “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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mutual exclusion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" y="371703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463229" y="3645024"/>
            <a:ext cx="84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variables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Routines for communications between threads that share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459165" y="4005064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Routines for the management of read/write locks and barriers.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" name="Picture 6" descr="Business Success Concep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4365104"/>
            <a:ext cx="432048" cy="432048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611560" y="442782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All </a:t>
            </a:r>
            <a:r>
              <a:rPr lang="fr-FR" dirty="0" err="1" smtClean="0">
                <a:solidFill>
                  <a:schemeClr val="accent4"/>
                </a:solidFill>
              </a:rPr>
              <a:t>identifiers</a:t>
            </a:r>
            <a:r>
              <a:rPr lang="fr-FR" dirty="0" smtClean="0">
                <a:solidFill>
                  <a:schemeClr val="accent4"/>
                </a:solidFill>
              </a:rPr>
              <a:t> of the </a:t>
            </a:r>
            <a:r>
              <a:rPr lang="fr-FR" dirty="0" err="1" smtClean="0">
                <a:solidFill>
                  <a:schemeClr val="accent4"/>
                </a:solidFill>
              </a:rPr>
              <a:t>Pthreads</a:t>
            </a:r>
            <a:r>
              <a:rPr lang="fr-FR" dirty="0" smtClean="0">
                <a:solidFill>
                  <a:schemeClr val="accent4"/>
                </a:solidFill>
              </a:rPr>
              <a:t> routines and data types are </a:t>
            </a:r>
            <a:r>
              <a:rPr lang="fr-FR" dirty="0" err="1" smtClean="0">
                <a:solidFill>
                  <a:schemeClr val="accent4"/>
                </a:solidFill>
              </a:rPr>
              <a:t>prefixed</a:t>
            </a:r>
            <a:r>
              <a:rPr lang="fr-FR" dirty="0" smtClean="0">
                <a:solidFill>
                  <a:schemeClr val="accent4"/>
                </a:solidFill>
              </a:rPr>
              <a:t>  </a:t>
            </a:r>
            <a:r>
              <a:rPr lang="fr-FR" dirty="0" err="1" smtClean="0">
                <a:solidFill>
                  <a:schemeClr val="accent4"/>
                </a:solidFill>
              </a:rPr>
              <a:t>with</a:t>
            </a:r>
            <a:r>
              <a:rPr lang="fr-FR" dirty="0" smtClean="0">
                <a:solidFill>
                  <a:schemeClr val="accent4"/>
                </a:solidFill>
              </a:rPr>
              <a:t> « 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pthread_</a:t>
            </a:r>
            <a:r>
              <a:rPr lang="fr-FR" dirty="0" smtClean="0">
                <a:solidFill>
                  <a:schemeClr val="accent4"/>
                </a:solidFill>
              </a:rPr>
              <a:t> »</a:t>
            </a:r>
          </a:p>
          <a:p>
            <a:r>
              <a:rPr lang="fr-FR" u="sng" dirty="0" err="1" smtClean="0">
                <a:solidFill>
                  <a:schemeClr val="accent2"/>
                </a:solidFill>
              </a:rPr>
              <a:t>Example</a:t>
            </a:r>
            <a:r>
              <a:rPr lang="fr-FR" u="sng" dirty="0" smtClean="0">
                <a:solidFill>
                  <a:schemeClr val="accent2"/>
                </a:solidFill>
              </a:rPr>
              <a:t>: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pthread_create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thread_join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pthread_t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, …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1" name="Picture 6" descr="Business Success Concep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013176"/>
            <a:ext cx="432048" cy="432048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611560" y="50758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For </a:t>
            </a:r>
            <a:r>
              <a:rPr lang="fr-FR" dirty="0" err="1" smtClean="0">
                <a:solidFill>
                  <a:schemeClr val="accent4"/>
                </a:solidFill>
              </a:rPr>
              <a:t>portability</a:t>
            </a:r>
            <a:r>
              <a:rPr lang="fr-FR" dirty="0" smtClean="0">
                <a:solidFill>
                  <a:schemeClr val="accent4"/>
                </a:solidFill>
              </a:rPr>
              <a:t>, the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pthread.h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header file should </a:t>
            </a:r>
            <a:r>
              <a:rPr lang="fr-FR" dirty="0" err="1" smtClean="0">
                <a:solidFill>
                  <a:schemeClr val="accent4"/>
                </a:solidFill>
              </a:rPr>
              <a:t>be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err="1" smtClean="0">
                <a:solidFill>
                  <a:schemeClr val="accent4"/>
                </a:solidFill>
              </a:rPr>
              <a:t>included</a:t>
            </a:r>
            <a:r>
              <a:rPr lang="fr-FR" dirty="0" smtClean="0">
                <a:solidFill>
                  <a:schemeClr val="accent4"/>
                </a:solidFill>
              </a:rPr>
              <a:t> in </a:t>
            </a:r>
            <a:r>
              <a:rPr lang="fr-FR" dirty="0" err="1" smtClean="0">
                <a:solidFill>
                  <a:schemeClr val="accent4"/>
                </a:solidFill>
              </a:rPr>
              <a:t>each</a:t>
            </a:r>
            <a:r>
              <a:rPr lang="fr-FR" dirty="0" smtClean="0">
                <a:solidFill>
                  <a:schemeClr val="accent4"/>
                </a:solidFill>
              </a:rPr>
              <a:t> source file </a:t>
            </a:r>
          </a:p>
        </p:txBody>
      </p:sp>
      <p:pic>
        <p:nvPicPr>
          <p:cNvPr id="45" name="Picture 6" descr="Business Success Concep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445224"/>
            <a:ext cx="432048" cy="432048"/>
          </a:xfrm>
          <a:prstGeom prst="rect">
            <a:avLst/>
          </a:prstGeom>
          <a:noFill/>
        </p:spPr>
      </p:pic>
      <p:sp>
        <p:nvSpPr>
          <p:cNvPr id="46" name="ZoneTexte 45"/>
          <p:cNvSpPr txBox="1"/>
          <p:nvPr/>
        </p:nvSpPr>
        <p:spPr>
          <a:xfrm>
            <a:off x="683568" y="5507940"/>
            <a:ext cx="835292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The </a:t>
            </a:r>
            <a:r>
              <a:rPr lang="fr-FR" dirty="0" err="1" smtClean="0">
                <a:solidFill>
                  <a:schemeClr val="accent4"/>
                </a:solidFill>
              </a:rPr>
              <a:t>generic</a:t>
            </a:r>
            <a:r>
              <a:rPr lang="fr-FR" dirty="0" smtClean="0">
                <a:solidFill>
                  <a:schemeClr val="accent4"/>
                </a:solidFill>
              </a:rPr>
              <a:t> compile command is  « </a:t>
            </a:r>
            <a:r>
              <a:rPr lang="fr-F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cc –</a:t>
            </a:r>
            <a:r>
              <a:rPr lang="fr-FR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lpthread</a:t>
            </a:r>
            <a:r>
              <a:rPr lang="fr-FR" dirty="0" smtClean="0">
                <a:solidFill>
                  <a:schemeClr val="accent4"/>
                </a:solidFill>
              </a:rPr>
              <a:t> » or « </a:t>
            </a:r>
            <a:r>
              <a:rPr lang="fr-F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cc –</a:t>
            </a:r>
            <a:r>
              <a:rPr lang="fr-FR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pthread</a:t>
            </a:r>
            <a:r>
              <a:rPr lang="fr-FR" dirty="0" smtClean="0">
                <a:solidFill>
                  <a:schemeClr val="accent4"/>
                </a:solidFill>
              </a:rPr>
              <a:t> »,  cc = compiler</a:t>
            </a:r>
          </a:p>
        </p:txBody>
      </p:sp>
    </p:spTree>
    <p:extLst>
      <p:ext uri="{BB962C8B-B14F-4D97-AF65-F5344CB8AC3E}">
        <p14:creationId xmlns:p14="http://schemas.microsoft.com/office/powerpoint/2010/main" val="9573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threads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1560" y="6423868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do you think the thread identifier could be used for? What about thread attributes?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42386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196752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55576" y="1268760"/>
            <a:ext cx="4103948" cy="1200329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Once created, threads are peers, and may create other threads. There is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priori </a:t>
            </a:r>
            <a:r>
              <a:rPr lang="en-US" dirty="0" smtClean="0">
                <a:solidFill>
                  <a:schemeClr val="tx2"/>
                </a:solidFill>
              </a:rPr>
              <a:t>or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implied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</a:t>
            </a:r>
            <a:r>
              <a:rPr lang="en-US" dirty="0">
                <a:solidFill>
                  <a:schemeClr val="tx2"/>
                </a:solidFill>
              </a:rPr>
              <a:t>or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dependency </a:t>
            </a:r>
            <a:r>
              <a:rPr lang="en-US" dirty="0">
                <a:solidFill>
                  <a:schemeClr val="tx2"/>
                </a:solidFill>
              </a:rPr>
              <a:t>between </a:t>
            </a:r>
            <a:r>
              <a:rPr lang="en-US" dirty="0" smtClean="0">
                <a:solidFill>
                  <a:schemeClr val="tx2"/>
                </a:solidFill>
              </a:rPr>
              <a:t>threads</a:t>
            </a:r>
            <a:r>
              <a:rPr lang="en-US" i="1" dirty="0" smtClean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11560" y="605453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9966"/>
                </a:solidFill>
              </a:rPr>
              <a:t>Can </a:t>
            </a:r>
            <a:r>
              <a:rPr lang="fr-FR" dirty="0" err="1" smtClean="0">
                <a:solidFill>
                  <a:srgbClr val="339966"/>
                </a:solidFill>
              </a:rPr>
              <a:t>we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create</a:t>
            </a:r>
            <a:r>
              <a:rPr lang="fr-FR" dirty="0" smtClean="0">
                <a:solidFill>
                  <a:srgbClr val="339966"/>
                </a:solidFill>
              </a:rPr>
              <a:t> a thread </a:t>
            </a:r>
            <a:r>
              <a:rPr lang="fr-FR" dirty="0" err="1" smtClean="0">
                <a:solidFill>
                  <a:srgbClr val="339966"/>
                </a:solidFill>
              </a:rPr>
              <a:t>from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another</a:t>
            </a:r>
            <a:r>
              <a:rPr lang="fr-FR" dirty="0" smtClean="0">
                <a:solidFill>
                  <a:srgbClr val="339966"/>
                </a:solidFill>
              </a:rPr>
              <a:t> thread ? </a:t>
            </a:r>
            <a:r>
              <a:rPr lang="fr-FR" dirty="0" err="1" smtClean="0">
                <a:solidFill>
                  <a:srgbClr val="339966"/>
                </a:solidFill>
              </a:rPr>
              <a:t>Does</a:t>
            </a:r>
            <a:r>
              <a:rPr lang="fr-FR" dirty="0" smtClean="0">
                <a:solidFill>
                  <a:srgbClr val="339966"/>
                </a:solidFill>
              </a:rPr>
              <a:t> a thread </a:t>
            </a:r>
            <a:r>
              <a:rPr lang="fr-FR" dirty="0" err="1" smtClean="0">
                <a:solidFill>
                  <a:srgbClr val="339966"/>
                </a:solidFill>
              </a:rPr>
              <a:t>start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just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after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created</a:t>
            </a:r>
            <a:r>
              <a:rPr lang="fr-FR" dirty="0" smtClean="0">
                <a:solidFill>
                  <a:srgbClr val="339966"/>
                </a:solidFill>
              </a:rPr>
              <a:t>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343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Peer Thread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70" y="795257"/>
            <a:ext cx="4259430" cy="19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9" y="277141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338742" y="2699404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thread is created using a call to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pthread_create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(thread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thread_routine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74320" y="3103800"/>
            <a:ext cx="8580747" cy="1477328"/>
          </a:xfrm>
          <a:prstGeom prst="rect">
            <a:avLst/>
          </a:prstGeom>
          <a:solidFill>
            <a:schemeClr val="bg2"/>
          </a:solidFill>
          <a:ln w="38100" cmpd="dbl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pthread_create</a:t>
            </a:r>
            <a:r>
              <a:rPr lang="en-US" dirty="0" smtClean="0"/>
              <a:t> arguments: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thread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/>
              <a:t>identifier</a:t>
            </a:r>
            <a:r>
              <a:rPr lang="en-US" dirty="0" smtClean="0"/>
              <a:t> of the created thread returned by the subroutine.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dirty="0" smtClean="0"/>
              <a:t>: </a:t>
            </a:r>
            <a:r>
              <a:rPr lang="en-US" i="1" dirty="0" smtClean="0"/>
              <a:t>object</a:t>
            </a:r>
            <a:r>
              <a:rPr lang="en-US" dirty="0" smtClean="0"/>
              <a:t> that may be used to set thread attributes  (NULL otherwise).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thread_routine</a:t>
            </a:r>
            <a:r>
              <a:rPr lang="en-US" dirty="0" smtClean="0"/>
              <a:t>: </a:t>
            </a:r>
            <a:r>
              <a:rPr lang="en-US" i="1" dirty="0" smtClean="0"/>
              <a:t>pointer to the routine </a:t>
            </a:r>
            <a:r>
              <a:rPr lang="en-US" dirty="0" smtClean="0"/>
              <a:t>that the thread will execute once it is created.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dirty="0" smtClean="0"/>
              <a:t>: </a:t>
            </a:r>
            <a:r>
              <a:rPr lang="en-US" i="1" dirty="0" smtClean="0"/>
              <a:t>single argument (pointer) </a:t>
            </a:r>
            <a:r>
              <a:rPr lang="en-US" dirty="0" smtClean="0"/>
              <a:t>that may be passed to </a:t>
            </a:r>
            <a:r>
              <a:rPr lang="en-US" i="1" dirty="0" err="1" smtClean="0"/>
              <a:t>thread_routine</a:t>
            </a:r>
            <a:r>
              <a:rPr lang="en-US" dirty="0" smtClean="0"/>
              <a:t> (NULL otherwise).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77854" y="4581128"/>
            <a:ext cx="883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Example: </a:t>
            </a:r>
          </a:p>
          <a:p>
            <a:r>
              <a:rPr lang="en-GB" sz="1400" b="1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GB" sz="1400" b="1" dirty="0" smtClean="0">
                <a:latin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C00000"/>
                </a:solidFill>
                <a:latin typeface="Consolas" pitchFamily="49" charset="0"/>
              </a:rPr>
              <a:t>pthread_create</a:t>
            </a:r>
            <a:r>
              <a:rPr lang="en-US" sz="1400" b="1" dirty="0" smtClean="0">
                <a:latin typeface="Consolas" pitchFamily="49" charset="0"/>
              </a:rPr>
              <a:t>(&amp;threads[t], NULL, </a:t>
            </a:r>
            <a:r>
              <a:rPr lang="en-US" sz="1400" b="1" dirty="0" err="1" smtClean="0">
                <a:latin typeface="Consolas" pitchFamily="49" charset="0"/>
              </a:rPr>
              <a:t>HelloWorld</a:t>
            </a:r>
            <a:r>
              <a:rPr lang="en-US" sz="1400" b="1" dirty="0" smtClean="0">
                <a:latin typeface="Consolas" pitchFamily="49" charset="0"/>
              </a:rPr>
              <a:t>, (void *)t)) </a:t>
            </a:r>
            <a:r>
              <a:rPr lang="en-US" sz="1400" b="1" dirty="0" err="1" smtClean="0">
                <a:latin typeface="Consolas" pitchFamily="49" charset="0"/>
              </a:rPr>
              <a:t>printf</a:t>
            </a:r>
            <a:r>
              <a:rPr lang="en-US" sz="1400" b="1" dirty="0" smtClean="0">
                <a:latin typeface="Consolas" pitchFamily="49" charset="0"/>
              </a:rPr>
              <a:t>(“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Thread created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400" b="1" dirty="0" smtClean="0">
                <a:latin typeface="Consolas" pitchFamily="49" charset="0"/>
              </a:rPr>
              <a:t>”);</a:t>
            </a:r>
            <a:endParaRPr lang="en-GB" sz="1400" b="1" dirty="0">
              <a:latin typeface="Consolas" pitchFamily="49" charset="0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521990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95537" y="5147900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main()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 single default thread,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other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threads are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pthread_create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550794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391221" y="5435932"/>
            <a:ext cx="8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maximum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threads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on the API and the system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579597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ZoneTexte 41"/>
          <p:cNvSpPr txBox="1"/>
          <p:nvPr/>
        </p:nvSpPr>
        <p:spPr>
          <a:xfrm>
            <a:off x="391221" y="5723964"/>
            <a:ext cx="8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Once a thread is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created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becomes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executable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by the system.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threads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39552" y="6311061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could happen if a routine who has created a thread does not care about its termination?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132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196752"/>
            <a:ext cx="576064" cy="72575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755576" y="1268760"/>
            <a:ext cx="4103948" cy="1200329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Upon completion (or not), a thread should be terminated (or cancelled)</a:t>
            </a:r>
            <a:r>
              <a:rPr lang="en-US" i="1" dirty="0" smtClean="0">
                <a:solidFill>
                  <a:schemeClr val="tx2"/>
                </a:solidFill>
              </a:rPr>
              <a:t>. </a:t>
            </a:r>
            <a:r>
              <a:rPr lang="en-US" dirty="0" smtClean="0">
                <a:solidFill>
                  <a:schemeClr val="tx2"/>
                </a:solidFill>
              </a:rPr>
              <a:t>Otherwise, it will remain active until the end of the (parent) process. </a:t>
            </a: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9" y="277141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338742" y="2699404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thread is terminated using a call to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pthread_exit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2736" y="2988241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Example: </a:t>
            </a:r>
          </a:p>
          <a:p>
            <a:r>
              <a:rPr lang="en-US" sz="1400" b="1" dirty="0" err="1" smtClean="0">
                <a:solidFill>
                  <a:srgbClr val="C00000"/>
                </a:solidFill>
                <a:latin typeface="Consolas" pitchFamily="49" charset="0"/>
              </a:rPr>
              <a:t>pthread_exit</a:t>
            </a:r>
            <a:r>
              <a:rPr lang="en-US" sz="1400" b="1" dirty="0" smtClean="0">
                <a:latin typeface="Consolas" pitchFamily="49" charset="0"/>
              </a:rPr>
              <a:t>(NULL);</a:t>
            </a:r>
            <a:endParaRPr lang="en-GB" sz="1400" b="1" dirty="0">
              <a:latin typeface="Consolas" pitchFamily="49" charset="0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550794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391221" y="5435932"/>
            <a:ext cx="8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Calling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pthread_exit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is not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mandatory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unless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the </a:t>
            </a:r>
            <a:r>
              <a:rPr lang="fr-FR" sz="1400" b="1" i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parameter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needed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579597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ZoneTexte 41"/>
          <p:cNvSpPr txBox="1"/>
          <p:nvPr/>
        </p:nvSpPr>
        <p:spPr>
          <a:xfrm>
            <a:off x="391221" y="5723964"/>
            <a:ext cx="8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pthread_exit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does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not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cleanup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anything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fr-FR" sz="1600" i="1" dirty="0" smtClean="0">
                <a:solidFill>
                  <a:schemeClr val="tx2">
                    <a:lumMod val="75000"/>
                  </a:schemeClr>
                </a:solidFill>
              </a:rPr>
              <a:t>close </a:t>
            </a:r>
            <a:r>
              <a:rPr lang="fr-FR" sz="1600" i="1" dirty="0" err="1" smtClean="0">
                <a:solidFill>
                  <a:schemeClr val="tx2">
                    <a:lumMod val="75000"/>
                  </a:schemeClr>
                </a:solidFill>
              </a:rPr>
              <a:t>opened</a:t>
            </a:r>
            <a:r>
              <a:rPr lang="fr-FR" sz="1600" i="1" dirty="0" smtClean="0">
                <a:solidFill>
                  <a:schemeClr val="tx2">
                    <a:lumMod val="75000"/>
                  </a:schemeClr>
                </a:solidFill>
              </a:rPr>
              <a:t> files, free </a:t>
            </a:r>
            <a:r>
              <a:rPr lang="fr-FR" sz="1600" i="1" dirty="0" err="1" smtClean="0">
                <a:solidFill>
                  <a:schemeClr val="tx2">
                    <a:lumMod val="75000"/>
                  </a:schemeClr>
                </a:solidFill>
              </a:rPr>
              <a:t>allocated</a:t>
            </a:r>
            <a:r>
              <a:rPr lang="fr-FR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600" i="1" dirty="0" err="1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fr-FR" sz="1600" i="1" dirty="0" smtClean="0">
                <a:solidFill>
                  <a:schemeClr val="tx2">
                    <a:lumMod val="75000"/>
                  </a:schemeClr>
                </a:solidFill>
              </a:rPr>
              <a:t>, …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436" y="836712"/>
            <a:ext cx="4032052" cy="176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69422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338328" y="3622218"/>
            <a:ext cx="808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are several ways in which a thread may be terminated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1585" y="3945830"/>
            <a:ext cx="8712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thread returns normally to its starting routine. It's work is done.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thread makes a call to the 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pthread_exit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(whenever and wherever).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thread is canceled by another thread via a call to 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pthread_cancel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().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041648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312817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60800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31585" y="4797152"/>
            <a:ext cx="8460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(parent) process is terminated by a call to either the exec() or exit() 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main() finishes first, without calling 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pthread_exit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 explicitly itself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487440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8" y="516413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08400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ZoneTexte 62"/>
          <p:cNvSpPr txBox="1"/>
          <p:nvPr/>
        </p:nvSpPr>
        <p:spPr>
          <a:xfrm>
            <a:off x="391221" y="6011996"/>
            <a:ext cx="8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Having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fr-FR" sz="1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main()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calling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pthread_exit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=&gt; wait for threads completion (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interrupted otherwise)</a:t>
            </a:r>
            <a:endParaRPr lang="fr-FR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1520" y="764704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 CONTEXT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trustedsignal.com/images/bandwidth_clockspe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24744"/>
            <a:ext cx="3914775" cy="2514600"/>
          </a:xfrm>
          <a:prstGeom prst="rect">
            <a:avLst/>
          </a:prstGeom>
          <a:noFill/>
        </p:spPr>
      </p:pic>
      <p:sp>
        <p:nvSpPr>
          <p:cNvPr id="4100" name="AutoShape 4" descr="http://upload.wikimedia.org/wikipedia/commons/0/00/Transistor_Count_and_Moore's_Law_-_201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102" name="AutoShape 6" descr="http://upload.wikimedia.org/wikipedia/commons/0/00/Transistor_Count_and_Moore's_Law_-_201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4104" name="Picture 8" descr="http://blogs.microsoft.co.il/blogs/eladkatz/090811ec_f1_780A16DD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124744"/>
            <a:ext cx="4943475" cy="3400426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</p:pic>
      <p:sp>
        <p:nvSpPr>
          <p:cNvPr id="2" name="ZoneTexte 1"/>
          <p:cNvSpPr txBox="1"/>
          <p:nvPr/>
        </p:nvSpPr>
        <p:spPr>
          <a:xfrm>
            <a:off x="755576" y="5085184"/>
            <a:ext cx="72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we can observe a stagnation of the (single) processor clock speed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755576" y="5507940"/>
            <a:ext cx="72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we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need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still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following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the trend of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Moore’s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Law (transistor count)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7994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755576" y="5939988"/>
            <a:ext cx="72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order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scale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up with processor speed, we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need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more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cores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per chip  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1199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907976" y="6372036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should we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only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focus on the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cores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per chip ?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what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about other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devices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?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638132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3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threaded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96752"/>
            <a:ext cx="576064" cy="725750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340768"/>
            <a:ext cx="6318442" cy="5026124"/>
          </a:xfrm>
          <a:prstGeom prst="rect">
            <a:avLst/>
          </a:prstGeom>
          <a:noFill/>
          <a:ln w="38100" cmpd="dbl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3234"/>
            <a:ext cx="2552700" cy="15906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0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85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to thread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24744"/>
            <a:ext cx="576064" cy="725750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827584" y="1196752"/>
            <a:ext cx="7992888" cy="646331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 </a:t>
            </a:r>
            <a:r>
              <a:rPr lang="en-US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solidFill>
                  <a:schemeClr val="tx2"/>
                </a:solidFill>
              </a:rPr>
              <a:t>() routine permits the programmer to </a:t>
            </a:r>
            <a:r>
              <a:rPr lang="en-US" dirty="0">
                <a:solidFill>
                  <a:schemeClr val="accent4"/>
                </a:solidFill>
              </a:rPr>
              <a:t>pass one argument </a:t>
            </a:r>
            <a:r>
              <a:rPr lang="en-US" dirty="0">
                <a:solidFill>
                  <a:schemeClr val="tx2"/>
                </a:solidFill>
              </a:rPr>
              <a:t>to the </a:t>
            </a:r>
            <a:r>
              <a:rPr lang="en-US" dirty="0" smtClean="0">
                <a:solidFill>
                  <a:schemeClr val="tx2"/>
                </a:solidFill>
              </a:rPr>
              <a:t>thread’s routine</a:t>
            </a:r>
            <a:r>
              <a:rPr lang="en-US" dirty="0">
                <a:solidFill>
                  <a:schemeClr val="tx2"/>
                </a:solidFill>
              </a:rPr>
              <a:t>. </a:t>
            </a: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13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844824"/>
            <a:ext cx="576064" cy="72575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827584" y="1916832"/>
            <a:ext cx="7992888" cy="1200329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>
                <a:solidFill>
                  <a:schemeClr val="tx2"/>
                </a:solidFill>
              </a:rPr>
              <a:t>cases where multiple arguments </a:t>
            </a:r>
            <a:r>
              <a:rPr lang="en-US" dirty="0" smtClean="0">
                <a:solidFill>
                  <a:schemeClr val="tx2"/>
                </a:solidFill>
              </a:rPr>
              <a:t>need to </a:t>
            </a:r>
            <a:r>
              <a:rPr lang="en-US" dirty="0">
                <a:solidFill>
                  <a:schemeClr val="tx2"/>
                </a:solidFill>
              </a:rPr>
              <a:t>be passed, </a:t>
            </a:r>
            <a:r>
              <a:rPr lang="en-US" dirty="0" smtClean="0">
                <a:solidFill>
                  <a:schemeClr val="tx2"/>
                </a:solidFill>
              </a:rPr>
              <a:t>the problem is solved by </a:t>
            </a:r>
            <a:r>
              <a:rPr lang="en-US" dirty="0">
                <a:solidFill>
                  <a:schemeClr val="tx2"/>
                </a:solidFill>
              </a:rPr>
              <a:t>creating a </a:t>
            </a:r>
            <a:r>
              <a:rPr lang="en-US" dirty="0">
                <a:solidFill>
                  <a:schemeClr val="accent4"/>
                </a:solidFill>
              </a:rPr>
              <a:t>structure which contains all of the arguments</a:t>
            </a:r>
            <a:r>
              <a:rPr lang="en-US" dirty="0">
                <a:solidFill>
                  <a:schemeClr val="tx2"/>
                </a:solidFill>
              </a:rPr>
              <a:t>, and then passing a pointer </a:t>
            </a:r>
            <a:r>
              <a:rPr lang="en-US" dirty="0" smtClean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chemeClr val="tx2"/>
                </a:solidFill>
              </a:rPr>
              <a:t>that structure (</a:t>
            </a:r>
            <a:r>
              <a:rPr lang="en-US" dirty="0">
                <a:solidFill>
                  <a:schemeClr val="accent4"/>
                </a:solidFill>
              </a:rPr>
              <a:t>always cast to (</a:t>
            </a:r>
            <a:r>
              <a:rPr lang="en-US" dirty="0" smtClean="0">
                <a:solidFill>
                  <a:schemeClr val="accent4"/>
                </a:solidFill>
              </a:rPr>
              <a:t>void *)</a:t>
            </a:r>
            <a:r>
              <a:rPr lang="en-US" dirty="0" smtClean="0">
                <a:solidFill>
                  <a:schemeClr val="tx2"/>
                </a:solidFill>
              </a:rPr>
              <a:t>) as the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dirty="0" smtClean="0">
                <a:solidFill>
                  <a:schemeClr val="tx2"/>
                </a:solidFill>
              </a:rPr>
              <a:t> argument of  </a:t>
            </a:r>
            <a:r>
              <a:rPr lang="en-US" dirty="0">
                <a:solidFill>
                  <a:schemeClr val="tx2"/>
                </a:solidFill>
              </a:rPr>
              <a:t>the 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 routine.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314096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fr-F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9144000" cy="19451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5496" y="3582308"/>
            <a:ext cx="1547664" cy="782796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11560" y="6423868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Design an appropriate thread structure for a block (resp. cyclic) partitioning of an array.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42386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/>
          <p:cNvSpPr txBox="1"/>
          <p:nvPr/>
        </p:nvSpPr>
        <p:spPr>
          <a:xfrm>
            <a:off x="611560" y="605453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339966"/>
                </a:solidFill>
              </a:rPr>
              <a:t>Could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you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exhibit</a:t>
            </a:r>
            <a:r>
              <a:rPr lang="fr-FR" dirty="0" smtClean="0">
                <a:solidFill>
                  <a:srgbClr val="339966"/>
                </a:solidFill>
              </a:rPr>
              <a:t> one case </a:t>
            </a:r>
            <a:r>
              <a:rPr lang="fr-FR" dirty="0" err="1" smtClean="0">
                <a:solidFill>
                  <a:srgbClr val="339966"/>
                </a:solidFill>
              </a:rPr>
              <a:t>where</a:t>
            </a:r>
            <a:r>
              <a:rPr lang="fr-FR" dirty="0" smtClean="0">
                <a:solidFill>
                  <a:srgbClr val="339966"/>
                </a:solidFill>
              </a:rPr>
              <a:t> the thread data </a:t>
            </a:r>
            <a:r>
              <a:rPr lang="fr-FR" dirty="0" err="1" smtClean="0">
                <a:solidFill>
                  <a:srgbClr val="339966"/>
                </a:solidFill>
              </a:rPr>
              <a:t>could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be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corrupted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before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considered</a:t>
            </a:r>
            <a:r>
              <a:rPr lang="fr-FR" dirty="0" smtClean="0">
                <a:solidFill>
                  <a:srgbClr val="339966"/>
                </a:solidFill>
              </a:rPr>
              <a:t>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0343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1187624" y="5445224"/>
            <a:ext cx="6840760" cy="646331"/>
          </a:xfrm>
          <a:prstGeom prst="rect">
            <a:avLst/>
          </a:prstGeom>
          <a:solidFill>
            <a:schemeClr val="bg2"/>
          </a:solidFill>
          <a:ln w="28575" cmpd="dbl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2"/>
                </a:solidFill>
              </a:rPr>
              <a:t>As the thread argument is a pointer, </a:t>
            </a:r>
            <a:r>
              <a:rPr lang="fr-FR" dirty="0" err="1" smtClean="0">
                <a:solidFill>
                  <a:schemeClr val="accent2"/>
                </a:solidFill>
              </a:rPr>
              <a:t>we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should</a:t>
            </a:r>
            <a:r>
              <a:rPr lang="fr-FR" dirty="0" smtClean="0">
                <a:solidFill>
                  <a:schemeClr val="accent2"/>
                </a:solidFill>
              </a:rPr>
              <a:t> care about not </a:t>
            </a:r>
            <a:r>
              <a:rPr lang="fr-FR" dirty="0" err="1" smtClean="0">
                <a:solidFill>
                  <a:schemeClr val="accent2"/>
                </a:solidFill>
              </a:rPr>
              <a:t>having</a:t>
            </a:r>
            <a:r>
              <a:rPr lang="fr-FR" dirty="0" smtClean="0">
                <a:solidFill>
                  <a:schemeClr val="accent2"/>
                </a:solidFill>
              </a:rPr>
              <a:t> the </a:t>
            </a:r>
            <a:r>
              <a:rPr lang="fr-FR" dirty="0" err="1" smtClean="0">
                <a:solidFill>
                  <a:schemeClr val="accent2"/>
                </a:solidFill>
              </a:rPr>
              <a:t>same</a:t>
            </a:r>
            <a:r>
              <a:rPr lang="fr-FR" dirty="0" smtClean="0">
                <a:solidFill>
                  <a:schemeClr val="accent2"/>
                </a:solidFill>
              </a:rPr>
              <a:t> memory location </a:t>
            </a:r>
            <a:r>
              <a:rPr lang="fr-FR" dirty="0" err="1" smtClean="0">
                <a:solidFill>
                  <a:schemeClr val="accent2"/>
                </a:solidFill>
              </a:rPr>
              <a:t>modfied</a:t>
            </a:r>
            <a:r>
              <a:rPr lang="fr-FR" dirty="0" smtClean="0">
                <a:solidFill>
                  <a:schemeClr val="accent2"/>
                </a:solidFill>
              </a:rPr>
              <a:t> by </a:t>
            </a:r>
            <a:r>
              <a:rPr lang="fr-FR" dirty="0" err="1" smtClean="0">
                <a:solidFill>
                  <a:schemeClr val="accent2"/>
                </a:solidFill>
              </a:rPr>
              <a:t>another</a:t>
            </a:r>
            <a:r>
              <a:rPr lang="fr-FR" dirty="0" smtClean="0">
                <a:solidFill>
                  <a:schemeClr val="accent2"/>
                </a:solidFill>
              </a:rPr>
              <a:t> thread (or the main).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Picture 2" descr="Icone attenti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5517232"/>
            <a:ext cx="50405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90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fr-FR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Detaching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24744"/>
            <a:ext cx="576064" cy="725750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827584" y="1196752"/>
            <a:ext cx="3816424" cy="1200329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 is one way to implement synchronization between threads. It is relevant only when the threads has terminated.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11560" y="6266780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Is there any effect of</a:t>
            </a:r>
            <a:r>
              <a:rPr lang="fr-FR" b="1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b="1" dirty="0" err="1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fr-FR" sz="1400" b="1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dirty="0" smtClean="0">
                <a:solidFill>
                  <a:srgbClr val="339966"/>
                </a:solidFill>
              </a:rPr>
              <a:t> </a:t>
            </a:r>
            <a:r>
              <a:rPr lang="en-US" dirty="0" smtClean="0">
                <a:solidFill>
                  <a:srgbClr val="339966"/>
                </a:solidFill>
              </a:rPr>
              <a:t>the on the target thread ? </a:t>
            </a:r>
          </a:p>
          <a:p>
            <a:r>
              <a:rPr lang="en-US" dirty="0" smtClean="0">
                <a:solidFill>
                  <a:srgbClr val="339966"/>
                </a:solidFill>
              </a:rPr>
              <a:t>Do we always need to call </a:t>
            </a:r>
            <a:r>
              <a:rPr lang="fr-FR" sz="1400" b="1" dirty="0" err="1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fr-FR" sz="1400" b="1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dirty="0" smtClean="0">
                <a:solidFill>
                  <a:srgbClr val="339966"/>
                </a:solidFill>
                <a:cs typeface="Consolas" pitchFamily="49" charset="0"/>
              </a:rPr>
              <a:t>?</a:t>
            </a:r>
            <a:r>
              <a:rPr lang="en-US" dirty="0" smtClean="0">
                <a:solidFill>
                  <a:srgbClr val="339966"/>
                </a:solidFill>
              </a:rPr>
              <a:t>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2667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/>
          <p:cNvSpPr txBox="1"/>
          <p:nvPr/>
        </p:nvSpPr>
        <p:spPr>
          <a:xfrm>
            <a:off x="611560" y="58974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39966"/>
                </a:solidFill>
              </a:rPr>
              <a:t>In the </a:t>
            </a:r>
            <a:r>
              <a:rPr lang="fr-FR" sz="1400" b="1" dirty="0" err="1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fr-FR" sz="1400" b="1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dirty="0" err="1" smtClean="0">
                <a:solidFill>
                  <a:srgbClr val="339966"/>
                </a:solidFill>
              </a:rPr>
              <a:t>loop</a:t>
            </a:r>
            <a:r>
              <a:rPr lang="fr-FR" dirty="0" smtClean="0">
                <a:solidFill>
                  <a:srgbClr val="339966"/>
                </a:solidFill>
              </a:rPr>
              <a:t>, </a:t>
            </a:r>
            <a:r>
              <a:rPr lang="fr-FR" dirty="0" err="1" smtClean="0">
                <a:solidFill>
                  <a:srgbClr val="339966"/>
                </a:solidFill>
              </a:rPr>
              <a:t>does</a:t>
            </a:r>
            <a:r>
              <a:rPr lang="fr-FR" dirty="0" smtClean="0">
                <a:solidFill>
                  <a:srgbClr val="339966"/>
                </a:solidFill>
              </a:rPr>
              <a:t> the </a:t>
            </a:r>
            <a:r>
              <a:rPr lang="fr-FR" dirty="0" err="1" smtClean="0">
                <a:solidFill>
                  <a:srgbClr val="339966"/>
                </a:solidFill>
              </a:rPr>
              <a:t>order</a:t>
            </a:r>
            <a:r>
              <a:rPr lang="fr-FR" dirty="0" smtClean="0">
                <a:solidFill>
                  <a:srgbClr val="339966"/>
                </a:solidFill>
              </a:rPr>
              <a:t> impact the </a:t>
            </a:r>
            <a:r>
              <a:rPr lang="fr-FR" dirty="0" err="1" smtClean="0">
                <a:solidFill>
                  <a:srgbClr val="339966"/>
                </a:solidFill>
              </a:rPr>
              <a:t>completion</a:t>
            </a:r>
            <a:r>
              <a:rPr lang="fr-FR" dirty="0" smtClean="0">
                <a:solidFill>
                  <a:srgbClr val="339966"/>
                </a:solidFill>
              </a:rPr>
              <a:t> time of the </a:t>
            </a:r>
            <a:r>
              <a:rPr lang="fr-FR" sz="1400" b="1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main() </a:t>
            </a:r>
            <a:r>
              <a:rPr lang="fr-FR" dirty="0" smtClean="0">
                <a:solidFill>
                  <a:srgbClr val="339966"/>
                </a:solidFill>
              </a:rPr>
              <a:t>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87727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Join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1196752"/>
            <a:ext cx="4248472" cy="1451796"/>
          </a:xfrm>
          <a:prstGeom prst="rect">
            <a:avLst/>
          </a:prstGeom>
          <a:noFill/>
        </p:spPr>
      </p:pic>
      <p:pic>
        <p:nvPicPr>
          <p:cNvPr id="1028" name="Picture 4" descr="Feu de circulation - Rouge, orange, 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1484784"/>
            <a:ext cx="576064" cy="576065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319213" y="3600000"/>
            <a:ext cx="87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thread should have called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pthread_exit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 be able to “respond” to any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399960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3934797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joining thread cannot call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twice on the same target thread (</a:t>
            </a:r>
            <a:r>
              <a:rPr lang="en-US" sz="1400" i="1" dirty="0" smtClean="0">
                <a:solidFill>
                  <a:schemeClr val="accent2"/>
                </a:solidFill>
              </a:rPr>
              <a:t>logical error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319213" y="2708921"/>
            <a:ext cx="842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thread can wait for the completion of another thread by issuing the command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pthread_join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thread_id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thread_status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fr-FR" dirty="0" err="1" smtClean="0">
                <a:solidFill>
                  <a:schemeClr val="tx2"/>
                </a:solidFill>
              </a:rPr>
              <a:t>where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thread_id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fr-FR" dirty="0" err="1" smtClean="0">
                <a:solidFill>
                  <a:schemeClr val="tx2"/>
                </a:solidFill>
              </a:rPr>
              <a:t>resp</a:t>
            </a:r>
            <a:r>
              <a:rPr lang="fr-FR" dirty="0" smtClean="0">
                <a:solidFill>
                  <a:schemeClr val="tx2"/>
                </a:solidFill>
              </a:rPr>
              <a:t>.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thread_status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the identifier (resp. the returned status) of the awaited thread. </a:t>
            </a:r>
            <a:r>
              <a:rPr lang="en-US" dirty="0" smtClean="0">
                <a:solidFill>
                  <a:schemeClr val="accent2"/>
                </a:solidFill>
              </a:rPr>
              <a:t>It is a blocking command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55576" y="4707721"/>
            <a:ext cx="7416824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dbl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(t=0; t&lt;NUM_THREADS; t++){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(thread[t], &amp;status))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 %ld joined with status %ld\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,(long)status);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ERROR; return code from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is %d\n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4880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4283804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typical sequence used by the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to wait for its threads is the following: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5400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74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fr-FR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Detaching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24744"/>
            <a:ext cx="576064" cy="725750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827584" y="1196752"/>
            <a:ext cx="4392488" cy="1477328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When a thread is created, one of its attributes defines whether it is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joinable</a:t>
            </a:r>
            <a:r>
              <a:rPr lang="en-US" dirty="0" smtClean="0">
                <a:solidFill>
                  <a:schemeClr val="tx2"/>
                </a:solidFill>
              </a:rPr>
              <a:t> or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detached</a:t>
            </a:r>
            <a:r>
              <a:rPr lang="en-US" dirty="0" smtClean="0">
                <a:solidFill>
                  <a:schemeClr val="tx2"/>
                </a:solidFill>
              </a:rPr>
              <a:t>. Only threads that are created as joinable can be joined. If a thread is created as detached, it can never be joined.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11560" y="6266780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339966"/>
                </a:solidFill>
              </a:rPr>
              <a:t>What</a:t>
            </a:r>
            <a:r>
              <a:rPr lang="fr-FR" dirty="0" smtClean="0">
                <a:solidFill>
                  <a:srgbClr val="339966"/>
                </a:solidFill>
              </a:rPr>
              <a:t> are </a:t>
            </a:r>
            <a:r>
              <a:rPr lang="fr-FR" dirty="0" err="1" smtClean="0">
                <a:solidFill>
                  <a:srgbClr val="339966"/>
                </a:solidFill>
              </a:rPr>
              <a:t>your</a:t>
            </a:r>
            <a:r>
              <a:rPr lang="fr-FR" dirty="0" smtClean="0">
                <a:solidFill>
                  <a:srgbClr val="339966"/>
                </a:solidFill>
              </a:rPr>
              <a:t> </a:t>
            </a:r>
            <a:r>
              <a:rPr lang="fr-FR" dirty="0" err="1" smtClean="0">
                <a:solidFill>
                  <a:srgbClr val="339966"/>
                </a:solidFill>
              </a:rPr>
              <a:t>recommendations</a:t>
            </a:r>
            <a:r>
              <a:rPr lang="fr-FR" dirty="0" smtClean="0">
                <a:solidFill>
                  <a:srgbClr val="339966"/>
                </a:solidFill>
              </a:rPr>
              <a:t> for setting a thread as </a:t>
            </a:r>
            <a:r>
              <a:rPr lang="fr-FR" dirty="0" err="1" smtClean="0">
                <a:solidFill>
                  <a:srgbClr val="339966"/>
                </a:solidFill>
              </a:rPr>
              <a:t>joinable</a:t>
            </a:r>
            <a:r>
              <a:rPr lang="fr-FR" dirty="0" smtClean="0">
                <a:solidFill>
                  <a:srgbClr val="339966"/>
                </a:solidFill>
              </a:rPr>
              <a:t> or not</a:t>
            </a:r>
            <a:r>
              <a:rPr lang="fr-FR" dirty="0" smtClean="0">
                <a:solidFill>
                  <a:srgbClr val="339966"/>
                </a:solidFill>
                <a:cs typeface="Consolas" pitchFamily="49" charset="0"/>
              </a:rPr>
              <a:t>?</a:t>
            </a:r>
            <a:r>
              <a:rPr lang="en-US" dirty="0" smtClean="0">
                <a:solidFill>
                  <a:srgbClr val="339966"/>
                </a:solidFill>
              </a:rPr>
              <a:t> </a:t>
            </a:r>
          </a:p>
          <a:p>
            <a:r>
              <a:rPr lang="en-US" dirty="0" smtClean="0">
                <a:solidFill>
                  <a:srgbClr val="339966"/>
                </a:solidFill>
              </a:rPr>
              <a:t>When do you think it might be useful to detach a thread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2667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Join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00084" y="1196752"/>
            <a:ext cx="3664403" cy="1368152"/>
          </a:xfrm>
          <a:prstGeom prst="rect">
            <a:avLst/>
          </a:prstGeom>
          <a:noFill/>
        </p:spPr>
      </p:pic>
      <p:pic>
        <p:nvPicPr>
          <p:cNvPr id="1028" name="Picture 4" descr="Feu de circulation - Rouge, orange, 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1484784"/>
            <a:ext cx="576064" cy="576065"/>
          </a:xfrm>
          <a:prstGeom prst="rect">
            <a:avLst/>
          </a:prstGeom>
          <a:noFill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319213" y="2708921"/>
            <a:ext cx="87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The current POSIX standard specifies that threads should be created as joinable (default).</a:t>
            </a:r>
            <a:endParaRPr lang="fr-FR" dirty="0" smtClean="0">
              <a:solidFill>
                <a:schemeClr val="tx2"/>
              </a:solidFill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3167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19213" y="3059668"/>
            <a:ext cx="83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To explicitly create a thread as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joinable </a:t>
            </a:r>
            <a:r>
              <a:rPr lang="en-US" dirty="0" smtClean="0">
                <a:solidFill>
                  <a:schemeClr val="tx2"/>
                </a:solidFill>
              </a:rPr>
              <a:t>or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detached</a:t>
            </a:r>
            <a:r>
              <a:rPr lang="en-US" dirty="0" smtClean="0">
                <a:solidFill>
                  <a:schemeClr val="tx2"/>
                </a:solidFill>
              </a:rPr>
              <a:t>, the 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dirty="0" smtClean="0">
                <a:solidFill>
                  <a:schemeClr val="tx2"/>
                </a:solidFill>
              </a:rPr>
              <a:t> argument of 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2"/>
                </a:solidFill>
              </a:rPr>
              <a:t> is used. The typical sequence is the following:</a:t>
            </a: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67544" y="3717032"/>
            <a:ext cx="811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Declare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pthread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attribute variable of the 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pthread_attr_t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data type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attribute variable with 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pthread_attr_init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the attribute detached status with 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pthread_attr_setdetachstate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done, free library resources used by the attribute with 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pthread_attr_destroy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11560" y="4923745"/>
            <a:ext cx="777686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dbl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pthread_attr_t</a:t>
            </a:r>
            <a:r>
              <a:rPr lang="fr-F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pthread_attr_init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pthread_attr_setdetachstate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PTHREAD_CREATE_JOINABLE); </a:t>
            </a:r>
            <a:b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th_ptr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Work, (void *)t)) 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(“Thread created"); </a:t>
            </a:r>
            <a:endParaRPr lang="fr-F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6020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55392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21792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3998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5867980"/>
            <a:ext cx="87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The 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pthread_detach</a:t>
            </a:r>
            <a:r>
              <a:rPr lang="en-US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2"/>
                </a:solidFill>
              </a:rPr>
              <a:t> can be used to explicitly detach a thread (even created as joinable).</a:t>
            </a:r>
            <a:endParaRPr lang="fr-FR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4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fr-FR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Detaching</a:t>
            </a:r>
            <a:r>
              <a:rPr lang="fr-FR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1181064"/>
            <a:ext cx="8568952" cy="5272271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pthread.h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NUM_THREADS	4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BusyWork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*t)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=0.0;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)t;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Thread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starting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...\n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(i = 0; i &lt; 1000000; i++)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+ sin(i) * tan(i);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Thread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*) t);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635896" y="1282690"/>
            <a:ext cx="52319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main 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thread[NUM_THREADS];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Initialize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and set thread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detached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*/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pthread_attr_init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pthread_attr_setdetachstate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, PTHREAD_CREATE_JOINABLE);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(t = 0; t &lt; NUM_THREADS; t++) 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Main: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thread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 t);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(&amp;thread[t], &amp;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BusyWork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*)t); 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if 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ERROR; return code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   exit(-1);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Free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wait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for the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threads */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pthread_attr_destroy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(t = 0; t &lt; NUM_THREADS; t++) {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(thread[t], &amp;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if (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 {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(« 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ERROR: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 exit(-1);}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(« 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thread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%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",t,(long)</a:t>
            </a:r>
            <a:r>
              <a:rPr lang="fr-FR" sz="10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just"/>
            <a:endParaRPr lang="fr-FR" sz="1000" dirty="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All the threads have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terminated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now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are </a:t>
            </a:r>
            <a:r>
              <a:rPr lang="fr-FR" sz="10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fr-FR" sz="1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*/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algn="just"/>
            <a:r>
              <a:rPr lang="fr-FR" sz="1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Main: program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completed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fr-FR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Exiting</a:t>
            </a:r>
            <a:r>
              <a:rPr lang="fr-FR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.\n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algn="just"/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pPr algn="just"/>
            <a:r>
              <a:rPr lang="fr-FR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fr-FR" sz="1000" dirty="0"/>
          </a:p>
        </p:txBody>
      </p:sp>
      <p:pic>
        <p:nvPicPr>
          <p:cNvPr id="35842" name="Picture 2" descr="http://macbrusoft.free.fr/Images/ordi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941168"/>
            <a:ext cx="1019175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74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Threads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Cartoon light bul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24744"/>
            <a:ext cx="576064" cy="725750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827584" y="1196752"/>
            <a:ext cx="4320480" cy="923330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Each created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thread has a stack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to store “its” data.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of this stack depends on the API implementation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variable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11560" y="6351860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are typical programming mistakes that can lead to a stack overflow?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/>
        </p:nvSpPr>
        <p:spPr>
          <a:xfrm>
            <a:off x="319213" y="2996952"/>
            <a:ext cx="871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Safe and portable programs do not depend upon the default stack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 (address and limit),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instead, the programmer should prepare to apply appropriate settings.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370053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363573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pthread_attr_setstacksize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routine can be used to explicitly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enough stack.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319213" y="2348880"/>
            <a:ext cx="842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Exceeding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(default)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stack limit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easily happen,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consequence of program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termination and/or corrupted data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206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407707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pthread_attr_getstackaddr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returns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of the thread stack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5095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business männer stapel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84" y="1124744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79" y="808169"/>
            <a:ext cx="14732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6482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19213" y="4499828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pthread_attr_getstackaddr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returns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of the thread stack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55576" y="4923745"/>
            <a:ext cx="741682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dbl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pthread_attr_t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10000*</a:t>
            </a:r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(double);</a:t>
            </a:r>
          </a:p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pthread_attr_getstacksize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Thread’s stack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size = %li bytes \n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pthread_attr_setstacksize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(&amp;threads[t], &amp;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myroutine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(void *)t);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4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1124744"/>
            <a:ext cx="8568952" cy="5632311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pthread.h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>
              <a:lnSpc>
                <a:spcPts val="1400"/>
              </a:lnSpc>
            </a:pP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>
              <a:lnSpc>
                <a:spcPts val="1400"/>
              </a:lnSpc>
            </a:pP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NTHREADS 4</a:t>
            </a:r>
          </a:p>
          <a:p>
            <a:pPr algn="just">
              <a:lnSpc>
                <a:spcPts val="1400"/>
              </a:lnSpc>
            </a:pP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N 1000</a:t>
            </a:r>
          </a:p>
          <a:p>
            <a:pPr algn="just">
              <a:lnSpc>
                <a:spcPts val="1400"/>
              </a:lnSpc>
            </a:pP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MEGEXTRA 1000000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>
              <a:lnSpc>
                <a:spcPts val="1400"/>
              </a:lnSpc>
            </a:pP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pthread_attr_t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>
              <a:lnSpc>
                <a:spcPts val="1400"/>
              </a:lnSpc>
            </a:pP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dowork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threadid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A[N][N];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endParaRPr lang="fr-FR" sz="10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threadid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pthread_attr_getstacksize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Thread %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size = %li bytes \n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mystacksize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(i=0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 i&lt;N; i++)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(j=0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 j&lt;N; j++)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A[i][j] = ((i*j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)/2.0) 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+ (N-i);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fr-F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(NULL</a:t>
            </a: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fr-F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fr-F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32502" y="1124744"/>
            <a:ext cx="5231986" cy="560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threads[NTHREADS];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t;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pthread_attr_init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pthread_attr_getstacksize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Default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size = %li\n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b="1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(double)*N*N+MEGEXTRA;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of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needed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per thread = %li\n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pthread_attr_setstacksize</a:t>
            </a:r>
            <a:r>
              <a:rPr lang="fr-FR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threads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size = %li bytes\n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stacksize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(t=0; t&lt;NTHREADS; t++){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(&amp;threads[t], &amp;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dowork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*)t);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if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ERROR; return code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%d\n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exit(-1);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Created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%</a:t>
            </a:r>
            <a:r>
              <a:rPr lang="fr-FR" sz="1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fr-FR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threads.\n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 t);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pPr algn="just">
              <a:lnSpc>
                <a:spcPct val="150000"/>
              </a:lnSpc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  <a:endParaRPr lang="fr-FR" sz="1000" dirty="0"/>
          </a:p>
        </p:txBody>
      </p:sp>
      <p:pic>
        <p:nvPicPr>
          <p:cNvPr id="35842" name="Picture 2" descr="http://macbrusoft.free.fr/Images/ordi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3292" y="5733256"/>
            <a:ext cx="1019175" cy="93345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51520" y="764704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Threads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59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20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Miscellaneous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Threads Routines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1560" y="63518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In what kind of situations could we need to compare two thread IDs?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12615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11967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pthread_self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returns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unique (system assigned)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ID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current thread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308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163809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pthread_equal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th1, th2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compares two thread IDs (th1 and th2), returns 0 if equal.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584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19213" y="2060848"/>
            <a:ext cx="808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pthread_once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once_param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init_routine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executes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init_routine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accent2"/>
                </a:solidFill>
              </a:rPr>
              <a:t>exactly once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the process.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call to this routine by any thread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process executes the given 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init_routine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without parameters.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Any </a:t>
            </a:r>
            <a:r>
              <a:rPr lang="en-US" dirty="0">
                <a:solidFill>
                  <a:schemeClr val="accent2"/>
                </a:solidFill>
              </a:rPr>
              <a:t>subsequent call will </a:t>
            </a:r>
            <a:r>
              <a:rPr lang="en-US" dirty="0" smtClean="0">
                <a:solidFill>
                  <a:schemeClr val="accent2"/>
                </a:solidFill>
              </a:rPr>
              <a:t>be ignored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87739" y="3236783"/>
            <a:ext cx="811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init_routine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typically </a:t>
            </a:r>
            <a:r>
              <a:rPr lang="fr-FR" dirty="0"/>
              <a:t>an </a:t>
            </a:r>
            <a:r>
              <a:rPr lang="fr-FR" dirty="0" err="1"/>
              <a:t>initialization</a:t>
            </a:r>
            <a:r>
              <a:rPr lang="fr-FR" dirty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checking</a:t>
            </a:r>
            <a:r>
              <a:rPr lang="fr-FR" dirty="0" smtClean="0"/>
              <a:t> routine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The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once_param</a:t>
            </a:r>
            <a:r>
              <a:rPr lang="en-US" dirty="0" smtClean="0"/>
              <a:t> parameter </a:t>
            </a:r>
            <a:r>
              <a:rPr lang="en-US" dirty="0"/>
              <a:t>is a </a:t>
            </a:r>
            <a:r>
              <a:rPr lang="en-US" i="1" dirty="0"/>
              <a:t>synchronization control structure </a:t>
            </a:r>
            <a:r>
              <a:rPr lang="en-US" dirty="0"/>
              <a:t>that </a:t>
            </a:r>
            <a:r>
              <a:rPr lang="en-US" dirty="0" smtClean="0"/>
              <a:t>should be initialized before calling</a:t>
            </a:r>
            <a:r>
              <a:rPr lang="en-US" dirty="0"/>
              <a:t> 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pthread_once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u="sng" dirty="0" smtClean="0">
                <a:solidFill>
                  <a:schemeClr val="accent2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fr-FR" sz="1400" b="1" dirty="0" err="1" smtClean="0">
                <a:latin typeface="Consolas" pitchFamily="49" charset="0"/>
                <a:cs typeface="Consolas" pitchFamily="49" charset="0"/>
              </a:rPr>
              <a:t>pthread_once_t</a:t>
            </a:r>
            <a:r>
              <a:rPr lang="fr-FR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once_control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 = PTHREAD_ONCE_INIT;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" y="3308791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" y="357996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Six core CP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80" y="4293096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/>
          <p:cNvSpPr txBox="1"/>
          <p:nvPr/>
        </p:nvSpPr>
        <p:spPr>
          <a:xfrm>
            <a:off x="611560" y="594928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Why was it necessary to have the </a:t>
            </a:r>
            <a:r>
              <a:rPr lang="en-US" sz="1400" b="1" dirty="0" err="1" smtClean="0">
                <a:solidFill>
                  <a:srgbClr val="339966"/>
                </a:solidFill>
              </a:rPr>
              <a:t>pthread_once</a:t>
            </a:r>
            <a:r>
              <a:rPr lang="en-US" sz="1400" b="1" dirty="0" smtClean="0">
                <a:solidFill>
                  <a:srgbClr val="339966"/>
                </a:solidFill>
              </a:rPr>
              <a:t>() </a:t>
            </a:r>
            <a:r>
              <a:rPr lang="en-US" dirty="0" smtClean="0">
                <a:solidFill>
                  <a:srgbClr val="339966"/>
                </a:solidFill>
              </a:rPr>
              <a:t>routine?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9492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ZoneTexte 43"/>
          <p:cNvSpPr txBox="1"/>
          <p:nvPr/>
        </p:nvSpPr>
        <p:spPr>
          <a:xfrm>
            <a:off x="611560" y="55172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could we use the </a:t>
            </a:r>
            <a:r>
              <a:rPr lang="en-US" sz="1400" b="1" dirty="0" err="1" smtClean="0">
                <a:solidFill>
                  <a:srgbClr val="339966"/>
                </a:solidFill>
              </a:rPr>
              <a:t>pthread_self</a:t>
            </a:r>
            <a:r>
              <a:rPr lang="en-US" sz="1400" b="1" dirty="0" smtClean="0">
                <a:solidFill>
                  <a:srgbClr val="339966"/>
                </a:solidFill>
              </a:rPr>
              <a:t>() </a:t>
            </a:r>
            <a:r>
              <a:rPr lang="en-US" dirty="0" smtClean="0">
                <a:solidFill>
                  <a:srgbClr val="339966"/>
                </a:solidFill>
              </a:rPr>
              <a:t>routine?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51723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1560" y="635186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In what kind of situation could we use a non blocking call to get the </a:t>
            </a:r>
            <a:r>
              <a:rPr lang="en-US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12615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11967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mentioned the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routine as a way synchronize threads. But it’s external.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308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163809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</a:rPr>
              <a:t>MUT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</a:rPr>
              <a:t>EX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clusion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protect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shared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data,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thus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way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synchronize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inside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threads.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584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19213" y="2060848"/>
            <a:ext cx="808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nly </a:t>
            </a:r>
            <a:r>
              <a:rPr lang="en-US" dirty="0">
                <a:solidFill>
                  <a:schemeClr val="accent2"/>
                </a:solidFill>
              </a:rPr>
              <a:t>one thread can lock </a:t>
            </a:r>
            <a:r>
              <a:rPr lang="en-US" dirty="0">
                <a:solidFill>
                  <a:schemeClr val="tx2"/>
                </a:solidFill>
              </a:rPr>
              <a:t>(or own) a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 </a:t>
            </a:r>
            <a:r>
              <a:rPr lang="en-US" dirty="0">
                <a:solidFill>
                  <a:schemeClr val="tx2"/>
                </a:solidFill>
              </a:rPr>
              <a:t>at any given time. 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7659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319213" y="2411596"/>
            <a:ext cx="808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f </a:t>
            </a:r>
            <a:r>
              <a:rPr lang="en-US" dirty="0">
                <a:solidFill>
                  <a:schemeClr val="tx2"/>
                </a:solidFill>
              </a:rPr>
              <a:t>several threads try to lock </a:t>
            </a:r>
            <a:r>
              <a:rPr lang="en-US" dirty="0" smtClean="0">
                <a:solidFill>
                  <a:schemeClr val="tx2"/>
                </a:solidFill>
              </a:rPr>
              <a:t>(or get) a </a:t>
            </a:r>
            <a:r>
              <a:rPr lang="en-US" dirty="0" err="1" smtClean="0">
                <a:solidFill>
                  <a:schemeClr val="tx2"/>
                </a:solidFill>
              </a:rPr>
              <a:t>mutex</a:t>
            </a:r>
            <a:r>
              <a:rPr lang="en-US" dirty="0" smtClean="0">
                <a:solidFill>
                  <a:schemeClr val="tx2"/>
                </a:solidFill>
              </a:rPr>
              <a:t>,  </a:t>
            </a:r>
            <a:r>
              <a:rPr lang="en-US" dirty="0">
                <a:solidFill>
                  <a:schemeClr val="accent2"/>
                </a:solidFill>
              </a:rPr>
              <a:t>only one thread will </a:t>
            </a:r>
            <a:r>
              <a:rPr lang="en-US" dirty="0" smtClean="0">
                <a:solidFill>
                  <a:schemeClr val="accent2"/>
                </a:solidFill>
              </a:rPr>
              <a:t>succeed</a:t>
            </a:r>
            <a:r>
              <a:rPr lang="en-US" dirty="0" smtClean="0">
                <a:solidFill>
                  <a:schemeClr val="tx2"/>
                </a:solidFill>
              </a:rPr>
              <a:t>, the remaining threads will be </a:t>
            </a:r>
            <a:r>
              <a:rPr lang="en-US" dirty="0" smtClean="0">
                <a:solidFill>
                  <a:schemeClr val="accent2"/>
                </a:solidFill>
              </a:rPr>
              <a:t>blocked while waiting their turn (</a:t>
            </a:r>
            <a:r>
              <a:rPr lang="en-US" i="1" dirty="0" smtClean="0">
                <a:solidFill>
                  <a:schemeClr val="accent2"/>
                </a:solidFill>
              </a:rPr>
              <a:t>critical section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 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17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29969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Mutexes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can be used to prevent “race” conditions, like when updating a shared variable,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43072"/>
              </p:ext>
            </p:extLst>
          </p:nvPr>
        </p:nvGraphicFramePr>
        <p:xfrm>
          <a:off x="1396940" y="3494773"/>
          <a:ext cx="5479317" cy="187844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254291"/>
                <a:gridCol w="2254291"/>
                <a:gridCol w="970735"/>
              </a:tblGrid>
              <a:tr h="35193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Thread 1</a:t>
                      </a:r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Thread</a:t>
                      </a:r>
                      <a:r>
                        <a:rPr lang="fr-FR" sz="1100" b="0" baseline="0" dirty="0" smtClean="0"/>
                        <a:t> 2</a:t>
                      </a:r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Balance</a:t>
                      </a:r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9">
                <a:tc>
                  <a:txBody>
                    <a:bodyPr/>
                    <a:lstStyle/>
                    <a:p>
                      <a:r>
                        <a:rPr lang="fr-FR" sz="1100" b="0" kern="1200" dirty="0" smtClean="0">
                          <a:effectLst/>
                        </a:rPr>
                        <a:t>Read balance: </a:t>
                      </a:r>
                      <a:r>
                        <a:rPr lang="fr-FR" sz="1100" b="1" kern="1200" dirty="0" smtClean="0">
                          <a:effectLst/>
                        </a:rPr>
                        <a:t>5000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5000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970"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effectLst/>
                        </a:rPr>
                        <a:t>Read balance: </a:t>
                      </a:r>
                      <a:r>
                        <a:rPr lang="fr-FR" sz="1100" b="1" kern="1200" dirty="0" smtClean="0">
                          <a:effectLst/>
                        </a:rPr>
                        <a:t>1000</a:t>
                      </a:r>
                      <a:endParaRPr lang="fr-FR" sz="11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5000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315"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kern="1200" dirty="0" err="1" smtClean="0">
                          <a:effectLst/>
                        </a:rPr>
                        <a:t>Deposit</a:t>
                      </a:r>
                      <a:r>
                        <a:rPr lang="fr-FR" sz="1100" b="0" kern="1200" dirty="0" smtClean="0">
                          <a:effectLst/>
                        </a:rPr>
                        <a:t> </a:t>
                      </a:r>
                      <a:r>
                        <a:rPr lang="fr-FR" sz="1100" b="1" kern="1200" dirty="0" smtClean="0">
                          <a:effectLst/>
                        </a:rPr>
                        <a:t>2000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5000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545">
                <a:tc>
                  <a:txBody>
                    <a:bodyPr/>
                    <a:lstStyle/>
                    <a:p>
                      <a:r>
                        <a:rPr lang="fr-FR" sz="1100" b="0" kern="1200" dirty="0" err="1" smtClean="0">
                          <a:effectLst/>
                        </a:rPr>
                        <a:t>Deposit</a:t>
                      </a:r>
                      <a:r>
                        <a:rPr lang="fr-FR" sz="1100" b="0" kern="1200" dirty="0" smtClean="0">
                          <a:effectLst/>
                        </a:rPr>
                        <a:t> </a:t>
                      </a:r>
                      <a:r>
                        <a:rPr lang="fr-FR" sz="1100" b="1" kern="1200" dirty="0" smtClean="0">
                          <a:effectLst/>
                        </a:rPr>
                        <a:t>1000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5000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151">
                <a:tc>
                  <a:txBody>
                    <a:bodyPr/>
                    <a:lstStyle/>
                    <a:p>
                      <a:r>
                        <a:rPr lang="fr-FR" sz="1100" b="0" kern="1200" dirty="0" smtClean="0">
                          <a:effectLst/>
                        </a:rPr>
                        <a:t>Update balance </a:t>
                      </a:r>
                      <a:r>
                        <a:rPr lang="fr-FR" sz="1100" b="1" kern="1200" dirty="0" smtClean="0">
                          <a:effectLst/>
                        </a:rPr>
                        <a:t>5000 + 1000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6000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8757">
                <a:tc>
                  <a:txBody>
                    <a:bodyPr/>
                    <a:lstStyle/>
                    <a:p>
                      <a:endParaRPr lang="fr-FR" sz="11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kern="1200" dirty="0" smtClean="0">
                          <a:effectLst/>
                        </a:rPr>
                        <a:t>Update balance </a:t>
                      </a:r>
                      <a:r>
                        <a:rPr lang="fr-FR" sz="1100" b="1" kern="1200" dirty="0" smtClean="0">
                          <a:effectLst/>
                        </a:rPr>
                        <a:t>5000 + 2000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 smtClean="0"/>
                        <a:t>7000</a:t>
                      </a:r>
                      <a:endParaRPr lang="fr-FR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6778" marR="86778" marT="43389" marB="43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321218" y="5040000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</a:rPr>
              <a:t>Instead</a:t>
            </a:r>
            <a:r>
              <a:rPr lang="fr-FR" dirty="0" smtClean="0">
                <a:solidFill>
                  <a:schemeClr val="accent2"/>
                </a:solidFill>
              </a:rPr>
              <a:t> of 8000!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>
            <a:off x="7063813" y="5173708"/>
            <a:ext cx="257405" cy="127500"/>
          </a:xfrm>
          <a:prstGeom prst="lef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2872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319213" y="5363924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above example, a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should be used to lock the “Balance” when used by a thread.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1675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319213" y="5651956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An unblocking </a:t>
            </a:r>
            <a:r>
              <a:rPr lang="en-US" dirty="0">
                <a:solidFill>
                  <a:schemeClr val="tx2"/>
                </a:solidFill>
              </a:rPr>
              <a:t>call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to get the </a:t>
            </a:r>
            <a:r>
              <a:rPr lang="en-US" i="1" dirty="0" err="1" smtClean="0">
                <a:solidFill>
                  <a:schemeClr val="tx2"/>
                </a:solidFill>
              </a:rPr>
              <a:t>mutext</a:t>
            </a:r>
            <a:r>
              <a:rPr lang="en-US" dirty="0" smtClean="0">
                <a:solidFill>
                  <a:schemeClr val="tx2"/>
                </a:solidFill>
              </a:rPr>
              <a:t>) is </a:t>
            </a:r>
            <a:r>
              <a:rPr lang="en-US" dirty="0">
                <a:solidFill>
                  <a:schemeClr val="tx2"/>
                </a:solidFill>
              </a:rPr>
              <a:t>available with "</a:t>
            </a:r>
            <a:r>
              <a:rPr lang="en-US" dirty="0" err="1">
                <a:solidFill>
                  <a:schemeClr val="tx2"/>
                </a:solidFill>
              </a:rPr>
              <a:t>trylock</a:t>
            </a:r>
            <a:r>
              <a:rPr lang="en-US" dirty="0">
                <a:solidFill>
                  <a:schemeClr val="tx2"/>
                </a:solidFill>
              </a:rPr>
              <a:t>" instead of the "lock" call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11560" y="59492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Describe other situations where a </a:t>
            </a:r>
            <a:r>
              <a:rPr lang="en-US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 is required.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9492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93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2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1560" y="635186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9966"/>
                </a:solidFill>
              </a:rPr>
              <a:t>Ca</a:t>
            </a:r>
            <a:r>
              <a:rPr lang="en-US" dirty="0" smtClean="0">
                <a:solidFill>
                  <a:srgbClr val="339966"/>
                </a:solidFill>
              </a:rPr>
              <a:t> we use the same </a:t>
            </a:r>
            <a:r>
              <a:rPr lang="en-US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 at different places within </a:t>
            </a:r>
            <a:r>
              <a:rPr lang="en-US" dirty="0">
                <a:solidFill>
                  <a:srgbClr val="339966"/>
                </a:solidFill>
              </a:rPr>
              <a:t>a</a:t>
            </a:r>
            <a:r>
              <a:rPr lang="en-US" dirty="0" smtClean="0">
                <a:solidFill>
                  <a:srgbClr val="339966"/>
                </a:solidFill>
              </a:rPr>
              <a:t> thread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12615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11967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A typical sequence when using a </a:t>
            </a:r>
            <a:r>
              <a:rPr lang="en-US" dirty="0" err="1" smtClean="0">
                <a:solidFill>
                  <a:schemeClr val="tx2"/>
                </a:solidFill>
              </a:rPr>
              <a:t>mutex</a:t>
            </a:r>
            <a:r>
              <a:rPr lang="en-US" dirty="0" smtClean="0">
                <a:solidFill>
                  <a:schemeClr val="tx2"/>
                </a:solidFill>
              </a:rPr>
              <a:t> is as follows: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11560" y="59492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Where should we create and destroy the </a:t>
            </a:r>
            <a:r>
              <a:rPr lang="en-US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 ?.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9492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200191" y="1484784"/>
            <a:ext cx="6244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initialize </a:t>
            </a: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 variable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Several threads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 to lock the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Only one succeeds and that thread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owns the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owner thread performs some set of actions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owner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unlocks the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Another thread acquires the 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 and repeats the process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Finally the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destroyed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7253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436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98836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0147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5817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5651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319213" y="3491716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variables </a:t>
            </a:r>
            <a:r>
              <a:rPr lang="en-US" dirty="0" smtClean="0">
                <a:solidFill>
                  <a:schemeClr val="tx2"/>
                </a:solidFill>
              </a:rPr>
              <a:t>are declared </a:t>
            </a:r>
            <a:r>
              <a:rPr lang="en-US" dirty="0">
                <a:solidFill>
                  <a:schemeClr val="tx2"/>
                </a:solidFill>
              </a:rPr>
              <a:t>with type 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dirty="0" smtClean="0">
                <a:solidFill>
                  <a:schemeClr val="tx2"/>
                </a:solidFill>
              </a:rPr>
              <a:t> and is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unlocked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79512" y="3773939"/>
            <a:ext cx="906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declaration: </a:t>
            </a:r>
            <a:r>
              <a:rPr lang="fr-FR" sz="1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fr-FR" sz="1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mymutex</a:t>
            </a:r>
            <a:r>
              <a:rPr lang="fr-FR" sz="1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= PTHREAD_MUTEX_INITIALIZER;</a:t>
            </a:r>
            <a:endParaRPr lang="en-US" sz="1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construction:  </a:t>
            </a:r>
            <a:r>
              <a:rPr lang="fr-FR" sz="14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fr-FR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pthread_mutexattr_t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385523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4126408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191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319213" y="443711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pthread_mutexattr_init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routine is used to create </a:t>
            </a:r>
            <a:r>
              <a:rPr lang="fr-FR" dirty="0" err="1" smtClean="0">
                <a:solidFill>
                  <a:schemeClr val="tx2"/>
                </a:solidFill>
              </a:rPr>
              <a:t>mutex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attribute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5266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319213" y="4787860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pthread_mutexattr_destroy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routine is used to destroy </a:t>
            </a:r>
            <a:r>
              <a:rPr lang="fr-FR" dirty="0" err="1" smtClean="0">
                <a:solidFill>
                  <a:schemeClr val="tx2"/>
                </a:solidFill>
              </a:rPr>
              <a:t>mutex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attribute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1270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ZoneTexte 61"/>
          <p:cNvSpPr txBox="1"/>
          <p:nvPr/>
        </p:nvSpPr>
        <p:spPr>
          <a:xfrm>
            <a:off x="319213" y="5147900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pthread_mutex_destroy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routine is used to free a </a:t>
            </a:r>
            <a:r>
              <a:rPr lang="fr-FR" dirty="0" err="1" smtClean="0">
                <a:solidFill>
                  <a:schemeClr val="tx2"/>
                </a:solidFill>
              </a:rPr>
              <a:t>mutex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object</a:t>
            </a:r>
            <a:r>
              <a:rPr lang="fr-FR" dirty="0" smtClean="0">
                <a:solidFill>
                  <a:schemeClr val="tx2"/>
                </a:solidFill>
              </a:rPr>
              <a:t> no longer </a:t>
            </a:r>
            <a:r>
              <a:rPr lang="fr-FR" dirty="0" err="1" smtClean="0">
                <a:solidFill>
                  <a:schemeClr val="tx2"/>
                </a:solidFill>
              </a:rPr>
              <a:t>needed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93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4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 SPECIFICITY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00" y="1196752"/>
            <a:ext cx="4867275" cy="35528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47864" y="4653136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computers</a:t>
            </a:r>
            <a:endParaRPr lang="fr-FR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5662" y="5229200"/>
            <a:ext cx="751276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The main goal of the multi-core design is to provide computing units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an increasing processing </a:t>
            </a:r>
            <a:r>
              <a:rPr lang="en-US" dirty="0" smtClean="0"/>
              <a:t>power </a:t>
            </a:r>
            <a:r>
              <a:rPr lang="en-US" dirty="0"/>
              <a:t>(at least at the slope of the Moore's Law, </a:t>
            </a:r>
            <a:endParaRPr lang="en-US" dirty="0" smtClean="0"/>
          </a:p>
          <a:p>
            <a:pPr algn="just"/>
            <a:r>
              <a:rPr lang="en-US" dirty="0" smtClean="0"/>
              <a:t>which </a:t>
            </a:r>
            <a:r>
              <a:rPr lang="en-US" dirty="0"/>
              <a:t>is no longer possible with classical processors).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07976" y="6372036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what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is the main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difference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between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a </a:t>
            </a:r>
            <a:r>
              <a:rPr lang="fr-FR" i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fr-FR" i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?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6381328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356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1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1560" y="635186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would happen if a thread having a lock on a </a:t>
            </a:r>
            <a:r>
              <a:rPr lang="en-US" i="1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 does not </a:t>
            </a:r>
            <a:r>
              <a:rPr lang="en-US" dirty="0" err="1" smtClean="0">
                <a:solidFill>
                  <a:srgbClr val="339966"/>
                </a:solidFill>
              </a:rPr>
              <a:t>unloack</a:t>
            </a:r>
            <a:r>
              <a:rPr lang="en-US" dirty="0" smtClean="0">
                <a:solidFill>
                  <a:srgbClr val="339966"/>
                </a:solidFill>
              </a:rPr>
              <a:t> it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ZoneTexte 50"/>
          <p:cNvSpPr txBox="1"/>
          <p:nvPr/>
        </p:nvSpPr>
        <p:spPr>
          <a:xfrm>
            <a:off x="611560" y="59492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about the order in which the lock on the </a:t>
            </a:r>
            <a:r>
              <a:rPr lang="en-US" i="1" dirty="0" err="1" smtClean="0">
                <a:solidFill>
                  <a:srgbClr val="339966"/>
                </a:solidFill>
              </a:rPr>
              <a:t>mutex</a:t>
            </a:r>
            <a:r>
              <a:rPr lang="en-US" dirty="0" smtClean="0">
                <a:solidFill>
                  <a:srgbClr val="339966"/>
                </a:solidFill>
              </a:rPr>
              <a:t> is granted to the threads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9492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ZoneTexte 53"/>
          <p:cNvSpPr txBox="1"/>
          <p:nvPr/>
        </p:nvSpPr>
        <p:spPr>
          <a:xfrm>
            <a:off x="179512" y="3429000"/>
            <a:ext cx="448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was already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unlocked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owned by another thread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3510300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378146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05771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319213" y="3140968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pthread_mutex_unlock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pthread_mutex_t</a:t>
            </a:r>
            <a:r>
              <a:rPr lang="fr-FR" dirty="0"/>
              <a:t>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used</a:t>
            </a:r>
            <a:r>
              <a:rPr lang="fr-FR" dirty="0" smtClean="0">
                <a:solidFill>
                  <a:schemeClr val="tx2"/>
                </a:solidFill>
              </a:rPr>
              <a:t> to </a:t>
            </a:r>
            <a:r>
              <a:rPr lang="fr-FR" dirty="0" err="1" smtClean="0">
                <a:solidFill>
                  <a:schemeClr val="tx2"/>
                </a:solidFill>
              </a:rPr>
              <a:t>unlock</a:t>
            </a:r>
            <a:r>
              <a:rPr lang="fr-FR" dirty="0" smtClean="0">
                <a:solidFill>
                  <a:schemeClr val="tx2"/>
                </a:solidFill>
              </a:rPr>
              <a:t> a </a:t>
            </a:r>
            <a:r>
              <a:rPr lang="fr-FR" dirty="0" err="1" smtClean="0">
                <a:solidFill>
                  <a:schemeClr val="tx2"/>
                </a:solidFill>
              </a:rPr>
              <a:t>mutex</a:t>
            </a:r>
            <a:r>
              <a:rPr lang="fr-FR" dirty="0" smtClean="0">
                <a:solidFill>
                  <a:schemeClr val="tx2"/>
                </a:solidFill>
              </a:rPr>
              <a:t>. ERROR if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954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1124744"/>
            <a:ext cx="8501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pthread_mutex_lock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routine is used </a:t>
            </a:r>
            <a:r>
              <a:rPr lang="en-US" dirty="0">
                <a:solidFill>
                  <a:schemeClr val="tx2"/>
                </a:solidFill>
              </a:rPr>
              <a:t>by a thread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acquire a lock </a:t>
            </a:r>
            <a:r>
              <a:rPr lang="en-US" dirty="0">
                <a:solidFill>
                  <a:schemeClr val="tx2"/>
                </a:solidFill>
              </a:rPr>
              <a:t>on the specified 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 variable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>
                <a:solidFill>
                  <a:schemeClr val="tx2"/>
                </a:solidFill>
              </a:rPr>
              <a:t>If the 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is already locked by another thread, this call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will block the calling thread </a:t>
            </a:r>
            <a:r>
              <a:rPr lang="en-US" dirty="0">
                <a:solidFill>
                  <a:schemeClr val="tx2"/>
                </a:solidFill>
              </a:rPr>
              <a:t>until the 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is unlocked.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4351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1979548"/>
            <a:ext cx="882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pthread_mutex_trylock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pthread_mutex_t</a:t>
            </a:r>
            <a:r>
              <a:rPr lang="fr-FR" dirty="0" smtClean="0"/>
              <a:t>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routine is used </a:t>
            </a:r>
            <a:r>
              <a:rPr lang="en-US" dirty="0">
                <a:solidFill>
                  <a:schemeClr val="tx2"/>
                </a:solidFill>
              </a:rPr>
              <a:t>by a thread </a:t>
            </a:r>
            <a:r>
              <a:rPr lang="en-US" dirty="0" smtClean="0">
                <a:solidFill>
                  <a:schemeClr val="tx2"/>
                </a:solidFill>
              </a:rPr>
              <a:t>to also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acquire a lock </a:t>
            </a:r>
            <a:r>
              <a:rPr lang="en-US" dirty="0">
                <a:solidFill>
                  <a:schemeClr val="tx2"/>
                </a:solidFill>
              </a:rPr>
              <a:t>on the specified 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 variable. </a:t>
            </a:r>
            <a:r>
              <a:rPr lang="en-US" dirty="0" smtClean="0">
                <a:solidFill>
                  <a:schemeClr val="tx2"/>
                </a:solidFill>
              </a:rPr>
              <a:t>However, if </a:t>
            </a: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is already locked by another thread, the routine will return immediately with a "busy" error code</a:t>
            </a:r>
            <a:r>
              <a:rPr lang="en-US" dirty="0" smtClean="0">
                <a:solidFill>
                  <a:schemeClr val="tx2"/>
                </a:solidFill>
              </a:rPr>
              <a:t>. Thus, this is 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unblocking attempt </a:t>
            </a:r>
            <a:r>
              <a:rPr lang="en-US" dirty="0" smtClean="0">
                <a:solidFill>
                  <a:schemeClr val="tx2"/>
                </a:solidFill>
              </a:rPr>
              <a:t>to get a lock on a </a:t>
            </a:r>
            <a:r>
              <a:rPr lang="en-US" dirty="0" err="1" smtClean="0">
                <a:solidFill>
                  <a:schemeClr val="tx2"/>
                </a:solidFill>
              </a:rPr>
              <a:t>mutex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6057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319213" y="3995772"/>
            <a:ext cx="88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The threads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update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concurrently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shared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variable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should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all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lock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unlock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calls on the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corresponding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27584" y="4707141"/>
            <a:ext cx="741682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dbl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mutexsum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mutexsum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otal_sum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thread_sum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mutexsum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123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6" y="12615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23529" y="11967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mutexes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are used for systematic synchronizations.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308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163809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ondition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allow threads to synchronize based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actual value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5844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19213" y="2060848"/>
            <a:ext cx="808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condition variables, the programmer would 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threads continually polling (possibly in a critical section), to check if the condition is met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makes the threads being unnecessarily busy.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175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299695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condition variable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used in conjunction with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3" y="3592612"/>
            <a:ext cx="8457153" cy="286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5291" y="6372036"/>
            <a:ext cx="5715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representative sequence for using condition variables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5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1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356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319213" y="1268760"/>
            <a:ext cx="91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Condition </a:t>
            </a:r>
            <a:r>
              <a:rPr lang="en-US" dirty="0">
                <a:solidFill>
                  <a:schemeClr val="tx2"/>
                </a:solidFill>
              </a:rPr>
              <a:t>variables </a:t>
            </a:r>
            <a:r>
              <a:rPr lang="en-US" dirty="0" smtClean="0">
                <a:solidFill>
                  <a:schemeClr val="tx2"/>
                </a:solidFill>
              </a:rPr>
              <a:t>are declared </a:t>
            </a:r>
            <a:r>
              <a:rPr lang="en-US" dirty="0">
                <a:solidFill>
                  <a:schemeClr val="tx2"/>
                </a:solidFill>
              </a:rPr>
              <a:t>with type 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dirty="0" smtClean="0">
                <a:solidFill>
                  <a:schemeClr val="tx2"/>
                </a:solidFill>
              </a:rPr>
              <a:t> and must be initialized before used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79512" y="1550983"/>
            <a:ext cx="870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declaration: </a:t>
            </a:r>
            <a:r>
              <a:rPr lang="fr-FR" sz="1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pthread_cond_t</a:t>
            </a:r>
            <a:r>
              <a:rPr lang="fr-FR" sz="1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myconvar</a:t>
            </a:r>
            <a:r>
              <a:rPr lang="fr-FR" sz="1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fr-FR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PTHREAD_COND_INITIALIZER;</a:t>
            </a:r>
            <a:endParaRPr lang="en-US" sz="1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construction:  </a:t>
            </a:r>
            <a:r>
              <a:rPr lang="fr-FR" sz="14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pthread_cond_init</a:t>
            </a:r>
            <a:r>
              <a:rPr lang="fr-FR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pthread_condattr_t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fr-FR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1632283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1903452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1675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319213" y="2276872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/>
                </a:solidFill>
              </a:rPr>
              <a:t>The ID of the </a:t>
            </a:r>
            <a:r>
              <a:rPr lang="en-US" dirty="0">
                <a:solidFill>
                  <a:schemeClr val="tx2"/>
                </a:solidFill>
              </a:rPr>
              <a:t>created condition variable is returned </a:t>
            </a:r>
            <a:r>
              <a:rPr lang="en-US" dirty="0" smtClean="0">
                <a:solidFill>
                  <a:schemeClr val="tx2"/>
                </a:solidFill>
              </a:rPr>
              <a:t>through </a:t>
            </a:r>
            <a:r>
              <a:rPr lang="en-US" dirty="0">
                <a:solidFill>
                  <a:schemeClr val="tx2"/>
                </a:solidFill>
              </a:rPr>
              <a:t>the </a:t>
            </a:r>
            <a:r>
              <a:rPr lang="en-US" i="1" dirty="0">
                <a:solidFill>
                  <a:schemeClr val="tx2"/>
                </a:solidFill>
              </a:rPr>
              <a:t>condition</a:t>
            </a:r>
            <a:r>
              <a:rPr lang="en-US" dirty="0">
                <a:solidFill>
                  <a:schemeClr val="tx2"/>
                </a:solidFill>
              </a:rPr>
              <a:t> parameter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64431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319213" y="2699628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/>
                </a:solidFill>
              </a:rPr>
              <a:t>The </a:t>
            </a:r>
            <a:r>
              <a:rPr lang="fr-FR" i="1" dirty="0" err="1" smtClean="0">
                <a:solidFill>
                  <a:schemeClr val="tx2"/>
                </a:solidFill>
              </a:rPr>
              <a:t>attr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object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 and </a:t>
            </a:r>
            <a:r>
              <a:rPr lang="fr-FR" dirty="0" err="1" smtClean="0">
                <a:solidFill>
                  <a:schemeClr val="tx2"/>
                </a:solidFill>
              </a:rPr>
              <a:t>can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be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used</a:t>
            </a:r>
            <a:r>
              <a:rPr lang="fr-FR" dirty="0" smtClean="0">
                <a:solidFill>
                  <a:schemeClr val="tx2"/>
                </a:solidFill>
              </a:rPr>
              <a:t> to set condition variables </a:t>
            </a:r>
            <a:r>
              <a:rPr lang="fr-FR" dirty="0" err="1" smtClean="0">
                <a:solidFill>
                  <a:schemeClr val="tx2"/>
                </a:solidFill>
              </a:rPr>
              <a:t>attributes</a:t>
            </a:r>
            <a:r>
              <a:rPr lang="fr-FR" dirty="0" smtClean="0">
                <a:solidFill>
                  <a:schemeClr val="tx2"/>
                </a:solidFill>
              </a:rPr>
              <a:t> (</a:t>
            </a:r>
            <a:r>
              <a:rPr lang="fr-FR" sz="1400" i="1" dirty="0" err="1" smtClean="0">
                <a:solidFill>
                  <a:schemeClr val="tx2"/>
                </a:solidFill>
              </a:rPr>
              <a:t>process-shared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3376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3068960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pthread_condattr_init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routine is used to create </a:t>
            </a:r>
            <a:r>
              <a:rPr lang="fr-FR" dirty="0">
                <a:solidFill>
                  <a:schemeClr val="tx2"/>
                </a:solidFill>
              </a:rPr>
              <a:t>condition variable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attribute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5651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319213" y="3491716"/>
            <a:ext cx="866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pthread_condattr_destroy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dirty="0" smtClean="0">
                <a:solidFill>
                  <a:schemeClr val="tx2"/>
                </a:solidFill>
              </a:rPr>
              <a:t>will destroy </a:t>
            </a:r>
            <a:r>
              <a:rPr lang="fr-FR" dirty="0">
                <a:solidFill>
                  <a:schemeClr val="tx2"/>
                </a:solidFill>
              </a:rPr>
              <a:t>condition variable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attribute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8856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3923764"/>
            <a:ext cx="893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pthread_cond_destroy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routine is used to free a </a:t>
            </a:r>
            <a:r>
              <a:rPr lang="fr-FR" dirty="0" smtClean="0">
                <a:solidFill>
                  <a:schemeClr val="tx2"/>
                </a:solidFill>
              </a:rPr>
              <a:t>condition variable no longer </a:t>
            </a:r>
            <a:r>
              <a:rPr lang="fr-FR" dirty="0" err="1" smtClean="0">
                <a:solidFill>
                  <a:schemeClr val="tx2"/>
                </a:solidFill>
              </a:rPr>
              <a:t>needed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01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3563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144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9213" y="2566645"/>
            <a:ext cx="82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pthread_cond_signal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>
                <a:solidFill>
                  <a:schemeClr val="tx2"/>
                </a:solidFill>
              </a:rPr>
              <a:t>routine is used to signal (or wake up) another thread which is waiting on the condition variable.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25851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319213" y="3861048"/>
            <a:ext cx="907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fr-FR" dirty="0" err="1" smtClean="0">
                <a:solidFill>
                  <a:schemeClr val="tx2"/>
                </a:solidFill>
              </a:rPr>
              <a:t>should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always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precede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fr-F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8932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19213" y="4304129"/>
            <a:ext cx="893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Failing to lock the 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before calling 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 may cause it NOT to block.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3528" y="1268760"/>
            <a:ext cx="88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pthread_cond_wait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fr-FR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will block the calling thread until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dirty="0" smtClean="0">
                <a:solidFill>
                  <a:schemeClr val="tx2"/>
                </a:solidFill>
              </a:rPr>
              <a:t> is </a:t>
            </a:r>
            <a:r>
              <a:rPr lang="en-US" dirty="0" err="1" smtClean="0">
                <a:solidFill>
                  <a:schemeClr val="tx2"/>
                </a:solidFill>
              </a:rPr>
              <a:t>signalled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00190" y="1613699"/>
            <a:ext cx="877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is locked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and it will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release the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while </a:t>
            </a:r>
            <a:r>
              <a:rPr lang="en-US" dirty="0" smtClean="0">
                <a:solidFill>
                  <a:schemeClr val="accent1"/>
                </a:solidFill>
              </a:rPr>
              <a:t>it waits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after </a:t>
            </a:r>
            <a:r>
              <a:rPr lang="en-US" dirty="0">
                <a:solidFill>
                  <a:schemeClr val="accent1"/>
                </a:solidFill>
              </a:rPr>
              <a:t>signal is </a:t>
            </a:r>
            <a:r>
              <a:rPr lang="en-US" dirty="0" smtClean="0">
                <a:solidFill>
                  <a:schemeClr val="accent1"/>
                </a:solidFill>
              </a:rPr>
              <a:t>received,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 automatically locked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dirty="0" smtClean="0">
                <a:solidFill>
                  <a:schemeClr val="accent1"/>
                </a:solidFill>
              </a:rPr>
              <a:t>its use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 smtClean="0">
                <a:solidFill>
                  <a:schemeClr val="accent1"/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programmer is then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responsible for unlocking 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when </a:t>
            </a:r>
            <a:r>
              <a:rPr lang="en-US" dirty="0" smtClean="0">
                <a:solidFill>
                  <a:schemeClr val="accent1"/>
                </a:solidFill>
              </a:rPr>
              <a:t>no longer needed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4999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6168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1351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201600" y="3153742"/>
            <a:ext cx="87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</a:rPr>
              <a:t>called after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must unlock </a:t>
            </a:r>
            <a:r>
              <a:rPr lang="en-US" i="1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 in order </a:t>
            </a: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 routine to complete.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235042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506211"/>
            <a:ext cx="196850" cy="1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168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319213" y="4726885"/>
            <a:ext cx="814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Failing to unlock the </a:t>
            </a:r>
            <a:r>
              <a:rPr lang="en-US" i="1" dirty="0" err="1">
                <a:solidFill>
                  <a:schemeClr val="tx2"/>
                </a:solidFill>
              </a:rPr>
              <a:t>mutex</a:t>
            </a:r>
            <a:r>
              <a:rPr lang="en-US" dirty="0">
                <a:solidFill>
                  <a:schemeClr val="tx2"/>
                </a:solidFill>
              </a:rPr>
              <a:t> after calling 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smtClean="0">
                <a:solidFill>
                  <a:schemeClr val="tx2"/>
                </a:solidFill>
              </a:rPr>
              <a:t>will make a matching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2"/>
                </a:solidFill>
              </a:rPr>
              <a:t> not to </a:t>
            </a:r>
            <a:r>
              <a:rPr lang="en-US" dirty="0">
                <a:solidFill>
                  <a:schemeClr val="tx2"/>
                </a:solidFill>
              </a:rPr>
              <a:t>complete (it will remain blocked).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2" descr="Icone attenti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8636" y="4751925"/>
            <a:ext cx="430926" cy="430926"/>
          </a:xfrm>
          <a:prstGeom prst="rect">
            <a:avLst/>
          </a:prstGeom>
          <a:noFill/>
        </p:spPr>
      </p:pic>
      <p:pic>
        <p:nvPicPr>
          <p:cNvPr id="34" name="Picture 2" descr="Icone attenti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2808" y="4230380"/>
            <a:ext cx="430926" cy="430926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611560" y="635186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Exhibit some configuration that can led to a deadlock.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ZoneTexte 39"/>
          <p:cNvSpPr txBox="1"/>
          <p:nvPr/>
        </p:nvSpPr>
        <p:spPr>
          <a:xfrm>
            <a:off x="611560" y="59492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Describe one situation where using a condition variable is appropriate.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94928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03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95536" y="1124744"/>
            <a:ext cx="8568952" cy="5478423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NUM_THREADS  3</a:t>
            </a:r>
          </a:p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TCOUNT 10</a:t>
            </a:r>
          </a:p>
          <a:p>
            <a:pPr algn="just"/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COUNT_LIMIT 12</a:t>
            </a:r>
          </a:p>
          <a:p>
            <a:pPr algn="just"/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    count = 0;</a:t>
            </a:r>
          </a:p>
          <a:p>
            <a:pPr algn="just"/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thread_ids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[3] = {0,1,2};</a:t>
            </a:r>
          </a:p>
          <a:p>
            <a:pPr algn="just"/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count_threshold_cv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/>
            <a:endParaRPr lang="en-US" sz="1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27784" y="1124744"/>
            <a:ext cx="6552727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inc_count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(void *t) 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)t;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&lt;TCOUNT;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Check the value of count and signal waiting thread when condition is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reached.  Note that this occurs while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is locked. 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(count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== COUNT_LIMIT) {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count_threshold_cv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inc_count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(): thread %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count = %d  Threshold reached.\n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count);</a:t>
            </a:r>
          </a:p>
          <a:p>
            <a:pPr algn="just">
              <a:lnSpc>
                <a:spcPts val="1400"/>
              </a:lnSpc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inc_count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(): thread %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count = %d, unlocking 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count);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/* Do some "work" so threads can alternate on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lock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4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5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95536" y="1124744"/>
            <a:ext cx="8568952" cy="5478423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5576" y="1124744"/>
            <a:ext cx="6552727" cy="537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watch_count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(void *t) 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)t;</a:t>
            </a:r>
          </a:p>
          <a:p>
            <a:pPr algn="just">
              <a:lnSpc>
                <a:spcPts val="18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Starting 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watch_count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(): thread %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8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Lock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and wait for signal.  Note that the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routine will automatically and atomically unlock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while it waits. 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Also, note that if COUNT_LIMIT is reached before this routine is run by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the waiting thread, the loop will be skipped to prevent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endParaRPr lang="en-US" sz="1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from never returning. 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(count&lt;COUNT_LIMIT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count_threshold_cv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watch_count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(): thread %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Condition signal received.\n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count += 125;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watch_count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(): thread %</a:t>
            </a:r>
            <a:r>
              <a:rPr lang="en-US" sz="1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count now = %d.\n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my_id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count);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pPr algn="just">
              <a:lnSpc>
                <a:spcPts val="18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5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Signaling</a:t>
            </a:r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Condition Variables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95536" y="1124744"/>
            <a:ext cx="8568952" cy="5632311"/>
          </a:xfrm>
          <a:prstGeom prst="rect">
            <a:avLst/>
          </a:prstGeom>
          <a:solidFill>
            <a:srgbClr val="DBEEF1"/>
          </a:solidFill>
          <a:ln w="34925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1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5576" y="1094629"/>
            <a:ext cx="6552727" cy="564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main 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t1=1, t2=2, t3=3;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threads[3];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_t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Initialize </a:t>
            </a:r>
            <a:r>
              <a:rPr lang="en-US" sz="10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and condition variable objects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pthread_cond_init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count_threshold_cv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 portability, explicitly create threads in a joinable state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pthread_attr_ini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pthread_attr_setdetachstate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PTHREAD_CREATE_JOINABLE);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(&amp;threads[0], 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watch_count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(void *)t1);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(&amp;threads[1], 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inc_count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(void *)t2);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(&amp;threads[2], 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inc_count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(void *)t3);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Wait for all threads to complete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&lt;NUM_THREADS;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(threads[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Main(): Waited on %d  threads. Done.\n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", NUM_THREADS);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Clean up and exit */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pthread_attr_destroy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pthread_mutex_destroy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count_mutex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pthread_cond_destroy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count_threshold_cv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(NULL);</a:t>
            </a:r>
          </a:p>
          <a:p>
            <a:pPr algn="just">
              <a:lnSpc>
                <a:spcPts val="1400"/>
              </a:lnSpc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ts val="1400"/>
              </a:lnSpc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11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pic>
        <p:nvPicPr>
          <p:cNvPr id="6146" name="Picture 2" descr="Take A B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64" y="263691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ank you leather tag , isolate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09" y="4246806"/>
            <a:ext cx="1524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4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 PROCESSOR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96752"/>
            <a:ext cx="2679370" cy="177339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4097" y="1196752"/>
            <a:ext cx="586408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multicore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processor </a:t>
            </a:r>
            <a:r>
              <a:rPr lang="en-US" dirty="0"/>
              <a:t>is a single computing component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two or more </a:t>
            </a:r>
            <a:r>
              <a:rPr lang="en-US" dirty="0" smtClean="0"/>
              <a:t>“independent”  </a:t>
            </a:r>
            <a:r>
              <a:rPr lang="en-US" dirty="0"/>
              <a:t>processors (called 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cores</a:t>
            </a:r>
            <a:r>
              <a:rPr lang="en-US" dirty="0"/>
              <a:t>").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983" y="2348880"/>
            <a:ext cx="5872201" cy="326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endParaRPr lang="en-US" sz="800" u="sng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dual-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core</a:t>
            </a:r>
            <a:r>
              <a:rPr lang="fr-FR" dirty="0" smtClean="0"/>
              <a:t> </a:t>
            </a:r>
            <a:r>
              <a:rPr lang="fr-FR" dirty="0"/>
              <a:t>processor with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cores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dirty="0" err="1" smtClean="0">
                <a:solidFill>
                  <a:srgbClr val="FF0000"/>
                </a:solidFill>
              </a:rPr>
              <a:t>e.g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AMD </a:t>
            </a:r>
            <a:r>
              <a:rPr lang="fr-FR" dirty="0" err="1"/>
              <a:t>Phenom</a:t>
            </a:r>
            <a:r>
              <a:rPr lang="fr-FR" dirty="0"/>
              <a:t> II X2, Intel </a:t>
            </a:r>
            <a:r>
              <a:rPr lang="fr-FR" dirty="0" err="1"/>
              <a:t>Core</a:t>
            </a:r>
            <a:r>
              <a:rPr lang="fr-FR" dirty="0"/>
              <a:t> 2 Duo </a:t>
            </a:r>
            <a:r>
              <a:rPr lang="fr-FR" dirty="0" smtClean="0"/>
              <a:t>E8500</a:t>
            </a:r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quad-core</a:t>
            </a:r>
            <a:r>
              <a:rPr lang="en-US" dirty="0" smtClean="0"/>
              <a:t> </a:t>
            </a:r>
            <a:r>
              <a:rPr lang="en-US" dirty="0"/>
              <a:t>processor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 cores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AMD </a:t>
            </a:r>
            <a:r>
              <a:rPr lang="en-US" dirty="0" err="1"/>
              <a:t>Phenom</a:t>
            </a:r>
            <a:r>
              <a:rPr lang="en-US" dirty="0"/>
              <a:t> II X4, Intel Core i5 2500T)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hexa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-core</a:t>
            </a:r>
            <a:r>
              <a:rPr lang="en-US" dirty="0" smtClean="0"/>
              <a:t> </a:t>
            </a:r>
            <a:r>
              <a:rPr lang="en-US" dirty="0"/>
              <a:t>processor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 cores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e.g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AMD </a:t>
            </a:r>
            <a:r>
              <a:rPr lang="en-US" dirty="0" err="1"/>
              <a:t>Phenom</a:t>
            </a:r>
            <a:r>
              <a:rPr lang="en-US" dirty="0"/>
              <a:t> II X6, Intel Core i7 Extreme </a:t>
            </a:r>
            <a:r>
              <a:rPr lang="en-US" dirty="0" smtClean="0"/>
              <a:t>Ed. 980X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octa-core</a:t>
            </a:r>
            <a:r>
              <a:rPr lang="fr-FR" dirty="0" smtClean="0"/>
              <a:t> </a:t>
            </a:r>
            <a:r>
              <a:rPr lang="fr-FR" dirty="0"/>
              <a:t>processor with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cores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dirty="0" err="1" smtClean="0">
                <a:solidFill>
                  <a:srgbClr val="FF0000"/>
                </a:solidFill>
              </a:rPr>
              <a:t>e.g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AMD FX-8150, Intel Xeon </a:t>
            </a:r>
            <a:r>
              <a:rPr lang="fr-FR" dirty="0" smtClean="0"/>
              <a:t>E7-2820</a:t>
            </a:r>
            <a:endParaRPr lang="fr-FR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3" name="Picture 2" descr="http://t0.gstatic.com/images?q=tbn:ANd9GcQvFUkXDkvYmF5YzKKLuG9EO1t6hwBSSGjrVxwYGDYBWNpd8ac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14" y="3054551"/>
            <a:ext cx="1323323" cy="10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D F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643" y="4097091"/>
            <a:ext cx="993123" cy="9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jpeg;base64,/9j/4AAQSkZJRgABAQAAAQABAAD/2wCEAAkGBhQSERUUEhQWFRUUFhQUFxcYGBcWGBUXFBUWFRoXGBcYHCYeGB0jHBQUHy8gIycpLCwsFR4xNTAqNSYrLCkBCQoKDgwNGg8PGCwcHBwpKSkpKSkqKSkpKSkpKSkpKSksKSksKSksKSkpKSkpKSksKSkpKSksLCkpKSkpKSkpKf/AABEIAOEA4QMBIgACEQEDEQH/xAAcAAEAAgMBAQEAAAAAAAAAAAAABQYDBAcCAQj/xABIEAABAwIDAwkDCgMHAgcAAAABAAIDBBEFEiEGEzEHIkFRYXGBkaEygrEUIzNCYnKSwdHwUqKyFUNTY3Ph8RfSFkRUdIOTo//EABcBAQEBAQAAAAAAAAAAAAAAAAABAgP/xAAeEQEBAQEBAAMBAQEAAAAAAAAAARECIRIxUUFhA//aAAwDAQACEQMRAD8A7iiIgIiICIiAiIgIiICIiAiIgIiICIiAiIgIiICIiAiIgIiICIiAiIgIiICIiAsNTUtY0ucbNaCSeoBZSqhyh4ru4BGDq83P3Rp/UR+ErPVyaluTU7TbQ08nsys7iQ0+TlINfcXGoXGXYVG2kbMJxvHEfNi1/aLbWvmvbnX4LXw+sqQfmHSE9TMx16uaufP/AErPys+47hdLqtbN44RDaqL2PaTcygtuCbjUgDThZaON8pkEDw1g3w+sWutbuuOd8O1dPlM1rZi6IqbQ8qdE/wBt7oj9tpI/Ey487KeotpKab6KoieeoPbfyvdWdSmpRF5zpmVV6RfLr6gIiICIiAiIgIiICIiAiIgIiICIiAiIg8krkG2eK7+qdlN2tOVvTe3NFu8knxXSNqMV+T0z3/WPMb952noLn3Vz3YXDRLM6V4u2O1r8M7vZ77NBPkuXXtkc+/biU2e2GaAH1Iu7ju+hv3z9Y9beHXdWmOYNGWJtwNLMADR8AvFQS4tYD7XG3G3T++9SLYwBYCwGgC6SY3JiKlmcNTC8Dss70BURWvpZD862Mn7bQD6hWtwWpUQhw5zQ4faAPxVxcUet2Jo5dW3jv0xu077EEKq1fJLINYKy9uAkYfiCR6LpVVs9Tu+pkceljnR/0kD0UbJs3I3WKqkH2ZGMlHmMruvpUyJjnseH43SaROke3/LluPwl1vQrdp+VzE6Y2qYC4D/EiI/maGj4q2yQ1sfBsMw+xI6J34ZQW/wAySY/JGPn6aZg6SY960+9EXDzTBpYby/wutvYC3rLHg/yua3+oq14dyqYfKL77J2Pa4eoBHqqif7LqtDFTOdwIAax48Oa4FR9TyV0T9Y3zQnscHDyeL+qejsNDi8MwvFLHIPsPa7+krazrgdRyVzs51NWBxGoEjS03++0u/JeYp8dpdRvXgfwyCUH3Hl39Km38PX6AzJdcMo+XGricGVMAzcOcx0bj5f8AarVh/LXA7SaGRnawiQeRyn0KfKGulIqxR8o1BJYNqWtJ/jDo/V4A9VYKerbIMzHNeOtpDh5hXZVZ0XzMl1R9RfLr6gIiICIiAiIgL4V9WCpqAxjnuNmtBcT1BoJPoEHN+VHGLyNgB0YMzvvOH5N/rU3snQbmlY0izn/OO736gHubYLn+G5q/EAX/AF3mR/2WNNyP6G+K6fX1Yjjc93GxPef+Vz59usc+3WTDufK9/QyzB3mxNu4f1KUIWphdKY4mtJ53F333G7vXTwW2ujbwQsEgWwQvBag1JGdK1nRhb8jVgkiCDTLP3a3/ACvmTqK2DER0eXUsLm/uw8kGlXYdFLfexxyDT22Nf6uF/VREux8A1iMsB/ypXtA9xxcz+VWA26v18ljMfUgr/wDZNVH9HUiTsmiH9cJB/lXgYlWM0kpg/thma6/uS5XeqsDwviGK1UbV0xs2pYWdk8LmjwLmlvkV5OA4fUi7AzXpid/2mysMrARYi/mQoPENlaaW5dC0E/XYN2fNlvVExEVnJoyxMUzgepwBHiRqFWsR2fqqLn84NuBvInEAHozEWLewnRTuKUdTQM31NM+WJmr4ZjmytHSx/Gw6vHVWTANoGVUAeALOBa5p4dTmuHBw46HsWbzGbyouH8odfD7NQ9wHQ+0g/nBPqrfs/wArVZNI2L5PDK4hx0eYbhoJJu8lo0CoO02DCmqTG36J43kVzcht7OYT0lpIF+ot7VGMbc6/v9i653Yxtj9IbIbUNr4DM1jowHlhDiDqA11wRxHOHkp5cs2Dxp8McUAaLG7j1lzzmJPmB4LqLV1n07PSIioIiICIiAqPyqY1uqQRA2dO7L7jdXeZyt8Srq4rhvKJi5qq9zGaiMtgYON3AkEjvebe6Fjq+M9XxO8m2GWifOeLzu2/dYbuPi6w91Wacb6oii+qz5+QdYYQGDxeWnwK94bRNp4WxtPNjba/XbUnxJcfFNlm5xJUHjO8hvZHFdjQOzNnd4haniz6T4Xqy+NXpVReSF7AXmR4aCSQAASSSAABqSSeA7UGIhYnMUNiG2sTGRSRRTVDZptwwxMJaeHzgc4AFlyAHcDrYkC62a3Cql8jiKwxR6gNhhiDrdBM028JNrahoHYg2ysTmKOk2Rv7dZXuP/uiz0jY0ei1ZNjnj6LEMQjPRmmbM38MjNfNBMObf93WLdKvSw4rT3cHwV7B9QsFLOR9hzbxk9h4rd2c2tgrA8MDo5YzaWCUZZY+i5b0jX2h42QSDwR+/wDdY79izzfktc6IMRb0fv8Af6rE5nXr8ens7lme7tt/wsT3Hot+iCIxuzYZbjQRyE310yEcfFU/kmvacdA3bu4neA/0g27FNbfV+7pXNFgZPmx08Tc+H6r3ye4W2KiDzxmJlv8AZHMYPwtv7yIieU1gJpSOIdO3vbljJ9SFWMLps8jR1kX7hqfgpjlCxDPWCIcKeMMP+pIRI/yGQe6sWzVN7TuoBo8dT6Aea52bXOzesdG2DoM82cjRv6LpAVb2HoMkGY8XKzLo6iIiAiIgIi+FBEbVYyKWllm6Wtswdb3c1vqfIFcd5O8P3tXvHC7YQX3+245WeN8zvBWPlnxvWKlaeA3z+83aweQefELc5P8ACjDRtcRZ0xMp6DlNgwfhbf31zvvTH30kNpKh26EbPbmc2JtuPP0J8BcnsCsVHTCNjWMFmsaGtHY3Qeg9VWaH56ue7TJTNyjqMsoF7dobmv8AeCtDL/vgtts7CvaxtK9hUe1SpZP7TrpoDc0VC5rZWfVqqg87I/rjjtq36zuOiuwXNuSHEQH4hSyaVDKyaZwJ1c17g0nwc3+cdaDDVbQOfjFTNne2kwimdna1zmsllIJyuA0NzcW/yhooRu1+LU1BDiEs8UjJ5AG0z47PcHOdYMewA6hpPYLcVccY5Mw+mq4KaYxGtqflEz3NLyW+1uhYjm5ucCb+0QmObGyTV2GtDW/IaIZnAvF88bQIwWHVwG7j114u4dIRWO7WTnGYIYG1D44I2fKYorHn1HDe6WyszxXJtoXcNVO/9R8O3+4FVGX5sl+du817Zd7bJ43trxVChgrIKTG3Ppp21Mzs5ly2aYXSEOEbr3dZrpHXA0aOjRaeHYH8sooqClxKjk3obI2B8O7mjc0Z5AJGAkkc72gbgEXsg6Pj2074sQo6KKNsjqjO6UuLhuohpmGX7sh105o4XVX5RJHQGmxNkboZ4qgU7gbXmgcH2DraWIY4dzuwLNsjUsqMRr8Sle1sEFqKF73BrQ1tg593EAXDQdf8a3ELxVVX9uV0TIQTh9HJvZZSCGzyttZjb8RbTrs57ja7UF+mj1I6ifQ2C1XMUi9nG/E/nqtZ8f6oNBw7Fq1FuzyuFIuj7FH1oAFzwsb9mnwQc226cairhpYzrdre58xDRf7rTfwK6UIo4IxwbFCy56LRxN7fstXPthKX5XiU1SdREHPbfrkJij/lEhVh5SMRMVE5n1qhzYAOnL7chN/staPfURzB1U6aR8z/AGpnvld2ZiXW8Lq7bN0FxGzpdzj71j8LKoYdS53tb0EgeHE+gK6vsNQZ5w7oasz2sce210XD6fJG1o6APgtlfAF9W3QREQEREBY5pAASTYAEk9QGpPksipfKlje4oXMBs+c7oW45eMh/CCPeCluRL5HLKiR2JYjc/wB/J+GMafyxt811fEKttPC55FmsbfwA0HwVH5K8Ju6Spdwb80z7xAc8juGQe8VPbT/PzQUo4PdvZf8ATjubeJ08Qs8/TPH1qR2VpTFTsz/SPJleNDzpNbHuaGjwVgbIo+F3X0/FbkZW2200rK1YWle2oMoK59t5ydSTTCuw+Tc1jdSAcm9IFrh3Br7c03GVwte1rq5txqL5T8lzfPbrfZbEXjLizMHWsbHQi+i3TILgEi5vYEi5txsOmyDktLyyVNIWxYpRPa8cZG/Nl46927mO67sdbXgFaKHlgwyQC85iJ6JY5G28Q0t9Vb6qkZK0skY17Txa9oe0+664VdreTPDZTd1HED1xh0XpEWj0Qff+pWG/+ug/Ef0UN/4+wSneZYnQ70350FOS83489sYGvaQtr/o7hn+C/wD+6a39S3aLkxw2I3bRxOP+Zml9JHOHogjMO2NoK+kgeIJY6d0ktUyAuLA90ugkeGkmxDea0OADXq20eHxwsbHCxscbdGsYA1o7gOvW54rajiDWhrQGtaA0AAAAAWAAGgAtwCOCDXc1YnRracF4cxBGTxd3iqpt1iG6o5CPaf8ANt16X6X8ldJo1y3lIqN/VU9E085xbe38UxDG6dgObwQTfJrhAhoQ+2s5Mt/sN+bZ6MLvfVW5Tq/PVMiBuIGXPT85MQ4jwaGDwK6uaVkUYaLNjjZbsEcbf+1q4RXVZqJpJnXvM90ncCbgeAss1ju+N7Zym5xf/CLeLtfgPVdn2EoMkOYjVy5fs9Q81jRxecx8dB6ALt+F0wZE1vUB8FeZ4vMzlthERVoREQEREHklcN5V8b31aWN1bTt3Y7X3zPI8crfcXYdoMWFNTyTu/u2kgdbuDW+Li0eK4dsXQGqxBhk5wa508h6yDmF/vSOaO66x1+Mdfjp2z2E/JaWOLpa27z1vdznepsOwBQuAP3889T0F24j6fm4/aPvOt+FSu2WKmClkc323WjZb+OU5R46k+C1sIw4QRMjbwY3LfrI4nxJJ8VptMxO+K2YpRdR7ZD29fgvLMbgEm6M8W8BA3ZkYH68BlJvfVUTsZWdj1oRvsNf+FixZ1RuSKTdb0kAOlJyMBuC/K0HOR0N0B6+ghT+UHGfkuKYfJC1stQ9k9Pucwa57ZsoizE+y3eF2p7bda22tbQTMnrM9ZiVVdsccTQ7dtA50dO1xAijaDq8kE27wtbajYnc4dK+DPPWslhq3TOGaaaSF4PAcAGl2VjdAB08VoV9XFJjE8lXVy4eRBT/JHBzYg6J7N5ICZWFrvnDqNDdtuhBeNn9rm1MskD4Zaeoia17opQ25Y42D2OYSHt4DTpW7S7SUskphjqIXytJBjbIxz9NTzQb6WPC9rLmuN0brCSKv+VyYm+DDY5mtYzdQtkc+Wzo+a89GYDpKk9vtnaeOCipqSKOOofUwR0z2Na2RgjOZ8heBmIDbFx11N0HSFq1+JxQNzzSMjaSAC9waCeNh1qhYPQSYtUVdSaqrghbP8npmwTbppbCMr3lpaQbuN+HX1LLsbSOxKjJrJHyiCqqI4JgQx0sLCwBziBY3c06ix5vHiSHQV8KNjAAA0AFh2AaAeVl9KDzZeHBZF8KDVnAAJPQCe62t/iuUbAw/LsYqKs6thDnMv1vJhj8miR3krxyi4x8moJXD23jdM+9IC34X8locj+CCHDhJbnVD3SE/YaTGz0aXf/IUGblFrt1QyAe1MWwN9/Vx8GA+a5TT0d3Bo7B52/K6vfKZV7ypihHCFhkd9+XmjyaPVVujp9b+Pnw/fasX1y696xbNisPzztNtGrqLQqjsBQZYy88XK4BbdRERAREQF8K+rw5yDmnLJjRDIqZp9s71/c02YD713e4F45MMI3dK6Yizpnc3/TjuB5uznyVD20xo1FVPNxbd2X7kYIZbwF+9xXZ6GmEUUcY4MZGzya0H81ifeuc961TtpawS4lBT8WU7HVLx1yO5rAe64PipmJ/HoHZ+ei5vheKFmKzmYkGR80JJ6HCY5QSeA5rfMLoMT7npB6eu448D6Lbo2a/ERBDJK8jJEx0hHXlHDjrc2HiqXVYWyHBZH1kTZKioa+XnMaX/ACmr+ja0kZg5oLDYHTK5TW0uDOq2RQ2+ZdMx1Qb5SYo7uDBbXnOtr0FqyUWy0EcjHgzPMRzwtmmfMyFxHtMjcbXHG58EGlh8M1RNKx9XPDDh8MNO58Mpjz1DIw+d7jYhwYARY9QXugx/En0Zq4ZIdyxj5I21DHOnqI4sxL5Xx2bG52U2AGmlz0nch2XdHhstIyS8kkc95XAtzyTFxc9w1te4bfWwWhI2sqaWOh+TGlbkjgnmMkbmNiY1rXCANJc5z2ttqNM1u1BYI+UOLdUxEU0k1VC2dtPCwSSNbbUuuQGtvcBx42UhSbS0tTTullG6jjeY5BVsbEY5BY5XCTm31bwKqeyWJU0NXiG+kjgl37YGRyPay1LTxhsGTORmBGunUOxeMQM1ZisrmQQ1EWGhkTYZpDGN9KM7pGAtc0kBuUZ9BYFBcq7DaPEqYMzMkha4OY+B7fm3s4OjfHoxwufM6LUg2EjiMkkc0z6p0T4oqipkdUOgzAi7ASLcejj53rNPh9bG/EqmmpPkj5KWJsUTTHIJJ2kl0jMnMc4NuBoLkjTVb+xLBKyOpp8QrJMmlVBO4TEva0lzDG4ZoX5gbFpN7aIJmXZ6Wlwg0lCA6ZsBjYScgL3/AEklzwN3vcO2yltnMJbSUsFO21oo2suOBdbnHxdmPiqfgO1uJVcIq4IaOWBxcBAJZGVDQ12XK57huw+2tj0EKbxjb6mp5TARNLK0B0jIInTGIH/ELdG93G1tNUFoBXxxUbhO0EFTAJ4ZWuiN+d7OUji1wdbKRcaHr8VuRTtcLtcHDhdpDhfvBICDKCvhKZljkeALk2Gtz2W19LoOV8rdWaiqpaGM6lzXG3Q+U7tl+7Nm8Cur0tIyGJsbNGRtawdjWNsPQLk2wjPl+Nz1ZuWxBz26aA/Qxjy3jvdXRNtMR3NHIQec8bpve/T4ZvRQcxr6k1E8s3+LISPujmtHkF7pobuDR0kD8l8hhDR2NFvy/VTOyVDvKhvU3VZn25ce3XScFpN3CxvYFvrywWXpbdRERAREQCqxyhYvuKKSxs6X5pvXzvaPg3N6KyuKoG1VAcQqXxB2VlNERm6N/JYgHssBfsBWe7kS7njj9THcOHC4I8xZdr2ZxZtTRwzNI50bWvH8MjGhr2ntuL9xC45UU5a4tcCC0kEHoINiPAhb+y21TqB7gQX08pzPYDqx/DeN6vDxSOfPni57V7HF87qmCJkwkA39O7MHPcNN7G5urXEAXtrcE2deypdZtfNSPyZXgD+7qdXgdTZAGkjvC6rQYrHNG18MjJmO4agOFuIyk8R2X4rNUZC3LKw5T0PaS3ycC30VdHNaTlOYfpopB08zI8DXo4G3Yp6i24pJLBswY7qfeM/zWHgCpCr5PqCUfQsaT0szRn/83AfylV7EeR5v9xUPH2ZAyUeB5jkVbKaqa8Xa5rhxu12YeJFwtxkl+3t0XJ6nk4racl8ZYcouXMkdARa54yZR0dDlHU+3NdE/LvXPAsLP3cvmRr4gpo7XJRxPLXPjje5ti1zmMcW215rnNJHRwIWjiGykMsrp2PngmeAHyQSmJ0gaLDOLFrrDpIuqNRcqkgFpqdrut0by3QdOV4I9VP4fyn0b7ZjJCT/Gwub+Jl/gronarD6uNsQo6hp3efO2rD5t9mIdd0o57XDnAWsLFRtFQVNHLU1z4W1E1SYmvhpLtDI42kmRok500hdlv02LjfXSYw/aCCb6KeOQ9Aa9t7H7N83mFIGTr8EFKwEudiZqKGlqaeB0Urqtk0ZhZNNlcYxHGSfnC61y3rPWb7fJli0EOGuqpZ4w+WSapqXZwHB5eeYWk5rhrRYdJd2q1ioUTUbIUMku+fSQOkJzFxZxd0ktByuPaRfrugoFBSPqIIKNzcrsVrZcRlbYjd0rDm1HRny3b3BdOwnY6ipZjNTwMhkc0xktLrZS4OIyk5eLRrboWOPB4/ljqy73SmEU4BIysYHZjkFrgnp1PT1qX36DOXKs7f438noZXA8543be9+nwup4yLlvKlXmoqIKNlyczSQNefIcjBYdrggtPIzg25oN4faqHudf7EfzbfVr3e8sXKJiGeoigHCJpmf8AeecrAe4NJ8QrzhtAynhjhZoyJjY29zRa/wCfiuRT13yionqBwllIZ/px/NsPcQAVGerkfX6NHbr+/VXjk+oLNdIenQKkObmeAOwLrOz9Hu4GN7AVJE4mRJAL6iLTYiIgIiIPLlzXG8GqKZ75WyuaHuc4uD+N3E6jTXVdLKhdo8CNSwAG1lnrmdDjuJ0zpXOe+znO1LtBc2tfQdiiZKSx9kknS3euiVWw0zOGqiKnBZWHnMKz8az8Zqn/ANlyR3fG58JPtbtzmX7SAcp8UpdpK+H6OreR1OH5t/RX2h2QmmaSG2BBGvaFWsW2UfC7K63nb4plh8bvjDT8qlTH9PBHI3pc3mn8TMvqFYcO5V6WT22yxadBbKPLTTuKpk+FH6zMw6iDY9+Va8+HQvPPiAPW02Pp+i1Oovv9XLbXlPpfkz4qR7ppZWlhdkcxsTXizjzvadYkADQXuTpY8cMevGyskmzcR9iVzexwB/Ras2y8o1aWvHYbHyP6rRsRDZXjg6/fr8VsR4k4aFunZp+oSfDpWe1G4dtrjzGi1wUxW63EWG2YW16Rr5hT+B4tXf8AlZZnsb0Rlz8t72BjN+o9HQVU10/kLijMlW02zlkOVh1DgHvLiAeJHM7bE2UwYKLlKqGG0wY8jQ5mOieO/L0+6rDR8p8LvbY5vaxwkA7SOafRXPEcIp5bNnja63DNcEdx4qvV3JbSSXLC5nZo4a99iqNuh2vp5NGTMJ/hcSx3k6ylHYiwC5c0DvHmqDX8ksw+hlY8fwuOX0dcKIbsFXtflfDdoPSXZfxRuVwXrHNvaenYSHiR/wBVrTe514m2gVO5NIJKzFhPJruw+d9xo3TJE3sJc7N2Bi24+TOole0ZIoW6EuaZZCPelNyextl03ZbZuGhhEUI1Ju959qR3W63VrYdAUDbfFhT0M772JYY2fekBaLdwJPguY4dDkY1v8LR5/wDJUnt3tKKupbTxEOhpnZ3vBBD5eFgepuov0knqCj/q95v5f7lZrn17cSuzFHvaho6jddZjbYW6tFSOT2g9qQ+CvIWnR9REQEREBERAXyy+og+ZV4fA08QD4LIiDwyMAWAsFCY7su2pNybEaKeSyDnVVyfSD2Df0UJWbJzN9qO/gCuvr4WX4oa4RUYEOlrm/DyK0X4JbVrvMW9Qu9z4XG/2mDyUVV7FwP4C3cs/GLrifyWZvC57rH/dadQxp+kiae8WPmR+a69V8nf8DvNQ1ZsVO36ocPNMs+qmRy6XBKd3DPH3G49brANm3NOaGbUcD7DvMK91ezlvaisesafBRkuAjocR3gH/AHTevxM/1GUe1GK0w+lfIwA3BIkFrdRPDwU1QcsTuE0UTj1tL4neI9n0Wg7C5RwII7/yK0Z6E/3kfmL+uqnyn9h66Fh/KdSvsHuki+8BIz8Qt8FYqTaqneLsqYSPvFn9QAXEP7JiPBtj9kkfAr4Nn4zwv+I3/VXZU3Pt2yt29oohd9Swn+GPNK4nsyi3qqPtDymzVgdBRNMUZOVz788t+04aMB15rSXHhcKpQ4EwH2M3YS4+nBTFOzKAALDoFrDyVS9MuF0AiYGt16yeLj1n4AKTIu63cFipR09QupPZ+i3k7B2gn0T+s8+3XSdmKHd07B0kXKmAscLLADqCyKuoiIgIiICIiAiIgIiICIiAiIgIiIC8kL0iDDJStdxaD4KOqtmYH8WW7lLogp9Xyfxn2CQoar2Clb7JBXSV8sg41W7LyN9uK/bb9FFS4KB0Ob++1d4dGDxC06jBon+0wKWS/Y4cKAjg79/BbcBI42K6fV7DQv4DKoWr5PHD2HXWfj+Jk/FbrKxz42NIaAwZRa1yL31sBf8A2Vl5PaC7nSHoUNU7IzsPs37lfdlsNMMABFieKvMyLiaAX1Ai0CIiAiIgIiICIiAiIgIiICIiAiIgIiICIiAiIgIiIFl8svqIPmVLL6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8" descr="data:image/jpeg;base64,/9j/4AAQSkZJRgABAQAAAQABAAD/2wCEAAkGBhQSERUUEhQWFRUUFhQUFxcYGBcWGBUXFBUWFRoXGBcYHCYeGB0jHBQUHy8gIycpLCwsFR4xNTAqNSYrLCkBCQoKDgwNGg8PGCwcHBwpKSkpKSkqKSkpKSkpKSkpKSksKSksKSksKSkpKSkpKSksKSkpKSksLCkpKSkpKSkpKf/AABEIAOEA4QMBIgACEQEDEQH/xAAcAAEAAgMBAQEAAAAAAAAAAAAABQYDBAcCAQj/xABIEAABAwIDAwkDCgMHAgcAAAABAAIDBBEFEiEGEzEHIkFRYXGBkaEygrEUIzNCYnKSwdHwUqKyFUNTY3Ph8RfSFkRUdIOTo//EABcBAQEBAQAAAAAAAAAAAAAAAAABAgP/xAAeEQEBAQEBAAMBAQEAAAAAAAAAARECIRIxUUFhA//aAAwDAQACEQMRAD8A7iiIgIiICIiAiIgIiICIiAiIgIiICIiAiIgIiICIiAiIgIiICIiAiIgIiICIiAsNTUtY0ucbNaCSeoBZSqhyh4ru4BGDq83P3Rp/UR+ErPVyaluTU7TbQ08nsys7iQ0+TlINfcXGoXGXYVG2kbMJxvHEfNi1/aLbWvmvbnX4LXw+sqQfmHSE9TMx16uaufP/AErPys+47hdLqtbN44RDaqL2PaTcygtuCbjUgDThZaON8pkEDw1g3w+sWutbuuOd8O1dPlM1rZi6IqbQ8qdE/wBt7oj9tpI/Ey487KeotpKab6KoieeoPbfyvdWdSmpRF5zpmVV6RfLr6gIiICIiAiIgIiICIiAiIgIiICIiAiIg8krkG2eK7+qdlN2tOVvTe3NFu8knxXSNqMV+T0z3/WPMb952noLn3Vz3YXDRLM6V4u2O1r8M7vZ77NBPkuXXtkc+/biU2e2GaAH1Iu7ju+hv3z9Y9beHXdWmOYNGWJtwNLMADR8AvFQS4tYD7XG3G3T++9SLYwBYCwGgC6SY3JiKlmcNTC8Dss70BURWvpZD862Mn7bQD6hWtwWpUQhw5zQ4faAPxVxcUet2Jo5dW3jv0xu077EEKq1fJLINYKy9uAkYfiCR6LpVVs9Tu+pkceljnR/0kD0UbJs3I3WKqkH2ZGMlHmMruvpUyJjnseH43SaROke3/LluPwl1vQrdp+VzE6Y2qYC4D/EiI/maGj4q2yQ1sfBsMw+xI6J34ZQW/wAySY/JGPn6aZg6SY960+9EXDzTBpYby/wutvYC3rLHg/yua3+oq14dyqYfKL77J2Pa4eoBHqqif7LqtDFTOdwIAax48Oa4FR9TyV0T9Y3zQnscHDyeL+qejsNDi8MwvFLHIPsPa7+krazrgdRyVzs51NWBxGoEjS03++0u/JeYp8dpdRvXgfwyCUH3Hl39Km38PX6AzJdcMo+XGricGVMAzcOcx0bj5f8AarVh/LXA7SaGRnawiQeRyn0KfKGulIqxR8o1BJYNqWtJ/jDo/V4A9VYKerbIMzHNeOtpDh5hXZVZ0XzMl1R9RfLr6gIiICIiAiIgL4V9WCpqAxjnuNmtBcT1BoJPoEHN+VHGLyNgB0YMzvvOH5N/rU3snQbmlY0izn/OO736gHubYLn+G5q/EAX/AF3mR/2WNNyP6G+K6fX1Yjjc93GxPef+Vz59usc+3WTDufK9/QyzB3mxNu4f1KUIWphdKY4mtJ53F333G7vXTwW2ujbwQsEgWwQvBag1JGdK1nRhb8jVgkiCDTLP3a3/ACvmTqK2DER0eXUsLm/uw8kGlXYdFLfexxyDT22Nf6uF/VREux8A1iMsB/ypXtA9xxcz+VWA26v18ljMfUgr/wDZNVH9HUiTsmiH9cJB/lXgYlWM0kpg/thma6/uS5XeqsDwviGK1UbV0xs2pYWdk8LmjwLmlvkV5OA4fUi7AzXpid/2mysMrARYi/mQoPENlaaW5dC0E/XYN2fNlvVExEVnJoyxMUzgepwBHiRqFWsR2fqqLn84NuBvInEAHozEWLewnRTuKUdTQM31NM+WJmr4ZjmytHSx/Gw6vHVWTANoGVUAeALOBa5p4dTmuHBw46HsWbzGbyouH8odfD7NQ9wHQ+0g/nBPqrfs/wArVZNI2L5PDK4hx0eYbhoJJu8lo0CoO02DCmqTG36J43kVzcht7OYT0lpIF+ot7VGMbc6/v9i653Yxtj9IbIbUNr4DM1jowHlhDiDqA11wRxHOHkp5cs2Dxp8McUAaLG7j1lzzmJPmB4LqLV1n07PSIioIiICIiAqPyqY1uqQRA2dO7L7jdXeZyt8Srq4rhvKJi5qq9zGaiMtgYON3AkEjvebe6Fjq+M9XxO8m2GWifOeLzu2/dYbuPi6w91Wacb6oii+qz5+QdYYQGDxeWnwK94bRNp4WxtPNjba/XbUnxJcfFNlm5xJUHjO8hvZHFdjQOzNnd4haniz6T4Xqy+NXpVReSF7AXmR4aCSQAASSSAABqSSeA7UGIhYnMUNiG2sTGRSRRTVDZptwwxMJaeHzgc4AFlyAHcDrYkC62a3Cql8jiKwxR6gNhhiDrdBM028JNrahoHYg2ysTmKOk2Rv7dZXuP/uiz0jY0ei1ZNjnj6LEMQjPRmmbM38MjNfNBMObf93WLdKvSw4rT3cHwV7B9QsFLOR9hzbxk9h4rd2c2tgrA8MDo5YzaWCUZZY+i5b0jX2h42QSDwR+/wDdY79izzfktc6IMRb0fv8Af6rE5nXr8ens7lme7tt/wsT3Hot+iCIxuzYZbjQRyE310yEcfFU/kmvacdA3bu4neA/0g27FNbfV+7pXNFgZPmx08Tc+H6r3ye4W2KiDzxmJlv8AZHMYPwtv7yIieU1gJpSOIdO3vbljJ9SFWMLps8jR1kX7hqfgpjlCxDPWCIcKeMMP+pIRI/yGQe6sWzVN7TuoBo8dT6Aea52bXOzesdG2DoM82cjRv6LpAVb2HoMkGY8XKzLo6iIiAiIgIi+FBEbVYyKWllm6Wtswdb3c1vqfIFcd5O8P3tXvHC7YQX3+245WeN8zvBWPlnxvWKlaeA3z+83aweQefELc5P8ACjDRtcRZ0xMp6DlNgwfhbf31zvvTH30kNpKh26EbPbmc2JtuPP0J8BcnsCsVHTCNjWMFmsaGtHY3Qeg9VWaH56ue7TJTNyjqMsoF7dobmv8AeCtDL/vgtts7CvaxtK9hUe1SpZP7TrpoDc0VC5rZWfVqqg87I/rjjtq36zuOiuwXNuSHEQH4hSyaVDKyaZwJ1c17g0nwc3+cdaDDVbQOfjFTNne2kwimdna1zmsllIJyuA0NzcW/yhooRu1+LU1BDiEs8UjJ5AG0z47PcHOdYMewA6hpPYLcVccY5Mw+mq4KaYxGtqflEz3NLyW+1uhYjm5ucCb+0QmObGyTV2GtDW/IaIZnAvF88bQIwWHVwG7j114u4dIRWO7WTnGYIYG1D44I2fKYorHn1HDe6WyszxXJtoXcNVO/9R8O3+4FVGX5sl+du817Zd7bJ43trxVChgrIKTG3Ppp21Mzs5ly2aYXSEOEbr3dZrpHXA0aOjRaeHYH8sooqClxKjk3obI2B8O7mjc0Z5AJGAkkc72gbgEXsg6Pj2074sQo6KKNsjqjO6UuLhuohpmGX7sh105o4XVX5RJHQGmxNkboZ4qgU7gbXmgcH2DraWIY4dzuwLNsjUsqMRr8Sle1sEFqKF73BrQ1tg593EAXDQdf8a3ELxVVX9uV0TIQTh9HJvZZSCGzyttZjb8RbTrs57ja7UF+mj1I6ifQ2C1XMUi9nG/E/nqtZ8f6oNBw7Fq1FuzyuFIuj7FH1oAFzwsb9mnwQc226cairhpYzrdre58xDRf7rTfwK6UIo4IxwbFCy56LRxN7fstXPthKX5XiU1SdREHPbfrkJij/lEhVh5SMRMVE5n1qhzYAOnL7chN/staPfURzB1U6aR8z/AGpnvld2ZiXW8Lq7bN0FxGzpdzj71j8LKoYdS53tb0EgeHE+gK6vsNQZ5w7oasz2sce210XD6fJG1o6APgtlfAF9W3QREQEREBY5pAASTYAEk9QGpPksipfKlje4oXMBs+c7oW45eMh/CCPeCluRL5HLKiR2JYjc/wB/J+GMafyxt811fEKttPC55FmsbfwA0HwVH5K8Ju6Spdwb80z7xAc8juGQe8VPbT/PzQUo4PdvZf8ATjubeJ08Qs8/TPH1qR2VpTFTsz/SPJleNDzpNbHuaGjwVgbIo+F3X0/FbkZW2200rK1YWle2oMoK59t5ydSTTCuw+Tc1jdSAcm9IFrh3Br7c03GVwte1rq5txqL5T8lzfPbrfZbEXjLizMHWsbHQi+i3TILgEi5vYEi5txsOmyDktLyyVNIWxYpRPa8cZG/Nl46927mO67sdbXgFaKHlgwyQC85iJ6JY5G28Q0t9Vb6qkZK0skY17Txa9oe0+664VdreTPDZTd1HED1xh0XpEWj0Qff+pWG/+ug/Ef0UN/4+wSneZYnQ70350FOS83489sYGvaQtr/o7hn+C/wD+6a39S3aLkxw2I3bRxOP+Zml9JHOHogjMO2NoK+kgeIJY6d0ktUyAuLA90ugkeGkmxDea0OADXq20eHxwsbHCxscbdGsYA1o7gOvW54rajiDWhrQGtaA0AAAAAWAAGgAtwCOCDXc1YnRracF4cxBGTxd3iqpt1iG6o5CPaf8ANt16X6X8ldJo1y3lIqN/VU9E085xbe38UxDG6dgObwQTfJrhAhoQ+2s5Mt/sN+bZ6MLvfVW5Tq/PVMiBuIGXPT85MQ4jwaGDwK6uaVkUYaLNjjZbsEcbf+1q4RXVZqJpJnXvM90ncCbgeAss1ju+N7Zym5xf/CLeLtfgPVdn2EoMkOYjVy5fs9Q81jRxecx8dB6ALt+F0wZE1vUB8FeZ4vMzlthERVoREQEREHklcN5V8b31aWN1bTt3Y7X3zPI8crfcXYdoMWFNTyTu/u2kgdbuDW+Li0eK4dsXQGqxBhk5wa508h6yDmF/vSOaO66x1+Mdfjp2z2E/JaWOLpa27z1vdznepsOwBQuAP3889T0F24j6fm4/aPvOt+FSu2WKmClkc323WjZb+OU5R46k+C1sIw4QRMjbwY3LfrI4nxJJ8VptMxO+K2YpRdR7ZD29fgvLMbgEm6M8W8BA3ZkYH68BlJvfVUTsZWdj1oRvsNf+FixZ1RuSKTdb0kAOlJyMBuC/K0HOR0N0B6+ghT+UHGfkuKYfJC1stQ9k9Pucwa57ZsoizE+y3eF2p7bda22tbQTMnrM9ZiVVdsccTQ7dtA50dO1xAijaDq8kE27wtbajYnc4dK+DPPWslhq3TOGaaaSF4PAcAGl2VjdAB08VoV9XFJjE8lXVy4eRBT/JHBzYg6J7N5ICZWFrvnDqNDdtuhBeNn9rm1MskD4Zaeoia17opQ25Y42D2OYSHt4DTpW7S7SUskphjqIXytJBjbIxz9NTzQb6WPC9rLmuN0brCSKv+VyYm+DDY5mtYzdQtkc+Wzo+a89GYDpKk9vtnaeOCipqSKOOofUwR0z2Na2RgjOZ8heBmIDbFx11N0HSFq1+JxQNzzSMjaSAC9waCeNh1qhYPQSYtUVdSaqrghbP8npmwTbppbCMr3lpaQbuN+HX1LLsbSOxKjJrJHyiCqqI4JgQx0sLCwBziBY3c06ix5vHiSHQV8KNjAAA0AFh2AaAeVl9KDzZeHBZF8KDVnAAJPQCe62t/iuUbAw/LsYqKs6thDnMv1vJhj8miR3krxyi4x8moJXD23jdM+9IC34X8locj+CCHDhJbnVD3SE/YaTGz0aXf/IUGblFrt1QyAe1MWwN9/Vx8GA+a5TT0d3Bo7B52/K6vfKZV7ypihHCFhkd9+XmjyaPVVujp9b+Pnw/fasX1y696xbNisPzztNtGrqLQqjsBQZYy88XK4BbdRERAREQF8K+rw5yDmnLJjRDIqZp9s71/c02YD713e4F45MMI3dK6Yizpnc3/TjuB5uznyVD20xo1FVPNxbd2X7kYIZbwF+9xXZ6GmEUUcY4MZGzya0H81ifeuc961TtpawS4lBT8WU7HVLx1yO5rAe64PipmJ/HoHZ+ei5vheKFmKzmYkGR80JJ6HCY5QSeA5rfMLoMT7npB6eu448D6Lbo2a/ERBDJK8jJEx0hHXlHDjrc2HiqXVYWyHBZH1kTZKioa+XnMaX/ACmr+ja0kZg5oLDYHTK5TW0uDOq2RQ2+ZdMx1Qb5SYo7uDBbXnOtr0FqyUWy0EcjHgzPMRzwtmmfMyFxHtMjcbXHG58EGlh8M1RNKx9XPDDh8MNO58Mpjz1DIw+d7jYhwYARY9QXugx/En0Zq4ZIdyxj5I21DHOnqI4sxL5Xx2bG52U2AGmlz0nch2XdHhstIyS8kkc95XAtzyTFxc9w1te4bfWwWhI2sqaWOh+TGlbkjgnmMkbmNiY1rXCANJc5z2ttqNM1u1BYI+UOLdUxEU0k1VC2dtPCwSSNbbUuuQGtvcBx42UhSbS0tTTullG6jjeY5BVsbEY5BY5XCTm31bwKqeyWJU0NXiG+kjgl37YGRyPay1LTxhsGTORmBGunUOxeMQM1ZisrmQQ1EWGhkTYZpDGN9KM7pGAtc0kBuUZ9BYFBcq7DaPEqYMzMkha4OY+B7fm3s4OjfHoxwufM6LUg2EjiMkkc0z6p0T4oqipkdUOgzAi7ASLcejj53rNPh9bG/EqmmpPkj5KWJsUTTHIJJ2kl0jMnMc4NuBoLkjTVb+xLBKyOpp8QrJMmlVBO4TEva0lzDG4ZoX5gbFpN7aIJmXZ6Wlwg0lCA6ZsBjYScgL3/AEklzwN3vcO2yltnMJbSUsFO21oo2suOBdbnHxdmPiqfgO1uJVcIq4IaOWBxcBAJZGVDQ12XK57huw+2tj0EKbxjb6mp5TARNLK0B0jIInTGIH/ELdG93G1tNUFoBXxxUbhO0EFTAJ4ZWuiN+d7OUji1wdbKRcaHr8VuRTtcLtcHDhdpDhfvBICDKCvhKZljkeALk2Gtz2W19LoOV8rdWaiqpaGM6lzXG3Q+U7tl+7Nm8Cur0tIyGJsbNGRtawdjWNsPQLk2wjPl+Nz1ZuWxBz26aA/Qxjy3jvdXRNtMR3NHIQec8bpve/T4ZvRQcxr6k1E8s3+LISPujmtHkF7pobuDR0kD8l8hhDR2NFvy/VTOyVDvKhvU3VZn25ce3XScFpN3CxvYFvrywWXpbdRERAREQCqxyhYvuKKSxs6X5pvXzvaPg3N6KyuKoG1VAcQqXxB2VlNERm6N/JYgHssBfsBWe7kS7njj9THcOHC4I8xZdr2ZxZtTRwzNI50bWvH8MjGhr2ntuL9xC45UU5a4tcCC0kEHoINiPAhb+y21TqB7gQX08pzPYDqx/DeN6vDxSOfPni57V7HF87qmCJkwkA39O7MHPcNN7G5urXEAXtrcE2deypdZtfNSPyZXgD+7qdXgdTZAGkjvC6rQYrHNG18MjJmO4agOFuIyk8R2X4rNUZC3LKw5T0PaS3ycC30VdHNaTlOYfpopB08zI8DXo4G3Yp6i24pJLBswY7qfeM/zWHgCpCr5PqCUfQsaT0szRn/83AfylV7EeR5v9xUPH2ZAyUeB5jkVbKaqa8Xa5rhxu12YeJFwtxkl+3t0XJ6nk4racl8ZYcouXMkdARa54yZR0dDlHU+3NdE/LvXPAsLP3cvmRr4gpo7XJRxPLXPjje5ti1zmMcW215rnNJHRwIWjiGykMsrp2PngmeAHyQSmJ0gaLDOLFrrDpIuqNRcqkgFpqdrut0by3QdOV4I9VP4fyn0b7ZjJCT/Gwub+Jl/gronarD6uNsQo6hp3efO2rD5t9mIdd0o57XDnAWsLFRtFQVNHLU1z4W1E1SYmvhpLtDI42kmRok500hdlv02LjfXSYw/aCCb6KeOQ9Aa9t7H7N83mFIGTr8EFKwEudiZqKGlqaeB0Urqtk0ZhZNNlcYxHGSfnC61y3rPWb7fJli0EOGuqpZ4w+WSapqXZwHB5eeYWk5rhrRYdJd2q1ioUTUbIUMku+fSQOkJzFxZxd0ktByuPaRfrugoFBSPqIIKNzcrsVrZcRlbYjd0rDm1HRny3b3BdOwnY6ipZjNTwMhkc0xktLrZS4OIyk5eLRrboWOPB4/ljqy73SmEU4BIysYHZjkFrgnp1PT1qX36DOXKs7f438noZXA8543be9+nwup4yLlvKlXmoqIKNlyczSQNefIcjBYdrggtPIzg25oN4faqHudf7EfzbfVr3e8sXKJiGeoigHCJpmf8AeecrAe4NJ8QrzhtAynhjhZoyJjY29zRa/wCfiuRT13yionqBwllIZ/px/NsPcQAVGerkfX6NHbr+/VXjk+oLNdIenQKkObmeAOwLrOz9Hu4GN7AVJE4mRJAL6iLTYiIgIiIPLlzXG8GqKZ75WyuaHuc4uD+N3E6jTXVdLKhdo8CNSwAG1lnrmdDjuJ0zpXOe+znO1LtBc2tfQdiiZKSx9kknS3euiVWw0zOGqiKnBZWHnMKz8az8Zqn/ANlyR3fG58JPtbtzmX7SAcp8UpdpK+H6OreR1OH5t/RX2h2QmmaSG2BBGvaFWsW2UfC7K63nb4plh8bvjDT8qlTH9PBHI3pc3mn8TMvqFYcO5V6WT22yxadBbKPLTTuKpk+FH6zMw6iDY9+Va8+HQvPPiAPW02Pp+i1Oovv9XLbXlPpfkz4qR7ppZWlhdkcxsTXizjzvadYkADQXuTpY8cMevGyskmzcR9iVzexwB/Ras2y8o1aWvHYbHyP6rRsRDZXjg6/fr8VsR4k4aFunZp+oSfDpWe1G4dtrjzGi1wUxW63EWG2YW16Rr5hT+B4tXf8AlZZnsb0Rlz8t72BjN+o9HQVU10/kLijMlW02zlkOVh1DgHvLiAeJHM7bE2UwYKLlKqGG0wY8jQ5mOieO/L0+6rDR8p8LvbY5vaxwkA7SOafRXPEcIp5bNnja63DNcEdx4qvV3JbSSXLC5nZo4a99iqNuh2vp5NGTMJ/hcSx3k6ylHYiwC5c0DvHmqDX8ksw+hlY8fwuOX0dcKIbsFXtflfDdoPSXZfxRuVwXrHNvaenYSHiR/wBVrTe514m2gVO5NIJKzFhPJruw+d9xo3TJE3sJc7N2Bi24+TOole0ZIoW6EuaZZCPelNyextl03ZbZuGhhEUI1Ju959qR3W63VrYdAUDbfFhT0M772JYY2fekBaLdwJPguY4dDkY1v8LR5/wDJUnt3tKKupbTxEOhpnZ3vBBD5eFgepuov0knqCj/q95v5f7lZrn17cSuzFHvaho6jddZjbYW6tFSOT2g9qQ+CvIWnR9REQEREBERAXyy+og+ZV4fA08QD4LIiDwyMAWAsFCY7su2pNybEaKeSyDnVVyfSD2Df0UJWbJzN9qO/gCuvr4WX4oa4RUYEOlrm/DyK0X4JbVrvMW9Qu9z4XG/2mDyUVV7FwP4C3cs/GLrifyWZvC57rH/dadQxp+kiae8WPmR+a69V8nf8DvNQ1ZsVO36ocPNMs+qmRy6XBKd3DPH3G49brANm3NOaGbUcD7DvMK91ezlvaisesafBRkuAjocR3gH/AHTevxM/1GUe1GK0w+lfIwA3BIkFrdRPDwU1QcsTuE0UTj1tL4neI9n0Wg7C5RwII7/yK0Z6E/3kfmL+uqnyn9h66Fh/KdSvsHuki+8BIz8Qt8FYqTaqneLsqYSPvFn9QAXEP7JiPBtj9kkfAr4Nn4zwv+I3/VXZU3Pt2yt29oohd9Swn+GPNK4nsyi3qqPtDymzVgdBRNMUZOVz788t+04aMB15rSXHhcKpQ4EwH2M3YS4+nBTFOzKAALDoFrDyVS9MuF0AiYGt16yeLj1n4AKTIu63cFipR09QupPZ+i3k7B2gn0T+s8+3XSdmKHd07B0kXKmAscLLADqCyKuoiIgIiICIiAiIgIiICIiAiIgIiIC8kL0iDDJStdxaD4KOqtmYH8WW7lLogp9Xyfxn2CQoar2Clb7JBXSV8sg41W7LyN9uK/bb9FFS4KB0Ob++1d4dGDxC06jBon+0wKWS/Y4cKAjg79/BbcBI42K6fV7DQv4DKoWr5PHD2HXWfj+Jk/FbrKxz42NIaAwZRa1yL31sBf8A2Vl5PaC7nSHoUNU7IzsPs37lfdlsNMMABFieKvMyLiaAX1Ai0CIiAiIgIiICIiAiIgIiICIiAiIgIiICIiAiIgIiIFl8svqIPmVLL6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10" descr="data:image/jpeg;base64,/9j/4AAQSkZJRgABAQAAAQABAAD/2wCEAAkGBhQSERUUEhQWFRUUFhQUFxcYGBcWGBUXFBUWFRoXGBcYHCYeGB0jHBQUHy8gIycpLCwsFR4xNTAqNSYrLCkBCQoKDgwNGg8PGCwcHBwpKSkpKSkqKSkpKSkpKSkpKSksKSksKSksKSkpKSkpKSksKSkpKSksLCkpKSkpKSkpKf/AABEIAOEA4QMBIgACEQEDEQH/xAAcAAEAAgMBAQEAAAAAAAAAAAAABQYDBAcCAQj/xABIEAABAwIDAwkDCgMHAgcAAAABAAIDBBEFEiEGEzEHIkFRYXGBkaEygrEUIzNCYnKSwdHwUqKyFUNTY3Ph8RfSFkRUdIOTo//EABcBAQEBAQAAAAAAAAAAAAAAAAABAgP/xAAeEQEBAQEBAAMBAQEAAAAAAAAAARECIRIxUUFhA//aAAwDAQACEQMRAD8A7iiIgIiICIiAiIgIiICIiAiIgIiICIiAiIgIiICIiAiIgIiICIiAiIgIiICIiAsNTUtY0ucbNaCSeoBZSqhyh4ru4BGDq83P3Rp/UR+ErPVyaluTU7TbQ08nsys7iQ0+TlINfcXGoXGXYVG2kbMJxvHEfNi1/aLbWvmvbnX4LXw+sqQfmHSE9TMx16uaufP/AErPys+47hdLqtbN44RDaqL2PaTcygtuCbjUgDThZaON8pkEDw1g3w+sWutbuuOd8O1dPlM1rZi6IqbQ8qdE/wBt7oj9tpI/Ey487KeotpKab6KoieeoPbfyvdWdSmpRF5zpmVV6RfLr6gIiICIiAiIgIiICIiAiIgIiICIiAiIg8krkG2eK7+qdlN2tOVvTe3NFu8knxXSNqMV+T0z3/WPMb952noLn3Vz3YXDRLM6V4u2O1r8M7vZ77NBPkuXXtkc+/biU2e2GaAH1Iu7ju+hv3z9Y9beHXdWmOYNGWJtwNLMADR8AvFQS4tYD7XG3G3T++9SLYwBYCwGgC6SY3JiKlmcNTC8Dss70BURWvpZD862Mn7bQD6hWtwWpUQhw5zQ4faAPxVxcUet2Jo5dW3jv0xu077EEKq1fJLINYKy9uAkYfiCR6LpVVs9Tu+pkceljnR/0kD0UbJs3I3WKqkH2ZGMlHmMruvpUyJjnseH43SaROke3/LluPwl1vQrdp+VzE6Y2qYC4D/EiI/maGj4q2yQ1sfBsMw+xI6J34ZQW/wAySY/JGPn6aZg6SY960+9EXDzTBpYby/wutvYC3rLHg/yua3+oq14dyqYfKL77J2Pa4eoBHqqif7LqtDFTOdwIAax48Oa4FR9TyV0T9Y3zQnscHDyeL+qejsNDi8MwvFLHIPsPa7+krazrgdRyVzs51NWBxGoEjS03++0u/JeYp8dpdRvXgfwyCUH3Hl39Km38PX6AzJdcMo+XGricGVMAzcOcx0bj5f8AarVh/LXA7SaGRnawiQeRyn0KfKGulIqxR8o1BJYNqWtJ/jDo/V4A9VYKerbIMzHNeOtpDh5hXZVZ0XzMl1R9RfLr6gIiICIiAiIgL4V9WCpqAxjnuNmtBcT1BoJPoEHN+VHGLyNgB0YMzvvOH5N/rU3snQbmlY0izn/OO736gHubYLn+G5q/EAX/AF3mR/2WNNyP6G+K6fX1Yjjc93GxPef+Vz59usc+3WTDufK9/QyzB3mxNu4f1KUIWphdKY4mtJ53F333G7vXTwW2ujbwQsEgWwQvBag1JGdK1nRhb8jVgkiCDTLP3a3/ACvmTqK2DER0eXUsLm/uw8kGlXYdFLfexxyDT22Nf6uF/VREux8A1iMsB/ypXtA9xxcz+VWA26v18ljMfUgr/wDZNVH9HUiTsmiH9cJB/lXgYlWM0kpg/thma6/uS5XeqsDwviGK1UbV0xs2pYWdk8LmjwLmlvkV5OA4fUi7AzXpid/2mysMrARYi/mQoPENlaaW5dC0E/XYN2fNlvVExEVnJoyxMUzgepwBHiRqFWsR2fqqLn84NuBvInEAHozEWLewnRTuKUdTQM31NM+WJmr4ZjmytHSx/Gw6vHVWTANoGVUAeALOBa5p4dTmuHBw46HsWbzGbyouH8odfD7NQ9wHQ+0g/nBPqrfs/wArVZNI2L5PDK4hx0eYbhoJJu8lo0CoO02DCmqTG36J43kVzcht7OYT0lpIF+ot7VGMbc6/v9i653Yxtj9IbIbUNr4DM1jowHlhDiDqA11wRxHOHkp5cs2Dxp8McUAaLG7j1lzzmJPmB4LqLV1n07PSIioIiICIiAqPyqY1uqQRA2dO7L7jdXeZyt8Srq4rhvKJi5qq9zGaiMtgYON3AkEjvebe6Fjq+M9XxO8m2GWifOeLzu2/dYbuPi6w91Wacb6oii+qz5+QdYYQGDxeWnwK94bRNp4WxtPNjba/XbUnxJcfFNlm5xJUHjO8hvZHFdjQOzNnd4haniz6T4Xqy+NXpVReSF7AXmR4aCSQAASSSAABqSSeA7UGIhYnMUNiG2sTGRSRRTVDZptwwxMJaeHzgc4AFlyAHcDrYkC62a3Cql8jiKwxR6gNhhiDrdBM028JNrahoHYg2ysTmKOk2Rv7dZXuP/uiz0jY0ei1ZNjnj6LEMQjPRmmbM38MjNfNBMObf93WLdKvSw4rT3cHwV7B9QsFLOR9hzbxk9h4rd2c2tgrA8MDo5YzaWCUZZY+i5b0jX2h42QSDwR+/wDdY79izzfktc6IMRb0fv8Af6rE5nXr8ens7lme7tt/wsT3Hot+iCIxuzYZbjQRyE310yEcfFU/kmvacdA3bu4neA/0g27FNbfV+7pXNFgZPmx08Tc+H6r3ye4W2KiDzxmJlv8AZHMYPwtv7yIieU1gJpSOIdO3vbljJ9SFWMLps8jR1kX7hqfgpjlCxDPWCIcKeMMP+pIRI/yGQe6sWzVN7TuoBo8dT6Aea52bXOzesdG2DoM82cjRv6LpAVb2HoMkGY8XKzLo6iIiAiIgIi+FBEbVYyKWllm6Wtswdb3c1vqfIFcd5O8P3tXvHC7YQX3+245WeN8zvBWPlnxvWKlaeA3z+83aweQefELc5P8ACjDRtcRZ0xMp6DlNgwfhbf31zvvTH30kNpKh26EbPbmc2JtuPP0J8BcnsCsVHTCNjWMFmsaGtHY3Qeg9VWaH56ue7TJTNyjqMsoF7dobmv8AeCtDL/vgtts7CvaxtK9hUe1SpZP7TrpoDc0VC5rZWfVqqg87I/rjjtq36zuOiuwXNuSHEQH4hSyaVDKyaZwJ1c17g0nwc3+cdaDDVbQOfjFTNne2kwimdna1zmsllIJyuA0NzcW/yhooRu1+LU1BDiEs8UjJ5AG0z47PcHOdYMewA6hpPYLcVccY5Mw+mq4KaYxGtqflEz3NLyW+1uhYjm5ucCb+0QmObGyTV2GtDW/IaIZnAvF88bQIwWHVwG7j114u4dIRWO7WTnGYIYG1D44I2fKYorHn1HDe6WyszxXJtoXcNVO/9R8O3+4FVGX5sl+du817Zd7bJ43trxVChgrIKTG3Ppp21Mzs5ly2aYXSEOEbr3dZrpHXA0aOjRaeHYH8sooqClxKjk3obI2B8O7mjc0Z5AJGAkkc72gbgEXsg6Pj2074sQo6KKNsjqjO6UuLhuohpmGX7sh105o4XVX5RJHQGmxNkboZ4qgU7gbXmgcH2DraWIY4dzuwLNsjUsqMRr8Sle1sEFqKF73BrQ1tg593EAXDQdf8a3ELxVVX9uV0TIQTh9HJvZZSCGzyttZjb8RbTrs57ja7UF+mj1I6ifQ2C1XMUi9nG/E/nqtZ8f6oNBw7Fq1FuzyuFIuj7FH1oAFzwsb9mnwQc226cairhpYzrdre58xDRf7rTfwK6UIo4IxwbFCy56LRxN7fstXPthKX5XiU1SdREHPbfrkJij/lEhVh5SMRMVE5n1qhzYAOnL7chN/staPfURzB1U6aR8z/AGpnvld2ZiXW8Lq7bN0FxGzpdzj71j8LKoYdS53tb0EgeHE+gK6vsNQZ5w7oasz2sce210XD6fJG1o6APgtlfAF9W3QREQEREBY5pAASTYAEk9QGpPksipfKlje4oXMBs+c7oW45eMh/CCPeCluRL5HLKiR2JYjc/wB/J+GMafyxt811fEKttPC55FmsbfwA0HwVH5K8Ju6Spdwb80z7xAc8juGQe8VPbT/PzQUo4PdvZf8ATjubeJ08Qs8/TPH1qR2VpTFTsz/SPJleNDzpNbHuaGjwVgbIo+F3X0/FbkZW2200rK1YWle2oMoK59t5ydSTTCuw+Tc1jdSAcm9IFrh3Br7c03GVwte1rq5txqL5T8lzfPbrfZbEXjLizMHWsbHQi+i3TILgEi5vYEi5txsOmyDktLyyVNIWxYpRPa8cZG/Nl46927mO67sdbXgFaKHlgwyQC85iJ6JY5G28Q0t9Vb6qkZK0skY17Txa9oe0+664VdreTPDZTd1HED1xh0XpEWj0Qff+pWG/+ug/Ef0UN/4+wSneZYnQ70350FOS83489sYGvaQtr/o7hn+C/wD+6a39S3aLkxw2I3bRxOP+Zml9JHOHogjMO2NoK+kgeIJY6d0ktUyAuLA90ugkeGkmxDea0OADXq20eHxwsbHCxscbdGsYA1o7gOvW54rajiDWhrQGtaA0AAAAAWAAGgAtwCOCDXc1YnRracF4cxBGTxd3iqpt1iG6o5CPaf8ANt16X6X8ldJo1y3lIqN/VU9E085xbe38UxDG6dgObwQTfJrhAhoQ+2s5Mt/sN+bZ6MLvfVW5Tq/PVMiBuIGXPT85MQ4jwaGDwK6uaVkUYaLNjjZbsEcbf+1q4RXVZqJpJnXvM90ncCbgeAss1ju+N7Zym5xf/CLeLtfgPVdn2EoMkOYjVy5fs9Q81jRxecx8dB6ALt+F0wZE1vUB8FeZ4vMzlthERVoREQEREHklcN5V8b31aWN1bTt3Y7X3zPI8crfcXYdoMWFNTyTu/u2kgdbuDW+Li0eK4dsXQGqxBhk5wa508h6yDmF/vSOaO66x1+Mdfjp2z2E/JaWOLpa27z1vdznepsOwBQuAP3889T0F24j6fm4/aPvOt+FSu2WKmClkc323WjZb+OU5R46k+C1sIw4QRMjbwY3LfrI4nxJJ8VptMxO+K2YpRdR7ZD29fgvLMbgEm6M8W8BA3ZkYH68BlJvfVUTsZWdj1oRvsNf+FixZ1RuSKTdb0kAOlJyMBuC/K0HOR0N0B6+ghT+UHGfkuKYfJC1stQ9k9Pucwa57ZsoizE+y3eF2p7bda22tbQTMnrM9ZiVVdsccTQ7dtA50dO1xAijaDq8kE27wtbajYnc4dK+DPPWslhq3TOGaaaSF4PAcAGl2VjdAB08VoV9XFJjE8lXVy4eRBT/JHBzYg6J7N5ICZWFrvnDqNDdtuhBeNn9rm1MskD4Zaeoia17opQ25Y42D2OYSHt4DTpW7S7SUskphjqIXytJBjbIxz9NTzQb6WPC9rLmuN0brCSKv+VyYm+DDY5mtYzdQtkc+Wzo+a89GYDpKk9vtnaeOCipqSKOOofUwR0z2Na2RgjOZ8heBmIDbFx11N0HSFq1+JxQNzzSMjaSAC9waCeNh1qhYPQSYtUVdSaqrghbP8npmwTbppbCMr3lpaQbuN+HX1LLsbSOxKjJrJHyiCqqI4JgQx0sLCwBziBY3c06ix5vHiSHQV8KNjAAA0AFh2AaAeVl9KDzZeHBZF8KDVnAAJPQCe62t/iuUbAw/LsYqKs6thDnMv1vJhj8miR3krxyi4x8moJXD23jdM+9IC34X8locj+CCHDhJbnVD3SE/YaTGz0aXf/IUGblFrt1QyAe1MWwN9/Vx8GA+a5TT0d3Bo7B52/K6vfKZV7ypihHCFhkd9+XmjyaPVVujp9b+Pnw/fasX1y696xbNisPzztNtGrqLQqjsBQZYy88XK4BbdRERAREQF8K+rw5yDmnLJjRDIqZp9s71/c02YD713e4F45MMI3dK6Yizpnc3/TjuB5uznyVD20xo1FVPNxbd2X7kYIZbwF+9xXZ6GmEUUcY4MZGzya0H81ifeuc961TtpawS4lBT8WU7HVLx1yO5rAe64PipmJ/HoHZ+ei5vheKFmKzmYkGR80JJ6HCY5QSeA5rfMLoMT7npB6eu448D6Lbo2a/ERBDJK8jJEx0hHXlHDjrc2HiqXVYWyHBZH1kTZKioa+XnMaX/ACmr+ja0kZg5oLDYHTK5TW0uDOq2RQ2+ZdMx1Qb5SYo7uDBbXnOtr0FqyUWy0EcjHgzPMRzwtmmfMyFxHtMjcbXHG58EGlh8M1RNKx9XPDDh8MNO58Mpjz1DIw+d7jYhwYARY9QXugx/En0Zq4ZIdyxj5I21DHOnqI4sxL5Xx2bG52U2AGmlz0nch2XdHhstIyS8kkc95XAtzyTFxc9w1te4bfWwWhI2sqaWOh+TGlbkjgnmMkbmNiY1rXCANJc5z2ttqNM1u1BYI+UOLdUxEU0k1VC2dtPCwSSNbbUuuQGtvcBx42UhSbS0tTTullG6jjeY5BVsbEY5BY5XCTm31bwKqeyWJU0NXiG+kjgl37YGRyPay1LTxhsGTORmBGunUOxeMQM1ZisrmQQ1EWGhkTYZpDGN9KM7pGAtc0kBuUZ9BYFBcq7DaPEqYMzMkha4OY+B7fm3s4OjfHoxwufM6LUg2EjiMkkc0z6p0T4oqipkdUOgzAi7ASLcejj53rNPh9bG/EqmmpPkj5KWJsUTTHIJJ2kl0jMnMc4NuBoLkjTVb+xLBKyOpp8QrJMmlVBO4TEva0lzDG4ZoX5gbFpN7aIJmXZ6Wlwg0lCA6ZsBjYScgL3/AEklzwN3vcO2yltnMJbSUsFO21oo2suOBdbnHxdmPiqfgO1uJVcIq4IaOWBxcBAJZGVDQ12XK57huw+2tj0EKbxjb6mp5TARNLK0B0jIInTGIH/ELdG93G1tNUFoBXxxUbhO0EFTAJ4ZWuiN+d7OUji1wdbKRcaHr8VuRTtcLtcHDhdpDhfvBICDKCvhKZljkeALk2Gtz2W19LoOV8rdWaiqpaGM6lzXG3Q+U7tl+7Nm8Cur0tIyGJsbNGRtawdjWNsPQLk2wjPl+Nz1ZuWxBz26aA/Qxjy3jvdXRNtMR3NHIQec8bpve/T4ZvRQcxr6k1E8s3+LISPujmtHkF7pobuDR0kD8l8hhDR2NFvy/VTOyVDvKhvU3VZn25ce3XScFpN3CxvYFvrywWXpbdRERAREQCqxyhYvuKKSxs6X5pvXzvaPg3N6KyuKoG1VAcQqXxB2VlNERm6N/JYgHssBfsBWe7kS7njj9THcOHC4I8xZdr2ZxZtTRwzNI50bWvH8MjGhr2ntuL9xC45UU5a4tcCC0kEHoINiPAhb+y21TqB7gQX08pzPYDqx/DeN6vDxSOfPni57V7HF87qmCJkwkA39O7MHPcNN7G5urXEAXtrcE2deypdZtfNSPyZXgD+7qdXgdTZAGkjvC6rQYrHNG18MjJmO4agOFuIyk8R2X4rNUZC3LKw5T0PaS3ycC30VdHNaTlOYfpopB08zI8DXo4G3Yp6i24pJLBswY7qfeM/zWHgCpCr5PqCUfQsaT0szRn/83AfylV7EeR5v9xUPH2ZAyUeB5jkVbKaqa8Xa5rhxu12YeJFwtxkl+3t0XJ6nk4racl8ZYcouXMkdARa54yZR0dDlHU+3NdE/LvXPAsLP3cvmRr4gpo7XJRxPLXPjje5ti1zmMcW215rnNJHRwIWjiGykMsrp2PngmeAHyQSmJ0gaLDOLFrrDpIuqNRcqkgFpqdrut0by3QdOV4I9VP4fyn0b7ZjJCT/Gwub+Jl/gronarD6uNsQo6hp3efO2rD5t9mIdd0o57XDnAWsLFRtFQVNHLU1z4W1E1SYmvhpLtDI42kmRok500hdlv02LjfXSYw/aCCb6KeOQ9Aa9t7H7N83mFIGTr8EFKwEudiZqKGlqaeB0Urqtk0ZhZNNlcYxHGSfnC61y3rPWb7fJli0EOGuqpZ4w+WSapqXZwHB5eeYWk5rhrRYdJd2q1ioUTUbIUMku+fSQOkJzFxZxd0ktByuPaRfrugoFBSPqIIKNzcrsVrZcRlbYjd0rDm1HRny3b3BdOwnY6ipZjNTwMhkc0xktLrZS4OIyk5eLRrboWOPB4/ljqy73SmEU4BIysYHZjkFrgnp1PT1qX36DOXKs7f438noZXA8543be9+nwup4yLlvKlXmoqIKNlyczSQNefIcjBYdrggtPIzg25oN4faqHudf7EfzbfVr3e8sXKJiGeoigHCJpmf8AeecrAe4NJ8QrzhtAynhjhZoyJjY29zRa/wCfiuRT13yionqBwllIZ/px/NsPcQAVGerkfX6NHbr+/VXjk+oLNdIenQKkObmeAOwLrOz9Hu4GN7AVJE4mRJAL6iLTYiIgIiIPLlzXG8GqKZ75WyuaHuc4uD+N3E6jTXVdLKhdo8CNSwAG1lnrmdDjuJ0zpXOe+znO1LtBc2tfQdiiZKSx9kknS3euiVWw0zOGqiKnBZWHnMKz8az8Zqn/ANlyR3fG58JPtbtzmX7SAcp8UpdpK+H6OreR1OH5t/RX2h2QmmaSG2BBGvaFWsW2UfC7K63nb4plh8bvjDT8qlTH9PBHI3pc3mn8TMvqFYcO5V6WT22yxadBbKPLTTuKpk+FH6zMw6iDY9+Va8+HQvPPiAPW02Pp+i1Oovv9XLbXlPpfkz4qR7ppZWlhdkcxsTXizjzvadYkADQXuTpY8cMevGyskmzcR9iVzexwB/Ras2y8o1aWvHYbHyP6rRsRDZXjg6/fr8VsR4k4aFunZp+oSfDpWe1G4dtrjzGi1wUxW63EWG2YW16Rr5hT+B4tXf8AlZZnsb0Rlz8t72BjN+o9HQVU10/kLijMlW02zlkOVh1DgHvLiAeJHM7bE2UwYKLlKqGG0wY8jQ5mOieO/L0+6rDR8p8LvbY5vaxwkA7SOafRXPEcIp5bNnja63DNcEdx4qvV3JbSSXLC5nZo4a99iqNuh2vp5NGTMJ/hcSx3k6ylHYiwC5c0DvHmqDX8ksw+hlY8fwuOX0dcKIbsFXtflfDdoPSXZfxRuVwXrHNvaenYSHiR/wBVrTe514m2gVO5NIJKzFhPJruw+d9xo3TJE3sJc7N2Bi24+TOole0ZIoW6EuaZZCPelNyextl03ZbZuGhhEUI1Ju959qR3W63VrYdAUDbfFhT0M772JYY2fekBaLdwJPguY4dDkY1v8LR5/wDJUnt3tKKupbTxEOhpnZ3vBBD5eFgepuov0knqCj/q95v5f7lZrn17cSuzFHvaho6jddZjbYW6tFSOT2g9qQ+CvIWnR9REQEREBERAXyy+og+ZV4fA08QD4LIiDwyMAWAsFCY7su2pNybEaKeSyDnVVyfSD2Df0UJWbJzN9qO/gCuvr4WX4oa4RUYEOlrm/DyK0X4JbVrvMW9Qu9z4XG/2mDyUVV7FwP4C3cs/GLrifyWZvC57rH/dadQxp+kiae8WPmR+a69V8nf8DvNQ1ZsVO36ocPNMs+qmRy6XBKd3DPH3G49brANm3NOaGbUcD7DvMK91ezlvaisesafBRkuAjocR3gH/AHTevxM/1GUe1GK0w+lfIwA3BIkFrdRPDwU1QcsTuE0UTj1tL4neI9n0Wg7C5RwII7/yK0Z6E/3kfmL+uqnyn9h66Fh/KdSvsHuki+8BIz8Qt8FYqTaqneLsqYSPvFn9QAXEP7JiPBtj9kkfAr4Nn4zwv+I3/VXZU3Pt2yt29oohd9Swn+GPNK4nsyi3qqPtDymzVgdBRNMUZOVz788t+04aMB15rSXHhcKpQ4EwH2M3YS4+nBTFOzKAALDoFrDyVS9MuF0AiYGt16yeLj1n4AKTIu63cFipR09QupPZ+i3k7B2gn0T+s8+3XSdmKHd07B0kXKmAscLLADqCyKuoiIgIiICIiAiIgIiICIiAiIgIiIC8kL0iDDJStdxaD4KOqtmYH8WW7lLogp9Xyfxn2CQoar2Clb7JBXSV8sg41W7LyN9uK/bb9FFS4KB0Ob++1d4dGDxC06jBon+0wKWS/Y4cKAjg79/BbcBI42K6fV7DQv4DKoWr5PHD2HXWfj+Jk/FbrKxz42NIaAwZRa1yL31sBf8A2Vl5PaC7nSHoUNU7IzsPs37lfdlsNMMABFieKvMyLiaAX1Ai0CIiAiIgIiICIiAiIgIiICIiAiIgIiICIiAiIgIiIFl8svqIPmVLL6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http://mediapool.getthespec.com/media.jpg?m=LnI0kjXbFLwzukOTw%2FjekQ%3D%3D&amp;v=N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95" y="4029337"/>
            <a:ext cx="1227996" cy="12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ateriel.net/live/3605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53" y="3021746"/>
            <a:ext cx="1125324" cy="112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683568" y="6372036"/>
            <a:ext cx="82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9966"/>
                </a:solidFill>
              </a:rPr>
              <a:t>Does the performance of a </a:t>
            </a:r>
            <a:r>
              <a:rPr lang="en-US" dirty="0" smtClean="0">
                <a:solidFill>
                  <a:srgbClr val="339966"/>
                </a:solidFill>
              </a:rPr>
              <a:t>multicore </a:t>
            </a:r>
            <a:r>
              <a:rPr lang="en-US" dirty="0">
                <a:solidFill>
                  <a:srgbClr val="339966"/>
                </a:solidFill>
              </a:rPr>
              <a:t>processor only depends on its number of cores ?</a:t>
            </a:r>
            <a:endParaRPr lang="fr-FR" dirty="0">
              <a:solidFill>
                <a:srgbClr val="339966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3568" y="593998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9966"/>
                </a:solidFill>
              </a:rPr>
              <a:t>Is the multi-core computing just a matter of hardware </a:t>
            </a:r>
            <a:r>
              <a:rPr lang="en-US" dirty="0" smtClean="0">
                <a:solidFill>
                  <a:srgbClr val="339966"/>
                </a:solidFill>
              </a:rPr>
              <a:t>achievements </a:t>
            </a:r>
            <a:r>
              <a:rPr lang="en-US" dirty="0">
                <a:solidFill>
                  <a:srgbClr val="339966"/>
                </a:solidFill>
              </a:rPr>
              <a:t>?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83568" y="5517232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Describe some </a:t>
            </a:r>
            <a:r>
              <a:rPr lang="en-US" dirty="0">
                <a:solidFill>
                  <a:srgbClr val="339966"/>
                </a:solidFill>
              </a:rPr>
              <a:t>nice examples where multi-core computing could be considered.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551723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591981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6351860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79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MANYCORE PROCESSOR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4097" y="1196752"/>
            <a:ext cx="845637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many-core processor </a:t>
            </a:r>
            <a:r>
              <a:rPr lang="en-US" dirty="0" smtClean="0"/>
              <a:t>is a multi-core processor (</a:t>
            </a:r>
            <a:r>
              <a:rPr lang="en-US" i="1" dirty="0" smtClean="0"/>
              <a:t>probably heterogeneous</a:t>
            </a:r>
            <a:r>
              <a:rPr lang="en-US" dirty="0" smtClean="0"/>
              <a:t>) in which the </a:t>
            </a:r>
            <a:r>
              <a:rPr lang="en-US" dirty="0" smtClean="0">
                <a:solidFill>
                  <a:srgbClr val="C00000"/>
                </a:solidFill>
              </a:rPr>
              <a:t>number of cores is large </a:t>
            </a:r>
            <a:r>
              <a:rPr lang="en-US" dirty="0" smtClean="0"/>
              <a:t>enough that traditional multi-processor techniques are no longer efficient.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983" y="2348880"/>
            <a:ext cx="4648065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endParaRPr lang="en-US" sz="800" u="sng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Tilera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TILE-GX</a:t>
            </a:r>
            <a:r>
              <a:rPr lang="fr-FR" dirty="0" smtClean="0"/>
              <a:t> </a:t>
            </a:r>
            <a:r>
              <a:rPr lang="en-US" dirty="0" smtClean="0"/>
              <a:t>processor family with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identical processor cores. </a:t>
            </a:r>
          </a:p>
          <a:p>
            <a:pPr marL="285750" indent="-285750"/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 </a:t>
            </a:r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Intel Knights Corner </a:t>
            </a:r>
            <a:r>
              <a:rPr lang="en-US" dirty="0" smtClean="0"/>
              <a:t>with around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dirty="0" smtClean="0"/>
              <a:t> cores.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fr-FR" dirty="0"/>
          </a:p>
        </p:txBody>
      </p:sp>
      <p:pic>
        <p:nvPicPr>
          <p:cNvPr id="5122" name="Picture 2" descr="http://www.tilera.com/sites/default/files/products/Gx-Chip-Rotat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564904"/>
            <a:ext cx="1080120" cy="1080121"/>
          </a:xfrm>
          <a:prstGeom prst="rect">
            <a:avLst/>
          </a:prstGeom>
          <a:noFill/>
        </p:spPr>
      </p:pic>
      <p:pic>
        <p:nvPicPr>
          <p:cNvPr id="5124" name="Picture 4" descr="TILE-Gx Diagra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420888"/>
            <a:ext cx="2592288" cy="2231262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3645024"/>
            <a:ext cx="1080120" cy="928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395536" y="4499828"/>
            <a:ext cx="152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83568" y="4869160"/>
            <a:ext cx="72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Cloud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Computing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100" i="1" dirty="0" smtClean="0"/>
              <a:t>Web Applications , Data Center, Database Applications , High-Performance Computing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83568" y="5147900"/>
            <a:ext cx="72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Digital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100" i="1" dirty="0" smtClean="0"/>
              <a:t>Video </a:t>
            </a:r>
            <a:r>
              <a:rPr lang="en-US" sz="1100" i="1" dirty="0" err="1" smtClean="0"/>
              <a:t>Transcoding</a:t>
            </a:r>
            <a:r>
              <a:rPr lang="en-US" sz="1100" i="1" dirty="0" smtClean="0"/>
              <a:t>, Videoconferencing, Streaming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1990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83568" y="5435932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Wireless Infrastructure and Advanced Networking (</a:t>
            </a:r>
            <a:r>
              <a:rPr lang="en-US" sz="1100" i="1" dirty="0" smtClean="0"/>
              <a:t>Base Station, Intrusion Detection, Network Monitoring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07940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649590" y="3358153"/>
            <a:ext cx="4570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64-bit; Up to 750 billion operations/s; Up to 500Gbps of memory bandwidth; </a:t>
            </a:r>
          </a:p>
          <a:p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32K L1i &amp; 32K L1d &amp; 256K L2; C &amp; C++ programming; Linux</a:t>
            </a:r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3568" y="4078233"/>
            <a:ext cx="3130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trillion calculations per second; C &amp; C++ &amp; Fortran</a:t>
            </a:r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35968" y="5877272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do you think could be the issue when designing many-core processors ? </a:t>
            </a:r>
            <a:endParaRPr lang="fr-FR" dirty="0">
              <a:solidFill>
                <a:srgbClr val="339966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35968" y="630002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Did you heard about the </a:t>
            </a:r>
            <a:r>
              <a:rPr lang="en-US" i="1" dirty="0" smtClean="0">
                <a:solidFill>
                  <a:srgbClr val="339966"/>
                </a:solidFill>
              </a:rPr>
              <a:t>Intel Larrabee </a:t>
            </a:r>
            <a:r>
              <a:rPr lang="en-US" dirty="0" smtClean="0">
                <a:solidFill>
                  <a:srgbClr val="339966"/>
                </a:solidFill>
              </a:rPr>
              <a:t>?  Any words about the IBM CELL BE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587727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627985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87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 ARCHITECTURE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4097" y="1196752"/>
            <a:ext cx="8456375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C00000"/>
                </a:solidFill>
              </a:rPr>
              <a:t>multicore architecture</a:t>
            </a:r>
            <a:r>
              <a:rPr lang="en-US" dirty="0" smtClean="0"/>
              <a:t>, there are several cores inside the main processor.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the cores can </a:t>
            </a:r>
            <a:r>
              <a:rPr lang="en-US" dirty="0" smtClean="0">
                <a:solidFill>
                  <a:srgbClr val="7030A0"/>
                </a:solidFill>
              </a:rPr>
              <a:t>concurrently access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main memory </a:t>
            </a:r>
            <a:r>
              <a:rPr lang="en-US" dirty="0" smtClean="0"/>
              <a:t>(</a:t>
            </a:r>
            <a:r>
              <a:rPr lang="en-US" sz="1200" dirty="0" smtClean="0"/>
              <a:t>many other resources are also shared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the cores are </a:t>
            </a:r>
            <a:r>
              <a:rPr lang="en-US" dirty="0" smtClean="0">
                <a:solidFill>
                  <a:srgbClr val="7030A0"/>
                </a:solidFill>
              </a:rPr>
              <a:t>independent</a:t>
            </a:r>
            <a:r>
              <a:rPr lang="en-US" dirty="0" smtClean="0"/>
              <a:t> to each other (</a:t>
            </a:r>
            <a:r>
              <a:rPr lang="en-US" sz="1200" dirty="0" smtClean="0"/>
              <a:t>but indirect dependences occur because of sharing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the system uses the cores through </a:t>
            </a:r>
            <a:r>
              <a:rPr lang="en-US" dirty="0" smtClean="0">
                <a:solidFill>
                  <a:srgbClr val="7030A0"/>
                </a:solidFill>
              </a:rPr>
              <a:t>threads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4098" name="Picture 2" descr="http://software.intel.com/file/405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492897"/>
            <a:ext cx="3746155" cy="2520279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64097" y="2516703"/>
            <a:ext cx="4783967" cy="1200329"/>
          </a:xfrm>
          <a:prstGeom prst="rect">
            <a:avLst/>
          </a:prstGeom>
          <a:solidFill>
            <a:srgbClr val="EEFEB4"/>
          </a:solidFill>
          <a:ln w="3810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Concerning the </a:t>
            </a:r>
            <a:r>
              <a:rPr lang="en-US" u="sng" dirty="0"/>
              <a:t>last-level cache</a:t>
            </a:r>
            <a:r>
              <a:rPr lang="en-US" dirty="0"/>
              <a:t>, there are two possibilities: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1600" dirty="0" smtClean="0"/>
              <a:t>keeping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C00000"/>
                </a:solidFill>
              </a:rPr>
              <a:t>last-level cache private </a:t>
            </a:r>
            <a:r>
              <a:rPr lang="en-US" sz="1600" dirty="0"/>
              <a:t>to each core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sharing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C00000"/>
                </a:solidFill>
              </a:rPr>
              <a:t>last-level cache </a:t>
            </a:r>
            <a:r>
              <a:rPr lang="en-US" sz="1600" dirty="0"/>
              <a:t>among different cores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5968" y="5877272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are pros and cons for or against </a:t>
            </a:r>
            <a:r>
              <a:rPr lang="en-US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dirty="0" smtClean="0">
                <a:solidFill>
                  <a:srgbClr val="339966"/>
                </a:solidFill>
              </a:rPr>
              <a:t> (resp. </a:t>
            </a:r>
            <a:r>
              <a:rPr lang="en-US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  <a:r>
              <a:rPr lang="en-US" dirty="0" smtClean="0">
                <a:solidFill>
                  <a:srgbClr val="339966"/>
                </a:solidFill>
              </a:rPr>
              <a:t>) last-level cache ? </a:t>
            </a:r>
            <a:endParaRPr lang="fr-FR" dirty="0">
              <a:solidFill>
                <a:srgbClr val="33996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5968" y="630002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What are advantages and disadvantages of sharing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87727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627985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364097" y="3812847"/>
            <a:ext cx="4783967" cy="1877437"/>
          </a:xfrm>
          <a:prstGeom prst="rect">
            <a:avLst/>
          </a:prstGeom>
          <a:solidFill>
            <a:srgbClr val="EEFEB4"/>
          </a:solidFill>
          <a:ln w="3810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Notes:</a:t>
            </a:r>
          </a:p>
          <a:p>
            <a:endParaRPr lang="en-US" sz="8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 a multi-level supercomputer, a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is either a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core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 an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aggregated set of cores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The desired partitioning can be configured at runtime by the user when launching the program.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73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POINTS ABOUT MEMORY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https://encrypted-tbn1.google.com/images?q=tbn:ANd9GcQCeGKCaPIOQM9o2LAtLcIINgJ1DcFLo626LNhhC4XcgViktMByI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30" y="1340768"/>
            <a:ext cx="22193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9451" y="1258902"/>
            <a:ext cx="5566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Memory is stored within the cache system in units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cache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lines (</a:t>
            </a:r>
            <a:r>
              <a:rPr lang="fr-FR" i="1" dirty="0" smtClean="0">
                <a:solidFill>
                  <a:schemeClr val="accent2"/>
                </a:solidFill>
              </a:rPr>
              <a:t>2</a:t>
            </a:r>
            <a:r>
              <a:rPr lang="fr-FR" i="1" baseline="30000" dirty="0" smtClean="0">
                <a:solidFill>
                  <a:schemeClr val="accent2"/>
                </a:solidFill>
              </a:rPr>
              <a:t>k</a:t>
            </a:r>
            <a:r>
              <a:rPr lang="fr-FR" i="1" dirty="0" smtClean="0">
                <a:solidFill>
                  <a:schemeClr val="accent2"/>
                </a:solidFill>
              </a:rPr>
              <a:t> contiguous bytes, k = 5 or 6</a:t>
            </a:r>
            <a:r>
              <a:rPr lang="fr-FR" dirty="0" smtClean="0"/>
              <a:t>)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134076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89451" y="1990581"/>
            <a:ext cx="5566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memory address is said to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aligned </a:t>
            </a:r>
            <a:r>
              <a:rPr lang="en-US" dirty="0" smtClean="0"/>
              <a:t>if it is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of the cache line length (</a:t>
            </a:r>
            <a:r>
              <a:rPr lang="en-US" i="1" dirty="0" smtClean="0">
                <a:solidFill>
                  <a:schemeClr val="accent2"/>
                </a:solidFill>
              </a:rPr>
              <a:t>important for performance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 smtClean="0"/>
              <a:t>. </a:t>
            </a:r>
            <a:endParaRPr lang="fr-FR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2072447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89451" y="2638653"/>
            <a:ext cx="6046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Memory is </a:t>
            </a:r>
            <a:r>
              <a:rPr lang="en-US" dirty="0" smtClean="0"/>
              <a:t>multi-level. The typical </a:t>
            </a:r>
            <a:r>
              <a:rPr lang="en-US" dirty="0" smtClean="0">
                <a:solidFill>
                  <a:schemeClr val="accent1"/>
                </a:solidFill>
              </a:rPr>
              <a:t>hi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erarchy </a:t>
            </a:r>
            <a:r>
              <a:rPr lang="en-US" dirty="0" smtClean="0"/>
              <a:t>is from the main memory to the last-level cache (</a:t>
            </a:r>
            <a:r>
              <a:rPr lang="en-US" i="1" dirty="0" smtClean="0">
                <a:solidFill>
                  <a:schemeClr val="accent2"/>
                </a:solidFill>
              </a:rPr>
              <a:t>L1 cache</a:t>
            </a:r>
            <a:r>
              <a:rPr lang="en-US" dirty="0" smtClean="0"/>
              <a:t>), via intermediate level caches (</a:t>
            </a:r>
            <a:r>
              <a:rPr lang="en-US" i="1" dirty="0" smtClean="0">
                <a:solidFill>
                  <a:schemeClr val="accent2"/>
                </a:solidFill>
              </a:rPr>
              <a:t>L3 cache, L2 cache</a:t>
            </a:r>
            <a:r>
              <a:rPr lang="en-US" dirty="0" smtClean="0"/>
              <a:t>)</a:t>
            </a:r>
            <a:endParaRPr lang="fr-FR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2720519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23252" y="3585790"/>
            <a:ext cx="8356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cost to access data </a:t>
            </a:r>
            <a:r>
              <a:rPr lang="en-US" dirty="0" smtClean="0"/>
              <a:t>from a given memory level </a:t>
            </a:r>
            <a:r>
              <a:rPr lang="en-US" dirty="0" smtClean="0">
                <a:solidFill>
                  <a:schemeClr val="accent1"/>
                </a:solidFill>
              </a:rPr>
              <a:t>increases</a:t>
            </a:r>
            <a:r>
              <a:rPr lang="en-US" dirty="0" smtClean="0"/>
              <a:t> significantly from the </a:t>
            </a:r>
            <a:r>
              <a:rPr lang="en-US" dirty="0" smtClean="0">
                <a:solidFill>
                  <a:schemeClr val="accent1"/>
                </a:solidFill>
              </a:rPr>
              <a:t>last-level cache to the main memory</a:t>
            </a:r>
            <a:r>
              <a:rPr lang="en-US" dirty="0" smtClean="0"/>
              <a:t>. Having </a:t>
            </a:r>
            <a:r>
              <a:rPr lang="en-US" dirty="0" smtClean="0">
                <a:solidFill>
                  <a:schemeClr val="accent2"/>
                </a:solidFill>
              </a:rPr>
              <a:t>useful data at the last-level cache </a:t>
            </a:r>
            <a:r>
              <a:rPr lang="en-US" dirty="0" smtClean="0"/>
              <a:t>when needed is the </a:t>
            </a:r>
            <a:r>
              <a:rPr lang="en-US" dirty="0" smtClean="0">
                <a:solidFill>
                  <a:schemeClr val="accent2"/>
                </a:solidFill>
              </a:rPr>
              <a:t>key for maximum performances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good programmer should be aware of this !!! </a:t>
            </a:r>
            <a:endParaRPr lang="fr-F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67656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9175"/>
            <a:ext cx="476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23252" y="4797152"/>
            <a:ext cx="8356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so-called </a:t>
            </a:r>
            <a:r>
              <a:rPr lang="en-US" dirty="0" smtClean="0">
                <a:solidFill>
                  <a:schemeClr val="accent1"/>
                </a:solidFill>
              </a:rPr>
              <a:t>false sharing </a:t>
            </a:r>
            <a:r>
              <a:rPr lang="en-US" dirty="0" smtClean="0"/>
              <a:t>occurs when </a:t>
            </a:r>
            <a:r>
              <a:rPr lang="en-US" dirty="0" smtClean="0">
                <a:solidFill>
                  <a:schemeClr val="accent1"/>
                </a:solidFill>
              </a:rPr>
              <a:t>one variable </a:t>
            </a:r>
            <a:r>
              <a:rPr lang="en-US" dirty="0" smtClean="0"/>
              <a:t>located in the </a:t>
            </a:r>
            <a:r>
              <a:rPr lang="en-US" dirty="0" smtClean="0">
                <a:solidFill>
                  <a:schemeClr val="accent1"/>
                </a:solidFill>
              </a:rPr>
              <a:t>same cache line </a:t>
            </a:r>
            <a:r>
              <a:rPr lang="en-US" dirty="0" smtClean="0"/>
              <a:t>whose copies are </a:t>
            </a:r>
            <a:r>
              <a:rPr lang="en-US" dirty="0" smtClean="0">
                <a:solidFill>
                  <a:schemeClr val="accent1"/>
                </a:solidFill>
              </a:rPr>
              <a:t>hold by different cores is modified</a:t>
            </a:r>
            <a:r>
              <a:rPr lang="en-US" dirty="0" smtClean="0"/>
              <a:t>.  Since that cache line will be </a:t>
            </a:r>
            <a:r>
              <a:rPr lang="en-US" dirty="0" smtClean="0">
                <a:solidFill>
                  <a:schemeClr val="accent2"/>
                </a:solidFill>
              </a:rPr>
              <a:t>systematically invalidated </a:t>
            </a:r>
            <a:r>
              <a:rPr lang="en-US" dirty="0" smtClean="0"/>
              <a:t>(even if not really necessary), the performance will suffer.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79018"/>
            <a:ext cx="1397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835968" y="5877272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can we aligned a memory allocation of N bytes starting at address p? Padding ? </a:t>
            </a:r>
            <a:endParaRPr lang="fr-FR" dirty="0">
              <a:solidFill>
                <a:srgbClr val="339966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5968" y="6300028"/>
            <a:ext cx="812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could we address the false sharing issue ?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587727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627985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32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HYPERTHREADING TECHNOLOGY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://www.pcstats.com/articleimages/122002/hyperthreading_image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66" y="958701"/>
            <a:ext cx="3450274" cy="2542308"/>
          </a:xfrm>
          <a:prstGeom prst="rect">
            <a:avLst/>
          </a:prstGeom>
          <a:noFill/>
          <a:ln w="57150" cmpd="thinThick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cstats.com/articleimages/122002/hyperthreading_image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10" y="3861048"/>
            <a:ext cx="3459830" cy="2529204"/>
          </a:xfrm>
          <a:prstGeom prst="rect">
            <a:avLst/>
          </a:prstGeom>
          <a:noFill/>
          <a:ln w="57150" cmpd="thinThick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64097" y="1196752"/>
            <a:ext cx="4968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Hyper-threading (HT - Intel) </a:t>
            </a:r>
            <a:r>
              <a:rPr lang="en-US" dirty="0" smtClean="0"/>
              <a:t>is the ability, for the hardware and the system,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schedule and run two threads or processes simultaneously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same processor core</a:t>
            </a:r>
            <a:r>
              <a:rPr lang="en-US" dirty="0" smtClean="0"/>
              <a:t> (could be only one on the machine).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4097" y="2492896"/>
            <a:ext cx="4968000" cy="3293209"/>
          </a:xfrm>
          <a:prstGeom prst="rect">
            <a:avLst/>
          </a:prstGeom>
          <a:solidFill>
            <a:srgbClr val="EEFEB4"/>
          </a:solidFill>
          <a:ln w="3810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Principles:</a:t>
            </a:r>
          </a:p>
          <a:p>
            <a:endParaRPr lang="en-US" sz="8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Hyper-threading processor appears as two “logical” or “virtual” processors to the host operating system.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Different from standard multi-tasking, true low-level parallelism may occur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workload is shared between the “logical” cores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yper-threading mainly parallelizes the instructions pipeline</a:t>
            </a:r>
          </a:p>
          <a:p>
            <a:pPr marL="285750" indent="-285750"/>
            <a:r>
              <a:rPr lang="en-US" sz="1400" dirty="0" smtClean="0">
                <a:solidFill>
                  <a:schemeClr val="accent2"/>
                </a:solidFill>
              </a:rPr>
              <a:t>        E.g.: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Integer and floating point calculation could be done simultaneously on their respective units.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Windows Task Manager will show up twice the number of effectives cores.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Hyper-threading can speed up a program from 0% to ~30%.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However,  </a:t>
            </a:r>
            <a:r>
              <a:rPr lang="en-US" sz="1400" dirty="0" smtClean="0">
                <a:solidFill>
                  <a:schemeClr val="tx2"/>
                </a:solidFill>
              </a:rPr>
              <a:t>a single core with Hyper-Threading is dramatically different from two separate physical cores</a:t>
            </a:r>
            <a:r>
              <a:rPr lang="en-US" sz="1400" dirty="0" smtClean="0"/>
              <a:t>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1560" y="5919812"/>
            <a:ext cx="48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How is hyper-threading technology different from multi-core ? Describe the case it can impact.</a:t>
            </a:r>
            <a:endParaRPr lang="fr-FR" dirty="0">
              <a:solidFill>
                <a:srgbClr val="339966"/>
              </a:solidFill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919812"/>
            <a:ext cx="389508" cy="38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2" y="85691"/>
            <a:ext cx="2793098" cy="525291"/>
          </a:xfrm>
          <a:prstGeom prst="rect">
            <a:avLst/>
          </a:prstGeom>
        </p:spPr>
      </p:pic>
      <p:pic>
        <p:nvPicPr>
          <p:cNvPr id="1026" name="Picture 2" descr="Quad core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585"/>
            <a:ext cx="762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38742" y="692696"/>
            <a:ext cx="8481730" cy="0"/>
          </a:xfrm>
          <a:prstGeom prst="line">
            <a:avLst/>
          </a:prstGeom>
          <a:ln w="15875" cmpd="thickThin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2" y="200697"/>
            <a:ext cx="1638300" cy="2952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48064" y="431086"/>
            <a:ext cx="3831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claude.tadonki@mines-paristech.fr   claude.tadonki@u-psud.fr 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764704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THREAD ?</a:t>
            </a:r>
            <a:endParaRPr lang="fr-FR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4096" y="1196752"/>
            <a:ext cx="845637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 thread</a:t>
            </a:r>
            <a:r>
              <a:rPr lang="en-US" dirty="0" smtClean="0"/>
              <a:t> is as an </a:t>
            </a:r>
            <a:r>
              <a:rPr lang="en-US" dirty="0" smtClean="0">
                <a:solidFill>
                  <a:schemeClr val="accent2"/>
                </a:solidFill>
              </a:rPr>
              <a:t>independent stream of instructions </a:t>
            </a:r>
            <a:r>
              <a:rPr lang="en-US" dirty="0" smtClean="0"/>
              <a:t>that can be launch and scheduled to run as such by the operating system.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2" name="Picture 2" descr="Process-thread relationshi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916832"/>
            <a:ext cx="4286250" cy="3790950"/>
          </a:xfrm>
          <a:prstGeom prst="rect">
            <a:avLst/>
          </a:prstGeom>
          <a:noFill/>
        </p:spPr>
      </p:pic>
      <p:pic>
        <p:nvPicPr>
          <p:cNvPr id="1028" name="Picture 4" descr="Cartoon light bul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3717032"/>
            <a:ext cx="720080" cy="907188"/>
          </a:xfrm>
          <a:prstGeom prst="rect">
            <a:avLst/>
          </a:prstGeom>
          <a:noFill/>
        </p:spPr>
      </p:pic>
      <p:pic>
        <p:nvPicPr>
          <p:cNvPr id="1030" name="Picture 6" descr="Business Success Conce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132856"/>
            <a:ext cx="432048" cy="432048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83568" y="20608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a program, an independent section or a routine can be executed as a thread.   </a:t>
            </a:r>
            <a:endParaRPr lang="fr-FR" dirty="0"/>
          </a:p>
        </p:txBody>
      </p:sp>
      <p:pic>
        <p:nvPicPr>
          <p:cNvPr id="13" name="Picture 6" descr="Business Success Conce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782669"/>
            <a:ext cx="432048" cy="432048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683568" y="2710661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i="1" dirty="0" smtClean="0">
                <a:solidFill>
                  <a:schemeClr val="accent2"/>
                </a:solidFill>
              </a:rPr>
              <a:t>multi-</a:t>
            </a:r>
            <a:r>
              <a:rPr lang="fr-FR" i="1" dirty="0" err="1" smtClean="0">
                <a:solidFill>
                  <a:schemeClr val="accent2"/>
                </a:solidFill>
              </a:rPr>
              <a:t>threaded</a:t>
            </a:r>
            <a:r>
              <a:rPr lang="fr-FR" dirty="0" smtClean="0"/>
              <a:t>  program is a program </a:t>
            </a:r>
            <a:r>
              <a:rPr lang="en-US" dirty="0" smtClean="0"/>
              <a:t> </a:t>
            </a:r>
          </a:p>
          <a:p>
            <a:r>
              <a:rPr lang="en-US" dirty="0" smtClean="0"/>
              <a:t>that contains </a:t>
            </a:r>
            <a:r>
              <a:rPr lang="en-US" dirty="0" smtClean="0">
                <a:solidFill>
                  <a:schemeClr val="accent2"/>
                </a:solidFill>
              </a:rPr>
              <a:t>several concurrent threads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15" name="Picture 6" descr="Business Success Conce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430741"/>
            <a:ext cx="432048" cy="432048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683568" y="335873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i="1" dirty="0" smtClean="0">
                <a:solidFill>
                  <a:schemeClr val="accent2"/>
                </a:solidFill>
              </a:rPr>
              <a:t>thread</a:t>
            </a:r>
            <a:r>
              <a:rPr lang="fr-FR" dirty="0" smtClean="0"/>
              <a:t>  can be seen as </a:t>
            </a:r>
            <a:r>
              <a:rPr lang="fr-FR" dirty="0" smtClean="0">
                <a:solidFill>
                  <a:schemeClr val="accent2"/>
                </a:solidFill>
              </a:rPr>
              <a:t>a lightweight process </a:t>
            </a:r>
            <a:r>
              <a:rPr lang="fr-FR" dirty="0" smtClean="0"/>
              <a:t>(memory is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threads)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17" name="Picture 6" descr="Business Success Conce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150821"/>
            <a:ext cx="432048" cy="432048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683568" y="4078813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i="1" dirty="0" smtClean="0">
                <a:solidFill>
                  <a:schemeClr val="accent2"/>
                </a:solidFill>
              </a:rPr>
              <a:t>thread</a:t>
            </a:r>
            <a:r>
              <a:rPr lang="fr-FR" dirty="0" smtClean="0"/>
              <a:t>  is a </a:t>
            </a:r>
            <a:r>
              <a:rPr lang="fr-FR" dirty="0" err="1" smtClean="0"/>
              <a:t>child</a:t>
            </a:r>
            <a:r>
              <a:rPr lang="fr-FR" dirty="0" smtClean="0"/>
              <a:t> of a (OS) process.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uses the main </a:t>
            </a:r>
            <a:r>
              <a:rPr lang="fr-FR" dirty="0" err="1" smtClean="0"/>
              <a:t>resources</a:t>
            </a:r>
            <a:r>
              <a:rPr lang="fr-FR" dirty="0" smtClean="0"/>
              <a:t> of the process (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all running threads), </a:t>
            </a:r>
          </a:p>
          <a:p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keeping</a:t>
            </a:r>
            <a:r>
              <a:rPr lang="fr-FR" dirty="0" smtClean="0"/>
              <a:t> its own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Stack pointer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Scheduling properties (policy ,priority)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of pending and blocked signals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Thread specific data.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22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6189</Words>
  <Application>Microsoft Macintosh PowerPoint</Application>
  <PresentationFormat>Présentation à l'écran (4:3)</PresentationFormat>
  <Paragraphs>708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TADONKI</dc:creator>
  <cp:lastModifiedBy>Thibaut Chary</cp:lastModifiedBy>
  <cp:revision>752</cp:revision>
  <dcterms:created xsi:type="dcterms:W3CDTF">2011-12-04T14:59:57Z</dcterms:created>
  <dcterms:modified xsi:type="dcterms:W3CDTF">2013-12-10T18:36:48Z</dcterms:modified>
</cp:coreProperties>
</file>