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65" r:id="rId5"/>
    <p:sldId id="310" r:id="rId6"/>
    <p:sldId id="320" r:id="rId7"/>
    <p:sldId id="311" r:id="rId8"/>
    <p:sldId id="321" r:id="rId9"/>
    <p:sldId id="322" r:id="rId10"/>
    <p:sldId id="323" r:id="rId11"/>
    <p:sldId id="324" r:id="rId12"/>
  </p:sldIdLst>
  <p:sldSz cx="12188825" cy="6858000"/>
  <p:notesSz cx="6858000" cy="9144000"/>
  <p:custDataLst>
    <p:tags r:id="rId15"/>
  </p:custDataLst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76" d="100"/>
          <a:sy n="76" d="100"/>
        </p:scale>
        <p:origin x="678" y="9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4FD0811F-65A0-45DC-A418-D7D88257DA14}" type="datetime1">
              <a:rPr lang="fr-FR" smtClean="0"/>
              <a:t>31/01/2020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69BCCB5-3197-42F0-A23E-FBF35BB6BD6D}" type="datetime1">
              <a:rPr lang="fr-FR" smtClean="0"/>
              <a:pPr/>
              <a:t>31/01/2020</a:t>
            </a:fld>
            <a:endParaRPr lang="fr-FR" dirty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169FE22-A35D-4AA5-9ED0-CA5AA0D08EE7}" type="datetime1">
              <a:rPr lang="fr-FR" smtClean="0"/>
              <a:pPr/>
              <a:t>31/01/2020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B2D50EC-F18A-4356-A82F-ED015F56C2C6}" type="datetime1">
              <a:rPr lang="fr-FR" smtClean="0"/>
              <a:pPr/>
              <a:t>31/01/2020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8AB5196-52B1-4918-B153-34A0C9A4A7AD}" type="datetime1">
              <a:rPr lang="fr-FR" smtClean="0"/>
              <a:pPr/>
              <a:t>31/01/2020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399499F-CA45-4A76-BC24-F973E24AC3FB}" type="datetime1">
              <a:rPr lang="fr-FR" smtClean="0"/>
              <a:pPr/>
              <a:t>31/01/2020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817870C-A0A5-4D92-B86D-C2791EFA3A23}" type="datetime1">
              <a:rPr lang="fr-FR" smtClean="0"/>
              <a:pPr/>
              <a:t>31/01/2020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2A013F82-EE5E-44EE-A61D-E31C6657F26F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12A7B89-83CE-4355-8D19-9AD5D8179E27}" type="datetime1">
              <a:rPr lang="fr-FR" smtClean="0"/>
              <a:pPr/>
              <a:t>31/01/2020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2A013F82-EE5E-44EE-A61D-E31C6657F26F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A4593A4-CD22-4D89-9631-B432485C88BE}" type="datetime1">
              <a:rPr lang="fr-FR" smtClean="0"/>
              <a:pPr/>
              <a:t>31/01/2020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F3045D-8AE6-4E47-932F-47FA387FEA34}" type="datetime1">
              <a:rPr lang="fr-FR" smtClean="0"/>
              <a:pPr/>
              <a:t>31/01/2020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282C9DA-93FE-4DDE-8920-2C8AB1F5E18A}" type="datetime1">
              <a:rPr lang="fr-FR" smtClean="0"/>
              <a:pPr/>
              <a:t>31/01/2020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B002A6A-F78C-474F-BA6B-17AE42EC613D}" type="datetime1">
              <a:rPr lang="fr-FR" smtClean="0"/>
              <a:pPr/>
              <a:t>31/01/2020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06553-4B01-4903-B663-70E503E45D52}" type="datetime1">
              <a:rPr lang="fr-FR" smtClean="0"/>
              <a:pPr/>
              <a:t>31/01/2020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r>
              <a:rPr lang="en-US" dirty="0"/>
              <a:t>Smartphone-Based Recognition of Human Activities and Postural Transitions</a:t>
            </a:r>
            <a:endParaRPr lang="fr-FR" dirty="0"/>
          </a:p>
        </p:txBody>
      </p:sp>
      <p:sp>
        <p:nvSpPr>
          <p:cNvPr id="4" name="Sous-titre 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/>
              <a:t>Thibaut berille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fr-FR" dirty="0"/>
              <a:t>Objectif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fr-FR" dirty="0"/>
              <a:t>Explorer les données</a:t>
            </a:r>
          </a:p>
          <a:p>
            <a:r>
              <a:rPr lang="fr-FR" dirty="0"/>
              <a:t>Modéliser les données</a:t>
            </a:r>
          </a:p>
          <a:p>
            <a:r>
              <a:rPr lang="fr-FR" dirty="0"/>
              <a:t>Créer des modèles de prédictions afin de prédire par rapport aux données relevées par l’accéléromètre et le gyroscope du téléphone, le mouvement de l’utilisateur grâce aux12 </a:t>
            </a:r>
            <a:r>
              <a:rPr lang="fr-FR" dirty="0" err="1"/>
              <a:t>features</a:t>
            </a:r>
            <a:r>
              <a:rPr lang="fr-FR" dirty="0"/>
              <a:t> (</a:t>
            </a:r>
            <a:r>
              <a:rPr lang="en-US" sz="1200" dirty="0"/>
              <a:t>WALKING, WALKING_UPSTAIRS, WALKING_DOWNSTAIRS, SITTING, STANDING, LAYING, STAND_TO_SIT, SIT_TO_STAND, SIT_TO_LIE, LIE_TO_SIT, STAND_TO_LIE, LIE_TO_STAND</a:t>
            </a:r>
            <a:r>
              <a:rPr lang="en-US" dirty="0"/>
              <a:t>)</a:t>
            </a:r>
          </a:p>
          <a:p>
            <a:r>
              <a:rPr lang="en-US" dirty="0" err="1"/>
              <a:t>Mettre</a:t>
            </a:r>
            <a:r>
              <a:rPr lang="en-US" dirty="0"/>
              <a:t> le </a:t>
            </a:r>
            <a:r>
              <a:rPr lang="en-US" dirty="0" err="1"/>
              <a:t>projet</a:t>
            </a:r>
            <a:r>
              <a:rPr lang="en-US" dirty="0"/>
              <a:t> sous </a:t>
            </a:r>
            <a:r>
              <a:rPr lang="en-US" dirty="0" err="1"/>
              <a:t>forme</a:t>
            </a:r>
            <a:r>
              <a:rPr lang="en-US" dirty="0"/>
              <a:t> </a:t>
            </a:r>
            <a:r>
              <a:rPr lang="en-US" dirty="0" err="1"/>
              <a:t>d’api</a:t>
            </a:r>
            <a:r>
              <a:rPr lang="en-US" dirty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fr-FR" dirty="0"/>
              <a:t>Manipulation des données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fr-FR" dirty="0"/>
              <a:t>Deux Data sets déjà séparés train et test dans les données fournies</a:t>
            </a:r>
          </a:p>
          <a:p>
            <a:r>
              <a:rPr lang="fr-FR" dirty="0"/>
              <a:t> Il faut donc regrouper toutes les informations nécessaire dans un </a:t>
            </a:r>
            <a:r>
              <a:rPr lang="fr-FR" dirty="0" err="1"/>
              <a:t>DataFrame</a:t>
            </a:r>
            <a:r>
              <a:rPr lang="fr-FR" dirty="0"/>
              <a:t>.</a:t>
            </a:r>
          </a:p>
          <a:p>
            <a:r>
              <a:rPr lang="fr-FR" dirty="0"/>
              <a:t>Pour ensuite faire une visualisation entière des données.</a:t>
            </a:r>
          </a:p>
        </p:txBody>
      </p:sp>
    </p:spTree>
    <p:extLst>
      <p:ext uri="{BB962C8B-B14F-4D97-AF65-F5344CB8AC3E}">
        <p14:creationId xmlns:p14="http://schemas.microsoft.com/office/powerpoint/2010/main" val="110935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 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43744"/>
          </a:xfrm>
        </p:spPr>
        <p:txBody>
          <a:bodyPr rtlCol="0"/>
          <a:lstStyle/>
          <a:p>
            <a:pPr algn="ctr" rtl="0"/>
            <a:r>
              <a:rPr lang="fr-FR" dirty="0"/>
              <a:t>Visualisation des données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F5E7EAB-0F6B-4AC1-A76F-EF82C87F4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27" y="1556792"/>
            <a:ext cx="5832648" cy="4082854"/>
          </a:xfrm>
          <a:prstGeom prst="rect">
            <a:avLst/>
          </a:prstGeom>
        </p:spPr>
      </p:pic>
      <p:sp>
        <p:nvSpPr>
          <p:cNvPr id="10" name="Espace réservé du contenu 13">
            <a:extLst>
              <a:ext uri="{FF2B5EF4-FFF2-40B4-BE49-F238E27FC236}">
                <a16:creationId xmlns:a16="http://schemas.microsoft.com/office/drawing/2014/main" id="{91F84AC6-462F-4604-9FBA-12E3B9B15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674" y="1916832"/>
            <a:ext cx="5940151" cy="4404321"/>
          </a:xfrm>
        </p:spPr>
        <p:txBody>
          <a:bodyPr rtlCol="0"/>
          <a:lstStyle/>
          <a:p>
            <a:r>
              <a:rPr lang="fr-FR" dirty="0"/>
              <a:t>On visualise la matrice de corrélation des 10 meilleurs </a:t>
            </a:r>
            <a:r>
              <a:rPr lang="fr-FR" dirty="0" err="1"/>
              <a:t>features</a:t>
            </a:r>
            <a:r>
              <a:rPr lang="fr-FR" dirty="0"/>
              <a:t>.</a:t>
            </a:r>
          </a:p>
          <a:p>
            <a:r>
              <a:rPr lang="fr-FR" dirty="0"/>
              <a:t>On remarque qu’aucune variable ne nous permettra de prédire directement la </a:t>
            </a:r>
            <a:r>
              <a:rPr lang="fr-FR" dirty="0" err="1"/>
              <a:t>target</a:t>
            </a:r>
            <a:r>
              <a:rPr lang="fr-FR" dirty="0"/>
              <a:t>.</a:t>
            </a:r>
          </a:p>
          <a:p>
            <a:r>
              <a:rPr lang="fr-FR" dirty="0"/>
              <a:t>Beaucoup de variables sont corrélées entres elles.</a:t>
            </a:r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fr-FR" dirty="0"/>
              <a:t>Modélisation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fr-FR" dirty="0"/>
              <a:t>Problèmes de classification</a:t>
            </a:r>
          </a:p>
          <a:p>
            <a:r>
              <a:rPr lang="fr-FR" dirty="0"/>
              <a:t>Utiliser plusieurs algorithme (</a:t>
            </a:r>
            <a:r>
              <a:rPr lang="fr-FR" dirty="0" err="1"/>
              <a:t>DecisionTreeClassifier</a:t>
            </a:r>
            <a:r>
              <a:rPr lang="fr-FR" dirty="0"/>
              <a:t>, </a:t>
            </a:r>
            <a:r>
              <a:rPr lang="fr-FR" dirty="0" err="1"/>
              <a:t>LogisticRegression</a:t>
            </a:r>
            <a:r>
              <a:rPr lang="fr-FR" dirty="0"/>
              <a:t>, </a:t>
            </a:r>
            <a:r>
              <a:rPr lang="fr-FR" dirty="0" err="1"/>
              <a:t>RandomForestClassifier</a:t>
            </a:r>
            <a:r>
              <a:rPr lang="fr-FR" dirty="0"/>
              <a:t>, </a:t>
            </a:r>
            <a:r>
              <a:rPr lang="fr-FR" dirty="0" err="1"/>
              <a:t>AdaBoostClassifier</a:t>
            </a:r>
            <a:r>
              <a:rPr lang="fr-FR" dirty="0"/>
              <a:t>)</a:t>
            </a:r>
          </a:p>
          <a:p>
            <a:r>
              <a:rPr lang="fr-FR" dirty="0"/>
              <a:t>Puis comparer les résultats de ces algorithme </a:t>
            </a:r>
          </a:p>
          <a:p>
            <a:r>
              <a:rPr lang="fr-FR" dirty="0"/>
              <a:t>Régler les paramètre pour le meilleur modèle</a:t>
            </a:r>
          </a:p>
        </p:txBody>
      </p:sp>
    </p:spTree>
    <p:extLst>
      <p:ext uri="{BB962C8B-B14F-4D97-AF65-F5344CB8AC3E}">
        <p14:creationId xmlns:p14="http://schemas.microsoft.com/office/powerpoint/2010/main" val="2511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fr-FR" dirty="0"/>
              <a:t>ANALYSE STATISTIQUE DES RESULTATS DES MODELES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6611608" y="2420888"/>
            <a:ext cx="5459468" cy="3384376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fr-FR" dirty="0"/>
              <a:t>On voit que la régression logistique performe le mieux. </a:t>
            </a:r>
          </a:p>
          <a:p>
            <a:pPr marL="0" indent="0">
              <a:buNone/>
            </a:pPr>
            <a:r>
              <a:rPr lang="fr-FR" dirty="0"/>
              <a:t>On va essayer d'optimiser les hyper paramètres avec une </a:t>
            </a:r>
            <a:r>
              <a:rPr lang="fr-FR" dirty="0" err="1"/>
              <a:t>GridSearch</a:t>
            </a:r>
            <a:r>
              <a:rPr lang="fr-FR" dirty="0"/>
              <a:t>.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6BA9687-B47C-4314-9A91-A45B0B7AF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88" y="176032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13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fr-FR" dirty="0"/>
              <a:t>Résultats avec amélioration du modèle grâce à </a:t>
            </a:r>
            <a:r>
              <a:rPr lang="fr-FR" dirty="0" err="1"/>
              <a:t>GridSearch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566031" y="2759223"/>
            <a:ext cx="9134391" cy="4114801"/>
          </a:xfrm>
        </p:spPr>
        <p:txBody>
          <a:bodyPr rtlCol="0"/>
          <a:lstStyle/>
          <a:p>
            <a:r>
              <a:rPr lang="fr-FR" dirty="0"/>
              <a:t>Précision, </a:t>
            </a:r>
            <a:r>
              <a:rPr lang="fr-FR" dirty="0" err="1"/>
              <a:t>recall</a:t>
            </a:r>
            <a:r>
              <a:rPr lang="fr-FR" dirty="0"/>
              <a:t> et f1-score sont égaux a 0,94</a:t>
            </a:r>
          </a:p>
          <a:p>
            <a:r>
              <a:rPr lang="fr-FR" dirty="0"/>
              <a:t>On a donc amélioré notre modèle </a:t>
            </a:r>
          </a:p>
        </p:txBody>
      </p:sp>
    </p:spTree>
    <p:extLst>
      <p:ext uri="{BB962C8B-B14F-4D97-AF65-F5344CB8AC3E}">
        <p14:creationId xmlns:p14="http://schemas.microsoft.com/office/powerpoint/2010/main" val="138063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463B7A-AFBA-4E2A-B4FC-C664FC675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Transformation du modèle en API FLASK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E69737-8D06-4F55-81F0-A419C457C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Download()</a:t>
            </a:r>
          </a:p>
          <a:p>
            <a:r>
              <a:rPr lang="fr-FR" dirty="0"/>
              <a:t>Train()</a:t>
            </a:r>
          </a:p>
          <a:p>
            <a:r>
              <a:rPr lang="fr-FR" dirty="0" err="1"/>
              <a:t>Predict</a:t>
            </a:r>
            <a:r>
              <a:rPr lang="fr-F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7605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unnel bleu numérique 16: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05_TF02895261_TF02895261.potx" id="{D591E305-304E-4F08-83F3-B9147EDAAFB5}" vid="{F4994B82-D552-431A-8540-55AA87CE1401}"/>
    </a:ext>
  </a:extLst>
</a:theme>
</file>

<file path=ppt/theme/theme2.xml><?xml version="1.0" encoding="utf-8"?>
<a:theme xmlns:a="http://schemas.openxmlformats.org/drawingml/2006/main" name="Thèm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tunnel bleu numérique pour les professionnels (grand écran)</Template>
  <TotalTime>0</TotalTime>
  <Words>269</Words>
  <Application>Microsoft Office PowerPoint</Application>
  <PresentationFormat>Personnalisé</PresentationFormat>
  <Paragraphs>30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Arial</vt:lpstr>
      <vt:lpstr>Corbel</vt:lpstr>
      <vt:lpstr>Tunnel bleu numérique 16:9</vt:lpstr>
      <vt:lpstr>Smartphone-Based Recognition of Human Activities and Postural Transitions</vt:lpstr>
      <vt:lpstr>Objectif</vt:lpstr>
      <vt:lpstr>Manipulation des données</vt:lpstr>
      <vt:lpstr>Visualisation des données</vt:lpstr>
      <vt:lpstr>Modélisation</vt:lpstr>
      <vt:lpstr>ANALYSE STATISTIQUE DES RESULTATS DES MODELES</vt:lpstr>
      <vt:lpstr>Résultats avec amélioration du modèle grâce à GridSearch</vt:lpstr>
      <vt:lpstr>Transformation du modèle en API FLASK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2020-01-31T18:51:01Z</dcterms:created>
  <dcterms:modified xsi:type="dcterms:W3CDTF">2020-01-31T21:38:51Z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