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Inter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Libre Baskerville"/>
      <p:regular r:id="rId30"/>
      <p:bold r:id="rId31"/>
      <p:italic r:id="rId32"/>
    </p:embeddedFont>
    <p:embeddedFont>
      <p:font typeface="Inter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Baskerville-bold.fntdata"/><Relationship Id="rId30" Type="http://schemas.openxmlformats.org/officeDocument/2006/relationships/font" Target="fonts/LibreBaskerville-regular.fntdata"/><Relationship Id="rId11" Type="http://schemas.openxmlformats.org/officeDocument/2006/relationships/slide" Target="slides/slide7.xml"/><Relationship Id="rId33" Type="http://schemas.openxmlformats.org/officeDocument/2006/relationships/font" Target="fonts/InterMedium-regular.fntdata"/><Relationship Id="rId10" Type="http://schemas.openxmlformats.org/officeDocument/2006/relationships/slide" Target="slides/slide6.xml"/><Relationship Id="rId32" Type="http://schemas.openxmlformats.org/officeDocument/2006/relationships/font" Target="fonts/LibreBaskerville-italic.fntdata"/><Relationship Id="rId13" Type="http://schemas.openxmlformats.org/officeDocument/2006/relationships/slide" Target="slides/slide9.xml"/><Relationship Id="rId35" Type="http://schemas.openxmlformats.org/officeDocument/2006/relationships/font" Target="fonts/InterMedium-italic.fntdata"/><Relationship Id="rId12" Type="http://schemas.openxmlformats.org/officeDocument/2006/relationships/slide" Target="slides/slide8.xml"/><Relationship Id="rId34" Type="http://schemas.openxmlformats.org/officeDocument/2006/relationships/font" Target="fonts/InterMedium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InterMedium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729b39b7d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729b39b7d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886d638ce953c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886d638ce953c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729b39b7d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729b39b7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4f11f95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f4f11f95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729b39b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729b39b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f11f95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f4f11f95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bc3b886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bc3b886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bc3b88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bc3b88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4f11f959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4f11f95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729b39b7d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729b39b7d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729b39b7d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729b39b7d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729b39b7d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729b39b7d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puCYTIcqr05liPzfP14S1m7QVcDvLNHa/view" TargetMode="External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63775" y="1343175"/>
            <a:ext cx="6478200" cy="21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Prédiction de l’Hémorragie Post partum sévère 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Hermaphrodite symbol.svg — Wikipédia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175" y="3117375"/>
            <a:ext cx="1479501" cy="14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4294967295" type="ctrTitle"/>
          </p:nvPr>
        </p:nvSpPr>
        <p:spPr>
          <a:xfrm>
            <a:off x="1192679" y="403300"/>
            <a:ext cx="71205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Déploiement du 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modèle ( POC )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 title="Demo_Streamlit_HPP_Predic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375" y="1129975"/>
            <a:ext cx="3290175" cy="372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 rot="-355994">
            <a:off x="559852" y="25444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4294967295" type="ctrTitle"/>
          </p:nvPr>
        </p:nvSpPr>
        <p:spPr>
          <a:xfrm>
            <a:off x="915850" y="2341325"/>
            <a:ext cx="3773100" cy="17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Gestion des manquants : dropna() sur le dataset et pas d’imputation dans le  preprocess intégré à la pipeline du modèle</a:t>
            </a:r>
            <a:endParaRPr sz="15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—&gt; Toutes les variables utilisés pour </a:t>
            </a: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l'entraînement</a:t>
            </a: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du modèle doivent être complétées par l’utilisateur</a:t>
            </a:r>
            <a:endParaRPr sz="15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2" name="Google Shape;172;p22"/>
          <p:cNvSpPr/>
          <p:nvPr/>
        </p:nvSpPr>
        <p:spPr>
          <a:xfrm rot="-355994">
            <a:off x="559852" y="1477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idx="4294967295" type="ctrTitle"/>
          </p:nvPr>
        </p:nvSpPr>
        <p:spPr>
          <a:xfrm>
            <a:off x="915850" y="1274525"/>
            <a:ext cx="37731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DockerFile + requirements.txt+ app.py → Build → Run en local avec binding pour </a:t>
            </a: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débogage</a:t>
            </a: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interactif</a:t>
            </a:r>
            <a:endParaRPr sz="15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Récapitulatif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79" name="Google Shape;179;p23"/>
          <p:cNvSpPr/>
          <p:nvPr/>
        </p:nvSpPr>
        <p:spPr>
          <a:xfrm rot="-355994">
            <a:off x="559852" y="1479947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idx="4294967295" type="ctrTitle"/>
          </p:nvPr>
        </p:nvSpPr>
        <p:spPr>
          <a:xfrm>
            <a:off x="992775" y="1250713"/>
            <a:ext cx="77094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Définition de la variable cible à partir du rapport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-89937" y="4796100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4294967295" type="ctrTitle"/>
          </p:nvPr>
        </p:nvSpPr>
        <p:spPr>
          <a:xfrm>
            <a:off x="992775" y="1890394"/>
            <a:ext cx="77094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Sélection</a:t>
            </a: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 des variables en veillant au Data leakage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4" name="Google Shape;184;p23"/>
          <p:cNvSpPr/>
          <p:nvPr/>
        </p:nvSpPr>
        <p:spPr>
          <a:xfrm rot="-355994">
            <a:off x="559852" y="215354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4294967295" type="ctrTitle"/>
          </p:nvPr>
        </p:nvSpPr>
        <p:spPr>
          <a:xfrm>
            <a:off x="992775" y="2543300"/>
            <a:ext cx="77094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Modélisation en utilisant des techniques de resampling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6" name="Google Shape;186;p23"/>
          <p:cNvSpPr/>
          <p:nvPr/>
        </p:nvSpPr>
        <p:spPr>
          <a:xfrm rot="-355994">
            <a:off x="559852" y="275094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>
            <p:ph idx="4294967295" type="ctrTitle"/>
          </p:nvPr>
        </p:nvSpPr>
        <p:spPr>
          <a:xfrm>
            <a:off x="992775" y="3194772"/>
            <a:ext cx="77094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Suivi avec un tableau de bord MlFlow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8" name="Google Shape;188;p23"/>
          <p:cNvSpPr/>
          <p:nvPr/>
        </p:nvSpPr>
        <p:spPr>
          <a:xfrm rot="-355994">
            <a:off x="559852" y="3439365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idx="4294967295" type="ctrTitle"/>
          </p:nvPr>
        </p:nvSpPr>
        <p:spPr>
          <a:xfrm>
            <a:off x="992775" y="3827361"/>
            <a:ext cx="77094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Construction d’une application Streamlit (POC)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0" name="Google Shape;190;p23"/>
          <p:cNvSpPr/>
          <p:nvPr/>
        </p:nvSpPr>
        <p:spPr>
          <a:xfrm rot="-355994">
            <a:off x="527594" y="4077540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Perspectives :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 rot="-355994">
            <a:off x="559852" y="16300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4294967295" type="ctrTitle"/>
          </p:nvPr>
        </p:nvSpPr>
        <p:spPr>
          <a:xfrm>
            <a:off x="1092100" y="1389075"/>
            <a:ext cx="8248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Définir clairement le cadre du projet avec les spécialistes Métier  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0" name="Google Shape;200;p24"/>
          <p:cNvSpPr/>
          <p:nvPr/>
        </p:nvSpPr>
        <p:spPr>
          <a:xfrm rot="-355994">
            <a:off x="559852" y="24682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4294967295" type="ctrTitle"/>
          </p:nvPr>
        </p:nvSpPr>
        <p:spPr>
          <a:xfrm>
            <a:off x="1092100" y="2227275"/>
            <a:ext cx="7815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Feature Selection en s’appuyant sur les études cliniques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4"/>
          <p:cNvSpPr/>
          <p:nvPr/>
        </p:nvSpPr>
        <p:spPr>
          <a:xfrm rot="-355994">
            <a:off x="559852" y="33064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4294967295" type="ctrTitle"/>
          </p:nvPr>
        </p:nvSpPr>
        <p:spPr>
          <a:xfrm>
            <a:off x="1092100" y="3065478"/>
            <a:ext cx="531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Centraliser données de toutes la France 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24"/>
          <p:cNvSpPr/>
          <p:nvPr/>
        </p:nvSpPr>
        <p:spPr>
          <a:xfrm rot="-355994">
            <a:off x="559852" y="40684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4294967295" type="ctrTitle"/>
          </p:nvPr>
        </p:nvSpPr>
        <p:spPr>
          <a:xfrm>
            <a:off x="1092100" y="3827478"/>
            <a:ext cx="531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Mise en place d’un pipeline automatisé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577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4294967295" type="ctrTitle"/>
          </p:nvPr>
        </p:nvSpPr>
        <p:spPr>
          <a:xfrm>
            <a:off x="1757500" y="768025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À votre écoute pour vos</a:t>
            </a:r>
            <a:endParaRPr sz="32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Questions !</a:t>
            </a:r>
            <a:endParaRPr b="0" i="0" sz="32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Pourquoi ce projet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?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File:Micorsoft Excel 2016-2019 CSV Icon.svg - Wikimedia Commons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502" y="2439784"/>
            <a:ext cx="1698293" cy="1941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.doc icon (2000-03).svg — Wikipédia"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6877" y="2439784"/>
            <a:ext cx="1985336" cy="194171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218050" y="2557161"/>
            <a:ext cx="43731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400">
                <a:solidFill>
                  <a:srgbClr val="FF0000"/>
                </a:solidFill>
              </a:rPr>
              <a:t>DATA</a:t>
            </a:r>
            <a:endParaRPr b="1" sz="44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400">
                <a:solidFill>
                  <a:srgbClr val="FF0000"/>
                </a:solidFill>
              </a:rPr>
              <a:t>ANONYMISÉES</a:t>
            </a:r>
            <a:endParaRPr b="1" sz="4400"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-355994">
            <a:off x="559852" y="1479947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992775" y="1250713"/>
            <a:ext cx="77094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Collaboration avec un Statisticien de la  maternité de Bourgogne ( Réseau de connaissance )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Les datas: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issu de la maternité de Bourgogne 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3931675" y="1443453"/>
            <a:ext cx="531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Jeux 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 données avec 120 variables et 60000 lignes .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5"/>
          <p:cNvSpPr/>
          <p:nvPr/>
        </p:nvSpPr>
        <p:spPr>
          <a:xfrm rot="-355994">
            <a:off x="3594136" y="16866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 rot="-355994">
            <a:off x="3594136" y="26769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4294967295" type="ctrTitle"/>
          </p:nvPr>
        </p:nvSpPr>
        <p:spPr>
          <a:xfrm>
            <a:off x="3931664" y="604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Rapport Annuel de l’établissement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5"/>
          <p:cNvSpPr/>
          <p:nvPr/>
        </p:nvSpPr>
        <p:spPr>
          <a:xfrm rot="-355994">
            <a:off x="3594136" y="8478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4012400" y="2425053"/>
            <a:ext cx="531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Dictionnaires des variables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1" name="Google Shape;81;p15" title="Capture d’écran du 2025-03-31 22-23-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299" y="3373774"/>
            <a:ext cx="4169374" cy="12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475" y="3406650"/>
            <a:ext cx="3963075" cy="12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Qu’est ce que l’HPP ?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50350" y="1140725"/>
            <a:ext cx="87627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0097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Problématique : </a:t>
            </a:r>
            <a:endParaRPr b="1" sz="1900">
              <a:solidFill>
                <a:srgbClr val="0097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900"/>
              <a:buFont typeface="Roboto"/>
              <a:buChar char="-"/>
            </a:pPr>
            <a:r>
              <a:rPr lang="fr" sz="1900">
                <a:solidFill>
                  <a:srgbClr val="0097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Hémorragie vaginale survenant dans les 24 heures après l’accouchement</a:t>
            </a:r>
            <a:endParaRPr sz="1900">
              <a:solidFill>
                <a:srgbClr val="0097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900"/>
              <a:buFont typeface="Roboto"/>
              <a:buChar char="-"/>
            </a:pPr>
            <a:r>
              <a:rPr lang="fr" sz="1900">
                <a:solidFill>
                  <a:srgbClr val="0097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HPP sévere  → Transfusion sanguine</a:t>
            </a:r>
            <a:endParaRPr sz="1900">
              <a:solidFill>
                <a:srgbClr val="0097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97A7"/>
              </a:buClr>
              <a:buSzPts val="1900"/>
              <a:buFont typeface="Roboto"/>
              <a:buChar char="-"/>
            </a:pPr>
            <a:r>
              <a:rPr lang="fr" sz="1900">
                <a:solidFill>
                  <a:srgbClr val="0097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1ère cause de mortalité en France durant l’accouchement</a:t>
            </a:r>
            <a:endParaRPr sz="1900">
              <a:solidFill>
                <a:srgbClr val="0097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97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Objectif </a:t>
            </a:r>
            <a:r>
              <a:rPr b="1" lang="fr" sz="1900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: </a:t>
            </a:r>
            <a:endParaRPr b="1" sz="1900">
              <a:solidFill>
                <a:schemeClr val="accent5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5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Roboto"/>
              <a:buChar char="-"/>
            </a:pPr>
            <a:r>
              <a:rPr lang="fr" sz="1900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Aider l’équipe soignante à mieux se préparer pour améliorer les soins </a:t>
            </a:r>
            <a:endParaRPr b="1" sz="1900">
              <a:solidFill>
                <a:schemeClr val="accent5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97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900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b="1" lang="fr" sz="1900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: </a:t>
            </a:r>
            <a:endParaRPr b="1" sz="1900">
              <a:solidFill>
                <a:schemeClr val="accent5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accent5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Roboto"/>
              <a:buChar char="-"/>
            </a:pPr>
            <a:r>
              <a:rPr lang="fr" sz="1900">
                <a:solidFill>
                  <a:srgbClr val="0097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Modèle de Machine Learning à utiliser avant entrée en salle d’accouchement</a:t>
            </a:r>
            <a:endParaRPr sz="1900">
              <a:solidFill>
                <a:srgbClr val="0097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97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97A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Sélection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des variables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6" name="Google Shape;96;p17"/>
          <p:cNvSpPr/>
          <p:nvPr/>
        </p:nvSpPr>
        <p:spPr>
          <a:xfrm rot="-355994">
            <a:off x="559852" y="13252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ctrTitle"/>
          </p:nvPr>
        </p:nvSpPr>
        <p:spPr>
          <a:xfrm>
            <a:off x="992780" y="1075275"/>
            <a:ext cx="77094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Respecter la temporalité des variables pour éviter les fuites de données.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-89937" y="4796100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nceinte Jeune Femme Clipart Photo stock libre - Public Domain ..."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400" y="2523150"/>
            <a:ext cx="1471049" cy="147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 title="téléchargement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675" y="2834888"/>
            <a:ext cx="1750775" cy="9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 title="salle_post_partum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5750" y="2737850"/>
            <a:ext cx="2295625" cy="128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 flipH="1" rot="10800000">
            <a:off x="1247350" y="4371500"/>
            <a:ext cx="6735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992780" y="1761075"/>
            <a:ext cx="77094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—&gt; Recherche des variables avant accouchement avec retour du statisticien et puissance des LLM avancés ( Chat-gpt o1 )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 flipH="1">
            <a:off x="3375325" y="4245525"/>
            <a:ext cx="72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2177275" y="4589100"/>
            <a:ext cx="26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Entrée en salle d’accouchement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 flipH="1">
            <a:off x="5545500" y="4191650"/>
            <a:ext cx="72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 txBox="1"/>
          <p:nvPr/>
        </p:nvSpPr>
        <p:spPr>
          <a:xfrm>
            <a:off x="4844275" y="4589100"/>
            <a:ext cx="26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Naissance du bébé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129950" y="4101600"/>
            <a:ext cx="2245500" cy="587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8" title="hpp_tran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25" y="1670002"/>
            <a:ext cx="3834038" cy="345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 title="10115_2022_1772_Fig1_HTM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838" y="1940527"/>
            <a:ext cx="4318788" cy="277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1192675" y="403300"/>
            <a:ext cx="76929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 fortement déséquilibré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9" name="Google Shape;119;p18"/>
          <p:cNvSpPr/>
          <p:nvPr/>
        </p:nvSpPr>
        <p:spPr>
          <a:xfrm rot="-355994">
            <a:off x="407452" y="13252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ctrTitle"/>
          </p:nvPr>
        </p:nvSpPr>
        <p:spPr>
          <a:xfrm>
            <a:off x="863500" y="1084275"/>
            <a:ext cx="8468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8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Techniques de resampling</a:t>
            </a:r>
            <a:r>
              <a:rPr lang="fr" sz="18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" sz="18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(SMOTE,SMOTEENN,</a:t>
            </a:r>
            <a:r>
              <a:rPr lang="fr" sz="18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RandomUnderSampling</a:t>
            </a:r>
            <a:r>
              <a:rPr lang="fr" sz="18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,...)</a:t>
            </a:r>
            <a:endParaRPr sz="18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Comment évaluer les modèles ?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 rot="-355994">
            <a:off x="559852" y="17824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ctrTitle"/>
          </p:nvPr>
        </p:nvSpPr>
        <p:spPr>
          <a:xfrm>
            <a:off x="1092100" y="1541478"/>
            <a:ext cx="531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3 modèles LR, RF, XGB pour classification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9"/>
          <p:cNvSpPr/>
          <p:nvPr/>
        </p:nvSpPr>
        <p:spPr>
          <a:xfrm rot="-355994">
            <a:off x="559852" y="23158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4294967295" type="ctrTitle"/>
          </p:nvPr>
        </p:nvSpPr>
        <p:spPr>
          <a:xfrm>
            <a:off x="1092100" y="2074875"/>
            <a:ext cx="7954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F1-score avec point d’attention pour le Recall ( Pathologie grave)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2" name="Google Shape;132;p19" title="Capture d’écran du 2025-04-01 07-51-5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675" y="2626625"/>
            <a:ext cx="4760584" cy="21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 rot="-355994">
            <a:off x="559852" y="12490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4294967295" type="ctrTitle"/>
          </p:nvPr>
        </p:nvSpPr>
        <p:spPr>
          <a:xfrm>
            <a:off x="1092100" y="1008075"/>
            <a:ext cx="7882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Variable cible (2 classes) -&gt; probabilité de HPP sévère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1192677" y="403300"/>
            <a:ext cx="6511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Suivi Mlflow (Docker / 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Hugging Face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):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142" name="Google Shape;142;p20" title="Capture d’écran du 2025-04-01 08-43-5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5525" y="1388025"/>
            <a:ext cx="5503099" cy="311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 rot="-355994">
            <a:off x="559852" y="15538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4294967295" type="ctrTitle"/>
          </p:nvPr>
        </p:nvSpPr>
        <p:spPr>
          <a:xfrm>
            <a:off x="992775" y="1303875"/>
            <a:ext cx="25329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Créer un s3 bucket et une BDD SQL pour le backend</a:t>
            </a:r>
            <a:endParaRPr sz="15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5" name="Google Shape;145;p20"/>
          <p:cNvSpPr/>
          <p:nvPr/>
        </p:nvSpPr>
        <p:spPr>
          <a:xfrm rot="-355994">
            <a:off x="559852" y="23920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4294967295" type="ctrTitle"/>
          </p:nvPr>
        </p:nvSpPr>
        <p:spPr>
          <a:xfrm>
            <a:off x="992775" y="2191375"/>
            <a:ext cx="25329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Pousser Dockerfile et Requirements.txt sur HgF</a:t>
            </a:r>
            <a:endParaRPr sz="15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7" name="Google Shape;147;p20"/>
          <p:cNvSpPr/>
          <p:nvPr/>
        </p:nvSpPr>
        <p:spPr>
          <a:xfrm rot="-355994">
            <a:off x="559852" y="32302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4294967295" type="ctrTitle"/>
          </p:nvPr>
        </p:nvSpPr>
        <p:spPr>
          <a:xfrm>
            <a:off x="1040275" y="3006875"/>
            <a:ext cx="24852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Paramétrer les variables d’environnement</a:t>
            </a:r>
            <a:endParaRPr sz="15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9" name="Google Shape;149;p20"/>
          <p:cNvSpPr/>
          <p:nvPr/>
        </p:nvSpPr>
        <p:spPr>
          <a:xfrm rot="-355994">
            <a:off x="559852" y="4144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4294967295" type="ctrTitle"/>
          </p:nvPr>
        </p:nvSpPr>
        <p:spPr>
          <a:xfrm>
            <a:off x="1040275" y="3921275"/>
            <a:ext cx="24852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Créer des run </a:t>
            </a: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mlf</a:t>
            </a:r>
            <a:r>
              <a:rPr lang="fr" sz="15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low dans les tests</a:t>
            </a:r>
            <a:endParaRPr sz="15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Résultats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?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-355994">
            <a:off x="559852" y="13252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4294967295" type="ctrTitle"/>
          </p:nvPr>
        </p:nvSpPr>
        <p:spPr>
          <a:xfrm>
            <a:off x="1092100" y="1084278"/>
            <a:ext cx="5315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Score trop faible pour application terrain</a:t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0" name="Google Shape;160;p21" title="Capture d’écran du 2025-04-01 07-55-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25" y="1637500"/>
            <a:ext cx="5798199" cy="33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117400" y="2788225"/>
            <a:ext cx="18930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</a:rPr>
              <a:t>XGB Classifier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7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9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