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717" autoAdjust="0"/>
  </p:normalViewPr>
  <p:slideViewPr>
    <p:cSldViewPr snapToGrid="0">
      <p:cViewPr varScale="1">
        <p:scale>
          <a:sx n="103" d="100"/>
          <a:sy n="103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D8D35-D8BD-4E24-A468-25ACD6590BD2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69C8D-E399-4B39-AEE5-803F54FB4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051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Based on data given, this is our best metric for determining the spread of </a:t>
            </a:r>
            <a:r>
              <a:rPr lang="en-GB" dirty="0" err="1"/>
              <a:t>usertype</a:t>
            </a:r>
            <a:r>
              <a:rPr lang="en-GB" dirty="0"/>
              <a:t> </a:t>
            </a:r>
          </a:p>
          <a:p>
            <a:r>
              <a:rPr lang="en-GB" dirty="0"/>
              <a:t>Need to lower the customer portion and raise the subscriber portion.</a:t>
            </a:r>
          </a:p>
          <a:p>
            <a:r>
              <a:rPr lang="en-GB" dirty="0"/>
              <a:t>Further data needed to get an accurate spread.</a:t>
            </a:r>
          </a:p>
          <a:p>
            <a:r>
              <a:rPr lang="en-GB" dirty="0"/>
              <a:t>Following on: most popular stations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9C8D-E399-4B39-AEE5-803F54FB410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866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were also factoring in birthyear.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9C8D-E399-4B39-AEE5-803F54FB410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52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Next up: same but for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9C8D-E399-4B39-AEE5-803F54FB410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926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data is using start locations only.</a:t>
            </a:r>
          </a:p>
          <a:p>
            <a:r>
              <a:rPr lang="en-GB" dirty="0"/>
              <a:t>Clearly something special about 35 and 76. need to look further into these.</a:t>
            </a:r>
          </a:p>
          <a:p>
            <a:endParaRPr lang="en-GB" dirty="0"/>
          </a:p>
          <a:p>
            <a:r>
              <a:rPr lang="en-GB" dirty="0"/>
              <a:t>Next up: journeys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9C8D-E399-4B39-AEE5-803F54FB410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801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Clearly something special about 35 and 76. need to look further into these.</a:t>
            </a:r>
          </a:p>
          <a:p>
            <a:endParaRPr lang="en-GB" dirty="0"/>
          </a:p>
          <a:p>
            <a:r>
              <a:rPr lang="en-GB" dirty="0"/>
              <a:t>Next up: take a look at  geographical data of the stations.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9C8D-E399-4B39-AEE5-803F54FB410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330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of top 15 on the water front or around parks.</a:t>
            </a:r>
          </a:p>
          <a:p>
            <a:endParaRPr lang="en-GB" dirty="0"/>
          </a:p>
          <a:p>
            <a:r>
              <a:rPr lang="en-GB" dirty="0"/>
              <a:t>Next up: take a look at  geographical data of the stations.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9C8D-E399-4B39-AEE5-803F54FB410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29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15 are more inner-city. Journeys more distributed.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9C8D-E399-4B39-AEE5-803F54FB410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559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9C8D-E399-4B39-AEE5-803F54FB410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961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 conversion rate on women specifically.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9C8D-E399-4B39-AEE5-803F54FB410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599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were also factoring in birthyear.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9C8D-E399-4B39-AEE5-803F54FB410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D6DC-E1CB-4874-BF52-C3407230D20E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1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598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49561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942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08747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303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32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5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5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8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5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9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4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3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0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4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 descr="Glowing dandylions">
            <a:extLst>
              <a:ext uri="{FF2B5EF4-FFF2-40B4-BE49-F238E27FC236}">
                <a16:creationId xmlns:a16="http://schemas.microsoft.com/office/drawing/2014/main" id="{77FD7584-515E-4C06-86CE-A21E4AA7F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A6A597-5665-4478-ACDD-39F790FA2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does a bike share navigate a speedy success?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0FD59-DC80-4B95-B0BF-C617C16AF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Presented by: Callum thickett</a:t>
            </a:r>
          </a:p>
          <a:p>
            <a:pPr algn="l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Last updated: 27/10/2021</a:t>
            </a:r>
          </a:p>
        </p:txBody>
      </p:sp>
    </p:spTree>
    <p:extLst>
      <p:ext uri="{BB962C8B-B14F-4D97-AF65-F5344CB8AC3E}">
        <p14:creationId xmlns:p14="http://schemas.microsoft.com/office/powerpoint/2010/main" val="151820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1E10-4271-4EE8-9388-762ED201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dirty="0"/>
            </a:br>
            <a:r>
              <a:rPr lang="en-US" dirty="0"/>
              <a:t>Does station capacity have an effect?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78FEE-94DB-4CBC-907F-734DDC66C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74" y="2159331"/>
            <a:ext cx="5283289" cy="348697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7B16D6-3850-4FC3-B025-AC6BA60DF1BA}"/>
              </a:ext>
            </a:extLst>
          </p:cNvPr>
          <p:cNvSpPr txBox="1">
            <a:spLocks/>
          </p:cNvSpPr>
          <p:nvPr/>
        </p:nvSpPr>
        <p:spPr>
          <a:xfrm>
            <a:off x="6416039" y="2160589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Seems like station capacity has little effect</a:t>
            </a:r>
          </a:p>
          <a:p>
            <a:endParaRPr lang="en-US" sz="1500" dirty="0"/>
          </a:p>
          <a:p>
            <a:r>
              <a:rPr lang="en-US" sz="1500" dirty="0"/>
              <a:t>Many of the more popular stations don’t have a noticeably high bike capacity. </a:t>
            </a:r>
          </a:p>
          <a:p>
            <a:endParaRPr lang="en-US" sz="1500" dirty="0"/>
          </a:p>
          <a:p>
            <a:r>
              <a:rPr lang="en-US" sz="1500" dirty="0"/>
              <a:t>Bike capacity doesn’t seem to bottleneck any locations.</a:t>
            </a:r>
          </a:p>
          <a:p>
            <a:endParaRPr lang="en-US" sz="1500" dirty="0"/>
          </a:p>
          <a:p>
            <a:endParaRPr lang="en-US" sz="1500" dirty="0"/>
          </a:p>
          <a:p>
            <a:pPr marL="0" indent="0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2831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1E10-4271-4EE8-9388-762ED201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dirty="0"/>
            </a:br>
            <a:r>
              <a:rPr lang="en-US" dirty="0"/>
              <a:t>Gender and Age deep dive.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61250C-7AC1-4920-8BDD-DDE9A8692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74" y="2159331"/>
            <a:ext cx="5283289" cy="34077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7B16D6-3850-4FC3-B025-AC6BA60DF1BA}"/>
              </a:ext>
            </a:extLst>
          </p:cNvPr>
          <p:cNvSpPr txBox="1">
            <a:spLocks/>
          </p:cNvSpPr>
          <p:nvPr/>
        </p:nvSpPr>
        <p:spPr>
          <a:xfrm>
            <a:off x="6416039" y="2160589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38% of all customer trips are female.</a:t>
            </a:r>
          </a:p>
          <a:p>
            <a:endParaRPr lang="en-US" sz="1500" dirty="0"/>
          </a:p>
          <a:p>
            <a:r>
              <a:rPr lang="en-US" sz="1500" dirty="0"/>
              <a:t>Only 24% of all subscriber trips are female.</a:t>
            </a:r>
          </a:p>
          <a:p>
            <a:endParaRPr lang="en-US" sz="1500" dirty="0"/>
          </a:p>
          <a:p>
            <a:pPr marL="0" indent="0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8853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1E10-4271-4EE8-9388-762ED201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dirty="0"/>
            </a:br>
            <a:r>
              <a:rPr lang="en-US" dirty="0"/>
              <a:t>Gender and Age deep dive.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6B83AB-AE55-4F42-AC47-015579AE0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74" y="2159331"/>
            <a:ext cx="5283289" cy="34077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7B16D6-3850-4FC3-B025-AC6BA60DF1BA}"/>
              </a:ext>
            </a:extLst>
          </p:cNvPr>
          <p:cNvSpPr txBox="1">
            <a:spLocks/>
          </p:cNvSpPr>
          <p:nvPr/>
        </p:nvSpPr>
        <p:spPr>
          <a:xfrm>
            <a:off x="6416039" y="2160589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In general, customers tend to be younger, irrespective of gender.</a:t>
            </a:r>
          </a:p>
          <a:p>
            <a:pPr marL="0" indent="0">
              <a:buNone/>
            </a:pPr>
            <a:endParaRPr lang="en-US" sz="1500" dirty="0"/>
          </a:p>
          <a:p>
            <a:r>
              <a:rPr lang="en-US" sz="1500" dirty="0"/>
              <a:t>In general, female users tend to be a little younger than males.</a:t>
            </a:r>
          </a:p>
        </p:txBody>
      </p:sp>
    </p:spTree>
    <p:extLst>
      <p:ext uri="{BB962C8B-B14F-4D97-AF65-F5344CB8AC3E}">
        <p14:creationId xmlns:p14="http://schemas.microsoft.com/office/powerpoint/2010/main" val="34153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1E10-4271-4EE8-9388-762ED201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dirty="0"/>
            </a:br>
            <a:r>
              <a:rPr lang="en-US" dirty="0"/>
              <a:t>Gender and Age deep dive.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8EF338-9E90-4498-94A3-5EABE45CE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74" y="2159331"/>
            <a:ext cx="5283289" cy="352659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7B16D6-3850-4FC3-B025-AC6BA60DF1BA}"/>
              </a:ext>
            </a:extLst>
          </p:cNvPr>
          <p:cNvSpPr txBox="1">
            <a:spLocks/>
          </p:cNvSpPr>
          <p:nvPr/>
        </p:nvSpPr>
        <p:spPr>
          <a:xfrm>
            <a:off x="6416039" y="2160589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Females are less distributed with regards to age. </a:t>
            </a:r>
          </a:p>
          <a:p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7888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441E-9C1A-44DE-8B9F-7434918A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A summary of our findings.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570F7-485C-4FE0-8A12-FACE2B1D8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Station and Trip Findings:</a:t>
            </a:r>
          </a:p>
          <a:p>
            <a:pPr lvl="1"/>
            <a:r>
              <a:rPr lang="en-GB" dirty="0"/>
              <a:t>A large portion of Trips come from a very small number of stations.</a:t>
            </a:r>
          </a:p>
          <a:p>
            <a:pPr lvl="2"/>
            <a:r>
              <a:rPr lang="en-GB" dirty="0"/>
              <a:t>This is especially true for customers.</a:t>
            </a:r>
          </a:p>
          <a:p>
            <a:pPr lvl="1"/>
            <a:r>
              <a:rPr lang="en-GB" dirty="0"/>
              <a:t>Popular customer stations are located mainly on the sea front, or in popular tourist locations </a:t>
            </a:r>
            <a:r>
              <a:rPr lang="en-GB" dirty="0" err="1"/>
              <a:t>i.e</a:t>
            </a:r>
            <a:r>
              <a:rPr lang="en-GB" dirty="0"/>
              <a:t> parks.</a:t>
            </a:r>
          </a:p>
          <a:p>
            <a:pPr lvl="1"/>
            <a:endParaRPr lang="en-GB" dirty="0"/>
          </a:p>
          <a:p>
            <a:r>
              <a:rPr lang="en-GB" dirty="0"/>
              <a:t>Gender and Age Findings:</a:t>
            </a:r>
          </a:p>
          <a:p>
            <a:pPr lvl="1"/>
            <a:r>
              <a:rPr lang="en-GB" dirty="0"/>
              <a:t>Majority of users are male.</a:t>
            </a:r>
          </a:p>
          <a:p>
            <a:pPr lvl="1"/>
            <a:r>
              <a:rPr lang="en-GB" dirty="0"/>
              <a:t>Females have a lower chance of subscribing than males</a:t>
            </a:r>
          </a:p>
          <a:p>
            <a:pPr lvl="1"/>
            <a:r>
              <a:rPr lang="en-GB" dirty="0"/>
              <a:t>Customers tend to be younger, on average than Subscribers.</a:t>
            </a:r>
          </a:p>
          <a:p>
            <a:pPr lvl="1"/>
            <a:r>
              <a:rPr lang="en-GB" dirty="0"/>
              <a:t>Males have a more even distribution of ages than females.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lvl="8"/>
            <a:endParaRPr lang="en-GB" dirty="0"/>
          </a:p>
          <a:p>
            <a:pPr marL="3657600" lvl="8" indent="0">
              <a:buNone/>
            </a:pPr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00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156D-B0BE-422D-9AB4-F517C27D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Next Steps.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29811-56A8-47E1-8017-F90CF7357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400" dirty="0"/>
              <a:t>Further analysis required on the importance of station location (look at all stations, not just the 15 most popular)</a:t>
            </a:r>
          </a:p>
          <a:p>
            <a:endParaRPr lang="en-GB" sz="1400" dirty="0"/>
          </a:p>
          <a:p>
            <a:r>
              <a:rPr lang="en-GB" sz="1400" dirty="0"/>
              <a:t>Further analysis required on the importance of season/time of year and the effects it has on subscriber numbers and journey types. </a:t>
            </a:r>
            <a:endParaRPr lang="en-GB" sz="1200" dirty="0"/>
          </a:p>
          <a:p>
            <a:endParaRPr lang="en-GB" sz="1400" dirty="0"/>
          </a:p>
          <a:p>
            <a:r>
              <a:rPr lang="en-GB" sz="1400" dirty="0"/>
              <a:t>More information on specific users either through  a randomized survey to get geographical data on housing/work locations. Could help to see if there are areas in  the cities where new stations could be added.</a:t>
            </a:r>
          </a:p>
          <a:p>
            <a:endParaRPr lang="en-GB" sz="1400" dirty="0"/>
          </a:p>
          <a:p>
            <a:r>
              <a:rPr lang="en-GB" sz="1400" dirty="0"/>
              <a:t>Add an anonymized </a:t>
            </a:r>
            <a:r>
              <a:rPr lang="en-GB" sz="1400" dirty="0" err="1"/>
              <a:t>user_ID</a:t>
            </a:r>
            <a:r>
              <a:rPr lang="en-GB" sz="1400" dirty="0"/>
              <a:t> tracker for subscribers. Allow to see specific journeys anonymously to see user habits, could help better see the differences between subscribers and Customers. </a:t>
            </a:r>
          </a:p>
          <a:p>
            <a:endParaRPr lang="en-GB" sz="1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28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96A-1FFF-4818-B129-1BD48248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Solutions.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E67C5-CE38-42CD-A4D9-6055B18F0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Goal: To use these new insights to form a strategy to convert </a:t>
            </a:r>
            <a:r>
              <a:rPr lang="en-GB" dirty="0">
                <a:solidFill>
                  <a:srgbClr val="00B0F0"/>
                </a:solidFill>
              </a:rPr>
              <a:t>existing</a:t>
            </a:r>
            <a:r>
              <a:rPr lang="en-GB" dirty="0"/>
              <a:t> casual customers to annual members.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1400" dirty="0"/>
              <a:t>Market strategies focused at young men and women aged 22-30.</a:t>
            </a:r>
          </a:p>
          <a:p>
            <a:endParaRPr lang="en-GB" sz="1400" dirty="0"/>
          </a:p>
          <a:p>
            <a:r>
              <a:rPr lang="en-GB" sz="1400" dirty="0"/>
              <a:t>Marketing strategies focused at women.</a:t>
            </a:r>
          </a:p>
          <a:p>
            <a:endParaRPr lang="en-GB" sz="1400" dirty="0"/>
          </a:p>
          <a:p>
            <a:r>
              <a:rPr lang="en-GB" sz="1400" dirty="0"/>
              <a:t>Create more incentives for tourists/visitors to become subscribers. </a:t>
            </a:r>
          </a:p>
        </p:txBody>
      </p:sp>
    </p:spTree>
    <p:extLst>
      <p:ext uri="{BB962C8B-B14F-4D97-AF65-F5344CB8AC3E}">
        <p14:creationId xmlns:p14="http://schemas.microsoft.com/office/powerpoint/2010/main" val="407550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216-3636-4F6A-82CD-FC958E1C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contents.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9E02-5561-46E7-9604-737719D78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 </a:t>
            </a:r>
            <a:r>
              <a:rPr lang="en-GB" dirty="0">
                <a:hlinkClick r:id="rId2" action="ppaction://hlinksldjump"/>
              </a:rPr>
              <a:t>The presentation objective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hlinkClick r:id="rId3" action="ppaction://hlinksldjump"/>
              </a:rPr>
              <a:t>Research and findings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hlinkClick r:id="rId4" action="ppaction://hlinksldjump"/>
              </a:rPr>
              <a:t>A summary of our finings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hlinkClick r:id="rId5" action="ppaction://hlinksldjump"/>
              </a:rPr>
              <a:t>Solutions and next steps.</a:t>
            </a:r>
            <a:endParaRPr lang="en-GB" dirty="0"/>
          </a:p>
          <a:p>
            <a:endParaRPr lang="en-GB" dirty="0"/>
          </a:p>
          <a:p>
            <a:r>
              <a:rPr lang="en-GB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6943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0B05-6A40-47B3-88B5-C6C6EDBE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Objectives.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C66D6-04A2-45E7-BDEB-81BB7DA6A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To understand the key </a:t>
            </a:r>
            <a:r>
              <a:rPr lang="en-GB" dirty="0">
                <a:solidFill>
                  <a:schemeClr val="accent5"/>
                </a:solidFill>
              </a:rPr>
              <a:t>differences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between casual and annual members.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  <a:p>
            <a:r>
              <a:rPr lang="en-GB" dirty="0">
                <a:solidFill>
                  <a:schemeClr val="tx1"/>
                </a:solidFill>
              </a:rPr>
              <a:t>To use these new insights to form a strategy to convert </a:t>
            </a:r>
            <a:r>
              <a:rPr lang="en-GB" dirty="0">
                <a:solidFill>
                  <a:srgbClr val="00B0F0"/>
                </a:solidFill>
              </a:rPr>
              <a:t>existing</a:t>
            </a:r>
            <a:r>
              <a:rPr lang="en-GB" dirty="0">
                <a:solidFill>
                  <a:schemeClr val="tx1"/>
                </a:solidFill>
              </a:rPr>
              <a:t> casual customers to annual members. </a:t>
            </a:r>
          </a:p>
        </p:txBody>
      </p:sp>
    </p:spTree>
    <p:extLst>
      <p:ext uri="{BB962C8B-B14F-4D97-AF65-F5344CB8AC3E}">
        <p14:creationId xmlns:p14="http://schemas.microsoft.com/office/powerpoint/2010/main" val="366148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1E10-4271-4EE8-9388-762ED201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br>
              <a:rPr lang="en-GB" dirty="0"/>
            </a:br>
            <a:r>
              <a:rPr lang="en-GB" dirty="0"/>
              <a:t>The current userbase.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6F5A7-A1C1-45A8-B9C6-97549BC16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74" y="2159331"/>
            <a:ext cx="5283289" cy="35794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1EF1F-B3F7-4743-A6D7-78DE87D7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GB" sz="1500" dirty="0"/>
              <a:t>76% of all trips are by Subscribers.</a:t>
            </a:r>
          </a:p>
          <a:p>
            <a:pPr marL="0" indent="0">
              <a:buNone/>
            </a:pPr>
            <a:endParaRPr lang="en-GB" sz="1500" dirty="0"/>
          </a:p>
          <a:p>
            <a:r>
              <a:rPr lang="en-GB" sz="1500" dirty="0"/>
              <a:t>This is not to say that 76% of all users are subscribers.</a:t>
            </a:r>
          </a:p>
          <a:p>
            <a:endParaRPr lang="en-GB" sz="1500" dirty="0"/>
          </a:p>
          <a:p>
            <a:r>
              <a:rPr lang="en-GB" sz="1500" dirty="0"/>
              <a:t>Total trips for 2019: roughly 3.8million. </a:t>
            </a:r>
          </a:p>
        </p:txBody>
      </p:sp>
    </p:spTree>
    <p:extLst>
      <p:ext uri="{BB962C8B-B14F-4D97-AF65-F5344CB8AC3E}">
        <p14:creationId xmlns:p14="http://schemas.microsoft.com/office/powerpoint/2010/main" val="242238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1E10-4271-4EE8-9388-762ED201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br>
              <a:rPr lang="en-GB" dirty="0"/>
            </a:br>
            <a:r>
              <a:rPr lang="en-GB" dirty="0"/>
              <a:t>Most popular stations.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E55AEB-1710-4B38-B366-9136C48AD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61" b="-2"/>
          <a:stretch/>
        </p:blipFill>
        <p:spPr>
          <a:xfrm>
            <a:off x="817474" y="2159331"/>
            <a:ext cx="5283289" cy="37820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1EF1F-B3F7-4743-A6D7-78DE87D7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GB" sz="1500" dirty="0"/>
              <a:t>640 Total stations</a:t>
            </a:r>
          </a:p>
          <a:p>
            <a:pPr marL="0" indent="0">
              <a:buNone/>
            </a:pPr>
            <a:endParaRPr lang="en-GB" sz="1500" dirty="0"/>
          </a:p>
          <a:p>
            <a:r>
              <a:rPr lang="en-GB" sz="1500" dirty="0"/>
              <a:t>Number of total trips quickly falls off.</a:t>
            </a:r>
          </a:p>
        </p:txBody>
      </p:sp>
    </p:spTree>
    <p:extLst>
      <p:ext uri="{BB962C8B-B14F-4D97-AF65-F5344CB8AC3E}">
        <p14:creationId xmlns:p14="http://schemas.microsoft.com/office/powerpoint/2010/main" val="428476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1E10-4271-4EE8-9388-762ED201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dirty="0"/>
            </a:br>
            <a:r>
              <a:rPr lang="en-US" dirty="0"/>
              <a:t>Most popular stations – Customers.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8985FB-8F73-424A-823A-5804D199F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11" y="2128188"/>
            <a:ext cx="5283289" cy="356621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7B16D6-3850-4FC3-B025-AC6BA60DF1BA}"/>
              </a:ext>
            </a:extLst>
          </p:cNvPr>
          <p:cNvSpPr txBox="1">
            <a:spLocks/>
          </p:cNvSpPr>
          <p:nvPr/>
        </p:nvSpPr>
        <p:spPr>
          <a:xfrm>
            <a:off x="6416039" y="2160589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Most popular overall station is majority customer based.</a:t>
            </a:r>
          </a:p>
          <a:p>
            <a:endParaRPr lang="en-US" sz="1500" dirty="0"/>
          </a:p>
          <a:p>
            <a:r>
              <a:rPr lang="en-US" sz="1500" dirty="0"/>
              <a:t>30% of total customer trips are from these 15 stations alone.</a:t>
            </a:r>
          </a:p>
          <a:p>
            <a:endParaRPr lang="en-US" sz="1500" dirty="0"/>
          </a:p>
          <a:p>
            <a:r>
              <a:rPr lang="en-US" sz="1500" dirty="0"/>
              <a:t>35 and 76 alone make up over 10% of total customer trips.</a:t>
            </a:r>
          </a:p>
        </p:txBody>
      </p:sp>
    </p:spTree>
    <p:extLst>
      <p:ext uri="{BB962C8B-B14F-4D97-AF65-F5344CB8AC3E}">
        <p14:creationId xmlns:p14="http://schemas.microsoft.com/office/powerpoint/2010/main" val="307077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1E10-4271-4EE8-9388-762ED201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dirty="0"/>
            </a:br>
            <a:r>
              <a:rPr lang="en-US" dirty="0"/>
              <a:t>Most popular journeys – Customers.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0DB8A-3F52-4595-B619-13FB61CFF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74" y="2159331"/>
            <a:ext cx="5283289" cy="351338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7B16D6-3850-4FC3-B025-AC6BA60DF1BA}"/>
              </a:ext>
            </a:extLst>
          </p:cNvPr>
          <p:cNvSpPr txBox="1">
            <a:spLocks/>
          </p:cNvSpPr>
          <p:nvPr/>
        </p:nvSpPr>
        <p:spPr>
          <a:xfrm>
            <a:off x="6416039" y="2160589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Top 3 most popular journeys include stations 35 and 76 exclusively. </a:t>
            </a:r>
          </a:p>
          <a:p>
            <a:endParaRPr lang="en-US" sz="1500" dirty="0"/>
          </a:p>
          <a:p>
            <a:r>
              <a:rPr lang="en-US" sz="1500" dirty="0"/>
              <a:t>Majority of top 15 journeys either start or end at 35.</a:t>
            </a:r>
          </a:p>
        </p:txBody>
      </p:sp>
    </p:spTree>
    <p:extLst>
      <p:ext uri="{BB962C8B-B14F-4D97-AF65-F5344CB8AC3E}">
        <p14:creationId xmlns:p14="http://schemas.microsoft.com/office/powerpoint/2010/main" val="364104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1E10-4271-4EE8-9388-762ED201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dirty="0"/>
            </a:br>
            <a:r>
              <a:rPr lang="en-US" dirty="0"/>
              <a:t>Is location the key?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CCDBA3-834B-40E8-A111-2C3EB0E84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307" y="2159331"/>
            <a:ext cx="4033622" cy="388236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7B16D6-3850-4FC3-B025-AC6BA60DF1BA}"/>
              </a:ext>
            </a:extLst>
          </p:cNvPr>
          <p:cNvSpPr txBox="1">
            <a:spLocks/>
          </p:cNvSpPr>
          <p:nvPr/>
        </p:nvSpPr>
        <p:spPr>
          <a:xfrm>
            <a:off x="6416039" y="2160589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All 15 Locations along the waterfront or around a park.</a:t>
            </a:r>
          </a:p>
          <a:p>
            <a:endParaRPr lang="en-US" sz="1500" dirty="0"/>
          </a:p>
          <a:p>
            <a:r>
              <a:rPr lang="en-US" sz="1500" dirty="0"/>
              <a:t>35 is located right on the pier front.  </a:t>
            </a:r>
          </a:p>
          <a:p>
            <a:pPr marL="0" indent="0"/>
            <a:endParaRPr lang="en-US" sz="1500" dirty="0"/>
          </a:p>
          <a:p>
            <a:r>
              <a:rPr lang="en-US" sz="1500" dirty="0"/>
              <a:t>76 is located between grant park and the waterfront.</a:t>
            </a:r>
          </a:p>
          <a:p>
            <a:endParaRPr lang="en-US" sz="1500" dirty="0"/>
          </a:p>
          <a:p>
            <a:r>
              <a:rPr lang="en-US" sz="1500" dirty="0"/>
              <a:t>Prime tourism locations.</a:t>
            </a:r>
          </a:p>
          <a:p>
            <a:endParaRPr lang="en-US" sz="1500" dirty="0"/>
          </a:p>
          <a:p>
            <a:pPr marL="0" indent="0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5979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1E10-4271-4EE8-9388-762ED201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dirty="0"/>
            </a:br>
            <a:r>
              <a:rPr lang="en-US" dirty="0"/>
              <a:t>Is location the key?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FA0F7-BC12-4A26-AACE-E9E1A4BC7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329" y="2159331"/>
            <a:ext cx="3921578" cy="388236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7B16D6-3850-4FC3-B025-AC6BA60DF1BA}"/>
              </a:ext>
            </a:extLst>
          </p:cNvPr>
          <p:cNvSpPr txBox="1">
            <a:spLocks/>
          </p:cNvSpPr>
          <p:nvPr/>
        </p:nvSpPr>
        <p:spPr>
          <a:xfrm>
            <a:off x="6416039" y="2151258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All 15 Locations are inner-city</a:t>
            </a:r>
          </a:p>
          <a:p>
            <a:endParaRPr lang="en-US" sz="1500" dirty="0"/>
          </a:p>
          <a:p>
            <a:r>
              <a:rPr lang="en-US" sz="1500" dirty="0"/>
              <a:t>Stations more clumped together </a:t>
            </a:r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pPr marL="0" indent="0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9642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1367</TotalTime>
  <Words>807</Words>
  <Application>Microsoft Office PowerPoint</Application>
  <PresentationFormat>Widescreen</PresentationFormat>
  <Paragraphs>134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How does a bike share navigate a speedy success? </vt:lpstr>
      <vt:lpstr>Table of contents. </vt:lpstr>
      <vt:lpstr> Objectives.</vt:lpstr>
      <vt:lpstr> The current userbase.</vt:lpstr>
      <vt:lpstr> Most popular stations.</vt:lpstr>
      <vt:lpstr> Most popular stations – Customers.</vt:lpstr>
      <vt:lpstr> Most popular journeys – Customers.</vt:lpstr>
      <vt:lpstr> Is location the key?</vt:lpstr>
      <vt:lpstr> Is location the key?</vt:lpstr>
      <vt:lpstr> Does station capacity have an effect?</vt:lpstr>
      <vt:lpstr> Gender and Age deep dive.</vt:lpstr>
      <vt:lpstr> Gender and Age deep dive.</vt:lpstr>
      <vt:lpstr> Gender and Age deep dive.</vt:lpstr>
      <vt:lpstr> A summary of our findings.</vt:lpstr>
      <vt:lpstr> Next Steps.</vt:lpstr>
      <vt:lpstr> Solutions.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a bike share navigate a speedy success? </dc:title>
  <dc:creator>callum thickett</dc:creator>
  <cp:lastModifiedBy>callum thickett</cp:lastModifiedBy>
  <cp:revision>5</cp:revision>
  <dcterms:created xsi:type="dcterms:W3CDTF">2021-10-27T13:21:42Z</dcterms:created>
  <dcterms:modified xsi:type="dcterms:W3CDTF">2021-11-11T17:20:17Z</dcterms:modified>
</cp:coreProperties>
</file>