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36BA32-D37E-4B55-A240-C0A3E522F436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</dgm:pt>
    <dgm:pt modelId="{A8EF1208-C6E2-45BC-BD33-E96698D89F92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th-TH" sz="1400" dirty="0" smtClean="0"/>
            <a:t>การจัดหาเงินทุนระยะสั้น (</a:t>
          </a:r>
          <a:r>
            <a:rPr lang="en-US" sz="1400" dirty="0" smtClean="0"/>
            <a:t>Short-Term Financing)</a:t>
          </a:r>
        </a:p>
        <a:p>
          <a:r>
            <a:rPr lang="th-TH" sz="1400" dirty="0" smtClean="0"/>
            <a:t>ซึ่งการที่ผู้ขายมอบสินค้าให้แก่ผู้ซื้อนำไปขายก่อนและชำระเงินทีหลัง อาจจะ 60 – 90 วัน ซึ่งมีหลายวิธีเช่น การเปิดบัญชีเงินเชื่อ </a:t>
          </a:r>
        </a:p>
        <a:p>
          <a:endParaRPr lang="th-TH" sz="1400" dirty="0"/>
        </a:p>
      </dgm:t>
    </dgm:pt>
    <dgm:pt modelId="{0343328D-C026-4DC0-AE28-0A0832283C88}" type="parTrans" cxnId="{245E6D12-D215-4C10-870D-37F3382B213D}">
      <dgm:prSet/>
      <dgm:spPr/>
      <dgm:t>
        <a:bodyPr/>
        <a:lstStyle/>
        <a:p>
          <a:endParaRPr lang="th-TH"/>
        </a:p>
      </dgm:t>
    </dgm:pt>
    <dgm:pt modelId="{C9FC703B-0C5B-4C34-A90B-3562BA1C93D3}" type="sibTrans" cxnId="{245E6D12-D215-4C10-870D-37F3382B213D}">
      <dgm:prSet/>
      <dgm:spPr/>
      <dgm:t>
        <a:bodyPr/>
        <a:lstStyle/>
        <a:p>
          <a:endParaRPr lang="th-TH"/>
        </a:p>
      </dgm:t>
    </dgm:pt>
    <dgm:pt modelId="{DE2B2419-6980-4D3A-9A6E-DA8CDE513975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th-TH" sz="1400" dirty="0" smtClean="0"/>
            <a:t>ตราสารพาณิชย์ (</a:t>
          </a:r>
          <a:r>
            <a:rPr lang="en-US" sz="1400" dirty="0" smtClean="0"/>
            <a:t>Commercial paper)</a:t>
          </a:r>
        </a:p>
        <a:p>
          <a:r>
            <a:rPr lang="en-US" sz="1400" dirty="0" smtClean="0"/>
            <a:t> </a:t>
          </a:r>
          <a:r>
            <a:rPr lang="th-TH" sz="1400" dirty="0" smtClean="0"/>
            <a:t>เป็นแหล่งเงินทุนระยะสั้นที่ซื้อขายกันในตลาดเงิน โดยกิจการที่ออกตราสารพาณิชย์เพื่อขายให้นักลงทุน เช่น ตั๋วสัญญาใช้เงิน เป็นต้น</a:t>
          </a:r>
        </a:p>
        <a:p>
          <a:endParaRPr lang="th-TH" sz="1400" dirty="0"/>
        </a:p>
      </dgm:t>
    </dgm:pt>
    <dgm:pt modelId="{0B4E43ED-23E4-4910-808A-975089DA9016}" type="parTrans" cxnId="{DC7B8FEA-B327-4A46-A36B-AAE496482FDC}">
      <dgm:prSet/>
      <dgm:spPr/>
      <dgm:t>
        <a:bodyPr/>
        <a:lstStyle/>
        <a:p>
          <a:endParaRPr lang="th-TH"/>
        </a:p>
      </dgm:t>
    </dgm:pt>
    <dgm:pt modelId="{00864375-FD5E-4481-B4FB-BC3BCFB0B94B}" type="sibTrans" cxnId="{DC7B8FEA-B327-4A46-A36B-AAE496482FDC}">
      <dgm:prSet/>
      <dgm:spPr/>
      <dgm:t>
        <a:bodyPr/>
        <a:lstStyle/>
        <a:p>
          <a:endParaRPr lang="th-TH"/>
        </a:p>
      </dgm:t>
    </dgm:pt>
    <dgm:pt modelId="{D132F281-2EA9-4604-BD7B-9656BA692935}">
      <dgm:prSet custT="1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th-TH" sz="1200" dirty="0" smtClean="0"/>
            <a:t>เงินกู้ระยะสั้น</a:t>
          </a:r>
        </a:p>
        <a:p>
          <a:r>
            <a:rPr lang="th-TH" sz="1200" dirty="0" smtClean="0"/>
            <a:t> (</a:t>
          </a:r>
          <a:r>
            <a:rPr lang="en-US" sz="1200" dirty="0" smtClean="0"/>
            <a:t>Short-Term Loan)</a:t>
          </a:r>
        </a:p>
        <a:p>
          <a:r>
            <a:rPr lang="th-TH" sz="1200" dirty="0" smtClean="0"/>
            <a:t>เป็นการจัดหาเงินทุนกู้ยืมเงินจากตลาดเงิน (</a:t>
          </a:r>
          <a:r>
            <a:rPr lang="en-US" sz="1200" dirty="0" smtClean="0"/>
            <a:t>Money Markey) </a:t>
          </a:r>
          <a:r>
            <a:rPr lang="th-TH" sz="1200" dirty="0" smtClean="0"/>
            <a:t>หมายถึงเงินทุนระยะสั้นไม่เกิน 1 ปี เช่น ธนาคารหลักทรัพย์ บริษัทเงินทุนหลักทรัพย์ ซึ่งแบ่งออกเป็น 2 ชนิดคือ</a:t>
          </a:r>
        </a:p>
        <a:p>
          <a:r>
            <a:rPr lang="th-TH" sz="1200" dirty="0" smtClean="0"/>
            <a:t>เงินกู้ชนิดมีหลักประกัน</a:t>
          </a:r>
        </a:p>
        <a:p>
          <a:r>
            <a:rPr lang="th-TH" sz="1200" dirty="0" smtClean="0"/>
            <a:t> เงินกู้ชนิดไม่มีหลักประกัน </a:t>
          </a:r>
        </a:p>
        <a:p>
          <a:endParaRPr lang="th-TH" sz="1000" dirty="0" smtClean="0"/>
        </a:p>
        <a:p>
          <a:r>
            <a:rPr lang="en-US" sz="1000" dirty="0" smtClean="0"/>
            <a:t> </a:t>
          </a:r>
        </a:p>
        <a:p>
          <a:endParaRPr lang="th-TH" sz="1000" dirty="0"/>
        </a:p>
      </dgm:t>
    </dgm:pt>
    <dgm:pt modelId="{410CC26C-2C6F-43E2-B192-7F021E5DEC46}" type="parTrans" cxnId="{BBD2CCA8-E2CC-4F49-9B5C-2F7862EB1A84}">
      <dgm:prSet/>
      <dgm:spPr/>
      <dgm:t>
        <a:bodyPr/>
        <a:lstStyle/>
        <a:p>
          <a:endParaRPr lang="th-TH"/>
        </a:p>
      </dgm:t>
    </dgm:pt>
    <dgm:pt modelId="{F2E444F5-0727-4302-AB2B-E29E36B9F384}" type="sibTrans" cxnId="{BBD2CCA8-E2CC-4F49-9B5C-2F7862EB1A84}">
      <dgm:prSet/>
      <dgm:spPr/>
      <dgm:t>
        <a:bodyPr/>
        <a:lstStyle/>
        <a:p>
          <a:endParaRPr lang="th-TH"/>
        </a:p>
      </dgm:t>
    </dgm:pt>
    <dgm:pt modelId="{063F4D4E-FCC9-4674-8FF0-87A2B31429D0}" type="pres">
      <dgm:prSet presAssocID="{6E36BA32-D37E-4B55-A240-C0A3E522F436}" presName="Name0" presStyleCnt="0">
        <dgm:presLayoutVars>
          <dgm:dir/>
          <dgm:resizeHandles val="exact"/>
        </dgm:presLayoutVars>
      </dgm:prSet>
      <dgm:spPr/>
    </dgm:pt>
    <dgm:pt modelId="{2998A572-54BA-45D2-BE5E-985E6C1DE6ED}" type="pres">
      <dgm:prSet presAssocID="{6E36BA32-D37E-4B55-A240-C0A3E522F436}" presName="bkgdShp" presStyleLbl="alignAccFollowNode1" presStyleIdx="0" presStyleCnt="1"/>
      <dgm:spPr>
        <a:solidFill>
          <a:schemeClr val="bg2">
            <a:lumMod val="90000"/>
            <a:alpha val="90000"/>
          </a:schemeClr>
        </a:solidFill>
      </dgm:spPr>
    </dgm:pt>
    <dgm:pt modelId="{3AC79084-6895-41D2-A0CC-453FAF9B5773}" type="pres">
      <dgm:prSet presAssocID="{6E36BA32-D37E-4B55-A240-C0A3E522F436}" presName="linComp" presStyleCnt="0"/>
      <dgm:spPr/>
    </dgm:pt>
    <dgm:pt modelId="{CB7ED2D0-FF54-4891-8560-863E55A1A9F7}" type="pres">
      <dgm:prSet presAssocID="{A8EF1208-C6E2-45BC-BD33-E96698D89F92}" presName="compNode" presStyleCnt="0"/>
      <dgm:spPr/>
    </dgm:pt>
    <dgm:pt modelId="{0BC239C5-3273-4563-A77C-6E9875661D8D}" type="pres">
      <dgm:prSet presAssocID="{A8EF1208-C6E2-45BC-BD33-E96698D89F9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137A46F-4A8E-4AB5-9F38-EC3A727B7D6D}" type="pres">
      <dgm:prSet presAssocID="{A8EF1208-C6E2-45BC-BD33-E96698D89F92}" presName="invisiNode" presStyleLbl="node1" presStyleIdx="0" presStyleCnt="3"/>
      <dgm:spPr/>
    </dgm:pt>
    <dgm:pt modelId="{24FE3F82-4CEE-4E05-9B58-DCFF48DDFD33}" type="pres">
      <dgm:prSet presAssocID="{A8EF1208-C6E2-45BC-BD33-E96698D89F92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9D54473-75BE-4D28-B48B-CFC525A23BA9}" type="pres">
      <dgm:prSet presAssocID="{C9FC703B-0C5B-4C34-A90B-3562BA1C93D3}" presName="sibTrans" presStyleLbl="sibTrans2D1" presStyleIdx="0" presStyleCnt="0"/>
      <dgm:spPr/>
    </dgm:pt>
    <dgm:pt modelId="{F6F3B7A7-FE73-433A-9155-AC928130D472}" type="pres">
      <dgm:prSet presAssocID="{DE2B2419-6980-4D3A-9A6E-DA8CDE513975}" presName="compNode" presStyleCnt="0"/>
      <dgm:spPr/>
    </dgm:pt>
    <dgm:pt modelId="{01439DE4-AF86-43C9-B982-B73BE55DAA71}" type="pres">
      <dgm:prSet presAssocID="{DE2B2419-6980-4D3A-9A6E-DA8CDE51397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9E57A8E-85DE-4166-A9A8-F7D2101E55B4}" type="pres">
      <dgm:prSet presAssocID="{DE2B2419-6980-4D3A-9A6E-DA8CDE513975}" presName="invisiNode" presStyleLbl="node1" presStyleIdx="1" presStyleCnt="3"/>
      <dgm:spPr/>
    </dgm:pt>
    <dgm:pt modelId="{34EF4845-2551-4BEB-AE77-E6418838D5BB}" type="pres">
      <dgm:prSet presAssocID="{DE2B2419-6980-4D3A-9A6E-DA8CDE513975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7397473-E462-49D4-B7F4-11E543735AB0}" type="pres">
      <dgm:prSet presAssocID="{00864375-FD5E-4481-B4FB-BC3BCFB0B94B}" presName="sibTrans" presStyleLbl="sibTrans2D1" presStyleIdx="0" presStyleCnt="0"/>
      <dgm:spPr/>
    </dgm:pt>
    <dgm:pt modelId="{13AB2D10-ABD3-4D0E-B6C3-7230AEB1299E}" type="pres">
      <dgm:prSet presAssocID="{D132F281-2EA9-4604-BD7B-9656BA692935}" presName="compNode" presStyleCnt="0"/>
      <dgm:spPr/>
    </dgm:pt>
    <dgm:pt modelId="{44A44CCF-AB6C-4D84-AD2C-91F3DC9F21AD}" type="pres">
      <dgm:prSet presAssocID="{D132F281-2EA9-4604-BD7B-9656BA692935}" presName="node" presStyleLbl="node1" presStyleIdx="2" presStyleCnt="3" custLinFactNeighborX="-2039" custLinFactNeighborY="204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C56658B-DC6D-4F6D-A587-FF7546D4A698}" type="pres">
      <dgm:prSet presAssocID="{D132F281-2EA9-4604-BD7B-9656BA692935}" presName="invisiNode" presStyleLbl="node1" presStyleIdx="2" presStyleCnt="3"/>
      <dgm:spPr/>
    </dgm:pt>
    <dgm:pt modelId="{69FCDBF7-CF2E-4931-B144-63A979FF795E}" type="pres">
      <dgm:prSet presAssocID="{D132F281-2EA9-4604-BD7B-9656BA692935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DC7B8FEA-B327-4A46-A36B-AAE496482FDC}" srcId="{6E36BA32-D37E-4B55-A240-C0A3E522F436}" destId="{DE2B2419-6980-4D3A-9A6E-DA8CDE513975}" srcOrd="1" destOrd="0" parTransId="{0B4E43ED-23E4-4910-808A-975089DA9016}" sibTransId="{00864375-FD5E-4481-B4FB-BC3BCFB0B94B}"/>
    <dgm:cxn modelId="{5E79C026-FC63-4D8E-9B7A-22F4CAB9D350}" type="presOf" srcId="{DE2B2419-6980-4D3A-9A6E-DA8CDE513975}" destId="{01439DE4-AF86-43C9-B982-B73BE55DAA71}" srcOrd="0" destOrd="0" presId="urn:microsoft.com/office/officeart/2005/8/layout/pList2"/>
    <dgm:cxn modelId="{B2059433-1E0F-46F8-B97D-D1B5ADDE4319}" type="presOf" srcId="{C9FC703B-0C5B-4C34-A90B-3562BA1C93D3}" destId="{79D54473-75BE-4D28-B48B-CFC525A23BA9}" srcOrd="0" destOrd="0" presId="urn:microsoft.com/office/officeart/2005/8/layout/pList2"/>
    <dgm:cxn modelId="{9183B718-B4DB-4B8A-8AD0-D917257AEDF8}" type="presOf" srcId="{6E36BA32-D37E-4B55-A240-C0A3E522F436}" destId="{063F4D4E-FCC9-4674-8FF0-87A2B31429D0}" srcOrd="0" destOrd="0" presId="urn:microsoft.com/office/officeart/2005/8/layout/pList2"/>
    <dgm:cxn modelId="{C0AC6863-3DDF-40DC-9C68-3EC428C5F2F1}" type="presOf" srcId="{00864375-FD5E-4481-B4FB-BC3BCFB0B94B}" destId="{87397473-E462-49D4-B7F4-11E543735AB0}" srcOrd="0" destOrd="0" presId="urn:microsoft.com/office/officeart/2005/8/layout/pList2"/>
    <dgm:cxn modelId="{245E6D12-D215-4C10-870D-37F3382B213D}" srcId="{6E36BA32-D37E-4B55-A240-C0A3E522F436}" destId="{A8EF1208-C6E2-45BC-BD33-E96698D89F92}" srcOrd="0" destOrd="0" parTransId="{0343328D-C026-4DC0-AE28-0A0832283C88}" sibTransId="{C9FC703B-0C5B-4C34-A90B-3562BA1C93D3}"/>
    <dgm:cxn modelId="{BBD2CCA8-E2CC-4F49-9B5C-2F7862EB1A84}" srcId="{6E36BA32-D37E-4B55-A240-C0A3E522F436}" destId="{D132F281-2EA9-4604-BD7B-9656BA692935}" srcOrd="2" destOrd="0" parTransId="{410CC26C-2C6F-43E2-B192-7F021E5DEC46}" sibTransId="{F2E444F5-0727-4302-AB2B-E29E36B9F384}"/>
    <dgm:cxn modelId="{72D2DF1E-59A7-43A4-820F-382CC4CEC84D}" type="presOf" srcId="{A8EF1208-C6E2-45BC-BD33-E96698D89F92}" destId="{0BC239C5-3273-4563-A77C-6E9875661D8D}" srcOrd="0" destOrd="0" presId="urn:microsoft.com/office/officeart/2005/8/layout/pList2"/>
    <dgm:cxn modelId="{2E7D0AE2-EA44-4269-A518-CB54CEB4F666}" type="presOf" srcId="{D132F281-2EA9-4604-BD7B-9656BA692935}" destId="{44A44CCF-AB6C-4D84-AD2C-91F3DC9F21AD}" srcOrd="0" destOrd="0" presId="urn:microsoft.com/office/officeart/2005/8/layout/pList2"/>
    <dgm:cxn modelId="{388D7A5B-3075-432E-8624-68F2FC365148}" type="presParOf" srcId="{063F4D4E-FCC9-4674-8FF0-87A2B31429D0}" destId="{2998A572-54BA-45D2-BE5E-985E6C1DE6ED}" srcOrd="0" destOrd="0" presId="urn:microsoft.com/office/officeart/2005/8/layout/pList2"/>
    <dgm:cxn modelId="{648EF0E5-BB42-4F87-AC91-0102198CB917}" type="presParOf" srcId="{063F4D4E-FCC9-4674-8FF0-87A2B31429D0}" destId="{3AC79084-6895-41D2-A0CC-453FAF9B5773}" srcOrd="1" destOrd="0" presId="urn:microsoft.com/office/officeart/2005/8/layout/pList2"/>
    <dgm:cxn modelId="{4A116078-FA50-4D35-A5CA-9F56D397486B}" type="presParOf" srcId="{3AC79084-6895-41D2-A0CC-453FAF9B5773}" destId="{CB7ED2D0-FF54-4891-8560-863E55A1A9F7}" srcOrd="0" destOrd="0" presId="urn:microsoft.com/office/officeart/2005/8/layout/pList2"/>
    <dgm:cxn modelId="{BED9170C-D410-4613-8EBA-716A0B50B6A6}" type="presParOf" srcId="{CB7ED2D0-FF54-4891-8560-863E55A1A9F7}" destId="{0BC239C5-3273-4563-A77C-6E9875661D8D}" srcOrd="0" destOrd="0" presId="urn:microsoft.com/office/officeart/2005/8/layout/pList2"/>
    <dgm:cxn modelId="{C2273D58-99F0-4EF4-AD9A-2A6FC4DE0BEF}" type="presParOf" srcId="{CB7ED2D0-FF54-4891-8560-863E55A1A9F7}" destId="{5137A46F-4A8E-4AB5-9F38-EC3A727B7D6D}" srcOrd="1" destOrd="0" presId="urn:microsoft.com/office/officeart/2005/8/layout/pList2"/>
    <dgm:cxn modelId="{0BB627C3-E3C9-4512-8080-123D98D3D01E}" type="presParOf" srcId="{CB7ED2D0-FF54-4891-8560-863E55A1A9F7}" destId="{24FE3F82-4CEE-4E05-9B58-DCFF48DDFD33}" srcOrd="2" destOrd="0" presId="urn:microsoft.com/office/officeart/2005/8/layout/pList2"/>
    <dgm:cxn modelId="{4123A4A8-C5E1-4AD0-AFEB-6A3263C5C4B5}" type="presParOf" srcId="{3AC79084-6895-41D2-A0CC-453FAF9B5773}" destId="{79D54473-75BE-4D28-B48B-CFC525A23BA9}" srcOrd="1" destOrd="0" presId="urn:microsoft.com/office/officeart/2005/8/layout/pList2"/>
    <dgm:cxn modelId="{6F45AEDE-986F-40AF-84B8-4720BF36D0C1}" type="presParOf" srcId="{3AC79084-6895-41D2-A0CC-453FAF9B5773}" destId="{F6F3B7A7-FE73-433A-9155-AC928130D472}" srcOrd="2" destOrd="0" presId="urn:microsoft.com/office/officeart/2005/8/layout/pList2"/>
    <dgm:cxn modelId="{486F3F06-D406-4BFE-B77B-B7C345A8B6A3}" type="presParOf" srcId="{F6F3B7A7-FE73-433A-9155-AC928130D472}" destId="{01439DE4-AF86-43C9-B982-B73BE55DAA71}" srcOrd="0" destOrd="0" presId="urn:microsoft.com/office/officeart/2005/8/layout/pList2"/>
    <dgm:cxn modelId="{56037607-93A6-4E1C-92D9-BC721A661E83}" type="presParOf" srcId="{F6F3B7A7-FE73-433A-9155-AC928130D472}" destId="{29E57A8E-85DE-4166-A9A8-F7D2101E55B4}" srcOrd="1" destOrd="0" presId="urn:microsoft.com/office/officeart/2005/8/layout/pList2"/>
    <dgm:cxn modelId="{654E0DD3-8A29-4546-854B-BD6E37CE9B8A}" type="presParOf" srcId="{F6F3B7A7-FE73-433A-9155-AC928130D472}" destId="{34EF4845-2551-4BEB-AE77-E6418838D5BB}" srcOrd="2" destOrd="0" presId="urn:microsoft.com/office/officeart/2005/8/layout/pList2"/>
    <dgm:cxn modelId="{C3155E79-9BDF-4338-BD07-4AD9E3F9DFAE}" type="presParOf" srcId="{3AC79084-6895-41D2-A0CC-453FAF9B5773}" destId="{87397473-E462-49D4-B7F4-11E543735AB0}" srcOrd="3" destOrd="0" presId="urn:microsoft.com/office/officeart/2005/8/layout/pList2"/>
    <dgm:cxn modelId="{30093C06-BA82-477D-839C-C3D0CECB728A}" type="presParOf" srcId="{3AC79084-6895-41D2-A0CC-453FAF9B5773}" destId="{13AB2D10-ABD3-4D0E-B6C3-7230AEB1299E}" srcOrd="4" destOrd="0" presId="urn:microsoft.com/office/officeart/2005/8/layout/pList2"/>
    <dgm:cxn modelId="{8FA0CE87-BE9E-4581-B4F7-25DA7A04085B}" type="presParOf" srcId="{13AB2D10-ABD3-4D0E-B6C3-7230AEB1299E}" destId="{44A44CCF-AB6C-4D84-AD2C-91F3DC9F21AD}" srcOrd="0" destOrd="0" presId="urn:microsoft.com/office/officeart/2005/8/layout/pList2"/>
    <dgm:cxn modelId="{8184F29B-5B42-4ED6-BFDB-91C10F3D32F8}" type="presParOf" srcId="{13AB2D10-ABD3-4D0E-B6C3-7230AEB1299E}" destId="{1C56658B-DC6D-4F6D-A587-FF7546D4A698}" srcOrd="1" destOrd="0" presId="urn:microsoft.com/office/officeart/2005/8/layout/pList2"/>
    <dgm:cxn modelId="{4B84AC41-F1DE-4986-80D3-A9551075E1FA}" type="presParOf" srcId="{13AB2D10-ABD3-4D0E-B6C3-7230AEB1299E}" destId="{69FCDBF7-CF2E-4931-B144-63A979FF795E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8A572-54BA-45D2-BE5E-985E6C1DE6ED}">
      <dsp:nvSpPr>
        <dsp:cNvPr id="0" name=""/>
        <dsp:cNvSpPr/>
      </dsp:nvSpPr>
      <dsp:spPr>
        <a:xfrm>
          <a:off x="0" y="0"/>
          <a:ext cx="6038838" cy="1924647"/>
        </a:xfrm>
        <a:prstGeom prst="roundRect">
          <a:avLst>
            <a:gd name="adj" fmla="val 10000"/>
          </a:avLst>
        </a:prstGeom>
        <a:solidFill>
          <a:schemeClr val="bg2">
            <a:lumMod val="90000"/>
            <a:alpha val="90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E3F82-4CEE-4E05-9B58-DCFF48DDFD33}">
      <dsp:nvSpPr>
        <dsp:cNvPr id="0" name=""/>
        <dsp:cNvSpPr/>
      </dsp:nvSpPr>
      <dsp:spPr>
        <a:xfrm>
          <a:off x="181165" y="256619"/>
          <a:ext cx="1773908" cy="141140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239C5-3273-4563-A77C-6E9875661D8D}">
      <dsp:nvSpPr>
        <dsp:cNvPr id="0" name=""/>
        <dsp:cNvSpPr/>
      </dsp:nvSpPr>
      <dsp:spPr>
        <a:xfrm rot="10800000">
          <a:off x="181165" y="1924647"/>
          <a:ext cx="1773908" cy="2352346"/>
        </a:xfrm>
        <a:prstGeom prst="round2SameRect">
          <a:avLst>
            <a:gd name="adj1" fmla="val 10500"/>
            <a:gd name="adj2" fmla="val 0"/>
          </a:avLst>
        </a:prstGeom>
        <a:solidFill>
          <a:schemeClr val="bg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/>
            <a:t>การจัดหาเงินทุนระยะสั้น (</a:t>
          </a:r>
          <a:r>
            <a:rPr lang="en-US" sz="1400" kern="1200" dirty="0" smtClean="0"/>
            <a:t>Short-Term Financing)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/>
            <a:t>ซึ่งการที่ผู้ขายมอบสินค้าให้แก่ผู้ซื้อนำไปขายก่อนและชำระเงินทีหลัง อาจจะ 60 – 90 วัน ซึ่งมีหลายวิธีเช่น การเปิดบัญชีเงินเชื่อ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400" kern="1200" dirty="0"/>
        </a:p>
      </dsp:txBody>
      <dsp:txXfrm rot="10800000">
        <a:off x="235719" y="1924647"/>
        <a:ext cx="1664800" cy="2297792"/>
      </dsp:txXfrm>
    </dsp:sp>
    <dsp:sp modelId="{34EF4845-2551-4BEB-AE77-E6418838D5BB}">
      <dsp:nvSpPr>
        <dsp:cNvPr id="0" name=""/>
        <dsp:cNvSpPr/>
      </dsp:nvSpPr>
      <dsp:spPr>
        <a:xfrm>
          <a:off x="2132464" y="256619"/>
          <a:ext cx="1773908" cy="141140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39DE4-AF86-43C9-B982-B73BE55DAA71}">
      <dsp:nvSpPr>
        <dsp:cNvPr id="0" name=""/>
        <dsp:cNvSpPr/>
      </dsp:nvSpPr>
      <dsp:spPr>
        <a:xfrm rot="10800000">
          <a:off x="2132464" y="1924647"/>
          <a:ext cx="1773908" cy="2352346"/>
        </a:xfrm>
        <a:prstGeom prst="round2SameRect">
          <a:avLst>
            <a:gd name="adj1" fmla="val 10500"/>
            <a:gd name="adj2" fmla="val 0"/>
          </a:avLst>
        </a:prstGeom>
        <a:solidFill>
          <a:schemeClr val="bg2">
            <a:lumMod val="2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/>
            <a:t>ตราสารพาณิชย์ (</a:t>
          </a:r>
          <a:r>
            <a:rPr lang="en-US" sz="1400" kern="1200" dirty="0" smtClean="0"/>
            <a:t>Commercial paper)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r>
            <a:rPr lang="th-TH" sz="1400" kern="1200" dirty="0" smtClean="0"/>
            <a:t>เป็นแหล่งเงินทุนระยะสั้นที่ซื้อขายกันในตลาดเงิน โดยกิจการที่ออกตราสารพาณิชย์เพื่อขายให้นักลงทุน เช่น ตั๋วสัญญาใช้เงิน เป็นต้น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400" kern="1200" dirty="0"/>
        </a:p>
      </dsp:txBody>
      <dsp:txXfrm rot="10800000">
        <a:off x="2187018" y="1924647"/>
        <a:ext cx="1664800" cy="2297792"/>
      </dsp:txXfrm>
    </dsp:sp>
    <dsp:sp modelId="{69FCDBF7-CF2E-4931-B144-63A979FF795E}">
      <dsp:nvSpPr>
        <dsp:cNvPr id="0" name=""/>
        <dsp:cNvSpPr/>
      </dsp:nvSpPr>
      <dsp:spPr>
        <a:xfrm>
          <a:off x="4083764" y="256619"/>
          <a:ext cx="1773908" cy="141140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44CCF-AB6C-4D84-AD2C-91F3DC9F21AD}">
      <dsp:nvSpPr>
        <dsp:cNvPr id="0" name=""/>
        <dsp:cNvSpPr/>
      </dsp:nvSpPr>
      <dsp:spPr>
        <a:xfrm rot="10800000">
          <a:off x="4047594" y="1924647"/>
          <a:ext cx="1773908" cy="2352346"/>
        </a:xfrm>
        <a:prstGeom prst="round2SameRect">
          <a:avLst>
            <a:gd name="adj1" fmla="val 10500"/>
            <a:gd name="adj2" fmla="val 0"/>
          </a:avLst>
        </a:prstGeom>
        <a:solidFill>
          <a:schemeClr val="bg2">
            <a:lumMod val="1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/>
            <a:t>เงินกู้ระยะสั้น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/>
            <a:t> (</a:t>
          </a:r>
          <a:r>
            <a:rPr lang="en-US" sz="1200" kern="1200" dirty="0" smtClean="0"/>
            <a:t>Short-Term Loan)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/>
            <a:t>เป็นการจัดหาเงินทุนกู้ยืมเงินจากตลาดเงิน (</a:t>
          </a:r>
          <a:r>
            <a:rPr lang="en-US" sz="1200" kern="1200" dirty="0" smtClean="0"/>
            <a:t>Money Markey) </a:t>
          </a:r>
          <a:r>
            <a:rPr lang="th-TH" sz="1200" kern="1200" dirty="0" smtClean="0"/>
            <a:t>หมายถึงเงินทุนระยะสั้นไม่เกิน 1 ปี เช่น ธนาคารหลักทรัพย์ บริษัทเงินทุนหลักทรัพย์ ซึ่งแบ่งออกเป็น 2 ชนิดคือ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/>
            <a:t>เงินกู้ชนิดมีหลักประกัน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/>
            <a:t> เงินกู้ชนิดไม่มีหลักประกัน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0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000" kern="1200" dirty="0"/>
        </a:p>
      </dsp:txBody>
      <dsp:txXfrm rot="10800000">
        <a:off x="4102148" y="1924647"/>
        <a:ext cx="1664800" cy="2297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A983-BF9E-4A50-A51A-E8B7FF93ABF0}" type="datetimeFigureOut">
              <a:rPr lang="th-TH" smtClean="0"/>
              <a:t>01/03/63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4F79-646F-4CCF-9E3B-0D6B1157C702}" type="slidenum">
              <a:rPr lang="th-TH" smtClean="0"/>
              <a:t>‹#›</a:t>
            </a:fld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A983-BF9E-4A50-A51A-E8B7FF93ABF0}" type="datetimeFigureOut">
              <a:rPr lang="th-TH" smtClean="0"/>
              <a:t>01/03/63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4F79-646F-4CCF-9E3B-0D6B1157C70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A983-BF9E-4A50-A51A-E8B7FF93ABF0}" type="datetimeFigureOut">
              <a:rPr lang="th-TH" smtClean="0"/>
              <a:t>01/03/63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4F79-646F-4CCF-9E3B-0D6B1157C70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A983-BF9E-4A50-A51A-E8B7FF93ABF0}" type="datetimeFigureOut">
              <a:rPr lang="th-TH" smtClean="0"/>
              <a:t>01/03/63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4F79-646F-4CCF-9E3B-0D6B1157C702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A983-BF9E-4A50-A51A-E8B7FF93ABF0}" type="datetimeFigureOut">
              <a:rPr lang="th-TH" smtClean="0"/>
              <a:t>01/03/63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4F79-646F-4CCF-9E3B-0D6B1157C70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A983-BF9E-4A50-A51A-E8B7FF93ABF0}" type="datetimeFigureOut">
              <a:rPr lang="th-TH" smtClean="0"/>
              <a:t>01/03/63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4F79-646F-4CCF-9E3B-0D6B1157C70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A983-BF9E-4A50-A51A-E8B7FF93ABF0}" type="datetimeFigureOut">
              <a:rPr lang="th-TH" smtClean="0"/>
              <a:t>01/03/63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4F79-646F-4CCF-9E3B-0D6B1157C70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A983-BF9E-4A50-A51A-E8B7FF93ABF0}" type="datetimeFigureOut">
              <a:rPr lang="th-TH" smtClean="0"/>
              <a:t>01/03/63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4F79-646F-4CCF-9E3B-0D6B1157C70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A983-BF9E-4A50-A51A-E8B7FF93ABF0}" type="datetimeFigureOut">
              <a:rPr lang="th-TH" smtClean="0"/>
              <a:t>01/03/63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4F79-646F-4CCF-9E3B-0D6B1157C70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A983-BF9E-4A50-A51A-E8B7FF93ABF0}" type="datetimeFigureOut">
              <a:rPr lang="th-TH" smtClean="0"/>
              <a:t>01/03/63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4F79-646F-4CCF-9E3B-0D6B1157C70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A983-BF9E-4A50-A51A-E8B7FF93ABF0}" type="datetimeFigureOut">
              <a:rPr lang="th-TH" smtClean="0"/>
              <a:t>01/03/63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4F79-646F-4CCF-9E3B-0D6B1157C70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A8AA983-BF9E-4A50-A51A-E8B7FF93ABF0}" type="datetimeFigureOut">
              <a:rPr lang="th-TH" smtClean="0"/>
              <a:t>01/03/63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E814F79-646F-4CCF-9E3B-0D6B1157C702}" type="slidenum">
              <a:rPr lang="th-TH" smtClean="0"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07904" y="1731781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แหล่งเงินทุนระยะสั้น</a:t>
            </a:r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3171825"/>
            <a:ext cx="1825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99592" y="1177268"/>
            <a:ext cx="791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เงินทุนที่ธุรกิจได้จัดหามาเพื่อนำไปใช้ในการดำเนินกิจการที่มีระยะภายใน 1 ปี</a:t>
            </a:r>
            <a:endParaRPr lang="th-TH" dirty="0">
              <a:solidFill>
                <a:schemeClr val="bg1"/>
              </a:solidFill>
            </a:endParaRPr>
          </a:p>
        </p:txBody>
      </p:sp>
      <p:graphicFrame>
        <p:nvGraphicFramePr>
          <p:cNvPr id="16" name="ไดอะแกรม 15"/>
          <p:cNvGraphicFramePr/>
          <p:nvPr>
            <p:extLst>
              <p:ext uri="{D42A27DB-BD31-4B8C-83A1-F6EECF244321}">
                <p14:modId xmlns:p14="http://schemas.microsoft.com/office/powerpoint/2010/main" val="3772074541"/>
              </p:ext>
            </p:extLst>
          </p:nvPr>
        </p:nvGraphicFramePr>
        <p:xfrm>
          <a:off x="1845530" y="2392366"/>
          <a:ext cx="6038838" cy="4276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แผนผังลำดับงาน: สิ้นสุด 16"/>
          <p:cNvSpPr/>
          <p:nvPr/>
        </p:nvSpPr>
        <p:spPr>
          <a:xfrm>
            <a:off x="2634537" y="153063"/>
            <a:ext cx="4055902" cy="91423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จัดหาเงินทุนระยะสั้น</a:t>
            </a:r>
          </a:p>
          <a:p>
            <a:pPr algn="ctr"/>
            <a:r>
              <a:rPr lang="th-TH" dirty="0" smtClean="0"/>
              <a:t>(</a:t>
            </a:r>
            <a:r>
              <a:rPr lang="en-US" dirty="0" smtClean="0"/>
              <a:t>Short term financing)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ขอบฟ้า">
  <a:themeElements>
    <a:clrScheme name="ขอบฟ้า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ขอบฟ้า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ขอบฟ้า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120</TotalTime>
  <Words>163</Words>
  <Application>Microsoft Office PowerPoint</Application>
  <PresentationFormat>นำเสนอทางหน้าจอ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ขอบฟ้า</vt:lpstr>
      <vt:lpstr>งานนำเสนอ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hj</dc:creator>
  <cp:lastModifiedBy>hj</cp:lastModifiedBy>
  <cp:revision>9</cp:revision>
  <dcterms:created xsi:type="dcterms:W3CDTF">2020-03-01T12:48:15Z</dcterms:created>
  <dcterms:modified xsi:type="dcterms:W3CDTF">2020-03-01T14:48:50Z</dcterms:modified>
</cp:coreProperties>
</file>