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77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4" r:id="rId14"/>
    <p:sldId id="278" r:id="rId15"/>
    <p:sldId id="275" r:id="rId16"/>
    <p:sldId id="276" r:id="rId17"/>
  </p:sldIdLst>
  <p:sldSz cx="9144000" cy="6858000" type="screen4x3"/>
  <p:notesSz cx="6811963" cy="994568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ลักษณะสีอ่อน 2 - เน้น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09D5-95A7-4A96-B1AC-8FEB9CBD5C78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1851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58536" y="9446678"/>
            <a:ext cx="2951851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6B11A-B5C0-453C-B502-85D239D0C9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0126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A099A-E48D-45B3-816F-B23D20042B00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49887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426B-1761-4097-9004-7C60DAF1CC7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4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426B-1761-4097-9004-7C60DAF1CC74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314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F426B-1761-4097-9004-7C60DAF1CC74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9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863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924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745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369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119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419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147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512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136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00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93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D108-C5D4-479D-BDEE-4315DBB00EF5}" type="datetimeFigureOut">
              <a:rPr lang="th-TH" smtClean="0"/>
              <a:t>29/01/63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CD05-C59F-48D5-896D-0FD39ED3A8B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354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51520" y="476671"/>
            <a:ext cx="8424936" cy="1369131"/>
          </a:xfrm>
        </p:spPr>
        <p:txBody>
          <a:bodyPr>
            <a:normAutofit fontScale="90000"/>
          </a:bodyPr>
          <a:lstStyle/>
          <a:p>
            <a:r>
              <a:rPr lang="th-TH" sz="5300" b="1" dirty="0" smtClean="0">
                <a:solidFill>
                  <a:srgbClr val="FF3300"/>
                </a:solidFill>
              </a:rPr>
              <a:t>กรณีศึกษา</a:t>
            </a:r>
            <a:br>
              <a:rPr lang="th-TH" sz="5300" b="1" dirty="0" smtClean="0">
                <a:solidFill>
                  <a:srgbClr val="FF3300"/>
                </a:solidFill>
              </a:rPr>
            </a:br>
            <a:r>
              <a:rPr lang="en-US" sz="5300" b="1" dirty="0" smtClean="0">
                <a:solidFill>
                  <a:srgbClr val="FF3300"/>
                </a:solidFill>
              </a:rPr>
              <a:t>Contract </a:t>
            </a:r>
            <a:r>
              <a:rPr lang="en-US" sz="5300" b="1" dirty="0" smtClean="0">
                <a:solidFill>
                  <a:srgbClr val="FF3300"/>
                </a:solidFill>
              </a:rPr>
              <a:t>Farming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th-TH" b="1" dirty="0" smtClean="0">
                <a:solidFill>
                  <a:srgbClr val="FF3300"/>
                </a:solidFill>
              </a:rPr>
              <a:t> </a:t>
            </a:r>
            <a:r>
              <a:rPr lang="th-TH" sz="10700" b="1" dirty="0" smtClean="0">
                <a:solidFill>
                  <a:srgbClr val="00B050"/>
                </a:solidFill>
              </a:rPr>
              <a:t>สุกร</a:t>
            </a:r>
            <a:endParaRPr lang="th-TH" sz="107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ผลการค้นหารูปภาพสำหรับ รูปสุก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1508"/>
            <a:ext cx="9115400" cy="47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563888" y="5877272"/>
            <a:ext cx="6400800" cy="766936"/>
          </a:xfrm>
        </p:spPr>
        <p:txBody>
          <a:bodyPr>
            <a:normAutofit fontScale="70000" lnSpcReduction="20000"/>
          </a:bodyPr>
          <a:lstStyle/>
          <a:p>
            <a:r>
              <a:rPr lang="th-TH" b="1" dirty="0">
                <a:solidFill>
                  <a:srgbClr val="000099"/>
                </a:solidFill>
              </a:rPr>
              <a:t>ปิติ</a:t>
            </a:r>
            <a:r>
              <a:rPr lang="th-TH" b="1" dirty="0" err="1">
                <a:solidFill>
                  <a:srgbClr val="000099"/>
                </a:solidFill>
              </a:rPr>
              <a:t>พีร์</a:t>
            </a:r>
            <a:r>
              <a:rPr lang="th-TH" b="1" dirty="0">
                <a:solidFill>
                  <a:srgbClr val="000099"/>
                </a:solidFill>
              </a:rPr>
              <a:t> รวม</a:t>
            </a:r>
            <a:r>
              <a:rPr lang="th-TH" b="1" dirty="0" smtClean="0">
                <a:solidFill>
                  <a:srgbClr val="000099"/>
                </a:solidFill>
              </a:rPr>
              <a:t>เมฆ</a:t>
            </a:r>
          </a:p>
          <a:p>
            <a:r>
              <a:rPr lang="th-TH" b="1" dirty="0" smtClean="0">
                <a:solidFill>
                  <a:srgbClr val="000099"/>
                </a:solidFill>
              </a:rPr>
              <a:t>จาก </a:t>
            </a:r>
            <a:r>
              <a:rPr lang="th-TH" b="1" dirty="0" smtClean="0">
                <a:solidFill>
                  <a:srgbClr val="000099"/>
                </a:solidFill>
              </a:rPr>
              <a:t>วารสารบริหารธุรกิจ</a:t>
            </a:r>
            <a:endParaRPr lang="th-TH" b="1" dirty="0">
              <a:solidFill>
                <a:srgbClr val="000099"/>
              </a:solidFill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32656" y="6410898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http://www.jba.tbs.tu.ac.th/files/Jba141/Article/JBA141Pitipee.pdf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1818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80728"/>
          </a:xfrm>
        </p:spPr>
        <p:txBody>
          <a:bodyPr/>
          <a:lstStyle/>
          <a:p>
            <a:r>
              <a:rPr lang="th-TH" b="1" dirty="0" smtClean="0">
                <a:solidFill>
                  <a:srgbClr val="000099"/>
                </a:solidFill>
              </a:rPr>
              <a:t>โอกาสทางธุรกิจ แบบรับจ้างเลี้ยง</a:t>
            </a:r>
            <a:endParaRPr lang="th-TH" b="1" dirty="0">
              <a:solidFill>
                <a:srgbClr val="000099"/>
              </a:solidFill>
            </a:endParaRPr>
          </a:p>
        </p:txBody>
      </p:sp>
      <p:graphicFrame>
        <p:nvGraphicFramePr>
          <p:cNvPr id="7" name="ตัวแทนเนื้อหา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116279"/>
              </p:ext>
            </p:extLst>
          </p:nvPr>
        </p:nvGraphicFramePr>
        <p:xfrm>
          <a:off x="179512" y="1600200"/>
          <a:ext cx="8712968" cy="4383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95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บริษัทเอกชน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เกษตรกร</a:t>
                      </a:r>
                      <a:endParaRPr lang="th-T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633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th-TH" dirty="0" smtClean="0"/>
                        <a:t> ขยายกำลังการผลิตได้โดยไม่กระทบต่อขีดจำกัดด้านเงินทุนและบุคลากร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th-TH" dirty="0" smtClean="0"/>
                        <a:t>ไม่ต้องทำตลาดด้วยตนเอง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633"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th-TH" dirty="0" smtClean="0"/>
                        <a:t>ได้ผลผลิตสุกรที่มีคุณภาพ เนื่องจากสามารถควบคุมการดำเนินงานของเกษตรกรได้ในระดับหนึ่ง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th-TH" dirty="0" smtClean="0"/>
                        <a:t>ได้รับความช่วยเหลือด้านความรู้เชิงเทคนิคจากบริษัท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95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th-TH" baseline="0" dirty="0" smtClean="0"/>
                        <a:t> ลดต้นทุนเงินลงทุน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th-TH" dirty="0" smtClean="0"/>
                        <a:t>ไม่ต้องรับค่าใช้จ่ายในการจัดหาวัตถุดิบ เช่น พันธ์สัตว์ อาหาร ยา</a:t>
                      </a:r>
                      <a:r>
                        <a:rPr lang="en-US" dirty="0" smtClean="0"/>
                        <a:t>-</a:t>
                      </a:r>
                      <a:r>
                        <a:rPr lang="th-TH" dirty="0" smtClean="0"/>
                        <a:t>เวชภัณฑ์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</a:rPr>
              <a:t>ความเสี่ยงทาง</a:t>
            </a:r>
            <a:r>
              <a:rPr lang="th-TH" b="1" dirty="0">
                <a:solidFill>
                  <a:srgbClr val="FF0000"/>
                </a:solidFill>
              </a:rPr>
              <a:t>ธุรกิจ แบบรับจ้างเลี้ยง</a:t>
            </a:r>
          </a:p>
        </p:txBody>
      </p:sp>
      <p:graphicFrame>
        <p:nvGraphicFramePr>
          <p:cNvPr id="5" name="ตัวแทนเนื้อหา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87261"/>
              </p:ext>
            </p:extLst>
          </p:nvPr>
        </p:nvGraphicFramePr>
        <p:xfrm>
          <a:off x="179512" y="1196752"/>
          <a:ext cx="8712968" cy="5304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4120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บริษัทเอกชน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เกษตรกร</a:t>
                      </a:r>
                      <a:endParaRPr lang="th-T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 เกษตรกรอาจลักลอบนำสุกรไปจำหน่ายในภาวะสุกรมีราคาตลาดสูง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 หากฟาร์มไม่ได้รับอนุมัติตามมาตรฐาน  อาจต้องเสียเวลาและค่าใช้จ่ายในการปรับปรุงเพิ่มเติม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66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th-TH" sz="2400" baseline="0" dirty="0" smtClean="0"/>
                        <a:t>เกษตรกรอาจไม่ซื่อสัตย์ เช่น ไม่ปฏิบัติการตามแผนการเลี้ยง  ลักลอบนำอาหารสุกรไปจำหน่าย</a:t>
                      </a:r>
                      <a:endParaRPr lang="th-TH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 การเกิดโรคระบาดและภัยธรรมชาติ</a:t>
                      </a:r>
                      <a:r>
                        <a:rPr lang="th-TH" sz="2400" baseline="0" dirty="0" smtClean="0"/>
                        <a:t>  ส่งผลต่อรายได้เกษตรกรโดยตรง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0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 smtClean="0"/>
                        <a:t>-</a:t>
                      </a:r>
                      <a:r>
                        <a:rPr lang="th-TH" sz="2400" baseline="0" dirty="0" smtClean="0"/>
                        <a:t> ผลผลิตสุกรต่ำกว่าแผนการผลิตที่กำหนดไว้  กระทบต่อการรองรับความต้องการของตลาด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 การถูกบริษัทเอาเปรียบในการประเมินค่าจ้างเลี้ยงอย่างไม่เป็นธรรม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1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บริษัทคู่แข่งแย่งตัวเกษตรกร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 </a:t>
                      </a:r>
                      <a:r>
                        <a:rPr lang="th-TH" sz="2400" dirty="0" smtClean="0"/>
                        <a:t>หากบริษัทเอกชนประสบปัญหาทางการเงิน</a:t>
                      </a:r>
                      <a:r>
                        <a:rPr lang="th-TH" sz="2400" baseline="0" dirty="0" smtClean="0"/>
                        <a:t>  อาจส่งผลกระทบต่อการได้รับค่าจ้างเลี้ยง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2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r>
              <a:rPr lang="th-TH" b="1" dirty="0" smtClean="0">
                <a:solidFill>
                  <a:srgbClr val="FF0066"/>
                </a:solidFill>
              </a:rPr>
              <a:t>บทบาทของธนาคารในการสนับสนุนด้านสินเชื่อ</a:t>
            </a:r>
            <a:endParaRPr lang="th-TH" b="1" dirty="0">
              <a:solidFill>
                <a:srgbClr val="FF0066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1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916"/>
              </p:ext>
            </p:extLst>
          </p:nvPr>
        </p:nvGraphicFramePr>
        <p:xfrm>
          <a:off x="323528" y="1988840"/>
          <a:ext cx="8136904" cy="39283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456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แบบรับจ้างเลี้ยง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200" dirty="0" smtClean="0">
                          <a:solidFill>
                            <a:srgbClr val="000099"/>
                          </a:solidFill>
                        </a:rPr>
                        <a:t>- </a:t>
                      </a:r>
                      <a:r>
                        <a:rPr lang="th-TH" sz="2200" dirty="0" smtClean="0">
                          <a:solidFill>
                            <a:srgbClr val="000099"/>
                          </a:solidFill>
                        </a:rPr>
                        <a:t>บริษัทเอกชน</a:t>
                      </a:r>
                      <a:r>
                        <a:rPr lang="th-TH" sz="2200" dirty="0" smtClean="0">
                          <a:solidFill>
                            <a:srgbClr val="000099"/>
                          </a:solidFill>
                        </a:rPr>
                        <a:t>มีความมั่นคงทางการเงิน</a:t>
                      </a:r>
                      <a:r>
                        <a:rPr lang="th-TH" sz="2200" baseline="0" dirty="0" smtClean="0">
                          <a:solidFill>
                            <a:srgbClr val="000099"/>
                          </a:solidFill>
                        </a:rPr>
                        <a:t>  มีการเติบโตอย่างต่อเนื่องและมีความซื่อสัตย์  เพื่อเป็นแรงจูงใจและสร้างความมั่นใจในการลงทุนของ</a:t>
                      </a:r>
                      <a:r>
                        <a:rPr lang="th-TH" sz="2200" baseline="0" dirty="0" smtClean="0">
                          <a:solidFill>
                            <a:srgbClr val="000099"/>
                          </a:solidFill>
                        </a:rPr>
                        <a:t>เกษตรกร</a:t>
                      </a:r>
                    </a:p>
                    <a:p>
                      <a:r>
                        <a:rPr lang="en-US" sz="2200" dirty="0" smtClean="0">
                          <a:solidFill>
                            <a:srgbClr val="000099"/>
                          </a:solidFill>
                        </a:rPr>
                        <a:t>-</a:t>
                      </a:r>
                      <a:r>
                        <a:rPr lang="th-TH" sz="2200" dirty="0" smtClean="0">
                          <a:solidFill>
                            <a:srgbClr val="000099"/>
                          </a:solidFill>
                        </a:rPr>
                        <a:t>บริษัทเอกชนมีระบบการผลิตสุกรที่ไม่ซับซ้อน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0099"/>
                          </a:solidFill>
                        </a:rPr>
                        <a:t>-</a:t>
                      </a:r>
                      <a:r>
                        <a:rPr lang="en-US" sz="2200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th-TH" sz="2200" dirty="0" smtClean="0">
                          <a:solidFill>
                            <a:srgbClr val="000099"/>
                          </a:solidFill>
                        </a:rPr>
                        <a:t>บริษัทสนับสนุนพันธุ์สุกร</a:t>
                      </a:r>
                      <a:r>
                        <a:rPr lang="th-TH" sz="2200" baseline="0" dirty="0" smtClean="0">
                          <a:solidFill>
                            <a:srgbClr val="000099"/>
                          </a:solidFill>
                        </a:rPr>
                        <a:t>  อาหาร  ยาที่มีคุณภาพ</a:t>
                      </a:r>
                      <a:endParaRPr lang="th-TH" sz="2200" dirty="0" smtClean="0">
                        <a:solidFill>
                          <a:srgbClr val="000099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dirty="0" smtClean="0">
                          <a:solidFill>
                            <a:srgbClr val="000099"/>
                          </a:solidFill>
                        </a:rPr>
                        <a:t>- บริษัทมีการสนับสนุนด้านเงินทุน  ความรู้เชิงเทคนิค</a:t>
                      </a:r>
                      <a:r>
                        <a:rPr lang="th-TH" sz="2200" baseline="0" dirty="0" smtClean="0">
                          <a:solidFill>
                            <a:srgbClr val="000099"/>
                          </a:solidFill>
                        </a:rPr>
                        <a:t>  อุปกรณ์เครื่องมือ เทคโนโลยี  และควบคุมการเลี้ยงสุกรของเกษตรกรอย่างใกล้ชิด</a:t>
                      </a:r>
                      <a:endParaRPr lang="th-TH" sz="22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endParaRPr lang="en-US" sz="2200" dirty="0" smtClean="0"/>
                    </a:p>
                    <a:p>
                      <a:r>
                        <a:rPr lang="en-US" sz="2200" dirty="0" smtClean="0"/>
                        <a:t>-</a:t>
                      </a:r>
                      <a:r>
                        <a:rPr lang="th-TH" sz="2200" dirty="0" smtClean="0"/>
                        <a:t>เกษตรกรมีความซื่อสัตย์</a:t>
                      </a:r>
                      <a:r>
                        <a:rPr lang="th-TH" sz="2200" baseline="0" dirty="0" smtClean="0"/>
                        <a:t>  โดยปฏิบัติตามระเบียบและวิธีการเลี้ยงสุกรตามระบบบริหารจัดการที่บริษัทกำหนดอย่างเคร่งครัด</a:t>
                      </a:r>
                      <a:endParaRPr lang="th-TH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0099"/>
                </a:solidFill>
              </a:rPr>
              <a:t>ปัจจัยแห่งความสำเร็จ</a:t>
            </a:r>
            <a:br>
              <a:rPr lang="th-TH" b="1" dirty="0" smtClean="0">
                <a:solidFill>
                  <a:srgbClr val="000099"/>
                </a:solidFill>
              </a:rPr>
            </a:br>
            <a:r>
              <a:rPr lang="th-TH" b="1" dirty="0" smtClean="0">
                <a:solidFill>
                  <a:srgbClr val="000099"/>
                </a:solidFill>
              </a:rPr>
              <a:t>ในการจัดการระบบ </a:t>
            </a:r>
            <a:r>
              <a:rPr lang="en-US" b="1" dirty="0" smtClean="0">
                <a:solidFill>
                  <a:srgbClr val="000099"/>
                </a:solidFill>
              </a:rPr>
              <a:t>Contract Farming </a:t>
            </a:r>
            <a:r>
              <a:rPr lang="th-TH" b="1" dirty="0" smtClean="0">
                <a:solidFill>
                  <a:srgbClr val="000099"/>
                </a:solidFill>
              </a:rPr>
              <a:t>สุกร</a:t>
            </a:r>
            <a:endParaRPr lang="th-TH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14400" y="2060848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400" dirty="0" smtClean="0">
                <a:solidFill>
                  <a:srgbClr val="00009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สัปดาห์หน้าสอบ </a:t>
            </a:r>
            <a:r>
              <a:rPr lang="en-US" sz="4400" dirty="0" smtClean="0">
                <a:solidFill>
                  <a:srgbClr val="00009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Midterm</a:t>
            </a:r>
            <a:r>
              <a:rPr lang="th-TH" sz="4400" dirty="0" smtClean="0">
                <a:solidFill>
                  <a:srgbClr val="00009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บทที่ 1-4 </a:t>
            </a:r>
            <a:endParaRPr lang="th-TH" sz="4400" dirty="0">
              <a:solidFill>
                <a:srgbClr val="00009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422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8531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งานกลุ่ม ( </a:t>
            </a:r>
            <a:r>
              <a:rPr lang="en-US" b="1" dirty="0" smtClean="0">
                <a:solidFill>
                  <a:srgbClr val="FF0000"/>
                </a:solidFill>
              </a:rPr>
              <a:t>Final</a:t>
            </a:r>
            <a:r>
              <a:rPr lang="th-TH" b="1" dirty="0" smtClean="0">
                <a:solidFill>
                  <a:srgbClr val="FF0000"/>
                </a:solidFill>
              </a:rPr>
              <a:t>)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11560" y="836712"/>
            <a:ext cx="8229600" cy="58772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แบ่งกลุ่ม ๆ ละ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4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คน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จำนวน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5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กลุ่ม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(มี 1 กลุ่ม 3 คน)</a:t>
            </a: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indent="-514350">
              <a:buAutoNum type="arabicPeriod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นำเสนอธุรกิจการเกษตรแบบมี</a:t>
            </a:r>
            <a:r>
              <a:rPr lang="th-TH" dirty="0" err="1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พันธ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สัญญาในพื้นที่จังหวัดสกลนคร  และใกล้เคียง   เนื้อหาประกอบด้วย</a:t>
            </a:r>
          </a:p>
          <a:p>
            <a:pPr marL="0" indent="0">
              <a:buNone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-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รายละเอียดธุรกิจ</a:t>
            </a:r>
          </a:p>
          <a:p>
            <a:pPr marL="0" indent="0">
              <a:buNone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-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ลักษณะการทำ</a:t>
            </a:r>
            <a:r>
              <a:rPr lang="th-TH" dirty="0" err="1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พันธ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สัญญา 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/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วิเคราะห์ต้นทุน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ผลตอบแทน</a:t>
            </a:r>
          </a:p>
          <a:p>
            <a:pPr marL="0" indent="0">
              <a:buNone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_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วิเคราะห์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Contract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Model</a:t>
            </a:r>
          </a:p>
          <a:p>
            <a:pPr marL="0" indent="0">
              <a:buNone/>
            </a:pP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-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วิเคราะห์โอกาส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และความเสี่ยงทางธุรกิจนั้น</a:t>
            </a:r>
          </a:p>
          <a:p>
            <a:pPr marL="0" indent="0">
              <a:buNone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-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วิเคราะห์ปัจจัย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แห่งความสำเร็จธรกิจนั้น</a:t>
            </a:r>
          </a:p>
          <a:p>
            <a:pPr marL="0" indent="0">
              <a:buNone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-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เนื้อหา</a:t>
            </a:r>
            <a:r>
              <a:rPr lang="th-TH" dirty="0" err="1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อื่นๆ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ที่ต้องการนำเสนอ</a:t>
            </a: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3.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วันพุธที่ 4 มี.ค.63 ส่งเล่มรายงาน</a:t>
            </a:r>
          </a:p>
          <a:p>
            <a:pPr marL="0" indent="0">
              <a:buNone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 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วันจันทร์ที่ 9 มี.ค.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63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รับเล่มรายงานไปแก้ไข</a:t>
            </a:r>
          </a:p>
          <a:p>
            <a:pPr marL="0" indent="0">
              <a:buNone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   วั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นพุธ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ที่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11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มี.ค.63 ส่งเล่มรายงานฉบับสมบูรณ์</a:t>
            </a: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4.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วันพุธที่ 18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นำเสนอ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เป็น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PPT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โดยทุกคนในกลุ่มต้องมีส่วนร่วมนำเสนอ ก่อน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ขึ้นเสนอ ส่ง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PPT 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ให้อาจารย์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1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ชุด </a:t>
            </a: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5.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วันพุธที่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25 มี.ค.63 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นำ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เสนอรอบ 2 สำหรับคนไม่ผ่านการนำเสนอ</a:t>
            </a:r>
          </a:p>
          <a:p>
            <a:pPr marL="0" indent="0">
              <a:buNone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6.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วันพุธที่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1 ม.ย.63 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นำเสนอรอบ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3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สำหรับคนไม่ผ่านการนำเสนอ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27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คะแนน (</a:t>
            </a:r>
            <a:r>
              <a:rPr lang="en-US" b="1" dirty="0" smtClean="0">
                <a:solidFill>
                  <a:srgbClr val="FF0000"/>
                </a:solidFill>
              </a:rPr>
              <a:t>Final</a:t>
            </a:r>
            <a:r>
              <a:rPr lang="th-TH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40 </a:t>
            </a:r>
            <a:r>
              <a:rPr lang="th-TH" b="1" dirty="0" smtClean="0">
                <a:solidFill>
                  <a:srgbClr val="FF0000"/>
                </a:solidFill>
              </a:rPr>
              <a:t>คะแนน)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คะแนน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เนื้อหา 25 คะแนน </a:t>
            </a:r>
            <a:endParaRPr lang="th-TH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คะแนนการ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นำเสนอ 10 คะแนน</a:t>
            </a:r>
            <a:endParaRPr lang="th-TH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คะแนนการตอบคำถามกลุ่มตัวเอง  และการถามกลุ่ม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อื่น 5 คะแนน</a:t>
            </a:r>
            <a:endParaRPr lang="th-TH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</a:t>
            </a:r>
            <a:r>
              <a:rPr lang="th-TH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ขาดการเข้าร่วมฟังการนำเสนอ  หักครั้งละ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th-TH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คะแนน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</a:p>
          <a:p>
            <a:pPr marL="0" indent="0">
              <a:buNone/>
            </a:pPr>
            <a:r>
              <a:rPr lang="th-TH" sz="28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หากลาป่วยต้องแสดงใบรับรองแพทย์เท่านั้น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10227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Contract Farming </a:t>
            </a:r>
            <a:r>
              <a:rPr lang="th-TH" b="1" dirty="0" smtClean="0">
                <a:solidFill>
                  <a:srgbClr val="000099"/>
                </a:solidFill>
              </a:rPr>
              <a:t>สุกรในอดีต</a:t>
            </a:r>
            <a:endParaRPr lang="th-TH" b="1" dirty="0">
              <a:solidFill>
                <a:srgbClr val="000099"/>
              </a:solidFill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4297"/>
              </p:ext>
            </p:extLst>
          </p:nvPr>
        </p:nvGraphicFramePr>
        <p:xfrm>
          <a:off x="28382" y="1196752"/>
          <a:ext cx="8964488" cy="56612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th-TH" sz="2400" dirty="0" smtClean="0"/>
                    </a:p>
                    <a:p>
                      <a:pPr algn="ctr"/>
                      <a:r>
                        <a:rPr lang="th-TH" sz="2400" dirty="0" smtClean="0"/>
                        <a:t>รูปแบบ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 smtClean="0"/>
                    </a:p>
                    <a:p>
                      <a:pPr algn="ctr"/>
                      <a:r>
                        <a:rPr lang="th-TH" sz="2400" dirty="0" smtClean="0"/>
                        <a:t>ลักษณะการดำเนินงาน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 smtClean="0"/>
                    </a:p>
                    <a:p>
                      <a:pPr algn="ctr"/>
                      <a:r>
                        <a:rPr lang="th-TH" sz="2400" dirty="0" smtClean="0"/>
                        <a:t>เกษตรกรกลุ่มเป้าหมาย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ผู้รับความเสี่ยงความผันผวนราคา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27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Contract</a:t>
                      </a:r>
                      <a:r>
                        <a:rPr lang="en-US" sz="2400" baseline="0" dirty="0" smtClean="0"/>
                        <a:t> Farming </a:t>
                      </a:r>
                      <a:endParaRPr lang="th-TH" sz="2400" baseline="0" dirty="0" smtClean="0"/>
                    </a:p>
                    <a:p>
                      <a:r>
                        <a:rPr lang="th-TH" sz="2400" b="1" baseline="0" dirty="0" smtClean="0">
                          <a:solidFill>
                            <a:srgbClr val="FF0000"/>
                          </a:solidFill>
                        </a:rPr>
                        <a:t>แบบประกันราคา</a:t>
                      </a:r>
                      <a:endParaRPr lang="th-TH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Tx/>
                        <a:buNone/>
                      </a:pPr>
                      <a:r>
                        <a:rPr lang="th-TH" sz="2400" dirty="0" smtClean="0"/>
                        <a:t> 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th-TH" sz="2400" dirty="0" smtClean="0"/>
                        <a:t>เกษตรกรเป็นผู้เลี้ยงสุกรให้ได้มาตรฐานของบริษัท,เป็นผู้ลงทุนใน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Fix Assets </a:t>
                      </a:r>
                      <a:r>
                        <a:rPr lang="th-TH" sz="2400" dirty="0" smtClean="0"/>
                        <a:t>, </a:t>
                      </a:r>
                      <a:r>
                        <a:rPr lang="en-US" sz="2400" dirty="0" smtClean="0"/>
                        <a:t>Current Assets </a:t>
                      </a:r>
                      <a:r>
                        <a:rPr lang="th-TH" sz="2400" dirty="0" smtClean="0"/>
                        <a:t>และค่าใช้จ่ายทั้งหมด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endParaRPr lang="th-TH" sz="800" dirty="0" smtClean="0"/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th-TH" sz="2400" baseline="0" dirty="0" smtClean="0"/>
                        <a:t>บริษัทรับซื้อสุกรจากเกษตรกรในราคาที่กำหนดไว้ล่วงหน้าตามเงื่อนไขสัญญา  โดยบริษัทจะกำหนดแผนการเลี้ยง  และให้การสนับสนุนด้านความรู้เชิงเทคนิค</a:t>
                      </a:r>
                      <a:endParaRPr lang="th-TH" sz="2400" dirty="0" smtClean="0"/>
                    </a:p>
                    <a:p>
                      <a:pPr marL="457200" indent="-457200">
                        <a:buFontTx/>
                        <a:buChar char="-"/>
                      </a:pP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2400" dirty="0" smtClean="0"/>
                        <a:t>เกษตรกรที่มีความรู้และความชำนาญในการเลี้ยงสุกร</a:t>
                      </a:r>
                      <a:r>
                        <a:rPr lang="th-TH" sz="2400" baseline="0" dirty="0" smtClean="0"/>
                        <a:t>  แต่ไม่ต้องการรับภาระการทำตลาดและไม่ต้องการเสี่ยงต่อความผันผวนของราคา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 smtClean="0"/>
                    </a:p>
                    <a:p>
                      <a:pPr algn="ctr"/>
                      <a:r>
                        <a:rPr lang="th-TH" sz="2400" dirty="0" smtClean="0"/>
                        <a:t>บริษัทเอกชน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9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Contract Farming </a:t>
            </a:r>
            <a:r>
              <a:rPr lang="th-TH" b="1" dirty="0" smtClean="0">
                <a:solidFill>
                  <a:srgbClr val="000099"/>
                </a:solidFill>
              </a:rPr>
              <a:t>สุกรในอดีต (ต่อ)</a:t>
            </a:r>
            <a:endParaRPr lang="th-TH" b="1" dirty="0">
              <a:solidFill>
                <a:srgbClr val="000099"/>
              </a:solidFill>
            </a:endParaRPr>
          </a:p>
        </p:txBody>
      </p:sp>
      <p:graphicFrame>
        <p:nvGraphicFramePr>
          <p:cNvPr id="5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650439"/>
              </p:ext>
            </p:extLst>
          </p:nvPr>
        </p:nvGraphicFramePr>
        <p:xfrm>
          <a:off x="107504" y="1196752"/>
          <a:ext cx="9036496" cy="57391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5023">
                <a:tc>
                  <a:txBody>
                    <a:bodyPr/>
                    <a:lstStyle/>
                    <a:p>
                      <a:pPr algn="ctr"/>
                      <a:endParaRPr lang="th-TH" sz="2800" dirty="0" smtClean="0"/>
                    </a:p>
                    <a:p>
                      <a:pPr algn="ctr"/>
                      <a:r>
                        <a:rPr lang="th-TH" sz="2800" dirty="0" smtClean="0"/>
                        <a:t>รูปแบบ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 dirty="0" smtClean="0"/>
                    </a:p>
                    <a:p>
                      <a:pPr algn="ctr"/>
                      <a:r>
                        <a:rPr lang="th-TH" sz="2800" dirty="0" smtClean="0"/>
                        <a:t>ลักษณะการดำเนินงาน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 dirty="0" smtClean="0"/>
                    </a:p>
                    <a:p>
                      <a:pPr algn="ctr"/>
                      <a:r>
                        <a:rPr lang="th-TH" sz="2800" dirty="0" smtClean="0"/>
                        <a:t>เกษตรกรกลุ่มเป้าหมาย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ผู้รับความเสี่ยงความผันผวนราคา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5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Contract</a:t>
                      </a:r>
                      <a:r>
                        <a:rPr lang="en-US" sz="2400" baseline="0" dirty="0" smtClean="0"/>
                        <a:t> Farming </a:t>
                      </a:r>
                      <a:endParaRPr lang="th-TH" sz="2400" baseline="0" dirty="0" smtClean="0"/>
                    </a:p>
                    <a:p>
                      <a:r>
                        <a:rPr lang="th-TH" sz="2400" b="1" baseline="0" dirty="0" smtClean="0">
                          <a:solidFill>
                            <a:srgbClr val="FF0000"/>
                          </a:solidFill>
                        </a:rPr>
                        <a:t>แบบรับซื้อคืนผลผลิต</a:t>
                      </a:r>
                      <a:endParaRPr lang="th-TH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Tx/>
                        <a:buNone/>
                      </a:pPr>
                      <a:r>
                        <a:rPr lang="th-TH" sz="2400" dirty="0" smtClean="0"/>
                        <a:t> 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th-TH" sz="2400" dirty="0" smtClean="0"/>
                        <a:t>ข้อตกลงทั้งหมดคล้ายกับแบบประกันราคา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endParaRPr lang="th-TH" sz="800" dirty="0" smtClean="0"/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th-TH" sz="2400" baseline="0" dirty="0" smtClean="0"/>
                        <a:t>เมื่อผลผลิตสุกรได้มาตรฐานแล้ว บริษัทมีหน้าที่นำสุกรไปขายในราคาตลาด  และหักค่าใช้จ่ายในการขายจากเกษตรกร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2400" dirty="0" smtClean="0"/>
                        <a:t>เกษตรกรรายใหญ่ที่มีความรู้ชำนาญในการเลี้ยงสุกร  และมีฐานะการเงินมั่นคงเพียงพอที่จะรับความเสี่ยงจากภาวะผันผวนของราคา  แต่ไม่ต้องการทำตลาดเอง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 smtClean="0"/>
                    </a:p>
                    <a:p>
                      <a:pPr algn="ctr"/>
                      <a:r>
                        <a:rPr lang="th-TH" sz="2400" dirty="0" smtClean="0"/>
                        <a:t>เกษตรกร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Contract Farming </a:t>
            </a:r>
            <a:r>
              <a:rPr lang="th-TH" b="1" dirty="0" smtClean="0">
                <a:solidFill>
                  <a:srgbClr val="000099"/>
                </a:solidFill>
              </a:rPr>
              <a:t>สุกรในปัจจุบัน </a:t>
            </a:r>
            <a:endParaRPr lang="th-TH" b="1" dirty="0">
              <a:solidFill>
                <a:srgbClr val="000099"/>
              </a:solidFill>
            </a:endParaRPr>
          </a:p>
        </p:txBody>
      </p:sp>
      <p:sp>
        <p:nvSpPr>
          <p:cNvPr id="6" name="ตัวแทนเนื้อหา 2"/>
          <p:cNvSpPr>
            <a:spLocks noGrp="1"/>
          </p:cNvSpPr>
          <p:nvPr>
            <p:ph idx="1"/>
          </p:nvPr>
        </p:nvSpPr>
        <p:spPr>
          <a:xfrm>
            <a:off x="231487" y="1124744"/>
            <a:ext cx="8229600" cy="86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rgbClr val="FF0000"/>
                </a:solidFill>
              </a:rPr>
              <a:t>1. Contract Farming </a:t>
            </a:r>
            <a:r>
              <a:rPr lang="th-TH" sz="3600" b="1" u="sng" dirty="0" smtClean="0">
                <a:solidFill>
                  <a:srgbClr val="FF0000"/>
                </a:solidFill>
              </a:rPr>
              <a:t>สุกรแบบจ้างเลี้ยง</a:t>
            </a:r>
            <a:endParaRPr lang="th-TH" sz="3600" b="1" u="sng" dirty="0">
              <a:solidFill>
                <a:srgbClr val="FF0000"/>
              </a:solidFill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84976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6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2"/>
          <a:srcRect l="32849" t="32328" r="33716" b="50988"/>
          <a:stretch/>
        </p:blipFill>
        <p:spPr>
          <a:xfrm>
            <a:off x="1259632" y="1575516"/>
            <a:ext cx="6762963" cy="3149628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755576" y="692696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</a:rPr>
              <a:t>รายได้ของเกษตรกรใน </a:t>
            </a:r>
            <a:r>
              <a:rPr lang="en-US" sz="2000" b="1" dirty="0" smtClean="0">
                <a:solidFill>
                  <a:srgbClr val="FF0000"/>
                </a:solidFill>
              </a:rPr>
              <a:t>Contract </a:t>
            </a:r>
            <a:r>
              <a:rPr lang="en-US" sz="2000" b="1" dirty="0">
                <a:solidFill>
                  <a:srgbClr val="FF0000"/>
                </a:solidFill>
              </a:rPr>
              <a:t>Farming </a:t>
            </a:r>
            <a:r>
              <a:rPr lang="th-TH" sz="2000" b="1" dirty="0">
                <a:solidFill>
                  <a:srgbClr val="FF0000"/>
                </a:solidFill>
              </a:rPr>
              <a:t>สุกรแบบจ้าง</a:t>
            </a:r>
            <a:r>
              <a:rPr lang="th-TH" sz="2000" b="1" dirty="0" smtClean="0">
                <a:solidFill>
                  <a:srgbClr val="FF0000"/>
                </a:solidFill>
              </a:rPr>
              <a:t>เลี้ยง</a:t>
            </a:r>
            <a:endParaRPr lang="th-TH" sz="2000" b="1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136649" y="5085184"/>
            <a:ext cx="69069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</a:rPr>
              <a:t>กรณีศึกษา </a:t>
            </a:r>
            <a:r>
              <a:rPr lang="th-TH" sz="20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เกษตรกร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ผู้เข้าร่วมโครงการ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Contract Farming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กับบริษัทเอกชนผู้ผลิตและแปรรูปสุกรรายหนึ่ง สร้างฟาร์มสุกร ขุน</a:t>
            </a:r>
            <a:r>
              <a:rPr lang="th-TH" sz="20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จำนวน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700 ตัว ใช้พื้นที่ 5 ไร่ ซึ่งเป็นที่ดินของตนเอง ใช้เงินลงทุนเริ่มต้น</a:t>
            </a:r>
            <a:r>
              <a:rPr lang="th-TH" sz="20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สำหรับ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โรงเรือน อุปกรณ์และระบบต่าง </a:t>
            </a:r>
            <a:r>
              <a:rPr lang="th-TH" sz="20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ๆ ประมาณ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2,300,000 บาท </a:t>
            </a:r>
          </a:p>
        </p:txBody>
      </p:sp>
    </p:spTree>
    <p:extLst>
      <p:ext uri="{BB962C8B-B14F-4D97-AF65-F5344CB8AC3E}">
        <p14:creationId xmlns:p14="http://schemas.microsoft.com/office/powerpoint/2010/main" val="93023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47442" y="116632"/>
            <a:ext cx="8717046" cy="1008112"/>
          </a:xfrm>
        </p:spPr>
        <p:txBody>
          <a:bodyPr>
            <a:normAutofit/>
          </a:bodyPr>
          <a:lstStyle/>
          <a:p>
            <a:pPr algn="l"/>
            <a:r>
              <a:rPr lang="th-TH" sz="3800" b="1" dirty="0" smtClean="0"/>
              <a:t>การดำเนินงานแต่ละระยะใน</a:t>
            </a:r>
            <a:r>
              <a:rPr lang="th-TH" sz="3800" b="1" dirty="0" smtClean="0">
                <a:solidFill>
                  <a:srgbClr val="000099"/>
                </a:solidFill>
              </a:rPr>
              <a:t>ระบบ</a:t>
            </a:r>
            <a:r>
              <a:rPr lang="en-US" sz="3800" b="1" dirty="0" smtClean="0">
                <a:solidFill>
                  <a:srgbClr val="000099"/>
                </a:solidFill>
              </a:rPr>
              <a:t> Contract Farming</a:t>
            </a:r>
            <a:endParaRPr lang="th-TH" sz="3800" b="1" dirty="0">
              <a:solidFill>
                <a:srgbClr val="000099"/>
              </a:solidFill>
            </a:endParaRPr>
          </a:p>
        </p:txBody>
      </p:sp>
      <p:graphicFrame>
        <p:nvGraphicFramePr>
          <p:cNvPr id="4" name="ตัวแทนเนื้อหา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71716"/>
              </p:ext>
            </p:extLst>
          </p:nvPr>
        </p:nvGraphicFramePr>
        <p:xfrm>
          <a:off x="107504" y="1700808"/>
          <a:ext cx="9036496" cy="515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19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กิจกรรม </a:t>
                      </a:r>
                      <a:r>
                        <a:rPr lang="en-US" dirty="0" smtClean="0"/>
                        <a:t>/</a:t>
                      </a:r>
                      <a:r>
                        <a:rPr lang="th-TH" baseline="0" dirty="0" smtClean="0"/>
                        <a:t> การดำเนินงาน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บริษัทเอกชน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เกษตรกร</a:t>
                      </a:r>
                      <a:r>
                        <a:rPr lang="en-US" sz="2800" dirty="0" smtClean="0"/>
                        <a:t>/</a:t>
                      </a:r>
                      <a:r>
                        <a:rPr lang="th-TH" sz="2800" dirty="0" smtClean="0"/>
                        <a:t>เจ้าของที่ดิน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00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สรรหาและคัดเลือกเกษตรกร</a:t>
                      </a:r>
                      <a:r>
                        <a:rPr lang="en-US" sz="2800" dirty="0" smtClean="0"/>
                        <a:t>/</a:t>
                      </a:r>
                      <a:r>
                        <a:rPr lang="th-TH" sz="2800" dirty="0" smtClean="0"/>
                        <a:t>เจ้าของที่ดิน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ทำประชาพิจารณ์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จัดหาเงินลงทุน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th-TH" sz="2800" dirty="0" smtClean="0"/>
                        <a:t>เซ็นสัญญา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สรรหาและคัดเลือกเกษตรกร  หรือผู้ลงทุน</a:t>
                      </a:r>
                      <a:r>
                        <a:rPr lang="en-US" sz="2800" dirty="0" smtClean="0"/>
                        <a:t>/</a:t>
                      </a:r>
                      <a:r>
                        <a:rPr lang="th-TH" sz="2800" dirty="0" smtClean="0"/>
                        <a:t>เจ้าของที่ดิน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ลงพื้นที่ประเมินที่ดิน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ทำประชา</a:t>
                      </a:r>
                      <a:r>
                        <a:rPr lang="th-TH" sz="2800" dirty="0" err="1" smtClean="0"/>
                        <a:t>พิจารย์</a:t>
                      </a:r>
                      <a:endParaRPr lang="th-TH" sz="2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th-TH" sz="2800" dirty="0" smtClean="0"/>
                        <a:t>เซ็นสัญญา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สมัครเข้าร่วมโครงการ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ร่วมทำประชาพิจารณ์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 จัดหาเงินลงทุน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/>
                        <a:t>-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th-TH" sz="2800" dirty="0" err="1" smtClean="0"/>
                        <a:t>เซ็ญ</a:t>
                      </a:r>
                      <a:r>
                        <a:rPr lang="th-TH" sz="2800" dirty="0" smtClean="0"/>
                        <a:t>สัญญา</a:t>
                      </a:r>
                      <a:endParaRPr lang="th-T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247442" y="986734"/>
            <a:ext cx="8229600" cy="86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ระยะที่ </a:t>
            </a:r>
            <a:r>
              <a:rPr lang="en-US" b="1" dirty="0" smtClean="0">
                <a:solidFill>
                  <a:srgbClr val="FF0000"/>
                </a:solidFill>
              </a:rPr>
              <a:t>1 </a:t>
            </a:r>
            <a:r>
              <a:rPr lang="th-TH" b="1" dirty="0" smtClean="0">
                <a:solidFill>
                  <a:srgbClr val="FF0000"/>
                </a:solidFill>
              </a:rPr>
              <a:t>สรรหาคู่สัญญาและเตรียมเงินทุน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47442" y="116632"/>
            <a:ext cx="8717046" cy="1008112"/>
          </a:xfrm>
        </p:spPr>
        <p:txBody>
          <a:bodyPr>
            <a:normAutofit/>
          </a:bodyPr>
          <a:lstStyle/>
          <a:p>
            <a:pPr algn="l"/>
            <a:r>
              <a:rPr lang="th-TH" sz="3800" b="1" dirty="0" smtClean="0"/>
              <a:t>การดำเนินงานแต่ละระยะ</a:t>
            </a:r>
            <a:r>
              <a:rPr lang="th-TH" sz="3800" b="1" dirty="0" smtClean="0">
                <a:solidFill>
                  <a:srgbClr val="000099"/>
                </a:solidFill>
              </a:rPr>
              <a:t>ในระบบ</a:t>
            </a:r>
            <a:r>
              <a:rPr lang="en-US" sz="3800" b="1" dirty="0" smtClean="0">
                <a:solidFill>
                  <a:srgbClr val="000099"/>
                </a:solidFill>
              </a:rPr>
              <a:t> Contract Farming</a:t>
            </a:r>
            <a:endParaRPr lang="th-TH" sz="3800" b="1" dirty="0">
              <a:solidFill>
                <a:srgbClr val="000099"/>
              </a:solidFill>
            </a:endParaRPr>
          </a:p>
        </p:txBody>
      </p:sp>
      <p:graphicFrame>
        <p:nvGraphicFramePr>
          <p:cNvPr id="4" name="ตัวแทนเนื้อหา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5374"/>
              </p:ext>
            </p:extLst>
          </p:nvPr>
        </p:nvGraphicFramePr>
        <p:xfrm>
          <a:off x="107504" y="1700808"/>
          <a:ext cx="9036496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053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กิจกรรม </a:t>
                      </a:r>
                      <a:r>
                        <a:rPr lang="en-US" dirty="0" smtClean="0"/>
                        <a:t>/</a:t>
                      </a:r>
                      <a:r>
                        <a:rPr lang="th-TH" baseline="0" dirty="0" smtClean="0"/>
                        <a:t> การดำเนินงาน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บริษัทเอกชน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เกษตรกร</a:t>
                      </a:r>
                      <a:r>
                        <a:rPr lang="en-US" sz="2800" dirty="0" smtClean="0"/>
                        <a:t>/</a:t>
                      </a:r>
                      <a:r>
                        <a:rPr lang="th-TH" sz="2800" dirty="0" smtClean="0"/>
                        <a:t>เจ้าของที่ดิน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5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ก่อสร้างโรงเรือนและวางระบบผลิตสุกร</a:t>
                      </a:r>
                    </a:p>
                    <a:p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ขออนุญาตมาตรฐานฟาร์มจากกรมปศุสัตว์</a:t>
                      </a:r>
                    </a:p>
                    <a:p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เบิกจ่ายเงินกู้จากธนาคารเป็นรายงวด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ทำพิมพ์เขียวฟาร์ม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ร่วมกับเกษตรกร หรือผู้ลงทุน</a:t>
                      </a:r>
                      <a:r>
                        <a:rPr lang="en-US" sz="2800" dirty="0" smtClean="0"/>
                        <a:t>/</a:t>
                      </a:r>
                      <a:r>
                        <a:rPr lang="th-TH" sz="2800" dirty="0" smtClean="0"/>
                        <a:t>เจ้าของที่ดิน</a:t>
                      </a:r>
                    </a:p>
                    <a:p>
                      <a:r>
                        <a:rPr lang="th-TH" sz="2800" dirty="0" smtClean="0"/>
                        <a:t>เพื่อสรรหาผู้รับเหมาและควบคุมการก่อสร้างโรงเรือน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ร่วมกับบริษัทเพื่อสรรหาผู้รับเหมาและควบคุมการก่อสร้างโรงเรือน</a:t>
                      </a:r>
                    </a:p>
                    <a:p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ขออนุญาตมาตรฐานฟาร์มจากกรมปศุสัตว์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247442" y="986734"/>
            <a:ext cx="8229600" cy="86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ระยะที่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th-TH" b="1" dirty="0" smtClean="0">
                <a:solidFill>
                  <a:srgbClr val="FF0000"/>
                </a:solidFill>
              </a:rPr>
              <a:t> เตรียมโรงเรือนและระบบ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47442" y="116632"/>
            <a:ext cx="8717046" cy="1008112"/>
          </a:xfrm>
        </p:spPr>
        <p:txBody>
          <a:bodyPr>
            <a:normAutofit/>
          </a:bodyPr>
          <a:lstStyle/>
          <a:p>
            <a:pPr algn="l"/>
            <a:r>
              <a:rPr lang="th-TH" sz="3800" b="1" dirty="0" smtClean="0"/>
              <a:t>การดำเนินงานแต่ละระยะ</a:t>
            </a:r>
            <a:r>
              <a:rPr lang="th-TH" sz="3800" b="1" dirty="0" smtClean="0">
                <a:solidFill>
                  <a:srgbClr val="000099"/>
                </a:solidFill>
              </a:rPr>
              <a:t>ในระบบ</a:t>
            </a:r>
            <a:r>
              <a:rPr lang="en-US" sz="3800" b="1" dirty="0" smtClean="0">
                <a:solidFill>
                  <a:srgbClr val="000099"/>
                </a:solidFill>
              </a:rPr>
              <a:t> Contract Farming</a:t>
            </a:r>
            <a:endParaRPr lang="th-TH" sz="3800" b="1" dirty="0">
              <a:solidFill>
                <a:srgbClr val="000099"/>
              </a:solidFill>
            </a:endParaRPr>
          </a:p>
        </p:txBody>
      </p:sp>
      <p:graphicFrame>
        <p:nvGraphicFramePr>
          <p:cNvPr id="4" name="ตัวแทนเนื้อหา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9013"/>
              </p:ext>
            </p:extLst>
          </p:nvPr>
        </p:nvGraphicFramePr>
        <p:xfrm>
          <a:off x="107504" y="1700808"/>
          <a:ext cx="9036496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053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กิจกรรม </a:t>
                      </a:r>
                      <a:r>
                        <a:rPr lang="en-US" dirty="0" smtClean="0"/>
                        <a:t>/</a:t>
                      </a:r>
                      <a:r>
                        <a:rPr lang="th-TH" baseline="0" dirty="0" smtClean="0"/>
                        <a:t> การดำเนินงาน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บริษัทเอกชน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เกษตรกร</a:t>
                      </a:r>
                      <a:r>
                        <a:rPr lang="en-US" sz="2800" dirty="0" smtClean="0"/>
                        <a:t>/</a:t>
                      </a:r>
                      <a:r>
                        <a:rPr lang="th-TH" sz="2800" dirty="0" smtClean="0"/>
                        <a:t>เจ้าของที่ดิน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5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ดำเนินการเลี้ยง</a:t>
                      </a:r>
                      <a:r>
                        <a:rPr lang="th-TH" sz="2800" dirty="0" smtClean="0"/>
                        <a:t>สุกร</a:t>
                      </a:r>
                      <a:endParaRPr lang="th-TH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รับผิดชอบค่าใช้จ่ายและจัดหาวัตถุดิบ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ช่วยเหลือเกษตรกรด้านความรู้และเทคนิค</a:t>
                      </a:r>
                    </a:p>
                    <a:p>
                      <a:endParaRPr lang="th-TH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รับผิดชอบค่าน้ำค่าไฟ และค่าแรงงาน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เลี้ยงสุกรตามแผนการเลี้ยง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บำรุงรักษาฟาร์มและรักษาวัตถุดิบการผลิต</a:t>
                      </a:r>
                    </a:p>
                    <a:p>
                      <a:endParaRPr lang="th-TH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247442" y="986734"/>
            <a:ext cx="8229600" cy="86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ระยะที่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 เลี้ยงสุกร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47442" y="116632"/>
            <a:ext cx="8717046" cy="1008112"/>
          </a:xfrm>
        </p:spPr>
        <p:txBody>
          <a:bodyPr>
            <a:normAutofit/>
          </a:bodyPr>
          <a:lstStyle/>
          <a:p>
            <a:pPr algn="l"/>
            <a:r>
              <a:rPr lang="th-TH" sz="3800" b="1" dirty="0" smtClean="0"/>
              <a:t>การดำเนินงานแต่ละระยะ</a:t>
            </a:r>
            <a:r>
              <a:rPr lang="th-TH" sz="3800" b="1" dirty="0" smtClean="0">
                <a:solidFill>
                  <a:srgbClr val="000099"/>
                </a:solidFill>
              </a:rPr>
              <a:t>ในระบบ</a:t>
            </a:r>
            <a:r>
              <a:rPr lang="en-US" sz="3800" b="1" dirty="0" smtClean="0">
                <a:solidFill>
                  <a:srgbClr val="000099"/>
                </a:solidFill>
              </a:rPr>
              <a:t> Contract Farming</a:t>
            </a:r>
            <a:endParaRPr lang="th-TH" sz="3800" b="1" dirty="0">
              <a:solidFill>
                <a:srgbClr val="000099"/>
              </a:solidFill>
            </a:endParaRPr>
          </a:p>
        </p:txBody>
      </p:sp>
      <p:graphicFrame>
        <p:nvGraphicFramePr>
          <p:cNvPr id="4" name="ตัวแทนเนื้อหา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55397"/>
              </p:ext>
            </p:extLst>
          </p:nvPr>
        </p:nvGraphicFramePr>
        <p:xfrm>
          <a:off x="107504" y="1700808"/>
          <a:ext cx="9036496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053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กิจกรรม </a:t>
                      </a:r>
                      <a:r>
                        <a:rPr lang="en-US" dirty="0" smtClean="0"/>
                        <a:t>/</a:t>
                      </a:r>
                      <a:r>
                        <a:rPr lang="th-TH" baseline="0" dirty="0" smtClean="0"/>
                        <a:t> การดำเนินงาน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บริษัทเอกชน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เกษตรกร</a:t>
                      </a:r>
                      <a:r>
                        <a:rPr lang="en-US" sz="2800" dirty="0" smtClean="0"/>
                        <a:t>/</a:t>
                      </a:r>
                      <a:r>
                        <a:rPr lang="th-TH" sz="2800" dirty="0" smtClean="0"/>
                        <a:t>เจ้าของที่ดิน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5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r>
                        <a:rPr lang="th-TH" sz="2800" dirty="0" smtClean="0"/>
                        <a:t>จับสุกรและคำนวณผลผลิตเพื่อชำระค่าจ้างเลี้ยง</a:t>
                      </a:r>
                    </a:p>
                    <a:p>
                      <a:endParaRPr lang="th-TH" sz="800" dirty="0" smtClean="0"/>
                    </a:p>
                    <a:p>
                      <a:endParaRPr lang="th-TH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จัดหารถขนสุกร 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baseline="0" dirty="0" smtClean="0"/>
                        <a:t>คำนวณค่าจ้างเลี้ยง</a:t>
                      </a:r>
                    </a:p>
                    <a:p>
                      <a:r>
                        <a:rPr lang="en-US" sz="2400" baseline="0" dirty="0" smtClean="0"/>
                        <a:t>-</a:t>
                      </a:r>
                      <a:r>
                        <a:rPr lang="th-TH" sz="2400" baseline="0" dirty="0" smtClean="0"/>
                        <a:t>หักเงินต้นและดอกเบี้ยจากค่าจ้างเลี้ยงคืนธนาคาร</a:t>
                      </a:r>
                      <a:endParaRPr lang="th-TH" sz="2400" dirty="0" smtClean="0"/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จ่ายค่าจ้างเลี้ยงแก่เกษตรกร</a:t>
                      </a:r>
                    </a:p>
                    <a:p>
                      <a:endParaRPr lang="th-TH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เตรียมแรงงานจับสุกร</a:t>
                      </a:r>
                    </a:p>
                    <a:p>
                      <a:r>
                        <a:rPr lang="en-US" sz="2400" dirty="0" smtClean="0"/>
                        <a:t>-</a:t>
                      </a:r>
                      <a:r>
                        <a:rPr lang="th-TH" sz="2400" dirty="0" smtClean="0"/>
                        <a:t>รับค่าจ้างเลี้ยงจากบริษัทเอกชน</a:t>
                      </a:r>
                    </a:p>
                    <a:p>
                      <a:endParaRPr lang="th-TH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247442" y="986734"/>
            <a:ext cx="8229600" cy="86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ระยะที่ </a:t>
            </a:r>
            <a:r>
              <a:rPr lang="en-US" b="1" dirty="0" smtClean="0">
                <a:solidFill>
                  <a:srgbClr val="FF0000"/>
                </a:solidFill>
              </a:rPr>
              <a:t>4 </a:t>
            </a:r>
            <a:r>
              <a:rPr lang="th-TH" b="1" dirty="0" smtClean="0">
                <a:solidFill>
                  <a:srgbClr val="FF0000"/>
                </a:solidFill>
              </a:rPr>
              <a:t> จ่ายผลตอบแทน 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1000</Words>
  <Application>Microsoft Office PowerPoint</Application>
  <PresentationFormat>นำเสนอทางหน้าจอ (4:3)</PresentationFormat>
  <Paragraphs>146</Paragraphs>
  <Slides>16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2" baseType="lpstr">
      <vt:lpstr>Angsana New</vt:lpstr>
      <vt:lpstr>Arial</vt:lpstr>
      <vt:lpstr>Calibri</vt:lpstr>
      <vt:lpstr>Cordia New</vt:lpstr>
      <vt:lpstr>TH Niramit AS</vt:lpstr>
      <vt:lpstr>ชุดรูปแบบของ Office</vt:lpstr>
      <vt:lpstr>กรณีศึกษา Contract Farming  สุกร</vt:lpstr>
      <vt:lpstr>Contract Farming สุกรในอดีต</vt:lpstr>
      <vt:lpstr>Contract Farming สุกรในอดีต (ต่อ)</vt:lpstr>
      <vt:lpstr>Contract Farming สุกรในปัจจุบัน </vt:lpstr>
      <vt:lpstr>งานนำเสนอ PowerPoint</vt:lpstr>
      <vt:lpstr>การดำเนินงานแต่ละระยะในระบบ Contract Farming</vt:lpstr>
      <vt:lpstr>การดำเนินงานแต่ละระยะในระบบ Contract Farming</vt:lpstr>
      <vt:lpstr>การดำเนินงานแต่ละระยะในระบบ Contract Farming</vt:lpstr>
      <vt:lpstr>การดำเนินงานแต่ละระยะในระบบ Contract Farming</vt:lpstr>
      <vt:lpstr>โอกาสทางธุรกิจ แบบรับจ้างเลี้ยง</vt:lpstr>
      <vt:lpstr>ความเสี่ยงทางธุรกิจ แบบรับจ้างเลี้ยง</vt:lpstr>
      <vt:lpstr>บทบาทของธนาคารในการสนับสนุนด้านสินเชื่อ</vt:lpstr>
      <vt:lpstr>ปัจจัยแห่งความสำเร็จ ในการจัดการระบบ Contract Farming สุกร</vt:lpstr>
      <vt:lpstr>งานนำเสนอ PowerPoint</vt:lpstr>
      <vt:lpstr>งานกลุ่ม ( Final)</vt:lpstr>
      <vt:lpstr>คะแนน (Final 40 คะแนน)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ACER</dc:creator>
  <cp:lastModifiedBy>user</cp:lastModifiedBy>
  <cp:revision>52</cp:revision>
  <cp:lastPrinted>2015-02-25T04:56:21Z</cp:lastPrinted>
  <dcterms:created xsi:type="dcterms:W3CDTF">2015-02-24T03:32:44Z</dcterms:created>
  <dcterms:modified xsi:type="dcterms:W3CDTF">2020-01-29T04:47:48Z</dcterms:modified>
</cp:coreProperties>
</file>