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309" r:id="rId4"/>
    <p:sldId id="258" r:id="rId5"/>
    <p:sldId id="361" r:id="rId6"/>
    <p:sldId id="365" r:id="rId7"/>
    <p:sldId id="366" r:id="rId8"/>
    <p:sldId id="259" r:id="rId9"/>
    <p:sldId id="269" r:id="rId10"/>
    <p:sldId id="367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81" r:id="rId20"/>
    <p:sldId id="360" r:id="rId21"/>
    <p:sldId id="378" r:id="rId22"/>
    <p:sldId id="379" r:id="rId23"/>
    <p:sldId id="3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-1248" y="-1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8643" y="662588"/>
            <a:ext cx="4857457" cy="578582"/>
          </a:xfrm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>
                    <a:lumMod val="8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 smtClean="0"/>
              <a:t>Everything About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643" y="1418145"/>
            <a:ext cx="4578057" cy="22015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kolor</a:t>
            </a:r>
            <a:r>
              <a:rPr lang="en-US" dirty="0" smtClean="0"/>
              <a:t> </a:t>
            </a:r>
            <a:r>
              <a:rPr lang="en-US" dirty="0" err="1" smtClean="0"/>
              <a:t>suum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memet</a:t>
            </a:r>
            <a:r>
              <a:rPr lang="en-US" dirty="0" smtClean="0"/>
              <a:t> 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8643" y="2090891"/>
            <a:ext cx="2330157" cy="71580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000"/>
              </a:lnSpc>
              <a:spcBef>
                <a:spcPts val="0"/>
              </a:spcBef>
              <a:buNone/>
              <a:defRPr sz="100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 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industry's standard dummy text ever since the 1500s.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8643" y="1776285"/>
            <a:ext cx="3868340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85000"/>
                  </a:schemeClr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about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768643" y="4335616"/>
            <a:ext cx="2330157" cy="71580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 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industry's standard dummy text ever since the 1500s.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768643" y="4021010"/>
            <a:ext cx="3868340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about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8643" y="2954052"/>
            <a:ext cx="5163741" cy="53673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Everything About Us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68642" y="3667761"/>
            <a:ext cx="5163741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kolor</a:t>
            </a:r>
            <a:r>
              <a:rPr lang="en-US" dirty="0" smtClean="0"/>
              <a:t> </a:t>
            </a:r>
            <a:r>
              <a:rPr lang="en-US" dirty="0" err="1" smtClean="0"/>
              <a:t>suum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memet</a:t>
            </a:r>
            <a:r>
              <a:rPr lang="en-US" dirty="0" smtClean="0"/>
              <a:t> 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090841" y="1584991"/>
            <a:ext cx="1046559" cy="505900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7971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6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1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4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2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8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3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3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5789-0805-4FB2-8A08-93DAE8A59209}" type="datetimeFigureOut">
              <a:rPr lang="en-GB" smtClean="0"/>
              <a:pPr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62E1-1AEE-4F63-BE54-B648EFB6F0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4484909" y="4153989"/>
            <a:ext cx="792485" cy="653142"/>
            <a:chOff x="0" y="0"/>
            <a:chExt cx="802639" cy="802639"/>
          </a:xfrm>
        </p:grpSpPr>
        <p:sp>
          <p:nvSpPr>
            <p:cNvPr id="13" name="Shape 20"/>
            <p:cNvSpPr/>
            <p:nvPr/>
          </p:nvSpPr>
          <p:spPr>
            <a:xfrm>
              <a:off x="0" y="0"/>
              <a:ext cx="802640" cy="8026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 sz="2400"/>
            </a:p>
          </p:txBody>
        </p:sp>
        <p:sp>
          <p:nvSpPr>
            <p:cNvPr id="14" name="Shape 21"/>
            <p:cNvSpPr/>
            <p:nvPr/>
          </p:nvSpPr>
          <p:spPr>
            <a:xfrm>
              <a:off x="0" y="162370"/>
              <a:ext cx="661413" cy="477900"/>
            </a:xfrm>
            <a:prstGeom prst="rightArrow">
              <a:avLst>
                <a:gd name="adj1" fmla="val 36800"/>
                <a:gd name="adj2" fmla="val 912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2400"/>
            </a:p>
          </p:txBody>
        </p:sp>
      </p:grpSp>
      <p:sp>
        <p:nvSpPr>
          <p:cNvPr id="15" name="Shape 23"/>
          <p:cNvSpPr/>
          <p:nvPr/>
        </p:nvSpPr>
        <p:spPr>
          <a:xfrm flipH="1" flipV="1">
            <a:off x="899032" y="177006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04822" y="1940707"/>
            <a:ext cx="8090981" cy="578582"/>
          </a:xfrm>
        </p:spPr>
        <p:txBody>
          <a:bodyPr>
            <a:noAutofit/>
          </a:bodyPr>
          <a:lstStyle/>
          <a:p>
            <a:r>
              <a:rPr lang="th-TH" sz="6000" b="1" dirty="0" smtClean="0">
                <a:latin typeface="Browallia New" pitchFamily="34" charset="-34"/>
                <a:cs typeface="Browallia New" pitchFamily="34" charset="-34"/>
              </a:rPr>
              <a:t>หน่วยที่ </a:t>
            </a:r>
            <a:r>
              <a:rPr lang="en-US" sz="6000" b="1" dirty="0" smtClean="0">
                <a:latin typeface="Browallia New" pitchFamily="34" charset="-34"/>
                <a:cs typeface="Browallia New" pitchFamily="34" charset="-34"/>
              </a:rPr>
              <a:t>5 </a:t>
            </a:r>
            <a:r>
              <a:rPr lang="th-TH" sz="6000" b="1" dirty="0" smtClean="0">
                <a:latin typeface="Browallia New" pitchFamily="34" charset="-34"/>
                <a:cs typeface="Browallia New" pitchFamily="34" charset="-34"/>
              </a:rPr>
              <a:t>การบริหารเงินทุน</a:t>
            </a:r>
            <a:endParaRPr lang="en-GB" sz="6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9" name="Text Placeholder 8"/>
          <p:cNvSpPr>
            <a:spLocks noGrp="1"/>
          </p:cNvSpPr>
          <p:nvPr>
            <p:ph type="body" sz="half" idx="2"/>
          </p:nvPr>
        </p:nvSpPr>
        <p:spPr>
          <a:xfrm>
            <a:off x="5432360" y="4124914"/>
            <a:ext cx="2432121" cy="403323"/>
          </a:xfrm>
        </p:spPr>
        <p:txBody>
          <a:bodyPr>
            <a:normAutofit/>
          </a:bodyPr>
          <a:lstStyle/>
          <a:p>
            <a:r>
              <a:rPr lang="en-US" sz="1400" dirty="0"/>
              <a:t>Presented by :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idx="10"/>
          </p:nvPr>
        </p:nvSpPr>
        <p:spPr>
          <a:xfrm>
            <a:off x="5460274" y="4590712"/>
            <a:ext cx="3226526" cy="778122"/>
          </a:xfrm>
        </p:spPr>
        <p:txBody>
          <a:bodyPr>
            <a:noAutofit/>
          </a:bodyPr>
          <a:lstStyle/>
          <a:p>
            <a:r>
              <a:rPr lang="en-GB" sz="1600" b="1" dirty="0" err="1" smtClean="0"/>
              <a:t>Kru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Pattapong</a:t>
            </a:r>
            <a:r>
              <a:rPr lang="en-GB" sz="1600" b="1" dirty="0" smtClean="0"/>
              <a:t>  </a:t>
            </a:r>
            <a:r>
              <a:rPr lang="en-GB" sz="1600" b="1" dirty="0" err="1" smtClean="0"/>
              <a:t>Promchai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7505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build="p"/>
      <p:bldP spid="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0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1332411"/>
            <a:ext cx="8229599" cy="532964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การจัดหาแหล่งเงินทุนที่ก่อให้เกิดหนี้ แบ่งออกเป็น </a:t>
            </a:r>
            <a:r>
              <a:rPr lang="en-US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3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การจัดหาเงินทุนระยะสั้น </a:t>
            </a:r>
            <a:r>
              <a:rPr lang="en-US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(Short-Term Financing) </a:t>
            </a:r>
          </a:p>
          <a:p>
            <a:pPr marL="514350" indent="-514350">
              <a:lnSpc>
                <a:spcPct val="100000"/>
              </a:lnSpc>
            </a:pPr>
            <a:endParaRPr lang="en-US" sz="28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1.2 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ตราสารพาณิชย์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(Commercial paper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)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เป็นแหล่งเงินทุนระยะสั้นที่ซื้อขายกันในตลาดเงิน โดยกิจการที่ออกตราสารพาณิชย์เพื่อขายให้นักลงทุน เช่น ตั๋วสัญญาใช้เงิน เป็นต้น</a:t>
            </a:r>
          </a:p>
          <a:p>
            <a:pPr marL="514350" indent="-514350">
              <a:lnSpc>
                <a:spcPct val="100000"/>
              </a:lnSpc>
            </a:pPr>
            <a:endParaRPr lang="th-TH" sz="28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	ตั๋วสัญญาเงิน คือ ตราสารที่ลูกหนี้เป็นผู้ออก เป็นคำมั่นสัญญาว่าจะชำระหนี้ทั้งเงินต้นและดอกเบี้ยภายในระยะเวลาที่กำหนด</a:t>
            </a:r>
            <a:endParaRPr lang="en-GB" sz="28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85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0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1332411"/>
            <a:ext cx="8229599" cy="77070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ข้อดี </a:t>
            </a:r>
            <a:r>
              <a:rPr lang="en-US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– </a:t>
            </a: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ข้อเสีย ของตราสารพาณิชย์</a:t>
            </a:r>
          </a:p>
          <a:p>
            <a:pPr marL="514350" indent="-514350">
              <a:lnSpc>
                <a:spcPct val="100000"/>
              </a:lnSpc>
            </a:pPr>
            <a:endParaRPr lang="th-TH" sz="3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3657" y="2089331"/>
          <a:ext cx="8233954" cy="220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977"/>
                <a:gridCol w="4116977"/>
              </a:tblGrid>
              <a:tr h="540567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ข้อดี</a:t>
                      </a:r>
                      <a:endParaRPr lang="th-TH" sz="32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ข้อเสีย</a:t>
                      </a:r>
                      <a:endParaRPr lang="th-TH" sz="3200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anchor="ctr"/>
                </a:tc>
              </a:tr>
              <a:tr h="540567"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1. </a:t>
                      </a:r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เสียค่าใช้จ่ายน้อยกว่าธนาคารพาณิชย์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อาจส่งผลกระทบต่อความสัมพันธ์ที่ดีในอนาคตระหว่างกิจการกับธนาคารพาณิชย์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anchor="ctr"/>
                </a:tc>
              </a:tr>
              <a:tr h="54056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2. </a:t>
                      </a:r>
                      <a:r>
                        <a:rPr lang="th-TH" sz="2400" b="1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ดอกเบี้ยต่ำกว่าธนาคารพาณิชย์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056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3.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 </a:t>
                      </a:r>
                      <a:r>
                        <a:rPr lang="th-TH" sz="2400" b="1" baseline="0" dirty="0" smtClean="0">
                          <a:solidFill>
                            <a:schemeClr val="tx1"/>
                          </a:solidFill>
                          <a:latin typeface="Browallia New" pitchFamily="34" charset="-34"/>
                          <a:cs typeface="Browallia New" pitchFamily="34" charset="-34"/>
                        </a:rPr>
                        <a:t>ไม่ต้องมีหลักทรัพย์ค้ำประกัน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Browallia New" pitchFamily="34" charset="-34"/>
                        <a:cs typeface="Browallia New" pitchFamily="34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0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1332411"/>
            <a:ext cx="8229599" cy="532964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การจัดหาแหล่งเงินทุนที่ก่อให้เกิดหนี้ แบ่งออกเป็น </a:t>
            </a:r>
            <a:r>
              <a:rPr lang="en-US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3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การจัดหาเงินทุนระยะสั้น </a:t>
            </a:r>
            <a:r>
              <a:rPr lang="en-US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(Short-Term Financing) </a:t>
            </a:r>
          </a:p>
          <a:p>
            <a:pPr marL="514350" indent="-514350">
              <a:lnSpc>
                <a:spcPct val="100000"/>
              </a:lnSpc>
            </a:pPr>
            <a:endParaRPr lang="en-US" sz="28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1.3 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สินเชื่อทางการค้า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(Trade Credit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)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หมายถึง การที่ผู้ขายมอบสินค้าให้แก่ผู้ซื้อนำไปขายก่อนและชำระเงินทีหลัง อาจจะ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60 –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90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วัน ซึ่งมีหลายวิธีเช่น</a:t>
            </a:r>
          </a:p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27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  &gt; </a:t>
            </a:r>
            <a:r>
              <a:rPr lang="th-TH" sz="27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การเปิดบัญชีเงินเชื่อ คือการให้ผู้ขายมอบสินค้าให้แก่ผู้ซื้อพร้อมใบกำกับสินค้าลงลายมือชื่อ แสดงว่าผู้ซื้อเป็นลูกหนี้และต้องชำระตามเงื่อนไขที่ตกลงกันไว้</a:t>
            </a:r>
          </a:p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28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  </a:t>
            </a:r>
            <a:r>
              <a:rPr lang="en-US" sz="27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&gt; </a:t>
            </a:r>
            <a:r>
              <a:rPr lang="th-TH" sz="27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ตั๋วเงินจ่าย คือ ตราสารที่แสดงหลักฐานการกู้ยืมระหว่างผู้กู้และผู้ให้กู้ พร้อมรายละเอียดจำนวนเงิน กำหนดการชำระ ลงลายมือชื่อทั้ง </a:t>
            </a:r>
            <a:r>
              <a:rPr lang="en-US" sz="27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2 </a:t>
            </a:r>
            <a:r>
              <a:rPr lang="th-TH" sz="2700" dirty="0" smtClean="0">
                <a:solidFill>
                  <a:srgbClr val="C00000"/>
                </a:solidFill>
                <a:latin typeface="Browallia New" pitchFamily="34" charset="-34"/>
                <a:cs typeface="Browallia New" pitchFamily="34" charset="-34"/>
              </a:rPr>
              <a:t>ฝ่าย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23885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0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2"/>
          </p:nvPr>
        </p:nvSpPr>
        <p:spPr>
          <a:xfrm>
            <a:off x="365760" y="1332411"/>
            <a:ext cx="8595360" cy="532964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การจัดหาแหล่งเงินทุนที่ก่อให้เกิดหนี้ แบ่งออกเป็น </a:t>
            </a:r>
            <a:r>
              <a:rPr lang="en-US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16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 startAt="2"/>
            </a:pPr>
            <a:r>
              <a:rPr lang="th-TH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การจัดหาเงินทุนระยะปานกลาง </a:t>
            </a:r>
            <a:r>
              <a:rPr lang="en-US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(Intermediate-Term Financing) </a:t>
            </a: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	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เป็นการจัดหาแหล่งเงินทุนเพื่อนำมาใช้ขยายกิจการ เช่นการนำมาซื้อเครื่องจักรเพิ่ม ซื้อสินค้า เป็นต้น ซึ่งจำมีกำหนดเวลาการชำระคืนมากกว่า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 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ปี แต่ไม่เกิน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10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ปี สามารถทำได้หลายวิธีเช่น</a:t>
            </a:r>
            <a:endParaRPr lang="en-US" sz="28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endParaRPr lang="en-US" sz="1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2.1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เงินกู้ระยะปานกลางจากธนาคารพาณิชย์ 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(Bank-Term Loan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)</a:t>
            </a:r>
          </a:p>
          <a:p>
            <a:pPr marL="514350" indent="-514350">
              <a:lnSpc>
                <a:spcPct val="100000"/>
              </a:lnSpc>
            </a:pPr>
            <a:endParaRPr lang="th-TH" sz="12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2.2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เงินกู้ระยะปานกลางจากบริษัทประกัน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(Insurance Company Term Loan)</a:t>
            </a:r>
          </a:p>
          <a:p>
            <a:pPr marL="514350" indent="-514350">
              <a:lnSpc>
                <a:spcPct val="100000"/>
              </a:lnSpc>
            </a:pPr>
            <a:endParaRPr lang="en-US" sz="14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2.3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การจัดหาเงินทุนโดยใช้เครื่องจักรค้ำประกัน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(Equipment Financing)</a:t>
            </a:r>
          </a:p>
          <a:p>
            <a:pPr marL="514350" indent="-514350">
              <a:lnSpc>
                <a:spcPct val="100000"/>
              </a:lnSpc>
            </a:pPr>
            <a:endParaRPr lang="en-US" sz="16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2.4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การจัดหาเงินทุนโดยการเช่าสินทรัพย์ (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Lease Financing) </a:t>
            </a:r>
          </a:p>
          <a:p>
            <a:pPr marL="514350" indent="-514350">
              <a:lnSpc>
                <a:spcPct val="100000"/>
              </a:lnSpc>
            </a:pPr>
            <a:endParaRPr lang="en-US" sz="28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endParaRPr lang="en-GB" sz="28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85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0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2"/>
          </p:nvPr>
        </p:nvSpPr>
        <p:spPr>
          <a:xfrm>
            <a:off x="365760" y="1332411"/>
            <a:ext cx="8595360" cy="532964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การจัดหาแหล่งเงินทุนที่ก่อให้เกิดหนี้ แบ่งออกเป็น </a:t>
            </a:r>
            <a:r>
              <a:rPr lang="en-US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16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3. 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การจัดหาเงินทุนระยะยาว </a:t>
            </a:r>
            <a:r>
              <a:rPr lang="en-US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(Long-Term Financing) </a:t>
            </a:r>
          </a:p>
          <a:p>
            <a:pPr marL="514350" indent="-514350">
              <a:lnSpc>
                <a:spcPct val="100000"/>
              </a:lnSpc>
            </a:pPr>
            <a:endParaRPr lang="en-US" sz="1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	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เป็นการจัดหาแหล่งเงินทุนเพื่อนำมาใช้ขยายกิจการ เช่นการนำมาซื้อเครื่องจักร โรงงาน เป็นต้น ซึ่งจำมีกำหนดเวลาการชำระคืนมากกว่า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10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ปี สามารถทำได้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2 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วิธีคือ</a:t>
            </a:r>
            <a:endParaRPr lang="en-US" sz="2800" b="1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endParaRPr lang="en-US" sz="1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3.1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กู้จากสถาบันการเงินทั่วไป มีระยะการชำระคืนมากกว่า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10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ปี ต้องมีผู้ค้ำประกัน</a:t>
            </a:r>
          </a:p>
          <a:p>
            <a:pPr marL="514350" indent="-514350">
              <a:lnSpc>
                <a:spcPct val="100000"/>
              </a:lnSpc>
            </a:pPr>
            <a:endParaRPr lang="th-TH" sz="28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3.2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การจัดหาเงินทุนในตลาดทุน โดยกิจการจะออกหลักทรัพย์เช่น หุ้นสามัญ หุ้นกู้ พันธบัตร โดยนำมาขายในตลาดทุน</a:t>
            </a:r>
            <a:endParaRPr lang="en-US" sz="28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</a:t>
            </a:r>
            <a:endParaRPr lang="en-GB" sz="28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85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3786712" y="288160"/>
            <a:ext cx="4445269" cy="578582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ความหมายของตลาดทุน</a:t>
            </a:r>
            <a:endParaRPr lang="en-US" sz="4000" b="1" dirty="0">
              <a:latin typeface="Browallia New" pitchFamily="34" charset="-34"/>
              <a:cs typeface="Browallia New" pitchFamily="34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3323771" cy="6858000"/>
            <a:chOff x="0" y="0"/>
            <a:chExt cx="3323771" cy="6858000"/>
          </a:xfrm>
        </p:grpSpPr>
        <p:sp>
          <p:nvSpPr>
            <p:cNvPr id="19" name="Shape 1638"/>
            <p:cNvSpPr/>
            <p:nvPr/>
          </p:nvSpPr>
          <p:spPr>
            <a:xfrm>
              <a:off x="0" y="0"/>
              <a:ext cx="3323771" cy="68580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/>
              <a:endParaRPr/>
            </a:p>
          </p:txBody>
        </p:sp>
        <p:sp>
          <p:nvSpPr>
            <p:cNvPr id="20" name="Shape 1639"/>
            <p:cNvSpPr/>
            <p:nvPr/>
          </p:nvSpPr>
          <p:spPr>
            <a:xfrm>
              <a:off x="827587" y="2711042"/>
              <a:ext cx="1552756" cy="155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6" y="13527"/>
                  </a:moveTo>
                  <a:lnTo>
                    <a:pt x="21138" y="9731"/>
                  </a:lnTo>
                  <a:cubicBezTo>
                    <a:pt x="21392" y="9659"/>
                    <a:pt x="21600" y="9385"/>
                    <a:pt x="21600" y="9120"/>
                  </a:cubicBezTo>
                  <a:lnTo>
                    <a:pt x="21600" y="2520"/>
                  </a:lnTo>
                  <a:lnTo>
                    <a:pt x="4680" y="2520"/>
                  </a:lnTo>
                  <a:lnTo>
                    <a:pt x="4680" y="481"/>
                  </a:lnTo>
                  <a:cubicBezTo>
                    <a:pt x="4680" y="217"/>
                    <a:pt x="4465" y="0"/>
                    <a:pt x="4200" y="0"/>
                  </a:cubicBezTo>
                  <a:lnTo>
                    <a:pt x="480" y="0"/>
                  </a:lnTo>
                  <a:cubicBezTo>
                    <a:pt x="217" y="0"/>
                    <a:pt x="0" y="217"/>
                    <a:pt x="0" y="481"/>
                  </a:cubicBezTo>
                  <a:lnTo>
                    <a:pt x="0" y="2400"/>
                  </a:lnTo>
                  <a:lnTo>
                    <a:pt x="2332" y="2400"/>
                  </a:lnTo>
                  <a:lnTo>
                    <a:pt x="4693" y="13269"/>
                  </a:lnTo>
                  <a:lnTo>
                    <a:pt x="4920" y="14400"/>
                  </a:lnTo>
                  <a:lnTo>
                    <a:pt x="4920" y="16200"/>
                  </a:lnTo>
                  <a:cubicBezTo>
                    <a:pt x="4920" y="16463"/>
                    <a:pt x="5137" y="16680"/>
                    <a:pt x="5400" y="16680"/>
                  </a:cubicBezTo>
                  <a:lnTo>
                    <a:pt x="6001" y="16680"/>
                  </a:lnTo>
                  <a:lnTo>
                    <a:pt x="17999" y="16680"/>
                  </a:lnTo>
                  <a:lnTo>
                    <a:pt x="21119" y="16680"/>
                  </a:lnTo>
                  <a:cubicBezTo>
                    <a:pt x="21383" y="16680"/>
                    <a:pt x="21600" y="16463"/>
                    <a:pt x="21600" y="16200"/>
                  </a:cubicBezTo>
                  <a:lnTo>
                    <a:pt x="21600" y="14400"/>
                  </a:lnTo>
                  <a:lnTo>
                    <a:pt x="8103" y="14400"/>
                  </a:lnTo>
                  <a:cubicBezTo>
                    <a:pt x="6723" y="14400"/>
                    <a:pt x="6694" y="13860"/>
                    <a:pt x="7856" y="13527"/>
                  </a:cubicBezTo>
                  <a:close/>
                  <a:moveTo>
                    <a:pt x="15599" y="19200"/>
                  </a:moveTo>
                  <a:cubicBezTo>
                    <a:pt x="15599" y="20525"/>
                    <a:pt x="16674" y="21600"/>
                    <a:pt x="17999" y="21600"/>
                  </a:cubicBezTo>
                  <a:cubicBezTo>
                    <a:pt x="19326" y="21600"/>
                    <a:pt x="20399" y="20525"/>
                    <a:pt x="20399" y="19200"/>
                  </a:cubicBezTo>
                  <a:cubicBezTo>
                    <a:pt x="20399" y="17874"/>
                    <a:pt x="19326" y="16800"/>
                    <a:pt x="17999" y="16800"/>
                  </a:cubicBezTo>
                  <a:cubicBezTo>
                    <a:pt x="16674" y="16800"/>
                    <a:pt x="15599" y="17874"/>
                    <a:pt x="15599" y="19200"/>
                  </a:cubicBezTo>
                  <a:close/>
                  <a:moveTo>
                    <a:pt x="3599" y="19200"/>
                  </a:moveTo>
                  <a:cubicBezTo>
                    <a:pt x="3599" y="20525"/>
                    <a:pt x="4674" y="21600"/>
                    <a:pt x="6001" y="21600"/>
                  </a:cubicBezTo>
                  <a:cubicBezTo>
                    <a:pt x="7326" y="21600"/>
                    <a:pt x="8399" y="20525"/>
                    <a:pt x="8399" y="19200"/>
                  </a:cubicBezTo>
                  <a:cubicBezTo>
                    <a:pt x="8399" y="17874"/>
                    <a:pt x="7326" y="16800"/>
                    <a:pt x="6001" y="16800"/>
                  </a:cubicBezTo>
                  <a:cubicBezTo>
                    <a:pt x="4674" y="16800"/>
                    <a:pt x="3599" y="17874"/>
                    <a:pt x="3599" y="192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</p:grpSp>
      <p:sp>
        <p:nvSpPr>
          <p:cNvPr id="42" name="Text Placeholder 8"/>
          <p:cNvSpPr>
            <a:spLocks noGrp="1"/>
          </p:cNvSpPr>
          <p:nvPr>
            <p:ph type="body" sz="half" idx="2"/>
          </p:nvPr>
        </p:nvSpPr>
        <p:spPr>
          <a:xfrm>
            <a:off x="3487783" y="1123405"/>
            <a:ext cx="5368834" cy="542108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		ตลาดทุน 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(Capital Market)</a:t>
            </a:r>
            <a:r>
              <a:rPr lang="en-GB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คือ แหล่งเงินทุนที่กิจการสามารถระดมเงินทุนเพื่อนำมาใช้ในการดำเนินกิจการ แบ่งออกเป็น 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2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2800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ตลาดแรก 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(Primary Market)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คือ ตลาดที่ผู้ระดมทุนนำหลักทรัพย์ออกขายเป็นครั้งแรก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ตลาดรอง 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(Second Markey)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คือ ตลาดที่ผู้ขายหลักทรัพย์เคยซื้อขายในตลาดแรกมาแล้วไม่มีการออกสินทรัพย์ใหม่ เพราะฉะนั้นจึงเป็นการแค่การเปลี่ยนมือผู้ซื้อเท่านั้น สำหรับตลาดรองในประเทศไทยนั้นได้แก่ ตลาดหลักทรัพย์แหล่งประเทศไทย ตลาดหลักทรัพย์ 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MAI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ตลาดซื้อขายล่วงหน้า ศูนย์ซื้อขาย ตราสารหนี้ไทย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เป็นต้น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sz="2800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99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ดาวน์โหลด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06" y="1631224"/>
            <a:ext cx="3222852" cy="4860695"/>
          </a:xfrm>
          <a:prstGeom prst="rect">
            <a:avLst/>
          </a:prstGeom>
        </p:spPr>
      </p:pic>
      <p:sp>
        <p:nvSpPr>
          <p:cNvPr id="32" name="Title 6"/>
          <p:cNvSpPr>
            <a:spLocks noGrp="1"/>
          </p:cNvSpPr>
          <p:nvPr>
            <p:ph type="ctrTitle"/>
          </p:nvPr>
        </p:nvSpPr>
        <p:spPr>
          <a:xfrm>
            <a:off x="507935" y="288159"/>
            <a:ext cx="8218054" cy="913623"/>
          </a:xfrm>
        </p:spPr>
        <p:txBody>
          <a:bodyPr>
            <a:normAutofit fontScale="90000"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ตลาดหลักทรัพย์แห่งประเทศไทย</a:t>
            </a:r>
            <a:br>
              <a:rPr lang="th-TH" sz="4000" b="1" dirty="0" smtClean="0">
                <a:latin typeface="Browallia New" pitchFamily="34" charset="-34"/>
                <a:cs typeface="Browallia New" pitchFamily="34" charset="-34"/>
              </a:rPr>
            </a:br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Stock Exchange of Thailand : SET)</a:t>
            </a:r>
            <a:endParaRPr lang="en-US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half" idx="2"/>
          </p:nvPr>
        </p:nvSpPr>
        <p:spPr>
          <a:xfrm>
            <a:off x="209006" y="2272937"/>
            <a:ext cx="4976948" cy="4036423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	</a:t>
            </a:r>
            <a:r>
              <a:rPr lang="th-TH" sz="2800" b="1" dirty="0" smtClean="0">
                <a:latin typeface="Browallia New" pitchFamily="34" charset="-34"/>
                <a:cs typeface="Browallia New" pitchFamily="34" charset="-34"/>
              </a:rPr>
              <a:t>ตลาดหลักทรัพย์แห่งประเทศไทย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เป็นตลาด รองที่ทำการซื้อขายหลักทรัพย์ที่มีวัตถุประสงค์เพื่อ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เป็นแหล่งระดมเงินทุนระยะยาว ทำให้เกิดสภาพคล่อง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สนับสนุนให้ประชาชนมีส่วนร่วมในการเป็นเจ้าของธุรกิจ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ส่งเสริมการลงทุนจากต่างประเทศ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กำกับดูแลอย่างโปร่งใส ถูกต้อง เป็นธรรม</a:t>
            </a:r>
            <a:endParaRPr lang="en-US" sz="2800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95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6"/>
          <p:cNvSpPr>
            <a:spLocks noGrp="1"/>
          </p:cNvSpPr>
          <p:nvPr>
            <p:ph type="ctrTitle"/>
          </p:nvPr>
        </p:nvSpPr>
        <p:spPr>
          <a:xfrm>
            <a:off x="507935" y="288159"/>
            <a:ext cx="8218054" cy="913623"/>
          </a:xfrm>
        </p:spPr>
        <p:txBody>
          <a:bodyPr>
            <a:normAutofit fontScale="90000"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ตลาดหลักทรัพย์ 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MAI</a:t>
            </a:r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/>
            </a:r>
            <a:br>
              <a:rPr lang="th-TH" sz="4000" b="1" dirty="0" smtClean="0">
                <a:latin typeface="Browallia New" pitchFamily="34" charset="-34"/>
                <a:cs typeface="Browallia New" pitchFamily="34" charset="-34"/>
              </a:rPr>
            </a:br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Market of Alternative Investment : MAI)</a:t>
            </a:r>
            <a:endParaRPr lang="en-US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half" idx="2"/>
          </p:nvPr>
        </p:nvSpPr>
        <p:spPr>
          <a:xfrm>
            <a:off x="209006" y="1894115"/>
            <a:ext cx="8569234" cy="4415246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	</a:t>
            </a:r>
            <a:r>
              <a:rPr lang="th-TH" sz="2800" b="1" dirty="0" smtClean="0">
                <a:latin typeface="Browallia New" pitchFamily="34" charset="-34"/>
                <a:cs typeface="Browallia New" pitchFamily="34" charset="-34"/>
              </a:rPr>
              <a:t> ตลาดหลักทรัพย์ </a:t>
            </a:r>
            <a:r>
              <a:rPr lang="en-US" sz="2800" b="1" dirty="0" smtClean="0">
                <a:latin typeface="Browallia New" pitchFamily="34" charset="-34"/>
                <a:cs typeface="Browallia New" pitchFamily="34" charset="-34"/>
              </a:rPr>
              <a:t>MAI 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เป็นหน่วยงานหนึ่งในตลาดหลักทรัพย์แห่งประเทศไทย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เป็นตลาด รองที่รองรับการระดมทุนธุรกิจขนาดกลางและขนาดย่อม </a:t>
            </a:r>
            <a:r>
              <a:rPr lang="en-US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(SMEs) </a:t>
            </a:r>
            <a:r>
              <a:rPr lang="th-TH" sz="28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โดยเฉพาะ ซึ่งเป็นธุรกิจส่วนใหญ่ในประเทศไทย</a:t>
            </a:r>
          </a:p>
        </p:txBody>
      </p:sp>
      <p:pic>
        <p:nvPicPr>
          <p:cNvPr id="5" name="Picture 4" descr="mai_fanz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3656784"/>
            <a:ext cx="4572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สรุปสาระสำคัญ</a:t>
            </a:r>
            <a:endParaRPr lang="en-GB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613954" y="2481944"/>
            <a:ext cx="8085909" cy="3709850"/>
          </a:xfrm>
        </p:spPr>
        <p:txBody>
          <a:bodyPr>
            <a:noAutofit/>
          </a:bodyPr>
          <a:lstStyle/>
          <a:p>
            <a:pPr lvl="1" algn="thaiDist">
              <a:lnSpc>
                <a:spcPct val="100000"/>
              </a:lnSpc>
            </a:pPr>
            <a:r>
              <a:rPr lang="th-TH" sz="3200" b="1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	เมื่อธุรกิจต้องการเงินทุนที่จะนำมาใช้เป็นค่าใช้จ่ายในการดำเนินธุรกิจ (สินทรัพย์หมุนเวียน </a:t>
            </a:r>
            <a:r>
              <a:rPr lang="en-US" sz="3200" b="1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, </a:t>
            </a:r>
            <a:r>
              <a:rPr lang="th-TH" sz="3200" b="1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สินทรัพย์ถาวร) สามารถจะให้เงินทุนได้จากแหล่งเงินทุนภายในและภายนอก ผู้ประกอบการต้องสามารถเลือกแหล่งเงินทุนได้อย่างเหมาะสมกับความต้องการใช้เงินและความสามารถในการผ่อนชำระ และเมื่อกู้แล้ว ควรนำเงินที่ได้ไปใช้ตามแผนงานที่วางไว้ และใช้เงินทุนนั้นให้เกิดประโยชน์สูงสุดต่อธุรกิจ</a:t>
            </a:r>
          </a:p>
        </p:txBody>
      </p:sp>
      <p:sp>
        <p:nvSpPr>
          <p:cNvPr id="20" name="Shape 23"/>
          <p:cNvSpPr/>
          <p:nvPr/>
        </p:nvSpPr>
        <p:spPr>
          <a:xfrm flipH="1" flipV="1">
            <a:off x="899032" y="177006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3"/>
          <p:cNvSpPr/>
          <p:nvPr/>
        </p:nvSpPr>
        <p:spPr>
          <a:xfrm flipH="1" flipV="1">
            <a:off x="899032" y="1770065"/>
            <a:ext cx="475488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899031" y="333974"/>
            <a:ext cx="8090981" cy="6190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4800" dirty="0" smtClean="0">
                <a:solidFill>
                  <a:schemeClr val="bg1">
                    <a:lumMod val="85000"/>
                  </a:schemeClr>
                </a:solidFill>
                <a:latin typeface="Raleway" panose="020B0003030101060003" pitchFamily="34" charset="0"/>
                <a:ea typeface="+mj-ea"/>
                <a:cs typeface="+mj-cs"/>
              </a:rPr>
              <a:t>กิจกรรมกลุ่ม บทที่ 5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Raleway" panose="020B0003030101060003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031" y="2125014"/>
            <a:ext cx="7549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</a:rPr>
              <a:t>ให้นักศึกษา สมมุติ ธุรกิจมา 1 ธุรกิจ 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</a:rPr>
              <a:t>ประมาณการลงทุนในธุรกิจนั้น ๆ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</a:rPr>
              <a:t>ให้หาแหล่งเงินกู้จากธนาคาร  บอกอัตราดอกเบี้ย เงินที่ต้องผ่อน ระยะเวลาผ่อน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</a:rPr>
              <a:t>ให้ประมาณยอดขายของร้านธุรกิจว่าเท่าไหร่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</a:rPr>
              <a:t>เหลือกำไรก่อนจ่ายหนี้ธนาคารเท่าไหร่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</a:rPr>
              <a:t>จ่ายแล้วเหลือเท่าไหร่</a:t>
            </a:r>
            <a:endParaRPr lang="th-T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76461"/>
            <a:ext cx="6720969" cy="578582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สาระการเรียนรู้</a:t>
            </a:r>
            <a:endParaRPr lang="en-US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910" y="2474722"/>
            <a:ext cx="2275966" cy="1075525"/>
          </a:xfrm>
          <a:custGeom>
            <a:avLst/>
            <a:gdLst>
              <a:gd name="T0" fmla="*/ 1 w 1571"/>
              <a:gd name="T1" fmla="*/ 0 h 662"/>
              <a:gd name="T2" fmla="*/ 1571 w 1571"/>
              <a:gd name="T3" fmla="*/ 0 h 662"/>
              <a:gd name="T4" fmla="*/ 1571 w 1571"/>
              <a:gd name="T5" fmla="*/ 392 h 662"/>
              <a:gd name="T6" fmla="*/ 789 w 1571"/>
              <a:gd name="T7" fmla="*/ 662 h 662"/>
              <a:gd name="T8" fmla="*/ 0 w 1571"/>
              <a:gd name="T9" fmla="*/ 394 h 662"/>
              <a:gd name="T10" fmla="*/ 1 w 1571"/>
              <a:gd name="T11" fmla="*/ 0 h 662"/>
              <a:gd name="T12" fmla="*/ 1 w 1571"/>
              <a:gd name="T13" fmla="*/ 0 h 662"/>
              <a:gd name="T14" fmla="*/ 1 w 1571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1" h="662">
                <a:moveTo>
                  <a:pt x="1" y="0"/>
                </a:moveTo>
                <a:lnTo>
                  <a:pt x="1571" y="0"/>
                </a:lnTo>
                <a:lnTo>
                  <a:pt x="1571" y="392"/>
                </a:lnTo>
                <a:lnTo>
                  <a:pt x="789" y="662"/>
                </a:lnTo>
                <a:lnTo>
                  <a:pt x="0" y="394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914910" y="3225314"/>
            <a:ext cx="2275966" cy="1010538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Placeholder 18"/>
          <p:cNvSpPr>
            <a:spLocks noGrp="1"/>
          </p:cNvSpPr>
          <p:nvPr>
            <p:ph type="body" sz="half" idx="11"/>
          </p:nvPr>
        </p:nvSpPr>
        <p:spPr>
          <a:xfrm>
            <a:off x="914909" y="3853421"/>
            <a:ext cx="2275967" cy="183523"/>
          </a:xfrm>
        </p:spPr>
        <p:txBody>
          <a:bodyPr>
            <a:normAutofit/>
          </a:bodyPr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ประเภทของเงินทุน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7" name="Text Placeholder 18"/>
          <p:cNvSpPr>
            <a:spLocks noGrp="1"/>
          </p:cNvSpPr>
          <p:nvPr>
            <p:ph type="body" sz="half" idx="11"/>
          </p:nvPr>
        </p:nvSpPr>
        <p:spPr>
          <a:xfrm>
            <a:off x="914909" y="2831524"/>
            <a:ext cx="2275967" cy="183523"/>
          </a:xfrm>
        </p:spPr>
        <p:txBody>
          <a:bodyPr>
            <a:normAutofit/>
          </a:bodyPr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ความหมายของเงินทุน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1" name="Shape 23"/>
          <p:cNvSpPr/>
          <p:nvPr/>
        </p:nvSpPr>
        <p:spPr>
          <a:xfrm flipH="1" flipV="1">
            <a:off x="899032" y="177006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49" name="Picture 48" descr="2013-09-20-83973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46" y="2455813"/>
            <a:ext cx="4902925" cy="3709852"/>
          </a:xfrm>
          <a:prstGeom prst="rect">
            <a:avLst/>
          </a:prstGeom>
        </p:spPr>
      </p:pic>
      <p:sp>
        <p:nvSpPr>
          <p:cNvPr id="9" name="Freeform 6"/>
          <p:cNvSpPr>
            <a:spLocks/>
          </p:cNvSpPr>
          <p:nvPr/>
        </p:nvSpPr>
        <p:spPr bwMode="auto">
          <a:xfrm>
            <a:off x="914910" y="3917645"/>
            <a:ext cx="2275966" cy="1010538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 Placeholder 18"/>
          <p:cNvSpPr>
            <a:spLocks noGrp="1"/>
          </p:cNvSpPr>
          <p:nvPr>
            <p:ph type="body" sz="half" idx="11"/>
          </p:nvPr>
        </p:nvSpPr>
        <p:spPr>
          <a:xfrm>
            <a:off x="914909" y="4428185"/>
            <a:ext cx="2275967" cy="483444"/>
          </a:xfrm>
        </p:spPr>
        <p:txBody>
          <a:bodyPr>
            <a:normAutofit/>
          </a:bodyPr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ขอพิจารณาในการ</a:t>
            </a:r>
          </a:p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จัดหาเงินทุน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914910" y="4609977"/>
            <a:ext cx="2275966" cy="1010538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8"/>
          <p:cNvSpPr>
            <a:spLocks noGrp="1"/>
          </p:cNvSpPr>
          <p:nvPr>
            <p:ph type="body" sz="half" idx="11"/>
          </p:nvPr>
        </p:nvSpPr>
        <p:spPr>
          <a:xfrm>
            <a:off x="914909" y="5198895"/>
            <a:ext cx="2275967" cy="483444"/>
          </a:xfrm>
        </p:spPr>
        <p:txBody>
          <a:bodyPr>
            <a:normAutofit/>
          </a:bodyPr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แหล่งเงินทุน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914910" y="5276183"/>
            <a:ext cx="2275966" cy="1010538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 Placeholder 18"/>
          <p:cNvSpPr>
            <a:spLocks noGrp="1"/>
          </p:cNvSpPr>
          <p:nvPr>
            <p:ph type="body" sz="half" idx="11"/>
          </p:nvPr>
        </p:nvSpPr>
        <p:spPr>
          <a:xfrm>
            <a:off x="914909" y="5891227"/>
            <a:ext cx="2275967" cy="483444"/>
          </a:xfrm>
        </p:spPr>
        <p:txBody>
          <a:bodyPr>
            <a:normAutofit/>
          </a:bodyPr>
          <a:lstStyle/>
          <a:p>
            <a:pPr algn="ctr"/>
            <a:r>
              <a:rPr lang="th-TH" sz="2000" dirty="0" smtClean="0">
                <a:solidFill>
                  <a:schemeClr val="tx1"/>
                </a:solidFill>
              </a:rPr>
              <a:t>การจัดหาเงินทุน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3"/>
          <p:cNvSpPr/>
          <p:nvPr/>
        </p:nvSpPr>
        <p:spPr>
          <a:xfrm flipH="1" flipV="1">
            <a:off x="899032" y="1770065"/>
            <a:ext cx="475488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99031" y="2162775"/>
            <a:ext cx="8090981" cy="578582"/>
          </a:xfrm>
        </p:spPr>
        <p:txBody>
          <a:bodyPr>
            <a:normAutofit/>
          </a:bodyPr>
          <a:lstStyle/>
          <a:p>
            <a:r>
              <a:rPr lang="en-US" dirty="0"/>
              <a:t>THANK YOU VERY MUCH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899031" y="333974"/>
            <a:ext cx="8090981" cy="10637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aleway" panose="020B0003030101060003" pitchFamily="34" charset="0"/>
                <a:ea typeface="+mj-ea"/>
                <a:cs typeface="+mj-cs"/>
              </a:rPr>
              <a:t>End Lesson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Raleway" panose="020B0003030101060003" pitchFamily="34" charset="0"/>
                <a:ea typeface="+mj-ea"/>
                <a:cs typeface="+mj-cs"/>
              </a:rPr>
              <a:t>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Raleway" panose="020B0003030101060003" pitchFamily="34" charset="0"/>
              <a:ea typeface="+mj-ea"/>
              <a:cs typeface="+mj-cs"/>
            </a:endParaRPr>
          </a:p>
        </p:txBody>
      </p:sp>
      <p:pic>
        <p:nvPicPr>
          <p:cNvPr id="8" name="Picture 7" descr="entrepreneur-vs-exe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0765" y="3056709"/>
            <a:ext cx="5185955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246252" y="169819"/>
            <a:ext cx="6720969" cy="578582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แบบฝึกหัดท้ายบทที่ 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5</a:t>
            </a:r>
            <a:endParaRPr lang="en-GB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0" name="Shape 23"/>
          <p:cNvSpPr/>
          <p:nvPr/>
        </p:nvSpPr>
        <p:spPr>
          <a:xfrm flipH="1" flipV="1">
            <a:off x="337329" y="67278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7" name="Picture 6" descr="14536491_1297323230278407_508657775_o.jpg"/>
          <p:cNvPicPr>
            <a:picLocks noChangeAspect="1"/>
          </p:cNvPicPr>
          <p:nvPr/>
        </p:nvPicPr>
        <p:blipFill>
          <a:blip r:embed="rId2"/>
          <a:srcRect l="25000" r="10714"/>
          <a:stretch>
            <a:fillRect/>
          </a:stretch>
        </p:blipFill>
        <p:spPr>
          <a:xfrm rot="5400000">
            <a:off x="1095648" y="1164227"/>
            <a:ext cx="58782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246252" y="169819"/>
            <a:ext cx="6720969" cy="578582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แบบฝึกหัดท้ายบทที่ 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5</a:t>
            </a:r>
            <a:endParaRPr lang="en-GB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0" name="Shape 23"/>
          <p:cNvSpPr/>
          <p:nvPr/>
        </p:nvSpPr>
        <p:spPr>
          <a:xfrm flipH="1" flipV="1">
            <a:off x="337329" y="67278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" name="Picture 7" descr="14536571_1297323203611743_899306436_o.jpg"/>
          <p:cNvPicPr>
            <a:picLocks noChangeAspect="1"/>
          </p:cNvPicPr>
          <p:nvPr/>
        </p:nvPicPr>
        <p:blipFill>
          <a:blip r:embed="rId2"/>
          <a:srcRect l="23071" r="12500" b="9619"/>
          <a:stretch>
            <a:fillRect/>
          </a:stretch>
        </p:blipFill>
        <p:spPr>
          <a:xfrm rot="5400000">
            <a:off x="1272812" y="1496512"/>
            <a:ext cx="5891349" cy="46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246252" y="169819"/>
            <a:ext cx="6720969" cy="578582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latin typeface="Browallia New" pitchFamily="34" charset="-34"/>
                <a:cs typeface="Browallia New" pitchFamily="34" charset="-34"/>
              </a:rPr>
              <a:t>แบบฝึกหัดท้ายบทที่ </a:t>
            </a:r>
            <a:r>
              <a:rPr lang="en-US" sz="4000" b="1" dirty="0" smtClean="0">
                <a:latin typeface="Browallia New" pitchFamily="34" charset="-34"/>
                <a:cs typeface="Browallia New" pitchFamily="34" charset="-34"/>
              </a:rPr>
              <a:t>5</a:t>
            </a:r>
            <a:endParaRPr lang="en-GB" sz="4000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0" name="Shape 23"/>
          <p:cNvSpPr/>
          <p:nvPr/>
        </p:nvSpPr>
        <p:spPr>
          <a:xfrm flipH="1" flipV="1">
            <a:off x="337329" y="67278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" name="Picture 5" descr="14585304_1297323210278409_444248968_n.jpg"/>
          <p:cNvPicPr>
            <a:picLocks noChangeAspect="1"/>
          </p:cNvPicPr>
          <p:nvPr/>
        </p:nvPicPr>
        <p:blipFill>
          <a:blip r:embed="rId2"/>
          <a:srcRect t="20381" b="16571"/>
          <a:stretch>
            <a:fillRect/>
          </a:stretch>
        </p:blipFill>
        <p:spPr>
          <a:xfrm>
            <a:off x="1540091" y="875212"/>
            <a:ext cx="5121965" cy="58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5"/>
          <p:cNvSpPr/>
          <p:nvPr/>
        </p:nvSpPr>
        <p:spPr>
          <a:xfrm>
            <a:off x="4255283" y="2651760"/>
            <a:ext cx="653110" cy="584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sp>
        <p:nvSpPr>
          <p:cNvPr id="5" name="Text Placeholder 17"/>
          <p:cNvSpPr>
            <a:spLocks noGrp="1"/>
          </p:cNvSpPr>
          <p:nvPr>
            <p:ph type="body" idx="10"/>
          </p:nvPr>
        </p:nvSpPr>
        <p:spPr>
          <a:xfrm>
            <a:off x="2647668" y="3358459"/>
            <a:ext cx="3868340" cy="896041"/>
          </a:xfrm>
        </p:spPr>
        <p:txBody>
          <a:bodyPr>
            <a:normAutofit/>
          </a:bodyPr>
          <a:lstStyle/>
          <a:p>
            <a:pPr lvl="0" algn="ctr"/>
            <a:r>
              <a:rPr lang="en-GB" sz="3800" dirty="0">
                <a:latin typeface="Source Sans Pro Light" panose="020B0403030403020204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6759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1.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ความหมายของเงินทุน</a:t>
            </a:r>
            <a:endParaRPr lang="en-GB" sz="4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9" name="Shape 58"/>
          <p:cNvSpPr/>
          <p:nvPr/>
        </p:nvSpPr>
        <p:spPr>
          <a:xfrm flipV="1">
            <a:off x="4572000" y="250755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4981067" y="2481944"/>
            <a:ext cx="3718796" cy="3709850"/>
          </a:xfrm>
        </p:spPr>
        <p:txBody>
          <a:bodyPr>
            <a:noAutofit/>
          </a:bodyPr>
          <a:lstStyle/>
          <a:p>
            <a:pPr algn="thaiDist">
              <a:lnSpc>
                <a:spcPct val="100000"/>
              </a:lnSpc>
            </a:pP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เงินทุน (</a:t>
            </a:r>
            <a:r>
              <a:rPr lang="en-US" sz="2800" dirty="0" smtClean="0">
                <a:latin typeface="Browallia New" pitchFamily="34" charset="-34"/>
                <a:cs typeface="Browallia New" pitchFamily="34" charset="-34"/>
              </a:rPr>
              <a:t>Capital)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 หมายถึง สินทรัพย์ที่องค์กรธุรกิจจัดหามา ใช้ในการดำเนินกิจการโดยมีวัตถุประสงค์เพื่อให้ได้ผลตอบแทนจากการลงทุนอย่างคุ้มค่า หรือ เป็นเงินที่ผู้ประกอบการเตรียมไว้เพื่อใช้ในการเริ่มต้นธุรกิจ</a:t>
            </a:r>
            <a:endParaRPr lang="en-GB" sz="2800" dirty="0"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15" name="Picture 14" descr="Article_image00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2489087"/>
            <a:ext cx="3814354" cy="2532970"/>
          </a:xfrm>
          <a:prstGeom prst="rect">
            <a:avLst/>
          </a:prstGeom>
        </p:spPr>
      </p:pic>
      <p:sp>
        <p:nvSpPr>
          <p:cNvPr id="20" name="Shape 23"/>
          <p:cNvSpPr/>
          <p:nvPr/>
        </p:nvSpPr>
        <p:spPr>
          <a:xfrm flipH="1" flipV="1">
            <a:off x="899032" y="177006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  <p:bldP spid="10" grpId="0" uiExpand="1" build="p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2155372"/>
            <a:ext cx="8229599" cy="37098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3200" b="1" u="sng" dirty="0" smtClean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เงินทุนถาวร  </a:t>
            </a:r>
            <a:r>
              <a:rPr lang="th-TH" sz="3200" dirty="0" smtClean="0">
                <a:latin typeface="Browallia New" pitchFamily="34" charset="-34"/>
                <a:cs typeface="Browallia New" pitchFamily="34" charset="-34"/>
              </a:rPr>
              <a:t>หมายถึง เงินทุนที่กิจการนำไปซื้อสินทรัพย์ที่มีอายุการใช้งานนาน ราคาค่อนข้างแพง เช่นโรงงาน เครื่องจักร อาคาร เป็นต้น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th-TH" sz="3200" dirty="0" smtClean="0"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3200" b="1" u="sng" dirty="0" smtClean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เงินทุนหมุนเวียน </a:t>
            </a:r>
            <a:r>
              <a:rPr lang="th-TH" sz="3200" dirty="0" smtClean="0">
                <a:latin typeface="Browallia New" pitchFamily="34" charset="-34"/>
                <a:cs typeface="Browallia New" pitchFamily="34" charset="-34"/>
              </a:rPr>
              <a:t>หมายถึง เงินทุนที่กิจการนำไปลงทุนเป็นค่าใช้จ่ายที่เกิดขึ้นจากการดำเนินกิจกรรมของกิจการ เช่น ค่าวัตถุดิบ ค่าวัสดุสำนักงาน เงินเดือนพนักงาน ค่าสาธารณูปโภค ค่าเบี้ยประกัน ค่าขนส่ง ค่าโฆษณา เป็นต้น</a:t>
            </a:r>
            <a:endParaRPr lang="en-GB" sz="32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" name="Shape 23"/>
          <p:cNvSpPr/>
          <p:nvPr/>
        </p:nvSpPr>
        <p:spPr>
          <a:xfrm flipH="1" flipV="1">
            <a:off x="899032" y="1025482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2.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ประเภทของเงินทุน</a:t>
            </a:r>
            <a:endParaRPr lang="en-GB" sz="4000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2155372"/>
            <a:ext cx="8229599" cy="37098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3200" b="1" u="sng" dirty="0" smtClean="0">
                <a:solidFill>
                  <a:srgbClr val="92D050"/>
                </a:solidFill>
                <a:latin typeface="Browallia New" pitchFamily="34" charset="-34"/>
                <a:cs typeface="Browallia New" pitchFamily="34" charset="-34"/>
              </a:rPr>
              <a:t>ต้นทุนของเงินทุน</a:t>
            </a:r>
            <a:r>
              <a:rPr lang="th-TH" sz="3200" dirty="0" smtClean="0">
                <a:solidFill>
                  <a:srgbClr val="92D050"/>
                </a:solidFill>
                <a:latin typeface="Browallia New" pitchFamily="34" charset="-34"/>
                <a:cs typeface="Browallia New" pitchFamily="34" charset="-34"/>
              </a:rPr>
              <a:t>  </a:t>
            </a:r>
            <a:r>
              <a:rPr lang="th-TH" sz="3200" dirty="0" smtClean="0">
                <a:latin typeface="Browallia New" pitchFamily="34" charset="-34"/>
                <a:cs typeface="Browallia New" pitchFamily="34" charset="-34"/>
              </a:rPr>
              <a:t>ในกรณีที่มีแหล่งเงินทุนเป็นของตนเองจะมีต้นทุนที่ต่ำกว่าเงินทุนที่มาจากแหล่งเงินทุนภายนอกกิจการ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th-TH" sz="3200" dirty="0" smtClean="0">
              <a:solidFill>
                <a:srgbClr val="92D050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3200" b="1" u="sng" dirty="0" smtClean="0">
                <a:solidFill>
                  <a:srgbClr val="92D050"/>
                </a:solidFill>
                <a:latin typeface="Browallia New" pitchFamily="34" charset="-34"/>
                <a:cs typeface="Browallia New" pitchFamily="34" charset="-34"/>
              </a:rPr>
              <a:t>ความเสี่ยงทางการเงิน </a:t>
            </a:r>
            <a:r>
              <a:rPr lang="th-TH" sz="3200" dirty="0" smtClean="0">
                <a:latin typeface="Browallia New" pitchFamily="34" charset="-34"/>
                <a:cs typeface="Browallia New" pitchFamily="34" charset="-34"/>
              </a:rPr>
              <a:t>หมายถึง ความเสี่ยงที่อาจเกิดขึ้นจากการที่ธุรกิจไม่สามารถชำระหนี้คืนให้กับเจ้าหนี้ได้</a:t>
            </a:r>
            <a:endParaRPr lang="en-GB" sz="32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3.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ข้อควรพิจารณาในการจัดหาเงินทุน</a:t>
            </a:r>
            <a:endParaRPr lang="en-GB" sz="4000" dirty="0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836025" y="1123406"/>
            <a:ext cx="7262948" cy="1136468"/>
          </a:xfrm>
          <a:ln w="6350">
            <a:solidFill>
              <a:schemeClr val="accent1"/>
            </a:solidFill>
          </a:ln>
        </p:spPr>
        <p:txBody>
          <a:bodyPr anchor="ctr" anchorCtr="0">
            <a:noAutofit/>
          </a:bodyPr>
          <a:lstStyle/>
          <a:p>
            <a:pPr marL="514350" indent="-514350" algn="thaiDist">
              <a:lnSpc>
                <a:spcPct val="100000"/>
              </a:lnSpc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** 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ถ้าต้องการเงินทุนมาจ่าย</a:t>
            </a:r>
            <a:r>
              <a:rPr lang="th-TH" sz="2800" b="1" u="sng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หมุนเวียน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ควรใช้</a:t>
            </a:r>
            <a:r>
              <a:rPr lang="th-TH" sz="2800" b="1" u="sng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แหล่งเงินทุนระยะสั้น</a:t>
            </a:r>
          </a:p>
          <a:p>
            <a:pPr marL="514350" indent="-514350" algn="thaiDist">
              <a:lnSpc>
                <a:spcPct val="100000"/>
              </a:lnSpc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** 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ถ้าต้องการลงทุนสินทรัพย์</a:t>
            </a:r>
            <a:r>
              <a:rPr lang="th-TH" sz="2800" b="1" u="sng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ถาวร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ควรใช้</a:t>
            </a:r>
            <a:r>
              <a:rPr lang="th-TH" sz="2800" b="1" u="sng" dirty="0" smtClean="0">
                <a:solidFill>
                  <a:schemeClr val="accent1">
                    <a:lumMod val="75000"/>
                  </a:schemeClr>
                </a:solidFill>
                <a:latin typeface="Browallia New" pitchFamily="34" charset="-34"/>
                <a:cs typeface="Browallia New" pitchFamily="34" charset="-34"/>
              </a:rPr>
              <a:t>แหล่งเงินทุนระยะยาว</a:t>
            </a:r>
            <a:endParaRPr lang="en-GB" sz="2800" u="sng" dirty="0">
              <a:solidFill>
                <a:schemeClr val="accent1">
                  <a:lumMod val="75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rowallia New" pitchFamily="34" charset="-34"/>
                <a:cs typeface="Browallia New" pitchFamily="34" charset="-34"/>
              </a:rPr>
              <a:t>4. </a:t>
            </a:r>
            <a:r>
              <a:rPr lang="th-TH" sz="4000" dirty="0" smtClean="0">
                <a:latin typeface="Browallia New" pitchFamily="34" charset="-34"/>
                <a:cs typeface="Browallia New" pitchFamily="34" charset="-34"/>
              </a:rPr>
              <a:t>แหล่งเงินทุน</a:t>
            </a:r>
            <a:endParaRPr lang="en-GB" sz="40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2638697"/>
            <a:ext cx="8229599" cy="402335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แหล่งเงินทุนแบ่งออกเป็น </a:t>
            </a:r>
            <a:r>
              <a:rPr lang="en-US" sz="3200" b="1" u="sng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sz="3200" b="1" u="sng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3200" b="1" u="sng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3200" b="1" u="sng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เงินทุนจากส่วนของเจ้าของกิจการ</a:t>
            </a:r>
            <a:r>
              <a:rPr lang="th-TH" sz="32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 เงินออม เงินสะสม กำไรสะสม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th-TH" sz="3200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3200" b="1" u="sng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เงินทุนที่ได้จากการร่วมลงทุน </a:t>
            </a:r>
            <a:r>
              <a:rPr lang="th-TH" sz="32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หมายถึง เงินทุนที่ได้จากการทำธุรกิจในรูปแบบห้างหุ้นส่วน หรือเงินทุนที่มาจากการขายหุ้น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th-TH" sz="3200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th-TH" sz="3200" b="1" u="sng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เงินทุนที่ได้จากการก่อหนี้</a:t>
            </a:r>
            <a:r>
              <a:rPr lang="th-TH" sz="3200" b="1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3200" dirty="0" smtClean="0">
                <a:solidFill>
                  <a:schemeClr val="bg1"/>
                </a:solidFill>
                <a:latin typeface="Browallia New" pitchFamily="34" charset="-34"/>
                <a:cs typeface="Browallia New" pitchFamily="34" charset="-34"/>
              </a:rPr>
              <a:t>หมายถึง เงินทุนที่ได้จากการกู้ยืม</a:t>
            </a:r>
            <a:endParaRPr lang="en-GB" sz="3200" dirty="0" smtClean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GB" sz="3200" dirty="0">
              <a:solidFill>
                <a:schemeClr val="bg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 animBg="1"/>
      <p:bldP spid="7" grpId="0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676462"/>
            <a:ext cx="6720969" cy="57858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400" dirty="0" smtClean="0"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400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605350"/>
            <a:ext cx="9143999" cy="3252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8"/>
          <p:cNvSpPr>
            <a:spLocks noGrp="1"/>
          </p:cNvSpPr>
          <p:nvPr>
            <p:ph type="body" sz="half" idx="2"/>
          </p:nvPr>
        </p:nvSpPr>
        <p:spPr>
          <a:xfrm>
            <a:off x="326571" y="1916588"/>
            <a:ext cx="8412480" cy="1158594"/>
          </a:xfrm>
        </p:spPr>
        <p:txBody>
          <a:bodyPr>
            <a:normAutofit/>
          </a:bodyPr>
          <a:lstStyle/>
          <a:p>
            <a:pPr algn="ctr">
              <a:lnSpc>
                <a:spcPts val="3800"/>
              </a:lnSpc>
            </a:pPr>
            <a:r>
              <a:rPr lang="en-GB" sz="3600" dirty="0">
                <a:latin typeface="Browallia New" pitchFamily="34" charset="-34"/>
                <a:cs typeface="Browallia New" pitchFamily="34" charset="-34"/>
              </a:rPr>
              <a:t>“ </a:t>
            </a:r>
            <a:r>
              <a:rPr lang="th-TH" sz="3600" dirty="0" smtClean="0">
                <a:latin typeface="Browallia New" pitchFamily="34" charset="-34"/>
                <a:cs typeface="Browallia New" pitchFamily="34" charset="-34"/>
              </a:rPr>
              <a:t>การจัดหาเงินทุนจากแหล่งการเงินภายใน</a:t>
            </a:r>
            <a:r>
              <a:rPr lang="en-US" sz="3600" dirty="0" smtClean="0">
                <a:latin typeface="Browallia New" pitchFamily="34" charset="-34"/>
                <a:cs typeface="Browallia New" pitchFamily="34" charset="-34"/>
              </a:rPr>
              <a:t>”</a:t>
            </a:r>
            <a:endParaRPr lang="th-TH" sz="3600" dirty="0" smtClean="0">
              <a:latin typeface="Browallia New" pitchFamily="34" charset="-34"/>
              <a:cs typeface="Browallia New" pitchFamily="34" charset="-34"/>
            </a:endParaRPr>
          </a:p>
          <a:p>
            <a:pPr algn="ctr">
              <a:lnSpc>
                <a:spcPts val="3800"/>
              </a:lnSpc>
            </a:pPr>
            <a:r>
              <a:rPr lang="th-TH" sz="3600" u="sng" dirty="0" smtClean="0">
                <a:latin typeface="Browallia New" pitchFamily="34" charset="-34"/>
                <a:cs typeface="Browallia New" pitchFamily="34" charset="-34"/>
              </a:rPr>
              <a:t>จะมีต้นทุนของเงินทุน คือ เงินปันผลที่ต้องจ่ายคืนให้กับผู้ร่วมลงทุน</a:t>
            </a:r>
            <a:endParaRPr lang="en-GB" sz="3600" u="sng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half" idx="2"/>
          </p:nvPr>
        </p:nvSpPr>
        <p:spPr>
          <a:xfrm>
            <a:off x="413657" y="4720747"/>
            <a:ext cx="8412480" cy="1158594"/>
          </a:xfrm>
        </p:spPr>
        <p:txBody>
          <a:bodyPr>
            <a:normAutofit/>
          </a:bodyPr>
          <a:lstStyle/>
          <a:p>
            <a:pPr algn="ctr">
              <a:lnSpc>
                <a:spcPts val="3800"/>
              </a:lnSpc>
            </a:pPr>
            <a:r>
              <a:rPr lang="en-GB" sz="3600" dirty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“ </a:t>
            </a:r>
            <a:r>
              <a:rPr lang="th-TH" sz="3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การจัดหาเงินทุนจากแหล่งการเงินภายนอก</a:t>
            </a:r>
            <a:r>
              <a:rPr lang="en-US" sz="36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”</a:t>
            </a:r>
            <a:endParaRPr lang="th-TH" sz="3600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algn="ctr">
              <a:lnSpc>
                <a:spcPts val="3800"/>
              </a:lnSpc>
            </a:pPr>
            <a:r>
              <a:rPr lang="th-TH" sz="3600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จะมีต้นทุนที่ต้องจ่าย คือ เงินต้นที่กู้ยืมไป รวมกับ ดอกเบี้ย</a:t>
            </a:r>
            <a:endParaRPr lang="en-GB" sz="3600" u="sng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Shape 23"/>
          <p:cNvSpPr/>
          <p:nvPr/>
        </p:nvSpPr>
        <p:spPr>
          <a:xfrm flipH="1" flipV="1">
            <a:off x="899032" y="1443498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61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3" grpId="0" build="p"/>
      <p:bldP spid="16" grpId="0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hape 23"/>
          <p:cNvSpPr/>
          <p:nvPr/>
        </p:nvSpPr>
        <p:spPr>
          <a:xfrm flipH="1" flipV="1">
            <a:off x="899032" y="999356"/>
            <a:ext cx="7083287" cy="0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912456" y="323764"/>
            <a:ext cx="6720969" cy="5785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th-TH" sz="40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</a:t>
            </a:r>
            <a:endParaRPr lang="en-GB" sz="40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half" idx="2"/>
          </p:nvPr>
        </p:nvSpPr>
        <p:spPr>
          <a:xfrm>
            <a:off x="483326" y="1332411"/>
            <a:ext cx="8229599" cy="532964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การจัดหาแหล่งเงินทุนที่ก่อให้เกิดหนี้ แบ่งออกเป็น </a:t>
            </a:r>
            <a:r>
              <a:rPr lang="en-US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3 </a:t>
            </a:r>
            <a:r>
              <a:rPr lang="th-TH" sz="32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ประเภทคือ</a:t>
            </a:r>
          </a:p>
          <a:p>
            <a:pPr marL="514350" indent="-514350">
              <a:lnSpc>
                <a:spcPct val="100000"/>
              </a:lnSpc>
            </a:pPr>
            <a:endParaRPr lang="th-TH" sz="32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th-TH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การจัดหาเงินทุนระยะสั้น </a:t>
            </a:r>
            <a:r>
              <a:rPr lang="en-US" sz="2800" b="1" u="sng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(Short-Term Financing) </a:t>
            </a:r>
          </a:p>
          <a:p>
            <a:pPr marL="514350" indent="-514350">
              <a:lnSpc>
                <a:spcPct val="100000"/>
              </a:lnSpc>
            </a:pPr>
            <a:endParaRPr lang="en-US" sz="2800" b="1" u="sng" dirty="0" smtClean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  <a:p>
            <a:pPr marL="514350" indent="-514350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1.1 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เงินกู้ระยะสั้น </a:t>
            </a:r>
            <a:r>
              <a:rPr lang="en-US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(Short-Term Loan</a:t>
            </a:r>
            <a:r>
              <a:rPr lang="th-TH" sz="2800" b="1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)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 เป็นการจัดหาเงินทุนกู้ยืมเงินจากตลาดเงิน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(Money Markey)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หมายถึงเงินทุนระยะสั้นไม่เกิน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1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ปี เช่น ธนาคารหลักทรัพย์ บริษัทเงินทุนหลักทรัพย์ ซึ่งแบ่งออกเป็น </a:t>
            </a: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2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ชนิดคือ</a:t>
            </a:r>
          </a:p>
          <a:p>
            <a:pPr marL="971550" lvl="1" indent="-514350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	&gt;  </a:t>
            </a:r>
            <a:r>
              <a:rPr lang="th-TH" sz="2800" dirty="0" smtClean="0">
                <a:solidFill>
                  <a:schemeClr val="tx1"/>
                </a:solidFill>
                <a:latin typeface="Browallia New" pitchFamily="34" charset="-34"/>
                <a:cs typeface="Browallia New" pitchFamily="34" charset="-34"/>
              </a:rPr>
              <a:t>เงินกู้ชนิดมีหลักประกัน 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(</a:t>
            </a:r>
            <a:r>
              <a:rPr lang="en-US" sz="2800" dirty="0" smtClean="0">
                <a:latin typeface="Browallia New" pitchFamily="34" charset="-34"/>
                <a:cs typeface="Browallia New" pitchFamily="34" charset="-34"/>
              </a:rPr>
              <a:t>Secured Loans) 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คือ การกู้ที่ต้องมีหลักประกันเช่นสินทรัพย์ </a:t>
            </a:r>
            <a:r>
              <a:rPr lang="en-US" sz="2800" dirty="0" smtClean="0">
                <a:latin typeface="Browallia New" pitchFamily="34" charset="-34"/>
                <a:cs typeface="Browallia New" pitchFamily="34" charset="-34"/>
              </a:rPr>
              <a:t>, 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บุคคล เป็นต้น</a:t>
            </a:r>
          </a:p>
          <a:p>
            <a:pPr marL="971550" lvl="1" indent="-514350">
              <a:lnSpc>
                <a:spcPct val="100000"/>
              </a:lnSpc>
            </a:pPr>
            <a:r>
              <a:rPr lang="en-US" sz="2800" dirty="0" smtClean="0">
                <a:latin typeface="Browallia New" pitchFamily="34" charset="-34"/>
                <a:cs typeface="Browallia New" pitchFamily="34" charset="-34"/>
              </a:rPr>
              <a:t>	&gt; 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เงินกู้ชนิดไม่มีหลักประกัน </a:t>
            </a:r>
            <a:r>
              <a:rPr lang="en-US" sz="2800" dirty="0" smtClean="0">
                <a:latin typeface="Browallia New" pitchFamily="34" charset="-34"/>
                <a:cs typeface="Browallia New" pitchFamily="34" charset="-34"/>
              </a:rPr>
              <a:t>(Unsecured Loans) </a:t>
            </a:r>
            <a:r>
              <a:rPr lang="th-TH" sz="2800" dirty="0" smtClean="0">
                <a:latin typeface="Browallia New" pitchFamily="34" charset="-34"/>
                <a:cs typeface="Browallia New" pitchFamily="34" charset="-34"/>
              </a:rPr>
              <a:t>คือไม่ต้องใช้หลักประกันในการกู้ ผู้กู้มีความน่าเชื่อถือ ฐานะการเงินมั่นคง</a:t>
            </a:r>
            <a:endParaRPr lang="en-GB" sz="2800" dirty="0">
              <a:solidFill>
                <a:schemeClr val="tx1"/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850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CC8EC"/>
      </a:accent1>
      <a:accent2>
        <a:srgbClr val="91D0EF"/>
      </a:accent2>
      <a:accent3>
        <a:srgbClr val="AFDCF3"/>
      </a:accent3>
      <a:accent4>
        <a:srgbClr val="C2E5F6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621</Words>
  <Application>Microsoft Office PowerPoint</Application>
  <PresentationFormat>นำเสนอทางหน้าจอ 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Office Theme</vt:lpstr>
      <vt:lpstr>หน่วยที่ 5 การบริหารเงินทุน</vt:lpstr>
      <vt:lpstr>สาระการเรียนรู้</vt:lpstr>
      <vt:lpstr>งานนำเสนอ PowerPoint</vt:lpstr>
      <vt:lpstr>1. ความหมายของเงินทุน</vt:lpstr>
      <vt:lpstr>2. ประเภทของเงินทุน</vt:lpstr>
      <vt:lpstr>3. ข้อควรพิจารณาในการจัดหาเงินทุน</vt:lpstr>
      <vt:lpstr>4. แหล่งเงินทุน</vt:lpstr>
      <vt:lpstr>5. การจัดหาเงินทุน</vt:lpstr>
      <vt:lpstr>5. การจัดหาเงินทุน</vt:lpstr>
      <vt:lpstr>5. การจัดหาเงินทุน</vt:lpstr>
      <vt:lpstr>5. การจัดหาเงินทุน</vt:lpstr>
      <vt:lpstr>5. การจัดหาเงินทุน</vt:lpstr>
      <vt:lpstr>5. การจัดหาเงินทุน</vt:lpstr>
      <vt:lpstr>5. การจัดหาเงินทุน</vt:lpstr>
      <vt:lpstr>ความหมายของตลาดทุน</vt:lpstr>
      <vt:lpstr>ตลาดหลักทรัพย์แห่งประเทศไทย (Stock Exchange of Thailand : SET)</vt:lpstr>
      <vt:lpstr>ตลาดหลักทรัพย์ MAI (Market of Alternative Investment : MAI)</vt:lpstr>
      <vt:lpstr>สรุปสาระสำคัญ</vt:lpstr>
      <vt:lpstr>งานนำเสนอ PowerPoint</vt:lpstr>
      <vt:lpstr>THANK YOU VERY MUCH</vt:lpstr>
      <vt:lpstr>แบบฝึกหัดท้ายบทที่ 5</vt:lpstr>
      <vt:lpstr>แบบฝึกหัดท้ายบทที่ 5</vt:lpstr>
      <vt:lpstr>แบบฝึกหัดท้ายบทที่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hj</cp:lastModifiedBy>
  <cp:revision>433</cp:revision>
  <dcterms:created xsi:type="dcterms:W3CDTF">2014-06-21T01:29:11Z</dcterms:created>
  <dcterms:modified xsi:type="dcterms:W3CDTF">2020-02-27T13:25:01Z</dcterms:modified>
</cp:coreProperties>
</file>