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zhc1cD25vVic3eRUsy30BCdA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ubernetes.io/blog/2016/08/sig-apps-running-apps-in-kubernet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a7a1b8b7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a7a1b8b7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1a7a1b8b7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a7a1b8b7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a7a1b8b7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1a7a1b8b7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a7a1b8b7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a7a1b8b7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1a7a1b8b7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a7a1b8b7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1a7a1b8b7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1a7a1b8b7_2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7a1b8b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7a1b8b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1a7a1b8b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https://kubernetes.io/blog/2016/08/sig-apps-running-apps-in-kubernetes/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https://github.com/kubernetes/community/tree/master/sig-apps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a7a1b8b7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a7a1b8b7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1a7a1b8b7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https://medium.com/google-cloud/kubernetes-nodeport-vs-loadbalancer-vs-ingress-when-should-i-use-what-922f010849e0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>
  <p:cSld name="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16 9_hand_2" id="16" name="Google Shape;1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3" y="0"/>
            <a:ext cx="60940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5"/>
          <p:cNvSpPr txBox="1"/>
          <p:nvPr>
            <p:ph type="ctrTitle"/>
          </p:nvPr>
        </p:nvSpPr>
        <p:spPr>
          <a:xfrm>
            <a:off x="428402" y="1044750"/>
            <a:ext cx="5184576" cy="168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None/>
              <a:defRPr sz="2167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2202873" y="332508"/>
            <a:ext cx="9379527" cy="70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609603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609603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46" name="Google Shape;46;p44"/>
          <p:cNvSpPr txBox="1"/>
          <p:nvPr>
            <p:ph idx="3" type="body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4" type="body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609601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4767389" y="273057"/>
            <a:ext cx="681501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609601" y="1435103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 rot="5400000">
            <a:off x="3655524" y="-2034563"/>
            <a:ext cx="4968875" cy="1143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963249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963249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8" y="5"/>
            <a:ext cx="12188092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type="ctrTitle"/>
          </p:nvPr>
        </p:nvSpPr>
        <p:spPr>
          <a:xfrm>
            <a:off x="914420" y="764707"/>
            <a:ext cx="614170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ctrTitle"/>
          </p:nvPr>
        </p:nvSpPr>
        <p:spPr>
          <a:xfrm>
            <a:off x="914402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  "/>
                <a:ea typeface="Arial   "/>
                <a:cs typeface="Arial   "/>
                <a:sym typeface="Arial   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/>
          <p:nvPr>
            <p:ph idx="2" type="pic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2"/>
          <p:cNvSpPr txBox="1"/>
          <p:nvPr>
            <p:ph idx="1" type="body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23992" y="1196976"/>
            <a:ext cx="562121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6232776" y="1196976"/>
            <a:ext cx="562316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985" y="427808"/>
            <a:ext cx="1578708" cy="3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/>
        </p:nvSpPr>
        <p:spPr>
          <a:xfrm>
            <a:off x="316526" y="6536556"/>
            <a:ext cx="2207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Delta Confidential</a:t>
            </a:r>
            <a:endParaRPr b="0" i="0" sz="1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/>
        </p:nvSpPr>
        <p:spPr>
          <a:xfrm>
            <a:off x="11707447" y="6572254"/>
            <a:ext cx="396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ctant.dev/" TargetMode="External"/><Relationship Id="rId4" Type="http://schemas.openxmlformats.org/officeDocument/2006/relationships/hyperlink" Target="https://github.com/vmware-tanzu/octa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rryliu123.github.io/deployment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s://en.wikipedia.org/wiki/Out_of_memory#cite_note-How_to_Configure_the_Linux_Out-of-Memory_Killer-1" TargetMode="External"/><Relationship Id="rId9" Type="http://schemas.openxmlformats.org/officeDocument/2006/relationships/hyperlink" Target="https://en.wikipedia.org/wiki/Linux_kernel_version_history" TargetMode="External"/><Relationship Id="rId5" Type="http://schemas.openxmlformats.org/officeDocument/2006/relationships/hyperlink" Target="https://en.wikipedia.org/wiki/Linux_kernel_version_history" TargetMode="External"/><Relationship Id="rId6" Type="http://schemas.openxmlformats.org/officeDocument/2006/relationships/hyperlink" Target="https://en.wikipedia.org/wiki/Out_of_memory#cite_note-2" TargetMode="External"/><Relationship Id="rId7" Type="http://schemas.openxmlformats.org/officeDocument/2006/relationships/hyperlink" Target="https://en.wikipedia.org/wiki/Out_of_memory#cite_note-3" TargetMode="External"/><Relationship Id="rId8" Type="http://schemas.openxmlformats.org/officeDocument/2006/relationships/hyperlink" Target="https://en.wikipedia.org/wiki/Cgrou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blog/2016/08/sig-apps-running-apps-in-kuberne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tasks/tools/install-kubectl-linux/" TargetMode="External"/><Relationship Id="rId4" Type="http://schemas.openxmlformats.org/officeDocument/2006/relationships/hyperlink" Target="https://kubernetes.io/docs/tasks/tools/install-kubectl-macos/" TargetMode="External"/><Relationship Id="rId5" Type="http://schemas.openxmlformats.org/officeDocument/2006/relationships/hyperlink" Target="https://kubernetes.io/docs/tasks/tools/install-kubectl-window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29525" y="1450000"/>
            <a:ext cx="58893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K8s Exercise workshop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Harryliu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a7a1b8b7_2_12"/>
          <p:cNvSpPr txBox="1"/>
          <p:nvPr>
            <p:ph idx="1" type="body"/>
          </p:nvPr>
        </p:nvSpPr>
        <p:spPr>
          <a:xfrm>
            <a:off x="8965300" y="147500"/>
            <a:ext cx="2984400" cy="5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Architecture wordpress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121a7a1b8b7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25" y="1196974"/>
            <a:ext cx="8429124" cy="5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1a7a1b8b7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5" y="964150"/>
            <a:ext cx="6961300" cy="58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21a7a1b8b7_2_12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/>
              <a:t>範例 wordpress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a7a1b8b7_2_1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UI Tools octant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1a7a1b8b7_2_18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FFFFF"/>
                </a:highlight>
              </a:rPr>
              <a:t>關於 Octant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是用於檢視 Kubernetes 叢集及其應用程式的開放原始碼 Web 介面。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可以在執行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的同一個用戶端上安裝和執行 Octant。以下提供了適用於通用平台的安裝指示。如需詳細資訊，請參閱 </a:t>
            </a: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 站台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安裝 Octant 後，若要加以使用，請透過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登入 Tanzu Kubernetes 叢集並執行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命令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如何使用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在自己的電腦上執行, 是一個輕量的IDE工具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安裝在K8S 上?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官方並未提供直接在k8s 上運行的版本, 此版本是本人一些些客製讓他跑在k8s 上, 權限控制在read only整座k8s 環境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所以port-forward 無法直接使用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為何不用rancher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rancher 所需要的資源龐大, 我沒有可以讓所有人都擁有獨立的rancher 環境</a:t>
            </a:r>
            <a:endParaRPr sz="1200"/>
          </a:p>
        </p:txBody>
      </p:sp>
      <p:sp>
        <p:nvSpPr>
          <p:cNvPr id="136" name="Google Shape;136;g121a7a1b8b7_2_18"/>
          <p:cNvSpPr txBox="1"/>
          <p:nvPr/>
        </p:nvSpPr>
        <p:spPr>
          <a:xfrm>
            <a:off x="6830400" y="5912425"/>
            <a:ext cx="536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https://docs.vmware.com/tw/VMware-vSphere/7.0/vmware-vsphere-with-tanzu/GUID-1AEDB285-C965-473F-8C91-75724200D444.html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a7a1b8b7_2_46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Kubernetes Deployment Builder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1a7a1b8b7_2_46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Kubernetes Deployment Builder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範例: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Docker Image Name:   e4e-harbor.deltaww.com/docker-hub/library/nginx:latest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Deployment Name:   nginx-deploy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Namespace:  nginx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CPU: 10m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memory:  50Mi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+Add Port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55555"/>
                </a:solidFill>
                <a:highlight>
                  <a:srgbClr val="EEEEEE"/>
                </a:highlight>
              </a:rPr>
              <a:t>Container Port: enable</a:t>
            </a:r>
            <a:endParaRPr sz="1650">
              <a:solidFill>
                <a:srgbClr val="555555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Expose Service Port: enable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複製右邊欄位的值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4" name="Google Shape;144;g121a7a1b8b7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75" y="2784750"/>
            <a:ext cx="6120824" cy="3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a7a1b8b7_2_67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OOM killer (</a:t>
            </a:r>
            <a:r>
              <a:rPr lang="en-US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 of memor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1a7a1b8b7_2_67"/>
          <p:cNvSpPr txBox="1"/>
          <p:nvPr>
            <p:ph idx="1" type="body"/>
          </p:nvPr>
        </p:nvSpPr>
        <p:spPr>
          <a:xfrm>
            <a:off x="423975" y="1196975"/>
            <a:ext cx="11432100" cy="30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0645AD"/>
                </a:solidFill>
                <a:highlight>
                  <a:srgbClr val="C9D7F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</a:t>
            </a:r>
            <a:r>
              <a:rPr lang="en-US" sz="2850">
                <a:solidFill>
                  <a:srgbClr val="202122"/>
                </a:solidFill>
                <a:highlight>
                  <a:srgbClr val="C9D7F1"/>
                </a:highlight>
              </a:rPr>
              <a:t>等操作系統的內核將嘗試通過終止一個或多個進程（一種稱為</a:t>
            </a:r>
            <a:r>
              <a:rPr i="1" lang="en-US" sz="2850">
                <a:solidFill>
                  <a:srgbClr val="202122"/>
                </a:solidFill>
                <a:highlight>
                  <a:srgbClr val="C9D7F1"/>
                </a:highlight>
              </a:rPr>
              <a:t>OOM Killer</a:t>
            </a:r>
            <a:r>
              <a:rPr lang="en-US" sz="2850">
                <a:solidFill>
                  <a:srgbClr val="202122"/>
                </a:solidFill>
                <a:highlight>
                  <a:srgbClr val="C9D7F1"/>
                </a:highlight>
              </a:rPr>
              <a:t>的機制）從這種類型的 OOM 條件中恢復。</a:t>
            </a:r>
            <a:r>
              <a:rPr baseline="30000" lang="en-US" sz="33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-US" sz="28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US" sz="2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4.6</a:t>
            </a:r>
            <a:r>
              <a:rPr lang="en-US" sz="2850">
                <a:solidFill>
                  <a:srgbClr val="202122"/>
                </a:solidFill>
                <a:highlight>
                  <a:srgbClr val="FFFFFF"/>
                </a:highlight>
              </a:rPr>
              <a:t>（2016 年 5 月發布）引入了 OOM 情況的變化，提高了檢測和可靠性。</a:t>
            </a:r>
            <a:r>
              <a:rPr baseline="30000" lang="en-US" sz="33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 </a:t>
            </a:r>
            <a:r>
              <a:rPr baseline="30000" lang="en-US" sz="33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-US" sz="2850">
                <a:solidFill>
                  <a:srgbClr val="202122"/>
                </a:solidFill>
                <a:highlight>
                  <a:srgbClr val="FFFFFF"/>
                </a:highlight>
              </a:rPr>
              <a:t> OOM 殺手中的</a:t>
            </a:r>
            <a:r>
              <a:rPr lang="en-US" sz="2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cgroup感知在 2018 年 10 月發布的</a:t>
            </a:r>
            <a:r>
              <a:rPr lang="en-US" sz="2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內核 4.19</a:t>
            </a:r>
            <a:r>
              <a:rPr lang="en-US" sz="2850">
                <a:solidFill>
                  <a:srgbClr val="202122"/>
                </a:solidFill>
                <a:highlight>
                  <a:srgbClr val="FFFFFF"/>
                </a:highlight>
              </a:rPr>
              <a:t>中實現，增加了殺死一個 cgroup 作為一個單元。</a:t>
            </a:r>
            <a:endParaRPr sz="4600"/>
          </a:p>
        </p:txBody>
      </p:sp>
      <p:sp>
        <p:nvSpPr>
          <p:cNvPr id="152" name="Google Shape;152;g121a7a1b8b7_2_67"/>
          <p:cNvSpPr txBox="1"/>
          <p:nvPr/>
        </p:nvSpPr>
        <p:spPr>
          <a:xfrm>
            <a:off x="9254700" y="6141950"/>
            <a:ext cx="25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https://en.wikipedia.org/wiki/Out_of_memory</a:t>
            </a:r>
            <a:endParaRPr sz="100"/>
          </a:p>
        </p:txBody>
      </p:sp>
      <p:sp>
        <p:nvSpPr>
          <p:cNvPr id="153" name="Google Shape;153;g121a7a1b8b7_2_67"/>
          <p:cNvSpPr txBox="1"/>
          <p:nvPr/>
        </p:nvSpPr>
        <p:spPr>
          <a:xfrm>
            <a:off x="379950" y="4168925"/>
            <a:ext cx="1143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既然設定 </a:t>
            </a:r>
            <a:r>
              <a:rPr lang="en-US" sz="2000">
                <a:solidFill>
                  <a:schemeClr val="dk1"/>
                </a:solidFill>
              </a:rPr>
              <a:t>limite,服務超用時會被 </a:t>
            </a:r>
            <a:r>
              <a:rPr lang="en-US" sz="2000">
                <a:solidFill>
                  <a:schemeClr val="dk1"/>
                </a:solidFill>
              </a:rPr>
              <a:t>kernel  殺掉, 所以不要設定 limite 就好了啊?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錯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不設定limite跟設定誰比較容易被殺?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是的如果出現需要OOM時, kernel優先順序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沒有設定cgroup的(limite) &gt; 使用率低的 (使用量limite使用量limite) &gt; limite 設定高的 &gt; 亂殺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設定了 limite 當大流量近來存取配到措施?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透過配置replica和 HPA 解決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79950" y="2768601"/>
            <a:ext cx="114321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Q&amp;A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謝謝聆聽</a:t>
            </a:r>
            <a:endParaRPr sz="4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a7a1b8b7_0_1"/>
          <p:cNvSpPr txBox="1"/>
          <p:nvPr>
            <p:ph type="ctrTitle"/>
          </p:nvPr>
        </p:nvSpPr>
        <p:spPr>
          <a:xfrm>
            <a:off x="428400" y="1044750"/>
            <a:ext cx="5184600" cy="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大綱</a:t>
            </a:r>
            <a:endParaRPr/>
          </a:p>
        </p:txBody>
      </p:sp>
      <p:sp>
        <p:nvSpPr>
          <p:cNvPr id="67" name="Google Shape;67;g121a7a1b8b7_0_1"/>
          <p:cNvSpPr txBox="1"/>
          <p:nvPr>
            <p:ph idx="1" type="subTitle"/>
          </p:nvPr>
        </p:nvSpPr>
        <p:spPr>
          <a:xfrm>
            <a:off x="324500" y="1631375"/>
            <a:ext cx="5091600" cy="452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366204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自我介紹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事先準備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Ingress、Service、Deployment、ReplicaSet、Pod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install wordpress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helm install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yaml install</a:t>
            </a:r>
            <a:endParaRPr sz="1800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UI Tools 介紹 &amp; install</a:t>
            </a:r>
            <a:endParaRPr/>
          </a:p>
          <a:p>
            <a:pPr indent="-3535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67"/>
              <a:buAutoNum type="arabicPeriod"/>
            </a:pPr>
            <a:r>
              <a:rPr lang="en-US" sz="1967"/>
              <a:t>Kubernetes Deployment Builder 使用</a:t>
            </a:r>
            <a:endParaRPr sz="1967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port-forward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scale pod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OOM killer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rtl="0" algn="l">
              <a:spcBef>
                <a:spcPts val="40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劉仁璟, harry.liu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目前在 academy 擔任 Devops 職務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進入團隊 8個月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主要熟悉 kubernetes &amp;&amp; 相關的 ecosystem, 其他...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目前擁有認證:</a:t>
            </a:r>
            <a:endParaRPr sz="3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(Exchange)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(Sharepoint)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LPIC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Suse Administration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CCNA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uFill>
                <a:noFill/>
              </a:uFill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事先準備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 kubeconfig 檔案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拿到一個壓縮檔 (</a:t>
            </a:r>
            <a:r>
              <a:rPr lang="en-US" sz="1600"/>
              <a:t>K8s Exercise workshop.zip</a:t>
            </a:r>
            <a:r>
              <a:rPr lang="en-US"/>
              <a:t>)今日內容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電腦已經安裝好 kubectl, 並將並將</a:t>
            </a:r>
            <a:r>
              <a:rPr lang="en-US"/>
              <a:t>kubeconfig 放在對應位置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mv </a:t>
            </a:r>
            <a:r>
              <a:rPr lang="en-US" sz="2300"/>
              <a:t>kubeconfig </a:t>
            </a:r>
            <a:r>
              <a:rPr lang="en-US" sz="2800"/>
              <a:t> </a:t>
            </a:r>
            <a:r>
              <a:rPr lang="en-US"/>
              <a:t>~/.kube/config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kubectl tool install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https://kubernetes.io/docs/tasks/tools/install-kubectl-linux</a:t>
            </a:r>
            <a:r>
              <a:rPr lang="en-US"/>
              <a:t>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https://kubernetes.io/docs/tasks/tools/install-kubectl-macos/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https://kubernetes.io/docs/tasks/tools/install-kubectl-windows/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執行 kubectl get pod 會出現 </a:t>
            </a:r>
            <a:r>
              <a:rPr lang="en-US" sz="2000">
                <a:solidFill>
                  <a:srgbClr val="DD7E6B"/>
                </a:solidFill>
              </a:rPr>
              <a:t>No resources found in defalut namespace</a:t>
            </a:r>
            <a:endParaRPr sz="200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a7a1b8b7_2_2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元件介紹</a:t>
            </a:r>
            <a:endParaRPr/>
          </a:p>
        </p:txBody>
      </p:sp>
      <p:sp>
        <p:nvSpPr>
          <p:cNvPr id="87" name="Google Shape;87;g121a7a1b8b7_2_28"/>
          <p:cNvSpPr txBox="1"/>
          <p:nvPr>
            <p:ph idx="1" type="body"/>
          </p:nvPr>
        </p:nvSpPr>
        <p:spPr>
          <a:xfrm>
            <a:off x="1195650" y="2932250"/>
            <a:ext cx="9800700" cy="11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167"/>
              <a:t>Ingress、Service、Deployment、ReplicaSet、Pod</a:t>
            </a:r>
            <a:endParaRPr sz="4200">
              <a:solidFill>
                <a:srgbClr val="0087DC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rgbClr val="0087D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</a:t>
            </a:r>
            <a:endParaRPr/>
          </a:p>
        </p:txBody>
      </p:sp>
      <p:pic>
        <p:nvPicPr>
          <p:cNvPr descr="Diagram&#10;&#10;Description automatically generated" id="94" name="Google Shape;9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25" y="1782825"/>
            <a:ext cx="6847500" cy="44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/>
        </p:nvSpPr>
        <p:spPr>
          <a:xfrm>
            <a:off x="675400" y="1101450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 和 HTTPS 路由暴露給集群 內的Service。流量路由 由 Ingress 資源上定義的規則控制。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pic>
        <p:nvPicPr>
          <p:cNvPr descr="Diagram&#10;&#10;Description automatically generated" id="101" name="Google Shape;10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274" y="1983724"/>
            <a:ext cx="6631500" cy="42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 txBox="1"/>
          <p:nvPr/>
        </p:nvSpPr>
        <p:spPr>
          <a:xfrm>
            <a:off x="1122225" y="1052525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Service: Kubernetes 為 Pod 提供了自己的 IP 地址和一組 Pod 的單個 DNS 名稱，並且可以在它們之間進行負載平衡作為網絡服務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&amp; 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ReplicaSet: 一個用來識別可獲得的Pod 的集合的選擇算符、一個用來標明應該維護的副本個數的數值、一個用來指定應該創建新Pod 以滿足</a:t>
            </a:r>
            <a:r>
              <a:rPr b="1" lang="en-US" sz="1800"/>
              <a:t>副本</a:t>
            </a:r>
            <a:r>
              <a:rPr lang="en-US" sz="1800"/>
              <a:t>個數條件時要使用的Pod 模板等, 可以透過它來 </a:t>
            </a:r>
            <a:r>
              <a:rPr b="1" lang="en-US" sz="1800"/>
              <a:t>rollout / rollback</a:t>
            </a:r>
            <a:br>
              <a:rPr b="1" lang="en-US" sz="1800"/>
            </a:b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Deployment: 定義Deployment 以創建新的ReplicaSet，或刪除現有Deployment， 並通過新的Deployment 收養其資源ex: pods</a:t>
            </a:r>
            <a:endParaRPr sz="1800"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3956" l="21002" r="1770" t="9841"/>
          <a:stretch/>
        </p:blipFill>
        <p:spPr>
          <a:xfrm>
            <a:off x="3607585" y="2701941"/>
            <a:ext cx="6940154" cy="35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6143637" y="5494047"/>
            <a:ext cx="1391591" cy="671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779" y="100144"/>
            <a:ext cx="4762174" cy="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pic>
        <p:nvPicPr>
          <p:cNvPr descr="Graphical user interface, application&#10;&#10;Description automatically generated" id="117" name="Google Shape;11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574" y="2848510"/>
            <a:ext cx="9605078" cy="45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816316" y="1309276"/>
            <a:ext cx="830657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Smallest unit that can be deployed in Kubernetes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Consist of one or more containers that are always scheduled together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typically contain only a single container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Each pod is given a unique IP address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share volumes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On-disk files in a container are ephemeral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605935" y="1039084"/>
            <a:ext cx="2189584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ffice 佈景主題">
  <a:themeElements>
    <a:clrScheme name="6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2022-03-27T13:01:37Z</dcterms:created>
  <dc:creator>Ming-Kai Jiau</dc:creator>
</cp:coreProperties>
</file>