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jr+lHkJaNZv5P72GWS7tJ8SYQO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kubernetes.io/blog/2016/08/sig-apps-running-apps-in-kubernetes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1a7a1b8b7_2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1a7a1b8b7_2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21a7a1b8b7_2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1a7a1b8b7_2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1a7a1b8b7_2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21a7a1b8b7_2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1a7a1b8b7_2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1a7a1b8b7_2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21a7a1b8b7_2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1a7a1b8b7_2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1a7a1b8b7_2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21a7a1b8b7_2_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1a7a1b8b7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1a7a1b8b7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121a7a1b8b7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https://kubernetes.io/blog/2016/08/sig-apps-running-apps-in-kubernetes/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https://github.com/kubernetes/community/tree/master/sig-apps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1b8ad41e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1b8ad41e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121b8ad41e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1a7a1b8b7_2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1a7a1b8b7_2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121a7a1b8b7_2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https://medium.com/google-cloud/kubernetes-nodeport-vs-loadbalancer-vs-ingress-when-should-i-use-what-922f010849e0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Page">
  <p:cSld name="Cover Pag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er_16 9_hand_2" id="16" name="Google Shape;16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96003" y="0"/>
            <a:ext cx="609404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5"/>
          <p:cNvSpPr txBox="1"/>
          <p:nvPr>
            <p:ph type="ctrTitle"/>
          </p:nvPr>
        </p:nvSpPr>
        <p:spPr>
          <a:xfrm>
            <a:off x="428402" y="1044750"/>
            <a:ext cx="5184576" cy="168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900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5"/>
          <p:cNvSpPr txBox="1"/>
          <p:nvPr>
            <p:ph idx="1" type="subTitle"/>
          </p:nvPr>
        </p:nvSpPr>
        <p:spPr>
          <a:xfrm>
            <a:off x="428402" y="5637245"/>
            <a:ext cx="5091541" cy="72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None/>
              <a:defRPr sz="2167">
                <a:solidFill>
                  <a:schemeClr val="dk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4"/>
          <p:cNvSpPr txBox="1"/>
          <p:nvPr>
            <p:ph type="title"/>
          </p:nvPr>
        </p:nvSpPr>
        <p:spPr>
          <a:xfrm>
            <a:off x="2202873" y="332508"/>
            <a:ext cx="9379527" cy="706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4"/>
          <p:cNvSpPr txBox="1"/>
          <p:nvPr>
            <p:ph idx="1" type="body"/>
          </p:nvPr>
        </p:nvSpPr>
        <p:spPr>
          <a:xfrm>
            <a:off x="609603" y="1535113"/>
            <a:ext cx="538675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4"/>
          <p:cNvSpPr txBox="1"/>
          <p:nvPr>
            <p:ph idx="2" type="body"/>
          </p:nvPr>
        </p:nvSpPr>
        <p:spPr>
          <a:xfrm>
            <a:off x="609603" y="2174875"/>
            <a:ext cx="5386754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9pPr>
          </a:lstStyle>
          <a:p/>
        </p:txBody>
      </p:sp>
      <p:sp>
        <p:nvSpPr>
          <p:cNvPr id="46" name="Google Shape;46;p44"/>
          <p:cNvSpPr txBox="1"/>
          <p:nvPr>
            <p:ph idx="3" type="body"/>
          </p:nvPr>
        </p:nvSpPr>
        <p:spPr>
          <a:xfrm>
            <a:off x="6193695" y="1535113"/>
            <a:ext cx="538870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44"/>
          <p:cNvSpPr txBox="1"/>
          <p:nvPr>
            <p:ph idx="4" type="body"/>
          </p:nvPr>
        </p:nvSpPr>
        <p:spPr>
          <a:xfrm>
            <a:off x="6193695" y="2174875"/>
            <a:ext cx="538870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5"/>
          <p:cNvSpPr txBox="1"/>
          <p:nvPr>
            <p:ph type="title"/>
          </p:nvPr>
        </p:nvSpPr>
        <p:spPr>
          <a:xfrm>
            <a:off x="609601" y="273050"/>
            <a:ext cx="4011247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5"/>
          <p:cNvSpPr txBox="1"/>
          <p:nvPr>
            <p:ph idx="1" type="body"/>
          </p:nvPr>
        </p:nvSpPr>
        <p:spPr>
          <a:xfrm>
            <a:off x="4767389" y="273057"/>
            <a:ext cx="681501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9pPr>
          </a:lstStyle>
          <a:p/>
        </p:txBody>
      </p:sp>
      <p:sp>
        <p:nvSpPr>
          <p:cNvPr id="51" name="Google Shape;51;p45"/>
          <p:cNvSpPr txBox="1"/>
          <p:nvPr>
            <p:ph idx="2" type="body"/>
          </p:nvPr>
        </p:nvSpPr>
        <p:spPr>
          <a:xfrm>
            <a:off x="609601" y="1435103"/>
            <a:ext cx="4011247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6"/>
          <p:cNvSpPr txBox="1"/>
          <p:nvPr>
            <p:ph type="title"/>
          </p:nvPr>
        </p:nvSpPr>
        <p:spPr>
          <a:xfrm>
            <a:off x="2186247" y="328613"/>
            <a:ext cx="9669691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6"/>
          <p:cNvSpPr txBox="1"/>
          <p:nvPr>
            <p:ph idx="1" type="body"/>
          </p:nvPr>
        </p:nvSpPr>
        <p:spPr>
          <a:xfrm rot="5400000">
            <a:off x="3655524" y="-2034563"/>
            <a:ext cx="4968875" cy="11431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6"/>
          <p:cNvSpPr txBox="1"/>
          <p:nvPr>
            <p:ph type="title"/>
          </p:nvPr>
        </p:nvSpPr>
        <p:spPr>
          <a:xfrm>
            <a:off x="2186247" y="328613"/>
            <a:ext cx="9669691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6"/>
          <p:cNvSpPr txBox="1"/>
          <p:nvPr>
            <p:ph idx="1" type="body"/>
          </p:nvPr>
        </p:nvSpPr>
        <p:spPr>
          <a:xfrm>
            <a:off x="423985" y="1196976"/>
            <a:ext cx="11431953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7"/>
          <p:cNvSpPr txBox="1"/>
          <p:nvPr>
            <p:ph type="title"/>
          </p:nvPr>
        </p:nvSpPr>
        <p:spPr>
          <a:xfrm>
            <a:off x="963249" y="440691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7"/>
          <p:cNvSpPr txBox="1"/>
          <p:nvPr>
            <p:ph idx="1" type="body"/>
          </p:nvPr>
        </p:nvSpPr>
        <p:spPr>
          <a:xfrm>
            <a:off x="963249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空白">
  <p:cSld name="1_空白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8" y="5"/>
            <a:ext cx="12188092" cy="685641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8"/>
          <p:cNvSpPr txBox="1"/>
          <p:nvPr>
            <p:ph type="ctrTitle"/>
          </p:nvPr>
        </p:nvSpPr>
        <p:spPr>
          <a:xfrm>
            <a:off x="914420" y="764707"/>
            <a:ext cx="6141708" cy="4032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50" spcFirstLastPara="1" rIns="91250" wrap="square" tIns="456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9"/>
          <p:cNvSpPr txBox="1"/>
          <p:nvPr>
            <p:ph type="title"/>
          </p:nvPr>
        </p:nvSpPr>
        <p:spPr>
          <a:xfrm>
            <a:off x="2186247" y="328613"/>
            <a:ext cx="9669691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1"/>
          <p:cNvSpPr txBox="1"/>
          <p:nvPr>
            <p:ph type="ctrTitle"/>
          </p:nvPr>
        </p:nvSpPr>
        <p:spPr>
          <a:xfrm>
            <a:off x="914402" y="213043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   "/>
                <a:ea typeface="Arial   "/>
                <a:cs typeface="Arial   "/>
                <a:sym typeface="Arial   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1"/>
          <p:cNvSpPr txBox="1"/>
          <p:nvPr>
            <p:ph idx="1" type="subTitle"/>
          </p:nvPr>
        </p:nvSpPr>
        <p:spPr>
          <a:xfrm>
            <a:off x="1828802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2"/>
          <p:cNvSpPr txBox="1"/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2"/>
          <p:cNvSpPr/>
          <p:nvPr>
            <p:ph idx="2" type="pic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42"/>
          <p:cNvSpPr txBox="1"/>
          <p:nvPr>
            <p:ph idx="1" type="body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3"/>
          <p:cNvSpPr txBox="1"/>
          <p:nvPr>
            <p:ph type="title"/>
          </p:nvPr>
        </p:nvSpPr>
        <p:spPr>
          <a:xfrm>
            <a:off x="2186247" y="328613"/>
            <a:ext cx="9669691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3"/>
          <p:cNvSpPr txBox="1"/>
          <p:nvPr>
            <p:ph idx="1" type="body"/>
          </p:nvPr>
        </p:nvSpPr>
        <p:spPr>
          <a:xfrm>
            <a:off x="423992" y="1196976"/>
            <a:ext cx="5621215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9pPr>
          </a:lstStyle>
          <a:p/>
        </p:txBody>
      </p:sp>
      <p:sp>
        <p:nvSpPr>
          <p:cNvPr id="41" name="Google Shape;41;p43"/>
          <p:cNvSpPr txBox="1"/>
          <p:nvPr>
            <p:ph idx="2" type="body"/>
          </p:nvPr>
        </p:nvSpPr>
        <p:spPr>
          <a:xfrm>
            <a:off x="6232776" y="1196976"/>
            <a:ext cx="5623169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" id="10" name="Google Shape;10;p3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23985" y="427808"/>
            <a:ext cx="1578708" cy="39846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4"/>
          <p:cNvSpPr txBox="1"/>
          <p:nvPr/>
        </p:nvSpPr>
        <p:spPr>
          <a:xfrm>
            <a:off x="316526" y="6536556"/>
            <a:ext cx="2207846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Delta Confidential</a:t>
            </a:r>
            <a:endParaRPr b="0" i="0" sz="12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34"/>
          <p:cNvSpPr txBox="1"/>
          <p:nvPr>
            <p:ph type="title"/>
          </p:nvPr>
        </p:nvSpPr>
        <p:spPr>
          <a:xfrm>
            <a:off x="2186247" y="328613"/>
            <a:ext cx="9669691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4"/>
          <p:cNvSpPr txBox="1"/>
          <p:nvPr>
            <p:ph idx="1" type="body"/>
          </p:nvPr>
        </p:nvSpPr>
        <p:spPr>
          <a:xfrm>
            <a:off x="423985" y="1196976"/>
            <a:ext cx="11431953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4"/>
          <p:cNvSpPr txBox="1"/>
          <p:nvPr/>
        </p:nvSpPr>
        <p:spPr>
          <a:xfrm>
            <a:off x="11707447" y="6572254"/>
            <a:ext cx="3962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octant.dev/" TargetMode="External"/><Relationship Id="rId4" Type="http://schemas.openxmlformats.org/officeDocument/2006/relationships/hyperlink" Target="https://github.com/vmware-tanzu/octan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harryliu123.github.io/deployment/" TargetMode="External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n.wikipedia.org/wiki/Linux_kernel" TargetMode="External"/><Relationship Id="rId4" Type="http://schemas.openxmlformats.org/officeDocument/2006/relationships/hyperlink" Target="https://en.wikipedia.org/wiki/Out_of_memory#cite_note-How_to_Configure_the_Linux_Out-of-Memory_Killer-1" TargetMode="External"/><Relationship Id="rId9" Type="http://schemas.openxmlformats.org/officeDocument/2006/relationships/hyperlink" Target="https://en.wikipedia.org/wiki/Linux_kernel_version_history" TargetMode="External"/><Relationship Id="rId5" Type="http://schemas.openxmlformats.org/officeDocument/2006/relationships/hyperlink" Target="https://en.wikipedia.org/wiki/Linux_kernel_version_history" TargetMode="External"/><Relationship Id="rId6" Type="http://schemas.openxmlformats.org/officeDocument/2006/relationships/hyperlink" Target="https://en.wikipedia.org/wiki/Out_of_memory#cite_note-2" TargetMode="External"/><Relationship Id="rId7" Type="http://schemas.openxmlformats.org/officeDocument/2006/relationships/hyperlink" Target="https://en.wikipedia.org/wiki/Out_of_memory#cite_note-3" TargetMode="External"/><Relationship Id="rId8" Type="http://schemas.openxmlformats.org/officeDocument/2006/relationships/hyperlink" Target="https://en.wikipedia.org/wiki/Cgroup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kubernetes.io/blog/2016/08/sig-apps-running-apps-in-kubernete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kubernetes.io/docs/tasks/tools/install-kubectl-linux/" TargetMode="External"/><Relationship Id="rId4" Type="http://schemas.openxmlformats.org/officeDocument/2006/relationships/hyperlink" Target="https://kubernetes.io/docs/tasks/tools/install-kubectl-macos/" TargetMode="External"/><Relationship Id="rId5" Type="http://schemas.openxmlformats.org/officeDocument/2006/relationships/hyperlink" Target="https://kubernetes.io/docs/tasks/tools/install-kubectl-window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harryliu123/daltawwK8sExerciseWorkshop" TargetMode="External"/><Relationship Id="rId4" Type="http://schemas.openxmlformats.org/officeDocument/2006/relationships/hyperlink" Target="https://reurl.cc/DdWrN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29525" y="1450000"/>
            <a:ext cx="5889300" cy="16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K8s Exercise workshop</a:t>
            </a:r>
            <a:endParaRPr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428402" y="5637245"/>
            <a:ext cx="5091541" cy="72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/>
              <a:t>Harryliu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2186247" y="328613"/>
            <a:ext cx="9669691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</a:t>
            </a:r>
            <a:endParaRPr/>
          </a:p>
        </p:txBody>
      </p:sp>
      <p:pic>
        <p:nvPicPr>
          <p:cNvPr descr="Graphical user interface, application&#10;&#10;Description automatically generated" id="124" name="Google Shape;124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5574" y="2848510"/>
            <a:ext cx="9605078" cy="451715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816316" y="1309276"/>
            <a:ext cx="8306577" cy="261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Smallest unit that can be deployed in Kubernetes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Consist of one or more containers that are always scheduled together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Pods typically contain only a single container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Each pod is given a unique IP address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Pods share volumes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On-disk files in a container are ephemeral</a:t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8605935" y="1039084"/>
            <a:ext cx="2189584" cy="206210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apiVersion</a:t>
            </a:r>
            <a:r>
              <a:rPr b="0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v1</a:t>
            </a:r>
            <a:endParaRPr b="0"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kind</a:t>
            </a:r>
            <a:r>
              <a:rPr b="0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Pod</a:t>
            </a:r>
            <a:endParaRPr b="0"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metadata</a:t>
            </a:r>
            <a:r>
              <a:rPr b="0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spec</a:t>
            </a:r>
            <a:r>
              <a:rPr b="0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 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b="0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…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1a7a1b8b7_2_12"/>
          <p:cNvSpPr txBox="1"/>
          <p:nvPr>
            <p:ph idx="1" type="body"/>
          </p:nvPr>
        </p:nvSpPr>
        <p:spPr>
          <a:xfrm>
            <a:off x="8965300" y="147500"/>
            <a:ext cx="2984400" cy="51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/>
              <a:t>Architecture wordpress</a:t>
            </a:r>
            <a:endParaRPr b="1" sz="17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g121a7a1b8b7_2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625" y="1196974"/>
            <a:ext cx="8429124" cy="534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21a7a1b8b7_2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75" y="964150"/>
            <a:ext cx="6961300" cy="58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21a7a1b8b7_2_12"/>
          <p:cNvSpPr txBox="1"/>
          <p:nvPr>
            <p:ph type="title"/>
          </p:nvPr>
        </p:nvSpPr>
        <p:spPr>
          <a:xfrm>
            <a:off x="2186247" y="328613"/>
            <a:ext cx="9669600" cy="72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Install </a:t>
            </a:r>
            <a:r>
              <a:rPr lang="en-US"/>
              <a:t>範例 wordpress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1a7a1b8b7_2_18"/>
          <p:cNvSpPr txBox="1"/>
          <p:nvPr>
            <p:ph type="title"/>
          </p:nvPr>
        </p:nvSpPr>
        <p:spPr>
          <a:xfrm>
            <a:off x="2186247" y="328613"/>
            <a:ext cx="9669600" cy="72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/>
              <a:t>UI Tools octant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21a7a1b8b7_2_18"/>
          <p:cNvSpPr txBox="1"/>
          <p:nvPr>
            <p:ph idx="1" type="body"/>
          </p:nvPr>
        </p:nvSpPr>
        <p:spPr>
          <a:xfrm>
            <a:off x="423985" y="1196976"/>
            <a:ext cx="11432100" cy="496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highlight>
                  <a:srgbClr val="FFFFFF"/>
                </a:highlight>
              </a:rPr>
              <a:t>關於 Octant</a:t>
            </a:r>
            <a:endParaRPr b="1" sz="1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72A3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Octant</a:t>
            </a: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</a:rPr>
              <a:t> 是用於檢視 Kubernetes 叢集及其應用程式的開放原始碼 Web 介面。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</a:rPr>
              <a:t>可以在執行 </a:t>
            </a:r>
            <a:r>
              <a:rPr lang="en-US" sz="1000">
                <a:solidFill>
                  <a:srgbClr val="333333"/>
                </a:solidFill>
                <a:highlight>
                  <a:srgbClr val="F5F5F5"/>
                </a:highlight>
              </a:rPr>
              <a:t>kubectl</a:t>
            </a: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</a:rPr>
              <a:t> 的同一個用戶端上安裝和執行 Octant。以下提供了適用於通用平台的安裝指示。如需詳細資訊，請參閱 </a:t>
            </a:r>
            <a:r>
              <a:rPr lang="en-US" sz="1200">
                <a:solidFill>
                  <a:srgbClr val="0072A3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Octant 站台</a:t>
            </a: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</a:rPr>
              <a:t>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</a:rPr>
              <a:t>安裝 Octant 後，若要加以使用，請透過 </a:t>
            </a:r>
            <a:r>
              <a:rPr lang="en-US" sz="1000">
                <a:solidFill>
                  <a:srgbClr val="333333"/>
                </a:solidFill>
                <a:highlight>
                  <a:srgbClr val="F5F5F5"/>
                </a:highlight>
              </a:rPr>
              <a:t>kubectl</a:t>
            </a: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</a:rPr>
              <a:t> 登入 Tanzu Kubernetes 叢集並執行 </a:t>
            </a:r>
            <a:r>
              <a:rPr lang="en-US" sz="1000">
                <a:solidFill>
                  <a:srgbClr val="333333"/>
                </a:solidFill>
                <a:highlight>
                  <a:srgbClr val="F5F5F5"/>
                </a:highlight>
              </a:rPr>
              <a:t>octant</a:t>
            </a: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</a:rPr>
              <a:t> 命令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/>
              <a:t>如何使用</a:t>
            </a:r>
            <a:endParaRPr b="1"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在自己的電腦上執行, 是一個輕量的IDE工具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/>
              <a:t>安裝在K8S 上?</a:t>
            </a:r>
            <a:endParaRPr b="1"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官方並未提供直接在k8s 上運行的版本, 此版本是本人一些些客製讓他跑在k8s 上, 權限控制在read only整座k8s 環境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所以port-forward 無法直接使用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/>
              <a:t>為何不用rancher</a:t>
            </a:r>
            <a:endParaRPr b="1"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rancher 所需要的資源龐大, 我沒有可以讓所有人都擁有獨立的rancher 環境</a:t>
            </a:r>
            <a:endParaRPr sz="1200"/>
          </a:p>
        </p:txBody>
      </p:sp>
      <p:sp>
        <p:nvSpPr>
          <p:cNvPr id="143" name="Google Shape;143;g121a7a1b8b7_2_18"/>
          <p:cNvSpPr txBox="1"/>
          <p:nvPr/>
        </p:nvSpPr>
        <p:spPr>
          <a:xfrm>
            <a:off x="6830400" y="5912425"/>
            <a:ext cx="5361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https://docs.vmware.com/tw/VMware-vSphere/7.0/vmware-vsphere-with-tanzu/GUID-1AEDB285-C965-473F-8C91-75724200D444.html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1a7a1b8b7_2_46"/>
          <p:cNvSpPr txBox="1"/>
          <p:nvPr>
            <p:ph type="title"/>
          </p:nvPr>
        </p:nvSpPr>
        <p:spPr>
          <a:xfrm>
            <a:off x="2186247" y="328613"/>
            <a:ext cx="9669600" cy="72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Kubernetes Deployment Builder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21a7a1b8b7_2_46"/>
          <p:cNvSpPr txBox="1"/>
          <p:nvPr>
            <p:ph idx="1" type="body"/>
          </p:nvPr>
        </p:nvSpPr>
        <p:spPr>
          <a:xfrm>
            <a:off x="423985" y="1196976"/>
            <a:ext cx="11432100" cy="496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 u="sng">
                <a:solidFill>
                  <a:schemeClr val="hlink"/>
                </a:solidFill>
                <a:hlinkClick r:id="rId3"/>
              </a:rPr>
              <a:t>Kubernetes Deployment Builder</a:t>
            </a:r>
            <a:endParaRPr sz="19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33333"/>
                </a:solidFill>
                <a:highlight>
                  <a:srgbClr val="FFFFFF"/>
                </a:highlight>
              </a:rPr>
              <a:t>範例: 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50">
                <a:solidFill>
                  <a:srgbClr val="333333"/>
                </a:solidFill>
                <a:highlight>
                  <a:srgbClr val="FFFFFF"/>
                </a:highlight>
              </a:rPr>
              <a:t>Docker Image Name:   e4e-harbor.deltaww.com/docker-hub/library/nginx:latest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33333"/>
                </a:solidFill>
                <a:highlight>
                  <a:srgbClr val="FFFFFF"/>
                </a:highlight>
              </a:rPr>
              <a:t>Deployment Name:   nginx-deploy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33333"/>
                </a:solidFill>
                <a:highlight>
                  <a:srgbClr val="FFFFFF"/>
                </a:highlight>
              </a:rPr>
              <a:t>Namespace:  nginx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33333"/>
                </a:solidFill>
                <a:highlight>
                  <a:srgbClr val="FFFFFF"/>
                </a:highlight>
              </a:rPr>
              <a:t>CPU: 10m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33333"/>
                </a:solidFill>
                <a:highlight>
                  <a:srgbClr val="FFFFFF"/>
                </a:highlight>
              </a:rPr>
              <a:t>memory:  50Mi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33333"/>
                </a:solidFill>
                <a:highlight>
                  <a:schemeClr val="lt2"/>
                </a:highlight>
              </a:rPr>
              <a:t>+Add Port</a:t>
            </a:r>
            <a:endParaRPr sz="1650">
              <a:solidFill>
                <a:srgbClr val="333333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555555"/>
                </a:solidFill>
                <a:highlight>
                  <a:schemeClr val="lt2"/>
                </a:highlight>
              </a:rPr>
              <a:t>Container Port: enable</a:t>
            </a:r>
            <a:endParaRPr sz="1650">
              <a:solidFill>
                <a:srgbClr val="555555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33333"/>
                </a:solidFill>
                <a:highlight>
                  <a:schemeClr val="lt2"/>
                </a:highlight>
              </a:rPr>
              <a:t>Expose Service Port: enable</a:t>
            </a:r>
            <a:endParaRPr sz="1650">
              <a:solidFill>
                <a:srgbClr val="333333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33333"/>
                </a:solidFill>
                <a:highlight>
                  <a:srgbClr val="FFFFFF"/>
                </a:highlight>
              </a:rPr>
              <a:t>複製右邊欄位的值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51" name="Google Shape;151;g121a7a1b8b7_2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2375" y="2784750"/>
            <a:ext cx="6120824" cy="372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1a7a1b8b7_2_67"/>
          <p:cNvSpPr txBox="1"/>
          <p:nvPr>
            <p:ph type="title"/>
          </p:nvPr>
        </p:nvSpPr>
        <p:spPr>
          <a:xfrm>
            <a:off x="2186247" y="328613"/>
            <a:ext cx="9669600" cy="72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OOM killer (</a:t>
            </a:r>
            <a:r>
              <a:rPr lang="en-US" sz="41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Out of memor</a:t>
            </a:r>
            <a:r>
              <a:rPr lang="en-US"/>
              <a:t>)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21a7a1b8b7_2_67"/>
          <p:cNvSpPr txBox="1"/>
          <p:nvPr>
            <p:ph idx="1" type="body"/>
          </p:nvPr>
        </p:nvSpPr>
        <p:spPr>
          <a:xfrm>
            <a:off x="423975" y="1196975"/>
            <a:ext cx="11432100" cy="307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360"/>
              </a:spcBef>
              <a:spcAft>
                <a:spcPts val="0"/>
              </a:spcAft>
              <a:buSzPts val="2200"/>
              <a:buChar char="●"/>
            </a:pPr>
            <a:r>
              <a:rPr lang="en-US" sz="2200">
                <a:solidFill>
                  <a:srgbClr val="0645AD"/>
                </a:solidFill>
                <a:highlight>
                  <a:srgbClr val="C9D7F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Linux</a:t>
            </a:r>
            <a:r>
              <a:rPr lang="en-US" sz="2200">
                <a:solidFill>
                  <a:srgbClr val="202122"/>
                </a:solidFill>
                <a:highlight>
                  <a:srgbClr val="C9D7F1"/>
                </a:highlight>
              </a:rPr>
              <a:t>等操作系統的內核將嘗試通過終止一個或多個進程（一種稱為</a:t>
            </a:r>
            <a:r>
              <a:rPr i="1" lang="en-US" sz="2200">
                <a:solidFill>
                  <a:srgbClr val="202122"/>
                </a:solidFill>
                <a:highlight>
                  <a:srgbClr val="C9D7F1"/>
                </a:highlight>
              </a:rPr>
              <a:t>OOM Killer</a:t>
            </a:r>
            <a:r>
              <a:rPr lang="en-US" sz="2200">
                <a:solidFill>
                  <a:srgbClr val="202122"/>
                </a:solidFill>
                <a:highlight>
                  <a:srgbClr val="C9D7F1"/>
                </a:highlight>
              </a:rPr>
              <a:t>的機制）從這種類型的 OOM 條件中恢復。</a:t>
            </a:r>
            <a:r>
              <a:rPr baseline="30000" lang="en-US" sz="22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[1]</a:t>
            </a:r>
            <a:r>
              <a:rPr lang="en-US" sz="220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lang="en-US" sz="22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Linux 4.6</a:t>
            </a:r>
            <a:r>
              <a:rPr lang="en-US" sz="2200">
                <a:solidFill>
                  <a:srgbClr val="202122"/>
                </a:solidFill>
                <a:highlight>
                  <a:srgbClr val="FFFFFF"/>
                </a:highlight>
              </a:rPr>
              <a:t>（2016 年 5 月發布）引入了 OOM 情況的變化，提高了檢測和可靠性。</a:t>
            </a:r>
            <a:r>
              <a:rPr baseline="30000" lang="en-US" sz="22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[2] </a:t>
            </a:r>
            <a:r>
              <a:rPr baseline="30000" lang="en-US" sz="22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[3]</a:t>
            </a:r>
            <a:r>
              <a:rPr lang="en-US" sz="2200">
                <a:solidFill>
                  <a:srgbClr val="202122"/>
                </a:solidFill>
                <a:highlight>
                  <a:srgbClr val="FFFFFF"/>
                </a:highlight>
              </a:rPr>
              <a:t> OOM 殺手中的</a:t>
            </a:r>
            <a:r>
              <a:rPr lang="en-US" sz="22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cgroup感知在 2018 年 10 月發布的</a:t>
            </a:r>
            <a:r>
              <a:rPr lang="en-US" sz="22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Linux 內核 4.19</a:t>
            </a:r>
            <a:r>
              <a:rPr lang="en-US" sz="2200">
                <a:solidFill>
                  <a:srgbClr val="202122"/>
                </a:solidFill>
                <a:highlight>
                  <a:srgbClr val="FFFFFF"/>
                </a:highlight>
              </a:rPr>
              <a:t>中實現，增加了殺死一個 cgroup 作為一個單元。</a:t>
            </a:r>
            <a:endParaRPr sz="2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200"/>
              <a:buChar char="●"/>
            </a:pPr>
            <a:r>
              <a:rPr lang="en-US" sz="2200">
                <a:solidFill>
                  <a:srgbClr val="202122"/>
                </a:solidFill>
                <a:highlight>
                  <a:srgbClr val="FFFFFF"/>
                </a:highlight>
              </a:rPr>
              <a:t>做為自我保護linux 核心服務不受影響的手段</a:t>
            </a:r>
            <a:r>
              <a:rPr lang="en-US" sz="2200">
                <a:solidFill>
                  <a:srgbClr val="202122"/>
                </a:solidFill>
                <a:highlight>
                  <a:schemeClr val="lt1"/>
                </a:highlight>
              </a:rPr>
              <a:t>。</a:t>
            </a:r>
            <a:endParaRPr sz="2200"/>
          </a:p>
        </p:txBody>
      </p:sp>
      <p:sp>
        <p:nvSpPr>
          <p:cNvPr id="159" name="Google Shape;159;g121a7a1b8b7_2_67"/>
          <p:cNvSpPr txBox="1"/>
          <p:nvPr/>
        </p:nvSpPr>
        <p:spPr>
          <a:xfrm>
            <a:off x="9254700" y="6141950"/>
            <a:ext cx="2507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https://en.wikipedia.org/wiki/Out_of_memory</a:t>
            </a:r>
            <a:endParaRPr sz="100"/>
          </a:p>
        </p:txBody>
      </p:sp>
      <p:sp>
        <p:nvSpPr>
          <p:cNvPr id="160" name="Google Shape;160;g121a7a1b8b7_2_67"/>
          <p:cNvSpPr txBox="1"/>
          <p:nvPr/>
        </p:nvSpPr>
        <p:spPr>
          <a:xfrm>
            <a:off x="330300" y="3721150"/>
            <a:ext cx="114321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既然設定 </a:t>
            </a:r>
            <a:r>
              <a:rPr lang="en-US" sz="2000">
                <a:solidFill>
                  <a:schemeClr val="dk1"/>
                </a:solidFill>
              </a:rPr>
              <a:t>limite,服務超用時會被 </a:t>
            </a:r>
            <a:r>
              <a:rPr lang="en-US" sz="2000">
                <a:solidFill>
                  <a:schemeClr val="dk1"/>
                </a:solidFill>
              </a:rPr>
              <a:t>kernel  殺掉, 所以不要設定 limite 就好了啊?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</a:t>
            </a:r>
            <a:r>
              <a:rPr lang="en-US">
                <a:solidFill>
                  <a:srgbClr val="FF0000"/>
                </a:solidFill>
              </a:rPr>
              <a:t>錯</a:t>
            </a:r>
            <a:endParaRPr>
              <a:solidFill>
                <a:srgbClr val="FF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不設定limite跟設定誰比較容易被殺?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  <a:r>
              <a:rPr lang="en-US">
                <a:solidFill>
                  <a:srgbClr val="FF0000"/>
                </a:solidFill>
              </a:rPr>
              <a:t>是的如果出現需要OOM時, kernel優先順序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	沒有設定cgroup的(limite) &gt; 使用率低的 (使用量limite使用量limite) &gt; limite 設定高的 &gt; 亂殺</a:t>
            </a:r>
            <a:endParaRPr>
              <a:solidFill>
                <a:srgbClr val="FF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設定了 limite 當大流量近來存取配到措施?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</a:t>
            </a:r>
            <a:r>
              <a:rPr lang="en-US">
                <a:solidFill>
                  <a:srgbClr val="FF0000"/>
                </a:solidFill>
              </a:rPr>
              <a:t>透過配置replica和 HPA 解決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>
            <p:ph type="title"/>
          </p:nvPr>
        </p:nvSpPr>
        <p:spPr>
          <a:xfrm>
            <a:off x="2186247" y="328613"/>
            <a:ext cx="9669691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End</a:t>
            </a:r>
            <a:endParaRPr/>
          </a:p>
        </p:txBody>
      </p:sp>
      <p:sp>
        <p:nvSpPr>
          <p:cNvPr id="166" name="Google Shape;166;p33"/>
          <p:cNvSpPr txBox="1"/>
          <p:nvPr>
            <p:ph idx="1" type="body"/>
          </p:nvPr>
        </p:nvSpPr>
        <p:spPr>
          <a:xfrm>
            <a:off x="379950" y="2768601"/>
            <a:ext cx="11432100" cy="11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4400"/>
              <a:t>Q&amp;A</a:t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4400"/>
              <a:t>謝謝聆聽</a:t>
            </a:r>
            <a:endParaRPr sz="44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1a7a1b8b7_0_1"/>
          <p:cNvSpPr txBox="1"/>
          <p:nvPr>
            <p:ph type="ctrTitle"/>
          </p:nvPr>
        </p:nvSpPr>
        <p:spPr>
          <a:xfrm>
            <a:off x="428400" y="1044750"/>
            <a:ext cx="5184600" cy="88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大綱</a:t>
            </a:r>
            <a:endParaRPr/>
          </a:p>
        </p:txBody>
      </p:sp>
      <p:sp>
        <p:nvSpPr>
          <p:cNvPr id="67" name="Google Shape;67;g121a7a1b8b7_0_1"/>
          <p:cNvSpPr txBox="1"/>
          <p:nvPr>
            <p:ph idx="1" type="subTitle"/>
          </p:nvPr>
        </p:nvSpPr>
        <p:spPr>
          <a:xfrm>
            <a:off x="324500" y="1631375"/>
            <a:ext cx="5091600" cy="4520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-366204" lvl="0" marL="457200" rtl="0" algn="l">
              <a:lnSpc>
                <a:spcPct val="115000"/>
              </a:lnSpc>
              <a:spcBef>
                <a:spcPts val="3900"/>
              </a:spcBef>
              <a:spcAft>
                <a:spcPts val="0"/>
              </a:spcAft>
              <a:buSzPts val="2167"/>
              <a:buAutoNum type="arabicPeriod"/>
            </a:pPr>
            <a:r>
              <a:rPr lang="en-US"/>
              <a:t>自我介紹</a:t>
            </a:r>
            <a:endParaRPr/>
          </a:p>
          <a:p>
            <a:pPr indent="-36620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67"/>
              <a:buAutoNum type="arabicPeriod"/>
            </a:pPr>
            <a:r>
              <a:rPr lang="en-US"/>
              <a:t>事先準備</a:t>
            </a:r>
            <a:endParaRPr/>
          </a:p>
          <a:p>
            <a:pPr indent="-36620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67"/>
              <a:buAutoNum type="arabicPeriod"/>
            </a:pPr>
            <a:r>
              <a:rPr lang="en-US"/>
              <a:t>Ingress、Service、Deployment、ReplicaSet、Pod 介紹</a:t>
            </a:r>
            <a:endParaRPr/>
          </a:p>
          <a:p>
            <a:pPr indent="-36620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67"/>
              <a:buAutoNum type="arabicPeriod"/>
            </a:pPr>
            <a:r>
              <a:rPr lang="en-US"/>
              <a:t>install wordpress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helm install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yaml install</a:t>
            </a:r>
            <a:endParaRPr sz="1800"/>
          </a:p>
          <a:p>
            <a:pPr indent="-36620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67"/>
              <a:buAutoNum type="arabicPeriod"/>
            </a:pPr>
            <a:r>
              <a:rPr lang="en-US"/>
              <a:t>UI Tools 介紹 &amp; install</a:t>
            </a:r>
            <a:endParaRPr/>
          </a:p>
          <a:p>
            <a:pPr indent="-35350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67"/>
              <a:buAutoNum type="arabicPeriod"/>
            </a:pPr>
            <a:r>
              <a:rPr lang="en-US" sz="1967"/>
              <a:t>Kubernetes Deployment Builder 使用</a:t>
            </a:r>
            <a:endParaRPr sz="1967"/>
          </a:p>
          <a:p>
            <a:pPr indent="-36620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67"/>
              <a:buAutoNum type="arabicPeriod"/>
            </a:pPr>
            <a:r>
              <a:rPr lang="en-US"/>
              <a:t>port-forward</a:t>
            </a:r>
            <a:endParaRPr/>
          </a:p>
          <a:p>
            <a:pPr indent="-36620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67"/>
              <a:buAutoNum type="arabicPeriod"/>
            </a:pPr>
            <a:r>
              <a:rPr lang="en-US"/>
              <a:t>scale pod</a:t>
            </a:r>
            <a:endParaRPr/>
          </a:p>
          <a:p>
            <a:pPr indent="-36620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67"/>
              <a:buAutoNum type="arabicPeriod"/>
            </a:pPr>
            <a:r>
              <a:rPr lang="en-US"/>
              <a:t>OOM killer 介紹</a:t>
            </a:r>
            <a:endParaRPr/>
          </a:p>
          <a:p>
            <a:pPr indent="-36620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67"/>
              <a:buAutoNum type="arabicPeriod"/>
            </a:pPr>
            <a:r>
              <a:rPr lang="en-US"/>
              <a:t>Q&amp;A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2186247" y="328613"/>
            <a:ext cx="9669691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who am i</a:t>
            </a:r>
            <a:endParaRPr/>
          </a:p>
        </p:txBody>
      </p:sp>
      <p:sp>
        <p:nvSpPr>
          <p:cNvPr id="74" name="Google Shape;74;p2"/>
          <p:cNvSpPr txBox="1"/>
          <p:nvPr>
            <p:ph idx="1" type="body"/>
          </p:nvPr>
        </p:nvSpPr>
        <p:spPr>
          <a:xfrm>
            <a:off x="423985" y="1196976"/>
            <a:ext cx="11431953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8150" lvl="0" marL="457200" rtl="0" algn="l">
              <a:spcBef>
                <a:spcPts val="400"/>
              </a:spcBef>
              <a:spcAft>
                <a:spcPts val="0"/>
              </a:spcAft>
              <a:buSzPts val="3300"/>
              <a:buChar char="●"/>
            </a:pPr>
            <a:r>
              <a:rPr lang="en-US" sz="3300"/>
              <a:t>劉仁璟, harry.liu</a:t>
            </a:r>
            <a:endParaRPr sz="33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3300"/>
              <a:t>目前在 academy 擔任 Devops 職務</a:t>
            </a:r>
            <a:endParaRPr sz="33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3300"/>
              <a:t>進入團隊 8個月</a:t>
            </a:r>
            <a:endParaRPr sz="33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3300"/>
              <a:t>主要熟悉 kubernetes &amp;&amp; 相關的 ecosystem, 其他...</a:t>
            </a:r>
            <a:endParaRPr sz="33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3300"/>
              <a:t>目前擁有認證:</a:t>
            </a:r>
            <a:endParaRPr sz="33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MCSE (Exchange)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MCSE (Sharepoint)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MCSA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LPIC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Suse Administration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CCNA</a:t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uFill>
                <a:noFill/>
              </a:uFill>
              <a:hlinkClick r:id="rId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type="title"/>
          </p:nvPr>
        </p:nvSpPr>
        <p:spPr>
          <a:xfrm>
            <a:off x="2186247" y="328613"/>
            <a:ext cx="9669691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事先準備</a:t>
            </a:r>
            <a:endParaRPr/>
          </a:p>
        </p:txBody>
      </p:sp>
      <p:sp>
        <p:nvSpPr>
          <p:cNvPr id="80" name="Google Shape;80;p3"/>
          <p:cNvSpPr txBox="1"/>
          <p:nvPr>
            <p:ph idx="1" type="body"/>
          </p:nvPr>
        </p:nvSpPr>
        <p:spPr>
          <a:xfrm>
            <a:off x="423985" y="1196976"/>
            <a:ext cx="11431953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拿到一個 kubeconfig 檔案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拿到一個github 連結 今日內容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電腦已經安裝好 kubectl, 並將並將</a:t>
            </a:r>
            <a:r>
              <a:rPr lang="en-US"/>
              <a:t>kubeconfig 放在對應位置</a:t>
            </a:r>
            <a:endParaRPr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mv </a:t>
            </a:r>
            <a:r>
              <a:rPr lang="en-US" sz="2300"/>
              <a:t>kubeconfig </a:t>
            </a:r>
            <a:r>
              <a:rPr lang="en-US" sz="2800"/>
              <a:t> </a:t>
            </a:r>
            <a:r>
              <a:rPr lang="en-US"/>
              <a:t>~/.kube/config</a:t>
            </a:r>
            <a:endParaRPr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kubectl tool install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https://kubernetes.io/docs/tasks/tools/install-kubectl-linux</a:t>
            </a:r>
            <a:r>
              <a:rPr lang="en-US"/>
              <a:t>/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https://kubernetes.io/docs/tasks/tools/install-kubectl-macos/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https://kubernetes.io/docs/tasks/tools/install-kubectl-windows/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執行 kubectl get pod 會出現 </a:t>
            </a:r>
            <a:r>
              <a:rPr lang="en-US" sz="2000">
                <a:solidFill>
                  <a:srgbClr val="DD7E6B"/>
                </a:solidFill>
              </a:rPr>
              <a:t>No resources found in defalut namespace</a:t>
            </a:r>
            <a:endParaRPr sz="2000">
              <a:solidFill>
                <a:srgbClr val="DD7E6B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1b8ad41eb_0_0"/>
          <p:cNvSpPr txBox="1"/>
          <p:nvPr>
            <p:ph type="title"/>
          </p:nvPr>
        </p:nvSpPr>
        <p:spPr>
          <a:xfrm>
            <a:off x="2186247" y="328613"/>
            <a:ext cx="9669600" cy="72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workshop </a:t>
            </a:r>
            <a:r>
              <a:rPr lang="en-US"/>
              <a:t>連結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21b8ad41eb_0_0"/>
          <p:cNvSpPr txBox="1"/>
          <p:nvPr>
            <p:ph idx="1" type="body"/>
          </p:nvPr>
        </p:nvSpPr>
        <p:spPr>
          <a:xfrm>
            <a:off x="379960" y="1207376"/>
            <a:ext cx="11432100" cy="496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https://github.com/harryliu123/daltawwK8sExerciseWorkshop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短網址: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https://reurl.cc/DdWrNe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開放到今天下班前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1a7a1b8b7_2_28"/>
          <p:cNvSpPr txBox="1"/>
          <p:nvPr>
            <p:ph type="title"/>
          </p:nvPr>
        </p:nvSpPr>
        <p:spPr>
          <a:xfrm>
            <a:off x="2186247" y="328613"/>
            <a:ext cx="9669600" cy="72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元件介紹</a:t>
            </a:r>
            <a:endParaRPr/>
          </a:p>
        </p:txBody>
      </p:sp>
      <p:sp>
        <p:nvSpPr>
          <p:cNvPr id="94" name="Google Shape;94;g121a7a1b8b7_2_28"/>
          <p:cNvSpPr txBox="1"/>
          <p:nvPr>
            <p:ph idx="1" type="body"/>
          </p:nvPr>
        </p:nvSpPr>
        <p:spPr>
          <a:xfrm>
            <a:off x="1195650" y="2932250"/>
            <a:ext cx="9800700" cy="118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3167"/>
              <a:t>Ingress、Service、Deployment、ReplicaSet、Pod</a:t>
            </a:r>
            <a:endParaRPr sz="4200">
              <a:solidFill>
                <a:srgbClr val="0087DC"/>
              </a:solidFill>
            </a:endParaRPr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200">
              <a:solidFill>
                <a:srgbClr val="0087D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1"/>
          <p:cNvSpPr txBox="1"/>
          <p:nvPr>
            <p:ph type="title"/>
          </p:nvPr>
        </p:nvSpPr>
        <p:spPr>
          <a:xfrm>
            <a:off x="2186247" y="328613"/>
            <a:ext cx="9669691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Ingress</a:t>
            </a:r>
            <a:endParaRPr/>
          </a:p>
        </p:txBody>
      </p:sp>
      <p:pic>
        <p:nvPicPr>
          <p:cNvPr descr="Diagram&#10;&#10;Description automatically generated" id="101" name="Google Shape;101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7525" y="1782825"/>
            <a:ext cx="6847500" cy="441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1"/>
          <p:cNvSpPr txBox="1"/>
          <p:nvPr/>
        </p:nvSpPr>
        <p:spPr>
          <a:xfrm>
            <a:off x="675400" y="1101450"/>
            <a:ext cx="59853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HTTP 和 HTTPS 路由暴露給集群 內的Service。流量路由 由 Ingress 資源上定義的規則控制。</a:t>
            </a:r>
            <a:endParaRPr/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/>
          <p:nvPr>
            <p:ph type="title"/>
          </p:nvPr>
        </p:nvSpPr>
        <p:spPr>
          <a:xfrm>
            <a:off x="2186247" y="328613"/>
            <a:ext cx="9669691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Service</a:t>
            </a:r>
            <a:endParaRPr/>
          </a:p>
        </p:txBody>
      </p:sp>
      <p:pic>
        <p:nvPicPr>
          <p:cNvPr descr="Diagram&#10;&#10;Description automatically generated" id="108" name="Google Shape;108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9274" y="1983724"/>
            <a:ext cx="6631500" cy="42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8"/>
          <p:cNvSpPr txBox="1"/>
          <p:nvPr/>
        </p:nvSpPr>
        <p:spPr>
          <a:xfrm>
            <a:off x="1122225" y="1052525"/>
            <a:ext cx="59853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Service: Kubernetes 為 Pod 提供了自己的 IP 地址和一組 Pod 的單個 DNS 名稱，並且可以在它們之間進行負載平衡作為網絡服務</a:t>
            </a:r>
            <a:endParaRPr/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type="title"/>
          </p:nvPr>
        </p:nvSpPr>
        <p:spPr>
          <a:xfrm>
            <a:off x="2186247" y="328613"/>
            <a:ext cx="96696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Deployment &amp; ReplicaSet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4"/>
          <p:cNvSpPr txBox="1"/>
          <p:nvPr>
            <p:ph idx="1" type="body"/>
          </p:nvPr>
        </p:nvSpPr>
        <p:spPr>
          <a:xfrm>
            <a:off x="423985" y="1196976"/>
            <a:ext cx="11431953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ReplicaSet: 一個用來識別可獲得的Pod 的集合的選擇算符、一個用來標明應該維護的副本個數的數值、一個用來指定應該創建新Pod 以滿足</a:t>
            </a:r>
            <a:r>
              <a:rPr b="1" lang="en-US" sz="1800"/>
              <a:t>副本</a:t>
            </a:r>
            <a:r>
              <a:rPr lang="en-US" sz="1800"/>
              <a:t>個數條件時要使用的Pod 模板等, 可以透過它來 </a:t>
            </a:r>
            <a:r>
              <a:rPr b="1" lang="en-US" sz="1800"/>
              <a:t>rollout / rollback</a:t>
            </a:r>
            <a:br>
              <a:rPr b="1" lang="en-US" sz="1800"/>
            </a:b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Deployment: 定義Deployment 以創建新的ReplicaSet，或刪除現有Deployment， 並通過新的Deployment 收養其資源ex: pods</a:t>
            </a:r>
            <a:endParaRPr sz="1800"/>
          </a:p>
        </p:txBody>
      </p:sp>
      <p:pic>
        <p:nvPicPr>
          <p:cNvPr id="116" name="Google Shape;116;p24"/>
          <p:cNvPicPr preferRelativeResize="0"/>
          <p:nvPr/>
        </p:nvPicPr>
        <p:blipFill rotWithShape="1">
          <a:blip r:embed="rId3">
            <a:alphaModFix/>
          </a:blip>
          <a:srcRect b="3956" l="21002" r="1770" t="9841"/>
          <a:stretch/>
        </p:blipFill>
        <p:spPr>
          <a:xfrm>
            <a:off x="3607585" y="2701941"/>
            <a:ext cx="6940154" cy="357977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4"/>
          <p:cNvSpPr/>
          <p:nvPr/>
        </p:nvSpPr>
        <p:spPr>
          <a:xfrm>
            <a:off x="6143637" y="5494047"/>
            <a:ext cx="1391591" cy="6718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93779" y="100144"/>
            <a:ext cx="4762174" cy="82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6_Office 佈景主題">
  <a:themeElements>
    <a:clrScheme name="6_Office 佈景主題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2022-03-27T13:01:37Z</dcterms:created>
  <dc:creator>Ming-Kai Jiau</dc:creator>
</cp:coreProperties>
</file>