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DM Sans Bold" charset="1" panose="00000000000000000000"/>
      <p:regular r:id="rId20"/>
    </p:embeddedFont>
    <p:embeddedFont>
      <p:font typeface="Raleway Italics" charset="1" panose="00000000000000000000"/>
      <p:regular r:id="rId21"/>
    </p:embeddedFont>
    <p:embeddedFont>
      <p:font typeface="Montserrat Heavy" charset="1" panose="00000A00000000000000"/>
      <p:regular r:id="rId22"/>
    </p:embeddedFont>
    <p:embeddedFont>
      <p:font typeface="Montserrat Semi-Bold" charset="1" panose="00000700000000000000"/>
      <p:regular r:id="rId23"/>
    </p:embeddedFont>
    <p:embeddedFont>
      <p:font typeface="HK Modular" charset="1" panose="00000800000000000000"/>
      <p:regular r:id="rId24"/>
    </p:embeddedFont>
    <p:embeddedFont>
      <p:font typeface="Raleway Bold Italics" charset="1" panose="00000000000000000000"/>
      <p:regular r:id="rId25"/>
    </p:embeddedFont>
    <p:embeddedFont>
      <p:font typeface="Mokoto" charset="1" panose="00000000000000000000"/>
      <p:regular r:id="rId26"/>
    </p:embeddedFont>
    <p:embeddedFont>
      <p:font typeface="Montserrat Medium" charset="1" panose="000006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6.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3.png" Type="http://schemas.openxmlformats.org/officeDocument/2006/relationships/image"/><Relationship Id="rId8"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6.png" Type="http://schemas.openxmlformats.org/officeDocument/2006/relationships/image"/><Relationship Id="rId2" Target="../media/image24.pn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8.jpe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 Id="rId9" Target="../media/image3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6.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 Id="rId8"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 Id="rId9"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 Id="rId9"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756814" y="-1354778"/>
            <a:ext cx="6531186" cy="11641778"/>
            <a:chOff x="0" y="0"/>
            <a:chExt cx="1720148" cy="3066147"/>
          </a:xfrm>
        </p:grpSpPr>
        <p:sp>
          <p:nvSpPr>
            <p:cNvPr name="Freeform 3" id="3"/>
            <p:cNvSpPr/>
            <p:nvPr/>
          </p:nvSpPr>
          <p:spPr>
            <a:xfrm flipH="false" flipV="false" rot="0">
              <a:off x="0" y="0"/>
              <a:ext cx="1720148" cy="3066147"/>
            </a:xfrm>
            <a:custGeom>
              <a:avLst/>
              <a:gdLst/>
              <a:ahLst/>
              <a:cxnLst/>
              <a:rect r="r" b="b" t="t" l="l"/>
              <a:pathLst>
                <a:path h="3066147" w="1720148">
                  <a:moveTo>
                    <a:pt x="0" y="0"/>
                  </a:moveTo>
                  <a:lnTo>
                    <a:pt x="1720148" y="0"/>
                  </a:lnTo>
                  <a:lnTo>
                    <a:pt x="1720148" y="3066147"/>
                  </a:lnTo>
                  <a:lnTo>
                    <a:pt x="0" y="3066147"/>
                  </a:lnTo>
                  <a:close/>
                </a:path>
              </a:pathLst>
            </a:custGeom>
            <a:gradFill rotWithShape="true">
              <a:gsLst>
                <a:gs pos="0">
                  <a:srgbClr val="000000">
                    <a:alpha val="0"/>
                  </a:srgbClr>
                </a:gs>
                <a:gs pos="100000">
                  <a:srgbClr val="000000">
                    <a:alpha val="100000"/>
                  </a:srgbClr>
                </a:gs>
              </a:gsLst>
              <a:lin ang="0"/>
            </a:gradFill>
          </p:spPr>
        </p:sp>
        <p:sp>
          <p:nvSpPr>
            <p:cNvPr name="TextBox 4" id="4"/>
            <p:cNvSpPr txBox="true"/>
            <p:nvPr/>
          </p:nvSpPr>
          <p:spPr>
            <a:xfrm>
              <a:off x="0" y="-38100"/>
              <a:ext cx="1720148" cy="3104247"/>
            </a:xfrm>
            <a:prstGeom prst="rect">
              <a:avLst/>
            </a:prstGeom>
          </p:spPr>
          <p:txBody>
            <a:bodyPr anchor="ctr" rtlCol="false" tIns="50800" lIns="50800" bIns="50800" rIns="50800"/>
            <a:lstStyle/>
            <a:p>
              <a:pPr algn="ctr">
                <a:lnSpc>
                  <a:spcPts val="2083"/>
                </a:lnSpc>
              </a:pPr>
            </a:p>
          </p:txBody>
        </p:sp>
      </p:grpSp>
      <p:sp>
        <p:nvSpPr>
          <p:cNvPr name="Freeform 5" id="5"/>
          <p:cNvSpPr/>
          <p:nvPr/>
        </p:nvSpPr>
        <p:spPr>
          <a:xfrm flipH="false" flipV="false" rot="674092">
            <a:off x="-3513169" y="8339629"/>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6" id="6"/>
          <p:cNvSpPr/>
          <p:nvPr/>
        </p:nvSpPr>
        <p:spPr>
          <a:xfrm flipH="true" flipV="true" rot="828919">
            <a:off x="1076036" y="-4819412"/>
            <a:ext cx="19149891" cy="6989710"/>
          </a:xfrm>
          <a:custGeom>
            <a:avLst/>
            <a:gdLst/>
            <a:ahLst/>
            <a:cxnLst/>
            <a:rect r="r" b="b" t="t" l="l"/>
            <a:pathLst>
              <a:path h="6989710" w="19149891">
                <a:moveTo>
                  <a:pt x="19149891" y="6989710"/>
                </a:moveTo>
                <a:lnTo>
                  <a:pt x="0" y="6989710"/>
                </a:lnTo>
                <a:lnTo>
                  <a:pt x="0" y="0"/>
                </a:lnTo>
                <a:lnTo>
                  <a:pt x="19149891" y="0"/>
                </a:lnTo>
                <a:lnTo>
                  <a:pt x="19149891" y="6989710"/>
                </a:lnTo>
                <a:close/>
              </a:path>
            </a:pathLst>
          </a:custGeom>
          <a:blipFill>
            <a:blip r:embed="rId2">
              <a:alphaModFix amt="43000"/>
            </a:blip>
            <a:stretch>
              <a:fillRect l="0" t="0" r="0" b="0"/>
            </a:stretch>
          </a:blipFill>
        </p:spPr>
      </p:sp>
      <p:sp>
        <p:nvSpPr>
          <p:cNvPr name="Freeform 7" id="7"/>
          <p:cNvSpPr/>
          <p:nvPr/>
        </p:nvSpPr>
        <p:spPr>
          <a:xfrm flipH="false" flipV="false" rot="0">
            <a:off x="2076543" y="1776216"/>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2593764" y="4906218"/>
            <a:ext cx="3427871" cy="787875"/>
            <a:chOff x="0" y="0"/>
            <a:chExt cx="4570495" cy="1050500"/>
          </a:xfrm>
        </p:grpSpPr>
        <p:grpSp>
          <p:nvGrpSpPr>
            <p:cNvPr name="Group 9" id="9"/>
            <p:cNvGrpSpPr/>
            <p:nvPr/>
          </p:nvGrpSpPr>
          <p:grpSpPr>
            <a:xfrm rot="0">
              <a:off x="0" y="0"/>
              <a:ext cx="4570495" cy="1050500"/>
              <a:chOff x="0" y="0"/>
              <a:chExt cx="1768157" cy="406400"/>
            </a:xfrm>
          </p:grpSpPr>
          <p:sp>
            <p:nvSpPr>
              <p:cNvPr name="Freeform 10" id="10"/>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11" id="11"/>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12" id="12"/>
            <p:cNvSpPr/>
            <p:nvPr/>
          </p:nvSpPr>
          <p:spPr>
            <a:xfrm flipH="false" flipV="false" rot="0">
              <a:off x="3105087" y="435703"/>
              <a:ext cx="492779" cy="232950"/>
            </a:xfrm>
            <a:custGeom>
              <a:avLst/>
              <a:gdLst/>
              <a:ahLst/>
              <a:cxnLst/>
              <a:rect r="r" b="b" t="t" l="l"/>
              <a:pathLst>
                <a:path h="232950" w="492779">
                  <a:moveTo>
                    <a:pt x="0" y="0"/>
                  </a:moveTo>
                  <a:lnTo>
                    <a:pt x="492780" y="0"/>
                  </a:lnTo>
                  <a:lnTo>
                    <a:pt x="492780" y="232950"/>
                  </a:lnTo>
                  <a:lnTo>
                    <a:pt x="0" y="2329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799410" y="397587"/>
              <a:ext cx="2025319" cy="356807"/>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grpSp>
      <p:sp>
        <p:nvSpPr>
          <p:cNvPr name="Freeform 14" id="14"/>
          <p:cNvSpPr/>
          <p:nvPr/>
        </p:nvSpPr>
        <p:spPr>
          <a:xfrm flipH="false" flipV="false" rot="0">
            <a:off x="16935331" y="139769"/>
            <a:ext cx="1212900" cy="1212900"/>
          </a:xfrm>
          <a:custGeom>
            <a:avLst/>
            <a:gdLst/>
            <a:ahLst/>
            <a:cxnLst/>
            <a:rect r="r" b="b" t="t" l="l"/>
            <a:pathLst>
              <a:path h="1212900" w="1212900">
                <a:moveTo>
                  <a:pt x="0" y="0"/>
                </a:moveTo>
                <a:lnTo>
                  <a:pt x="1212900" y="0"/>
                </a:lnTo>
                <a:lnTo>
                  <a:pt x="1212900" y="1212900"/>
                </a:lnTo>
                <a:lnTo>
                  <a:pt x="0" y="1212900"/>
                </a:lnTo>
                <a:lnTo>
                  <a:pt x="0" y="0"/>
                </a:lnTo>
                <a:close/>
              </a:path>
            </a:pathLst>
          </a:custGeom>
          <a:blipFill>
            <a:blip r:embed="rId7"/>
            <a:stretch>
              <a:fillRect l="0" t="0" r="0" b="0"/>
            </a:stretch>
          </a:blipFill>
        </p:spPr>
      </p:sp>
      <p:sp>
        <p:nvSpPr>
          <p:cNvPr name="TextBox 15" id="15"/>
          <p:cNvSpPr txBox="true"/>
          <p:nvPr/>
        </p:nvSpPr>
        <p:spPr>
          <a:xfrm rot="0">
            <a:off x="2275958" y="6645876"/>
            <a:ext cx="6530353" cy="1615957"/>
          </a:xfrm>
          <a:prstGeom prst="rect">
            <a:avLst/>
          </a:prstGeom>
        </p:spPr>
        <p:txBody>
          <a:bodyPr anchor="t" rtlCol="false" tIns="0" lIns="0" bIns="0" rIns="0">
            <a:spAutoFit/>
          </a:bodyPr>
          <a:lstStyle/>
          <a:p>
            <a:pPr algn="l">
              <a:lnSpc>
                <a:spcPts val="4166"/>
              </a:lnSpc>
            </a:pPr>
            <a:r>
              <a:rPr lang="en-US" sz="4385" i="true">
                <a:solidFill>
                  <a:srgbClr val="FFFFFF"/>
                </a:solidFill>
                <a:latin typeface="Raleway Italics"/>
                <a:ea typeface="Raleway Italics"/>
                <a:cs typeface="Raleway Italics"/>
                <a:sym typeface="Raleway Italics"/>
              </a:rPr>
              <a:t>STUDENT : Hạ Huy Thiện</a:t>
            </a:r>
          </a:p>
          <a:p>
            <a:pPr algn="l">
              <a:lnSpc>
                <a:spcPts val="4166"/>
              </a:lnSpc>
            </a:pPr>
          </a:p>
          <a:p>
            <a:pPr algn="l">
              <a:lnSpc>
                <a:spcPts val="4166"/>
              </a:lnSpc>
            </a:pPr>
            <a:r>
              <a:rPr lang="en-US" sz="4385" i="true">
                <a:solidFill>
                  <a:srgbClr val="FFFFFF"/>
                </a:solidFill>
                <a:latin typeface="Raleway Italics"/>
                <a:ea typeface="Raleway Italics"/>
                <a:cs typeface="Raleway Italics"/>
                <a:sym typeface="Raleway Italics"/>
              </a:rPr>
              <a:t>Class : K16 AI&amp;RB</a:t>
            </a:r>
          </a:p>
        </p:txBody>
      </p:sp>
      <p:sp>
        <p:nvSpPr>
          <p:cNvPr name="TextBox 16" id="16"/>
          <p:cNvSpPr txBox="true"/>
          <p:nvPr/>
        </p:nvSpPr>
        <p:spPr>
          <a:xfrm rot="0">
            <a:off x="2117873" y="4889025"/>
            <a:ext cx="9506012" cy="871968"/>
          </a:xfrm>
          <a:prstGeom prst="rect">
            <a:avLst/>
          </a:prstGeom>
        </p:spPr>
        <p:txBody>
          <a:bodyPr anchor="t" rtlCol="false" tIns="0" lIns="0" bIns="0" rIns="0">
            <a:spAutoFit/>
          </a:bodyPr>
          <a:lstStyle/>
          <a:p>
            <a:pPr algn="l">
              <a:lnSpc>
                <a:spcPts val="6425"/>
              </a:lnSpc>
            </a:pPr>
            <a:r>
              <a:rPr lang="en-US" sz="6763" b="true">
                <a:solidFill>
                  <a:srgbClr val="36E9FD"/>
                </a:solidFill>
                <a:latin typeface="Montserrat Heavy"/>
                <a:ea typeface="Montserrat Heavy"/>
                <a:cs typeface="Montserrat Heavy"/>
                <a:sym typeface="Montserrat Heavy"/>
              </a:rPr>
              <a:t>TOPIC : Game maze</a:t>
            </a:r>
          </a:p>
        </p:txBody>
      </p:sp>
      <p:sp>
        <p:nvSpPr>
          <p:cNvPr name="TextBox 17" id="17"/>
          <p:cNvSpPr txBox="true"/>
          <p:nvPr/>
        </p:nvSpPr>
        <p:spPr>
          <a:xfrm rot="0">
            <a:off x="2117873" y="2781929"/>
            <a:ext cx="6695133" cy="1517010"/>
          </a:xfrm>
          <a:prstGeom prst="rect">
            <a:avLst/>
          </a:prstGeom>
        </p:spPr>
        <p:txBody>
          <a:bodyPr anchor="t" rtlCol="false" tIns="0" lIns="0" bIns="0" rIns="0">
            <a:spAutoFit/>
          </a:bodyPr>
          <a:lstStyle/>
          <a:p>
            <a:pPr algn="l">
              <a:lnSpc>
                <a:spcPts val="5775"/>
              </a:lnSpc>
            </a:pPr>
            <a:r>
              <a:rPr lang="en-US" sz="6079" b="true">
                <a:solidFill>
                  <a:srgbClr val="36E9FD"/>
                </a:solidFill>
                <a:latin typeface="Montserrat Heavy"/>
                <a:ea typeface="Montserrat Heavy"/>
                <a:cs typeface="Montserrat Heavy"/>
                <a:sym typeface="Montserrat Heavy"/>
              </a:rPr>
              <a:t>REINFORMENT LEARNING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756814" y="-403607"/>
            <a:ext cx="6531186" cy="11641778"/>
            <a:chOff x="0" y="0"/>
            <a:chExt cx="1720148" cy="3066147"/>
          </a:xfrm>
        </p:grpSpPr>
        <p:sp>
          <p:nvSpPr>
            <p:cNvPr name="Freeform 3" id="3"/>
            <p:cNvSpPr/>
            <p:nvPr/>
          </p:nvSpPr>
          <p:spPr>
            <a:xfrm flipH="false" flipV="false" rot="0">
              <a:off x="0" y="0"/>
              <a:ext cx="1720148" cy="3066147"/>
            </a:xfrm>
            <a:custGeom>
              <a:avLst/>
              <a:gdLst/>
              <a:ahLst/>
              <a:cxnLst/>
              <a:rect r="r" b="b" t="t" l="l"/>
              <a:pathLst>
                <a:path h="3066147" w="1720148">
                  <a:moveTo>
                    <a:pt x="0" y="0"/>
                  </a:moveTo>
                  <a:lnTo>
                    <a:pt x="1720148" y="0"/>
                  </a:lnTo>
                  <a:lnTo>
                    <a:pt x="1720148" y="3066147"/>
                  </a:lnTo>
                  <a:lnTo>
                    <a:pt x="0" y="3066147"/>
                  </a:lnTo>
                  <a:close/>
                </a:path>
              </a:pathLst>
            </a:custGeom>
            <a:gradFill rotWithShape="true">
              <a:gsLst>
                <a:gs pos="0">
                  <a:srgbClr val="000000">
                    <a:alpha val="0"/>
                  </a:srgbClr>
                </a:gs>
                <a:gs pos="100000">
                  <a:srgbClr val="000000">
                    <a:alpha val="56000"/>
                  </a:srgbClr>
                </a:gs>
              </a:gsLst>
              <a:lin ang="0"/>
            </a:gradFill>
          </p:spPr>
        </p:sp>
        <p:sp>
          <p:nvSpPr>
            <p:cNvPr name="TextBox 4" id="4"/>
            <p:cNvSpPr txBox="true"/>
            <p:nvPr/>
          </p:nvSpPr>
          <p:spPr>
            <a:xfrm>
              <a:off x="0" y="-38100"/>
              <a:ext cx="1720148" cy="3104247"/>
            </a:xfrm>
            <a:prstGeom prst="rect">
              <a:avLst/>
            </a:prstGeom>
          </p:spPr>
          <p:txBody>
            <a:bodyPr anchor="ctr" rtlCol="false" tIns="50800" lIns="50800" bIns="50800" rIns="50800"/>
            <a:lstStyle/>
            <a:p>
              <a:pPr algn="ctr">
                <a:lnSpc>
                  <a:spcPts val="2083"/>
                </a:lnSpc>
              </a:pPr>
            </a:p>
          </p:txBody>
        </p:sp>
      </p:grpSp>
      <p:sp>
        <p:nvSpPr>
          <p:cNvPr name="Freeform 5" id="5"/>
          <p:cNvSpPr/>
          <p:nvPr/>
        </p:nvSpPr>
        <p:spPr>
          <a:xfrm flipH="false" flipV="true" rot="244472">
            <a:off x="-655069" y="-5609139"/>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6" id="6"/>
          <p:cNvSpPr/>
          <p:nvPr/>
        </p:nvSpPr>
        <p:spPr>
          <a:xfrm flipH="false" flipV="false" rot="0">
            <a:off x="13238605" y="153382"/>
            <a:ext cx="658167" cy="595940"/>
          </a:xfrm>
          <a:custGeom>
            <a:avLst/>
            <a:gdLst/>
            <a:ahLst/>
            <a:cxnLst/>
            <a:rect r="r" b="b" t="t" l="l"/>
            <a:pathLst>
              <a:path h="595940" w="658167">
                <a:moveTo>
                  <a:pt x="0" y="0"/>
                </a:moveTo>
                <a:lnTo>
                  <a:pt x="658166" y="0"/>
                </a:lnTo>
                <a:lnTo>
                  <a:pt x="658166"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6999119" y="8979520"/>
            <a:ext cx="3427871" cy="787875"/>
            <a:chOff x="0" y="0"/>
            <a:chExt cx="1768157" cy="406400"/>
          </a:xfrm>
        </p:grpSpPr>
        <p:sp>
          <p:nvSpPr>
            <p:cNvPr name="Freeform 8" id="8"/>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9" id="9"/>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10" id="10"/>
          <p:cNvSpPr/>
          <p:nvPr/>
        </p:nvSpPr>
        <p:spPr>
          <a:xfrm flipH="false" flipV="false" rot="0">
            <a:off x="9682818" y="9286102"/>
            <a:ext cx="369584" cy="174713"/>
          </a:xfrm>
          <a:custGeom>
            <a:avLst/>
            <a:gdLst/>
            <a:ahLst/>
            <a:cxnLst/>
            <a:rect r="r" b="b" t="t" l="l"/>
            <a:pathLst>
              <a:path h="174713" w="369584">
                <a:moveTo>
                  <a:pt x="0" y="0"/>
                </a:moveTo>
                <a:lnTo>
                  <a:pt x="369585" y="0"/>
                </a:lnTo>
                <a:lnTo>
                  <a:pt x="369585" y="174712"/>
                </a:lnTo>
                <a:lnTo>
                  <a:pt x="0" y="17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672401" y="1358261"/>
            <a:ext cx="2691369" cy="2691369"/>
          </a:xfrm>
          <a:custGeom>
            <a:avLst/>
            <a:gdLst/>
            <a:ahLst/>
            <a:cxnLst/>
            <a:rect r="r" b="b" t="t" l="l"/>
            <a:pathLst>
              <a:path h="2691369" w="2691369">
                <a:moveTo>
                  <a:pt x="0" y="0"/>
                </a:moveTo>
                <a:lnTo>
                  <a:pt x="2691368" y="0"/>
                </a:lnTo>
                <a:lnTo>
                  <a:pt x="2691368" y="2691369"/>
                </a:lnTo>
                <a:lnTo>
                  <a:pt x="0" y="26913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8359953" y="1687292"/>
            <a:ext cx="9278168" cy="5103681"/>
          </a:xfrm>
          <a:custGeom>
            <a:avLst/>
            <a:gdLst/>
            <a:ahLst/>
            <a:cxnLst/>
            <a:rect r="r" b="b" t="t" l="l"/>
            <a:pathLst>
              <a:path h="5103681" w="9278168">
                <a:moveTo>
                  <a:pt x="0" y="0"/>
                </a:moveTo>
                <a:lnTo>
                  <a:pt x="9278168" y="0"/>
                </a:lnTo>
                <a:lnTo>
                  <a:pt x="9278168" y="5103682"/>
                </a:lnTo>
                <a:lnTo>
                  <a:pt x="0" y="5103682"/>
                </a:lnTo>
                <a:lnTo>
                  <a:pt x="0" y="0"/>
                </a:lnTo>
                <a:close/>
              </a:path>
            </a:pathLst>
          </a:custGeom>
          <a:blipFill>
            <a:blip r:embed="rId9"/>
            <a:stretch>
              <a:fillRect l="-465" t="0" r="-465" b="0"/>
            </a:stretch>
          </a:blipFill>
        </p:spPr>
      </p:sp>
      <p:sp>
        <p:nvSpPr>
          <p:cNvPr name="Freeform 13" id="13"/>
          <p:cNvSpPr/>
          <p:nvPr/>
        </p:nvSpPr>
        <p:spPr>
          <a:xfrm flipH="false" flipV="false" rot="0">
            <a:off x="1272840" y="1637214"/>
            <a:ext cx="6680719" cy="5203837"/>
          </a:xfrm>
          <a:custGeom>
            <a:avLst/>
            <a:gdLst/>
            <a:ahLst/>
            <a:cxnLst/>
            <a:rect r="r" b="b" t="t" l="l"/>
            <a:pathLst>
              <a:path h="5203837" w="6680719">
                <a:moveTo>
                  <a:pt x="0" y="0"/>
                </a:moveTo>
                <a:lnTo>
                  <a:pt x="6680720" y="0"/>
                </a:lnTo>
                <a:lnTo>
                  <a:pt x="6680720" y="5203837"/>
                </a:lnTo>
                <a:lnTo>
                  <a:pt x="0" y="5203837"/>
                </a:lnTo>
                <a:lnTo>
                  <a:pt x="0" y="0"/>
                </a:lnTo>
                <a:close/>
              </a:path>
            </a:pathLst>
          </a:custGeom>
          <a:blipFill>
            <a:blip r:embed="rId10"/>
            <a:stretch>
              <a:fillRect l="0" t="0" r="0" b="0"/>
            </a:stretch>
          </a:blipFill>
        </p:spPr>
      </p:sp>
      <p:sp>
        <p:nvSpPr>
          <p:cNvPr name="TextBox 14" id="14"/>
          <p:cNvSpPr txBox="true"/>
          <p:nvPr/>
        </p:nvSpPr>
        <p:spPr>
          <a:xfrm rot="0">
            <a:off x="7953560" y="9269421"/>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15" id="15"/>
          <p:cNvSpPr txBox="true"/>
          <p:nvPr/>
        </p:nvSpPr>
        <p:spPr>
          <a:xfrm rot="0">
            <a:off x="928325" y="651377"/>
            <a:ext cx="9176274" cy="1105450"/>
          </a:xfrm>
          <a:prstGeom prst="rect">
            <a:avLst/>
          </a:prstGeom>
        </p:spPr>
        <p:txBody>
          <a:bodyPr anchor="t" rtlCol="false" tIns="0" lIns="0" bIns="0" rIns="0">
            <a:spAutoFit/>
          </a:bodyPr>
          <a:lstStyle/>
          <a:p>
            <a:pPr algn="l">
              <a:lnSpc>
                <a:spcPts val="8143"/>
              </a:lnSpc>
            </a:pPr>
            <a:r>
              <a:rPr lang="en-US" sz="8572" b="true">
                <a:solidFill>
                  <a:srgbClr val="36E9FD"/>
                </a:solidFill>
                <a:latin typeface="Montserrat Semi-Bold"/>
                <a:ea typeface="Montserrat Semi-Bold"/>
                <a:cs typeface="Montserrat Semi-Bold"/>
                <a:sym typeface="Montserrat Semi-Bold"/>
              </a:rPr>
              <a:t>Results</a:t>
            </a:r>
          </a:p>
        </p:txBody>
      </p:sp>
      <p:sp>
        <p:nvSpPr>
          <p:cNvPr name="TextBox 16" id="16"/>
          <p:cNvSpPr txBox="true"/>
          <p:nvPr/>
        </p:nvSpPr>
        <p:spPr>
          <a:xfrm rot="0">
            <a:off x="1643696" y="9183696"/>
            <a:ext cx="1255568" cy="667440"/>
          </a:xfrm>
          <a:prstGeom prst="rect">
            <a:avLst/>
          </a:prstGeom>
        </p:spPr>
        <p:txBody>
          <a:bodyPr anchor="t" rtlCol="false" tIns="0" lIns="0" bIns="0" rIns="0">
            <a:spAutoFit/>
          </a:bodyPr>
          <a:lstStyle/>
          <a:p>
            <a:pPr algn="l">
              <a:lnSpc>
                <a:spcPts val="5345"/>
              </a:lnSpc>
            </a:pPr>
            <a:r>
              <a:rPr lang="en-US" sz="4143">
                <a:solidFill>
                  <a:srgbClr val="FFFFFF"/>
                </a:solidFill>
                <a:latin typeface="Mokoto"/>
                <a:ea typeface="Mokoto"/>
                <a:cs typeface="Mokoto"/>
                <a:sym typeface="Mokoto"/>
              </a:rPr>
              <a:t>08</a:t>
            </a:r>
          </a:p>
        </p:txBody>
      </p:sp>
      <p:grpSp>
        <p:nvGrpSpPr>
          <p:cNvPr name="Group 17" id="17"/>
          <p:cNvGrpSpPr/>
          <p:nvPr/>
        </p:nvGrpSpPr>
        <p:grpSpPr>
          <a:xfrm rot="0">
            <a:off x="2899264" y="7230208"/>
            <a:ext cx="3427871" cy="787875"/>
            <a:chOff x="0" y="0"/>
            <a:chExt cx="1768157" cy="406400"/>
          </a:xfrm>
        </p:grpSpPr>
        <p:sp>
          <p:nvSpPr>
            <p:cNvPr name="Freeform 18" id="18"/>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19" id="19"/>
            <p:cNvSpPr txBox="true"/>
            <p:nvPr/>
          </p:nvSpPr>
          <p:spPr>
            <a:xfrm>
              <a:off x="0" y="-38100"/>
              <a:ext cx="1768157" cy="444500"/>
            </a:xfrm>
            <a:prstGeom prst="rect">
              <a:avLst/>
            </a:prstGeom>
          </p:spPr>
          <p:txBody>
            <a:bodyPr anchor="ctr" rtlCol="false" tIns="50800" lIns="50800" bIns="50800" rIns="50800"/>
            <a:lstStyle/>
            <a:p>
              <a:pPr algn="ctr">
                <a:lnSpc>
                  <a:spcPts val="2083"/>
                </a:lnSpc>
              </a:pPr>
              <a:r>
                <a:rPr lang="en-US" sz="1488" spc="99">
                  <a:solidFill>
                    <a:srgbClr val="FFFFFF"/>
                  </a:solidFill>
                  <a:latin typeface="HK Modular"/>
                  <a:ea typeface="HK Modular"/>
                  <a:cs typeface="HK Modular"/>
                  <a:sym typeface="HK Modular"/>
                </a:rPr>
                <a:t>Q-LEARNING</a:t>
              </a:r>
            </a:p>
          </p:txBody>
        </p:sp>
      </p:grpSp>
      <p:grpSp>
        <p:nvGrpSpPr>
          <p:cNvPr name="Group 20" id="20"/>
          <p:cNvGrpSpPr/>
          <p:nvPr/>
        </p:nvGrpSpPr>
        <p:grpSpPr>
          <a:xfrm rot="0">
            <a:off x="12182835" y="7230208"/>
            <a:ext cx="3427871" cy="787875"/>
            <a:chOff x="0" y="0"/>
            <a:chExt cx="1768157" cy="406400"/>
          </a:xfrm>
        </p:grpSpPr>
        <p:sp>
          <p:nvSpPr>
            <p:cNvPr name="Freeform 21" id="21"/>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22" id="22"/>
            <p:cNvSpPr txBox="true"/>
            <p:nvPr/>
          </p:nvSpPr>
          <p:spPr>
            <a:xfrm>
              <a:off x="0" y="-38100"/>
              <a:ext cx="1768157" cy="444500"/>
            </a:xfrm>
            <a:prstGeom prst="rect">
              <a:avLst/>
            </a:prstGeom>
          </p:spPr>
          <p:txBody>
            <a:bodyPr anchor="ctr" rtlCol="false" tIns="50800" lIns="50800" bIns="50800" rIns="50800"/>
            <a:lstStyle/>
            <a:p>
              <a:pPr algn="ctr">
                <a:lnSpc>
                  <a:spcPts val="2083"/>
                </a:lnSpc>
              </a:pPr>
              <a:r>
                <a:rPr lang="en-US" sz="1488" spc="99">
                  <a:solidFill>
                    <a:srgbClr val="FFFFFF"/>
                  </a:solidFill>
                  <a:latin typeface="HK Modular"/>
                  <a:ea typeface="HK Modular"/>
                  <a:cs typeface="HK Modular"/>
                  <a:sym typeface="HK Modular"/>
                </a:rPr>
                <a:t>SARSA</a:t>
              </a:r>
            </a:p>
          </p:txBody>
        </p:sp>
      </p:grpSp>
      <p:sp>
        <p:nvSpPr>
          <p:cNvPr name="Freeform 23" id="23"/>
          <p:cNvSpPr/>
          <p:nvPr/>
        </p:nvSpPr>
        <p:spPr>
          <a:xfrm flipH="false" flipV="false" rot="0">
            <a:off x="16935331" y="139769"/>
            <a:ext cx="1212900" cy="1212900"/>
          </a:xfrm>
          <a:custGeom>
            <a:avLst/>
            <a:gdLst/>
            <a:ahLst/>
            <a:cxnLst/>
            <a:rect r="r" b="b" t="t" l="l"/>
            <a:pathLst>
              <a:path h="1212900" w="1212900">
                <a:moveTo>
                  <a:pt x="0" y="0"/>
                </a:moveTo>
                <a:lnTo>
                  <a:pt x="1212900" y="0"/>
                </a:lnTo>
                <a:lnTo>
                  <a:pt x="1212900" y="1212900"/>
                </a:lnTo>
                <a:lnTo>
                  <a:pt x="0" y="1212900"/>
                </a:lnTo>
                <a:lnTo>
                  <a:pt x="0" y="0"/>
                </a:lnTo>
                <a:close/>
              </a:path>
            </a:pathLst>
          </a:custGeom>
          <a:blipFill>
            <a:blip r:embed="rId11"/>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true" rot="1572293">
            <a:off x="8617506" y="-3131115"/>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3" id="3"/>
          <p:cNvSpPr/>
          <p:nvPr/>
        </p:nvSpPr>
        <p:spPr>
          <a:xfrm flipH="false" flipV="false" rot="0">
            <a:off x="-601138" y="8519516"/>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4" id="4"/>
          <p:cNvSpPr/>
          <p:nvPr/>
        </p:nvSpPr>
        <p:spPr>
          <a:xfrm flipH="false" flipV="false" rot="0">
            <a:off x="1847428" y="432760"/>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176512" y="8538566"/>
            <a:ext cx="3427871" cy="787875"/>
            <a:chOff x="0" y="0"/>
            <a:chExt cx="1768157" cy="406400"/>
          </a:xfrm>
        </p:grpSpPr>
        <p:sp>
          <p:nvSpPr>
            <p:cNvPr name="Freeform 6" id="6"/>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7" id="7"/>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8" id="8"/>
          <p:cNvSpPr/>
          <p:nvPr/>
        </p:nvSpPr>
        <p:spPr>
          <a:xfrm flipH="false" flipV="false" rot="0">
            <a:off x="4505327" y="8865343"/>
            <a:ext cx="369584" cy="174713"/>
          </a:xfrm>
          <a:custGeom>
            <a:avLst/>
            <a:gdLst/>
            <a:ahLst/>
            <a:cxnLst/>
            <a:rect r="r" b="b" t="t" l="l"/>
            <a:pathLst>
              <a:path h="174713" w="369584">
                <a:moveTo>
                  <a:pt x="0" y="0"/>
                </a:moveTo>
                <a:lnTo>
                  <a:pt x="369585" y="0"/>
                </a:lnTo>
                <a:lnTo>
                  <a:pt x="369585" y="174713"/>
                </a:lnTo>
                <a:lnTo>
                  <a:pt x="0" y="1747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8785907" y="2296312"/>
            <a:ext cx="6131005" cy="6055430"/>
          </a:xfrm>
          <a:custGeom>
            <a:avLst/>
            <a:gdLst/>
            <a:ahLst/>
            <a:cxnLst/>
            <a:rect r="r" b="b" t="t" l="l"/>
            <a:pathLst>
              <a:path h="6055430" w="6131005">
                <a:moveTo>
                  <a:pt x="0" y="0"/>
                </a:moveTo>
                <a:lnTo>
                  <a:pt x="6131006" y="0"/>
                </a:lnTo>
                <a:lnTo>
                  <a:pt x="6131006" y="6055430"/>
                </a:lnTo>
                <a:lnTo>
                  <a:pt x="0" y="6055430"/>
                </a:lnTo>
                <a:lnTo>
                  <a:pt x="0" y="0"/>
                </a:lnTo>
                <a:close/>
              </a:path>
            </a:pathLst>
          </a:custGeom>
          <a:blipFill>
            <a:blip r:embed="rId7"/>
            <a:stretch>
              <a:fillRect l="0" t="0" r="0" b="0"/>
            </a:stretch>
          </a:blipFill>
        </p:spPr>
      </p:sp>
      <p:sp>
        <p:nvSpPr>
          <p:cNvPr name="TextBox 10" id="10"/>
          <p:cNvSpPr txBox="true"/>
          <p:nvPr/>
        </p:nvSpPr>
        <p:spPr>
          <a:xfrm rot="0">
            <a:off x="2776069" y="8848663"/>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11" id="11"/>
          <p:cNvSpPr txBox="true"/>
          <p:nvPr/>
        </p:nvSpPr>
        <p:spPr>
          <a:xfrm rot="0">
            <a:off x="1847428" y="1590971"/>
            <a:ext cx="6938479" cy="1553556"/>
          </a:xfrm>
          <a:prstGeom prst="rect">
            <a:avLst/>
          </a:prstGeom>
        </p:spPr>
        <p:txBody>
          <a:bodyPr anchor="t" rtlCol="false" tIns="0" lIns="0" bIns="0" rIns="0">
            <a:spAutoFit/>
          </a:bodyPr>
          <a:lstStyle/>
          <a:p>
            <a:pPr algn="l">
              <a:lnSpc>
                <a:spcPts val="5906"/>
              </a:lnSpc>
            </a:pPr>
            <a:r>
              <a:rPr lang="en-US" sz="6217" b="true">
                <a:solidFill>
                  <a:srgbClr val="FFFFFF"/>
                </a:solidFill>
                <a:latin typeface="Montserrat Semi-Bold"/>
                <a:ea typeface="Montserrat Semi-Bold"/>
                <a:cs typeface="Montserrat Semi-Bold"/>
                <a:sym typeface="Montserrat Semi-Bold"/>
              </a:rPr>
              <a:t>Hyperparameter Tuning</a:t>
            </a:r>
          </a:p>
        </p:txBody>
      </p:sp>
      <p:sp>
        <p:nvSpPr>
          <p:cNvPr name="TextBox 12" id="12"/>
          <p:cNvSpPr txBox="true"/>
          <p:nvPr/>
        </p:nvSpPr>
        <p:spPr>
          <a:xfrm rot="0">
            <a:off x="1588009" y="3634177"/>
            <a:ext cx="6986171" cy="3272330"/>
          </a:xfrm>
          <a:prstGeom prst="rect">
            <a:avLst/>
          </a:prstGeom>
        </p:spPr>
        <p:txBody>
          <a:bodyPr anchor="t" rtlCol="false" tIns="0" lIns="0" bIns="0" rIns="0">
            <a:spAutoFit/>
          </a:bodyPr>
          <a:lstStyle/>
          <a:p>
            <a:pPr algn="l">
              <a:lnSpc>
                <a:spcPts val="3706"/>
              </a:lnSpc>
            </a:pPr>
            <a:r>
              <a:rPr lang="en-US" sz="2873" i="true">
                <a:solidFill>
                  <a:srgbClr val="FFFFFF"/>
                </a:solidFill>
                <a:latin typeface="Raleway Italics"/>
                <a:ea typeface="Raleway Italics"/>
                <a:cs typeface="Raleway Italics"/>
                <a:sym typeface="Raleway Italics"/>
              </a:rPr>
              <a:t>For the Q-learning algorithm:</a:t>
            </a:r>
          </a:p>
          <a:p>
            <a:pPr algn="l">
              <a:lnSpc>
                <a:spcPts val="3706"/>
              </a:lnSpc>
            </a:pPr>
            <a:r>
              <a:rPr lang="en-US" sz="2873" i="true">
                <a:solidFill>
                  <a:srgbClr val="FFFFFF"/>
                </a:solidFill>
                <a:latin typeface="Raleway Italics"/>
                <a:ea typeface="Raleway Italics"/>
                <a:cs typeface="Raleway Italics"/>
                <a:sym typeface="Raleway Italics"/>
              </a:rPr>
              <a:t>When we change the parameters as follows:</a:t>
            </a:r>
          </a:p>
          <a:p>
            <a:pPr algn="l">
              <a:lnSpc>
                <a:spcPts val="3706"/>
              </a:lnSpc>
            </a:pPr>
            <a:r>
              <a:rPr lang="en-US" sz="2873" i="true">
                <a:solidFill>
                  <a:srgbClr val="FFFFFF"/>
                </a:solidFill>
                <a:latin typeface="Raleway Italics"/>
                <a:ea typeface="Raleway Italics"/>
                <a:cs typeface="Raleway Italics"/>
                <a:sym typeface="Raleway Italics"/>
              </a:rPr>
              <a:t>• learning rate = 0.2</a:t>
            </a:r>
          </a:p>
          <a:p>
            <a:pPr algn="l">
              <a:lnSpc>
                <a:spcPts val="3706"/>
              </a:lnSpc>
            </a:pPr>
            <a:r>
              <a:rPr lang="en-US" sz="2873" i="true">
                <a:solidFill>
                  <a:srgbClr val="FFFFFF"/>
                </a:solidFill>
                <a:latin typeface="Raleway Italics"/>
                <a:ea typeface="Raleway Italics"/>
                <a:cs typeface="Raleway Italics"/>
                <a:sym typeface="Raleway Italics"/>
              </a:rPr>
              <a:t>• discount factor = 0.8</a:t>
            </a:r>
          </a:p>
          <a:p>
            <a:pPr algn="l">
              <a:lnSpc>
                <a:spcPts val="3706"/>
              </a:lnSpc>
            </a:pPr>
            <a:r>
              <a:rPr lang="en-US" sz="2873" i="true">
                <a:solidFill>
                  <a:srgbClr val="FFFFFF"/>
                </a:solidFill>
                <a:latin typeface="Raleway Italics"/>
                <a:ea typeface="Raleway Italics"/>
                <a:cs typeface="Raleway Italics"/>
                <a:sym typeface="Raleway Italics"/>
              </a:rPr>
              <a:t>• exploration start = 0.5</a:t>
            </a:r>
          </a:p>
          <a:p>
            <a:pPr algn="l">
              <a:lnSpc>
                <a:spcPts val="3706"/>
              </a:lnSpc>
            </a:pPr>
            <a:r>
              <a:rPr lang="en-US" sz="2873" i="true">
                <a:solidFill>
                  <a:srgbClr val="FFFFFF"/>
                </a:solidFill>
                <a:latin typeface="Raleway Italics"/>
                <a:ea typeface="Raleway Italics"/>
                <a:cs typeface="Raleway Italics"/>
                <a:sym typeface="Raleway Italics"/>
              </a:rPr>
              <a:t>• exploration end = 0.1</a:t>
            </a:r>
          </a:p>
        </p:txBody>
      </p:sp>
      <p:sp>
        <p:nvSpPr>
          <p:cNvPr name="TextBox 13" id="13"/>
          <p:cNvSpPr txBox="true"/>
          <p:nvPr/>
        </p:nvSpPr>
        <p:spPr>
          <a:xfrm rot="0">
            <a:off x="16104928" y="1599114"/>
            <a:ext cx="830403"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09</a:t>
            </a:r>
          </a:p>
        </p:txBody>
      </p:sp>
      <p:sp>
        <p:nvSpPr>
          <p:cNvPr name="Freeform 14" id="14"/>
          <p:cNvSpPr/>
          <p:nvPr/>
        </p:nvSpPr>
        <p:spPr>
          <a:xfrm flipH="false" flipV="false" rot="0">
            <a:off x="16935331" y="139769"/>
            <a:ext cx="1212900" cy="1212900"/>
          </a:xfrm>
          <a:custGeom>
            <a:avLst/>
            <a:gdLst/>
            <a:ahLst/>
            <a:cxnLst/>
            <a:rect r="r" b="b" t="t" l="l"/>
            <a:pathLst>
              <a:path h="1212900" w="1212900">
                <a:moveTo>
                  <a:pt x="0" y="0"/>
                </a:moveTo>
                <a:lnTo>
                  <a:pt x="1212900" y="0"/>
                </a:lnTo>
                <a:lnTo>
                  <a:pt x="1212900" y="1212900"/>
                </a:lnTo>
                <a:lnTo>
                  <a:pt x="0" y="1212900"/>
                </a:lnTo>
                <a:lnTo>
                  <a:pt x="0" y="0"/>
                </a:lnTo>
                <a:close/>
              </a:path>
            </a:pathLst>
          </a:custGeom>
          <a:blipFill>
            <a:blip r:embed="rId8"/>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5819939" y="2461300"/>
            <a:ext cx="8536688" cy="6562579"/>
          </a:xfrm>
          <a:custGeom>
            <a:avLst/>
            <a:gdLst/>
            <a:ahLst/>
            <a:cxnLst/>
            <a:rect r="r" b="b" t="t" l="l"/>
            <a:pathLst>
              <a:path h="6562579" w="8536688">
                <a:moveTo>
                  <a:pt x="0" y="0"/>
                </a:moveTo>
                <a:lnTo>
                  <a:pt x="8536688" y="0"/>
                </a:lnTo>
                <a:lnTo>
                  <a:pt x="8536688" y="6562579"/>
                </a:lnTo>
                <a:lnTo>
                  <a:pt x="0" y="6562579"/>
                </a:lnTo>
                <a:lnTo>
                  <a:pt x="0" y="0"/>
                </a:lnTo>
                <a:close/>
              </a:path>
            </a:pathLst>
          </a:custGeom>
          <a:blipFill>
            <a:blip r:embed="rId2">
              <a:alphaModFix amt="34000"/>
            </a:blip>
            <a:stretch>
              <a:fillRect l="0" t="0" r="0" b="0"/>
            </a:stretch>
          </a:blipFill>
        </p:spPr>
      </p:sp>
      <p:sp>
        <p:nvSpPr>
          <p:cNvPr name="Freeform 3" id="3"/>
          <p:cNvSpPr/>
          <p:nvPr/>
        </p:nvSpPr>
        <p:spPr>
          <a:xfrm flipH="false" flipV="false" rot="0">
            <a:off x="-430946" y="8519516"/>
            <a:ext cx="19149891" cy="6989710"/>
          </a:xfrm>
          <a:custGeom>
            <a:avLst/>
            <a:gdLst/>
            <a:ahLst/>
            <a:cxnLst/>
            <a:rect r="r" b="b" t="t" l="l"/>
            <a:pathLst>
              <a:path h="6989710" w="19149891">
                <a:moveTo>
                  <a:pt x="0" y="0"/>
                </a:moveTo>
                <a:lnTo>
                  <a:pt x="19149892" y="0"/>
                </a:lnTo>
                <a:lnTo>
                  <a:pt x="19149892" y="6989710"/>
                </a:lnTo>
                <a:lnTo>
                  <a:pt x="0" y="6989710"/>
                </a:lnTo>
                <a:lnTo>
                  <a:pt x="0" y="0"/>
                </a:lnTo>
                <a:close/>
              </a:path>
            </a:pathLst>
          </a:custGeom>
          <a:blipFill>
            <a:blip r:embed="rId3">
              <a:alphaModFix amt="80000"/>
            </a:blip>
            <a:stretch>
              <a:fillRect l="0" t="0" r="0" b="0"/>
            </a:stretch>
          </a:blipFill>
        </p:spPr>
      </p:sp>
      <p:sp>
        <p:nvSpPr>
          <p:cNvPr name="Freeform 4" id="4"/>
          <p:cNvSpPr/>
          <p:nvPr/>
        </p:nvSpPr>
        <p:spPr>
          <a:xfrm flipH="false" flipV="false" rot="0">
            <a:off x="2176512" y="730730"/>
            <a:ext cx="658167" cy="595940"/>
          </a:xfrm>
          <a:custGeom>
            <a:avLst/>
            <a:gdLst/>
            <a:ahLst/>
            <a:cxnLst/>
            <a:rect r="r" b="b" t="t" l="l"/>
            <a:pathLst>
              <a:path h="595940" w="658167">
                <a:moveTo>
                  <a:pt x="0" y="0"/>
                </a:moveTo>
                <a:lnTo>
                  <a:pt x="658166" y="0"/>
                </a:lnTo>
                <a:lnTo>
                  <a:pt x="658166" y="595940"/>
                </a:lnTo>
                <a:lnTo>
                  <a:pt x="0" y="5959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7898419" y="8864362"/>
            <a:ext cx="3427871" cy="787875"/>
            <a:chOff x="0" y="0"/>
            <a:chExt cx="1768157" cy="406400"/>
          </a:xfrm>
        </p:grpSpPr>
        <p:sp>
          <p:nvSpPr>
            <p:cNvPr name="Freeform 6" id="6"/>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7" id="7"/>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8" id="8"/>
          <p:cNvSpPr/>
          <p:nvPr/>
        </p:nvSpPr>
        <p:spPr>
          <a:xfrm flipH="false" flipV="false" rot="0">
            <a:off x="10371481" y="9191140"/>
            <a:ext cx="369584" cy="174713"/>
          </a:xfrm>
          <a:custGeom>
            <a:avLst/>
            <a:gdLst/>
            <a:ahLst/>
            <a:cxnLst/>
            <a:rect r="r" b="b" t="t" l="l"/>
            <a:pathLst>
              <a:path h="174713" w="369584">
                <a:moveTo>
                  <a:pt x="0" y="0"/>
                </a:moveTo>
                <a:lnTo>
                  <a:pt x="369585" y="0"/>
                </a:lnTo>
                <a:lnTo>
                  <a:pt x="369585" y="174712"/>
                </a:lnTo>
                <a:lnTo>
                  <a:pt x="0" y="1747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13312952" y="-960552"/>
            <a:ext cx="7315200" cy="2208508"/>
          </a:xfrm>
          <a:custGeom>
            <a:avLst/>
            <a:gdLst/>
            <a:ahLst/>
            <a:cxnLst/>
            <a:rect r="r" b="b" t="t" l="l"/>
            <a:pathLst>
              <a:path h="2208508" w="7315200">
                <a:moveTo>
                  <a:pt x="7315200" y="0"/>
                </a:moveTo>
                <a:lnTo>
                  <a:pt x="0" y="0"/>
                </a:lnTo>
                <a:lnTo>
                  <a:pt x="0" y="2208509"/>
                </a:lnTo>
                <a:lnTo>
                  <a:pt x="7315200" y="2208509"/>
                </a:lnTo>
                <a:lnTo>
                  <a:pt x="7315200" y="0"/>
                </a:lnTo>
                <a:close/>
              </a:path>
            </a:pathLst>
          </a:custGeom>
          <a:blipFill>
            <a:blip r:embed="rId8">
              <a:alphaModFix amt="31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5519703" y="7919625"/>
            <a:ext cx="7315200" cy="2208508"/>
          </a:xfrm>
          <a:custGeom>
            <a:avLst/>
            <a:gdLst/>
            <a:ahLst/>
            <a:cxnLst/>
            <a:rect r="r" b="b" t="t" l="l"/>
            <a:pathLst>
              <a:path h="2208508" w="7315200">
                <a:moveTo>
                  <a:pt x="7315200" y="0"/>
                </a:moveTo>
                <a:lnTo>
                  <a:pt x="0" y="0"/>
                </a:lnTo>
                <a:lnTo>
                  <a:pt x="0" y="2208508"/>
                </a:lnTo>
                <a:lnTo>
                  <a:pt x="7315200" y="2208508"/>
                </a:lnTo>
                <a:lnTo>
                  <a:pt x="7315200" y="0"/>
                </a:lnTo>
                <a:close/>
              </a:path>
            </a:pathLst>
          </a:custGeom>
          <a:blipFill>
            <a:blip r:embed="rId8">
              <a:alphaModFix amt="31999"/>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5958041" y="2633093"/>
            <a:ext cx="11301259" cy="5975541"/>
          </a:xfrm>
          <a:custGeom>
            <a:avLst/>
            <a:gdLst/>
            <a:ahLst/>
            <a:cxnLst/>
            <a:rect r="r" b="b" t="t" l="l"/>
            <a:pathLst>
              <a:path h="5975541" w="11301259">
                <a:moveTo>
                  <a:pt x="0" y="0"/>
                </a:moveTo>
                <a:lnTo>
                  <a:pt x="11301259" y="0"/>
                </a:lnTo>
                <a:lnTo>
                  <a:pt x="11301259" y="5975541"/>
                </a:lnTo>
                <a:lnTo>
                  <a:pt x="0" y="5975541"/>
                </a:lnTo>
                <a:lnTo>
                  <a:pt x="0" y="0"/>
                </a:lnTo>
                <a:close/>
              </a:path>
            </a:pathLst>
          </a:custGeom>
          <a:blipFill>
            <a:blip r:embed="rId10"/>
            <a:stretch>
              <a:fillRect l="0" t="0" r="0" b="0"/>
            </a:stretch>
          </a:blipFill>
        </p:spPr>
      </p:sp>
      <p:sp>
        <p:nvSpPr>
          <p:cNvPr name="TextBox 12" id="12"/>
          <p:cNvSpPr txBox="true"/>
          <p:nvPr/>
        </p:nvSpPr>
        <p:spPr>
          <a:xfrm rot="0">
            <a:off x="8642223" y="9174459"/>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13" id="13"/>
          <p:cNvSpPr txBox="true"/>
          <p:nvPr/>
        </p:nvSpPr>
        <p:spPr>
          <a:xfrm rot="0">
            <a:off x="2176512" y="1780089"/>
            <a:ext cx="7286854" cy="2361432"/>
          </a:xfrm>
          <a:prstGeom prst="rect">
            <a:avLst/>
          </a:prstGeom>
        </p:spPr>
        <p:txBody>
          <a:bodyPr anchor="t" rtlCol="false" tIns="0" lIns="0" bIns="0" rIns="0">
            <a:spAutoFit/>
          </a:bodyPr>
          <a:lstStyle/>
          <a:p>
            <a:pPr algn="l">
              <a:lnSpc>
                <a:spcPts val="6047"/>
              </a:lnSpc>
            </a:pPr>
            <a:r>
              <a:rPr lang="en-US" sz="6366" b="true">
                <a:solidFill>
                  <a:srgbClr val="FFFFFF"/>
                </a:solidFill>
                <a:latin typeface="Montserrat Semi-Bold"/>
                <a:ea typeface="Montserrat Semi-Bold"/>
                <a:cs typeface="Montserrat Semi-Bold"/>
                <a:sym typeface="Montserrat Semi-Bold"/>
              </a:rPr>
              <a:t>Hyperparameter Tuning</a:t>
            </a:r>
          </a:p>
          <a:p>
            <a:pPr algn="l">
              <a:lnSpc>
                <a:spcPts val="6047"/>
              </a:lnSpc>
            </a:pPr>
          </a:p>
        </p:txBody>
      </p:sp>
      <p:sp>
        <p:nvSpPr>
          <p:cNvPr name="TextBox 14" id="14"/>
          <p:cNvSpPr txBox="true"/>
          <p:nvPr/>
        </p:nvSpPr>
        <p:spPr>
          <a:xfrm rot="0">
            <a:off x="1442868" y="3423374"/>
            <a:ext cx="4167520" cy="2932859"/>
          </a:xfrm>
          <a:prstGeom prst="rect">
            <a:avLst/>
          </a:prstGeom>
        </p:spPr>
        <p:txBody>
          <a:bodyPr anchor="t" rtlCol="false" tIns="0" lIns="0" bIns="0" rIns="0">
            <a:spAutoFit/>
          </a:bodyPr>
          <a:lstStyle/>
          <a:p>
            <a:pPr algn="l">
              <a:lnSpc>
                <a:spcPts val="3319"/>
              </a:lnSpc>
            </a:pPr>
            <a:r>
              <a:rPr lang="en-US" sz="2573" i="true">
                <a:solidFill>
                  <a:srgbClr val="FFFFFF"/>
                </a:solidFill>
                <a:latin typeface="Raleway Italics"/>
                <a:ea typeface="Raleway Italics"/>
                <a:cs typeface="Raleway Italics"/>
                <a:sym typeface="Raleway Italics"/>
              </a:rPr>
              <a:t>For the SARSA algorithm:</a:t>
            </a:r>
          </a:p>
          <a:p>
            <a:pPr algn="l">
              <a:lnSpc>
                <a:spcPts val="3319"/>
              </a:lnSpc>
            </a:pPr>
            <a:r>
              <a:rPr lang="en-US" sz="2573" i="true">
                <a:solidFill>
                  <a:srgbClr val="FFFFFF"/>
                </a:solidFill>
                <a:latin typeface="Raleway Italics"/>
                <a:ea typeface="Raleway Italics"/>
                <a:cs typeface="Raleway Italics"/>
                <a:sym typeface="Raleway Italics"/>
              </a:rPr>
              <a:t>When we change the parameters as follows:</a:t>
            </a:r>
          </a:p>
          <a:p>
            <a:pPr algn="l">
              <a:lnSpc>
                <a:spcPts val="3319"/>
              </a:lnSpc>
            </a:pPr>
            <a:r>
              <a:rPr lang="en-US" sz="2573" i="true">
                <a:solidFill>
                  <a:srgbClr val="FFFFFF"/>
                </a:solidFill>
                <a:latin typeface="Raleway Italics"/>
                <a:ea typeface="Raleway Italics"/>
                <a:cs typeface="Raleway Italics"/>
                <a:sym typeface="Raleway Italics"/>
              </a:rPr>
              <a:t>• learning rate = 0.2</a:t>
            </a:r>
          </a:p>
          <a:p>
            <a:pPr algn="l">
              <a:lnSpc>
                <a:spcPts val="3319"/>
              </a:lnSpc>
            </a:pPr>
            <a:r>
              <a:rPr lang="en-US" sz="2573" i="true">
                <a:solidFill>
                  <a:srgbClr val="FFFFFF"/>
                </a:solidFill>
                <a:latin typeface="Raleway Italics"/>
                <a:ea typeface="Raleway Italics"/>
                <a:cs typeface="Raleway Italics"/>
                <a:sym typeface="Raleway Italics"/>
              </a:rPr>
              <a:t>• discount factor = 0.8</a:t>
            </a:r>
          </a:p>
          <a:p>
            <a:pPr algn="l">
              <a:lnSpc>
                <a:spcPts val="3319"/>
              </a:lnSpc>
            </a:pPr>
            <a:r>
              <a:rPr lang="en-US" sz="2573" i="true">
                <a:solidFill>
                  <a:srgbClr val="FFFFFF"/>
                </a:solidFill>
                <a:latin typeface="Raleway Italics"/>
                <a:ea typeface="Raleway Italics"/>
                <a:cs typeface="Raleway Italics"/>
                <a:sym typeface="Raleway Italics"/>
              </a:rPr>
              <a:t>• exploration start = 0.5</a:t>
            </a:r>
          </a:p>
          <a:p>
            <a:pPr algn="l">
              <a:lnSpc>
                <a:spcPts val="3319"/>
              </a:lnSpc>
            </a:pPr>
            <a:r>
              <a:rPr lang="en-US" sz="2573" i="true">
                <a:solidFill>
                  <a:srgbClr val="FFFFFF"/>
                </a:solidFill>
                <a:latin typeface="Raleway Italics"/>
                <a:ea typeface="Raleway Italics"/>
                <a:cs typeface="Raleway Italics"/>
                <a:sym typeface="Raleway Italics"/>
              </a:rPr>
              <a:t>• exploration end = 0.1</a:t>
            </a:r>
          </a:p>
        </p:txBody>
      </p:sp>
      <p:sp>
        <p:nvSpPr>
          <p:cNvPr name="TextBox 15" id="15"/>
          <p:cNvSpPr txBox="true"/>
          <p:nvPr/>
        </p:nvSpPr>
        <p:spPr>
          <a:xfrm rot="0">
            <a:off x="16104928" y="1599114"/>
            <a:ext cx="705682"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10</a:t>
            </a:r>
          </a:p>
        </p:txBody>
      </p:sp>
      <p:sp>
        <p:nvSpPr>
          <p:cNvPr name="Freeform 16" id="16"/>
          <p:cNvSpPr/>
          <p:nvPr/>
        </p:nvSpPr>
        <p:spPr>
          <a:xfrm flipH="false" flipV="false" rot="0">
            <a:off x="16935331" y="139769"/>
            <a:ext cx="1212900" cy="1212900"/>
          </a:xfrm>
          <a:custGeom>
            <a:avLst/>
            <a:gdLst/>
            <a:ahLst/>
            <a:cxnLst/>
            <a:rect r="r" b="b" t="t" l="l"/>
            <a:pathLst>
              <a:path h="1212900" w="1212900">
                <a:moveTo>
                  <a:pt x="0" y="0"/>
                </a:moveTo>
                <a:lnTo>
                  <a:pt x="1212900" y="0"/>
                </a:lnTo>
                <a:lnTo>
                  <a:pt x="1212900" y="1212900"/>
                </a:lnTo>
                <a:lnTo>
                  <a:pt x="0" y="1212900"/>
                </a:lnTo>
                <a:lnTo>
                  <a:pt x="0" y="0"/>
                </a:lnTo>
                <a:close/>
              </a:path>
            </a:pathLst>
          </a:custGeom>
          <a:blipFill>
            <a:blip r:embed="rId11"/>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797187" y="730730"/>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201677" y="8337075"/>
            <a:ext cx="3427871" cy="787875"/>
            <a:chOff x="0" y="0"/>
            <a:chExt cx="1768157" cy="406400"/>
          </a:xfrm>
        </p:grpSpPr>
        <p:sp>
          <p:nvSpPr>
            <p:cNvPr name="Freeform 4" id="4"/>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5" id="5"/>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6" id="6"/>
          <p:cNvSpPr/>
          <p:nvPr/>
        </p:nvSpPr>
        <p:spPr>
          <a:xfrm flipH="false" flipV="false" rot="0">
            <a:off x="9530492" y="8663852"/>
            <a:ext cx="369584" cy="174713"/>
          </a:xfrm>
          <a:custGeom>
            <a:avLst/>
            <a:gdLst/>
            <a:ahLst/>
            <a:cxnLst/>
            <a:rect r="r" b="b" t="t" l="l"/>
            <a:pathLst>
              <a:path h="174713" w="369584">
                <a:moveTo>
                  <a:pt x="0" y="0"/>
                </a:moveTo>
                <a:lnTo>
                  <a:pt x="369584" y="0"/>
                </a:lnTo>
                <a:lnTo>
                  <a:pt x="369584" y="174713"/>
                </a:lnTo>
                <a:lnTo>
                  <a:pt x="0" y="1747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7801234" y="8647172"/>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8" id="8"/>
          <p:cNvSpPr txBox="true"/>
          <p:nvPr/>
        </p:nvSpPr>
        <p:spPr>
          <a:xfrm rot="0">
            <a:off x="7201677" y="2254500"/>
            <a:ext cx="9470244" cy="1100845"/>
          </a:xfrm>
          <a:prstGeom prst="rect">
            <a:avLst/>
          </a:prstGeom>
        </p:spPr>
        <p:txBody>
          <a:bodyPr anchor="t" rtlCol="false" tIns="0" lIns="0" bIns="0" rIns="0">
            <a:spAutoFit/>
          </a:bodyPr>
          <a:lstStyle/>
          <a:p>
            <a:pPr algn="l">
              <a:lnSpc>
                <a:spcPts val="8143"/>
              </a:lnSpc>
            </a:pPr>
            <a:r>
              <a:rPr lang="en-US" sz="8572" b="true">
                <a:solidFill>
                  <a:srgbClr val="36E9FD"/>
                </a:solidFill>
                <a:latin typeface="Montserrat Semi-Bold"/>
                <a:ea typeface="Montserrat Semi-Bold"/>
                <a:cs typeface="Montserrat Semi-Bold"/>
                <a:sym typeface="Montserrat Semi-Bold"/>
              </a:rPr>
              <a:t>Conclusion</a:t>
            </a:r>
          </a:p>
        </p:txBody>
      </p:sp>
      <p:sp>
        <p:nvSpPr>
          <p:cNvPr name="TextBox 9" id="9"/>
          <p:cNvSpPr txBox="true"/>
          <p:nvPr/>
        </p:nvSpPr>
        <p:spPr>
          <a:xfrm rot="0">
            <a:off x="7315977" y="3526795"/>
            <a:ext cx="9767519" cy="4609259"/>
          </a:xfrm>
          <a:prstGeom prst="rect">
            <a:avLst/>
          </a:prstGeom>
        </p:spPr>
        <p:txBody>
          <a:bodyPr anchor="t" rtlCol="false" tIns="0" lIns="0" bIns="0" rIns="0">
            <a:spAutoFit/>
          </a:bodyPr>
          <a:lstStyle/>
          <a:p>
            <a:pPr algn="l">
              <a:lnSpc>
                <a:spcPts val="3319"/>
              </a:lnSpc>
            </a:pPr>
            <a:r>
              <a:rPr lang="en-US" sz="2573" i="true">
                <a:solidFill>
                  <a:srgbClr val="FFFFFF"/>
                </a:solidFill>
                <a:latin typeface="Raleway Italics"/>
                <a:ea typeface="Raleway Italics"/>
                <a:cs typeface="Raleway Italics"/>
                <a:sym typeface="Raleway Italics"/>
              </a:rPr>
              <a:t>Both Q-learning and SARSA are effective for maze navigation:</a:t>
            </a:r>
          </a:p>
          <a:p>
            <a:pPr algn="l" marL="555638" indent="-277819" lvl="1">
              <a:lnSpc>
                <a:spcPts val="3319"/>
              </a:lnSpc>
              <a:buFont typeface="Arial"/>
              <a:buChar char="•"/>
            </a:pPr>
            <a:r>
              <a:rPr lang="en-US" sz="2573" i="true">
                <a:solidFill>
                  <a:srgbClr val="FFFFFF"/>
                </a:solidFill>
                <a:latin typeface="Raleway Italics"/>
                <a:ea typeface="Raleway Italics"/>
                <a:cs typeface="Raleway Italics"/>
                <a:sym typeface="Raleway Italics"/>
              </a:rPr>
              <a:t>Q-learning explores quickly by choosing optimal actions, suitable for environments that require fast exploration, but it may lack stability in complex mazes.</a:t>
            </a:r>
          </a:p>
          <a:p>
            <a:pPr algn="l" marL="555638" indent="-277819" lvl="1">
              <a:lnSpc>
                <a:spcPts val="3319"/>
              </a:lnSpc>
              <a:buFont typeface="Arial"/>
              <a:buChar char="•"/>
            </a:pPr>
            <a:r>
              <a:rPr lang="en-US" sz="2573" i="true">
                <a:solidFill>
                  <a:srgbClr val="FFFFFF"/>
                </a:solidFill>
                <a:latin typeface="Raleway Italics"/>
                <a:ea typeface="Raleway Italics"/>
                <a:cs typeface="Raleway Italics"/>
                <a:sym typeface="Raleway Italics"/>
              </a:rPr>
              <a:t>SARSA is more stable, learning from actual actions taken, making it better for uncertain environments, though it may be slower.</a:t>
            </a:r>
          </a:p>
          <a:p>
            <a:pPr algn="l">
              <a:lnSpc>
                <a:spcPts val="3319"/>
              </a:lnSpc>
            </a:pPr>
            <a:r>
              <a:rPr lang="en-US" sz="2573" i="true">
                <a:solidFill>
                  <a:srgbClr val="FFFFFF"/>
                </a:solidFill>
                <a:latin typeface="Raleway Italics"/>
                <a:ea typeface="Raleway Italics"/>
                <a:cs typeface="Raleway Italics"/>
                <a:sym typeface="Raleway Italics"/>
              </a:rPr>
              <a:t>Depending on the need for speed or stability, you can choose either Q-learning or SARSA to optimize the agent's learning process.</a:t>
            </a:r>
          </a:p>
          <a:p>
            <a:pPr algn="l">
              <a:lnSpc>
                <a:spcPts val="3319"/>
              </a:lnSpc>
            </a:pPr>
          </a:p>
        </p:txBody>
      </p:sp>
      <p:grpSp>
        <p:nvGrpSpPr>
          <p:cNvPr name="Group 10" id="10"/>
          <p:cNvGrpSpPr>
            <a:grpSpLocks noChangeAspect="true"/>
          </p:cNvGrpSpPr>
          <p:nvPr/>
        </p:nvGrpSpPr>
        <p:grpSpPr>
          <a:xfrm rot="0">
            <a:off x="746719" y="2150946"/>
            <a:ext cx="5985108" cy="5985108"/>
            <a:chOff x="0" y="0"/>
            <a:chExt cx="14840029" cy="14840029"/>
          </a:xfrm>
        </p:grpSpPr>
        <p:sp>
          <p:nvSpPr>
            <p:cNvPr name="Freeform 11" id="11"/>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36E9FD"/>
            </a:solidFill>
          </p:spPr>
        </p:sp>
        <p:sp>
          <p:nvSpPr>
            <p:cNvPr name="Freeform 12" id="12"/>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3" id="13"/>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24572" t="0" r="-24572" b="0"/>
              </a:stretch>
            </a:blipFill>
          </p:spPr>
        </p:sp>
      </p:grpSp>
      <p:sp>
        <p:nvSpPr>
          <p:cNvPr name="Freeform 14" id="14"/>
          <p:cNvSpPr/>
          <p:nvPr/>
        </p:nvSpPr>
        <p:spPr>
          <a:xfrm flipH="false" flipV="false" rot="0">
            <a:off x="1146878" y="2150946"/>
            <a:ext cx="1382962" cy="1382962"/>
          </a:xfrm>
          <a:custGeom>
            <a:avLst/>
            <a:gdLst/>
            <a:ahLst/>
            <a:cxnLst/>
            <a:rect r="r" b="b" t="t" l="l"/>
            <a:pathLst>
              <a:path h="1382962" w="1382962">
                <a:moveTo>
                  <a:pt x="0" y="0"/>
                </a:moveTo>
                <a:lnTo>
                  <a:pt x="1382962" y="0"/>
                </a:lnTo>
                <a:lnTo>
                  <a:pt x="1382962" y="1382962"/>
                </a:lnTo>
                <a:lnTo>
                  <a:pt x="0" y="13829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16104928" y="1599114"/>
            <a:ext cx="705682"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11</a:t>
            </a:r>
          </a:p>
        </p:txBody>
      </p:sp>
      <p:sp>
        <p:nvSpPr>
          <p:cNvPr name="Freeform 16" id="16"/>
          <p:cNvSpPr/>
          <p:nvPr/>
        </p:nvSpPr>
        <p:spPr>
          <a:xfrm flipH="false" flipV="false" rot="0">
            <a:off x="16935331" y="139769"/>
            <a:ext cx="1212900" cy="1212900"/>
          </a:xfrm>
          <a:custGeom>
            <a:avLst/>
            <a:gdLst/>
            <a:ahLst/>
            <a:cxnLst/>
            <a:rect r="r" b="b" t="t" l="l"/>
            <a:pathLst>
              <a:path h="1212900" w="1212900">
                <a:moveTo>
                  <a:pt x="0" y="0"/>
                </a:moveTo>
                <a:lnTo>
                  <a:pt x="1212900" y="0"/>
                </a:lnTo>
                <a:lnTo>
                  <a:pt x="1212900" y="1212900"/>
                </a:lnTo>
                <a:lnTo>
                  <a:pt x="0" y="1212900"/>
                </a:lnTo>
                <a:lnTo>
                  <a:pt x="0" y="0"/>
                </a:lnTo>
                <a:close/>
              </a:path>
            </a:pathLst>
          </a:custGeom>
          <a:blipFill>
            <a:blip r:embed="rId9"/>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614725" y="7313096"/>
            <a:ext cx="19517450" cy="2188719"/>
            <a:chOff x="0" y="0"/>
            <a:chExt cx="5140398" cy="576453"/>
          </a:xfrm>
        </p:grpSpPr>
        <p:sp>
          <p:nvSpPr>
            <p:cNvPr name="Freeform 3" id="3"/>
            <p:cNvSpPr/>
            <p:nvPr/>
          </p:nvSpPr>
          <p:spPr>
            <a:xfrm flipH="false" flipV="false" rot="0">
              <a:off x="0" y="0"/>
              <a:ext cx="5140398" cy="576453"/>
            </a:xfrm>
            <a:custGeom>
              <a:avLst/>
              <a:gdLst/>
              <a:ahLst/>
              <a:cxnLst/>
              <a:rect r="r" b="b" t="t" l="l"/>
              <a:pathLst>
                <a:path h="576453" w="5140398">
                  <a:moveTo>
                    <a:pt x="0" y="0"/>
                  </a:moveTo>
                  <a:lnTo>
                    <a:pt x="5140398" y="0"/>
                  </a:lnTo>
                  <a:lnTo>
                    <a:pt x="5140398" y="576453"/>
                  </a:lnTo>
                  <a:lnTo>
                    <a:pt x="0" y="576453"/>
                  </a:lnTo>
                  <a:close/>
                </a:path>
              </a:pathLst>
            </a:custGeom>
            <a:solidFill>
              <a:srgbClr val="012130">
                <a:alpha val="23922"/>
              </a:srgbClr>
            </a:solidFill>
          </p:spPr>
        </p:sp>
        <p:sp>
          <p:nvSpPr>
            <p:cNvPr name="TextBox 4" id="4"/>
            <p:cNvSpPr txBox="true"/>
            <p:nvPr/>
          </p:nvSpPr>
          <p:spPr>
            <a:xfrm>
              <a:off x="0" y="-28575"/>
              <a:ext cx="5140398" cy="605028"/>
            </a:xfrm>
            <a:prstGeom prst="rect">
              <a:avLst/>
            </a:prstGeom>
          </p:spPr>
          <p:txBody>
            <a:bodyPr anchor="ctr" rtlCol="false" tIns="50800" lIns="50800" bIns="50800" rIns="50800"/>
            <a:lstStyle/>
            <a:p>
              <a:pPr algn="ctr">
                <a:lnSpc>
                  <a:spcPts val="2083"/>
                </a:lnSpc>
              </a:pPr>
            </a:p>
          </p:txBody>
        </p:sp>
      </p:grpSp>
      <p:sp>
        <p:nvSpPr>
          <p:cNvPr name="Freeform 5" id="5"/>
          <p:cNvSpPr/>
          <p:nvPr/>
        </p:nvSpPr>
        <p:spPr>
          <a:xfrm flipH="false" flipV="false" rot="-3647679">
            <a:off x="5750070" y="2254213"/>
            <a:ext cx="27455017" cy="10021081"/>
          </a:xfrm>
          <a:custGeom>
            <a:avLst/>
            <a:gdLst/>
            <a:ahLst/>
            <a:cxnLst/>
            <a:rect r="r" b="b" t="t" l="l"/>
            <a:pathLst>
              <a:path h="10021081" w="27455017">
                <a:moveTo>
                  <a:pt x="0" y="0"/>
                </a:moveTo>
                <a:lnTo>
                  <a:pt x="27455017" y="0"/>
                </a:lnTo>
                <a:lnTo>
                  <a:pt x="27455017" y="10021081"/>
                </a:lnTo>
                <a:lnTo>
                  <a:pt x="0" y="10021081"/>
                </a:lnTo>
                <a:lnTo>
                  <a:pt x="0" y="0"/>
                </a:lnTo>
                <a:close/>
              </a:path>
            </a:pathLst>
          </a:custGeom>
          <a:blipFill>
            <a:blip r:embed="rId2">
              <a:alphaModFix amt="80000"/>
            </a:blip>
            <a:stretch>
              <a:fillRect l="0" t="0" r="0" b="0"/>
            </a:stretch>
          </a:blipFill>
        </p:spPr>
      </p:sp>
      <p:sp>
        <p:nvSpPr>
          <p:cNvPr name="Freeform 6" id="6"/>
          <p:cNvSpPr/>
          <p:nvPr/>
        </p:nvSpPr>
        <p:spPr>
          <a:xfrm flipH="false" flipV="true" rot="-1161320">
            <a:off x="-5537192" y="-4329620"/>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7" id="7"/>
          <p:cNvSpPr/>
          <p:nvPr/>
        </p:nvSpPr>
        <p:spPr>
          <a:xfrm flipH="false" flipV="false" rot="0">
            <a:off x="5238402" y="3063630"/>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200055" y="7876384"/>
            <a:ext cx="531072" cy="531072"/>
          </a:xfrm>
          <a:custGeom>
            <a:avLst/>
            <a:gdLst/>
            <a:ahLst/>
            <a:cxnLst/>
            <a:rect r="r" b="b" t="t" l="l"/>
            <a:pathLst>
              <a:path h="531072" w="531072">
                <a:moveTo>
                  <a:pt x="0" y="0"/>
                </a:moveTo>
                <a:lnTo>
                  <a:pt x="531072" y="0"/>
                </a:lnTo>
                <a:lnTo>
                  <a:pt x="531072" y="531072"/>
                </a:lnTo>
                <a:lnTo>
                  <a:pt x="0" y="5310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2621154" y="7876384"/>
            <a:ext cx="531072" cy="531072"/>
          </a:xfrm>
          <a:custGeom>
            <a:avLst/>
            <a:gdLst/>
            <a:ahLst/>
            <a:cxnLst/>
            <a:rect r="r" b="b" t="t" l="l"/>
            <a:pathLst>
              <a:path h="531072" w="531072">
                <a:moveTo>
                  <a:pt x="0" y="0"/>
                </a:moveTo>
                <a:lnTo>
                  <a:pt x="531072" y="0"/>
                </a:lnTo>
                <a:lnTo>
                  <a:pt x="531072" y="531072"/>
                </a:lnTo>
                <a:lnTo>
                  <a:pt x="0" y="5310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2285896" y="7876384"/>
            <a:ext cx="568061" cy="568061"/>
          </a:xfrm>
          <a:custGeom>
            <a:avLst/>
            <a:gdLst/>
            <a:ahLst/>
            <a:cxnLst/>
            <a:rect r="r" b="b" t="t" l="l"/>
            <a:pathLst>
              <a:path h="568061" w="568061">
                <a:moveTo>
                  <a:pt x="0" y="0"/>
                </a:moveTo>
                <a:lnTo>
                  <a:pt x="568061" y="0"/>
                </a:lnTo>
                <a:lnTo>
                  <a:pt x="568061" y="568061"/>
                </a:lnTo>
                <a:lnTo>
                  <a:pt x="0" y="56806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4555863" y="4411280"/>
            <a:ext cx="9176274" cy="1100845"/>
          </a:xfrm>
          <a:prstGeom prst="rect">
            <a:avLst/>
          </a:prstGeom>
        </p:spPr>
        <p:txBody>
          <a:bodyPr anchor="t" rtlCol="false" tIns="0" lIns="0" bIns="0" rIns="0">
            <a:spAutoFit/>
          </a:bodyPr>
          <a:lstStyle/>
          <a:p>
            <a:pPr algn="ctr">
              <a:lnSpc>
                <a:spcPts val="8143"/>
              </a:lnSpc>
            </a:pPr>
            <a:r>
              <a:rPr lang="en-US" sz="8572" b="true">
                <a:solidFill>
                  <a:srgbClr val="36E9FD"/>
                </a:solidFill>
                <a:latin typeface="Montserrat Heavy"/>
                <a:ea typeface="Montserrat Heavy"/>
                <a:cs typeface="Montserrat Heavy"/>
                <a:sym typeface="Montserrat Heavy"/>
              </a:rPr>
              <a:t>Thank You!</a:t>
            </a:r>
          </a:p>
        </p:txBody>
      </p:sp>
      <p:sp>
        <p:nvSpPr>
          <p:cNvPr name="TextBox 12" id="12"/>
          <p:cNvSpPr txBox="true"/>
          <p:nvPr/>
        </p:nvSpPr>
        <p:spPr>
          <a:xfrm rot="0">
            <a:off x="3371406" y="7962428"/>
            <a:ext cx="4392158" cy="320883"/>
          </a:xfrm>
          <a:prstGeom prst="rect">
            <a:avLst/>
          </a:prstGeom>
        </p:spPr>
        <p:txBody>
          <a:bodyPr anchor="t" rtlCol="false" tIns="0" lIns="0" bIns="0" rIns="0">
            <a:spAutoFit/>
          </a:bodyPr>
          <a:lstStyle/>
          <a:p>
            <a:pPr algn="l">
              <a:lnSpc>
                <a:spcPts val="2665"/>
              </a:lnSpc>
              <a:spcBef>
                <a:spcPct val="0"/>
              </a:spcBef>
            </a:pPr>
            <a:r>
              <a:rPr lang="en-US" sz="1903" b="true">
                <a:solidFill>
                  <a:srgbClr val="FFFFFF"/>
                </a:solidFill>
                <a:latin typeface="Montserrat Medium"/>
                <a:ea typeface="Montserrat Medium"/>
                <a:cs typeface="Montserrat Medium"/>
                <a:sym typeface="Montserrat Medium"/>
              </a:rPr>
              <a:t>22014474@st.phenikaa-uni.edu.vn</a:t>
            </a:r>
          </a:p>
        </p:txBody>
      </p:sp>
      <p:sp>
        <p:nvSpPr>
          <p:cNvPr name="TextBox 13" id="13"/>
          <p:cNvSpPr txBox="true"/>
          <p:nvPr/>
        </p:nvSpPr>
        <p:spPr>
          <a:xfrm rot="0">
            <a:off x="8945515" y="7962428"/>
            <a:ext cx="2159281" cy="320883"/>
          </a:xfrm>
          <a:prstGeom prst="rect">
            <a:avLst/>
          </a:prstGeom>
        </p:spPr>
        <p:txBody>
          <a:bodyPr anchor="t" rtlCol="false" tIns="0" lIns="0" bIns="0" rIns="0">
            <a:spAutoFit/>
          </a:bodyPr>
          <a:lstStyle/>
          <a:p>
            <a:pPr algn="l">
              <a:lnSpc>
                <a:spcPts val="2665"/>
              </a:lnSpc>
              <a:spcBef>
                <a:spcPct val="0"/>
              </a:spcBef>
            </a:pPr>
            <a:r>
              <a:rPr lang="en-US" sz="1903" b="true">
                <a:solidFill>
                  <a:srgbClr val="FFFFFF"/>
                </a:solidFill>
                <a:latin typeface="Montserrat Medium"/>
                <a:ea typeface="Montserrat Medium"/>
                <a:cs typeface="Montserrat Medium"/>
                <a:sym typeface="Montserrat Medium"/>
              </a:rPr>
              <a:t>0327074071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125294">
            <a:off x="-4706113" y="8754247"/>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519534">
            <a:off x="-3557550" y="-5130180"/>
            <a:ext cx="21645066" cy="7900449"/>
          </a:xfrm>
          <a:custGeom>
            <a:avLst/>
            <a:gdLst/>
            <a:ahLst/>
            <a:cxnLst/>
            <a:rect r="r" b="b" t="t" l="l"/>
            <a:pathLst>
              <a:path h="7900449" w="21645066">
                <a:moveTo>
                  <a:pt x="0" y="7900449"/>
                </a:moveTo>
                <a:lnTo>
                  <a:pt x="21645066" y="7900449"/>
                </a:lnTo>
                <a:lnTo>
                  <a:pt x="21645066" y="0"/>
                </a:lnTo>
                <a:lnTo>
                  <a:pt x="0" y="0"/>
                </a:lnTo>
                <a:lnTo>
                  <a:pt x="0" y="7900449"/>
                </a:lnTo>
                <a:close/>
              </a:path>
            </a:pathLst>
          </a:custGeom>
          <a:blipFill>
            <a:blip r:embed="rId2">
              <a:alphaModFix amt="80000"/>
            </a:blip>
            <a:stretch>
              <a:fillRect l="0" t="0" r="0" b="0"/>
            </a:stretch>
          </a:blipFill>
        </p:spPr>
      </p:sp>
      <p:sp>
        <p:nvSpPr>
          <p:cNvPr name="Freeform 4" id="4"/>
          <p:cNvSpPr/>
          <p:nvPr/>
        </p:nvSpPr>
        <p:spPr>
          <a:xfrm flipH="false" flipV="false" rot="0">
            <a:off x="3126645" y="432760"/>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7726210" y="8420943"/>
            <a:ext cx="2917853" cy="685808"/>
            <a:chOff x="0" y="0"/>
            <a:chExt cx="1768157" cy="415585"/>
          </a:xfrm>
        </p:grpSpPr>
        <p:sp>
          <p:nvSpPr>
            <p:cNvPr name="Freeform 6" id="6"/>
            <p:cNvSpPr/>
            <p:nvPr/>
          </p:nvSpPr>
          <p:spPr>
            <a:xfrm flipH="false" flipV="false" rot="0">
              <a:off x="0" y="0"/>
              <a:ext cx="1768157" cy="415585"/>
            </a:xfrm>
            <a:custGeom>
              <a:avLst/>
              <a:gdLst/>
              <a:ahLst/>
              <a:cxnLst/>
              <a:rect r="r" b="b" t="t" l="l"/>
              <a:pathLst>
                <a:path h="415585" w="1768157">
                  <a:moveTo>
                    <a:pt x="1564957" y="0"/>
                  </a:moveTo>
                  <a:cubicBezTo>
                    <a:pt x="1677182" y="0"/>
                    <a:pt x="1768157" y="93032"/>
                    <a:pt x="1768157" y="207792"/>
                  </a:cubicBezTo>
                  <a:cubicBezTo>
                    <a:pt x="1768157" y="322553"/>
                    <a:pt x="1677182" y="415585"/>
                    <a:pt x="1564957" y="415585"/>
                  </a:cubicBezTo>
                  <a:lnTo>
                    <a:pt x="203200" y="415585"/>
                  </a:lnTo>
                  <a:cubicBezTo>
                    <a:pt x="90976" y="415585"/>
                    <a:pt x="0" y="322553"/>
                    <a:pt x="0" y="207792"/>
                  </a:cubicBezTo>
                  <a:cubicBezTo>
                    <a:pt x="0" y="93032"/>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7" id="7"/>
            <p:cNvSpPr txBox="true"/>
            <p:nvPr/>
          </p:nvSpPr>
          <p:spPr>
            <a:xfrm>
              <a:off x="0" y="-38100"/>
              <a:ext cx="1768157" cy="453685"/>
            </a:xfrm>
            <a:prstGeom prst="rect">
              <a:avLst/>
            </a:prstGeom>
          </p:spPr>
          <p:txBody>
            <a:bodyPr anchor="ctr" rtlCol="false" tIns="50800" lIns="50800" bIns="50800" rIns="50800"/>
            <a:lstStyle/>
            <a:p>
              <a:pPr algn="ctr">
                <a:lnSpc>
                  <a:spcPts val="2083"/>
                </a:lnSpc>
              </a:pPr>
            </a:p>
          </p:txBody>
        </p:sp>
      </p:grpSp>
      <p:sp>
        <p:nvSpPr>
          <p:cNvPr name="Freeform 8" id="8"/>
          <p:cNvSpPr/>
          <p:nvPr/>
        </p:nvSpPr>
        <p:spPr>
          <a:xfrm flipH="false" flipV="false" rot="0">
            <a:off x="10063042" y="8656294"/>
            <a:ext cx="369584" cy="174713"/>
          </a:xfrm>
          <a:custGeom>
            <a:avLst/>
            <a:gdLst/>
            <a:ahLst/>
            <a:cxnLst/>
            <a:rect r="r" b="b" t="t" l="l"/>
            <a:pathLst>
              <a:path h="174713" w="369584">
                <a:moveTo>
                  <a:pt x="0" y="0"/>
                </a:moveTo>
                <a:lnTo>
                  <a:pt x="369584" y="0"/>
                </a:lnTo>
                <a:lnTo>
                  <a:pt x="369584" y="174713"/>
                </a:lnTo>
                <a:lnTo>
                  <a:pt x="0" y="1747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8070758" y="8659809"/>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10" id="10"/>
          <p:cNvSpPr txBox="true"/>
          <p:nvPr/>
        </p:nvSpPr>
        <p:spPr>
          <a:xfrm rot="0">
            <a:off x="5524453" y="464982"/>
            <a:ext cx="7321367" cy="974117"/>
          </a:xfrm>
          <a:prstGeom prst="rect">
            <a:avLst/>
          </a:prstGeom>
        </p:spPr>
        <p:txBody>
          <a:bodyPr anchor="t" rtlCol="false" tIns="0" lIns="0" bIns="0" rIns="0">
            <a:spAutoFit/>
          </a:bodyPr>
          <a:lstStyle/>
          <a:p>
            <a:pPr algn="ctr">
              <a:lnSpc>
                <a:spcPts val="7201"/>
              </a:lnSpc>
            </a:pPr>
            <a:r>
              <a:rPr lang="en-US" sz="7580" b="true">
                <a:solidFill>
                  <a:srgbClr val="36E9FD"/>
                </a:solidFill>
                <a:latin typeface="Montserrat Semi-Bold"/>
                <a:ea typeface="Montserrat Semi-Bold"/>
                <a:cs typeface="Montserrat Semi-Bold"/>
                <a:sym typeface="Montserrat Semi-Bold"/>
              </a:rPr>
              <a:t>Game Maze</a:t>
            </a:r>
          </a:p>
        </p:txBody>
      </p:sp>
      <p:sp>
        <p:nvSpPr>
          <p:cNvPr name="Freeform 11" id="11"/>
          <p:cNvSpPr/>
          <p:nvPr/>
        </p:nvSpPr>
        <p:spPr>
          <a:xfrm flipH="false" flipV="false" rot="0">
            <a:off x="16935331" y="139769"/>
            <a:ext cx="1212900" cy="1212900"/>
          </a:xfrm>
          <a:custGeom>
            <a:avLst/>
            <a:gdLst/>
            <a:ahLst/>
            <a:cxnLst/>
            <a:rect r="r" b="b" t="t" l="l"/>
            <a:pathLst>
              <a:path h="1212900" w="1212900">
                <a:moveTo>
                  <a:pt x="0" y="0"/>
                </a:moveTo>
                <a:lnTo>
                  <a:pt x="1212900" y="0"/>
                </a:lnTo>
                <a:lnTo>
                  <a:pt x="1212900" y="1212900"/>
                </a:lnTo>
                <a:lnTo>
                  <a:pt x="0" y="1212900"/>
                </a:lnTo>
                <a:lnTo>
                  <a:pt x="0" y="0"/>
                </a:lnTo>
                <a:close/>
              </a:path>
            </a:pathLst>
          </a:custGeom>
          <a:blipFill>
            <a:blip r:embed="rId7"/>
            <a:stretch>
              <a:fillRect l="0" t="0" r="0" b="0"/>
            </a:stretch>
          </a:blipFill>
        </p:spPr>
      </p:sp>
      <p:grpSp>
        <p:nvGrpSpPr>
          <p:cNvPr name="Group 12" id="12"/>
          <p:cNvGrpSpPr/>
          <p:nvPr/>
        </p:nvGrpSpPr>
        <p:grpSpPr>
          <a:xfrm rot="0">
            <a:off x="4080651" y="4901291"/>
            <a:ext cx="3807939" cy="875231"/>
            <a:chOff x="0" y="0"/>
            <a:chExt cx="1768157" cy="406400"/>
          </a:xfrm>
        </p:grpSpPr>
        <p:sp>
          <p:nvSpPr>
            <p:cNvPr name="Freeform 13" id="13"/>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14" id="14"/>
            <p:cNvSpPr txBox="true"/>
            <p:nvPr/>
          </p:nvSpPr>
          <p:spPr>
            <a:xfrm>
              <a:off x="0" y="-38100"/>
              <a:ext cx="1768157" cy="444500"/>
            </a:xfrm>
            <a:prstGeom prst="rect">
              <a:avLst/>
            </a:prstGeom>
          </p:spPr>
          <p:txBody>
            <a:bodyPr anchor="ctr" rtlCol="false" tIns="50800" lIns="50800" bIns="50800" rIns="50800"/>
            <a:lstStyle/>
            <a:p>
              <a:pPr algn="ctr">
                <a:lnSpc>
                  <a:spcPts val="2083"/>
                </a:lnSpc>
              </a:pPr>
              <a:r>
                <a:rPr lang="en-US" b="true" sz="1488" spc="99">
                  <a:solidFill>
                    <a:srgbClr val="FFFFFF"/>
                  </a:solidFill>
                  <a:latin typeface="HK Modular"/>
                  <a:ea typeface="HK Modular"/>
                  <a:cs typeface="HK Modular"/>
                  <a:sym typeface="HK Modular"/>
                </a:rPr>
                <a:t>HYPERPARAMETER TUNING</a:t>
              </a:r>
            </a:p>
          </p:txBody>
        </p:sp>
      </p:grpSp>
      <p:grpSp>
        <p:nvGrpSpPr>
          <p:cNvPr name="Group 15" id="15"/>
          <p:cNvGrpSpPr/>
          <p:nvPr/>
        </p:nvGrpSpPr>
        <p:grpSpPr>
          <a:xfrm rot="0">
            <a:off x="12335802" y="3042244"/>
            <a:ext cx="3867847" cy="889001"/>
            <a:chOff x="0" y="0"/>
            <a:chExt cx="1768157" cy="406400"/>
          </a:xfrm>
        </p:grpSpPr>
        <p:sp>
          <p:nvSpPr>
            <p:cNvPr name="Freeform 16" id="16"/>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17" id="17"/>
            <p:cNvSpPr txBox="true"/>
            <p:nvPr/>
          </p:nvSpPr>
          <p:spPr>
            <a:xfrm>
              <a:off x="0" y="-38100"/>
              <a:ext cx="1768157" cy="444500"/>
            </a:xfrm>
            <a:prstGeom prst="rect">
              <a:avLst/>
            </a:prstGeom>
          </p:spPr>
          <p:txBody>
            <a:bodyPr anchor="ctr" rtlCol="false" tIns="50800" lIns="50800" bIns="50800" rIns="50800"/>
            <a:lstStyle/>
            <a:p>
              <a:pPr algn="ctr">
                <a:lnSpc>
                  <a:spcPts val="2083"/>
                </a:lnSpc>
              </a:pPr>
              <a:r>
                <a:rPr lang="en-US" b="true" sz="1488" spc="99">
                  <a:solidFill>
                    <a:srgbClr val="FFFFFF"/>
                  </a:solidFill>
                  <a:latin typeface="HK Modular"/>
                  <a:ea typeface="HK Modular"/>
                  <a:cs typeface="HK Modular"/>
                  <a:sym typeface="HK Modular"/>
                </a:rPr>
                <a:t>RESULTS</a:t>
              </a:r>
            </a:p>
          </p:txBody>
        </p:sp>
      </p:grpSp>
      <p:grpSp>
        <p:nvGrpSpPr>
          <p:cNvPr name="Group 18" id="18"/>
          <p:cNvGrpSpPr/>
          <p:nvPr/>
        </p:nvGrpSpPr>
        <p:grpSpPr>
          <a:xfrm rot="0">
            <a:off x="6896329" y="3042244"/>
            <a:ext cx="3867847" cy="889001"/>
            <a:chOff x="0" y="0"/>
            <a:chExt cx="1768157" cy="406400"/>
          </a:xfrm>
        </p:grpSpPr>
        <p:sp>
          <p:nvSpPr>
            <p:cNvPr name="Freeform 19" id="19"/>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20" id="20"/>
            <p:cNvSpPr txBox="true"/>
            <p:nvPr/>
          </p:nvSpPr>
          <p:spPr>
            <a:xfrm>
              <a:off x="0" y="-38100"/>
              <a:ext cx="1768157" cy="444500"/>
            </a:xfrm>
            <a:prstGeom prst="rect">
              <a:avLst/>
            </a:prstGeom>
          </p:spPr>
          <p:txBody>
            <a:bodyPr anchor="ctr" rtlCol="false" tIns="50800" lIns="50800" bIns="50800" rIns="50800"/>
            <a:lstStyle/>
            <a:p>
              <a:pPr algn="ctr">
                <a:lnSpc>
                  <a:spcPts val="2083"/>
                </a:lnSpc>
              </a:pPr>
              <a:r>
                <a:rPr lang="en-US" b="true" sz="1488" spc="99">
                  <a:solidFill>
                    <a:srgbClr val="FFFFFF"/>
                  </a:solidFill>
                  <a:latin typeface="HK Modular"/>
                  <a:ea typeface="HK Modular"/>
                  <a:cs typeface="HK Modular"/>
                  <a:sym typeface="HK Modular"/>
                </a:rPr>
                <a:t>Q-LEARNING AND SARSA FOR MAZE GAME</a:t>
              </a:r>
            </a:p>
          </p:txBody>
        </p:sp>
      </p:grpSp>
      <p:grpSp>
        <p:nvGrpSpPr>
          <p:cNvPr name="Group 21" id="21"/>
          <p:cNvGrpSpPr/>
          <p:nvPr/>
        </p:nvGrpSpPr>
        <p:grpSpPr>
          <a:xfrm rot="0">
            <a:off x="1521805" y="3042244"/>
            <a:ext cx="3867847" cy="889001"/>
            <a:chOff x="0" y="0"/>
            <a:chExt cx="1768157" cy="406400"/>
          </a:xfrm>
        </p:grpSpPr>
        <p:sp>
          <p:nvSpPr>
            <p:cNvPr name="Freeform 22" id="22"/>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23" id="23"/>
            <p:cNvSpPr txBox="true"/>
            <p:nvPr/>
          </p:nvSpPr>
          <p:spPr>
            <a:xfrm>
              <a:off x="0" y="-38100"/>
              <a:ext cx="1768157" cy="444500"/>
            </a:xfrm>
            <a:prstGeom prst="rect">
              <a:avLst/>
            </a:prstGeom>
          </p:spPr>
          <p:txBody>
            <a:bodyPr anchor="ctr" rtlCol="false" tIns="50800" lIns="50800" bIns="50800" rIns="50800"/>
            <a:lstStyle/>
            <a:p>
              <a:pPr algn="ctr">
                <a:lnSpc>
                  <a:spcPts val="2083"/>
                </a:lnSpc>
              </a:pPr>
              <a:r>
                <a:rPr lang="en-US" b="true" sz="1488" spc="99">
                  <a:solidFill>
                    <a:srgbClr val="FFFFFF"/>
                  </a:solidFill>
                  <a:latin typeface="HK Modular"/>
                  <a:ea typeface="HK Modular"/>
                  <a:cs typeface="HK Modular"/>
                  <a:sym typeface="HK Modular"/>
                </a:rPr>
                <a:t>STRUCTURE OF THE GAME</a:t>
              </a:r>
            </a:p>
          </p:txBody>
        </p:sp>
      </p:grpSp>
      <p:grpSp>
        <p:nvGrpSpPr>
          <p:cNvPr name="Group 24" id="24"/>
          <p:cNvGrpSpPr/>
          <p:nvPr/>
        </p:nvGrpSpPr>
        <p:grpSpPr>
          <a:xfrm rot="0">
            <a:off x="12335802" y="1480143"/>
            <a:ext cx="3867847" cy="889001"/>
            <a:chOff x="0" y="0"/>
            <a:chExt cx="1768157" cy="406400"/>
          </a:xfrm>
        </p:grpSpPr>
        <p:sp>
          <p:nvSpPr>
            <p:cNvPr name="Freeform 25" id="25"/>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26" id="26"/>
            <p:cNvSpPr txBox="true"/>
            <p:nvPr/>
          </p:nvSpPr>
          <p:spPr>
            <a:xfrm>
              <a:off x="0" y="-38100"/>
              <a:ext cx="1768157" cy="444500"/>
            </a:xfrm>
            <a:prstGeom prst="rect">
              <a:avLst/>
            </a:prstGeom>
          </p:spPr>
          <p:txBody>
            <a:bodyPr anchor="ctr" rtlCol="false" tIns="50800" lIns="50800" bIns="50800" rIns="50800"/>
            <a:lstStyle/>
            <a:p>
              <a:pPr algn="ctr">
                <a:lnSpc>
                  <a:spcPts val="2083"/>
                </a:lnSpc>
              </a:pPr>
              <a:r>
                <a:rPr lang="en-US" b="true" sz="1488" spc="99">
                  <a:solidFill>
                    <a:srgbClr val="FFFFFF"/>
                  </a:solidFill>
                  <a:latin typeface="HK Modular"/>
                  <a:ea typeface="HK Modular"/>
                  <a:cs typeface="HK Modular"/>
                  <a:sym typeface="HK Modular"/>
                </a:rPr>
                <a:t>RL FOR MAZE GAME</a:t>
              </a:r>
            </a:p>
          </p:txBody>
        </p:sp>
      </p:grpSp>
      <p:grpSp>
        <p:nvGrpSpPr>
          <p:cNvPr name="Group 27" id="27"/>
          <p:cNvGrpSpPr/>
          <p:nvPr/>
        </p:nvGrpSpPr>
        <p:grpSpPr>
          <a:xfrm rot="0">
            <a:off x="6896329" y="1439099"/>
            <a:ext cx="3867847" cy="889001"/>
            <a:chOff x="0" y="0"/>
            <a:chExt cx="1768157" cy="406400"/>
          </a:xfrm>
        </p:grpSpPr>
        <p:sp>
          <p:nvSpPr>
            <p:cNvPr name="Freeform 28" id="28"/>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29" id="29"/>
            <p:cNvSpPr txBox="true"/>
            <p:nvPr/>
          </p:nvSpPr>
          <p:spPr>
            <a:xfrm>
              <a:off x="0" y="-38100"/>
              <a:ext cx="1768157" cy="444500"/>
            </a:xfrm>
            <a:prstGeom prst="rect">
              <a:avLst/>
            </a:prstGeom>
          </p:spPr>
          <p:txBody>
            <a:bodyPr anchor="ctr" rtlCol="false" tIns="50800" lIns="50800" bIns="50800" rIns="50800"/>
            <a:lstStyle/>
            <a:p>
              <a:pPr algn="ctr">
                <a:lnSpc>
                  <a:spcPts val="2083"/>
                </a:lnSpc>
              </a:pPr>
              <a:r>
                <a:rPr lang="en-US" b="true" sz="1488" spc="99">
                  <a:solidFill>
                    <a:srgbClr val="FFFFFF"/>
                  </a:solidFill>
                  <a:latin typeface="HK Modular"/>
                  <a:ea typeface="HK Modular"/>
                  <a:cs typeface="HK Modular"/>
                  <a:sym typeface="HK Modular"/>
                </a:rPr>
                <a:t>BASIC ALGORITHM</a:t>
              </a:r>
            </a:p>
          </p:txBody>
        </p:sp>
      </p:grpSp>
      <p:grpSp>
        <p:nvGrpSpPr>
          <p:cNvPr name="Group 30" id="30"/>
          <p:cNvGrpSpPr/>
          <p:nvPr/>
        </p:nvGrpSpPr>
        <p:grpSpPr>
          <a:xfrm rot="0">
            <a:off x="1440961" y="1352669"/>
            <a:ext cx="3883392" cy="892574"/>
            <a:chOff x="0" y="0"/>
            <a:chExt cx="1768157" cy="406400"/>
          </a:xfrm>
        </p:grpSpPr>
        <p:sp>
          <p:nvSpPr>
            <p:cNvPr name="Freeform 31" id="31"/>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32" id="32"/>
            <p:cNvSpPr txBox="true"/>
            <p:nvPr/>
          </p:nvSpPr>
          <p:spPr>
            <a:xfrm>
              <a:off x="0" y="-38100"/>
              <a:ext cx="1768157" cy="444500"/>
            </a:xfrm>
            <a:prstGeom prst="rect">
              <a:avLst/>
            </a:prstGeom>
          </p:spPr>
          <p:txBody>
            <a:bodyPr anchor="ctr" rtlCol="false" tIns="50800" lIns="50800" bIns="50800" rIns="50800"/>
            <a:lstStyle/>
            <a:p>
              <a:pPr algn="ctr">
                <a:lnSpc>
                  <a:spcPts val="2083"/>
                </a:lnSpc>
              </a:pPr>
              <a:r>
                <a:rPr lang="en-US" sz="1488" spc="99">
                  <a:solidFill>
                    <a:srgbClr val="FFFFFF"/>
                  </a:solidFill>
                  <a:latin typeface="HK Modular"/>
                  <a:ea typeface="HK Modular"/>
                  <a:cs typeface="HK Modular"/>
                  <a:sym typeface="HK Modular"/>
                </a:rPr>
                <a:t>INTRODUTION</a:t>
              </a:r>
            </a:p>
          </p:txBody>
        </p:sp>
      </p:grpSp>
      <p:grpSp>
        <p:nvGrpSpPr>
          <p:cNvPr name="Group 33" id="33"/>
          <p:cNvGrpSpPr/>
          <p:nvPr/>
        </p:nvGrpSpPr>
        <p:grpSpPr>
          <a:xfrm rot="0">
            <a:off x="10247834" y="4901291"/>
            <a:ext cx="3807939" cy="875231"/>
            <a:chOff x="0" y="0"/>
            <a:chExt cx="1768157" cy="406400"/>
          </a:xfrm>
        </p:grpSpPr>
        <p:sp>
          <p:nvSpPr>
            <p:cNvPr name="Freeform 34" id="34"/>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35" id="35"/>
            <p:cNvSpPr txBox="true"/>
            <p:nvPr/>
          </p:nvSpPr>
          <p:spPr>
            <a:xfrm>
              <a:off x="0" y="-38100"/>
              <a:ext cx="1768157" cy="444500"/>
            </a:xfrm>
            <a:prstGeom prst="rect">
              <a:avLst/>
            </a:prstGeom>
          </p:spPr>
          <p:txBody>
            <a:bodyPr anchor="ctr" rtlCol="false" tIns="50800" lIns="50800" bIns="50800" rIns="50800"/>
            <a:lstStyle/>
            <a:p>
              <a:pPr algn="ctr">
                <a:lnSpc>
                  <a:spcPts val="2083"/>
                </a:lnSpc>
              </a:pPr>
              <a:r>
                <a:rPr lang="en-US" b="true" sz="1488" spc="99">
                  <a:solidFill>
                    <a:srgbClr val="FFFFFF"/>
                  </a:solidFill>
                  <a:latin typeface="HK Modular"/>
                  <a:ea typeface="HK Modular"/>
                  <a:cs typeface="HK Modular"/>
                  <a:sym typeface="HK Modular"/>
                </a:rPr>
                <a:t> CONCLUSION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572293">
            <a:off x="-5799371" y="6668368"/>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false" rot="0">
            <a:off x="2052822" y="3071015"/>
            <a:ext cx="3970782" cy="8229600"/>
          </a:xfrm>
          <a:custGeom>
            <a:avLst/>
            <a:gdLst/>
            <a:ahLst/>
            <a:cxnLst/>
            <a:rect r="r" b="b" t="t" l="l"/>
            <a:pathLst>
              <a:path h="8229600" w="3970782">
                <a:moveTo>
                  <a:pt x="0" y="0"/>
                </a:moveTo>
                <a:lnTo>
                  <a:pt x="3970782" y="0"/>
                </a:lnTo>
                <a:lnTo>
                  <a:pt x="3970782" y="8229600"/>
                </a:lnTo>
                <a:lnTo>
                  <a:pt x="0" y="8229600"/>
                </a:lnTo>
                <a:lnTo>
                  <a:pt x="0" y="0"/>
                </a:lnTo>
                <a:close/>
              </a:path>
            </a:pathLst>
          </a:custGeom>
          <a:blipFill>
            <a:blip r:embed="rId3"/>
            <a:stretch>
              <a:fillRect l="0" t="0" r="0" b="0"/>
            </a:stretch>
          </a:blipFill>
        </p:spPr>
      </p:sp>
      <p:sp>
        <p:nvSpPr>
          <p:cNvPr name="Freeform 4" id="4"/>
          <p:cNvSpPr/>
          <p:nvPr/>
        </p:nvSpPr>
        <p:spPr>
          <a:xfrm flipH="false" flipV="false" rot="0">
            <a:off x="3775575" y="2080415"/>
            <a:ext cx="2691369" cy="2691369"/>
          </a:xfrm>
          <a:custGeom>
            <a:avLst/>
            <a:gdLst/>
            <a:ahLst/>
            <a:cxnLst/>
            <a:rect r="r" b="b" t="t" l="l"/>
            <a:pathLst>
              <a:path h="2691369" w="2691369">
                <a:moveTo>
                  <a:pt x="0" y="0"/>
                </a:moveTo>
                <a:lnTo>
                  <a:pt x="2691368" y="0"/>
                </a:lnTo>
                <a:lnTo>
                  <a:pt x="2691368" y="2691368"/>
                </a:lnTo>
                <a:lnTo>
                  <a:pt x="0" y="2691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1572293">
            <a:off x="8920761" y="-3494855"/>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6" id="6"/>
          <p:cNvSpPr/>
          <p:nvPr/>
        </p:nvSpPr>
        <p:spPr>
          <a:xfrm flipH="false" flipV="false" rot="0">
            <a:off x="7871589" y="1776216"/>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7938034" y="8178868"/>
            <a:ext cx="3427871" cy="787875"/>
            <a:chOff x="0" y="0"/>
            <a:chExt cx="1768157" cy="406400"/>
          </a:xfrm>
        </p:grpSpPr>
        <p:sp>
          <p:nvSpPr>
            <p:cNvPr name="Freeform 8" id="8"/>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9" id="9"/>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10" id="10"/>
          <p:cNvSpPr/>
          <p:nvPr/>
        </p:nvSpPr>
        <p:spPr>
          <a:xfrm flipH="false" flipV="false" rot="0">
            <a:off x="10266849" y="8505645"/>
            <a:ext cx="369584" cy="174713"/>
          </a:xfrm>
          <a:custGeom>
            <a:avLst/>
            <a:gdLst/>
            <a:ahLst/>
            <a:cxnLst/>
            <a:rect r="r" b="b" t="t" l="l"/>
            <a:pathLst>
              <a:path h="174713" w="369584">
                <a:moveTo>
                  <a:pt x="0" y="0"/>
                </a:moveTo>
                <a:lnTo>
                  <a:pt x="369585" y="0"/>
                </a:lnTo>
                <a:lnTo>
                  <a:pt x="369585" y="174713"/>
                </a:lnTo>
                <a:lnTo>
                  <a:pt x="0" y="1747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7012129" y="72126"/>
            <a:ext cx="1203745" cy="1203745"/>
          </a:xfrm>
          <a:custGeom>
            <a:avLst/>
            <a:gdLst/>
            <a:ahLst/>
            <a:cxnLst/>
            <a:rect r="r" b="b" t="t" l="l"/>
            <a:pathLst>
              <a:path h="1203745" w="1203745">
                <a:moveTo>
                  <a:pt x="0" y="0"/>
                </a:moveTo>
                <a:lnTo>
                  <a:pt x="1203745" y="0"/>
                </a:lnTo>
                <a:lnTo>
                  <a:pt x="1203745" y="1203745"/>
                </a:lnTo>
                <a:lnTo>
                  <a:pt x="0" y="1203745"/>
                </a:lnTo>
                <a:lnTo>
                  <a:pt x="0" y="0"/>
                </a:lnTo>
                <a:close/>
              </a:path>
            </a:pathLst>
          </a:custGeom>
          <a:blipFill>
            <a:blip r:embed="rId10"/>
            <a:stretch>
              <a:fillRect l="0" t="0" r="0" b="0"/>
            </a:stretch>
          </a:blipFill>
        </p:spPr>
      </p:sp>
      <p:sp>
        <p:nvSpPr>
          <p:cNvPr name="TextBox 12" id="12"/>
          <p:cNvSpPr txBox="true"/>
          <p:nvPr/>
        </p:nvSpPr>
        <p:spPr>
          <a:xfrm rot="0">
            <a:off x="8842887" y="1950097"/>
            <a:ext cx="2493294" cy="305327"/>
          </a:xfrm>
          <a:prstGeom prst="rect">
            <a:avLst/>
          </a:prstGeom>
        </p:spPr>
        <p:txBody>
          <a:bodyPr anchor="t" rtlCol="false" tIns="0" lIns="0" bIns="0" rIns="0">
            <a:spAutoFit/>
          </a:bodyPr>
          <a:lstStyle/>
          <a:p>
            <a:pPr algn="l">
              <a:lnSpc>
                <a:spcPts val="2267"/>
              </a:lnSpc>
            </a:pPr>
            <a:r>
              <a:rPr lang="en-US" sz="2386" b="true">
                <a:solidFill>
                  <a:srgbClr val="FFFFFF"/>
                </a:solidFill>
                <a:latin typeface="DM Sans Bold"/>
                <a:ea typeface="DM Sans Bold"/>
                <a:cs typeface="DM Sans Bold"/>
                <a:sym typeface="DM Sans Bold"/>
              </a:rPr>
              <a:t>thynk unlimited</a:t>
            </a:r>
          </a:p>
        </p:txBody>
      </p:sp>
      <p:sp>
        <p:nvSpPr>
          <p:cNvPr name="TextBox 13" id="13"/>
          <p:cNvSpPr txBox="true"/>
          <p:nvPr/>
        </p:nvSpPr>
        <p:spPr>
          <a:xfrm rot="0">
            <a:off x="8537591" y="8488964"/>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14" id="14"/>
          <p:cNvSpPr txBox="true"/>
          <p:nvPr/>
        </p:nvSpPr>
        <p:spPr>
          <a:xfrm rot="0">
            <a:off x="7945523" y="3123240"/>
            <a:ext cx="7366041" cy="1105450"/>
          </a:xfrm>
          <a:prstGeom prst="rect">
            <a:avLst/>
          </a:prstGeom>
        </p:spPr>
        <p:txBody>
          <a:bodyPr anchor="t" rtlCol="false" tIns="0" lIns="0" bIns="0" rIns="0">
            <a:spAutoFit/>
          </a:bodyPr>
          <a:lstStyle/>
          <a:p>
            <a:pPr algn="l">
              <a:lnSpc>
                <a:spcPts val="8143"/>
              </a:lnSpc>
            </a:pPr>
            <a:r>
              <a:rPr lang="en-US" sz="8572" b="true">
                <a:solidFill>
                  <a:srgbClr val="FFFFFF"/>
                </a:solidFill>
                <a:latin typeface="Montserrat Semi-Bold"/>
                <a:ea typeface="Montserrat Semi-Bold"/>
                <a:cs typeface="Montserrat Semi-Bold"/>
                <a:sym typeface="Montserrat Semi-Bold"/>
              </a:rPr>
              <a:t>Introduction</a:t>
            </a:r>
          </a:p>
        </p:txBody>
      </p:sp>
      <p:sp>
        <p:nvSpPr>
          <p:cNvPr name="TextBox 15" id="15"/>
          <p:cNvSpPr txBox="true"/>
          <p:nvPr/>
        </p:nvSpPr>
        <p:spPr>
          <a:xfrm rot="0">
            <a:off x="7945523" y="4587246"/>
            <a:ext cx="8533572" cy="2682923"/>
          </a:xfrm>
          <a:prstGeom prst="rect">
            <a:avLst/>
          </a:prstGeom>
        </p:spPr>
        <p:txBody>
          <a:bodyPr anchor="t" rtlCol="false" tIns="0" lIns="0" bIns="0" rIns="0">
            <a:spAutoFit/>
          </a:bodyPr>
          <a:lstStyle/>
          <a:p>
            <a:pPr algn="l">
              <a:lnSpc>
                <a:spcPts val="3577"/>
              </a:lnSpc>
            </a:pPr>
            <a:r>
              <a:rPr lang="en-US" sz="2773" i="true">
                <a:solidFill>
                  <a:srgbClr val="FFFFFF"/>
                </a:solidFill>
                <a:latin typeface="Raleway Italics"/>
                <a:ea typeface="Raleway Italics"/>
                <a:cs typeface="Raleway Italics"/>
                <a:sym typeface="Raleway Italics"/>
              </a:rPr>
              <a:t>R</a:t>
            </a:r>
            <a:r>
              <a:rPr lang="en-US" sz="2773" i="true" b="true">
                <a:solidFill>
                  <a:srgbClr val="FFFFFF"/>
                </a:solidFill>
                <a:latin typeface="Raleway Bold Italics"/>
                <a:ea typeface="Raleway Bold Italics"/>
                <a:cs typeface="Raleway Bold Italics"/>
                <a:sym typeface="Raleway Bold Italics"/>
              </a:rPr>
              <a:t>einforcement Learning (RL) is a machine learning method where an agent learns to make decisions by interacting with an environment. The agent’s goal is to maximize rewards based on its actions. RL is effective in dynamic, changing environments. The agent improves through experience</a:t>
            </a:r>
            <a:r>
              <a:rPr lang="en-US" sz="2773" i="true">
                <a:solidFill>
                  <a:srgbClr val="FFFFFF"/>
                </a:solidFill>
                <a:latin typeface="Raleway Italics"/>
                <a:ea typeface="Raleway Italics"/>
                <a:cs typeface="Raleway Italics"/>
                <a:sym typeface="Raleway Italics"/>
              </a:rPr>
              <a:t>.</a:t>
            </a:r>
          </a:p>
        </p:txBody>
      </p:sp>
      <p:sp>
        <p:nvSpPr>
          <p:cNvPr name="TextBox 16" id="16"/>
          <p:cNvSpPr txBox="true"/>
          <p:nvPr/>
        </p:nvSpPr>
        <p:spPr>
          <a:xfrm rot="0">
            <a:off x="1300724" y="1599114"/>
            <a:ext cx="1074675"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987984" y="6792145"/>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Freeform 4" id="4"/>
          <p:cNvSpPr/>
          <p:nvPr/>
        </p:nvSpPr>
        <p:spPr>
          <a:xfrm flipH="false" flipV="false" rot="0">
            <a:off x="7434481" y="1365543"/>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7778766" y="8858282"/>
            <a:ext cx="3427871" cy="787875"/>
            <a:chOff x="0" y="0"/>
            <a:chExt cx="1768157" cy="406400"/>
          </a:xfrm>
        </p:grpSpPr>
        <p:sp>
          <p:nvSpPr>
            <p:cNvPr name="Freeform 6" id="6"/>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7" id="7"/>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8" id="8"/>
          <p:cNvSpPr/>
          <p:nvPr/>
        </p:nvSpPr>
        <p:spPr>
          <a:xfrm flipH="false" flipV="false" rot="0">
            <a:off x="10107582" y="9185060"/>
            <a:ext cx="369584" cy="174713"/>
          </a:xfrm>
          <a:custGeom>
            <a:avLst/>
            <a:gdLst/>
            <a:ahLst/>
            <a:cxnLst/>
            <a:rect r="r" b="b" t="t" l="l"/>
            <a:pathLst>
              <a:path h="174713" w="369584">
                <a:moveTo>
                  <a:pt x="0" y="0"/>
                </a:moveTo>
                <a:lnTo>
                  <a:pt x="369584" y="0"/>
                </a:lnTo>
                <a:lnTo>
                  <a:pt x="369584" y="174712"/>
                </a:lnTo>
                <a:lnTo>
                  <a:pt x="0" y="17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7434481" y="3298088"/>
            <a:ext cx="3948017" cy="974143"/>
            <a:chOff x="0" y="0"/>
            <a:chExt cx="1768157" cy="436279"/>
          </a:xfrm>
        </p:grpSpPr>
        <p:sp>
          <p:nvSpPr>
            <p:cNvPr name="Freeform 10" id="10"/>
            <p:cNvSpPr/>
            <p:nvPr/>
          </p:nvSpPr>
          <p:spPr>
            <a:xfrm flipH="false" flipV="false" rot="0">
              <a:off x="0" y="0"/>
              <a:ext cx="1768157" cy="436279"/>
            </a:xfrm>
            <a:custGeom>
              <a:avLst/>
              <a:gdLst/>
              <a:ahLst/>
              <a:cxnLst/>
              <a:rect r="r" b="b" t="t" l="l"/>
              <a:pathLst>
                <a:path h="436279" w="1768157">
                  <a:moveTo>
                    <a:pt x="1564957" y="0"/>
                  </a:moveTo>
                  <a:cubicBezTo>
                    <a:pt x="1677182" y="0"/>
                    <a:pt x="1768157" y="97664"/>
                    <a:pt x="1768157" y="218140"/>
                  </a:cubicBezTo>
                  <a:cubicBezTo>
                    <a:pt x="1768157" y="338615"/>
                    <a:pt x="1677182" y="436279"/>
                    <a:pt x="1564957" y="436279"/>
                  </a:cubicBezTo>
                  <a:lnTo>
                    <a:pt x="203200" y="436279"/>
                  </a:lnTo>
                  <a:cubicBezTo>
                    <a:pt x="90976" y="436279"/>
                    <a:pt x="0" y="338615"/>
                    <a:pt x="0" y="218140"/>
                  </a:cubicBezTo>
                  <a:cubicBezTo>
                    <a:pt x="0" y="97664"/>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11" id="11"/>
            <p:cNvSpPr txBox="true"/>
            <p:nvPr/>
          </p:nvSpPr>
          <p:spPr>
            <a:xfrm>
              <a:off x="0" y="-38100"/>
              <a:ext cx="1768157" cy="474379"/>
            </a:xfrm>
            <a:prstGeom prst="rect">
              <a:avLst/>
            </a:prstGeom>
          </p:spPr>
          <p:txBody>
            <a:bodyPr anchor="ctr" rtlCol="false" tIns="50800" lIns="50800" bIns="50800" rIns="50800"/>
            <a:lstStyle/>
            <a:p>
              <a:pPr algn="ctr">
                <a:lnSpc>
                  <a:spcPts val="2083"/>
                </a:lnSpc>
              </a:pPr>
              <a:r>
                <a:rPr lang="en-US" sz="1488" spc="99">
                  <a:solidFill>
                    <a:srgbClr val="FFFFFF"/>
                  </a:solidFill>
                  <a:latin typeface="HK Modular"/>
                  <a:ea typeface="HK Modular"/>
                  <a:cs typeface="HK Modular"/>
                  <a:sym typeface="HK Modular"/>
                </a:rPr>
                <a:t>SARSA</a:t>
              </a:r>
            </a:p>
          </p:txBody>
        </p:sp>
      </p:grpSp>
      <p:sp>
        <p:nvSpPr>
          <p:cNvPr name="TextBox 12" id="12"/>
          <p:cNvSpPr txBox="true"/>
          <p:nvPr/>
        </p:nvSpPr>
        <p:spPr>
          <a:xfrm rot="0">
            <a:off x="8378324" y="9168379"/>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13" id="13"/>
          <p:cNvSpPr txBox="true"/>
          <p:nvPr/>
        </p:nvSpPr>
        <p:spPr>
          <a:xfrm rot="0">
            <a:off x="1300724" y="1599114"/>
            <a:ext cx="1154372"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02</a:t>
            </a:r>
          </a:p>
        </p:txBody>
      </p:sp>
      <p:sp>
        <p:nvSpPr>
          <p:cNvPr name="TextBox 14" id="14"/>
          <p:cNvSpPr txBox="true"/>
          <p:nvPr/>
        </p:nvSpPr>
        <p:spPr>
          <a:xfrm rot="0">
            <a:off x="5292960" y="2003079"/>
            <a:ext cx="8231059" cy="752084"/>
          </a:xfrm>
          <a:prstGeom prst="rect">
            <a:avLst/>
          </a:prstGeom>
        </p:spPr>
        <p:txBody>
          <a:bodyPr anchor="t" rtlCol="false" tIns="0" lIns="0" bIns="0" rIns="0">
            <a:spAutoFit/>
          </a:bodyPr>
          <a:lstStyle/>
          <a:p>
            <a:pPr algn="ctr">
              <a:lnSpc>
                <a:spcPts val="5558"/>
              </a:lnSpc>
            </a:pPr>
            <a:r>
              <a:rPr lang="en-US" sz="5851" b="true">
                <a:solidFill>
                  <a:srgbClr val="FFFFFF"/>
                </a:solidFill>
                <a:latin typeface="Montserrat Semi-Bold"/>
                <a:ea typeface="Montserrat Semi-Bold"/>
                <a:cs typeface="Montserrat Semi-Bold"/>
                <a:sym typeface="Montserrat Semi-Bold"/>
              </a:rPr>
              <a:t>BASIC ALGORITHM</a:t>
            </a:r>
          </a:p>
        </p:txBody>
      </p:sp>
      <p:sp>
        <p:nvSpPr>
          <p:cNvPr name="TextBox 15" id="15"/>
          <p:cNvSpPr txBox="true"/>
          <p:nvPr/>
        </p:nvSpPr>
        <p:spPr>
          <a:xfrm rot="0">
            <a:off x="2001502" y="4907724"/>
            <a:ext cx="2819626" cy="311821"/>
          </a:xfrm>
          <a:prstGeom prst="rect">
            <a:avLst/>
          </a:prstGeom>
        </p:spPr>
        <p:txBody>
          <a:bodyPr anchor="t" rtlCol="false" tIns="0" lIns="0" bIns="0" rIns="0">
            <a:spAutoFit/>
          </a:bodyPr>
          <a:lstStyle/>
          <a:p>
            <a:pPr algn="ctr">
              <a:lnSpc>
                <a:spcPts val="2432"/>
              </a:lnSpc>
            </a:pPr>
          </a:p>
        </p:txBody>
      </p:sp>
      <p:sp>
        <p:nvSpPr>
          <p:cNvPr name="TextBox 16" id="16"/>
          <p:cNvSpPr txBox="true"/>
          <p:nvPr/>
        </p:nvSpPr>
        <p:spPr>
          <a:xfrm rot="0">
            <a:off x="1313316" y="4898199"/>
            <a:ext cx="4726311" cy="3785892"/>
          </a:xfrm>
          <a:prstGeom prst="rect">
            <a:avLst/>
          </a:prstGeom>
        </p:spPr>
        <p:txBody>
          <a:bodyPr anchor="t" rtlCol="false" tIns="0" lIns="0" bIns="0" rIns="0">
            <a:spAutoFit/>
          </a:bodyPr>
          <a:lstStyle/>
          <a:p>
            <a:pPr algn="ctr">
              <a:lnSpc>
                <a:spcPts val="2720"/>
              </a:lnSpc>
            </a:pPr>
            <a:r>
              <a:rPr lang="en-US" sz="2109" i="true">
                <a:solidFill>
                  <a:srgbClr val="FFFFFF"/>
                </a:solidFill>
                <a:latin typeface="Raleway Italics"/>
                <a:ea typeface="Raleway Italics"/>
                <a:cs typeface="Raleway Italics"/>
                <a:sym typeface="Raleway Italics"/>
              </a:rPr>
              <a:t>Type of algorithm: Off-policy.</a:t>
            </a:r>
          </a:p>
          <a:p>
            <a:pPr algn="ctr">
              <a:lnSpc>
                <a:spcPts val="2720"/>
              </a:lnSpc>
            </a:pPr>
          </a:p>
          <a:p>
            <a:pPr algn="ctr">
              <a:lnSpc>
                <a:spcPts val="2720"/>
              </a:lnSpc>
            </a:pPr>
            <a:r>
              <a:rPr lang="en-US" sz="2109" i="true">
                <a:solidFill>
                  <a:srgbClr val="FFFFFF"/>
                </a:solidFill>
                <a:latin typeface="Raleway Italics"/>
                <a:ea typeface="Raleway Italics"/>
                <a:cs typeface="Raleway Italics"/>
                <a:sym typeface="Raleway Italics"/>
              </a:rPr>
              <a:t>Description: The agent learns the optimal policy by updating the Q-value for state-action pairs, independent of the current policy that the agent is pursuing.</a:t>
            </a:r>
          </a:p>
          <a:p>
            <a:pPr algn="ctr">
              <a:lnSpc>
                <a:spcPts val="2720"/>
              </a:lnSpc>
            </a:pPr>
          </a:p>
          <a:p>
            <a:pPr algn="ctr">
              <a:lnSpc>
                <a:spcPts val="2720"/>
              </a:lnSpc>
            </a:pPr>
            <a:r>
              <a:rPr lang="en-US" sz="2109" i="true">
                <a:solidFill>
                  <a:srgbClr val="FFFFFF"/>
                </a:solidFill>
                <a:latin typeface="Raleway Italics"/>
                <a:ea typeface="Raleway Italics"/>
                <a:cs typeface="Raleway Italics"/>
                <a:sym typeface="Raleway Italics"/>
              </a:rPr>
              <a:t>Advantages: Simple, efficient, and learns the optimal policy directly.</a:t>
            </a:r>
          </a:p>
          <a:p>
            <a:pPr algn="ctr">
              <a:lnSpc>
                <a:spcPts val="2720"/>
              </a:lnSpc>
            </a:pPr>
          </a:p>
        </p:txBody>
      </p:sp>
      <p:sp>
        <p:nvSpPr>
          <p:cNvPr name="TextBox 17" id="17"/>
          <p:cNvSpPr txBox="true"/>
          <p:nvPr/>
        </p:nvSpPr>
        <p:spPr>
          <a:xfrm rot="0">
            <a:off x="12570014" y="4898199"/>
            <a:ext cx="5717986" cy="3786043"/>
          </a:xfrm>
          <a:prstGeom prst="rect">
            <a:avLst/>
          </a:prstGeom>
        </p:spPr>
        <p:txBody>
          <a:bodyPr anchor="t" rtlCol="false" tIns="0" lIns="0" bIns="0" rIns="0">
            <a:spAutoFit/>
          </a:bodyPr>
          <a:lstStyle/>
          <a:p>
            <a:pPr algn="ctr">
              <a:lnSpc>
                <a:spcPts val="2703"/>
              </a:lnSpc>
            </a:pPr>
            <a:r>
              <a:rPr lang="en-US" sz="2096" i="true">
                <a:solidFill>
                  <a:srgbClr val="FFFFFF"/>
                </a:solidFill>
                <a:latin typeface="Raleway Italics"/>
                <a:ea typeface="Raleway Italics"/>
                <a:cs typeface="Raleway Italics"/>
                <a:sym typeface="Raleway Italics"/>
              </a:rPr>
              <a:t>Type of algorithm: On-policy or off-policy.</a:t>
            </a:r>
          </a:p>
          <a:p>
            <a:pPr algn="ctr">
              <a:lnSpc>
                <a:spcPts val="2703"/>
              </a:lnSpc>
            </a:pPr>
          </a:p>
          <a:p>
            <a:pPr algn="ctr">
              <a:lnSpc>
                <a:spcPts val="2703"/>
              </a:lnSpc>
            </a:pPr>
            <a:r>
              <a:rPr lang="en-US" sz="2096" i="true">
                <a:solidFill>
                  <a:srgbClr val="FFFFFF"/>
                </a:solidFill>
                <a:latin typeface="Raleway Italics"/>
                <a:ea typeface="Raleway Italics"/>
                <a:cs typeface="Raleway Italics"/>
                <a:sym typeface="Raleway Italics"/>
              </a:rPr>
              <a:t>Description: Estimates the value of a policy by sampling through complete episodes (from start to finish). Q-values are updated based on the total reward from experiences.</a:t>
            </a:r>
          </a:p>
          <a:p>
            <a:pPr algn="ctr">
              <a:lnSpc>
                <a:spcPts val="2703"/>
              </a:lnSpc>
            </a:pPr>
          </a:p>
          <a:p>
            <a:pPr algn="ctr">
              <a:lnSpc>
                <a:spcPts val="2703"/>
              </a:lnSpc>
            </a:pPr>
            <a:r>
              <a:rPr lang="en-US" sz="2096" i="true">
                <a:solidFill>
                  <a:srgbClr val="FFFFFF"/>
                </a:solidFill>
                <a:latin typeface="Raleway Italics"/>
                <a:ea typeface="Raleway Italics"/>
                <a:cs typeface="Raleway Italics"/>
                <a:sym typeface="Raleway Italics"/>
              </a:rPr>
              <a:t>Advantages: Effective learning in model-free environments, suitable for problems where the terminal state can be clearly identified.</a:t>
            </a:r>
          </a:p>
          <a:p>
            <a:pPr algn="ctr">
              <a:lnSpc>
                <a:spcPts val="2703"/>
              </a:lnSpc>
            </a:pPr>
          </a:p>
        </p:txBody>
      </p:sp>
      <p:grpSp>
        <p:nvGrpSpPr>
          <p:cNvPr name="Group 18" id="18"/>
          <p:cNvGrpSpPr/>
          <p:nvPr/>
        </p:nvGrpSpPr>
        <p:grpSpPr>
          <a:xfrm rot="0">
            <a:off x="1427466" y="3298088"/>
            <a:ext cx="3948017" cy="974143"/>
            <a:chOff x="0" y="0"/>
            <a:chExt cx="1768157" cy="436279"/>
          </a:xfrm>
        </p:grpSpPr>
        <p:sp>
          <p:nvSpPr>
            <p:cNvPr name="Freeform 19" id="19"/>
            <p:cNvSpPr/>
            <p:nvPr/>
          </p:nvSpPr>
          <p:spPr>
            <a:xfrm flipH="false" flipV="false" rot="0">
              <a:off x="0" y="0"/>
              <a:ext cx="1768157" cy="436279"/>
            </a:xfrm>
            <a:custGeom>
              <a:avLst/>
              <a:gdLst/>
              <a:ahLst/>
              <a:cxnLst/>
              <a:rect r="r" b="b" t="t" l="l"/>
              <a:pathLst>
                <a:path h="436279" w="1768157">
                  <a:moveTo>
                    <a:pt x="1564957" y="0"/>
                  </a:moveTo>
                  <a:cubicBezTo>
                    <a:pt x="1677182" y="0"/>
                    <a:pt x="1768157" y="97664"/>
                    <a:pt x="1768157" y="218140"/>
                  </a:cubicBezTo>
                  <a:cubicBezTo>
                    <a:pt x="1768157" y="338615"/>
                    <a:pt x="1677182" y="436279"/>
                    <a:pt x="1564957" y="436279"/>
                  </a:cubicBezTo>
                  <a:lnTo>
                    <a:pt x="203200" y="436279"/>
                  </a:lnTo>
                  <a:cubicBezTo>
                    <a:pt x="90976" y="436279"/>
                    <a:pt x="0" y="338615"/>
                    <a:pt x="0" y="218140"/>
                  </a:cubicBezTo>
                  <a:cubicBezTo>
                    <a:pt x="0" y="97664"/>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20" id="20"/>
            <p:cNvSpPr txBox="true"/>
            <p:nvPr/>
          </p:nvSpPr>
          <p:spPr>
            <a:xfrm>
              <a:off x="0" y="-38100"/>
              <a:ext cx="1768157" cy="474379"/>
            </a:xfrm>
            <a:prstGeom prst="rect">
              <a:avLst/>
            </a:prstGeom>
          </p:spPr>
          <p:txBody>
            <a:bodyPr anchor="ctr" rtlCol="false" tIns="50800" lIns="50800" bIns="50800" rIns="50800"/>
            <a:lstStyle/>
            <a:p>
              <a:pPr algn="ctr">
                <a:lnSpc>
                  <a:spcPts val="2083"/>
                </a:lnSpc>
              </a:pPr>
              <a:r>
                <a:rPr lang="en-US" sz="1488" spc="99">
                  <a:solidFill>
                    <a:srgbClr val="FFFFFF"/>
                  </a:solidFill>
                  <a:latin typeface="HK Modular"/>
                  <a:ea typeface="HK Modular"/>
                  <a:cs typeface="HK Modular"/>
                  <a:sym typeface="HK Modular"/>
                </a:rPr>
                <a:t>Q-LEARNING</a:t>
              </a:r>
            </a:p>
          </p:txBody>
        </p:sp>
      </p:grpSp>
      <p:grpSp>
        <p:nvGrpSpPr>
          <p:cNvPr name="Group 21" id="21"/>
          <p:cNvGrpSpPr/>
          <p:nvPr/>
        </p:nvGrpSpPr>
        <p:grpSpPr>
          <a:xfrm rot="0">
            <a:off x="13052187" y="3298088"/>
            <a:ext cx="3948017" cy="974143"/>
            <a:chOff x="0" y="0"/>
            <a:chExt cx="1768157" cy="436279"/>
          </a:xfrm>
        </p:grpSpPr>
        <p:sp>
          <p:nvSpPr>
            <p:cNvPr name="Freeform 22" id="22"/>
            <p:cNvSpPr/>
            <p:nvPr/>
          </p:nvSpPr>
          <p:spPr>
            <a:xfrm flipH="false" flipV="false" rot="0">
              <a:off x="0" y="0"/>
              <a:ext cx="1768157" cy="436279"/>
            </a:xfrm>
            <a:custGeom>
              <a:avLst/>
              <a:gdLst/>
              <a:ahLst/>
              <a:cxnLst/>
              <a:rect r="r" b="b" t="t" l="l"/>
              <a:pathLst>
                <a:path h="436279" w="1768157">
                  <a:moveTo>
                    <a:pt x="1564957" y="0"/>
                  </a:moveTo>
                  <a:cubicBezTo>
                    <a:pt x="1677182" y="0"/>
                    <a:pt x="1768157" y="97664"/>
                    <a:pt x="1768157" y="218140"/>
                  </a:cubicBezTo>
                  <a:cubicBezTo>
                    <a:pt x="1768157" y="338615"/>
                    <a:pt x="1677182" y="436279"/>
                    <a:pt x="1564957" y="436279"/>
                  </a:cubicBezTo>
                  <a:lnTo>
                    <a:pt x="203200" y="436279"/>
                  </a:lnTo>
                  <a:cubicBezTo>
                    <a:pt x="90976" y="436279"/>
                    <a:pt x="0" y="338615"/>
                    <a:pt x="0" y="218140"/>
                  </a:cubicBezTo>
                  <a:cubicBezTo>
                    <a:pt x="0" y="97664"/>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23" id="23"/>
            <p:cNvSpPr txBox="true"/>
            <p:nvPr/>
          </p:nvSpPr>
          <p:spPr>
            <a:xfrm>
              <a:off x="0" y="-38100"/>
              <a:ext cx="1768157" cy="474379"/>
            </a:xfrm>
            <a:prstGeom prst="rect">
              <a:avLst/>
            </a:prstGeom>
          </p:spPr>
          <p:txBody>
            <a:bodyPr anchor="ctr" rtlCol="false" tIns="50800" lIns="50800" bIns="50800" rIns="50800"/>
            <a:lstStyle/>
            <a:p>
              <a:pPr algn="ctr">
                <a:lnSpc>
                  <a:spcPts val="2083"/>
                </a:lnSpc>
              </a:pPr>
              <a:r>
                <a:rPr lang="en-US" sz="1488" spc="99">
                  <a:solidFill>
                    <a:srgbClr val="FFFFFF"/>
                  </a:solidFill>
                  <a:latin typeface="HK Modular"/>
                  <a:ea typeface="HK Modular"/>
                  <a:cs typeface="HK Modular"/>
                  <a:sym typeface="HK Modular"/>
                </a:rPr>
                <a:t>MONTE CARLO</a:t>
              </a:r>
            </a:p>
          </p:txBody>
        </p:sp>
      </p:grpSp>
      <p:sp>
        <p:nvSpPr>
          <p:cNvPr name="TextBox 24" id="24"/>
          <p:cNvSpPr txBox="true"/>
          <p:nvPr/>
        </p:nvSpPr>
        <p:spPr>
          <a:xfrm rot="0">
            <a:off x="7273963" y="4907724"/>
            <a:ext cx="4631569" cy="3671860"/>
          </a:xfrm>
          <a:prstGeom prst="rect">
            <a:avLst/>
          </a:prstGeom>
        </p:spPr>
        <p:txBody>
          <a:bodyPr anchor="t" rtlCol="false" tIns="0" lIns="0" bIns="0" rIns="0">
            <a:spAutoFit/>
          </a:bodyPr>
          <a:lstStyle/>
          <a:p>
            <a:pPr algn="ctr">
              <a:lnSpc>
                <a:spcPts val="2690"/>
              </a:lnSpc>
            </a:pPr>
            <a:r>
              <a:rPr lang="en-US" sz="2085" i="true">
                <a:solidFill>
                  <a:srgbClr val="FFFFFF"/>
                </a:solidFill>
                <a:latin typeface="Raleway Italics"/>
                <a:ea typeface="Raleway Italics"/>
                <a:cs typeface="Raleway Italics"/>
                <a:sym typeface="Raleway Italics"/>
              </a:rPr>
              <a:t>Type of algorithm: On-policy.</a:t>
            </a:r>
          </a:p>
          <a:p>
            <a:pPr algn="ctr">
              <a:lnSpc>
                <a:spcPts val="2690"/>
              </a:lnSpc>
            </a:pPr>
          </a:p>
          <a:p>
            <a:pPr algn="ctr">
              <a:lnSpc>
                <a:spcPts val="2690"/>
              </a:lnSpc>
            </a:pPr>
            <a:r>
              <a:rPr lang="en-US" sz="2085" i="true">
                <a:solidFill>
                  <a:srgbClr val="FFFFFF"/>
                </a:solidFill>
                <a:latin typeface="Raleway Italics"/>
                <a:ea typeface="Raleway Italics"/>
                <a:cs typeface="Raleway Italics"/>
                <a:sym typeface="Raleway Italics"/>
              </a:rPr>
              <a:t>Description: Updates the Q-value based on the actual action taken according to the current policy that the agent is following.</a:t>
            </a:r>
          </a:p>
          <a:p>
            <a:pPr algn="ctr">
              <a:lnSpc>
                <a:spcPts val="2690"/>
              </a:lnSpc>
            </a:pPr>
          </a:p>
          <a:p>
            <a:pPr algn="ctr">
              <a:lnSpc>
                <a:spcPts val="2690"/>
              </a:lnSpc>
            </a:pPr>
            <a:r>
              <a:rPr lang="en-US" sz="2085" i="true">
                <a:solidFill>
                  <a:srgbClr val="FFFFFF"/>
                </a:solidFill>
                <a:latin typeface="Raleway Italics"/>
                <a:ea typeface="Raleway Italics"/>
                <a:cs typeface="Raleway Italics"/>
                <a:sym typeface="Raleway Italics"/>
              </a:rPr>
              <a:t>Advantages: More stable when learning policies in complex and changing environments.</a:t>
            </a:r>
          </a:p>
          <a:p>
            <a:pPr algn="ctr">
              <a:lnSpc>
                <a:spcPts val="2690"/>
              </a:lnSpc>
            </a:pPr>
          </a:p>
        </p:txBody>
      </p:sp>
      <p:sp>
        <p:nvSpPr>
          <p:cNvPr name="Freeform 25" id="25"/>
          <p:cNvSpPr/>
          <p:nvPr/>
        </p:nvSpPr>
        <p:spPr>
          <a:xfrm flipH="false" flipV="false" rot="0">
            <a:off x="17012129" y="72126"/>
            <a:ext cx="1203745" cy="1203745"/>
          </a:xfrm>
          <a:custGeom>
            <a:avLst/>
            <a:gdLst/>
            <a:ahLst/>
            <a:cxnLst/>
            <a:rect r="r" b="b" t="t" l="l"/>
            <a:pathLst>
              <a:path h="1203745" w="1203745">
                <a:moveTo>
                  <a:pt x="0" y="0"/>
                </a:moveTo>
                <a:lnTo>
                  <a:pt x="1203745" y="0"/>
                </a:lnTo>
                <a:lnTo>
                  <a:pt x="1203745" y="1203745"/>
                </a:lnTo>
                <a:lnTo>
                  <a:pt x="0" y="1203745"/>
                </a:lnTo>
                <a:lnTo>
                  <a:pt x="0" y="0"/>
                </a:lnTo>
                <a:close/>
              </a:path>
            </a:pathLst>
          </a:custGeom>
          <a:blipFill>
            <a:blip r:embed="rId7"/>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582889">
            <a:off x="-4783694" y="7975014"/>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Freeform 4" id="4"/>
          <p:cNvSpPr/>
          <p:nvPr/>
        </p:nvSpPr>
        <p:spPr>
          <a:xfrm flipH="false" flipV="false" rot="0">
            <a:off x="7965146" y="1028700"/>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7965146" y="8491741"/>
            <a:ext cx="3427871" cy="787875"/>
            <a:chOff x="0" y="0"/>
            <a:chExt cx="1768157" cy="406400"/>
          </a:xfrm>
        </p:grpSpPr>
        <p:sp>
          <p:nvSpPr>
            <p:cNvPr name="Freeform 6" id="6"/>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7" id="7"/>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8" id="8"/>
          <p:cNvSpPr/>
          <p:nvPr/>
        </p:nvSpPr>
        <p:spPr>
          <a:xfrm flipH="false" flipV="false" rot="0">
            <a:off x="10293962" y="8818518"/>
            <a:ext cx="369584" cy="174713"/>
          </a:xfrm>
          <a:custGeom>
            <a:avLst/>
            <a:gdLst/>
            <a:ahLst/>
            <a:cxnLst/>
            <a:rect r="r" b="b" t="t" l="l"/>
            <a:pathLst>
              <a:path h="174713" w="369584">
                <a:moveTo>
                  <a:pt x="0" y="0"/>
                </a:moveTo>
                <a:lnTo>
                  <a:pt x="369584" y="0"/>
                </a:lnTo>
                <a:lnTo>
                  <a:pt x="369584" y="174712"/>
                </a:lnTo>
                <a:lnTo>
                  <a:pt x="0" y="17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028700" y="4478587"/>
            <a:ext cx="2691369" cy="2691369"/>
          </a:xfrm>
          <a:custGeom>
            <a:avLst/>
            <a:gdLst/>
            <a:ahLst/>
            <a:cxnLst/>
            <a:rect r="r" b="b" t="t" l="l"/>
            <a:pathLst>
              <a:path h="2691369" w="2691369">
                <a:moveTo>
                  <a:pt x="0" y="0"/>
                </a:moveTo>
                <a:lnTo>
                  <a:pt x="2691369" y="0"/>
                </a:lnTo>
                <a:lnTo>
                  <a:pt x="2691369" y="2691369"/>
                </a:lnTo>
                <a:lnTo>
                  <a:pt x="0" y="26913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60057" y="2618252"/>
            <a:ext cx="3435707" cy="3435707"/>
          </a:xfrm>
          <a:custGeom>
            <a:avLst/>
            <a:gdLst/>
            <a:ahLst/>
            <a:cxnLst/>
            <a:rect r="r" b="b" t="t" l="l"/>
            <a:pathLst>
              <a:path h="3435707" w="3435707">
                <a:moveTo>
                  <a:pt x="0" y="0"/>
                </a:moveTo>
                <a:lnTo>
                  <a:pt x="3435707" y="0"/>
                </a:lnTo>
                <a:lnTo>
                  <a:pt x="3435707" y="3435708"/>
                </a:lnTo>
                <a:lnTo>
                  <a:pt x="0" y="3435708"/>
                </a:lnTo>
                <a:lnTo>
                  <a:pt x="0" y="0"/>
                </a:lnTo>
                <a:close/>
              </a:path>
            </a:pathLst>
          </a:custGeom>
          <a:blipFill>
            <a:blip r:embed="rId9"/>
            <a:stretch>
              <a:fillRect l="0" t="0" r="0" b="0"/>
            </a:stretch>
          </a:blipFill>
        </p:spPr>
      </p:sp>
      <p:sp>
        <p:nvSpPr>
          <p:cNvPr name="Freeform 11" id="11"/>
          <p:cNvSpPr/>
          <p:nvPr/>
        </p:nvSpPr>
        <p:spPr>
          <a:xfrm flipH="false" flipV="false" rot="0">
            <a:off x="3595764" y="6053960"/>
            <a:ext cx="3566262" cy="3566262"/>
          </a:xfrm>
          <a:custGeom>
            <a:avLst/>
            <a:gdLst/>
            <a:ahLst/>
            <a:cxnLst/>
            <a:rect r="r" b="b" t="t" l="l"/>
            <a:pathLst>
              <a:path h="3566262" w="3566262">
                <a:moveTo>
                  <a:pt x="0" y="0"/>
                </a:moveTo>
                <a:lnTo>
                  <a:pt x="3566262" y="0"/>
                </a:lnTo>
                <a:lnTo>
                  <a:pt x="3566262" y="3566262"/>
                </a:lnTo>
                <a:lnTo>
                  <a:pt x="0" y="3566262"/>
                </a:lnTo>
                <a:lnTo>
                  <a:pt x="0" y="0"/>
                </a:lnTo>
                <a:close/>
              </a:path>
            </a:pathLst>
          </a:custGeom>
          <a:blipFill>
            <a:blip r:embed="rId10"/>
            <a:stretch>
              <a:fillRect l="0" t="0" r="0" b="0"/>
            </a:stretch>
          </a:blipFill>
        </p:spPr>
      </p:sp>
      <p:sp>
        <p:nvSpPr>
          <p:cNvPr name="TextBox 12" id="12"/>
          <p:cNvSpPr txBox="true"/>
          <p:nvPr/>
        </p:nvSpPr>
        <p:spPr>
          <a:xfrm rot="0">
            <a:off x="8564704" y="8801837"/>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13" id="13"/>
          <p:cNvSpPr txBox="true"/>
          <p:nvPr/>
        </p:nvSpPr>
        <p:spPr>
          <a:xfrm rot="0">
            <a:off x="1300724" y="1599114"/>
            <a:ext cx="1154372"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03</a:t>
            </a:r>
          </a:p>
        </p:txBody>
      </p:sp>
      <p:sp>
        <p:nvSpPr>
          <p:cNvPr name="TextBox 14" id="14"/>
          <p:cNvSpPr txBox="true"/>
          <p:nvPr/>
        </p:nvSpPr>
        <p:spPr>
          <a:xfrm rot="0">
            <a:off x="7945523" y="1999878"/>
            <a:ext cx="5971330" cy="1360573"/>
          </a:xfrm>
          <a:prstGeom prst="rect">
            <a:avLst/>
          </a:prstGeom>
        </p:spPr>
        <p:txBody>
          <a:bodyPr anchor="t" rtlCol="false" tIns="0" lIns="0" bIns="0" rIns="0">
            <a:spAutoFit/>
          </a:bodyPr>
          <a:lstStyle/>
          <a:p>
            <a:pPr algn="l">
              <a:lnSpc>
                <a:spcPts val="5189"/>
              </a:lnSpc>
            </a:pPr>
            <a:r>
              <a:rPr lang="en-US" sz="5462" b="true">
                <a:solidFill>
                  <a:srgbClr val="36E9FD"/>
                </a:solidFill>
                <a:latin typeface="Montserrat Semi-Bold"/>
                <a:ea typeface="Montserrat Semi-Bold"/>
                <a:cs typeface="Montserrat Semi-Bold"/>
                <a:sym typeface="Montserrat Semi-Bold"/>
              </a:rPr>
              <a:t>RL FOR MAZE GAME</a:t>
            </a:r>
          </a:p>
        </p:txBody>
      </p:sp>
      <p:sp>
        <p:nvSpPr>
          <p:cNvPr name="TextBox 15" id="15"/>
          <p:cNvSpPr txBox="true"/>
          <p:nvPr/>
        </p:nvSpPr>
        <p:spPr>
          <a:xfrm rot="0">
            <a:off x="7965146" y="3693826"/>
            <a:ext cx="9050027" cy="3031282"/>
          </a:xfrm>
          <a:prstGeom prst="rect">
            <a:avLst/>
          </a:prstGeom>
        </p:spPr>
        <p:txBody>
          <a:bodyPr anchor="t" rtlCol="false" tIns="0" lIns="0" bIns="0" rIns="0">
            <a:spAutoFit/>
          </a:bodyPr>
          <a:lstStyle/>
          <a:p>
            <a:pPr algn="l">
              <a:lnSpc>
                <a:spcPts val="4036"/>
              </a:lnSpc>
            </a:pPr>
            <a:r>
              <a:rPr lang="en-US" sz="3129" i="true">
                <a:solidFill>
                  <a:srgbClr val="FFFFFF"/>
                </a:solidFill>
                <a:latin typeface="Raleway Italics"/>
                <a:ea typeface="Raleway Italics"/>
                <a:cs typeface="Raleway Italics"/>
                <a:sym typeface="Raleway Italics"/>
              </a:rPr>
              <a:t>The Maze game is a traditional problem in machine learning where the agent must find its way from a starting point to a goal point in a maze. The maze is typically represented as a matrix, with empty cells (navigable) and walls (non-navigable).</a:t>
            </a:r>
          </a:p>
        </p:txBody>
      </p:sp>
      <p:sp>
        <p:nvSpPr>
          <p:cNvPr name="Freeform 16" id="16"/>
          <p:cNvSpPr/>
          <p:nvPr/>
        </p:nvSpPr>
        <p:spPr>
          <a:xfrm flipH="false" flipV="false" rot="0">
            <a:off x="17012129" y="72126"/>
            <a:ext cx="1203745" cy="1203745"/>
          </a:xfrm>
          <a:custGeom>
            <a:avLst/>
            <a:gdLst/>
            <a:ahLst/>
            <a:cxnLst/>
            <a:rect r="r" b="b" t="t" l="l"/>
            <a:pathLst>
              <a:path h="1203745" w="1203745">
                <a:moveTo>
                  <a:pt x="0" y="0"/>
                </a:moveTo>
                <a:lnTo>
                  <a:pt x="1203745" y="0"/>
                </a:lnTo>
                <a:lnTo>
                  <a:pt x="1203745" y="1203745"/>
                </a:lnTo>
                <a:lnTo>
                  <a:pt x="0" y="1203745"/>
                </a:lnTo>
                <a:lnTo>
                  <a:pt x="0" y="0"/>
                </a:lnTo>
                <a:close/>
              </a:path>
            </a:pathLst>
          </a:custGeom>
          <a:blipFill>
            <a:blip r:embed="rId11"/>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680419" y="6404287"/>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Freeform 4" id="4"/>
          <p:cNvSpPr/>
          <p:nvPr/>
        </p:nvSpPr>
        <p:spPr>
          <a:xfrm flipH="false" flipV="false" rot="0">
            <a:off x="2491515" y="266842"/>
            <a:ext cx="658167" cy="595940"/>
          </a:xfrm>
          <a:custGeom>
            <a:avLst/>
            <a:gdLst/>
            <a:ahLst/>
            <a:cxnLst/>
            <a:rect r="r" b="b" t="t" l="l"/>
            <a:pathLst>
              <a:path h="595940" w="658167">
                <a:moveTo>
                  <a:pt x="0" y="0"/>
                </a:moveTo>
                <a:lnTo>
                  <a:pt x="658166" y="0"/>
                </a:lnTo>
                <a:lnTo>
                  <a:pt x="658166"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9144000" y="8470425"/>
            <a:ext cx="3427871" cy="787875"/>
            <a:chOff x="0" y="0"/>
            <a:chExt cx="1768157" cy="406400"/>
          </a:xfrm>
        </p:grpSpPr>
        <p:sp>
          <p:nvSpPr>
            <p:cNvPr name="Freeform 6" id="6"/>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7" id="7"/>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8" id="8"/>
          <p:cNvSpPr/>
          <p:nvPr/>
        </p:nvSpPr>
        <p:spPr>
          <a:xfrm flipH="false" flipV="false" rot="0">
            <a:off x="11472816" y="8797202"/>
            <a:ext cx="369584" cy="174713"/>
          </a:xfrm>
          <a:custGeom>
            <a:avLst/>
            <a:gdLst/>
            <a:ahLst/>
            <a:cxnLst/>
            <a:rect r="r" b="b" t="t" l="l"/>
            <a:pathLst>
              <a:path h="174713" w="369584">
                <a:moveTo>
                  <a:pt x="0" y="0"/>
                </a:moveTo>
                <a:lnTo>
                  <a:pt x="369584" y="0"/>
                </a:lnTo>
                <a:lnTo>
                  <a:pt x="369584" y="174713"/>
                </a:lnTo>
                <a:lnTo>
                  <a:pt x="0" y="1747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9743557" y="8780522"/>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10" id="10"/>
          <p:cNvSpPr txBox="true"/>
          <p:nvPr/>
        </p:nvSpPr>
        <p:spPr>
          <a:xfrm rot="0">
            <a:off x="2679770" y="2606785"/>
            <a:ext cx="8533572" cy="6285659"/>
          </a:xfrm>
          <a:prstGeom prst="rect">
            <a:avLst/>
          </a:prstGeom>
        </p:spPr>
        <p:txBody>
          <a:bodyPr anchor="t" rtlCol="false" tIns="0" lIns="0" bIns="0" rIns="0">
            <a:spAutoFit/>
          </a:bodyPr>
          <a:lstStyle/>
          <a:p>
            <a:pPr algn="l" marL="555638" indent="-277819" lvl="1">
              <a:lnSpc>
                <a:spcPts val="3319"/>
              </a:lnSpc>
              <a:buFont typeface="Arial"/>
              <a:buChar char="•"/>
            </a:pPr>
            <a:r>
              <a:rPr lang="en-US" sz="2573" i="true">
                <a:solidFill>
                  <a:srgbClr val="FFFFFF"/>
                </a:solidFill>
                <a:latin typeface="Raleway Italics"/>
                <a:ea typeface="Raleway Italics"/>
                <a:cs typeface="Raleway Italics"/>
                <a:sym typeface="Raleway Italics"/>
              </a:rPr>
              <a:t>States:</a:t>
            </a:r>
          </a:p>
          <a:p>
            <a:pPr algn="l" marL="555638" indent="-277819" lvl="1">
              <a:lnSpc>
                <a:spcPts val="3319"/>
              </a:lnSpc>
              <a:buFont typeface="Arial"/>
              <a:buChar char="•"/>
            </a:pPr>
            <a:r>
              <a:rPr lang="en-US" sz="2573" i="true">
                <a:solidFill>
                  <a:srgbClr val="FFFFFF"/>
                </a:solidFill>
                <a:latin typeface="Raleway Italics"/>
                <a:ea typeface="Raleway Italics"/>
                <a:cs typeface="Raleway Italics"/>
                <a:sym typeface="Raleway Italics"/>
              </a:rPr>
              <a:t>The cells in the maze are different states. The agent starts from a defined state (the starting point) and aims to move to the goal state.</a:t>
            </a:r>
          </a:p>
          <a:p>
            <a:pPr algn="l" marL="555638" indent="-277819" lvl="1">
              <a:lnSpc>
                <a:spcPts val="3319"/>
              </a:lnSpc>
              <a:buFont typeface="Arial"/>
              <a:buChar char="•"/>
            </a:pPr>
            <a:r>
              <a:rPr lang="en-US" sz="2573" i="true">
                <a:solidFill>
                  <a:srgbClr val="FFFFFF"/>
                </a:solidFill>
                <a:latin typeface="Raleway Italics"/>
                <a:ea typeface="Raleway Italics"/>
                <a:cs typeface="Raleway Italics"/>
                <a:sym typeface="Raleway Italics"/>
              </a:rPr>
              <a:t>Actions:</a:t>
            </a:r>
          </a:p>
          <a:p>
            <a:pPr algn="l" marL="555638" indent="-277819" lvl="1">
              <a:lnSpc>
                <a:spcPts val="3319"/>
              </a:lnSpc>
              <a:buFont typeface="Arial"/>
              <a:buChar char="•"/>
            </a:pPr>
            <a:r>
              <a:rPr lang="en-US" sz="2573" i="true">
                <a:solidFill>
                  <a:srgbClr val="FFFFFF"/>
                </a:solidFill>
                <a:latin typeface="Raleway Italics"/>
                <a:ea typeface="Raleway Italics"/>
                <a:cs typeface="Raleway Italics"/>
                <a:sym typeface="Raleway Italics"/>
              </a:rPr>
              <a:t>The agent can perform actions to move up, down, left, or right to change its state.</a:t>
            </a:r>
          </a:p>
          <a:p>
            <a:pPr algn="l" marL="555638" indent="-277819" lvl="1">
              <a:lnSpc>
                <a:spcPts val="3319"/>
              </a:lnSpc>
              <a:buFont typeface="Arial"/>
              <a:buChar char="•"/>
            </a:pPr>
            <a:r>
              <a:rPr lang="en-US" sz="2573" i="true">
                <a:solidFill>
                  <a:srgbClr val="FFFFFF"/>
                </a:solidFill>
                <a:latin typeface="Raleway Italics"/>
                <a:ea typeface="Raleway Italics"/>
                <a:cs typeface="Raleway Italics"/>
                <a:sym typeface="Raleway Italics"/>
              </a:rPr>
              <a:t>Rewards:</a:t>
            </a:r>
          </a:p>
          <a:p>
            <a:pPr algn="l" marL="555638" indent="-277819" lvl="1">
              <a:lnSpc>
                <a:spcPts val="3319"/>
              </a:lnSpc>
              <a:buFont typeface="Arial"/>
              <a:buChar char="•"/>
            </a:pPr>
            <a:r>
              <a:rPr lang="en-US" sz="2573" i="true">
                <a:solidFill>
                  <a:srgbClr val="FFFFFF"/>
                </a:solidFill>
                <a:latin typeface="Raleway Italics"/>
                <a:ea typeface="Raleway Italics"/>
                <a:cs typeface="Raleway Italics"/>
                <a:sym typeface="Raleway Italics"/>
              </a:rPr>
              <a:t>Goal Reward: When the agent reaches the goal state, it receives a reward of +100.</a:t>
            </a:r>
          </a:p>
          <a:p>
            <a:pPr algn="l" marL="555638" indent="-277819" lvl="1">
              <a:lnSpc>
                <a:spcPts val="3319"/>
              </a:lnSpc>
              <a:buFont typeface="Arial"/>
              <a:buChar char="•"/>
            </a:pPr>
            <a:r>
              <a:rPr lang="en-US" sz="2573" i="true">
                <a:solidFill>
                  <a:srgbClr val="FFFFFF"/>
                </a:solidFill>
                <a:latin typeface="Raleway Italics"/>
                <a:ea typeface="Raleway Italics"/>
                <a:cs typeface="Raleway Italics"/>
                <a:sym typeface="Raleway Italics"/>
              </a:rPr>
              <a:t>Wall Penalty: If the agent hits a wall, it receives a penalty of -10.</a:t>
            </a:r>
          </a:p>
          <a:p>
            <a:pPr algn="l" marL="555638" indent="-277819" lvl="1">
              <a:lnSpc>
                <a:spcPts val="3319"/>
              </a:lnSpc>
              <a:buFont typeface="Arial"/>
              <a:buChar char="•"/>
            </a:pPr>
            <a:r>
              <a:rPr lang="en-US" sz="2573" i="true">
                <a:solidFill>
                  <a:srgbClr val="FFFFFF"/>
                </a:solidFill>
                <a:latin typeface="Raleway Italics"/>
                <a:ea typeface="Raleway Italics"/>
                <a:cs typeface="Raleway Italics"/>
                <a:sym typeface="Raleway Italics"/>
              </a:rPr>
              <a:t>Step Penalty: For each valid move, the agent receives a penalty of -1</a:t>
            </a:r>
          </a:p>
          <a:p>
            <a:pPr algn="l">
              <a:lnSpc>
                <a:spcPts val="3319"/>
              </a:lnSpc>
            </a:pPr>
          </a:p>
        </p:txBody>
      </p:sp>
      <p:sp>
        <p:nvSpPr>
          <p:cNvPr name="Freeform 11" id="11"/>
          <p:cNvSpPr/>
          <p:nvPr/>
        </p:nvSpPr>
        <p:spPr>
          <a:xfrm flipH="false" flipV="false" rot="0">
            <a:off x="14362747" y="8365682"/>
            <a:ext cx="1785236" cy="1785236"/>
          </a:xfrm>
          <a:custGeom>
            <a:avLst/>
            <a:gdLst/>
            <a:ahLst/>
            <a:cxnLst/>
            <a:rect r="r" b="b" t="t" l="l"/>
            <a:pathLst>
              <a:path h="1785236" w="1785236">
                <a:moveTo>
                  <a:pt x="0" y="0"/>
                </a:moveTo>
                <a:lnTo>
                  <a:pt x="1785235" y="0"/>
                </a:lnTo>
                <a:lnTo>
                  <a:pt x="1785235" y="1785236"/>
                </a:lnTo>
                <a:lnTo>
                  <a:pt x="0" y="178523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83721" y="564812"/>
            <a:ext cx="1785236" cy="1785236"/>
          </a:xfrm>
          <a:custGeom>
            <a:avLst/>
            <a:gdLst/>
            <a:ahLst/>
            <a:cxnLst/>
            <a:rect r="r" b="b" t="t" l="l"/>
            <a:pathLst>
              <a:path h="1785236" w="1785236">
                <a:moveTo>
                  <a:pt x="0" y="0"/>
                </a:moveTo>
                <a:lnTo>
                  <a:pt x="1785236" y="0"/>
                </a:lnTo>
                <a:lnTo>
                  <a:pt x="1785236" y="1785236"/>
                </a:lnTo>
                <a:lnTo>
                  <a:pt x="0" y="178523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1472816" y="1637214"/>
            <a:ext cx="4076106" cy="5934225"/>
          </a:xfrm>
          <a:custGeom>
            <a:avLst/>
            <a:gdLst/>
            <a:ahLst/>
            <a:cxnLst/>
            <a:rect r="r" b="b" t="t" l="l"/>
            <a:pathLst>
              <a:path h="5934225" w="4076106">
                <a:moveTo>
                  <a:pt x="0" y="0"/>
                </a:moveTo>
                <a:lnTo>
                  <a:pt x="4076106" y="0"/>
                </a:lnTo>
                <a:lnTo>
                  <a:pt x="4076106" y="5934225"/>
                </a:lnTo>
                <a:lnTo>
                  <a:pt x="0" y="5934225"/>
                </a:lnTo>
                <a:lnTo>
                  <a:pt x="0" y="0"/>
                </a:lnTo>
                <a:close/>
              </a:path>
            </a:pathLst>
          </a:custGeom>
          <a:blipFill>
            <a:blip r:embed="rId9"/>
            <a:stretch>
              <a:fillRect l="-1250" t="0" r="-1250" b="0"/>
            </a:stretch>
          </a:blipFill>
        </p:spPr>
      </p:sp>
      <p:sp>
        <p:nvSpPr>
          <p:cNvPr name="Freeform 14" id="14"/>
          <p:cNvSpPr/>
          <p:nvPr/>
        </p:nvSpPr>
        <p:spPr>
          <a:xfrm flipH="false" flipV="false" rot="0">
            <a:off x="14682600" y="4432758"/>
            <a:ext cx="2844655" cy="4539157"/>
          </a:xfrm>
          <a:custGeom>
            <a:avLst/>
            <a:gdLst/>
            <a:ahLst/>
            <a:cxnLst/>
            <a:rect r="r" b="b" t="t" l="l"/>
            <a:pathLst>
              <a:path h="4539157" w="2844655">
                <a:moveTo>
                  <a:pt x="0" y="0"/>
                </a:moveTo>
                <a:lnTo>
                  <a:pt x="2844656" y="0"/>
                </a:lnTo>
                <a:lnTo>
                  <a:pt x="2844656" y="4539157"/>
                </a:lnTo>
                <a:lnTo>
                  <a:pt x="0" y="4539157"/>
                </a:lnTo>
                <a:lnTo>
                  <a:pt x="0" y="0"/>
                </a:lnTo>
                <a:close/>
              </a:path>
            </a:pathLst>
          </a:custGeom>
          <a:blipFill>
            <a:blip r:embed="rId10"/>
            <a:stretch>
              <a:fillRect l="0" t="0" r="0" b="0"/>
            </a:stretch>
          </a:blipFill>
        </p:spPr>
      </p:sp>
      <p:sp>
        <p:nvSpPr>
          <p:cNvPr name="TextBox 15" id="15"/>
          <p:cNvSpPr txBox="true"/>
          <p:nvPr/>
        </p:nvSpPr>
        <p:spPr>
          <a:xfrm rot="0">
            <a:off x="16104928" y="1599114"/>
            <a:ext cx="1154372"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04</a:t>
            </a:r>
          </a:p>
        </p:txBody>
      </p:sp>
      <p:sp>
        <p:nvSpPr>
          <p:cNvPr name="TextBox 16" id="16"/>
          <p:cNvSpPr txBox="true"/>
          <p:nvPr/>
        </p:nvSpPr>
        <p:spPr>
          <a:xfrm rot="0">
            <a:off x="2026081" y="1152525"/>
            <a:ext cx="5668462" cy="1320910"/>
          </a:xfrm>
          <a:prstGeom prst="rect">
            <a:avLst/>
          </a:prstGeom>
        </p:spPr>
        <p:txBody>
          <a:bodyPr anchor="t" rtlCol="false" tIns="0" lIns="0" bIns="0" rIns="0">
            <a:spAutoFit/>
          </a:bodyPr>
          <a:lstStyle/>
          <a:p>
            <a:pPr algn="l">
              <a:lnSpc>
                <a:spcPts val="5030"/>
              </a:lnSpc>
            </a:pPr>
            <a:r>
              <a:rPr lang="en-US" sz="5295" b="true">
                <a:solidFill>
                  <a:srgbClr val="FFFFFF"/>
                </a:solidFill>
                <a:latin typeface="Montserrat Semi-Bold"/>
                <a:ea typeface="Montserrat Semi-Bold"/>
                <a:cs typeface="Montserrat Semi-Bold"/>
                <a:sym typeface="Montserrat Semi-Bold"/>
              </a:rPr>
              <a:t>Structure of the Game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42831">
            <a:off x="-183072" y="9034920"/>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438710">
            <a:off x="-4529841" y="-5573153"/>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4" id="4"/>
          <p:cNvSpPr/>
          <p:nvPr/>
        </p:nvSpPr>
        <p:spPr>
          <a:xfrm flipH="false" flipV="false" rot="0">
            <a:off x="7434481" y="1365543"/>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308566" y="20574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5">
              <a:alphaModFix amt="18999"/>
            </a:blip>
            <a:stretch>
              <a:fillRect l="0" t="0" r="0" b="0"/>
            </a:stretch>
          </a:blipFill>
        </p:spPr>
      </p:sp>
      <p:sp>
        <p:nvSpPr>
          <p:cNvPr name="Freeform 6" id="6"/>
          <p:cNvSpPr/>
          <p:nvPr/>
        </p:nvSpPr>
        <p:spPr>
          <a:xfrm flipH="false" flipV="false" rot="0">
            <a:off x="13054474" y="22098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5">
              <a:alphaModFix amt="18999"/>
            </a:blip>
            <a:stretch>
              <a:fillRect l="0" t="0" r="0" b="0"/>
            </a:stretch>
          </a:blipFill>
        </p:spPr>
      </p:sp>
      <p:sp>
        <p:nvSpPr>
          <p:cNvPr name="Freeform 7" id="7"/>
          <p:cNvSpPr/>
          <p:nvPr/>
        </p:nvSpPr>
        <p:spPr>
          <a:xfrm flipH="false" flipV="false" rot="0">
            <a:off x="12928893" y="2909739"/>
            <a:ext cx="4116167" cy="3788254"/>
          </a:xfrm>
          <a:custGeom>
            <a:avLst/>
            <a:gdLst/>
            <a:ahLst/>
            <a:cxnLst/>
            <a:rect r="r" b="b" t="t" l="l"/>
            <a:pathLst>
              <a:path h="3788254" w="4116167">
                <a:moveTo>
                  <a:pt x="0" y="0"/>
                </a:moveTo>
                <a:lnTo>
                  <a:pt x="4116167" y="0"/>
                </a:lnTo>
                <a:lnTo>
                  <a:pt x="4116167" y="3788255"/>
                </a:lnTo>
                <a:lnTo>
                  <a:pt x="0" y="3788255"/>
                </a:lnTo>
                <a:lnTo>
                  <a:pt x="0" y="0"/>
                </a:lnTo>
                <a:close/>
              </a:path>
            </a:pathLst>
          </a:custGeom>
          <a:blipFill>
            <a:blip r:embed="rId6"/>
            <a:stretch>
              <a:fillRect l="0" t="0" r="0" b="0"/>
            </a:stretch>
          </a:blipFill>
        </p:spPr>
      </p:sp>
      <p:sp>
        <p:nvSpPr>
          <p:cNvPr name="Freeform 8" id="8"/>
          <p:cNvSpPr/>
          <p:nvPr/>
        </p:nvSpPr>
        <p:spPr>
          <a:xfrm flipH="false" flipV="false" rot="0">
            <a:off x="9391873" y="5756236"/>
            <a:ext cx="4757369" cy="3502064"/>
          </a:xfrm>
          <a:custGeom>
            <a:avLst/>
            <a:gdLst/>
            <a:ahLst/>
            <a:cxnLst/>
            <a:rect r="r" b="b" t="t" l="l"/>
            <a:pathLst>
              <a:path h="3502064" w="4757369">
                <a:moveTo>
                  <a:pt x="0" y="0"/>
                </a:moveTo>
                <a:lnTo>
                  <a:pt x="4757370" y="0"/>
                </a:lnTo>
                <a:lnTo>
                  <a:pt x="4757370" y="3502064"/>
                </a:lnTo>
                <a:lnTo>
                  <a:pt x="0" y="3502064"/>
                </a:lnTo>
                <a:lnTo>
                  <a:pt x="0" y="0"/>
                </a:lnTo>
                <a:close/>
              </a:path>
            </a:pathLst>
          </a:custGeom>
          <a:blipFill>
            <a:blip r:embed="rId7"/>
            <a:stretch>
              <a:fillRect l="0" t="0" r="0" b="0"/>
            </a:stretch>
          </a:blipFill>
        </p:spPr>
      </p:sp>
      <p:sp>
        <p:nvSpPr>
          <p:cNvPr name="TextBox 9" id="9"/>
          <p:cNvSpPr txBox="true"/>
          <p:nvPr/>
        </p:nvSpPr>
        <p:spPr>
          <a:xfrm rot="0">
            <a:off x="1873719" y="2809262"/>
            <a:ext cx="7049121" cy="2232641"/>
          </a:xfrm>
          <a:prstGeom prst="rect">
            <a:avLst/>
          </a:prstGeom>
        </p:spPr>
        <p:txBody>
          <a:bodyPr anchor="t" rtlCol="false" tIns="0" lIns="0" bIns="0" rIns="0">
            <a:spAutoFit/>
          </a:bodyPr>
          <a:lstStyle/>
          <a:p>
            <a:pPr algn="ctr">
              <a:lnSpc>
                <a:spcPts val="5760"/>
              </a:lnSpc>
            </a:pPr>
            <a:r>
              <a:rPr lang="en-US" sz="6063" b="true">
                <a:solidFill>
                  <a:srgbClr val="36E9FD"/>
                </a:solidFill>
                <a:latin typeface="Montserrat Semi-Bold"/>
                <a:ea typeface="Montserrat Semi-Bold"/>
                <a:cs typeface="Montserrat Semi-Bold"/>
                <a:sym typeface="Montserrat Semi-Bold"/>
              </a:rPr>
              <a:t>Q-learning and Sarsa for Maze Game</a:t>
            </a:r>
          </a:p>
        </p:txBody>
      </p:sp>
      <p:sp>
        <p:nvSpPr>
          <p:cNvPr name="TextBox 10" id="10"/>
          <p:cNvSpPr txBox="true"/>
          <p:nvPr/>
        </p:nvSpPr>
        <p:spPr>
          <a:xfrm rot="0">
            <a:off x="1300724" y="1599114"/>
            <a:ext cx="1154372"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05</a:t>
            </a:r>
          </a:p>
        </p:txBody>
      </p:sp>
      <p:sp>
        <p:nvSpPr>
          <p:cNvPr name="Freeform 11" id="11"/>
          <p:cNvSpPr/>
          <p:nvPr/>
        </p:nvSpPr>
        <p:spPr>
          <a:xfrm flipH="false" flipV="false" rot="0">
            <a:off x="16935331" y="139769"/>
            <a:ext cx="1212900" cy="1212900"/>
          </a:xfrm>
          <a:custGeom>
            <a:avLst/>
            <a:gdLst/>
            <a:ahLst/>
            <a:cxnLst/>
            <a:rect r="r" b="b" t="t" l="l"/>
            <a:pathLst>
              <a:path h="1212900" w="1212900">
                <a:moveTo>
                  <a:pt x="0" y="0"/>
                </a:moveTo>
                <a:lnTo>
                  <a:pt x="1212900" y="0"/>
                </a:lnTo>
                <a:lnTo>
                  <a:pt x="1212900" y="1212900"/>
                </a:lnTo>
                <a:lnTo>
                  <a:pt x="0" y="1212900"/>
                </a:lnTo>
                <a:lnTo>
                  <a:pt x="0" y="0"/>
                </a:lnTo>
                <a:close/>
              </a:path>
            </a:pathLst>
          </a:custGeom>
          <a:blipFill>
            <a:blip r:embed="rId8"/>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699469" y="6404287"/>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Freeform 4" id="4"/>
          <p:cNvSpPr/>
          <p:nvPr/>
        </p:nvSpPr>
        <p:spPr>
          <a:xfrm flipH="false" flipV="false" rot="0">
            <a:off x="5187792" y="324847"/>
            <a:ext cx="658167" cy="595940"/>
          </a:xfrm>
          <a:custGeom>
            <a:avLst/>
            <a:gdLst/>
            <a:ahLst/>
            <a:cxnLst/>
            <a:rect r="r" b="b" t="t" l="l"/>
            <a:pathLst>
              <a:path h="595940" w="658167">
                <a:moveTo>
                  <a:pt x="0" y="0"/>
                </a:moveTo>
                <a:lnTo>
                  <a:pt x="658166" y="0"/>
                </a:lnTo>
                <a:lnTo>
                  <a:pt x="658166" y="595939"/>
                </a:lnTo>
                <a:lnTo>
                  <a:pt x="0" y="5959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224512" y="8105383"/>
            <a:ext cx="3427871" cy="787875"/>
            <a:chOff x="0" y="0"/>
            <a:chExt cx="1768157" cy="406400"/>
          </a:xfrm>
        </p:grpSpPr>
        <p:sp>
          <p:nvSpPr>
            <p:cNvPr name="Freeform 6" id="6"/>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7" id="7"/>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8" id="8"/>
          <p:cNvSpPr/>
          <p:nvPr/>
        </p:nvSpPr>
        <p:spPr>
          <a:xfrm flipH="false" flipV="false" rot="0">
            <a:off x="7553327" y="8432160"/>
            <a:ext cx="369584" cy="174713"/>
          </a:xfrm>
          <a:custGeom>
            <a:avLst/>
            <a:gdLst/>
            <a:ahLst/>
            <a:cxnLst/>
            <a:rect r="r" b="b" t="t" l="l"/>
            <a:pathLst>
              <a:path h="174713" w="369584">
                <a:moveTo>
                  <a:pt x="0" y="0"/>
                </a:moveTo>
                <a:lnTo>
                  <a:pt x="369585" y="0"/>
                </a:lnTo>
                <a:lnTo>
                  <a:pt x="369585" y="174712"/>
                </a:lnTo>
                <a:lnTo>
                  <a:pt x="0" y="17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9894141" y="4404854"/>
            <a:ext cx="7868265" cy="3279035"/>
          </a:xfrm>
          <a:custGeom>
            <a:avLst/>
            <a:gdLst/>
            <a:ahLst/>
            <a:cxnLst/>
            <a:rect r="r" b="b" t="t" l="l"/>
            <a:pathLst>
              <a:path h="3279035" w="7868265">
                <a:moveTo>
                  <a:pt x="0" y="0"/>
                </a:moveTo>
                <a:lnTo>
                  <a:pt x="7868265" y="0"/>
                </a:lnTo>
                <a:lnTo>
                  <a:pt x="7868265" y="3279035"/>
                </a:lnTo>
                <a:lnTo>
                  <a:pt x="0" y="3279035"/>
                </a:lnTo>
                <a:lnTo>
                  <a:pt x="0" y="0"/>
                </a:lnTo>
                <a:close/>
              </a:path>
            </a:pathLst>
          </a:custGeom>
          <a:blipFill>
            <a:blip r:embed="rId7"/>
            <a:stretch>
              <a:fillRect l="0" t="0" r="-1955" b="0"/>
            </a:stretch>
          </a:blipFill>
        </p:spPr>
      </p:sp>
      <p:sp>
        <p:nvSpPr>
          <p:cNvPr name="Freeform 10" id="10"/>
          <p:cNvSpPr/>
          <p:nvPr/>
        </p:nvSpPr>
        <p:spPr>
          <a:xfrm flipH="false" flipV="false" rot="0">
            <a:off x="9871654" y="3000568"/>
            <a:ext cx="7890752" cy="1404286"/>
          </a:xfrm>
          <a:custGeom>
            <a:avLst/>
            <a:gdLst/>
            <a:ahLst/>
            <a:cxnLst/>
            <a:rect r="r" b="b" t="t" l="l"/>
            <a:pathLst>
              <a:path h="1404286" w="7890752">
                <a:moveTo>
                  <a:pt x="0" y="0"/>
                </a:moveTo>
                <a:lnTo>
                  <a:pt x="7890752" y="0"/>
                </a:lnTo>
                <a:lnTo>
                  <a:pt x="7890752" y="1404286"/>
                </a:lnTo>
                <a:lnTo>
                  <a:pt x="0" y="1404286"/>
                </a:lnTo>
                <a:lnTo>
                  <a:pt x="0" y="0"/>
                </a:lnTo>
                <a:close/>
              </a:path>
            </a:pathLst>
          </a:custGeom>
          <a:blipFill>
            <a:blip r:embed="rId8"/>
            <a:stretch>
              <a:fillRect l="0" t="0" r="0" b="0"/>
            </a:stretch>
          </a:blipFill>
        </p:spPr>
      </p:sp>
      <p:sp>
        <p:nvSpPr>
          <p:cNvPr name="TextBox 11" id="11"/>
          <p:cNvSpPr txBox="true"/>
          <p:nvPr/>
        </p:nvSpPr>
        <p:spPr>
          <a:xfrm rot="0">
            <a:off x="5824069" y="8415479"/>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12" id="12"/>
          <p:cNvSpPr txBox="true"/>
          <p:nvPr/>
        </p:nvSpPr>
        <p:spPr>
          <a:xfrm rot="0">
            <a:off x="233535" y="1162050"/>
            <a:ext cx="6350028" cy="1485098"/>
          </a:xfrm>
          <a:prstGeom prst="rect">
            <a:avLst/>
          </a:prstGeom>
        </p:spPr>
        <p:txBody>
          <a:bodyPr anchor="t" rtlCol="false" tIns="0" lIns="0" bIns="0" rIns="0">
            <a:spAutoFit/>
          </a:bodyPr>
          <a:lstStyle/>
          <a:p>
            <a:pPr algn="l">
              <a:lnSpc>
                <a:spcPts val="5635"/>
              </a:lnSpc>
            </a:pPr>
            <a:r>
              <a:rPr lang="en-US" sz="5932" b="true">
                <a:solidFill>
                  <a:srgbClr val="FFFFFF"/>
                </a:solidFill>
                <a:latin typeface="Montserrat Semi-Bold"/>
                <a:ea typeface="Montserrat Semi-Bold"/>
                <a:cs typeface="Montserrat Semi-Bold"/>
                <a:sym typeface="Montserrat Semi-Bold"/>
              </a:rPr>
              <a:t>Q-learning for maze game </a:t>
            </a:r>
          </a:p>
        </p:txBody>
      </p:sp>
      <p:sp>
        <p:nvSpPr>
          <p:cNvPr name="TextBox 13" id="13"/>
          <p:cNvSpPr txBox="true"/>
          <p:nvPr/>
        </p:nvSpPr>
        <p:spPr>
          <a:xfrm rot="0">
            <a:off x="640278" y="2962468"/>
            <a:ext cx="9168468" cy="5536853"/>
          </a:xfrm>
          <a:prstGeom prst="rect">
            <a:avLst/>
          </a:prstGeom>
        </p:spPr>
        <p:txBody>
          <a:bodyPr anchor="t" rtlCol="false" tIns="0" lIns="0" bIns="0" rIns="0">
            <a:spAutoFit/>
          </a:bodyPr>
          <a:lstStyle/>
          <a:p>
            <a:pPr algn="l">
              <a:lnSpc>
                <a:spcPts val="3127"/>
              </a:lnSpc>
            </a:pPr>
            <a:r>
              <a:rPr lang="en-US" sz="2424" i="true">
                <a:solidFill>
                  <a:srgbClr val="FFFFFF"/>
                </a:solidFill>
                <a:latin typeface="Raleway Italics"/>
                <a:ea typeface="Raleway Italics"/>
                <a:cs typeface="Raleway Italics"/>
                <a:sym typeface="Raleway Italics"/>
              </a:rPr>
              <a:t>Q-learning is an off-policy algorithm, meaning it updates Q values based on the optimal future action, regardless of the current policy. Here's how it works in a maze game:</a:t>
            </a:r>
          </a:p>
          <a:p>
            <a:pPr algn="l" marL="523351" indent="-261675" lvl="1">
              <a:lnSpc>
                <a:spcPts val="3127"/>
              </a:lnSpc>
              <a:buFont typeface="Arial"/>
              <a:buChar char="•"/>
            </a:pPr>
            <a:r>
              <a:rPr lang="en-US" sz="2424" i="true">
                <a:solidFill>
                  <a:srgbClr val="FFFFFF"/>
                </a:solidFill>
                <a:latin typeface="Raleway Italics"/>
                <a:ea typeface="Raleway Italics"/>
                <a:cs typeface="Raleway Italics"/>
                <a:sym typeface="Raleway Italics"/>
              </a:rPr>
              <a:t>Q-table initialization: Q-learning creates a Q-table where each cell represents a (state, action) pair. Initially, the values in the Q-table are either random or set to zero.</a:t>
            </a:r>
          </a:p>
          <a:p>
            <a:pPr algn="l" marL="523351" indent="-261675" lvl="1">
              <a:lnSpc>
                <a:spcPts val="3127"/>
              </a:lnSpc>
              <a:buFont typeface="Arial"/>
              <a:buChar char="•"/>
            </a:pPr>
            <a:r>
              <a:rPr lang="en-US" sz="2424" i="true">
                <a:solidFill>
                  <a:srgbClr val="FFFFFF"/>
                </a:solidFill>
                <a:latin typeface="Raleway Italics"/>
                <a:ea typeface="Raleway Italics"/>
                <a:cs typeface="Raleway Italics"/>
                <a:sym typeface="Raleway Italics"/>
              </a:rPr>
              <a:t>Action selection: At each state, the agent selects an action using an epsilon-greedy strategy. With probability ε, the agent explores by choosing a random action; with probability 1 - ε, it exploits by selecting the action with the highest Q value.</a:t>
            </a:r>
          </a:p>
          <a:p>
            <a:pPr algn="l" marL="523351" indent="-261675" lvl="1">
              <a:lnSpc>
                <a:spcPts val="3127"/>
              </a:lnSpc>
              <a:buFont typeface="Arial"/>
              <a:buChar char="•"/>
            </a:pPr>
            <a:r>
              <a:rPr lang="en-US" sz="2424" i="true">
                <a:solidFill>
                  <a:srgbClr val="FFFFFF"/>
                </a:solidFill>
                <a:latin typeface="Raleway Italics"/>
                <a:ea typeface="Raleway Italics"/>
                <a:cs typeface="Raleway Italics"/>
                <a:sym typeface="Raleway Italics"/>
              </a:rPr>
              <a:t>Q-value update: After taking an action and observing the resulting state and reward, the Q-value is updated using the formula</a:t>
            </a:r>
          </a:p>
          <a:p>
            <a:pPr algn="l">
              <a:lnSpc>
                <a:spcPts val="3127"/>
              </a:lnSpc>
            </a:pPr>
          </a:p>
        </p:txBody>
      </p:sp>
      <p:sp>
        <p:nvSpPr>
          <p:cNvPr name="TextBox 14" id="14"/>
          <p:cNvSpPr txBox="true"/>
          <p:nvPr/>
        </p:nvSpPr>
        <p:spPr>
          <a:xfrm rot="0">
            <a:off x="16104928" y="1599114"/>
            <a:ext cx="1154372"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06</a:t>
            </a:r>
          </a:p>
        </p:txBody>
      </p:sp>
      <p:sp>
        <p:nvSpPr>
          <p:cNvPr name="Freeform 15" id="15"/>
          <p:cNvSpPr/>
          <p:nvPr/>
        </p:nvSpPr>
        <p:spPr>
          <a:xfrm flipH="false" flipV="false" rot="0">
            <a:off x="16935331" y="139769"/>
            <a:ext cx="1212900" cy="1212900"/>
          </a:xfrm>
          <a:custGeom>
            <a:avLst/>
            <a:gdLst/>
            <a:ahLst/>
            <a:cxnLst/>
            <a:rect r="r" b="b" t="t" l="l"/>
            <a:pathLst>
              <a:path h="1212900" w="1212900">
                <a:moveTo>
                  <a:pt x="0" y="0"/>
                </a:moveTo>
                <a:lnTo>
                  <a:pt x="1212900" y="0"/>
                </a:lnTo>
                <a:lnTo>
                  <a:pt x="1212900" y="1212900"/>
                </a:lnTo>
                <a:lnTo>
                  <a:pt x="0" y="1212900"/>
                </a:lnTo>
                <a:lnTo>
                  <a:pt x="0" y="0"/>
                </a:lnTo>
                <a:close/>
              </a:path>
            </a:pathLst>
          </a:custGeom>
          <a:blipFill>
            <a:blip r:embed="rId9"/>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125294">
            <a:off x="-4706113" y="8754247"/>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519534">
            <a:off x="-3557550" y="-5130180"/>
            <a:ext cx="21645066" cy="7900449"/>
          </a:xfrm>
          <a:custGeom>
            <a:avLst/>
            <a:gdLst/>
            <a:ahLst/>
            <a:cxnLst/>
            <a:rect r="r" b="b" t="t" l="l"/>
            <a:pathLst>
              <a:path h="7900449" w="21645066">
                <a:moveTo>
                  <a:pt x="0" y="7900449"/>
                </a:moveTo>
                <a:lnTo>
                  <a:pt x="21645066" y="7900449"/>
                </a:lnTo>
                <a:lnTo>
                  <a:pt x="21645066" y="0"/>
                </a:lnTo>
                <a:lnTo>
                  <a:pt x="0" y="0"/>
                </a:lnTo>
                <a:lnTo>
                  <a:pt x="0" y="7900449"/>
                </a:lnTo>
                <a:close/>
              </a:path>
            </a:pathLst>
          </a:custGeom>
          <a:blipFill>
            <a:blip r:embed="rId2">
              <a:alphaModFix amt="80000"/>
            </a:blip>
            <a:stretch>
              <a:fillRect l="0" t="0" r="0" b="0"/>
            </a:stretch>
          </a:blipFill>
        </p:spPr>
      </p:sp>
      <p:sp>
        <p:nvSpPr>
          <p:cNvPr name="Freeform 4" id="4"/>
          <p:cNvSpPr/>
          <p:nvPr/>
        </p:nvSpPr>
        <p:spPr>
          <a:xfrm flipH="false" flipV="false" rot="0">
            <a:off x="3126645" y="432760"/>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7471201" y="8349713"/>
            <a:ext cx="3427871" cy="787875"/>
            <a:chOff x="0" y="0"/>
            <a:chExt cx="1768157" cy="406400"/>
          </a:xfrm>
        </p:grpSpPr>
        <p:sp>
          <p:nvSpPr>
            <p:cNvPr name="Freeform 6" id="6"/>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7" id="7"/>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8" id="8"/>
          <p:cNvSpPr/>
          <p:nvPr/>
        </p:nvSpPr>
        <p:spPr>
          <a:xfrm flipH="false" flipV="false" rot="0">
            <a:off x="10063042" y="8656294"/>
            <a:ext cx="369584" cy="174713"/>
          </a:xfrm>
          <a:custGeom>
            <a:avLst/>
            <a:gdLst/>
            <a:ahLst/>
            <a:cxnLst/>
            <a:rect r="r" b="b" t="t" l="l"/>
            <a:pathLst>
              <a:path h="174713" w="369584">
                <a:moveTo>
                  <a:pt x="0" y="0"/>
                </a:moveTo>
                <a:lnTo>
                  <a:pt x="369584" y="0"/>
                </a:lnTo>
                <a:lnTo>
                  <a:pt x="369584" y="174713"/>
                </a:lnTo>
                <a:lnTo>
                  <a:pt x="0" y="1747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8385515" y="4061595"/>
            <a:ext cx="9749638" cy="3654224"/>
          </a:xfrm>
          <a:custGeom>
            <a:avLst/>
            <a:gdLst/>
            <a:ahLst/>
            <a:cxnLst/>
            <a:rect r="r" b="b" t="t" l="l"/>
            <a:pathLst>
              <a:path h="3654224" w="9749638">
                <a:moveTo>
                  <a:pt x="0" y="0"/>
                </a:moveTo>
                <a:lnTo>
                  <a:pt x="9749639" y="0"/>
                </a:lnTo>
                <a:lnTo>
                  <a:pt x="9749639" y="3654223"/>
                </a:lnTo>
                <a:lnTo>
                  <a:pt x="0" y="3654223"/>
                </a:lnTo>
                <a:lnTo>
                  <a:pt x="0" y="0"/>
                </a:lnTo>
                <a:close/>
              </a:path>
            </a:pathLst>
          </a:custGeom>
          <a:blipFill>
            <a:blip r:embed="rId7"/>
            <a:stretch>
              <a:fillRect l="0" t="-359" r="0" b="-359"/>
            </a:stretch>
          </a:blipFill>
        </p:spPr>
      </p:sp>
      <p:sp>
        <p:nvSpPr>
          <p:cNvPr name="Freeform 10" id="10"/>
          <p:cNvSpPr/>
          <p:nvPr/>
        </p:nvSpPr>
        <p:spPr>
          <a:xfrm flipH="false" flipV="false" rot="0">
            <a:off x="8385515" y="2553013"/>
            <a:ext cx="9902485" cy="1508582"/>
          </a:xfrm>
          <a:custGeom>
            <a:avLst/>
            <a:gdLst/>
            <a:ahLst/>
            <a:cxnLst/>
            <a:rect r="r" b="b" t="t" l="l"/>
            <a:pathLst>
              <a:path h="1508582" w="9902485">
                <a:moveTo>
                  <a:pt x="0" y="0"/>
                </a:moveTo>
                <a:lnTo>
                  <a:pt x="9902485" y="0"/>
                </a:lnTo>
                <a:lnTo>
                  <a:pt x="9902485" y="1508582"/>
                </a:lnTo>
                <a:lnTo>
                  <a:pt x="0" y="1508582"/>
                </a:lnTo>
                <a:lnTo>
                  <a:pt x="0" y="0"/>
                </a:lnTo>
                <a:close/>
              </a:path>
            </a:pathLst>
          </a:custGeom>
          <a:blipFill>
            <a:blip r:embed="rId8"/>
            <a:stretch>
              <a:fillRect l="0" t="0" r="0" b="0"/>
            </a:stretch>
          </a:blipFill>
        </p:spPr>
      </p:sp>
      <p:sp>
        <p:nvSpPr>
          <p:cNvPr name="TextBox 11" id="11"/>
          <p:cNvSpPr txBox="true"/>
          <p:nvPr/>
        </p:nvSpPr>
        <p:spPr>
          <a:xfrm rot="0">
            <a:off x="8070758" y="8659809"/>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12" id="12"/>
          <p:cNvSpPr txBox="true"/>
          <p:nvPr/>
        </p:nvSpPr>
        <p:spPr>
          <a:xfrm rot="0">
            <a:off x="5524453" y="464982"/>
            <a:ext cx="7321367" cy="1888517"/>
          </a:xfrm>
          <a:prstGeom prst="rect">
            <a:avLst/>
          </a:prstGeom>
        </p:spPr>
        <p:txBody>
          <a:bodyPr anchor="t" rtlCol="false" tIns="0" lIns="0" bIns="0" rIns="0">
            <a:spAutoFit/>
          </a:bodyPr>
          <a:lstStyle/>
          <a:p>
            <a:pPr algn="ctr">
              <a:lnSpc>
                <a:spcPts val="7201"/>
              </a:lnSpc>
            </a:pPr>
            <a:r>
              <a:rPr lang="en-US" sz="7580" b="true">
                <a:solidFill>
                  <a:srgbClr val="FFFFFF"/>
                </a:solidFill>
                <a:latin typeface="Montserrat Semi-Bold"/>
                <a:ea typeface="Montserrat Semi-Bold"/>
                <a:cs typeface="Montserrat Semi-Bold"/>
                <a:sym typeface="Montserrat Semi-Bold"/>
              </a:rPr>
              <a:t>Sarsa for maze game</a:t>
            </a:r>
            <a:r>
              <a:rPr lang="en-US" sz="7580" b="true">
                <a:solidFill>
                  <a:srgbClr val="36E9FD"/>
                </a:solidFill>
                <a:latin typeface="Montserrat Semi-Bold"/>
                <a:ea typeface="Montserrat Semi-Bold"/>
                <a:cs typeface="Montserrat Semi-Bold"/>
                <a:sym typeface="Montserrat Semi-Bold"/>
              </a:rPr>
              <a:t> </a:t>
            </a:r>
          </a:p>
        </p:txBody>
      </p:sp>
      <p:sp>
        <p:nvSpPr>
          <p:cNvPr name="TextBox 13" id="13"/>
          <p:cNvSpPr txBox="true"/>
          <p:nvPr/>
        </p:nvSpPr>
        <p:spPr>
          <a:xfrm rot="0">
            <a:off x="491362" y="2626669"/>
            <a:ext cx="7747770" cy="5866559"/>
          </a:xfrm>
          <a:prstGeom prst="rect">
            <a:avLst/>
          </a:prstGeom>
        </p:spPr>
        <p:txBody>
          <a:bodyPr anchor="t" rtlCol="false" tIns="0" lIns="0" bIns="0" rIns="0">
            <a:spAutoFit/>
          </a:bodyPr>
          <a:lstStyle/>
          <a:p>
            <a:pPr algn="ctr">
              <a:lnSpc>
                <a:spcPts val="3319"/>
              </a:lnSpc>
            </a:pPr>
            <a:r>
              <a:rPr lang="en-US" sz="2573" i="true">
                <a:solidFill>
                  <a:srgbClr val="FFFFFF"/>
                </a:solidFill>
                <a:latin typeface="Raleway Italics"/>
                <a:ea typeface="Raleway Italics"/>
                <a:cs typeface="Raleway Italics"/>
                <a:sym typeface="Raleway Italics"/>
              </a:rPr>
              <a:t>SARSA is an on-policy algorithm, meaning it updates the Q-value based on the actual action taken according to the current policy. Here's how it works in a maze game:</a:t>
            </a:r>
          </a:p>
          <a:p>
            <a:pPr algn="ctr" marL="555638" indent="-277819" lvl="1">
              <a:lnSpc>
                <a:spcPts val="3319"/>
              </a:lnSpc>
              <a:buFont typeface="Arial"/>
              <a:buChar char="•"/>
            </a:pPr>
            <a:r>
              <a:rPr lang="en-US" sz="2573" i="true">
                <a:solidFill>
                  <a:srgbClr val="FFFFFF"/>
                </a:solidFill>
                <a:latin typeface="Raleway Italics"/>
                <a:ea typeface="Raleway Italics"/>
                <a:cs typeface="Raleway Italics"/>
                <a:sym typeface="Raleway Italics"/>
              </a:rPr>
              <a:t>Q-table initialization: Like Q-learning, SARSA initializes a Q-table for storing state-action values.</a:t>
            </a:r>
          </a:p>
          <a:p>
            <a:pPr algn="ctr" marL="555638" indent="-277819" lvl="1">
              <a:lnSpc>
                <a:spcPts val="3319"/>
              </a:lnSpc>
              <a:buFont typeface="Arial"/>
              <a:buChar char="•"/>
            </a:pPr>
            <a:r>
              <a:rPr lang="en-US" sz="2573" i="true">
                <a:solidFill>
                  <a:srgbClr val="FFFFFF"/>
                </a:solidFill>
                <a:latin typeface="Raleway Italics"/>
                <a:ea typeface="Raleway Italics"/>
                <a:cs typeface="Raleway Italics"/>
                <a:sym typeface="Raleway Italics"/>
              </a:rPr>
              <a:t>Action selection: The agent selects actions using an epsilon-greedy strategy, similar to Q-learning.</a:t>
            </a:r>
          </a:p>
          <a:p>
            <a:pPr algn="ctr" marL="555638" indent="-277819" lvl="1">
              <a:lnSpc>
                <a:spcPts val="3319"/>
              </a:lnSpc>
              <a:buFont typeface="Arial"/>
              <a:buChar char="•"/>
            </a:pPr>
            <a:r>
              <a:rPr lang="en-US" sz="2573" i="true">
                <a:solidFill>
                  <a:srgbClr val="FFFFFF"/>
                </a:solidFill>
                <a:latin typeface="Raleway Italics"/>
                <a:ea typeface="Raleway Italics"/>
                <a:cs typeface="Raleway Italics"/>
                <a:sym typeface="Raleway Italics"/>
              </a:rPr>
              <a:t>Q-value update: The key difference is that SARSA updates the Q-value using the next action actually chosen by the agent, following the current policy:</a:t>
            </a:r>
          </a:p>
          <a:p>
            <a:pPr algn="ctr">
              <a:lnSpc>
                <a:spcPts val="3319"/>
              </a:lnSpc>
            </a:pPr>
          </a:p>
        </p:txBody>
      </p:sp>
      <p:sp>
        <p:nvSpPr>
          <p:cNvPr name="TextBox 14" id="14"/>
          <p:cNvSpPr txBox="true"/>
          <p:nvPr/>
        </p:nvSpPr>
        <p:spPr>
          <a:xfrm rot="0">
            <a:off x="1456506" y="8140516"/>
            <a:ext cx="1074675"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07</a:t>
            </a:r>
          </a:p>
        </p:txBody>
      </p:sp>
      <p:sp>
        <p:nvSpPr>
          <p:cNvPr name="Freeform 15" id="15"/>
          <p:cNvSpPr/>
          <p:nvPr/>
        </p:nvSpPr>
        <p:spPr>
          <a:xfrm flipH="false" flipV="false" rot="0">
            <a:off x="16935331" y="139769"/>
            <a:ext cx="1212900" cy="1212900"/>
          </a:xfrm>
          <a:custGeom>
            <a:avLst/>
            <a:gdLst/>
            <a:ahLst/>
            <a:cxnLst/>
            <a:rect r="r" b="b" t="t" l="l"/>
            <a:pathLst>
              <a:path h="1212900" w="1212900">
                <a:moveTo>
                  <a:pt x="0" y="0"/>
                </a:moveTo>
                <a:lnTo>
                  <a:pt x="1212900" y="0"/>
                </a:lnTo>
                <a:lnTo>
                  <a:pt x="1212900" y="1212900"/>
                </a:lnTo>
                <a:lnTo>
                  <a:pt x="0" y="1212900"/>
                </a:lnTo>
                <a:lnTo>
                  <a:pt x="0" y="0"/>
                </a:lnTo>
                <a:close/>
              </a:path>
            </a:pathLst>
          </a:custGeom>
          <a:blipFill>
            <a:blip r:embed="rId9"/>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DAGTRvut6Sg</dc:identifier>
  <dcterms:modified xsi:type="dcterms:W3CDTF">2011-08-01T06:04:30Z</dcterms:modified>
  <cp:revision>1</cp:revision>
  <dc:title>Blue Purple Gradient Tech Futuristic Artificial Intelligence Presentation</dc:title>
</cp:coreProperties>
</file>