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259" r:id="rId5"/>
    <p:sldId id="300" r:id="rId6"/>
    <p:sldId id="272" r:id="rId7"/>
    <p:sldId id="301" r:id="rId8"/>
    <p:sldId id="302" r:id="rId9"/>
    <p:sldId id="303" r:id="rId10"/>
    <p:sldId id="306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7" autoAdjust="0"/>
    <p:restoredTop sz="96374" autoAdjust="0"/>
  </p:normalViewPr>
  <p:slideViewPr>
    <p:cSldViewPr snapToGrid="0">
      <p:cViewPr varScale="1">
        <p:scale>
          <a:sx n="79" d="100"/>
          <a:sy n="79" d="100"/>
        </p:scale>
        <p:origin x="93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4FE9D-E8F8-4BD1-8BF5-5EAA1A048C59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C234C9-7428-4D5C-8586-EC792178C772}">
      <dgm:prSet phldrT="[Text]" custT="1"/>
      <dgm:spPr/>
      <dgm:t>
        <a:bodyPr/>
        <a:lstStyle/>
        <a:p>
          <a:r>
            <a:rPr lang="en-US" sz="1800">
              <a:solidFill>
                <a:schemeClr val="accent1">
                  <a:lumMod val="75000"/>
                </a:schemeClr>
              </a:solidFill>
            </a:rPr>
            <a:t>I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604A6E7-B0A6-48A5-A8E5-685E14FCAC71}" type="parTrans" cxnId="{15E71AF3-22A5-47A1-ABE6-DF5B6D4112EB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94537E6E-5958-4546-9CCC-329702C31AE8}" type="sibTrans" cxnId="{15E71AF3-22A5-47A1-ABE6-DF5B6D4112EB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CD4CF3CB-7D5C-4A26-AF83-902EF0F9581B}">
      <dgm:prSet phldrT="[Text]" custT="1"/>
      <dgm:spPr/>
      <dgm:t>
        <a:bodyPr/>
        <a:lstStyle/>
        <a:p>
          <a:r>
            <a:rPr lang="en-US" sz="2400">
              <a:solidFill>
                <a:schemeClr val="accent1">
                  <a:lumMod val="75000"/>
                </a:schemeClr>
              </a:solidFill>
              <a:latin typeface="+mj-lt"/>
            </a:rPr>
            <a:t>Introdution</a:t>
          </a:r>
          <a:endParaRPr lang="en-US" sz="2400" dirty="0">
            <a:solidFill>
              <a:schemeClr val="accent1">
                <a:lumMod val="75000"/>
              </a:schemeClr>
            </a:solidFill>
            <a:latin typeface="+mj-lt"/>
          </a:endParaRPr>
        </a:p>
      </dgm:t>
    </dgm:pt>
    <dgm:pt modelId="{D3A66C60-ECFF-448F-BE3A-4869ECF527EC}" type="parTrans" cxnId="{726626F0-1DCE-4BA0-95C9-C434007BFA7F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02570BD0-60D0-475A-B9ED-A98298D95AF5}" type="sibTrans" cxnId="{726626F0-1DCE-4BA0-95C9-C434007BFA7F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E196FA17-8479-4C94-B97C-294B7F774D76}">
      <dgm:prSet phldrT="[Text]" custT="1"/>
      <dgm:spPr/>
      <dgm:t>
        <a:bodyPr/>
        <a:lstStyle/>
        <a:p>
          <a:r>
            <a:rPr lang="en-US" sz="1800">
              <a:solidFill>
                <a:schemeClr val="accent1">
                  <a:lumMod val="75000"/>
                </a:schemeClr>
              </a:solidFill>
            </a:rPr>
            <a:t>II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C571A649-0137-4D23-9EE1-235336FED540}" type="parTrans" cxnId="{33A4E767-5089-4BF1-BB3D-E479B53E1587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91E0E0E5-CA00-4384-BD02-9C53A326AB7A}" type="sibTrans" cxnId="{33A4E767-5089-4BF1-BB3D-E479B53E1587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DFA2A440-F505-4872-A3F7-01830F02CA9D}">
      <dgm:prSet phldrT="[Text]" custT="1"/>
      <dgm:spPr/>
      <dgm:t>
        <a:bodyPr/>
        <a:lstStyle/>
        <a:p>
          <a:r>
            <a:rPr lang="vi-VN" sz="2400" b="1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2400" b="0">
              <a:solidFill>
                <a:schemeClr val="accent1">
                  <a:lumMod val="75000"/>
                </a:schemeClr>
              </a:solidFill>
              <a:latin typeface="+mj-lt"/>
            </a:rPr>
            <a:t>The Maze </a:t>
          </a:r>
          <a:endParaRPr lang="en-US" sz="2400" b="0" dirty="0">
            <a:solidFill>
              <a:schemeClr val="accent1">
                <a:lumMod val="75000"/>
              </a:schemeClr>
            </a:solidFill>
            <a:latin typeface="+mj-lt"/>
          </a:endParaRPr>
        </a:p>
      </dgm:t>
    </dgm:pt>
    <dgm:pt modelId="{A2C30D03-82D9-4EDC-8A2F-C4949B1A0A67}" type="parTrans" cxnId="{4A5191B1-9EC3-490B-A1EC-38CC3EEBC683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4F71C3AF-ABD1-4BC5-994A-D7459B9C0691}" type="sibTrans" cxnId="{4A5191B1-9EC3-490B-A1EC-38CC3EEBC683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7482A5A8-E748-4BDA-BD4F-570E6A607E7D}">
      <dgm:prSet phldrT="[Text]" custT="1"/>
      <dgm:spPr/>
      <dgm:t>
        <a:bodyPr/>
        <a:lstStyle/>
        <a:p>
          <a:r>
            <a:rPr lang="en-US" sz="1800">
              <a:solidFill>
                <a:schemeClr val="accent1">
                  <a:lumMod val="75000"/>
                </a:schemeClr>
              </a:solidFill>
            </a:rPr>
            <a:t>III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4B91442F-526E-4A7A-A565-D7FFC683EF44}" type="parTrans" cxnId="{6D168EAC-7D4C-42B8-988E-406B3BBEF836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F2ED534A-2DA0-4C36-A940-DE962CF445D5}" type="sibTrans" cxnId="{6D168EAC-7D4C-42B8-988E-406B3BBEF836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40633541-D1DD-4159-8D10-BED0091512AF}">
      <dgm:prSet phldrT="[Text]" custT="1"/>
      <dgm:spPr/>
      <dgm:t>
        <a:bodyPr/>
        <a:lstStyle/>
        <a:p>
          <a:r>
            <a:rPr lang="en-US" sz="2400" b="0">
              <a:solidFill>
                <a:schemeClr val="accent1">
                  <a:lumMod val="75000"/>
                </a:schemeClr>
              </a:solidFill>
              <a:latin typeface="+mj-lt"/>
            </a:rPr>
            <a:t>Q –learning Algorithm</a:t>
          </a:r>
          <a:endParaRPr lang="en-US" sz="2400" b="0" dirty="0">
            <a:solidFill>
              <a:schemeClr val="accent1">
                <a:lumMod val="75000"/>
              </a:schemeClr>
            </a:solidFill>
            <a:latin typeface="+mj-lt"/>
          </a:endParaRPr>
        </a:p>
      </dgm:t>
    </dgm:pt>
    <dgm:pt modelId="{72660B56-B5FE-47D4-8243-55E6A6593BB9}" type="parTrans" cxnId="{A3CE7396-459E-494A-82BF-BA23824B9594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C4C69281-78AB-4934-BE5C-B68616A0F7E9}" type="sibTrans" cxnId="{A3CE7396-459E-494A-82BF-BA23824B9594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A6274598-45CD-403B-8129-C0913525F043}">
      <dgm:prSet custT="1"/>
      <dgm:spPr/>
      <dgm:t>
        <a:bodyPr/>
        <a:lstStyle/>
        <a:p>
          <a:r>
            <a:rPr lang="en-US" sz="1800">
              <a:solidFill>
                <a:schemeClr val="accent1">
                  <a:lumMod val="75000"/>
                </a:schemeClr>
              </a:solidFill>
            </a:rPr>
            <a:t>IV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864DC7F-0E3B-4BE0-9FB9-582E84A821B3}" type="parTrans" cxnId="{2B6F0412-9D54-4BEE-98AC-3F09669D3B61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E2E17CE5-4506-41B4-B71F-8B332CB1F8EB}" type="sibTrans" cxnId="{2B6F0412-9D54-4BEE-98AC-3F09669D3B61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4C1D96DF-E365-4895-A4AC-BA1ED064BC03}">
      <dgm:prSet custT="1"/>
      <dgm:spPr/>
      <dgm:t>
        <a:bodyPr/>
        <a:lstStyle/>
        <a:p>
          <a:r>
            <a:rPr lang="en-US" sz="2400" b="0">
              <a:solidFill>
                <a:schemeClr val="accent1">
                  <a:lumMod val="75000"/>
                </a:schemeClr>
              </a:solidFill>
              <a:latin typeface="+mj-lt"/>
            </a:rPr>
            <a:t>Code Structure</a:t>
          </a:r>
          <a:endParaRPr lang="en-US" sz="2400" b="0" dirty="0">
            <a:solidFill>
              <a:schemeClr val="accent1">
                <a:lumMod val="75000"/>
              </a:schemeClr>
            </a:solidFill>
            <a:latin typeface="+mj-lt"/>
          </a:endParaRPr>
        </a:p>
      </dgm:t>
    </dgm:pt>
    <dgm:pt modelId="{D5DF375B-0778-4B62-A27C-CA5C61F749D0}" type="parTrans" cxnId="{4A62395C-5FBA-45F4-9FFA-C1CF50976A62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A9132588-7C94-4738-9549-87D9AA7FD075}" type="sibTrans" cxnId="{4A62395C-5FBA-45F4-9FFA-C1CF50976A62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8E111E22-1BEF-4407-B124-069C01157C25}" type="pres">
      <dgm:prSet presAssocID="{9EE4FE9D-E8F8-4BD1-8BF5-5EAA1A048C59}" presName="linearFlow" presStyleCnt="0">
        <dgm:presLayoutVars>
          <dgm:dir/>
          <dgm:animLvl val="lvl"/>
          <dgm:resizeHandles val="exact"/>
        </dgm:presLayoutVars>
      </dgm:prSet>
      <dgm:spPr/>
    </dgm:pt>
    <dgm:pt modelId="{D6D2990D-1763-4651-A38D-80F58DA557DB}" type="pres">
      <dgm:prSet presAssocID="{26C234C9-7428-4D5C-8586-EC792178C772}" presName="composite" presStyleCnt="0"/>
      <dgm:spPr/>
    </dgm:pt>
    <dgm:pt modelId="{1EC5EA73-69A1-45ED-A7C4-510CAE7DBA68}" type="pres">
      <dgm:prSet presAssocID="{26C234C9-7428-4D5C-8586-EC792178C772}" presName="parentText" presStyleLbl="alignNode1" presStyleIdx="0" presStyleCnt="4" custLinFactY="-17757" custLinFactNeighborY="-100000">
        <dgm:presLayoutVars>
          <dgm:chMax val="1"/>
          <dgm:bulletEnabled val="1"/>
        </dgm:presLayoutVars>
      </dgm:prSet>
      <dgm:spPr/>
    </dgm:pt>
    <dgm:pt modelId="{F80EE151-7B5E-437B-9AB8-654491204CE6}" type="pres">
      <dgm:prSet presAssocID="{26C234C9-7428-4D5C-8586-EC792178C772}" presName="descendantText" presStyleLbl="alignAcc1" presStyleIdx="0" presStyleCnt="4" custLinFactNeighborX="134" custLinFactNeighborY="-186">
        <dgm:presLayoutVars>
          <dgm:bulletEnabled val="1"/>
        </dgm:presLayoutVars>
      </dgm:prSet>
      <dgm:spPr/>
    </dgm:pt>
    <dgm:pt modelId="{7C57A569-9FA1-43DE-9117-F3629F269977}" type="pres">
      <dgm:prSet presAssocID="{94537E6E-5958-4546-9CCC-329702C31AE8}" presName="sp" presStyleCnt="0"/>
      <dgm:spPr/>
    </dgm:pt>
    <dgm:pt modelId="{B81BD2BB-22FA-4513-B742-2B3808E93AA5}" type="pres">
      <dgm:prSet presAssocID="{E196FA17-8479-4C94-B97C-294B7F774D76}" presName="composite" presStyleCnt="0"/>
      <dgm:spPr/>
    </dgm:pt>
    <dgm:pt modelId="{FC0BDFD0-3D35-4F86-A0D1-745DDF1DC0B2}" type="pres">
      <dgm:prSet presAssocID="{E196FA17-8479-4C94-B97C-294B7F774D7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A49F436-42FB-4E37-86C2-702DF4733504}" type="pres">
      <dgm:prSet presAssocID="{E196FA17-8479-4C94-B97C-294B7F774D76}" presName="descendantText" presStyleLbl="alignAcc1" presStyleIdx="1" presStyleCnt="4">
        <dgm:presLayoutVars>
          <dgm:bulletEnabled val="1"/>
        </dgm:presLayoutVars>
      </dgm:prSet>
      <dgm:spPr/>
    </dgm:pt>
    <dgm:pt modelId="{1BDC5483-368F-4F09-A183-178EBE0BE95A}" type="pres">
      <dgm:prSet presAssocID="{91E0E0E5-CA00-4384-BD02-9C53A326AB7A}" presName="sp" presStyleCnt="0"/>
      <dgm:spPr/>
    </dgm:pt>
    <dgm:pt modelId="{6D78CE0A-2C80-4B45-B7AE-EAA757A21DF6}" type="pres">
      <dgm:prSet presAssocID="{7482A5A8-E748-4BDA-BD4F-570E6A607E7D}" presName="composite" presStyleCnt="0"/>
      <dgm:spPr/>
    </dgm:pt>
    <dgm:pt modelId="{34A08AA7-D2F1-4890-970C-6BC1EB9C8CB4}" type="pres">
      <dgm:prSet presAssocID="{7482A5A8-E748-4BDA-BD4F-570E6A607E7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8E927FC-476D-4AF0-9217-64EE9D4D16C0}" type="pres">
      <dgm:prSet presAssocID="{7482A5A8-E748-4BDA-BD4F-570E6A607E7D}" presName="descendantText" presStyleLbl="alignAcc1" presStyleIdx="2" presStyleCnt="4" custLinFactNeighborX="148" custLinFactNeighborY="-1221">
        <dgm:presLayoutVars>
          <dgm:bulletEnabled val="1"/>
        </dgm:presLayoutVars>
      </dgm:prSet>
      <dgm:spPr/>
    </dgm:pt>
    <dgm:pt modelId="{62C7AE41-29B7-4758-B8D6-B92619868C64}" type="pres">
      <dgm:prSet presAssocID="{F2ED534A-2DA0-4C36-A940-DE962CF445D5}" presName="sp" presStyleCnt="0"/>
      <dgm:spPr/>
    </dgm:pt>
    <dgm:pt modelId="{BAD98FC3-A7AA-45AD-B02A-F51CDF45C012}" type="pres">
      <dgm:prSet presAssocID="{A6274598-45CD-403B-8129-C0913525F043}" presName="composite" presStyleCnt="0"/>
      <dgm:spPr/>
    </dgm:pt>
    <dgm:pt modelId="{C967E7C9-1D6E-43B2-92ED-DBA713310D9A}" type="pres">
      <dgm:prSet presAssocID="{A6274598-45CD-403B-8129-C0913525F04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F7D2E90-B7B9-4DDE-86B9-D97D9F9B8022}" type="pres">
      <dgm:prSet presAssocID="{A6274598-45CD-403B-8129-C0913525F043}" presName="descendantText" presStyleLbl="alignAcc1" presStyleIdx="3" presStyleCnt="4" custLinFactNeighborY="-6945">
        <dgm:presLayoutVars>
          <dgm:bulletEnabled val="1"/>
        </dgm:presLayoutVars>
      </dgm:prSet>
      <dgm:spPr/>
    </dgm:pt>
  </dgm:ptLst>
  <dgm:cxnLst>
    <dgm:cxn modelId="{1D650B08-CEEE-4556-9C92-840085296030}" type="presOf" srcId="{40633541-D1DD-4159-8D10-BED0091512AF}" destId="{58E927FC-476D-4AF0-9217-64EE9D4D16C0}" srcOrd="0" destOrd="0" presId="urn:microsoft.com/office/officeart/2005/8/layout/chevron2"/>
    <dgm:cxn modelId="{2B6F0412-9D54-4BEE-98AC-3F09669D3B61}" srcId="{9EE4FE9D-E8F8-4BD1-8BF5-5EAA1A048C59}" destId="{A6274598-45CD-403B-8129-C0913525F043}" srcOrd="3" destOrd="0" parTransId="{7864DC7F-0E3B-4BE0-9FB9-582E84A821B3}" sibTransId="{E2E17CE5-4506-41B4-B71F-8B332CB1F8EB}"/>
    <dgm:cxn modelId="{080BD71B-F4F0-4716-B532-F5AD5D29F7DE}" type="presOf" srcId="{7482A5A8-E748-4BDA-BD4F-570E6A607E7D}" destId="{34A08AA7-D2F1-4890-970C-6BC1EB9C8CB4}" srcOrd="0" destOrd="0" presId="urn:microsoft.com/office/officeart/2005/8/layout/chevron2"/>
    <dgm:cxn modelId="{7CCD962C-30D9-41D4-A1AE-17D8334AAC96}" type="presOf" srcId="{CD4CF3CB-7D5C-4A26-AF83-902EF0F9581B}" destId="{F80EE151-7B5E-437B-9AB8-654491204CE6}" srcOrd="0" destOrd="0" presId="urn:microsoft.com/office/officeart/2005/8/layout/chevron2"/>
    <dgm:cxn modelId="{335AB839-D155-4F77-89AF-C2C09024133E}" type="presOf" srcId="{4C1D96DF-E365-4895-A4AC-BA1ED064BC03}" destId="{EF7D2E90-B7B9-4DDE-86B9-D97D9F9B8022}" srcOrd="0" destOrd="0" presId="urn:microsoft.com/office/officeart/2005/8/layout/chevron2"/>
    <dgm:cxn modelId="{4A62395C-5FBA-45F4-9FFA-C1CF50976A62}" srcId="{A6274598-45CD-403B-8129-C0913525F043}" destId="{4C1D96DF-E365-4895-A4AC-BA1ED064BC03}" srcOrd="0" destOrd="0" parTransId="{D5DF375B-0778-4B62-A27C-CA5C61F749D0}" sibTransId="{A9132588-7C94-4738-9549-87D9AA7FD075}"/>
    <dgm:cxn modelId="{33A4E767-5089-4BF1-BB3D-E479B53E1587}" srcId="{9EE4FE9D-E8F8-4BD1-8BF5-5EAA1A048C59}" destId="{E196FA17-8479-4C94-B97C-294B7F774D76}" srcOrd="1" destOrd="0" parTransId="{C571A649-0137-4D23-9EE1-235336FED540}" sibTransId="{91E0E0E5-CA00-4384-BD02-9C53A326AB7A}"/>
    <dgm:cxn modelId="{A3CE7396-459E-494A-82BF-BA23824B9594}" srcId="{7482A5A8-E748-4BDA-BD4F-570E6A607E7D}" destId="{40633541-D1DD-4159-8D10-BED0091512AF}" srcOrd="0" destOrd="0" parTransId="{72660B56-B5FE-47D4-8243-55E6A6593BB9}" sibTransId="{C4C69281-78AB-4934-BE5C-B68616A0F7E9}"/>
    <dgm:cxn modelId="{D545479B-A5AC-4B43-9FE6-FBE62A058F79}" type="presOf" srcId="{26C234C9-7428-4D5C-8586-EC792178C772}" destId="{1EC5EA73-69A1-45ED-A7C4-510CAE7DBA68}" srcOrd="0" destOrd="0" presId="urn:microsoft.com/office/officeart/2005/8/layout/chevron2"/>
    <dgm:cxn modelId="{6D168EAC-7D4C-42B8-988E-406B3BBEF836}" srcId="{9EE4FE9D-E8F8-4BD1-8BF5-5EAA1A048C59}" destId="{7482A5A8-E748-4BDA-BD4F-570E6A607E7D}" srcOrd="2" destOrd="0" parTransId="{4B91442F-526E-4A7A-A565-D7FFC683EF44}" sibTransId="{F2ED534A-2DA0-4C36-A940-DE962CF445D5}"/>
    <dgm:cxn modelId="{4A5191B1-9EC3-490B-A1EC-38CC3EEBC683}" srcId="{E196FA17-8479-4C94-B97C-294B7F774D76}" destId="{DFA2A440-F505-4872-A3F7-01830F02CA9D}" srcOrd="0" destOrd="0" parTransId="{A2C30D03-82D9-4EDC-8A2F-C4949B1A0A67}" sibTransId="{4F71C3AF-ABD1-4BC5-994A-D7459B9C0691}"/>
    <dgm:cxn modelId="{86BE21DB-E6AB-466E-9DDA-717ACEA82D85}" type="presOf" srcId="{A6274598-45CD-403B-8129-C0913525F043}" destId="{C967E7C9-1D6E-43B2-92ED-DBA713310D9A}" srcOrd="0" destOrd="0" presId="urn:microsoft.com/office/officeart/2005/8/layout/chevron2"/>
    <dgm:cxn modelId="{6C3B0FDF-482F-4AF7-A6ED-C379A6D3500C}" type="presOf" srcId="{E196FA17-8479-4C94-B97C-294B7F774D76}" destId="{FC0BDFD0-3D35-4F86-A0D1-745DDF1DC0B2}" srcOrd="0" destOrd="0" presId="urn:microsoft.com/office/officeart/2005/8/layout/chevron2"/>
    <dgm:cxn modelId="{726626F0-1DCE-4BA0-95C9-C434007BFA7F}" srcId="{26C234C9-7428-4D5C-8586-EC792178C772}" destId="{CD4CF3CB-7D5C-4A26-AF83-902EF0F9581B}" srcOrd="0" destOrd="0" parTransId="{D3A66C60-ECFF-448F-BE3A-4869ECF527EC}" sibTransId="{02570BD0-60D0-475A-B9ED-A98298D95AF5}"/>
    <dgm:cxn modelId="{15E71AF3-22A5-47A1-ABE6-DF5B6D4112EB}" srcId="{9EE4FE9D-E8F8-4BD1-8BF5-5EAA1A048C59}" destId="{26C234C9-7428-4D5C-8586-EC792178C772}" srcOrd="0" destOrd="0" parTransId="{7604A6E7-B0A6-48A5-A8E5-685E14FCAC71}" sibTransId="{94537E6E-5958-4546-9CCC-329702C31AE8}"/>
    <dgm:cxn modelId="{794C2EF5-EAF1-4985-B1F7-4AA7BEAC7323}" type="presOf" srcId="{DFA2A440-F505-4872-A3F7-01830F02CA9D}" destId="{FA49F436-42FB-4E37-86C2-702DF4733504}" srcOrd="0" destOrd="0" presId="urn:microsoft.com/office/officeart/2005/8/layout/chevron2"/>
    <dgm:cxn modelId="{C80631FB-4077-4438-9B99-125691E1421D}" type="presOf" srcId="{9EE4FE9D-E8F8-4BD1-8BF5-5EAA1A048C59}" destId="{8E111E22-1BEF-4407-B124-069C01157C25}" srcOrd="0" destOrd="0" presId="urn:microsoft.com/office/officeart/2005/8/layout/chevron2"/>
    <dgm:cxn modelId="{E0B8659F-DE36-438C-80C5-C3C0599925C6}" type="presParOf" srcId="{8E111E22-1BEF-4407-B124-069C01157C25}" destId="{D6D2990D-1763-4651-A38D-80F58DA557DB}" srcOrd="0" destOrd="0" presId="urn:microsoft.com/office/officeart/2005/8/layout/chevron2"/>
    <dgm:cxn modelId="{98EE2AA3-32A2-490D-BF6D-8746D52EF680}" type="presParOf" srcId="{D6D2990D-1763-4651-A38D-80F58DA557DB}" destId="{1EC5EA73-69A1-45ED-A7C4-510CAE7DBA68}" srcOrd="0" destOrd="0" presId="urn:microsoft.com/office/officeart/2005/8/layout/chevron2"/>
    <dgm:cxn modelId="{432C5A6D-45BC-490C-8811-F766919318CA}" type="presParOf" srcId="{D6D2990D-1763-4651-A38D-80F58DA557DB}" destId="{F80EE151-7B5E-437B-9AB8-654491204CE6}" srcOrd="1" destOrd="0" presId="urn:microsoft.com/office/officeart/2005/8/layout/chevron2"/>
    <dgm:cxn modelId="{C63E03DD-DE3D-43B0-9907-08A549AB16A6}" type="presParOf" srcId="{8E111E22-1BEF-4407-B124-069C01157C25}" destId="{7C57A569-9FA1-43DE-9117-F3629F269977}" srcOrd="1" destOrd="0" presId="urn:microsoft.com/office/officeart/2005/8/layout/chevron2"/>
    <dgm:cxn modelId="{5DD236C2-9756-487F-9B4A-7B5380C32F2F}" type="presParOf" srcId="{8E111E22-1BEF-4407-B124-069C01157C25}" destId="{B81BD2BB-22FA-4513-B742-2B3808E93AA5}" srcOrd="2" destOrd="0" presId="urn:microsoft.com/office/officeart/2005/8/layout/chevron2"/>
    <dgm:cxn modelId="{4E5656DF-A935-4F80-96BA-D60065654A67}" type="presParOf" srcId="{B81BD2BB-22FA-4513-B742-2B3808E93AA5}" destId="{FC0BDFD0-3D35-4F86-A0D1-745DDF1DC0B2}" srcOrd="0" destOrd="0" presId="urn:microsoft.com/office/officeart/2005/8/layout/chevron2"/>
    <dgm:cxn modelId="{AC3ECC37-D940-46A4-B2DF-06EEDB89856B}" type="presParOf" srcId="{B81BD2BB-22FA-4513-B742-2B3808E93AA5}" destId="{FA49F436-42FB-4E37-86C2-702DF4733504}" srcOrd="1" destOrd="0" presId="urn:microsoft.com/office/officeart/2005/8/layout/chevron2"/>
    <dgm:cxn modelId="{88D785EC-58F0-42ED-9625-6B3A0B669BF9}" type="presParOf" srcId="{8E111E22-1BEF-4407-B124-069C01157C25}" destId="{1BDC5483-368F-4F09-A183-178EBE0BE95A}" srcOrd="3" destOrd="0" presId="urn:microsoft.com/office/officeart/2005/8/layout/chevron2"/>
    <dgm:cxn modelId="{36459D70-CA14-4DB0-91BA-150ADD9F19FA}" type="presParOf" srcId="{8E111E22-1BEF-4407-B124-069C01157C25}" destId="{6D78CE0A-2C80-4B45-B7AE-EAA757A21DF6}" srcOrd="4" destOrd="0" presId="urn:microsoft.com/office/officeart/2005/8/layout/chevron2"/>
    <dgm:cxn modelId="{CA4677F8-8BC4-4D46-B2B9-89447C880E13}" type="presParOf" srcId="{6D78CE0A-2C80-4B45-B7AE-EAA757A21DF6}" destId="{34A08AA7-D2F1-4890-970C-6BC1EB9C8CB4}" srcOrd="0" destOrd="0" presId="urn:microsoft.com/office/officeart/2005/8/layout/chevron2"/>
    <dgm:cxn modelId="{D155EE3C-3D76-4930-AA02-08DC25FFB220}" type="presParOf" srcId="{6D78CE0A-2C80-4B45-B7AE-EAA757A21DF6}" destId="{58E927FC-476D-4AF0-9217-64EE9D4D16C0}" srcOrd="1" destOrd="0" presId="urn:microsoft.com/office/officeart/2005/8/layout/chevron2"/>
    <dgm:cxn modelId="{DE34D986-31F6-493F-9290-6B881D3BD9C6}" type="presParOf" srcId="{8E111E22-1BEF-4407-B124-069C01157C25}" destId="{62C7AE41-29B7-4758-B8D6-B92619868C64}" srcOrd="5" destOrd="0" presId="urn:microsoft.com/office/officeart/2005/8/layout/chevron2"/>
    <dgm:cxn modelId="{53A8CD29-94CD-4AC3-B326-2A733DD76212}" type="presParOf" srcId="{8E111E22-1BEF-4407-B124-069C01157C25}" destId="{BAD98FC3-A7AA-45AD-B02A-F51CDF45C012}" srcOrd="6" destOrd="0" presId="urn:microsoft.com/office/officeart/2005/8/layout/chevron2"/>
    <dgm:cxn modelId="{8B3647E3-3CF6-49CA-B137-C2E10B47DCDD}" type="presParOf" srcId="{BAD98FC3-A7AA-45AD-B02A-F51CDF45C012}" destId="{C967E7C9-1D6E-43B2-92ED-DBA713310D9A}" srcOrd="0" destOrd="0" presId="urn:microsoft.com/office/officeart/2005/8/layout/chevron2"/>
    <dgm:cxn modelId="{6B6CEE3C-E679-4756-8354-00C6B2C59EA8}" type="presParOf" srcId="{BAD98FC3-A7AA-45AD-B02A-F51CDF45C012}" destId="{EF7D2E90-B7B9-4DDE-86B9-D97D9F9B80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5EA73-69A1-45ED-A7C4-510CAE7DBA68}">
      <dsp:nvSpPr>
        <dsp:cNvPr id="0" name=""/>
        <dsp:cNvSpPr/>
      </dsp:nvSpPr>
      <dsp:spPr>
        <a:xfrm rot="5400000">
          <a:off x="-151716" y="151716"/>
          <a:ext cx="1011445" cy="7080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>
                  <a:lumMod val="75000"/>
                </a:schemeClr>
              </a:solidFill>
            </a:rPr>
            <a:t>I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354005"/>
        <a:ext cx="708011" cy="303434"/>
      </dsp:txXfrm>
    </dsp:sp>
    <dsp:sp modelId="{F80EE151-7B5E-437B-9AB8-654491204CE6}">
      <dsp:nvSpPr>
        <dsp:cNvPr id="0" name=""/>
        <dsp:cNvSpPr/>
      </dsp:nvSpPr>
      <dsp:spPr>
        <a:xfrm rot="5400000">
          <a:off x="3399008" y="-2690994"/>
          <a:ext cx="657439" cy="603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chemeClr val="accent1">
                  <a:lumMod val="75000"/>
                </a:schemeClr>
              </a:solidFill>
              <a:latin typeface="+mj-lt"/>
            </a:rPr>
            <a:t>Introdution</a:t>
          </a:r>
          <a:endParaRPr lang="en-US" sz="2400" kern="1200" dirty="0">
            <a:solidFill>
              <a:schemeClr val="accent1">
                <a:lumMod val="75000"/>
              </a:schemeClr>
            </a:solidFill>
            <a:latin typeface="+mj-lt"/>
          </a:endParaRPr>
        </a:p>
      </dsp:txBody>
      <dsp:txXfrm rot="-5400000">
        <a:off x="708012" y="32096"/>
        <a:ext cx="6007338" cy="593251"/>
      </dsp:txXfrm>
    </dsp:sp>
    <dsp:sp modelId="{FC0BDFD0-3D35-4F86-A0D1-745DDF1DC0B2}">
      <dsp:nvSpPr>
        <dsp:cNvPr id="0" name=""/>
        <dsp:cNvSpPr/>
      </dsp:nvSpPr>
      <dsp:spPr>
        <a:xfrm rot="5400000">
          <a:off x="-151716" y="1013726"/>
          <a:ext cx="1011445" cy="708011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>
                  <a:lumMod val="75000"/>
                </a:schemeClr>
              </a:solidFill>
            </a:rPr>
            <a:t>II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1216015"/>
        <a:ext cx="708011" cy="303434"/>
      </dsp:txXfrm>
    </dsp:sp>
    <dsp:sp modelId="{FA49F436-42FB-4E37-86C2-702DF4733504}">
      <dsp:nvSpPr>
        <dsp:cNvPr id="0" name=""/>
        <dsp:cNvSpPr/>
      </dsp:nvSpPr>
      <dsp:spPr>
        <a:xfrm rot="5400000">
          <a:off x="3399008" y="-1828986"/>
          <a:ext cx="657439" cy="603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b="1" kern="120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2400" b="0" kern="1200">
              <a:solidFill>
                <a:schemeClr val="accent1">
                  <a:lumMod val="75000"/>
                </a:schemeClr>
              </a:solidFill>
              <a:latin typeface="+mj-lt"/>
            </a:rPr>
            <a:t>The Maze </a:t>
          </a:r>
          <a:endParaRPr lang="en-US" sz="2400" b="0" kern="1200" dirty="0">
            <a:solidFill>
              <a:schemeClr val="accent1">
                <a:lumMod val="75000"/>
              </a:schemeClr>
            </a:solidFill>
            <a:latin typeface="+mj-lt"/>
          </a:endParaRPr>
        </a:p>
      </dsp:txBody>
      <dsp:txXfrm rot="-5400000">
        <a:off x="708012" y="894104"/>
        <a:ext cx="6007338" cy="593251"/>
      </dsp:txXfrm>
    </dsp:sp>
    <dsp:sp modelId="{34A08AA7-D2F1-4890-970C-6BC1EB9C8CB4}">
      <dsp:nvSpPr>
        <dsp:cNvPr id="0" name=""/>
        <dsp:cNvSpPr/>
      </dsp:nvSpPr>
      <dsp:spPr>
        <a:xfrm rot="5400000">
          <a:off x="-151716" y="1874512"/>
          <a:ext cx="1011445" cy="708011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>
                  <a:lumMod val="75000"/>
                </a:schemeClr>
              </a:solidFill>
            </a:rPr>
            <a:t>III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2076801"/>
        <a:ext cx="708011" cy="303434"/>
      </dsp:txXfrm>
    </dsp:sp>
    <dsp:sp modelId="{58E927FC-476D-4AF0-9217-64EE9D4D16C0}">
      <dsp:nvSpPr>
        <dsp:cNvPr id="0" name=""/>
        <dsp:cNvSpPr/>
      </dsp:nvSpPr>
      <dsp:spPr>
        <a:xfrm rot="5400000">
          <a:off x="3399008" y="-976228"/>
          <a:ext cx="657439" cy="603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solidFill>
                <a:schemeClr val="accent1">
                  <a:lumMod val="75000"/>
                </a:schemeClr>
              </a:solidFill>
              <a:latin typeface="+mj-lt"/>
            </a:rPr>
            <a:t>Q –learning Algorithm</a:t>
          </a:r>
          <a:endParaRPr lang="en-US" sz="2400" b="0" kern="1200" dirty="0">
            <a:solidFill>
              <a:schemeClr val="accent1">
                <a:lumMod val="75000"/>
              </a:schemeClr>
            </a:solidFill>
            <a:latin typeface="+mj-lt"/>
          </a:endParaRPr>
        </a:p>
      </dsp:txBody>
      <dsp:txXfrm rot="-5400000">
        <a:off x="708012" y="1746862"/>
        <a:ext cx="6007338" cy="593251"/>
      </dsp:txXfrm>
    </dsp:sp>
    <dsp:sp modelId="{C967E7C9-1D6E-43B2-92ED-DBA713310D9A}">
      <dsp:nvSpPr>
        <dsp:cNvPr id="0" name=""/>
        <dsp:cNvSpPr/>
      </dsp:nvSpPr>
      <dsp:spPr>
        <a:xfrm rot="5400000">
          <a:off x="-151716" y="2735297"/>
          <a:ext cx="1011445" cy="708011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>
                  <a:lumMod val="75000"/>
                </a:schemeClr>
              </a:solidFill>
            </a:rPr>
            <a:t>IV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2937586"/>
        <a:ext cx="708011" cy="303434"/>
      </dsp:txXfrm>
    </dsp:sp>
    <dsp:sp modelId="{EF7D2E90-B7B9-4DDE-86B9-D97D9F9B8022}">
      <dsp:nvSpPr>
        <dsp:cNvPr id="0" name=""/>
        <dsp:cNvSpPr/>
      </dsp:nvSpPr>
      <dsp:spPr>
        <a:xfrm rot="5400000">
          <a:off x="3399008" y="-153074"/>
          <a:ext cx="657439" cy="603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solidFill>
                <a:schemeClr val="accent1">
                  <a:lumMod val="75000"/>
                </a:schemeClr>
              </a:solidFill>
              <a:latin typeface="+mj-lt"/>
            </a:rPr>
            <a:t>Code Structure</a:t>
          </a:r>
          <a:endParaRPr lang="en-US" sz="2400" b="0" kern="1200" dirty="0">
            <a:solidFill>
              <a:schemeClr val="accent1">
                <a:lumMod val="75000"/>
              </a:schemeClr>
            </a:solidFill>
            <a:latin typeface="+mj-lt"/>
          </a:endParaRPr>
        </a:p>
      </dsp:txBody>
      <dsp:txXfrm rot="-5400000">
        <a:off x="708012" y="2570016"/>
        <a:ext cx="6007338" cy="593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026" y="6353004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0198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310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6486525"/>
          </a:xfrm>
          <a:prstGeom prst="rect">
            <a:avLst/>
          </a:prstGeom>
          <a:solidFill>
            <a:srgbClr val="223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872110" y="-2030424"/>
            <a:ext cx="10583741" cy="9974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110" y="-782219"/>
            <a:ext cx="10583741" cy="3849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7" y="1582451"/>
            <a:ext cx="8678656" cy="17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94" y="6362529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8593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2D89-B98B-F946-A31D-7ACA5974D791}"/>
              </a:ext>
            </a:extLst>
          </p:cNvPr>
          <p:cNvSpPr txBox="1"/>
          <p:nvPr userDrawn="1"/>
        </p:nvSpPr>
        <p:spPr>
          <a:xfrm>
            <a:off x="10405835" y="6593718"/>
            <a:ext cx="165342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TM Avo" panose="02040603050506020204" pitchFamily="18" charset="0"/>
              </a:rPr>
              <a:t>phenikaa-uni.edu.vn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63685" y="2846231"/>
            <a:ext cx="4417452" cy="14604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600" b="1" baseline="0">
                <a:solidFill>
                  <a:srgbClr val="2237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63685" y="4429523"/>
            <a:ext cx="4417452" cy="750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862149"/>
            <a:ext cx="7096258" cy="56319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Hình ảnh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CHỦ ĐỀ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899" y="351789"/>
            <a:ext cx="8061101" cy="922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rgbClr val="223771"/>
                </a:solidFill>
              </a:defRPr>
            </a:lvl1pPr>
          </a:lstStyle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899" y="1639781"/>
            <a:ext cx="333670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710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426539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AE6AC-9427-433F-AC00-F723CA5DD8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6494093"/>
            <a:ext cx="12192000" cy="373091"/>
            <a:chOff x="0" y="1661375"/>
            <a:chExt cx="12192000" cy="373091"/>
          </a:xfrm>
        </p:grpSpPr>
        <p:sp>
          <p:nvSpPr>
            <p:cNvPr id="8" name="Rectangle 7"/>
            <p:cNvSpPr/>
            <p:nvPr/>
          </p:nvSpPr>
          <p:spPr>
            <a:xfrm>
              <a:off x="0" y="1661375"/>
              <a:ext cx="12192000" cy="109728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760146"/>
              <a:ext cx="12192000" cy="274320"/>
            </a:xfrm>
            <a:prstGeom prst="rect">
              <a:avLst/>
            </a:prstGeom>
            <a:solidFill>
              <a:srgbClr val="223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8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3" r:id="rId5"/>
    <p:sldLayoutId id="2147483660" r:id="rId6"/>
    <p:sldLayoutId id="2147483651" r:id="rId7"/>
    <p:sldLayoutId id="2147483652" r:id="rId8"/>
    <p:sldLayoutId id="2147483654" r:id="rId9"/>
    <p:sldLayoutId id="2147483655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486" y="3501492"/>
            <a:ext cx="11219542" cy="906811"/>
          </a:xfrm>
        </p:spPr>
        <p:txBody>
          <a:bodyPr/>
          <a:lstStyle/>
          <a:p>
            <a:r>
              <a:rPr lang="en-US"/>
              <a:t>Topic: Game Maze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60896-10BB-8C6A-107A-100DD6938269}"/>
              </a:ext>
            </a:extLst>
          </p:cNvPr>
          <p:cNvSpPr txBox="1"/>
          <p:nvPr/>
        </p:nvSpPr>
        <p:spPr>
          <a:xfrm>
            <a:off x="3549746" y="4991948"/>
            <a:ext cx="510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 Sinh Viên Thực Hiện     : Hạ Huy Thiện - 22014474</a:t>
            </a:r>
          </a:p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56038-A304-035A-9E47-2FCC35B57748}"/>
              </a:ext>
            </a:extLst>
          </p:cNvPr>
          <p:cNvSpPr txBox="1"/>
          <p:nvPr/>
        </p:nvSpPr>
        <p:spPr>
          <a:xfrm>
            <a:off x="7976681" y="5953328"/>
            <a:ext cx="3229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Email: 22014474@st.phenikaa-uni.edu.vn</a:t>
            </a:r>
          </a:p>
        </p:txBody>
      </p:sp>
    </p:spTree>
    <p:extLst>
      <p:ext uri="{BB962C8B-B14F-4D97-AF65-F5344CB8AC3E}">
        <p14:creationId xmlns:p14="http://schemas.microsoft.com/office/powerpoint/2010/main" val="245851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7651" y="1276511"/>
            <a:ext cx="8342886" cy="511554"/>
          </a:xfrm>
        </p:spPr>
        <p:txBody>
          <a:bodyPr>
            <a:noAutofit/>
          </a:bodyPr>
          <a:lstStyle/>
          <a:p>
            <a:r>
              <a:rPr lang="en-US" sz="2400"/>
              <a:t>VI. Conclusion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74" y="848220"/>
            <a:ext cx="10791422" cy="904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7651" y="1917270"/>
            <a:ext cx="6162255" cy="168654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b="0">
                <a:solidFill>
                  <a:schemeClr val="tx1"/>
                </a:solidFill>
                <a:latin typeface="+mj-lt"/>
              </a:rPr>
              <a:t>Summary: The project successfully demonstrates how Q-learning can be applied to navigate complex environments and enhance decision-making in agents</a:t>
            </a:r>
            <a:r>
              <a:rPr lang="en-US" sz="1800" b="0">
                <a:solidFill>
                  <a:schemeClr val="tx1"/>
                </a:solidFill>
              </a:rPr>
              <a:t>.</a:t>
            </a:r>
          </a:p>
          <a:p>
            <a:endParaRPr lang="en-US" sz="1800" b="0">
              <a:solidFill>
                <a:schemeClr val="tx1"/>
              </a:solidFill>
            </a:endParaRPr>
          </a:p>
          <a:p>
            <a:r>
              <a:rPr lang="en-US" sz="2000" b="0">
                <a:solidFill>
                  <a:schemeClr val="tx1"/>
                </a:solidFill>
                <a:latin typeface="+mj-lt"/>
              </a:rPr>
              <a:t>Future Directions:Explore implementing more complex maze structures and experimenting with different Q-learning parameters to further improve agent performance</a:t>
            </a:r>
            <a:r>
              <a:rPr lang="en-US" sz="1800" b="0">
                <a:solidFill>
                  <a:schemeClr val="tx1"/>
                </a:solidFill>
              </a:rPr>
              <a:t>.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4FCA9-F88A-9A3D-B95D-4D024F15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74" y="988447"/>
            <a:ext cx="4580875" cy="2108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9819A-C658-6BC8-8E0E-DD80949DB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05" y="3285115"/>
            <a:ext cx="4580875" cy="28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2"/>
          <p:cNvSpPr txBox="1">
            <a:spLocks/>
          </p:cNvSpPr>
          <p:nvPr/>
        </p:nvSpPr>
        <p:spPr>
          <a:xfrm>
            <a:off x="1713123" y="4975348"/>
            <a:ext cx="4447911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vi-VN" sz="44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vi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0EF05-B825-8694-8244-8EEC20B81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391" y="688631"/>
            <a:ext cx="5457217" cy="489878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THANK YOU EVERYONE FOR LISTENING</a:t>
            </a:r>
            <a:r>
              <a:rPr kumimoji="0" lang="en-US" altLang="en-US" sz="8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42682" y="332657"/>
            <a:ext cx="8400470" cy="4083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fontAlgn="base">
              <a:buFont typeface="Arial" panose="020B0604020202020204" pitchFamily="34" charset="0"/>
              <a:buNone/>
            </a:pPr>
            <a:r>
              <a:rPr lang="en-US" b="1"/>
              <a:t>Game Maze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8945847"/>
              </p:ext>
            </p:extLst>
          </p:nvPr>
        </p:nvGraphicFramePr>
        <p:xfrm>
          <a:off x="1130488" y="944881"/>
          <a:ext cx="6747444" cy="3596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34A532D-7BA5-1F97-728E-151A7F34BACB}"/>
              </a:ext>
            </a:extLst>
          </p:cNvPr>
          <p:cNvGrpSpPr/>
          <p:nvPr/>
        </p:nvGrpSpPr>
        <p:grpSpPr>
          <a:xfrm>
            <a:off x="1063142" y="4275707"/>
            <a:ext cx="874798" cy="1072713"/>
            <a:chOff x="-1" y="2869435"/>
            <a:chExt cx="857585" cy="1163765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E7EC9617-5D2D-A335-A74C-3F3DEF398327}"/>
                </a:ext>
              </a:extLst>
            </p:cNvPr>
            <p:cNvSpPr/>
            <p:nvPr/>
          </p:nvSpPr>
          <p:spPr>
            <a:xfrm rot="5400000">
              <a:off x="-188815" y="3058249"/>
              <a:ext cx="1163765" cy="786138"/>
            </a:xfrm>
            <a:prstGeom prst="chevron">
              <a:avLst/>
            </a:prstGeom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90266EC4-F83E-DA42-F073-C1B3FAD6624F}"/>
                </a:ext>
              </a:extLst>
            </p:cNvPr>
            <p:cNvSpPr txBox="1"/>
            <p:nvPr/>
          </p:nvSpPr>
          <p:spPr>
            <a:xfrm>
              <a:off x="0" y="3665663"/>
              <a:ext cx="857584" cy="367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accent1">
                      <a:lumMod val="75000"/>
                    </a:schemeClr>
                  </a:solidFill>
                </a:rPr>
                <a:t>IV</a:t>
              </a:r>
              <a:endParaRPr lang="en-US" sz="18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70C3D9-578F-B71E-63F9-C94186B4B4F2}"/>
              </a:ext>
            </a:extLst>
          </p:cNvPr>
          <p:cNvGrpSpPr/>
          <p:nvPr/>
        </p:nvGrpSpPr>
        <p:grpSpPr>
          <a:xfrm>
            <a:off x="1068679" y="5082995"/>
            <a:ext cx="874797" cy="1072713"/>
            <a:chOff x="-1" y="2869435"/>
            <a:chExt cx="857585" cy="1163765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E1F14108-CB54-2B4E-0D53-9FEA9D46A9DA}"/>
                </a:ext>
              </a:extLst>
            </p:cNvPr>
            <p:cNvSpPr/>
            <p:nvPr/>
          </p:nvSpPr>
          <p:spPr>
            <a:xfrm rot="5400000">
              <a:off x="-188815" y="3058249"/>
              <a:ext cx="1163765" cy="786138"/>
            </a:xfrm>
            <a:prstGeom prst="chevron">
              <a:avLst/>
            </a:prstGeom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F4B9D25A-711C-7A3A-BA5C-15E4AD5B125D}"/>
                </a:ext>
              </a:extLst>
            </p:cNvPr>
            <p:cNvSpPr txBox="1"/>
            <p:nvPr/>
          </p:nvSpPr>
          <p:spPr>
            <a:xfrm>
              <a:off x="0" y="3665663"/>
              <a:ext cx="857584" cy="367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accent1">
                      <a:lumMod val="75000"/>
                    </a:schemeClr>
                  </a:solidFill>
                </a:rPr>
                <a:t>IV</a:t>
              </a:r>
              <a:endParaRPr lang="en-US" sz="18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4629AD-E82D-2475-9F86-8305D37008F2}"/>
              </a:ext>
            </a:extLst>
          </p:cNvPr>
          <p:cNvGrpSpPr/>
          <p:nvPr/>
        </p:nvGrpSpPr>
        <p:grpSpPr>
          <a:xfrm>
            <a:off x="1870594" y="5105673"/>
            <a:ext cx="6039432" cy="657439"/>
            <a:chOff x="708012" y="2583581"/>
            <a:chExt cx="6039432" cy="657439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D1454B7-B534-75DF-D88A-9BF48DE06243}"/>
                </a:ext>
              </a:extLst>
            </p:cNvPr>
            <p:cNvSpPr/>
            <p:nvPr/>
          </p:nvSpPr>
          <p:spPr>
            <a:xfrm rot="5400000">
              <a:off x="3399008" y="-107415"/>
              <a:ext cx="657439" cy="6039432"/>
            </a:xfrm>
            <a:prstGeom prst="round2SameRect">
              <a:avLst/>
            </a:prstGeom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Top Corners Rounded 4">
              <a:extLst>
                <a:ext uri="{FF2B5EF4-FFF2-40B4-BE49-F238E27FC236}">
                  <a16:creationId xmlns:a16="http://schemas.microsoft.com/office/drawing/2014/main" id="{955E01B1-FDDC-975A-7A93-C37966DA41BC}"/>
                </a:ext>
              </a:extLst>
            </p:cNvPr>
            <p:cNvSpPr txBox="1"/>
            <p:nvPr/>
          </p:nvSpPr>
          <p:spPr>
            <a:xfrm>
              <a:off x="708012" y="2615675"/>
              <a:ext cx="6007338" cy="59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Conclusion</a:t>
              </a:r>
              <a:endPara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: Top Corners Rounded 4">
            <a:extLst>
              <a:ext uri="{FF2B5EF4-FFF2-40B4-BE49-F238E27FC236}">
                <a16:creationId xmlns:a16="http://schemas.microsoft.com/office/drawing/2014/main" id="{F7D593B7-E718-F583-1EE0-5D80B0F1C12B}"/>
              </a:ext>
            </a:extLst>
          </p:cNvPr>
          <p:cNvSpPr txBox="1"/>
          <p:nvPr/>
        </p:nvSpPr>
        <p:spPr>
          <a:xfrm>
            <a:off x="3963761" y="6264749"/>
            <a:ext cx="6007338" cy="593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kern="120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Conclusion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A13EE8-4600-348A-46F7-703206BD941B}"/>
              </a:ext>
            </a:extLst>
          </p:cNvPr>
          <p:cNvGrpSpPr/>
          <p:nvPr/>
        </p:nvGrpSpPr>
        <p:grpSpPr>
          <a:xfrm>
            <a:off x="1888220" y="4302421"/>
            <a:ext cx="6039433" cy="680504"/>
            <a:chOff x="708011" y="2583581"/>
            <a:chExt cx="6039433" cy="680504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3B2EEA2-F0FC-6A35-B4F7-27AA8AA5D226}"/>
                </a:ext>
              </a:extLst>
            </p:cNvPr>
            <p:cNvSpPr/>
            <p:nvPr/>
          </p:nvSpPr>
          <p:spPr>
            <a:xfrm rot="5400000">
              <a:off x="3399008" y="-107415"/>
              <a:ext cx="657439" cy="6039432"/>
            </a:xfrm>
            <a:prstGeom prst="round2SameRect">
              <a:avLst/>
            </a:prstGeom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Top Corners Rounded 4">
              <a:extLst>
                <a:ext uri="{FF2B5EF4-FFF2-40B4-BE49-F238E27FC236}">
                  <a16:creationId xmlns:a16="http://schemas.microsoft.com/office/drawing/2014/main" id="{C432FD61-BF93-1338-9830-3D14F27A7D81}"/>
                </a:ext>
              </a:extLst>
            </p:cNvPr>
            <p:cNvSpPr txBox="1"/>
            <p:nvPr/>
          </p:nvSpPr>
          <p:spPr>
            <a:xfrm>
              <a:off x="708011" y="2670834"/>
              <a:ext cx="6007338" cy="59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Results</a:t>
              </a:r>
              <a:endPara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7651" y="1276511"/>
            <a:ext cx="8342886" cy="511554"/>
          </a:xfrm>
        </p:spPr>
        <p:txBody>
          <a:bodyPr>
            <a:noAutofit/>
          </a:bodyPr>
          <a:lstStyle/>
          <a:p>
            <a:r>
              <a:rPr lang="en-US" sz="2400"/>
              <a:t>I. Introduction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74" y="848220"/>
            <a:ext cx="10791422" cy="904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7651" y="2345287"/>
            <a:ext cx="10995144" cy="96376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17A13-BD67-D763-0118-7E165F1E06F8}"/>
              </a:ext>
            </a:extLst>
          </p:cNvPr>
          <p:cNvSpPr txBox="1"/>
          <p:nvPr/>
        </p:nvSpPr>
        <p:spPr>
          <a:xfrm>
            <a:off x="569205" y="2352242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2000" b="0" i="0">
                <a:solidFill>
                  <a:srgbClr val="101518"/>
                </a:solidFill>
                <a:effectLst/>
                <a:highlight>
                  <a:srgbClr val="FFFFFF"/>
                </a:highlight>
                <a:latin typeface="+mj-lt"/>
              </a:rPr>
              <a:t>Project Goal: Utilize Q-learning to develop an intelligent agent capable of navigating a maze</a:t>
            </a:r>
            <a:r>
              <a:rPr lang="en-US" b="0" i="0">
                <a:solidFill>
                  <a:srgbClr val="101518"/>
                </a:solidFill>
                <a:effectLst/>
                <a:highlight>
                  <a:srgbClr val="FFFFFF"/>
                </a:highlight>
              </a:rPr>
              <a:t>.</a:t>
            </a:r>
            <a:endParaRPr lang="vi-VN" b="0" i="0">
              <a:solidFill>
                <a:srgbClr val="101518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30118-ED22-FBA8-DB5A-EDC05B6BF31B}"/>
              </a:ext>
            </a:extLst>
          </p:cNvPr>
          <p:cNvSpPr txBox="1"/>
          <p:nvPr/>
        </p:nvSpPr>
        <p:spPr>
          <a:xfrm>
            <a:off x="627651" y="3901693"/>
            <a:ext cx="568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Objective: To demonstrate the learning process of the agent as it optimizes its path to reach a defined goal, highlighting the fundamentals of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D712E-063F-1E51-A56E-DF934D44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18" y="1949429"/>
            <a:ext cx="4624438" cy="34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18279" y="978683"/>
            <a:ext cx="8742354" cy="553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000" b="1" baseline="0">
                <a:solidFill>
                  <a:srgbClr val="223771"/>
                </a:solidFill>
              </a:defRPr>
            </a:lvl1pPr>
          </a:lstStyle>
          <a:p>
            <a:r>
              <a:rPr lang="en-US" sz="2700"/>
              <a:t>II. The Maze </a:t>
            </a:r>
            <a:br>
              <a:rPr lang="vi-VN" sz="3300"/>
            </a:br>
            <a:br>
              <a:rPr lang="en-US" sz="3300"/>
            </a:br>
            <a:br>
              <a:rPr lang="en-US" sz="3300"/>
            </a:br>
            <a:r>
              <a:rPr lang="en-US" sz="2200" b="1">
                <a:latin typeface="+mj-lt"/>
              </a:rPr>
              <a:t>Concept:</a:t>
            </a:r>
            <a:r>
              <a:rPr lang="en-US" sz="2200">
                <a:latin typeface="+mj-lt"/>
              </a:rPr>
              <a:t> The maze is represented as a 2D numpy array, where each </a:t>
            </a:r>
            <a:br>
              <a:rPr lang="en-US" sz="2200">
                <a:latin typeface="+mj-lt"/>
              </a:rPr>
            </a:br>
            <a:r>
              <a:rPr lang="en-US" sz="2200">
                <a:latin typeface="+mj-lt"/>
              </a:rPr>
              <a:t>element corresponds to a cell in the maze.</a:t>
            </a: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r>
              <a:rPr lang="en-US" sz="2200">
                <a:latin typeface="+mj-lt"/>
              </a:rPr>
              <a:t>Structure:</a:t>
            </a: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r>
              <a:rPr lang="en-US" sz="2200">
                <a:latin typeface="+mj-lt"/>
              </a:rPr>
              <a:t>0: Open path (the agent can move through these cells).</a:t>
            </a: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r>
              <a:rPr lang="en-US" sz="2200">
                <a:latin typeface="+mj-lt"/>
              </a:rPr>
              <a:t>1: Wall (the agent cannot cross these cells).</a:t>
            </a:r>
            <a:endParaRPr lang="en-US" sz="22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66690-04BA-78A5-5449-07DFE288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88" y="1446807"/>
            <a:ext cx="3780333" cy="41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7651" y="336666"/>
            <a:ext cx="8342886" cy="511554"/>
          </a:xfrm>
        </p:spPr>
        <p:txBody>
          <a:bodyPr>
            <a:noAutofit/>
          </a:bodyPr>
          <a:lstStyle/>
          <a:p>
            <a:r>
              <a:rPr lang="en-US" sz="2400"/>
              <a:t>III. Q-learning Algorithm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74" y="848220"/>
            <a:ext cx="10791422" cy="904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7651" y="2345287"/>
            <a:ext cx="10995144" cy="96376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45958-F672-0453-3E23-6A7F7BCFBCE0}"/>
              </a:ext>
            </a:extLst>
          </p:cNvPr>
          <p:cNvSpPr txBox="1"/>
          <p:nvPr/>
        </p:nvSpPr>
        <p:spPr>
          <a:xfrm>
            <a:off x="627651" y="1021848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+mj-lt"/>
              </a:rPr>
              <a:t>Definition: Q-learning is a form of model-free reinforcement learning where the agent learns to maximize its cumulative reward through interactions with the environment.</a:t>
            </a:r>
          </a:p>
          <a:p>
            <a:endParaRPr lang="en-US" sz="2000">
              <a:latin typeface="+mj-lt"/>
            </a:endParaRPr>
          </a:p>
          <a:p>
            <a:r>
              <a:rPr lang="en-US" sz="2000"/>
              <a:t>Mechanism:The Q-table is updated based on the agent's experience, which includes the current state, action taken, the resulting state, and the reward received.</a:t>
            </a:r>
          </a:p>
          <a:p>
            <a:endParaRPr lang="en-US" sz="2000">
              <a:latin typeface="+mj-lt"/>
            </a:endParaRPr>
          </a:p>
          <a:p>
            <a:r>
              <a:rPr lang="en-US" sz="2000"/>
              <a:t>Exploration vs. Exploitation:Initially, the agent explores random actions, gradually shifting to selecting actions based on learned Q-values to exploit its knowledge.</a:t>
            </a:r>
          </a:p>
          <a:p>
            <a:endParaRPr lang="en-US" sz="200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8A4C0-BF36-616D-F73A-63207C1D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71" y="987302"/>
            <a:ext cx="4702921" cy="2123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872B8-7F51-1182-DFD2-D588B68D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55" y="3158400"/>
            <a:ext cx="4206841" cy="29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0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024" y="0"/>
            <a:ext cx="8342886" cy="9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IV. Code Structure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024" y="2497369"/>
            <a:ext cx="3816424" cy="11918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t"/>
            <a:r>
              <a:rPr lang="en-US" sz="1600" b="1"/>
              <a:t>Maze Class:</a:t>
            </a:r>
            <a:r>
              <a:rPr lang="en-US" sz="1600"/>
              <a:t> Responsible for managing maze data, displaying the maze, and handling the visualization of the agent's path.</a:t>
            </a:r>
            <a:endParaRPr lang="en-US" sz="1600" b="0" i="0">
              <a:solidFill>
                <a:srgbClr val="101518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4535B-1B32-23D2-016B-580B688E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81" y="1504314"/>
            <a:ext cx="6705601" cy="34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024" y="0"/>
            <a:ext cx="8342886" cy="9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IV. Code Structure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079" y="1726405"/>
            <a:ext cx="3816424" cy="21452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t"/>
            <a:r>
              <a:rPr lang="en-US" sz="2000" b="0" i="0">
                <a:solidFill>
                  <a:srgbClr val="101518"/>
                </a:solidFill>
                <a:effectLst/>
                <a:highlight>
                  <a:srgbClr val="FFFFFF"/>
                </a:highlight>
                <a:latin typeface="+mj-lt"/>
              </a:rPr>
              <a:t>QLearningAgent Class: Encapsulates the agent's learning process, maintaining the Q-table and implementing action selection and update mechanisms.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8BE47-E9BC-E699-F5D2-0BA12555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44" y="1510197"/>
            <a:ext cx="7087827" cy="38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024" y="0"/>
            <a:ext cx="8342886" cy="9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IV. Code Structure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024" y="1668040"/>
            <a:ext cx="3816424" cy="24517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en-US" sz="2000" b="1">
                <a:latin typeface="+mj-lt"/>
              </a:rPr>
              <a:t>Training Process:</a:t>
            </a:r>
            <a:r>
              <a:rPr lang="en-US" sz="2000">
                <a:latin typeface="+mj-lt"/>
              </a:rPr>
              <a:t>During training, the agent interacts with the maze environment, receives feedback in the form of rewards, and updates the Q-table accordingly.</a:t>
            </a:r>
          </a:p>
          <a:p>
            <a:pPr algn="l" fontAlgn="t"/>
            <a:r>
              <a:rPr lang="vi-VN"/>
              <a:t>.</a:t>
            </a:r>
            <a:endParaRPr lang="en-US" b="0" i="0">
              <a:solidFill>
                <a:srgbClr val="101518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900FA-BDAA-BE7D-3002-91318C04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67" y="1319074"/>
            <a:ext cx="7049247" cy="36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2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024" y="0"/>
            <a:ext cx="8342886" cy="9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V. Results 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265" y="1121273"/>
            <a:ext cx="3816424" cy="19409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en-US" b="1"/>
              <a:t>Performance Evaluation:</a:t>
            </a:r>
            <a:r>
              <a:rPr lang="en-US"/>
              <a:t>Display a graph showing the rewards received over episodes, illustrating the agent's learning curve and improvements over time.</a:t>
            </a:r>
          </a:p>
          <a:p>
            <a:pPr algn="l" fontAlgn="t"/>
            <a:endParaRPr lang="en-US" b="0" i="0">
              <a:solidFill>
                <a:srgbClr val="101518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A1CAF-6FCC-B670-CE8A-B76806CA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3" y="909376"/>
            <a:ext cx="7179679" cy="52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374"/>
      </p:ext>
    </p:extLst>
  </p:cSld>
  <p:clrMapOvr>
    <a:masterClrMapping/>
  </p:clrMapOvr>
</p:sld>
</file>

<file path=ppt/theme/theme1.xml><?xml version="1.0" encoding="utf-8"?>
<a:theme xmlns:a="http://schemas.openxmlformats.org/drawingml/2006/main" name="Vicoston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u thuyet trình cong ty Vicostone" id="{123813FF-2186-4307-88AB-E52DC4E764C5}" vid="{7A2E833A-1ED4-4E30-9CFE-D6481D7B3B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MauDH Thanh Tay</Template>
  <TotalTime>601</TotalTime>
  <Words>405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inherit</vt:lpstr>
      <vt:lpstr>Times New Roman</vt:lpstr>
      <vt:lpstr>UTM Avo</vt:lpstr>
      <vt:lpstr>Vicostone Template</vt:lpstr>
      <vt:lpstr>Topic: Game Maze </vt:lpstr>
      <vt:lpstr>PowerPoint Presentation</vt:lpstr>
      <vt:lpstr>I. Introduction </vt:lpstr>
      <vt:lpstr>II. The Maze    Concept: The maze is represented as a 2D numpy array, where each  element corresponds to a cell in the maze.   Structure:  0: Open path (the agent can move through these cells).   1: Wall (the agent cannot cross these cells).</vt:lpstr>
      <vt:lpstr>III. Q-learning Algorithm </vt:lpstr>
      <vt:lpstr>PowerPoint Presentation</vt:lpstr>
      <vt:lpstr>PowerPoint Presentation</vt:lpstr>
      <vt:lpstr>PowerPoint Presentation</vt:lpstr>
      <vt:lpstr>PowerPoint Presentation</vt:lpstr>
      <vt:lpstr>VI.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User;Thanh NGUYEN - P. Truyền Thông ĐH Thành Tây</dc:creator>
  <cp:lastModifiedBy>hiên heien</cp:lastModifiedBy>
  <cp:revision>74</cp:revision>
  <dcterms:created xsi:type="dcterms:W3CDTF">2018-07-24T06:18:10Z</dcterms:created>
  <dcterms:modified xsi:type="dcterms:W3CDTF">2024-10-11T00:45:04Z</dcterms:modified>
</cp:coreProperties>
</file>