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7" r:id="rId3"/>
    <p:sldId id="258" r:id="rId4"/>
    <p:sldId id="260" r:id="rId5"/>
    <p:sldId id="277" r:id="rId6"/>
    <p:sldId id="265" r:id="rId7"/>
    <p:sldId id="278" r:id="rId8"/>
    <p:sldId id="281" r:id="rId9"/>
    <p:sldId id="268" r:id="rId10"/>
    <p:sldId id="279" r:id="rId11"/>
    <p:sldId id="269" r:id="rId12"/>
    <p:sldId id="280"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153974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390984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850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2401008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6306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164694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3288697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178440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132686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13D00-F42B-42BD-90B6-5E76F83ECB66}" type="datetimeFigureOut">
              <a:rPr lang="vi-VN" smtClean="0"/>
              <a:t>19/12/2022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44029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13D00-F42B-42BD-90B6-5E76F83ECB66}" type="datetimeFigureOut">
              <a:rPr lang="vi-VN" smtClean="0"/>
              <a:t>19/12/2022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332977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13D00-F42B-42BD-90B6-5E76F83ECB66}" type="datetimeFigureOut">
              <a:rPr lang="vi-VN" smtClean="0"/>
              <a:t>19/12/2022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105050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13D00-F42B-42BD-90B6-5E76F83ECB66}" type="datetimeFigureOut">
              <a:rPr lang="vi-VN" smtClean="0"/>
              <a:t>19/12/2022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20355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13D00-F42B-42BD-90B6-5E76F83ECB66}" type="datetimeFigureOut">
              <a:rPr lang="vi-VN" smtClean="0"/>
              <a:t>19/12/2022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387604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513D00-F42B-42BD-90B6-5E76F83ECB66}" type="datetimeFigureOut">
              <a:rPr lang="vi-VN" smtClean="0"/>
              <a:t>19/12/2022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212016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513D00-F42B-42BD-90B6-5E76F83ECB66}" type="datetimeFigureOut">
              <a:rPr lang="vi-VN" smtClean="0"/>
              <a:t>19/12/2022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577D34-4747-4577-8619-95F5B2F15C7F}" type="slidenum">
              <a:rPr lang="vi-VN" smtClean="0"/>
              <a:t>‹#›</a:t>
            </a:fld>
            <a:endParaRPr lang="vi-VN"/>
          </a:p>
        </p:txBody>
      </p:sp>
    </p:spTree>
    <p:extLst>
      <p:ext uri="{BB962C8B-B14F-4D97-AF65-F5344CB8AC3E}">
        <p14:creationId xmlns:p14="http://schemas.microsoft.com/office/powerpoint/2010/main" val="424092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513D00-F42B-42BD-90B6-5E76F83ECB66}" type="datetimeFigureOut">
              <a:rPr lang="vi-VN" smtClean="0"/>
              <a:t>19/12/2022</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577D34-4747-4577-8619-95F5B2F15C7F}" type="slidenum">
              <a:rPr lang="vi-VN" smtClean="0"/>
              <a:t>‹#›</a:t>
            </a:fld>
            <a:endParaRPr lang="vi-VN"/>
          </a:p>
        </p:txBody>
      </p:sp>
    </p:spTree>
    <p:extLst>
      <p:ext uri="{BB962C8B-B14F-4D97-AF65-F5344CB8AC3E}">
        <p14:creationId xmlns:p14="http://schemas.microsoft.com/office/powerpoint/2010/main" val="3770168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459" y="0"/>
            <a:ext cx="8578544" cy="1332411"/>
          </a:xfrm>
        </p:spPr>
        <p:txBody>
          <a:bodyPr/>
          <a:lstStyle/>
          <a:p>
            <a:pPr algn="ctr"/>
            <a:r>
              <a:rPr lang="en-US" b="1" dirty="0">
                <a:solidFill>
                  <a:srgbClr val="00FF00"/>
                </a:solidFill>
                <a:latin typeface="Times New Roman" panose="02020603050405020304" pitchFamily="18" charset="0"/>
                <a:cs typeface="Times New Roman" panose="02020603050405020304" pitchFamily="18" charset="0"/>
              </a:rPr>
              <a:t>ĐỒ ÁN MÔN HỌC 2</a:t>
            </a:r>
            <a:endParaRPr lang="vi-VN" b="1" dirty="0">
              <a:solidFill>
                <a:srgbClr val="00FF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541417"/>
            <a:ext cx="10174310" cy="2612572"/>
          </a:xfrm>
        </p:spPr>
        <p:txBody>
          <a:bodyPr>
            <a:noAutofit/>
          </a:bodyPr>
          <a:lstStyle/>
          <a:p>
            <a:pPr algn="ctr"/>
            <a:r>
              <a:rPr lang="en-US" sz="3600" b="1" dirty="0">
                <a:solidFill>
                  <a:srgbClr val="00B050"/>
                </a:solidFill>
                <a:latin typeface="Times New Roman" panose="02020603050405020304" pitchFamily="18" charset="0"/>
                <a:cs typeface="Times New Roman" panose="02020603050405020304" pitchFamily="18" charset="0"/>
              </a:rPr>
              <a:t>ĐỀ TÀI:</a:t>
            </a:r>
            <a:endParaRPr lang="vi-VN" sz="3600" b="1" dirty="0">
              <a:solidFill>
                <a:srgbClr val="00B050"/>
              </a:solidFill>
              <a:latin typeface="Times New Roman" panose="02020603050405020304" pitchFamily="18" charset="0"/>
              <a:cs typeface="Times New Roman" panose="02020603050405020304" pitchFamily="18" charset="0"/>
            </a:endParaRPr>
          </a:p>
          <a:p>
            <a:pPr algn="ctr"/>
            <a:endParaRPr lang="vi-VN" sz="3600" b="1" dirty="0">
              <a:solidFill>
                <a:srgbClr val="00B050"/>
              </a:solidFill>
              <a:latin typeface="Times New Roman" panose="02020603050405020304" pitchFamily="18" charset="0"/>
              <a:cs typeface="Times New Roman" panose="02020603050405020304" pitchFamily="18" charset="0"/>
            </a:endParaRPr>
          </a:p>
          <a:p>
            <a:pPr algn="ctr"/>
            <a:endParaRPr lang="vi-VN" sz="3600" b="1" dirty="0">
              <a:solidFill>
                <a:srgbClr val="00B050"/>
              </a:solidFill>
              <a:latin typeface="Times New Roman" panose="02020603050405020304" pitchFamily="18" charset="0"/>
              <a:cs typeface="Times New Roman" panose="02020603050405020304" pitchFamily="18" charset="0"/>
            </a:endParaRPr>
          </a:p>
          <a:p>
            <a:pPr algn="ctr"/>
            <a:endParaRPr lang="vi-VN" sz="3600" b="1" dirty="0">
              <a:solidFill>
                <a:srgbClr val="00B050"/>
              </a:solidFill>
              <a:latin typeface="Times New Roman" panose="02020603050405020304" pitchFamily="18" charset="0"/>
              <a:cs typeface="Times New Roman" panose="02020603050405020304" pitchFamily="18" charset="0"/>
            </a:endParaRPr>
          </a:p>
          <a:p>
            <a:pPr algn="ctr"/>
            <a:endParaRPr lang="vi-VN" sz="3600" b="1" dirty="0">
              <a:solidFill>
                <a:srgbClr val="00B050"/>
              </a:solidFill>
              <a:latin typeface="Times New Roman" panose="02020603050405020304" pitchFamily="18" charset="0"/>
              <a:cs typeface="Times New Roman" panose="02020603050405020304" pitchFamily="18" charset="0"/>
            </a:endParaRPr>
          </a:p>
          <a:p>
            <a:pPr algn="ct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21311" y="4735820"/>
            <a:ext cx="8143740" cy="1754326"/>
          </a:xfrm>
          <a:prstGeom prst="rect">
            <a:avLst/>
          </a:prstGeom>
        </p:spPr>
        <p:txBody>
          <a:bodyPr wrap="square">
            <a:spAutoFit/>
          </a:bodyPr>
          <a:lstStyle/>
          <a:p>
            <a:pPr indent="457200">
              <a:lnSpc>
                <a:spcPct val="150000"/>
              </a:lnSpc>
              <a:tabLst>
                <a:tab pos="2286000" algn="l"/>
              </a:tabLs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GVHD: </a:t>
            </a:r>
            <a:r>
              <a:rPr lang="en-US" sz="2400" b="1" dirty="0" err="1">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Th.s</a:t>
            </a:r>
            <a:r>
              <a:rPr lang="en-US" sz="2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Nguyễn</a:t>
            </a:r>
            <a:r>
              <a:rPr lang="en-US" sz="2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Đình</a:t>
            </a:r>
            <a:r>
              <a:rPr lang="en-US" sz="2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Phú</a:t>
            </a:r>
            <a:r>
              <a:rPr lang="en-US" sz="2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p>
          <a:p>
            <a:pPr indent="457200">
              <a:lnSpc>
                <a:spcPct val="150000"/>
              </a:lnSpc>
              <a:tabLst>
                <a:tab pos="2286000" algn="l"/>
              </a:tabLs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SVTH: </a:t>
            </a:r>
            <a:r>
              <a:rPr lang="en-US" sz="2400" b="1" dirty="0" err="1">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Nguyễn</a:t>
            </a:r>
            <a:r>
              <a:rPr lang="en-US" sz="2400" b="1"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Văn</a:t>
            </a:r>
            <a:r>
              <a:rPr lang="en-US" sz="2400" b="1"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Thiện</a:t>
            </a:r>
            <a:endParaRPr lang="en-US" sz="2400" b="1"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7200">
              <a:lnSpc>
                <a:spcPct val="150000"/>
              </a:lnSpc>
              <a:tabLst>
                <a:tab pos="2286000" algn="l"/>
              </a:tabLs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MSSV: </a:t>
            </a:r>
            <a:r>
              <a:rPr lang="en-US" sz="2400" b="1"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19161292 </a:t>
            </a:r>
            <a:endParaRPr lang="vi-VN" sz="2400"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p:cNvSpPr/>
          <p:nvPr/>
        </p:nvSpPr>
        <p:spPr>
          <a:xfrm>
            <a:off x="-83127" y="2441641"/>
            <a:ext cx="11517745" cy="1600438"/>
          </a:xfrm>
          <a:prstGeom prst="rect">
            <a:avLst/>
          </a:prstGeom>
          <a:noFill/>
        </p:spPr>
        <p:txBody>
          <a:bodyPr wrap="square" lIns="91440" tIns="45720" rIns="91440" bIns="45720">
            <a:spAutoFit/>
          </a:bodyPr>
          <a:lstStyle/>
          <a:p>
            <a:pPr algn="ctr"/>
            <a:r>
              <a:rPr lang="en-US" sz="5400" b="1" dirty="0">
                <a:solidFill>
                  <a:srgbClr val="00B050"/>
                </a:solidFill>
                <a:latin typeface="Times New Roman" panose="02020603050405020304" pitchFamily="18" charset="0"/>
                <a:cs typeface="Times New Roman" panose="02020603050405020304" pitchFamily="18" charset="0"/>
              </a:rPr>
              <a:t> </a:t>
            </a:r>
            <a:r>
              <a:rPr lang="en-US" sz="4400" b="1" dirty="0">
                <a:solidFill>
                  <a:srgbClr val="FF0000"/>
                </a:solidFill>
              </a:rPr>
              <a:t>THIẾT KẾ VÀ THI CÔNG HỆ THỐNG </a:t>
            </a:r>
            <a:r>
              <a:rPr lang="vi-VN" sz="4400" b="1" dirty="0">
                <a:solidFill>
                  <a:srgbClr val="FF0000"/>
                </a:solidFill>
              </a:rPr>
              <a:t>ĐẾM VÀ </a:t>
            </a:r>
            <a:r>
              <a:rPr lang="en-US" sz="4400" b="1" dirty="0">
                <a:solidFill>
                  <a:srgbClr val="FF0000"/>
                </a:solidFill>
              </a:rPr>
              <a:t>PHÂN LOẠI SẢN PHẨM THEO CHIỀU CAO</a:t>
            </a:r>
            <a:endParaRPr lang="en-US" sz="4400" dirty="0">
              <a:solidFill>
                <a:srgbClr val="FF0000"/>
              </a:solidFill>
            </a:endParaRPr>
          </a:p>
        </p:txBody>
      </p:sp>
    </p:spTree>
    <p:extLst>
      <p:ext uri="{BB962C8B-B14F-4D97-AF65-F5344CB8AC3E}">
        <p14:creationId xmlns:p14="http://schemas.microsoft.com/office/powerpoint/2010/main" val="1802304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1246811" cy="1320800"/>
          </a:xfrm>
        </p:spPr>
        <p:txBody>
          <a:bodyPr/>
          <a:lstStyle/>
          <a:p>
            <a:r>
              <a:rPr 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a:t>
            </a:r>
            <a:r>
              <a:rPr lang="en-US"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THIẾT KẾ VÀ THI CÔNG HỆ THỐNG</a:t>
            </a:r>
            <a:endParaRPr lang="en-US" dirty="0"/>
          </a:p>
        </p:txBody>
      </p:sp>
      <p:sp>
        <p:nvSpPr>
          <p:cNvPr id="3" name="Content Placeholder 2"/>
          <p:cNvSpPr>
            <a:spLocks noGrp="1"/>
          </p:cNvSpPr>
          <p:nvPr>
            <p:ph idx="1"/>
          </p:nvPr>
        </p:nvSpPr>
        <p:spPr>
          <a:xfrm>
            <a:off x="677333" y="1958108"/>
            <a:ext cx="8596668" cy="388077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LCD,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servo quay </a:t>
            </a:r>
            <a:r>
              <a:rPr lang="en-US" sz="2400" dirty="0" err="1">
                <a:latin typeface="Times New Roman" panose="02020603050405020304" pitchFamily="18" charset="0"/>
                <a:cs typeface="Times New Roman" panose="02020603050405020304" pitchFamily="18" charset="0"/>
              </a:rPr>
              <a:t>góc</a:t>
            </a:r>
            <a:r>
              <a:rPr lang="en-US" sz="2400" dirty="0">
                <a:latin typeface="Times New Roman" panose="02020603050405020304" pitchFamily="18" charset="0"/>
                <a:cs typeface="Times New Roman" panose="02020603050405020304" pitchFamily="18" charset="0"/>
              </a:rPr>
              <a:t> 50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reset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set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quay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LCD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quay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62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305212" cy="1045029"/>
          </a:xfrm>
        </p:spPr>
        <p:txBody>
          <a:bodyPr>
            <a:normAutofit/>
          </a:bodyPr>
          <a:lstStyle/>
          <a:p>
            <a:r>
              <a:rPr 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a:t>
            </a:r>
            <a:r>
              <a:rPr lang="en-US"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KẾT QUẢ THỰC HIỆN VÀ KẾT LUẬN</a:t>
            </a:r>
            <a:endParaRPr lang="vi-VN"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319" y="578224"/>
            <a:ext cx="9340735" cy="5979329"/>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endParaRPr lang="en-US" b="1"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Mô</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hình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đã</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đạt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được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độ</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ổn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định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tương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đối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về</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mặt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vận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hành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cũng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như</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điều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khiển</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Trên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cở</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của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mô</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hình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này</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nếu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như</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muốn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phát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triển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mô</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hình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này</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đưa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vào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sản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xuất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công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nghiệp</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thì</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việc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tính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toán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phải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hết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sức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kĩ</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lưỡng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đến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từng</a:t>
            </a:r>
            <a:r>
              <a:rPr lang="en-GB" dirty="0">
                <a:latin typeface="Times New Roman" panose="02020603050405020304" pitchFamily="18" charset="0"/>
                <a:cs typeface="Times New Roman" panose="02020603050405020304" pitchFamily="18" charset="0"/>
              </a:rPr>
              <a:t> chi </a:t>
            </a:r>
            <a:r>
              <a:rPr lang="en-GB" dirty="0" err="1">
                <a:latin typeface="Times New Roman" panose="02020603050405020304" pitchFamily="18" charset="0"/>
                <a:cs typeface="Times New Roman" panose="02020603050405020304" pitchFamily="18" charset="0"/>
              </a:rPr>
              <a:t>tiết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nhỏ</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Tùy</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theo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chức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năng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yêu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cầu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của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hệ</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thống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mà</a:t>
            </a:r>
            <a:r>
              <a:rPr lang="en-GB" dirty="0">
                <a:latin typeface="Times New Roman" panose="02020603050405020304" pitchFamily="18" charset="0"/>
                <a:cs typeface="Times New Roman" panose="02020603050405020304" pitchFamily="18" charset="0"/>
              </a:rPr>
              <a:t> ta </a:t>
            </a:r>
            <a:r>
              <a:rPr lang="en-GB" dirty="0" err="1">
                <a:latin typeface="Times New Roman" panose="02020603050405020304" pitchFamily="18" charset="0"/>
                <a:cs typeface="Times New Roman" panose="02020603050405020304" pitchFamily="18" charset="0"/>
              </a:rPr>
              <a:t>tính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toán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phù</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hợp</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81025" y="801533"/>
            <a:ext cx="2957888" cy="3927486"/>
          </a:xfrm>
          <a:prstGeom prst="rect">
            <a:avLst/>
          </a:prstGeom>
        </p:spPr>
      </p:pic>
    </p:spTree>
    <p:extLst>
      <p:ext uri="{BB962C8B-B14F-4D97-AF65-F5344CB8AC3E}">
        <p14:creationId xmlns:p14="http://schemas.microsoft.com/office/powerpoint/2010/main" val="76871190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609600"/>
            <a:ext cx="11490036" cy="1126836"/>
          </a:xfrm>
        </p:spPr>
        <p:txBody>
          <a:bodyPr/>
          <a:lstStyle/>
          <a:p>
            <a:r>
              <a:rPr 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a:t>
            </a:r>
            <a:r>
              <a:rPr lang="en-US"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KẾT QUẢ THỰC HIỆN VÀ KẾT LUẬN</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triển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Áp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dụng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hệ</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thống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dây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chuyền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sản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xuất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nhỏ</a:t>
            </a:r>
            <a:r>
              <a:rPr lang="en-GB"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Thay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đổi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cảm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biến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để</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tạo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dây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chuyền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loại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dựa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tiêu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chí</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nhau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sản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phẩm</a:t>
            </a:r>
            <a:r>
              <a:rPr lang="en-GB"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Phát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triển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giám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sát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máy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tính</a:t>
            </a:r>
            <a:r>
              <a:rPr lang="en-GB"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Thiết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kế</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hệ</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thống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biệt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màu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liệu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hệ</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thống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dạng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77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550989"/>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CẢM ƠN THẦY VÀ CÁC BẠN </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ĐÃ LẮNG NGHE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746" y="2694555"/>
            <a:ext cx="6062299" cy="3765006"/>
          </a:xfrm>
          <a:prstGeom prst="rect">
            <a:avLst/>
          </a:prstGeom>
        </p:spPr>
      </p:pic>
    </p:spTree>
    <p:extLst>
      <p:ext uri="{BB962C8B-B14F-4D97-AF65-F5344CB8AC3E}">
        <p14:creationId xmlns:p14="http://schemas.microsoft.com/office/powerpoint/2010/main" val="273615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MỤC LỤC</a:t>
            </a:r>
            <a:endParaRPr lang="vi-VN" sz="66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412124" y="2292630"/>
            <a:ext cx="969779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572125" algn="r"/>
              </a:tabLst>
              <a:defRPr>
                <a:solidFill>
                  <a:schemeClr val="tx1"/>
                </a:solidFill>
                <a:latin typeface="Arial" panose="020B0604020202020204" pitchFamily="34" charset="0"/>
              </a:defRPr>
            </a:lvl1pPr>
            <a:lvl2pPr eaLnBrk="0" fontAlgn="base" hangingPunct="0">
              <a:spcBef>
                <a:spcPct val="0"/>
              </a:spcBef>
              <a:spcAft>
                <a:spcPct val="0"/>
              </a:spcAft>
              <a:tabLst>
                <a:tab pos="5572125" algn="r"/>
              </a:tabLst>
              <a:defRPr>
                <a:solidFill>
                  <a:schemeClr val="tx1"/>
                </a:solidFill>
                <a:latin typeface="Arial" panose="020B0604020202020204" pitchFamily="34" charset="0"/>
              </a:defRPr>
            </a:lvl2pPr>
            <a:lvl3pPr eaLnBrk="0" fontAlgn="base" hangingPunct="0">
              <a:spcBef>
                <a:spcPct val="0"/>
              </a:spcBef>
              <a:spcAft>
                <a:spcPct val="0"/>
              </a:spcAft>
              <a:tabLst>
                <a:tab pos="5572125" algn="r"/>
              </a:tabLst>
              <a:defRPr>
                <a:solidFill>
                  <a:schemeClr val="tx1"/>
                </a:solidFill>
                <a:latin typeface="Arial" panose="020B0604020202020204" pitchFamily="34" charset="0"/>
              </a:defRPr>
            </a:lvl3pPr>
            <a:lvl4pPr eaLnBrk="0" fontAlgn="base" hangingPunct="0">
              <a:spcBef>
                <a:spcPct val="0"/>
              </a:spcBef>
              <a:spcAft>
                <a:spcPct val="0"/>
              </a:spcAft>
              <a:tabLst>
                <a:tab pos="5572125" algn="r"/>
              </a:tabLst>
              <a:defRPr>
                <a:solidFill>
                  <a:schemeClr val="tx1"/>
                </a:solidFill>
                <a:latin typeface="Arial" panose="020B0604020202020204" pitchFamily="34" charset="0"/>
              </a:defRPr>
            </a:lvl4pPr>
            <a:lvl5pPr eaLnBrk="0" fontAlgn="base" hangingPunct="0">
              <a:spcBef>
                <a:spcPct val="0"/>
              </a:spcBef>
              <a:spcAft>
                <a:spcPct val="0"/>
              </a:spcAft>
              <a:tabLst>
                <a:tab pos="5572125" algn="r"/>
              </a:tabLst>
              <a:defRPr>
                <a:solidFill>
                  <a:schemeClr val="tx1"/>
                </a:solidFill>
                <a:latin typeface="Arial" panose="020B0604020202020204" pitchFamily="34" charset="0"/>
              </a:defRPr>
            </a:lvl5pPr>
            <a:lvl6pPr eaLnBrk="0" fontAlgn="base" hangingPunct="0">
              <a:spcBef>
                <a:spcPct val="0"/>
              </a:spcBef>
              <a:spcAft>
                <a:spcPct val="0"/>
              </a:spcAft>
              <a:tabLst>
                <a:tab pos="5572125" algn="r"/>
              </a:tabLst>
              <a:defRPr>
                <a:solidFill>
                  <a:schemeClr val="tx1"/>
                </a:solidFill>
                <a:latin typeface="Arial" panose="020B0604020202020204" pitchFamily="34" charset="0"/>
              </a:defRPr>
            </a:lvl6pPr>
            <a:lvl7pPr eaLnBrk="0" fontAlgn="base" hangingPunct="0">
              <a:spcBef>
                <a:spcPct val="0"/>
              </a:spcBef>
              <a:spcAft>
                <a:spcPct val="0"/>
              </a:spcAft>
              <a:tabLst>
                <a:tab pos="5572125" algn="r"/>
              </a:tabLst>
              <a:defRPr>
                <a:solidFill>
                  <a:schemeClr val="tx1"/>
                </a:solidFill>
                <a:latin typeface="Arial" panose="020B0604020202020204" pitchFamily="34" charset="0"/>
              </a:defRPr>
            </a:lvl7pPr>
            <a:lvl8pPr eaLnBrk="0" fontAlgn="base" hangingPunct="0">
              <a:spcBef>
                <a:spcPct val="0"/>
              </a:spcBef>
              <a:spcAft>
                <a:spcPct val="0"/>
              </a:spcAft>
              <a:tabLst>
                <a:tab pos="5572125" algn="r"/>
              </a:tabLst>
              <a:defRPr>
                <a:solidFill>
                  <a:schemeClr val="tx1"/>
                </a:solidFill>
                <a:latin typeface="Arial" panose="020B0604020202020204" pitchFamily="34" charset="0"/>
              </a:defRPr>
            </a:lvl8pPr>
            <a:lvl9pPr eaLnBrk="0" fontAlgn="base" hangingPunct="0">
              <a:spcBef>
                <a:spcPct val="0"/>
              </a:spcBef>
              <a:spcAft>
                <a:spcPct val="0"/>
              </a:spcAft>
              <a:tabLst>
                <a:tab pos="5572125" algn="r"/>
              </a:tabLst>
              <a:defRPr>
                <a:solidFill>
                  <a:schemeClr val="tx1"/>
                </a:solidFill>
                <a:latin typeface="Arial" panose="020B0604020202020204" pitchFamily="34" charset="0"/>
              </a:defRPr>
            </a:lvl9pPr>
          </a:lstStyle>
          <a:p>
            <a:pPr marL="0" lvl="0" indent="0" defTabSz="914400">
              <a:buClrTx/>
              <a:buSzTx/>
              <a:buNone/>
            </a:pPr>
            <a:r>
              <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1: </a:t>
            </a:r>
            <a:r>
              <a:rPr lang="en-US"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a:t>
            </a:r>
            <a:endPar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defTabSz="914400">
              <a:buClrTx/>
              <a:buSzTx/>
              <a:buNone/>
            </a:pPr>
            <a:r>
              <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lvl="0" indent="0" defTabSz="914400">
              <a:buClrTx/>
              <a:buSzTx/>
              <a:buNone/>
            </a:pPr>
            <a:r>
              <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2: </a:t>
            </a:r>
            <a:r>
              <a:rPr lang="en-US"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LÝ THUYẾT</a:t>
            </a:r>
            <a:endPar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defTabSz="914400">
              <a:buClrTx/>
              <a:buSzTx/>
              <a:buNone/>
            </a:pPr>
            <a:endPar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defTabSz="914400">
              <a:buClrTx/>
              <a:buSzTx/>
              <a:buNone/>
            </a:pPr>
            <a:r>
              <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3: </a:t>
            </a:r>
            <a:r>
              <a:rPr lang="en-US"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 KẾ VÀ THI CÔNG HỆ THỐNG</a:t>
            </a:r>
            <a:endPar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defTabSz="914400">
              <a:buClrTx/>
              <a:buSzTx/>
              <a:buNone/>
            </a:pPr>
            <a:endPar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defTabSz="914400">
              <a:buClrTx/>
              <a:buSzTx/>
              <a:buNone/>
            </a:pPr>
            <a:r>
              <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4: KẾT QUẢ THỰC HIỆN VÀ KẾT LUẬN </a:t>
            </a:r>
          </a:p>
          <a:p>
            <a:pPr marL="0" lvl="0" indent="0" defTabSz="914400">
              <a:buClrTx/>
              <a:buSzTx/>
              <a:buNone/>
            </a:pPr>
            <a:endParaRPr lang="vi-VN" altLang="vi-VN" sz="2800"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025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50"/>
                                        <p:tgtEl>
                                          <p:spTgt spid="4">
                                            <p:txEl>
                                              <p:pRg st="0" end="0"/>
                                            </p:txEl>
                                          </p:spTgt>
                                        </p:tgtEl>
                                      </p:cBhvr>
                                    </p:animEffect>
                                    <p:anim calcmode="lin" valueType="num">
                                      <p:cBhvr>
                                        <p:cTn id="13"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250"/>
                                        <p:tgtEl>
                                          <p:spTgt spid="4">
                                            <p:txEl>
                                              <p:pRg st="1" end="1"/>
                                            </p:txEl>
                                          </p:spTgt>
                                        </p:tgtEl>
                                      </p:cBhvr>
                                    </p:animEffect>
                                    <p:anim calcmode="lin" valueType="num">
                                      <p:cBhvr>
                                        <p:cTn id="20"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250"/>
                                        <p:tgtEl>
                                          <p:spTgt spid="4">
                                            <p:txEl>
                                              <p:pRg st="2" end="2"/>
                                            </p:txEl>
                                          </p:spTgt>
                                        </p:tgtEl>
                                      </p:cBhvr>
                                    </p:animEffect>
                                    <p:anim calcmode="lin" valueType="num">
                                      <p:cBhvr>
                                        <p:cTn id="2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250"/>
                                        <p:tgtEl>
                                          <p:spTgt spid="4">
                                            <p:txEl>
                                              <p:pRg st="4" end="4"/>
                                            </p:txEl>
                                          </p:spTgt>
                                        </p:tgtEl>
                                      </p:cBhvr>
                                    </p:animEffect>
                                    <p:anim calcmode="lin" valueType="num">
                                      <p:cBhvr>
                                        <p:cTn id="34"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25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250"/>
                                        <p:tgtEl>
                                          <p:spTgt spid="4">
                                            <p:txEl>
                                              <p:pRg st="6" end="6"/>
                                            </p:txEl>
                                          </p:spTgt>
                                        </p:tgtEl>
                                      </p:cBhvr>
                                    </p:animEffect>
                                    <p:anim calcmode="lin" valueType="num">
                                      <p:cBhvr>
                                        <p:cTn id="41"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2" dur="25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951"/>
            <a:ext cx="11640940" cy="1320800"/>
          </a:xfrm>
        </p:spPr>
        <p:txBody>
          <a:bodyPr>
            <a:normAutofit/>
          </a:bodyPr>
          <a:lstStyle/>
          <a:p>
            <a:pPr algn="ctr"/>
            <a:r>
              <a:rPr lang="vi-VN" altLang="vi-VN" sz="4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1: </a:t>
            </a:r>
            <a:r>
              <a:rPr lang="en-US" altLang="vi-VN" sz="4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a:t>
            </a:r>
            <a:br>
              <a:rPr lang="vi-VN" altLang="vi-VN" b="1" dirty="0">
                <a:solidFill>
                  <a:srgbClr val="33CC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vi-VN" dirty="0"/>
          </a:p>
        </p:txBody>
      </p:sp>
      <p:sp>
        <p:nvSpPr>
          <p:cNvPr id="3" name="Content Placeholder 2"/>
          <p:cNvSpPr>
            <a:spLocks noGrp="1"/>
          </p:cNvSpPr>
          <p:nvPr>
            <p:ph idx="1"/>
          </p:nvPr>
        </p:nvSpPr>
        <p:spPr>
          <a:xfrm>
            <a:off x="621916" y="923635"/>
            <a:ext cx="8596668" cy="5865091"/>
          </a:xfrm>
        </p:spPr>
        <p:txBody>
          <a:bodyPr>
            <a:normAutofit fontScale="47500" lnSpcReduction="20000"/>
          </a:bodyPr>
          <a:lstStyle/>
          <a:p>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do </a:t>
            </a:r>
            <a:r>
              <a:rPr lang="en-US" sz="2800" b="1" dirty="0" err="1">
                <a:latin typeface="Times New Roman" panose="02020603050405020304" pitchFamily="18" charset="0"/>
                <a:cs typeface="Times New Roman" panose="02020603050405020304" pitchFamily="18" charset="0"/>
              </a:rPr>
              <a:t>chọn</a:t>
            </a:r>
            <a:r>
              <a:rPr lang="en-US" sz="2800" b="1" dirty="0">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đề</a:t>
            </a:r>
            <a:r>
              <a:rPr lang="en-US" sz="2800" b="1">
                <a:latin typeface="Times New Roman" panose="02020603050405020304" pitchFamily="18" charset="0"/>
                <a:cs typeface="Times New Roman" panose="02020603050405020304" pitchFamily="18" charset="0"/>
              </a:rPr>
              <a:t> tài</a:t>
            </a:r>
            <a:endParaRPr lang="vi-VN" sz="2800">
              <a:latin typeface="Times New Roman" panose="02020603050405020304" pitchFamily="18" charset="0"/>
              <a:cs typeface="Times New Roman" panose="02020603050405020304" pitchFamily="18" charset="0"/>
            </a:endParaRPr>
          </a:p>
          <a:p>
            <a:pPr lvl="1"/>
            <a:r>
              <a:rPr lang="vi-VN" sz="2800">
                <a:latin typeface="Times New Roman" panose="02020603050405020304" pitchFamily="18" charset="0"/>
                <a:cs typeface="Times New Roman" panose="02020603050405020304" pitchFamily="18" charset="0"/>
              </a:rPr>
              <a:t>	</a:t>
            </a:r>
            <a:r>
              <a:rPr lang="vi-VN" sz="3500">
                <a:latin typeface="Times New Roman" panose="02020603050405020304" pitchFamily="18" charset="0"/>
                <a:cs typeface="Times New Roman" panose="02020603050405020304" pitchFamily="18" charset="0"/>
              </a:rPr>
              <a:t>Ở nước ta hiện nay, lĩnh vực sử dụng băng tải để vận chuyển sản phẩm phát triển rất đáng kể. Tuy nhiên nhìn một cách tổng quan thì số lượng các ứng dụng trên thực tế vẫn là quá ít, lĩnh vực này sẽ còn phát triển mạnh mẽ trong tương lai nếu được quan tâm một cách nghiêm túc. </a:t>
            </a:r>
          </a:p>
          <a:p>
            <a:pPr lvl="1"/>
            <a:r>
              <a:rPr lang="vi-VN" sz="3500">
                <a:latin typeface="Times New Roman" panose="02020603050405020304" pitchFamily="18" charset="0"/>
                <a:cs typeface="Times New Roman" panose="02020603050405020304" pitchFamily="18" charset="0"/>
              </a:rPr>
              <a:t>     Xuất phát từ mục tiêu tiếp cận, bổ sung các kiến thức mới, cũng như củng cố lại những kỹ năng kiến thức trong suốt quá trình học tập tại trường. Đồng thời, nghiên cứu sâu hơn về ứng dụng của vi điều khiển, nghiên cứu cách hoạt động của băng tải. Do đó, em thực hiện đồ án điện tử chọn đề tài “ Phân loại sản phẩm theo chiều cao ”. </a:t>
            </a:r>
          </a:p>
          <a:p>
            <a:pPr lvl="1"/>
            <a:endParaRPr lang="en-US" sz="2800">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Mục </a:t>
            </a:r>
            <a:r>
              <a:rPr lang="en-US" sz="2800" b="1" dirty="0" err="1">
                <a:latin typeface="Times New Roman" panose="02020603050405020304" pitchFamily="18" charset="0"/>
                <a:cs typeface="Times New Roman" panose="02020603050405020304" pitchFamily="18" charset="0"/>
              </a:rPr>
              <a:t>tiêu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tài</a:t>
            </a:r>
            <a:endParaRPr lang="vi-VN" sz="2800" b="1"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ổn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endParaRPr lang="en-US" sz="2800" dirty="0">
              <a:latin typeface="Times New Roman" panose="02020603050405020304" pitchFamily="18" charset="0"/>
              <a:cs typeface="Times New Roman" panose="02020603050405020304" pitchFamily="18" charset="0"/>
            </a:endParaRPr>
          </a:p>
          <a:p>
            <a:r>
              <a:rPr lang="en-US" sz="3000" b="1">
                <a:latin typeface="Times New Roman" panose="02020603050405020304" pitchFamily="18" charset="0"/>
                <a:cs typeface="Times New Roman" panose="02020603050405020304" pitchFamily="18" charset="0"/>
              </a:rPr>
              <a:t>Giới </a:t>
            </a:r>
            <a:r>
              <a:rPr lang="en-US" sz="3000" b="1" dirty="0" err="1">
                <a:latin typeface="Times New Roman" panose="02020603050405020304" pitchFamily="18" charset="0"/>
                <a:cs typeface="Times New Roman" panose="02020603050405020304" pitchFamily="18" charset="0"/>
              </a:rPr>
              <a:t>hạn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đề</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tài</a:t>
            </a:r>
            <a:endParaRPr lang="en-US" sz="3000" b="1" dirty="0">
              <a:latin typeface="Times New Roman" panose="02020603050405020304" pitchFamily="18" charset="0"/>
              <a:cs typeface="Times New Roman" panose="02020603050405020304" pitchFamily="18" charset="0"/>
            </a:endParaRPr>
          </a:p>
          <a:p>
            <a:pPr lvl="1"/>
            <a:r>
              <a:rPr lang="en-US" sz="2900" dirty="0" err="1">
                <a:latin typeface="Times New Roman" panose="02020603050405020304" pitchFamily="18" charset="0"/>
                <a:cs typeface="Times New Roman" panose="02020603050405020304" pitchFamily="18" charset="0"/>
              </a:rPr>
              <a:t>Chỉ</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dùng</a:t>
            </a:r>
            <a:r>
              <a:rPr lang="en-US" sz="2900" dirty="0">
                <a:latin typeface="Times New Roman" panose="02020603050405020304" pitchFamily="18" charset="0"/>
                <a:cs typeface="Times New Roman" panose="02020603050405020304" pitchFamily="18" charset="0"/>
              </a:rPr>
              <a:t> 2 </a:t>
            </a:r>
            <a:r>
              <a:rPr lang="en-US" sz="2900" dirty="0" err="1">
                <a:latin typeface="Times New Roman" panose="02020603050405020304" pitchFamily="18" charset="0"/>
                <a:cs typeface="Times New Roman" panose="02020603050405020304" pitchFamily="18" charset="0"/>
              </a:rPr>
              <a:t>cảm</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biến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quang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chỉ</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biệt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được</a:t>
            </a:r>
            <a:r>
              <a:rPr lang="en-US" sz="2900" dirty="0">
                <a:latin typeface="Times New Roman" panose="02020603050405020304" pitchFamily="18" charset="0"/>
                <a:cs typeface="Times New Roman" panose="02020603050405020304" pitchFamily="18" charset="0"/>
              </a:rPr>
              <a:t> 2 </a:t>
            </a:r>
            <a:r>
              <a:rPr lang="en-US" sz="2900" dirty="0" err="1">
                <a:latin typeface="Times New Roman" panose="02020603050405020304" pitchFamily="18" charset="0"/>
                <a:cs typeface="Times New Roman" panose="02020603050405020304" pitchFamily="18" charset="0"/>
              </a:rPr>
              <a:t>loại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sản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phẩm</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là</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thấp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và</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cao</a:t>
            </a:r>
            <a:r>
              <a:rPr lang="en-US" sz="2900" dirty="0">
                <a:latin typeface="Times New Roman" panose="02020603050405020304" pitchFamily="18" charset="0"/>
                <a:cs typeface="Times New Roman" panose="02020603050405020304" pitchFamily="18" charset="0"/>
              </a:rPr>
              <a:t>.</a:t>
            </a:r>
          </a:p>
          <a:p>
            <a:pPr lvl="1"/>
            <a:r>
              <a:rPr lang="en-US" sz="2900" dirty="0" err="1">
                <a:latin typeface="Times New Roman" panose="02020603050405020304" pitchFamily="18" charset="0"/>
                <a:cs typeface="Times New Roman" panose="02020603050405020304" pitchFamily="18" charset="0"/>
              </a:rPr>
              <a:t>Chỉ</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là</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mô</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hình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chưa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thể</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mang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vào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thực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tế</a:t>
            </a:r>
            <a:r>
              <a:rPr lang="en-US" sz="2900" dirty="0">
                <a:latin typeface="Times New Roman" panose="02020603050405020304" pitchFamily="18" charset="0"/>
                <a:cs typeface="Times New Roman" panose="02020603050405020304" pitchFamily="18" charset="0"/>
              </a:rPr>
              <a:t>.</a:t>
            </a:r>
          </a:p>
          <a:p>
            <a:pPr lvl="1"/>
            <a:r>
              <a:rPr lang="en-US" sz="2900" dirty="0" err="1">
                <a:latin typeface="Times New Roman" panose="02020603050405020304" pitchFamily="18" charset="0"/>
                <a:cs typeface="Times New Roman" panose="02020603050405020304" pitchFamily="18" charset="0"/>
              </a:rPr>
              <a:t>Cảm</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biến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có</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thể</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bị</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ảnh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hưởng</a:t>
            </a:r>
            <a:r>
              <a:rPr lang="en-US" sz="2900" dirty="0">
                <a:latin typeface="Times New Roman" panose="02020603050405020304" pitchFamily="18" charset="0"/>
                <a:cs typeface="Times New Roman" panose="02020603050405020304" pitchFamily="18" charset="0"/>
              </a:rPr>
              <a:t> do </a:t>
            </a:r>
            <a:r>
              <a:rPr lang="en-US" sz="2900" dirty="0" err="1">
                <a:latin typeface="Times New Roman" panose="02020603050405020304" pitchFamily="18" charset="0"/>
                <a:cs typeface="Times New Roman" panose="02020603050405020304" pitchFamily="18" charset="0"/>
              </a:rPr>
              <a:t>điều</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kiện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môi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trường</a:t>
            </a:r>
            <a:r>
              <a:rPr lang="en-US" sz="2900" dirty="0">
                <a:latin typeface="Times New Roman" panose="02020603050405020304" pitchFamily="18" charset="0"/>
                <a:cs typeface="Times New Roman" panose="02020603050405020304" pitchFamily="18" charset="0"/>
              </a:rPr>
              <a:t>.</a:t>
            </a:r>
          </a:p>
          <a:p>
            <a:pPr lvl="1"/>
            <a:r>
              <a:rPr lang="en-US" sz="2900" dirty="0" err="1">
                <a:latin typeface="Times New Roman" panose="02020603050405020304" pitchFamily="18" charset="0"/>
                <a:cs typeface="Times New Roman" panose="02020603050405020304" pitchFamily="18" charset="0"/>
              </a:rPr>
              <a:t>Chưa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có</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giám</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sát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mô</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hình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trên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máy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tính</a:t>
            </a:r>
            <a:r>
              <a:rPr lang="en-US" sz="2900" dirty="0">
                <a:latin typeface="Times New Roman" panose="02020603050405020304" pitchFamily="18" charset="0"/>
                <a:cs typeface="Times New Roman" panose="02020603050405020304" pitchFamily="18" charset="0"/>
              </a:rPr>
              <a:t>.</a:t>
            </a:r>
          </a:p>
          <a:p>
            <a:pPr lvl="1"/>
            <a:r>
              <a:rPr lang="en-US" sz="2900" dirty="0" err="1">
                <a:latin typeface="Times New Roman" panose="02020603050405020304" pitchFamily="18" charset="0"/>
                <a:cs typeface="Times New Roman" panose="02020603050405020304" pitchFamily="18" charset="0"/>
              </a:rPr>
              <a:t>Độ</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ổn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định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chưa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được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tối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ưu</a:t>
            </a:r>
            <a:r>
              <a:rPr lang="en-US" sz="2900" dirty="0">
                <a:latin typeface="Times New Roman" panose="02020603050405020304" pitchFamily="18" charset="0"/>
                <a:cs typeface="Times New Roman" panose="02020603050405020304" pitchFamily="18" charset="0"/>
              </a:rPr>
              <a:t>.</a:t>
            </a:r>
          </a:p>
          <a:p>
            <a:pPr lvl="1"/>
            <a:endParaRPr lang="en-US" sz="2800" b="1"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pPr marL="457200" lvl="1" indent="0">
              <a:buNone/>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lvl="1"/>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337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 calcmode="lin" valueType="num">
                                      <p:cBhvr additive="base">
                                        <p:cTn id="60"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additive="base">
                                        <p:cTn id="6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6092"/>
            <a:ext cx="8596668" cy="789709"/>
          </a:xfrm>
        </p:spPr>
        <p:txBody>
          <a:bodyPr/>
          <a:lstStyle/>
          <a:p>
            <a:r>
              <a:rPr lang="vi-VN" alt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2: </a:t>
            </a:r>
            <a:r>
              <a:rPr lang="en-US" alt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LÝ THUYẾT</a:t>
            </a:r>
            <a:endParaRPr lang="vi-V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836023"/>
            <a:ext cx="8596668" cy="6312922"/>
          </a:xfrm>
        </p:spPr>
        <p:txBody>
          <a:bodyPr>
            <a:normAutofit/>
          </a:bodyPr>
          <a:lstStyle/>
          <a:p>
            <a:pPr marL="457200" lvl="0" indent="-457200" algn="just" defTabSz="914400" eaLnBrk="0" fontAlgn="base" hangingPunct="0">
              <a:lnSpc>
                <a:spcPct val="150000"/>
              </a:lnSpc>
              <a:spcBef>
                <a:spcPct val="0"/>
              </a:spcBef>
              <a:spcAft>
                <a:spcPct val="0"/>
              </a:spcAft>
              <a:buClrTx/>
              <a:buSzTx/>
              <a:buAutoNum type="arabicPeriod"/>
              <a:tabLst>
                <a:tab pos="5572125" algn="r"/>
              </a:tabLst>
            </a:pP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Giới</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thiệu</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về</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hệ</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thống</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đếm</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loại</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sản</a:t>
            </a:r>
            <a:r>
              <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vi-VN" sz="2400" b="1" dirty="0" err="1"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phẩm</a:t>
            </a:r>
            <a:endPar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50000"/>
              </a:lnSpc>
              <a:spcBef>
                <a:spcPct val="0"/>
              </a:spcBef>
              <a:spcAft>
                <a:spcPct val="0"/>
              </a:spcAft>
              <a:buClrTx/>
              <a:buSzTx/>
              <a:buNone/>
              <a:tabLst>
                <a:tab pos="5572125" algn="r"/>
              </a:tabLst>
            </a:pPr>
            <a:endParaRPr lang="en-US" altLang="vi-VN" sz="2400"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tabLst>
                <a:tab pos="5572125" algn="r"/>
              </a:tabLst>
            </a:pP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nay,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a:t>
            </a:r>
          </a:p>
          <a:p>
            <a:pPr marL="0" indent="0" algn="just" defTabSz="914400" eaLnBrk="0" fontAlgn="base" hangingPunct="0">
              <a:spcBef>
                <a:spcPct val="0"/>
              </a:spcBef>
              <a:spcAft>
                <a:spcPct val="0"/>
              </a:spcAft>
              <a:buClrTx/>
              <a:buSzTx/>
              <a:buNone/>
              <a:tabLst>
                <a:tab pos="5572125" algn="r"/>
              </a:tabLst>
            </a:pPr>
            <a:endParaRPr lang="en-US" sz="24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tabLst>
                <a:tab pos="5572125" algn="r"/>
              </a:tabLst>
            </a:pP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Servo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pPr marL="0" lvl="0" indent="269875" algn="just" defTabSz="914400" eaLnBrk="0" fontAlgn="base" hangingPunct="0">
              <a:spcBef>
                <a:spcPct val="0"/>
              </a:spcBef>
              <a:spcAft>
                <a:spcPct val="0"/>
              </a:spcAft>
              <a:buClrTx/>
              <a:buSzTx/>
              <a:buNone/>
              <a:tabLst>
                <a:tab pos="5572125" algn="r"/>
              </a:tabLst>
            </a:pPr>
            <a:endParaRPr lang="en-US" altLang="vi-VN" sz="2400"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269875" algn="just" defTabSz="914400" eaLnBrk="0" fontAlgn="base" hangingPunct="0">
              <a:spcBef>
                <a:spcPct val="0"/>
              </a:spcBef>
              <a:spcAft>
                <a:spcPct val="0"/>
              </a:spcAft>
              <a:buClrTx/>
              <a:buSzTx/>
              <a:buNone/>
              <a:tabLst>
                <a:tab pos="5572125" algn="r"/>
              </a:tabLst>
            </a:pPr>
            <a:endParaRPr lang="en-US" altLang="vi-VN" sz="2400"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269875" algn="just" defTabSz="914400" eaLnBrk="0" fontAlgn="base" hangingPunct="0">
              <a:spcBef>
                <a:spcPct val="0"/>
              </a:spcBef>
              <a:spcAft>
                <a:spcPct val="0"/>
              </a:spcAft>
              <a:buClrTx/>
              <a:buSzTx/>
              <a:buNone/>
              <a:tabLst>
                <a:tab pos="5572125" algn="r"/>
              </a:tabLst>
            </a:pPr>
            <a:endParaRPr lang="en-US" altLang="vi-VN" sz="2400"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269875" algn="just" defTabSz="914400" eaLnBrk="0" fontAlgn="base" hangingPunct="0">
              <a:spcBef>
                <a:spcPct val="0"/>
              </a:spcBef>
              <a:spcAft>
                <a:spcPct val="0"/>
              </a:spcAft>
              <a:buClrTx/>
              <a:buSzTx/>
              <a:buNone/>
              <a:tabLst>
                <a:tab pos="5572125" algn="r"/>
              </a:tabLst>
            </a:pPr>
            <a:endParaRPr lang="en-US" altLang="vi-VN" sz="2400"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269875" algn="just" defTabSz="914400" eaLnBrk="0" fontAlgn="base" hangingPunct="0">
              <a:spcBef>
                <a:spcPct val="0"/>
              </a:spcBef>
              <a:spcAft>
                <a:spcPct val="0"/>
              </a:spcAft>
              <a:buClrTx/>
              <a:buSzTx/>
              <a:buNone/>
              <a:tabLst>
                <a:tab pos="5572125" algn="r"/>
              </a:tabLst>
            </a:pPr>
            <a:endParaRPr lang="en-US" altLang="vi-VN" sz="2400"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269875" algn="just" defTabSz="914400" eaLnBrk="0" fontAlgn="base" hangingPunct="0">
              <a:spcBef>
                <a:spcPct val="0"/>
              </a:spcBef>
              <a:spcAft>
                <a:spcPct val="0"/>
              </a:spcAft>
              <a:buClrTx/>
              <a:buSzTx/>
              <a:buNone/>
              <a:tabLst>
                <a:tab pos="5572125" algn="r"/>
              </a:tabLst>
            </a:pPr>
            <a:endParaRPr lang="en-US" altLang="vi-VN" sz="2400"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346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177" y="433225"/>
            <a:ext cx="8596668" cy="701964"/>
          </a:xfrm>
        </p:spPr>
        <p:txBody>
          <a:bodyPr/>
          <a:lstStyle/>
          <a:p>
            <a:r>
              <a:rPr lang="vi-VN" alt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2: </a:t>
            </a:r>
            <a:r>
              <a:rPr lang="en-US" alt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LÝ THUYẾT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4453695"/>
              </p:ext>
            </p:extLst>
          </p:nvPr>
        </p:nvGraphicFramePr>
        <p:xfrm>
          <a:off x="166255" y="2160585"/>
          <a:ext cx="10012218" cy="3462300"/>
        </p:xfrm>
        <a:graphic>
          <a:graphicData uri="http://schemas.openxmlformats.org/drawingml/2006/table">
            <a:tbl>
              <a:tblPr firstRow="1" bandRow="1">
                <a:tableStyleId>{5C22544A-7EE6-4342-B048-85BDC9FD1C3A}</a:tableStyleId>
              </a:tblPr>
              <a:tblGrid>
                <a:gridCol w="1668703">
                  <a:extLst>
                    <a:ext uri="{9D8B030D-6E8A-4147-A177-3AD203B41FA5}">
                      <a16:colId xmlns:a16="http://schemas.microsoft.com/office/drawing/2014/main" val="648329037"/>
                    </a:ext>
                  </a:extLst>
                </a:gridCol>
                <a:gridCol w="1668703">
                  <a:extLst>
                    <a:ext uri="{9D8B030D-6E8A-4147-A177-3AD203B41FA5}">
                      <a16:colId xmlns:a16="http://schemas.microsoft.com/office/drawing/2014/main" val="1461135488"/>
                    </a:ext>
                  </a:extLst>
                </a:gridCol>
                <a:gridCol w="1668703">
                  <a:extLst>
                    <a:ext uri="{9D8B030D-6E8A-4147-A177-3AD203B41FA5}">
                      <a16:colId xmlns:a16="http://schemas.microsoft.com/office/drawing/2014/main" val="969779286"/>
                    </a:ext>
                  </a:extLst>
                </a:gridCol>
                <a:gridCol w="1668703">
                  <a:extLst>
                    <a:ext uri="{9D8B030D-6E8A-4147-A177-3AD203B41FA5}">
                      <a16:colId xmlns:a16="http://schemas.microsoft.com/office/drawing/2014/main" val="2904066333"/>
                    </a:ext>
                  </a:extLst>
                </a:gridCol>
                <a:gridCol w="1668703">
                  <a:extLst>
                    <a:ext uri="{9D8B030D-6E8A-4147-A177-3AD203B41FA5}">
                      <a16:colId xmlns:a16="http://schemas.microsoft.com/office/drawing/2014/main" val="452564314"/>
                    </a:ext>
                  </a:extLst>
                </a:gridCol>
                <a:gridCol w="1668703">
                  <a:extLst>
                    <a:ext uri="{9D8B030D-6E8A-4147-A177-3AD203B41FA5}">
                      <a16:colId xmlns:a16="http://schemas.microsoft.com/office/drawing/2014/main" val="1207175269"/>
                    </a:ext>
                  </a:extLst>
                </a:gridCol>
              </a:tblGrid>
              <a:tr h="453306">
                <a:tc>
                  <a:txBody>
                    <a:bodyPr/>
                    <a:lstStyle/>
                    <a:p>
                      <a:r>
                        <a:rPr lang="en-US" dirty="0" err="1"/>
                        <a:t>Tên</a:t>
                      </a:r>
                      <a:r>
                        <a:rPr lang="en-US" baseline="0" dirty="0"/>
                        <a:t> </a:t>
                      </a:r>
                      <a:r>
                        <a:rPr lang="en-US" baseline="0" dirty="0" err="1"/>
                        <a:t>linh</a:t>
                      </a:r>
                      <a:r>
                        <a:rPr lang="en-US" baseline="0" dirty="0"/>
                        <a:t> </a:t>
                      </a:r>
                      <a:r>
                        <a:rPr lang="en-US" baseline="0" dirty="0" err="1"/>
                        <a:t>kiện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Tên</a:t>
                      </a:r>
                      <a:r>
                        <a:rPr lang="en-US" baseline="0" dirty="0"/>
                        <a:t> </a:t>
                      </a:r>
                      <a:r>
                        <a:rPr lang="en-US" baseline="0" dirty="0" err="1"/>
                        <a:t>linh</a:t>
                      </a:r>
                      <a:r>
                        <a:rPr lang="en-US" baseline="0" dirty="0"/>
                        <a:t> </a:t>
                      </a:r>
                      <a:r>
                        <a:rPr lang="en-US" baseline="0" dirty="0" err="1"/>
                        <a:t>kiện</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Tên</a:t>
                      </a:r>
                      <a:r>
                        <a:rPr lang="en-US" baseline="0" dirty="0"/>
                        <a:t> </a:t>
                      </a:r>
                      <a:r>
                        <a:rPr lang="en-US" baseline="0" dirty="0" err="1"/>
                        <a:t>linh</a:t>
                      </a:r>
                      <a:r>
                        <a:rPr lang="en-US" baseline="0" dirty="0"/>
                        <a:t> </a:t>
                      </a:r>
                      <a:r>
                        <a:rPr lang="en-US" baseline="0" dirty="0" err="1"/>
                        <a:t>kiện</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Tên</a:t>
                      </a:r>
                      <a:r>
                        <a:rPr lang="en-US" baseline="0" dirty="0"/>
                        <a:t> </a:t>
                      </a:r>
                      <a:r>
                        <a:rPr lang="en-US" baseline="0" dirty="0" err="1"/>
                        <a:t>linh</a:t>
                      </a:r>
                      <a:r>
                        <a:rPr lang="en-US" baseline="0" dirty="0"/>
                        <a:t> </a:t>
                      </a:r>
                      <a:r>
                        <a:rPr lang="en-US" baseline="0" dirty="0" err="1"/>
                        <a:t>kiện</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Tên</a:t>
                      </a:r>
                      <a:r>
                        <a:rPr lang="en-US" baseline="0" dirty="0"/>
                        <a:t> </a:t>
                      </a:r>
                      <a:r>
                        <a:rPr lang="en-US" baseline="0" dirty="0" err="1"/>
                        <a:t>linh</a:t>
                      </a:r>
                      <a:r>
                        <a:rPr lang="en-US" baseline="0" dirty="0"/>
                        <a:t> </a:t>
                      </a:r>
                      <a:r>
                        <a:rPr lang="en-US" baseline="0" dirty="0" err="1"/>
                        <a:t>kiện</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Tên</a:t>
                      </a:r>
                      <a:r>
                        <a:rPr lang="en-US" baseline="0" dirty="0"/>
                        <a:t> </a:t>
                      </a:r>
                      <a:r>
                        <a:rPr lang="en-US" baseline="0" dirty="0" err="1"/>
                        <a:t>linh</a:t>
                      </a:r>
                      <a:r>
                        <a:rPr lang="en-US" baseline="0" dirty="0"/>
                        <a:t> </a:t>
                      </a:r>
                      <a:r>
                        <a:rPr lang="en-US" baseline="0" dirty="0" err="1"/>
                        <a:t>kiện</a:t>
                      </a:r>
                      <a:endParaRPr lang="en-US" dirty="0"/>
                    </a:p>
                    <a:p>
                      <a:endParaRPr lang="en-US" dirty="0"/>
                    </a:p>
                  </a:txBody>
                  <a:tcPr/>
                </a:tc>
                <a:extLst>
                  <a:ext uri="{0D108BD9-81ED-4DB2-BD59-A6C34878D82A}">
                    <a16:rowId xmlns:a16="http://schemas.microsoft.com/office/drawing/2014/main" val="1923133162"/>
                  </a:ext>
                </a:extLst>
              </a:tr>
              <a:tr h="28222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Arduino Uno</a:t>
                      </a:r>
                    </a:p>
                    <a:p>
                      <a:endParaRPr lang="en-US" dirty="0"/>
                    </a:p>
                  </a:txBody>
                  <a:tcPr/>
                </a:tc>
                <a:tc>
                  <a:txBody>
                    <a:bodyPr/>
                    <a:lstStyle/>
                    <a:p>
                      <a:r>
                        <a:rPr lang="en-US" dirty="0"/>
                        <a:t>LCD 16X2</a:t>
                      </a:r>
                    </a:p>
                  </a:txBody>
                  <a:tcPr/>
                </a:tc>
                <a:tc>
                  <a:txBody>
                    <a:bodyPr/>
                    <a:lstStyle/>
                    <a:p>
                      <a:r>
                        <a:rPr lang="en-US" dirty="0" err="1"/>
                        <a:t>Cảm</a:t>
                      </a:r>
                      <a:r>
                        <a:rPr lang="en-US" baseline="0" dirty="0"/>
                        <a:t> </a:t>
                      </a:r>
                      <a:r>
                        <a:rPr lang="en-US" baseline="0" dirty="0" err="1"/>
                        <a:t>biến</a:t>
                      </a:r>
                      <a:r>
                        <a:rPr lang="en-US" baseline="0" dirty="0"/>
                        <a:t> </a:t>
                      </a:r>
                      <a:r>
                        <a:rPr lang="en-US" baseline="0" dirty="0" err="1"/>
                        <a:t>hồng</a:t>
                      </a:r>
                      <a:r>
                        <a:rPr lang="en-US" baseline="0" dirty="0"/>
                        <a:t> </a:t>
                      </a:r>
                      <a:r>
                        <a:rPr lang="en-US" baseline="0" dirty="0" err="1"/>
                        <a:t>ngoại</a:t>
                      </a:r>
                      <a:endParaRPr lang="en-US" dirty="0"/>
                    </a:p>
                  </a:txBody>
                  <a:tcPr/>
                </a:tc>
                <a:tc>
                  <a:txBody>
                    <a:bodyPr/>
                    <a:lstStyle/>
                    <a:p>
                      <a:r>
                        <a:rPr lang="en-US" dirty="0" err="1"/>
                        <a:t>Động</a:t>
                      </a:r>
                      <a:r>
                        <a:rPr lang="en-US" baseline="0" dirty="0"/>
                        <a:t> </a:t>
                      </a:r>
                      <a:r>
                        <a:rPr lang="en-US" baseline="0" dirty="0" err="1"/>
                        <a:t>cơ</a:t>
                      </a:r>
                      <a:r>
                        <a:rPr lang="en-US" baseline="0" dirty="0"/>
                        <a:t> servo</a:t>
                      </a:r>
                      <a:endParaRPr lang="en-US" dirty="0"/>
                    </a:p>
                  </a:txBody>
                  <a:tcPr/>
                </a:tc>
                <a:tc>
                  <a:txBody>
                    <a:bodyPr/>
                    <a:lstStyle/>
                    <a:p>
                      <a:r>
                        <a:rPr lang="en-US" dirty="0" err="1"/>
                        <a:t>Động</a:t>
                      </a:r>
                      <a:r>
                        <a:rPr lang="en-US" baseline="0" dirty="0"/>
                        <a:t> </a:t>
                      </a:r>
                      <a:r>
                        <a:rPr lang="en-US" baseline="0" dirty="0" err="1"/>
                        <a:t>cơ</a:t>
                      </a:r>
                      <a:r>
                        <a:rPr lang="en-US" baseline="0" dirty="0"/>
                        <a:t> DC</a:t>
                      </a:r>
                      <a:endParaRPr lang="en-US" dirty="0"/>
                    </a:p>
                  </a:txBody>
                  <a:tcPr/>
                </a:tc>
                <a:tc>
                  <a:txBody>
                    <a:bodyPr/>
                    <a:lstStyle/>
                    <a:p>
                      <a:r>
                        <a:rPr lang="en-US" dirty="0" err="1"/>
                        <a:t>Băng</a:t>
                      </a:r>
                      <a:r>
                        <a:rPr lang="en-US" baseline="0" dirty="0"/>
                        <a:t> </a:t>
                      </a:r>
                      <a:r>
                        <a:rPr lang="en-US" baseline="0" dirty="0" err="1"/>
                        <a:t>tải</a:t>
                      </a:r>
                      <a:endParaRPr lang="en-US" dirty="0"/>
                    </a:p>
                  </a:txBody>
                  <a:tcPr/>
                </a:tc>
                <a:extLst>
                  <a:ext uri="{0D108BD9-81ED-4DB2-BD59-A6C34878D82A}">
                    <a16:rowId xmlns:a16="http://schemas.microsoft.com/office/drawing/2014/main" val="4169253935"/>
                  </a:ext>
                </a:extLst>
              </a:tr>
            </a:tbl>
          </a:graphicData>
        </a:graphic>
      </p:graphicFrame>
      <p:pic>
        <p:nvPicPr>
          <p:cNvPr id="6" name="Picture 5"/>
          <p:cNvPicPr/>
          <p:nvPr/>
        </p:nvPicPr>
        <p:blipFill>
          <a:blip r:embed="rId2" cstate="hqprint">
            <a:extLst>
              <a:ext uri="{28A0092B-C50C-407E-A947-70E740481C1C}">
                <a14:useLocalDpi xmlns:a14="http://schemas.microsoft.com/office/drawing/2010/main" val="0"/>
              </a:ext>
            </a:extLst>
          </a:blip>
          <a:stretch>
            <a:fillRect/>
          </a:stretch>
        </p:blipFill>
        <p:spPr>
          <a:xfrm rot="5400000">
            <a:off x="-9440" y="3842127"/>
            <a:ext cx="1949280" cy="1283854"/>
          </a:xfrm>
          <a:prstGeom prst="rect">
            <a:avLst/>
          </a:prstGeom>
        </p:spPr>
      </p:pic>
      <p:pic>
        <p:nvPicPr>
          <p:cNvPr id="7" name="Picture 6" descr="Káº¿t quáº£ hÃ¬nh áº£nh cho lcd 16x2"/>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509391" y="3827723"/>
            <a:ext cx="2198260" cy="1063683"/>
          </a:xfrm>
          <a:prstGeom prst="rect">
            <a:avLst/>
          </a:prstGeom>
          <a:noFill/>
          <a:ln>
            <a:noFill/>
          </a:ln>
        </p:spPr>
      </p:pic>
      <p:pic>
        <p:nvPicPr>
          <p:cNvPr id="8" name="Picture 7"/>
          <p:cNvPicPr/>
          <p:nvPr/>
        </p:nvPicPr>
        <p:blipFill rotWithShape="1">
          <a:blip r:embed="rId4"/>
          <a:srcRect l="3779" t="5478" r="2774" b="2915"/>
          <a:stretch/>
        </p:blipFill>
        <p:spPr bwMode="auto">
          <a:xfrm rot="5400000">
            <a:off x="3317309" y="3853023"/>
            <a:ext cx="1953693" cy="1257649"/>
          </a:xfrm>
          <a:prstGeom prst="rect">
            <a:avLst/>
          </a:prstGeom>
          <a:ln>
            <a:noFill/>
          </a:ln>
          <a:extLst>
            <a:ext uri="{53640926-AAD7-44D8-BBD7-CCE9431645EC}">
              <a14:shadowObscured xmlns:a14="http://schemas.microsoft.com/office/drawing/2010/main"/>
            </a:ext>
          </a:extLst>
        </p:spPr>
      </p:pic>
      <p:pic>
        <p:nvPicPr>
          <p:cNvPr id="9" name="Picture 8" descr="Thiết kế, chế tạo băng tải"/>
          <p:cNvPicPr/>
          <p:nvPr/>
        </p:nvPicPr>
        <p:blipFill rotWithShape="1">
          <a:blip r:embed="rId5">
            <a:extLst>
              <a:ext uri="{28A0092B-C50C-407E-A947-70E740481C1C}">
                <a14:useLocalDpi xmlns:a14="http://schemas.microsoft.com/office/drawing/2010/main" val="0"/>
              </a:ext>
            </a:extLst>
          </a:blip>
          <a:srcRect l="2564" t="6421" r="5769" b="2247"/>
          <a:stretch/>
        </p:blipFill>
        <p:spPr bwMode="auto">
          <a:xfrm rot="5400000">
            <a:off x="8120333" y="3741016"/>
            <a:ext cx="2265025" cy="1170332"/>
          </a:xfrm>
          <a:prstGeom prst="rect">
            <a:avLst/>
          </a:prstGeom>
          <a:noFill/>
          <a:ln>
            <a:noFill/>
          </a:ln>
          <a:extLst>
            <a:ext uri="{53640926-AAD7-44D8-BBD7-CCE9431645EC}">
              <a14:shadowObscured xmlns:a14="http://schemas.microsoft.com/office/drawing/2010/main"/>
            </a:ext>
          </a:extLst>
        </p:spPr>
      </p:pic>
      <p:pic>
        <p:nvPicPr>
          <p:cNvPr id="10" name="Picture 9"/>
          <p:cNvPicPr/>
          <p:nvPr/>
        </p:nvPicPr>
        <p:blipFill>
          <a:blip r:embed="rId6"/>
          <a:stretch>
            <a:fillRect/>
          </a:stretch>
        </p:blipFill>
        <p:spPr>
          <a:xfrm rot="5400000">
            <a:off x="6517973" y="3714003"/>
            <a:ext cx="2194214" cy="1295169"/>
          </a:xfrm>
          <a:prstGeom prst="rect">
            <a:avLst/>
          </a:prstGeom>
        </p:spPr>
      </p:pic>
      <p:pic>
        <p:nvPicPr>
          <p:cNvPr id="11" name="Picture 10"/>
          <p:cNvPicPr/>
          <p:nvPr/>
        </p:nvPicPr>
        <p:blipFill rotWithShape="1">
          <a:blip r:embed="rId7"/>
          <a:srcRect t="5213" b="6161"/>
          <a:stretch/>
        </p:blipFill>
        <p:spPr bwMode="auto">
          <a:xfrm rot="5400000">
            <a:off x="4873643" y="3665943"/>
            <a:ext cx="2288713" cy="12967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605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1145308" y="1867065"/>
            <a:ext cx="7287492" cy="3961079"/>
          </a:xfrm>
          <a:prstGeom prst="rect">
            <a:avLst/>
          </a:prstGeom>
        </p:spPr>
      </p:pic>
      <p:sp>
        <p:nvSpPr>
          <p:cNvPr id="2" name="Title 1"/>
          <p:cNvSpPr>
            <a:spLocks noGrp="1"/>
          </p:cNvSpPr>
          <p:nvPr>
            <p:ph type="title"/>
          </p:nvPr>
        </p:nvSpPr>
        <p:spPr>
          <a:xfrm>
            <a:off x="-1" y="0"/>
            <a:ext cx="12192001" cy="1045029"/>
          </a:xfrm>
        </p:spPr>
        <p:txBody>
          <a:bodyPr>
            <a:noAutofit/>
          </a:bodyPr>
          <a:lstStyle/>
          <a:p>
            <a:r>
              <a:rPr lang="en-US"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3: THIẾT KẾ VÀ THI CÔNG HỆ THỐNG</a:t>
            </a:r>
            <a:endParaRPr lang="vi-VN"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319" y="578224"/>
            <a:ext cx="10345783" cy="5979329"/>
          </a:xfrm>
        </p:spPr>
        <p:txBody>
          <a:bodyP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1. </a:t>
            </a:r>
            <a:r>
              <a:rPr lang="vi-VN" sz="2400" b="1" dirty="0">
                <a:solidFill>
                  <a:schemeClr val="tx1"/>
                </a:solidFill>
                <a:latin typeface="Times New Roman" panose="02020603050405020304" pitchFamily="18" charset="0"/>
                <a:cs typeface="Times New Roman" panose="02020603050405020304" pitchFamily="18" charset="0"/>
              </a:rPr>
              <a:t>Sơ</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đồ</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khối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và</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chức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năng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của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từng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khối</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1.1  </a:t>
            </a:r>
            <a:r>
              <a:rPr lang="en-US" sz="2400" b="1" dirty="0" err="1">
                <a:solidFill>
                  <a:schemeClr val="tx1"/>
                </a:solidFill>
                <a:latin typeface="Times New Roman" panose="02020603050405020304" pitchFamily="18" charset="0"/>
                <a:cs typeface="Times New Roman" panose="02020603050405020304" pitchFamily="18" charset="0"/>
              </a:rPr>
              <a:t>Sơ</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đồ</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khối</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en-US" sz="22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50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00"/>
            <a:ext cx="11034375" cy="1320800"/>
          </a:xfrm>
        </p:spPr>
        <p:txBody>
          <a:bodyPr/>
          <a:lstStyle/>
          <a:p>
            <a:r>
              <a:rPr lang="en-US"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3: THIẾT KẾ VÀ THI CÔNG HỆ THỐNG</a:t>
            </a:r>
            <a:endParaRPr lang="en-US" dirty="0"/>
          </a:p>
        </p:txBody>
      </p:sp>
      <p:sp>
        <p:nvSpPr>
          <p:cNvPr id="3" name="Content Placeholder 2"/>
          <p:cNvSpPr>
            <a:spLocks noGrp="1"/>
          </p:cNvSpPr>
          <p:nvPr>
            <p:ph idx="1"/>
          </p:nvPr>
        </p:nvSpPr>
        <p:spPr>
          <a:xfrm>
            <a:off x="548025" y="1717243"/>
            <a:ext cx="8596668" cy="3880773"/>
          </a:xfrm>
        </p:spPr>
        <p:txBody>
          <a:bodyPr>
            <a:no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1.2  </a:t>
            </a:r>
            <a:r>
              <a:rPr lang="en-US" sz="2400" b="1" dirty="0" err="1">
                <a:solidFill>
                  <a:schemeClr val="tx1"/>
                </a:solidFill>
                <a:latin typeface="Times New Roman" panose="02020603050405020304" pitchFamily="18" charset="0"/>
                <a:cs typeface="Times New Roman" panose="02020603050405020304" pitchFamily="18" charset="0"/>
              </a:rPr>
              <a:t>Chức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năng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của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từng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khối</a:t>
            </a:r>
            <a:endParaRPr lang="en-US" sz="2400" b="1" dirty="0">
              <a:solidFill>
                <a:schemeClr val="tx1"/>
              </a:solidFill>
              <a:latin typeface="Times New Roman" panose="02020603050405020304" pitchFamily="18" charset="0"/>
              <a:cs typeface="Times New Roman" panose="02020603050405020304" pitchFamily="18" charset="0"/>
            </a:endParaRPr>
          </a:p>
          <a:p>
            <a:pPr lvl="0"/>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a:t>
            </a:r>
          </a:p>
          <a:p>
            <a:pPr lvl="0"/>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a:t>
            </a:r>
          </a:p>
          <a:p>
            <a:pPr lvl="0"/>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a:p>
            <a:pPr lvl="0"/>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a:t>
            </a:r>
          </a:p>
          <a:p>
            <a:pPr lvl="0"/>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endParaRPr lang="en-US" sz="2400" dirty="0">
              <a:latin typeface="Times New Roman" panose="02020603050405020304" pitchFamily="18" charset="0"/>
              <a:cs typeface="Times New Roman" panose="02020603050405020304" pitchFamily="18" charset="0"/>
            </a:endParaRPr>
          </a:p>
          <a:p>
            <a:pPr lvl="0"/>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a:t>
            </a: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15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CD3DE3-308D-1854-A160-5CDEB583018C}"/>
              </a:ext>
            </a:extLst>
          </p:cNvPr>
          <p:cNvSpPr>
            <a:spLocks noGrp="1"/>
          </p:cNvSpPr>
          <p:nvPr>
            <p:ph type="title"/>
          </p:nvPr>
        </p:nvSpPr>
        <p:spPr/>
        <p:txBody>
          <a:bodyPr/>
          <a:lstStyle/>
          <a:p>
            <a:r>
              <a:rPr lang="en-US"/>
              <a:t>Sơ đồ nguyên lý hệ thống</a:t>
            </a:r>
            <a:endParaRPr lang="vi-VN"/>
          </a:p>
        </p:txBody>
      </p:sp>
      <p:pic>
        <p:nvPicPr>
          <p:cNvPr id="4" name="Chỗ dành sẵn cho Nội dung 3">
            <a:extLst>
              <a:ext uri="{FF2B5EF4-FFF2-40B4-BE49-F238E27FC236}">
                <a16:creationId xmlns:a16="http://schemas.microsoft.com/office/drawing/2014/main" id="{5B451A3B-1101-AD94-F5D3-09A013CF072E}"/>
              </a:ext>
            </a:extLst>
          </p:cNvPr>
          <p:cNvPicPr>
            <a:picLocks noGrp="1" noChangeAspect="1"/>
          </p:cNvPicPr>
          <p:nvPr>
            <p:ph idx="1"/>
          </p:nvPr>
        </p:nvPicPr>
        <p:blipFill>
          <a:blip r:embed="rId2"/>
          <a:stretch>
            <a:fillRect/>
          </a:stretch>
        </p:blipFill>
        <p:spPr>
          <a:xfrm>
            <a:off x="1246910" y="1858868"/>
            <a:ext cx="6956468" cy="4183157"/>
          </a:xfrm>
          <a:prstGeom prst="rect">
            <a:avLst/>
          </a:prstGeom>
        </p:spPr>
      </p:pic>
    </p:spTree>
    <p:extLst>
      <p:ext uri="{BB962C8B-B14F-4D97-AF65-F5344CB8AC3E}">
        <p14:creationId xmlns:p14="http://schemas.microsoft.com/office/powerpoint/2010/main" val="371529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1" cy="1045029"/>
          </a:xfrm>
        </p:spPr>
        <p:txBody>
          <a:bodyPr>
            <a:noAutofit/>
          </a:bodyPr>
          <a:lstStyle/>
          <a:p>
            <a:r>
              <a:rPr lang="vi-VN"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a:t>
            </a:r>
            <a:r>
              <a:rPr lang="en-US"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THIẾT KẾ VÀ THI CÔNG HỆ THỐNG</a:t>
            </a:r>
            <a:endParaRPr lang="vi-VN"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319" y="578224"/>
            <a:ext cx="10345783" cy="597932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thuật</a:t>
            </a:r>
            <a:endParaRPr lang="en-US" sz="24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822037" y="1045028"/>
            <a:ext cx="7804728" cy="5706753"/>
          </a:xfrm>
          <a:prstGeom prst="rect">
            <a:avLst/>
          </a:prstGeom>
        </p:spPr>
      </p:pic>
    </p:spTree>
    <p:extLst>
      <p:ext uri="{BB962C8B-B14F-4D97-AF65-F5344CB8AC3E}">
        <p14:creationId xmlns:p14="http://schemas.microsoft.com/office/powerpoint/2010/main" val="42160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TM04033925[[fn=Droplet]]</Template>
  <TotalTime>992</TotalTime>
  <Words>1035</Words>
  <Application>Microsoft Office PowerPoint</Application>
  <PresentationFormat>Màn hình rộng</PresentationFormat>
  <Paragraphs>102</Paragraphs>
  <Slides>13</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13</vt:i4>
      </vt:variant>
    </vt:vector>
  </HeadingPairs>
  <TitlesOfParts>
    <vt:vector size="19" baseType="lpstr">
      <vt:lpstr>Arial</vt:lpstr>
      <vt:lpstr>Tahoma</vt:lpstr>
      <vt:lpstr>Times New Roman</vt:lpstr>
      <vt:lpstr>Trebuchet MS</vt:lpstr>
      <vt:lpstr>Wingdings 3</vt:lpstr>
      <vt:lpstr>Facet</vt:lpstr>
      <vt:lpstr>ĐỒ ÁN MÔN HỌC 2</vt:lpstr>
      <vt:lpstr>MỤC LỤC</vt:lpstr>
      <vt:lpstr>CHƯƠNG 1: TỔNG QUAN </vt:lpstr>
      <vt:lpstr>CHƯƠNG 2: CƠ SỞ LÝ THUYẾT</vt:lpstr>
      <vt:lpstr>CHƯƠNG 2: CƠ SỞ LÝ THUYẾT</vt:lpstr>
      <vt:lpstr>CHƯƠNG 3: THIẾT KẾ VÀ THI CÔNG HỆ THỐNG</vt:lpstr>
      <vt:lpstr>CHƯƠNG 3: THIẾT KẾ VÀ THI CÔNG HỆ THỐNG</vt:lpstr>
      <vt:lpstr>Sơ đồ nguyên lý hệ thống</vt:lpstr>
      <vt:lpstr>CHƯƠNG 3: THIẾT KẾ VÀ THI CÔNG HỆ THỐNG</vt:lpstr>
      <vt:lpstr>CHƯƠNG 3: THIẾT KẾ VÀ THI CÔNG HỆ THỐNG</vt:lpstr>
      <vt:lpstr>CHƯƠNG 4: KẾT QUẢ THỰC HIỆN VÀ KẾT LUẬN</vt:lpstr>
      <vt:lpstr>CHƯƠNG 4: KẾT QUẢ THỰC HIỆN VÀ KẾT LUẬN</vt:lpstr>
      <vt:lpstr>CẢM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HỌC 1</dc:title>
  <dc:creator>A</dc:creator>
  <cp:lastModifiedBy>Nguyễn Văn Thiện</cp:lastModifiedBy>
  <cp:revision>47</cp:revision>
  <dcterms:created xsi:type="dcterms:W3CDTF">2016-06-13T16:23:06Z</dcterms:created>
  <dcterms:modified xsi:type="dcterms:W3CDTF">2022-12-20T02:07:34Z</dcterms:modified>
</cp:coreProperties>
</file>