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310" r:id="rId3"/>
    <p:sldId id="257" r:id="rId4"/>
    <p:sldId id="258" r:id="rId5"/>
    <p:sldId id="295" r:id="rId6"/>
    <p:sldId id="259" r:id="rId7"/>
    <p:sldId id="296" r:id="rId8"/>
    <p:sldId id="306" r:id="rId9"/>
    <p:sldId id="299" r:id="rId10"/>
    <p:sldId id="307" r:id="rId11"/>
    <p:sldId id="300" r:id="rId12"/>
    <p:sldId id="301" r:id="rId13"/>
    <p:sldId id="302" r:id="rId14"/>
    <p:sldId id="304" r:id="rId15"/>
    <p:sldId id="308" r:id="rId16"/>
    <p:sldId id="309" r:id="rId17"/>
    <p:sldId id="305"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Work Sans" panose="020B0604020202020204" pitchFamily="2" charset="0"/>
      <p:regular r:id="rId24"/>
      <p:bold r:id="rId25"/>
      <p:italic r:id="rId26"/>
      <p:boldItalic r:id="rId27"/>
    </p:embeddedFont>
    <p:embeddedFont>
      <p:font typeface="Work Sans Light" panose="020B0604020202020204"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6FEB6D-B69F-46C3-BC36-968BDD5E11C4}">
  <a:tblStyle styleId="{586FEB6D-B69F-46C3-BC36-968BDD5E11C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86225E-0918-4D39-B36C-5E3BCFC7D53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0952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352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17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8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912346" y="855664"/>
            <a:ext cx="5572124" cy="1229848"/>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Đồng hồ thời gian thực sử dụng raspberry pi và DS1307</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59" name="Google Shape;59;p12"/>
          <p:cNvGrpSpPr/>
          <p:nvPr/>
        </p:nvGrpSpPr>
        <p:grpSpPr>
          <a:xfrm>
            <a:off x="6867248" y="6529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BCB60E01-1E27-46BC-A48B-C206D6026516}"/>
              </a:ext>
            </a:extLst>
          </p:cNvPr>
          <p:cNvSpPr txBox="1"/>
          <p:nvPr/>
        </p:nvSpPr>
        <p:spPr>
          <a:xfrm>
            <a:off x="1822205" y="2475735"/>
            <a:ext cx="4051109" cy="400110"/>
          </a:xfrm>
          <a:prstGeom prst="rect">
            <a:avLst/>
          </a:prstGeom>
          <a:noFill/>
        </p:spPr>
        <p:txBody>
          <a:bodyPr wrap="none" rtlCol="0">
            <a:spAutoFit/>
          </a:bodyPr>
          <a:lstStyle/>
          <a:p>
            <a:r>
              <a:rPr lang="en-US" sz="2000" b="1" u="sng" dirty="0"/>
              <a:t>GVHD:</a:t>
            </a:r>
            <a:r>
              <a:rPr lang="en-US" sz="2000" b="1" dirty="0"/>
              <a:t> NGUYỄN THANH NGHĨA</a:t>
            </a:r>
          </a:p>
        </p:txBody>
      </p:sp>
      <p:cxnSp>
        <p:nvCxnSpPr>
          <p:cNvPr id="10" name="Straight Connector 9">
            <a:extLst>
              <a:ext uri="{FF2B5EF4-FFF2-40B4-BE49-F238E27FC236}">
                <a16:creationId xmlns:a16="http://schemas.microsoft.com/office/drawing/2014/main" id="{62ADB883-6CB0-4B74-9055-F95CC1EEA189}"/>
              </a:ext>
            </a:extLst>
          </p:cNvPr>
          <p:cNvCxnSpPr>
            <a:cxnSpLocks/>
          </p:cNvCxnSpPr>
          <p:nvPr/>
        </p:nvCxnSpPr>
        <p:spPr>
          <a:xfrm>
            <a:off x="1366078" y="2886000"/>
            <a:ext cx="4664659"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8C3B5139-1217-4B3B-924B-40880BD111D1}"/>
              </a:ext>
            </a:extLst>
          </p:cNvPr>
          <p:cNvSpPr txBox="1"/>
          <p:nvPr/>
        </p:nvSpPr>
        <p:spPr>
          <a:xfrm>
            <a:off x="2857500" y="3408501"/>
            <a:ext cx="5157788" cy="958660"/>
          </a:xfrm>
          <a:prstGeom prst="rect">
            <a:avLst/>
          </a:prstGeom>
          <a:noFill/>
        </p:spPr>
        <p:txBody>
          <a:bodyPr wrap="square" rtlCol="0">
            <a:spAutoFit/>
          </a:bodyPr>
          <a:lstStyle/>
          <a:p>
            <a:pPr>
              <a:lnSpc>
                <a:spcPct val="150000"/>
              </a:lnSpc>
            </a:pPr>
            <a:r>
              <a:rPr lang="en-US" sz="2000" b="1" u="sng" err="1"/>
              <a:t>Nhóm</a:t>
            </a:r>
            <a:r>
              <a:rPr lang="en-US" sz="2000" b="1" u="sng"/>
              <a:t> 04 </a:t>
            </a:r>
            <a:r>
              <a:rPr lang="en-US" sz="2000" b="1"/>
              <a:t>:</a:t>
            </a:r>
            <a:r>
              <a:rPr lang="en-US" sz="2000"/>
              <a:t>   Nguyễn Văn Thiện 19161292</a:t>
            </a:r>
            <a:r>
              <a:rPr lang="en-US" sz="2000" dirty="0"/>
              <a:t>	</a:t>
            </a:r>
            <a:r>
              <a:rPr lang="en-US" sz="2000"/>
              <a:t>       Lê Minh Kha 19161245</a:t>
            </a:r>
            <a:endParaRPr lang="en-US" sz="2000" dirty="0"/>
          </a:p>
        </p:txBody>
      </p:sp>
      <p:sp>
        <p:nvSpPr>
          <p:cNvPr id="2" name="TextBox 1">
            <a:extLst>
              <a:ext uri="{FF2B5EF4-FFF2-40B4-BE49-F238E27FC236}">
                <a16:creationId xmlns:a16="http://schemas.microsoft.com/office/drawing/2014/main" id="{E6B7ADC4-025D-4ED7-BF34-D47F5150B854}"/>
              </a:ext>
            </a:extLst>
          </p:cNvPr>
          <p:cNvSpPr txBox="1"/>
          <p:nvPr/>
        </p:nvSpPr>
        <p:spPr>
          <a:xfrm>
            <a:off x="1109592" y="454881"/>
            <a:ext cx="6637576" cy="477054"/>
          </a:xfrm>
          <a:prstGeom prst="rect">
            <a:avLst/>
          </a:prstGeom>
          <a:noFill/>
        </p:spPr>
        <p:txBody>
          <a:bodyPr wrap="square" rtlCol="0">
            <a:spAutoFit/>
          </a:bodyPr>
          <a:lstStyle/>
          <a:p>
            <a:r>
              <a:rPr lang="en-US" sz="2500" b="1">
                <a:solidFill>
                  <a:srgbClr val="FF0000"/>
                </a:solidFill>
              </a:rPr>
              <a:t>BÁO CÁO CUỐI KỲ TT HỆ THỐNG NHÚNG</a:t>
            </a:r>
            <a:endParaRPr lang="vi-VN" sz="25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C5A2-B7D2-46A4-A99F-D20329E5033A}"/>
              </a:ext>
            </a:extLst>
          </p:cNvPr>
          <p:cNvSpPr>
            <a:spLocks noGrp="1"/>
          </p:cNvSpPr>
          <p:nvPr>
            <p:ph type="ctrTitle"/>
          </p:nvPr>
        </p:nvSpPr>
        <p:spPr>
          <a:xfrm>
            <a:off x="924089" y="0"/>
            <a:ext cx="7295822" cy="1159800"/>
          </a:xfrm>
        </p:spPr>
        <p:txBody>
          <a:bodyPr/>
          <a:lstStyle/>
          <a:p>
            <a:r>
              <a:rPr lang="en-US" sz="2500"/>
              <a:t>Sơ đồ chân của LCD 16X2</a:t>
            </a:r>
            <a:endParaRPr lang="vi-VN" sz="2500"/>
          </a:p>
        </p:txBody>
      </p:sp>
      <p:sp>
        <p:nvSpPr>
          <p:cNvPr id="3" name="Subtitle 2">
            <a:extLst>
              <a:ext uri="{FF2B5EF4-FFF2-40B4-BE49-F238E27FC236}">
                <a16:creationId xmlns:a16="http://schemas.microsoft.com/office/drawing/2014/main" id="{882A5AF6-9B99-4DDC-B442-FC995D8AE9D3}"/>
              </a:ext>
            </a:extLst>
          </p:cNvPr>
          <p:cNvSpPr>
            <a:spLocks noGrp="1"/>
          </p:cNvSpPr>
          <p:nvPr>
            <p:ph type="subTitle" idx="1"/>
          </p:nvPr>
        </p:nvSpPr>
        <p:spPr>
          <a:xfrm>
            <a:off x="767643" y="1241778"/>
            <a:ext cx="7857067" cy="3221274"/>
          </a:xfrm>
        </p:spPr>
        <p:txBody>
          <a:bodyPr/>
          <a:lstStyle/>
          <a:p>
            <a:endParaRPr lang="vi-VN"/>
          </a:p>
        </p:txBody>
      </p:sp>
      <p:graphicFrame>
        <p:nvGraphicFramePr>
          <p:cNvPr id="6" name="Table 5">
            <a:extLst>
              <a:ext uri="{FF2B5EF4-FFF2-40B4-BE49-F238E27FC236}">
                <a16:creationId xmlns:a16="http://schemas.microsoft.com/office/drawing/2014/main" id="{21790599-FF43-4651-8083-386015465CB3}"/>
              </a:ext>
            </a:extLst>
          </p:cNvPr>
          <p:cNvGraphicFramePr>
            <a:graphicFrameLocks noGrp="1"/>
          </p:cNvGraphicFramePr>
          <p:nvPr>
            <p:extLst>
              <p:ext uri="{D42A27DB-BD31-4B8C-83A1-F6EECF244321}">
                <p14:modId xmlns:p14="http://schemas.microsoft.com/office/powerpoint/2010/main" val="1035654577"/>
              </p:ext>
            </p:extLst>
          </p:nvPr>
        </p:nvGraphicFramePr>
        <p:xfrm>
          <a:off x="924089" y="2220438"/>
          <a:ext cx="4632511" cy="2183528"/>
        </p:xfrm>
        <a:graphic>
          <a:graphicData uri="http://schemas.openxmlformats.org/drawingml/2006/table">
            <a:tbl>
              <a:tblPr firstRow="1" firstCol="1" bandRow="1">
                <a:tableStyleId>{586FEB6D-B69F-46C3-BC36-968BDD5E11C4}</a:tableStyleId>
              </a:tblPr>
              <a:tblGrid>
                <a:gridCol w="487456">
                  <a:extLst>
                    <a:ext uri="{9D8B030D-6E8A-4147-A177-3AD203B41FA5}">
                      <a16:colId xmlns:a16="http://schemas.microsoft.com/office/drawing/2014/main" val="3642777532"/>
                    </a:ext>
                  </a:extLst>
                </a:gridCol>
                <a:gridCol w="587022">
                  <a:extLst>
                    <a:ext uri="{9D8B030D-6E8A-4147-A177-3AD203B41FA5}">
                      <a16:colId xmlns:a16="http://schemas.microsoft.com/office/drawing/2014/main" val="3831022743"/>
                    </a:ext>
                  </a:extLst>
                </a:gridCol>
                <a:gridCol w="3558033">
                  <a:extLst>
                    <a:ext uri="{9D8B030D-6E8A-4147-A177-3AD203B41FA5}">
                      <a16:colId xmlns:a16="http://schemas.microsoft.com/office/drawing/2014/main" val="1482936445"/>
                    </a:ext>
                  </a:extLst>
                </a:gridCol>
              </a:tblGrid>
              <a:tr h="332946">
                <a:tc>
                  <a:txBody>
                    <a:bodyPr/>
                    <a:lstStyle/>
                    <a:p>
                      <a:pPr marL="0" marR="0" algn="just">
                        <a:spcBef>
                          <a:spcPts val="0"/>
                        </a:spcBef>
                        <a:spcAft>
                          <a:spcPts val="0"/>
                        </a:spcAft>
                      </a:pPr>
                      <a:r>
                        <a:rPr lang="en-US" sz="1200">
                          <a:effectLst/>
                        </a:rPr>
                        <a:t>Chân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Kí hiệu</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Mô tả</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extLst>
                  <a:ext uri="{0D108BD9-81ED-4DB2-BD59-A6C34878D82A}">
                    <a16:rowId xmlns:a16="http://schemas.microsoft.com/office/drawing/2014/main" val="1405241373"/>
                  </a:ext>
                </a:extLst>
              </a:tr>
              <a:tr h="166473">
                <a:tc>
                  <a:txBody>
                    <a:bodyPr/>
                    <a:lstStyle/>
                    <a:p>
                      <a:pPr marL="0" marR="0" algn="just">
                        <a:spcBef>
                          <a:spcPts val="0"/>
                        </a:spcBef>
                        <a:spcAft>
                          <a:spcPts val="0"/>
                        </a:spcAft>
                      </a:pPr>
                      <a:r>
                        <a:rPr lang="en-US" sz="1200">
                          <a:effectLst/>
                        </a:rPr>
                        <a:t>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VSS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Chân nối đất cho LCD,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extLst>
                  <a:ext uri="{0D108BD9-81ED-4DB2-BD59-A6C34878D82A}">
                    <a16:rowId xmlns:a16="http://schemas.microsoft.com/office/drawing/2014/main" val="497919440"/>
                  </a:ext>
                </a:extLst>
              </a:tr>
              <a:tr h="166473">
                <a:tc>
                  <a:txBody>
                    <a:bodyPr/>
                    <a:lstStyle/>
                    <a:p>
                      <a:pPr marL="0" marR="0" algn="just">
                        <a:spcBef>
                          <a:spcPts val="0"/>
                        </a:spcBef>
                        <a:spcAft>
                          <a:spcPts val="0"/>
                        </a:spcAft>
                      </a:pPr>
                      <a:r>
                        <a:rPr lang="en-US" sz="1200">
                          <a:effectLst/>
                        </a:rPr>
                        <a:t>2</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VDD</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Chân cấp nguồn cho LCD,</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extLst>
                  <a:ext uri="{0D108BD9-81ED-4DB2-BD59-A6C34878D82A}">
                    <a16:rowId xmlns:a16="http://schemas.microsoft.com/office/drawing/2014/main" val="587807145"/>
                  </a:ext>
                </a:extLst>
              </a:tr>
              <a:tr h="166473">
                <a:tc>
                  <a:txBody>
                    <a:bodyPr/>
                    <a:lstStyle/>
                    <a:p>
                      <a:pPr marL="0" marR="0" algn="just">
                        <a:spcBef>
                          <a:spcPts val="0"/>
                        </a:spcBef>
                        <a:spcAft>
                          <a:spcPts val="0"/>
                        </a:spcAft>
                      </a:pPr>
                      <a:r>
                        <a:rPr lang="en-US" sz="1200">
                          <a:effectLst/>
                        </a:rPr>
                        <a:t>3</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VEE</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Điều chỉnh độ tương phản của LCD.</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extLst>
                  <a:ext uri="{0D108BD9-81ED-4DB2-BD59-A6C34878D82A}">
                    <a16:rowId xmlns:a16="http://schemas.microsoft.com/office/drawing/2014/main" val="1724113980"/>
                  </a:ext>
                </a:extLst>
              </a:tr>
              <a:tr h="169347">
                <a:tc>
                  <a:txBody>
                    <a:bodyPr/>
                    <a:lstStyle/>
                    <a:p>
                      <a:pPr marL="0" marR="0" algn="just">
                        <a:spcBef>
                          <a:spcPts val="0"/>
                        </a:spcBef>
                        <a:spcAft>
                          <a:spcPts val="0"/>
                        </a:spcAft>
                      </a:pPr>
                      <a:r>
                        <a:rPr lang="en-US" sz="1200">
                          <a:effectLst/>
                        </a:rPr>
                        <a:t>4</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RS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lnSpc>
                          <a:spcPct val="107000"/>
                        </a:lnSpc>
                        <a:spcBef>
                          <a:spcPts val="0"/>
                        </a:spcBef>
                        <a:spcAft>
                          <a:spcPts val="800"/>
                        </a:spcAft>
                      </a:pPr>
                      <a:r>
                        <a:rPr lang="en-US" sz="1200">
                          <a:effectLst/>
                        </a:rPr>
                        <a:t>Chân chọn thanh ghi (Register select)</a:t>
                      </a:r>
                      <a:endParaRPr lang="vi-VN" sz="1200">
                        <a:effectLst/>
                        <a:latin typeface="Calibri" panose="020F0502020204030204" pitchFamily="34" charset="0"/>
                        <a:ea typeface="Calibri" panose="020F0502020204030204" pitchFamily="34" charset="0"/>
                        <a:cs typeface="Times New Roman" panose="02020603050405020304" pitchFamily="18" charset="0"/>
                      </a:endParaRPr>
                    </a:p>
                  </a:txBody>
                  <a:tcPr marL="53509" marR="53509" marT="0" marB="0"/>
                </a:tc>
                <a:extLst>
                  <a:ext uri="{0D108BD9-81ED-4DB2-BD59-A6C34878D82A}">
                    <a16:rowId xmlns:a16="http://schemas.microsoft.com/office/drawing/2014/main" val="4294060301"/>
                  </a:ext>
                </a:extLst>
              </a:tr>
              <a:tr h="166473">
                <a:tc>
                  <a:txBody>
                    <a:bodyPr/>
                    <a:lstStyle/>
                    <a:p>
                      <a:pPr marL="0" marR="0" algn="just">
                        <a:spcBef>
                          <a:spcPts val="0"/>
                        </a:spcBef>
                        <a:spcAft>
                          <a:spcPts val="0"/>
                        </a:spcAft>
                      </a:pPr>
                      <a:r>
                        <a:rPr lang="en-US" sz="1200">
                          <a:effectLst/>
                        </a:rPr>
                        <a:t>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R/W</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Chân chọn chế độ đọc/ghi (Read/Write).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extLst>
                  <a:ext uri="{0D108BD9-81ED-4DB2-BD59-A6C34878D82A}">
                    <a16:rowId xmlns:a16="http://schemas.microsoft.com/office/drawing/2014/main" val="2705162767"/>
                  </a:ext>
                </a:extLst>
              </a:tr>
              <a:tr h="169347">
                <a:tc>
                  <a:txBody>
                    <a:bodyPr/>
                    <a:lstStyle/>
                    <a:p>
                      <a:pPr marL="0" marR="0" algn="just">
                        <a:spcBef>
                          <a:spcPts val="0"/>
                        </a:spcBef>
                        <a:spcAft>
                          <a:spcPts val="0"/>
                        </a:spcAft>
                      </a:pPr>
                      <a:r>
                        <a:rPr lang="en-US" sz="1200">
                          <a:effectLst/>
                        </a:rPr>
                        <a:t>6</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E</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lnSpc>
                          <a:spcPct val="107000"/>
                        </a:lnSpc>
                        <a:spcBef>
                          <a:spcPts val="0"/>
                        </a:spcBef>
                        <a:spcAft>
                          <a:spcPts val="800"/>
                        </a:spcAft>
                      </a:pPr>
                      <a:r>
                        <a:rPr lang="en-US" sz="1200">
                          <a:effectLst/>
                        </a:rPr>
                        <a:t>Chân cho phép (Enable). </a:t>
                      </a:r>
                      <a:endParaRPr lang="vi-VN" sz="1200">
                        <a:effectLst/>
                        <a:latin typeface="Calibri" panose="020F0502020204030204" pitchFamily="34" charset="0"/>
                        <a:ea typeface="Calibri" panose="020F0502020204030204" pitchFamily="34" charset="0"/>
                        <a:cs typeface="Times New Roman" panose="02020603050405020304" pitchFamily="18" charset="0"/>
                      </a:endParaRPr>
                    </a:p>
                  </a:txBody>
                  <a:tcPr marL="53509" marR="53509" marT="0" marB="0"/>
                </a:tc>
                <a:extLst>
                  <a:ext uri="{0D108BD9-81ED-4DB2-BD59-A6C34878D82A}">
                    <a16:rowId xmlns:a16="http://schemas.microsoft.com/office/drawing/2014/main" val="177319610"/>
                  </a:ext>
                </a:extLst>
              </a:tr>
              <a:tr h="332946">
                <a:tc>
                  <a:txBody>
                    <a:bodyPr/>
                    <a:lstStyle/>
                    <a:p>
                      <a:pPr marL="0" marR="0" algn="just">
                        <a:spcBef>
                          <a:spcPts val="0"/>
                        </a:spcBef>
                        <a:spcAft>
                          <a:spcPts val="0"/>
                        </a:spcAft>
                      </a:pPr>
                      <a:r>
                        <a:rPr lang="en-US" sz="1200">
                          <a:effectLst/>
                        </a:rPr>
                        <a:t>7-14</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DB0-DB7</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lnSpc>
                          <a:spcPct val="107000"/>
                        </a:lnSpc>
                        <a:spcBef>
                          <a:spcPts val="0"/>
                        </a:spcBef>
                        <a:spcAft>
                          <a:spcPts val="800"/>
                        </a:spcAft>
                      </a:pPr>
                      <a:r>
                        <a:rPr lang="en-US" sz="1200">
                          <a:effectLst/>
                        </a:rPr>
                        <a:t>Tám đường của bus dữ liệu dùng để trao đổi thông tin với MPU. </a:t>
                      </a:r>
                      <a:endParaRPr lang="vi-VN" sz="1200">
                        <a:effectLst/>
                        <a:latin typeface="Calibri" panose="020F0502020204030204" pitchFamily="34" charset="0"/>
                        <a:ea typeface="Calibri" panose="020F0502020204030204" pitchFamily="34" charset="0"/>
                        <a:cs typeface="Times New Roman" panose="02020603050405020304" pitchFamily="18" charset="0"/>
                      </a:endParaRPr>
                    </a:p>
                  </a:txBody>
                  <a:tcPr marL="53509" marR="53509" marT="0" marB="0"/>
                </a:tc>
                <a:extLst>
                  <a:ext uri="{0D108BD9-81ED-4DB2-BD59-A6C34878D82A}">
                    <a16:rowId xmlns:a16="http://schemas.microsoft.com/office/drawing/2014/main" val="2902510655"/>
                  </a:ext>
                </a:extLst>
              </a:tr>
              <a:tr h="166473">
                <a:tc>
                  <a:txBody>
                    <a:bodyPr/>
                    <a:lstStyle/>
                    <a:p>
                      <a:pPr marL="0" marR="0" algn="just">
                        <a:spcBef>
                          <a:spcPts val="0"/>
                        </a:spcBef>
                        <a:spcAft>
                          <a:spcPts val="0"/>
                        </a:spcAft>
                      </a:pPr>
                      <a:r>
                        <a:rPr lang="en-US" sz="1200">
                          <a:effectLst/>
                        </a:rPr>
                        <a:t>15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Nguồn dương cho đèn nền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extLst>
                  <a:ext uri="{0D108BD9-81ED-4DB2-BD59-A6C34878D82A}">
                    <a16:rowId xmlns:a16="http://schemas.microsoft.com/office/drawing/2014/main" val="1508511180"/>
                  </a:ext>
                </a:extLst>
              </a:tr>
              <a:tr h="166473">
                <a:tc>
                  <a:txBody>
                    <a:bodyPr/>
                    <a:lstStyle/>
                    <a:p>
                      <a:pPr marL="0" marR="0" algn="just">
                        <a:spcBef>
                          <a:spcPts val="0"/>
                        </a:spcBef>
                        <a:spcAft>
                          <a:spcPts val="0"/>
                        </a:spcAft>
                      </a:pPr>
                      <a:r>
                        <a:rPr lang="en-US" sz="1200">
                          <a:effectLst/>
                        </a:rPr>
                        <a:t>16</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tc>
                  <a:txBody>
                    <a:bodyPr/>
                    <a:lstStyle/>
                    <a:p>
                      <a:pPr marL="0" marR="0" algn="just">
                        <a:spcBef>
                          <a:spcPts val="0"/>
                        </a:spcBef>
                        <a:spcAft>
                          <a:spcPts val="0"/>
                        </a:spcAft>
                      </a:pPr>
                      <a:r>
                        <a:rPr lang="en-US" sz="1200">
                          <a:effectLst/>
                        </a:rPr>
                        <a:t>GND cho đèn nền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9" marR="53509" marT="0" marB="0"/>
                </a:tc>
                <a:extLst>
                  <a:ext uri="{0D108BD9-81ED-4DB2-BD59-A6C34878D82A}">
                    <a16:rowId xmlns:a16="http://schemas.microsoft.com/office/drawing/2014/main" val="2907343938"/>
                  </a:ext>
                </a:extLst>
              </a:tr>
            </a:tbl>
          </a:graphicData>
        </a:graphic>
      </p:graphicFrame>
      <p:pic>
        <p:nvPicPr>
          <p:cNvPr id="7" name="Picture 6">
            <a:extLst>
              <a:ext uri="{FF2B5EF4-FFF2-40B4-BE49-F238E27FC236}">
                <a16:creationId xmlns:a16="http://schemas.microsoft.com/office/drawing/2014/main" id="{3C354A79-9ACB-4AD6-88E2-CEF0097821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0537" y="1680498"/>
            <a:ext cx="2495820" cy="1554583"/>
          </a:xfrm>
          <a:prstGeom prst="rect">
            <a:avLst/>
          </a:prstGeom>
          <a:noFill/>
          <a:ln>
            <a:noFill/>
          </a:ln>
        </p:spPr>
      </p:pic>
      <p:sp>
        <p:nvSpPr>
          <p:cNvPr id="8" name="TextBox 7">
            <a:extLst>
              <a:ext uri="{FF2B5EF4-FFF2-40B4-BE49-F238E27FC236}">
                <a16:creationId xmlns:a16="http://schemas.microsoft.com/office/drawing/2014/main" id="{601AA59A-77C0-44AD-AE18-B5AEE573D6DC}"/>
              </a:ext>
            </a:extLst>
          </p:cNvPr>
          <p:cNvSpPr txBox="1"/>
          <p:nvPr/>
        </p:nvSpPr>
        <p:spPr>
          <a:xfrm>
            <a:off x="5880536" y="3375378"/>
            <a:ext cx="2744173" cy="307777"/>
          </a:xfrm>
          <a:prstGeom prst="rect">
            <a:avLst/>
          </a:prstGeom>
          <a:noFill/>
        </p:spPr>
        <p:txBody>
          <a:bodyPr wrap="square" rtlCol="0">
            <a:spAutoFit/>
          </a:bodyPr>
          <a:lstStyle/>
          <a:p>
            <a:r>
              <a:rPr lang="en-US"/>
              <a:t>Hình 4 sơ đồ chân LCD 16X2</a:t>
            </a:r>
            <a:endParaRPr lang="vi-VN"/>
          </a:p>
        </p:txBody>
      </p:sp>
    </p:spTree>
    <p:extLst>
      <p:ext uri="{BB962C8B-B14F-4D97-AF65-F5344CB8AC3E}">
        <p14:creationId xmlns:p14="http://schemas.microsoft.com/office/powerpoint/2010/main" val="194392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279" y="440266"/>
            <a:ext cx="7647441" cy="574063"/>
          </a:xfrm>
        </p:spPr>
        <p:txBody>
          <a:bodyPr/>
          <a:lstStyle/>
          <a:p>
            <a:r>
              <a:rPr lang="en-US" sz="2800" dirty="0" err="1">
                <a:latin typeface="Times New Roman" panose="02020603050405020304" pitchFamily="18" charset="0"/>
                <a:cs typeface="Times New Roman" panose="02020603050405020304" pitchFamily="18" charset="0"/>
              </a:rPr>
              <a:t>Sơ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chân</a:t>
            </a:r>
            <a:r>
              <a:rPr lang="en-US" sz="2800" dirty="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của</a:t>
            </a:r>
            <a:r>
              <a:rPr lang="en-US" sz="2800">
                <a:latin typeface="Times New Roman" panose="02020603050405020304" pitchFamily="18" charset="0"/>
                <a:cs typeface="Times New Roman" panose="02020603050405020304" pitchFamily="18" charset="0"/>
              </a:rPr>
              <a:t> LCD 16x2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raspberry</a:t>
            </a:r>
          </a:p>
        </p:txBody>
      </p:sp>
      <p:pic>
        <p:nvPicPr>
          <p:cNvPr id="3" name="Picture 2">
            <a:extLst>
              <a:ext uri="{FF2B5EF4-FFF2-40B4-BE49-F238E27FC236}">
                <a16:creationId xmlns:a16="http://schemas.microsoft.com/office/drawing/2014/main" id="{A0A6F383-B81D-42AD-85E1-0A225EE33A4A}"/>
              </a:ext>
            </a:extLst>
          </p:cNvPr>
          <p:cNvPicPr>
            <a:picLocks noChangeAspect="1"/>
          </p:cNvPicPr>
          <p:nvPr/>
        </p:nvPicPr>
        <p:blipFill>
          <a:blip r:embed="rId2"/>
          <a:stretch>
            <a:fillRect/>
          </a:stretch>
        </p:blipFill>
        <p:spPr>
          <a:xfrm>
            <a:off x="1877334" y="1078100"/>
            <a:ext cx="5389331" cy="2987299"/>
          </a:xfrm>
          <a:prstGeom prst="rect">
            <a:avLst/>
          </a:prstGeom>
        </p:spPr>
      </p:pic>
      <p:sp>
        <p:nvSpPr>
          <p:cNvPr id="4" name="TextBox 3">
            <a:extLst>
              <a:ext uri="{FF2B5EF4-FFF2-40B4-BE49-F238E27FC236}">
                <a16:creationId xmlns:a16="http://schemas.microsoft.com/office/drawing/2014/main" id="{C39EBA83-5873-481E-8F9F-5FD7236594E1}"/>
              </a:ext>
            </a:extLst>
          </p:cNvPr>
          <p:cNvSpPr txBox="1"/>
          <p:nvPr/>
        </p:nvSpPr>
        <p:spPr>
          <a:xfrm>
            <a:off x="2167467" y="4233333"/>
            <a:ext cx="4741333" cy="316089"/>
          </a:xfrm>
          <a:prstGeom prst="rect">
            <a:avLst/>
          </a:prstGeom>
          <a:noFill/>
        </p:spPr>
        <p:txBody>
          <a:bodyPr wrap="square" rtlCol="0">
            <a:spAutoFit/>
          </a:bodyPr>
          <a:lstStyle/>
          <a:p>
            <a:r>
              <a:rPr lang="en-US"/>
              <a:t>Hình 5 Kết nối chân giữa LCD 16X2 và raspberry </a:t>
            </a:r>
            <a:endParaRPr lang="vi-VN"/>
          </a:p>
        </p:txBody>
      </p:sp>
    </p:spTree>
    <p:extLst>
      <p:ext uri="{BB962C8B-B14F-4D97-AF65-F5344CB8AC3E}">
        <p14:creationId xmlns:p14="http://schemas.microsoft.com/office/powerpoint/2010/main" val="215685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F73C1E-C268-4CED-9BC1-10DA3E8FE583}"/>
              </a:ext>
            </a:extLst>
          </p:cNvPr>
          <p:cNvSpPr txBox="1"/>
          <p:nvPr/>
        </p:nvSpPr>
        <p:spPr>
          <a:xfrm>
            <a:off x="2842077" y="416442"/>
            <a:ext cx="3193143"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RASPBERRY PI 4</a:t>
            </a:r>
          </a:p>
        </p:txBody>
      </p:sp>
      <p:pic>
        <p:nvPicPr>
          <p:cNvPr id="5" name="Picture 4">
            <a:extLst>
              <a:ext uri="{FF2B5EF4-FFF2-40B4-BE49-F238E27FC236}">
                <a16:creationId xmlns:a16="http://schemas.microsoft.com/office/drawing/2014/main" id="{CCD1E76C-50A9-4EF3-B242-4DD04D582046}"/>
              </a:ext>
            </a:extLst>
          </p:cNvPr>
          <p:cNvPicPr>
            <a:picLocks noChangeAspect="1"/>
          </p:cNvPicPr>
          <p:nvPr/>
        </p:nvPicPr>
        <p:blipFill>
          <a:blip r:embed="rId2"/>
          <a:stretch>
            <a:fillRect/>
          </a:stretch>
        </p:blipFill>
        <p:spPr>
          <a:xfrm>
            <a:off x="402544" y="2271398"/>
            <a:ext cx="2897869" cy="1806075"/>
          </a:xfrm>
          <a:prstGeom prst="rect">
            <a:avLst/>
          </a:prstGeom>
        </p:spPr>
      </p:pic>
      <p:sp>
        <p:nvSpPr>
          <p:cNvPr id="6" name="TextBox 5">
            <a:extLst>
              <a:ext uri="{FF2B5EF4-FFF2-40B4-BE49-F238E27FC236}">
                <a16:creationId xmlns:a16="http://schemas.microsoft.com/office/drawing/2014/main" id="{B80B9D31-D206-4FDB-A949-C6854BFB277B}"/>
              </a:ext>
            </a:extLst>
          </p:cNvPr>
          <p:cNvSpPr txBox="1"/>
          <p:nvPr/>
        </p:nvSpPr>
        <p:spPr>
          <a:xfrm>
            <a:off x="553356" y="843113"/>
            <a:ext cx="7879034" cy="738664"/>
          </a:xfrm>
          <a:prstGeom prst="rect">
            <a:avLst/>
          </a:prstGeom>
          <a:noFill/>
        </p:spPr>
        <p:txBody>
          <a:bodyPr wrap="square">
            <a:spAutoFit/>
          </a:bodyPr>
          <a:lstStyle/>
          <a:p>
            <a:pPr marL="342900" indent="-342900">
              <a:buFont typeface="Wingdings" panose="05000000000000000000" pitchFamily="2" charset="2"/>
              <a:buChar char="q"/>
            </a:pPr>
            <a:r>
              <a:rPr lang="en-US" sz="2100" dirty="0">
                <a:effectLst/>
                <a:latin typeface="Times New Roman" panose="02020603050405020304" pitchFamily="18" charset="0"/>
                <a:ea typeface="Calibri" panose="020F0502020204030204" pitchFamily="34" charset="0"/>
              </a:rPr>
              <a:t>Raspberry Pi 4 </a:t>
            </a:r>
            <a:r>
              <a:rPr lang="en-US" sz="2100" dirty="0" err="1">
                <a:effectLst/>
                <a:latin typeface="Times New Roman" panose="02020603050405020304" pitchFamily="18" charset="0"/>
                <a:ea typeface="Calibri" panose="020F0502020204030204" pitchFamily="34" charset="0"/>
              </a:rPr>
              <a:t>là</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một</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sản</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phẩm</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mới</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nhất</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trong</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họ</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máy</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tính</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nhúng</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Raspberyy</a:t>
            </a:r>
            <a:r>
              <a:rPr lang="en-US" sz="2100" dirty="0">
                <a:effectLst/>
                <a:latin typeface="Times New Roman" panose="02020603050405020304" pitchFamily="18" charset="0"/>
                <a:ea typeface="Calibri" panose="020F0502020204030204" pitchFamily="34" charset="0"/>
              </a:rPr>
              <a:t> Pi, </a:t>
            </a:r>
            <a:r>
              <a:rPr lang="en-US" sz="2100" dirty="0" err="1">
                <a:effectLst/>
                <a:latin typeface="Times New Roman" panose="02020603050405020304" pitchFamily="18" charset="0"/>
                <a:ea typeface="Calibri" panose="020F0502020204030204" pitchFamily="34" charset="0"/>
              </a:rPr>
              <a:t>nó</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được</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ra</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đời</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vào</a:t>
            </a:r>
            <a:r>
              <a:rPr lang="en-US" sz="2100" dirty="0">
                <a:effectLst/>
                <a:latin typeface="Times New Roman" panose="02020603050405020304" pitchFamily="18" charset="0"/>
                <a:ea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rPr>
              <a:t>năm</a:t>
            </a:r>
            <a:r>
              <a:rPr lang="en-US" sz="2100" dirty="0">
                <a:effectLst/>
                <a:latin typeface="Times New Roman" panose="02020603050405020304" pitchFamily="18" charset="0"/>
                <a:ea typeface="Calibri" panose="020F0502020204030204" pitchFamily="34" charset="0"/>
              </a:rPr>
              <a:t> 2019. </a:t>
            </a:r>
            <a:endParaRPr lang="en-US" sz="2100" dirty="0"/>
          </a:p>
        </p:txBody>
      </p:sp>
      <p:sp>
        <p:nvSpPr>
          <p:cNvPr id="7" name="TextBox 6">
            <a:extLst>
              <a:ext uri="{FF2B5EF4-FFF2-40B4-BE49-F238E27FC236}">
                <a16:creationId xmlns:a16="http://schemas.microsoft.com/office/drawing/2014/main" id="{519C230D-1332-47EB-A48F-5B051E57F64A}"/>
              </a:ext>
            </a:extLst>
          </p:cNvPr>
          <p:cNvSpPr txBox="1"/>
          <p:nvPr/>
        </p:nvSpPr>
        <p:spPr>
          <a:xfrm>
            <a:off x="3100388" y="1516465"/>
            <a:ext cx="5564981" cy="3053656"/>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Raspberry Pi 4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GPIO.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input, GPIO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interupt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GPIO 14 &amp; 15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input.</a:t>
            </a:r>
          </a:p>
          <a:p>
            <a:pPr marL="342900" lvl="0" indent="-342900" algn="just">
              <a:lnSpc>
                <a:spcPct val="150000"/>
              </a:lnSpc>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1UART, 1 I2C, 2 SPI, 1 PWM (GPIO 4).</a:t>
            </a:r>
          </a:p>
          <a:p>
            <a:pPr marL="342900" lvl="0" indent="-342900" algn="just">
              <a:lnSpc>
                <a:spcPct val="150000"/>
              </a:lnSpc>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5V,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3.3V, 8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GND.</a:t>
            </a:r>
          </a:p>
          <a:p>
            <a:pPr marL="342900" lvl="0" indent="-342900" algn="just">
              <a:lnSpc>
                <a:spcPct val="150000"/>
              </a:lnSpc>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 EEPROM.</a:t>
            </a:r>
          </a:p>
        </p:txBody>
      </p:sp>
      <p:sp>
        <p:nvSpPr>
          <p:cNvPr id="2" name="TextBox 1">
            <a:extLst>
              <a:ext uri="{FF2B5EF4-FFF2-40B4-BE49-F238E27FC236}">
                <a16:creationId xmlns:a16="http://schemas.microsoft.com/office/drawing/2014/main" id="{80C4E902-E367-4347-BF1F-D19269B87F8D}"/>
              </a:ext>
            </a:extLst>
          </p:cNvPr>
          <p:cNvSpPr txBox="1"/>
          <p:nvPr/>
        </p:nvSpPr>
        <p:spPr>
          <a:xfrm>
            <a:off x="502556" y="4146498"/>
            <a:ext cx="2697844" cy="307777"/>
          </a:xfrm>
          <a:prstGeom prst="rect">
            <a:avLst/>
          </a:prstGeom>
          <a:noFill/>
        </p:spPr>
        <p:txBody>
          <a:bodyPr wrap="square" rtlCol="0">
            <a:spAutoFit/>
          </a:bodyPr>
          <a:lstStyle/>
          <a:p>
            <a:r>
              <a:rPr lang="en-US"/>
              <a:t>Hình 6. Module raspberry pi 4</a:t>
            </a:r>
            <a:endParaRPr lang="vi-VN"/>
          </a:p>
        </p:txBody>
      </p:sp>
    </p:spTree>
    <p:extLst>
      <p:ext uri="{BB962C8B-B14F-4D97-AF65-F5344CB8AC3E}">
        <p14:creationId xmlns:p14="http://schemas.microsoft.com/office/powerpoint/2010/main" val="280953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22554-8D75-43B8-9241-C2D821C43E1C}"/>
              </a:ext>
            </a:extLst>
          </p:cNvPr>
          <p:cNvSpPr txBox="1"/>
          <p:nvPr/>
        </p:nvSpPr>
        <p:spPr>
          <a:xfrm>
            <a:off x="538551" y="418401"/>
            <a:ext cx="8059759" cy="2120068"/>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vi-VN" sz="1800" dirty="0">
                <a:latin typeface="+mj-lt"/>
              </a:rPr>
              <a:t>Có nhiều hệ điều hành cho Pi như:</a:t>
            </a:r>
          </a:p>
          <a:p>
            <a:pPr marL="342900" indent="-342900">
              <a:lnSpc>
                <a:spcPct val="150000"/>
              </a:lnSpc>
              <a:buFont typeface="Arial" panose="020B0604020202020204" pitchFamily="34" charset="0"/>
              <a:buChar char="•"/>
            </a:pPr>
            <a:r>
              <a:rPr lang="vi-VN" sz="1800" dirty="0">
                <a:latin typeface="+mj-lt"/>
              </a:rPr>
              <a:t>Raspbian: chính thức hệ điều hành, giao diện giống như Windows / Mac / Linux.</a:t>
            </a:r>
          </a:p>
          <a:p>
            <a:pPr marL="342900" indent="-342900">
              <a:lnSpc>
                <a:spcPct val="150000"/>
              </a:lnSpc>
              <a:buFont typeface="Arial" panose="020B0604020202020204" pitchFamily="34" charset="0"/>
              <a:buChar char="•"/>
            </a:pPr>
            <a:r>
              <a:rPr lang="vi-VN" sz="1800" dirty="0">
                <a:latin typeface="+mj-lt"/>
              </a:rPr>
              <a:t>OSMC: KODI tích hợp, dùng máy xem phim, nghe nhạc.</a:t>
            </a:r>
          </a:p>
          <a:p>
            <a:pPr marL="342900" indent="-342900">
              <a:lnSpc>
                <a:spcPct val="150000"/>
              </a:lnSpc>
              <a:buFont typeface="Arial" panose="020B0604020202020204" pitchFamily="34" charset="0"/>
              <a:buChar char="•"/>
            </a:pPr>
            <a:r>
              <a:rPr lang="vi-VN" sz="1800" dirty="0">
                <a:latin typeface="+mj-lt"/>
              </a:rPr>
              <a:t>RetroPie: dùng trò chơi máy tính chơi game, hỗ trợ nhiều máy tính khác nhau.</a:t>
            </a:r>
          </a:p>
          <a:p>
            <a:pPr marL="342900" indent="-342900">
              <a:lnSpc>
                <a:spcPct val="150000"/>
              </a:lnSpc>
              <a:buFont typeface="Arial" panose="020B0604020202020204" pitchFamily="34" charset="0"/>
              <a:buChar char="•"/>
            </a:pPr>
            <a:r>
              <a:rPr lang="vi-VN" sz="1800" dirty="0">
                <a:latin typeface="+mj-lt"/>
              </a:rPr>
              <a:t>Ngoài ra còn có Ubuntu, Windows 10 IoT, RiscOS ...</a:t>
            </a:r>
          </a:p>
        </p:txBody>
      </p:sp>
      <p:pic>
        <p:nvPicPr>
          <p:cNvPr id="5" name="Picture 4">
            <a:extLst>
              <a:ext uri="{FF2B5EF4-FFF2-40B4-BE49-F238E27FC236}">
                <a16:creationId xmlns:a16="http://schemas.microsoft.com/office/drawing/2014/main" id="{0E6AE669-1D08-4D29-85BF-5231A590E354}"/>
              </a:ext>
            </a:extLst>
          </p:cNvPr>
          <p:cNvPicPr>
            <a:picLocks noChangeAspect="1"/>
          </p:cNvPicPr>
          <p:nvPr/>
        </p:nvPicPr>
        <p:blipFill>
          <a:blip r:embed="rId2"/>
          <a:stretch>
            <a:fillRect/>
          </a:stretch>
        </p:blipFill>
        <p:spPr>
          <a:xfrm>
            <a:off x="2254103" y="2414291"/>
            <a:ext cx="4628654" cy="2114085"/>
          </a:xfrm>
          <a:prstGeom prst="rect">
            <a:avLst/>
          </a:prstGeom>
        </p:spPr>
      </p:pic>
      <p:sp>
        <p:nvSpPr>
          <p:cNvPr id="2" name="TextBox 1">
            <a:extLst>
              <a:ext uri="{FF2B5EF4-FFF2-40B4-BE49-F238E27FC236}">
                <a16:creationId xmlns:a16="http://schemas.microsoft.com/office/drawing/2014/main" id="{034072C8-980F-4C59-BF33-8CCDB9B6DEA6}"/>
              </a:ext>
            </a:extLst>
          </p:cNvPr>
          <p:cNvSpPr txBox="1"/>
          <p:nvPr/>
        </p:nvSpPr>
        <p:spPr>
          <a:xfrm>
            <a:off x="3251200" y="4374487"/>
            <a:ext cx="3917244" cy="307777"/>
          </a:xfrm>
          <a:prstGeom prst="rect">
            <a:avLst/>
          </a:prstGeom>
          <a:noFill/>
        </p:spPr>
        <p:txBody>
          <a:bodyPr wrap="square" rtlCol="0">
            <a:spAutoFit/>
          </a:bodyPr>
          <a:lstStyle/>
          <a:p>
            <a:r>
              <a:rPr lang="en-US"/>
              <a:t>Hình 7 sơ đồ chân raspberry pi 4</a:t>
            </a:r>
            <a:endParaRPr lang="vi-VN"/>
          </a:p>
        </p:txBody>
      </p:sp>
    </p:spTree>
    <p:extLst>
      <p:ext uri="{BB962C8B-B14F-4D97-AF65-F5344CB8AC3E}">
        <p14:creationId xmlns:p14="http://schemas.microsoft.com/office/powerpoint/2010/main" val="316486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8A8060-A99F-479F-9022-3D64026378A2}"/>
              </a:ext>
            </a:extLst>
          </p:cNvPr>
          <p:cNvSpPr txBox="1"/>
          <p:nvPr/>
        </p:nvSpPr>
        <p:spPr>
          <a:xfrm>
            <a:off x="2613252" y="457485"/>
            <a:ext cx="4136571" cy="553998"/>
          </a:xfrm>
          <a:prstGeom prst="rect">
            <a:avLst/>
          </a:prstGeom>
          <a:noFill/>
        </p:spPr>
        <p:txBody>
          <a:bodyPr wrap="square">
            <a:spAutoFit/>
          </a:bodyPr>
          <a:lstStyle/>
          <a:p>
            <a:r>
              <a:rPr lang="en-US" sz="3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THỰC HIỆN ĐỀ TÀI</a:t>
            </a:r>
            <a:endParaRPr lang="en-US" sz="3000"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stretch>
            <a:fillRect/>
          </a:stretch>
        </p:blipFill>
        <p:spPr>
          <a:xfrm>
            <a:off x="7679493" y="4579144"/>
            <a:ext cx="839073" cy="160044"/>
          </a:xfrm>
          <a:prstGeom prst="rect">
            <a:avLst/>
          </a:prstGeom>
        </p:spPr>
      </p:pic>
      <p:sp>
        <p:nvSpPr>
          <p:cNvPr id="2" name="TextBox 1">
            <a:extLst>
              <a:ext uri="{FF2B5EF4-FFF2-40B4-BE49-F238E27FC236}">
                <a16:creationId xmlns:a16="http://schemas.microsoft.com/office/drawing/2014/main" id="{A1299B21-EBB4-4016-980C-9D119EE65520}"/>
              </a:ext>
            </a:extLst>
          </p:cNvPr>
          <p:cNvSpPr txBox="1"/>
          <p:nvPr/>
        </p:nvSpPr>
        <p:spPr>
          <a:xfrm>
            <a:off x="857956" y="1760223"/>
            <a:ext cx="7660610" cy="2051972"/>
          </a:xfrm>
          <a:prstGeom prst="rect">
            <a:avLst/>
          </a:prstGeom>
          <a:noFill/>
        </p:spPr>
        <p:txBody>
          <a:bodyPr wrap="square" rtlCol="0">
            <a:spAutoFit/>
          </a:bodyPr>
          <a:lstStyle/>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Tìm hiểu và chọn đề tài</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Phân chia công việc các thành viên</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Vẽ sơ đồ mạch, chọn linh kiện</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Mua linh kiện, tiến hành lắp phần cứng</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Cài đặt thư viện và viết code chương trình</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6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Nạp code chương trình và kiểm tra kết quả</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CDCED7A-8C3F-4C88-A224-118793BD36D5}"/>
              </a:ext>
            </a:extLst>
          </p:cNvPr>
          <p:cNvSpPr txBox="1"/>
          <p:nvPr/>
        </p:nvSpPr>
        <p:spPr>
          <a:xfrm>
            <a:off x="835378" y="1230489"/>
            <a:ext cx="5486400" cy="461665"/>
          </a:xfrm>
          <a:prstGeom prst="rect">
            <a:avLst/>
          </a:prstGeom>
          <a:noFill/>
        </p:spPr>
        <p:txBody>
          <a:bodyPr wrap="square" rtlCol="0">
            <a:spAutoFit/>
          </a:bodyPr>
          <a:lstStyle/>
          <a:p>
            <a:pPr marL="342900" indent="-342900">
              <a:buFont typeface="+mj-lt"/>
              <a:buAutoNum type="arabicPeriod"/>
            </a:pPr>
            <a:r>
              <a:rPr lang="en-US" sz="2400" b="1"/>
              <a:t>CÁC BƯỚC TIẾN HÀNH</a:t>
            </a:r>
            <a:endParaRPr lang="vi-VN" sz="2400" b="1"/>
          </a:p>
        </p:txBody>
      </p:sp>
    </p:spTree>
    <p:extLst>
      <p:ext uri="{BB962C8B-B14F-4D97-AF65-F5344CB8AC3E}">
        <p14:creationId xmlns:p14="http://schemas.microsoft.com/office/powerpoint/2010/main" val="1587512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A3ADB3-1115-423C-8F86-041C56BA1084}"/>
              </a:ext>
            </a:extLst>
          </p:cNvPr>
          <p:cNvSpPr>
            <a:spLocks noGrp="1"/>
          </p:cNvSpPr>
          <p:nvPr>
            <p:ph type="subTitle" idx="1"/>
          </p:nvPr>
        </p:nvSpPr>
        <p:spPr>
          <a:xfrm>
            <a:off x="572534" y="478261"/>
            <a:ext cx="4950000" cy="784800"/>
          </a:xfrm>
        </p:spPr>
        <p:txBody>
          <a:bodyPr/>
          <a:lstStyle/>
          <a:p>
            <a:pPr marL="558800" indent="-457200">
              <a:buFont typeface="+mj-lt"/>
              <a:buAutoNum type="arabicPeriod" startAt="2"/>
            </a:pPr>
            <a:r>
              <a:rPr lang="en-US" sz="2300" b="1">
                <a:latin typeface="Times New Roman" panose="02020603050405020304" pitchFamily="18" charset="0"/>
                <a:cs typeface="Times New Roman" panose="02020603050405020304" pitchFamily="18" charset="0"/>
              </a:rPr>
              <a:t>SƠ ĐỒ KẾT NỐI MẠCH</a:t>
            </a:r>
            <a:endParaRPr lang="vi-VN" sz="23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7B5165-45D9-439F-BB6C-7BAEFECD7D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959557"/>
            <a:ext cx="6276621" cy="3443596"/>
          </a:xfrm>
          <a:prstGeom prst="rect">
            <a:avLst/>
          </a:prstGeom>
          <a:noFill/>
          <a:ln>
            <a:noFill/>
          </a:ln>
        </p:spPr>
      </p:pic>
      <p:sp>
        <p:nvSpPr>
          <p:cNvPr id="2" name="TextBox 1">
            <a:extLst>
              <a:ext uri="{FF2B5EF4-FFF2-40B4-BE49-F238E27FC236}">
                <a16:creationId xmlns:a16="http://schemas.microsoft.com/office/drawing/2014/main" id="{6E2B95BD-1CA0-47A5-9825-FB77096502C9}"/>
              </a:ext>
            </a:extLst>
          </p:cNvPr>
          <p:cNvSpPr txBox="1"/>
          <p:nvPr/>
        </p:nvSpPr>
        <p:spPr>
          <a:xfrm>
            <a:off x="3352800" y="4403153"/>
            <a:ext cx="4447822" cy="307777"/>
          </a:xfrm>
          <a:prstGeom prst="rect">
            <a:avLst/>
          </a:prstGeom>
          <a:noFill/>
        </p:spPr>
        <p:txBody>
          <a:bodyPr wrap="square" rtlCol="0">
            <a:spAutoFit/>
          </a:bodyPr>
          <a:lstStyle/>
          <a:p>
            <a:r>
              <a:rPr lang="en-US"/>
              <a:t>Hình 8. Sơ đồ kết nối mạch</a:t>
            </a:r>
            <a:endParaRPr lang="vi-VN"/>
          </a:p>
        </p:txBody>
      </p:sp>
    </p:spTree>
    <p:extLst>
      <p:ext uri="{BB962C8B-B14F-4D97-AF65-F5344CB8AC3E}">
        <p14:creationId xmlns:p14="http://schemas.microsoft.com/office/powerpoint/2010/main" val="222591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4D1A-6BDF-4ABE-AA1C-B076865FC0C9}"/>
              </a:ext>
            </a:extLst>
          </p:cNvPr>
          <p:cNvSpPr>
            <a:spLocks noGrp="1"/>
          </p:cNvSpPr>
          <p:nvPr>
            <p:ph type="ctrTitle"/>
          </p:nvPr>
        </p:nvSpPr>
        <p:spPr>
          <a:xfrm>
            <a:off x="1915910" y="269881"/>
            <a:ext cx="5794401" cy="904163"/>
          </a:xfrm>
        </p:spPr>
        <p:txBody>
          <a:bodyPr/>
          <a:lstStyle/>
          <a:p>
            <a:r>
              <a:rPr lang="en-US">
                <a:latin typeface="Times New Roman" panose="02020603050405020304" pitchFamily="18" charset="0"/>
                <a:cs typeface="Times New Roman" panose="02020603050405020304" pitchFamily="18" charset="0"/>
              </a:rPr>
              <a:t>KẾT QUẢ THỰC HIỆN</a:t>
            </a:r>
            <a:endParaRPr lang="vi-VN">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1DA4BE-1356-4D1E-806E-C4C5DB0117FD}"/>
              </a:ext>
            </a:extLst>
          </p:cNvPr>
          <p:cNvPicPr>
            <a:picLocks noChangeAspect="1"/>
          </p:cNvPicPr>
          <p:nvPr/>
        </p:nvPicPr>
        <p:blipFill>
          <a:blip r:embed="rId2"/>
          <a:stretch>
            <a:fillRect/>
          </a:stretch>
        </p:blipFill>
        <p:spPr>
          <a:xfrm>
            <a:off x="2246822" y="1260348"/>
            <a:ext cx="4650356" cy="3005085"/>
          </a:xfrm>
          <a:prstGeom prst="rect">
            <a:avLst/>
          </a:prstGeom>
        </p:spPr>
      </p:pic>
      <p:sp>
        <p:nvSpPr>
          <p:cNvPr id="5" name="TextBox 4">
            <a:extLst>
              <a:ext uri="{FF2B5EF4-FFF2-40B4-BE49-F238E27FC236}">
                <a16:creationId xmlns:a16="http://schemas.microsoft.com/office/drawing/2014/main" id="{413AA6E7-CAB9-4A87-9DB5-A8145349B3E2}"/>
              </a:ext>
            </a:extLst>
          </p:cNvPr>
          <p:cNvSpPr txBox="1"/>
          <p:nvPr/>
        </p:nvSpPr>
        <p:spPr>
          <a:xfrm>
            <a:off x="3454733" y="4357511"/>
            <a:ext cx="4650356" cy="307777"/>
          </a:xfrm>
          <a:prstGeom prst="rect">
            <a:avLst/>
          </a:prstGeom>
          <a:noFill/>
        </p:spPr>
        <p:txBody>
          <a:bodyPr wrap="square" rtlCol="0">
            <a:spAutoFit/>
          </a:bodyPr>
          <a:lstStyle/>
          <a:p>
            <a:r>
              <a:rPr lang="en-US"/>
              <a:t>Hình 9. Kết quả thực hiện</a:t>
            </a:r>
            <a:endParaRPr lang="vi-VN"/>
          </a:p>
        </p:txBody>
      </p:sp>
    </p:spTree>
    <p:extLst>
      <p:ext uri="{BB962C8B-B14F-4D97-AF65-F5344CB8AC3E}">
        <p14:creationId xmlns:p14="http://schemas.microsoft.com/office/powerpoint/2010/main" val="291809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1500" y="1933392"/>
            <a:ext cx="4950000" cy="859814"/>
          </a:xfrm>
          <a:ln w="38100"/>
        </p:spPr>
        <p:txBody>
          <a:bodyPr/>
          <a:lstStyle/>
          <a:p>
            <a:pPr algn="ct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8751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8B8370-B9E5-4677-B556-F0275EF9B47D}"/>
              </a:ext>
            </a:extLst>
          </p:cNvPr>
          <p:cNvSpPr>
            <a:spLocks noGrp="1"/>
          </p:cNvSpPr>
          <p:nvPr>
            <p:ph type="subTitle" idx="1"/>
          </p:nvPr>
        </p:nvSpPr>
        <p:spPr>
          <a:xfrm>
            <a:off x="1249867" y="968919"/>
            <a:ext cx="4950000" cy="784800"/>
          </a:xfrm>
        </p:spPr>
        <p:txBody>
          <a:bodyPr/>
          <a:lstStyle/>
          <a:p>
            <a:pPr marL="615950" indent="-514350">
              <a:buFont typeface="+mj-lt"/>
              <a:buAutoNum type="romanUcPeriod"/>
            </a:pPr>
            <a:r>
              <a:rPr lang="en-US" sz="2500" b="1">
                <a:latin typeface="Times New Roman" panose="02020603050405020304" pitchFamily="18" charset="0"/>
                <a:cs typeface="Times New Roman" panose="02020603050405020304" pitchFamily="18" charset="0"/>
              </a:rPr>
              <a:t>Lý do chọn đề tài</a:t>
            </a:r>
          </a:p>
          <a:p>
            <a:pPr marL="615950" indent="-514350">
              <a:buFont typeface="+mj-lt"/>
              <a:buAutoNum type="romanUcPeriod"/>
            </a:pPr>
            <a:r>
              <a:rPr lang="en-US" sz="2500" b="1">
                <a:latin typeface="Times New Roman" panose="02020603050405020304" pitchFamily="18" charset="0"/>
                <a:cs typeface="Times New Roman" panose="02020603050405020304" pitchFamily="18" charset="0"/>
              </a:rPr>
              <a:t>Cơ sở lý thuyết</a:t>
            </a:r>
          </a:p>
          <a:p>
            <a:pPr marL="615950" indent="-514350">
              <a:buFont typeface="+mj-lt"/>
              <a:buAutoNum type="romanUcPeriod"/>
            </a:pPr>
            <a:r>
              <a:rPr lang="en-US" sz="2500" b="1">
                <a:latin typeface="Times New Roman" panose="02020603050405020304" pitchFamily="18" charset="0"/>
                <a:cs typeface="Times New Roman" panose="02020603050405020304" pitchFamily="18" charset="0"/>
              </a:rPr>
              <a:t>Thực hiện đề tài</a:t>
            </a:r>
          </a:p>
          <a:p>
            <a:pPr marL="615950" indent="-514350">
              <a:buFont typeface="+mj-lt"/>
              <a:buAutoNum type="romanUcPeriod"/>
            </a:pPr>
            <a:r>
              <a:rPr lang="en-US" sz="2500" b="1">
                <a:latin typeface="Times New Roman" panose="02020603050405020304" pitchFamily="18" charset="0"/>
                <a:cs typeface="Times New Roman" panose="02020603050405020304" pitchFamily="18" charset="0"/>
              </a:rPr>
              <a:t>Kết quả</a:t>
            </a:r>
          </a:p>
          <a:p>
            <a:pPr marL="101600" indent="0"/>
            <a:endParaRPr lang="en-US" sz="2500" b="1">
              <a:latin typeface="Times New Roman" panose="02020603050405020304" pitchFamily="18" charset="0"/>
              <a:cs typeface="Times New Roman" panose="02020603050405020304" pitchFamily="18" charset="0"/>
            </a:endParaRPr>
          </a:p>
          <a:p>
            <a:pPr marL="615950" indent="-514350">
              <a:buFont typeface="+mj-lt"/>
              <a:buAutoNum type="romanUcPeriod"/>
            </a:pPr>
            <a:endParaRPr lang="vi-VN"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94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2025950" y="523962"/>
            <a:ext cx="5092200" cy="7169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a:t>
            </a:r>
            <a:r>
              <a:rPr lang="en" dirty="0"/>
              <a:t>í do chọn đề tài</a:t>
            </a:r>
            <a:endParaRPr dirty="0"/>
          </a:p>
        </p:txBody>
      </p:sp>
      <p:sp>
        <p:nvSpPr>
          <p:cNvPr id="72" name="Google Shape;72;p13"/>
          <p:cNvSpPr txBox="1">
            <a:spLocks noGrp="1"/>
          </p:cNvSpPr>
          <p:nvPr>
            <p:ph type="body" idx="1"/>
          </p:nvPr>
        </p:nvSpPr>
        <p:spPr>
          <a:xfrm>
            <a:off x="539403" y="1186355"/>
            <a:ext cx="8325991" cy="1526370"/>
          </a:xfrm>
          <a:prstGeom prst="rect">
            <a:avLst/>
          </a:prstGeom>
        </p:spPr>
        <p:txBody>
          <a:bodyPr spcFirstLastPara="1" wrap="square" lIns="91425" tIns="91425" rIns="91425" bIns="91425" anchor="t" anchorCtr="0">
            <a:noAutofit/>
          </a:bodyPr>
          <a:lstStyle/>
          <a:p>
            <a:pPr marL="0" indent="0">
              <a:buNone/>
            </a:pPr>
            <a:r>
              <a:rPr lang="en-US" sz="2100">
                <a:effectLst/>
                <a:latin typeface="Times New Roman" panose="02020603050405020304" pitchFamily="18" charset="0"/>
                <a:ea typeface="Times New Roman" panose="02020603050405020304" pitchFamily="18" charset="0"/>
                <a:cs typeface="Times New Roman" panose="02020603050405020304" pitchFamily="18" charset="0"/>
              </a:rPr>
              <a:t>Ngày nay, thời gian là một tài sản vô cùng quan trọng của mỗi người, việc quản lý thời gian không chỉ phụ thuộc vào mỗi cá nhân mà còn phải nhờ có các công cụ, mà tiêu biểu là 1 chiếc đồng hồ. Do vậy nhóm em quyết định chọn đề tài “</a:t>
            </a:r>
            <a:r>
              <a:rPr lang="en-US" sz="2100">
                <a:effectLst/>
                <a:latin typeface="Times New Roman" panose="02020603050405020304" pitchFamily="18" charset="0"/>
                <a:ea typeface="Calibri" panose="020F0502020204030204" pitchFamily="34" charset="0"/>
                <a:cs typeface="Times New Roman" panose="02020603050405020304" pitchFamily="18" charset="0"/>
              </a:rPr>
              <a:t>Đồng hồ thời gian thực sử dụng RaspberryPi và biến DS1307”</a:t>
            </a:r>
          </a:p>
          <a:p>
            <a:pPr marL="0" indent="0">
              <a:buNone/>
            </a:pPr>
            <a:r>
              <a:rPr lang="vi-VN" sz="2100">
                <a:effectLst/>
                <a:latin typeface="Times New Roman" panose="02020603050405020304" pitchFamily="18" charset="0"/>
                <a:ea typeface="Calibri" panose="020F0502020204030204" pitchFamily="34" charset="0"/>
                <a:cs typeface="Times New Roman" panose="02020603050405020304" pitchFamily="18" charset="0"/>
              </a:rPr>
              <a:t>Bên cạnh việc hiển thị thời gian, có thể kết nối với chuông báo thức khi đến thời gian cài đặt trước. Do vậy chiếc đồng hồ này có thể đặt ở nhà, phòng ngủ, trên bàn làm việc, bàn học tập của học sinh, sinh viên,…</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vi-VN" sz="2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sz="2100" dirty="0">
              <a:solidFill>
                <a:srgbClr val="000000"/>
              </a:solidFill>
              <a:latin typeface="Times New Roman" panose="02020603050405020304" pitchFamily="18" charset="0"/>
              <a:ea typeface="Work Sans Medium"/>
              <a:cs typeface="Times New Roman" panose="02020603050405020304" pitchFamily="18" charset="0"/>
              <a:sym typeface="Work Sans Medium"/>
            </a:endParaRPr>
          </a:p>
        </p:txBody>
      </p:sp>
      <p:grpSp>
        <p:nvGrpSpPr>
          <p:cNvPr id="73" name="Google Shape;73;p13"/>
          <p:cNvGrpSpPr/>
          <p:nvPr/>
        </p:nvGrpSpPr>
        <p:grpSpPr>
          <a:xfrm>
            <a:off x="7336334" y="425891"/>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2428413" y="353961"/>
            <a:ext cx="4931031" cy="606735"/>
          </a:xfrm>
          <a:prstGeom prst="rect">
            <a:avLst/>
          </a:prstGeom>
        </p:spPr>
        <p:txBody>
          <a:bodyPr spcFirstLastPara="1" wrap="square" lIns="91425" tIns="91425" rIns="91425" bIns="91425" anchor="b" anchorCtr="0">
            <a:noAutofit/>
          </a:bodyPr>
          <a:lstStyle/>
          <a:p>
            <a:r>
              <a:rPr lang="en-US" sz="2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MỤC TIÊU VÀ GIỚI HẠN</a:t>
            </a: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3136BB-088B-48E5-BF96-1D5E62585F60}"/>
              </a:ext>
            </a:extLst>
          </p:cNvPr>
          <p:cNvSpPr txBox="1"/>
          <p:nvPr/>
        </p:nvSpPr>
        <p:spPr>
          <a:xfrm>
            <a:off x="618027" y="1195644"/>
            <a:ext cx="7781181" cy="3923382"/>
          </a:xfrm>
          <a:prstGeom prst="rect">
            <a:avLst/>
          </a:prstGeom>
          <a:noFill/>
        </p:spPr>
        <p:txBody>
          <a:bodyPr wrap="square">
            <a:spAutoFit/>
          </a:bodyPr>
          <a:lstStyle/>
          <a:p>
            <a:pPr marL="285750" lvl="0" indent="-285750" algn="jus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p>
          <a:p>
            <a:pPr marL="588645" algn="just"/>
            <a:r>
              <a:rPr lang="en-US" sz="1800">
                <a:effectLst/>
                <a:latin typeface="Times New Roman" panose="02020603050405020304" pitchFamily="18" charset="0"/>
                <a:ea typeface="Calibri" panose="020F0502020204030204" pitchFamily="34" charset="0"/>
                <a:cs typeface="Times New Roman" panose="02020603050405020304" pitchFamily="18" charset="0"/>
              </a:rPr>
              <a:t>+ Biết cấu trúc phần cứng và nguyên lý hoạt động của mạch.</a:t>
            </a:r>
          </a:p>
          <a:p>
            <a:pPr marL="588645" algn="just"/>
            <a:r>
              <a:rPr lang="en-US" sz="1800">
                <a:effectLst/>
                <a:latin typeface="Times New Roman" panose="02020603050405020304" pitchFamily="18" charset="0"/>
                <a:ea typeface="Calibri" panose="020F0502020204030204" pitchFamily="34" charset="0"/>
                <a:cs typeface="Times New Roman" panose="02020603050405020304" pitchFamily="18" charset="0"/>
              </a:rPr>
              <a:t>+ Kết nối các module, cài đặt hệ điều hành, thư viện cần thiết cho raspberry.</a:t>
            </a:r>
          </a:p>
          <a:p>
            <a:pPr marL="588645"/>
            <a:r>
              <a:rPr lang="en-US" sz="1800">
                <a:effectLst/>
                <a:latin typeface="Times New Roman" panose="02020603050405020304" pitchFamily="18" charset="0"/>
                <a:ea typeface="Calibri" panose="020F0502020204030204" pitchFamily="34" charset="0"/>
                <a:cs typeface="Times New Roman" panose="02020603050405020304" pitchFamily="18" charset="0"/>
              </a:rPr>
              <a:t>+ Rèn luyện tác phong, tư duy giải quyết vấn đề</a:t>
            </a:r>
          </a:p>
          <a:p>
            <a:pPr lvl="0" algn="just"/>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1800">
                <a:latin typeface="Times New Roman" panose="02020603050405020304" pitchFamily="18" charset="0"/>
                <a:ea typeface="Calibri" panose="020F0502020204030204" pitchFamily="34" charset="0"/>
                <a:cs typeface="Times New Roman" panose="02020603050405020304" pitchFamily="18" charset="0"/>
              </a:rPr>
              <a:t>Mục tiêu đề tài </a:t>
            </a:r>
          </a:p>
          <a:p>
            <a:pPr lvl="0" algn="just"/>
            <a:r>
              <a:rPr lang="en-US" sz="1800">
                <a:latin typeface="Times New Roman" panose="02020603050405020304" pitchFamily="18" charset="0"/>
                <a:ea typeface="Times New Roman" panose="02020603050405020304" pitchFamily="18" charset="0"/>
                <a:cs typeface="Times New Roman" panose="02020603050405020304" pitchFamily="18" charset="0"/>
              </a:rPr>
              <a:t>           +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Tìm hiểu về ứng dụng cảm biến DS1307.</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           +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Tìm hiểu kit Raspberry Pi.</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  Xây dựng chương trình đọc và hiể</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thị thời gian dùng kit Raspberry Pi</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1800">
                <a:latin typeface="Times New Roman" panose="02020603050405020304" pitchFamily="18" charset="0"/>
                <a:ea typeface="Calibri" panose="020F0502020204030204" pitchFamily="34" charset="0"/>
                <a:cs typeface="Times New Roman" panose="02020603050405020304" pitchFamily="18" charset="0"/>
              </a:rPr>
              <a:t>Giới hạn</a:t>
            </a:r>
          </a:p>
          <a:p>
            <a:pPr algn="just">
              <a:spcAft>
                <a:spcPts val="800"/>
              </a:spcAft>
            </a:pPr>
            <a:r>
              <a:rPr lang="en-US" sz="1800">
                <a:latin typeface="Times New Roman" panose="02020603050405020304" pitchFamily="18" charset="0"/>
                <a:ea typeface="Calibri" panose="020F0502020204030204" pitchFamily="34" charset="0"/>
                <a:cs typeface="Times New Roman" panose="02020603050405020304" pitchFamily="18" charset="0"/>
              </a:rPr>
              <a:t>            +</a:t>
            </a:r>
            <a:r>
              <a:rPr lang="en-US" sz="180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S</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cac</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linh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kiệ</a:t>
            </a:r>
            <a:r>
              <a:rPr lang="en-US" sz="1800" dirty="0" err="1">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n</a:t>
            </a:r>
            <a:r>
              <a:rPr lang="en-US" sz="18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nên</a:t>
            </a:r>
            <a:r>
              <a:rPr lang="en-US" sz="18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err="1">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mạch</a:t>
            </a:r>
            <a:r>
              <a:rPr lang="en-US" sz="180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hoạt  </a:t>
            </a:r>
            <a:r>
              <a:rPr lang="en-US" sz="1800" err="1">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động</a:t>
            </a:r>
            <a:r>
              <a:rPr lang="en-US" sz="180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không quá </a:t>
            </a:r>
            <a:r>
              <a:rPr lang="en-US" sz="1800" dirty="0" err="1">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chính</a:t>
            </a:r>
            <a:r>
              <a:rPr lang="en-US" sz="18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xác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gn="just">
              <a:lnSpc>
                <a:spcPct val="150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A2860B55-FF39-40E3-89E5-19ECCE2EA707}"/>
              </a:ext>
            </a:extLst>
          </p:cNvPr>
          <p:cNvSpPr txBox="1"/>
          <p:nvPr/>
        </p:nvSpPr>
        <p:spPr>
          <a:xfrm>
            <a:off x="2978943" y="568842"/>
            <a:ext cx="3048001" cy="461665"/>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CƠ SỞ LÝ THUYẾT</a:t>
            </a:r>
            <a:endParaRPr lang="en-US" sz="2400" dirty="0">
              <a:effectLst>
                <a:outerShdw blurRad="38100" dist="38100" dir="2700000" algn="tl">
                  <a:srgbClr val="000000">
                    <a:alpha val="43137"/>
                  </a:srgbClr>
                </a:outerShdw>
              </a:effectLst>
            </a:endParaRPr>
          </a:p>
        </p:txBody>
      </p:sp>
      <p:sp>
        <p:nvSpPr>
          <p:cNvPr id="4" name="TextBox 3"/>
          <p:cNvSpPr txBox="1"/>
          <p:nvPr/>
        </p:nvSpPr>
        <p:spPr>
          <a:xfrm>
            <a:off x="1071563" y="1200150"/>
            <a:ext cx="6586537" cy="3816429"/>
          </a:xfrm>
          <a:prstGeom prst="rect">
            <a:avLst/>
          </a:prstGeom>
          <a:noFill/>
        </p:spPr>
        <p:txBody>
          <a:bodyPr wrap="square" rtlCol="0">
            <a:spAutoFit/>
          </a:bodyPr>
          <a:lstStyle/>
          <a:p>
            <a:pPr marL="342900" indent="-342900">
              <a:buFont typeface="+mj-lt"/>
              <a:buAutoNum type="arabicPeriod"/>
            </a:pPr>
            <a:r>
              <a:rPr lang="en-US" sz="2200" b="1"/>
              <a:t>Ngôn ngữ python</a:t>
            </a:r>
            <a:br>
              <a:rPr lang="en-US" b="1"/>
            </a:br>
            <a:r>
              <a:rPr lang="vi-VN" sz="1800"/>
              <a:t>Python là ngôn ngữ lập trình được sử dụng rất phổ biến ngày nay để phát triển nhiều loại ứng dụng phần mềm khác nhau như các chương trình chạy trên desktop, server, lập trình các ứng dụng web</a:t>
            </a:r>
            <a:endParaRPr lang="en-US" sz="1800"/>
          </a:p>
          <a:p>
            <a:pPr marL="342900" indent="-342900">
              <a:buFont typeface="+mj-lt"/>
              <a:buAutoNum type="arabicPeriod"/>
            </a:pPr>
            <a:r>
              <a:rPr lang="en-US" sz="2200" b="1"/>
              <a:t>Thư viện datetime</a:t>
            </a:r>
            <a:br>
              <a:rPr lang="en-US" b="1"/>
            </a:br>
            <a:r>
              <a:rPr lang="vi-VN" sz="1800"/>
              <a:t>Trong Python, các lớp date, time và datetime cung cấp các hàm xử lý ngày, thời gian và khoảng thời gian. Date và datetime là đối tượng trong Python, vì vậy khi thao tác với chúng, thực tế là đang thao tác với các đối tượng chứ không phải chuỗi hoặc mốc thời gian</a:t>
            </a:r>
            <a:endParaRPr lang="en-US" sz="1800" dirty="0"/>
          </a:p>
          <a:p>
            <a:r>
              <a:rPr lang="en-US" b="1" dirty="0"/>
              <a:t>		</a:t>
            </a:r>
          </a:p>
          <a:p>
            <a:endParaRPr lang="en-US" b="1" dirty="0"/>
          </a:p>
        </p:txBody>
      </p:sp>
    </p:spTree>
    <p:extLst>
      <p:ext uri="{BB962C8B-B14F-4D97-AF65-F5344CB8AC3E}">
        <p14:creationId xmlns:p14="http://schemas.microsoft.com/office/powerpoint/2010/main" val="295317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5"/>
          <p:cNvSpPr txBox="1">
            <a:spLocks noGrp="1"/>
          </p:cNvSpPr>
          <p:nvPr>
            <p:ph type="subTitle" idx="1"/>
          </p:nvPr>
        </p:nvSpPr>
        <p:spPr>
          <a:xfrm>
            <a:off x="592931" y="2874401"/>
            <a:ext cx="8029575" cy="177618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u"/>
            </a:pPr>
            <a:r>
              <a:rPr lang="en-US" dirty="0"/>
              <a:t>C</a:t>
            </a:r>
            <a:r>
              <a:rPr lang="en" dirty="0"/>
              <a:t>hức năng:</a:t>
            </a:r>
          </a:p>
          <a:p>
            <a:pPr marL="0" lvl="0" indent="0" algn="l" rtl="0">
              <a:spcBef>
                <a:spcPts val="0"/>
              </a:spcBef>
              <a:spcAft>
                <a:spcPts val="0"/>
              </a:spcAft>
            </a:pPr>
            <a:r>
              <a:rPr lang="en" dirty="0"/>
              <a:t>	</a:t>
            </a:r>
            <a:r>
              <a:rPr lang="en">
                <a:sym typeface="Symbol" panose="05050102010706020507" pitchFamily="18" charset="2"/>
              </a:rPr>
              <a:t> Khối </a:t>
            </a:r>
            <a:r>
              <a:rPr lang="en" dirty="0">
                <a:sym typeface="Symbol" panose="05050102010706020507" pitchFamily="18" charset="2"/>
              </a:rPr>
              <a:t>ngõ vào</a:t>
            </a:r>
            <a:r>
              <a:rPr lang="en">
                <a:sym typeface="Symbol" panose="05050102010706020507" pitchFamily="18" charset="2"/>
              </a:rPr>
              <a:t>: Nhận tín </a:t>
            </a:r>
            <a:r>
              <a:rPr lang="en" dirty="0">
                <a:sym typeface="Symbol" panose="05050102010706020507" pitchFamily="18" charset="2"/>
              </a:rPr>
              <a:t>hiệu từ </a:t>
            </a:r>
            <a:r>
              <a:rPr lang="en">
                <a:sym typeface="Symbol" panose="05050102010706020507" pitchFamily="18" charset="2"/>
              </a:rPr>
              <a:t>cảm biến.</a:t>
            </a:r>
            <a:endParaRPr lang="en" dirty="0">
              <a:sym typeface="Symbol" panose="05050102010706020507" pitchFamily="18" charset="2"/>
            </a:endParaRPr>
          </a:p>
          <a:p>
            <a:pPr marL="0" lvl="0" indent="0"/>
            <a:r>
              <a:rPr lang="en" dirty="0">
                <a:sym typeface="Symbol" panose="05050102010706020507" pitchFamily="18" charset="2"/>
              </a:rPr>
              <a:t>	</a:t>
            </a:r>
            <a:r>
              <a:rPr lang="en">
                <a:sym typeface="Symbol" panose="05050102010706020507" pitchFamily="18" charset="2"/>
              </a:rPr>
              <a:t>+ Khối </a:t>
            </a:r>
            <a:r>
              <a:rPr lang="en" dirty="0">
                <a:sym typeface="Symbol" panose="05050102010706020507" pitchFamily="18" charset="2"/>
              </a:rPr>
              <a:t>xử lí</a:t>
            </a:r>
            <a:r>
              <a:rPr lang="en">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X</a:t>
            </a:r>
            <a:r>
              <a:rPr lang="en-US">
                <a:latin typeface="Times New Roman" panose="02020603050405020304" pitchFamily="18" charset="0"/>
                <a:ea typeface="Calibri" panose="020F0502020204030204" pitchFamily="34" charset="0"/>
                <a:cs typeface="Times New Roman" panose="02020603050405020304" pitchFamily="18" charset="0"/>
              </a:rPr>
              <a:t>ử </a:t>
            </a:r>
            <a:r>
              <a:rPr lang="en-US" dirty="0" err="1">
                <a:latin typeface="Times New Roman" panose="02020603050405020304" pitchFamily="18" charset="0"/>
                <a:ea typeface="Calibri" panose="020F0502020204030204" pitchFamily="34" charset="0"/>
                <a:cs typeface="Times New Roman" panose="02020603050405020304" pitchFamily="18" charset="0"/>
              </a:rPr>
              <a:t>lí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tín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ngõ</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cung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cấp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nguồn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tín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err="1">
                <a:latin typeface="Times New Roman" panose="02020603050405020304" pitchFamily="18" charset="0"/>
                <a:ea typeface="Calibri" panose="020F0502020204030204" pitchFamily="34" charset="0"/>
                <a:cs typeface="Times New Roman" panose="02020603050405020304" pitchFamily="18" charset="0"/>
              </a:rPr>
              <a:t>ngõ</a:t>
            </a:r>
            <a:r>
              <a:rPr lang="en-US">
                <a:latin typeface="Times New Roman" panose="02020603050405020304" pitchFamily="18" charset="0"/>
                <a:ea typeface="Calibri" panose="020F0502020204030204" pitchFamily="34" charset="0"/>
                <a:cs typeface="Times New Roman" panose="02020603050405020304" pitchFamily="18" charset="0"/>
              </a:rPr>
              <a:t> ra.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K</a:t>
            </a:r>
            <a:r>
              <a:rPr lang="en-US">
                <a:latin typeface="Times New Roman" panose="02020603050405020304" pitchFamily="18" charset="0"/>
                <a:ea typeface="Calibri" panose="020F0502020204030204" pitchFamily="34" charset="0"/>
                <a:cs typeface="Times New Roman" panose="02020603050405020304" pitchFamily="18" charset="0"/>
              </a:rPr>
              <a:t>hối </a:t>
            </a:r>
            <a:r>
              <a:rPr lang="en-US" dirty="0" err="1">
                <a:latin typeface="Times New Roman" panose="02020603050405020304" pitchFamily="18" charset="0"/>
                <a:ea typeface="Calibri" panose="020F0502020204030204" pitchFamily="34" charset="0"/>
                <a:cs typeface="Times New Roman" panose="02020603050405020304" pitchFamily="18" charset="0"/>
              </a:rPr>
              <a:t>ngõ</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err="1">
                <a:latin typeface="Times New Roman" panose="02020603050405020304" pitchFamily="18" charset="0"/>
                <a:ea typeface="Calibri" panose="020F0502020204030204" pitchFamily="34" charset="0"/>
                <a:cs typeface="Times New Roman" panose="02020603050405020304" pitchFamily="18" charset="0"/>
              </a:rPr>
              <a:t>ra</a:t>
            </a:r>
            <a:r>
              <a:rPr lang="en-US">
                <a:latin typeface="Times New Roman" panose="02020603050405020304" pitchFamily="18" charset="0"/>
                <a:ea typeface="Calibri" panose="020F0502020204030204" pitchFamily="34" charset="0"/>
                <a:cs typeface="Times New Roman" panose="02020603050405020304" pitchFamily="18" charset="0"/>
              </a:rPr>
              <a:t>: Hiển thị giờ phút giây trên LCD.</a:t>
            </a:r>
            <a:endParaRPr lang="en" dirty="0">
              <a:sym typeface="Symbol" panose="05050102010706020507" pitchFamily="18" charset="2"/>
            </a:endParaRPr>
          </a:p>
          <a:p>
            <a:pPr marL="0" lvl="0" indent="0" algn="l" rtl="0">
              <a:spcBef>
                <a:spcPts val="0"/>
              </a:spcBef>
              <a:spcAft>
                <a:spcPts val="0"/>
              </a:spcAft>
            </a:pPr>
            <a:endParaRPr dirty="0"/>
          </a:p>
        </p:txBody>
      </p:sp>
      <p:sp>
        <p:nvSpPr>
          <p:cNvPr id="6" name="TextBox 5">
            <a:extLst>
              <a:ext uri="{FF2B5EF4-FFF2-40B4-BE49-F238E27FC236}">
                <a16:creationId xmlns:a16="http://schemas.microsoft.com/office/drawing/2014/main" id="{17EAE96D-C74F-45B1-BA9F-EC311404DEB4}"/>
              </a:ext>
            </a:extLst>
          </p:cNvPr>
          <p:cNvSpPr txBox="1"/>
          <p:nvPr/>
        </p:nvSpPr>
        <p:spPr>
          <a:xfrm>
            <a:off x="2622557" y="558731"/>
            <a:ext cx="3784241" cy="461665"/>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KHỐI HỆ THỐNG</a:t>
            </a:r>
          </a:p>
        </p:txBody>
      </p:sp>
      <p:sp>
        <p:nvSpPr>
          <p:cNvPr id="3" name="Rectangle 2"/>
          <p:cNvSpPr/>
          <p:nvPr/>
        </p:nvSpPr>
        <p:spPr>
          <a:xfrm>
            <a:off x="1148531" y="1807370"/>
            <a:ext cx="1514475" cy="6929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Khối</a:t>
            </a:r>
            <a:r>
              <a:rPr lang="en-US" dirty="0"/>
              <a:t> </a:t>
            </a:r>
            <a:r>
              <a:rPr lang="en-US" dirty="0" err="1"/>
              <a:t>ngõ</a:t>
            </a:r>
            <a:r>
              <a:rPr lang="en-US" dirty="0"/>
              <a:t> </a:t>
            </a:r>
            <a:r>
              <a:rPr lang="en-US" dirty="0" err="1"/>
              <a:t>vào</a:t>
            </a:r>
            <a:endParaRPr lang="en-US" dirty="0"/>
          </a:p>
          <a:p>
            <a:pPr algn="ctr"/>
            <a:r>
              <a:rPr lang="en-US" dirty="0"/>
              <a:t>(</a:t>
            </a:r>
            <a:r>
              <a:rPr lang="en-US" dirty="0" err="1"/>
              <a:t>cảm</a:t>
            </a:r>
            <a:r>
              <a:rPr lang="en-US" dirty="0"/>
              <a:t> </a:t>
            </a:r>
            <a:r>
              <a:rPr lang="en-US" dirty="0" err="1"/>
              <a:t>biến</a:t>
            </a:r>
            <a:r>
              <a:rPr lang="en-US" dirty="0"/>
              <a:t>)</a:t>
            </a:r>
          </a:p>
        </p:txBody>
      </p:sp>
      <p:sp>
        <p:nvSpPr>
          <p:cNvPr id="4" name="Diamond 3"/>
          <p:cNvSpPr/>
          <p:nvPr/>
        </p:nvSpPr>
        <p:spPr>
          <a:xfrm>
            <a:off x="3623531" y="1271588"/>
            <a:ext cx="2475000" cy="1764505"/>
          </a:xfrm>
          <a:prstGeom prst="diamond">
            <a:avLst/>
          </a:prstGeom>
          <a:solidFill>
            <a:schemeClr val="accent5">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Khối</a:t>
            </a:r>
            <a:r>
              <a:rPr lang="en-US" dirty="0"/>
              <a:t> </a:t>
            </a:r>
            <a:r>
              <a:rPr lang="en-US" dirty="0" err="1"/>
              <a:t>xử</a:t>
            </a:r>
            <a:r>
              <a:rPr lang="en-US" dirty="0"/>
              <a:t> </a:t>
            </a:r>
            <a:r>
              <a:rPr lang="en-US" dirty="0" err="1"/>
              <a:t>lí</a:t>
            </a:r>
            <a:endParaRPr lang="en-US" dirty="0"/>
          </a:p>
          <a:p>
            <a:pPr algn="ctr"/>
            <a:r>
              <a:rPr lang="en-US" dirty="0"/>
              <a:t>(raspberry pi)</a:t>
            </a:r>
          </a:p>
        </p:txBody>
      </p:sp>
      <p:sp>
        <p:nvSpPr>
          <p:cNvPr id="5" name="Rounded Rectangle 4"/>
          <p:cNvSpPr/>
          <p:nvPr/>
        </p:nvSpPr>
        <p:spPr>
          <a:xfrm>
            <a:off x="7059056" y="1635917"/>
            <a:ext cx="1285875" cy="10358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Khối</a:t>
            </a:r>
            <a:r>
              <a:rPr lang="en-US" dirty="0"/>
              <a:t> </a:t>
            </a:r>
            <a:r>
              <a:rPr lang="en-US" dirty="0" err="1"/>
              <a:t>ngõ</a:t>
            </a:r>
            <a:r>
              <a:rPr lang="en-US" dirty="0"/>
              <a:t> </a:t>
            </a:r>
            <a:r>
              <a:rPr lang="en-US" dirty="0" err="1"/>
              <a:t>ra</a:t>
            </a:r>
            <a:endParaRPr lang="en-US" dirty="0"/>
          </a:p>
          <a:p>
            <a:pPr algn="ctr"/>
            <a:r>
              <a:rPr lang="en-US"/>
              <a:t>(LCD)</a:t>
            </a:r>
            <a:endParaRPr lang="en-US" dirty="0"/>
          </a:p>
        </p:txBody>
      </p:sp>
      <p:cxnSp>
        <p:nvCxnSpPr>
          <p:cNvPr id="8" name="Straight Arrow Connector 7"/>
          <p:cNvCxnSpPr>
            <a:stCxn id="3" idx="3"/>
            <a:endCxn id="4" idx="1"/>
          </p:cNvCxnSpPr>
          <p:nvPr/>
        </p:nvCxnSpPr>
        <p:spPr>
          <a:xfrm flipV="1">
            <a:off x="2663006" y="2153841"/>
            <a:ext cx="9605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098531" y="2153839"/>
            <a:ext cx="9605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48" y="2436018"/>
            <a:ext cx="4950000" cy="528587"/>
          </a:xfrm>
        </p:spPr>
        <p:txBody>
          <a:bodyPr/>
          <a:lstStyle/>
          <a:p>
            <a:r>
              <a:rPr lang="en-US" sz="2400">
                <a:latin typeface="Times New Roman" panose="02020603050405020304" pitchFamily="18" charset="0"/>
                <a:cs typeface="Times New Roman" panose="02020603050405020304" pitchFamily="18" charset="0"/>
              </a:rPr>
              <a:t>Thông số kỹ thuật</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7194" y="1035844"/>
            <a:ext cx="8343899" cy="1307306"/>
          </a:xfrm>
        </p:spPr>
        <p:txBody>
          <a:bodyPr/>
          <a:lstStyle/>
          <a:p>
            <a:r>
              <a:rPr lang="en-US">
                <a:latin typeface="Times New Roman" panose="02020603050405020304" pitchFamily="18" charset="0"/>
                <a:cs typeface="Times New Roman" panose="02020603050405020304" pitchFamily="18" charset="0"/>
              </a:rPr>
              <a:t> DS1307 là chip thời gian thực hay RTC (Read time clock). Đây là một IC tích hợp cho thời gian bởi vì tính chính xác về thời gian tuyệt đối cho thời gian : Thứ, ngày,tháng, năm, giờ, phút, giây</a:t>
            </a:r>
            <a:endParaRPr lang="en-US" dirty="0">
              <a:latin typeface="Times New Roman" panose="02020603050405020304" pitchFamily="18" charset="0"/>
              <a:cs typeface="Times New Roman" panose="02020603050405020304" pitchFamily="18" charset="0"/>
            </a:endParaRPr>
          </a:p>
        </p:txBody>
      </p:sp>
      <p:sp>
        <p:nvSpPr>
          <p:cNvPr id="4" name="Flowchart: Alternate Process 3"/>
          <p:cNvSpPr/>
          <p:nvPr/>
        </p:nvSpPr>
        <p:spPr>
          <a:xfrm>
            <a:off x="628648" y="571500"/>
            <a:ext cx="1885951" cy="464344"/>
          </a:xfrm>
          <a:prstGeom prst="flowChartAlternateProcess">
            <a:avLst/>
          </a:prstGeom>
          <a:solidFill>
            <a:srgbClr val="FF0000"/>
          </a:solidFill>
          <a:ln w="28575"/>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Cảm</a:t>
            </a:r>
            <a:r>
              <a:rPr lang="en-US" dirty="0"/>
              <a:t> </a:t>
            </a:r>
            <a:r>
              <a:rPr lang="en-US" err="1"/>
              <a:t>biến</a:t>
            </a:r>
            <a:r>
              <a:rPr lang="en-US"/>
              <a:t> Ds1307</a:t>
            </a:r>
            <a:endParaRPr lang="en-US" dirty="0"/>
          </a:p>
        </p:txBody>
      </p:sp>
      <p:pic>
        <p:nvPicPr>
          <p:cNvPr id="7" name="Picture 6" descr="Mạch thời gian thực RTC DS1307 – Hshop.vn">
            <a:extLst>
              <a:ext uri="{FF2B5EF4-FFF2-40B4-BE49-F238E27FC236}">
                <a16:creationId xmlns:a16="http://schemas.microsoft.com/office/drawing/2014/main" id="{E4D64B59-B57A-4391-AE49-DB6C1C4B4A2E}"/>
              </a:ext>
            </a:extLst>
          </p:cNvPr>
          <p:cNvPicPr>
            <a:picLocks noChangeAspect="1"/>
          </p:cNvPicPr>
          <p:nvPr/>
        </p:nvPicPr>
        <p:blipFill rotWithShape="1">
          <a:blip r:embed="rId2">
            <a:extLst>
              <a:ext uri="{28A0092B-C50C-407E-A947-70E740481C1C}">
                <a14:useLocalDpi xmlns:a14="http://schemas.microsoft.com/office/drawing/2010/main" val="0"/>
              </a:ext>
            </a:extLst>
          </a:blip>
          <a:srcRect l="4314" t="12087" r="5970" b="21662"/>
          <a:stretch/>
        </p:blipFill>
        <p:spPr bwMode="auto">
          <a:xfrm>
            <a:off x="5578648" y="2271525"/>
            <a:ext cx="2925445" cy="1548130"/>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68BB4EE-DE52-47FC-9813-07E0C59061D0}"/>
              </a:ext>
            </a:extLst>
          </p:cNvPr>
          <p:cNvSpPr txBox="1"/>
          <p:nvPr/>
        </p:nvSpPr>
        <p:spPr>
          <a:xfrm>
            <a:off x="5578648" y="3819655"/>
            <a:ext cx="3017693" cy="307777"/>
          </a:xfrm>
          <a:prstGeom prst="rect">
            <a:avLst/>
          </a:prstGeom>
          <a:noFill/>
        </p:spPr>
        <p:txBody>
          <a:bodyPr wrap="square" rtlCol="0">
            <a:spAutoFit/>
          </a:bodyPr>
          <a:lstStyle/>
          <a:p>
            <a:r>
              <a:rPr lang="en-US"/>
              <a:t>Hình 1.1 Module cảm biến ds1307</a:t>
            </a:r>
            <a:endParaRPr lang="vi-VN"/>
          </a:p>
        </p:txBody>
      </p:sp>
      <p:sp>
        <p:nvSpPr>
          <p:cNvPr id="14" name="TextBox 13">
            <a:extLst>
              <a:ext uri="{FF2B5EF4-FFF2-40B4-BE49-F238E27FC236}">
                <a16:creationId xmlns:a16="http://schemas.microsoft.com/office/drawing/2014/main" id="{4E9051F9-8F7A-42BD-B2AB-C00CA5076A27}"/>
              </a:ext>
            </a:extLst>
          </p:cNvPr>
          <p:cNvSpPr txBox="1"/>
          <p:nvPr/>
        </p:nvSpPr>
        <p:spPr>
          <a:xfrm>
            <a:off x="541867" y="2571750"/>
            <a:ext cx="4789781" cy="1169551"/>
          </a:xfrm>
          <a:prstGeom prst="rect">
            <a:avLst/>
          </a:prstGeom>
          <a:noFill/>
        </p:spPr>
        <p:txBody>
          <a:bodyPr wrap="square" rtlCol="0">
            <a:spAutoFit/>
          </a:bodyPr>
          <a:lstStyle/>
          <a:p>
            <a:pPr marL="285750" indent="-285750">
              <a:buFont typeface="Arial" panose="020B0604020202020204" pitchFamily="34" charset="0"/>
              <a:buChar char="•"/>
            </a:pPr>
            <a:r>
              <a:rPr lang="en-US"/>
              <a:t>Nguồn cung cấp 5VDC</a:t>
            </a:r>
          </a:p>
          <a:p>
            <a:pPr marL="285750" indent="-285750">
              <a:buFont typeface="Arial" panose="020B0604020202020204" pitchFamily="34" charset="0"/>
              <a:buChar char="•"/>
            </a:pPr>
            <a:r>
              <a:rPr lang="en-US"/>
              <a:t>Giao tiếp: I2c</a:t>
            </a:r>
          </a:p>
          <a:p>
            <a:pPr marL="285750" indent="-285750">
              <a:buFont typeface="Arial" panose="020B0604020202020204" pitchFamily="34" charset="0"/>
              <a:buChar char="•"/>
            </a:pPr>
            <a:r>
              <a:rPr lang="en-US"/>
              <a:t>Có ngõ ra tần số 1Hz</a:t>
            </a:r>
          </a:p>
          <a:p>
            <a:pPr marL="285750" indent="-285750">
              <a:buFont typeface="Arial" panose="020B0604020202020204" pitchFamily="34" charset="0"/>
              <a:buChar char="•"/>
            </a:pPr>
            <a:r>
              <a:rPr lang="en-US"/>
              <a:t>Lưu trữ và cung cấp thông tin thời gian thực: ngày, tháng, năm, giờ, phút, giây</a:t>
            </a:r>
            <a:endParaRPr lang="vi-VN"/>
          </a:p>
        </p:txBody>
      </p:sp>
    </p:spTree>
    <p:extLst>
      <p:ext uri="{BB962C8B-B14F-4D97-AF65-F5344CB8AC3E}">
        <p14:creationId xmlns:p14="http://schemas.microsoft.com/office/powerpoint/2010/main" val="393606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BF73-364B-4025-B1B9-ABE80FDF3888}"/>
              </a:ext>
            </a:extLst>
          </p:cNvPr>
          <p:cNvSpPr>
            <a:spLocks noGrp="1"/>
          </p:cNvSpPr>
          <p:nvPr>
            <p:ph type="ctrTitle"/>
          </p:nvPr>
        </p:nvSpPr>
        <p:spPr>
          <a:xfrm>
            <a:off x="496828" y="-241608"/>
            <a:ext cx="7405393" cy="1159800"/>
          </a:xfrm>
        </p:spPr>
        <p:txBody>
          <a:bodyPr/>
          <a:lstStyle/>
          <a:p>
            <a:r>
              <a:rPr lang="en-US" sz="2200"/>
              <a:t>Sơ đồ chân và nguyên lý hoạt động của DS1307</a:t>
            </a:r>
            <a:endParaRPr lang="vi-VN" sz="2200"/>
          </a:p>
        </p:txBody>
      </p:sp>
      <p:sp>
        <p:nvSpPr>
          <p:cNvPr id="3" name="Subtitle 2">
            <a:extLst>
              <a:ext uri="{FF2B5EF4-FFF2-40B4-BE49-F238E27FC236}">
                <a16:creationId xmlns:a16="http://schemas.microsoft.com/office/drawing/2014/main" id="{D59059E2-D4C4-40CD-ADDB-B43838E26F67}"/>
              </a:ext>
            </a:extLst>
          </p:cNvPr>
          <p:cNvSpPr>
            <a:spLocks noGrp="1"/>
          </p:cNvSpPr>
          <p:nvPr>
            <p:ph type="subTitle" idx="1"/>
          </p:nvPr>
        </p:nvSpPr>
        <p:spPr>
          <a:xfrm>
            <a:off x="199440" y="711128"/>
            <a:ext cx="8218312" cy="2997804"/>
          </a:xfrm>
        </p:spPr>
        <p:txBody>
          <a:bodyPr/>
          <a:lstStyle/>
          <a:p>
            <a:r>
              <a:rPr lang="vi-VN" sz="1900"/>
              <a:t>DS1307 hoạt động với vai trò slave trên đường bus nối tiếp.Việc truy cập được thi hành với chỉ thị start và một mã thiết bị nhất định được cung cấp bởi địa chỉ các thanh ghi. Tiếp theo đó các thanh ghi sẽ được truy cập liên tục đến khi chỉ thị stop đươc thực thi</a:t>
            </a:r>
          </a:p>
        </p:txBody>
      </p:sp>
      <p:pic>
        <p:nvPicPr>
          <p:cNvPr id="4" name="Picture 3">
            <a:extLst>
              <a:ext uri="{FF2B5EF4-FFF2-40B4-BE49-F238E27FC236}">
                <a16:creationId xmlns:a16="http://schemas.microsoft.com/office/drawing/2014/main" id="{52DEBF5B-12AB-4D74-BAB6-C25A7684AC41}"/>
              </a:ext>
            </a:extLst>
          </p:cNvPr>
          <p:cNvPicPr>
            <a:picLocks noChangeAspect="1"/>
          </p:cNvPicPr>
          <p:nvPr/>
        </p:nvPicPr>
        <p:blipFill>
          <a:blip r:embed="rId2"/>
          <a:stretch>
            <a:fillRect/>
          </a:stretch>
        </p:blipFill>
        <p:spPr>
          <a:xfrm>
            <a:off x="4835405" y="2099597"/>
            <a:ext cx="3902075" cy="1729105"/>
          </a:xfrm>
          <a:prstGeom prst="rect">
            <a:avLst/>
          </a:prstGeom>
        </p:spPr>
      </p:pic>
      <p:sp>
        <p:nvSpPr>
          <p:cNvPr id="5" name="TextBox 4">
            <a:extLst>
              <a:ext uri="{FF2B5EF4-FFF2-40B4-BE49-F238E27FC236}">
                <a16:creationId xmlns:a16="http://schemas.microsoft.com/office/drawing/2014/main" id="{0FD525B6-346A-42CE-A708-8573E39987E7}"/>
              </a:ext>
            </a:extLst>
          </p:cNvPr>
          <p:cNvSpPr txBox="1"/>
          <p:nvPr/>
        </p:nvSpPr>
        <p:spPr>
          <a:xfrm>
            <a:off x="5446829" y="3955503"/>
            <a:ext cx="3635022" cy="307777"/>
          </a:xfrm>
          <a:prstGeom prst="rect">
            <a:avLst/>
          </a:prstGeom>
          <a:noFill/>
        </p:spPr>
        <p:txBody>
          <a:bodyPr wrap="square" rtlCol="0">
            <a:spAutoFit/>
          </a:bodyPr>
          <a:lstStyle/>
          <a:p>
            <a:r>
              <a:rPr lang="en-US"/>
              <a:t>Hình 2 Sơ đồ chân ds1307</a:t>
            </a:r>
            <a:endParaRPr lang="vi-VN"/>
          </a:p>
        </p:txBody>
      </p:sp>
      <p:graphicFrame>
        <p:nvGraphicFramePr>
          <p:cNvPr id="6" name="Table 5">
            <a:extLst>
              <a:ext uri="{FF2B5EF4-FFF2-40B4-BE49-F238E27FC236}">
                <a16:creationId xmlns:a16="http://schemas.microsoft.com/office/drawing/2014/main" id="{19A400E7-51AE-436C-B518-D1310A6AED1F}"/>
              </a:ext>
            </a:extLst>
          </p:cNvPr>
          <p:cNvGraphicFramePr>
            <a:graphicFrameLocks noGrp="1"/>
          </p:cNvGraphicFramePr>
          <p:nvPr>
            <p:extLst>
              <p:ext uri="{D42A27DB-BD31-4B8C-83A1-F6EECF244321}">
                <p14:modId xmlns:p14="http://schemas.microsoft.com/office/powerpoint/2010/main" val="417108486"/>
              </p:ext>
            </p:extLst>
          </p:nvPr>
        </p:nvGraphicFramePr>
        <p:xfrm>
          <a:off x="519168" y="2210030"/>
          <a:ext cx="4259913" cy="2015278"/>
        </p:xfrm>
        <a:graphic>
          <a:graphicData uri="http://schemas.openxmlformats.org/drawingml/2006/table">
            <a:tbl>
              <a:tblPr firstRow="1" firstCol="1" bandRow="1"/>
              <a:tblGrid>
                <a:gridCol w="571576">
                  <a:extLst>
                    <a:ext uri="{9D8B030D-6E8A-4147-A177-3AD203B41FA5}">
                      <a16:colId xmlns:a16="http://schemas.microsoft.com/office/drawing/2014/main" val="2759852655"/>
                    </a:ext>
                  </a:extLst>
                </a:gridCol>
                <a:gridCol w="984138">
                  <a:extLst>
                    <a:ext uri="{9D8B030D-6E8A-4147-A177-3AD203B41FA5}">
                      <a16:colId xmlns:a16="http://schemas.microsoft.com/office/drawing/2014/main" val="3858795048"/>
                    </a:ext>
                  </a:extLst>
                </a:gridCol>
                <a:gridCol w="2704199">
                  <a:extLst>
                    <a:ext uri="{9D8B030D-6E8A-4147-A177-3AD203B41FA5}">
                      <a16:colId xmlns:a16="http://schemas.microsoft.com/office/drawing/2014/main" val="3848388181"/>
                    </a:ext>
                  </a:extLst>
                </a:gridCol>
              </a:tblGrid>
              <a:tr h="280213">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Số chân</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Tên chân</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Mô tả</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09496"/>
                  </a:ext>
                </a:extLst>
              </a:tr>
              <a:tr h="405533">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1,2</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X1,X2</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Bộ tạo giao động thạch anh được kết nối vào các chân này</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929178"/>
                  </a:ext>
                </a:extLst>
              </a:tr>
              <a:tr h="276819">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V-Bat</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Chân kết nối với nguồn dương của cục pin</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19987"/>
                  </a:ext>
                </a:extLst>
              </a:tr>
              <a:tr h="280213">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Ground</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Chân nối đất của IC</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384541"/>
                  </a:ext>
                </a:extLst>
              </a:tr>
              <a:tr h="280213">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5,6</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SCL và SDA</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Các chân giao tiếp I2C với CPU</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2861739"/>
                  </a:ext>
                </a:extLst>
              </a:tr>
              <a:tr h="280213">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SQW/Ra</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Chân xuất xung vuông</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8596648"/>
                  </a:ext>
                </a:extLst>
              </a:tr>
              <a:tr h="200221">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8</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Vcc</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Chân cấp nguồn thường là 5v</a:t>
                      </a:r>
                      <a:endParaRPr lang="vi-VN" sz="800">
                        <a:effectLst/>
                        <a:latin typeface="Calibri" panose="020F0502020204030204" pitchFamily="34" charset="0"/>
                        <a:ea typeface="Calibri" panose="020F0502020204030204" pitchFamily="34" charset="0"/>
                        <a:cs typeface="Times New Roman" panose="02020603050405020304" pitchFamily="18" charset="0"/>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251466"/>
                  </a:ext>
                </a:extLst>
              </a:tr>
            </a:tbl>
          </a:graphicData>
        </a:graphic>
      </p:graphicFrame>
    </p:spTree>
    <p:extLst>
      <p:ext uri="{BB962C8B-B14F-4D97-AF65-F5344CB8AC3E}">
        <p14:creationId xmlns:p14="http://schemas.microsoft.com/office/powerpoint/2010/main" val="135866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9925" y="1035844"/>
            <a:ext cx="7109644" cy="1543103"/>
          </a:xfrm>
        </p:spPr>
        <p:txBody>
          <a:bodyPr/>
          <a:lstStyle/>
          <a:p>
            <a:pPr marL="0" marR="0" indent="457200" algn="just">
              <a:lnSpc>
                <a:spcPct val="107000"/>
              </a:lnSpc>
              <a:spcBef>
                <a:spcPts val="0"/>
              </a:spcBef>
              <a:spcAft>
                <a:spcPts val="3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Ngày nay, thiết bị hiển thị LCD (Liquid Crystal Display) được sử dụng trong rất nhiều các ứng dụng của VĐK. LCD có rất nhiều ưu điểm so với các dạng hiển thị khác: Nó có khả năng hiển thị kí tự đa dạng, trực quan (chữ, số và kí tự đồ họa), dễ dàng đưa vào mạch ứng dụng theo nhiều giao thức giao tiếp khác nhau, tốn rất ít tài nguyên hệ thống và giá thành rẽ …</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lowchart: Alternate Process 4"/>
          <p:cNvSpPr/>
          <p:nvPr/>
        </p:nvSpPr>
        <p:spPr>
          <a:xfrm>
            <a:off x="628648" y="571500"/>
            <a:ext cx="1885951" cy="464344"/>
          </a:xfrm>
          <a:prstGeom prst="flowChartAlternateProcess">
            <a:avLst/>
          </a:prstGeom>
          <a:solidFill>
            <a:srgbClr val="FF0000"/>
          </a:solidFill>
          <a:ln w="28575"/>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LCD 16X2</a:t>
            </a:r>
            <a:endParaRPr lang="en-US" dirty="0"/>
          </a:p>
        </p:txBody>
      </p:sp>
      <p:pic>
        <p:nvPicPr>
          <p:cNvPr id="2" name="Picture 1">
            <a:extLst>
              <a:ext uri="{FF2B5EF4-FFF2-40B4-BE49-F238E27FC236}">
                <a16:creationId xmlns:a16="http://schemas.microsoft.com/office/drawing/2014/main" id="{F68FDC2C-B83F-4626-B1C0-8D24C46AB325}"/>
              </a:ext>
            </a:extLst>
          </p:cNvPr>
          <p:cNvPicPr>
            <a:picLocks noChangeAspect="1"/>
          </p:cNvPicPr>
          <p:nvPr/>
        </p:nvPicPr>
        <p:blipFill>
          <a:blip r:embed="rId2"/>
          <a:stretch>
            <a:fillRect/>
          </a:stretch>
        </p:blipFill>
        <p:spPr>
          <a:xfrm>
            <a:off x="2650439" y="2713881"/>
            <a:ext cx="3548615" cy="1599229"/>
          </a:xfrm>
          <a:prstGeom prst="rect">
            <a:avLst/>
          </a:prstGeom>
        </p:spPr>
      </p:pic>
      <p:sp>
        <p:nvSpPr>
          <p:cNvPr id="4" name="TextBox 3">
            <a:extLst>
              <a:ext uri="{FF2B5EF4-FFF2-40B4-BE49-F238E27FC236}">
                <a16:creationId xmlns:a16="http://schemas.microsoft.com/office/drawing/2014/main" id="{F6173235-4D6A-4EF9-B608-207CF9E35DCB}"/>
              </a:ext>
            </a:extLst>
          </p:cNvPr>
          <p:cNvSpPr txBox="1"/>
          <p:nvPr/>
        </p:nvSpPr>
        <p:spPr>
          <a:xfrm>
            <a:off x="3214511" y="4440487"/>
            <a:ext cx="3829757" cy="307777"/>
          </a:xfrm>
          <a:prstGeom prst="rect">
            <a:avLst/>
          </a:prstGeom>
          <a:noFill/>
        </p:spPr>
        <p:txBody>
          <a:bodyPr wrap="square" rtlCol="0">
            <a:spAutoFit/>
          </a:bodyPr>
          <a:lstStyle/>
          <a:p>
            <a:r>
              <a:rPr lang="en-US"/>
              <a:t>Hình 3 Module LCD 16x2</a:t>
            </a:r>
            <a:endParaRPr lang="vi-VN"/>
          </a:p>
        </p:txBody>
      </p:sp>
    </p:spTree>
    <p:extLst>
      <p:ext uri="{BB962C8B-B14F-4D97-AF65-F5344CB8AC3E}">
        <p14:creationId xmlns:p14="http://schemas.microsoft.com/office/powerpoint/2010/main" val="1196454833"/>
      </p:ext>
    </p:extLst>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1245</Words>
  <Application>Microsoft Office PowerPoint</Application>
  <PresentationFormat>On-screen Show (16:9)</PresentationFormat>
  <Paragraphs>135</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Work Sans Light</vt:lpstr>
      <vt:lpstr>Calibri</vt:lpstr>
      <vt:lpstr>Wingdings</vt:lpstr>
      <vt:lpstr>Times New Roman</vt:lpstr>
      <vt:lpstr>Work Sans</vt:lpstr>
      <vt:lpstr>Arial</vt:lpstr>
      <vt:lpstr>Jacquenetta template</vt:lpstr>
      <vt:lpstr>Đồng hồ thời gian thực sử dụng raspberry pi và DS1307</vt:lpstr>
      <vt:lpstr>PowerPoint Presentation</vt:lpstr>
      <vt:lpstr>Lí do chọn đề tài</vt:lpstr>
      <vt:lpstr>MỤC TIÊU VÀ GIỚI HẠN</vt:lpstr>
      <vt:lpstr>PowerPoint Presentation</vt:lpstr>
      <vt:lpstr>PowerPoint Presentation</vt:lpstr>
      <vt:lpstr>Thông số kỹ thuật  </vt:lpstr>
      <vt:lpstr>Sơ đồ chân và nguyên lý hoạt động của DS1307</vt:lpstr>
      <vt:lpstr>PowerPoint Presentation</vt:lpstr>
      <vt:lpstr>Sơ đồ chân của LCD 16X2</vt:lpstr>
      <vt:lpstr>Sơ đồ kết nối chân của LCD 16x2 với raspberry</vt:lpstr>
      <vt:lpstr>PowerPoint Presentation</vt:lpstr>
      <vt:lpstr>PowerPoint Presentation</vt:lpstr>
      <vt:lpstr>PowerPoint Presentation</vt:lpstr>
      <vt:lpstr>PowerPoint Presentation</vt:lpstr>
      <vt:lpstr>KẾT QUẢ THỰC HIỆN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phát hiện màu sắc sử dụng cảm biến màu TCS3200</dc:title>
  <dc:creator>dell</dc:creator>
  <cp:lastModifiedBy>Nguyen Van Thien</cp:lastModifiedBy>
  <cp:revision>28</cp:revision>
  <dcterms:modified xsi:type="dcterms:W3CDTF">2022-04-18T06:39:18Z</dcterms:modified>
</cp:coreProperties>
</file>