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3" d="100"/>
          <a:sy n="93"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angtester.com/lop-java-for-tes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370704"/>
            <a:ext cx="3201826" cy="980301"/>
          </a:xfrm>
        </p:spPr>
        <p:txBody>
          <a:bodyPr/>
          <a:lstStyle/>
          <a:p>
            <a:r>
              <a:rPr lang="vi-VN" smtClean="0"/>
              <a:t>Báo cáo</a:t>
            </a:r>
            <a:endParaRPr lang="en-US"/>
          </a:p>
        </p:txBody>
      </p:sp>
      <p:sp>
        <p:nvSpPr>
          <p:cNvPr id="3" name="Subtitle 2"/>
          <p:cNvSpPr>
            <a:spLocks noGrp="1"/>
          </p:cNvSpPr>
          <p:nvPr>
            <p:ph type="subTitle" idx="1"/>
          </p:nvPr>
        </p:nvSpPr>
        <p:spPr>
          <a:xfrm>
            <a:off x="810001" y="5280846"/>
            <a:ext cx="10572000" cy="1218807"/>
          </a:xfrm>
        </p:spPr>
        <p:txBody>
          <a:bodyPr>
            <a:normAutofit lnSpcReduction="10000"/>
          </a:bodyPr>
          <a:lstStyle/>
          <a:p>
            <a:r>
              <a:rPr lang="vi-VN" smtClean="0"/>
              <a:t>Thành viên nhóm:</a:t>
            </a:r>
          </a:p>
          <a:p>
            <a:r>
              <a:rPr lang="en-US" smtClean="0"/>
              <a:t>3118410408</a:t>
            </a:r>
            <a:r>
              <a:rPr lang="vi-VN" smtClean="0"/>
              <a:t>-</a:t>
            </a:r>
            <a:r>
              <a:rPr lang="en-US"/>
              <a:t>Nguyễn </a:t>
            </a:r>
            <a:r>
              <a:rPr lang="en-US"/>
              <a:t>Ngọc </a:t>
            </a:r>
            <a:r>
              <a:rPr lang="en-US" smtClean="0"/>
              <a:t>Thiện</a:t>
            </a:r>
            <a:endParaRPr lang="en-US"/>
          </a:p>
          <a:p>
            <a:r>
              <a:rPr lang="en-US" smtClean="0"/>
              <a:t>3118410414</a:t>
            </a:r>
            <a:r>
              <a:rPr lang="vi-VN" smtClean="0"/>
              <a:t>-</a:t>
            </a:r>
            <a:r>
              <a:rPr lang="vi-VN"/>
              <a:t>Nguyễn Phước Thịnh</a:t>
            </a:r>
          </a:p>
          <a:p>
            <a:endParaRPr lang="en-US"/>
          </a:p>
          <a:p>
            <a:endParaRPr lang="en-US"/>
          </a:p>
        </p:txBody>
      </p:sp>
      <p:sp>
        <p:nvSpPr>
          <p:cNvPr id="4" name="Rectangle 3"/>
          <p:cNvSpPr/>
          <p:nvPr/>
        </p:nvSpPr>
        <p:spPr>
          <a:xfrm>
            <a:off x="922638" y="1351004"/>
            <a:ext cx="10459363" cy="322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b="1" smtClean="0">
                <a:ln w="0"/>
                <a:solidFill>
                  <a:schemeClr val="tx1"/>
                </a:solidFill>
                <a:effectLst>
                  <a:outerShdw blurRad="38100" dist="19050" dir="2700000" algn="tl" rotWithShape="0">
                    <a:schemeClr val="dk1">
                      <a:alpha val="40000"/>
                    </a:schemeClr>
                  </a:outerShdw>
                </a:effectLst>
              </a:rPr>
              <a:t>KIỂM THỬ PHẦN MỀM</a:t>
            </a:r>
          </a:p>
          <a:p>
            <a:pPr algn="ctr"/>
            <a:r>
              <a:rPr lang="vi-VN" sz="2600" b="1" smtClean="0">
                <a:ln w="0"/>
                <a:solidFill>
                  <a:schemeClr val="tx1"/>
                </a:solidFill>
                <a:effectLst>
                  <a:outerShdw blurRad="38100" dist="19050" dir="2700000" algn="tl" rotWithShape="0">
                    <a:schemeClr val="dk1">
                      <a:alpha val="40000"/>
                    </a:schemeClr>
                  </a:outerShdw>
                </a:effectLst>
              </a:rPr>
              <a:t>NHÓM12</a:t>
            </a:r>
          </a:p>
          <a:p>
            <a:pPr algn="ctr"/>
            <a:r>
              <a:rPr lang="vi-VN" sz="2600" b="1" smtClean="0">
                <a:ln w="0"/>
                <a:solidFill>
                  <a:schemeClr val="tx1"/>
                </a:solidFill>
                <a:effectLst>
                  <a:outerShdw blurRad="38100" dist="19050" dir="2700000" algn="tl" rotWithShape="0">
                    <a:schemeClr val="dk1">
                      <a:alpha val="40000"/>
                    </a:schemeClr>
                  </a:outerShdw>
                </a:effectLst>
              </a:rPr>
              <a:t>ĐỀ TÀI:</a:t>
            </a:r>
            <a:r>
              <a:rPr lang="en-US" sz="2600" b="1"/>
              <a:t>Áp dụng Selenium + Webdriver cho Webapp automation test</a:t>
            </a:r>
          </a:p>
          <a:p>
            <a:pPr algn="ctr"/>
            <a:endParaRPr lang="en-US" sz="2600" b="1">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5305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400" smtClean="0"/>
              <a:t>Hướng dẫn run TestNG</a:t>
            </a:r>
            <a:endParaRPr lang="en-US" sz="2400"/>
          </a:p>
        </p:txBody>
      </p:sp>
      <p:sp>
        <p:nvSpPr>
          <p:cNvPr id="3" name="Content Placeholder 2"/>
          <p:cNvSpPr>
            <a:spLocks noGrp="1"/>
          </p:cNvSpPr>
          <p:nvPr>
            <p:ph idx="1"/>
          </p:nvPr>
        </p:nvSpPr>
        <p:spPr/>
        <p:txBody>
          <a:bodyPr/>
          <a:lstStyle/>
          <a:p>
            <a:pPr fontAlgn="base"/>
            <a:r>
              <a:rPr lang="en-US"/>
              <a:t>Open class test</a:t>
            </a:r>
          </a:p>
          <a:p>
            <a:pPr fontAlgn="base"/>
            <a:r>
              <a:rPr lang="en-US"/>
              <a:t>Chuột phải chọn Run As</a:t>
            </a:r>
          </a:p>
          <a:p>
            <a:pPr fontAlgn="base"/>
            <a:r>
              <a:rPr lang="en-US"/>
              <a:t>Chọn TestNG Test</a:t>
            </a:r>
          </a:p>
          <a:p>
            <a:endParaRPr lang="en-US"/>
          </a:p>
        </p:txBody>
      </p:sp>
      <p:pic>
        <p:nvPicPr>
          <p:cNvPr id="4" name="Picture 3"/>
          <p:cNvPicPr>
            <a:picLocks noChangeAspect="1"/>
          </p:cNvPicPr>
          <p:nvPr/>
        </p:nvPicPr>
        <p:blipFill>
          <a:blip r:embed="rId2"/>
          <a:stretch>
            <a:fillRect/>
          </a:stretch>
        </p:blipFill>
        <p:spPr>
          <a:xfrm>
            <a:off x="4300152" y="1941151"/>
            <a:ext cx="7282248" cy="4761977"/>
          </a:xfrm>
          <a:prstGeom prst="rect">
            <a:avLst/>
          </a:prstGeom>
        </p:spPr>
      </p:pic>
    </p:spTree>
    <p:extLst>
      <p:ext uri="{BB962C8B-B14F-4D97-AF65-F5344CB8AC3E}">
        <p14:creationId xmlns:p14="http://schemas.microsoft.com/office/powerpoint/2010/main" val="1284322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400"/>
              <a:t>3:Hướng dẫn sử dụng </a:t>
            </a:r>
            <a:r>
              <a:rPr lang="en-US" sz="2400"/>
              <a:t>Selenium + Webdriver cho Webapp automation test</a:t>
            </a:r>
            <a:r>
              <a:rPr lang="vi-VN" sz="2400"/>
              <a:t>?</a:t>
            </a:r>
            <a:r>
              <a:rPr lang="en-US"/>
              <a:t/>
            </a:r>
            <a:br>
              <a:rPr lang="en-US"/>
            </a:br>
            <a:endParaRPr lang="en-US"/>
          </a:p>
        </p:txBody>
      </p:sp>
      <p:sp>
        <p:nvSpPr>
          <p:cNvPr id="3" name="Content Placeholder 2"/>
          <p:cNvSpPr>
            <a:spLocks noGrp="1"/>
          </p:cNvSpPr>
          <p:nvPr>
            <p:ph idx="1"/>
          </p:nvPr>
        </p:nvSpPr>
        <p:spPr/>
        <p:txBody>
          <a:bodyPr/>
          <a:lstStyle/>
          <a:p>
            <a:r>
              <a:rPr lang="vi-VN" smtClean="0"/>
              <a:t>Bước 1 tạo 1 </a:t>
            </a:r>
            <a:r>
              <a:rPr lang="en-US" smtClean="0"/>
              <a:t>package com.WebDriver</a:t>
            </a:r>
            <a:r>
              <a:rPr lang="vi-VN" smtClean="0"/>
              <a:t>,thực hiện Seleniumwebdriver</a:t>
            </a:r>
          </a:p>
          <a:p>
            <a:endParaRPr lang="en-US"/>
          </a:p>
          <a:p>
            <a:endParaRPr lang="en-US"/>
          </a:p>
        </p:txBody>
      </p:sp>
      <p:pic>
        <p:nvPicPr>
          <p:cNvPr id="4" name="Picture 3"/>
          <p:cNvPicPr>
            <a:picLocks noChangeAspect="1"/>
          </p:cNvPicPr>
          <p:nvPr/>
        </p:nvPicPr>
        <p:blipFill>
          <a:blip r:embed="rId2"/>
          <a:stretch>
            <a:fillRect/>
          </a:stretch>
        </p:blipFill>
        <p:spPr>
          <a:xfrm>
            <a:off x="1241572" y="3892778"/>
            <a:ext cx="6494519" cy="1719457"/>
          </a:xfrm>
          <a:prstGeom prst="rect">
            <a:avLst/>
          </a:prstGeom>
        </p:spPr>
      </p:pic>
    </p:spTree>
    <p:extLst>
      <p:ext uri="{BB962C8B-B14F-4D97-AF65-F5344CB8AC3E}">
        <p14:creationId xmlns:p14="http://schemas.microsoft.com/office/powerpoint/2010/main" val="389748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Cho ra kết quả như sau</a:t>
            </a:r>
          </a:p>
          <a:p>
            <a:endParaRPr lang="vi-VN" smtClean="0"/>
          </a:p>
          <a:p>
            <a:endParaRPr lang="vi-VN" smtClean="0"/>
          </a:p>
          <a:p>
            <a:endParaRPr lang="en-US"/>
          </a:p>
        </p:txBody>
      </p:sp>
      <p:pic>
        <p:nvPicPr>
          <p:cNvPr id="4" name="Picture 3"/>
          <p:cNvPicPr>
            <a:picLocks noChangeAspect="1"/>
          </p:cNvPicPr>
          <p:nvPr/>
        </p:nvPicPr>
        <p:blipFill>
          <a:blip r:embed="rId2"/>
          <a:stretch>
            <a:fillRect/>
          </a:stretch>
        </p:blipFill>
        <p:spPr>
          <a:xfrm>
            <a:off x="5127100" y="2491827"/>
            <a:ext cx="6246185" cy="3513915"/>
          </a:xfrm>
          <a:prstGeom prst="rect">
            <a:avLst/>
          </a:prstGeom>
        </p:spPr>
      </p:pic>
      <p:pic>
        <p:nvPicPr>
          <p:cNvPr id="5" name="Picture 4"/>
          <p:cNvPicPr>
            <a:picLocks noChangeAspect="1"/>
          </p:cNvPicPr>
          <p:nvPr/>
        </p:nvPicPr>
        <p:blipFill>
          <a:blip r:embed="rId3"/>
          <a:stretch>
            <a:fillRect/>
          </a:stretch>
        </p:blipFill>
        <p:spPr>
          <a:xfrm>
            <a:off x="177066" y="3690551"/>
            <a:ext cx="4950033" cy="2793632"/>
          </a:xfrm>
          <a:prstGeom prst="rect">
            <a:avLst/>
          </a:prstGeom>
        </p:spPr>
      </p:pic>
    </p:spTree>
    <p:extLst>
      <p:ext uri="{BB962C8B-B14F-4D97-AF65-F5344CB8AC3E}">
        <p14:creationId xmlns:p14="http://schemas.microsoft.com/office/powerpoint/2010/main" val="3389965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Bước 2 :đến với trang đăng ký của webapp</a:t>
            </a:r>
          </a:p>
          <a:p>
            <a:endParaRPr lang="en-US"/>
          </a:p>
        </p:txBody>
      </p:sp>
      <p:pic>
        <p:nvPicPr>
          <p:cNvPr id="4" name="Picture 3"/>
          <p:cNvPicPr>
            <a:picLocks noChangeAspect="1"/>
          </p:cNvPicPr>
          <p:nvPr/>
        </p:nvPicPr>
        <p:blipFill>
          <a:blip r:embed="rId2"/>
          <a:stretch>
            <a:fillRect/>
          </a:stretch>
        </p:blipFill>
        <p:spPr>
          <a:xfrm>
            <a:off x="1242791" y="4040542"/>
            <a:ext cx="3708149" cy="2439201"/>
          </a:xfrm>
          <a:prstGeom prst="rect">
            <a:avLst/>
          </a:prstGeom>
        </p:spPr>
      </p:pic>
      <p:pic>
        <p:nvPicPr>
          <p:cNvPr id="5" name="Picture 4"/>
          <p:cNvPicPr>
            <a:picLocks noChangeAspect="1"/>
          </p:cNvPicPr>
          <p:nvPr/>
        </p:nvPicPr>
        <p:blipFill>
          <a:blip r:embed="rId3"/>
          <a:stretch>
            <a:fillRect/>
          </a:stretch>
        </p:blipFill>
        <p:spPr>
          <a:xfrm>
            <a:off x="5606385" y="4040542"/>
            <a:ext cx="5229955" cy="2439201"/>
          </a:xfrm>
          <a:prstGeom prst="rect">
            <a:avLst/>
          </a:prstGeom>
        </p:spPr>
      </p:pic>
    </p:spTree>
    <p:extLst>
      <p:ext uri="{BB962C8B-B14F-4D97-AF65-F5344CB8AC3E}">
        <p14:creationId xmlns:p14="http://schemas.microsoft.com/office/powerpoint/2010/main" val="555163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Kết quả là:</a:t>
            </a:r>
          </a:p>
          <a:p>
            <a:r>
              <a:rPr lang="vi-VN" smtClean="0"/>
              <a:t>Mình sẽ dùng TestNG và Selenium kiểm tra đăng ký tài khoảng</a:t>
            </a:r>
          </a:p>
          <a:p>
            <a:endParaRPr lang="en-US"/>
          </a:p>
        </p:txBody>
      </p:sp>
      <p:pic>
        <p:nvPicPr>
          <p:cNvPr id="4" name="Picture 3"/>
          <p:cNvPicPr>
            <a:picLocks noChangeAspect="1"/>
          </p:cNvPicPr>
          <p:nvPr/>
        </p:nvPicPr>
        <p:blipFill>
          <a:blip r:embed="rId2"/>
          <a:stretch>
            <a:fillRect/>
          </a:stretch>
        </p:blipFill>
        <p:spPr>
          <a:xfrm>
            <a:off x="2799913" y="2123227"/>
            <a:ext cx="3418008" cy="1621045"/>
          </a:xfrm>
          <a:prstGeom prst="rect">
            <a:avLst/>
          </a:prstGeom>
        </p:spPr>
      </p:pic>
      <p:pic>
        <p:nvPicPr>
          <p:cNvPr id="5" name="Picture 4"/>
          <p:cNvPicPr>
            <a:picLocks noChangeAspect="1"/>
          </p:cNvPicPr>
          <p:nvPr/>
        </p:nvPicPr>
        <p:blipFill>
          <a:blip r:embed="rId3"/>
          <a:stretch>
            <a:fillRect/>
          </a:stretch>
        </p:blipFill>
        <p:spPr>
          <a:xfrm>
            <a:off x="2281613" y="4213860"/>
            <a:ext cx="5377693" cy="2461259"/>
          </a:xfrm>
          <a:prstGeom prst="rect">
            <a:avLst/>
          </a:prstGeom>
        </p:spPr>
      </p:pic>
    </p:spTree>
    <p:extLst>
      <p:ext uri="{BB962C8B-B14F-4D97-AF65-F5344CB8AC3E}">
        <p14:creationId xmlns:p14="http://schemas.microsoft.com/office/powerpoint/2010/main" val="3213979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Kết quả ta được:</a:t>
            </a:r>
          </a:p>
          <a:p>
            <a:r>
              <a:rPr lang="vi-VN" smtClean="0"/>
              <a:t>Sử dụng TestNG nên sẽ kiểm tra đăng ký</a:t>
            </a:r>
            <a:endParaRPr lang="en-US"/>
          </a:p>
        </p:txBody>
      </p:sp>
      <p:pic>
        <p:nvPicPr>
          <p:cNvPr id="4" name="Picture 3"/>
          <p:cNvPicPr>
            <a:picLocks noChangeAspect="1"/>
          </p:cNvPicPr>
          <p:nvPr/>
        </p:nvPicPr>
        <p:blipFill>
          <a:blip r:embed="rId2"/>
          <a:stretch>
            <a:fillRect/>
          </a:stretch>
        </p:blipFill>
        <p:spPr>
          <a:xfrm>
            <a:off x="3679253" y="2222287"/>
            <a:ext cx="3879622" cy="1756589"/>
          </a:xfrm>
          <a:prstGeom prst="rect">
            <a:avLst/>
          </a:prstGeom>
        </p:spPr>
      </p:pic>
      <p:pic>
        <p:nvPicPr>
          <p:cNvPr id="5" name="Picture 4"/>
          <p:cNvPicPr>
            <a:picLocks noChangeAspect="1"/>
          </p:cNvPicPr>
          <p:nvPr/>
        </p:nvPicPr>
        <p:blipFill>
          <a:blip r:embed="rId3"/>
          <a:stretch>
            <a:fillRect/>
          </a:stretch>
        </p:blipFill>
        <p:spPr>
          <a:xfrm>
            <a:off x="5293908" y="4450080"/>
            <a:ext cx="4032807" cy="1997646"/>
          </a:xfrm>
          <a:prstGeom prst="rect">
            <a:avLst/>
          </a:prstGeom>
        </p:spPr>
      </p:pic>
      <p:pic>
        <p:nvPicPr>
          <p:cNvPr id="6" name="Picture 5"/>
          <p:cNvPicPr>
            <a:picLocks noChangeAspect="1"/>
          </p:cNvPicPr>
          <p:nvPr/>
        </p:nvPicPr>
        <p:blipFill>
          <a:blip r:embed="rId4"/>
          <a:stretch>
            <a:fillRect/>
          </a:stretch>
        </p:blipFill>
        <p:spPr>
          <a:xfrm>
            <a:off x="671790" y="4450080"/>
            <a:ext cx="3663989" cy="1997646"/>
          </a:xfrm>
          <a:prstGeom prst="rect">
            <a:avLst/>
          </a:prstGeom>
        </p:spPr>
      </p:pic>
    </p:spTree>
    <p:extLst>
      <p:ext uri="{BB962C8B-B14F-4D97-AF65-F5344CB8AC3E}">
        <p14:creationId xmlns:p14="http://schemas.microsoft.com/office/powerpoint/2010/main" val="4033794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Các thông tin được đưa lên excel eclips</a:t>
            </a:r>
          </a:p>
          <a:p>
            <a:endParaRPr lang="en-US"/>
          </a:p>
        </p:txBody>
      </p:sp>
      <p:pic>
        <p:nvPicPr>
          <p:cNvPr id="4" name="Picture 3"/>
          <p:cNvPicPr>
            <a:picLocks noChangeAspect="1"/>
          </p:cNvPicPr>
          <p:nvPr/>
        </p:nvPicPr>
        <p:blipFill>
          <a:blip r:embed="rId2"/>
          <a:stretch>
            <a:fillRect/>
          </a:stretch>
        </p:blipFill>
        <p:spPr>
          <a:xfrm>
            <a:off x="5846445" y="2222287"/>
            <a:ext cx="5939790" cy="2771140"/>
          </a:xfrm>
          <a:prstGeom prst="rect">
            <a:avLst/>
          </a:prstGeom>
          <a:noFill/>
          <a:ln>
            <a:noFill/>
          </a:ln>
        </p:spPr>
      </p:pic>
      <p:pic>
        <p:nvPicPr>
          <p:cNvPr id="5" name="Picture 4"/>
          <p:cNvPicPr>
            <a:picLocks noChangeAspect="1"/>
          </p:cNvPicPr>
          <p:nvPr/>
        </p:nvPicPr>
        <p:blipFill>
          <a:blip r:embed="rId3"/>
          <a:stretch>
            <a:fillRect/>
          </a:stretch>
        </p:blipFill>
        <p:spPr>
          <a:xfrm>
            <a:off x="5846445" y="5098097"/>
            <a:ext cx="6101080" cy="1370965"/>
          </a:xfrm>
          <a:prstGeom prst="rect">
            <a:avLst/>
          </a:prstGeom>
          <a:noFill/>
          <a:ln>
            <a:noFill/>
          </a:ln>
        </p:spPr>
      </p:pic>
    </p:spTree>
    <p:extLst>
      <p:ext uri="{BB962C8B-B14F-4D97-AF65-F5344CB8AC3E}">
        <p14:creationId xmlns:p14="http://schemas.microsoft.com/office/powerpoint/2010/main" val="1825411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Bước 3 đăng nhập tài khoảng</a:t>
            </a:r>
          </a:p>
          <a:p>
            <a:endParaRPr lang="en-US"/>
          </a:p>
        </p:txBody>
      </p:sp>
      <p:pic>
        <p:nvPicPr>
          <p:cNvPr id="4" name="Picture 3"/>
          <p:cNvPicPr>
            <a:picLocks noChangeAspect="1"/>
          </p:cNvPicPr>
          <p:nvPr/>
        </p:nvPicPr>
        <p:blipFill>
          <a:blip r:embed="rId2"/>
          <a:stretch>
            <a:fillRect/>
          </a:stretch>
        </p:blipFill>
        <p:spPr>
          <a:xfrm>
            <a:off x="5906769" y="2089822"/>
            <a:ext cx="5774467" cy="1553210"/>
          </a:xfrm>
          <a:prstGeom prst="rect">
            <a:avLst/>
          </a:prstGeom>
          <a:noFill/>
          <a:ln>
            <a:noFill/>
          </a:ln>
        </p:spPr>
      </p:pic>
      <p:pic>
        <p:nvPicPr>
          <p:cNvPr id="5" name="Picture 4"/>
          <p:cNvPicPr>
            <a:picLocks noChangeAspect="1"/>
          </p:cNvPicPr>
          <p:nvPr/>
        </p:nvPicPr>
        <p:blipFill>
          <a:blip r:embed="rId3"/>
          <a:stretch>
            <a:fillRect/>
          </a:stretch>
        </p:blipFill>
        <p:spPr>
          <a:xfrm>
            <a:off x="5906770" y="3775497"/>
            <a:ext cx="5774467" cy="716280"/>
          </a:xfrm>
          <a:prstGeom prst="rect">
            <a:avLst/>
          </a:prstGeom>
          <a:noFill/>
          <a:ln>
            <a:noFill/>
          </a:ln>
        </p:spPr>
      </p:pic>
      <p:pic>
        <p:nvPicPr>
          <p:cNvPr id="6" name="Picture 5"/>
          <p:cNvPicPr>
            <a:picLocks noChangeAspect="1"/>
          </p:cNvPicPr>
          <p:nvPr/>
        </p:nvPicPr>
        <p:blipFill>
          <a:blip r:embed="rId4"/>
          <a:stretch>
            <a:fillRect/>
          </a:stretch>
        </p:blipFill>
        <p:spPr>
          <a:xfrm>
            <a:off x="5906770" y="4624242"/>
            <a:ext cx="5774467" cy="1936578"/>
          </a:xfrm>
          <a:prstGeom prst="rect">
            <a:avLst/>
          </a:prstGeom>
          <a:noFill/>
          <a:ln>
            <a:noFill/>
          </a:ln>
        </p:spPr>
      </p:pic>
    </p:spTree>
    <p:extLst>
      <p:ext uri="{BB962C8B-B14F-4D97-AF65-F5344CB8AC3E}">
        <p14:creationId xmlns:p14="http://schemas.microsoft.com/office/powerpoint/2010/main" val="1204046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Kết quả sử dụng testNG kiểm tra</a:t>
            </a:r>
          </a:p>
          <a:p>
            <a:pPr marL="0" indent="0">
              <a:buNone/>
            </a:pPr>
            <a:r>
              <a:rPr lang="vi-VN" smtClean="0"/>
              <a:t> tài khoảng</a:t>
            </a:r>
            <a:endParaRPr lang="en-US"/>
          </a:p>
        </p:txBody>
      </p:sp>
      <p:pic>
        <p:nvPicPr>
          <p:cNvPr id="4" name="Picture 3"/>
          <p:cNvPicPr>
            <a:picLocks noChangeAspect="1"/>
          </p:cNvPicPr>
          <p:nvPr/>
        </p:nvPicPr>
        <p:blipFill>
          <a:blip r:embed="rId2"/>
          <a:stretch>
            <a:fillRect/>
          </a:stretch>
        </p:blipFill>
        <p:spPr>
          <a:xfrm>
            <a:off x="5140961" y="2157562"/>
            <a:ext cx="4368538" cy="2211705"/>
          </a:xfrm>
          <a:prstGeom prst="rect">
            <a:avLst/>
          </a:prstGeom>
          <a:noFill/>
          <a:ln>
            <a:noFill/>
          </a:ln>
        </p:spPr>
      </p:pic>
      <p:pic>
        <p:nvPicPr>
          <p:cNvPr id="5" name="Picture 4"/>
          <p:cNvPicPr>
            <a:picLocks noChangeAspect="1"/>
          </p:cNvPicPr>
          <p:nvPr/>
        </p:nvPicPr>
        <p:blipFill>
          <a:blip r:embed="rId3"/>
          <a:stretch>
            <a:fillRect/>
          </a:stretch>
        </p:blipFill>
        <p:spPr>
          <a:xfrm>
            <a:off x="5140961" y="4410150"/>
            <a:ext cx="4368538" cy="1661160"/>
          </a:xfrm>
          <a:prstGeom prst="rect">
            <a:avLst/>
          </a:prstGeom>
          <a:noFill/>
          <a:ln>
            <a:noFill/>
          </a:ln>
        </p:spPr>
      </p:pic>
    </p:spTree>
    <p:extLst>
      <p:ext uri="{BB962C8B-B14F-4D97-AF65-F5344CB8AC3E}">
        <p14:creationId xmlns:p14="http://schemas.microsoft.com/office/powerpoint/2010/main" val="3581936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Bước 4 Mua hàng</a:t>
            </a:r>
            <a:endParaRPr lang="en-US"/>
          </a:p>
        </p:txBody>
      </p:sp>
      <p:pic>
        <p:nvPicPr>
          <p:cNvPr id="4" name="Picture 3"/>
          <p:cNvPicPr>
            <a:picLocks noChangeAspect="1"/>
          </p:cNvPicPr>
          <p:nvPr/>
        </p:nvPicPr>
        <p:blipFill>
          <a:blip r:embed="rId2"/>
          <a:stretch>
            <a:fillRect/>
          </a:stretch>
        </p:blipFill>
        <p:spPr>
          <a:xfrm>
            <a:off x="1074103" y="2222287"/>
            <a:ext cx="5812790" cy="1034415"/>
          </a:xfrm>
          <a:prstGeom prst="rect">
            <a:avLst/>
          </a:prstGeom>
          <a:noFill/>
          <a:ln>
            <a:noFill/>
          </a:ln>
        </p:spPr>
      </p:pic>
      <p:pic>
        <p:nvPicPr>
          <p:cNvPr id="5" name="Picture 4"/>
          <p:cNvPicPr>
            <a:picLocks noChangeAspect="1"/>
          </p:cNvPicPr>
          <p:nvPr/>
        </p:nvPicPr>
        <p:blipFill>
          <a:blip r:embed="rId3"/>
          <a:stretch>
            <a:fillRect/>
          </a:stretch>
        </p:blipFill>
        <p:spPr>
          <a:xfrm>
            <a:off x="7010400" y="2222287"/>
            <a:ext cx="3633152" cy="2173212"/>
          </a:xfrm>
          <a:prstGeom prst="rect">
            <a:avLst/>
          </a:prstGeom>
          <a:noFill/>
          <a:ln>
            <a:noFill/>
          </a:ln>
        </p:spPr>
      </p:pic>
      <p:pic>
        <p:nvPicPr>
          <p:cNvPr id="6" name="Picture 5"/>
          <p:cNvPicPr>
            <a:picLocks noChangeAspect="1"/>
          </p:cNvPicPr>
          <p:nvPr/>
        </p:nvPicPr>
        <p:blipFill>
          <a:blip r:embed="rId4"/>
          <a:stretch>
            <a:fillRect/>
          </a:stretch>
        </p:blipFill>
        <p:spPr>
          <a:xfrm>
            <a:off x="7086913" y="4662883"/>
            <a:ext cx="3480126" cy="1704658"/>
          </a:xfrm>
          <a:prstGeom prst="rect">
            <a:avLst/>
          </a:prstGeom>
          <a:noFill/>
          <a:ln>
            <a:noFill/>
          </a:ln>
        </p:spPr>
      </p:pic>
    </p:spTree>
    <p:extLst>
      <p:ext uri="{BB962C8B-B14F-4D97-AF65-F5344CB8AC3E}">
        <p14:creationId xmlns:p14="http://schemas.microsoft.com/office/powerpoint/2010/main" val="239143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15330"/>
            <a:ext cx="10571998" cy="1302308"/>
          </a:xfrm>
        </p:spPr>
        <p:txBody>
          <a:bodyPr/>
          <a:lstStyle/>
          <a:p>
            <a:pPr algn="ctr"/>
            <a:r>
              <a:rPr lang="vi-VN" sz="2000" smtClean="0"/>
              <a:t>Tìm hiểu về </a:t>
            </a:r>
            <a:r>
              <a:rPr lang="en-US" sz="2000" smtClean="0"/>
              <a:t>Selenium </a:t>
            </a:r>
            <a:r>
              <a:rPr lang="en-US" sz="2000"/>
              <a:t>+ Webdriver cho Webapp automation test</a:t>
            </a:r>
            <a:r>
              <a:rPr lang="en-US"/>
              <a:t/>
            </a:r>
            <a:br>
              <a:rPr lang="en-US"/>
            </a:br>
            <a:endParaRPr lang="en-US"/>
          </a:p>
        </p:txBody>
      </p:sp>
      <p:sp>
        <p:nvSpPr>
          <p:cNvPr id="3" name="Content Placeholder 2"/>
          <p:cNvSpPr>
            <a:spLocks noGrp="1"/>
          </p:cNvSpPr>
          <p:nvPr>
            <p:ph idx="1"/>
          </p:nvPr>
        </p:nvSpPr>
        <p:spPr/>
        <p:txBody>
          <a:bodyPr/>
          <a:lstStyle/>
          <a:p>
            <a:r>
              <a:rPr lang="vi-VN" sz="2800" b="1" smtClean="0"/>
              <a:t>Gồm có những ý chính sau đây cùng tìm hiểu:</a:t>
            </a:r>
          </a:p>
          <a:p>
            <a:r>
              <a:rPr lang="vi-VN" smtClean="0"/>
              <a:t>1:Selenium</a:t>
            </a:r>
            <a:r>
              <a:rPr lang="en-US" smtClean="0"/>
              <a:t>Webdriver</a:t>
            </a:r>
            <a:r>
              <a:rPr lang="vi-VN" smtClean="0"/>
              <a:t> là gì?</a:t>
            </a:r>
          </a:p>
          <a:p>
            <a:r>
              <a:rPr lang="vi-VN" smtClean="0"/>
              <a:t>2:TestNG là gì?</a:t>
            </a:r>
          </a:p>
          <a:p>
            <a:r>
              <a:rPr lang="vi-VN" smtClean="0"/>
              <a:t>3:Hướng dẫn sử dụng </a:t>
            </a:r>
            <a:r>
              <a:rPr lang="en-US"/>
              <a:t>Selenium + Webdriver cho Webapp </a:t>
            </a:r>
            <a:r>
              <a:rPr lang="en-US"/>
              <a:t>automation </a:t>
            </a:r>
            <a:r>
              <a:rPr lang="en-US" smtClean="0"/>
              <a:t>test</a:t>
            </a:r>
            <a:r>
              <a:rPr lang="vi-VN" smtClean="0"/>
              <a:t>?</a:t>
            </a:r>
            <a:endParaRPr lang="en-US"/>
          </a:p>
        </p:txBody>
      </p:sp>
    </p:spTree>
    <p:extLst>
      <p:ext uri="{BB962C8B-B14F-4D97-AF65-F5344CB8AC3E}">
        <p14:creationId xmlns:p14="http://schemas.microsoft.com/office/powerpoint/2010/main" val="732474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3128" y="2329181"/>
            <a:ext cx="4589505" cy="2303780"/>
          </a:xfrm>
          <a:prstGeom prst="rect">
            <a:avLst/>
          </a:prstGeom>
          <a:noFill/>
          <a:ln>
            <a:noFill/>
          </a:ln>
        </p:spPr>
      </p:pic>
      <p:pic>
        <p:nvPicPr>
          <p:cNvPr id="5" name="Picture 4"/>
          <p:cNvPicPr>
            <a:picLocks noChangeAspect="1"/>
          </p:cNvPicPr>
          <p:nvPr/>
        </p:nvPicPr>
        <p:blipFill>
          <a:blip r:embed="rId3"/>
          <a:stretch>
            <a:fillRect/>
          </a:stretch>
        </p:blipFill>
        <p:spPr>
          <a:xfrm>
            <a:off x="6095999" y="2329181"/>
            <a:ext cx="5631180" cy="2303780"/>
          </a:xfrm>
          <a:prstGeom prst="rect">
            <a:avLst/>
          </a:prstGeom>
          <a:noFill/>
          <a:ln>
            <a:noFill/>
          </a:ln>
        </p:spPr>
      </p:pic>
      <p:pic>
        <p:nvPicPr>
          <p:cNvPr id="6" name="Picture 5"/>
          <p:cNvPicPr>
            <a:picLocks noChangeAspect="1"/>
          </p:cNvPicPr>
          <p:nvPr/>
        </p:nvPicPr>
        <p:blipFill>
          <a:blip r:embed="rId4"/>
          <a:stretch>
            <a:fillRect/>
          </a:stretch>
        </p:blipFill>
        <p:spPr>
          <a:xfrm>
            <a:off x="6095998" y="4813935"/>
            <a:ext cx="5374641" cy="1832610"/>
          </a:xfrm>
          <a:prstGeom prst="rect">
            <a:avLst/>
          </a:prstGeom>
          <a:noFill/>
          <a:ln>
            <a:noFill/>
          </a:ln>
        </p:spPr>
      </p:pic>
      <p:sp>
        <p:nvSpPr>
          <p:cNvPr id="7" name="Oval 6"/>
          <p:cNvSpPr/>
          <p:nvPr/>
        </p:nvSpPr>
        <p:spPr>
          <a:xfrm>
            <a:off x="1341120" y="5036820"/>
            <a:ext cx="3482340" cy="1341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Xuất file excel</a:t>
            </a:r>
          </a:p>
          <a:p>
            <a:pPr algn="ctr"/>
            <a:endParaRPr lang="en-US"/>
          </a:p>
        </p:txBody>
      </p:sp>
    </p:spTree>
    <p:extLst>
      <p:ext uri="{BB962C8B-B14F-4D97-AF65-F5344CB8AC3E}">
        <p14:creationId xmlns:p14="http://schemas.microsoft.com/office/powerpoint/2010/main" val="10964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mtClean="0"/>
              <a:t>Xin cảm ơn thầy và các bạn đã nghe</a:t>
            </a:r>
            <a:endParaRPr lang="en-US"/>
          </a:p>
        </p:txBody>
      </p:sp>
      <p:sp>
        <p:nvSpPr>
          <p:cNvPr id="3" name="Content Placeholder 2"/>
          <p:cNvSpPr>
            <a:spLocks noGrp="1"/>
          </p:cNvSpPr>
          <p:nvPr>
            <p:ph idx="1"/>
          </p:nvPr>
        </p:nvSpPr>
        <p:spPr/>
        <p:txBody>
          <a:bodyPr/>
          <a:lstStyle/>
          <a:p>
            <a:r>
              <a:rPr lang="vi-VN" smtClean="0"/>
              <a:t>Demo</a:t>
            </a:r>
            <a:endParaRPr lang="en-US"/>
          </a:p>
        </p:txBody>
      </p:sp>
    </p:spTree>
    <p:extLst>
      <p:ext uri="{BB962C8B-B14F-4D97-AF65-F5344CB8AC3E}">
        <p14:creationId xmlns:p14="http://schemas.microsoft.com/office/powerpoint/2010/main" val="1217538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085050"/>
          </a:xfrm>
        </p:spPr>
        <p:txBody>
          <a:bodyPr/>
          <a:lstStyle/>
          <a:p>
            <a:pPr algn="ctr"/>
            <a:r>
              <a:rPr lang="vi-VN" sz="2400"/>
              <a:t>1:Selenium</a:t>
            </a:r>
            <a:r>
              <a:rPr lang="en-US" sz="2400"/>
              <a:t>Webdriver</a:t>
            </a:r>
            <a:r>
              <a:rPr lang="vi-VN" sz="2400"/>
              <a:t> là gì?</a:t>
            </a:r>
            <a:r>
              <a:rPr lang="vi-VN"/>
              <a:t/>
            </a:r>
            <a:br>
              <a:rPr lang="vi-VN"/>
            </a:br>
            <a:endParaRPr lang="en-US"/>
          </a:p>
        </p:txBody>
      </p:sp>
      <p:sp>
        <p:nvSpPr>
          <p:cNvPr id="3" name="Content Placeholder 2"/>
          <p:cNvSpPr>
            <a:spLocks noGrp="1"/>
          </p:cNvSpPr>
          <p:nvPr>
            <p:ph idx="1"/>
          </p:nvPr>
        </p:nvSpPr>
        <p:spPr/>
        <p:txBody>
          <a:bodyPr/>
          <a:lstStyle/>
          <a:p>
            <a:r>
              <a:rPr lang="vi-VN"/>
              <a:t>Selenium Webdriver (Se driver) là một tool open source giúp việc thực thi các hành động lên trang web một cách tự động, tất nhiên là tùy vào mục đích và yêu cầu của người viết. Se driver hỗ trợ viết script trên nhiều ngôn ngữ khác nhau: Java, C#, python, PHP… nhưng trong series này mình chỉ giới thiệu Se driver qua ngôn ngữ Java, vì mình chỉ </a:t>
            </a:r>
            <a:r>
              <a:rPr lang="vi-VN"/>
              <a:t>biết </a:t>
            </a:r>
            <a:r>
              <a:rPr lang="vi-VN" smtClean="0"/>
              <a:t>Java.</a:t>
            </a:r>
          </a:p>
          <a:p>
            <a:r>
              <a:rPr lang="vi-VN"/>
              <a:t>Về mặt bản chất, Se driver là một 1 package trong đó có chứa rất nhiều các class, cung cấp các API hay gọi nôm na là thư viện. Vì nó là thư viện nên cách sử dụng nó cũng chả khác gì việc sử dụng nhữngng thư viện khác mà Java đã cung cấp sẵn như java.util hay java.lang.</a:t>
            </a:r>
            <a:endParaRPr lang="en-US"/>
          </a:p>
        </p:txBody>
      </p:sp>
    </p:spTree>
    <p:extLst>
      <p:ext uri="{BB962C8B-B14F-4D97-AF65-F5344CB8AC3E}">
        <p14:creationId xmlns:p14="http://schemas.microsoft.com/office/powerpoint/2010/main" val="314032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400"/>
              <a:t>Để học được Selenium Webdriver thì cần những gì?</a:t>
            </a:r>
            <a:r>
              <a:rPr lang="vi-VN"/>
              <a:t/>
            </a:r>
            <a:br>
              <a:rPr lang="vi-VN"/>
            </a:br>
            <a:endParaRPr lang="en-US"/>
          </a:p>
        </p:txBody>
      </p:sp>
      <p:sp>
        <p:nvSpPr>
          <p:cNvPr id="3" name="Content Placeholder 2"/>
          <p:cNvSpPr>
            <a:spLocks noGrp="1"/>
          </p:cNvSpPr>
          <p:nvPr>
            <p:ph idx="1"/>
          </p:nvPr>
        </p:nvSpPr>
        <p:spPr/>
        <p:txBody>
          <a:bodyPr/>
          <a:lstStyle/>
          <a:p>
            <a:pPr fontAlgn="base"/>
            <a:r>
              <a:rPr lang="vi-VN"/>
              <a:t>Máy tính đã cài Java 8 trở lên và có sẵn 1 bộ IDE soạn thảo code (mình dùng Intellij IDEA).</a:t>
            </a:r>
          </a:p>
          <a:p>
            <a:pPr fontAlgn="base"/>
            <a:r>
              <a:rPr lang="vi-VN"/>
              <a:t>Biết Java cơ bản (nếu không biết thì học :v) Mình có mở lớp </a:t>
            </a:r>
            <a:r>
              <a:rPr lang="vi-VN">
                <a:hlinkClick r:id="rId2"/>
              </a:rPr>
              <a:t>Java for tester</a:t>
            </a:r>
            <a:r>
              <a:rPr lang="vi-VN"/>
              <a:t> cho những người chưa biết gì về lập trình.</a:t>
            </a:r>
          </a:p>
          <a:p>
            <a:pPr fontAlgn="base"/>
            <a:r>
              <a:rPr lang="vi-VN"/>
              <a:t>Cài sẵn các add-on như Chropath / Selector trên Chrome để giúp lấy locator các element trên trang web.</a:t>
            </a:r>
          </a:p>
          <a:p>
            <a:endParaRPr lang="en-US"/>
          </a:p>
        </p:txBody>
      </p:sp>
    </p:spTree>
    <p:extLst>
      <p:ext uri="{BB962C8B-B14F-4D97-AF65-F5344CB8AC3E}">
        <p14:creationId xmlns:p14="http://schemas.microsoft.com/office/powerpoint/2010/main" val="207946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a:t>Cách Selenium Webdriver làm việc?</a:t>
            </a:r>
            <a:r>
              <a:rPr lang="en-US"/>
              <a:t/>
            </a:r>
            <a:br>
              <a:rPr lang="en-US"/>
            </a:br>
            <a:endParaRPr lang="en-US"/>
          </a:p>
        </p:txBody>
      </p:sp>
      <p:sp>
        <p:nvSpPr>
          <p:cNvPr id="3" name="Content Placeholder 2"/>
          <p:cNvSpPr>
            <a:spLocks noGrp="1"/>
          </p:cNvSpPr>
          <p:nvPr>
            <p:ph idx="1"/>
          </p:nvPr>
        </p:nvSpPr>
        <p:spPr/>
        <p:txBody>
          <a:bodyPr/>
          <a:lstStyle/>
          <a:p>
            <a:pPr fontAlgn="base"/>
            <a:r>
              <a:rPr lang="vi-VN"/>
              <a:t>Để </a:t>
            </a:r>
            <a:r>
              <a:rPr lang="vi-VN" smtClean="0"/>
              <a:t>Sedriver </a:t>
            </a:r>
            <a:r>
              <a:rPr lang="vi-VN"/>
              <a:t>có thể mô phỏng hành động như click chuột hay điền giá trị, đầu tiên nó phải xác định được vị trí của element (phần tử) trên trang web mà nó sẽ tương tác. (dựa vào css Selector hoặc Xpath)</a:t>
            </a:r>
          </a:p>
          <a:p>
            <a:pPr fontAlgn="base"/>
            <a:r>
              <a:rPr lang="vi-VN"/>
              <a:t>Sau khi đã xác định được vị trí, thì sẽ xác định hành động đối với element đó. (thông qua các API được viết sẵn trong các gói thư viện của Webdriver, như đã nói ở trên)</a:t>
            </a:r>
          </a:p>
          <a:p>
            <a:pPr fontAlgn="base"/>
            <a:r>
              <a:rPr lang="vi-VN"/>
              <a:t>Sau khi hoàn thành 1 list các hành động theo trình tự ( giống như thực hiện với manual test), ta sẽ kiểm tra xem trang web có thực hiện đúng hay không</a:t>
            </a:r>
          </a:p>
          <a:p>
            <a:endParaRPr lang="en-US"/>
          </a:p>
        </p:txBody>
      </p:sp>
    </p:spTree>
    <p:extLst>
      <p:ext uri="{BB962C8B-B14F-4D97-AF65-F5344CB8AC3E}">
        <p14:creationId xmlns:p14="http://schemas.microsoft.com/office/powerpoint/2010/main" val="4004302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cap="all"/>
              <a:t>VÍ DỤ: KIỂM TRA CHỨC NĂNG LOGIN</a:t>
            </a:r>
            <a:r>
              <a:rPr lang="en-US" cap="all"/>
              <a:t/>
            </a:r>
            <a:br>
              <a:rPr lang="en-US" cap="all"/>
            </a:br>
            <a:endParaRPr lang="en-US"/>
          </a:p>
        </p:txBody>
      </p:sp>
      <p:sp>
        <p:nvSpPr>
          <p:cNvPr id="3" name="Content Placeholder 2"/>
          <p:cNvSpPr>
            <a:spLocks noGrp="1"/>
          </p:cNvSpPr>
          <p:nvPr>
            <p:ph idx="1"/>
          </p:nvPr>
        </p:nvSpPr>
        <p:spPr/>
        <p:txBody>
          <a:bodyPr/>
          <a:lstStyle/>
          <a:p>
            <a:pPr fontAlgn="base"/>
            <a:r>
              <a:rPr lang="vi-VN"/>
              <a:t>Ta cần phải xác định được vị trí của các element: [Username], [Password] và [Submit Button] và nói cho Webdriver biết vị trí của từng thằng.</a:t>
            </a:r>
          </a:p>
          <a:p>
            <a:pPr fontAlgn="base"/>
            <a:r>
              <a:rPr lang="vi-VN"/>
              <a:t>Hành động đối với [Username] và [Password] là nhập dữ liệu, ta sẽ dùng các phương thức nhập dữ liệu. Với [Submit Button] thì ta dùng phương thức mô phỏng Click chuột.</a:t>
            </a:r>
          </a:p>
          <a:p>
            <a:pPr fontAlgn="base"/>
            <a:r>
              <a:rPr lang="vi-VN"/>
              <a:t>Viết câu lệnh kiểm tra xem với dữ liệu nhập vào thì login có thành công hay không bằng cách xem nó có chuyển sang page khác hay vẫn ở lại page Login … Với thao tác bình thường, ta rất dễ có thể kiểm tra được xem Login như thế là Fail hay Pass nhưng với automation, việc này sẽ được check tự động và phải chọn những điểm làm căn cứ để đánh dấu Pass/Fail.</a:t>
            </a:r>
          </a:p>
          <a:p>
            <a:endParaRPr lang="en-US"/>
          </a:p>
        </p:txBody>
      </p:sp>
    </p:spTree>
    <p:extLst>
      <p:ext uri="{BB962C8B-B14F-4D97-AF65-F5344CB8AC3E}">
        <p14:creationId xmlns:p14="http://schemas.microsoft.com/office/powerpoint/2010/main" val="2862784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400"/>
              <a:t>2:TestNG là gì?</a:t>
            </a:r>
            <a:r>
              <a:rPr lang="vi-VN"/>
              <a:t/>
            </a:r>
            <a:br>
              <a:rPr lang="vi-VN"/>
            </a:br>
            <a:endParaRPr lang="en-US"/>
          </a:p>
        </p:txBody>
      </p:sp>
      <p:sp>
        <p:nvSpPr>
          <p:cNvPr id="3" name="Content Placeholder 2"/>
          <p:cNvSpPr>
            <a:spLocks noGrp="1"/>
          </p:cNvSpPr>
          <p:nvPr>
            <p:ph idx="1"/>
          </p:nvPr>
        </p:nvSpPr>
        <p:spPr/>
        <p:txBody>
          <a:bodyPr/>
          <a:lstStyle/>
          <a:p>
            <a:r>
              <a:rPr lang="vi-VN"/>
              <a:t>TestNG là một framework thử nghiệm lấy cảm hứng từ JUnit và NUnit nhưng đem đến một số tính năng mới làm cho nó mạnh hơn và dễ sử dụng </a:t>
            </a:r>
            <a:r>
              <a:rPr lang="vi-VN"/>
              <a:t>hơn</a:t>
            </a:r>
            <a:r>
              <a:rPr lang="vi-VN" smtClean="0"/>
              <a:t>.</a:t>
            </a:r>
          </a:p>
          <a:p>
            <a:r>
              <a:rPr lang="vi-VN"/>
              <a:t>Đây là một framework thử nghiệm mã nguồn mở tự động; trong đó NG của TestNG có nghĩa là Next Generation - Thế hệ tiếp theo. TestNG tương tự như JUnit nhưng mạnh hơn Junit, nhưng nó vẫn được lấy cảm hứng từ JUnit. Nó được thiết kế tốt hơn so với JUnit, đặc biệt là khi kiểm tra các lớp tích hợp.</a:t>
            </a:r>
            <a:endParaRPr lang="en-US"/>
          </a:p>
        </p:txBody>
      </p:sp>
    </p:spTree>
    <p:extLst>
      <p:ext uri="{BB962C8B-B14F-4D97-AF65-F5344CB8AC3E}">
        <p14:creationId xmlns:p14="http://schemas.microsoft.com/office/powerpoint/2010/main" val="34329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a:t>Lợi ích của TestNG</a:t>
            </a:r>
            <a:r>
              <a:rPr lang="en-US"/>
              <a:t/>
            </a:r>
            <a:br>
              <a:rPr lang="en-US"/>
            </a:br>
            <a:endParaRPr lang="en-US"/>
          </a:p>
        </p:txBody>
      </p:sp>
      <p:sp>
        <p:nvSpPr>
          <p:cNvPr id="3" name="Content Placeholder 2"/>
          <p:cNvSpPr>
            <a:spLocks noGrp="1"/>
          </p:cNvSpPr>
          <p:nvPr>
            <p:ph idx="1"/>
          </p:nvPr>
        </p:nvSpPr>
        <p:spPr/>
        <p:txBody>
          <a:bodyPr/>
          <a:lstStyle/>
          <a:p>
            <a:r>
              <a:rPr lang="vi-VN" sz="2200"/>
              <a:t>Có nhiều lợi ích nhưng theo quan điểm của Selenium, ưu điểm chính của TestNG là:</a:t>
            </a:r>
          </a:p>
          <a:p>
            <a:r>
              <a:rPr lang="vi-VN"/>
              <a:t>Nó cho phép tạo ra các bản báo cáo HTML của tiến trình thực thi</a:t>
            </a:r>
          </a:p>
          <a:p>
            <a:r>
              <a:rPr lang="vi-VN"/>
              <a:t>Các chú thích giúp việc kiểm thử dễ dàng hơn</a:t>
            </a:r>
          </a:p>
          <a:p>
            <a:r>
              <a:rPr lang="vi-VN"/>
              <a:t>Các trường hợp kiểm thử có thể được nhóm lại và được ưu tiên dễ dàng hơn</a:t>
            </a:r>
          </a:p>
          <a:p>
            <a:r>
              <a:rPr lang="vi-VN"/>
              <a:t>Có thể kiểm thử song song</a:t>
            </a:r>
          </a:p>
          <a:p>
            <a:r>
              <a:rPr lang="vi-VN"/>
              <a:t>Tạo ra các bản ghi</a:t>
            </a:r>
          </a:p>
          <a:p>
            <a:r>
              <a:rPr lang="vi-VN"/>
              <a:t>Có thể tham số hóa dữ liệu</a:t>
            </a:r>
          </a:p>
          <a:p>
            <a:endParaRPr lang="en-US"/>
          </a:p>
        </p:txBody>
      </p:sp>
    </p:spTree>
    <p:extLst>
      <p:ext uri="{BB962C8B-B14F-4D97-AF65-F5344CB8AC3E}">
        <p14:creationId xmlns:p14="http://schemas.microsoft.com/office/powerpoint/2010/main" val="316344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400" smtClean="0"/>
              <a:t>Các phương thức trong TESTNG</a:t>
            </a:r>
            <a:endParaRPr lang="en-US" sz="2400"/>
          </a:p>
        </p:txBody>
      </p:sp>
      <p:sp>
        <p:nvSpPr>
          <p:cNvPr id="3" name="Content Placeholder 2"/>
          <p:cNvSpPr>
            <a:spLocks noGrp="1"/>
          </p:cNvSpPr>
          <p:nvPr>
            <p:ph idx="1"/>
          </p:nvPr>
        </p:nvSpPr>
        <p:spPr/>
        <p:txBody>
          <a:bodyPr/>
          <a:lstStyle/>
          <a:p>
            <a:r>
              <a:rPr lang="vi-VN"/>
              <a:t>@</a:t>
            </a:r>
            <a:r>
              <a:rPr lang="vi-VN" b="1" i="1"/>
              <a:t>AfterClass</a:t>
            </a:r>
            <a:r>
              <a:rPr lang="vi-VN"/>
              <a:t>: Phương thức chú thích sẽ được chạy sau khi tất cả các phương pháp kiểm tra trong lớp hiện tại đã được chạy.</a:t>
            </a:r>
          </a:p>
          <a:p>
            <a:r>
              <a:rPr lang="vi-VN"/>
              <a:t>@</a:t>
            </a:r>
            <a:r>
              <a:rPr lang="vi-VN" b="1" i="1"/>
              <a:t>BeforeMethod</a:t>
            </a:r>
            <a:r>
              <a:rPr lang="vi-VN"/>
              <a:t>: Phương pháp chú thích sẽ được chạy trước mỗi phương pháp thử.</a:t>
            </a:r>
          </a:p>
          <a:p>
            <a:r>
              <a:rPr lang="vi-VN"/>
              <a:t>@</a:t>
            </a:r>
            <a:r>
              <a:rPr lang="vi-VN" b="1" i="1"/>
              <a:t>AfterMethod</a:t>
            </a:r>
            <a:r>
              <a:rPr lang="vi-VN"/>
              <a:t>: Phương pháp chú thích sẽ được chạy sau mỗi phương pháp thử.</a:t>
            </a:r>
          </a:p>
          <a:p>
            <a:r>
              <a:rPr lang="vi-VN"/>
              <a:t>@</a:t>
            </a:r>
            <a:r>
              <a:rPr lang="vi-VN" b="1" i="1"/>
              <a:t>Test</a:t>
            </a:r>
            <a:r>
              <a:rPr lang="vi-VN"/>
              <a:t>: Phương pháp chú thích là một phần của một test case.</a:t>
            </a:r>
          </a:p>
          <a:p>
            <a:endParaRPr lang="en-US"/>
          </a:p>
        </p:txBody>
      </p:sp>
    </p:spTree>
    <p:extLst>
      <p:ext uri="{BB962C8B-B14F-4D97-AF65-F5344CB8AC3E}">
        <p14:creationId xmlns:p14="http://schemas.microsoft.com/office/powerpoint/2010/main" val="2701879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56</TotalTime>
  <Words>999</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Gothic</vt:lpstr>
      <vt:lpstr>Tahoma</vt:lpstr>
      <vt:lpstr>Verdana</vt:lpstr>
      <vt:lpstr>Wingdings 2</vt:lpstr>
      <vt:lpstr>Quotable</vt:lpstr>
      <vt:lpstr>Báo cáo</vt:lpstr>
      <vt:lpstr>Tìm hiểu về Selenium + Webdriver cho Webapp automation test </vt:lpstr>
      <vt:lpstr>1:SeleniumWebdriver là gì? </vt:lpstr>
      <vt:lpstr>Để học được Selenium Webdriver thì cần những gì? </vt:lpstr>
      <vt:lpstr>Cách Selenium Webdriver làm việc? </vt:lpstr>
      <vt:lpstr>VÍ DỤ: KIỂM TRA CHỨC NĂNG LOGIN </vt:lpstr>
      <vt:lpstr>2:TestNG là gì? </vt:lpstr>
      <vt:lpstr>Lợi ích của TestNG </vt:lpstr>
      <vt:lpstr>Các phương thức trong TESTNG</vt:lpstr>
      <vt:lpstr>Hướng dẫn run TestNG</vt:lpstr>
      <vt:lpstr>3:Hướng dẫn sử dụng Selenium + Webdriver cho Webapp automation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cảm ơn thầy và các bạn đã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ACER</dc:creator>
  <cp:lastModifiedBy>ACER</cp:lastModifiedBy>
  <cp:revision>5</cp:revision>
  <dcterms:created xsi:type="dcterms:W3CDTF">2021-05-20T17:24:46Z</dcterms:created>
  <dcterms:modified xsi:type="dcterms:W3CDTF">2021-05-20T18:21:05Z</dcterms:modified>
</cp:coreProperties>
</file>