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59" r:id="rId5"/>
    <p:sldId id="260" r:id="rId6"/>
    <p:sldId id="262" r:id="rId7"/>
    <p:sldId id="264" r:id="rId8"/>
    <p:sldId id="261"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2" d="100"/>
          <a:sy n="112" d="100"/>
        </p:scale>
        <p:origin x="49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Thursday, January 2, 2025</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1507267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Thursday, January 2, 2025</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160330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Thursday, January 2, 2025</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554527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Thursday, January 2, 2025</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705829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Thursday, January 2, 2025</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075501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Thursday, January 2, 2025</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29032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Thursday, January 2, 2025</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89802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Thursday, January 2, 2025</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130246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Thursday, January 2, 2025</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872181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Thursday, January 2, 2025</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198458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Thursday, January 2, 2025</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446065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fld id="{246CB39B-5F4C-4A7E-9BE3-AAFD45576D16}" type="datetime2">
              <a:rPr lang="en-US" smtClean="0"/>
              <a:t>Thursday, January 2, 2025</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1858678640"/>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D136A1-FF06-B4A9-B761-EFE3054F2A07}"/>
              </a:ext>
            </a:extLst>
          </p:cNvPr>
          <p:cNvSpPr>
            <a:spLocks noGrp="1"/>
          </p:cNvSpPr>
          <p:nvPr>
            <p:ph type="ctrTitle"/>
          </p:nvPr>
        </p:nvSpPr>
        <p:spPr>
          <a:xfrm>
            <a:off x="550864" y="1051551"/>
            <a:ext cx="3565524" cy="2384898"/>
          </a:xfrm>
        </p:spPr>
        <p:txBody>
          <a:bodyPr anchor="b">
            <a:normAutofit/>
          </a:bodyPr>
          <a:lstStyle/>
          <a:p>
            <a:r>
              <a:rPr lang="en-US" sz="4000"/>
              <a:t>Anime Recommender Model</a:t>
            </a:r>
            <a:endParaRPr lang="en-US" sz="4000" dirty="0"/>
          </a:p>
        </p:txBody>
      </p:sp>
      <p:sp>
        <p:nvSpPr>
          <p:cNvPr id="3" name="Subtitle 2">
            <a:extLst>
              <a:ext uri="{FF2B5EF4-FFF2-40B4-BE49-F238E27FC236}">
                <a16:creationId xmlns:a16="http://schemas.microsoft.com/office/drawing/2014/main" id="{4F3667F4-15DD-0161-27A8-8416280E26A2}"/>
              </a:ext>
            </a:extLst>
          </p:cNvPr>
          <p:cNvSpPr>
            <a:spLocks noGrp="1"/>
          </p:cNvSpPr>
          <p:nvPr>
            <p:ph type="subTitle" idx="1"/>
          </p:nvPr>
        </p:nvSpPr>
        <p:spPr>
          <a:xfrm>
            <a:off x="550863" y="3569008"/>
            <a:ext cx="3565525" cy="1731656"/>
          </a:xfrm>
        </p:spPr>
        <p:txBody>
          <a:bodyPr>
            <a:normAutofit/>
          </a:bodyPr>
          <a:lstStyle/>
          <a:p>
            <a:r>
              <a:rPr lang="en-US" sz="2000">
                <a:solidFill>
                  <a:schemeClr val="tx1">
                    <a:alpha val="60000"/>
                  </a:schemeClr>
                </a:solidFill>
              </a:rPr>
              <a:t>Thien-An Bui</a:t>
            </a:r>
            <a:endParaRPr lang="en-US" sz="2000" dirty="0">
              <a:solidFill>
                <a:schemeClr val="tx1">
                  <a:alpha val="60000"/>
                </a:schemeClr>
              </a:solidFill>
            </a:endParaRPr>
          </a:p>
        </p:txBody>
      </p:sp>
      <p:grpSp>
        <p:nvGrpSpPr>
          <p:cNvPr id="11" name="Group 10">
            <a:extLst>
              <a:ext uri="{FF2B5EF4-FFF2-40B4-BE49-F238E27FC236}">
                <a16:creationId xmlns:a16="http://schemas.microsoft.com/office/drawing/2014/main" id="{4592A8CB-0B0A-43A5-86F4-712B0C4696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41850" y="444676"/>
            <a:ext cx="667802" cy="631474"/>
            <a:chOff x="10478914" y="1506691"/>
            <a:chExt cx="667802" cy="631474"/>
          </a:xfrm>
        </p:grpSpPr>
        <p:sp>
          <p:nvSpPr>
            <p:cNvPr id="12" name="Freeform: Shape 11">
              <a:extLst>
                <a:ext uri="{FF2B5EF4-FFF2-40B4-BE49-F238E27FC236}">
                  <a16:creationId xmlns:a16="http://schemas.microsoft.com/office/drawing/2014/main" id="{4C63B2AC-3D19-416D-A37F-2DDA8A3651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Oval 12">
              <a:extLst>
                <a:ext uri="{FF2B5EF4-FFF2-40B4-BE49-F238E27FC236}">
                  <a16:creationId xmlns:a16="http://schemas.microsoft.com/office/drawing/2014/main" id="{8A474391-1271-45F9-A39C-8641371ABC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4" name="Picture 3" descr="Gradient pastel colors on a top view">
            <a:extLst>
              <a:ext uri="{FF2B5EF4-FFF2-40B4-BE49-F238E27FC236}">
                <a16:creationId xmlns:a16="http://schemas.microsoft.com/office/drawing/2014/main" id="{8CEE7F9C-E5E2-E056-735A-29DD8BB753BD}"/>
              </a:ext>
            </a:extLst>
          </p:cNvPr>
          <p:cNvPicPr>
            <a:picLocks noChangeAspect="1"/>
          </p:cNvPicPr>
          <p:nvPr/>
        </p:nvPicPr>
        <p:blipFill rotWithShape="1">
          <a:blip r:embed="rId2"/>
          <a:srcRect l="24236" r="3265" b="-1"/>
          <a:stretch/>
        </p:blipFill>
        <p:spPr>
          <a:xfrm>
            <a:off x="4743450" y="10"/>
            <a:ext cx="7448551" cy="6857990"/>
          </a:xfrm>
          <a:custGeom>
            <a:avLst/>
            <a:gdLst/>
            <a:ahLst/>
            <a:cxnLst/>
            <a:rect l="l" t="t" r="r" b="b"/>
            <a:pathLst>
              <a:path w="7448551" h="6858000">
                <a:moveTo>
                  <a:pt x="0" y="0"/>
                </a:moveTo>
                <a:lnTo>
                  <a:pt x="7448551" y="0"/>
                </a:lnTo>
                <a:lnTo>
                  <a:pt x="7448551" y="6858000"/>
                </a:lnTo>
                <a:lnTo>
                  <a:pt x="0" y="6858000"/>
                </a:lnTo>
                <a:close/>
              </a:path>
            </a:pathLst>
          </a:custGeom>
        </p:spPr>
      </p:pic>
      <p:sp>
        <p:nvSpPr>
          <p:cNvPr id="15" name="Rectangle 14">
            <a:extLst>
              <a:ext uri="{FF2B5EF4-FFF2-40B4-BE49-F238E27FC236}">
                <a16:creationId xmlns:a16="http://schemas.microsoft.com/office/drawing/2014/main" id="{41AC6C06-99FE-4BA1-BC82-8406A424CD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7AEC842D-C905-4DEA-B1C3-CA51995C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21219" y="5433223"/>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175555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5735F-CCCB-8860-BA95-09C7C9C6358A}"/>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9486ED79-8E69-0AFA-2156-9CF92249D4A6}"/>
              </a:ext>
            </a:extLst>
          </p:cNvPr>
          <p:cNvSpPr>
            <a:spLocks noGrp="1"/>
          </p:cNvSpPr>
          <p:nvPr>
            <p:ph idx="1"/>
          </p:nvPr>
        </p:nvSpPr>
        <p:spPr/>
        <p:txBody>
          <a:bodyPr>
            <a:normAutofit fontScale="62500" lnSpcReduction="20000"/>
          </a:bodyPr>
          <a:lstStyle/>
          <a:p>
            <a:r>
              <a:rPr lang="en-US" dirty="0"/>
              <a:t>Streaming platforms have become increasingly competitive and commonplace in today’s entertainment industry. Companies like Netflix and Crunchyroll both provide anime selections for users to stream and have sought ways to differentiate themselves to retain and grow their customer basis.</a:t>
            </a:r>
          </a:p>
          <a:p>
            <a:r>
              <a:rPr lang="en-US" dirty="0"/>
              <a:t>Our goal is to enhance the user experience on our anime streaming platform by implementing a robust anime recommender system. Many users on our platform have diverse preferences, and the vast catalog of </a:t>
            </a:r>
            <a:r>
              <a:rPr lang="en-US" dirty="0" err="1"/>
              <a:t>animes</a:t>
            </a:r>
            <a:r>
              <a:rPr lang="en-US" dirty="0"/>
              <a:t> available can be overwhelming. Users often struggle to discover </a:t>
            </a:r>
            <a:r>
              <a:rPr lang="en-US" dirty="0" err="1"/>
              <a:t>animes</a:t>
            </a:r>
            <a:r>
              <a:rPr lang="en-US" dirty="0"/>
              <a:t> aligned with their tastes and interests, leading to suboptimal engagement and potential dissatisfaction. </a:t>
            </a:r>
          </a:p>
          <a:p>
            <a:r>
              <a:rPr lang="en-US" dirty="0"/>
              <a:t>The current absence of a personalized recommendation system hinders our ability to provide tailored content suggestions, leading to missed opportunities for user retention and increased platform utilization. Therefore, the challenge at hand is to design and implement an anime recommender model that leverages user preferences, historical interactions, and collaborative filtering techniques to deliver accurate and personalized anime recommendations.</a:t>
            </a:r>
          </a:p>
          <a:p>
            <a:r>
              <a:rPr lang="en-US" dirty="0"/>
              <a:t>By addressing this challenge, our aim is to create a seamless and enjoyable user experience, increase user engagement, and foster a stronger connection between users and our platform. Through the successful implementation of the recommender system, we anticipate an improvement in user satisfaction, longer session durations, and a higher likelihood of users discovering </a:t>
            </a:r>
            <a:r>
              <a:rPr lang="en-US" dirty="0" err="1"/>
              <a:t>animes</a:t>
            </a:r>
            <a:r>
              <a:rPr lang="en-US" dirty="0"/>
              <a:t> that resonate with their preferences. </a:t>
            </a:r>
          </a:p>
        </p:txBody>
      </p:sp>
      <p:pic>
        <p:nvPicPr>
          <p:cNvPr id="4" name="Graphic 3" descr="Head with Gears">
            <a:extLst>
              <a:ext uri="{FF2B5EF4-FFF2-40B4-BE49-F238E27FC236}">
                <a16:creationId xmlns:a16="http://schemas.microsoft.com/office/drawing/2014/main" id="{72FE50F5-A337-9F0E-1E9A-BEE2577E3FD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03633" y="248826"/>
            <a:ext cx="1453049" cy="1453049"/>
          </a:xfrm>
          <a:custGeom>
            <a:avLst/>
            <a:gdLst/>
            <a:ahLst/>
            <a:cxnLst/>
            <a:rect l="l" t="t" r="r" b="b"/>
            <a:pathLst>
              <a:path w="7345363" h="5761037">
                <a:moveTo>
                  <a:pt x="0" y="0"/>
                </a:moveTo>
                <a:lnTo>
                  <a:pt x="7345363" y="0"/>
                </a:lnTo>
                <a:lnTo>
                  <a:pt x="7345363" y="5761037"/>
                </a:lnTo>
                <a:lnTo>
                  <a:pt x="0" y="5761037"/>
                </a:lnTo>
                <a:close/>
              </a:path>
            </a:pathLst>
          </a:custGeom>
        </p:spPr>
      </p:pic>
    </p:spTree>
    <p:extLst>
      <p:ext uri="{BB962C8B-B14F-4D97-AF65-F5344CB8AC3E}">
        <p14:creationId xmlns:p14="http://schemas.microsoft.com/office/powerpoint/2010/main" val="67593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90D57-09FA-3FDD-C3CE-C22AE7731E94}"/>
              </a:ext>
            </a:extLst>
          </p:cNvPr>
          <p:cNvSpPr>
            <a:spLocks noGrp="1"/>
          </p:cNvSpPr>
          <p:nvPr>
            <p:ph type="title"/>
          </p:nvPr>
        </p:nvSpPr>
        <p:spPr/>
        <p:txBody>
          <a:bodyPr/>
          <a:lstStyle/>
          <a:p>
            <a:r>
              <a:rPr lang="en-US" dirty="0"/>
              <a:t>Assumptions / Hypotheses</a:t>
            </a:r>
          </a:p>
        </p:txBody>
      </p:sp>
      <p:sp>
        <p:nvSpPr>
          <p:cNvPr id="3" name="Content Placeholder 2">
            <a:extLst>
              <a:ext uri="{FF2B5EF4-FFF2-40B4-BE49-F238E27FC236}">
                <a16:creationId xmlns:a16="http://schemas.microsoft.com/office/drawing/2014/main" id="{E5C04156-AC4A-3E4A-0221-25CB7E446A75}"/>
              </a:ext>
            </a:extLst>
          </p:cNvPr>
          <p:cNvSpPr>
            <a:spLocks noGrp="1"/>
          </p:cNvSpPr>
          <p:nvPr>
            <p:ph idx="1"/>
          </p:nvPr>
        </p:nvSpPr>
        <p:spPr/>
        <p:txBody>
          <a:bodyPr/>
          <a:lstStyle/>
          <a:p>
            <a:r>
              <a:rPr lang="en-US" dirty="0"/>
              <a:t>All user profiles have at least one favorited anime. </a:t>
            </a:r>
          </a:p>
          <a:p>
            <a:r>
              <a:rPr lang="en-US" dirty="0"/>
              <a:t>We believe that a combination of user-item collaborative filtering will be more effective than using item-item or user-user filtering alone.</a:t>
            </a:r>
          </a:p>
        </p:txBody>
      </p:sp>
    </p:spTree>
    <p:extLst>
      <p:ext uri="{BB962C8B-B14F-4D97-AF65-F5344CB8AC3E}">
        <p14:creationId xmlns:p14="http://schemas.microsoft.com/office/powerpoint/2010/main" val="2314854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C720CE-11C5-D010-CC86-2E4D97CF1E94}"/>
              </a:ext>
            </a:extLst>
          </p:cNvPr>
          <p:cNvSpPr>
            <a:spLocks noGrp="1"/>
          </p:cNvSpPr>
          <p:nvPr>
            <p:ph type="title"/>
          </p:nvPr>
        </p:nvSpPr>
        <p:spPr>
          <a:xfrm>
            <a:off x="550864" y="549275"/>
            <a:ext cx="3565524" cy="1997855"/>
          </a:xfrm>
        </p:spPr>
        <p:txBody>
          <a:bodyPr wrap="square" anchor="b">
            <a:normAutofit/>
          </a:bodyPr>
          <a:lstStyle/>
          <a:p>
            <a:pPr>
              <a:lnSpc>
                <a:spcPct val="90000"/>
              </a:lnSpc>
            </a:pPr>
            <a:r>
              <a:rPr lang="en-US" dirty="0"/>
              <a:t>Exploratory Data Analysis</a:t>
            </a:r>
            <a:endParaRPr lang="en-US"/>
          </a:p>
        </p:txBody>
      </p:sp>
      <p:sp>
        <p:nvSpPr>
          <p:cNvPr id="16" name="Rectangle 15">
            <a:extLst>
              <a:ext uri="{FF2B5EF4-FFF2-40B4-BE49-F238E27FC236}">
                <a16:creationId xmlns:a16="http://schemas.microsoft.com/office/drawing/2014/main" id="{FB65C8B9-47B1-4A8D-B361-991241BB9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900" y="1"/>
            <a:ext cx="7641100" cy="6858000"/>
          </a:xfrm>
          <a:prstGeom prst="rect">
            <a:avLst/>
          </a:prstGeom>
          <a:solidFill>
            <a:schemeClr val="bg2">
              <a:lumMod val="25000"/>
              <a:lumOff val="7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9FEFC1D-4E8B-4208-BFB8-A0A1D6F3BD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C812627-3F69-3526-3C0F-A75DFED7BF40}"/>
              </a:ext>
            </a:extLst>
          </p:cNvPr>
          <p:cNvSpPr>
            <a:spLocks noGrp="1"/>
          </p:cNvSpPr>
          <p:nvPr>
            <p:ph idx="1"/>
          </p:nvPr>
        </p:nvSpPr>
        <p:spPr>
          <a:xfrm>
            <a:off x="550863" y="2677306"/>
            <a:ext cx="3565525" cy="3415519"/>
          </a:xfrm>
        </p:spPr>
        <p:txBody>
          <a:bodyPr anchor="t">
            <a:normAutofit/>
          </a:bodyPr>
          <a:lstStyle/>
          <a:p>
            <a:r>
              <a:rPr lang="en-US" sz="1600" dirty="0"/>
              <a:t>The vast majority of user profiles are young adults between the age of 20-40 and are predominantly male.</a:t>
            </a:r>
          </a:p>
          <a:p>
            <a:r>
              <a:rPr lang="en-US" sz="1600" dirty="0"/>
              <a:t>Profiles typically have about 5 favorited </a:t>
            </a:r>
            <a:r>
              <a:rPr lang="en-US" sz="1600" dirty="0" err="1"/>
              <a:t>animes</a:t>
            </a:r>
            <a:r>
              <a:rPr lang="en-US" sz="1600" dirty="0"/>
              <a:t>.</a:t>
            </a:r>
          </a:p>
          <a:p>
            <a:r>
              <a:rPr lang="en-US" sz="1600" dirty="0"/>
              <a:t>There are a wide range of anime genres available in the dataset, with comedy and </a:t>
            </a:r>
            <a:r>
              <a:rPr lang="en-US" sz="1600" dirty="0" err="1"/>
              <a:t>shounen</a:t>
            </a:r>
            <a:r>
              <a:rPr lang="en-US" sz="1600" dirty="0"/>
              <a:t> (young male) leading the charts.</a:t>
            </a:r>
          </a:p>
        </p:txBody>
      </p:sp>
      <p:pic>
        <p:nvPicPr>
          <p:cNvPr id="9" name="Picture 8">
            <a:extLst>
              <a:ext uri="{FF2B5EF4-FFF2-40B4-BE49-F238E27FC236}">
                <a16:creationId xmlns:a16="http://schemas.microsoft.com/office/drawing/2014/main" id="{6BD23C4C-1DA8-352E-6C4B-BA7C95B16321}"/>
              </a:ext>
            </a:extLst>
          </p:cNvPr>
          <p:cNvPicPr>
            <a:picLocks noChangeAspect="1"/>
          </p:cNvPicPr>
          <p:nvPr/>
        </p:nvPicPr>
        <p:blipFill>
          <a:blip r:embed="rId2"/>
          <a:stretch>
            <a:fillRect/>
          </a:stretch>
        </p:blipFill>
        <p:spPr>
          <a:xfrm>
            <a:off x="4896489" y="988122"/>
            <a:ext cx="3539270" cy="4881751"/>
          </a:xfrm>
          <a:custGeom>
            <a:avLst/>
            <a:gdLst/>
            <a:ahLst/>
            <a:cxnLst/>
            <a:rect l="l" t="t" r="r" b="b"/>
            <a:pathLst>
              <a:path w="2771776" h="2771776">
                <a:moveTo>
                  <a:pt x="0" y="0"/>
                </a:moveTo>
                <a:lnTo>
                  <a:pt x="2771776" y="0"/>
                </a:lnTo>
                <a:lnTo>
                  <a:pt x="2771776" y="2771776"/>
                </a:lnTo>
                <a:lnTo>
                  <a:pt x="0" y="2771776"/>
                </a:lnTo>
                <a:close/>
              </a:path>
            </a:pathLst>
          </a:custGeom>
        </p:spPr>
      </p:pic>
      <p:pic>
        <p:nvPicPr>
          <p:cNvPr id="7" name="Picture 6">
            <a:extLst>
              <a:ext uri="{FF2B5EF4-FFF2-40B4-BE49-F238E27FC236}">
                <a16:creationId xmlns:a16="http://schemas.microsoft.com/office/drawing/2014/main" id="{1BABF5DD-DC97-8A09-BB7B-A285A76B6813}"/>
              </a:ext>
            </a:extLst>
          </p:cNvPr>
          <p:cNvPicPr>
            <a:picLocks noChangeAspect="1"/>
          </p:cNvPicPr>
          <p:nvPr/>
        </p:nvPicPr>
        <p:blipFill>
          <a:blip r:embed="rId3"/>
          <a:stretch>
            <a:fillRect/>
          </a:stretch>
        </p:blipFill>
        <p:spPr>
          <a:xfrm>
            <a:off x="8561451" y="988121"/>
            <a:ext cx="3569650" cy="2394277"/>
          </a:xfrm>
          <a:custGeom>
            <a:avLst/>
            <a:gdLst/>
            <a:ahLst/>
            <a:cxnLst/>
            <a:rect l="l" t="t" r="r" b="b"/>
            <a:pathLst>
              <a:path w="2771775" h="2771775">
                <a:moveTo>
                  <a:pt x="0" y="0"/>
                </a:moveTo>
                <a:lnTo>
                  <a:pt x="2771775" y="0"/>
                </a:lnTo>
                <a:lnTo>
                  <a:pt x="2771775" y="2771775"/>
                </a:lnTo>
                <a:lnTo>
                  <a:pt x="0" y="2771775"/>
                </a:lnTo>
                <a:close/>
              </a:path>
            </a:pathLst>
          </a:custGeom>
        </p:spPr>
      </p:pic>
      <p:pic>
        <p:nvPicPr>
          <p:cNvPr id="5" name="Picture 4">
            <a:extLst>
              <a:ext uri="{FF2B5EF4-FFF2-40B4-BE49-F238E27FC236}">
                <a16:creationId xmlns:a16="http://schemas.microsoft.com/office/drawing/2014/main" id="{A4E76E40-0C1A-6100-2BC7-D73D28EF3F39}"/>
              </a:ext>
            </a:extLst>
          </p:cNvPr>
          <p:cNvPicPr>
            <a:picLocks noChangeAspect="1"/>
          </p:cNvPicPr>
          <p:nvPr/>
        </p:nvPicPr>
        <p:blipFill>
          <a:blip r:embed="rId4"/>
          <a:stretch>
            <a:fillRect/>
          </a:stretch>
        </p:blipFill>
        <p:spPr>
          <a:xfrm>
            <a:off x="8561451" y="3545633"/>
            <a:ext cx="3569650" cy="2346248"/>
          </a:xfrm>
          <a:custGeom>
            <a:avLst/>
            <a:gdLst/>
            <a:ahLst/>
            <a:cxnLst/>
            <a:rect l="l" t="t" r="r" b="b"/>
            <a:pathLst>
              <a:path w="4090132" h="5759450">
                <a:moveTo>
                  <a:pt x="0" y="0"/>
                </a:moveTo>
                <a:lnTo>
                  <a:pt x="4090132" y="0"/>
                </a:lnTo>
                <a:lnTo>
                  <a:pt x="4090132" y="5759450"/>
                </a:lnTo>
                <a:lnTo>
                  <a:pt x="0" y="5759450"/>
                </a:lnTo>
                <a:close/>
              </a:path>
            </a:pathLst>
          </a:custGeom>
        </p:spPr>
      </p:pic>
    </p:spTree>
    <p:extLst>
      <p:ext uri="{BB962C8B-B14F-4D97-AF65-F5344CB8AC3E}">
        <p14:creationId xmlns:p14="http://schemas.microsoft.com/office/powerpoint/2010/main" val="282099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21249-0662-3709-AE6B-83E5A2CF80B8}"/>
              </a:ext>
            </a:extLst>
          </p:cNvPr>
          <p:cNvSpPr>
            <a:spLocks noGrp="1"/>
          </p:cNvSpPr>
          <p:nvPr>
            <p:ph type="title"/>
          </p:nvPr>
        </p:nvSpPr>
        <p:spPr/>
        <p:txBody>
          <a:bodyPr/>
          <a:lstStyle/>
          <a:p>
            <a:r>
              <a:rPr lang="en-US" dirty="0"/>
              <a:t>Feature Engineering</a:t>
            </a:r>
          </a:p>
        </p:txBody>
      </p:sp>
      <p:sp>
        <p:nvSpPr>
          <p:cNvPr id="3" name="Content Placeholder 2">
            <a:extLst>
              <a:ext uri="{FF2B5EF4-FFF2-40B4-BE49-F238E27FC236}">
                <a16:creationId xmlns:a16="http://schemas.microsoft.com/office/drawing/2014/main" id="{8F4FE6DC-A90A-883B-7C4D-E256B19C8362}"/>
              </a:ext>
            </a:extLst>
          </p:cNvPr>
          <p:cNvSpPr>
            <a:spLocks noGrp="1"/>
          </p:cNvSpPr>
          <p:nvPr>
            <p:ph idx="1"/>
          </p:nvPr>
        </p:nvSpPr>
        <p:spPr/>
        <p:txBody>
          <a:bodyPr/>
          <a:lstStyle/>
          <a:p>
            <a:r>
              <a:rPr lang="en-US" dirty="0"/>
              <a:t>We removed profiles with no </a:t>
            </a:r>
            <a:r>
              <a:rPr lang="en-US" dirty="0" err="1"/>
              <a:t>animes</a:t>
            </a:r>
            <a:r>
              <a:rPr lang="en-US" dirty="0"/>
              <a:t> in their favorites list.</a:t>
            </a:r>
          </a:p>
          <a:p>
            <a:r>
              <a:rPr lang="en-US" dirty="0"/>
              <a:t>We made a new dataset that contains each user profile’s UID number and dummy variables for each anime. </a:t>
            </a:r>
          </a:p>
          <a:p>
            <a:pPr lvl="1"/>
            <a:r>
              <a:rPr lang="en-US" dirty="0"/>
              <a:t>Profiles with a given anime favorited would return a value of 1 in the associated column, and 0 otherwise.</a:t>
            </a:r>
          </a:p>
        </p:txBody>
      </p:sp>
    </p:spTree>
    <p:extLst>
      <p:ext uri="{BB962C8B-B14F-4D97-AF65-F5344CB8AC3E}">
        <p14:creationId xmlns:p14="http://schemas.microsoft.com/office/powerpoint/2010/main" val="3168918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F9260-9EFA-86A7-8FA9-B288CAB56BD3}"/>
              </a:ext>
            </a:extLst>
          </p:cNvPr>
          <p:cNvSpPr>
            <a:spLocks noGrp="1"/>
          </p:cNvSpPr>
          <p:nvPr>
            <p:ph type="title"/>
          </p:nvPr>
        </p:nvSpPr>
        <p:spPr/>
        <p:txBody>
          <a:bodyPr/>
          <a:lstStyle/>
          <a:p>
            <a:r>
              <a:rPr lang="en-US" dirty="0"/>
              <a:t>Proposed Model</a:t>
            </a:r>
          </a:p>
        </p:txBody>
      </p:sp>
      <p:sp>
        <p:nvSpPr>
          <p:cNvPr id="3" name="Content Placeholder 2">
            <a:extLst>
              <a:ext uri="{FF2B5EF4-FFF2-40B4-BE49-F238E27FC236}">
                <a16:creationId xmlns:a16="http://schemas.microsoft.com/office/drawing/2014/main" id="{8A1C6C2E-E633-39D3-C75F-8D7E3BD7A2DA}"/>
              </a:ext>
            </a:extLst>
          </p:cNvPr>
          <p:cNvSpPr>
            <a:spLocks noGrp="1"/>
          </p:cNvSpPr>
          <p:nvPr>
            <p:ph idx="1"/>
          </p:nvPr>
        </p:nvSpPr>
        <p:spPr/>
        <p:txBody>
          <a:bodyPr>
            <a:normAutofit fontScale="85000" lnSpcReduction="20000"/>
          </a:bodyPr>
          <a:lstStyle/>
          <a:p>
            <a:r>
              <a:rPr lang="en-US" dirty="0"/>
              <a:t>We calculate the cosine similarity between the target user and all other users in the dataset, considering their anime-watching history using their favorited </a:t>
            </a:r>
            <a:r>
              <a:rPr lang="en-US" dirty="0" err="1"/>
              <a:t>animes</a:t>
            </a:r>
            <a:r>
              <a:rPr lang="en-US" dirty="0"/>
              <a:t>. This similarity score quantifies the likeness between users based on their anime preferences.</a:t>
            </a:r>
          </a:p>
          <a:p>
            <a:r>
              <a:rPr lang="en-US" dirty="0"/>
              <a:t>We identify the top users most similar to the target user using the computed cosine similarity scores.</a:t>
            </a:r>
          </a:p>
          <a:p>
            <a:r>
              <a:rPr lang="en-US" dirty="0"/>
              <a:t>Recommendation scores are calculated for each user-anime pair, incorporating both user preferences and similarity scores.</a:t>
            </a:r>
          </a:p>
          <a:p>
            <a:r>
              <a:rPr lang="en-US" dirty="0"/>
              <a:t>We sum the recommendation scores across similar users for each anime, effectively combining the collaborative filtering approach with the user's own preferences.</a:t>
            </a:r>
          </a:p>
          <a:p>
            <a:r>
              <a:rPr lang="en-US" dirty="0" err="1"/>
              <a:t>Animes</a:t>
            </a:r>
            <a:r>
              <a:rPr lang="en-US" dirty="0"/>
              <a:t> already watched by the target user are excluded from the recommendation list to. ensure that we are not recommending shows that the user has already seen.</a:t>
            </a:r>
          </a:p>
        </p:txBody>
      </p:sp>
    </p:spTree>
    <p:extLst>
      <p:ext uri="{BB962C8B-B14F-4D97-AF65-F5344CB8AC3E}">
        <p14:creationId xmlns:p14="http://schemas.microsoft.com/office/powerpoint/2010/main" val="4231337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59646-8885-53C5-3B46-CDCD92A20115}"/>
              </a:ext>
            </a:extLst>
          </p:cNvPr>
          <p:cNvSpPr>
            <a:spLocks noGrp="1"/>
          </p:cNvSpPr>
          <p:nvPr>
            <p:ph type="title"/>
          </p:nvPr>
        </p:nvSpPr>
        <p:spPr/>
        <p:txBody>
          <a:bodyPr/>
          <a:lstStyle/>
          <a:p>
            <a:r>
              <a:rPr lang="en-US" dirty="0"/>
              <a:t>Testing for Overfitting</a:t>
            </a:r>
          </a:p>
        </p:txBody>
      </p:sp>
      <p:sp>
        <p:nvSpPr>
          <p:cNvPr id="3" name="Content Placeholder 2">
            <a:extLst>
              <a:ext uri="{FF2B5EF4-FFF2-40B4-BE49-F238E27FC236}">
                <a16:creationId xmlns:a16="http://schemas.microsoft.com/office/drawing/2014/main" id="{7AF4E587-1159-E9E8-671A-0498F7183F35}"/>
              </a:ext>
            </a:extLst>
          </p:cNvPr>
          <p:cNvSpPr>
            <a:spLocks noGrp="1"/>
          </p:cNvSpPr>
          <p:nvPr>
            <p:ph idx="1"/>
          </p:nvPr>
        </p:nvSpPr>
        <p:spPr/>
        <p:txBody>
          <a:bodyPr/>
          <a:lstStyle/>
          <a:p>
            <a:r>
              <a:rPr lang="en-US" dirty="0"/>
              <a:t>We ran the algorithm on a user profile with a vastly different composition than the original test profile, which was a male user with a variety of genres. </a:t>
            </a:r>
          </a:p>
          <a:p>
            <a:r>
              <a:rPr lang="en-US" dirty="0"/>
              <a:t>This overfitting test was conducted on a female account with favorited shows trending heavily towards romance and female-oriented genres.</a:t>
            </a:r>
          </a:p>
          <a:p>
            <a:r>
              <a:rPr lang="en-US" dirty="0"/>
              <a:t>The recommender did suggest titles that were relevant to the user profile, but also included shows that fall outside of the user’s favorited genres. These outlier recommendations tended to be male-oriented, mainstream/popular shows.</a:t>
            </a:r>
          </a:p>
        </p:txBody>
      </p:sp>
    </p:spTree>
    <p:extLst>
      <p:ext uri="{BB962C8B-B14F-4D97-AF65-F5344CB8AC3E}">
        <p14:creationId xmlns:p14="http://schemas.microsoft.com/office/powerpoint/2010/main" val="2860868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E5938-4015-DAD8-6D43-A52363CEF63B}"/>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ECC7F987-8528-20A0-1E99-C084331EB804}"/>
              </a:ext>
            </a:extLst>
          </p:cNvPr>
          <p:cNvSpPr>
            <a:spLocks noGrp="1"/>
          </p:cNvSpPr>
          <p:nvPr>
            <p:ph idx="1"/>
          </p:nvPr>
        </p:nvSpPr>
        <p:spPr/>
        <p:txBody>
          <a:bodyPr/>
          <a:lstStyle/>
          <a:p>
            <a:r>
              <a:rPr lang="en-US" dirty="0"/>
              <a:t>The model strikes a balance between user-specific preferences and broader trends in the user community, resulting in a set of recommendations tailored to enhance user satisfaction and engagement.</a:t>
            </a:r>
          </a:p>
          <a:p>
            <a:r>
              <a:rPr lang="en-US" dirty="0"/>
              <a:t>The model performs well for male user profiles. </a:t>
            </a:r>
          </a:p>
          <a:p>
            <a:r>
              <a:rPr lang="en-US" dirty="0"/>
              <a:t>The model does recommend titles relevant for female profiles, but also includes popular male-oriented shows as well.</a:t>
            </a:r>
          </a:p>
        </p:txBody>
      </p:sp>
    </p:spTree>
    <p:extLst>
      <p:ext uri="{BB962C8B-B14F-4D97-AF65-F5344CB8AC3E}">
        <p14:creationId xmlns:p14="http://schemas.microsoft.com/office/powerpoint/2010/main" val="1105486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FC0BD-E84F-E6CF-0239-FA4851F4D98E}"/>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5FE7BCFF-7876-3E1D-36AA-887C7C043515}"/>
              </a:ext>
            </a:extLst>
          </p:cNvPr>
          <p:cNvSpPr>
            <a:spLocks noGrp="1"/>
          </p:cNvSpPr>
          <p:nvPr>
            <p:ph idx="1"/>
          </p:nvPr>
        </p:nvSpPr>
        <p:spPr/>
        <p:txBody>
          <a:bodyPr>
            <a:normAutofit fontScale="92500"/>
          </a:bodyPr>
          <a:lstStyle/>
          <a:p>
            <a:r>
              <a:rPr lang="en-US" dirty="0"/>
              <a:t>We can extend the capabilities of our recommender model to determine what </a:t>
            </a:r>
            <a:r>
              <a:rPr lang="en-US" dirty="0" err="1"/>
              <a:t>animes</a:t>
            </a:r>
            <a:r>
              <a:rPr lang="en-US" dirty="0"/>
              <a:t> we should consider adding to our offering, based on our viewer demographic and preferential distributions.</a:t>
            </a:r>
          </a:p>
          <a:p>
            <a:r>
              <a:rPr lang="en-US" dirty="0"/>
              <a:t>The model can be further improved by layering demographical information (such as age or gender) onto user profiles. This adds additional dimensions in which profiles can be compared to each other and lead to better recommendations.</a:t>
            </a:r>
          </a:p>
          <a:p>
            <a:r>
              <a:rPr lang="en-US" dirty="0"/>
              <a:t>Weights should be assigned when using user-user collaborative filtering. This is largely because certain subsets (e.g. male vs. female users) tend to watch different genres – the recommender should not deviate too far from the user’s preferences.</a:t>
            </a:r>
          </a:p>
        </p:txBody>
      </p:sp>
    </p:spTree>
    <p:extLst>
      <p:ext uri="{BB962C8B-B14F-4D97-AF65-F5344CB8AC3E}">
        <p14:creationId xmlns:p14="http://schemas.microsoft.com/office/powerpoint/2010/main" val="2618830762"/>
      </p:ext>
    </p:extLst>
  </p:cSld>
  <p:clrMapOvr>
    <a:masterClrMapping/>
  </p:clrMapOvr>
</p:sld>
</file>

<file path=ppt/theme/theme1.xml><?xml version="1.0" encoding="utf-8"?>
<a:theme xmlns:a="http://schemas.openxmlformats.org/drawingml/2006/main" name="3DFloatVTI">
  <a:themeElements>
    <a:clrScheme name="AnalogousFromLightSeedLeftStep">
      <a:dk1>
        <a:srgbClr val="000000"/>
      </a:dk1>
      <a:lt1>
        <a:srgbClr val="FFFFFF"/>
      </a:lt1>
      <a:dk2>
        <a:srgbClr val="41243E"/>
      </a:dk2>
      <a:lt2>
        <a:srgbClr val="E2E6E8"/>
      </a:lt2>
      <a:accent1>
        <a:srgbClr val="C39983"/>
      </a:accent1>
      <a:accent2>
        <a:srgbClr val="BF7A7F"/>
      </a:accent2>
      <a:accent3>
        <a:srgbClr val="CB92AE"/>
      </a:accent3>
      <a:accent4>
        <a:srgbClr val="BF7AB9"/>
      </a:accent4>
      <a:accent5>
        <a:srgbClr val="B892CB"/>
      </a:accent5>
      <a:accent6>
        <a:srgbClr val="8B7ABF"/>
      </a:accent6>
      <a:hlink>
        <a:srgbClr val="5B879D"/>
      </a:hlink>
      <a:folHlink>
        <a:srgbClr val="7F7F7F"/>
      </a:folHlink>
    </a:clrScheme>
    <a:fontScheme name="Float">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docProps/app.xml><?xml version="1.0" encoding="utf-8"?>
<Properties xmlns="http://schemas.openxmlformats.org/officeDocument/2006/extended-properties" xmlns:vt="http://schemas.openxmlformats.org/officeDocument/2006/docPropsVTypes">
  <TotalTime>694</TotalTime>
  <Words>781</Words>
  <Application>Microsoft Office PowerPoint</Application>
  <PresentationFormat>Widescreen</PresentationFormat>
  <Paragraphs>36</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Avenir Next LT Pro</vt:lpstr>
      <vt:lpstr>3DFloatVTI</vt:lpstr>
      <vt:lpstr>Anime Recommender Model</vt:lpstr>
      <vt:lpstr>Problem Statement</vt:lpstr>
      <vt:lpstr>Assumptions / Hypotheses</vt:lpstr>
      <vt:lpstr>Exploratory Data Analysis</vt:lpstr>
      <vt:lpstr>Feature Engineering</vt:lpstr>
      <vt:lpstr>Proposed Model</vt:lpstr>
      <vt:lpstr>Testing for Overfitting</vt:lpstr>
      <vt:lpstr>Results</vt:lpstr>
      <vt:lpstr>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Bui, Thien-An</dc:creator>
  <cp:lastModifiedBy>Thien-An Bui</cp:lastModifiedBy>
  <cp:revision>11</cp:revision>
  <dcterms:created xsi:type="dcterms:W3CDTF">2023-11-19T21:24:59Z</dcterms:created>
  <dcterms:modified xsi:type="dcterms:W3CDTF">2025-01-02T09:31:55Z</dcterms:modified>
</cp:coreProperties>
</file>