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</p:sldIdLst>
  <p:sldSz cx="12192000" cy="6858000"/>
  <p:notesSz cx="6858000" cy="9144000"/>
  <p:embeddedFontLst>
    <p:embeddedFont>
      <p:font typeface="Corbel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58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799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0d067ac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d0d067ac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0d067ac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d0d067ac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d067ac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d067ac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822712" y="530087"/>
            <a:ext cx="812358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B5982"/>
                </a:solidFill>
                <a:latin typeface="Corbel"/>
                <a:ea typeface="Corbel"/>
                <a:cs typeface="Corbel"/>
                <a:sym typeface="Corbel"/>
              </a:rPr>
              <a:t>PHÂN TÍCH THIẾT KẾ HỆ THỐNG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232990" y="1802296"/>
            <a:ext cx="9057862" cy="20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ĐỀ TÀI</a:t>
            </a:r>
            <a:r>
              <a:rPr lang="en-US" sz="3200" b="1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PHÂN TÍCH THIẾT KẾ HỆ THỐNG E-LEARNING </a:t>
            </a:r>
            <a:endParaRPr lang="en-US" sz="32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ĐA </a:t>
            </a:r>
            <a:r>
              <a:rPr lang="en-US" sz="3200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PHƯƠNG TIỆN CHO MỘT </a:t>
            </a:r>
            <a:r>
              <a:rPr lang="en-US" sz="3200" b="1" dirty="0" smtClean="0">
                <a:latin typeface="Corbel"/>
                <a:ea typeface="Corbel"/>
                <a:cs typeface="Corbel"/>
                <a:sym typeface="Corbel"/>
              </a:rPr>
              <a:t>CƠ SỞ ĐÀO TẠO</a:t>
            </a:r>
            <a:endParaRPr sz="32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953000" y="4623964"/>
            <a:ext cx="26172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Sinh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viên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thực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hiện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7899379" y="4724400"/>
            <a:ext cx="2650435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Nguyễn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Thiện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Đô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Nguyễn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Thảo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Hạnh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Đỗ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Văn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Toán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Tạ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Quang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Hứa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Trần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Thị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Huyền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Thư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029200" y="3824219"/>
            <a:ext cx="575144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Giảng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viên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hướng</a:t>
            </a:r>
            <a:r>
              <a:rPr lang="en-US" sz="2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dẫn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Thầy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Nguyễn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Đức</a:t>
            </a:r>
            <a:r>
              <a:rPr lang="en-US" sz="2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Hiếu</a:t>
            </a:r>
            <a:endParaRPr sz="2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1544782" y="937756"/>
            <a:ext cx="984636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nghiệp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endParaRPr lang="en-US" sz="24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937756"/>
            <a:ext cx="6699855" cy="592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14400" y="34290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Mô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hình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hóa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nghiệp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vụ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smtClean="0">
                <a:solidFill>
                  <a:schemeClr val="dk1"/>
                </a:solidFill>
              </a:rPr>
              <a:t>  </a:t>
            </a:r>
            <a:r>
              <a:rPr lang="en-US" sz="2800" dirty="0" err="1" smtClean="0">
                <a:solidFill>
                  <a:schemeClr val="dk1"/>
                </a:solidFill>
              </a:rPr>
              <a:t>đăng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tải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nội</a:t>
            </a:r>
            <a:r>
              <a:rPr lang="en-US" sz="2800" dirty="0">
                <a:solidFill>
                  <a:schemeClr val="dk1"/>
                </a:solidFill>
              </a:rPr>
              <a:t> dung </a:t>
            </a:r>
            <a:r>
              <a:rPr lang="en-US" sz="2800" dirty="0" err="1">
                <a:solidFill>
                  <a:schemeClr val="dk1"/>
                </a:solidFill>
              </a:rPr>
              <a:t>với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endParaRPr lang="en-US" sz="2800" dirty="0" smtClean="0">
              <a:solidFill>
                <a:schemeClr val="dk1"/>
              </a:solidFill>
            </a:endParaRPr>
          </a:p>
          <a:p>
            <a:r>
              <a:rPr lang="en-US" sz="2800" dirty="0" err="1" smtClean="0">
                <a:solidFill>
                  <a:schemeClr val="dk1"/>
                </a:solidFill>
              </a:rPr>
              <a:t>biểu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đồ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hoạt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động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894459" y="840408"/>
            <a:ext cx="6997148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sym typeface="Arial"/>
              </a:rPr>
              <a:t>3.2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Mô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hình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ca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sym typeface="Arial"/>
              </a:rPr>
              <a:t>dụng</a:t>
            </a:r>
            <a:endParaRPr lang="en-US" sz="2200" b="1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sym typeface="Arial"/>
              </a:rPr>
              <a:t>3.2.1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Biểu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đồ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ca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mức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tổng</a:t>
            </a:r>
            <a:r>
              <a:rPr lang="en-US" sz="22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sym typeface="Arial"/>
              </a:rPr>
              <a:t>thể</a:t>
            </a:r>
            <a:endParaRPr sz="22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6245" y="1982939"/>
            <a:ext cx="7845494" cy="483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1828800" y="921013"/>
            <a:ext cx="74742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3.2.2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endParaRPr sz="2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7102" y="1351900"/>
            <a:ext cx="6612834" cy="548381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990600" y="4267200"/>
            <a:ext cx="34290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Biểu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đồ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ca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Quản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l</a:t>
            </a:r>
            <a:r>
              <a:rPr lang="en-US" sz="2600" dirty="0" err="1">
                <a:solidFill>
                  <a:schemeClr val="dk1"/>
                </a:solidFill>
              </a:rPr>
              <a:t>ý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nội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dung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895059" y="954157"/>
            <a:ext cx="604299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3.2.3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440557" y="2544417"/>
            <a:ext cx="2213113" cy="23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6554" y="1422287"/>
            <a:ext cx="6925642" cy="51727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990600" y="3810000"/>
            <a:ext cx="3925954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Đặc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tả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ca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 smtClean="0">
                <a:solidFill>
                  <a:schemeClr val="dk1"/>
                </a:solidFill>
                <a:sym typeface="Arial"/>
              </a:rPr>
              <a:t>dụng</a:t>
            </a:r>
            <a:endParaRPr lang="en-US" sz="2600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 smtClean="0">
                <a:solidFill>
                  <a:schemeClr val="dk1"/>
                </a:solidFill>
                <a:sym typeface="Arial"/>
              </a:rPr>
              <a:t>quản</a:t>
            </a:r>
            <a:r>
              <a:rPr lang="en-US" sz="2600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lý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thông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tin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cá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nhân</a:t>
            </a:r>
            <a:endParaRPr sz="2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5.googleusercontent.com/soEdNH4oUhGLcZ0Gk5o_UdtHaefCEFKyWtCtHSlg3FrXSVGzSpNEQhCAlmxvyvM187nEA7yQScTr-CukwGGsv3y6ucoktFTfGe2yprGSOoicAOaolGSDCrUThJd1iIFCIcQgRk1vx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67818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Google Shape;234;p30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895059" y="954157"/>
            <a:ext cx="686794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3.2.4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 sz="2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990600" y="4071850"/>
            <a:ext cx="4338429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Đặc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tả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ca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endParaRPr lang="en-US" sz="2600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 smtClean="0">
                <a:solidFill>
                  <a:schemeClr val="dk1"/>
                </a:solidFill>
                <a:sym typeface="Arial"/>
              </a:rPr>
              <a:t>quản</a:t>
            </a:r>
            <a:r>
              <a:rPr lang="en-US" sz="2600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lý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thông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tin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cá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nhân</a:t>
            </a:r>
            <a:endParaRPr sz="2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069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2136371" y="1066800"/>
            <a:ext cx="39458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3.3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Đặc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tả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bổ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sung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704" y="5531832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Về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mặt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tin: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84617" y="5377943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chóng</a:t>
            </a:r>
            <a:r>
              <a:rPr lang="en-US" sz="2000" dirty="0" smtClean="0"/>
              <a:t>,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61704" y="4572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Về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mặt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chất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lượng</a:t>
            </a:r>
            <a:r>
              <a:rPr lang="en-US" sz="2000" b="1" dirty="0" smtClean="0"/>
              <a:t>: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79075" y="450965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duyệt</a:t>
            </a:r>
            <a:r>
              <a:rPr lang="en-US" sz="2000" dirty="0" smtClean="0"/>
              <a:t> </a:t>
            </a:r>
            <a:r>
              <a:rPr lang="en-US" sz="2000" dirty="0" err="1" smtClean="0"/>
              <a:t>chặt</a:t>
            </a:r>
            <a:r>
              <a:rPr lang="en-US" sz="2000" dirty="0" smtClean="0"/>
              <a:t> </a:t>
            </a:r>
            <a:r>
              <a:rPr lang="en-US" sz="2000" dirty="0" err="1" smtClean="0"/>
              <a:t>chẽ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61704" y="3148714"/>
            <a:ext cx="241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mặt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 smtClean="0"/>
              <a:t>thống</a:t>
            </a:r>
            <a:r>
              <a:rPr lang="en-US" sz="2000" b="1" dirty="0" smtClean="0"/>
              <a:t> :</a:t>
            </a:r>
            <a:endParaRPr lang="en-US" sz="2000" b="1" dirty="0">
              <a:solidFill>
                <a:schemeClr val="dk1"/>
              </a:solidFill>
            </a:endParaRP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31192" y="2906683"/>
            <a:ext cx="8100392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144" lvl="0" indent="-285750">
              <a:spcBef>
                <a:spcPts val="800"/>
              </a:spcBef>
              <a:buSzPts val="2000"/>
              <a:buFontTx/>
              <a:buChar char="-"/>
            </a:pPr>
            <a:r>
              <a:rPr lang="vi-VN" sz="2000" dirty="0" smtClean="0"/>
              <a:t>Hoạt </a:t>
            </a:r>
            <a:r>
              <a:rPr lang="vi-VN" sz="2000" dirty="0"/>
              <a:t>động thông minh ổn định để thuận tiện chỉnh sửa, cải tiến, nâng </a:t>
            </a:r>
            <a:r>
              <a:rPr lang="vi-VN" sz="2000" dirty="0" smtClean="0"/>
              <a:t>cấp</a:t>
            </a:r>
            <a:endParaRPr lang="en-US" sz="2000" dirty="0" smtClean="0"/>
          </a:p>
          <a:p>
            <a:pPr marL="417144" indent="-285750">
              <a:spcBef>
                <a:spcPts val="800"/>
              </a:spcBef>
              <a:buSzPts val="2000"/>
              <a:buFontTx/>
              <a:buChar char="-"/>
            </a:pPr>
            <a:r>
              <a:rPr lang="vi-VN" sz="2000" dirty="0"/>
              <a:t>Hệ thống luôn luôn có thống kê đầy đủ về số lượng giảng viên giảng dạy, số lượng người học</a:t>
            </a:r>
            <a:r>
              <a:rPr lang="vi-VN" sz="2000" dirty="0" smtClean="0"/>
              <a:t>,…</a:t>
            </a:r>
            <a:endParaRPr lang="vi-V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61704" y="18367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bảo</a:t>
            </a:r>
            <a:r>
              <a:rPr lang="en-US" sz="2000" b="1" dirty="0"/>
              <a:t> </a:t>
            </a:r>
            <a:r>
              <a:rPr lang="en-US" sz="2000" b="1" dirty="0" err="1"/>
              <a:t>mật</a:t>
            </a:r>
            <a:r>
              <a:rPr lang="en-US" sz="2000" b="1" dirty="0"/>
              <a:t> </a:t>
            </a:r>
            <a:r>
              <a:rPr lang="en-US" sz="2000" b="1" dirty="0" err="1"/>
              <a:t>thông</a:t>
            </a:r>
            <a:r>
              <a:rPr lang="en-US" sz="2000" b="1" dirty="0"/>
              <a:t> </a:t>
            </a:r>
            <a:r>
              <a:rPr lang="en-US" sz="2000" b="1" dirty="0" smtClean="0"/>
              <a:t>tin 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6784" y="1600200"/>
            <a:ext cx="7492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,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</a:t>
            </a:r>
            <a:r>
              <a:rPr lang="en-US" sz="2000" dirty="0" err="1" smtClean="0"/>
              <a:t>phép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4.Phân tích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630017" y="1086678"/>
            <a:ext cx="36443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4.1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Phân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tích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kiến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trúc</a:t>
            </a:r>
            <a:endParaRPr sz="2400" b="1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328075" y="3954925"/>
            <a:ext cx="83868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</a:rPr>
              <a:t>Hình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trên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tả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tổ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chức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cấp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cao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hệ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thống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phần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mềm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r>
              <a:rPr lang="en-US" sz="1600" dirty="0" err="1">
                <a:solidFill>
                  <a:schemeClr val="dk1"/>
                </a:solidFill>
              </a:rPr>
              <a:t>Hệ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thống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bao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gồm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lớp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·</a:t>
            </a:r>
            <a:r>
              <a:rPr lang="en-US" sz="1600" dirty="0" err="1">
                <a:solidFill>
                  <a:schemeClr val="dk1"/>
                </a:solidFill>
              </a:rPr>
              <a:t>Lớp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>
                <a:solidFill>
                  <a:schemeClr val="dk1"/>
                </a:solidFill>
              </a:rPr>
              <a:t>Application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chứa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thành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phần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thiết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kế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dành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riêng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từng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sử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dụng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của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hệ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thống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·</a:t>
            </a:r>
            <a:r>
              <a:rPr lang="en-US" sz="1600" dirty="0" err="1">
                <a:solidFill>
                  <a:schemeClr val="dk1"/>
                </a:solidFill>
              </a:rPr>
              <a:t>Lớp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i="1" dirty="0" smtClean="0">
                <a:solidFill>
                  <a:schemeClr val="dk1"/>
                </a:solidFill>
              </a:rPr>
              <a:t>Services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gói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gọn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một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số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khái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niệm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trừu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tượng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và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dịch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vụ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sử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dụng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r>
              <a:rPr lang="en-US" sz="1600" dirty="0" err="1">
                <a:solidFill>
                  <a:schemeClr val="dk1"/>
                </a:solidFill>
              </a:rPr>
              <a:t>Nó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có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thể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truy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cập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từ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lớp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Ứng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dụng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·</a:t>
            </a:r>
            <a:r>
              <a:rPr lang="en-US" sz="1600" dirty="0" err="1">
                <a:solidFill>
                  <a:schemeClr val="dk1"/>
                </a:solidFill>
              </a:rPr>
              <a:t>Lớp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i="1" dirty="0">
                <a:solidFill>
                  <a:schemeClr val="dk1"/>
                </a:solidFill>
              </a:rPr>
              <a:t>Middleware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cung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cấp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dịch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vụ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để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cho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phép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quản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lý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và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giao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tiếp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dữ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liệu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trên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các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hệ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thống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phân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tán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9713931" cy="170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4.Phân tích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630017" y="1046922"/>
            <a:ext cx="48370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851373" y="2416577"/>
            <a:ext cx="5256443" cy="349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066800" y="4800600"/>
            <a:ext cx="330310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Biểu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đồ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tuần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tự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endParaRPr lang="en-US" sz="2600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 smtClean="0">
                <a:solidFill>
                  <a:schemeClr val="dk1"/>
                </a:solidFill>
                <a:sym typeface="Arial"/>
              </a:rPr>
              <a:t>ca</a:t>
            </a:r>
            <a:r>
              <a:rPr lang="en-US" sz="2600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sử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dụng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 smtClean="0">
                <a:solidFill>
                  <a:schemeClr val="dk1"/>
                </a:solidFill>
              </a:rPr>
              <a:t>Học</a:t>
            </a:r>
            <a:r>
              <a:rPr lang="en-US" sz="2600" dirty="0" smtClean="0">
                <a:solidFill>
                  <a:schemeClr val="dk1"/>
                </a:solidFill>
              </a:rPr>
              <a:t> </a:t>
            </a:r>
            <a:r>
              <a:rPr lang="en-US" sz="2600" dirty="0" err="1" smtClean="0">
                <a:solidFill>
                  <a:schemeClr val="dk1"/>
                </a:solidFill>
              </a:rPr>
              <a:t>tập</a:t>
            </a:r>
            <a:endParaRPr sz="2600" dirty="0"/>
          </a:p>
        </p:txBody>
      </p:sp>
      <p:pic>
        <p:nvPicPr>
          <p:cNvPr id="3074" name="Picture 2" descr="https://lh6.googleusercontent.com/cZrM2pINJFpProX6pHZDcHrEgwC9YrryBalmqc8myWSh0Jz7kGLCW5qOcVT7GMgJqUDu9fgaBzswPYR8_y2wtA9BGLLlv1k77e_ZzGWPeULeKgzf-E2D0X4MuODf8itbSA4Qc7d0XD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10" y="1572490"/>
            <a:ext cx="7339690" cy="52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630017" y="1046922"/>
            <a:ext cx="377686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5.1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Kiến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trúc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vật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lí</a:t>
            </a:r>
            <a:endParaRPr sz="2400" b="1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448" y="1519586"/>
            <a:ext cx="8114265" cy="520589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685800" y="4953000"/>
            <a:ext cx="316664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Biểu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đồ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thành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phần</a:t>
            </a:r>
            <a:endParaRPr sz="2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1630017" y="967409"/>
            <a:ext cx="37039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Thiết kế giao diện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919" y="1623510"/>
            <a:ext cx="7870550" cy="40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4929809" y="5935605"/>
            <a:ext cx="3962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Đăng nhập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Amber.edu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1828800" y="954157"/>
            <a:ext cx="38696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Thiết kế lớp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1243416" y="4953000"/>
            <a:ext cx="284921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sym typeface="Arial"/>
              </a:rPr>
              <a:t>Biểu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đồ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sym typeface="Arial"/>
              </a:rPr>
              <a:t>lớp</a:t>
            </a:r>
            <a:r>
              <a:rPr lang="en-US" sz="2600" dirty="0">
                <a:solidFill>
                  <a:schemeClr val="dk1"/>
                </a:solidFill>
                <a:sym typeface="Arial"/>
              </a:rPr>
              <a:t> </a:t>
            </a:r>
            <a:endParaRPr lang="en-US" sz="2600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 smtClean="0">
                <a:solidFill>
                  <a:schemeClr val="dk1"/>
                </a:solidFill>
              </a:rPr>
              <a:t>Quản</a:t>
            </a:r>
            <a:r>
              <a:rPr lang="en-US" sz="2600" dirty="0" smtClean="0">
                <a:solidFill>
                  <a:schemeClr val="dk1"/>
                </a:solidFill>
              </a:rPr>
              <a:t> </a:t>
            </a:r>
            <a:r>
              <a:rPr lang="en-US" sz="2600" dirty="0" err="1" smtClean="0">
                <a:solidFill>
                  <a:schemeClr val="dk1"/>
                </a:solidFill>
              </a:rPr>
              <a:t>lý</a:t>
            </a:r>
            <a:r>
              <a:rPr lang="en-US" sz="2600" dirty="0" smtClean="0">
                <a:solidFill>
                  <a:schemeClr val="dk1"/>
                </a:solidFill>
              </a:rPr>
              <a:t> tin </a:t>
            </a:r>
            <a:r>
              <a:rPr lang="en-US" sz="2600" dirty="0" err="1" smtClean="0">
                <a:solidFill>
                  <a:schemeClr val="dk1"/>
                </a:solidFill>
              </a:rPr>
              <a:t>tức</a:t>
            </a:r>
            <a:endParaRPr sz="2600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1026" name="Picture 2" descr="https://lh4.googleusercontent.com/77WVeZi_HRNdhmiikJ_gCLcVEGuVTsX24ZPRF5kdxNw48CyOo-Q5JhrM2zNF9IxCoNO0t2mkDSwPjCTlFX7K_LfsZ8bCx8rC1SK19eZhG6qdyr86064TR6IuoFhuKXe2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7696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1842052" y="924195"/>
            <a:ext cx="425394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5.4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kế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Database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2622600" y="1660928"/>
            <a:ext cx="2678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5.4.1.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thể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2514600"/>
            <a:ext cx="937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vi-VN" sz="2000" b="1" dirty="0"/>
              <a:t>Học viên</a:t>
            </a:r>
            <a:r>
              <a:rPr lang="vi-VN" sz="2000" dirty="0"/>
              <a:t>(Mã học viên, Tên, Ngày sinh, Email, STK ngân hàng, Mã khóa học)</a:t>
            </a:r>
          </a:p>
          <a:p>
            <a:pPr marL="342900" indent="-342900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vi-VN" sz="2000" b="1" dirty="0"/>
              <a:t>TK ngân hàng</a:t>
            </a:r>
            <a:r>
              <a:rPr lang="vi-VN" sz="2000" dirty="0"/>
              <a:t>(Mã học viên, Số TK, Tên ngân hàng)</a:t>
            </a:r>
          </a:p>
          <a:p>
            <a:pPr marL="342900" indent="-342900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vi-VN" sz="2000" b="1" dirty="0"/>
              <a:t>Giảng viên</a:t>
            </a:r>
            <a:r>
              <a:rPr lang="vi-VN" sz="2000" dirty="0"/>
              <a:t>(Mã giảng viên, Tên, Ngày sinh, Email)</a:t>
            </a:r>
          </a:p>
          <a:p>
            <a:pPr marL="342900" indent="-342900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vi-VN" sz="2000" b="1" dirty="0"/>
              <a:t>Khóa học</a:t>
            </a:r>
            <a:r>
              <a:rPr lang="vi-VN" sz="2000" dirty="0"/>
              <a:t>( Mã giảng viên, Mã khóa học, Tên khóa học, Giá)</a:t>
            </a:r>
          </a:p>
          <a:p>
            <a:pPr marL="342900" indent="-342900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vi-VN" sz="2000" b="1" dirty="0"/>
              <a:t>Đánh giá</a:t>
            </a:r>
            <a:r>
              <a:rPr lang="vi-VN" sz="2000" dirty="0"/>
              <a:t>(Mã khóa học, Mã học viên, Mức độ hoàn thành, Điểm đánh giá )</a:t>
            </a:r>
          </a:p>
          <a:p>
            <a:pPr>
              <a:lnSpc>
                <a:spcPct val="200000"/>
              </a:lnSpc>
            </a:pPr>
            <a:r>
              <a:rPr lang="vi-VN" sz="2000" dirty="0"/>
              <a:t/>
            </a:r>
            <a:br>
              <a:rPr lang="vi-VN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1630017" y="132522"/>
            <a:ext cx="10562100" cy="7080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842052" y="924195"/>
            <a:ext cx="402534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5.4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kế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Database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2622600" y="1612358"/>
            <a:ext cx="43335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5.4.2.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Xây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dựng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sở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2321318" y="2438400"/>
            <a:ext cx="92982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TK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ngân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1630017" y="132522"/>
            <a:ext cx="10562100" cy="7080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842052" y="924195"/>
            <a:ext cx="433014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5.4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kế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Database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2622600" y="1444525"/>
            <a:ext cx="43335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alibri"/>
                <a:ea typeface="Calibri"/>
                <a:cs typeface="Calibri"/>
                <a:sym typeface="Calibri"/>
              </a:rPr>
              <a:t>5.4.3. </a:t>
            </a:r>
            <a:r>
              <a:rPr lang="en-US" sz="2200" b="1" dirty="0" err="1" smtClean="0"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sz="2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 smtClean="0"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-US" sz="2200" b="1" dirty="0" smtClean="0">
                <a:latin typeface="Calibri"/>
                <a:ea typeface="Calibri"/>
                <a:cs typeface="Calibri"/>
                <a:sym typeface="Calibri"/>
              </a:rPr>
              <a:t> ER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67" y="1998624"/>
            <a:ext cx="7162800" cy="482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1630017" y="132522"/>
            <a:ext cx="10562100" cy="7080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5. Thiết kế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1842052" y="924195"/>
            <a:ext cx="486354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5.4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kế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Database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2667000" y="1600200"/>
            <a:ext cx="43335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5.4.3.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bảng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sở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3.googleusercontent.com/9sL6OIAb7naUKVw_zbtw4zkJ5kkAykYxrYpps-nejNmWNdq65DDNe02HmV4XQQXQmf0wuSScGIplqoqyo4Woi1d9up5SP8dCxdYyUbJbx2sqepeoc4gd0LwLx25e7VuX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000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MlnIRoTdxWOURCA8B3esegUYeW0zI8zNV22dlmp827PrOXQFYnGCz5WKr9Nh7xNLfPIflUM9wLbpV0QY2MZ4Of6LyxofbJUNUlSWiqJe0l0hdqWBhu0Z9xWTPppmY1Uw7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19400"/>
            <a:ext cx="42862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931" y="2362200"/>
            <a:ext cx="95249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Cảm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ơn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thầy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và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các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bạn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đã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theo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dõi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lắng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nghe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!!!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0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2628348" y="762000"/>
            <a:ext cx="8128000" cy="5535000"/>
            <a:chOff x="0" y="3492"/>
            <a:chExt cx="8128000" cy="5535000"/>
          </a:xfrm>
        </p:grpSpPr>
        <p:sp>
          <p:nvSpPr>
            <p:cNvPr id="152" name="Google Shape;152;p20"/>
            <p:cNvSpPr/>
            <p:nvPr/>
          </p:nvSpPr>
          <p:spPr>
            <a:xfrm>
              <a:off x="0" y="299483"/>
              <a:ext cx="81280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06400" y="3492"/>
              <a:ext cx="5689600" cy="738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442426" y="39518"/>
              <a:ext cx="5617548" cy="665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050" tIns="0" rIns="2150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982"/>
                </a:buClr>
                <a:buSzPts val="3200"/>
                <a:buFont typeface="Corbel"/>
                <a:buNone/>
              </a:pPr>
              <a:r>
                <a:rPr lang="en-US" sz="3200" b="1">
                  <a:solidFill>
                    <a:srgbClr val="0B5982"/>
                  </a:solidFill>
                  <a:latin typeface="Corbel"/>
                  <a:ea typeface="Corbel"/>
                  <a:cs typeface="Corbel"/>
                  <a:sym typeface="Corbel"/>
                </a:rPr>
                <a:t>1.Giới thiệu </a:t>
              </a:r>
              <a:endParaRPr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0" y="1506492"/>
              <a:ext cx="81280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6158" y="1150739"/>
              <a:ext cx="5689600" cy="738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482184" y="1186765"/>
              <a:ext cx="5617548" cy="665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050" tIns="0" rIns="2150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982"/>
                </a:buClr>
                <a:buSzPts val="3200"/>
                <a:buFont typeface="Corbel"/>
                <a:buNone/>
              </a:pPr>
              <a:r>
                <a:rPr lang="en-US" sz="3200" b="1">
                  <a:solidFill>
                    <a:srgbClr val="0B5982"/>
                  </a:solidFill>
                  <a:latin typeface="Corbel"/>
                  <a:ea typeface="Corbel"/>
                  <a:cs typeface="Corbel"/>
                  <a:sym typeface="Corbel"/>
                </a:rPr>
                <a:t>2.Tổng quan về hệ thống</a:t>
              </a:r>
              <a:endParaRPr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0" y="2640492"/>
              <a:ext cx="81280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06400" y="2271492"/>
              <a:ext cx="5689600" cy="738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42426" y="2307518"/>
              <a:ext cx="5617548" cy="665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050" tIns="0" rIns="2150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982"/>
                </a:buClr>
                <a:buSzPts val="3200"/>
                <a:buFont typeface="Corbel"/>
                <a:buNone/>
              </a:pPr>
              <a:r>
                <a:rPr lang="en-US" sz="3200" b="1">
                  <a:solidFill>
                    <a:srgbClr val="0B5982"/>
                  </a:solidFill>
                  <a:latin typeface="Corbel"/>
                  <a:ea typeface="Corbel"/>
                  <a:cs typeface="Corbel"/>
                  <a:sym typeface="Corbel"/>
                </a:rPr>
                <a:t>3.Nắm bắt yêu cầu</a:t>
              </a:r>
              <a:endParaRPr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0" y="3774492"/>
              <a:ext cx="81280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46154" y="3405492"/>
              <a:ext cx="5689600" cy="738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482180" y="3441518"/>
              <a:ext cx="5617548" cy="665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050" tIns="0" rIns="2150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982"/>
                </a:buClr>
                <a:buSzPts val="3200"/>
                <a:buFont typeface="Corbel"/>
                <a:buNone/>
              </a:pPr>
              <a:r>
                <a:rPr lang="en-US" sz="3200" b="1">
                  <a:solidFill>
                    <a:srgbClr val="0B5982"/>
                  </a:solidFill>
                  <a:latin typeface="Corbel"/>
                  <a:ea typeface="Corbel"/>
                  <a:cs typeface="Corbel"/>
                  <a:sym typeface="Corbel"/>
                </a:rPr>
                <a:t>4. Phân tích</a:t>
              </a:r>
              <a:endParaRPr sz="3200" b="1">
                <a:solidFill>
                  <a:srgbClr val="0B5982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0" y="4908492"/>
              <a:ext cx="81280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2FAC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06400" y="4539492"/>
              <a:ext cx="5689600" cy="738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2426" y="4575518"/>
              <a:ext cx="5617548" cy="665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050" tIns="0" rIns="2150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982"/>
                </a:buClr>
                <a:buSzPts val="3200"/>
                <a:buFont typeface="Corbel"/>
                <a:buNone/>
              </a:pPr>
              <a:r>
                <a:rPr lang="en-US" sz="3200" b="1">
                  <a:solidFill>
                    <a:srgbClr val="0B5982"/>
                  </a:solidFill>
                  <a:latin typeface="Corbel"/>
                  <a:ea typeface="Corbel"/>
                  <a:cs typeface="Corbel"/>
                  <a:sym typeface="Corbel"/>
                </a:rPr>
                <a:t>5. Thiết kế</a:t>
              </a:r>
              <a:endParaRPr sz="3200" b="1">
                <a:solidFill>
                  <a:srgbClr val="0B5982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1. Giới thiệu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071375" y="1143000"/>
            <a:ext cx="9621000" cy="580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2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endParaRPr sz="2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739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 err="1">
                <a:solidFill>
                  <a:srgbClr val="000000"/>
                </a:solidFill>
              </a:rPr>
              <a:t>Phân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tích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thiết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kế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thành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phần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chức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năng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và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dữ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liệu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của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E-learning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hiện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đại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và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hiệu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quả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cao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cho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tình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hình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hiện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nay: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online,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trực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tuyến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và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từ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xa</a:t>
            </a:r>
            <a:r>
              <a:rPr lang="en-US" sz="2400" i="0" u="none" strike="noStrike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555739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 err="1">
                <a:solidFill>
                  <a:srgbClr val="000000"/>
                </a:solidFill>
              </a:rPr>
              <a:t>Là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cơ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sở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tiền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đề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để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xây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dựng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một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E-learning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hoàn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thiện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phù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hợp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với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yêu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cầu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của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người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dùng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đặt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ra.</a:t>
            </a:r>
            <a:endParaRPr sz="2400" dirty="0">
              <a:solidFill>
                <a:schemeClr val="dk1"/>
              </a:solidFill>
            </a:endParaRPr>
          </a:p>
          <a:p>
            <a:pPr marL="555739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 err="1">
                <a:solidFill>
                  <a:srgbClr val="000000"/>
                </a:solidFill>
              </a:rPr>
              <a:t>Cung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cấp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cho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một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nhìn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tổng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thể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về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E-learning,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cách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người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tương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tác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với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.</a:t>
            </a:r>
          </a:p>
          <a:p>
            <a:pPr marL="269989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b="1" dirty="0" err="1" smtClean="0">
                <a:sym typeface="Wingdings" pitchFamily="2" charset="2"/>
              </a:rPr>
              <a:t>Xây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dựng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hệ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thống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học</a:t>
            </a:r>
            <a:r>
              <a:rPr lang="en-US" sz="2400" b="1" dirty="0" smtClean="0">
                <a:sym typeface="Wingdings" pitchFamily="2" charset="2"/>
              </a:rPr>
              <a:t> E-learning </a:t>
            </a:r>
            <a:r>
              <a:rPr lang="en-US" sz="2400" b="1" dirty="0" err="1" smtClean="0">
                <a:sym typeface="Wingdings" pitchFamily="2" charset="2"/>
              </a:rPr>
              <a:t>thông</a:t>
            </a:r>
            <a:r>
              <a:rPr lang="en-US" sz="2400" b="1" dirty="0" smtClean="0">
                <a:sym typeface="Wingdings" pitchFamily="2" charset="2"/>
              </a:rPr>
              <a:t> minh </a:t>
            </a:r>
            <a:r>
              <a:rPr lang="en-US" sz="2400" b="1" dirty="0" err="1" smtClean="0">
                <a:sym typeface="Wingdings" pitchFamily="2" charset="2"/>
              </a:rPr>
              <a:t>và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hiệu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quả</a:t>
            </a:r>
            <a:endParaRPr sz="24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1. Giới thiệu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860242" y="1346662"/>
            <a:ext cx="9408900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99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dirty="0">
                <a:solidFill>
                  <a:srgbClr val="000000"/>
                </a:solidFill>
              </a:rPr>
              <a:t>1.2 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Đối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tượng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và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phạm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vi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nghiên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cứu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của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>
                <a:solidFill>
                  <a:srgbClr val="000000"/>
                </a:solidFill>
              </a:rPr>
              <a:t>tài</a:t>
            </a:r>
            <a:r>
              <a:rPr lang="en-US" sz="25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500" b="1" i="0" u="none" strike="noStrike" dirty="0" err="1" smtClean="0">
                <a:solidFill>
                  <a:srgbClr val="000000"/>
                </a:solidFill>
              </a:rPr>
              <a:t>liệu</a:t>
            </a:r>
            <a:endParaRPr lang="en-US" sz="2500" b="1" i="0" u="none" strike="noStrike" dirty="0" smtClean="0">
              <a:solidFill>
                <a:srgbClr val="000000"/>
              </a:solidFill>
            </a:endParaRPr>
          </a:p>
          <a:p>
            <a:pPr marL="2699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dirty="0">
              <a:solidFill>
                <a:srgbClr val="000000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Đối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 smtClean="0">
                <a:solidFill>
                  <a:srgbClr val="000000"/>
                </a:solidFill>
              </a:rPr>
              <a:t>tượng</a:t>
            </a:r>
            <a:r>
              <a:rPr lang="en-US" sz="2400" b="1" i="0" u="none" strike="noStrike" dirty="0" smtClean="0">
                <a:solidFill>
                  <a:srgbClr val="000000"/>
                </a:solidFill>
              </a:rPr>
              <a:t> :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Học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viên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giảng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 smtClean="0">
                <a:solidFill>
                  <a:srgbClr val="000000"/>
                </a:solidFill>
              </a:rPr>
              <a:t>viên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 smtClean="0">
                <a:solidFill>
                  <a:srgbClr val="000000"/>
                </a:solidFill>
              </a:rPr>
              <a:t>quản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trị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 smtClean="0">
                <a:solidFill>
                  <a:srgbClr val="000000"/>
                </a:solidFill>
              </a:rPr>
              <a:t>thống</a:t>
            </a:r>
            <a:r>
              <a:rPr lang="en-US" sz="2400" dirty="0"/>
              <a:t> </a:t>
            </a:r>
            <a:endParaRPr lang="en-US" sz="2400" dirty="0" smtClean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 err="1" smtClean="0"/>
              <a:t>và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quản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dirty="0" err="1" smtClean="0"/>
              <a:t>lý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 smtClean="0">
                <a:solidFill>
                  <a:srgbClr val="000000"/>
                </a:solidFill>
              </a:rPr>
              <a:t>nội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>
                <a:solidFill>
                  <a:srgbClr val="000000"/>
                </a:solidFill>
              </a:rPr>
              <a:t>dung</a:t>
            </a:r>
            <a:endParaRPr sz="24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Phạm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vi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nghiên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 smtClean="0">
                <a:solidFill>
                  <a:srgbClr val="000000"/>
                </a:solidFill>
              </a:rPr>
              <a:t>cứu</a:t>
            </a:r>
            <a:r>
              <a:rPr lang="en-US" sz="2400" b="1" i="0" u="none" strike="noStrike" dirty="0" smtClean="0">
                <a:solidFill>
                  <a:srgbClr val="000000"/>
                </a:solidFill>
              </a:rPr>
              <a:t> : </a:t>
            </a:r>
            <a:endParaRPr b="1" dirty="0"/>
          </a:p>
          <a:p>
            <a:pPr marL="727189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 i="0" u="none" strike="noStrike" dirty="0" err="1">
                <a:solidFill>
                  <a:srgbClr val="000000"/>
                </a:solidFill>
              </a:rPr>
              <a:t>Nghiên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cứu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E-learning </a:t>
            </a:r>
            <a:r>
              <a:rPr lang="en-US" sz="2400" dirty="0" err="1" smtClean="0"/>
              <a:t>cho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Trung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tâm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đào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tạo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và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phát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triển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kỹ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</a:rPr>
              <a:t>năng</a:t>
            </a:r>
            <a:r>
              <a:rPr lang="en-US" sz="2400" b="1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1" dirty="0" smtClean="0"/>
              <a:t>D</a:t>
            </a:r>
            <a:r>
              <a:rPr lang="en-US" sz="2400" b="1" i="0" u="none" strike="noStrike" dirty="0" smtClean="0">
                <a:solidFill>
                  <a:srgbClr val="000000"/>
                </a:solidFill>
              </a:rPr>
              <a:t>HT</a:t>
            </a:r>
          </a:p>
          <a:p>
            <a:pPr marL="727189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 i="0" u="none" strike="noStrike" dirty="0" err="1" smtClean="0">
                <a:solidFill>
                  <a:srgbClr val="000000"/>
                </a:solidFill>
              </a:rPr>
              <a:t>Phân</a:t>
            </a:r>
            <a:r>
              <a:rPr lang="en-US" sz="240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tích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giải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pháp</a:t>
            </a:r>
            <a:r>
              <a:rPr lang="en-US" sz="2400" i="0" u="none" strike="noStrike" dirty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các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phương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án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,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để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xây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dựng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hệ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thống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E-learning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một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cách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hoàn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i="0" u="none" strike="noStrike" dirty="0" err="1">
                <a:solidFill>
                  <a:srgbClr val="000000"/>
                </a:solidFill>
              </a:rPr>
              <a:t>thiện</a:t>
            </a:r>
            <a:r>
              <a:rPr lang="en-US" sz="2400" i="0" u="none" strike="noStrike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2. Tổng quan về hệ thống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743200" y="1669774"/>
            <a:ext cx="76200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endParaRPr sz="2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E-learning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khóa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  <a:endParaRPr dirty="0"/>
          </a:p>
        </p:txBody>
      </p:sp>
      <p:sp>
        <p:nvSpPr>
          <p:cNvPr id="185" name="Google Shape;185;p23"/>
          <p:cNvSpPr txBox="1"/>
          <p:nvPr/>
        </p:nvSpPr>
        <p:spPr>
          <a:xfrm>
            <a:off x="2743200" y="4303474"/>
            <a:ext cx="781878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hữu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ích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phục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dạy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tâm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649896" y="886361"/>
            <a:ext cx="917050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lang="en-US" sz="20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bên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liên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quan:Người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n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gân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191" name="Google Shape;191;p24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2. Tổng quan về hệ thống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824" y="2590800"/>
            <a:ext cx="7182887" cy="43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2239617" y="1046495"/>
            <a:ext cx="720918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2.3.1 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Actor</a:t>
            </a:r>
            <a:endParaRPr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239617" y="3554460"/>
            <a:ext cx="6758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sym typeface="Arial"/>
              </a:rPr>
              <a:t>2.3.2  </a:t>
            </a:r>
            <a:r>
              <a:rPr lang="en-US" sz="2400" b="1" dirty="0" err="1">
                <a:solidFill>
                  <a:schemeClr val="dk1"/>
                </a:solidFill>
                <a:sym typeface="Arial"/>
              </a:rPr>
              <a:t>Các</a:t>
            </a:r>
            <a:r>
              <a:rPr lang="en-US" sz="2400" b="1" dirty="0">
                <a:solidFill>
                  <a:schemeClr val="dk1"/>
                </a:solidFill>
                <a:sym typeface="Arial"/>
              </a:rPr>
              <a:t> Use Case</a:t>
            </a:r>
            <a:endParaRPr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dirty="0" err="1">
                <a:solidFill>
                  <a:schemeClr val="dk1"/>
                </a:solidFill>
              </a:rPr>
              <a:t>ý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 err="1">
                <a:solidFill>
                  <a:schemeClr val="dk1"/>
                </a:solidFill>
              </a:rPr>
              <a:t>ý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dung…. </a:t>
            </a: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2. Tổng quan về hệ thống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7773" y="1127218"/>
            <a:ext cx="2160105" cy="222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960" y="3685316"/>
            <a:ext cx="3244529" cy="293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1630017" y="132522"/>
            <a:ext cx="10561984" cy="70788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3.Nắm bắt yêu cầu</a:t>
            </a:r>
            <a:endParaRPr sz="40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828800" y="1672994"/>
            <a:ext cx="9501809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nghiệp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tải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dõi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ký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khóa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dung.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1084</Words>
  <Application>Microsoft Office PowerPoint</Application>
  <PresentationFormat>Custom</PresentationFormat>
  <Paragraphs>142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Corbel</vt:lpstr>
      <vt:lpstr>Wingdings</vt:lpstr>
      <vt:lpstr>Times New Roman</vt:lpstr>
      <vt:lpstr>Calibri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Thiện Đô JR</cp:lastModifiedBy>
  <cp:revision>28</cp:revision>
  <dcterms:modified xsi:type="dcterms:W3CDTF">2021-04-16T03:58:04Z</dcterms:modified>
</cp:coreProperties>
</file>