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EA219-068E-463C-8A0E-C0D13262C352}" type="datetimeFigureOut">
              <a:rPr lang="en-US" smtClean="0"/>
              <a:t>5/8/2018</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2C937-3700-4B68-8574-DB942DA3D5C9}" type="slidenum">
              <a:rPr lang="en-US" smtClean="0"/>
              <a:t>‹#›</a:t>
            </a:fld>
            <a:endParaRPr lang="en-US"/>
          </a:p>
        </p:txBody>
      </p:sp>
    </p:spTree>
    <p:extLst>
      <p:ext uri="{BB962C8B-B14F-4D97-AF65-F5344CB8AC3E}">
        <p14:creationId xmlns:p14="http://schemas.microsoft.com/office/powerpoint/2010/main" val="167077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5282C937-3700-4B68-8574-DB942DA3D5C9}" type="slidenum">
              <a:rPr lang="en-US" smtClean="0"/>
              <a:t>1</a:t>
            </a:fld>
            <a:endParaRPr lang="en-US"/>
          </a:p>
        </p:txBody>
      </p:sp>
    </p:spTree>
    <p:extLst>
      <p:ext uri="{BB962C8B-B14F-4D97-AF65-F5344CB8AC3E}">
        <p14:creationId xmlns:p14="http://schemas.microsoft.com/office/powerpoint/2010/main" val="1360901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smtClean="0"/>
              <a:t>Bấm để sửa kiểu tiêu đề Bản cái</a:t>
            </a:r>
            <a:endParaRPr lang="en-US"/>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smtClean="0"/>
              <a:t>Bấm &amp; sửa kiểu phụ đề của Bản chính</a:t>
            </a:r>
            <a:endParaRPr lang="en-US"/>
          </a:p>
        </p:txBody>
      </p:sp>
      <p:sp>
        <p:nvSpPr>
          <p:cNvPr id="4" name="Chỗ dành sẵn cho Ngày tháng 3"/>
          <p:cNvSpPr>
            <a:spLocks noGrp="1"/>
          </p:cNvSpPr>
          <p:nvPr>
            <p:ph type="dt" sz="half" idx="10"/>
          </p:nvPr>
        </p:nvSpPr>
        <p:spPr/>
        <p:txBody>
          <a:bodyPr/>
          <a:lstStyle/>
          <a:p>
            <a:fld id="{F977BC9A-8F6F-4D5D-B900-DE9A6AF839F4}" type="datetime1">
              <a:rPr lang="en-US" smtClean="0"/>
              <a:t>5/8/2018</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1A5E089E-2140-401E-B122-C3FCF2D0DA10}" type="slidenum">
              <a:rPr lang="en-US" smtClean="0"/>
              <a:t>‹#›</a:t>
            </a:fld>
            <a:endParaRPr lang="en-US"/>
          </a:p>
        </p:txBody>
      </p:sp>
    </p:spTree>
    <p:extLst>
      <p:ext uri="{BB962C8B-B14F-4D97-AF65-F5344CB8AC3E}">
        <p14:creationId xmlns:p14="http://schemas.microsoft.com/office/powerpoint/2010/main" val="3352914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mtClean="0"/>
              <a:t>Bấm để sửa kiểu tiêu đề Bản cái</a:t>
            </a:r>
            <a:endParaRPr lang="en-US"/>
          </a:p>
        </p:txBody>
      </p:sp>
      <p:sp>
        <p:nvSpPr>
          <p:cNvPr id="3" name="Chỗ dành sẵn cho Văn bản Dọc 2"/>
          <p:cNvSpPr>
            <a:spLocks noGrp="1"/>
          </p:cNvSpPr>
          <p:nvPr>
            <p:ph type="body" orient="vert" idx="1"/>
          </p:nvPr>
        </p:nvSpPr>
        <p:spPr/>
        <p:txBody>
          <a:bodyPr vert="eaVe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a:p>
        </p:txBody>
      </p:sp>
      <p:sp>
        <p:nvSpPr>
          <p:cNvPr id="4" name="Chỗ dành sẵn cho Ngày tháng 3"/>
          <p:cNvSpPr>
            <a:spLocks noGrp="1"/>
          </p:cNvSpPr>
          <p:nvPr>
            <p:ph type="dt" sz="half" idx="10"/>
          </p:nvPr>
        </p:nvSpPr>
        <p:spPr/>
        <p:txBody>
          <a:bodyPr/>
          <a:lstStyle/>
          <a:p>
            <a:fld id="{1A7122FD-579F-497B-A32E-261AF5C61FB0}" type="datetime1">
              <a:rPr lang="en-US" smtClean="0"/>
              <a:t>5/8/2018</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1A5E089E-2140-401E-B122-C3FCF2D0DA10}" type="slidenum">
              <a:rPr lang="en-US" smtClean="0"/>
              <a:t>‹#›</a:t>
            </a:fld>
            <a:endParaRPr lang="en-US"/>
          </a:p>
        </p:txBody>
      </p:sp>
    </p:spTree>
    <p:extLst>
      <p:ext uri="{BB962C8B-B14F-4D97-AF65-F5344CB8AC3E}">
        <p14:creationId xmlns:p14="http://schemas.microsoft.com/office/powerpoint/2010/main" val="236704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smtClean="0"/>
              <a:t>Bấm để sửa kiểu tiêu đề Bản cái</a:t>
            </a:r>
            <a:endParaRPr lang="en-US"/>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a:p>
        </p:txBody>
      </p:sp>
      <p:sp>
        <p:nvSpPr>
          <p:cNvPr id="4" name="Chỗ dành sẵn cho Ngày tháng 3"/>
          <p:cNvSpPr>
            <a:spLocks noGrp="1"/>
          </p:cNvSpPr>
          <p:nvPr>
            <p:ph type="dt" sz="half" idx="10"/>
          </p:nvPr>
        </p:nvSpPr>
        <p:spPr/>
        <p:txBody>
          <a:bodyPr/>
          <a:lstStyle/>
          <a:p>
            <a:fld id="{008E27CF-B4A6-4256-94AA-F37E609971D5}" type="datetime1">
              <a:rPr lang="en-US" smtClean="0"/>
              <a:t>5/8/2018</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1A5E089E-2140-401E-B122-C3FCF2D0DA10}" type="slidenum">
              <a:rPr lang="en-US" smtClean="0"/>
              <a:t>‹#›</a:t>
            </a:fld>
            <a:endParaRPr lang="en-US"/>
          </a:p>
        </p:txBody>
      </p:sp>
    </p:spTree>
    <p:extLst>
      <p:ext uri="{BB962C8B-B14F-4D97-AF65-F5344CB8AC3E}">
        <p14:creationId xmlns:p14="http://schemas.microsoft.com/office/powerpoint/2010/main" val="356774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mtClean="0"/>
              <a:t>Bấm để sửa kiểu tiêu đề Bản cái</a:t>
            </a:r>
            <a:endParaRPr lang="en-US"/>
          </a:p>
        </p:txBody>
      </p:sp>
      <p:sp>
        <p:nvSpPr>
          <p:cNvPr id="3" name="Chỗ dành sẵn cho Nội dung 2"/>
          <p:cNvSpPr>
            <a:spLocks noGrp="1"/>
          </p:cNvSpPr>
          <p:nvPr>
            <p:ph idx="1"/>
          </p:nvPr>
        </p:nvSpPr>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a:p>
        </p:txBody>
      </p:sp>
      <p:sp>
        <p:nvSpPr>
          <p:cNvPr id="4" name="Chỗ dành sẵn cho Ngày tháng 3"/>
          <p:cNvSpPr>
            <a:spLocks noGrp="1"/>
          </p:cNvSpPr>
          <p:nvPr>
            <p:ph type="dt" sz="half" idx="10"/>
          </p:nvPr>
        </p:nvSpPr>
        <p:spPr/>
        <p:txBody>
          <a:bodyPr/>
          <a:lstStyle/>
          <a:p>
            <a:fld id="{D0A6DE89-8319-4839-956C-00FE5667B34E}" type="datetime1">
              <a:rPr lang="en-US" smtClean="0"/>
              <a:t>5/8/2018</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1A5E089E-2140-401E-B122-C3FCF2D0DA10}" type="slidenum">
              <a:rPr lang="en-US" smtClean="0"/>
              <a:t>‹#›</a:t>
            </a:fld>
            <a:endParaRPr lang="en-US"/>
          </a:p>
        </p:txBody>
      </p:sp>
    </p:spTree>
    <p:extLst>
      <p:ext uri="{BB962C8B-B14F-4D97-AF65-F5344CB8AC3E}">
        <p14:creationId xmlns:p14="http://schemas.microsoft.com/office/powerpoint/2010/main" val="127446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smtClean="0"/>
              <a:t>Bấm để sửa kiểu tiêu đề Bản cái</a:t>
            </a:r>
            <a:endParaRPr lang="en-US"/>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smtClean="0"/>
              <a:t>Bấm để sửa kiểu văn bản Bản cái</a:t>
            </a:r>
          </a:p>
        </p:txBody>
      </p:sp>
      <p:sp>
        <p:nvSpPr>
          <p:cNvPr id="4" name="Chỗ dành sẵn cho Ngày tháng 3"/>
          <p:cNvSpPr>
            <a:spLocks noGrp="1"/>
          </p:cNvSpPr>
          <p:nvPr>
            <p:ph type="dt" sz="half" idx="10"/>
          </p:nvPr>
        </p:nvSpPr>
        <p:spPr/>
        <p:txBody>
          <a:bodyPr/>
          <a:lstStyle/>
          <a:p>
            <a:fld id="{C9A8AAC4-A7CA-4414-8DCB-7B99C2B85291}" type="datetime1">
              <a:rPr lang="en-US" smtClean="0"/>
              <a:t>5/8/2018</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1A5E089E-2140-401E-B122-C3FCF2D0DA10}" type="slidenum">
              <a:rPr lang="en-US" smtClean="0"/>
              <a:t>‹#›</a:t>
            </a:fld>
            <a:endParaRPr lang="en-US"/>
          </a:p>
        </p:txBody>
      </p:sp>
    </p:spTree>
    <p:extLst>
      <p:ext uri="{BB962C8B-B14F-4D97-AF65-F5344CB8AC3E}">
        <p14:creationId xmlns:p14="http://schemas.microsoft.com/office/powerpoint/2010/main" val="39831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mtClean="0"/>
              <a:t>Bấm để sửa kiểu tiêu đề Bản cái</a:t>
            </a:r>
            <a:endParaRPr lang="en-US"/>
          </a:p>
        </p:txBody>
      </p:sp>
      <p:sp>
        <p:nvSpPr>
          <p:cNvPr id="3" name="Chỗ dành sẵn cho Nội dung 2"/>
          <p:cNvSpPr>
            <a:spLocks noGrp="1"/>
          </p:cNvSpPr>
          <p:nvPr>
            <p:ph sz="half" idx="1"/>
          </p:nvPr>
        </p:nvSpPr>
        <p:spPr>
          <a:xfrm>
            <a:off x="838200" y="1825625"/>
            <a:ext cx="5181600" cy="4351338"/>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a:p>
        </p:txBody>
      </p:sp>
      <p:sp>
        <p:nvSpPr>
          <p:cNvPr id="4" name="Chỗ dành sẵn cho Nội dung 3"/>
          <p:cNvSpPr>
            <a:spLocks noGrp="1"/>
          </p:cNvSpPr>
          <p:nvPr>
            <p:ph sz="half" idx="2"/>
          </p:nvPr>
        </p:nvSpPr>
        <p:spPr>
          <a:xfrm>
            <a:off x="6172200" y="1825625"/>
            <a:ext cx="5181600" cy="4351338"/>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a:p>
        </p:txBody>
      </p:sp>
      <p:sp>
        <p:nvSpPr>
          <p:cNvPr id="5" name="Chỗ dành sẵn cho Ngày tháng 4"/>
          <p:cNvSpPr>
            <a:spLocks noGrp="1"/>
          </p:cNvSpPr>
          <p:nvPr>
            <p:ph type="dt" sz="half" idx="10"/>
          </p:nvPr>
        </p:nvSpPr>
        <p:spPr/>
        <p:txBody>
          <a:bodyPr/>
          <a:lstStyle/>
          <a:p>
            <a:fld id="{A500C7C2-A879-4D9B-91CF-8AFB52A78286}" type="datetime1">
              <a:rPr lang="en-US" smtClean="0"/>
              <a:t>5/8/2018</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1A5E089E-2140-401E-B122-C3FCF2D0DA10}" type="slidenum">
              <a:rPr lang="en-US" smtClean="0"/>
              <a:t>‹#›</a:t>
            </a:fld>
            <a:endParaRPr lang="en-US"/>
          </a:p>
        </p:txBody>
      </p:sp>
    </p:spTree>
    <p:extLst>
      <p:ext uri="{BB962C8B-B14F-4D97-AF65-F5344CB8AC3E}">
        <p14:creationId xmlns:p14="http://schemas.microsoft.com/office/powerpoint/2010/main" val="191106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smtClean="0"/>
              <a:t>Bấm để sửa kiểu tiêu đề Bản cái</a:t>
            </a:r>
            <a:endParaRPr lang="en-US"/>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a:p>
        </p:txBody>
      </p:sp>
      <p:sp>
        <p:nvSpPr>
          <p:cNvPr id="7" name="Chỗ dành sẵn cho Ngày tháng 6"/>
          <p:cNvSpPr>
            <a:spLocks noGrp="1"/>
          </p:cNvSpPr>
          <p:nvPr>
            <p:ph type="dt" sz="half" idx="10"/>
          </p:nvPr>
        </p:nvSpPr>
        <p:spPr/>
        <p:txBody>
          <a:bodyPr/>
          <a:lstStyle/>
          <a:p>
            <a:fld id="{B462B262-F3F6-4069-BB6E-31EB1D3AE388}" type="datetime1">
              <a:rPr lang="en-US" smtClean="0"/>
              <a:t>5/8/2018</a:t>
            </a:fld>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ố hiệu Bản chiếu 8"/>
          <p:cNvSpPr>
            <a:spLocks noGrp="1"/>
          </p:cNvSpPr>
          <p:nvPr>
            <p:ph type="sldNum" sz="quarter" idx="12"/>
          </p:nvPr>
        </p:nvSpPr>
        <p:spPr/>
        <p:txBody>
          <a:bodyPr/>
          <a:lstStyle/>
          <a:p>
            <a:fld id="{1A5E089E-2140-401E-B122-C3FCF2D0DA10}" type="slidenum">
              <a:rPr lang="en-US" smtClean="0"/>
              <a:t>‹#›</a:t>
            </a:fld>
            <a:endParaRPr lang="en-US"/>
          </a:p>
        </p:txBody>
      </p:sp>
    </p:spTree>
    <p:extLst>
      <p:ext uri="{BB962C8B-B14F-4D97-AF65-F5344CB8AC3E}">
        <p14:creationId xmlns:p14="http://schemas.microsoft.com/office/powerpoint/2010/main" val="197506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smtClean="0"/>
              <a:t>Bấm để sửa kiểu tiêu đề Bản cái</a:t>
            </a:r>
            <a:endParaRPr lang="en-US"/>
          </a:p>
        </p:txBody>
      </p:sp>
      <p:sp>
        <p:nvSpPr>
          <p:cNvPr id="3" name="Chỗ dành sẵn cho Ngày tháng 2"/>
          <p:cNvSpPr>
            <a:spLocks noGrp="1"/>
          </p:cNvSpPr>
          <p:nvPr>
            <p:ph type="dt" sz="half" idx="10"/>
          </p:nvPr>
        </p:nvSpPr>
        <p:spPr/>
        <p:txBody>
          <a:bodyPr/>
          <a:lstStyle/>
          <a:p>
            <a:fld id="{A1DA70DF-4957-40E6-B427-41F1FA08540C}" type="datetime1">
              <a:rPr lang="en-US" smtClean="0"/>
              <a:t>5/8/2018</a:t>
            </a:fld>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ố hiệu Bản chiếu 4"/>
          <p:cNvSpPr>
            <a:spLocks noGrp="1"/>
          </p:cNvSpPr>
          <p:nvPr>
            <p:ph type="sldNum" sz="quarter" idx="12"/>
          </p:nvPr>
        </p:nvSpPr>
        <p:spPr/>
        <p:txBody>
          <a:bodyPr/>
          <a:lstStyle/>
          <a:p>
            <a:fld id="{1A5E089E-2140-401E-B122-C3FCF2D0DA10}" type="slidenum">
              <a:rPr lang="en-US" smtClean="0"/>
              <a:t>‹#›</a:t>
            </a:fld>
            <a:endParaRPr lang="en-US"/>
          </a:p>
        </p:txBody>
      </p:sp>
    </p:spTree>
    <p:extLst>
      <p:ext uri="{BB962C8B-B14F-4D97-AF65-F5344CB8AC3E}">
        <p14:creationId xmlns:p14="http://schemas.microsoft.com/office/powerpoint/2010/main" val="216139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73424C82-A6EB-41F5-90DA-9E05A861C398}" type="datetime1">
              <a:rPr lang="en-US" smtClean="0"/>
              <a:t>5/8/2018</a:t>
            </a:fld>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ố hiệu Bản chiếu 3"/>
          <p:cNvSpPr>
            <a:spLocks noGrp="1"/>
          </p:cNvSpPr>
          <p:nvPr>
            <p:ph type="sldNum" sz="quarter" idx="12"/>
          </p:nvPr>
        </p:nvSpPr>
        <p:spPr/>
        <p:txBody>
          <a:bodyPr/>
          <a:lstStyle/>
          <a:p>
            <a:fld id="{1A5E089E-2140-401E-B122-C3FCF2D0DA10}" type="slidenum">
              <a:rPr lang="en-US" smtClean="0"/>
              <a:t>‹#›</a:t>
            </a:fld>
            <a:endParaRPr lang="en-US"/>
          </a:p>
        </p:txBody>
      </p:sp>
    </p:spTree>
    <p:extLst>
      <p:ext uri="{BB962C8B-B14F-4D97-AF65-F5344CB8AC3E}">
        <p14:creationId xmlns:p14="http://schemas.microsoft.com/office/powerpoint/2010/main" val="108653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smtClean="0"/>
              <a:t>Bấm để sửa kiểu tiêu đề Bản cái</a:t>
            </a:r>
            <a:endParaRPr lang="en-US"/>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Bấm để sửa kiểu văn bản Bản cái</a:t>
            </a:r>
          </a:p>
        </p:txBody>
      </p:sp>
      <p:sp>
        <p:nvSpPr>
          <p:cNvPr id="5" name="Chỗ dành sẵn cho Ngày tháng 4"/>
          <p:cNvSpPr>
            <a:spLocks noGrp="1"/>
          </p:cNvSpPr>
          <p:nvPr>
            <p:ph type="dt" sz="half" idx="10"/>
          </p:nvPr>
        </p:nvSpPr>
        <p:spPr/>
        <p:txBody>
          <a:bodyPr/>
          <a:lstStyle/>
          <a:p>
            <a:fld id="{08D73063-66A3-4B56-A02D-3E5204010CCF}" type="datetime1">
              <a:rPr lang="en-US" smtClean="0"/>
              <a:t>5/8/2018</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1A5E089E-2140-401E-B122-C3FCF2D0DA10}" type="slidenum">
              <a:rPr lang="en-US" smtClean="0"/>
              <a:t>‹#›</a:t>
            </a:fld>
            <a:endParaRPr lang="en-US"/>
          </a:p>
        </p:txBody>
      </p:sp>
    </p:spTree>
    <p:extLst>
      <p:ext uri="{BB962C8B-B14F-4D97-AF65-F5344CB8AC3E}">
        <p14:creationId xmlns:p14="http://schemas.microsoft.com/office/powerpoint/2010/main" val="358665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smtClean="0"/>
              <a:t>Bấm để sửa kiểu tiêu đề Bản cái</a:t>
            </a:r>
            <a:endParaRPr lang="en-US"/>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smtClean="0"/>
              <a:t>Bấm để sửa kiểu văn bản Bản cái</a:t>
            </a:r>
          </a:p>
        </p:txBody>
      </p:sp>
      <p:sp>
        <p:nvSpPr>
          <p:cNvPr id="5" name="Chỗ dành sẵn cho Ngày tháng 4"/>
          <p:cNvSpPr>
            <a:spLocks noGrp="1"/>
          </p:cNvSpPr>
          <p:nvPr>
            <p:ph type="dt" sz="half" idx="10"/>
          </p:nvPr>
        </p:nvSpPr>
        <p:spPr/>
        <p:txBody>
          <a:bodyPr/>
          <a:lstStyle/>
          <a:p>
            <a:fld id="{FE1FA0DE-9DBF-40CB-BBC0-1D12B2E778A0}" type="datetime1">
              <a:rPr lang="en-US" smtClean="0"/>
              <a:t>5/8/2018</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1A5E089E-2140-401E-B122-C3FCF2D0DA10}" type="slidenum">
              <a:rPr lang="en-US" smtClean="0"/>
              <a:t>‹#›</a:t>
            </a:fld>
            <a:endParaRPr lang="en-US"/>
          </a:p>
        </p:txBody>
      </p:sp>
    </p:spTree>
    <p:extLst>
      <p:ext uri="{BB962C8B-B14F-4D97-AF65-F5344CB8AC3E}">
        <p14:creationId xmlns:p14="http://schemas.microsoft.com/office/powerpoint/2010/main" val="154658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smtClean="0"/>
              <a:t>Bấm để sửa kiểu tiêu đề Bản cái</a:t>
            </a:r>
            <a:endParaRPr lang="en-US"/>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E8415C-49F8-4D36-B560-56ED8CD00281}" type="datetime1">
              <a:rPr lang="en-US" smtClean="0"/>
              <a:t>5/8/2018</a:t>
            </a:fld>
            <a:endParaRPr lang="en-US"/>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E089E-2140-401E-B122-C3FCF2D0DA10}" type="slidenum">
              <a:rPr lang="en-US" smtClean="0"/>
              <a:t>‹#›</a:t>
            </a:fld>
            <a:endParaRPr lang="en-US"/>
          </a:p>
        </p:txBody>
      </p:sp>
    </p:spTree>
    <p:extLst>
      <p:ext uri="{BB962C8B-B14F-4D97-AF65-F5344CB8AC3E}">
        <p14:creationId xmlns:p14="http://schemas.microsoft.com/office/powerpoint/2010/main" val="407762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0"/>
            <a:ext cx="9144000" cy="1349859"/>
          </a:xfrm>
        </p:spPr>
        <p:txBody>
          <a:bodyPr>
            <a:noAutofit/>
          </a:bodyPr>
          <a:lstStyle/>
          <a:p>
            <a:pPr>
              <a:lnSpc>
                <a:spcPct val="150000"/>
              </a:lnSpc>
            </a:pPr>
            <a:r>
              <a:rPr lang="en-US" sz="2800" b="1" dirty="0" smtClean="0">
                <a:latin typeface="Arial" panose="020B0604020202020204" pitchFamily="34" charset="0"/>
                <a:cs typeface="Arial" panose="020B0604020202020204" pitchFamily="34" charset="0"/>
              </a:rPr>
              <a:t>TRƯỜNG ĐẠI HỌC KHOA HỌC HUẾ</a:t>
            </a:r>
            <a:br>
              <a:rPr lang="en-US" sz="2800" b="1" dirty="0" smtClean="0">
                <a:latin typeface="Arial" panose="020B0604020202020204" pitchFamily="34" charset="0"/>
                <a:cs typeface="Arial" panose="020B0604020202020204" pitchFamily="34" charset="0"/>
              </a:rPr>
            </a:br>
            <a:r>
              <a:rPr lang="en-US" sz="2400" b="1" dirty="0" smtClean="0">
                <a:latin typeface="Arial" panose="020B0604020202020204" pitchFamily="34" charset="0"/>
                <a:cs typeface="Arial" panose="020B0604020202020204" pitchFamily="34" charset="0"/>
              </a:rPr>
              <a:t>KHOA CÔNG NGHỆ THÔNG TIN</a:t>
            </a:r>
            <a:endParaRPr lang="en-US" sz="2400" b="1" dirty="0">
              <a:latin typeface="Arial" panose="020B0604020202020204" pitchFamily="34" charset="0"/>
              <a:cs typeface="Arial" panose="020B0604020202020204" pitchFamily="34" charset="0"/>
            </a:endParaRPr>
          </a:p>
        </p:txBody>
      </p:sp>
      <p:sp>
        <p:nvSpPr>
          <p:cNvPr id="3" name="Tiêu đề phụ 2"/>
          <p:cNvSpPr>
            <a:spLocks noGrp="1"/>
          </p:cNvSpPr>
          <p:nvPr>
            <p:ph type="subTitle" idx="1"/>
          </p:nvPr>
        </p:nvSpPr>
        <p:spPr>
          <a:xfrm>
            <a:off x="1205948" y="1653967"/>
            <a:ext cx="9753600" cy="1848679"/>
          </a:xfrm>
        </p:spPr>
        <p:txBody>
          <a:bodyPr>
            <a:noAutofit/>
          </a:bodyPr>
          <a:lstStyle/>
          <a:p>
            <a:pPr>
              <a:lnSpc>
                <a:spcPct val="150000"/>
              </a:lnSpc>
            </a:pPr>
            <a:r>
              <a:rPr lang="en-US" sz="3600" b="1" dirty="0" smtClean="0">
                <a:latin typeface="Arial" panose="020B0604020202020204" pitchFamily="34" charset="0"/>
                <a:cs typeface="Arial" panose="020B0604020202020204" pitchFamily="34" charset="0"/>
              </a:rPr>
              <a:t>BÀI BÁO CÁO DỰ ÁN</a:t>
            </a:r>
          </a:p>
          <a:p>
            <a:pPr>
              <a:lnSpc>
                <a:spcPct val="150000"/>
              </a:lnSpc>
            </a:pPr>
            <a:r>
              <a:rPr lang="en-US" b="1" dirty="0" err="1" smtClean="0">
                <a:latin typeface="Arial" panose="020B0604020202020204" pitchFamily="34" charset="0"/>
                <a:cs typeface="Arial" panose="020B0604020202020204" pitchFamily="34" charset="0"/>
              </a:rPr>
              <a:t>Học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phần</a:t>
            </a:r>
            <a:r>
              <a:rPr lang="en-US" b="1" dirty="0" smtClean="0">
                <a:latin typeface="Arial" panose="020B0604020202020204" pitchFamily="34" charset="0"/>
                <a:cs typeface="Arial" panose="020B0604020202020204" pitchFamily="34" charset="0"/>
              </a:rPr>
              <a:t>: LẬP TRÌNH ỨNG DỤNG CHO CÁC THIẾT BỊ DI ĐỘNG </a:t>
            </a:r>
            <a:endParaRPr lang="en-US" b="1" dirty="0">
              <a:latin typeface="Arial" panose="020B0604020202020204" pitchFamily="34" charset="0"/>
              <a:cs typeface="Arial" panose="020B0604020202020204" pitchFamily="34" charset="0"/>
            </a:endParaRPr>
          </a:p>
        </p:txBody>
      </p:sp>
      <p:sp>
        <p:nvSpPr>
          <p:cNvPr id="4" name="Tiêu đề phụ 2"/>
          <p:cNvSpPr txBox="1">
            <a:spLocks/>
          </p:cNvSpPr>
          <p:nvPr/>
        </p:nvSpPr>
        <p:spPr>
          <a:xfrm>
            <a:off x="1484243" y="3806754"/>
            <a:ext cx="4611757" cy="22620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63550" indent="-463550" algn="l">
              <a:buFont typeface="Wingdings" panose="05000000000000000000" pitchFamily="2" charset="2"/>
              <a:buChar char="v"/>
            </a:pPr>
            <a:r>
              <a:rPr lang="en-US" b="1" dirty="0" err="1" smtClean="0">
                <a:latin typeface="Arial" panose="020B0604020202020204" pitchFamily="34" charset="0"/>
                <a:cs typeface="Arial" panose="020B0604020202020204" pitchFamily="34" charset="0"/>
              </a:rPr>
              <a:t>Thành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viên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nhóm</a:t>
            </a:r>
            <a:r>
              <a:rPr lang="en-US" b="1" dirty="0" smtClean="0">
                <a:latin typeface="Arial" panose="020B0604020202020204" pitchFamily="34" charset="0"/>
                <a:cs typeface="Arial" panose="020B0604020202020204" pitchFamily="34" charset="0"/>
              </a:rPr>
              <a:t> 12:</a:t>
            </a:r>
          </a:p>
          <a:p>
            <a:pPr marL="457200" indent="-457200" algn="l">
              <a:buFont typeface="+mj-lt"/>
              <a:buAutoNum type="arabicPeriod"/>
            </a:pPr>
            <a:r>
              <a:rPr lang="en-US" dirty="0" err="1" smtClean="0">
                <a:latin typeface="Arial" panose="020B0604020202020204" pitchFamily="34" charset="0"/>
                <a:cs typeface="Arial" panose="020B0604020202020204" pitchFamily="34" charset="0"/>
              </a:rPr>
              <a:t>Huỳnh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Thiên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Hoàng</a:t>
            </a:r>
            <a:endParaRPr lang="en-US" dirty="0" smtClean="0">
              <a:latin typeface="Arial" panose="020B0604020202020204" pitchFamily="34" charset="0"/>
              <a:cs typeface="Arial" panose="020B0604020202020204" pitchFamily="34" charset="0"/>
            </a:endParaRPr>
          </a:p>
          <a:p>
            <a:pPr marL="457200" indent="-457200" algn="l">
              <a:buFont typeface="+mj-lt"/>
              <a:buAutoNum type="arabicPeriod"/>
            </a:pPr>
            <a:r>
              <a:rPr lang="en-US" dirty="0" err="1" smtClean="0">
                <a:latin typeface="Arial" panose="020B0604020202020204" pitchFamily="34" charset="0"/>
                <a:cs typeface="Arial" panose="020B0604020202020204" pitchFamily="34" charset="0"/>
              </a:rPr>
              <a:t>Lê</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ngọc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thắng</a:t>
            </a:r>
            <a:endParaRPr lang="en-US" dirty="0" smtClean="0">
              <a:latin typeface="Arial" panose="020B0604020202020204" pitchFamily="34" charset="0"/>
              <a:cs typeface="Arial" panose="020B0604020202020204" pitchFamily="34" charset="0"/>
            </a:endParaRPr>
          </a:p>
          <a:p>
            <a:pPr marL="457200" indent="-457200" algn="l">
              <a:buFont typeface="+mj-lt"/>
              <a:buAutoNum type="arabicPeriod"/>
            </a:pPr>
            <a:r>
              <a:rPr lang="en-US" dirty="0" err="1" smtClean="0">
                <a:latin typeface="Arial" panose="020B0604020202020204" pitchFamily="34" charset="0"/>
                <a:cs typeface="Arial" panose="020B0604020202020204" pitchFamily="34" charset="0"/>
              </a:rPr>
              <a:t>Hồ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Huy</a:t>
            </a:r>
            <a:endParaRPr lang="en-US" dirty="0" smtClean="0">
              <a:latin typeface="Arial" panose="020B0604020202020204" pitchFamily="34" charset="0"/>
              <a:cs typeface="Arial" panose="020B0604020202020204" pitchFamily="34" charset="0"/>
            </a:endParaRPr>
          </a:p>
          <a:p>
            <a:pPr marL="457200" indent="-457200" algn="l">
              <a:buFont typeface="+mj-lt"/>
              <a:buAutoNum type="arabicPeriod"/>
            </a:pPr>
            <a:r>
              <a:rPr lang="en-US" dirty="0" err="1" smtClean="0">
                <a:latin typeface="Arial" panose="020B0604020202020204" pitchFamily="34" charset="0"/>
                <a:cs typeface="Arial" panose="020B0604020202020204" pitchFamily="34" charset="0"/>
              </a:rPr>
              <a:t>Nguyễn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Ngọc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Chiến</a:t>
            </a:r>
            <a:endParaRPr lang="en-US" dirty="0" smtClean="0">
              <a:latin typeface="Arial" panose="020B0604020202020204" pitchFamily="34" charset="0"/>
              <a:cs typeface="Arial" panose="020B0604020202020204" pitchFamily="34" charset="0"/>
            </a:endParaRPr>
          </a:p>
        </p:txBody>
      </p:sp>
      <p:sp>
        <p:nvSpPr>
          <p:cNvPr id="5" name="Tiêu đề phụ 2"/>
          <p:cNvSpPr txBox="1">
            <a:spLocks/>
          </p:cNvSpPr>
          <p:nvPr/>
        </p:nvSpPr>
        <p:spPr>
          <a:xfrm>
            <a:off x="6917634" y="3798473"/>
            <a:ext cx="4436165" cy="2262050"/>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63550" indent="-463550" algn="l">
              <a:buFont typeface="Wingdings" panose="05000000000000000000" pitchFamily="2" charset="2"/>
              <a:buChar char="v"/>
            </a:pPr>
            <a:r>
              <a:rPr lang="en-US" b="1" dirty="0" err="1" smtClean="0">
                <a:latin typeface="Arial" panose="020B0604020202020204" pitchFamily="34" charset="0"/>
                <a:cs typeface="Arial" panose="020B0604020202020204" pitchFamily="34" charset="0"/>
              </a:rPr>
              <a:t>Nội</a:t>
            </a:r>
            <a:r>
              <a:rPr lang="en-US" b="1" dirty="0" smtClean="0">
                <a:latin typeface="Arial" panose="020B0604020202020204" pitchFamily="34" charset="0"/>
                <a:cs typeface="Arial" panose="020B0604020202020204" pitchFamily="34" charset="0"/>
              </a:rPr>
              <a:t> dung:</a:t>
            </a:r>
          </a:p>
          <a:p>
            <a:pPr marL="457200" indent="-457200" algn="l">
              <a:buFont typeface="+mj-lt"/>
              <a:buAutoNum type="arabicPeriod"/>
            </a:pPr>
            <a:r>
              <a:rPr lang="en-US" dirty="0" err="1" smtClean="0">
                <a:latin typeface="Arial" panose="020B0604020202020204" pitchFamily="34" charset="0"/>
                <a:cs typeface="Arial" panose="020B0604020202020204" pitchFamily="34" charset="0"/>
              </a:rPr>
              <a:t>Giới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thiệu</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tổng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về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lập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trình</a:t>
            </a:r>
            <a:r>
              <a:rPr lang="en-US" dirty="0" smtClean="0">
                <a:latin typeface="Arial" panose="020B0604020202020204" pitchFamily="34" charset="0"/>
                <a:cs typeface="Arial" panose="020B0604020202020204" pitchFamily="34" charset="0"/>
              </a:rPr>
              <a:t> Android.</a:t>
            </a:r>
          </a:p>
          <a:p>
            <a:pPr marL="457200" indent="-457200" algn="l">
              <a:buFont typeface="+mj-lt"/>
              <a:buAutoNum type="arabicPeriod"/>
            </a:pPr>
            <a:r>
              <a:rPr lang="en-US" dirty="0" err="1" smtClean="0">
                <a:latin typeface="Arial" panose="020B0604020202020204" pitchFamily="34" charset="0"/>
                <a:cs typeface="Arial" panose="020B0604020202020204" pitchFamily="34" charset="0"/>
              </a:rPr>
              <a:t>Hướng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dẫn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cài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đặt</a:t>
            </a:r>
            <a:r>
              <a:rPr lang="en-US" dirty="0" smtClean="0">
                <a:latin typeface="Arial" panose="020B0604020202020204" pitchFamily="34" charset="0"/>
                <a:cs typeface="Arial" panose="020B0604020202020204" pitchFamily="34" charset="0"/>
              </a:rPr>
              <a:t> engine </a:t>
            </a:r>
            <a:r>
              <a:rPr lang="en-US" dirty="0" err="1" smtClean="0">
                <a:latin typeface="Arial" panose="020B0604020202020204" pitchFamily="34" charset="0"/>
                <a:cs typeface="Arial" panose="020B0604020202020204" pitchFamily="34" charset="0"/>
              </a:rPr>
              <a:t>cocos</a:t>
            </a:r>
            <a:r>
              <a:rPr lang="en-US" dirty="0" smtClean="0">
                <a:latin typeface="Arial" panose="020B0604020202020204" pitchFamily="34" charset="0"/>
                <a:cs typeface="Arial" panose="020B0604020202020204" pitchFamily="34" charset="0"/>
              </a:rPr>
              <a:t> 2d-x</a:t>
            </a:r>
          </a:p>
          <a:p>
            <a:pPr marL="457200" indent="-457200" algn="l">
              <a:buFont typeface="+mj-lt"/>
              <a:buAutoNum type="arabicPeriod"/>
            </a:pPr>
            <a:r>
              <a:rPr lang="en-US" dirty="0" err="1" smtClean="0">
                <a:latin typeface="Arial" panose="020B0604020202020204" pitchFamily="34" charset="0"/>
                <a:cs typeface="Arial" panose="020B0604020202020204" pitchFamily="34" charset="0"/>
              </a:rPr>
              <a:t>Một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số</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hình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ảnh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đề</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a:t>
            </a:r>
            <a:r>
              <a:rPr lang="en-US" dirty="0" smtClean="0">
                <a:latin typeface="Arial" panose="020B0604020202020204" pitchFamily="34" charset="0"/>
                <a:cs typeface="Arial" panose="020B0604020202020204" pitchFamily="34" charset="0"/>
              </a:rPr>
              <a:t> game.</a:t>
            </a:r>
          </a:p>
        </p:txBody>
      </p:sp>
      <p:sp>
        <p:nvSpPr>
          <p:cNvPr id="6" name="Chỗ dành sẵn cho Số hiệu Bản chiếu 5"/>
          <p:cNvSpPr>
            <a:spLocks noGrp="1"/>
          </p:cNvSpPr>
          <p:nvPr>
            <p:ph type="sldNum" sz="quarter" idx="12"/>
          </p:nvPr>
        </p:nvSpPr>
        <p:spPr/>
        <p:txBody>
          <a:bodyPr/>
          <a:lstStyle/>
          <a:p>
            <a:fld id="{1A5E089E-2140-401E-B122-C3FCF2D0DA10}" type="slidenum">
              <a:rPr lang="en-US" sz="1600" b="1" smtClean="0">
                <a:solidFill>
                  <a:schemeClr val="tx1"/>
                </a:solidFill>
              </a:rPr>
              <a:t>1</a:t>
            </a:fld>
            <a:endParaRPr lang="en-US" sz="1600" b="1">
              <a:solidFill>
                <a:schemeClr val="tx1"/>
              </a:solidFill>
            </a:endParaRPr>
          </a:p>
        </p:txBody>
      </p:sp>
    </p:spTree>
    <p:extLst>
      <p:ext uri="{BB962C8B-B14F-4D97-AF65-F5344CB8AC3E}">
        <p14:creationId xmlns:p14="http://schemas.microsoft.com/office/powerpoint/2010/main" val="3412524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10</a:t>
            </a:fld>
            <a:endParaRPr lang="en-US" sz="1600" b="1">
              <a:solidFill>
                <a:schemeClr val="tx1"/>
              </a:solidFill>
            </a:endParaRPr>
          </a:p>
        </p:txBody>
      </p:sp>
      <p:sp>
        <p:nvSpPr>
          <p:cNvPr id="5" name="Chỗ dành sẵn cho Nội dung 2"/>
          <p:cNvSpPr>
            <a:spLocks noGrp="1"/>
          </p:cNvSpPr>
          <p:nvPr>
            <p:ph idx="1"/>
          </p:nvPr>
        </p:nvSpPr>
        <p:spPr>
          <a:xfrm>
            <a:off x="876299" y="527119"/>
            <a:ext cx="10638184" cy="6011793"/>
          </a:xfrm>
        </p:spPr>
        <p:txBody>
          <a:bodyPr>
            <a:noAutofit/>
          </a:bodyPr>
          <a:lstStyle/>
          <a:p>
            <a:pPr marL="463550" indent="-463550" algn="just">
              <a:lnSpc>
                <a:spcPct val="150000"/>
              </a:lnSpc>
              <a:buFont typeface="Wingdings" panose="05000000000000000000" pitchFamily="2" charset="2"/>
              <a:buChar char="Ø"/>
            </a:pPr>
            <a:r>
              <a:rPr lang="vi-VN" sz="2000" b="1" dirty="0">
                <a:latin typeface="Arial" panose="020B0604020202020204" pitchFamily="34" charset="0"/>
                <a:cs typeface="Arial" panose="020B0604020202020204" pitchFamily="34" charset="0"/>
              </a:rPr>
              <a:t>Lưu ý: </a:t>
            </a:r>
            <a:r>
              <a:rPr lang="vi-VN" sz="2000" dirty="0">
                <a:latin typeface="Arial" panose="020B0604020202020204" pitchFamily="34" charset="0"/>
                <a:cs typeface="Arial" panose="020B0604020202020204" pitchFamily="34" charset="0"/>
              </a:rPr>
              <a:t>Các biến Path, JAVA_HOME, thường là đã có sẵn, bạn chỉ việc bổ sung thêm vào biến Path đoạn trên cho phù hợp</a:t>
            </a:r>
            <a:r>
              <a:rPr lang="vi-VN" sz="2000" dirty="0" smtClean="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a:p>
            <a:pPr marL="0" indent="0" algn="just">
              <a:lnSpc>
                <a:spcPct val="150000"/>
              </a:lnSpc>
              <a:buNone/>
              <a:tabLst>
                <a:tab pos="463550" algn="l"/>
              </a:tabLst>
            </a:pP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Các </a:t>
            </a:r>
            <a:r>
              <a:rPr lang="vi-VN" sz="2000" dirty="0">
                <a:latin typeface="Arial" panose="020B0604020202020204" pitchFamily="34" charset="0"/>
                <a:cs typeface="Arial" panose="020B0604020202020204" pitchFamily="34" charset="0"/>
              </a:rPr>
              <a:t>giá trị của biến môi trường trên, không được có khoảng trắng ở đầu hoặc cuối, sẽ báo lỗi khi biên dịch</a:t>
            </a:r>
          </a:p>
          <a:p>
            <a:pPr>
              <a:lnSpc>
                <a:spcPct val="150000"/>
              </a:lnSpc>
            </a:pPr>
            <a:r>
              <a:rPr lang="vi-VN" sz="2000" b="1" dirty="0">
                <a:latin typeface="Arial" panose="020B0604020202020204" pitchFamily="34" charset="0"/>
                <a:cs typeface="Arial" panose="020B0604020202020204" pitchFamily="34" charset="0"/>
              </a:rPr>
              <a:t>Bước 4: Test lại lần </a:t>
            </a:r>
            <a:r>
              <a:rPr lang="vi-VN" sz="2000" b="1" dirty="0" smtClean="0">
                <a:latin typeface="Arial" panose="020B0604020202020204" pitchFamily="34" charset="0"/>
                <a:cs typeface="Arial" panose="020B0604020202020204" pitchFamily="34" charset="0"/>
              </a:rPr>
              <a:t>nữa</a:t>
            </a:r>
            <a:r>
              <a:rPr lang="vi-VN" sz="2000" dirty="0" smtClean="0">
                <a:latin typeface="Arial" panose="020B0604020202020204" pitchFamily="34" charset="0"/>
                <a:cs typeface="Arial" panose="020B0604020202020204" pitchFamily="34" charset="0"/>
              </a:rPr>
              <a:t/>
            </a:r>
            <a:br>
              <a:rPr lang="vi-VN" sz="2000" dirty="0" smtClean="0">
                <a:latin typeface="Arial" panose="020B0604020202020204" pitchFamily="34" charset="0"/>
                <a:cs typeface="Arial" panose="020B0604020202020204" pitchFamily="34" charset="0"/>
              </a:rPr>
            </a:br>
            <a:r>
              <a:rPr lang="vi-VN" sz="2000" dirty="0">
                <a:latin typeface="Arial" panose="020B0604020202020204" pitchFamily="34" charset="0"/>
                <a:cs typeface="Arial" panose="020B0604020202020204" pitchFamily="34" charset="0"/>
              </a:rPr>
              <a:t>Chạy cmd, gõ vào </a:t>
            </a:r>
            <a:r>
              <a:rPr lang="vi-VN" sz="2000" dirty="0" smtClean="0">
                <a:latin typeface="Arial" panose="020B0604020202020204" pitchFamily="34" charset="0"/>
                <a:cs typeface="Arial" panose="020B0604020202020204" pitchFamily="34" charset="0"/>
              </a:rPr>
              <a:t>lệnh</a:t>
            </a:r>
            <a:endParaRPr lang="en-US" sz="2000" dirty="0" smtClean="0">
              <a:latin typeface="Arial" panose="020B0604020202020204" pitchFamily="34" charset="0"/>
              <a:cs typeface="Arial" panose="020B0604020202020204" pitchFamily="34" charset="0"/>
            </a:endParaRPr>
          </a:p>
          <a:p>
            <a:pPr marL="0" indent="0">
              <a:lnSpc>
                <a:spcPct val="150000"/>
              </a:lnSpc>
              <a:buNone/>
              <a:tabLst>
                <a:tab pos="463550" algn="l"/>
              </a:tabLst>
            </a:pP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&gt;java</a:t>
            </a:r>
            <a:r>
              <a:rPr lang="en-US" sz="2000" dirty="0" smtClean="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 Nếu 1 đống sổ ra =&gt; JDK </a:t>
            </a:r>
            <a:r>
              <a:rPr lang="vi-VN" sz="2000" dirty="0" smtClean="0">
                <a:latin typeface="Arial" panose="020B0604020202020204" pitchFamily="34" charset="0"/>
                <a:cs typeface="Arial" panose="020B0604020202020204" pitchFamily="34" charset="0"/>
              </a:rPr>
              <a:t>OK</a:t>
            </a:r>
            <a:br>
              <a:rPr lang="vi-VN" sz="2000" dirty="0" smtClean="0">
                <a:latin typeface="Arial" panose="020B0604020202020204" pitchFamily="34" charset="0"/>
                <a:cs typeface="Arial" panose="020B0604020202020204" pitchFamily="34" charset="0"/>
              </a:rPr>
            </a:br>
            <a:r>
              <a:rPr lang="vi-VN"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&gt;</a:t>
            </a:r>
            <a:r>
              <a:rPr lang="vi-VN" sz="2000" dirty="0">
                <a:latin typeface="Arial" panose="020B0604020202020204" pitchFamily="34" charset="0"/>
                <a:cs typeface="Arial" panose="020B0604020202020204" pitchFamily="34" charset="0"/>
              </a:rPr>
              <a:t>ant </a:t>
            </a:r>
            <a:r>
              <a:rPr lang="vi-VN" sz="2000" dirty="0" smtClean="0">
                <a:latin typeface="Arial" panose="020B0604020202020204" pitchFamily="34" charset="0"/>
                <a:cs typeface="Arial" panose="020B0604020202020204" pitchFamily="34" charset="0"/>
              </a:rPr>
              <a:t>–v</a:t>
            </a:r>
            <a:r>
              <a:rPr lang="en-US" sz="2000" dirty="0" smtClean="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1 </a:t>
            </a:r>
            <a:r>
              <a:rPr lang="vi-VN" sz="2000" dirty="0">
                <a:latin typeface="Arial" panose="020B0604020202020204" pitchFamily="34" charset="0"/>
                <a:cs typeface="Arial" panose="020B0604020202020204" pitchFamily="34" charset="0"/>
              </a:rPr>
              <a:t>đống sổ ra =&gt; ANT </a:t>
            </a:r>
            <a:r>
              <a:rPr lang="vi-VN" sz="2000" dirty="0" smtClean="0">
                <a:latin typeface="Arial" panose="020B0604020202020204" pitchFamily="34" charset="0"/>
                <a:cs typeface="Arial" panose="020B0604020202020204" pitchFamily="34" charset="0"/>
              </a:rPr>
              <a:t>OK</a:t>
            </a:r>
            <a:br>
              <a:rPr lang="vi-VN"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&gt;adb</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1 </a:t>
            </a:r>
            <a:r>
              <a:rPr lang="vi-VN" sz="2000" dirty="0">
                <a:latin typeface="Arial" panose="020B0604020202020204" pitchFamily="34" charset="0"/>
                <a:cs typeface="Arial" panose="020B0604020202020204" pitchFamily="34" charset="0"/>
              </a:rPr>
              <a:t>đống =&gt; SDK </a:t>
            </a:r>
            <a:r>
              <a:rPr lang="vi-VN" sz="2000" dirty="0" smtClean="0">
                <a:latin typeface="Arial" panose="020B0604020202020204" pitchFamily="34" charset="0"/>
                <a:cs typeface="Arial" panose="020B0604020202020204" pitchFamily="34" charset="0"/>
              </a:rPr>
              <a:t>OK</a:t>
            </a:r>
            <a:br>
              <a:rPr lang="vi-VN"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&gt;python</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hiện </a:t>
            </a:r>
            <a:r>
              <a:rPr lang="vi-VN" sz="2000" dirty="0">
                <a:latin typeface="Arial" panose="020B0604020202020204" pitchFamily="34" charset="0"/>
                <a:cs typeface="Arial" panose="020B0604020202020204" pitchFamily="34" charset="0"/>
              </a:rPr>
              <a:t>phiên bản =&gt; Python OK</a:t>
            </a:r>
          </a:p>
        </p:txBody>
      </p:sp>
    </p:spTree>
    <p:extLst>
      <p:ext uri="{BB962C8B-B14F-4D97-AF65-F5344CB8AC3E}">
        <p14:creationId xmlns:p14="http://schemas.microsoft.com/office/powerpoint/2010/main" val="1330433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11</a:t>
            </a:fld>
            <a:endParaRPr lang="en-US" sz="1600" b="1">
              <a:solidFill>
                <a:schemeClr val="tx1"/>
              </a:solidFill>
            </a:endParaRPr>
          </a:p>
        </p:txBody>
      </p:sp>
      <p:sp>
        <p:nvSpPr>
          <p:cNvPr id="5" name="Chỗ dành sẵn cho Nội dung 2"/>
          <p:cNvSpPr>
            <a:spLocks noGrp="1"/>
          </p:cNvSpPr>
          <p:nvPr>
            <p:ph idx="1"/>
          </p:nvPr>
        </p:nvSpPr>
        <p:spPr>
          <a:xfrm>
            <a:off x="838199" y="846207"/>
            <a:ext cx="10638184" cy="6011793"/>
          </a:xfrm>
        </p:spPr>
        <p:txBody>
          <a:bodyPr>
            <a:noAutofit/>
          </a:bodyPr>
          <a:lstStyle/>
          <a:p>
            <a:pPr marL="463550" indent="-463550" algn="just">
              <a:lnSpc>
                <a:spcPct val="150000"/>
              </a:lnSpc>
              <a:buFont typeface="Wingdings" panose="05000000000000000000" pitchFamily="2" charset="2"/>
              <a:buChar char="v"/>
            </a:pPr>
            <a:r>
              <a:rPr lang="vi-VN" sz="2200" b="1" dirty="0">
                <a:latin typeface="Arial" panose="020B0604020202020204" pitchFamily="34" charset="0"/>
                <a:cs typeface="Arial" panose="020B0604020202020204" pitchFamily="34" charset="0"/>
              </a:rPr>
              <a:t>Bước 5: Cài đặt Visual Studio 2012 và Visual Assist X 10.8 (KHUYÊN DÙNG</a:t>
            </a:r>
            <a:r>
              <a:rPr lang="vi-VN" sz="2200" b="1" dirty="0" smtClean="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marL="463550" indent="-463550" algn="just">
              <a:lnSpc>
                <a:spcPct val="150000"/>
              </a:lnSpc>
            </a:pPr>
            <a:r>
              <a:rPr lang="vi-VN" sz="2200" dirty="0" smtClean="0">
                <a:latin typeface="Arial" panose="020B0604020202020204" pitchFamily="34" charset="0"/>
                <a:cs typeface="Arial" panose="020B0604020202020204" pitchFamily="34" charset="0"/>
              </a:rPr>
              <a:t>Cài </a:t>
            </a:r>
            <a:r>
              <a:rPr lang="vi-VN" sz="2200" dirty="0">
                <a:latin typeface="Arial" panose="020B0604020202020204" pitchFamily="34" charset="0"/>
                <a:cs typeface="Arial" panose="020B0604020202020204" pitchFamily="34" charset="0"/>
              </a:rPr>
              <a:t>và crack bình thường theo hướng dẫn trên mạng nhé các bạn nhé, cái này phục vụ cho việc code trên window, ai dùng Eclipse cũng ko sao, nhưng nghe nói là sắp tới ít hỗ trợ Eclipse, do Eclipse có lỗi quản lý gì đó</a:t>
            </a:r>
            <a:r>
              <a:rPr lang="vi-VN" sz="2200" dirty="0" smtClean="0">
                <a:latin typeface="Arial" panose="020B0604020202020204" pitchFamily="34" charset="0"/>
                <a:cs typeface="Arial" panose="020B0604020202020204" pitchFamily="34" charset="0"/>
              </a:rPr>
              <a:t>.</a:t>
            </a:r>
            <a:endParaRPr lang="vi-VN" sz="2200" dirty="0">
              <a:latin typeface="Arial" panose="020B0604020202020204" pitchFamily="34" charset="0"/>
              <a:cs typeface="Arial" panose="020B0604020202020204" pitchFamily="34" charset="0"/>
            </a:endParaRPr>
          </a:p>
          <a:p>
            <a:pPr marL="463550" indent="-463550" algn="just">
              <a:lnSpc>
                <a:spcPct val="150000"/>
              </a:lnSpc>
            </a:pPr>
            <a:r>
              <a:rPr lang="vi-VN" sz="2200" dirty="0" smtClean="0">
                <a:latin typeface="Arial" panose="020B0604020202020204" pitchFamily="34" charset="0"/>
                <a:cs typeface="Arial" panose="020B0604020202020204" pitchFamily="34" charset="0"/>
              </a:rPr>
              <a:t>Để </a:t>
            </a:r>
            <a:r>
              <a:rPr lang="vi-VN" sz="2200" dirty="0">
                <a:latin typeface="Arial" panose="020B0604020202020204" pitchFamily="34" charset="0"/>
                <a:cs typeface="Arial" panose="020B0604020202020204" pitchFamily="34" charset="0"/>
              </a:rPr>
              <a:t>build trên window, bạn buộc phải cài VS 2012 nhé ( bản 2013 hơi khó cài với máy nào chưa có EXplorer 10 - hay 11 nhỉ, ko nhớ nữa). Khuyên dùng VS2012 Pro trở lên, mình xài Ultimate. Nhiều người xài VS 2013 cũng OK </a:t>
            </a:r>
            <a:r>
              <a:rPr lang="vi-VN" sz="2200" dirty="0" smtClean="0">
                <a:latin typeface="Arial" panose="020B0604020202020204" pitchFamily="34" charset="0"/>
                <a:cs typeface="Arial" panose="020B0604020202020204" pitchFamily="34" charset="0"/>
              </a:rPr>
              <a:t>nhé</a:t>
            </a:r>
            <a:endParaRPr lang="en-US" sz="22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9452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12</a:t>
            </a:fld>
            <a:endParaRPr lang="en-US" sz="1600" b="1">
              <a:solidFill>
                <a:schemeClr val="tx1"/>
              </a:solidFill>
            </a:endParaRPr>
          </a:p>
        </p:txBody>
      </p:sp>
      <p:sp>
        <p:nvSpPr>
          <p:cNvPr id="6" name="Chỗ dành sẵn cho Nội dung 2"/>
          <p:cNvSpPr>
            <a:spLocks noGrp="1"/>
          </p:cNvSpPr>
          <p:nvPr>
            <p:ph idx="1"/>
          </p:nvPr>
        </p:nvSpPr>
        <p:spPr>
          <a:xfrm>
            <a:off x="524968" y="1297953"/>
            <a:ext cx="4674705" cy="4306956"/>
          </a:xfrm>
        </p:spPr>
        <p:txBody>
          <a:bodyPr>
            <a:noAutofit/>
          </a:bodyPr>
          <a:lstStyle/>
          <a:p>
            <a:pPr marL="463550" indent="-463550">
              <a:lnSpc>
                <a:spcPct val="150000"/>
              </a:lnSpc>
              <a:buFont typeface="Wingdings" panose="05000000000000000000" pitchFamily="2" charset="2"/>
              <a:buChar char="v"/>
            </a:pPr>
            <a:r>
              <a:rPr lang="vi-VN" sz="2400" b="1" dirty="0" smtClean="0">
                <a:latin typeface="Arial" panose="020B0604020202020204" pitchFamily="34" charset="0"/>
                <a:cs typeface="Arial" panose="020B0604020202020204" pitchFamily="34" charset="0"/>
              </a:rPr>
              <a:t>Bước 6: Chạy thử</a:t>
            </a:r>
            <a:r>
              <a:rPr lang="vi-VN" sz="2400" dirty="0" smtClean="0">
                <a:latin typeface="Arial" panose="020B0604020202020204" pitchFamily="34" charset="0"/>
                <a:cs typeface="Arial" panose="020B0604020202020204" pitchFamily="34" charset="0"/>
              </a:rPr>
              <a:t/>
            </a:r>
            <a:br>
              <a:rPr lang="vi-VN" sz="2400" dirty="0" smtClean="0">
                <a:latin typeface="Arial" panose="020B0604020202020204" pitchFamily="34" charset="0"/>
                <a:cs typeface="Arial" panose="020B0604020202020204" pitchFamily="34" charset="0"/>
              </a:rPr>
            </a:br>
            <a:r>
              <a:rPr lang="vi-VN" sz="2400" dirty="0" smtClean="0">
                <a:latin typeface="Arial" panose="020B0604020202020204" pitchFamily="34" charset="0"/>
                <a:cs typeface="Arial" panose="020B0604020202020204" pitchFamily="34" charset="0"/>
              </a:rPr>
              <a:t>Dùng CMD của Window </a:t>
            </a:r>
            <a:br>
              <a:rPr lang="vi-VN" sz="2400" dirty="0" smtClean="0">
                <a:latin typeface="Arial" panose="020B0604020202020204" pitchFamily="34" charset="0"/>
                <a:cs typeface="Arial" panose="020B0604020202020204" pitchFamily="34" charset="0"/>
              </a:rPr>
            </a:br>
            <a:r>
              <a:rPr lang="vi-VN" sz="2400" b="1" dirty="0" smtClean="0">
                <a:latin typeface="Arial" panose="020B0604020202020204" pitchFamily="34" charset="0"/>
                <a:cs typeface="Arial" panose="020B0604020202020204" pitchFamily="34" charset="0"/>
              </a:rPr>
              <a:t>D&gt;q:</a:t>
            </a:r>
            <a:r>
              <a:rPr lang="vi-VN" sz="2400" dirty="0" smtClean="0">
                <a:latin typeface="Arial" panose="020B0604020202020204" pitchFamily="34" charset="0"/>
                <a:cs typeface="Arial" panose="020B0604020202020204" pitchFamily="34" charset="0"/>
              </a:rPr>
              <a:t/>
            </a:r>
            <a:br>
              <a:rPr lang="vi-VN" sz="2400" dirty="0" smtClean="0">
                <a:latin typeface="Arial" panose="020B0604020202020204" pitchFamily="34" charset="0"/>
                <a:cs typeface="Arial" panose="020B0604020202020204" pitchFamily="34" charset="0"/>
              </a:rPr>
            </a:br>
            <a:r>
              <a:rPr lang="vi-VN" sz="2400" b="1" dirty="0" smtClean="0">
                <a:latin typeface="Arial" panose="020B0604020202020204" pitchFamily="34" charset="0"/>
                <a:cs typeface="Arial" panose="020B0604020202020204" pitchFamily="34" charset="0"/>
              </a:rPr>
              <a:t>Q&gt;cd android/cocos2dx3</a:t>
            </a:r>
            <a:r>
              <a:rPr lang="vi-VN" sz="2400" dirty="0" smtClean="0">
                <a:latin typeface="Arial" panose="020B0604020202020204" pitchFamily="34" charset="0"/>
                <a:cs typeface="Arial" panose="020B0604020202020204" pitchFamily="34" charset="0"/>
              </a:rPr>
              <a:t/>
            </a:r>
            <a:br>
              <a:rPr lang="vi-VN" sz="2400" dirty="0" smtClean="0">
                <a:latin typeface="Arial" panose="020B0604020202020204" pitchFamily="34" charset="0"/>
                <a:cs typeface="Arial" panose="020B0604020202020204" pitchFamily="34" charset="0"/>
              </a:rPr>
            </a:br>
            <a:r>
              <a:rPr lang="vi-VN" sz="2400" b="1" dirty="0" smtClean="0">
                <a:latin typeface="Arial" panose="020B0604020202020204" pitchFamily="34" charset="0"/>
                <a:cs typeface="Arial" panose="020B0604020202020204" pitchFamily="34" charset="0"/>
              </a:rPr>
              <a:t>Q/android/cocos2dx&gt;setup.py</a:t>
            </a:r>
            <a:endParaRPr lang="en-US" sz="2400" b="1" dirty="0" smtClean="0">
              <a:latin typeface="Arial" panose="020B0604020202020204" pitchFamily="34" charset="0"/>
              <a:cs typeface="Arial" panose="020B0604020202020204" pitchFamily="34" charset="0"/>
            </a:endParaRPr>
          </a:p>
          <a:p>
            <a:pPr marL="0" indent="0">
              <a:lnSpc>
                <a:spcPct val="150000"/>
              </a:lnSpc>
              <a:buNone/>
              <a:tabLst>
                <a:tab pos="463550" algn="l"/>
              </a:tabLst>
            </a:pPr>
            <a:endParaRPr lang="vi-VN" sz="2400" dirty="0" smtClean="0">
              <a:latin typeface="Arial" panose="020B0604020202020204" pitchFamily="34" charset="0"/>
              <a:cs typeface="Arial" panose="020B0604020202020204" pitchFamily="34" charset="0"/>
            </a:endParaRPr>
          </a:p>
          <a:p>
            <a:pPr marL="0" indent="0">
              <a:lnSpc>
                <a:spcPct val="150000"/>
              </a:lnSpc>
              <a:buNone/>
            </a:pPr>
            <a:endParaRPr lang="vi-VN" sz="2400" dirty="0">
              <a:latin typeface="Arial" panose="020B0604020202020204" pitchFamily="34" charset="0"/>
              <a:cs typeface="Arial" panose="020B0604020202020204" pitchFamily="34" charset="0"/>
            </a:endParaRPr>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0224" y="1655210"/>
            <a:ext cx="5821016" cy="3705846"/>
          </a:xfrm>
          <a:prstGeom prst="rect">
            <a:avLst/>
          </a:prstGeom>
        </p:spPr>
      </p:pic>
      <p:sp>
        <p:nvSpPr>
          <p:cNvPr id="8" name="Hình chữ nhật 7"/>
          <p:cNvSpPr/>
          <p:nvPr/>
        </p:nvSpPr>
        <p:spPr>
          <a:xfrm>
            <a:off x="5690224" y="708881"/>
            <a:ext cx="5224507" cy="646331"/>
          </a:xfrm>
          <a:prstGeom prst="rect">
            <a:avLst/>
          </a:prstGeom>
        </p:spPr>
        <p:txBody>
          <a:bodyPr wrap="none">
            <a:spAutoFit/>
          </a:bodyPr>
          <a:lstStyle/>
          <a:p>
            <a:pPr>
              <a:lnSpc>
                <a:spcPct val="150000"/>
              </a:lnSpc>
              <a:tabLst>
                <a:tab pos="463550" algn="l"/>
              </a:tabLst>
            </a:pPr>
            <a:r>
              <a:rPr lang="en-US" sz="2400" b="1"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nếu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bảng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này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thì</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thành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công</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05712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sz="quarter" idx="12"/>
          </p:nvPr>
        </p:nvSpPr>
        <p:spPr>
          <a:xfrm>
            <a:off x="9245600" y="6396418"/>
            <a:ext cx="2743200" cy="365125"/>
          </a:xfrm>
        </p:spPr>
        <p:txBody>
          <a:bodyPr/>
          <a:lstStyle/>
          <a:p>
            <a:fld id="{1A5E089E-2140-401E-B122-C3FCF2D0DA10}" type="slidenum">
              <a:rPr lang="en-US" sz="1600" b="1" smtClean="0">
                <a:solidFill>
                  <a:schemeClr val="tx1"/>
                </a:solidFill>
              </a:rPr>
              <a:t>13</a:t>
            </a:fld>
            <a:endParaRPr lang="en-US" sz="1600" b="1" dirty="0">
              <a:solidFill>
                <a:schemeClr val="tx1"/>
              </a:solidFill>
            </a:endParaRPr>
          </a:p>
        </p:txBody>
      </p:sp>
      <p:sp>
        <p:nvSpPr>
          <p:cNvPr id="5" name="Tiêu đề 1"/>
          <p:cNvSpPr>
            <a:spLocks noGrp="1"/>
          </p:cNvSpPr>
          <p:nvPr>
            <p:ph type="title"/>
          </p:nvPr>
        </p:nvSpPr>
        <p:spPr>
          <a:xfrm>
            <a:off x="838200" y="-115215"/>
            <a:ext cx="10515600" cy="840823"/>
          </a:xfrm>
        </p:spPr>
        <p:txBody>
          <a:bodyPr>
            <a:normAutofit/>
          </a:bodyPr>
          <a:lstStyle/>
          <a:p>
            <a:r>
              <a:rPr lang="en-US" sz="2800" b="1" dirty="0">
                <a:latin typeface="Arial" panose="020B0604020202020204" pitchFamily="34" charset="0"/>
                <a:cs typeface="Arial" panose="020B0604020202020204" pitchFamily="34" charset="0"/>
              </a:rPr>
              <a:t>3</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Một</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số</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hình</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ảnh</a:t>
            </a:r>
            <a:r>
              <a:rPr lang="en-US" sz="2800" b="1" dirty="0" smtClean="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demo game</a:t>
            </a:r>
            <a:r>
              <a:rPr lang="en-US" sz="2800" b="1"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6" name="Chỗ dành sẵn cho Nội dung 2"/>
          <p:cNvSpPr>
            <a:spLocks noGrp="1"/>
          </p:cNvSpPr>
          <p:nvPr>
            <p:ph idx="1"/>
          </p:nvPr>
        </p:nvSpPr>
        <p:spPr>
          <a:xfrm>
            <a:off x="838200" y="531821"/>
            <a:ext cx="10638184" cy="5243167"/>
          </a:xfrm>
        </p:spPr>
        <p:txBody>
          <a:bodyPr>
            <a:noAutofit/>
          </a:bodyPr>
          <a:lstStyle/>
          <a:p>
            <a:pPr algn="just">
              <a:lnSpc>
                <a:spcPct val="150000"/>
              </a:lnSpc>
              <a:buFont typeface="Wingdings" panose="05000000000000000000" pitchFamily="2" charset="2"/>
              <a:buChar char="§"/>
            </a:pPr>
            <a:r>
              <a:rPr lang="en-US" sz="2400" dirty="0" err="1">
                <a:latin typeface="Arial" panose="020B0604020202020204" pitchFamily="34" charset="0"/>
                <a:cs typeface="Arial" panose="020B0604020202020204" pitchFamily="34" charset="0"/>
              </a:rPr>
              <a:t>cài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thoại</a:t>
            </a:r>
            <a:r>
              <a:rPr lang="en-US" sz="2400" dirty="0" smtClean="0">
                <a:latin typeface="Arial" panose="020B0604020202020204" pitchFamily="34" charset="0"/>
                <a:cs typeface="Arial" panose="020B0604020202020204" pitchFamily="34" charset="0"/>
              </a:rPr>
              <a:t>.</a:t>
            </a:r>
          </a:p>
          <a:p>
            <a:pPr marL="0" indent="0" algn="just">
              <a:lnSpc>
                <a:spcPct val="150000"/>
              </a:lnSpc>
              <a:buNone/>
            </a:pPr>
            <a:endParaRPr lang="en-US" sz="2400"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86" y="1372644"/>
            <a:ext cx="2884224" cy="45593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8693" y="1372644"/>
            <a:ext cx="3057607" cy="45593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183" y="1372644"/>
            <a:ext cx="2895600" cy="4559301"/>
          </a:xfrm>
          <a:prstGeom prst="rect">
            <a:avLst/>
          </a:prstGeom>
        </p:spPr>
      </p:pic>
      <p:sp>
        <p:nvSpPr>
          <p:cNvPr id="8" name="TextBox 7"/>
          <p:cNvSpPr txBox="1"/>
          <p:nvPr/>
        </p:nvSpPr>
        <p:spPr>
          <a:xfrm>
            <a:off x="838200" y="6169580"/>
            <a:ext cx="1970411" cy="369332"/>
          </a:xfrm>
          <a:prstGeom prst="rect">
            <a:avLst/>
          </a:prstGeom>
          <a:noFill/>
        </p:spPr>
        <p:txBody>
          <a:bodyPr wrap="none" rtlCol="0">
            <a:spAutoFit/>
          </a:bodyPr>
          <a:lstStyle/>
          <a:p>
            <a:r>
              <a:rPr lang="en-US" dirty="0" err="1" smtClean="0"/>
              <a:t>Nơi</a:t>
            </a:r>
            <a:r>
              <a:rPr lang="en-US" dirty="0" smtClean="0"/>
              <a:t> </a:t>
            </a:r>
            <a:r>
              <a:rPr lang="en-US" dirty="0" err="1" smtClean="0"/>
              <a:t>lưu</a:t>
            </a:r>
            <a:r>
              <a:rPr lang="en-US" dirty="0" smtClean="0"/>
              <a:t> </a:t>
            </a:r>
            <a:r>
              <a:rPr lang="en-US" dirty="0" err="1" smtClean="0"/>
              <a:t>trữ</a:t>
            </a:r>
            <a:r>
              <a:rPr lang="en-US" dirty="0" smtClean="0"/>
              <a:t> file </a:t>
            </a:r>
            <a:r>
              <a:rPr lang="en-US" dirty="0" err="1" smtClean="0"/>
              <a:t>apk</a:t>
            </a:r>
            <a:endParaRPr lang="en-US" dirty="0"/>
          </a:p>
        </p:txBody>
      </p:sp>
      <p:sp>
        <p:nvSpPr>
          <p:cNvPr id="9" name="TextBox 8"/>
          <p:cNvSpPr txBox="1"/>
          <p:nvPr/>
        </p:nvSpPr>
        <p:spPr>
          <a:xfrm>
            <a:off x="4616270" y="6173826"/>
            <a:ext cx="2162451" cy="369332"/>
          </a:xfrm>
          <a:prstGeom prst="rect">
            <a:avLst/>
          </a:prstGeom>
          <a:noFill/>
        </p:spPr>
        <p:txBody>
          <a:bodyPr wrap="none" rtlCol="0">
            <a:spAutoFit/>
          </a:bodyPr>
          <a:lstStyle/>
          <a:p>
            <a:r>
              <a:rPr lang="en-US" dirty="0" err="1" smtClean="0"/>
              <a:t>Tiến</a:t>
            </a:r>
            <a:r>
              <a:rPr lang="en-US" dirty="0" smtClean="0"/>
              <a:t> </a:t>
            </a:r>
            <a:r>
              <a:rPr lang="en-US" dirty="0" err="1" smtClean="0"/>
              <a:t>hành</a:t>
            </a:r>
            <a:r>
              <a:rPr lang="en-US" dirty="0" smtClean="0"/>
              <a:t> </a:t>
            </a:r>
            <a:r>
              <a:rPr lang="en-US" dirty="0" err="1" smtClean="0"/>
              <a:t>cài</a:t>
            </a:r>
            <a:r>
              <a:rPr lang="en-US" dirty="0" smtClean="0"/>
              <a:t> file </a:t>
            </a:r>
            <a:r>
              <a:rPr lang="en-US" dirty="0" err="1" smtClean="0"/>
              <a:t>apk</a:t>
            </a:r>
            <a:endParaRPr lang="en-US" dirty="0"/>
          </a:p>
        </p:txBody>
      </p:sp>
      <p:sp>
        <p:nvSpPr>
          <p:cNvPr id="10" name="TextBox 9"/>
          <p:cNvSpPr txBox="1"/>
          <p:nvPr/>
        </p:nvSpPr>
        <p:spPr>
          <a:xfrm>
            <a:off x="7925785" y="6169580"/>
            <a:ext cx="2986395" cy="369332"/>
          </a:xfrm>
          <a:prstGeom prst="rect">
            <a:avLst/>
          </a:prstGeom>
          <a:noFill/>
        </p:spPr>
        <p:txBody>
          <a:bodyPr wrap="none" rtlCol="0">
            <a:spAutoFit/>
          </a:bodyPr>
          <a:lstStyle/>
          <a:p>
            <a:r>
              <a:rPr lang="en-US" dirty="0" err="1" smtClean="0"/>
              <a:t>Biểu</a:t>
            </a:r>
            <a:r>
              <a:rPr lang="en-US" dirty="0" smtClean="0"/>
              <a:t> </a:t>
            </a:r>
            <a:r>
              <a:rPr lang="en-US" dirty="0" err="1" smtClean="0"/>
              <a:t>tượng</a:t>
            </a:r>
            <a:r>
              <a:rPr lang="en-US" dirty="0" smtClean="0"/>
              <a:t> file </a:t>
            </a:r>
            <a:r>
              <a:rPr lang="en-US" dirty="0" err="1" smtClean="0"/>
              <a:t>apk</a:t>
            </a:r>
            <a:r>
              <a:rPr lang="en-US" dirty="0" smtClean="0"/>
              <a:t> </a:t>
            </a:r>
            <a:r>
              <a:rPr lang="en-US" dirty="0" err="1" smtClean="0"/>
              <a:t>sau</a:t>
            </a:r>
            <a:r>
              <a:rPr lang="en-US" dirty="0" smtClean="0"/>
              <a:t> </a:t>
            </a:r>
            <a:r>
              <a:rPr lang="en-US" dirty="0" err="1" smtClean="0"/>
              <a:t>khi</a:t>
            </a:r>
            <a:r>
              <a:rPr lang="en-US" dirty="0" smtClean="0"/>
              <a:t> </a:t>
            </a:r>
            <a:r>
              <a:rPr lang="en-US" dirty="0" err="1" smtClean="0"/>
              <a:t>cài</a:t>
            </a:r>
            <a:endParaRPr lang="en-US" dirty="0"/>
          </a:p>
        </p:txBody>
      </p:sp>
    </p:spTree>
    <p:extLst>
      <p:ext uri="{BB962C8B-B14F-4D97-AF65-F5344CB8AC3E}">
        <p14:creationId xmlns:p14="http://schemas.microsoft.com/office/powerpoint/2010/main" val="4258137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14</a:t>
            </a:fld>
            <a:endParaRPr lang="en-US" sz="1600" b="1">
              <a:solidFill>
                <a:schemeClr val="tx1"/>
              </a:solidFill>
            </a:endParaRPr>
          </a:p>
        </p:txBody>
      </p:sp>
      <p:sp>
        <p:nvSpPr>
          <p:cNvPr id="2" name="TextBox 1"/>
          <p:cNvSpPr txBox="1"/>
          <p:nvPr/>
        </p:nvSpPr>
        <p:spPr>
          <a:xfrm>
            <a:off x="620680" y="215900"/>
            <a:ext cx="4314001" cy="646331"/>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Giao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80" y="862231"/>
            <a:ext cx="3327401" cy="4845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862231"/>
            <a:ext cx="3809999" cy="48450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950" y="862231"/>
            <a:ext cx="3238500" cy="4845050"/>
          </a:xfrm>
          <a:prstGeom prst="rect">
            <a:avLst/>
          </a:prstGeom>
        </p:spPr>
      </p:pic>
      <p:sp>
        <p:nvSpPr>
          <p:cNvPr id="7" name="TextBox 6"/>
          <p:cNvSpPr txBox="1"/>
          <p:nvPr/>
        </p:nvSpPr>
        <p:spPr>
          <a:xfrm>
            <a:off x="1181100" y="5984280"/>
            <a:ext cx="1693669" cy="369332"/>
          </a:xfrm>
          <a:prstGeom prst="rect">
            <a:avLst/>
          </a:prstGeom>
          <a:noFill/>
        </p:spPr>
        <p:txBody>
          <a:bodyPr wrap="none" rtlCol="0">
            <a:spAutoFit/>
          </a:bodyPr>
          <a:lstStyle/>
          <a:p>
            <a:r>
              <a:rPr lang="en-US" dirty="0" err="1" smtClean="0"/>
              <a:t>Bắt</a:t>
            </a:r>
            <a:r>
              <a:rPr lang="en-US" dirty="0" smtClean="0"/>
              <a:t> </a:t>
            </a:r>
            <a:r>
              <a:rPr lang="en-US" dirty="0" err="1" smtClean="0"/>
              <a:t>đầu</a:t>
            </a:r>
            <a:r>
              <a:rPr lang="en-US" dirty="0" smtClean="0"/>
              <a:t> </a:t>
            </a:r>
            <a:r>
              <a:rPr lang="en-US" dirty="0" err="1" smtClean="0"/>
              <a:t>trò</a:t>
            </a:r>
            <a:r>
              <a:rPr lang="en-US" dirty="0" smtClean="0"/>
              <a:t> </a:t>
            </a:r>
            <a:r>
              <a:rPr lang="en-US" dirty="0" err="1" smtClean="0"/>
              <a:t>chơi</a:t>
            </a:r>
            <a:endParaRPr lang="en-US" dirty="0"/>
          </a:p>
        </p:txBody>
      </p:sp>
      <p:sp>
        <p:nvSpPr>
          <p:cNvPr id="8" name="TextBox 7"/>
          <p:cNvSpPr txBox="1"/>
          <p:nvPr/>
        </p:nvSpPr>
        <p:spPr>
          <a:xfrm>
            <a:off x="4747386" y="5984280"/>
            <a:ext cx="2849626" cy="369332"/>
          </a:xfrm>
          <a:prstGeom prst="rect">
            <a:avLst/>
          </a:prstGeom>
          <a:noFill/>
        </p:spPr>
        <p:txBody>
          <a:bodyPr wrap="none" rtlCol="0">
            <a:spAutoFit/>
          </a:bodyPr>
          <a:lstStyle/>
          <a:p>
            <a:r>
              <a:rPr lang="en-US" dirty="0" err="1" smtClean="0"/>
              <a:t>Dùng</a:t>
            </a:r>
            <a:r>
              <a:rPr lang="en-US" dirty="0" smtClean="0"/>
              <a:t> con </a:t>
            </a:r>
            <a:r>
              <a:rPr lang="en-US" dirty="0" err="1" smtClean="0"/>
              <a:t>trỏ</a:t>
            </a:r>
            <a:r>
              <a:rPr lang="en-US" dirty="0" smtClean="0"/>
              <a:t> </a:t>
            </a:r>
            <a:r>
              <a:rPr lang="en-US" dirty="0" err="1" smtClean="0"/>
              <a:t>để</a:t>
            </a:r>
            <a:r>
              <a:rPr lang="en-US" dirty="0" smtClean="0"/>
              <a:t> </a:t>
            </a:r>
            <a:r>
              <a:rPr lang="en-US" dirty="0" err="1" smtClean="0"/>
              <a:t>định</a:t>
            </a:r>
            <a:r>
              <a:rPr lang="en-US" dirty="0" smtClean="0"/>
              <a:t> </a:t>
            </a:r>
            <a:r>
              <a:rPr lang="en-US" dirty="0" err="1" smtClean="0"/>
              <a:t>hướng</a:t>
            </a:r>
            <a:endParaRPr lang="en-US" dirty="0"/>
          </a:p>
        </p:txBody>
      </p:sp>
      <p:sp>
        <p:nvSpPr>
          <p:cNvPr id="9" name="TextBox 8"/>
          <p:cNvSpPr txBox="1"/>
          <p:nvPr/>
        </p:nvSpPr>
        <p:spPr>
          <a:xfrm>
            <a:off x="9107345" y="5984280"/>
            <a:ext cx="1749710" cy="369332"/>
          </a:xfrm>
          <a:prstGeom prst="rect">
            <a:avLst/>
          </a:prstGeom>
          <a:noFill/>
        </p:spPr>
        <p:txBody>
          <a:bodyPr wrap="none" rtlCol="0">
            <a:spAutoFit/>
          </a:bodyPr>
          <a:lstStyle/>
          <a:p>
            <a:r>
              <a:rPr lang="en-US" dirty="0" err="1" smtClean="0"/>
              <a:t>Kết</a:t>
            </a:r>
            <a:r>
              <a:rPr lang="en-US" dirty="0" smtClean="0"/>
              <a:t> </a:t>
            </a:r>
            <a:r>
              <a:rPr lang="en-US" dirty="0" err="1" smtClean="0"/>
              <a:t>thúc</a:t>
            </a:r>
            <a:r>
              <a:rPr lang="en-US" dirty="0" smtClean="0"/>
              <a:t> </a:t>
            </a:r>
            <a:r>
              <a:rPr lang="en-US" dirty="0" err="1" smtClean="0"/>
              <a:t>trò</a:t>
            </a:r>
            <a:r>
              <a:rPr lang="en-US" dirty="0" smtClean="0"/>
              <a:t> </a:t>
            </a:r>
            <a:r>
              <a:rPr lang="en-US" dirty="0" err="1" smtClean="0"/>
              <a:t>chơi</a:t>
            </a:r>
            <a:endParaRPr lang="en-US" dirty="0"/>
          </a:p>
        </p:txBody>
      </p:sp>
    </p:spTree>
    <p:extLst>
      <p:ext uri="{BB962C8B-B14F-4D97-AF65-F5344CB8AC3E}">
        <p14:creationId xmlns:p14="http://schemas.microsoft.com/office/powerpoint/2010/main" val="64380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15</a:t>
            </a:fld>
            <a:endParaRPr lang="en-US" sz="1600" b="1">
              <a:solidFill>
                <a:schemeClr val="tx1"/>
              </a:solidFill>
            </a:endParaRPr>
          </a:p>
        </p:txBody>
      </p:sp>
      <p:sp>
        <p:nvSpPr>
          <p:cNvPr id="2" name="TextBox 1"/>
          <p:cNvSpPr txBox="1"/>
          <p:nvPr/>
        </p:nvSpPr>
        <p:spPr>
          <a:xfrm>
            <a:off x="511270" y="209293"/>
            <a:ext cx="2787943" cy="646331"/>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Cài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lập</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70" y="855624"/>
            <a:ext cx="4042944" cy="25527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5669" y="855624"/>
            <a:ext cx="3681262" cy="2552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7636" y="3634520"/>
            <a:ext cx="4268164" cy="2721830"/>
          </a:xfrm>
          <a:prstGeom prst="rect">
            <a:avLst/>
          </a:prstGeom>
        </p:spPr>
      </p:pic>
      <p:sp>
        <p:nvSpPr>
          <p:cNvPr id="7" name="TextBox 6"/>
          <p:cNvSpPr txBox="1"/>
          <p:nvPr/>
        </p:nvSpPr>
        <p:spPr>
          <a:xfrm>
            <a:off x="1037388" y="3634520"/>
            <a:ext cx="2470228" cy="369332"/>
          </a:xfrm>
          <a:prstGeom prst="rect">
            <a:avLst/>
          </a:prstGeom>
          <a:noFill/>
        </p:spPr>
        <p:txBody>
          <a:bodyPr wrap="none" rtlCol="0">
            <a:spAutoFit/>
          </a:bodyPr>
          <a:lstStyle/>
          <a:p>
            <a:r>
              <a:rPr lang="en-US" dirty="0" smtClean="0"/>
              <a:t>File </a:t>
            </a:r>
            <a:r>
              <a:rPr lang="en-US" dirty="0" err="1" smtClean="0"/>
              <a:t>apk</a:t>
            </a:r>
            <a:r>
              <a:rPr lang="en-US" dirty="0" smtClean="0"/>
              <a:t> </a:t>
            </a:r>
            <a:r>
              <a:rPr lang="en-US" dirty="0" err="1" smtClean="0"/>
              <a:t>sau</a:t>
            </a:r>
            <a:r>
              <a:rPr lang="en-US" dirty="0" smtClean="0"/>
              <a:t> </a:t>
            </a:r>
            <a:r>
              <a:rPr lang="en-US" dirty="0" err="1" smtClean="0"/>
              <a:t>khi</a:t>
            </a:r>
            <a:r>
              <a:rPr lang="en-US" dirty="0" smtClean="0"/>
              <a:t> </a:t>
            </a:r>
            <a:r>
              <a:rPr lang="en-US" dirty="0" err="1" smtClean="0"/>
              <a:t>được</a:t>
            </a:r>
            <a:r>
              <a:rPr lang="en-US" dirty="0" smtClean="0"/>
              <a:t> </a:t>
            </a:r>
            <a:r>
              <a:rPr lang="en-US" dirty="0" err="1" smtClean="0"/>
              <a:t>cài</a:t>
            </a:r>
            <a:endParaRPr lang="en-US" dirty="0"/>
          </a:p>
        </p:txBody>
      </p:sp>
      <p:sp>
        <p:nvSpPr>
          <p:cNvPr id="8" name="TextBox 7"/>
          <p:cNvSpPr txBox="1"/>
          <p:nvPr/>
        </p:nvSpPr>
        <p:spPr>
          <a:xfrm>
            <a:off x="9135365" y="3634520"/>
            <a:ext cx="1693669" cy="369332"/>
          </a:xfrm>
          <a:prstGeom prst="rect">
            <a:avLst/>
          </a:prstGeom>
          <a:noFill/>
        </p:spPr>
        <p:txBody>
          <a:bodyPr wrap="none" rtlCol="0">
            <a:spAutoFit/>
          </a:bodyPr>
          <a:lstStyle/>
          <a:p>
            <a:r>
              <a:rPr lang="en-US" dirty="0" err="1" smtClean="0"/>
              <a:t>Bắt</a:t>
            </a:r>
            <a:r>
              <a:rPr lang="en-US" dirty="0" smtClean="0"/>
              <a:t> </a:t>
            </a:r>
            <a:r>
              <a:rPr lang="en-US" dirty="0" err="1" smtClean="0"/>
              <a:t>đầu</a:t>
            </a:r>
            <a:r>
              <a:rPr lang="en-US" dirty="0" smtClean="0"/>
              <a:t> </a:t>
            </a:r>
            <a:r>
              <a:rPr lang="en-US" dirty="0" err="1" smtClean="0"/>
              <a:t>trò</a:t>
            </a:r>
            <a:r>
              <a:rPr lang="en-US" dirty="0" smtClean="0"/>
              <a:t> </a:t>
            </a:r>
            <a:r>
              <a:rPr lang="en-US" dirty="0" err="1" smtClean="0"/>
              <a:t>chơi</a:t>
            </a:r>
            <a:endParaRPr lang="en-US" dirty="0"/>
          </a:p>
        </p:txBody>
      </p:sp>
      <p:sp>
        <p:nvSpPr>
          <p:cNvPr id="9" name="TextBox 8"/>
          <p:cNvSpPr txBox="1"/>
          <p:nvPr/>
        </p:nvSpPr>
        <p:spPr>
          <a:xfrm>
            <a:off x="5184253" y="6488668"/>
            <a:ext cx="1749710" cy="369332"/>
          </a:xfrm>
          <a:prstGeom prst="rect">
            <a:avLst/>
          </a:prstGeom>
          <a:noFill/>
        </p:spPr>
        <p:txBody>
          <a:bodyPr wrap="none" rtlCol="0">
            <a:spAutoFit/>
          </a:bodyPr>
          <a:lstStyle/>
          <a:p>
            <a:r>
              <a:rPr lang="en-US" dirty="0" err="1" smtClean="0"/>
              <a:t>Kết</a:t>
            </a:r>
            <a:r>
              <a:rPr lang="en-US" dirty="0" smtClean="0"/>
              <a:t> </a:t>
            </a:r>
            <a:r>
              <a:rPr lang="en-US" dirty="0" err="1" smtClean="0"/>
              <a:t>thúc</a:t>
            </a:r>
            <a:r>
              <a:rPr lang="en-US" dirty="0" smtClean="0"/>
              <a:t> </a:t>
            </a:r>
            <a:r>
              <a:rPr lang="en-US" dirty="0" err="1" smtClean="0"/>
              <a:t>trò</a:t>
            </a:r>
            <a:r>
              <a:rPr lang="en-US" dirty="0" smtClean="0"/>
              <a:t> </a:t>
            </a:r>
            <a:r>
              <a:rPr lang="en-US" dirty="0" err="1" smtClean="0"/>
              <a:t>chơi</a:t>
            </a:r>
            <a:endParaRPr lang="en-US" dirty="0"/>
          </a:p>
        </p:txBody>
      </p:sp>
    </p:spTree>
    <p:extLst>
      <p:ext uri="{BB962C8B-B14F-4D97-AF65-F5344CB8AC3E}">
        <p14:creationId xmlns:p14="http://schemas.microsoft.com/office/powerpoint/2010/main" val="402518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38200" y="365125"/>
            <a:ext cx="10515600" cy="840823"/>
          </a:xfrm>
        </p:spPr>
        <p:txBody>
          <a:bodyPr>
            <a:normAutofit/>
          </a:bodyPr>
          <a:lstStyle/>
          <a:p>
            <a:r>
              <a:rPr lang="en-US" sz="2800" b="1" dirty="0" smtClean="0">
                <a:latin typeface="Arial" panose="020B0604020202020204" pitchFamily="34" charset="0"/>
                <a:cs typeface="Arial" panose="020B0604020202020204" pitchFamily="34" charset="0"/>
              </a:rPr>
              <a:t>1. </a:t>
            </a:r>
            <a:r>
              <a:rPr lang="en-US" sz="2800" b="1" dirty="0" err="1" smtClean="0">
                <a:latin typeface="Arial" panose="020B0604020202020204" pitchFamily="34" charset="0"/>
                <a:cs typeface="Arial" panose="020B0604020202020204" pitchFamily="34" charset="0"/>
              </a:rPr>
              <a:t>Giới</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thiệu</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tổng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quan</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về</a:t>
            </a:r>
            <a:r>
              <a:rPr lang="en-US" sz="2800" b="1" dirty="0" smtClean="0">
                <a:latin typeface="Arial" panose="020B0604020202020204" pitchFamily="34" charset="0"/>
                <a:cs typeface="Arial" panose="020B0604020202020204" pitchFamily="34" charset="0"/>
              </a:rPr>
              <a:t> Android</a:t>
            </a:r>
            <a:r>
              <a:rPr lang="en-US" sz="2800" dirty="0" smtClean="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2</a:t>
            </a:fld>
            <a:endParaRPr lang="en-US" sz="1600" b="1">
              <a:solidFill>
                <a:schemeClr val="tx1"/>
              </a:solidFill>
            </a:endParaRPr>
          </a:p>
        </p:txBody>
      </p:sp>
      <p:sp>
        <p:nvSpPr>
          <p:cNvPr id="5" name="Chỗ dành sẵn cho Nội dung 2"/>
          <p:cNvSpPr>
            <a:spLocks noGrp="1"/>
          </p:cNvSpPr>
          <p:nvPr>
            <p:ph idx="1"/>
          </p:nvPr>
        </p:nvSpPr>
        <p:spPr>
          <a:xfrm>
            <a:off x="838200" y="1205948"/>
            <a:ext cx="10515600" cy="5150402"/>
          </a:xfrm>
        </p:spPr>
        <p:txBody>
          <a:bodyPr>
            <a:normAutofit lnSpcReduction="10000"/>
          </a:bodyPr>
          <a:lstStyle/>
          <a:p>
            <a:pPr marL="463550" indent="-463550" algn="just" fontAlgn="base">
              <a:lnSpc>
                <a:spcPct val="150000"/>
              </a:lnSpc>
              <a:buFont typeface="Wingdings" panose="05000000000000000000" pitchFamily="2" charset="2"/>
              <a:buChar char="v"/>
            </a:pPr>
            <a:r>
              <a:rPr lang="vi-VN" sz="2600" b="1" dirty="0">
                <a:latin typeface="Arial" panose="020B0604020202020204" pitchFamily="34" charset="0"/>
                <a:cs typeface="Arial" panose="020B0604020202020204" pitchFamily="34" charset="0"/>
              </a:rPr>
              <a:t>Hệ điều hành Android là gì?</a:t>
            </a:r>
          </a:p>
          <a:p>
            <a:pPr marL="463550" indent="-463550" algn="just" fontAlgn="base">
              <a:lnSpc>
                <a:spcPct val="150000"/>
              </a:lnSpc>
            </a:pPr>
            <a:r>
              <a:rPr lang="vi-VN" sz="2400" dirty="0">
                <a:latin typeface="Arial" panose="020B0604020202020204" pitchFamily="34" charset="0"/>
                <a:cs typeface="Arial" panose="020B0604020202020204" pitchFamily="34" charset="0"/>
              </a:rPr>
              <a:t>Android là một hệ điều hành có mã nguồn mở dựa trên nền tảng Linux được thiết kế dành riêng cho các thiết bị di động có màn hình cảm ứng như điện thoại thông minh và máy tính bảng. Ban đầu, hệ điều này này được phát triển bởi công ty Android, với sự hỗ trợ tài chính từ Google, sau đó chính Google đã mua lại công ty này và tiếp tục phát triển Android trở thành một nền tảng hiệu quả hơn.</a:t>
            </a:r>
          </a:p>
          <a:p>
            <a:pPr marL="463550" indent="-463550" algn="just" fontAlgn="base">
              <a:lnSpc>
                <a:spcPct val="150000"/>
              </a:lnSpc>
            </a:pPr>
            <a:r>
              <a:rPr lang="vi-VN" sz="2400" dirty="0">
                <a:latin typeface="Arial" panose="020B0604020202020204" pitchFamily="34" charset="0"/>
                <a:cs typeface="Arial" panose="020B0604020202020204" pitchFamily="34" charset="0"/>
              </a:rPr>
              <a:t>Android chính thức xuất hiện trên thị trường lần đầu tiên vào ngày 22 tháng 10 năm 2008 với sự ra mắt của chiếc điện thoại HTC Dream</a:t>
            </a:r>
            <a:r>
              <a:rPr lang="vi-VN"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3240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3</a:t>
            </a:fld>
            <a:endParaRPr lang="en-US" sz="1600" b="1">
              <a:solidFill>
                <a:schemeClr val="tx1"/>
              </a:solidFill>
            </a:endParaRPr>
          </a:p>
        </p:txBody>
      </p:sp>
      <p:sp>
        <p:nvSpPr>
          <p:cNvPr id="5" name="Chỗ dành sẵn cho Nội dung 2"/>
          <p:cNvSpPr>
            <a:spLocks noGrp="1"/>
          </p:cNvSpPr>
          <p:nvPr>
            <p:ph idx="1"/>
          </p:nvPr>
        </p:nvSpPr>
        <p:spPr>
          <a:xfrm>
            <a:off x="838200" y="609600"/>
            <a:ext cx="10515600" cy="5746750"/>
          </a:xfrm>
        </p:spPr>
        <p:txBody>
          <a:bodyPr>
            <a:normAutofit/>
          </a:bodyPr>
          <a:lstStyle/>
          <a:p>
            <a:pPr marL="463550" indent="-463550" algn="just" fontAlgn="base">
              <a:lnSpc>
                <a:spcPct val="150000"/>
              </a:lnSpc>
              <a:buFont typeface="Wingdings" panose="05000000000000000000" pitchFamily="2" charset="2"/>
              <a:buChar char="v"/>
            </a:pPr>
            <a:r>
              <a:rPr lang="en-US" sz="2600" b="1" dirty="0" err="1" smtClean="0">
                <a:latin typeface="Arial" panose="020B0604020202020204" pitchFamily="34" charset="0"/>
                <a:cs typeface="Arial" panose="020B0604020202020204" pitchFamily="34" charset="0"/>
              </a:rPr>
              <a:t>Lý</a:t>
            </a:r>
            <a:r>
              <a:rPr lang="en-US" sz="2600" b="1" dirty="0" smtClean="0">
                <a:latin typeface="Arial" panose="020B0604020202020204" pitchFamily="34" charset="0"/>
                <a:cs typeface="Arial" panose="020B0604020202020204" pitchFamily="34" charset="0"/>
              </a:rPr>
              <a:t> do </a:t>
            </a:r>
            <a:r>
              <a:rPr lang="en-US" sz="2600" b="1" dirty="0" err="1" smtClean="0">
                <a:latin typeface="Arial" panose="020B0604020202020204" pitchFamily="34" charset="0"/>
                <a:cs typeface="Arial" panose="020B0604020202020204" pitchFamily="34" charset="0"/>
              </a:rPr>
              <a:t>chọn</a:t>
            </a:r>
            <a:r>
              <a:rPr lang="en-US" sz="2600" b="1" dirty="0" smtClean="0">
                <a:latin typeface="Arial" panose="020B0604020202020204" pitchFamily="34" charset="0"/>
                <a:cs typeface="Arial" panose="020B0604020202020204" pitchFamily="34" charset="0"/>
              </a:rPr>
              <a:t> </a:t>
            </a:r>
            <a:r>
              <a:rPr lang="en-US" sz="2600" b="1" dirty="0" err="1" smtClean="0">
                <a:latin typeface="Arial" panose="020B0604020202020204" pitchFamily="34" charset="0"/>
                <a:cs typeface="Arial" panose="020B0604020202020204" pitchFamily="34" charset="0"/>
              </a:rPr>
              <a:t>đề</a:t>
            </a:r>
            <a:r>
              <a:rPr lang="en-US" sz="2600" b="1" dirty="0" smtClean="0">
                <a:latin typeface="Arial" panose="020B0604020202020204" pitchFamily="34" charset="0"/>
                <a:cs typeface="Arial" panose="020B0604020202020204" pitchFamily="34" charset="0"/>
              </a:rPr>
              <a:t> </a:t>
            </a:r>
            <a:r>
              <a:rPr lang="en-US" sz="2600" b="1" dirty="0" err="1" smtClean="0">
                <a:latin typeface="Arial" panose="020B0604020202020204" pitchFamily="34" charset="0"/>
                <a:cs typeface="Arial" panose="020B0604020202020204" pitchFamily="34" charset="0"/>
              </a:rPr>
              <a:t>tài</a:t>
            </a:r>
            <a:endParaRPr lang="en-US" sz="2600" b="1" dirty="0" smtClean="0">
              <a:latin typeface="Arial" panose="020B0604020202020204" pitchFamily="34" charset="0"/>
              <a:cs typeface="Arial" panose="020B0604020202020204" pitchFamily="34" charset="0"/>
            </a:endParaRPr>
          </a:p>
          <a:p>
            <a:pPr marL="463550" indent="-463550" algn="just" fontAlgn="base">
              <a:lnSpc>
                <a:spcPct val="150000"/>
              </a:lnSpc>
            </a:pPr>
            <a:r>
              <a:rPr lang="en-US" sz="2400" dirty="0" err="1" smtClean="0">
                <a:latin typeface="Arial" panose="020B0604020202020204" pitchFamily="34" charset="0"/>
                <a:cs typeface="Arial" panose="020B0604020202020204" pitchFamily="34" charset="0"/>
              </a:rPr>
              <a:t>Hiện</a:t>
            </a:r>
            <a:r>
              <a:rPr lang="en-US" sz="2400" dirty="0" smtClean="0">
                <a:latin typeface="Arial" panose="020B0604020202020204" pitchFamily="34" charset="0"/>
                <a:cs typeface="Arial" panose="020B0604020202020204" pitchFamily="34" charset="0"/>
              </a:rPr>
              <a:t> nay </a:t>
            </a:r>
            <a:r>
              <a:rPr lang="en-US" sz="2400" dirty="0" err="1" smtClean="0">
                <a:latin typeface="Arial" panose="020B0604020202020204" pitchFamily="34" charset="0"/>
                <a:cs typeface="Arial" panose="020B0604020202020204" pitchFamily="34" charset="0"/>
              </a:rPr>
              <a:t>việc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Game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Android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nhiều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rất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phổ</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biến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trên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điện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thoại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đáp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cầu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giải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con </a:t>
            </a:r>
            <a:r>
              <a:rPr lang="en-US" sz="2400" dirty="0" err="1" smtClean="0">
                <a:latin typeface="Arial" panose="020B0604020202020204" pitchFamily="34" charset="0"/>
                <a:cs typeface="Arial" panose="020B0604020202020204" pitchFamily="34" charset="0"/>
              </a:rPr>
              <a:t>người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Với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mục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đích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giải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trí</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việc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học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môn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học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Android  </a:t>
            </a:r>
            <a:r>
              <a:rPr lang="en-US" sz="2400" dirty="0" err="1" smtClean="0">
                <a:latin typeface="Arial" panose="020B0604020202020204" pitchFamily="34" charset="0"/>
                <a:cs typeface="Arial" panose="020B0604020202020204" pitchFamily="34" charset="0"/>
              </a:rPr>
              <a:t>nhóm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em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lựa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chọn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đề</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tài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Xây</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dựng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ứng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dụng</a:t>
            </a:r>
            <a:r>
              <a:rPr lang="en-US" sz="2400" dirty="0" smtClean="0">
                <a:latin typeface="Arial" panose="020B0604020202020204" pitchFamily="34" charset="0"/>
                <a:cs typeface="Arial" panose="020B0604020202020204" pitchFamily="34" charset="0"/>
              </a:rPr>
              <a:t> game”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hiểu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thêm</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nâng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cao</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khả</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trình</a:t>
            </a:r>
            <a:r>
              <a:rPr lang="en-US" sz="2400" dirty="0" smtClean="0">
                <a:latin typeface="Arial" panose="020B0604020202020204" pitchFamily="34" charset="0"/>
                <a:cs typeface="Arial" panose="020B0604020202020204" pitchFamily="34" charset="0"/>
              </a:rPr>
              <a:t> Android </a:t>
            </a:r>
            <a:r>
              <a:rPr lang="en-US" sz="2400" dirty="0" err="1" smtClean="0">
                <a:latin typeface="Arial" panose="020B0604020202020204" pitchFamily="34" charset="0"/>
                <a:cs typeface="Arial" panose="020B0604020202020204" pitchFamily="34" charset="0"/>
              </a:rPr>
              <a:t>của</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mình</a:t>
            </a:r>
            <a:endParaRPr lang="en-US" sz="2400" dirty="0" smtClean="0">
              <a:latin typeface="Arial" panose="020B0604020202020204" pitchFamily="34" charset="0"/>
              <a:cs typeface="Arial" panose="020B0604020202020204" pitchFamily="34" charset="0"/>
            </a:endParaRPr>
          </a:p>
          <a:p>
            <a:pPr marL="463550" indent="-463550">
              <a:lnSpc>
                <a:spcPct val="150000"/>
              </a:lnSpc>
              <a:buFont typeface="Wingdings" panose="05000000000000000000" pitchFamily="2" charset="2"/>
              <a:buChar char="v"/>
            </a:pPr>
            <a:r>
              <a:rPr lang="fr-FR" sz="2600" b="1" dirty="0" err="1" smtClean="0">
                <a:latin typeface="Arial" panose="020B0604020202020204" pitchFamily="34" charset="0"/>
                <a:cs typeface="Arial" panose="020B0604020202020204" pitchFamily="34" charset="0"/>
              </a:rPr>
              <a:t>Mục</a:t>
            </a:r>
            <a:r>
              <a:rPr lang="fr-FR" sz="2600" b="1" dirty="0" smtClean="0">
                <a:latin typeface="Arial" panose="020B0604020202020204" pitchFamily="34" charset="0"/>
                <a:cs typeface="Arial" panose="020B0604020202020204" pitchFamily="34" charset="0"/>
              </a:rPr>
              <a:t> </a:t>
            </a:r>
            <a:r>
              <a:rPr lang="fr-FR" sz="2600" b="1" dirty="0" err="1">
                <a:latin typeface="Arial" panose="020B0604020202020204" pitchFamily="34" charset="0"/>
                <a:cs typeface="Arial" panose="020B0604020202020204" pitchFamily="34" charset="0"/>
              </a:rPr>
              <a:t>tiêu</a:t>
            </a:r>
            <a:r>
              <a:rPr lang="fr-FR" sz="2600" b="1" dirty="0">
                <a:latin typeface="Arial" panose="020B0604020202020204" pitchFamily="34" charset="0"/>
                <a:cs typeface="Arial" panose="020B0604020202020204" pitchFamily="34" charset="0"/>
              </a:rPr>
              <a:t> </a:t>
            </a:r>
            <a:r>
              <a:rPr lang="fr-FR" sz="2600" b="1" dirty="0" err="1">
                <a:latin typeface="Arial" panose="020B0604020202020204" pitchFamily="34" charset="0"/>
                <a:cs typeface="Arial" panose="020B0604020202020204" pitchFamily="34" charset="0"/>
              </a:rPr>
              <a:t>đề</a:t>
            </a:r>
            <a:r>
              <a:rPr lang="fr-FR" sz="2600" b="1" dirty="0">
                <a:latin typeface="Arial" panose="020B0604020202020204" pitchFamily="34" charset="0"/>
                <a:cs typeface="Arial" panose="020B0604020202020204" pitchFamily="34" charset="0"/>
              </a:rPr>
              <a:t> </a:t>
            </a:r>
            <a:r>
              <a:rPr lang="fr-FR" sz="2600" b="1" dirty="0" err="1">
                <a:latin typeface="Arial" panose="020B0604020202020204" pitchFamily="34" charset="0"/>
                <a:cs typeface="Arial" panose="020B0604020202020204" pitchFamily="34" charset="0"/>
              </a:rPr>
              <a:t>tài</a:t>
            </a:r>
            <a:r>
              <a:rPr lang="fr-FR" sz="2600" b="1" dirty="0">
                <a:latin typeface="Arial" panose="020B0604020202020204" pitchFamily="34" charset="0"/>
                <a:cs typeface="Arial" panose="020B0604020202020204" pitchFamily="34" charset="0"/>
              </a:rPr>
              <a:t> </a:t>
            </a:r>
          </a:p>
          <a:p>
            <a:pPr marL="463550" indent="-463550">
              <a:lnSpc>
                <a:spcPct val="150000"/>
              </a:lnSpc>
            </a:pP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Hiểu</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Control </a:t>
            </a:r>
            <a:r>
              <a:rPr lang="en-US" sz="2400" dirty="0" err="1">
                <a:latin typeface="Arial" panose="020B0604020202020204" pitchFamily="34" charset="0"/>
                <a:cs typeface="Arial" panose="020B0604020202020204" pitchFamily="34" charset="0"/>
              </a:rPr>
              <a:t>cơ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android,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Android.</a:t>
            </a:r>
          </a:p>
          <a:p>
            <a:pPr marL="463550" indent="-463550" algn="just" fontAlgn="base">
              <a:lnSpc>
                <a:spcPct val="150000"/>
              </a:lnSpc>
            </a:pP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96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4</a:t>
            </a:fld>
            <a:endParaRPr lang="en-US" sz="1600" b="1">
              <a:solidFill>
                <a:schemeClr val="tx1"/>
              </a:solidFill>
            </a:endParaRPr>
          </a:p>
        </p:txBody>
      </p:sp>
      <p:sp>
        <p:nvSpPr>
          <p:cNvPr id="5" name="Tiêu đề 1"/>
          <p:cNvSpPr>
            <a:spLocks noGrp="1"/>
          </p:cNvSpPr>
          <p:nvPr>
            <p:ph type="title"/>
          </p:nvPr>
        </p:nvSpPr>
        <p:spPr>
          <a:xfrm>
            <a:off x="838200" y="365125"/>
            <a:ext cx="10515600" cy="840823"/>
          </a:xfrm>
        </p:spPr>
        <p:txBody>
          <a:bodyPr>
            <a:normAutofit/>
          </a:bodyPr>
          <a:lstStyle/>
          <a:p>
            <a:r>
              <a:rPr lang="en-US" sz="2800" b="1" dirty="0" smtClean="0">
                <a:latin typeface="Arial" panose="020B0604020202020204" pitchFamily="34" charset="0"/>
                <a:cs typeface="Arial" panose="020B0604020202020204" pitchFamily="34" charset="0"/>
              </a:rPr>
              <a:t>2. </a:t>
            </a:r>
            <a:r>
              <a:rPr lang="en-US" sz="2800" b="1" dirty="0" err="1" smtClean="0">
                <a:latin typeface="Arial" panose="020B0604020202020204" pitchFamily="34" charset="0"/>
                <a:cs typeface="Arial" panose="020B0604020202020204" pitchFamily="34" charset="0"/>
              </a:rPr>
              <a:t>Hướng</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dẫn</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cài</a:t>
            </a:r>
            <a:r>
              <a:rPr lang="en-US" sz="2800" b="1" dirty="0" smtClean="0">
                <a:latin typeface="Arial" panose="020B0604020202020204" pitchFamily="34" charset="0"/>
                <a:cs typeface="Arial" panose="020B0604020202020204" pitchFamily="34" charset="0"/>
              </a:rPr>
              <a:t> </a:t>
            </a:r>
            <a:r>
              <a:rPr lang="en-US" sz="2800" b="1" dirty="0" err="1" smtClean="0">
                <a:latin typeface="Arial" panose="020B0604020202020204" pitchFamily="34" charset="0"/>
                <a:cs typeface="Arial" panose="020B0604020202020204" pitchFamily="34" charset="0"/>
              </a:rPr>
              <a:t>đặt</a:t>
            </a:r>
            <a:r>
              <a:rPr lang="en-US" sz="2800" b="1" dirty="0" smtClean="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Engine Cocos2d - x V3.0</a:t>
            </a:r>
          </a:p>
        </p:txBody>
      </p:sp>
      <p:sp>
        <p:nvSpPr>
          <p:cNvPr id="6" name="Chỗ dành sẵn cho Nội dung 2"/>
          <p:cNvSpPr>
            <a:spLocks noGrp="1"/>
          </p:cNvSpPr>
          <p:nvPr>
            <p:ph idx="1"/>
          </p:nvPr>
        </p:nvSpPr>
        <p:spPr>
          <a:xfrm>
            <a:off x="838200" y="1205948"/>
            <a:ext cx="10515600" cy="4351338"/>
          </a:xfrm>
        </p:spPr>
        <p:txBody>
          <a:bodyPr>
            <a:normAutofit/>
          </a:bodyPr>
          <a:lstStyle/>
          <a:p>
            <a:pPr marL="463550" indent="-463550">
              <a:lnSpc>
                <a:spcPct val="150000"/>
              </a:lnSpc>
              <a:buFont typeface="Wingdings" panose="05000000000000000000" pitchFamily="2" charset="2"/>
              <a:buChar char="v"/>
            </a:pPr>
            <a:r>
              <a:rPr lang="vi-VN" sz="2600" b="1" dirty="0">
                <a:latin typeface="Arial" panose="020B0604020202020204" pitchFamily="34" charset="0"/>
                <a:cs typeface="Arial" panose="020B0604020202020204" pitchFamily="34" charset="0"/>
              </a:rPr>
              <a:t>Bước 1: Cài đặt JDK, Python như </a:t>
            </a:r>
            <a:r>
              <a:rPr lang="en-US" sz="2600" b="1" dirty="0" smtClean="0">
                <a:latin typeface="Arial" panose="020B0604020202020204" pitchFamily="34" charset="0"/>
                <a:cs typeface="Arial" panose="020B0604020202020204" pitchFamily="34" charset="0"/>
              </a:rPr>
              <a:t>l</a:t>
            </a:r>
            <a:r>
              <a:rPr lang="vi-VN" sz="2600" b="1" dirty="0" smtClean="0">
                <a:latin typeface="Arial" panose="020B0604020202020204" pitchFamily="34" charset="0"/>
                <a:cs typeface="Arial" panose="020B0604020202020204" pitchFamily="34" charset="0"/>
              </a:rPr>
              <a:t>à </a:t>
            </a:r>
            <a:r>
              <a:rPr lang="vi-VN" sz="2600" b="1" dirty="0">
                <a:latin typeface="Arial" panose="020B0604020202020204" pitchFamily="34" charset="0"/>
                <a:cs typeface="Arial" panose="020B0604020202020204" pitchFamily="34" charset="0"/>
              </a:rPr>
              <a:t>soft thông </a:t>
            </a:r>
            <a:r>
              <a:rPr lang="vi-VN" sz="2600" b="1" dirty="0" smtClean="0">
                <a:latin typeface="Arial" panose="020B0604020202020204" pitchFamily="34" charset="0"/>
                <a:cs typeface="Arial" panose="020B0604020202020204" pitchFamily="34" charset="0"/>
              </a:rPr>
              <a:t>thường</a:t>
            </a:r>
            <a:endParaRPr lang="en-US" sz="2600" b="1" dirty="0" smtClean="0">
              <a:latin typeface="Arial" panose="020B0604020202020204" pitchFamily="34" charset="0"/>
              <a:cs typeface="Arial" panose="020B0604020202020204" pitchFamily="34" charset="0"/>
            </a:endParaRPr>
          </a:p>
          <a:p>
            <a:pPr marL="463550" indent="-463550">
              <a:lnSpc>
                <a:spcPct val="150000"/>
              </a:lnSpc>
            </a:pPr>
            <a:r>
              <a:rPr lang="vi-VN" sz="2400" dirty="0" smtClean="0">
                <a:latin typeface="Arial" panose="020B0604020202020204" pitchFamily="34" charset="0"/>
                <a:cs typeface="Arial" panose="020B0604020202020204" pitchFamily="34" charset="0"/>
              </a:rPr>
              <a:t>JDK</a:t>
            </a:r>
            <a:r>
              <a:rPr lang="vi-VN" sz="2400" dirty="0">
                <a:latin typeface="Arial" panose="020B0604020202020204" pitchFamily="34" charset="0"/>
                <a:cs typeface="Arial" panose="020B0604020202020204" pitchFamily="34" charset="0"/>
              </a:rPr>
              <a:t>: Cài như soft, nó sẽ tự tạo ra 1 biến trong System Environment</a:t>
            </a:r>
            <a:r>
              <a:rPr lang="vi-VN" sz="2400" dirty="0" smtClean="0">
                <a:latin typeface="Arial" panose="020B0604020202020204" pitchFamily="34" charset="0"/>
                <a:cs typeface="Arial" panose="020B0604020202020204" pitchFamily="34" charset="0"/>
              </a:rPr>
              <a:t>,</a:t>
            </a:r>
            <a:r>
              <a:rPr lang="vi-VN" sz="2400" dirty="0">
                <a:latin typeface="Arial" panose="020B0604020202020204" pitchFamily="34" charset="0"/>
                <a:cs typeface="Arial" panose="020B0604020202020204" pitchFamily="34" charset="0"/>
              </a:rPr>
              <a:t/>
            </a:r>
            <a:br>
              <a:rPr lang="vi-VN" sz="2400" dirty="0">
                <a:latin typeface="Arial" panose="020B0604020202020204" pitchFamily="34" charset="0"/>
                <a:cs typeface="Arial" panose="020B0604020202020204" pitchFamily="34" charset="0"/>
              </a:rPr>
            </a:br>
            <a:r>
              <a:rPr lang="vi-VN" sz="2400" b="1" dirty="0">
                <a:latin typeface="Arial" panose="020B0604020202020204" pitchFamily="34" charset="0"/>
                <a:cs typeface="Arial" panose="020B0604020202020204" pitchFamily="34" charset="0"/>
              </a:rPr>
              <a:t>JAVA_HOME = D:\Program </a:t>
            </a:r>
            <a:r>
              <a:rPr lang="vi-VN" sz="2400" b="1" dirty="0" smtClean="0">
                <a:latin typeface="Arial" panose="020B0604020202020204" pitchFamily="34" charset="0"/>
                <a:cs typeface="Arial" panose="020B0604020202020204" pitchFamily="34" charset="0"/>
              </a:rPr>
              <a:t>Files\Java\jdk1.7.0_51</a:t>
            </a:r>
            <a:r>
              <a:rPr lang="vi-VN" sz="2400" b="1" dirty="0">
                <a:latin typeface="Arial" panose="020B0604020202020204" pitchFamily="34" charset="0"/>
                <a:cs typeface="Arial" panose="020B0604020202020204" pitchFamily="34" charset="0"/>
              </a:rPr>
              <a:t/>
            </a:r>
            <a:br>
              <a:rPr lang="vi-VN" sz="2400" b="1" dirty="0">
                <a:latin typeface="Arial" panose="020B0604020202020204" pitchFamily="34" charset="0"/>
                <a:cs typeface="Arial" panose="020B0604020202020204" pitchFamily="34" charset="0"/>
              </a:rPr>
            </a:br>
            <a:r>
              <a:rPr lang="vi-VN" sz="2400" dirty="0">
                <a:latin typeface="Arial" panose="020B0604020202020204" pitchFamily="34" charset="0"/>
                <a:cs typeface="Arial" panose="020B0604020202020204" pitchFamily="34" charset="0"/>
              </a:rPr>
              <a:t>Nếu chẳng may xóa mất, bạn phải add lại  </a:t>
            </a:r>
            <a:r>
              <a:rPr lang="en-US" sz="2400" dirty="0" err="1" smtClean="0">
                <a:latin typeface="Arial" panose="020B0604020202020204" pitchFamily="34" charset="0"/>
                <a:cs typeface="Arial" panose="020B0604020202020204" pitchFamily="34" charset="0"/>
              </a:rPr>
              <a:t>bằng</a:t>
            </a:r>
            <a:r>
              <a:rPr lang="vi-VN" sz="2400" dirty="0" smtClean="0">
                <a:latin typeface="Arial" panose="020B0604020202020204" pitchFamily="34" charset="0"/>
                <a:cs typeface="Arial" panose="020B0604020202020204" pitchFamily="34" charset="0"/>
              </a:rPr>
              <a:t> tay</a:t>
            </a:r>
            <a:r>
              <a:rPr lang="en-US" sz="2400" dirty="0" smtClean="0">
                <a:latin typeface="Arial" panose="020B0604020202020204" pitchFamily="34" charset="0"/>
                <a:cs typeface="Arial" panose="020B0604020202020204" pitchFamily="34" charset="0"/>
              </a:rPr>
              <a:t> </a:t>
            </a:r>
            <a:r>
              <a:rPr lang="vi-VN" sz="2400" dirty="0" smtClean="0">
                <a:latin typeface="Arial" panose="020B0604020202020204" pitchFamily="34" charset="0"/>
                <a:cs typeface="Arial" panose="020B0604020202020204" pitchFamily="34" charset="0"/>
              </a:rPr>
              <a:t>JDK </a:t>
            </a:r>
            <a:r>
              <a:rPr lang="vi-VN" sz="2400" dirty="0">
                <a:latin typeface="Arial" panose="020B0604020202020204" pitchFamily="34" charset="0"/>
                <a:cs typeface="Arial" panose="020B0604020202020204" pitchFamily="34" charset="0"/>
              </a:rPr>
              <a:t>7, 8 đều OK. Ko nên xài JDK </a:t>
            </a:r>
            <a:r>
              <a:rPr lang="vi-VN" sz="2400" dirty="0" smtClean="0">
                <a:latin typeface="Arial" panose="020B0604020202020204" pitchFamily="34" charset="0"/>
                <a:cs typeface="Arial" panose="020B0604020202020204" pitchFamily="34" charset="0"/>
              </a:rPr>
              <a:t>6</a:t>
            </a:r>
            <a:endParaRPr lang="vi-VN" sz="2400" dirty="0">
              <a:latin typeface="Arial" panose="020B0604020202020204" pitchFamily="34" charset="0"/>
              <a:cs typeface="Arial" panose="020B0604020202020204" pitchFamily="34" charset="0"/>
            </a:endParaRPr>
          </a:p>
          <a:p>
            <a:pPr marL="463550" indent="-463550">
              <a:lnSpc>
                <a:spcPct val="150000"/>
              </a:lnSpc>
            </a:pPr>
            <a:r>
              <a:rPr lang="vi-VN" sz="2400" dirty="0">
                <a:latin typeface="Arial" panose="020B0604020202020204" pitchFamily="34" charset="0"/>
                <a:cs typeface="Arial" panose="020B0604020202020204" pitchFamily="34" charset="0"/>
              </a:rPr>
              <a:t>Cài Python 2.7.5 như 1 Soft thông thường, nó sẽ cài vào D:\Python27 hoặc C:\</a:t>
            </a:r>
            <a:r>
              <a:rPr lang="vi-VN" sz="2400" dirty="0" smtClean="0">
                <a:latin typeface="Arial" panose="020B0604020202020204" pitchFamily="34" charset="0"/>
                <a:cs typeface="Arial" panose="020B0604020202020204" pitchFamily="34" charset="0"/>
              </a:rPr>
              <a:t>Python27</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331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838200" y="328128"/>
            <a:ext cx="10515600" cy="6028221"/>
          </a:xfrm>
        </p:spPr>
        <p:txBody>
          <a:bodyPr>
            <a:noAutofit/>
          </a:bodyPr>
          <a:lstStyle/>
          <a:p>
            <a:pPr marL="463550" indent="-463550">
              <a:lnSpc>
                <a:spcPct val="150000"/>
              </a:lnSpc>
              <a:buFont typeface="Wingdings" panose="05000000000000000000" pitchFamily="2" charset="2"/>
              <a:buChar char="v"/>
            </a:pPr>
            <a:r>
              <a:rPr lang="vi-VN" sz="2600" b="1" dirty="0">
                <a:latin typeface="Arial" panose="020B0604020202020204" pitchFamily="34" charset="0"/>
                <a:cs typeface="Arial" panose="020B0604020202020204" pitchFamily="34" charset="0"/>
              </a:rPr>
              <a:t>Bước 2: Cài NDK, ADT, ANT, Cocos2d-x V3.0 Final - </a:t>
            </a:r>
            <a:r>
              <a:rPr lang="vi-VN" sz="2600" b="1" dirty="0" smtClean="0">
                <a:latin typeface="Arial" panose="020B0604020202020204" pitchFamily="34" charset="0"/>
                <a:cs typeface="Arial" panose="020B0604020202020204" pitchFamily="34" charset="0"/>
              </a:rPr>
              <a:t>V3.x</a:t>
            </a:r>
            <a:endParaRPr lang="en-US" sz="2600" b="1" dirty="0" smtClean="0">
              <a:latin typeface="Arial" panose="020B0604020202020204" pitchFamily="34" charset="0"/>
              <a:cs typeface="Arial" panose="020B0604020202020204" pitchFamily="34" charset="0"/>
            </a:endParaRPr>
          </a:p>
          <a:p>
            <a:pPr>
              <a:lnSpc>
                <a:spcPct val="150000"/>
              </a:lnSpc>
            </a:pPr>
            <a:r>
              <a:rPr lang="vi-VN" sz="2400" dirty="0">
                <a:latin typeface="Arial" panose="020B0604020202020204" pitchFamily="34" charset="0"/>
                <a:cs typeface="Arial" panose="020B0604020202020204" pitchFamily="34" charset="0"/>
              </a:rPr>
              <a:t>NDK, ADT, ANT, </a:t>
            </a:r>
            <a:r>
              <a:rPr lang="vi-VN" sz="2400" b="1" dirty="0">
                <a:latin typeface="Arial" panose="020B0604020202020204" pitchFamily="34" charset="0"/>
                <a:cs typeface="Arial" panose="020B0604020202020204" pitchFamily="34" charset="0"/>
              </a:rPr>
              <a:t>Cocos2d-x V3.0</a:t>
            </a:r>
            <a:r>
              <a:rPr lang="vi-VN" sz="2400" dirty="0">
                <a:latin typeface="Arial" panose="020B0604020202020204" pitchFamily="34" charset="0"/>
                <a:cs typeface="Arial" panose="020B0604020202020204" pitchFamily="34" charset="0"/>
              </a:rPr>
              <a:t> - 3.x thì chỉ việc giải nén vào trong thư mục như thế </a:t>
            </a:r>
            <a:r>
              <a:rPr lang="vi-VN" sz="2400" dirty="0" smtClean="0">
                <a:latin typeface="Arial" panose="020B0604020202020204" pitchFamily="34" charset="0"/>
                <a:cs typeface="Arial" panose="020B0604020202020204" pitchFamily="34" charset="0"/>
              </a:rPr>
              <a:t>này</a:t>
            </a:r>
            <a:br>
              <a:rPr lang="vi-VN" sz="2400" dirty="0" smtClean="0">
                <a:latin typeface="Arial" panose="020B0604020202020204" pitchFamily="34" charset="0"/>
                <a:cs typeface="Arial" panose="020B0604020202020204" pitchFamily="34" charset="0"/>
              </a:rPr>
            </a:br>
            <a:r>
              <a:rPr lang="vi-VN" sz="2400" b="1" dirty="0">
                <a:latin typeface="Arial" panose="020B0604020202020204" pitchFamily="34" charset="0"/>
                <a:cs typeface="Arial" panose="020B0604020202020204" pitchFamily="34" charset="0"/>
              </a:rPr>
              <a:t> + ANT:     Q:Android/ANT</a:t>
            </a:r>
            <a:r>
              <a:rPr lang="vi-VN" sz="2400" dirty="0">
                <a:latin typeface="Arial" panose="020B0604020202020204" pitchFamily="34" charset="0"/>
                <a:cs typeface="Arial" panose="020B0604020202020204" pitchFamily="34" charset="0"/>
              </a:rPr>
              <a:t/>
            </a:r>
            <a:br>
              <a:rPr lang="vi-VN" sz="2400" dirty="0">
                <a:latin typeface="Arial" panose="020B0604020202020204" pitchFamily="34" charset="0"/>
                <a:cs typeface="Arial" panose="020B0604020202020204" pitchFamily="34" charset="0"/>
              </a:rPr>
            </a:br>
            <a:r>
              <a:rPr lang="vi-VN" sz="2400" b="1" dirty="0">
                <a:latin typeface="Arial" panose="020B0604020202020204" pitchFamily="34" charset="0"/>
                <a:cs typeface="Arial" panose="020B0604020202020204" pitchFamily="34" charset="0"/>
              </a:rPr>
              <a:t> + SDK:     Q:Android/SDK</a:t>
            </a:r>
            <a:r>
              <a:rPr lang="vi-VN" sz="2400" dirty="0">
                <a:latin typeface="Arial" panose="020B0604020202020204" pitchFamily="34" charset="0"/>
                <a:cs typeface="Arial" panose="020B0604020202020204" pitchFamily="34" charset="0"/>
              </a:rPr>
              <a:t/>
            </a:r>
            <a:br>
              <a:rPr lang="vi-VN" sz="2400" dirty="0">
                <a:latin typeface="Arial" panose="020B0604020202020204" pitchFamily="34" charset="0"/>
                <a:cs typeface="Arial" panose="020B0604020202020204" pitchFamily="34" charset="0"/>
              </a:rPr>
            </a:br>
            <a:r>
              <a:rPr lang="vi-VN" sz="2400" b="1" dirty="0">
                <a:latin typeface="Arial" panose="020B0604020202020204" pitchFamily="34" charset="0"/>
                <a:cs typeface="Arial" panose="020B0604020202020204" pitchFamily="34" charset="0"/>
              </a:rPr>
              <a:t> + NDK:    Q:Android/NDK</a:t>
            </a:r>
            <a:r>
              <a:rPr lang="vi-VN" sz="2400" dirty="0">
                <a:latin typeface="Arial" panose="020B0604020202020204" pitchFamily="34" charset="0"/>
                <a:cs typeface="Arial" panose="020B0604020202020204" pitchFamily="34" charset="0"/>
              </a:rPr>
              <a:t/>
            </a:r>
            <a:br>
              <a:rPr lang="vi-VN" sz="2400" dirty="0">
                <a:latin typeface="Arial" panose="020B0604020202020204" pitchFamily="34" charset="0"/>
                <a:cs typeface="Arial" panose="020B0604020202020204" pitchFamily="34" charset="0"/>
              </a:rPr>
            </a:br>
            <a:r>
              <a:rPr lang="vi-VN" sz="2400" b="1" dirty="0">
                <a:latin typeface="Arial" panose="020B0604020202020204" pitchFamily="34" charset="0"/>
                <a:cs typeface="Arial" panose="020B0604020202020204" pitchFamily="34" charset="0"/>
              </a:rPr>
              <a:t> + Cocos2dx3 : </a:t>
            </a:r>
            <a:r>
              <a:rPr lang="vi-VN" sz="2400" b="1" dirty="0" smtClean="0">
                <a:latin typeface="Arial" panose="020B0604020202020204" pitchFamily="34" charset="0"/>
                <a:cs typeface="Arial" panose="020B0604020202020204" pitchFamily="34" charset="0"/>
              </a:rPr>
              <a:t>Q:Android/Cocos2dx3</a:t>
            </a:r>
            <a:r>
              <a:rPr lang="vi-VN" sz="2400" b="1" dirty="0">
                <a:latin typeface="Arial" panose="020B0604020202020204" pitchFamily="34" charset="0"/>
                <a:cs typeface="Arial" panose="020B0604020202020204" pitchFamily="34" charset="0"/>
              </a:rPr>
              <a:t/>
            </a:r>
            <a:br>
              <a:rPr lang="vi-VN" sz="2400" b="1" dirty="0">
                <a:latin typeface="Arial" panose="020B0604020202020204" pitchFamily="34" charset="0"/>
                <a:cs typeface="Arial" panose="020B0604020202020204" pitchFamily="34" charset="0"/>
              </a:rPr>
            </a:br>
            <a:r>
              <a:rPr lang="vi-VN" sz="2400" b="1" dirty="0">
                <a:latin typeface="Arial" panose="020B0604020202020204" pitchFamily="34" charset="0"/>
                <a:cs typeface="Arial" panose="020B0604020202020204" pitchFamily="34" charset="0"/>
              </a:rPr>
              <a:t>+ Với Android Studio, bạn cài như soft bình thường, rồi tìm đường dẫn của SDK </a:t>
            </a:r>
            <a:r>
              <a:rPr lang="vi-VN" sz="2400" b="1" dirty="0" smtClean="0">
                <a:latin typeface="Arial" panose="020B0604020202020204" pitchFamily="34" charset="0"/>
                <a:cs typeface="Arial" panose="020B0604020202020204" pitchFamily="34" charset="0"/>
              </a:rPr>
              <a:t>nhé</a:t>
            </a:r>
            <a:r>
              <a:rPr lang="en-US" sz="2400" dirty="0">
                <a:latin typeface="Arial" panose="020B0604020202020204" pitchFamily="34" charset="0"/>
                <a:cs typeface="Arial" panose="020B0604020202020204" pitchFamily="34" charset="0"/>
              </a:rPr>
              <a:t>.</a:t>
            </a:r>
            <a:endParaRPr lang="vi-VN" sz="2400" dirty="0">
              <a:latin typeface="Arial" panose="020B0604020202020204" pitchFamily="34" charset="0"/>
              <a:cs typeface="Arial" panose="020B0604020202020204" pitchFamily="34" charset="0"/>
            </a:endParaRPr>
          </a:p>
        </p:txBody>
      </p:sp>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5</a:t>
            </a:fld>
            <a:endParaRPr lang="en-US" sz="1600" b="1">
              <a:solidFill>
                <a:schemeClr val="tx1"/>
              </a:solidFill>
            </a:endParaRPr>
          </a:p>
        </p:txBody>
      </p:sp>
    </p:spTree>
    <p:extLst>
      <p:ext uri="{BB962C8B-B14F-4D97-AF65-F5344CB8AC3E}">
        <p14:creationId xmlns:p14="http://schemas.microsoft.com/office/powerpoint/2010/main" val="3081732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838200" y="566668"/>
            <a:ext cx="10515600" cy="4351338"/>
          </a:xfrm>
        </p:spPr>
        <p:txBody>
          <a:bodyPr>
            <a:normAutofit/>
          </a:bodyPr>
          <a:lstStyle/>
          <a:p>
            <a:pPr marL="463550" indent="-463550" algn="just">
              <a:lnSpc>
                <a:spcPct val="160000"/>
              </a:lnSpc>
            </a:pPr>
            <a:r>
              <a:rPr lang="vi-VN" sz="2400" dirty="0" smtClean="0">
                <a:latin typeface="Arial" panose="020B0604020202020204" pitchFamily="34" charset="0"/>
                <a:cs typeface="Arial" panose="020B0604020202020204" pitchFamily="34" charset="0"/>
              </a:rPr>
              <a:t>Chạy file SDK.exe trong </a:t>
            </a:r>
            <a:r>
              <a:rPr lang="vi-VN" sz="2400" b="1" dirty="0" smtClean="0">
                <a:latin typeface="Arial" panose="020B0604020202020204" pitchFamily="34" charset="0"/>
                <a:cs typeface="Arial" panose="020B0604020202020204" pitchFamily="34" charset="0"/>
              </a:rPr>
              <a:t>Q:\ANDROID\SDK, </a:t>
            </a:r>
            <a:r>
              <a:rPr lang="vi-VN" sz="2400" dirty="0" smtClean="0">
                <a:latin typeface="Arial" panose="020B0604020202020204" pitchFamily="34" charset="0"/>
                <a:cs typeface="Arial" panose="020B0604020202020204" pitchFamily="34" charset="0"/>
              </a:rPr>
              <a:t>để cài đặt các bộ SDK của Android lên máy, chú ý là phải cài bản </a:t>
            </a:r>
            <a:r>
              <a:rPr lang="vi-VN" sz="2400" b="1" i="1" dirty="0" smtClean="0">
                <a:latin typeface="Arial" panose="020B0604020202020204" pitchFamily="34" charset="0"/>
                <a:cs typeface="Arial" panose="020B0604020202020204" pitchFamily="34" charset="0"/>
              </a:rPr>
              <a:t>Android 2.3.3 - API 10 là bắt buộc nhé, còn đâu cài thêm bao nhiêu tùy bạn. </a:t>
            </a:r>
            <a:r>
              <a:rPr lang="vi-VN" sz="2400" dirty="0" smtClean="0">
                <a:latin typeface="Arial" panose="020B0604020202020204" pitchFamily="34" charset="0"/>
                <a:cs typeface="Arial" panose="020B0604020202020204" pitchFamily="34" charset="0"/>
              </a:rPr>
              <a:t>Trên máy 64 bít buộc phải chạy Eclipse để chạy SDK Manager nha</a:t>
            </a:r>
          </a:p>
          <a:p>
            <a:pPr marL="463550" indent="-463550" algn="just">
              <a:lnSpc>
                <a:spcPct val="160000"/>
              </a:lnSpc>
            </a:pPr>
            <a:r>
              <a:rPr lang="vi-VN" sz="2400" dirty="0" smtClean="0">
                <a:latin typeface="Arial" panose="020B0604020202020204" pitchFamily="34" charset="0"/>
                <a:cs typeface="Arial" panose="020B0604020202020204" pitchFamily="34" charset="0"/>
              </a:rPr>
              <a:t>Lưu ý là khi bạn giải nén ra thư mục, tên nó sẽ dài loằng ngoằng, bạn nên đặt gọn lại như trên để dễ quản lý.</a:t>
            </a:r>
          </a:p>
        </p:txBody>
      </p:sp>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6</a:t>
            </a:fld>
            <a:endParaRPr lang="en-US" sz="1600" b="1">
              <a:solidFill>
                <a:schemeClr val="tx1"/>
              </a:solidFill>
            </a:endParaRPr>
          </a:p>
        </p:txBody>
      </p:sp>
    </p:spTree>
    <p:extLst>
      <p:ext uri="{BB962C8B-B14F-4D97-AF65-F5344CB8AC3E}">
        <p14:creationId xmlns:p14="http://schemas.microsoft.com/office/powerpoint/2010/main" val="686610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7</a:t>
            </a:fld>
            <a:endParaRPr lang="en-US" sz="1600" b="1">
              <a:solidFill>
                <a:schemeClr val="tx1"/>
              </a:solidFill>
            </a:endParaRPr>
          </a:p>
        </p:txBody>
      </p:sp>
      <p:sp>
        <p:nvSpPr>
          <p:cNvPr id="5" name="Chỗ dành sẵn cho Nội dung 2"/>
          <p:cNvSpPr>
            <a:spLocks noGrp="1"/>
          </p:cNvSpPr>
          <p:nvPr>
            <p:ph idx="1"/>
          </p:nvPr>
        </p:nvSpPr>
        <p:spPr>
          <a:xfrm>
            <a:off x="838200" y="328128"/>
            <a:ext cx="10515600" cy="6028221"/>
          </a:xfrm>
        </p:spPr>
        <p:txBody>
          <a:bodyPr>
            <a:noAutofit/>
          </a:bodyPr>
          <a:lstStyle/>
          <a:p>
            <a:pPr marL="463550" indent="-463550">
              <a:lnSpc>
                <a:spcPct val="150000"/>
              </a:lnSpc>
              <a:buFont typeface="Wingdings" panose="05000000000000000000" pitchFamily="2" charset="2"/>
              <a:buChar char="v"/>
            </a:pPr>
            <a:r>
              <a:rPr lang="vi-VN" sz="2400" b="1" dirty="0">
                <a:latin typeface="Arial" panose="020B0604020202020204" pitchFamily="34" charset="0"/>
                <a:cs typeface="Arial" panose="020B0604020202020204" pitchFamily="34" charset="0"/>
              </a:rPr>
              <a:t>Bước 3: Thiết lập System Varialbe, RẤT QUAN </a:t>
            </a:r>
            <a:r>
              <a:rPr lang="vi-VN" sz="2400" b="1" dirty="0" smtClean="0">
                <a:latin typeface="Arial" panose="020B0604020202020204" pitchFamily="34" charset="0"/>
                <a:cs typeface="Arial" panose="020B0604020202020204" pitchFamily="34" charset="0"/>
              </a:rPr>
              <a:t>TRỌNG</a:t>
            </a:r>
            <a:endParaRPr lang="en-US" sz="2400" b="1" dirty="0">
              <a:latin typeface="Arial" panose="020B0604020202020204" pitchFamily="34" charset="0"/>
              <a:cs typeface="Arial" panose="020B0604020202020204" pitchFamily="34" charset="0"/>
            </a:endParaRPr>
          </a:p>
          <a:p>
            <a:pPr>
              <a:lnSpc>
                <a:spcPct val="150000"/>
              </a:lnSpc>
              <a:buFontTx/>
              <a:buChar char="-"/>
            </a:pPr>
            <a:r>
              <a:rPr lang="en-US" sz="2400" dirty="0" err="1" smtClean="0">
                <a:latin typeface="Arial" panose="020B0604020202020204" pitchFamily="34" charset="0"/>
                <a:cs typeface="Arial" panose="020B0604020202020204" pitchFamily="34" charset="0"/>
              </a:rPr>
              <a:t>Chuột</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Mycomputer</a:t>
            </a:r>
            <a:r>
              <a:rPr lang="en-US" sz="2400" dirty="0">
                <a:latin typeface="Arial" panose="020B0604020202020204" pitchFamily="34" charset="0"/>
                <a:cs typeface="Arial" panose="020B0604020202020204" pitchFamily="34" charset="0"/>
              </a:rPr>
              <a:t>/Properties/Advanced System setting/Environment Variables, ta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nhỏ</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sau</a:t>
            </a:r>
            <a:endParaRPr lang="en-US" sz="2400" dirty="0" smtClean="0">
              <a:latin typeface="Arial" panose="020B0604020202020204" pitchFamily="34" charset="0"/>
              <a:cs typeface="Arial" panose="020B0604020202020204" pitchFamily="34" charset="0"/>
            </a:endParaRPr>
          </a:p>
          <a:p>
            <a:pPr marL="0" indent="0">
              <a:lnSpc>
                <a:spcPct val="150000"/>
              </a:lnSpc>
              <a:buNone/>
            </a:pPr>
            <a:endParaRPr lang="vi-VN" sz="2400" dirty="0">
              <a:latin typeface="Arial" panose="020B0604020202020204" pitchFamily="34" charset="0"/>
              <a:cs typeface="Arial" panose="020B0604020202020204" pitchFamily="34" charset="0"/>
            </a:endParaRPr>
          </a:p>
        </p:txBody>
      </p:sp>
      <p:pic>
        <p:nvPicPr>
          <p:cNvPr id="7" name="Ảnh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131" y="2413657"/>
            <a:ext cx="6586538" cy="3942692"/>
          </a:xfrm>
          <a:prstGeom prst="rect">
            <a:avLst/>
          </a:prstGeom>
        </p:spPr>
      </p:pic>
    </p:spTree>
    <p:extLst>
      <p:ext uri="{BB962C8B-B14F-4D97-AF65-F5344CB8AC3E}">
        <p14:creationId xmlns:p14="http://schemas.microsoft.com/office/powerpoint/2010/main" val="3610753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8</a:t>
            </a:fld>
            <a:endParaRPr lang="en-US" sz="1600" b="1">
              <a:solidFill>
                <a:schemeClr val="tx1"/>
              </a:solidFill>
            </a:endParaRPr>
          </a:p>
        </p:txBody>
      </p:sp>
      <p:sp>
        <p:nvSpPr>
          <p:cNvPr id="5" name="Chỗ dành sẵn cho Nội dung 2"/>
          <p:cNvSpPr>
            <a:spLocks noGrp="1"/>
          </p:cNvSpPr>
          <p:nvPr>
            <p:ph idx="1"/>
          </p:nvPr>
        </p:nvSpPr>
        <p:spPr>
          <a:xfrm>
            <a:off x="838199" y="931793"/>
            <a:ext cx="10515601" cy="5789682"/>
          </a:xfrm>
        </p:spPr>
        <p:txBody>
          <a:bodyPr>
            <a:noAutofit/>
          </a:bodyPr>
          <a:lstStyle/>
          <a:p>
            <a:pPr marL="463550" indent="-463550">
              <a:lnSpc>
                <a:spcPct val="130000"/>
              </a:lnSpc>
            </a:pPr>
            <a:r>
              <a:rPr lang="vi-VN" sz="2000" dirty="0" smtClean="0">
                <a:latin typeface="Arial" panose="020B0604020202020204" pitchFamily="34" charset="0"/>
                <a:cs typeface="Arial" panose="020B0604020202020204" pitchFamily="34" charset="0"/>
              </a:rPr>
              <a:t>Bạn để ý ở bảng Environment Variables có 2 ô, ô trên dành cho User đang dùng máy, và ô dưới là của System</a:t>
            </a:r>
          </a:p>
          <a:p>
            <a:pPr marL="463550" indent="-463550">
              <a:lnSpc>
                <a:spcPct val="130000"/>
              </a:lnSpc>
            </a:pPr>
            <a:r>
              <a:rPr lang="vi-VN" sz="2000" dirty="0" smtClean="0">
                <a:latin typeface="Arial" panose="020B0604020202020204" pitchFamily="34" charset="0"/>
                <a:cs typeface="Arial" panose="020B0604020202020204" pitchFamily="34" charset="0"/>
              </a:rPr>
              <a:t>Bạn lần lượt thêm vào các biến môi trường sau. Trong này mình có 2 ổ đĩa là D (ổ win) và Q ( chứa data) bạn cần chú ý để thay thế tên ổ đĩa tương ứng trên máy mình.</a:t>
            </a:r>
          </a:p>
          <a:p>
            <a:pPr marL="463550" indent="-463550">
              <a:lnSpc>
                <a:spcPct val="130000"/>
              </a:lnSpc>
            </a:pPr>
            <a:r>
              <a:rPr lang="vi-VN" sz="2000" b="1" dirty="0" smtClean="0">
                <a:latin typeface="Arial" panose="020B0604020202020204" pitchFamily="34" charset="0"/>
                <a:cs typeface="Arial" panose="020B0604020202020204" pitchFamily="34" charset="0"/>
              </a:rPr>
              <a:t>Ở phần User, thêm vào các biến sau , Click vào nút New bên trên</a:t>
            </a:r>
            <a:endParaRPr lang="vi-VN" sz="2000" dirty="0" smtClean="0">
              <a:latin typeface="Arial" panose="020B0604020202020204" pitchFamily="34" charset="0"/>
              <a:cs typeface="Arial" panose="020B0604020202020204" pitchFamily="34" charset="0"/>
            </a:endParaRPr>
          </a:p>
          <a:p>
            <a:pPr marL="0" indent="0">
              <a:lnSpc>
                <a:spcPct val="130000"/>
              </a:lnSpc>
              <a:buNone/>
              <a:tabLst>
                <a:tab pos="463550" algn="l"/>
              </a:tabLst>
            </a:pPr>
            <a:r>
              <a:rPr lang="en-US" sz="2000" dirty="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ANDROID_SDK_ROOT = Q:\ANDROID\SDK\sdk</a:t>
            </a:r>
            <a:br>
              <a:rPr lang="vi-VN"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COCOS_CONSOLE_ROOT = Q:\ANDROID\Cocos2dx3\tools\cocos2d-console\bin;</a:t>
            </a:r>
            <a:br>
              <a:rPr lang="vi-VN" sz="2000" dirty="0" smtClean="0">
                <a:latin typeface="Arial" panose="020B0604020202020204" pitchFamily="34" charset="0"/>
                <a:cs typeface="Arial" panose="020B0604020202020204" pitchFamily="34" charset="0"/>
              </a:rPr>
            </a:b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Path = Q:\android\cocos2dx3\tools\cocos2d-console\bin;</a:t>
            </a:r>
          </a:p>
          <a:p>
            <a:pPr marL="463550" indent="-463550">
              <a:lnSpc>
                <a:spcPct val="130000"/>
              </a:lnSpc>
              <a:buFont typeface="Wingdings" panose="05000000000000000000" pitchFamily="2" charset="2"/>
              <a:buChar char="Ø"/>
            </a:pPr>
            <a:r>
              <a:rPr lang="vi-VN" sz="2000" b="1" dirty="0" smtClean="0">
                <a:latin typeface="Arial" panose="020B0604020202020204" pitchFamily="34" charset="0"/>
                <a:cs typeface="Arial" panose="020B0604020202020204" pitchFamily="34" charset="0"/>
              </a:rPr>
              <a:t>Lưu ý</a:t>
            </a:r>
            <a:r>
              <a:rPr lang="en-US" sz="2000" b="1" dirty="0" smtClean="0">
                <a:latin typeface="Arial" panose="020B0604020202020204" pitchFamily="34" charset="0"/>
                <a:cs typeface="Arial" panose="020B0604020202020204" pitchFamily="34" charset="0"/>
              </a:rPr>
              <a:t>:</a:t>
            </a:r>
            <a:r>
              <a:rPr lang="vi-VN" sz="2000" b="1"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COCOS_CONSOLE_ROOT , Path  sẽ được tạo ra khi bạn chạy setup.py ( Bước 6)</a:t>
            </a:r>
            <a:endParaRPr lang="vi-V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297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p:cNvSpPr>
            <a:spLocks noGrp="1"/>
          </p:cNvSpPr>
          <p:nvPr>
            <p:ph type="sldNum" sz="quarter" idx="12"/>
          </p:nvPr>
        </p:nvSpPr>
        <p:spPr/>
        <p:txBody>
          <a:bodyPr/>
          <a:lstStyle/>
          <a:p>
            <a:fld id="{1A5E089E-2140-401E-B122-C3FCF2D0DA10}" type="slidenum">
              <a:rPr lang="en-US" sz="1600" b="1" smtClean="0">
                <a:solidFill>
                  <a:schemeClr val="tx1"/>
                </a:solidFill>
              </a:rPr>
              <a:t>9</a:t>
            </a:fld>
            <a:endParaRPr lang="en-US" sz="1600" b="1">
              <a:solidFill>
                <a:schemeClr val="tx1"/>
              </a:solidFill>
            </a:endParaRPr>
          </a:p>
        </p:txBody>
      </p:sp>
      <p:sp>
        <p:nvSpPr>
          <p:cNvPr id="5" name="Chỗ dành sẵn cho Nội dung 2"/>
          <p:cNvSpPr>
            <a:spLocks noGrp="1"/>
          </p:cNvSpPr>
          <p:nvPr>
            <p:ph idx="1"/>
          </p:nvPr>
        </p:nvSpPr>
        <p:spPr>
          <a:xfrm>
            <a:off x="812799" y="517525"/>
            <a:ext cx="10638184" cy="6203950"/>
          </a:xfrm>
        </p:spPr>
        <p:txBody>
          <a:bodyPr>
            <a:noAutofit/>
          </a:bodyPr>
          <a:lstStyle/>
          <a:p>
            <a:pPr marL="463550" indent="-463550">
              <a:lnSpc>
                <a:spcPct val="150000"/>
              </a:lnSpc>
            </a:pPr>
            <a:r>
              <a:rPr lang="vi-VN" sz="2000" b="1" dirty="0">
                <a:latin typeface="Arial" panose="020B0604020202020204" pitchFamily="34" charset="0"/>
                <a:cs typeface="Arial" panose="020B0604020202020204" pitchFamily="34" charset="0"/>
              </a:rPr>
              <a:t>Ở phần System, thêm vào các biến sau. Click vào nút New bên </a:t>
            </a:r>
            <a:r>
              <a:rPr lang="vi-VN" sz="2000" b="1" dirty="0" smtClean="0">
                <a:latin typeface="Arial" panose="020B0604020202020204" pitchFamily="34" charset="0"/>
                <a:cs typeface="Arial" panose="020B0604020202020204" pitchFamily="34" charset="0"/>
              </a:rPr>
              <a:t>dưới</a:t>
            </a:r>
            <a:r>
              <a:rPr lang="vi-VN" sz="2000" dirty="0" smtClean="0">
                <a:latin typeface="Arial" panose="020B0604020202020204" pitchFamily="34" charset="0"/>
                <a:cs typeface="Arial" panose="020B0604020202020204" pitchFamily="34" charset="0"/>
              </a:rPr>
              <a:t/>
            </a:r>
            <a:br>
              <a:rPr lang="vi-VN" sz="2000" dirty="0" smtClean="0">
                <a:latin typeface="Arial" panose="020B0604020202020204" pitchFamily="34" charset="0"/>
                <a:cs typeface="Arial" panose="020B0604020202020204" pitchFamily="34" charset="0"/>
              </a:rPr>
            </a:br>
            <a:r>
              <a:rPr lang="vi-VN" sz="2000" dirty="0">
                <a:latin typeface="Arial" panose="020B0604020202020204" pitchFamily="34" charset="0"/>
                <a:cs typeface="Arial" panose="020B0604020202020204" pitchFamily="34" charset="0"/>
              </a:rPr>
              <a:t>ANT_HOME = Q:\</a:t>
            </a:r>
            <a:r>
              <a:rPr lang="vi-VN" sz="2000" dirty="0" smtClean="0">
                <a:latin typeface="Arial" panose="020B0604020202020204" pitchFamily="34" charset="0"/>
                <a:cs typeface="Arial" panose="020B0604020202020204" pitchFamily="34" charset="0"/>
              </a:rPr>
              <a:t>ANDROID\ANT</a:t>
            </a:r>
            <a:r>
              <a:rPr lang="vi-VN" sz="2000" dirty="0">
                <a:latin typeface="Arial" panose="020B0604020202020204" pitchFamily="34" charset="0"/>
                <a:cs typeface="Arial" panose="020B0604020202020204" pitchFamily="34" charset="0"/>
              </a:rPr>
              <a:t/>
            </a:r>
            <a:br>
              <a:rPr lang="vi-VN" sz="2000" dirty="0">
                <a:latin typeface="Arial" panose="020B0604020202020204" pitchFamily="34" charset="0"/>
                <a:cs typeface="Arial" panose="020B0604020202020204" pitchFamily="34" charset="0"/>
              </a:rPr>
            </a:br>
            <a:r>
              <a:rPr lang="vi-VN" sz="2000" dirty="0">
                <a:latin typeface="Arial" panose="020B0604020202020204" pitchFamily="34" charset="0"/>
                <a:cs typeface="Arial" panose="020B0604020202020204" pitchFamily="34" charset="0"/>
              </a:rPr>
              <a:t>ANT_ROOT = Q:\</a:t>
            </a:r>
            <a:r>
              <a:rPr lang="vi-VN" sz="2000" dirty="0" smtClean="0">
                <a:latin typeface="Arial" panose="020B0604020202020204" pitchFamily="34" charset="0"/>
                <a:cs typeface="Arial" panose="020B0604020202020204" pitchFamily="34" charset="0"/>
              </a:rPr>
              <a:t>ANDROID\ANT\bin</a:t>
            </a:r>
            <a:r>
              <a:rPr lang="vi-VN" sz="2000" dirty="0">
                <a:latin typeface="Arial" panose="020B0604020202020204" pitchFamily="34" charset="0"/>
                <a:cs typeface="Arial" panose="020B0604020202020204" pitchFamily="34" charset="0"/>
              </a:rPr>
              <a:t/>
            </a:r>
            <a:br>
              <a:rPr lang="vi-VN" sz="2000" dirty="0">
                <a:latin typeface="Arial" panose="020B0604020202020204" pitchFamily="34" charset="0"/>
                <a:cs typeface="Arial" panose="020B0604020202020204" pitchFamily="34" charset="0"/>
              </a:rPr>
            </a:br>
            <a:r>
              <a:rPr lang="vi-VN" sz="2000" dirty="0">
                <a:latin typeface="Arial" panose="020B0604020202020204" pitchFamily="34" charset="0"/>
                <a:cs typeface="Arial" panose="020B0604020202020204" pitchFamily="34" charset="0"/>
              </a:rPr>
              <a:t>NDK_ROOT = Q:\</a:t>
            </a:r>
            <a:r>
              <a:rPr lang="vi-VN" sz="2000" dirty="0" smtClean="0">
                <a:latin typeface="Arial" panose="020B0604020202020204" pitchFamily="34" charset="0"/>
                <a:cs typeface="Arial" panose="020B0604020202020204" pitchFamily="34" charset="0"/>
              </a:rPr>
              <a:t>ANDROID\NDK</a:t>
            </a:r>
            <a:r>
              <a:rPr lang="vi-VN" sz="2000" dirty="0">
                <a:latin typeface="Arial" panose="020B0604020202020204" pitchFamily="34" charset="0"/>
                <a:cs typeface="Arial" panose="020B0604020202020204" pitchFamily="34" charset="0"/>
              </a:rPr>
              <a:t/>
            </a:r>
            <a:br>
              <a:rPr lang="vi-VN" sz="2000" dirty="0">
                <a:latin typeface="Arial" panose="020B0604020202020204" pitchFamily="34" charset="0"/>
                <a:cs typeface="Arial" panose="020B0604020202020204" pitchFamily="34" charset="0"/>
              </a:rPr>
            </a:br>
            <a:r>
              <a:rPr lang="vi-VN" sz="2000" dirty="0" smtClean="0">
                <a:latin typeface="Arial" panose="020B0604020202020204" pitchFamily="34" charset="0"/>
                <a:cs typeface="Arial" panose="020B0604020202020204" pitchFamily="34" charset="0"/>
              </a:rPr>
              <a:t>Path=D</a:t>
            </a:r>
            <a:r>
              <a:rPr lang="vi-VN" sz="2000" dirty="0">
                <a:latin typeface="Arial" panose="020B0604020202020204" pitchFamily="34" charset="0"/>
                <a:cs typeface="Arial" panose="020B0604020202020204" pitchFamily="34" charset="0"/>
              </a:rPr>
              <a:t>:\Python27;D:\Python27\Python.exe;Q:\</a:t>
            </a:r>
            <a:r>
              <a:rPr lang="vi-VN" sz="2000" dirty="0" smtClean="0">
                <a:latin typeface="Arial" panose="020B0604020202020204" pitchFamily="34" charset="0"/>
                <a:cs typeface="Arial" panose="020B0604020202020204" pitchFamily="34" charset="0"/>
              </a:rPr>
              <a:t>ANDROID\SDK\sdk\platform</a:t>
            </a:r>
            <a:r>
              <a:rPr lang="en-US" sz="2000" dirty="0" smtClean="0">
                <a:latin typeface="Arial" panose="020B0604020202020204" pitchFamily="34" charset="0"/>
                <a:cs typeface="Arial" panose="020B0604020202020204" pitchFamily="34" charset="0"/>
              </a:rPr>
              <a:t> </a:t>
            </a:r>
            <a:r>
              <a:rPr lang="vi-VN" sz="2000" dirty="0" smtClean="0">
                <a:latin typeface="Arial" panose="020B0604020202020204" pitchFamily="34" charset="0"/>
                <a:cs typeface="Arial" panose="020B0604020202020204" pitchFamily="34" charset="0"/>
              </a:rPr>
              <a:t>tools</a:t>
            </a:r>
            <a:r>
              <a:rPr lang="vi-VN" sz="2000" dirty="0">
                <a:latin typeface="Arial" panose="020B0604020202020204" pitchFamily="34" charset="0"/>
                <a:cs typeface="Arial" panose="020B0604020202020204" pitchFamily="34" charset="0"/>
              </a:rPr>
              <a:t>;%path%;%ANT_HOME%/bin</a:t>
            </a:r>
            <a:r>
              <a:rPr lang="vi-VN" sz="2000" dirty="0" smtClean="0">
                <a:latin typeface="Arial" panose="020B0604020202020204" pitchFamily="34" charset="0"/>
                <a:cs typeface="Arial" panose="020B0604020202020204" pitchFamily="34" charset="0"/>
              </a:rPr>
              <a:t>;</a:t>
            </a:r>
            <a:br>
              <a:rPr lang="vi-VN" sz="2000" dirty="0" smtClean="0">
                <a:latin typeface="Arial" panose="020B0604020202020204" pitchFamily="34" charset="0"/>
                <a:cs typeface="Arial" panose="020B0604020202020204" pitchFamily="34" charset="0"/>
              </a:rPr>
            </a:br>
            <a:r>
              <a:rPr lang="vi-VN" sz="2000" dirty="0">
                <a:latin typeface="Arial" panose="020B0604020202020204" pitchFamily="34" charset="0"/>
                <a:cs typeface="Arial" panose="020B0604020202020204" pitchFamily="34" charset="0"/>
              </a:rPr>
              <a:t>Bổ sung thêm biến này nhé (mới phát hiện</a:t>
            </a:r>
            <a:r>
              <a:rPr lang="vi-VN" sz="2000" dirty="0" smtClean="0">
                <a:latin typeface="Arial" panose="020B0604020202020204" pitchFamily="34" charset="0"/>
                <a:cs typeface="Arial" panose="020B0604020202020204" pitchFamily="34" charset="0"/>
              </a:rPr>
              <a:t>)</a:t>
            </a:r>
            <a:br>
              <a:rPr lang="vi-VN" sz="2000" dirty="0" smtClean="0">
                <a:latin typeface="Arial" panose="020B0604020202020204" pitchFamily="34" charset="0"/>
                <a:cs typeface="Arial" panose="020B0604020202020204" pitchFamily="34" charset="0"/>
              </a:rPr>
            </a:br>
            <a:r>
              <a:rPr lang="vi-VN" sz="2000" b="1" dirty="0">
                <a:latin typeface="Arial" panose="020B0604020202020204" pitchFamily="34" charset="0"/>
                <a:cs typeface="Arial" panose="020B0604020202020204" pitchFamily="34" charset="0"/>
              </a:rPr>
              <a:t>CLASSPATH</a:t>
            </a:r>
            <a:r>
              <a:rPr lang="vi-VN" sz="2000" dirty="0">
                <a:latin typeface="Arial" panose="020B0604020202020204" pitchFamily="34" charset="0"/>
                <a:cs typeface="Arial" panose="020B0604020202020204" pitchFamily="34" charset="0"/>
              </a:rPr>
              <a:t> = .;D:\Program Files\Java\jre6\lib\ext\QTJava.zip. ( có thể là JRE7, hoặc JRE8 tùy bản cài, có dấu "phẩy và chấm phẩy" ở đầu path nhé</a:t>
            </a:r>
            <a:r>
              <a:rPr lang="vi-VN" sz="2000" dirty="0" smtClean="0">
                <a:latin typeface="Arial" panose="020B0604020202020204" pitchFamily="34" charset="0"/>
                <a:cs typeface="Arial" panose="020B0604020202020204" pitchFamily="34" charset="0"/>
              </a:rPr>
              <a:t>)</a:t>
            </a:r>
            <a:br>
              <a:rPr lang="vi-VN" sz="2000" dirty="0" smtClean="0">
                <a:latin typeface="Arial" panose="020B0604020202020204" pitchFamily="34" charset="0"/>
                <a:cs typeface="Arial" panose="020B0604020202020204" pitchFamily="34" charset="0"/>
              </a:rPr>
            </a:br>
            <a:r>
              <a:rPr lang="vi-VN" sz="2000" dirty="0">
                <a:latin typeface="Arial" panose="020B0604020202020204" pitchFamily="34" charset="0"/>
                <a:cs typeface="Arial" panose="020B0604020202020204" pitchFamily="34" charset="0"/>
              </a:rPr>
              <a:t>Với JDK 6 khi cài vào sẽ tự có, còn đối với các bạn cài JDK 7, 8 lần đầu thì phải thêm biến CLASSPATH này vào mới Build Android được</a:t>
            </a:r>
            <a:r>
              <a:rPr lang="vi-VN" sz="2000" dirty="0" smtClean="0">
                <a:latin typeface="Arial" panose="020B0604020202020204" pitchFamily="34" charset="0"/>
                <a:cs typeface="Arial" panose="020B0604020202020204" pitchFamily="34" charset="0"/>
              </a:rPr>
              <a:t>.</a:t>
            </a:r>
            <a:endParaRPr lang="vi-V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853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721</Words>
  <Application>Microsoft Office PowerPoint</Application>
  <PresentationFormat>Widescreen</PresentationFormat>
  <Paragraphs>74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TRƯỜNG ĐẠI HỌC KHOA HỌC HUẾ KHOA CÔNG NGHỆ THÔNG TIN</vt:lpstr>
      <vt:lpstr>1. Giới thiệu tổng quan về Android.</vt:lpstr>
      <vt:lpstr>PowerPoint Presentation</vt:lpstr>
      <vt:lpstr>2. Hướng dẫn cài đặt Engine Cocos2d - x V3.0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Một số hình ảnh demo game.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KHOA HỌC HUẾ KHOA CÔNG NGHỆ THÔNG TIN</dc:title>
  <dc:creator>Huỳnh Thiên Hoàng</dc:creator>
  <cp:lastModifiedBy>Le Thang</cp:lastModifiedBy>
  <cp:revision>39</cp:revision>
  <dcterms:created xsi:type="dcterms:W3CDTF">2018-05-08T10:54:39Z</dcterms:created>
  <dcterms:modified xsi:type="dcterms:W3CDTF">2018-05-08T16:09:21Z</dcterms:modified>
</cp:coreProperties>
</file>