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0" r:id="rId12"/>
    <p:sldId id="268" r:id="rId13"/>
    <p:sldId id="270" r:id="rId14"/>
    <p:sldId id="267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812-74A6-4C7B-B352-5C60316C7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50331-4C25-4C18-B85E-10A6F21A9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3163-4950-478E-9F75-EF84FBE5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8CBA7-A322-4EAB-BB8E-69F6079A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2F76-B02E-4C5B-B9D3-1354D02C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6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3559-042D-406F-8E31-69027369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894EA-0EF7-444B-9C00-827551E53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7604A-4732-4D5B-80E8-53EC4317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2105-E3E0-49AF-BA77-E7E3CF73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8FE9-B26F-432E-B162-558E0BD9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4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6CC27-7DDA-4FB0-BA4C-5148C4B15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70803-7D7E-4CEA-82F4-34842ED0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4DB4-9397-4169-A422-EDA8C033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2FFD-18BD-4B03-8658-3A71EDE7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CDB85-CA3B-4C97-A4F0-5CDAF33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8A74-6FC7-45E3-926C-CA778612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A94F-110B-436F-B7EA-48CB6A94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9F30-8CC6-4BEF-9243-C3612BFB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54D1-51C9-4FF1-8398-B51E706D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50E2-8563-4F42-88B4-341A05D5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FBEF-971D-49BB-90B5-630F44DC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14F12-B2A2-402F-B902-0FF9BDE1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D1FA-D210-41CC-82B3-D8C65C9D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AB1F-BD4D-4420-BB29-D982D250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E4F4-20D6-418C-9F32-43509E2B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8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A37-865C-48E7-838E-6601BD07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670A-37AE-45A3-8D83-468C3CCA6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B35A-134E-4B27-9C19-BAB4C598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0FDB3-0FD5-4421-A4B8-89E0B575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6C5F-3304-4B8E-B487-2A55113D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27088-731C-4E74-8175-FAD53149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3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4700-F90E-4FD6-9486-B2267D93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F056-1711-428D-8421-AE9B456A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74904-5A4B-46BA-B108-34E49DD5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484D3-138E-4B23-B700-250E5FD80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4CD39-6C01-4C7B-98EE-ECEDE32E6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010AF-9CCD-4027-A9EC-07009E74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102EB-815A-47DA-B1AB-B462764B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500B7-C1E1-4B9F-80F0-61C5C100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20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5764-BCC1-4041-9FB8-29DC73FA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5BF2C-4B53-47BE-AAD1-2BD547D0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7B9AE-86C6-467F-B280-93B4E883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41856-3BF6-44DB-AC04-C7E51F8F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4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ABC14-FF21-458E-81AE-FEAC2BF0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68E59-9340-4F59-8251-C6508BE8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11A87-B6A0-4E2C-91D4-D348589A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5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FE11-A7E7-473D-8D0A-D3E2CC00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2901-4300-4CAE-8A61-2CCC375AD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AA43A-2DBA-4AD1-A39F-367732A76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16C55-9CF5-46A8-B4A2-7D1D9732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0357-2BC7-43D3-8C3E-02E9EFD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7C180-AA14-4757-BEF6-144116BB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8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340A-A792-4DCA-BD69-649879A9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247B8-892C-4F6E-8103-ADCBCAE31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8DF7F-AC31-49FD-9512-A27CBD252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8CE62-D57B-4F0E-AF4E-4446E143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575F3-2376-48CD-B3B2-2476F84C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299D0-E97B-4FC7-8519-9EA53A8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08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09CD5-CF51-4645-A6AD-9E6D987F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4485-4880-46D8-8E28-79763826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DF5D-C2FA-4A8E-9362-9030CC59B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85280-35B1-4DBE-8875-4F758B95EB6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CCEE-1883-452D-B21F-51A7D400E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BEA7-761E-43F5-A6C3-C6CD0F8F5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2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59E-FB5B-4F46-9C3C-A351E68CA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27</a:t>
            </a:r>
          </a:p>
        </p:txBody>
      </p:sp>
    </p:spTree>
    <p:extLst>
      <p:ext uri="{BB962C8B-B14F-4D97-AF65-F5344CB8AC3E}">
        <p14:creationId xmlns:p14="http://schemas.microsoft.com/office/powerpoint/2010/main" val="243139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B68E-46BB-414C-8DB9-B8160C18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94F6-3FCE-4ADE-80BF-4D95A6DC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And for some sites “good” annual maxima rainfall does translate to “good” annual maxima runoff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4A8C-645E-4FAD-B3F0-F1B12561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26" y="2183363"/>
            <a:ext cx="2916107" cy="420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8A767-4E8E-41FA-ABD6-4027E418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15" y="2301067"/>
            <a:ext cx="2974167" cy="41042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30FB5C-CBB8-4F96-9CB2-BC2CC62E7C5F}"/>
              </a:ext>
            </a:extLst>
          </p:cNvPr>
          <p:cNvCxnSpPr>
            <a:cxnSpLocks/>
          </p:cNvCxnSpPr>
          <p:nvPr/>
        </p:nvCxnSpPr>
        <p:spPr>
          <a:xfrm>
            <a:off x="2733445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F95818-BA8D-4F34-935C-7D704008D97A}"/>
              </a:ext>
            </a:extLst>
          </p:cNvPr>
          <p:cNvSpPr txBox="1"/>
          <p:nvPr/>
        </p:nvSpPr>
        <p:spPr>
          <a:xfrm>
            <a:off x="2627810" y="626716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FBF76-9A8B-452F-B0EB-6D6A492B5972}"/>
              </a:ext>
            </a:extLst>
          </p:cNvPr>
          <p:cNvCxnSpPr>
            <a:cxnSpLocks/>
          </p:cNvCxnSpPr>
          <p:nvPr/>
        </p:nvCxnSpPr>
        <p:spPr>
          <a:xfrm>
            <a:off x="5975553" y="2301067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6488907-9B9E-4BED-97FC-DEDAD149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925" y="2183363"/>
            <a:ext cx="2974164" cy="4251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557D6-9D3D-4025-968D-E9E8D231D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846" y="2246369"/>
            <a:ext cx="2995853" cy="42136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AEA532-18CA-4971-B1B6-7D06C0502E4B}"/>
              </a:ext>
            </a:extLst>
          </p:cNvPr>
          <p:cNvCxnSpPr>
            <a:cxnSpLocks/>
          </p:cNvCxnSpPr>
          <p:nvPr/>
        </p:nvCxnSpPr>
        <p:spPr>
          <a:xfrm>
            <a:off x="8816730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106AA2-6BE8-4327-A9AA-7EDFA7AEC239}"/>
              </a:ext>
            </a:extLst>
          </p:cNvPr>
          <p:cNvSpPr txBox="1"/>
          <p:nvPr/>
        </p:nvSpPr>
        <p:spPr>
          <a:xfrm>
            <a:off x="8643430" y="63119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5713E-EA31-44AB-A3E0-F003B7574E58}"/>
              </a:ext>
            </a:extLst>
          </p:cNvPr>
          <p:cNvSpPr txBox="1"/>
          <p:nvPr/>
        </p:nvSpPr>
        <p:spPr>
          <a:xfrm>
            <a:off x="3279132" y="2946146"/>
            <a:ext cx="5614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FF0000"/>
                </a:highlight>
              </a:rPr>
              <a:t>Likely to happen for larger catchment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7E31E-107A-4B74-BF86-A3DFBBA9FC34}"/>
              </a:ext>
            </a:extLst>
          </p:cNvPr>
          <p:cNvSpPr txBox="1"/>
          <p:nvPr/>
        </p:nvSpPr>
        <p:spPr>
          <a:xfrm>
            <a:off x="8365547" y="386718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593.8 km^2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C86E7-F803-4F54-83B5-84EF94EBC537}"/>
              </a:ext>
            </a:extLst>
          </p:cNvPr>
          <p:cNvSpPr txBox="1"/>
          <p:nvPr/>
        </p:nvSpPr>
        <p:spPr>
          <a:xfrm>
            <a:off x="2215116" y="3884663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670.8 km^2</a:t>
            </a:r>
          </a:p>
        </p:txBody>
      </p:sp>
    </p:spTree>
    <p:extLst>
      <p:ext uri="{BB962C8B-B14F-4D97-AF65-F5344CB8AC3E}">
        <p14:creationId xmlns:p14="http://schemas.microsoft.com/office/powerpoint/2010/main" val="295279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E877-4CF9-4124-AF6F-B2905727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6178-632C-43C6-8926-DC0291B1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FF0000"/>
                </a:solidFill>
              </a:rPr>
              <a:t>What else could I look into to help understand the translation between rainfall annual maxima and flow annual maxima? – calculate more rainfall stats, e.g. 3-day, 5-day maxima.</a:t>
            </a:r>
          </a:p>
          <a:p>
            <a:r>
              <a:rPr lang="en-GB" dirty="0">
                <a:solidFill>
                  <a:srgbClr val="FFC000"/>
                </a:solidFill>
              </a:rPr>
              <a:t>Plot catchment map</a:t>
            </a:r>
          </a:p>
          <a:p>
            <a:r>
              <a:rPr lang="en-GB" dirty="0">
                <a:solidFill>
                  <a:srgbClr val="FFC000"/>
                </a:solidFill>
              </a:rPr>
              <a:t>Get distance from rainfall station to catchment outlet</a:t>
            </a:r>
          </a:p>
          <a:p>
            <a:r>
              <a:rPr lang="en-GB" dirty="0">
                <a:solidFill>
                  <a:srgbClr val="FF0000"/>
                </a:solidFill>
              </a:rPr>
              <a:t>Once distance from rainfall station to outlet is known, should I try rerun the sim with more rainfall stations for a site (i.e. average of 3 stations) ?</a:t>
            </a:r>
          </a:p>
          <a:p>
            <a:r>
              <a:rPr lang="en-GB" dirty="0">
                <a:solidFill>
                  <a:srgbClr val="FFC000"/>
                </a:solidFill>
              </a:rPr>
              <a:t>Think and plan on the hydrological calibration. whether it is feasible.</a:t>
            </a:r>
          </a:p>
          <a:p>
            <a:r>
              <a:rPr lang="en-GB" dirty="0">
                <a:solidFill>
                  <a:srgbClr val="FF0000"/>
                </a:solidFill>
              </a:rPr>
              <a:t>If the hydrological calibration does not work, what is another direction that I can look into?</a:t>
            </a:r>
          </a:p>
        </p:txBody>
      </p:sp>
    </p:spTree>
    <p:extLst>
      <p:ext uri="{BB962C8B-B14F-4D97-AF65-F5344CB8AC3E}">
        <p14:creationId xmlns:p14="http://schemas.microsoft.com/office/powerpoint/2010/main" val="137652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59E-FB5B-4F46-9C3C-A351E68CA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28</a:t>
            </a:r>
          </a:p>
        </p:txBody>
      </p:sp>
    </p:spTree>
    <p:extLst>
      <p:ext uri="{BB962C8B-B14F-4D97-AF65-F5344CB8AC3E}">
        <p14:creationId xmlns:p14="http://schemas.microsoft.com/office/powerpoint/2010/main" val="331442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488B-818C-40D1-A089-50C698F5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72A2-EFBE-45A1-9261-C92928FC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and update on occurrence and amount model</a:t>
            </a:r>
          </a:p>
          <a:p>
            <a:r>
              <a:rPr lang="en-GB" dirty="0"/>
              <a:t>&gt;&gt;&gt; can identify some cases where good modelled rainfall translate to bad modelled streamflow.</a:t>
            </a:r>
          </a:p>
          <a:p>
            <a:r>
              <a:rPr lang="en-GB" dirty="0"/>
              <a:t>Optimise with </a:t>
            </a:r>
            <a:r>
              <a:rPr lang="en-GB" dirty="0" err="1"/>
              <a:t>SCEoptim</a:t>
            </a:r>
            <a:endParaRPr lang="en-GB" dirty="0"/>
          </a:p>
          <a:p>
            <a:r>
              <a:rPr lang="en-GB" dirty="0"/>
              <a:t>Attempt to shuffle monthly rainfall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31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1290-4BC7-495B-8817-8CF4491D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SCEoptim</a:t>
            </a:r>
            <a:r>
              <a:rPr lang="en-GB" dirty="0"/>
              <a:t> with SSE as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7B66-7682-4C5C-BB0D-00A3B25C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Trial 1: </a:t>
            </a:r>
            <a:r>
              <a:rPr lang="en-GB" dirty="0" err="1">
                <a:solidFill>
                  <a:schemeClr val="accent1"/>
                </a:solidFill>
              </a:rPr>
              <a:t>lowerBound</a:t>
            </a:r>
            <a:r>
              <a:rPr lang="en-GB" dirty="0">
                <a:solidFill>
                  <a:schemeClr val="accent1"/>
                </a:solidFill>
              </a:rPr>
              <a:t>=</a:t>
            </a:r>
            <a:r>
              <a:rPr lang="en-GB" dirty="0"/>
              <a:t>rep(0,48); </a:t>
            </a:r>
            <a:r>
              <a:rPr lang="en-GB" dirty="0" err="1">
                <a:solidFill>
                  <a:srgbClr val="FF0000"/>
                </a:solidFill>
              </a:rPr>
              <a:t>upperBound</a:t>
            </a:r>
            <a:r>
              <a:rPr lang="en-GB" dirty="0">
                <a:solidFill>
                  <a:srgbClr val="FF0000"/>
                </a:solidFill>
              </a:rPr>
              <a:t>=</a:t>
            </a:r>
            <a:r>
              <a:rPr lang="en-GB" dirty="0"/>
              <a:t>rep(0.99,48)</a:t>
            </a:r>
          </a:p>
          <a:p>
            <a:r>
              <a:rPr lang="en-GB" dirty="0"/>
              <a:t>Trial 2: </a:t>
            </a:r>
            <a:r>
              <a:rPr lang="en-GB" dirty="0" err="1">
                <a:solidFill>
                  <a:schemeClr val="accent1"/>
                </a:solidFill>
              </a:rPr>
              <a:t>lowerBound</a:t>
            </a:r>
            <a:r>
              <a:rPr lang="en-GB" dirty="0">
                <a:solidFill>
                  <a:schemeClr val="accent1"/>
                </a:solidFill>
              </a:rPr>
              <a:t>[1:24]=</a:t>
            </a:r>
            <a:r>
              <a:rPr lang="en-GB" dirty="0"/>
              <a:t>0; </a:t>
            </a:r>
            <a:r>
              <a:rPr lang="en-GB" dirty="0" err="1">
                <a:solidFill>
                  <a:schemeClr val="accent1"/>
                </a:solidFill>
              </a:rPr>
              <a:t>lowerBound</a:t>
            </a:r>
            <a:r>
              <a:rPr lang="en-GB" dirty="0">
                <a:solidFill>
                  <a:schemeClr val="accent1"/>
                </a:solidFill>
              </a:rPr>
              <a:t>[25:48]=</a:t>
            </a:r>
            <a:r>
              <a:rPr lang="en-GB" dirty="0"/>
              <a:t>1e-10</a:t>
            </a:r>
          </a:p>
          <a:p>
            <a:pPr marL="1371600" lvl="3" indent="0">
              <a:buNone/>
            </a:pPr>
            <a:r>
              <a:rPr lang="en-GB" sz="2800" dirty="0" err="1">
                <a:solidFill>
                  <a:srgbClr val="FF0000"/>
                </a:solidFill>
              </a:rPr>
              <a:t>upperBound</a:t>
            </a:r>
            <a:r>
              <a:rPr lang="en-GB" sz="2800" dirty="0">
                <a:solidFill>
                  <a:srgbClr val="FF0000"/>
                </a:solidFill>
              </a:rPr>
              <a:t>[1:24]</a:t>
            </a:r>
            <a:r>
              <a:rPr lang="en-GB" sz="2800" dirty="0"/>
              <a:t>=1</a:t>
            </a:r>
            <a:r>
              <a:rPr lang="en-GB" sz="2800" dirty="0">
                <a:solidFill>
                  <a:srgbClr val="FF0000"/>
                </a:solidFill>
              </a:rPr>
              <a:t>; </a:t>
            </a:r>
            <a:r>
              <a:rPr lang="en-GB" sz="2800" dirty="0" err="1">
                <a:solidFill>
                  <a:srgbClr val="FF0000"/>
                </a:solidFill>
              </a:rPr>
              <a:t>upperBound</a:t>
            </a:r>
            <a:r>
              <a:rPr lang="en-GB" sz="2800" dirty="0">
                <a:solidFill>
                  <a:srgbClr val="FF0000"/>
                </a:solidFill>
              </a:rPr>
              <a:t>[25:48]=</a:t>
            </a:r>
            <a:r>
              <a:rPr lang="en-GB" sz="2800" dirty="0"/>
              <a:t>Inf</a:t>
            </a:r>
          </a:p>
          <a:p>
            <a:r>
              <a:rPr lang="en-GB" dirty="0"/>
              <a:t>Trial 3: Boundaries same as Trial 2, SSE=SSE*100</a:t>
            </a:r>
          </a:p>
          <a:p>
            <a:r>
              <a:rPr lang="en-GB" sz="2800" dirty="0"/>
              <a:t>Trial 4: Boundar</a:t>
            </a:r>
            <a:r>
              <a:rPr lang="en-GB" dirty="0"/>
              <a:t>ies same as Trial 2, initial parameters taken from trial 2</a:t>
            </a:r>
          </a:p>
          <a:p>
            <a:r>
              <a:rPr lang="en-GB" dirty="0"/>
              <a:t>Trial 5: Boundaries same as Trial 2, initial parameters taken from trial 4</a:t>
            </a:r>
            <a:endParaRPr lang="en-GB" sz="2800" dirty="0"/>
          </a:p>
          <a:p>
            <a:pPr marL="1371600" lvl="3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3172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7D0-68C8-46E6-BA16-1414256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on shuffling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CB6E-06FB-42E0-8B8E-7D2EFA73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 </a:t>
            </a:r>
            <a:r>
              <a:rPr lang="en-GB" dirty="0" err="1"/>
              <a:t>randomShuffle</a:t>
            </a:r>
            <a:r>
              <a:rPr lang="en-GB" dirty="0"/>
              <a:t> function: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B2A15-A17C-4C25-92DD-5F96A4CA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69" y="2362200"/>
            <a:ext cx="50292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18E57-E1CE-4369-873E-8E2A5385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98" y="2362200"/>
            <a:ext cx="4822673" cy="27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3BC1-6363-423D-88A6-B4B84D97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on shuffling time series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BB3B56-FC75-445E-978E-E3880D94C4E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Shuffling each month 10 times</a:t>
            </a:r>
          </a:p>
          <a:p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808123-B4EE-4E49-9132-ECB5C18F6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39" y="2340412"/>
            <a:ext cx="5772561" cy="4459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655C77-603B-4BF0-A1AE-EA97C85E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78" y="2340412"/>
            <a:ext cx="5767738" cy="45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EAF7-D65C-49D6-B493-A882775A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and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D8F-ABF0-401F-A781-1BD0E4A7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What are other options for the experiment with optimisation? </a:t>
            </a:r>
            <a:r>
              <a:rPr lang="en-GB" dirty="0"/>
              <a:t>(try different objective functions, setting different boundaries for the parameters, try other sites).</a:t>
            </a:r>
          </a:p>
          <a:p>
            <a:r>
              <a:rPr lang="en-GB" dirty="0">
                <a:solidFill>
                  <a:srgbClr val="FFC000"/>
                </a:solidFill>
              </a:rPr>
              <a:t>Pick 1 site and repeat the experiment with multiple </a:t>
            </a:r>
            <a:r>
              <a:rPr lang="en-GB" dirty="0" err="1">
                <a:solidFill>
                  <a:srgbClr val="FFC000"/>
                </a:solidFill>
              </a:rPr>
              <a:t>raingauges</a:t>
            </a:r>
            <a:r>
              <a:rPr lang="en-GB" dirty="0">
                <a:solidFill>
                  <a:srgbClr val="FFC000"/>
                </a:solidFill>
              </a:rPr>
              <a:t> surrounding the site</a:t>
            </a:r>
          </a:p>
          <a:p>
            <a:r>
              <a:rPr lang="en-GB" dirty="0">
                <a:solidFill>
                  <a:srgbClr val="FF0000"/>
                </a:solidFill>
              </a:rPr>
              <a:t>Starting on draft/skeleton for paper (starting with motivation)?</a:t>
            </a:r>
          </a:p>
          <a:p>
            <a:r>
              <a:rPr lang="en-GB" dirty="0">
                <a:solidFill>
                  <a:srgbClr val="FF0000"/>
                </a:solidFill>
              </a:rPr>
              <a:t>Suggestions to quantitatively assess models performance.</a:t>
            </a:r>
          </a:p>
          <a:p>
            <a:r>
              <a:rPr lang="en-GB" dirty="0">
                <a:solidFill>
                  <a:srgbClr val="FFC000"/>
                </a:solidFill>
              </a:rPr>
              <a:t>Looking into diagnostic metric experiments (e.g. continue with shuffling rainfall time series) </a:t>
            </a:r>
          </a:p>
        </p:txBody>
      </p:sp>
    </p:spTree>
    <p:extLst>
      <p:ext uri="{BB962C8B-B14F-4D97-AF65-F5344CB8AC3E}">
        <p14:creationId xmlns:p14="http://schemas.microsoft.com/office/powerpoint/2010/main" val="130908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7CB6-66B5-40BD-9CF7-6710FD60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A018-A7F2-499C-98B0-5D3802AC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6609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Look into the gamma distribution to improve the generation of annual maxima</a:t>
            </a:r>
          </a:p>
          <a:p>
            <a:r>
              <a:rPr lang="en-GB" dirty="0">
                <a:solidFill>
                  <a:srgbClr val="00B050"/>
                </a:solidFill>
              </a:rPr>
              <a:t>Make function and plot to get wet and dry spells distributions</a:t>
            </a:r>
          </a:p>
          <a:p>
            <a:r>
              <a:rPr lang="en-GB" dirty="0">
                <a:solidFill>
                  <a:srgbClr val="FFC000"/>
                </a:solidFill>
              </a:rPr>
              <a:t>Try to understand why “good” daily annual maxima </a:t>
            </a:r>
            <a:r>
              <a:rPr lang="en-GB" b="1" dirty="0">
                <a:solidFill>
                  <a:srgbClr val="FFC000"/>
                </a:solidFill>
              </a:rPr>
              <a:t>rainfall</a:t>
            </a:r>
            <a:r>
              <a:rPr lang="en-GB" dirty="0">
                <a:solidFill>
                  <a:srgbClr val="FFC000"/>
                </a:solidFill>
              </a:rPr>
              <a:t> translate to “bad” daily annual maxima </a:t>
            </a:r>
            <a:r>
              <a:rPr lang="en-GB" b="1" dirty="0">
                <a:solidFill>
                  <a:srgbClr val="FFC000"/>
                </a:solidFill>
              </a:rPr>
              <a:t>flow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5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39C-AC88-4FF4-9237-F4AD0B64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Gamma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21A8-96A5-432A-A6E0-F52A1E47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Previously, use MLE to get amount model parameters (a &amp; b)</a:t>
            </a:r>
          </a:p>
          <a:p>
            <a:r>
              <a:rPr lang="en-GB" dirty="0"/>
              <a:t>My attempt this week, use Method of moment. &gt;&gt;&gt; it does improve the model significantly. </a:t>
            </a:r>
          </a:p>
        </p:txBody>
      </p:sp>
    </p:spTree>
    <p:extLst>
      <p:ext uri="{BB962C8B-B14F-4D97-AF65-F5344CB8AC3E}">
        <p14:creationId xmlns:p14="http://schemas.microsoft.com/office/powerpoint/2010/main" val="24361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54CA-47C5-4408-A6EC-2883CAF0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MLE vs MoM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788F2-9C12-4309-B8C3-A71CA39DE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313" y="1462113"/>
            <a:ext cx="3769599" cy="50418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0224B-FB01-4E7F-A8E9-F26F3B4C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090" y="1449413"/>
            <a:ext cx="3593140" cy="5043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88E153-11CF-40BB-BE69-CD8EBE146D53}"/>
              </a:ext>
            </a:extLst>
          </p:cNvPr>
          <p:cNvSpPr txBox="1"/>
          <p:nvPr/>
        </p:nvSpPr>
        <p:spPr>
          <a:xfrm>
            <a:off x="2021747" y="2343091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highlight>
                  <a:srgbClr val="FF0000"/>
                </a:highlight>
              </a:rPr>
              <a:t>MLE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E3150-B5DB-47A7-8B95-DA463AA3B403}"/>
              </a:ext>
            </a:extLst>
          </p:cNvPr>
          <p:cNvSpPr txBox="1"/>
          <p:nvPr/>
        </p:nvSpPr>
        <p:spPr>
          <a:xfrm>
            <a:off x="7643566" y="2423865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highlight>
                  <a:srgbClr val="FF0000"/>
                </a:highlight>
              </a:rPr>
              <a:t>MoM</a:t>
            </a:r>
          </a:p>
        </p:txBody>
      </p:sp>
    </p:spTree>
    <p:extLst>
      <p:ext uri="{BB962C8B-B14F-4D97-AF65-F5344CB8AC3E}">
        <p14:creationId xmlns:p14="http://schemas.microsoft.com/office/powerpoint/2010/main" val="220725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91C-3B62-4D34-901E-0F4DA074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issue with MLE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C8A7D-E039-496C-96D4-9FF07CFCF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551" y="1657132"/>
            <a:ext cx="6397519" cy="3386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12B935A-D8B8-4CB5-BF14-53C473AA5340}"/>
              </a:ext>
            </a:extLst>
          </p:cNvPr>
          <p:cNvSpPr/>
          <p:nvPr/>
        </p:nvSpPr>
        <p:spPr>
          <a:xfrm>
            <a:off x="3899254" y="1615187"/>
            <a:ext cx="1026368" cy="343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4A6D3-749D-4580-9944-1FA19CC6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06" y="3205163"/>
            <a:ext cx="2609850" cy="32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04954-2B5E-4DCF-B788-1B703BE037D2}"/>
              </a:ext>
            </a:extLst>
          </p:cNvPr>
          <p:cNvSpPr txBox="1"/>
          <p:nvPr/>
        </p:nvSpPr>
        <p:spPr>
          <a:xfrm>
            <a:off x="8830912" y="2813090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Previous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DA90A-6282-41EF-ABFB-A654337AE155}"/>
              </a:ext>
            </a:extLst>
          </p:cNvPr>
          <p:cNvSpPr txBox="1"/>
          <p:nvPr/>
        </p:nvSpPr>
        <p:spPr>
          <a:xfrm>
            <a:off x="800376" y="1257965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highlight>
                  <a:srgbClr val="FF0000"/>
                </a:highlight>
              </a:rPr>
              <a:t>From the net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C8742-671B-480A-A7BD-0DB4C8F3605C}"/>
              </a:ext>
            </a:extLst>
          </p:cNvPr>
          <p:cNvCxnSpPr>
            <a:cxnSpLocks/>
          </p:cNvCxnSpPr>
          <p:nvPr/>
        </p:nvCxnSpPr>
        <p:spPr>
          <a:xfrm>
            <a:off x="7407255" y="3350310"/>
            <a:ext cx="815834" cy="167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05E5AC2-C462-41E4-9D0D-55E7E0BE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506" y="4009549"/>
            <a:ext cx="2609850" cy="295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FFEF57-8775-468E-BE43-37AB6E2134D2}"/>
              </a:ext>
            </a:extLst>
          </p:cNvPr>
          <p:cNvSpPr txBox="1"/>
          <p:nvPr/>
        </p:nvSpPr>
        <p:spPr>
          <a:xfrm>
            <a:off x="9368879" y="3584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3857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91C-3B62-4D34-901E-0F4DA074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issue with MLE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C8A7D-E039-496C-96D4-9FF07CFCF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68" y="1657132"/>
            <a:ext cx="6397519" cy="3386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12B935A-D8B8-4CB5-BF14-53C473AA5340}"/>
              </a:ext>
            </a:extLst>
          </p:cNvPr>
          <p:cNvSpPr/>
          <p:nvPr/>
        </p:nvSpPr>
        <p:spPr>
          <a:xfrm>
            <a:off x="3899254" y="1615187"/>
            <a:ext cx="1026368" cy="343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4A6D3-749D-4580-9944-1FA19CC6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06" y="3205163"/>
            <a:ext cx="2609850" cy="32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04954-2B5E-4DCF-B788-1B703BE037D2}"/>
              </a:ext>
            </a:extLst>
          </p:cNvPr>
          <p:cNvSpPr txBox="1"/>
          <p:nvPr/>
        </p:nvSpPr>
        <p:spPr>
          <a:xfrm>
            <a:off x="8830912" y="2813090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Previous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DA90A-6282-41EF-ABFB-A654337AE155}"/>
              </a:ext>
            </a:extLst>
          </p:cNvPr>
          <p:cNvSpPr txBox="1"/>
          <p:nvPr/>
        </p:nvSpPr>
        <p:spPr>
          <a:xfrm>
            <a:off x="800376" y="1257965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highlight>
                  <a:srgbClr val="FF0000"/>
                </a:highlight>
              </a:rPr>
              <a:t>From the net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C8742-671B-480A-A7BD-0DB4C8F3605C}"/>
              </a:ext>
            </a:extLst>
          </p:cNvPr>
          <p:cNvCxnSpPr>
            <a:cxnSpLocks/>
          </p:cNvCxnSpPr>
          <p:nvPr/>
        </p:nvCxnSpPr>
        <p:spPr>
          <a:xfrm>
            <a:off x="7407255" y="3350310"/>
            <a:ext cx="815834" cy="167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05E5AC2-C462-41E4-9D0D-55E7E0BE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506" y="4009549"/>
            <a:ext cx="2609850" cy="295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FFEF57-8775-468E-BE43-37AB6E2134D2}"/>
              </a:ext>
            </a:extLst>
          </p:cNvPr>
          <p:cNvSpPr txBox="1"/>
          <p:nvPr/>
        </p:nvSpPr>
        <p:spPr>
          <a:xfrm>
            <a:off x="9368879" y="3584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97A8B7-6CD4-4508-95B7-BEA58D206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68" y="5509527"/>
            <a:ext cx="3714750" cy="1000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26FC06-0A0B-4C80-89C6-F2394FFD677C}"/>
              </a:ext>
            </a:extLst>
          </p:cNvPr>
          <p:cNvCxnSpPr>
            <a:cxnSpLocks/>
          </p:cNvCxnSpPr>
          <p:nvPr/>
        </p:nvCxnSpPr>
        <p:spPr>
          <a:xfrm>
            <a:off x="4791288" y="5992812"/>
            <a:ext cx="815834" cy="167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4235D26-9EF4-4F1C-BB43-AB2ED4B58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022" y="5854699"/>
            <a:ext cx="2466975" cy="27622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E671BE0-10D9-44E0-8D6D-10476A50A27F}"/>
              </a:ext>
            </a:extLst>
          </p:cNvPr>
          <p:cNvSpPr/>
          <p:nvPr/>
        </p:nvSpPr>
        <p:spPr>
          <a:xfrm>
            <a:off x="2961141" y="5406902"/>
            <a:ext cx="1191465" cy="1171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DDDD6-EDB2-4DAF-9778-ADAD78241E00}"/>
              </a:ext>
            </a:extLst>
          </p:cNvPr>
          <p:cNvSpPr txBox="1"/>
          <p:nvPr/>
        </p:nvSpPr>
        <p:spPr>
          <a:xfrm>
            <a:off x="8831437" y="5043488"/>
            <a:ext cx="26098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Issue could come from the way that I setup </a:t>
            </a:r>
            <a:r>
              <a:rPr lang="en-GB" dirty="0" err="1"/>
              <a:t>Optim</a:t>
            </a:r>
            <a:r>
              <a:rPr lang="en-GB" dirty="0"/>
              <a:t> &gt;&gt; could not get optimal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DF2D86-8814-4532-9AB4-BC683D88B97C}"/>
              </a:ext>
            </a:extLst>
          </p:cNvPr>
          <p:cNvSpPr txBox="1"/>
          <p:nvPr/>
        </p:nvSpPr>
        <p:spPr>
          <a:xfrm>
            <a:off x="4125227" y="5257107"/>
            <a:ext cx="14818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0000"/>
                </a:highlight>
              </a:rPr>
              <a:t>Here, b is rate</a:t>
            </a:r>
          </a:p>
        </p:txBody>
      </p:sp>
    </p:spTree>
    <p:extLst>
      <p:ext uri="{BB962C8B-B14F-4D97-AF65-F5344CB8AC3E}">
        <p14:creationId xmlns:p14="http://schemas.microsoft.com/office/powerpoint/2010/main" val="195542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A9E1-0A21-42BB-87EC-A3A59DC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94DC-D23A-4940-BA42-D7D5B2AC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“good” annual maxima rainfall does not translate to “good” annual maxima runoff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F5334E-4F9A-4AA2-BAB7-2C862545983E}"/>
              </a:ext>
            </a:extLst>
          </p:cNvPr>
          <p:cNvCxnSpPr>
            <a:cxnSpLocks/>
          </p:cNvCxnSpPr>
          <p:nvPr/>
        </p:nvCxnSpPr>
        <p:spPr>
          <a:xfrm>
            <a:off x="6216242" y="2363336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53BE56-1EBA-4A61-AD24-37E931AE3C76}"/>
              </a:ext>
            </a:extLst>
          </p:cNvPr>
          <p:cNvGrpSpPr/>
          <p:nvPr/>
        </p:nvGrpSpPr>
        <p:grpSpPr>
          <a:xfrm>
            <a:off x="48157" y="2382386"/>
            <a:ext cx="6054191" cy="4285003"/>
            <a:chOff x="41807" y="2363336"/>
            <a:chExt cx="6243472" cy="4285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191BBA-B2F7-4F05-BF51-1785AD94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2917" y="2424622"/>
              <a:ext cx="3052362" cy="394856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7B1A55-119D-4C5A-AC47-9237C7E47F6D}"/>
                </a:ext>
              </a:extLst>
            </p:cNvPr>
            <p:cNvCxnSpPr>
              <a:cxnSpLocks/>
            </p:cNvCxnSpPr>
            <p:nvPr/>
          </p:nvCxnSpPr>
          <p:spPr>
            <a:xfrm>
              <a:off x="2862652" y="438286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DF1DB1-53EB-4E85-B232-84B9382B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07" y="2363336"/>
              <a:ext cx="2877562" cy="40390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1AA3A0-BC9F-481C-B230-F55175135315}"/>
                </a:ext>
              </a:extLst>
            </p:cNvPr>
            <p:cNvSpPr txBox="1"/>
            <p:nvPr/>
          </p:nvSpPr>
          <p:spPr>
            <a:xfrm>
              <a:off x="2571449" y="627900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726795-05E2-4DD2-9DF2-88226C7CACCC}"/>
              </a:ext>
            </a:extLst>
          </p:cNvPr>
          <p:cNvGrpSpPr/>
          <p:nvPr/>
        </p:nvGrpSpPr>
        <p:grpSpPr>
          <a:xfrm>
            <a:off x="6451133" y="2453822"/>
            <a:ext cx="5699059" cy="4208287"/>
            <a:chOff x="6285279" y="2453822"/>
            <a:chExt cx="5864914" cy="42082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836AA4-FC4D-4D3E-9900-AC29AF43B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79" y="2453822"/>
              <a:ext cx="2745487" cy="39485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88243E2-9E10-4026-AC56-6B12C31E8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1811" y="2464468"/>
              <a:ext cx="2758382" cy="3862781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B48C50-4A66-4073-81A6-C36935701D8E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6" y="442492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993C4F-AEA6-4E0D-A0FF-DCEAF6F36375}"/>
                </a:ext>
              </a:extLst>
            </p:cNvPr>
            <p:cNvSpPr txBox="1"/>
            <p:nvPr/>
          </p:nvSpPr>
          <p:spPr>
            <a:xfrm>
              <a:off x="8827476" y="629277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B68E-46BB-414C-8DB9-B8160C18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94F6-3FCE-4ADE-80BF-4D95A6DC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And for some sites “good” annual maxima rainfall does translate to “good” annual maxima runoff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4A8C-645E-4FAD-B3F0-F1B12561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26" y="2183363"/>
            <a:ext cx="2916107" cy="420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8A767-4E8E-41FA-ABD6-4027E418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15" y="2301067"/>
            <a:ext cx="2974167" cy="41042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30FB5C-CBB8-4F96-9CB2-BC2CC62E7C5F}"/>
              </a:ext>
            </a:extLst>
          </p:cNvPr>
          <p:cNvCxnSpPr>
            <a:cxnSpLocks/>
          </p:cNvCxnSpPr>
          <p:nvPr/>
        </p:nvCxnSpPr>
        <p:spPr>
          <a:xfrm>
            <a:off x="2733445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F95818-BA8D-4F34-935C-7D704008D97A}"/>
              </a:ext>
            </a:extLst>
          </p:cNvPr>
          <p:cNvSpPr txBox="1"/>
          <p:nvPr/>
        </p:nvSpPr>
        <p:spPr>
          <a:xfrm>
            <a:off x="2627810" y="626716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FBF76-9A8B-452F-B0EB-6D6A492B5972}"/>
              </a:ext>
            </a:extLst>
          </p:cNvPr>
          <p:cNvCxnSpPr>
            <a:cxnSpLocks/>
          </p:cNvCxnSpPr>
          <p:nvPr/>
        </p:nvCxnSpPr>
        <p:spPr>
          <a:xfrm>
            <a:off x="5975553" y="2301067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6488907-9B9E-4BED-97FC-DEDAD149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925" y="2183363"/>
            <a:ext cx="2974164" cy="4251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557D6-9D3D-4025-968D-E9E8D231D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846" y="2246369"/>
            <a:ext cx="2995853" cy="42136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AEA532-18CA-4971-B1B6-7D06C0502E4B}"/>
              </a:ext>
            </a:extLst>
          </p:cNvPr>
          <p:cNvCxnSpPr>
            <a:cxnSpLocks/>
          </p:cNvCxnSpPr>
          <p:nvPr/>
        </p:nvCxnSpPr>
        <p:spPr>
          <a:xfrm>
            <a:off x="8816730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106AA2-6BE8-4327-A9AA-7EDFA7AEC239}"/>
              </a:ext>
            </a:extLst>
          </p:cNvPr>
          <p:cNvSpPr txBox="1"/>
          <p:nvPr/>
        </p:nvSpPr>
        <p:spPr>
          <a:xfrm>
            <a:off x="8643430" y="63119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4</a:t>
            </a:r>
          </a:p>
        </p:txBody>
      </p:sp>
    </p:spTree>
    <p:extLst>
      <p:ext uri="{BB962C8B-B14F-4D97-AF65-F5344CB8AC3E}">
        <p14:creationId xmlns:p14="http://schemas.microsoft.com/office/powerpoint/2010/main" val="122831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A9E1-0A21-42BB-87EC-A3A59DC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94DC-D23A-4940-BA42-D7D5B2AC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“good” annual maxima rainfall does not translate to “good” annual maxima runoff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F5334E-4F9A-4AA2-BAB7-2C862545983E}"/>
              </a:ext>
            </a:extLst>
          </p:cNvPr>
          <p:cNvCxnSpPr>
            <a:cxnSpLocks/>
          </p:cNvCxnSpPr>
          <p:nvPr/>
        </p:nvCxnSpPr>
        <p:spPr>
          <a:xfrm>
            <a:off x="6216242" y="2363336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53BE56-1EBA-4A61-AD24-37E931AE3C76}"/>
              </a:ext>
            </a:extLst>
          </p:cNvPr>
          <p:cNvGrpSpPr/>
          <p:nvPr/>
        </p:nvGrpSpPr>
        <p:grpSpPr>
          <a:xfrm>
            <a:off x="41807" y="2363336"/>
            <a:ext cx="6054191" cy="4285003"/>
            <a:chOff x="41807" y="2363336"/>
            <a:chExt cx="6243472" cy="4285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191BBA-B2F7-4F05-BF51-1785AD94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2917" y="2424622"/>
              <a:ext cx="3052362" cy="394856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7B1A55-119D-4C5A-AC47-9237C7E47F6D}"/>
                </a:ext>
              </a:extLst>
            </p:cNvPr>
            <p:cNvCxnSpPr>
              <a:cxnSpLocks/>
            </p:cNvCxnSpPr>
            <p:nvPr/>
          </p:nvCxnSpPr>
          <p:spPr>
            <a:xfrm>
              <a:off x="2862652" y="438286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DF1DB1-53EB-4E85-B232-84B9382B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07" y="2363336"/>
              <a:ext cx="2877562" cy="40390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1AA3A0-BC9F-481C-B230-F55175135315}"/>
                </a:ext>
              </a:extLst>
            </p:cNvPr>
            <p:cNvSpPr txBox="1"/>
            <p:nvPr/>
          </p:nvSpPr>
          <p:spPr>
            <a:xfrm>
              <a:off x="2571449" y="627900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726795-05E2-4DD2-9DF2-88226C7CACCC}"/>
              </a:ext>
            </a:extLst>
          </p:cNvPr>
          <p:cNvGrpSpPr/>
          <p:nvPr/>
        </p:nvGrpSpPr>
        <p:grpSpPr>
          <a:xfrm>
            <a:off x="6451133" y="2453822"/>
            <a:ext cx="5699059" cy="4208287"/>
            <a:chOff x="6285279" y="2453822"/>
            <a:chExt cx="5864914" cy="42082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836AA4-FC4D-4D3E-9900-AC29AF43B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79" y="2453822"/>
              <a:ext cx="2745487" cy="39485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88243E2-9E10-4026-AC56-6B12C31E8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1811" y="2464468"/>
              <a:ext cx="2758382" cy="3862781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B48C50-4A66-4073-81A6-C36935701D8E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6" y="442492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993C4F-AEA6-4E0D-A0FF-DCEAF6F36375}"/>
                </a:ext>
              </a:extLst>
            </p:cNvPr>
            <p:cNvSpPr txBox="1"/>
            <p:nvPr/>
          </p:nvSpPr>
          <p:spPr>
            <a:xfrm>
              <a:off x="8827476" y="629277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2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36CEC4-858A-4D1E-A1C6-E7C5DB876CD7}"/>
              </a:ext>
            </a:extLst>
          </p:cNvPr>
          <p:cNvSpPr txBox="1"/>
          <p:nvPr/>
        </p:nvSpPr>
        <p:spPr>
          <a:xfrm>
            <a:off x="3232905" y="2791328"/>
            <a:ext cx="583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FF0000"/>
                </a:highlight>
              </a:rPr>
              <a:t>Likely to happen for smaller catchment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84F66-3868-42FE-9FA7-04B968CAD611}"/>
              </a:ext>
            </a:extLst>
          </p:cNvPr>
          <p:cNvSpPr txBox="1"/>
          <p:nvPr/>
        </p:nvSpPr>
        <p:spPr>
          <a:xfrm>
            <a:off x="2250069" y="416331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130 km^2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A87A5-AB21-44AF-B88F-C5DC8C1CF4E5}"/>
              </a:ext>
            </a:extLst>
          </p:cNvPr>
          <p:cNvSpPr txBox="1"/>
          <p:nvPr/>
        </p:nvSpPr>
        <p:spPr>
          <a:xfrm>
            <a:off x="8665089" y="408612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138 km^2</a:t>
            </a:r>
          </a:p>
        </p:txBody>
      </p:sp>
    </p:spTree>
    <p:extLst>
      <p:ext uri="{BB962C8B-B14F-4D97-AF65-F5344CB8AC3E}">
        <p14:creationId xmlns:p14="http://schemas.microsoft.com/office/powerpoint/2010/main" val="115364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12894</TotalTime>
  <Words>592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Meeting 27</vt:lpstr>
      <vt:lpstr>Tasks</vt:lpstr>
      <vt:lpstr>Gamma distribution</vt:lpstr>
      <vt:lpstr>MLE vs MoM</vt:lpstr>
      <vt:lpstr>Potential issue with MLE method</vt:lpstr>
      <vt:lpstr>Potential issue with MLE method</vt:lpstr>
      <vt:lpstr>Spotted a pattern</vt:lpstr>
      <vt:lpstr>Spotted a pattern</vt:lpstr>
      <vt:lpstr>Spotted a pattern</vt:lpstr>
      <vt:lpstr>Spotted a pattern</vt:lpstr>
      <vt:lpstr>Plan and questions</vt:lpstr>
      <vt:lpstr>Meeting 28</vt:lpstr>
      <vt:lpstr>Tasks</vt:lpstr>
      <vt:lpstr>Using SCEoptim with SSE as objective function</vt:lpstr>
      <vt:lpstr>Attempt on shuffling time series</vt:lpstr>
      <vt:lpstr>Attempt on shuffling time series</vt:lpstr>
      <vt:lpstr>Plan and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27</dc:title>
  <dc:creator>Truong Huy Thien Nguyen</dc:creator>
  <cp:lastModifiedBy>Truong Huy Thien Nguyen</cp:lastModifiedBy>
  <cp:revision>5</cp:revision>
  <dcterms:created xsi:type="dcterms:W3CDTF">2021-11-11T13:23:06Z</dcterms:created>
  <dcterms:modified xsi:type="dcterms:W3CDTF">2021-12-02T12:20:37Z</dcterms:modified>
</cp:coreProperties>
</file>