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256" r:id="rId6"/>
    <p:sldId id="262" r:id="rId7"/>
    <p:sldId id="260" r:id="rId8"/>
    <p:sldId id="264" r:id="rId9"/>
    <p:sldId id="267" r:id="rId10"/>
    <p:sldId id="266" r:id="rId11"/>
    <p:sldId id="270" r:id="rId12"/>
    <p:sldId id="271" r:id="rId13"/>
    <p:sldId id="268" r:id="rId14"/>
    <p:sldId id="26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1" y="141683"/>
            <a:ext cx="2594919" cy="1625203"/>
          </a:xfrm>
          <a:prstGeom prst="rect">
            <a:avLst/>
          </a:prstGeom>
          <a:effectLst>
            <a:softEdge rad="762000"/>
          </a:effectLst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9671" y="23813"/>
            <a:ext cx="3333424" cy="1488790"/>
          </a:xfrm>
          <a:prstGeom prst="rect">
            <a:avLst/>
          </a:prstGeom>
          <a:effectLst>
            <a:outerShdw dist="50800" dir="5400000" sx="43000" sy="43000" algn="ctr" rotWithShape="0">
              <a:schemeClr val="bg1"/>
            </a:outerShdw>
            <a:softEdge rad="736600"/>
          </a:effec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6200000">
            <a:off x="9948199" y="3223496"/>
            <a:ext cx="2706140" cy="1443652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-462339" y="3182904"/>
            <a:ext cx="2706140" cy="144365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19539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6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07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29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7" name="Espace réservé du contenu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" y="78778"/>
            <a:ext cx="2072556" cy="925657"/>
          </a:xfrm>
          <a:prstGeom prst="rect">
            <a:avLst/>
          </a:prstGeom>
          <a:ln>
            <a:gradFill>
              <a:gsLst>
                <a:gs pos="500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277785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2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2" y="100526"/>
            <a:ext cx="2594919" cy="1625203"/>
          </a:xfrm>
          <a:prstGeom prst="rect">
            <a:avLst/>
          </a:prstGeom>
          <a:effectLst>
            <a:softEdge rad="762000"/>
          </a:effectLst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6800" y="192283"/>
            <a:ext cx="3333424" cy="1488790"/>
          </a:xfrm>
          <a:prstGeom prst="rect">
            <a:avLst/>
          </a:prstGeom>
          <a:effectLst>
            <a:outerShdw dist="50800" dir="5400000" sx="43000" sy="43000" algn="ctr" rotWithShape="0">
              <a:schemeClr val="bg1"/>
            </a:outerShdw>
            <a:softEdge rad="736600"/>
          </a:effectLst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6200000">
            <a:off x="10009844" y="3368416"/>
            <a:ext cx="2706140" cy="1443652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-400694" y="3424388"/>
            <a:ext cx="2706140" cy="144365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99739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26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61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85860" y="141849"/>
            <a:ext cx="2706140" cy="1443652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038" y="141849"/>
            <a:ext cx="2706140" cy="1443652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5359" y="141849"/>
            <a:ext cx="2706140" cy="1443652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038" y="4139346"/>
            <a:ext cx="2706140" cy="1443652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82700" y="4205830"/>
            <a:ext cx="2706140" cy="144365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201528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1" y="141683"/>
            <a:ext cx="2594919" cy="1625203"/>
          </a:xfrm>
          <a:prstGeom prst="rect">
            <a:avLst/>
          </a:prstGeom>
          <a:effectLst>
            <a:softEdge rad="762000"/>
          </a:effectLst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9671" y="23813"/>
            <a:ext cx="3333424" cy="1488790"/>
          </a:xfrm>
          <a:prstGeom prst="rect">
            <a:avLst/>
          </a:prstGeom>
          <a:effectLst>
            <a:outerShdw dist="50800" dir="5400000" sx="43000" sy="43000" algn="ctr" rotWithShape="0">
              <a:schemeClr val="bg1"/>
            </a:outerShdw>
            <a:softEdge rad="736600"/>
          </a:effectLst>
        </p:spPr>
      </p:pic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6200000">
            <a:off x="9948199" y="3223496"/>
            <a:ext cx="2706140" cy="1443652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-462339" y="3279468"/>
            <a:ext cx="2706140" cy="144365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188143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59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7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05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1" y="141683"/>
            <a:ext cx="2594919" cy="1625203"/>
          </a:xfrm>
          <a:prstGeom prst="rect">
            <a:avLst/>
          </a:prstGeom>
          <a:effectLst>
            <a:softEdge rad="762000"/>
          </a:effectLst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9671" y="23813"/>
            <a:ext cx="3333424" cy="1488790"/>
          </a:xfrm>
          <a:prstGeom prst="rect">
            <a:avLst/>
          </a:prstGeom>
          <a:effectLst>
            <a:outerShdw dist="50800" dir="5400000" sx="43000" sy="43000" algn="ctr" rotWithShape="0">
              <a:schemeClr val="bg1"/>
            </a:outerShdw>
            <a:softEdge rad="736600"/>
          </a:effectLst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-657316" y="3002339"/>
            <a:ext cx="2941637" cy="1569283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6200000">
            <a:off x="9948199" y="3223496"/>
            <a:ext cx="2706140" cy="144365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004451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661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4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54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580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52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970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663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07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00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570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810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1" y="141683"/>
            <a:ext cx="2594919" cy="1625203"/>
          </a:xfrm>
          <a:prstGeom prst="rect">
            <a:avLst/>
          </a:prstGeom>
          <a:effectLst>
            <a:softEdge rad="762000"/>
          </a:effectLst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9671" y="23813"/>
            <a:ext cx="3333424" cy="1488790"/>
          </a:xfrm>
          <a:prstGeom prst="rect">
            <a:avLst/>
          </a:prstGeom>
          <a:effectLst>
            <a:outerShdw dist="50800" dir="5400000" sx="43000" sy="43000" algn="ctr" rotWithShape="0">
              <a:schemeClr val="bg1"/>
            </a:outerShdw>
            <a:softEdge rad="736600"/>
          </a:effectLst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-657316" y="3002339"/>
            <a:ext cx="2941637" cy="1569283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6200000">
            <a:off x="9948199" y="3223496"/>
            <a:ext cx="2706140" cy="144365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2955451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1" y="141683"/>
            <a:ext cx="2594919" cy="1625203"/>
          </a:xfrm>
          <a:prstGeom prst="rect">
            <a:avLst/>
          </a:prstGeom>
          <a:effectLst>
            <a:softEdge rad="762000"/>
          </a:effectLst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9671" y="23813"/>
            <a:ext cx="3333424" cy="1488790"/>
          </a:xfrm>
          <a:prstGeom prst="rect">
            <a:avLst/>
          </a:prstGeom>
          <a:effectLst>
            <a:outerShdw dist="50800" dir="5400000" sx="43000" sy="43000" algn="ctr" rotWithShape="0">
              <a:schemeClr val="bg1"/>
            </a:outerShdw>
            <a:softEdge rad="736600"/>
          </a:effec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-657316" y="3002339"/>
            <a:ext cx="2941637" cy="1569283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6200000">
            <a:off x="9948199" y="3223496"/>
            <a:ext cx="2706140" cy="144365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362206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40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040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9228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7289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5794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6215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7741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5623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1304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622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228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318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7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9106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30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899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009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371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299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12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810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1" y="141683"/>
            <a:ext cx="2594919" cy="1625203"/>
          </a:xfrm>
          <a:prstGeom prst="rect">
            <a:avLst/>
          </a:prstGeom>
          <a:effectLst>
            <a:softEdge rad="762000"/>
          </a:effectLst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9671" y="23813"/>
            <a:ext cx="3333424" cy="1488790"/>
          </a:xfrm>
          <a:prstGeom prst="rect">
            <a:avLst/>
          </a:prstGeom>
          <a:effectLst>
            <a:outerShdw dist="50800" dir="5400000" sx="43000" sy="43000" algn="ctr" rotWithShape="0">
              <a:schemeClr val="bg1"/>
            </a:outerShdw>
            <a:softEdge rad="736600"/>
          </a:effectLst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-657316" y="3002339"/>
            <a:ext cx="2941637" cy="1569283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6200000">
            <a:off x="9948199" y="3223496"/>
            <a:ext cx="2706140" cy="144365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5481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11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4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5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95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69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5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2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D61F-51D6-4960-80C2-1BB9CAF3B455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C375-8EA7-4BA1-955B-73063F192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69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0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</a:t>
            </a:r>
            <a:br>
              <a:rPr lang="fr-FR" dirty="0" smtClean="0"/>
            </a:br>
            <a:r>
              <a:rPr lang="fr-FR" dirty="0" smtClean="0"/>
              <a:t>Projet Final</a:t>
            </a:r>
            <a:br>
              <a:rPr lang="fr-FR" dirty="0" smtClean="0"/>
            </a:b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059240"/>
            <a:ext cx="9144000" cy="1059025"/>
          </a:xfrm>
        </p:spPr>
        <p:txBody>
          <a:bodyPr/>
          <a:lstStyle/>
          <a:p>
            <a:r>
              <a:rPr lang="fr-FR" dirty="0" smtClean="0"/>
              <a:t>Application de Gestion de Formations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84365" y="5118265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Hachem Dridi</a:t>
            </a:r>
          </a:p>
          <a:p>
            <a:r>
              <a:rPr lang="fr-FR" dirty="0" smtClean="0"/>
              <a:t>Loc</a:t>
            </a:r>
            <a:r>
              <a:rPr lang="fr-FR" dirty="0"/>
              <a:t> Thien </a:t>
            </a:r>
            <a:endParaRPr lang="fr-FR" dirty="0" smtClean="0"/>
          </a:p>
          <a:p>
            <a:r>
              <a:rPr lang="fr-FR" dirty="0" smtClean="0"/>
              <a:t>Solange Mendy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55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"/>
          <a:stretch/>
        </p:blipFill>
        <p:spPr>
          <a:xfrm>
            <a:off x="207818" y="105425"/>
            <a:ext cx="7824355" cy="6752575"/>
          </a:xfrm>
        </p:spPr>
      </p:pic>
    </p:spTree>
    <p:extLst>
      <p:ext uri="{BB962C8B-B14F-4D97-AF65-F5344CB8AC3E}">
        <p14:creationId xmlns:p14="http://schemas.microsoft.com/office/powerpoint/2010/main" val="795827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80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60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67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45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88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91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33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3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fr-FR" dirty="0"/>
              <a:t>Présentation</a:t>
            </a:r>
            <a:r>
              <a:rPr lang="fr-FR" sz="4400" dirty="0">
                <a:solidFill>
                  <a:schemeClr val="tx1"/>
                </a:solidFill>
              </a:rPr>
              <a:t> </a:t>
            </a:r>
            <a:r>
              <a:rPr lang="fr-FR" dirty="0"/>
              <a:t>de l'équipe</a:t>
            </a:r>
          </a:p>
        </p:txBody>
      </p:sp>
      <p:sp>
        <p:nvSpPr>
          <p:cNvPr id="8" name="Text Placeholder 8"/>
          <p:cNvSpPr>
            <a:spLocks noGrp="1"/>
          </p:cNvSpPr>
          <p:nvPr/>
        </p:nvSpPr>
        <p:spPr>
          <a:xfrm>
            <a:off x="1303226" y="2994810"/>
            <a:ext cx="2658041" cy="31549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64008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Master </a:t>
            </a:r>
            <a:r>
              <a:rPr lang="en-US" b="1" dirty="0" err="1" smtClean="0"/>
              <a:t>Chimie</a:t>
            </a:r>
            <a:r>
              <a:rPr lang="en-US" b="1" dirty="0" smtClean="0"/>
              <a:t> </a:t>
            </a:r>
            <a:r>
              <a:rPr lang="en-US" b="1" dirty="0" err="1" smtClean="0"/>
              <a:t>Matériaux</a:t>
            </a:r>
            <a:endParaRPr lang="en-US" b="1" dirty="0"/>
          </a:p>
          <a:p>
            <a:r>
              <a:rPr lang="en-US" b="1" dirty="0" smtClean="0"/>
              <a:t>Master </a:t>
            </a:r>
            <a:r>
              <a:rPr lang="en-US" b="1" dirty="0" err="1" smtClean="0"/>
              <a:t>Qualité</a:t>
            </a:r>
            <a:r>
              <a:rPr lang="en-US" b="1" dirty="0" smtClean="0"/>
              <a:t> </a:t>
            </a:r>
            <a:r>
              <a:rPr lang="en-US" b="1" dirty="0" err="1" smtClean="0"/>
              <a:t>Sécurité</a:t>
            </a:r>
            <a:r>
              <a:rPr lang="en-US" b="1" dirty="0" smtClean="0"/>
              <a:t> </a:t>
            </a:r>
            <a:r>
              <a:rPr lang="en-US" b="1" dirty="0" err="1" smtClean="0"/>
              <a:t>Environnement</a:t>
            </a:r>
            <a:endParaRPr lang="en-US" b="1" dirty="0"/>
          </a:p>
          <a:p>
            <a:r>
              <a:rPr lang="en-US" b="1" dirty="0" smtClean="0"/>
              <a:t>Chargé Assurance </a:t>
            </a:r>
            <a:r>
              <a:rPr lang="en-US" b="1" dirty="0" err="1" smtClean="0"/>
              <a:t>Qualité</a:t>
            </a:r>
            <a:r>
              <a:rPr lang="en-US" b="1" dirty="0" smtClean="0"/>
              <a:t> (</a:t>
            </a:r>
            <a:r>
              <a:rPr lang="en-US" b="1" dirty="0" err="1" smtClean="0"/>
              <a:t>Septodont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Assistant Chef de </a:t>
            </a:r>
            <a:r>
              <a:rPr lang="en-US" b="1" dirty="0" err="1" smtClean="0"/>
              <a:t>projet</a:t>
            </a:r>
            <a:r>
              <a:rPr lang="en-US" b="1" dirty="0" smtClean="0"/>
              <a:t> (SNCF </a:t>
            </a:r>
            <a:r>
              <a:rPr lang="en-US" b="1" dirty="0" err="1" smtClean="0"/>
              <a:t>Réseau</a:t>
            </a:r>
            <a:r>
              <a:rPr lang="en-US" b="1" dirty="0" smtClean="0"/>
              <a:t>)</a:t>
            </a:r>
          </a:p>
          <a:p>
            <a:endParaRPr lang="en-US" b="1" dirty="0"/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4566379" y="2976889"/>
            <a:ext cx="2658041" cy="31549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64008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Master Grande </a:t>
            </a:r>
            <a:r>
              <a:rPr lang="en-US" b="1" dirty="0" err="1" smtClean="0"/>
              <a:t>Ecole</a:t>
            </a:r>
            <a:r>
              <a:rPr lang="en-US" b="1" dirty="0" smtClean="0"/>
              <a:t> de Commerce</a:t>
            </a:r>
            <a:endParaRPr lang="en-US" b="1" dirty="0"/>
          </a:p>
          <a:p>
            <a:r>
              <a:rPr lang="en-US" b="1" dirty="0" smtClean="0"/>
              <a:t>MBA Marketing Digital </a:t>
            </a:r>
            <a:endParaRPr lang="en-US" b="1" dirty="0"/>
          </a:p>
          <a:p>
            <a:r>
              <a:rPr lang="en-US" b="1" dirty="0" smtClean="0"/>
              <a:t>Site Merchandiser (Amazon)</a:t>
            </a:r>
          </a:p>
          <a:p>
            <a:r>
              <a:rPr lang="en-US" b="1" dirty="0" smtClean="0"/>
              <a:t>Manager Commerce (</a:t>
            </a:r>
            <a:r>
              <a:rPr lang="en-US" b="1" dirty="0" err="1" smtClean="0"/>
              <a:t>Auchan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Event &amp; Marketing (</a:t>
            </a:r>
            <a:r>
              <a:rPr lang="en-US" b="1" dirty="0" err="1" smtClean="0"/>
              <a:t>Dataiku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12" name="Text Placeholder 8"/>
          <p:cNvSpPr>
            <a:spLocks noGrp="1"/>
          </p:cNvSpPr>
          <p:nvPr/>
        </p:nvSpPr>
        <p:spPr>
          <a:xfrm>
            <a:off x="7829532" y="2958949"/>
            <a:ext cx="2658041" cy="31549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64008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Master </a:t>
            </a:r>
            <a:r>
              <a:rPr lang="en-US" b="1" dirty="0" err="1" smtClean="0"/>
              <a:t>Chimie</a:t>
            </a:r>
            <a:r>
              <a:rPr lang="en-US" b="1" dirty="0" smtClean="0"/>
              <a:t> </a:t>
            </a:r>
            <a:r>
              <a:rPr lang="en-US" b="1" dirty="0" err="1" smtClean="0"/>
              <a:t>Matériaux</a:t>
            </a:r>
            <a:endParaRPr lang="en-US" b="1" dirty="0"/>
          </a:p>
          <a:p>
            <a:r>
              <a:rPr lang="en-US" b="1" dirty="0" smtClean="0"/>
              <a:t>Master </a:t>
            </a:r>
            <a:r>
              <a:rPr lang="en-US" b="1" dirty="0" err="1" smtClean="0"/>
              <a:t>Qualité</a:t>
            </a:r>
            <a:r>
              <a:rPr lang="en-US" b="1" dirty="0" smtClean="0"/>
              <a:t> </a:t>
            </a:r>
            <a:r>
              <a:rPr lang="en-US" b="1" dirty="0" err="1" smtClean="0"/>
              <a:t>Sécurité</a:t>
            </a:r>
            <a:r>
              <a:rPr lang="en-US" b="1" dirty="0" smtClean="0"/>
              <a:t> </a:t>
            </a:r>
            <a:r>
              <a:rPr lang="en-US" b="1" dirty="0" err="1" smtClean="0"/>
              <a:t>Environnement</a:t>
            </a:r>
            <a:endParaRPr lang="en-US" b="1" dirty="0"/>
          </a:p>
          <a:p>
            <a:r>
              <a:rPr lang="en-US" b="1" dirty="0" smtClean="0"/>
              <a:t>Chargé Assurance </a:t>
            </a:r>
            <a:r>
              <a:rPr lang="en-US" b="1" dirty="0" err="1" smtClean="0"/>
              <a:t>Qualité</a:t>
            </a:r>
            <a:r>
              <a:rPr lang="en-US" b="1" dirty="0" smtClean="0"/>
              <a:t> (</a:t>
            </a:r>
            <a:r>
              <a:rPr lang="en-US" b="1" dirty="0" err="1" smtClean="0"/>
              <a:t>Septodont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Assistant Chef de </a:t>
            </a:r>
            <a:r>
              <a:rPr lang="en-US" b="1" dirty="0" err="1" smtClean="0"/>
              <a:t>projet</a:t>
            </a:r>
            <a:r>
              <a:rPr lang="en-US" b="1" dirty="0" smtClean="0"/>
              <a:t> (SNCF </a:t>
            </a:r>
            <a:r>
              <a:rPr lang="en-US" b="1" dirty="0" err="1" smtClean="0"/>
              <a:t>Réseau</a:t>
            </a:r>
            <a:r>
              <a:rPr lang="en-US" b="1" dirty="0" smtClean="0"/>
              <a:t>)</a:t>
            </a:r>
          </a:p>
          <a:p>
            <a:endParaRPr lang="en-US" b="1" dirty="0"/>
          </a:p>
        </p:txBody>
      </p:sp>
      <p:sp>
        <p:nvSpPr>
          <p:cNvPr id="13" name="Text Placeholder 22"/>
          <p:cNvSpPr>
            <a:spLocks noGrp="1"/>
          </p:cNvSpPr>
          <p:nvPr/>
        </p:nvSpPr>
        <p:spPr>
          <a:xfrm>
            <a:off x="1303226" y="2401345"/>
            <a:ext cx="2675969" cy="8301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171450" indent="-1714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5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HACHEm</a:t>
            </a:r>
            <a:endParaRPr lang="en-US" dirty="0"/>
          </a:p>
        </p:txBody>
      </p:sp>
      <p:sp>
        <p:nvSpPr>
          <p:cNvPr id="14" name="Text Placeholder 22"/>
          <p:cNvSpPr>
            <a:spLocks noGrp="1"/>
          </p:cNvSpPr>
          <p:nvPr/>
        </p:nvSpPr>
        <p:spPr>
          <a:xfrm>
            <a:off x="4566380" y="2419284"/>
            <a:ext cx="2675970" cy="830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171450" indent="-1714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5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solange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/>
        </p:nvSpPr>
        <p:spPr>
          <a:xfrm>
            <a:off x="7829533" y="2401345"/>
            <a:ext cx="2675970" cy="8301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171450" indent="-1714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5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20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90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674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3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6" y="3119547"/>
            <a:ext cx="2199103" cy="1529514"/>
          </a:xfrm>
          <a:prstGeom prst="rect">
            <a:avLst/>
          </a:prstGeom>
          <a:ln>
            <a:gradFill>
              <a:gsLst>
                <a:gs pos="500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2032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92" y="3234652"/>
            <a:ext cx="2206752" cy="1472184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500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203200"/>
          </a:effec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800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48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Contexte</a:t>
            </a:r>
            <a:endParaRPr lang="fr-FR" sz="4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05289" y="1865256"/>
            <a:ext cx="7642577" cy="4356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 </a:t>
            </a:r>
            <a:r>
              <a:rPr lang="fr-FR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  <a:r>
              <a:rPr lang="fr-FR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LA FACTORY </a:t>
            </a:r>
            <a:r>
              <a:rPr lang="fr-FR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Centre </a:t>
            </a:r>
            <a:r>
              <a:rPr lang="fr-FR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 formation professionnelle</a:t>
            </a:r>
          </a:p>
          <a:p>
            <a:endParaRPr lang="fr-FR" sz="8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fr-FR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MISSION</a:t>
            </a:r>
            <a:r>
              <a:rPr lang="fr-FR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Proposer des talents à des entreprises après un cycle de formation spécialisé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8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fr-FR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POINT DE DOULEUR </a:t>
            </a:r>
            <a:r>
              <a:rPr lang="fr-FR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L’organisation du cursus de formations est complexe</a:t>
            </a:r>
          </a:p>
          <a:p>
            <a:pPr lvl="1"/>
            <a:r>
              <a:rPr lang="fr-FR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Multiples supports de travail</a:t>
            </a:r>
          </a:p>
          <a:p>
            <a:pPr lvl="1"/>
            <a:r>
              <a:rPr lang="fr-FR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Redondance d’information</a:t>
            </a:r>
          </a:p>
          <a:p>
            <a:pPr lvl="1"/>
            <a:r>
              <a:rPr lang="fr-FR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Multiples saisie de données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8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fr-FR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DEMANDE </a:t>
            </a:r>
            <a:r>
              <a:rPr lang="fr-FR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Informatisation de l’ensemble du processus </a:t>
            </a:r>
            <a:r>
              <a:rPr lang="fr-FR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 création et planification de formations</a:t>
            </a:r>
            <a:endParaRPr lang="fr-FR" sz="8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fr-FR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28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Attentes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 permettant de gérer les ressources humaines et matérielles de façon simple avec les modules suivants:</a:t>
            </a:r>
          </a:p>
          <a:p>
            <a:pPr lvl="1"/>
            <a:r>
              <a:rPr lang="fr-FR" dirty="0" smtClean="0"/>
              <a:t>Gestion des matières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Ajout de matières avec un programme attenant</a:t>
            </a:r>
          </a:p>
          <a:p>
            <a:pPr lvl="1"/>
            <a:r>
              <a:rPr lang="fr-FR" dirty="0" smtClean="0"/>
              <a:t>Gestion des formateurs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Attribution des compétences par formateur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Recherche des formateurs par compétence</a:t>
            </a:r>
          </a:p>
          <a:p>
            <a:pPr lvl="1"/>
            <a:r>
              <a:rPr lang="fr-FR" dirty="0" smtClean="0"/>
              <a:t>Gestion des plannings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Planification d’un projet de 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Affichage d’alertes si la salle, le formateur ou le matériel ne sont pas disponibles à une date donnée</a:t>
            </a:r>
          </a:p>
          <a:p>
            <a:pPr lvl="1"/>
            <a:r>
              <a:rPr lang="fr-FR" dirty="0" smtClean="0"/>
              <a:t>Restitution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Génération du PDF à partir d’un projet de formation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399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Attentes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Outil permettant de gérer les ressources humaines et matérielles de façon simple avec les modules suivants:</a:t>
            </a:r>
          </a:p>
          <a:p>
            <a:pPr lvl="1"/>
            <a:r>
              <a:rPr lang="fr-FR" dirty="0" smtClean="0"/>
              <a:t>Gestion du matériel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Evaluation </a:t>
            </a:r>
            <a:r>
              <a:rPr lang="fr-FR" sz="1600" dirty="0"/>
              <a:t>d</a:t>
            </a:r>
            <a:r>
              <a:rPr lang="fr-FR" sz="1600" dirty="0" smtClean="0"/>
              <a:t>es prévisions pour estimer les achats matériels à réaliser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Vue prévisionnelle à 6 mois de l’utilisation du matériel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Affichage </a:t>
            </a:r>
            <a:r>
              <a:rPr lang="fr-FR" sz="1600" dirty="0" smtClean="0"/>
              <a:t>d’alertes pour les dates hors stock</a:t>
            </a:r>
          </a:p>
          <a:p>
            <a:pPr lvl="1"/>
            <a:r>
              <a:rPr lang="fr-FR" dirty="0" smtClean="0"/>
              <a:t>Gestion d’occupation des salles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Vue d’occupation des salles </a:t>
            </a:r>
          </a:p>
          <a:p>
            <a:pPr lvl="1"/>
            <a:r>
              <a:rPr lang="fr-FR" dirty="0" smtClean="0"/>
              <a:t>Gestion des accès et de la sécurité (optionnel)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Sécurisation et authentification pour l’ensemble des fonctionnalités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Identification par profil (administrateur, gestionnaire, formateur, technicien)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55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Attentes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Faciliter le travail des collaborateurs de la FACTORY avec un outil</a:t>
            </a:r>
          </a:p>
          <a:p>
            <a:endParaRPr lang="fr-FR" dirty="0" smtClean="0"/>
          </a:p>
          <a:p>
            <a:pPr lvl="1"/>
            <a:r>
              <a:rPr lang="fr-FR" dirty="0"/>
              <a:t>S</a:t>
            </a:r>
            <a:r>
              <a:rPr lang="fr-FR" dirty="0" smtClean="0"/>
              <a:t>imple </a:t>
            </a:r>
            <a:r>
              <a:rPr lang="fr-FR" dirty="0" smtClean="0"/>
              <a:t>et ergonomique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volutif</a:t>
            </a:r>
            <a:endParaRPr lang="fr-FR" dirty="0" smtClean="0"/>
          </a:p>
          <a:p>
            <a:pPr lvl="1"/>
            <a:r>
              <a:rPr lang="fr-FR" dirty="0" smtClean="0"/>
              <a:t>A</a:t>
            </a:r>
            <a:r>
              <a:rPr lang="fr-FR" dirty="0" smtClean="0"/>
              <a:t>u </a:t>
            </a:r>
            <a:r>
              <a:rPr lang="fr-FR" dirty="0" smtClean="0"/>
              <a:t>démarrage rapide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4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technique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1097280" y="1822133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Front-End                                                                      Back </a:t>
            </a:r>
            <a:r>
              <a:rPr lang="fr-FR" dirty="0"/>
              <a:t>End </a:t>
            </a:r>
            <a:endParaRPr lang="fr-FR" dirty="0" smtClean="0"/>
          </a:p>
          <a:p>
            <a:endParaRPr lang="fr-FR" dirty="0" smtClean="0"/>
          </a:p>
          <a:p>
            <a:pPr marL="201168" lvl="1" indent="0">
              <a:buClr>
                <a:srgbClr val="E48312"/>
              </a:buClr>
              <a:buNone/>
            </a:pPr>
            <a:r>
              <a:rPr lang="fr-FR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                              </a:t>
            </a:r>
            <a:r>
              <a:rPr lang="fr-FR" sz="1500" dirty="0" smtClean="0"/>
              <a:t>communication sécurisée (HTTP)</a:t>
            </a:r>
            <a:endParaRPr lang="fr-FR" sz="15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755" y="2500297"/>
            <a:ext cx="2333625" cy="733425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34565"/>
            <a:ext cx="1291590" cy="1291590"/>
          </a:xfrm>
          <a:prstGeom prst="rect">
            <a:avLst/>
          </a:prstGeom>
        </p:spPr>
      </p:pic>
      <p:sp>
        <p:nvSpPr>
          <p:cNvPr id="13" name="Double flèche horizontale 12"/>
          <p:cNvSpPr/>
          <p:nvPr/>
        </p:nvSpPr>
        <p:spPr>
          <a:xfrm>
            <a:off x="3334702" y="3093720"/>
            <a:ext cx="1401127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56" t="75834" r="2696" b="8542"/>
          <a:stretch/>
        </p:blipFill>
        <p:spPr>
          <a:xfrm>
            <a:off x="5657850" y="4694731"/>
            <a:ext cx="1292542" cy="3831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78729" y="5077896"/>
            <a:ext cx="27165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Outil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construction </a:t>
            </a:r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permettant l’automatisation 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gestion de projet Java</a:t>
            </a:r>
            <a:endParaRPr lang="fr-F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2" t="-1412" r="404" b="1412"/>
          <a:stretch/>
        </p:blipFill>
        <p:spPr>
          <a:xfrm>
            <a:off x="9683117" y="2880360"/>
            <a:ext cx="1472563" cy="16192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471420" y="4499610"/>
            <a:ext cx="2235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Outil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de base de données relationnelles</a:t>
            </a:r>
            <a:endParaRPr lang="fr-F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429" y="3610928"/>
            <a:ext cx="27165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 JavaScript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8301" y="3603969"/>
            <a:ext cx="27165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 Java </a:t>
            </a:r>
          </a:p>
        </p:txBody>
      </p:sp>
    </p:spTree>
    <p:extLst>
      <p:ext uri="{BB962C8B-B14F-4D97-AF65-F5344CB8AC3E}">
        <p14:creationId xmlns:p14="http://schemas.microsoft.com/office/powerpoint/2010/main" val="184870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technique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E48312"/>
              </a:buClr>
            </a:pPr>
            <a:r>
              <a:rPr lang="fr-FR" sz="1600" b="1" dirty="0"/>
              <a:t>Framework Java </a:t>
            </a:r>
            <a:r>
              <a:rPr lang="fr-FR" sz="1600" dirty="0"/>
              <a:t>: permet d’obtenir une </a:t>
            </a:r>
            <a:r>
              <a:rPr lang="fr-FR" sz="1600" b="1" dirty="0"/>
              <a:t>application </a:t>
            </a:r>
          </a:p>
          <a:p>
            <a:pPr marL="201168" lvl="1" indent="0">
              <a:buClr>
                <a:srgbClr val="E48312"/>
              </a:buClr>
              <a:buNone/>
            </a:pPr>
            <a:r>
              <a:rPr lang="fr-FR" sz="1600" b="1" dirty="0" err="1"/>
              <a:t>Spring</a:t>
            </a:r>
            <a:r>
              <a:rPr lang="fr-FR" sz="1600" dirty="0"/>
              <a:t> (</a:t>
            </a:r>
            <a:r>
              <a:rPr lang="fr-FR" sz="1600" dirty="0" err="1"/>
              <a:t>microservice</a:t>
            </a:r>
            <a:r>
              <a:rPr lang="fr-FR" sz="1600" dirty="0"/>
              <a:t>) avec un minimum d’effort</a:t>
            </a:r>
            <a:r>
              <a:rPr lang="fr-FR" dirty="0">
                <a:solidFill>
                  <a:srgbClr val="000000">
                    <a:lumMod val="75000"/>
                    <a:lumOff val="25000"/>
                  </a:srgbClr>
                </a:solidFill>
              </a:rPr>
              <a:t> (</a:t>
            </a:r>
            <a:r>
              <a:rPr lang="fr-FR" sz="1600" dirty="0"/>
              <a:t>moins</a:t>
            </a:r>
          </a:p>
          <a:p>
            <a:pPr marL="201168" lvl="1" indent="0">
              <a:buClr>
                <a:srgbClr val="E48312"/>
              </a:buClr>
              <a:buNone/>
            </a:pPr>
            <a:r>
              <a:rPr lang="fr-FR" sz="1600" dirty="0"/>
              <a:t>de configuration)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45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44943"/>
              </p:ext>
            </p:extLst>
          </p:nvPr>
        </p:nvGraphicFramePr>
        <p:xfrm>
          <a:off x="1097280" y="1896425"/>
          <a:ext cx="9144006" cy="4281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0540"/>
                <a:gridCol w="162560"/>
                <a:gridCol w="606446"/>
                <a:gridCol w="606446"/>
                <a:gridCol w="606446"/>
                <a:gridCol w="606446"/>
                <a:gridCol w="606446"/>
                <a:gridCol w="606446"/>
                <a:gridCol w="606446"/>
                <a:gridCol w="606446"/>
                <a:gridCol w="606446"/>
                <a:gridCol w="606446"/>
                <a:gridCol w="606446"/>
              </a:tblGrid>
              <a:tr h="460844">
                <a:tc gridSpan="3"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Projets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et Actions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0" marT="34290" marB="34290" anchor="ctr">
                    <a:solidFill>
                      <a:srgbClr val="272A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34290" marB="34290" anchor="ctr">
                    <a:solidFill>
                      <a:srgbClr val="272A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34290" marB="3429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34290" marB="3429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34290" marB="3429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34290" marB="3429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34290" marB="3429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34290" marB="3429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04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34290" marB="3429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05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34290" marB="3429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06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34290" marB="3429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07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34290" marB="3429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08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34290" marB="34290" anchor="ctr">
                    <a:solidFill>
                      <a:srgbClr val="272A31"/>
                    </a:solidFill>
                  </a:tcPr>
                </a:tc>
              </a:tr>
              <a:tr h="287271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Etude </a:t>
                      </a:r>
                      <a:r>
                        <a:rPr lang="en-US" sz="1500" b="1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préalable</a:t>
                      </a:r>
                      <a:endParaRPr lang="en-US" sz="1500" b="1" dirty="0">
                        <a:solidFill>
                          <a:srgbClr val="272A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364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 err="1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Diagramme</a:t>
                      </a:r>
                      <a:r>
                        <a:rPr lang="en-US" sz="1100" i="0" kern="1200" dirty="0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i="0" kern="1200" dirty="0" err="1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Entité</a:t>
                      </a:r>
                      <a:r>
                        <a:rPr lang="en-US" sz="1100" i="0" kern="1200" baseline="0" dirty="0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Relation</a:t>
                      </a:r>
                      <a:endParaRPr lang="en-US" sz="1100" i="0" kern="1200" dirty="0" smtClean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Product backlog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 smtClean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001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Conception </a:t>
                      </a:r>
                      <a:r>
                        <a:rPr lang="en-US" sz="1500" b="1" kern="1200" dirty="0" err="1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générale</a:t>
                      </a:r>
                      <a:endParaRPr lang="en-US" sz="1500" b="1" kern="1200" dirty="0" smtClean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1181518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 err="1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Dév</a:t>
                      </a:r>
                      <a:r>
                        <a:rPr lang="en-US" sz="1100" i="0" kern="1200" dirty="0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</a:t>
                      </a:r>
                      <a:r>
                        <a:rPr lang="en-US" sz="1100" i="0" kern="1200" dirty="0" err="1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Couche</a:t>
                      </a:r>
                      <a:r>
                        <a:rPr lang="en-US" sz="1100" i="0" kern="1200" dirty="0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persistence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Tests </a:t>
                      </a:r>
                      <a:r>
                        <a:rPr lang="en-US" sz="1100" i="0" kern="1200" dirty="0" err="1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unitaires</a:t>
                      </a:r>
                      <a:endParaRPr lang="en-US" sz="1100" i="0" kern="1200" dirty="0" smtClean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 smtClean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 err="1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Couche</a:t>
                      </a:r>
                      <a:r>
                        <a:rPr lang="en-US" sz="1100" i="0" kern="1200" dirty="0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Web/ Tests</a:t>
                      </a:r>
                      <a:r>
                        <a:rPr lang="en-US" sz="1100" i="0" kern="1200" baseline="0" dirty="0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baseline="0" dirty="0" err="1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Intégration</a:t>
                      </a:r>
                      <a:r>
                        <a:rPr lang="en-US" sz="1100" i="0" kern="1200" baseline="0" dirty="0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des modules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i="0" kern="1200" dirty="0" smtClean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282694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Documentation</a:t>
                      </a:r>
                      <a:endParaRPr lang="en-US" sz="1500" b="1" dirty="0">
                        <a:solidFill>
                          <a:srgbClr val="272A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2872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dirty="0" err="1" smtClean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Présentation</a:t>
                      </a:r>
                      <a:endParaRPr lang="en-US" sz="1100" b="0" i="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32618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32618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65371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étrospectiv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425</Words>
  <Application>Microsoft Office PowerPoint</Application>
  <PresentationFormat>Grand écran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Wingdings</vt:lpstr>
      <vt:lpstr>1_Thème Office</vt:lpstr>
      <vt:lpstr>Rétrospective</vt:lpstr>
      <vt:lpstr>1_Rétrospective</vt:lpstr>
      <vt:lpstr>2_Thème Office</vt:lpstr>
      <vt:lpstr>2_Rétrospective</vt:lpstr>
      <vt:lpstr>Soutenance  Projet Final </vt:lpstr>
      <vt:lpstr>Présentation de l'équipe</vt:lpstr>
      <vt:lpstr>Présentation PowerPoint</vt:lpstr>
      <vt:lpstr>Attentes du client</vt:lpstr>
      <vt:lpstr>Attentes du client</vt:lpstr>
      <vt:lpstr>Attentes du client</vt:lpstr>
      <vt:lpstr>Environnement technique</vt:lpstr>
      <vt:lpstr>Environnement technique</vt:lpstr>
      <vt:lpstr>Organisation du travail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ajc</dc:creator>
  <cp:lastModifiedBy>solange mendy</cp:lastModifiedBy>
  <cp:revision>37</cp:revision>
  <dcterms:created xsi:type="dcterms:W3CDTF">2018-03-08T09:37:08Z</dcterms:created>
  <dcterms:modified xsi:type="dcterms:W3CDTF">2018-03-08T21:02:32Z</dcterms:modified>
</cp:coreProperties>
</file>