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2" r:id="rId9"/>
    <p:sldId id="268" r:id="rId10"/>
    <p:sldId id="269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23" r:id="rId20"/>
    <p:sldId id="324" r:id="rId21"/>
    <p:sldId id="325" r:id="rId22"/>
    <p:sldId id="326" r:id="rId23"/>
    <p:sldId id="327" r:id="rId24"/>
    <p:sldId id="328" r:id="rId25"/>
    <p:sldId id="318" r:id="rId26"/>
    <p:sldId id="329" r:id="rId27"/>
    <p:sldId id="331" r:id="rId28"/>
    <p:sldId id="330" r:id="rId29"/>
    <p:sldId id="332" r:id="rId30"/>
    <p:sldId id="333" r:id="rId31"/>
    <p:sldId id="32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33"/>
    <a:srgbClr val="FF808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53" autoAdjust="0"/>
    <p:restoredTop sz="90533" autoAdjust="0"/>
  </p:normalViewPr>
  <p:slideViewPr>
    <p:cSldViewPr>
      <p:cViewPr varScale="1">
        <p:scale>
          <a:sx n="84" d="100"/>
          <a:sy n="84" d="100"/>
        </p:scale>
        <p:origin x="1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A33C2-6F37-4DE9-AAF9-8ABC356AE65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4680-6E9A-445B-9304-F7D1A27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9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 root –p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user 'root'@'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user 'root'@'%' identified by '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your_password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all privileges on *.* to 'root'@'%' with grant option;</a:t>
            </a:r>
          </a:p>
          <a:p>
            <a:r>
              <a:rPr lang="en-US" dirty="0"/>
              <a:t>flush privileges;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http://www.raspberry-projects.com/pi/programming-in-c/databases-programming-in-c/mysql/accessing-the-database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http://www.raspberry-projects.com/pi/programming-in-c/databases-programming-in-c/mysql/accessing-the-database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3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61BE-7EE5-473D-84A7-4C53642E76F3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ECD9-E72D-423D-873E-C8701D4E51F3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19C6-978E-42A3-A0DA-A23B7AC4704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51FE-9C5E-464A-AC70-6B909B40C01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01107"/>
            <a:ext cx="1066800" cy="329184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206D-CD87-417B-A3E9-8E7F517E463E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F107-3B8C-4C3E-96B2-5FDE77B1A8A3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7A77-E7D0-4A81-9F27-235411449FDF}" type="datetime1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E10-1A59-4CE8-9F8F-26909B2B45ED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9CF-71D8-44A8-A43E-06A522466198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A33-8193-44AB-9CBE-84B62B603B98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72B2-C299-428F-9DB0-AF5E4D034999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8B7AF6-6F47-4FBA-B77D-1A1AB60E82C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81315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vn/url?sa=i&amp;rct=j&amp;q=&amp;esrc=s&amp;source=images&amp;cd=&amp;cad=rja&amp;uact=8&amp;ved=0CAcQjRxqFQoTCOa4gpvXz8cCFU-ejgodsSsIRA&amp;url=http://spikeex.deviantart.com/art/Microchip-Tattoo-Design-1-42179858&amp;ei=31_iVaZNz7y6BLHXoKAE&amp;psig=AFQjCNF-y2BM98GH0MilH1ajH4XNM5xsRQ&amp;ust=14409853935037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a-type-overview.html" TargetMode="External"/><Relationship Id="rId2" Type="http://schemas.openxmlformats.org/officeDocument/2006/relationships/hyperlink" Target="https://www.tutorialspoint.com/mysql/mysql-data-type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zetcode.com/db/mysqlc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02.deviantart.net/aaac/i/2006/302/3/0/microchip_tattoo_design_1_by_spikeex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3" y="3505199"/>
            <a:ext cx="3322748" cy="33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b="1" dirty="0"/>
            </a:br>
            <a:r>
              <a:rPr lang="en-US" b="1" dirty="0"/>
              <a:t>LAMP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Lecturer: Dr. Bui Ha Duc</a:t>
            </a:r>
          </a:p>
          <a:p>
            <a:r>
              <a:rPr lang="en-US" dirty="0"/>
              <a:t>Dept. of Mechatronics</a:t>
            </a:r>
          </a:p>
          <a:p>
            <a:r>
              <a:rPr lang="en-US" dirty="0"/>
              <a:t>Email: ducbh@hcmute.edu.vn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400800"/>
            <a:ext cx="1066800" cy="329184"/>
          </a:xfrm>
        </p:spPr>
        <p:txBody>
          <a:bodyPr/>
          <a:lstStyle/>
          <a:p>
            <a:fld id="{3957FE44-DABC-424D-A234-74BB9410FF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3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35B-B707-4AC9-898F-1EFBEF4B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F17D-3B3F-407E-8373-617672B8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93722-4A27-4A9A-9B8C-8B67F29B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A6D2E-2E49-43FC-A30C-FAA0F293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5272088" cy="2990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AE55ED-D307-49DE-8BBB-FEC40970949C}"/>
              </a:ext>
            </a:extLst>
          </p:cNvPr>
          <p:cNvSpPr/>
          <p:nvPr/>
        </p:nvSpPr>
        <p:spPr>
          <a:xfrm>
            <a:off x="4876800" y="3810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8DAD2-26B8-4075-8963-31797A81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90800"/>
            <a:ext cx="2962591" cy="27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8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DB1CD9-F476-4BC7-BB80-C71BA478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427049"/>
            <a:ext cx="4071762" cy="1544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29" y="2895600"/>
            <a:ext cx="8305800" cy="28623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  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  &lt;form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="</a:t>
            </a:r>
            <a:r>
              <a:rPr lang="en-US" dirty="0" err="1">
                <a:solidFill>
                  <a:srgbClr val="0099FF"/>
                </a:solidFill>
              </a:rPr>
              <a:t>welcome.php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="</a:t>
            </a:r>
            <a:r>
              <a:rPr lang="en-US" dirty="0">
                <a:solidFill>
                  <a:srgbClr val="0099FF"/>
                </a:solidFill>
              </a:rPr>
              <a:t>post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        Name: &lt;input type="text" name="name"&gt;&lt;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E-mail: &lt;input type="text"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&lt;input type="submit"&gt;</a:t>
            </a:r>
            <a:br>
              <a:rPr lang="en-US" dirty="0"/>
            </a:br>
            <a:r>
              <a:rPr lang="en-US" dirty="0"/>
              <a:t>     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867400"/>
            <a:ext cx="8229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Create a table in </a:t>
            </a:r>
            <a:r>
              <a:rPr lang="en-US" sz="2000" b="1" dirty="0" err="1"/>
              <a:t>MySql</a:t>
            </a:r>
            <a:r>
              <a:rPr lang="en-US" sz="2000" b="1" dirty="0"/>
              <a:t> to store user name </a:t>
            </a:r>
            <a:r>
              <a:rPr lang="en-US" sz="2000" b="1"/>
              <a:t>and email?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622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29F6-744B-4433-9C54-9E3A2DFF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8CEA-525D-421A-92F3-7E018CE0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(Refer to </a:t>
            </a:r>
            <a:r>
              <a:rPr lang="en-US" sz="1600" b="1" i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https://www.tutorialspoint.com/mysql/mysql-data-types.htm</a:t>
            </a:r>
            <a:r>
              <a:rPr lang="en-US" sz="1600" b="1" i="1" dirty="0">
                <a:solidFill>
                  <a:srgbClr val="0070C0"/>
                </a:solidFill>
              </a:rPr>
              <a:t>  and </a:t>
            </a:r>
            <a:r>
              <a:rPr lang="en-US" sz="1600" b="1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https://dev.mysql.com/doc/refman/8.0/en/data-type-overview.html</a:t>
            </a:r>
            <a:r>
              <a:rPr lang="en-US" sz="1600" b="1" i="1" dirty="0">
                <a:solidFill>
                  <a:srgbClr val="0070C0"/>
                </a:solidFill>
              </a:rPr>
              <a:t> for more detail)</a:t>
            </a:r>
          </a:p>
          <a:p>
            <a:r>
              <a:rPr lang="en-US" b="1" dirty="0"/>
              <a:t>Numeric types</a:t>
            </a:r>
          </a:p>
          <a:p>
            <a:pPr lvl="1"/>
            <a:r>
              <a:rPr lang="en-US" b="1" dirty="0"/>
              <a:t>INT</a:t>
            </a:r>
            <a:r>
              <a:rPr lang="en-US" dirty="0"/>
              <a:t>:  signed </a:t>
            </a:r>
            <a:r>
              <a:rPr lang="en-US" dirty="0">
                <a:solidFill>
                  <a:srgbClr val="FF0000"/>
                </a:solidFill>
              </a:rPr>
              <a:t>32bit</a:t>
            </a:r>
            <a:r>
              <a:rPr lang="en-US" dirty="0"/>
              <a:t> int, range from -2147483648 to 2147483647</a:t>
            </a:r>
          </a:p>
          <a:p>
            <a:pPr lvl="1"/>
            <a:r>
              <a:rPr lang="en-US" b="1" dirty="0"/>
              <a:t>TINYINT</a:t>
            </a:r>
            <a:r>
              <a:rPr lang="en-US" dirty="0"/>
              <a:t>: signed </a:t>
            </a:r>
            <a:r>
              <a:rPr lang="en-US" dirty="0">
                <a:solidFill>
                  <a:srgbClr val="FF0000"/>
                </a:solidFill>
              </a:rPr>
              <a:t>8bit</a:t>
            </a:r>
            <a:r>
              <a:rPr lang="en-US" dirty="0"/>
              <a:t> INT</a:t>
            </a:r>
          </a:p>
          <a:p>
            <a:pPr lvl="1"/>
            <a:r>
              <a:rPr lang="en-US" b="1" dirty="0"/>
              <a:t>MEDIUMINT</a:t>
            </a:r>
            <a:r>
              <a:rPr lang="en-US" dirty="0"/>
              <a:t>: signed 24bit INT</a:t>
            </a:r>
          </a:p>
          <a:p>
            <a:pPr lvl="1"/>
            <a:r>
              <a:rPr lang="en-US" b="1" dirty="0"/>
              <a:t>FLOAT(M,D)</a:t>
            </a:r>
            <a:r>
              <a:rPr lang="en-US" dirty="0"/>
              <a:t>: floating-point number with display length M and number of decimals D.  </a:t>
            </a:r>
            <a:endParaRPr lang="en-US" b="1" dirty="0"/>
          </a:p>
          <a:p>
            <a:r>
              <a:rPr lang="en-US" b="1" dirty="0"/>
              <a:t>Date and Time types</a:t>
            </a:r>
          </a:p>
          <a:p>
            <a:pPr lvl="1"/>
            <a:r>
              <a:rPr lang="en-US" b="1" dirty="0"/>
              <a:t>DATE</a:t>
            </a:r>
            <a:r>
              <a:rPr lang="en-US" dirty="0"/>
              <a:t>: a date in YYYY-MM-DD format</a:t>
            </a:r>
          </a:p>
          <a:p>
            <a:pPr lvl="1"/>
            <a:r>
              <a:rPr lang="en-US" b="1" dirty="0"/>
              <a:t>DATETIME</a:t>
            </a:r>
            <a:r>
              <a:rPr lang="en-US" dirty="0"/>
              <a:t>: date and time combination in YYYY-MM-DD HH:MM:SS format.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store time in HH:MM:SS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A84DF-C33E-4F69-9A1A-AC0773EE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C291-C5F7-46AF-A0BD-0FDDAC6F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496-7CED-40D1-BF15-16C7100E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 types</a:t>
            </a:r>
          </a:p>
          <a:p>
            <a:pPr lvl="1"/>
            <a:r>
              <a:rPr lang="en-US" b="1" dirty="0"/>
              <a:t>CHAR(M)</a:t>
            </a:r>
            <a:r>
              <a:rPr lang="en-US" dirty="0"/>
              <a:t>: fixed-length (M) string, max 255 characters</a:t>
            </a:r>
          </a:p>
          <a:p>
            <a:pPr lvl="1"/>
            <a:r>
              <a:rPr lang="en-US" b="1" dirty="0"/>
              <a:t>VARCHAR(M)</a:t>
            </a:r>
            <a:r>
              <a:rPr lang="en-US" dirty="0"/>
              <a:t>: variable-length string, max 255 characters</a:t>
            </a:r>
          </a:p>
          <a:p>
            <a:pPr lvl="1"/>
            <a:r>
              <a:rPr lang="en-US" b="1" dirty="0"/>
              <a:t>BLOB</a:t>
            </a:r>
            <a:r>
              <a:rPr lang="en-US" dirty="0"/>
              <a:t> or </a:t>
            </a:r>
            <a:r>
              <a:rPr lang="en-US" b="1" dirty="0"/>
              <a:t>TEXT</a:t>
            </a:r>
            <a:r>
              <a:rPr lang="en-US" dirty="0"/>
              <a:t>: a field with maximum 65535 characters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10707-1C81-447C-AFB1-783201FE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7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264D-2579-40B1-ADA4-3F98BA6D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0901-3D85-4291-BB71-D9DBBC75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0CBF5-A2DE-4170-8DF6-A48D0369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89A6-639D-46C5-9583-0165B962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419671" cy="275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C6698-0843-442A-83D7-FF57DA69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2" y="4429125"/>
            <a:ext cx="3995738" cy="1103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08B04-B316-4E31-A821-4CB7798D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" y="5675812"/>
            <a:ext cx="7447903" cy="628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13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05AE-14B8-4223-9CDE-053A4A5D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28E3-DCE1-49CC-970C-A7C7C8F3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 data to a table</a:t>
            </a:r>
          </a:p>
          <a:p>
            <a:pPr lvl="1"/>
            <a:r>
              <a:rPr lang="en-US" dirty="0"/>
              <a:t>Insert a single row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INSERT INTO </a:t>
            </a:r>
            <a:r>
              <a:rPr lang="en-US" dirty="0"/>
              <a:t>table(c1,c2,...)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 (v1,v2,...);</a:t>
            </a:r>
          </a:p>
          <a:p>
            <a:pPr lvl="1"/>
            <a:r>
              <a:rPr lang="en-US" dirty="0"/>
              <a:t>Insert multiple rows: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INSERT INTO</a:t>
            </a:r>
            <a:r>
              <a:rPr lang="en-US" dirty="0"/>
              <a:t> table(c1,c2,...)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v11,v12,...</a:t>
            </a:r>
            <a:r>
              <a:rPr lang="en-US" dirty="0">
                <a:solidFill>
                  <a:srgbClr val="FF0000"/>
                </a:solidFill>
              </a:rPr>
              <a:t>),(</a:t>
            </a:r>
            <a:r>
              <a:rPr lang="en-US" dirty="0"/>
              <a:t>v21,v22,...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pPr marL="274320" lvl="1" indent="0">
              <a:buNone/>
            </a:pPr>
            <a:r>
              <a:rPr lang="en-US" dirty="0"/>
              <a:t>    ...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(vnn,vn2,...);</a:t>
            </a:r>
          </a:p>
          <a:p>
            <a:r>
              <a:rPr lang="en-US" b="1" dirty="0"/>
              <a:t>Delete data from a table</a:t>
            </a:r>
          </a:p>
          <a:p>
            <a:pPr lvl="1"/>
            <a:r>
              <a:rPr lang="en-US" dirty="0"/>
              <a:t>Delete rows: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DELETE FROM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e.g. DELETE FROM temperature  WHERE  ID = 4;</a:t>
            </a:r>
          </a:p>
          <a:p>
            <a:pPr marL="274320" lvl="1" indent="0">
              <a:buNone/>
            </a:pPr>
            <a:r>
              <a:rPr lang="en-US" dirty="0"/>
              <a:t>       DELETE FROM temperature  WHERE  ID &lt; 4;</a:t>
            </a:r>
          </a:p>
          <a:p>
            <a:pPr marL="274320" lvl="1" indent="0">
              <a:buNone/>
            </a:pPr>
            <a:r>
              <a:rPr lang="en-US" dirty="0"/>
              <a:t>       DELETE FROM </a:t>
            </a:r>
            <a:r>
              <a:rPr lang="en-US" dirty="0" err="1"/>
              <a:t>diemdanh</a:t>
            </a:r>
            <a:r>
              <a:rPr lang="en-US" dirty="0"/>
              <a:t>  WHERE  name = ‘Hieu’;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10A1A-00E3-4FAA-8929-00E1D228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4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6C68-924E-4F3F-B240-381CE4F0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0831-47B6-48D5-ABA0-94369EDE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Update data in a table:</a:t>
            </a:r>
          </a:p>
          <a:p>
            <a:pPr lvl="1"/>
            <a:r>
              <a:rPr lang="en-US" dirty="0"/>
              <a:t>Update a row: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SET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    column_name1 = expr1,</a:t>
            </a:r>
          </a:p>
          <a:p>
            <a:pPr marL="274320" lvl="1" indent="0">
              <a:buNone/>
            </a:pPr>
            <a:r>
              <a:rPr lang="en-US" dirty="0"/>
              <a:t>    column_name2 = expr2,</a:t>
            </a:r>
          </a:p>
          <a:p>
            <a:pPr marL="274320" lvl="1" indent="0">
              <a:buNone/>
            </a:pPr>
            <a:r>
              <a:rPr lang="en-US" dirty="0"/>
              <a:t>    ...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[WHERE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condition]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e.g. UPDATE sensor SET temp = 30, humid = 65 WHERE id = 1;</a:t>
            </a:r>
          </a:p>
          <a:p>
            <a:pPr marL="274320" lvl="1" indent="0">
              <a:buNone/>
            </a:pPr>
            <a:r>
              <a:rPr lang="en-US" dirty="0"/>
              <a:t>       </a:t>
            </a:r>
            <a:r>
              <a:rPr lang="it-IT" dirty="0"/>
              <a:t>UPDATE table1 SET col1 = col1 + 1, col2 = col1;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DD97-A1B5-4463-8908-2697848B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9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292A-E1CC-4418-B030-3CAF7EC8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AA0-E590-494A-AFE4-4D1E227D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 data from a table</a:t>
            </a:r>
          </a:p>
          <a:p>
            <a:pPr lvl="1"/>
            <a:r>
              <a:rPr lang="en-US" dirty="0"/>
              <a:t>Select clause: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    column_1, column_2, ...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</a:p>
          <a:p>
            <a:pPr marL="274320" lvl="1" indent="0">
              <a:buNone/>
            </a:pPr>
            <a:r>
              <a:rPr lang="en-US" dirty="0"/>
              <a:t>    table_1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</a:p>
          <a:p>
            <a:pPr marL="274320" lvl="1" indent="0">
              <a:buNone/>
            </a:pPr>
            <a:r>
              <a:rPr lang="en-US" dirty="0"/>
              <a:t>    conditions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/>
              <a:t>column_1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LIMIT</a:t>
            </a:r>
            <a:r>
              <a:rPr lang="en-US" dirty="0"/>
              <a:t> offset, length;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e.g.   SELECT ho, ten, </a:t>
            </a:r>
            <a:r>
              <a:rPr lang="en-US" dirty="0" err="1"/>
              <a:t>mssv</a:t>
            </a:r>
            <a:r>
              <a:rPr lang="en-US" dirty="0"/>
              <a:t> FROM </a:t>
            </a:r>
            <a:r>
              <a:rPr lang="en-US" dirty="0" err="1"/>
              <a:t>danhsach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	SELECT temp FROM sensor LIMIT 50,20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A7264-C13E-4743-8705-5FF4EB7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3120-EC8F-4794-994B-5A0E5932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74B4-CC5A-41DB-946B-CF9277E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table which stores 50 newest sensor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14DC-96DC-46CB-9C29-E038A96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 data to database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mysql.h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float data; 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you want to send to database</a:t>
            </a:r>
          </a:p>
          <a:p>
            <a:pPr marL="0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 *conn;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MYSQL_RES *res;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MYSQL_ROW row;</a:t>
            </a:r>
          </a:p>
          <a:p>
            <a:pPr marL="0" indent="0"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*server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*user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*password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me first */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*database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while(1){	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database 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conn =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mysql_init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mysql_real_connect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(conn,server,user,password,database,0,NULL,0);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LAMP is made up of Linux – Apache – MySQL – PHP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1" y="1981200"/>
            <a:ext cx="6537739" cy="2801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659233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099010"/>
            <a:ext cx="149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Webserver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4602807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5099010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Server-side language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676400" y="4312869"/>
            <a:ext cx="228600" cy="3463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739702" y="4307446"/>
            <a:ext cx="228600" cy="3463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148820" y="4307446"/>
            <a:ext cx="205961" cy="7915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391581" y="4307446"/>
            <a:ext cx="205961" cy="7915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3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 data to database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Create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[200];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,"insert into gyro(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(%.2f)",data);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SQL query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0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 data to database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the program with: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mariadb_config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source_code.c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mariadb_config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--libs)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Send data to database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HTTP request message and retrieve input data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$data1 = $_POST[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"name1"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$data2 = $_POST[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"name2"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database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$server =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$user =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$password =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"database"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$conn =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mysqli_connect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($server,$user,$password,$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7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Send data to database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413"/>
            <a:ext cx="8382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SQL command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data(col1,col2) values ($data1,$data2)";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($conn,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disconnect from database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7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DB1CD9-F476-4BC7-BB80-C71BA478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427049"/>
            <a:ext cx="4071762" cy="1544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29" y="2895600"/>
            <a:ext cx="8305800" cy="28623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  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  &lt;form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="</a:t>
            </a:r>
            <a:r>
              <a:rPr lang="en-US" dirty="0" err="1">
                <a:solidFill>
                  <a:srgbClr val="0099FF"/>
                </a:solidFill>
              </a:rPr>
              <a:t>welcome.php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="</a:t>
            </a:r>
            <a:r>
              <a:rPr lang="en-US" dirty="0">
                <a:solidFill>
                  <a:srgbClr val="0099FF"/>
                </a:solidFill>
              </a:rPr>
              <a:t>post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        Name: &lt;input type="text" name="name"&gt;&lt;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E-mail: &lt;input type="text"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&lt;input type="submit"&gt;</a:t>
            </a:r>
            <a:br>
              <a:rPr lang="en-US" dirty="0"/>
            </a:br>
            <a:r>
              <a:rPr lang="en-US" dirty="0"/>
              <a:t>     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867400"/>
            <a:ext cx="822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Create a table in </a:t>
            </a:r>
            <a:r>
              <a:rPr lang="en-US" sz="2000" b="1" dirty="0" err="1"/>
              <a:t>MySql</a:t>
            </a:r>
            <a:r>
              <a:rPr lang="en-US" sz="2000" b="1" dirty="0"/>
              <a:t> to store user name and email. Write a php file to read user inputs and ad the data to the SQL table?</a:t>
            </a:r>
          </a:p>
        </p:txBody>
      </p:sp>
    </p:spTree>
    <p:extLst>
      <p:ext uri="{BB962C8B-B14F-4D97-AF65-F5344CB8AC3E}">
        <p14:creationId xmlns:p14="http://schemas.microsoft.com/office/powerpoint/2010/main" val="196530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F1C-035B-466F-9E3C-71D939E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the DB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6D03-A381-4814-994C-6F32F59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 C </a:t>
            </a:r>
            <a:r>
              <a:rPr lang="en-US" sz="1700" b="1" i="1" dirty="0">
                <a:solidFill>
                  <a:srgbClr val="0070C0"/>
                </a:solidFill>
              </a:rPr>
              <a:t>(refer to this link for more detail </a:t>
            </a:r>
            <a:r>
              <a:rPr lang="en-US" sz="1700" b="1" i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http://zetcode.com/db/mysqlc/</a:t>
            </a:r>
            <a:r>
              <a:rPr lang="en-US" sz="1700" b="1" i="1" dirty="0">
                <a:solidFill>
                  <a:srgbClr val="0070C0"/>
                </a:solidFill>
              </a:rPr>
              <a:t> )</a:t>
            </a:r>
          </a:p>
          <a:p>
            <a:pPr lvl="1"/>
            <a:r>
              <a:rPr lang="en-US" b="1" dirty="0"/>
              <a:t>Step 1: </a:t>
            </a:r>
            <a:r>
              <a:rPr lang="en-US" dirty="0"/>
              <a:t> select data</a:t>
            </a:r>
          </a:p>
          <a:p>
            <a:pPr marL="274320" lvl="1" indent="0">
              <a:buNone/>
            </a:pPr>
            <a:r>
              <a:rPr lang="en-US" dirty="0"/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(con, "SELECT * FROM sensor")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Step 2: </a:t>
            </a:r>
            <a:r>
              <a:rPr lang="en-US" dirty="0"/>
              <a:t>save data into a variable</a:t>
            </a:r>
          </a:p>
          <a:p>
            <a:pPr marL="274320" lvl="1" indent="0">
              <a:buNone/>
            </a:pPr>
            <a:r>
              <a:rPr lang="en-US" b="1" dirty="0"/>
              <a:t>    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MYSQL_RES *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mysql_store_result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Step 3: </a:t>
            </a:r>
            <a:r>
              <a:rPr lang="en-US" dirty="0"/>
              <a:t> get number of columns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mysql_num_fields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  <a:p>
            <a:pPr lvl="1"/>
            <a:r>
              <a:rPr lang="en-US" b="1" dirty="0"/>
              <a:t>Step 4: </a:t>
            </a:r>
            <a:r>
              <a:rPr lang="en-US" dirty="0"/>
              <a:t>retrieve each row data</a:t>
            </a:r>
          </a:p>
          <a:p>
            <a:pPr marL="274320" lvl="1" indent="0">
              <a:buNone/>
            </a:pPr>
            <a:r>
              <a:rPr lang="en-US" b="1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MYSQL_ROW row;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((row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(result)))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{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// your code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27432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14C4-BCAD-4ACE-A806-27752B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3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F1C-035B-466F-9E3C-71D939E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the DB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6D03-A381-4814-994C-6F32F59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14C4-BCAD-4ACE-A806-27752B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8915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mysql.h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 *conn;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MYSQL_RES *res; </a:t>
            </a:r>
            <a:r>
              <a:rPr lang="en-US" sz="2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used to store DB data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MYSQL_ROW row;</a:t>
            </a:r>
          </a:p>
          <a:p>
            <a:pPr marL="0" indent="0">
              <a:buFont typeface="Arial" pitchFamily="34" charset="0"/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*server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*user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*password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me first */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*database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database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conn =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mysql_init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  <a:endParaRPr lang="en-US" sz="2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mysql_real_connect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(conn,server,user,password,database,0,NULL,0); </a:t>
            </a:r>
          </a:p>
          <a:p>
            <a:pPr marL="0" indent="0">
              <a:buFont typeface="Arial" pitchFamily="34" charset="0"/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72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F1C-035B-466F-9E3C-71D939E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the DB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6D03-A381-4814-994C-6F32F59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14C4-BCAD-4ACE-A806-27752B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757" y="1547191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Read data from database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(conn, "select *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mysql_store_result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num_column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mysql_num_fields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(row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\t %s \t %d 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[0], row[1],row[2]);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clear result and close the connection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mysql_free_result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24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F1C-035B-466F-9E3C-71D939E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Retrieving data from the DB with 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6D03-A381-4814-994C-6F32F597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>
            <a:normAutofit fontScale="77500" lnSpcReduction="20000"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a JSON message to website 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header('Content-Type: application/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DB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$conn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("localhost","root","123456","MPU6050");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command to select data from DB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stt,Gx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gyro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&gt;(select max(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gyro)-30";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($conn,$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each row and send it to website in JSON format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$data = array();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($result as $row)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$data[] = $row;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($data);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274320" lvl="1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14C4-BCAD-4ACE-A806-27752B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JSON</a:t>
            </a:r>
            <a:r>
              <a:rPr lang="en-US" dirty="0"/>
              <a:t>  - JavaScript Object Notation</a:t>
            </a:r>
          </a:p>
          <a:p>
            <a:r>
              <a:rPr lang="en-US" dirty="0"/>
              <a:t>JSON is a lightweight data-interchange format</a:t>
            </a:r>
          </a:p>
          <a:p>
            <a:pPr lvl="1"/>
            <a:r>
              <a:rPr lang="en-US" dirty="0"/>
              <a:t>easy for humans to read and write</a:t>
            </a:r>
          </a:p>
          <a:p>
            <a:pPr lvl="1"/>
            <a:r>
              <a:rPr lang="en-US" dirty="0"/>
              <a:t>machines to parse and generate</a:t>
            </a:r>
          </a:p>
          <a:p>
            <a:r>
              <a:rPr lang="en-US" dirty="0"/>
              <a:t>Structure of a JSON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simple js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10000"/>
            <a:ext cx="5867400" cy="23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LAMP Server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06277"/>
            <a:ext cx="5346840" cy="40125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8" y="2807346"/>
            <a:ext cx="1595094" cy="1395707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6131029" y="3505200"/>
            <a:ext cx="1066800" cy="381000"/>
          </a:xfrm>
          <a:prstGeom prst="leftRightArrow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50564" y="4267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39879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 descr="json structure expla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575300" cy="418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1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php</a:t>
            </a:r>
            <a:r>
              <a:rPr lang="en-US" dirty="0"/>
              <a:t> module has been enabled in apache:</a:t>
            </a:r>
          </a:p>
          <a:p>
            <a:pPr marL="0" indent="0">
              <a:buNone/>
            </a:pPr>
            <a:r>
              <a:rPr lang="en-US" dirty="0"/>
              <a:t>	a2query –m</a:t>
            </a:r>
          </a:p>
          <a:p>
            <a:r>
              <a:rPr lang="en-US" dirty="0"/>
              <a:t>Enable module </a:t>
            </a:r>
          </a:p>
          <a:p>
            <a:pPr marL="0" indent="0">
              <a:buNone/>
            </a:pPr>
            <a:r>
              <a:rPr lang="en-US" dirty="0"/>
              <a:t>	a2enmod </a:t>
            </a:r>
            <a:r>
              <a:rPr lang="en-US" dirty="0" err="1"/>
              <a:t>ten_module</a:t>
            </a:r>
            <a:endParaRPr lang="en-US" dirty="0"/>
          </a:p>
          <a:p>
            <a:r>
              <a:rPr lang="en-US" dirty="0"/>
              <a:t>Disable module</a:t>
            </a:r>
          </a:p>
          <a:p>
            <a:pPr marL="0" indent="0">
              <a:buNone/>
            </a:pPr>
            <a:r>
              <a:rPr lang="en-US" dirty="0"/>
              <a:t>	a2dismod </a:t>
            </a:r>
            <a:r>
              <a:rPr lang="en-US" dirty="0" err="1"/>
              <a:t>ten_module</a:t>
            </a:r>
            <a:endParaRPr lang="en-US" dirty="0"/>
          </a:p>
          <a:p>
            <a:r>
              <a:rPr lang="en-US" dirty="0"/>
              <a:t>Restart Apache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apache2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service apache2 restart</a:t>
            </a:r>
          </a:p>
          <a:p>
            <a:r>
              <a:rPr lang="en-US" dirty="0"/>
              <a:t>Install </a:t>
            </a:r>
            <a:r>
              <a:rPr lang="en-US" dirty="0" err="1"/>
              <a:t>php</a:t>
            </a:r>
            <a:r>
              <a:rPr lang="en-US" dirty="0"/>
              <a:t> module for apache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/>
              <a:t>install libapache2-mod-php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LAMP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b="1" dirty="0"/>
              <a:t>Apache: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apache2 -y</a:t>
            </a:r>
          </a:p>
          <a:p>
            <a:endParaRPr lang="en-US" dirty="0"/>
          </a:p>
          <a:p>
            <a:r>
              <a:rPr lang="en-US" b="1" dirty="0"/>
              <a:t>MySQL: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During installation, set up password for “root” user or change password later with</a:t>
            </a:r>
          </a:p>
          <a:p>
            <a:pPr marL="274320" lvl="1" indent="0">
              <a:buNone/>
            </a:pPr>
            <a:r>
              <a:rPr lang="en-US" dirty="0"/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mysql_secure_installation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 library for MySQL:</a:t>
            </a:r>
          </a:p>
          <a:p>
            <a:pPr marL="274320" lvl="1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libmariadbclient-dev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PHP: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php-mysql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1FE1-D769-4000-855B-E7659D00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5A85-E7C1-46C0-8A6A-3F060BC3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account for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    </a:t>
            </a:r>
            <a:r>
              <a:rPr lang="en-US" sz="2000" dirty="0" err="1">
                <a:latin typeface="Constantia" panose="02030602050306030303" pitchFamily="18" charset="0"/>
              </a:rPr>
              <a:t>sudo</a:t>
            </a:r>
            <a:r>
              <a:rPr lang="en-US" sz="2000" dirty="0">
                <a:latin typeface="Constantia" panose="02030602050306030303" pitchFamily="18" charset="0"/>
              </a:rPr>
              <a:t> </a:t>
            </a:r>
            <a:r>
              <a:rPr lang="en-US" sz="2000" dirty="0" err="1">
                <a:latin typeface="Constantia" panose="02030602050306030303" pitchFamily="18" charset="0"/>
              </a:rPr>
              <a:t>mysql</a:t>
            </a:r>
            <a:r>
              <a:rPr lang="en-US" sz="2000" dirty="0">
                <a:latin typeface="Constantia" panose="02030602050306030303" pitchFamily="18" charset="0"/>
              </a:rPr>
              <a:t> -u root –p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tantia" panose="02030602050306030303" pitchFamily="18" charset="0"/>
              </a:rPr>
              <a:t>     create user ‘</a:t>
            </a:r>
            <a:r>
              <a:rPr lang="en-US" sz="2000" dirty="0" err="1">
                <a:solidFill>
                  <a:srgbClr val="FF0000"/>
                </a:solidFill>
                <a:latin typeface="Constantia" panose="02030602050306030303" pitchFamily="18" charset="0"/>
              </a:rPr>
              <a:t>your_name</a:t>
            </a:r>
            <a:r>
              <a:rPr lang="en-US" sz="2000" dirty="0" err="1">
                <a:latin typeface="Constantia" panose="02030602050306030303" pitchFamily="18" charset="0"/>
              </a:rPr>
              <a:t>’@’localhost</a:t>
            </a:r>
            <a:r>
              <a:rPr lang="en-US" sz="2000" dirty="0">
                <a:latin typeface="Constantia" panose="02030602050306030303" pitchFamily="18" charset="0"/>
              </a:rPr>
              <a:t>’ identified by ‘</a:t>
            </a:r>
            <a:r>
              <a:rPr lang="en-US" sz="2000" dirty="0" err="1">
                <a:solidFill>
                  <a:srgbClr val="FF0000"/>
                </a:solidFill>
                <a:latin typeface="Constantia" panose="02030602050306030303" pitchFamily="18" charset="0"/>
              </a:rPr>
              <a:t>your_password</a:t>
            </a:r>
            <a:r>
              <a:rPr lang="en-US" sz="2000" dirty="0">
                <a:latin typeface="Constantia" panose="02030602050306030303" pitchFamily="18" charset="0"/>
              </a:rPr>
              <a:t>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tantia" panose="02030602050306030303" pitchFamily="18" charset="0"/>
              </a:rPr>
              <a:t>     grant all privileges on *.* to ‘</a:t>
            </a:r>
            <a:r>
              <a:rPr lang="en-US" sz="2000" dirty="0" err="1">
                <a:solidFill>
                  <a:srgbClr val="FF0000"/>
                </a:solidFill>
                <a:latin typeface="Constantia" panose="02030602050306030303" pitchFamily="18" charset="0"/>
              </a:rPr>
              <a:t>your_name</a:t>
            </a:r>
            <a:r>
              <a:rPr lang="en-US" sz="2000" dirty="0" err="1">
                <a:latin typeface="Constantia" panose="02030602050306030303" pitchFamily="18" charset="0"/>
              </a:rPr>
              <a:t>’@’localhost</a:t>
            </a:r>
            <a:r>
              <a:rPr lang="en-US" sz="2000" dirty="0">
                <a:latin typeface="Constantia" panose="02030602050306030303" pitchFamily="18" charset="0"/>
              </a:rPr>
              <a:t>’ with grant option;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tantia" panose="02030602050306030303" pitchFamily="18" charset="0"/>
              </a:rPr>
              <a:t>     flush privileges;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FB09F-9D22-4EA0-9977-804352D1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new database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MySQL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uroot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This command will logs into MySQL as the root user (-u) and it will prompt for a password (-p) on entry.</a:t>
            </a:r>
          </a:p>
          <a:p>
            <a:r>
              <a:rPr lang="en-US" sz="2000" dirty="0"/>
              <a:t>Create new database: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List all databases: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70C0"/>
                </a:solidFill>
              </a:rPr>
              <a:t>SHOW DATABASES;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331208"/>
            <a:ext cx="1998708" cy="2334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836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new database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temp_database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Create a new table name “</a:t>
            </a:r>
            <a:r>
              <a:rPr lang="en-US" dirty="0" err="1"/>
              <a:t>tempLog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CREATE TABLE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tempLog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datetime</a:t>
            </a:r>
            <a:r>
              <a:rPr lang="en-US" sz="2000" b="1" dirty="0">
                <a:solidFill>
                  <a:srgbClr val="0070C0"/>
                </a:solidFill>
              </a:rPr>
              <a:t> DATETIME NOT NULL, temperature FLOAT(5,2) NOT NULL);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new table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DESCRIBE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96417"/>
            <a:ext cx="4152900" cy="19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new database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data in to </a:t>
            </a:r>
            <a:r>
              <a:rPr lang="en-US" dirty="0" err="1"/>
              <a:t>tempLog</a:t>
            </a:r>
            <a:r>
              <a:rPr lang="en-US" dirty="0"/>
              <a:t> table: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datetime,temperature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(“2018-10-04 22:29:24”,32.6);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data from </a:t>
            </a:r>
            <a:r>
              <a:rPr lang="en-US" dirty="0" err="1">
                <a:cs typeface="Courier New" panose="02070309020205020404" pitchFamily="49" charset="0"/>
              </a:rPr>
              <a:t>tempLog</a:t>
            </a:r>
            <a:r>
              <a:rPr lang="en-US" dirty="0">
                <a:cs typeface="Courier New" panose="02070309020205020404" pitchFamily="49" charset="0"/>
              </a:rPr>
              <a:t> table: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 FROM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1442-0BF1-441D-9A0A-3878EC5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8" y="5334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823C-6F77-4B74-9AF6-190E284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1D246-9DB1-4889-A42F-F78405F0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5024340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1C9503C-1F82-4F17-A7D2-6A1BD52A6F57}"/>
              </a:ext>
            </a:extLst>
          </p:cNvPr>
          <p:cNvSpPr/>
          <p:nvPr/>
        </p:nvSpPr>
        <p:spPr>
          <a:xfrm>
            <a:off x="4648200" y="36576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39421-7CF4-475C-82CD-58A2065A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981200"/>
            <a:ext cx="2571750" cy="3638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9FF4D4-B7FB-4184-9C7A-0474BA1C47C6}"/>
              </a:ext>
            </a:extLst>
          </p:cNvPr>
          <p:cNvSpPr/>
          <p:nvPr/>
        </p:nvSpPr>
        <p:spPr>
          <a:xfrm>
            <a:off x="304800" y="6014659"/>
            <a:ext cx="743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https://dev.mysql.com/doc/refman/8.0/en/example-auto-increment.html</a:t>
            </a:r>
          </a:p>
        </p:txBody>
      </p:sp>
    </p:spTree>
    <p:extLst>
      <p:ext uri="{BB962C8B-B14F-4D97-AF65-F5344CB8AC3E}">
        <p14:creationId xmlns:p14="http://schemas.microsoft.com/office/powerpoint/2010/main" val="2639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5111</TotalTime>
  <Words>2048</Words>
  <Application>Microsoft Office PowerPoint</Application>
  <PresentationFormat>On-screen Show (4:3)</PresentationFormat>
  <Paragraphs>308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Bahnschrift Light SemiCondensed</vt:lpstr>
      <vt:lpstr>Calibri</vt:lpstr>
      <vt:lpstr>Constantia</vt:lpstr>
      <vt:lpstr>Courier New</vt:lpstr>
      <vt:lpstr>Clarity</vt:lpstr>
      <vt:lpstr>  LAMP Server</vt:lpstr>
      <vt:lpstr>LAMP server</vt:lpstr>
      <vt:lpstr>LAMP Server</vt:lpstr>
      <vt:lpstr>Setting up LAMP Server</vt:lpstr>
      <vt:lpstr>Setting up MySQL</vt:lpstr>
      <vt:lpstr>Create new database in MySQL</vt:lpstr>
      <vt:lpstr>Create new database in MySQL</vt:lpstr>
      <vt:lpstr>Create new database in MySQL</vt:lpstr>
      <vt:lpstr>Example</vt:lpstr>
      <vt:lpstr>Example</vt:lpstr>
      <vt:lpstr>Exercise</vt:lpstr>
      <vt:lpstr>MySQL data types</vt:lpstr>
      <vt:lpstr>MySQL data types</vt:lpstr>
      <vt:lpstr>Examples</vt:lpstr>
      <vt:lpstr>MySQL Data manipulation</vt:lpstr>
      <vt:lpstr>MySQL Data manipulation</vt:lpstr>
      <vt:lpstr>MySQL Data manipulation</vt:lpstr>
      <vt:lpstr>Exercise</vt:lpstr>
      <vt:lpstr>Send data to database in C</vt:lpstr>
      <vt:lpstr>Send data to database in C</vt:lpstr>
      <vt:lpstr>Send data to database in C</vt:lpstr>
      <vt:lpstr>Send data to database with PHP</vt:lpstr>
      <vt:lpstr>Send data to database with PHP</vt:lpstr>
      <vt:lpstr>Exercise</vt:lpstr>
      <vt:lpstr>Retrieving data from the DB in C</vt:lpstr>
      <vt:lpstr>Retrieving data from the DB in C</vt:lpstr>
      <vt:lpstr>Retrieving data from the DB in C</vt:lpstr>
      <vt:lpstr>Retrieving data from the DB with PHP</vt:lpstr>
      <vt:lpstr>JSON Message</vt:lpstr>
      <vt:lpstr>JSON Message</vt:lpstr>
      <vt:lpstr>Useful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vi điều khiển</dc:title>
  <dc:creator>haduc</dc:creator>
  <cp:lastModifiedBy>duc b</cp:lastModifiedBy>
  <cp:revision>557</cp:revision>
  <dcterms:created xsi:type="dcterms:W3CDTF">2015-08-30T01:38:28Z</dcterms:created>
  <dcterms:modified xsi:type="dcterms:W3CDTF">2020-11-03T07:03:54Z</dcterms:modified>
</cp:coreProperties>
</file>