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  <p:sldMasterId id="2147483698" r:id="rId2"/>
  </p:sldMasterIdLst>
  <p:notesMasterIdLst>
    <p:notesMasterId r:id="rId58"/>
  </p:notesMasterIdLst>
  <p:sldIdLst>
    <p:sldId id="256" r:id="rId3"/>
    <p:sldId id="346" r:id="rId4"/>
    <p:sldId id="408" r:id="rId5"/>
    <p:sldId id="351" r:id="rId6"/>
    <p:sldId id="352" r:id="rId7"/>
    <p:sldId id="354" r:id="rId8"/>
    <p:sldId id="353" r:id="rId9"/>
    <p:sldId id="355" r:id="rId10"/>
    <p:sldId id="356" r:id="rId11"/>
    <p:sldId id="357" r:id="rId12"/>
    <p:sldId id="358" r:id="rId13"/>
    <p:sldId id="360" r:id="rId14"/>
    <p:sldId id="363" r:id="rId15"/>
    <p:sldId id="365" r:id="rId16"/>
    <p:sldId id="366" r:id="rId17"/>
    <p:sldId id="367" r:id="rId18"/>
    <p:sldId id="359" r:id="rId19"/>
    <p:sldId id="361" r:id="rId20"/>
    <p:sldId id="362" r:id="rId21"/>
    <p:sldId id="368" r:id="rId22"/>
    <p:sldId id="364" r:id="rId23"/>
    <p:sldId id="369" r:id="rId24"/>
    <p:sldId id="406" r:id="rId25"/>
    <p:sldId id="370" r:id="rId26"/>
    <p:sldId id="371" r:id="rId27"/>
    <p:sldId id="372" r:id="rId28"/>
    <p:sldId id="373" r:id="rId29"/>
    <p:sldId id="395" r:id="rId30"/>
    <p:sldId id="374" r:id="rId31"/>
    <p:sldId id="375" r:id="rId32"/>
    <p:sldId id="376" r:id="rId33"/>
    <p:sldId id="379" r:id="rId34"/>
    <p:sldId id="378" r:id="rId35"/>
    <p:sldId id="380" r:id="rId36"/>
    <p:sldId id="383" r:id="rId37"/>
    <p:sldId id="384" r:id="rId38"/>
    <p:sldId id="385" r:id="rId39"/>
    <p:sldId id="386" r:id="rId40"/>
    <p:sldId id="387" r:id="rId41"/>
    <p:sldId id="390" r:id="rId42"/>
    <p:sldId id="391" r:id="rId43"/>
    <p:sldId id="392" r:id="rId44"/>
    <p:sldId id="397" r:id="rId45"/>
    <p:sldId id="396" r:id="rId46"/>
    <p:sldId id="393" r:id="rId47"/>
    <p:sldId id="398" r:id="rId48"/>
    <p:sldId id="399" r:id="rId49"/>
    <p:sldId id="402" r:id="rId50"/>
    <p:sldId id="403" r:id="rId51"/>
    <p:sldId id="404" r:id="rId52"/>
    <p:sldId id="400" r:id="rId53"/>
    <p:sldId id="401" r:id="rId54"/>
    <p:sldId id="405" r:id="rId55"/>
    <p:sldId id="407" r:id="rId56"/>
    <p:sldId id="264" r:id="rId5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3333"/>
    <a:srgbClr val="CC0000"/>
    <a:srgbClr val="FF3300"/>
    <a:srgbClr val="FFFF99"/>
    <a:srgbClr val="FF3399"/>
    <a:srgbClr val="FF00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1047" autoAdjust="0"/>
  </p:normalViewPr>
  <p:slideViewPr>
    <p:cSldViewPr>
      <p:cViewPr varScale="1">
        <p:scale>
          <a:sx n="95" d="100"/>
          <a:sy n="95" d="100"/>
        </p:scale>
        <p:origin x="30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D594BB53-88D8-4DD7-9376-54982DFF5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41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4EAD04F-A7B4-45FA-8EFB-874EBA5BD6DB}" type="slidenum">
              <a:rPr lang="en-US" smtClean="0">
                <a:latin typeface="Arial" charset="0"/>
              </a:rPr>
              <a:pPr eaLnBrk="1" hangingPunct="1"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5308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5BF3647-8403-4875-9B1C-97CE97504DD3}" type="slidenum">
              <a:rPr lang="en-US" smtClean="0">
                <a:latin typeface="Arial" charset="0"/>
              </a:rPr>
              <a:pPr eaLnBrk="1" hangingPunct="1"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2336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B4B40CB-C85B-4FE6-B2AE-5ACEFDDBA4D4}" type="slidenum">
              <a:rPr lang="en-US" smtClean="0">
                <a:latin typeface="Arial" charset="0"/>
              </a:rPr>
              <a:pPr eaLnBrk="1" hangingPunct="1"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9922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068A01B-214D-42F3-ACE7-0D02097C914A}" type="slidenum">
              <a:rPr lang="en-US" smtClean="0">
                <a:latin typeface="Arial" charset="0"/>
              </a:rPr>
              <a:pPr eaLnBrk="1" hangingPunct="1"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1034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AEDD525-5FB7-4980-BAE9-08E74BD7F6F1}" type="slidenum">
              <a:rPr lang="en-US" smtClean="0">
                <a:latin typeface="Arial" charset="0"/>
              </a:rPr>
              <a:pPr eaLnBrk="1" hangingPunct="1"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2030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EECE3F0-1657-4912-A4CB-02EA745C9297}" type="slidenum">
              <a:rPr lang="en-US" smtClean="0">
                <a:latin typeface="Arial" charset="0"/>
              </a:rPr>
              <a:pPr eaLnBrk="1" hangingPunct="1"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0897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D35D06B-B3A5-4B3D-88BB-375B595AE6F0}" type="slidenum">
              <a:rPr lang="en-US" smtClean="0">
                <a:latin typeface="Arial" charset="0"/>
              </a:rPr>
              <a:pPr eaLnBrk="1" hangingPunct="1"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4977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8AB4862-A689-4EDE-AF3E-7F11F2C5AF32}" type="slidenum">
              <a:rPr lang="en-US" smtClean="0">
                <a:latin typeface="Arial" charset="0"/>
              </a:rPr>
              <a:pPr eaLnBrk="1" hangingPunct="1"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6355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1FDF0A0-482F-472F-BAF5-A1AAC36ADFEF}" type="slidenum">
              <a:rPr lang="en-US" smtClean="0">
                <a:latin typeface="Arial" charset="0"/>
              </a:rPr>
              <a:pPr eaLnBrk="1" hangingPunct="1"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7825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5910687-498F-482A-BA28-83FB2BE04EC7}" type="slidenum">
              <a:rPr lang="en-US" smtClean="0">
                <a:latin typeface="Arial" charset="0"/>
              </a:rPr>
              <a:pPr eaLnBrk="1" hangingPunct="1"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7584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3654AD1-2C4A-4FF0-B102-B836C1869455}" type="slidenum">
              <a:rPr lang="en-US" smtClean="0">
                <a:latin typeface="Arial" charset="0"/>
              </a:rPr>
              <a:pPr eaLnBrk="1" hangingPunct="1"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525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F1FAFE3-1B72-4B92-8C9B-34B8B9007047}" type="slidenum">
              <a:rPr lang="en-US" smtClean="0">
                <a:latin typeface="Arial" charset="0"/>
              </a:rPr>
              <a:pPr eaLnBrk="1" hangingPunct="1"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715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F957621-231D-4080-82EC-9AA371704D29}" type="slidenum">
              <a:rPr lang="en-US" smtClean="0">
                <a:latin typeface="Arial" charset="0"/>
              </a:rPr>
              <a:pPr eaLnBrk="1" hangingPunct="1"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9650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91FE8E5-145A-4334-BA3D-6DD83334EFB7}" type="slidenum">
              <a:rPr lang="en-US" smtClean="0">
                <a:latin typeface="Arial" charset="0"/>
              </a:rPr>
              <a:pPr eaLnBrk="1" hangingPunct="1"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1800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AA6A4B2-C372-48AF-B247-1093B2621172}" type="slidenum">
              <a:rPr lang="en-US" smtClean="0">
                <a:latin typeface="Arial" charset="0"/>
              </a:rPr>
              <a:pPr eaLnBrk="1" hangingPunct="1"/>
              <a:t>24</a:t>
            </a:fld>
            <a:endParaRPr lang="en-US" smtClean="0">
              <a:latin typeface="Arial" charset="0"/>
            </a:endParaRPr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193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967A59F-73AC-4E07-8C22-8D299CBA78CC}" type="slidenum">
              <a:rPr lang="en-US" smtClean="0">
                <a:latin typeface="Arial" charset="0"/>
              </a:rPr>
              <a:pPr eaLnBrk="1" hangingPunct="1"/>
              <a:t>25</a:t>
            </a:fld>
            <a:endParaRPr lang="en-US" smtClean="0">
              <a:latin typeface="Arial" charset="0"/>
            </a:endParaRPr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2299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95997FB-6ADA-4492-8510-7E0C36CD40DB}" type="slidenum">
              <a:rPr lang="en-US" smtClean="0">
                <a:latin typeface="Arial" charset="0"/>
              </a:rPr>
              <a:pPr eaLnBrk="1" hangingPunct="1"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840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82884F2-1346-4FF8-8E67-8CD72AF41C54}" type="slidenum">
              <a:rPr lang="en-US" smtClean="0">
                <a:latin typeface="Arial" charset="0"/>
              </a:rPr>
              <a:pPr eaLnBrk="1" hangingPunct="1"/>
              <a:t>27</a:t>
            </a:fld>
            <a:endParaRPr lang="en-US" smtClean="0">
              <a:latin typeface="Arial" charset="0"/>
            </a:endParaRPr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6503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14E21A1-0E16-4B2D-BC8C-CD977A99943D}" type="slidenum">
              <a:rPr lang="en-US" smtClean="0">
                <a:latin typeface="Arial" charset="0"/>
              </a:rPr>
              <a:pPr eaLnBrk="1" hangingPunct="1"/>
              <a:t>28</a:t>
            </a:fld>
            <a:endParaRPr lang="en-US" smtClean="0">
              <a:latin typeface="Arial" charset="0"/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5004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6138A36-C148-41AD-A462-83672FE37693}" type="slidenum">
              <a:rPr lang="en-US" smtClean="0">
                <a:latin typeface="Arial" charset="0"/>
              </a:rPr>
              <a:pPr eaLnBrk="1" hangingPunct="1"/>
              <a:t>29</a:t>
            </a:fld>
            <a:endParaRPr lang="en-US" smtClean="0">
              <a:latin typeface="Arial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0087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AB6BCA5-5BCE-405D-BE7D-16D180E20E21}" type="slidenum">
              <a:rPr lang="en-US" smtClean="0">
                <a:latin typeface="Arial" charset="0"/>
              </a:rPr>
              <a:pPr eaLnBrk="1" hangingPunct="1"/>
              <a:t>30</a:t>
            </a:fld>
            <a:endParaRPr lang="en-US" smtClean="0">
              <a:latin typeface="Arial" charset="0"/>
            </a:endParaRPr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72338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9A64A39-8847-4F41-82E9-710FE3AD0B08}" type="slidenum">
              <a:rPr lang="en-US" smtClean="0">
                <a:latin typeface="Arial" charset="0"/>
              </a:rPr>
              <a:pPr eaLnBrk="1" hangingPunct="1"/>
              <a:t>31</a:t>
            </a:fld>
            <a:endParaRPr lang="en-US" smtClean="0">
              <a:latin typeface="Arial" charset="0"/>
            </a:endParaRPr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331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9024E0F-C775-499D-B389-53A02B5B9471}" type="slidenum">
              <a:rPr lang="en-US" smtClean="0">
                <a:latin typeface="Arial" charset="0"/>
              </a:rPr>
              <a:pPr eaLnBrk="1" hangingPunct="1"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336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91B8F74-D80D-43CB-967D-60A614B55B5D}" type="slidenum">
              <a:rPr lang="en-US" smtClean="0">
                <a:latin typeface="Arial" charset="0"/>
              </a:rPr>
              <a:pPr eaLnBrk="1" hangingPunct="1"/>
              <a:t>32</a:t>
            </a:fld>
            <a:endParaRPr lang="en-US" smtClean="0">
              <a:latin typeface="Arial" charset="0"/>
            </a:endParaRPr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2248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7D7DBEE-6642-4417-9601-8BFF9493FA2E}" type="slidenum">
              <a:rPr lang="en-US" smtClean="0">
                <a:latin typeface="Arial" charset="0"/>
              </a:rPr>
              <a:pPr eaLnBrk="1" hangingPunct="1"/>
              <a:t>33</a:t>
            </a:fld>
            <a:endParaRPr lang="en-US" smtClean="0">
              <a:latin typeface="Arial" charset="0"/>
            </a:endParaRPr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2112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21F170F-A057-431E-B933-06F6D1A027DB}" type="slidenum">
              <a:rPr lang="en-US" smtClean="0">
                <a:latin typeface="Arial" charset="0"/>
              </a:rPr>
              <a:pPr eaLnBrk="1" hangingPunct="1"/>
              <a:t>34</a:t>
            </a:fld>
            <a:endParaRPr lang="en-US" smtClean="0">
              <a:latin typeface="Arial" charset="0"/>
            </a:endParaRPr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5044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269F4A0-F971-4004-9F13-1C3ABD0DF398}" type="slidenum">
              <a:rPr lang="en-US" smtClean="0">
                <a:latin typeface="Arial" charset="0"/>
              </a:rPr>
              <a:pPr eaLnBrk="1" hangingPunct="1"/>
              <a:t>35</a:t>
            </a:fld>
            <a:endParaRPr lang="en-US" smtClean="0">
              <a:latin typeface="Arial" charset="0"/>
            </a:endParaRPr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0954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CABF5A0-7974-4FBF-9993-617B678045E4}" type="slidenum">
              <a:rPr lang="en-US" smtClean="0">
                <a:latin typeface="Arial" charset="0"/>
              </a:rPr>
              <a:pPr eaLnBrk="1" hangingPunct="1"/>
              <a:t>36</a:t>
            </a:fld>
            <a:endParaRPr lang="en-US" smtClean="0">
              <a:latin typeface="Arial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19693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856CBBA-81F2-4590-9FD1-F5688FD05F61}" type="slidenum">
              <a:rPr lang="en-US" smtClean="0">
                <a:latin typeface="Arial" charset="0"/>
              </a:rPr>
              <a:pPr eaLnBrk="1" hangingPunct="1"/>
              <a:t>37</a:t>
            </a:fld>
            <a:endParaRPr lang="en-US" smtClean="0">
              <a:latin typeface="Arial" charset="0"/>
            </a:endParaRPr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64166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2CA3879-310E-4689-800B-FB9BF557DCC2}" type="slidenum">
              <a:rPr lang="en-US" smtClean="0">
                <a:latin typeface="Arial" charset="0"/>
              </a:rPr>
              <a:pPr eaLnBrk="1" hangingPunct="1"/>
              <a:t>38</a:t>
            </a:fld>
            <a:endParaRPr lang="en-US" smtClean="0">
              <a:latin typeface="Arial" charset="0"/>
            </a:endParaRPr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28804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47BEF2D-2B8A-4E96-BE12-2E37C791600D}" type="slidenum">
              <a:rPr lang="en-US" smtClean="0">
                <a:latin typeface="Arial" charset="0"/>
              </a:rPr>
              <a:pPr eaLnBrk="1" hangingPunct="1"/>
              <a:t>39</a:t>
            </a:fld>
            <a:endParaRPr lang="en-US" smtClean="0">
              <a:latin typeface="Arial" charset="0"/>
            </a:endParaRPr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50351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5E2A9B0-E986-4230-A415-B930CBB1A2C2}" type="slidenum">
              <a:rPr lang="en-US" smtClean="0">
                <a:latin typeface="Arial" charset="0"/>
              </a:rPr>
              <a:pPr eaLnBrk="1" hangingPunct="1"/>
              <a:t>40</a:t>
            </a:fld>
            <a:endParaRPr lang="en-US" smtClean="0">
              <a:latin typeface="Arial" charset="0"/>
            </a:endParaRPr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93828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A7E6212-13E4-475B-B605-4C8784F6C6BD}" type="slidenum">
              <a:rPr lang="en-US" smtClean="0">
                <a:latin typeface="Arial" charset="0"/>
              </a:rPr>
              <a:pPr eaLnBrk="1" hangingPunct="1"/>
              <a:t>41</a:t>
            </a:fld>
            <a:endParaRPr lang="en-US" smtClean="0">
              <a:latin typeface="Arial" charset="0"/>
            </a:endParaRPr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1541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18E4AD0-7C48-4744-A4A7-921911FEB03C}" type="slidenum">
              <a:rPr lang="en-US" smtClean="0">
                <a:latin typeface="Arial" charset="0"/>
              </a:rPr>
              <a:pPr eaLnBrk="1" hangingPunct="1"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80510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752DF55-B2F6-43DD-9A18-BDC95225225F}" type="slidenum">
              <a:rPr lang="en-US" smtClean="0">
                <a:latin typeface="Arial" charset="0"/>
              </a:rPr>
              <a:pPr eaLnBrk="1" hangingPunct="1"/>
              <a:t>42</a:t>
            </a:fld>
            <a:endParaRPr lang="en-US" smtClean="0">
              <a:latin typeface="Arial" charset="0"/>
            </a:endParaRPr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86289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3BDC67F-FAB0-4C99-8FEF-5A0F85D38B7E}" type="slidenum">
              <a:rPr lang="en-US" smtClean="0">
                <a:latin typeface="Arial" charset="0"/>
              </a:rPr>
              <a:pPr eaLnBrk="1" hangingPunct="1"/>
              <a:t>43</a:t>
            </a:fld>
            <a:endParaRPr lang="en-US" smtClean="0">
              <a:latin typeface="Arial" charset="0"/>
            </a:endParaRPr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97978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61D2EC9-95B1-4282-AC4E-06CE02359C7B}" type="slidenum">
              <a:rPr lang="en-US" smtClean="0">
                <a:latin typeface="Arial" charset="0"/>
              </a:rPr>
              <a:pPr eaLnBrk="1" hangingPunct="1"/>
              <a:t>44</a:t>
            </a:fld>
            <a:endParaRPr lang="en-US" smtClean="0">
              <a:latin typeface="Arial" charset="0"/>
            </a:endParaRPr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18979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F6860B5-05D9-463D-A085-7D5671667FF9}" type="slidenum">
              <a:rPr lang="en-US" smtClean="0">
                <a:latin typeface="Arial" charset="0"/>
              </a:rPr>
              <a:pPr eaLnBrk="1" hangingPunct="1"/>
              <a:t>45</a:t>
            </a:fld>
            <a:endParaRPr lang="en-US" smtClean="0">
              <a:latin typeface="Arial" charset="0"/>
            </a:endParaRPr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24978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3592874-2524-435C-954B-6BCA961DFC71}" type="slidenum">
              <a:rPr lang="en-US" smtClean="0">
                <a:latin typeface="Arial" charset="0"/>
              </a:rPr>
              <a:pPr eaLnBrk="1" hangingPunct="1"/>
              <a:t>46</a:t>
            </a:fld>
            <a:endParaRPr lang="en-US" smtClean="0">
              <a:latin typeface="Arial" charset="0"/>
            </a:endParaRPr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45962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5B80904-12A0-4F7F-84F5-B9FDA3BD71FD}" type="slidenum">
              <a:rPr lang="en-US" smtClean="0">
                <a:latin typeface="Arial" charset="0"/>
              </a:rPr>
              <a:pPr eaLnBrk="1" hangingPunct="1"/>
              <a:t>47</a:t>
            </a:fld>
            <a:endParaRPr lang="en-US" smtClean="0">
              <a:latin typeface="Arial" charset="0"/>
            </a:endParaRPr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71143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F0A7395-C9BC-4A2B-97C1-C04D93A2C1EB}" type="slidenum">
              <a:rPr lang="en-US" smtClean="0">
                <a:latin typeface="Arial" charset="0"/>
              </a:rPr>
              <a:pPr eaLnBrk="1" hangingPunct="1"/>
              <a:t>48</a:t>
            </a:fld>
            <a:endParaRPr lang="en-US" smtClean="0">
              <a:latin typeface="Arial" charset="0"/>
            </a:endParaRPr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41986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2BF7FD3-1F1C-44A2-B174-BE2003BF79B2}" type="slidenum">
              <a:rPr lang="en-US" smtClean="0">
                <a:latin typeface="Arial" charset="0"/>
              </a:rPr>
              <a:pPr eaLnBrk="1" hangingPunct="1"/>
              <a:t>49</a:t>
            </a:fld>
            <a:endParaRPr lang="en-US" smtClean="0">
              <a:latin typeface="Arial" charset="0"/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78578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7066A83-9413-4992-AEF8-BA4EBC8E66FF}" type="slidenum">
              <a:rPr lang="en-US" smtClean="0">
                <a:latin typeface="Arial" charset="0"/>
              </a:rPr>
              <a:pPr eaLnBrk="1" hangingPunct="1"/>
              <a:t>50</a:t>
            </a:fld>
            <a:endParaRPr lang="en-US" smtClean="0">
              <a:latin typeface="Arial" charset="0"/>
            </a:endParaRPr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06060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E083968-010C-441C-88B7-A04A7BED42D9}" type="slidenum">
              <a:rPr lang="en-US" smtClean="0">
                <a:latin typeface="Arial" charset="0"/>
              </a:rPr>
              <a:pPr eaLnBrk="1" hangingPunct="1"/>
              <a:t>51</a:t>
            </a:fld>
            <a:endParaRPr lang="en-US" smtClean="0">
              <a:latin typeface="Arial" charset="0"/>
            </a:endParaRPr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1371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887A376-F1D9-4B31-A84B-8260A8A86D84}" type="slidenum">
              <a:rPr lang="en-US" smtClean="0">
                <a:latin typeface="Arial" charset="0"/>
              </a:rPr>
              <a:pPr eaLnBrk="1" hangingPunct="1"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33976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72EDD1D-1FBB-44C9-BBE6-D846AD9AAFF0}" type="slidenum">
              <a:rPr lang="en-US" smtClean="0">
                <a:latin typeface="Arial" charset="0"/>
              </a:rPr>
              <a:pPr eaLnBrk="1" hangingPunct="1"/>
              <a:t>52</a:t>
            </a:fld>
            <a:endParaRPr lang="en-US" smtClean="0">
              <a:latin typeface="Arial" charset="0"/>
            </a:endParaRPr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92388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F50E438-F7D1-497E-BEC3-60AA5EE80A83}" type="slidenum">
              <a:rPr lang="en-US" smtClean="0">
                <a:latin typeface="Arial" charset="0"/>
              </a:rPr>
              <a:pPr eaLnBrk="1" hangingPunct="1"/>
              <a:t>53</a:t>
            </a:fld>
            <a:endParaRPr lang="en-US" smtClean="0">
              <a:latin typeface="Arial" charset="0"/>
            </a:endParaRPr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82531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F01827E-5A43-4BDF-AACF-525D1CB5AC39}" type="slidenum">
              <a:rPr lang="en-US" smtClean="0">
                <a:latin typeface="Arial" charset="0"/>
              </a:rPr>
              <a:pPr eaLnBrk="1" hangingPunct="1"/>
              <a:t>54</a:t>
            </a:fld>
            <a:endParaRPr lang="en-US" smtClean="0">
              <a:latin typeface="Arial" charset="0"/>
            </a:endParaRPr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91696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CCDBB0B-C7C9-4C63-81C9-6882D46BF8B9}" type="slidenum">
              <a:rPr lang="en-US" smtClean="0">
                <a:latin typeface="Arial" charset="0"/>
              </a:rPr>
              <a:pPr eaLnBrk="1" hangingPunct="1"/>
              <a:t>55</a:t>
            </a:fld>
            <a:endParaRPr lang="en-US" smtClean="0">
              <a:latin typeface="Arial" charset="0"/>
            </a:endParaRPr>
          </a:p>
        </p:txBody>
      </p:sp>
      <p:sp>
        <p:nvSpPr>
          <p:cNvPr id="286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758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564F10C-CE30-4CE8-B6CC-C60B544EA118}" type="slidenum">
              <a:rPr lang="en-US" smtClean="0">
                <a:latin typeface="Arial" charset="0"/>
              </a:rPr>
              <a:pPr eaLnBrk="1" hangingPunct="1"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Mệnh đề WHERE của cấu truy vấn cơ bản gồm các thuộc tính đơn, phép so sánh với hằng số</a:t>
            </a:r>
          </a:p>
        </p:txBody>
      </p:sp>
    </p:spTree>
    <p:extLst>
      <p:ext uri="{BB962C8B-B14F-4D97-AF65-F5344CB8AC3E}">
        <p14:creationId xmlns:p14="http://schemas.microsoft.com/office/powerpoint/2010/main" val="91118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A983EF6-D4E6-4478-B19F-4DAFC07522C8}" type="slidenum">
              <a:rPr lang="en-US" smtClean="0">
                <a:latin typeface="Arial" charset="0"/>
              </a:rPr>
              <a:pPr eaLnBrk="1" hangingPunct="1"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8403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175A0D7-37B2-41DA-B531-500BE8DCFF4F}" type="slidenum">
              <a:rPr lang="en-US" smtClean="0">
                <a:latin typeface="Arial" charset="0"/>
              </a:rPr>
              <a:pPr eaLnBrk="1" hangingPunct="1"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7727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9B1395D-C29B-4829-BC0B-91B24F941393}" type="slidenum">
              <a:rPr lang="en-US" smtClean="0">
                <a:latin typeface="Arial" charset="0"/>
              </a:rPr>
              <a:pPr eaLnBrk="1" hangingPunct="1"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132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XTUR~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91440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0" y="0"/>
            <a:ext cx="9140825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White">
          <a:xfrm>
            <a:off x="0" y="5164138"/>
            <a:ext cx="9140825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black">
          <a:xfrm>
            <a:off x="2006600" y="1287463"/>
            <a:ext cx="4103688" cy="306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4" tIns="18284" rIns="18284" bIns="18284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sz="1800" dirty="0" smtClean="0">
                <a:solidFill>
                  <a:srgbClr val="FFFFFF"/>
                </a:solidFill>
              </a:rPr>
              <a:t>SQL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black">
          <a:xfrm flipV="1">
            <a:off x="1862138" y="1362075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black">
          <a:xfrm>
            <a:off x="6934200" y="6248400"/>
            <a:ext cx="2133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algn="r" eaLnBrk="0" hangingPunct="0">
              <a:defRPr/>
            </a:pPr>
            <a:r>
              <a:rPr lang="en-US" sz="1000" dirty="0">
                <a:solidFill>
                  <a:srgbClr val="FFFFFF"/>
                </a:solidFill>
              </a:rPr>
              <a:t>© </a:t>
            </a:r>
            <a:r>
              <a:rPr lang="en-US" sz="1000" dirty="0" smtClean="0">
                <a:solidFill>
                  <a:srgbClr val="FFFFFF"/>
                </a:solidFill>
              </a:rPr>
              <a:t>2012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 bwMode="black">
          <a:xfrm>
            <a:off x="390525" y="2291645"/>
            <a:ext cx="7954963" cy="1672344"/>
          </a:xfrm>
        </p:spPr>
        <p:txBody>
          <a:bodyPr anchor="t"/>
          <a:lstStyle>
            <a:lvl1pPr>
              <a:lnSpc>
                <a:spcPct val="15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106863"/>
            <a:ext cx="6400800" cy="9985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b="0">
                <a:solidFill>
                  <a:srgbClr val="6CA6B8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3" y="6221413"/>
            <a:ext cx="2897187" cy="3111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5391150" y="6221413"/>
            <a:ext cx="1619250" cy="311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rgbClr val="FFFFFF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Cơ sở dữ liệu - Khoa CNTT - ĐH KHTN TPHCM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682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55C7-9536-43E8-AF11-5A3C4ECAA2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56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4925" y="871538"/>
            <a:ext cx="2076450" cy="480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871538"/>
            <a:ext cx="6078537" cy="480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A041A-752E-4DDE-8B25-459675EB1E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628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776413"/>
            <a:ext cx="381158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8BF15-451E-49C7-A985-E0D80F0441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40127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CFD-A6FE-4469-A041-4D52221A8BC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5630-7D45-4EA5-B072-4086B1A8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2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CFD-A6FE-4469-A041-4D52221A8BC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5630-7D45-4EA5-B072-4086B1A8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4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CFD-A6FE-4469-A041-4D52221A8BC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5630-7D45-4EA5-B072-4086B1A8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4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CFD-A6FE-4469-A041-4D52221A8BC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5630-7D45-4EA5-B072-4086B1A8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14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CFD-A6FE-4469-A041-4D52221A8BC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5630-7D45-4EA5-B072-4086B1A8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CFD-A6FE-4469-A041-4D52221A8BC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5630-7D45-4EA5-B072-4086B1A8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86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CFD-A6FE-4469-A041-4D52221A8BC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5630-7D45-4EA5-B072-4086B1A8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4267200" y="649287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Cơ sở dữ liệu - Khoa CNTT - ĐH KHTN TPHCM</a:t>
            </a:r>
            <a:endParaRPr lang="en-US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12F84-483A-44E6-9081-363E766713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68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CFD-A6FE-4469-A041-4D52221A8BC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5630-7D45-4EA5-B072-4086B1A8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CFD-A6FE-4469-A041-4D52221A8BC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5630-7D45-4EA5-B072-4086B1A8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2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CFD-A6FE-4469-A041-4D52221A8BC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5630-7D45-4EA5-B072-4086B1A8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2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CFD-A6FE-4469-A041-4D52221A8BC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5630-7D45-4EA5-B072-4086B1A8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1C0BE-20EA-41F8-AB77-9EA1CCBA00E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8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776413"/>
            <a:ext cx="3811587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2C9-4314-482B-B70A-88C4F1B766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15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4DDE1-2355-4B03-B801-19A108CF197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76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BA45B-3A70-417E-9AC3-71D65D9F16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16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9AB46-6B31-44EA-9049-99BC40011CF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60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A7B33-16A2-44C9-98AF-275D8CB926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74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0CB4F-DEB8-4570-9A78-AC86353899C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08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21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0" y="6470650"/>
            <a:ext cx="91440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2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871538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76413"/>
            <a:ext cx="7775575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black">
          <a:xfrm>
            <a:off x="990600" y="52388"/>
            <a:ext cx="74342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eaLnBrk="0" hangingPunct="0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SQL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3988" y="6500813"/>
            <a:ext cx="10064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sz="1000" b="1">
                <a:solidFill>
                  <a:srgbClr val="FFFFFF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F98BF15-451E-49C7-A985-E0D80F0441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3813" y="6510338"/>
            <a:ext cx="1906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rgbClr val="FFFFFF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black">
          <a:xfrm>
            <a:off x="990600" y="147638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black">
          <a:xfrm>
            <a:off x="990600" y="6470650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Cơ sở dữ liệu - Khoa CNTT - ĐH KHTN TPHCM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9pPr>
    </p:titleStyle>
    <p:bodyStyle>
      <a:lvl1pPr marL="228600" indent="-228600" algn="l" rtl="0" eaLnBrk="1" fontAlgn="base" hangingPunct="1">
        <a:spcBef>
          <a:spcPct val="35000"/>
        </a:spcBef>
        <a:spcAft>
          <a:spcPct val="15000"/>
        </a:spcAft>
        <a:buClr>
          <a:srgbClr val="6CA6B8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eaLnBrk="1" fontAlgn="base" hangingPunct="1">
        <a:spcBef>
          <a:spcPct val="25000"/>
        </a:spcBef>
        <a:spcAft>
          <a:spcPct val="15000"/>
        </a:spcAft>
        <a:buClr>
          <a:srgbClr val="6CA6B8"/>
        </a:buClr>
        <a:buFont typeface="Arial" charset="0"/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682625" indent="-223838" algn="l" rtl="0" eaLnBrk="1" fontAlgn="base" hangingPunct="1">
        <a:spcBef>
          <a:spcPct val="20000"/>
        </a:spcBef>
        <a:spcAft>
          <a:spcPct val="0"/>
        </a:spcAft>
        <a:buClr>
          <a:srgbClr val="6CA6B8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912813" indent="-228600" algn="l" rtl="0" eaLnBrk="1" fontAlgn="base" hangingPunct="1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&gt;"/>
        <a:defRPr sz="2000">
          <a:solidFill>
            <a:schemeClr val="tx1"/>
          </a:solidFill>
          <a:latin typeface="+mn-lt"/>
          <a:cs typeface="+mn-cs"/>
        </a:defRPr>
      </a:lvl5pPr>
      <a:lvl6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6pPr>
      <a:lvl7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7pPr>
      <a:lvl8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8pPr>
      <a:lvl9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11CFD-A6FE-4469-A041-4D52221A8BC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5630-7D45-4EA5-B072-4086B1A8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362200"/>
            <a:ext cx="72390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Chương 5</a:t>
            </a: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762000" y="32766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Có 2 loại truy vấn lồng</a:t>
            </a:r>
          </a:p>
          <a:p>
            <a:pPr lvl="1" eaLnBrk="1" hangingPunct="1"/>
            <a:r>
              <a:rPr lang="en-US" smtClean="0"/>
              <a:t>Lồng phân cấp</a:t>
            </a:r>
          </a:p>
          <a:p>
            <a:pPr lvl="2" eaLnBrk="1" hangingPunct="1"/>
            <a:r>
              <a:rPr lang="en-US" smtClean="0"/>
              <a:t>Mệnh đề WHERE của truy vấn con không tham chiếu đến thuộc tính của các quan hệ trong mệnh đề FROM ở truy vấn cha</a:t>
            </a:r>
          </a:p>
          <a:p>
            <a:pPr lvl="2" eaLnBrk="1" hangingPunct="1"/>
            <a:r>
              <a:rPr lang="en-US" smtClean="0"/>
              <a:t>Khi thực hiện, câu truy vấn con sẽ được thực hiện trước</a:t>
            </a:r>
          </a:p>
          <a:p>
            <a:pPr lvl="1" eaLnBrk="1" hangingPunct="1"/>
            <a:r>
              <a:rPr lang="en-US" smtClean="0"/>
              <a:t>Lồng tương quan</a:t>
            </a:r>
          </a:p>
          <a:p>
            <a:pPr lvl="2" eaLnBrk="1" hangingPunct="1"/>
            <a:r>
              <a:rPr lang="en-US" smtClean="0"/>
              <a:t>Mệnh đề WHERE của truy vấn con tham chiếu ít nhất một thuộc tính của các quan hệ trong mệnh đề FROM ở truy vấn cha</a:t>
            </a:r>
          </a:p>
          <a:p>
            <a:pPr lvl="2" eaLnBrk="1" hangingPunct="1"/>
            <a:r>
              <a:rPr lang="en-US" smtClean="0"/>
              <a:t>Khi thực hiện, câu truy vấn con sẽ được thực hiện nhiều lần, mỗi lần tương ứng với một bộ của truy vấn cha</a:t>
            </a: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Truy vấn lồng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051D0-4478-437A-B4B9-27FCDFD27B97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- Lồng phân cấp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9886F-D709-49C2-9B5F-0ADD98A2F2B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990600" y="1219200"/>
            <a:ext cx="55626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MANV, TENNV 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 </a:t>
            </a:r>
            <a:r>
              <a:rPr lang="en-US"/>
              <a:t>NHANVIEN, PHONGBAN</a:t>
            </a:r>
            <a:endParaRPr lang="en-US">
              <a:solidFill>
                <a:srgbClr val="0000CC"/>
              </a:solidFill>
            </a:endParaRP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 </a:t>
            </a:r>
            <a:r>
              <a:rPr lang="en-US"/>
              <a:t>TENPHG=</a:t>
            </a:r>
            <a:r>
              <a:rPr lang="en-US">
                <a:solidFill>
                  <a:srgbClr val="CC0000"/>
                </a:solidFill>
              </a:rPr>
              <a:t>‘Nghien cuu’</a:t>
            </a:r>
            <a:r>
              <a:rPr lang="en-US"/>
              <a:t> </a:t>
            </a:r>
            <a:r>
              <a:rPr lang="en-US">
                <a:solidFill>
                  <a:srgbClr val="777777"/>
                </a:solidFill>
              </a:rPr>
              <a:t>AND </a:t>
            </a:r>
            <a:r>
              <a:rPr lang="en-US"/>
              <a:t>PHG=MAPHG</a:t>
            </a:r>
            <a:endParaRPr lang="en-US">
              <a:solidFill>
                <a:srgbClr val="777777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1000" y="3048000"/>
            <a:ext cx="6134100" cy="2395538"/>
            <a:chOff x="552" y="1947"/>
            <a:chExt cx="3864" cy="1509"/>
          </a:xfrm>
        </p:grpSpPr>
        <p:sp>
          <p:nvSpPr>
            <p:cNvPr id="64522" name="Text Box 6"/>
            <p:cNvSpPr txBox="1">
              <a:spLocks noChangeArrowheads="1"/>
            </p:cNvSpPr>
            <p:nvPr/>
          </p:nvSpPr>
          <p:spPr bwMode="auto">
            <a:xfrm>
              <a:off x="939" y="1965"/>
              <a:ext cx="3477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0000CC"/>
                  </a:solidFill>
                </a:rPr>
                <a:t>SELECT</a:t>
              </a:r>
              <a:r>
                <a:rPr lang="en-US"/>
                <a:t> MANV, TENNV </a:t>
              </a:r>
            </a:p>
            <a:p>
              <a:pPr algn="l" eaLnBrk="1" hangingPunct="1"/>
              <a:r>
                <a:rPr lang="en-US">
                  <a:solidFill>
                    <a:srgbClr val="0000CC"/>
                  </a:solidFill>
                </a:rPr>
                <a:t>FROM    </a:t>
              </a:r>
              <a:r>
                <a:rPr lang="en-US"/>
                <a:t>NHANVIEN</a:t>
              </a:r>
              <a:r>
                <a:rPr lang="en-US">
                  <a:solidFill>
                    <a:srgbClr val="CC0000"/>
                  </a:solidFill>
                </a:rPr>
                <a:t> </a:t>
              </a:r>
            </a:p>
            <a:p>
              <a:pPr algn="l" eaLnBrk="1" hangingPunct="1"/>
              <a:r>
                <a:rPr lang="en-US">
                  <a:solidFill>
                    <a:srgbClr val="0000CC"/>
                  </a:solidFill>
                </a:rPr>
                <a:t>WHERE</a:t>
              </a:r>
              <a:r>
                <a:rPr lang="en-US"/>
                <a:t>  PHG </a:t>
              </a:r>
              <a:r>
                <a:rPr lang="en-US">
                  <a:solidFill>
                    <a:srgbClr val="777777"/>
                  </a:solidFill>
                </a:rPr>
                <a:t>IN</a:t>
              </a:r>
              <a:r>
                <a:rPr lang="en-US"/>
                <a:t> ( </a:t>
              </a:r>
              <a:r>
                <a:rPr lang="en-US">
                  <a:solidFill>
                    <a:srgbClr val="0000CC"/>
                  </a:solidFill>
                </a:rPr>
                <a:t>SELECT</a:t>
              </a:r>
              <a:r>
                <a:rPr lang="en-US"/>
                <a:t> MAPHG </a:t>
              </a:r>
            </a:p>
            <a:p>
              <a:pPr algn="l" eaLnBrk="1" hangingPunct="1"/>
              <a:r>
                <a:rPr lang="en-US"/>
                <a:t>	             </a:t>
              </a:r>
              <a:r>
                <a:rPr lang="en-US">
                  <a:solidFill>
                    <a:srgbClr val="0000CC"/>
                  </a:solidFill>
                </a:rPr>
                <a:t>FROM</a:t>
              </a:r>
              <a:r>
                <a:rPr lang="en-US"/>
                <a:t> PHONGBAN</a:t>
              </a:r>
            </a:p>
            <a:p>
              <a:pPr algn="l" eaLnBrk="1" hangingPunct="1"/>
              <a:r>
                <a:rPr lang="en-US"/>
                <a:t>                          </a:t>
              </a:r>
              <a:r>
                <a:rPr lang="en-US">
                  <a:solidFill>
                    <a:srgbClr val="0000CC"/>
                  </a:solidFill>
                </a:rPr>
                <a:t>WHERE</a:t>
              </a:r>
              <a:r>
                <a:rPr lang="en-US"/>
                <a:t> TENPHG=</a:t>
              </a:r>
              <a:r>
                <a:rPr lang="en-US">
                  <a:solidFill>
                    <a:srgbClr val="CC0000"/>
                  </a:solidFill>
                </a:rPr>
                <a:t>‘Nghien cuu’</a:t>
              </a:r>
              <a:r>
                <a:rPr lang="en-US"/>
                <a:t>)</a:t>
              </a:r>
            </a:p>
          </p:txBody>
        </p:sp>
        <p:sp>
          <p:nvSpPr>
            <p:cNvPr id="64523" name="Oval 8"/>
            <p:cNvSpPr>
              <a:spLocks noChangeArrowheads="1"/>
            </p:cNvSpPr>
            <p:nvPr/>
          </p:nvSpPr>
          <p:spPr bwMode="auto">
            <a:xfrm>
              <a:off x="552" y="1947"/>
              <a:ext cx="2880" cy="873"/>
            </a:xfrm>
            <a:prstGeom prst="ellipse">
              <a:avLst/>
            </a:prstGeom>
            <a:noFill/>
            <a:ln w="12700" algn="ctr">
              <a:solidFill>
                <a:srgbClr val="777777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524" name="Oval 9"/>
            <p:cNvSpPr>
              <a:spLocks noChangeArrowheads="1"/>
            </p:cNvSpPr>
            <p:nvPr/>
          </p:nvSpPr>
          <p:spPr bwMode="auto">
            <a:xfrm>
              <a:off x="1920" y="2340"/>
              <a:ext cx="2400" cy="1116"/>
            </a:xfrm>
            <a:prstGeom prst="ellipse">
              <a:avLst/>
            </a:prstGeom>
            <a:noFill/>
            <a:ln w="12700" algn="ctr">
              <a:solidFill>
                <a:srgbClr val="777777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562600" y="2514600"/>
            <a:ext cx="3276600" cy="1600200"/>
            <a:chOff x="3651" y="1689"/>
            <a:chExt cx="2064" cy="1008"/>
          </a:xfrm>
        </p:grpSpPr>
        <p:sp>
          <p:nvSpPr>
            <p:cNvPr id="64520" name="Text Box 12"/>
            <p:cNvSpPr txBox="1">
              <a:spLocks noChangeArrowheads="1"/>
            </p:cNvSpPr>
            <p:nvPr/>
          </p:nvSpPr>
          <p:spPr bwMode="auto">
            <a:xfrm>
              <a:off x="3840" y="1776"/>
              <a:ext cx="1776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0000CC"/>
                  </a:solidFill>
                </a:rPr>
                <a:t>SELECT</a:t>
              </a:r>
              <a:r>
                <a:rPr lang="en-US"/>
                <a:t> MANV, TENNV </a:t>
              </a:r>
            </a:p>
            <a:p>
              <a:pPr algn="l" eaLnBrk="1" hangingPunct="1"/>
              <a:r>
                <a:rPr lang="en-US">
                  <a:solidFill>
                    <a:srgbClr val="0000CC"/>
                  </a:solidFill>
                </a:rPr>
                <a:t>FROM </a:t>
              </a:r>
              <a:r>
                <a:rPr lang="en-US"/>
                <a:t>NHANVIEN</a:t>
              </a:r>
              <a:endParaRPr lang="en-US">
                <a:solidFill>
                  <a:srgbClr val="00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0000CC"/>
                  </a:solidFill>
                </a:rPr>
                <a:t>WHERE</a:t>
              </a:r>
              <a:r>
                <a:rPr lang="en-US"/>
                <a:t> PHG </a:t>
              </a:r>
              <a:r>
                <a:rPr lang="en-US">
                  <a:solidFill>
                    <a:srgbClr val="777777"/>
                  </a:solidFill>
                </a:rPr>
                <a:t>IN</a:t>
              </a:r>
              <a:r>
                <a:rPr lang="en-US"/>
                <a:t> ( 1, 4, 5)</a:t>
              </a:r>
            </a:p>
          </p:txBody>
        </p:sp>
        <p:sp>
          <p:nvSpPr>
            <p:cNvPr id="64521" name="Oval 16"/>
            <p:cNvSpPr>
              <a:spLocks noChangeArrowheads="1"/>
            </p:cNvSpPr>
            <p:nvPr/>
          </p:nvSpPr>
          <p:spPr bwMode="auto">
            <a:xfrm>
              <a:off x="3651" y="1689"/>
              <a:ext cx="2064" cy="1008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5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8CF47F-B3CF-40AA-A36C-031A03B3A64D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84041" name="Text Box 9"/>
          <p:cNvSpPr txBox="1">
            <a:spLocks noChangeArrowheads="1"/>
          </p:cNvSpPr>
          <p:nvPr/>
        </p:nvSpPr>
        <p:spPr bwMode="auto">
          <a:xfrm>
            <a:off x="1219200" y="1752600"/>
            <a:ext cx="640080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 </a:t>
            </a:r>
            <a:r>
              <a:rPr lang="en-US"/>
              <a:t>SODA </a:t>
            </a:r>
            <a:endParaRPr lang="en-US">
              <a:solidFill>
                <a:srgbClr val="CC0000"/>
              </a:solidFill>
            </a:endParaRP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 NV, PHANCONG PC</a:t>
            </a:r>
            <a:endParaRPr lang="en-US">
              <a:solidFill>
                <a:srgbClr val="0000CC"/>
              </a:solidFill>
            </a:endParaRP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NV.MANV=PC.MA_NVIEN </a:t>
            </a:r>
            <a:r>
              <a:rPr lang="en-US">
                <a:solidFill>
                  <a:srgbClr val="777777"/>
                </a:solidFill>
              </a:rPr>
              <a:t>AND</a:t>
            </a:r>
            <a:r>
              <a:rPr lang="en-US"/>
              <a:t> NV.HONV=</a:t>
            </a:r>
            <a:r>
              <a:rPr lang="en-US">
                <a:solidFill>
                  <a:srgbClr val="CC0000"/>
                </a:solidFill>
              </a:rPr>
              <a:t>‘Nguyen’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UNION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 </a:t>
            </a:r>
            <a:r>
              <a:rPr lang="en-US"/>
              <a:t>MADA</a:t>
            </a:r>
            <a:endParaRPr lang="en-US">
              <a:solidFill>
                <a:srgbClr val="CC0000"/>
              </a:solidFill>
            </a:endParaRP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 NV, PHONGBAN PB, DEAN DA</a:t>
            </a:r>
            <a:endParaRPr lang="en-US">
              <a:solidFill>
                <a:srgbClr val="0000CC"/>
              </a:solidFill>
            </a:endParaRP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NV.MANV=PB.TRPHG </a:t>
            </a:r>
            <a:r>
              <a:rPr lang="en-US">
                <a:solidFill>
                  <a:srgbClr val="777777"/>
                </a:solidFill>
              </a:rPr>
              <a:t>AND</a:t>
            </a:r>
            <a:r>
              <a:rPr lang="en-US"/>
              <a:t> PB.MAPHG=DA.PHONG</a:t>
            </a:r>
          </a:p>
          <a:p>
            <a:pPr algn="l" eaLnBrk="1" hangingPunct="1"/>
            <a:r>
              <a:rPr lang="en-US">
                <a:solidFill>
                  <a:srgbClr val="777777"/>
                </a:solidFill>
              </a:rPr>
              <a:t>AND</a:t>
            </a:r>
            <a:r>
              <a:rPr lang="en-US"/>
              <a:t> NV.HONV=</a:t>
            </a:r>
            <a:r>
              <a:rPr lang="en-US">
                <a:solidFill>
                  <a:srgbClr val="CC0000"/>
                </a:solidFill>
              </a:rPr>
              <a:t>‘Nguyen’</a:t>
            </a:r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057400" y="2362200"/>
            <a:ext cx="6248400" cy="3962400"/>
            <a:chOff x="1296" y="1488"/>
            <a:chExt cx="3936" cy="2496"/>
          </a:xfrm>
        </p:grpSpPr>
        <p:sp>
          <p:nvSpPr>
            <p:cNvPr id="65543" name="Oval 13"/>
            <p:cNvSpPr>
              <a:spLocks noChangeArrowheads="1"/>
            </p:cNvSpPr>
            <p:nvPr/>
          </p:nvSpPr>
          <p:spPr bwMode="auto">
            <a:xfrm>
              <a:off x="1536" y="1488"/>
              <a:ext cx="3696" cy="1200"/>
            </a:xfrm>
            <a:prstGeom prst="ellipse">
              <a:avLst/>
            </a:prstGeom>
            <a:noFill/>
            <a:ln w="12700" algn="ctr">
              <a:solidFill>
                <a:srgbClr val="777777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4" name="Oval 14"/>
            <p:cNvSpPr>
              <a:spLocks noChangeArrowheads="1"/>
            </p:cNvSpPr>
            <p:nvPr/>
          </p:nvSpPr>
          <p:spPr bwMode="auto">
            <a:xfrm>
              <a:off x="1296" y="2640"/>
              <a:ext cx="3504" cy="1344"/>
            </a:xfrm>
            <a:prstGeom prst="ellipse">
              <a:avLst/>
            </a:prstGeom>
            <a:noFill/>
            <a:ln w="12700" algn="ctr">
              <a:solidFill>
                <a:srgbClr val="777777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Tìm những nhân viên không có thân nhân nào</a:t>
            </a: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7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5DEE4-E008-4580-AD24-63C0A9D8A25D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6565" name="Text Box 3"/>
          <p:cNvSpPr txBox="1">
            <a:spLocks noChangeArrowheads="1"/>
          </p:cNvSpPr>
          <p:nvPr/>
        </p:nvSpPr>
        <p:spPr bwMode="auto">
          <a:xfrm>
            <a:off x="1676400" y="2020888"/>
            <a:ext cx="51054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*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 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MANV </a:t>
            </a:r>
            <a:r>
              <a:rPr lang="en-US">
                <a:solidFill>
                  <a:srgbClr val="777777"/>
                </a:solidFill>
              </a:rPr>
              <a:t>NOT IN</a:t>
            </a:r>
            <a:r>
              <a:rPr lang="en-US"/>
              <a:t> (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MA_NVIEN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THANNHAN )</a:t>
            </a:r>
          </a:p>
        </p:txBody>
      </p:sp>
      <p:sp>
        <p:nvSpPr>
          <p:cNvPr id="66567" name="Text Box 5"/>
          <p:cNvSpPr txBox="1">
            <a:spLocks noChangeArrowheads="1"/>
          </p:cNvSpPr>
          <p:nvPr/>
        </p:nvSpPr>
        <p:spPr bwMode="auto">
          <a:xfrm>
            <a:off x="1676400" y="4419600"/>
            <a:ext cx="51054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*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 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MANV &lt;&gt;</a:t>
            </a:r>
            <a:r>
              <a:rPr lang="en-US">
                <a:solidFill>
                  <a:srgbClr val="777777"/>
                </a:solidFill>
              </a:rPr>
              <a:t> ALL</a:t>
            </a:r>
            <a:r>
              <a:rPr lang="en-US"/>
              <a:t> (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MA_NVIEN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THANNHAN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077200" cy="5029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Tìm những nhân viên có lương lớn hơn lương của </a:t>
            </a:r>
            <a:r>
              <a:rPr lang="en-US" u="sng" smtClean="0"/>
              <a:t>ít nhất một</a:t>
            </a:r>
            <a:r>
              <a:rPr lang="en-US" smtClean="0"/>
              <a:t> nhân viên phòng 4</a:t>
            </a: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8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97B1A-2B02-4F9E-9453-20140924989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1054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*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 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LUONG &gt;</a:t>
            </a:r>
            <a:r>
              <a:rPr lang="en-US">
                <a:solidFill>
                  <a:srgbClr val="777777"/>
                </a:solidFill>
              </a:rPr>
              <a:t> ANY</a:t>
            </a:r>
            <a:r>
              <a:rPr lang="en-US"/>
              <a:t> (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LUONG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PHG=4 )</a:t>
            </a:r>
          </a:p>
        </p:txBody>
      </p:sp>
      <p:sp>
        <p:nvSpPr>
          <p:cNvPr id="696325" name="Text Box 5"/>
          <p:cNvSpPr txBox="1">
            <a:spLocks noChangeArrowheads="1"/>
          </p:cNvSpPr>
          <p:nvPr/>
        </p:nvSpPr>
        <p:spPr bwMode="auto">
          <a:xfrm>
            <a:off x="1600200" y="5181600"/>
            <a:ext cx="6553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NV1.*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 NV1, NHANVIEN NV2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NV1.LUONG &gt;</a:t>
            </a:r>
            <a:r>
              <a:rPr lang="en-US">
                <a:solidFill>
                  <a:srgbClr val="777777"/>
                </a:solidFill>
              </a:rPr>
              <a:t> </a:t>
            </a:r>
            <a:r>
              <a:rPr lang="en-US"/>
              <a:t>NV2.LUONG </a:t>
            </a:r>
            <a:r>
              <a:rPr lang="en-US">
                <a:solidFill>
                  <a:srgbClr val="777777"/>
                </a:solidFill>
              </a:rPr>
              <a:t>AND </a:t>
            </a:r>
            <a:r>
              <a:rPr lang="en-US"/>
              <a:t>NV2.PHG=4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077200" cy="5029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Tìm những nhân viên có lương lớn hơn lương của tất cả nhân viên phòng 4</a:t>
            </a: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9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D0F7D-B043-4DD8-8856-93CE58122F2B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8613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1054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*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 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LUONG &gt;</a:t>
            </a:r>
            <a:r>
              <a:rPr lang="en-US">
                <a:solidFill>
                  <a:srgbClr val="777777"/>
                </a:solidFill>
              </a:rPr>
              <a:t> ALL</a:t>
            </a:r>
            <a:r>
              <a:rPr lang="en-US"/>
              <a:t> (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LUONG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PHG=4 )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Tìm những trưởng phòng có </a:t>
            </a:r>
            <a:r>
              <a:rPr lang="en-US" u="sng" smtClean="0"/>
              <a:t>tối thiểu một</a:t>
            </a:r>
            <a:r>
              <a:rPr lang="en-US" smtClean="0"/>
              <a:t> thân nhân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10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4858F9-A879-4FD5-8986-02656C20A574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9638" name="Rectangle 4"/>
          <p:cNvSpPr>
            <a:spLocks noChangeArrowheads="1"/>
          </p:cNvSpPr>
          <p:nvPr/>
        </p:nvSpPr>
        <p:spPr bwMode="auto">
          <a:xfrm>
            <a:off x="1371600" y="2514600"/>
            <a:ext cx="60198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* </a:t>
            </a:r>
          </a:p>
          <a:p>
            <a:pPr algn="l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</a:t>
            </a:r>
          </a:p>
          <a:p>
            <a:pPr algn="l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MANV </a:t>
            </a:r>
            <a:r>
              <a:rPr lang="en-US">
                <a:solidFill>
                  <a:srgbClr val="777777"/>
                </a:solidFill>
              </a:rPr>
              <a:t>IN</a:t>
            </a:r>
            <a:r>
              <a:rPr lang="en-US"/>
              <a:t> (</a:t>
            </a:r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MA_NVIEN 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THANNHAN)</a:t>
            </a:r>
          </a:p>
          <a:p>
            <a:pPr algn="l"/>
            <a:r>
              <a:rPr lang="en-US">
                <a:solidFill>
                  <a:srgbClr val="777777"/>
                </a:solidFill>
              </a:rPr>
              <a:t>AND</a:t>
            </a:r>
            <a:r>
              <a:rPr lang="en-US"/>
              <a:t> MANV </a:t>
            </a:r>
            <a:r>
              <a:rPr lang="en-US">
                <a:solidFill>
                  <a:srgbClr val="777777"/>
                </a:solidFill>
              </a:rPr>
              <a:t>IN</a:t>
            </a:r>
            <a:r>
              <a:rPr lang="en-US"/>
              <a:t> (</a:t>
            </a:r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TRPHG 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PHONGBAN)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- Lồng tương quan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8B813-9E1A-403F-85BF-F4B42FD59CC7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1371600" y="1524000"/>
            <a:ext cx="55626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MANV, TENNV 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 </a:t>
            </a:r>
            <a:r>
              <a:rPr lang="en-US"/>
              <a:t>NHANVIEN, PHONGBAN</a:t>
            </a:r>
            <a:endParaRPr lang="en-US">
              <a:solidFill>
                <a:srgbClr val="0000CC"/>
              </a:solidFill>
            </a:endParaRP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 </a:t>
            </a:r>
            <a:r>
              <a:rPr lang="en-US"/>
              <a:t>TENPHG=</a:t>
            </a:r>
            <a:r>
              <a:rPr lang="en-US">
                <a:solidFill>
                  <a:srgbClr val="CC0000"/>
                </a:solidFill>
              </a:rPr>
              <a:t>‘Nghien cuu’</a:t>
            </a:r>
            <a:r>
              <a:rPr lang="en-US"/>
              <a:t> </a:t>
            </a:r>
            <a:r>
              <a:rPr lang="en-US">
                <a:solidFill>
                  <a:srgbClr val="777777"/>
                </a:solidFill>
              </a:rPr>
              <a:t>AND </a:t>
            </a:r>
            <a:r>
              <a:rPr lang="en-US"/>
              <a:t>PHG=MAPHG</a:t>
            </a:r>
            <a:endParaRPr lang="en-US">
              <a:solidFill>
                <a:srgbClr val="777777"/>
              </a:solidFill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1447800" y="3429000"/>
            <a:ext cx="69342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MANV, TENNV 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 </a:t>
            </a:r>
            <a:r>
              <a:rPr lang="en-US"/>
              <a:t>NHANVIEN</a:t>
            </a:r>
            <a:endParaRPr lang="en-US">
              <a:solidFill>
                <a:srgbClr val="0000CC"/>
              </a:solidFill>
            </a:endParaRP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 </a:t>
            </a:r>
            <a:r>
              <a:rPr lang="en-US">
                <a:solidFill>
                  <a:srgbClr val="777777"/>
                </a:solidFill>
              </a:rPr>
              <a:t>EXISTS </a:t>
            </a:r>
            <a:r>
              <a:rPr lang="en-US"/>
              <a:t>(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	SELECT</a:t>
            </a:r>
            <a:r>
              <a:rPr lang="en-US"/>
              <a:t> *</a:t>
            </a:r>
          </a:p>
          <a:p>
            <a:pPr algn="l" eaLnBrk="1" hangingPunct="1"/>
            <a:r>
              <a:rPr lang="en-US"/>
              <a:t>	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PHONGBAN</a:t>
            </a:r>
          </a:p>
          <a:p>
            <a:pPr algn="l" eaLnBrk="1" hangingPunct="1"/>
            <a:r>
              <a:rPr lang="en-US"/>
              <a:t>	</a:t>
            </a:r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TENPHG=</a:t>
            </a:r>
            <a:r>
              <a:rPr lang="en-US">
                <a:solidFill>
                  <a:srgbClr val="CC0000"/>
                </a:solidFill>
              </a:rPr>
              <a:t>‘Nghien cuu’</a:t>
            </a:r>
            <a:r>
              <a:rPr lang="en-US"/>
              <a:t> </a:t>
            </a:r>
            <a:r>
              <a:rPr lang="en-US">
                <a:solidFill>
                  <a:srgbClr val="777777"/>
                </a:solidFill>
              </a:rPr>
              <a:t>AND </a:t>
            </a:r>
            <a:r>
              <a:rPr lang="en-US"/>
              <a:t>PHG=MAPHG )</a:t>
            </a:r>
            <a:endParaRPr lang="en-US">
              <a:solidFill>
                <a:srgbClr val="777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Tìm nhân viên có người thân cùng tên và cùng giới tính</a:t>
            </a: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6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4A9812-6792-4F62-9072-54D7D8567A11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71685" name="Text Box 9"/>
          <p:cNvSpPr txBox="1">
            <a:spLocks noChangeArrowheads="1"/>
          </p:cNvSpPr>
          <p:nvPr/>
        </p:nvSpPr>
        <p:spPr bwMode="auto">
          <a:xfrm>
            <a:off x="1371600" y="2362200"/>
            <a:ext cx="617220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*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 NV 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EXISTS (</a:t>
            </a:r>
          </a:p>
          <a:p>
            <a:pPr algn="l" eaLnBrk="1" hangingPunct="1"/>
            <a:r>
              <a:rPr lang="en-US"/>
              <a:t>		SELECT *</a:t>
            </a:r>
          </a:p>
          <a:p>
            <a:pPr algn="l" eaLnBrk="1" hangingPunct="1"/>
            <a:r>
              <a:rPr lang="en-US"/>
              <a:t>		FROM THANNHAN TN</a:t>
            </a:r>
          </a:p>
          <a:p>
            <a:pPr algn="l" eaLnBrk="1" hangingPunct="1"/>
            <a:r>
              <a:rPr lang="en-US"/>
              <a:t>		WHERE NV.MANV=TN.MA_NVIEN</a:t>
            </a:r>
          </a:p>
          <a:p>
            <a:pPr algn="l" eaLnBrk="1" hangingPunct="1"/>
            <a:r>
              <a:rPr lang="en-US">
                <a:solidFill>
                  <a:srgbClr val="777777"/>
                </a:solidFill>
              </a:rPr>
              <a:t>		AND</a:t>
            </a:r>
            <a:r>
              <a:rPr lang="en-US"/>
              <a:t> NV.TENNV=TN.TENTN </a:t>
            </a:r>
          </a:p>
          <a:p>
            <a:pPr algn="l" eaLnBrk="1" hangingPunct="1"/>
            <a:r>
              <a:rPr lang="en-US">
                <a:solidFill>
                  <a:srgbClr val="777777"/>
                </a:solidFill>
              </a:rPr>
              <a:t>		AND</a:t>
            </a:r>
            <a:r>
              <a:rPr lang="en-US"/>
              <a:t> NV.PHAI=TN.PHAI )</a:t>
            </a:r>
            <a:endParaRPr lang="en-US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0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Tìm những nhân viên không có thân nhân nào</a:t>
            </a: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7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B67C3-150D-403D-AE81-73AFAF2A357E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1600200" y="2286000"/>
            <a:ext cx="60198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*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 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</a:t>
            </a:r>
            <a:r>
              <a:rPr lang="en-US">
                <a:solidFill>
                  <a:srgbClr val="777777"/>
                </a:solidFill>
              </a:rPr>
              <a:t>NOT EXISTS</a:t>
            </a:r>
            <a:r>
              <a:rPr lang="en-US"/>
              <a:t> (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*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THANNHAN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MANV=MA_NVIEN)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SQL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Hội</a:t>
            </a:r>
            <a:r>
              <a:rPr lang="en-US" dirty="0" smtClean="0"/>
              <a:t> (UNION)</a:t>
            </a:r>
          </a:p>
          <a:p>
            <a:pPr lvl="1" eaLnBrk="1" hangingPunct="1"/>
            <a:r>
              <a:rPr lang="en-US" dirty="0" err="1" smtClean="0"/>
              <a:t>Giao</a:t>
            </a:r>
            <a:r>
              <a:rPr lang="en-US" dirty="0" smtClean="0"/>
              <a:t> (INTERSECT)</a:t>
            </a:r>
          </a:p>
          <a:p>
            <a:pPr lvl="1" eaLnBrk="1" hangingPunct="1"/>
            <a:r>
              <a:rPr lang="en-US" dirty="0" err="1" smtClean="0"/>
              <a:t>Trừ</a:t>
            </a:r>
            <a:r>
              <a:rPr lang="en-US" dirty="0" smtClean="0"/>
              <a:t> (EXCEPT)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2" eaLnBrk="1" hangingPunct="1"/>
            <a:r>
              <a:rPr lang="en-US" dirty="0" smtClean="0"/>
              <a:t>UNION ALL</a:t>
            </a:r>
          </a:p>
          <a:p>
            <a:pPr lvl="2" eaLnBrk="1" hangingPunct="1"/>
            <a:r>
              <a:rPr lang="en-US" dirty="0" smtClean="0"/>
              <a:t>INTERSECT ALL</a:t>
            </a:r>
          </a:p>
          <a:p>
            <a:pPr lvl="2" eaLnBrk="1" hangingPunct="1"/>
            <a:r>
              <a:rPr lang="en-US" dirty="0" smtClean="0"/>
              <a:t>EXCEPT ALL</a:t>
            </a: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Phép toán tập hợp trong SQL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16B3C-8425-4FF8-B423-409E3995478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077200" cy="5029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Tìm những nhân viên có lương lớn hơn lương của </a:t>
            </a:r>
            <a:r>
              <a:rPr lang="en-US" u="sng" smtClean="0"/>
              <a:t>ít nhất một</a:t>
            </a:r>
            <a:r>
              <a:rPr lang="en-US" smtClean="0"/>
              <a:t> nhân viên phòng 4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8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B6FB1C-7C14-44F8-AF07-9D17F22D5D56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3733" name="Text Box 3"/>
          <p:cNvSpPr txBox="1">
            <a:spLocks noChangeArrowheads="1"/>
          </p:cNvSpPr>
          <p:nvPr/>
        </p:nvSpPr>
        <p:spPr bwMode="auto">
          <a:xfrm>
            <a:off x="1447800" y="2643188"/>
            <a:ext cx="6629400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*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 NV1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</a:t>
            </a:r>
            <a:r>
              <a:rPr lang="en-US">
                <a:solidFill>
                  <a:srgbClr val="777777"/>
                </a:solidFill>
              </a:rPr>
              <a:t>EXISTS</a:t>
            </a:r>
            <a:r>
              <a:rPr lang="en-US"/>
              <a:t> (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*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 NV2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NV2PHG=4 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777777"/>
                </a:solidFill>
              </a:rPr>
              <a:t>AND</a:t>
            </a:r>
            <a:r>
              <a:rPr lang="en-US"/>
              <a:t> NV1.LUONG&gt;NV2.LUONG)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Tìm những trưởng phòng có </a:t>
            </a:r>
            <a:r>
              <a:rPr lang="en-US" u="sng" smtClean="0"/>
              <a:t>tối thiểu một</a:t>
            </a:r>
            <a:r>
              <a:rPr lang="en-US" smtClean="0"/>
              <a:t> thân nhân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10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277F42-E7E8-4CE1-A203-8483BF239ED5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4757" name="Text Box 3"/>
          <p:cNvSpPr txBox="1">
            <a:spLocks noChangeArrowheads="1"/>
          </p:cNvSpPr>
          <p:nvPr/>
        </p:nvSpPr>
        <p:spPr bwMode="auto">
          <a:xfrm>
            <a:off x="1905000" y="1981200"/>
            <a:ext cx="510540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*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 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</a:t>
            </a:r>
            <a:r>
              <a:rPr lang="en-US">
                <a:solidFill>
                  <a:srgbClr val="777777"/>
                </a:solidFill>
              </a:rPr>
              <a:t>EXISTS</a:t>
            </a:r>
            <a:r>
              <a:rPr lang="en-US"/>
              <a:t> (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*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THANNHAN 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MANV=MA_NVIEN )</a:t>
            </a:r>
          </a:p>
          <a:p>
            <a:pPr algn="l" eaLnBrk="1" hangingPunct="1"/>
            <a:r>
              <a:rPr lang="en-US">
                <a:solidFill>
                  <a:srgbClr val="777777"/>
                </a:solidFill>
              </a:rPr>
              <a:t>AND EXISTS</a:t>
            </a:r>
            <a:r>
              <a:rPr lang="en-US"/>
              <a:t> (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*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PHONGBAN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MANV=TRPHG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IN</a:t>
            </a:r>
          </a:p>
          <a:p>
            <a:pPr lvl="1" eaLnBrk="1" hangingPunct="1"/>
            <a:r>
              <a:rPr lang="en-US" smtClean="0"/>
              <a:t>&lt;tên cột&gt; IN &lt;câu truy vấn con&gt;</a:t>
            </a:r>
          </a:p>
          <a:p>
            <a:pPr lvl="1" eaLnBrk="1" hangingPunct="1"/>
            <a:r>
              <a:rPr lang="en-US" smtClean="0"/>
              <a:t>Thuộc tính ở mệnh đề SELECT của truy vấn con phải có cùng kiểu dữ liệu với thuộc tính ở mệnh đề WHERE của truy vấn cha</a:t>
            </a:r>
          </a:p>
          <a:p>
            <a:pPr eaLnBrk="1" hangingPunct="1"/>
            <a:r>
              <a:rPr lang="en-US" smtClean="0"/>
              <a:t>EXISTS</a:t>
            </a:r>
          </a:p>
          <a:p>
            <a:pPr lvl="1" eaLnBrk="1" hangingPunct="1"/>
            <a:r>
              <a:rPr lang="en-US" smtClean="0"/>
              <a:t>Không cần có thuộc tính, hằng số hay biểu thức nào khác đứng trước</a:t>
            </a:r>
          </a:p>
          <a:p>
            <a:pPr lvl="1" eaLnBrk="1" hangingPunct="1"/>
            <a:r>
              <a:rPr lang="en-US" smtClean="0"/>
              <a:t>Không nhất thiết liệt kê tên thuộc tính ở mệnh đề SELECT của truy vấn con</a:t>
            </a:r>
          </a:p>
          <a:p>
            <a:pPr lvl="1" eaLnBrk="1" hangingPunct="1"/>
            <a:r>
              <a:rPr lang="en-US" smtClean="0"/>
              <a:t>Những câu truy vấn có = ANY hay IN đều có thể chuyển thành câu truy vấn có EXISTS</a:t>
            </a: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Nhận xét IN và EXISTS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DAEF5-267C-4377-A4F9-0FC9A9AC5CAE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Tìm 3 nhân viên có lương cao nhất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11-&gt; chưa học count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E5C3C7-1B4F-4B0C-981D-E312828F7F8A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6805" name="Text Box 3"/>
          <p:cNvSpPr txBox="1">
            <a:spLocks noChangeArrowheads="1"/>
          </p:cNvSpPr>
          <p:nvPr/>
        </p:nvSpPr>
        <p:spPr bwMode="auto">
          <a:xfrm>
            <a:off x="1219200" y="2286000"/>
            <a:ext cx="60960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TENNV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 NV1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2 &gt;= (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</a:t>
            </a:r>
            <a:r>
              <a:rPr lang="en-US">
                <a:solidFill>
                  <a:srgbClr val="FF3399"/>
                </a:solidFill>
              </a:rPr>
              <a:t>COUNT</a:t>
            </a:r>
            <a:r>
              <a:rPr lang="en-US"/>
              <a:t>(*)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 NV2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NV2.LUONG&gt;NV1.LUONG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800600"/>
            <a:ext cx="8229600" cy="1524000"/>
          </a:xfrm>
        </p:spPr>
        <p:txBody>
          <a:bodyPr/>
          <a:lstStyle/>
          <a:p>
            <a:pPr eaLnBrk="1" hangingPunct="1"/>
            <a:r>
              <a:rPr lang="en-US" smtClean="0"/>
              <a:t>R</a:t>
            </a:r>
            <a:r>
              <a:rPr lang="en-US" smtClean="0">
                <a:sym typeface="Symbol" pitchFamily="18" charset="2"/>
              </a:rPr>
              <a:t></a:t>
            </a:r>
            <a:r>
              <a:rPr lang="en-US" smtClean="0"/>
              <a:t>S là tập các giá trị a</a:t>
            </a:r>
            <a:r>
              <a:rPr lang="en-US" baseline="-25000" smtClean="0"/>
              <a:t>i</a:t>
            </a:r>
            <a:r>
              <a:rPr lang="en-US" smtClean="0"/>
              <a:t> trong R sao cho </a:t>
            </a:r>
            <a:r>
              <a:rPr lang="en-US" u="sng" smtClean="0"/>
              <a:t>không có</a:t>
            </a:r>
            <a:r>
              <a:rPr lang="en-US" smtClean="0"/>
              <a:t> giá trị b</a:t>
            </a:r>
            <a:r>
              <a:rPr lang="en-US" baseline="-25000" smtClean="0"/>
              <a:t>i</a:t>
            </a:r>
            <a:r>
              <a:rPr lang="en-US" smtClean="0"/>
              <a:t> nào trong S làm cho bộ (a</a:t>
            </a:r>
            <a:r>
              <a:rPr lang="en-US" baseline="-25000" smtClean="0"/>
              <a:t>i</a:t>
            </a:r>
            <a:r>
              <a:rPr lang="en-US" smtClean="0"/>
              <a:t>, b</a:t>
            </a:r>
            <a:r>
              <a:rPr lang="en-US" baseline="-25000" smtClean="0"/>
              <a:t>i</a:t>
            </a:r>
            <a:r>
              <a:rPr lang="en-US" smtClean="0"/>
              <a:t>) </a:t>
            </a:r>
            <a:r>
              <a:rPr lang="en-US" u="sng" smtClean="0"/>
              <a:t>không tồn tại</a:t>
            </a:r>
            <a:r>
              <a:rPr lang="en-US" smtClean="0"/>
              <a:t> trong R</a:t>
            </a:r>
          </a:p>
        </p:txBody>
      </p:sp>
      <p:sp>
        <p:nvSpPr>
          <p:cNvPr id="77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Phép chia trong SQL</a:t>
            </a:r>
          </a:p>
        </p:txBody>
      </p:sp>
      <p:sp>
        <p:nvSpPr>
          <p:cNvPr id="1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1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27DDA-701A-4721-B4EF-B44573027C65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77828" name="Rectangle 113"/>
          <p:cNvSpPr>
            <a:spLocks noChangeArrowheads="1"/>
          </p:cNvSpPr>
          <p:nvPr/>
        </p:nvSpPr>
        <p:spPr bwMode="auto">
          <a:xfrm>
            <a:off x="2514600" y="2590800"/>
            <a:ext cx="914400" cy="3048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9" name="Rectangle 114"/>
          <p:cNvSpPr>
            <a:spLocks noChangeArrowheads="1"/>
          </p:cNvSpPr>
          <p:nvPr/>
        </p:nvSpPr>
        <p:spPr bwMode="auto">
          <a:xfrm>
            <a:off x="1143000" y="2590800"/>
            <a:ext cx="1371600" cy="3048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00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30" name="Rectangle 109"/>
          <p:cNvSpPr>
            <a:spLocks noChangeArrowheads="1"/>
          </p:cNvSpPr>
          <p:nvPr/>
        </p:nvSpPr>
        <p:spPr bwMode="auto">
          <a:xfrm>
            <a:off x="2514600" y="2286000"/>
            <a:ext cx="914400" cy="3048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31" name="Rectangle 107"/>
          <p:cNvSpPr>
            <a:spLocks noChangeArrowheads="1"/>
          </p:cNvSpPr>
          <p:nvPr/>
        </p:nvSpPr>
        <p:spPr bwMode="auto">
          <a:xfrm>
            <a:off x="1143000" y="2286000"/>
            <a:ext cx="1371600" cy="3048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00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32" name="Rectangle 106"/>
          <p:cNvSpPr>
            <a:spLocks noChangeArrowheads="1"/>
          </p:cNvSpPr>
          <p:nvPr/>
        </p:nvSpPr>
        <p:spPr bwMode="auto">
          <a:xfrm>
            <a:off x="4572000" y="1981200"/>
            <a:ext cx="914400" cy="3048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33" name="Rectangle 105"/>
          <p:cNvSpPr>
            <a:spLocks noChangeArrowheads="1"/>
          </p:cNvSpPr>
          <p:nvPr/>
        </p:nvSpPr>
        <p:spPr bwMode="auto">
          <a:xfrm>
            <a:off x="6858000" y="1981200"/>
            <a:ext cx="1371600" cy="3048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00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7836" name="Group 4"/>
          <p:cNvGrpSpPr>
            <a:grpSpLocks/>
          </p:cNvGrpSpPr>
          <p:nvPr/>
        </p:nvGrpSpPr>
        <p:grpSpPr bwMode="auto">
          <a:xfrm>
            <a:off x="685800" y="1600200"/>
            <a:ext cx="2743200" cy="2819400"/>
            <a:chOff x="240" y="1392"/>
            <a:chExt cx="1728" cy="1776"/>
          </a:xfrm>
        </p:grpSpPr>
        <p:sp>
          <p:nvSpPr>
            <p:cNvPr id="77878" name="Text Box 5"/>
            <p:cNvSpPr txBox="1">
              <a:spLocks noChangeArrowheads="1"/>
            </p:cNvSpPr>
            <p:nvPr/>
          </p:nvSpPr>
          <p:spPr bwMode="auto">
            <a:xfrm>
              <a:off x="528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A</a:t>
              </a:r>
            </a:p>
          </p:txBody>
        </p:sp>
        <p:sp>
          <p:nvSpPr>
            <p:cNvPr id="77879" name="Text Box 6"/>
            <p:cNvSpPr txBox="1">
              <a:spLocks noChangeArrowheads="1"/>
            </p:cNvSpPr>
            <p:nvPr/>
          </p:nvSpPr>
          <p:spPr bwMode="auto">
            <a:xfrm>
              <a:off x="816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B</a:t>
              </a:r>
            </a:p>
          </p:txBody>
        </p:sp>
        <p:sp>
          <p:nvSpPr>
            <p:cNvPr id="77880" name="Text Box 7"/>
            <p:cNvSpPr txBox="1">
              <a:spLocks noChangeArrowheads="1"/>
            </p:cNvSpPr>
            <p:nvPr/>
          </p:nvSpPr>
          <p:spPr bwMode="auto">
            <a:xfrm>
              <a:off x="528" y="16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</a:t>
              </a:r>
            </a:p>
          </p:txBody>
        </p:sp>
        <p:grpSp>
          <p:nvGrpSpPr>
            <p:cNvPr id="77881" name="Group 8"/>
            <p:cNvGrpSpPr>
              <a:grpSpLocks/>
            </p:cNvGrpSpPr>
            <p:nvPr/>
          </p:nvGrpSpPr>
          <p:grpSpPr bwMode="auto">
            <a:xfrm>
              <a:off x="240" y="1392"/>
              <a:ext cx="1728" cy="192"/>
              <a:chOff x="528" y="1392"/>
              <a:chExt cx="1440" cy="192"/>
            </a:xfrm>
          </p:grpSpPr>
          <p:sp>
            <p:nvSpPr>
              <p:cNvPr id="77934" name="Line 9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14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935" name="Line 10"/>
              <p:cNvSpPr>
                <a:spLocks noChangeShapeType="1"/>
              </p:cNvSpPr>
              <p:nvPr/>
            </p:nvSpPr>
            <p:spPr bwMode="auto">
              <a:xfrm>
                <a:off x="528" y="1392"/>
                <a:ext cx="14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7882" name="Line 11"/>
            <p:cNvSpPr>
              <a:spLocks noChangeShapeType="1"/>
            </p:cNvSpPr>
            <p:nvPr/>
          </p:nvSpPr>
          <p:spPr bwMode="auto">
            <a:xfrm>
              <a:off x="528" y="3168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883" name="Text Box 12"/>
            <p:cNvSpPr txBox="1">
              <a:spLocks noChangeArrowheads="1"/>
            </p:cNvSpPr>
            <p:nvPr/>
          </p:nvSpPr>
          <p:spPr bwMode="auto">
            <a:xfrm>
              <a:off x="528" y="240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</a:t>
              </a:r>
            </a:p>
          </p:txBody>
        </p:sp>
        <p:sp>
          <p:nvSpPr>
            <p:cNvPr id="77884" name="Text Box 13"/>
            <p:cNvSpPr txBox="1">
              <a:spLocks noChangeArrowheads="1"/>
            </p:cNvSpPr>
            <p:nvPr/>
          </p:nvSpPr>
          <p:spPr bwMode="auto">
            <a:xfrm>
              <a:off x="816" y="16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77885" name="Text Box 14"/>
            <p:cNvSpPr txBox="1">
              <a:spLocks noChangeArrowheads="1"/>
            </p:cNvSpPr>
            <p:nvPr/>
          </p:nvSpPr>
          <p:spPr bwMode="auto">
            <a:xfrm>
              <a:off x="816" y="240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grpSp>
          <p:nvGrpSpPr>
            <p:cNvPr id="77886" name="Group 15"/>
            <p:cNvGrpSpPr>
              <a:grpSpLocks/>
            </p:cNvGrpSpPr>
            <p:nvPr/>
          </p:nvGrpSpPr>
          <p:grpSpPr bwMode="auto">
            <a:xfrm>
              <a:off x="528" y="1392"/>
              <a:ext cx="1440" cy="1776"/>
              <a:chOff x="3120" y="1968"/>
              <a:chExt cx="1440" cy="624"/>
            </a:xfrm>
          </p:grpSpPr>
          <p:sp>
            <p:nvSpPr>
              <p:cNvPr id="77928" name="Line 16"/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929" name="Line 1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930" name="Line 1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931" name="Line 19"/>
              <p:cNvSpPr>
                <a:spLocks noChangeShapeType="1"/>
              </p:cNvSpPr>
              <p:nvPr/>
            </p:nvSpPr>
            <p:spPr bwMode="auto">
              <a:xfrm>
                <a:off x="3984" y="196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932" name="Line 20"/>
              <p:cNvSpPr>
                <a:spLocks noChangeShapeType="1"/>
              </p:cNvSpPr>
              <p:nvPr/>
            </p:nvSpPr>
            <p:spPr bwMode="auto">
              <a:xfrm>
                <a:off x="4272" y="196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933" name="Line 21"/>
              <p:cNvSpPr>
                <a:spLocks noChangeShapeType="1"/>
              </p:cNvSpPr>
              <p:nvPr/>
            </p:nvSpPr>
            <p:spPr bwMode="auto">
              <a:xfrm>
                <a:off x="4560" y="196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7887" name="Text Box 22"/>
            <p:cNvSpPr txBox="1">
              <a:spLocks noChangeArrowheads="1"/>
            </p:cNvSpPr>
            <p:nvPr/>
          </p:nvSpPr>
          <p:spPr bwMode="auto">
            <a:xfrm>
              <a:off x="528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</a:t>
              </a:r>
            </a:p>
          </p:txBody>
        </p:sp>
        <p:sp>
          <p:nvSpPr>
            <p:cNvPr id="77888" name="Text Box 23"/>
            <p:cNvSpPr txBox="1">
              <a:spLocks noChangeArrowheads="1"/>
            </p:cNvSpPr>
            <p:nvPr/>
          </p:nvSpPr>
          <p:spPr bwMode="auto">
            <a:xfrm>
              <a:off x="816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77889" name="Text Box 24"/>
            <p:cNvSpPr txBox="1">
              <a:spLocks noChangeArrowheads="1"/>
            </p:cNvSpPr>
            <p:nvPr/>
          </p:nvSpPr>
          <p:spPr bwMode="auto">
            <a:xfrm>
              <a:off x="528" y="182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</a:t>
              </a:r>
            </a:p>
          </p:txBody>
        </p:sp>
        <p:sp>
          <p:nvSpPr>
            <p:cNvPr id="77890" name="Text Box 25"/>
            <p:cNvSpPr txBox="1">
              <a:spLocks noChangeArrowheads="1"/>
            </p:cNvSpPr>
            <p:nvPr/>
          </p:nvSpPr>
          <p:spPr bwMode="auto">
            <a:xfrm>
              <a:off x="816" y="182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77891" name="Text Box 26"/>
            <p:cNvSpPr txBox="1">
              <a:spLocks noChangeArrowheads="1"/>
            </p:cNvSpPr>
            <p:nvPr/>
          </p:nvSpPr>
          <p:spPr bwMode="auto">
            <a:xfrm>
              <a:off x="528" y="201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</a:t>
              </a:r>
            </a:p>
          </p:txBody>
        </p:sp>
        <p:sp>
          <p:nvSpPr>
            <p:cNvPr id="77892" name="Text Box 27"/>
            <p:cNvSpPr txBox="1">
              <a:spLocks noChangeArrowheads="1"/>
            </p:cNvSpPr>
            <p:nvPr/>
          </p:nvSpPr>
          <p:spPr bwMode="auto">
            <a:xfrm>
              <a:off x="816" y="201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77893" name="Text Box 28"/>
            <p:cNvSpPr txBox="1">
              <a:spLocks noChangeArrowheads="1"/>
            </p:cNvSpPr>
            <p:nvPr/>
          </p:nvSpPr>
          <p:spPr bwMode="auto">
            <a:xfrm>
              <a:off x="528" y="220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</a:t>
              </a:r>
            </a:p>
          </p:txBody>
        </p:sp>
        <p:sp>
          <p:nvSpPr>
            <p:cNvPr id="77894" name="Text Box 29"/>
            <p:cNvSpPr txBox="1">
              <a:spLocks noChangeArrowheads="1"/>
            </p:cNvSpPr>
            <p:nvPr/>
          </p:nvSpPr>
          <p:spPr bwMode="auto">
            <a:xfrm>
              <a:off x="816" y="220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77895" name="Text Box 30"/>
            <p:cNvSpPr txBox="1">
              <a:spLocks noChangeArrowheads="1"/>
            </p:cNvSpPr>
            <p:nvPr/>
          </p:nvSpPr>
          <p:spPr bwMode="auto">
            <a:xfrm>
              <a:off x="528" y="278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</a:t>
              </a:r>
            </a:p>
          </p:txBody>
        </p:sp>
        <p:sp>
          <p:nvSpPr>
            <p:cNvPr id="77896" name="Text Box 31"/>
            <p:cNvSpPr txBox="1">
              <a:spLocks noChangeArrowheads="1"/>
            </p:cNvSpPr>
            <p:nvPr/>
          </p:nvSpPr>
          <p:spPr bwMode="auto">
            <a:xfrm>
              <a:off x="816" y="278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77897" name="Text Box 32"/>
            <p:cNvSpPr txBox="1">
              <a:spLocks noChangeArrowheads="1"/>
            </p:cNvSpPr>
            <p:nvPr/>
          </p:nvSpPr>
          <p:spPr bwMode="auto">
            <a:xfrm>
              <a:off x="528" y="297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</a:t>
              </a:r>
            </a:p>
          </p:txBody>
        </p:sp>
        <p:sp>
          <p:nvSpPr>
            <p:cNvPr id="77898" name="Text Box 33"/>
            <p:cNvSpPr txBox="1">
              <a:spLocks noChangeArrowheads="1"/>
            </p:cNvSpPr>
            <p:nvPr/>
          </p:nvSpPr>
          <p:spPr bwMode="auto">
            <a:xfrm>
              <a:off x="816" y="297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77899" name="Text Box 34"/>
            <p:cNvSpPr txBox="1">
              <a:spLocks noChangeArrowheads="1"/>
            </p:cNvSpPr>
            <p:nvPr/>
          </p:nvSpPr>
          <p:spPr bwMode="auto">
            <a:xfrm>
              <a:off x="1104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C</a:t>
              </a:r>
            </a:p>
          </p:txBody>
        </p:sp>
        <p:sp>
          <p:nvSpPr>
            <p:cNvPr id="77900" name="Text Box 35"/>
            <p:cNvSpPr txBox="1">
              <a:spLocks noChangeArrowheads="1"/>
            </p:cNvSpPr>
            <p:nvPr/>
          </p:nvSpPr>
          <p:spPr bwMode="auto">
            <a:xfrm>
              <a:off x="1392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D</a:t>
              </a:r>
            </a:p>
          </p:txBody>
        </p:sp>
        <p:sp>
          <p:nvSpPr>
            <p:cNvPr id="77901" name="Text Box 36"/>
            <p:cNvSpPr txBox="1">
              <a:spLocks noChangeArrowheads="1"/>
            </p:cNvSpPr>
            <p:nvPr/>
          </p:nvSpPr>
          <p:spPr bwMode="auto">
            <a:xfrm>
              <a:off x="1104" y="16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</a:t>
              </a:r>
            </a:p>
          </p:txBody>
        </p:sp>
        <p:sp>
          <p:nvSpPr>
            <p:cNvPr id="77902" name="Text Box 37"/>
            <p:cNvSpPr txBox="1">
              <a:spLocks noChangeArrowheads="1"/>
            </p:cNvSpPr>
            <p:nvPr/>
          </p:nvSpPr>
          <p:spPr bwMode="auto">
            <a:xfrm>
              <a:off x="1104" y="240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</a:t>
              </a:r>
            </a:p>
          </p:txBody>
        </p:sp>
        <p:sp>
          <p:nvSpPr>
            <p:cNvPr id="77903" name="Text Box 38"/>
            <p:cNvSpPr txBox="1">
              <a:spLocks noChangeArrowheads="1"/>
            </p:cNvSpPr>
            <p:nvPr/>
          </p:nvSpPr>
          <p:spPr bwMode="auto">
            <a:xfrm>
              <a:off x="1392" y="16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77904" name="Text Box 39"/>
            <p:cNvSpPr txBox="1">
              <a:spLocks noChangeArrowheads="1"/>
            </p:cNvSpPr>
            <p:nvPr/>
          </p:nvSpPr>
          <p:spPr bwMode="auto">
            <a:xfrm>
              <a:off x="1392" y="240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b</a:t>
              </a:r>
            </a:p>
          </p:txBody>
        </p:sp>
        <p:sp>
          <p:nvSpPr>
            <p:cNvPr id="77905" name="Text Box 40"/>
            <p:cNvSpPr txBox="1">
              <a:spLocks noChangeArrowheads="1"/>
            </p:cNvSpPr>
            <p:nvPr/>
          </p:nvSpPr>
          <p:spPr bwMode="auto">
            <a:xfrm>
              <a:off x="1104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</a:t>
              </a:r>
            </a:p>
          </p:txBody>
        </p:sp>
        <p:sp>
          <p:nvSpPr>
            <p:cNvPr id="77906" name="Text Box 41"/>
            <p:cNvSpPr txBox="1">
              <a:spLocks noChangeArrowheads="1"/>
            </p:cNvSpPr>
            <p:nvPr/>
          </p:nvSpPr>
          <p:spPr bwMode="auto">
            <a:xfrm>
              <a:off x="1392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77907" name="Text Box 42"/>
            <p:cNvSpPr txBox="1">
              <a:spLocks noChangeArrowheads="1"/>
            </p:cNvSpPr>
            <p:nvPr/>
          </p:nvSpPr>
          <p:spPr bwMode="auto">
            <a:xfrm>
              <a:off x="1104" y="182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</a:t>
              </a:r>
            </a:p>
          </p:txBody>
        </p:sp>
        <p:sp>
          <p:nvSpPr>
            <p:cNvPr id="77908" name="Text Box 43"/>
            <p:cNvSpPr txBox="1">
              <a:spLocks noChangeArrowheads="1"/>
            </p:cNvSpPr>
            <p:nvPr/>
          </p:nvSpPr>
          <p:spPr bwMode="auto">
            <a:xfrm>
              <a:off x="1392" y="182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77909" name="Text Box 44"/>
            <p:cNvSpPr txBox="1">
              <a:spLocks noChangeArrowheads="1"/>
            </p:cNvSpPr>
            <p:nvPr/>
          </p:nvSpPr>
          <p:spPr bwMode="auto">
            <a:xfrm>
              <a:off x="1104" y="201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</a:t>
              </a:r>
            </a:p>
          </p:txBody>
        </p:sp>
        <p:sp>
          <p:nvSpPr>
            <p:cNvPr id="77910" name="Text Box 45"/>
            <p:cNvSpPr txBox="1">
              <a:spLocks noChangeArrowheads="1"/>
            </p:cNvSpPr>
            <p:nvPr/>
          </p:nvSpPr>
          <p:spPr bwMode="auto">
            <a:xfrm>
              <a:off x="1392" y="201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b</a:t>
              </a:r>
            </a:p>
          </p:txBody>
        </p:sp>
        <p:sp>
          <p:nvSpPr>
            <p:cNvPr id="77911" name="Text Box 46"/>
            <p:cNvSpPr txBox="1">
              <a:spLocks noChangeArrowheads="1"/>
            </p:cNvSpPr>
            <p:nvPr/>
          </p:nvSpPr>
          <p:spPr bwMode="auto">
            <a:xfrm>
              <a:off x="1104" y="220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</a:t>
              </a:r>
            </a:p>
          </p:txBody>
        </p:sp>
        <p:sp>
          <p:nvSpPr>
            <p:cNvPr id="77912" name="Text Box 47"/>
            <p:cNvSpPr txBox="1">
              <a:spLocks noChangeArrowheads="1"/>
            </p:cNvSpPr>
            <p:nvPr/>
          </p:nvSpPr>
          <p:spPr bwMode="auto">
            <a:xfrm>
              <a:off x="1392" y="220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77913" name="Text Box 48"/>
            <p:cNvSpPr txBox="1">
              <a:spLocks noChangeArrowheads="1"/>
            </p:cNvSpPr>
            <p:nvPr/>
          </p:nvSpPr>
          <p:spPr bwMode="auto">
            <a:xfrm>
              <a:off x="1104" y="278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</a:t>
              </a:r>
            </a:p>
          </p:txBody>
        </p:sp>
        <p:sp>
          <p:nvSpPr>
            <p:cNvPr id="77914" name="Text Box 49"/>
            <p:cNvSpPr txBox="1">
              <a:spLocks noChangeArrowheads="1"/>
            </p:cNvSpPr>
            <p:nvPr/>
          </p:nvSpPr>
          <p:spPr bwMode="auto">
            <a:xfrm>
              <a:off x="1392" y="278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b</a:t>
              </a:r>
            </a:p>
          </p:txBody>
        </p:sp>
        <p:sp>
          <p:nvSpPr>
            <p:cNvPr id="77915" name="Text Box 50"/>
            <p:cNvSpPr txBox="1">
              <a:spLocks noChangeArrowheads="1"/>
            </p:cNvSpPr>
            <p:nvPr/>
          </p:nvSpPr>
          <p:spPr bwMode="auto">
            <a:xfrm>
              <a:off x="1104" y="297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</a:t>
              </a:r>
            </a:p>
          </p:txBody>
        </p:sp>
        <p:sp>
          <p:nvSpPr>
            <p:cNvPr id="77916" name="Text Box 51"/>
            <p:cNvSpPr txBox="1">
              <a:spLocks noChangeArrowheads="1"/>
            </p:cNvSpPr>
            <p:nvPr/>
          </p:nvSpPr>
          <p:spPr bwMode="auto">
            <a:xfrm>
              <a:off x="1392" y="297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b</a:t>
              </a:r>
            </a:p>
          </p:txBody>
        </p:sp>
        <p:sp>
          <p:nvSpPr>
            <p:cNvPr id="77917" name="Text Box 52"/>
            <p:cNvSpPr txBox="1">
              <a:spLocks noChangeArrowheads="1"/>
            </p:cNvSpPr>
            <p:nvPr/>
          </p:nvSpPr>
          <p:spPr bwMode="auto">
            <a:xfrm>
              <a:off x="1680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E</a:t>
              </a:r>
            </a:p>
          </p:txBody>
        </p:sp>
        <p:sp>
          <p:nvSpPr>
            <p:cNvPr id="77918" name="Text Box 53"/>
            <p:cNvSpPr txBox="1">
              <a:spLocks noChangeArrowheads="1"/>
            </p:cNvSpPr>
            <p:nvPr/>
          </p:nvSpPr>
          <p:spPr bwMode="auto">
            <a:xfrm>
              <a:off x="1680" y="16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1</a:t>
              </a:r>
            </a:p>
          </p:txBody>
        </p:sp>
        <p:sp>
          <p:nvSpPr>
            <p:cNvPr id="77919" name="Text Box 54"/>
            <p:cNvSpPr txBox="1">
              <a:spLocks noChangeArrowheads="1"/>
            </p:cNvSpPr>
            <p:nvPr/>
          </p:nvSpPr>
          <p:spPr bwMode="auto">
            <a:xfrm>
              <a:off x="1680" y="240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3</a:t>
              </a:r>
            </a:p>
          </p:txBody>
        </p:sp>
        <p:sp>
          <p:nvSpPr>
            <p:cNvPr id="77920" name="Text Box 55"/>
            <p:cNvSpPr txBox="1">
              <a:spLocks noChangeArrowheads="1"/>
            </p:cNvSpPr>
            <p:nvPr/>
          </p:nvSpPr>
          <p:spPr bwMode="auto">
            <a:xfrm>
              <a:off x="1680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1</a:t>
              </a:r>
            </a:p>
          </p:txBody>
        </p:sp>
        <p:sp>
          <p:nvSpPr>
            <p:cNvPr id="77921" name="Text Box 56"/>
            <p:cNvSpPr txBox="1">
              <a:spLocks noChangeArrowheads="1"/>
            </p:cNvSpPr>
            <p:nvPr/>
          </p:nvSpPr>
          <p:spPr bwMode="auto">
            <a:xfrm>
              <a:off x="1680" y="182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1</a:t>
              </a:r>
            </a:p>
          </p:txBody>
        </p:sp>
        <p:sp>
          <p:nvSpPr>
            <p:cNvPr id="77922" name="Text Box 57"/>
            <p:cNvSpPr txBox="1">
              <a:spLocks noChangeArrowheads="1"/>
            </p:cNvSpPr>
            <p:nvPr/>
          </p:nvSpPr>
          <p:spPr bwMode="auto">
            <a:xfrm>
              <a:off x="1680" y="201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1</a:t>
              </a:r>
            </a:p>
          </p:txBody>
        </p:sp>
        <p:sp>
          <p:nvSpPr>
            <p:cNvPr id="77923" name="Text Box 58"/>
            <p:cNvSpPr txBox="1">
              <a:spLocks noChangeArrowheads="1"/>
            </p:cNvSpPr>
            <p:nvPr/>
          </p:nvSpPr>
          <p:spPr bwMode="auto">
            <a:xfrm>
              <a:off x="1680" y="220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1</a:t>
              </a:r>
            </a:p>
          </p:txBody>
        </p:sp>
        <p:sp>
          <p:nvSpPr>
            <p:cNvPr id="77924" name="Text Box 59"/>
            <p:cNvSpPr txBox="1">
              <a:spLocks noChangeArrowheads="1"/>
            </p:cNvSpPr>
            <p:nvPr/>
          </p:nvSpPr>
          <p:spPr bwMode="auto">
            <a:xfrm>
              <a:off x="1680" y="278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1</a:t>
              </a:r>
            </a:p>
          </p:txBody>
        </p:sp>
        <p:sp>
          <p:nvSpPr>
            <p:cNvPr id="77925" name="Text Box 60"/>
            <p:cNvSpPr txBox="1">
              <a:spLocks noChangeArrowheads="1"/>
            </p:cNvSpPr>
            <p:nvPr/>
          </p:nvSpPr>
          <p:spPr bwMode="auto">
            <a:xfrm>
              <a:off x="1680" y="297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1</a:t>
              </a:r>
            </a:p>
          </p:txBody>
        </p:sp>
        <p:sp>
          <p:nvSpPr>
            <p:cNvPr id="77926" name="Text Box 61"/>
            <p:cNvSpPr txBox="1">
              <a:spLocks noChangeArrowheads="1"/>
            </p:cNvSpPr>
            <p:nvPr/>
          </p:nvSpPr>
          <p:spPr bwMode="auto">
            <a:xfrm>
              <a:off x="240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 b="1"/>
                <a:t>R</a:t>
              </a:r>
            </a:p>
          </p:txBody>
        </p:sp>
        <p:sp>
          <p:nvSpPr>
            <p:cNvPr id="77927" name="Line 62"/>
            <p:cNvSpPr>
              <a:spLocks noChangeShapeType="1"/>
            </p:cNvSpPr>
            <p:nvPr/>
          </p:nvSpPr>
          <p:spPr bwMode="auto">
            <a:xfrm>
              <a:off x="240" y="13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7837" name="Group 63"/>
          <p:cNvGrpSpPr>
            <a:grpSpLocks/>
          </p:cNvGrpSpPr>
          <p:nvPr/>
        </p:nvGrpSpPr>
        <p:grpSpPr bwMode="auto">
          <a:xfrm>
            <a:off x="4038600" y="1600200"/>
            <a:ext cx="1447800" cy="990600"/>
            <a:chOff x="528" y="1248"/>
            <a:chExt cx="912" cy="624"/>
          </a:xfrm>
        </p:grpSpPr>
        <p:sp>
          <p:nvSpPr>
            <p:cNvPr id="77863" name="Line 64"/>
            <p:cNvSpPr>
              <a:spLocks noChangeShapeType="1"/>
            </p:cNvSpPr>
            <p:nvPr/>
          </p:nvSpPr>
          <p:spPr bwMode="auto">
            <a:xfrm>
              <a:off x="528" y="144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864" name="Text Box 65"/>
            <p:cNvSpPr txBox="1">
              <a:spLocks noChangeArrowheads="1"/>
            </p:cNvSpPr>
            <p:nvPr/>
          </p:nvSpPr>
          <p:spPr bwMode="auto">
            <a:xfrm>
              <a:off x="864" y="124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D</a:t>
              </a:r>
            </a:p>
          </p:txBody>
        </p:sp>
        <p:sp>
          <p:nvSpPr>
            <p:cNvPr id="77865" name="Text Box 66"/>
            <p:cNvSpPr txBox="1">
              <a:spLocks noChangeArrowheads="1"/>
            </p:cNvSpPr>
            <p:nvPr/>
          </p:nvSpPr>
          <p:spPr bwMode="auto">
            <a:xfrm>
              <a:off x="1152" y="124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E</a:t>
              </a:r>
            </a:p>
          </p:txBody>
        </p:sp>
        <p:sp>
          <p:nvSpPr>
            <p:cNvPr id="77866" name="Text Box 67"/>
            <p:cNvSpPr txBox="1">
              <a:spLocks noChangeArrowheads="1"/>
            </p:cNvSpPr>
            <p:nvPr/>
          </p:nvSpPr>
          <p:spPr bwMode="auto">
            <a:xfrm>
              <a:off x="864" y="148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77867" name="Line 68"/>
            <p:cNvSpPr>
              <a:spLocks noChangeShapeType="1"/>
            </p:cNvSpPr>
            <p:nvPr/>
          </p:nvSpPr>
          <p:spPr bwMode="auto">
            <a:xfrm>
              <a:off x="528" y="124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868" name="Line 69"/>
            <p:cNvSpPr>
              <a:spLocks noChangeShapeType="1"/>
            </p:cNvSpPr>
            <p:nvPr/>
          </p:nvSpPr>
          <p:spPr bwMode="auto">
            <a:xfrm>
              <a:off x="864" y="187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869" name="Text Box 70"/>
            <p:cNvSpPr txBox="1">
              <a:spLocks noChangeArrowheads="1"/>
            </p:cNvSpPr>
            <p:nvPr/>
          </p:nvSpPr>
          <p:spPr bwMode="auto">
            <a:xfrm>
              <a:off x="528" y="124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 b="1"/>
                <a:t>S</a:t>
              </a:r>
            </a:p>
          </p:txBody>
        </p:sp>
        <p:sp>
          <p:nvSpPr>
            <p:cNvPr id="77870" name="Line 71"/>
            <p:cNvSpPr>
              <a:spLocks noChangeShapeType="1"/>
            </p:cNvSpPr>
            <p:nvPr/>
          </p:nvSpPr>
          <p:spPr bwMode="auto">
            <a:xfrm>
              <a:off x="528" y="12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871" name="Text Box 72"/>
            <p:cNvSpPr txBox="1">
              <a:spLocks noChangeArrowheads="1"/>
            </p:cNvSpPr>
            <p:nvPr/>
          </p:nvSpPr>
          <p:spPr bwMode="auto">
            <a:xfrm>
              <a:off x="864" y="16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b</a:t>
              </a:r>
            </a:p>
          </p:txBody>
        </p:sp>
        <p:grpSp>
          <p:nvGrpSpPr>
            <p:cNvPr id="77872" name="Group 73"/>
            <p:cNvGrpSpPr>
              <a:grpSpLocks/>
            </p:cNvGrpSpPr>
            <p:nvPr/>
          </p:nvGrpSpPr>
          <p:grpSpPr bwMode="auto">
            <a:xfrm>
              <a:off x="864" y="1248"/>
              <a:ext cx="576" cy="624"/>
              <a:chOff x="960" y="2880"/>
              <a:chExt cx="576" cy="1008"/>
            </a:xfrm>
          </p:grpSpPr>
          <p:sp>
            <p:nvSpPr>
              <p:cNvPr id="77875" name="Line 74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76" name="Line 75"/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77" name="Line 76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7873" name="Text Box 77"/>
            <p:cNvSpPr txBox="1">
              <a:spLocks noChangeArrowheads="1"/>
            </p:cNvSpPr>
            <p:nvPr/>
          </p:nvSpPr>
          <p:spPr bwMode="auto">
            <a:xfrm>
              <a:off x="1152" y="148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1</a:t>
              </a:r>
            </a:p>
          </p:txBody>
        </p:sp>
        <p:sp>
          <p:nvSpPr>
            <p:cNvPr id="77874" name="Text Box 78"/>
            <p:cNvSpPr txBox="1">
              <a:spLocks noChangeArrowheads="1"/>
            </p:cNvSpPr>
            <p:nvPr/>
          </p:nvSpPr>
          <p:spPr bwMode="auto">
            <a:xfrm>
              <a:off x="1152" y="16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>
                  <a:sym typeface="Symbol" pitchFamily="18" charset="2"/>
                </a:rPr>
                <a:t>1</a:t>
              </a:r>
            </a:p>
          </p:txBody>
        </p:sp>
      </p:grpSp>
      <p:grpSp>
        <p:nvGrpSpPr>
          <p:cNvPr id="77838" name="Group 102"/>
          <p:cNvGrpSpPr>
            <a:grpSpLocks/>
          </p:cNvGrpSpPr>
          <p:nvPr/>
        </p:nvGrpSpPr>
        <p:grpSpPr bwMode="auto">
          <a:xfrm>
            <a:off x="6172200" y="1600200"/>
            <a:ext cx="2057400" cy="1066800"/>
            <a:chOff x="3552" y="1488"/>
            <a:chExt cx="1296" cy="672"/>
          </a:xfrm>
        </p:grpSpPr>
        <p:sp>
          <p:nvSpPr>
            <p:cNvPr id="77841" name="Text Box 80"/>
            <p:cNvSpPr txBox="1">
              <a:spLocks noChangeArrowheads="1"/>
            </p:cNvSpPr>
            <p:nvPr/>
          </p:nvSpPr>
          <p:spPr bwMode="auto">
            <a:xfrm>
              <a:off x="3984" y="148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A</a:t>
              </a:r>
            </a:p>
          </p:txBody>
        </p:sp>
        <p:sp>
          <p:nvSpPr>
            <p:cNvPr id="77842" name="Text Box 81"/>
            <p:cNvSpPr txBox="1">
              <a:spLocks noChangeArrowheads="1"/>
            </p:cNvSpPr>
            <p:nvPr/>
          </p:nvSpPr>
          <p:spPr bwMode="auto">
            <a:xfrm>
              <a:off x="4272" y="148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B</a:t>
              </a:r>
            </a:p>
          </p:txBody>
        </p:sp>
        <p:grpSp>
          <p:nvGrpSpPr>
            <p:cNvPr id="77843" name="Group 82"/>
            <p:cNvGrpSpPr>
              <a:grpSpLocks/>
            </p:cNvGrpSpPr>
            <p:nvPr/>
          </p:nvGrpSpPr>
          <p:grpSpPr bwMode="auto">
            <a:xfrm>
              <a:off x="3552" y="1488"/>
              <a:ext cx="1296" cy="192"/>
              <a:chOff x="528" y="1392"/>
              <a:chExt cx="1440" cy="192"/>
            </a:xfrm>
          </p:grpSpPr>
          <p:sp>
            <p:nvSpPr>
              <p:cNvPr id="77861" name="Line 83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14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62" name="Line 84"/>
              <p:cNvSpPr>
                <a:spLocks noChangeShapeType="1"/>
              </p:cNvSpPr>
              <p:nvPr/>
            </p:nvSpPr>
            <p:spPr bwMode="auto">
              <a:xfrm>
                <a:off x="528" y="1392"/>
                <a:ext cx="14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7844" name="Line 85"/>
            <p:cNvSpPr>
              <a:spLocks noChangeShapeType="1"/>
            </p:cNvSpPr>
            <p:nvPr/>
          </p:nvSpPr>
          <p:spPr bwMode="auto">
            <a:xfrm>
              <a:off x="3984" y="216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7845" name="Group 86"/>
            <p:cNvGrpSpPr>
              <a:grpSpLocks/>
            </p:cNvGrpSpPr>
            <p:nvPr/>
          </p:nvGrpSpPr>
          <p:grpSpPr bwMode="auto">
            <a:xfrm>
              <a:off x="3984" y="1488"/>
              <a:ext cx="864" cy="672"/>
              <a:chOff x="3984" y="1488"/>
              <a:chExt cx="864" cy="1776"/>
            </a:xfrm>
          </p:grpSpPr>
          <p:sp>
            <p:nvSpPr>
              <p:cNvPr id="77857" name="Line 87"/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0" cy="17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58" name="Line 88"/>
              <p:cNvSpPr>
                <a:spLocks noChangeShapeType="1"/>
              </p:cNvSpPr>
              <p:nvPr/>
            </p:nvSpPr>
            <p:spPr bwMode="auto">
              <a:xfrm>
                <a:off x="3984" y="1488"/>
                <a:ext cx="0" cy="17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59" name="Line 89"/>
              <p:cNvSpPr>
                <a:spLocks noChangeShapeType="1"/>
              </p:cNvSpPr>
              <p:nvPr/>
            </p:nvSpPr>
            <p:spPr bwMode="auto">
              <a:xfrm>
                <a:off x="4560" y="1488"/>
                <a:ext cx="0" cy="17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60" name="Line 90"/>
              <p:cNvSpPr>
                <a:spLocks noChangeShapeType="1"/>
              </p:cNvSpPr>
              <p:nvPr/>
            </p:nvSpPr>
            <p:spPr bwMode="auto">
              <a:xfrm>
                <a:off x="4848" y="1488"/>
                <a:ext cx="0" cy="17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7846" name="Text Box 91"/>
            <p:cNvSpPr txBox="1">
              <a:spLocks noChangeArrowheads="1"/>
            </p:cNvSpPr>
            <p:nvPr/>
          </p:nvSpPr>
          <p:spPr bwMode="auto">
            <a:xfrm>
              <a:off x="4560" y="148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C</a:t>
              </a:r>
            </a:p>
          </p:txBody>
        </p:sp>
        <p:grpSp>
          <p:nvGrpSpPr>
            <p:cNvPr id="77847" name="Group 92"/>
            <p:cNvGrpSpPr>
              <a:grpSpLocks/>
            </p:cNvGrpSpPr>
            <p:nvPr/>
          </p:nvGrpSpPr>
          <p:grpSpPr bwMode="auto">
            <a:xfrm>
              <a:off x="3984" y="1728"/>
              <a:ext cx="864" cy="192"/>
              <a:chOff x="3984" y="1728"/>
              <a:chExt cx="864" cy="192"/>
            </a:xfrm>
          </p:grpSpPr>
          <p:sp>
            <p:nvSpPr>
              <p:cNvPr id="77854" name="Text Box 93"/>
              <p:cNvSpPr txBox="1">
                <a:spLocks noChangeArrowheads="1"/>
              </p:cNvSpPr>
              <p:nvPr/>
            </p:nvSpPr>
            <p:spPr bwMode="auto">
              <a:xfrm>
                <a:off x="3984" y="172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1400">
                    <a:sym typeface="Symbol" pitchFamily="18" charset="2"/>
                  </a:rPr>
                  <a:t></a:t>
                </a:r>
              </a:p>
            </p:txBody>
          </p:sp>
          <p:sp>
            <p:nvSpPr>
              <p:cNvPr id="77855" name="Text Box 94"/>
              <p:cNvSpPr txBox="1">
                <a:spLocks noChangeArrowheads="1"/>
              </p:cNvSpPr>
              <p:nvPr/>
            </p:nvSpPr>
            <p:spPr bwMode="auto">
              <a:xfrm>
                <a:off x="4272" y="172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1400"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77856" name="Text Box 95"/>
              <p:cNvSpPr txBox="1">
                <a:spLocks noChangeArrowheads="1"/>
              </p:cNvSpPr>
              <p:nvPr/>
            </p:nvSpPr>
            <p:spPr bwMode="auto">
              <a:xfrm>
                <a:off x="4560" y="172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1400">
                    <a:sym typeface="Symbol" pitchFamily="18" charset="2"/>
                  </a:rPr>
                  <a:t></a:t>
                </a:r>
              </a:p>
            </p:txBody>
          </p:sp>
        </p:grpSp>
        <p:grpSp>
          <p:nvGrpSpPr>
            <p:cNvPr id="77848" name="Group 96"/>
            <p:cNvGrpSpPr>
              <a:grpSpLocks/>
            </p:cNvGrpSpPr>
            <p:nvPr/>
          </p:nvGrpSpPr>
          <p:grpSpPr bwMode="auto">
            <a:xfrm>
              <a:off x="3984" y="1920"/>
              <a:ext cx="864" cy="192"/>
              <a:chOff x="3984" y="1920"/>
              <a:chExt cx="864" cy="192"/>
            </a:xfrm>
          </p:grpSpPr>
          <p:sp>
            <p:nvSpPr>
              <p:cNvPr id="77851" name="Text Box 97"/>
              <p:cNvSpPr txBox="1">
                <a:spLocks noChangeArrowheads="1"/>
              </p:cNvSpPr>
              <p:nvPr/>
            </p:nvSpPr>
            <p:spPr bwMode="auto">
              <a:xfrm>
                <a:off x="3984" y="192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1400">
                    <a:sym typeface="Symbol" pitchFamily="18" charset="2"/>
                  </a:rPr>
                  <a:t></a:t>
                </a:r>
              </a:p>
            </p:txBody>
          </p:sp>
          <p:sp>
            <p:nvSpPr>
              <p:cNvPr id="77852" name="Text Box 98"/>
              <p:cNvSpPr txBox="1">
                <a:spLocks noChangeArrowheads="1"/>
              </p:cNvSpPr>
              <p:nvPr/>
            </p:nvSpPr>
            <p:spPr bwMode="auto">
              <a:xfrm>
                <a:off x="4272" y="192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1400"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77853" name="Text Box 99"/>
              <p:cNvSpPr txBox="1">
                <a:spLocks noChangeArrowheads="1"/>
              </p:cNvSpPr>
              <p:nvPr/>
            </p:nvSpPr>
            <p:spPr bwMode="auto">
              <a:xfrm>
                <a:off x="4560" y="192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1400">
                    <a:sym typeface="Symbol" pitchFamily="18" charset="2"/>
                  </a:rPr>
                  <a:t></a:t>
                </a:r>
              </a:p>
            </p:txBody>
          </p:sp>
        </p:grpSp>
        <p:sp>
          <p:nvSpPr>
            <p:cNvPr id="77849" name="Text Box 100"/>
            <p:cNvSpPr txBox="1">
              <a:spLocks noChangeArrowheads="1"/>
            </p:cNvSpPr>
            <p:nvPr/>
          </p:nvSpPr>
          <p:spPr bwMode="auto">
            <a:xfrm>
              <a:off x="3552" y="148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 b="1"/>
                <a:t>R</a:t>
              </a:r>
              <a:r>
                <a:rPr lang="en-US" sz="1400" b="1">
                  <a:sym typeface="Symbol" pitchFamily="18" charset="2"/>
                </a:rPr>
                <a:t></a:t>
              </a:r>
              <a:r>
                <a:rPr lang="en-US" sz="1400" b="1"/>
                <a:t>S</a:t>
              </a:r>
            </a:p>
          </p:txBody>
        </p:sp>
        <p:sp>
          <p:nvSpPr>
            <p:cNvPr id="77850" name="Line 101"/>
            <p:cNvSpPr>
              <a:spLocks noChangeShapeType="1"/>
            </p:cNvSpPr>
            <p:nvPr/>
          </p:nvSpPr>
          <p:spPr bwMode="auto">
            <a:xfrm>
              <a:off x="3552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7839" name="Text Box 110"/>
          <p:cNvSpPr txBox="1">
            <a:spLocks noChangeArrowheads="1"/>
          </p:cNvSpPr>
          <p:nvPr/>
        </p:nvSpPr>
        <p:spPr bwMode="auto">
          <a:xfrm>
            <a:off x="6172200" y="198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a</a:t>
            </a:r>
            <a:r>
              <a:rPr lang="en-US" baseline="-25000"/>
              <a:t>i</a:t>
            </a:r>
          </a:p>
        </p:txBody>
      </p:sp>
      <p:sp>
        <p:nvSpPr>
          <p:cNvPr id="77840" name="Text Box 111"/>
          <p:cNvSpPr txBox="1">
            <a:spLocks noChangeArrowheads="1"/>
          </p:cNvSpPr>
          <p:nvPr/>
        </p:nvSpPr>
        <p:spPr bwMode="auto">
          <a:xfrm>
            <a:off x="3886200" y="198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</a:t>
            </a:r>
            <a:r>
              <a:rPr lang="en-US" baseline="-2500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Sử dụng NOT EXISTS để biểu diễn</a:t>
            </a:r>
          </a:p>
        </p:txBody>
      </p:sp>
      <p:sp>
        <p:nvSpPr>
          <p:cNvPr id="78852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Phép chia trong SQL (tt)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C548CD-9D29-4519-888C-6A70178A54B1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78854" name="Text Box 110"/>
          <p:cNvSpPr txBox="1">
            <a:spLocks noChangeArrowheads="1"/>
          </p:cNvSpPr>
          <p:nvPr/>
        </p:nvSpPr>
        <p:spPr bwMode="auto">
          <a:xfrm>
            <a:off x="838200" y="2133600"/>
            <a:ext cx="777240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R1.A, R1.B, R1.C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R R1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</a:t>
            </a:r>
            <a:r>
              <a:rPr lang="en-US">
                <a:solidFill>
                  <a:srgbClr val="777777"/>
                </a:solidFill>
              </a:rPr>
              <a:t>NOT EXISTS</a:t>
            </a:r>
            <a:r>
              <a:rPr lang="en-US"/>
              <a:t> (</a:t>
            </a:r>
          </a:p>
          <a:p>
            <a:pPr algn="l" eaLnBrk="1" hangingPunct="1"/>
            <a:r>
              <a:rPr lang="en-US"/>
              <a:t>	</a:t>
            </a:r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*</a:t>
            </a:r>
          </a:p>
          <a:p>
            <a:pPr algn="l" eaLnBrk="1" hangingPunct="1"/>
            <a:r>
              <a:rPr lang="en-US"/>
              <a:t>	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S</a:t>
            </a:r>
          </a:p>
          <a:p>
            <a:pPr algn="l" eaLnBrk="1" hangingPunct="1"/>
            <a:r>
              <a:rPr lang="en-US"/>
              <a:t>	</a:t>
            </a:r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</a:t>
            </a:r>
            <a:r>
              <a:rPr lang="en-US">
                <a:solidFill>
                  <a:srgbClr val="777777"/>
                </a:solidFill>
              </a:rPr>
              <a:t>NOT EXISTS</a:t>
            </a:r>
            <a:r>
              <a:rPr lang="en-US"/>
              <a:t> (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* 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R R2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R2.D=S.D </a:t>
            </a:r>
            <a:r>
              <a:rPr lang="en-US">
                <a:solidFill>
                  <a:srgbClr val="777777"/>
                </a:solidFill>
              </a:rPr>
              <a:t>AND</a:t>
            </a:r>
            <a:r>
              <a:rPr lang="en-US"/>
              <a:t> R2.E=S.E 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777777"/>
                </a:solidFill>
              </a:rPr>
              <a:t>AND</a:t>
            </a:r>
            <a:r>
              <a:rPr lang="en-US"/>
              <a:t> R1.A=R2.A </a:t>
            </a:r>
            <a:r>
              <a:rPr lang="en-US">
                <a:solidFill>
                  <a:srgbClr val="777777"/>
                </a:solidFill>
              </a:rPr>
              <a:t>AND</a:t>
            </a:r>
            <a:r>
              <a:rPr lang="en-US"/>
              <a:t> R1.B=R2.B </a:t>
            </a:r>
            <a:r>
              <a:rPr lang="en-US">
                <a:solidFill>
                  <a:srgbClr val="777777"/>
                </a:solidFill>
              </a:rPr>
              <a:t>AND</a:t>
            </a:r>
            <a:r>
              <a:rPr lang="en-US"/>
              <a:t> R1.C=R2.C 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Tìm tên các nhân viên được phân công làm </a:t>
            </a:r>
            <a:r>
              <a:rPr lang="en-US" u="sng" smtClean="0"/>
              <a:t>tất cả</a:t>
            </a:r>
            <a:r>
              <a:rPr lang="en-US" smtClean="0"/>
              <a:t> các đồ án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Tìm tên các nhân viên mà </a:t>
            </a:r>
            <a:r>
              <a:rPr lang="en-US" u="sng" smtClean="0"/>
              <a:t>không</a:t>
            </a:r>
            <a:r>
              <a:rPr lang="en-US" smtClean="0"/>
              <a:t> có đề án nào là </a:t>
            </a:r>
            <a:r>
              <a:rPr lang="en-US" u="sng" smtClean="0"/>
              <a:t>không</a:t>
            </a:r>
            <a:r>
              <a:rPr lang="en-US" smtClean="0"/>
              <a:t> được phân công làm</a:t>
            </a:r>
          </a:p>
          <a:p>
            <a:pPr lvl="1" eaLnBrk="1" hangingPunct="1"/>
            <a:r>
              <a:rPr lang="en-US" smtClean="0"/>
              <a:t>Tập bị chia: PHANCONG(MA_NVIEN, SODA)</a:t>
            </a:r>
          </a:p>
          <a:p>
            <a:pPr lvl="1" eaLnBrk="1" hangingPunct="1"/>
            <a:r>
              <a:rPr lang="en-US" smtClean="0"/>
              <a:t>Tập chia: DEAN(MADA)</a:t>
            </a:r>
          </a:p>
          <a:p>
            <a:pPr lvl="1" eaLnBrk="1" hangingPunct="1"/>
            <a:r>
              <a:rPr lang="en-US" smtClean="0"/>
              <a:t>Tập kết quả: KQ(MA_NVIEN)</a:t>
            </a:r>
          </a:p>
          <a:p>
            <a:pPr lvl="1" eaLnBrk="1" hangingPunct="1"/>
            <a:r>
              <a:rPr lang="en-US" smtClean="0"/>
              <a:t>Kết KQ với NHANVIEN để lấy ra TENNV</a:t>
            </a:r>
          </a:p>
          <a:p>
            <a:pPr eaLnBrk="1" hangingPunct="1"/>
            <a:endParaRPr lang="en-US" smtClean="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7E4EE-0368-4BE1-8FB8-7AFDEC434B85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6F112-DD0D-448E-8B00-0D294C8A764D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990600" y="1600200"/>
            <a:ext cx="69342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NV.TENNV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 NV, PHANCONG PC1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NV.MANV=PC1.MA_NVIEN</a:t>
            </a:r>
          </a:p>
          <a:p>
            <a:pPr algn="l" eaLnBrk="1" hangingPunct="1"/>
            <a:r>
              <a:rPr lang="en-US">
                <a:solidFill>
                  <a:srgbClr val="777777"/>
                </a:solidFill>
              </a:rPr>
              <a:t>AND</a:t>
            </a:r>
            <a:r>
              <a:rPr lang="en-US"/>
              <a:t> </a:t>
            </a:r>
            <a:r>
              <a:rPr lang="en-US">
                <a:solidFill>
                  <a:srgbClr val="777777"/>
                </a:solidFill>
              </a:rPr>
              <a:t>NOT EXISTS</a:t>
            </a:r>
            <a:r>
              <a:rPr lang="en-US"/>
              <a:t> (</a:t>
            </a:r>
          </a:p>
          <a:p>
            <a:pPr algn="l" eaLnBrk="1" hangingPunct="1"/>
            <a:r>
              <a:rPr lang="en-US"/>
              <a:t>	</a:t>
            </a:r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*</a:t>
            </a:r>
          </a:p>
          <a:p>
            <a:pPr algn="l" eaLnBrk="1" hangingPunct="1"/>
            <a:r>
              <a:rPr lang="en-US"/>
              <a:t>	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DEAN DA</a:t>
            </a:r>
          </a:p>
          <a:p>
            <a:pPr algn="l" eaLnBrk="1" hangingPunct="1"/>
            <a:r>
              <a:rPr lang="en-US"/>
              <a:t>	</a:t>
            </a:r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</a:t>
            </a:r>
            <a:r>
              <a:rPr lang="en-US">
                <a:solidFill>
                  <a:srgbClr val="777777"/>
                </a:solidFill>
              </a:rPr>
              <a:t>NOT EXISTS</a:t>
            </a:r>
            <a:r>
              <a:rPr lang="en-US"/>
              <a:t> (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* 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PHANCONG PC2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PC2.SODA=DA.MADA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777777"/>
                </a:solidFill>
              </a:rPr>
              <a:t>AND</a:t>
            </a:r>
            <a:r>
              <a:rPr lang="en-US"/>
              <a:t> PC1.MA_NVIEN=PC2.MA_NVIEN 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Giới thiệu</a:t>
            </a:r>
          </a:p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Định nghĩa dữ liệu</a:t>
            </a:r>
          </a:p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Truy vấn dữ liệu</a:t>
            </a:r>
          </a:p>
          <a:p>
            <a:pPr lvl="1" eaLnBrk="1" hangingPunct="1"/>
            <a:r>
              <a:rPr lang="en-US" smtClean="0">
                <a:solidFill>
                  <a:srgbClr val="777777"/>
                </a:solidFill>
              </a:rPr>
              <a:t>Truy vấn cơ bản</a:t>
            </a:r>
          </a:p>
          <a:p>
            <a:pPr lvl="1" eaLnBrk="1" hangingPunct="1"/>
            <a:r>
              <a:rPr lang="en-US" smtClean="0">
                <a:solidFill>
                  <a:srgbClr val="777777"/>
                </a:solidFill>
              </a:rPr>
              <a:t>Tập hợp, so sánh tập hợp và truy vấn lồng</a:t>
            </a:r>
          </a:p>
          <a:p>
            <a:pPr lvl="1" eaLnBrk="1" hangingPunct="1"/>
            <a:r>
              <a:rPr lang="en-US" b="1" smtClean="0"/>
              <a:t>Hàm kết hợp và gom nhóm</a:t>
            </a:r>
          </a:p>
          <a:p>
            <a:pPr lvl="1" eaLnBrk="1" hangingPunct="1"/>
            <a:r>
              <a:rPr lang="en-US" smtClean="0">
                <a:solidFill>
                  <a:srgbClr val="777777"/>
                </a:solidFill>
              </a:rPr>
              <a:t>Một số dạng truy vấn khác</a:t>
            </a:r>
          </a:p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Cập nhật dữ liệu </a:t>
            </a:r>
          </a:p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Khung nhìn (view)</a:t>
            </a:r>
          </a:p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Chỉ mục (index)</a:t>
            </a: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Nội dung chi tiết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27081-5BB8-4A68-AA4F-A0FE9BE95C3E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COUNT(*)  đếm số dòng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COUNT(&lt;tên thuộc tính&gt;) đếm số giá trị khác NULL của thuộc tính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COUNT(DISTINCT &lt;tên thuộc tính&gt;) đếm số giá trị khác nhau và khác NULL của thuộc tính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MIN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MAX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SUM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AVG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Các hàm kết hợp được đặt ở mệnh đề SELECT</a:t>
            </a: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Hàm kết hợp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80AD8-933F-48CF-9B92-AEB4B8EAB5E8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Cơ sở dữ liệu - Khoa CNTT - ĐH KHTN TPHCM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12F84-483A-44E6-9081-363E7667130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76390"/>
            <a:ext cx="69627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Tìm tổng lương, lương cao nhất, lương thấp nhất và lương trung bình của các nhân viên</a:t>
            </a:r>
          </a:p>
          <a:p>
            <a:pPr eaLnBrk="1" hangingPunct="1"/>
            <a:endParaRPr lang="en-US" smtClean="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13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6788B-9C13-498C-889C-C5C6C4B68FF5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722948" name="Text Box 4"/>
          <p:cNvSpPr txBox="1">
            <a:spLocks noChangeArrowheads="1"/>
          </p:cNvSpPr>
          <p:nvPr/>
        </p:nvSpPr>
        <p:spPr bwMode="auto">
          <a:xfrm>
            <a:off x="1219200" y="2819400"/>
            <a:ext cx="6934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</a:t>
            </a:r>
            <a:r>
              <a:rPr lang="en-US">
                <a:solidFill>
                  <a:srgbClr val="FF3399"/>
                </a:solidFill>
              </a:rPr>
              <a:t>SUM</a:t>
            </a:r>
            <a:r>
              <a:rPr lang="en-US"/>
              <a:t>(LUONG), </a:t>
            </a:r>
            <a:r>
              <a:rPr lang="en-US">
                <a:solidFill>
                  <a:srgbClr val="FF3399"/>
                </a:solidFill>
              </a:rPr>
              <a:t>MAX</a:t>
            </a:r>
            <a:r>
              <a:rPr lang="en-US"/>
              <a:t>(LUONG), </a:t>
            </a:r>
            <a:r>
              <a:rPr lang="en-US">
                <a:solidFill>
                  <a:srgbClr val="FF3399"/>
                </a:solidFill>
              </a:rPr>
              <a:t>MIN</a:t>
            </a:r>
            <a:r>
              <a:rPr lang="en-US"/>
              <a:t>(LUONG), </a:t>
            </a:r>
            <a:r>
              <a:rPr lang="en-US">
                <a:solidFill>
                  <a:srgbClr val="FF3399"/>
                </a:solidFill>
              </a:rPr>
              <a:t>AVG</a:t>
            </a:r>
            <a:r>
              <a:rPr lang="en-US"/>
              <a:t>(LUONG)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Cho biết số lượng nhân viên của phòng ‘Nghien cuu’ </a:t>
            </a:r>
          </a:p>
          <a:p>
            <a:pPr eaLnBrk="1" hangingPunct="1"/>
            <a:endParaRPr lang="en-US" smtClean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14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4B8B7-9F3E-4960-B0DB-B5C3B99043F1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724996" name="Text Box 4"/>
          <p:cNvSpPr txBox="1">
            <a:spLocks noChangeArrowheads="1"/>
          </p:cNvSpPr>
          <p:nvPr/>
        </p:nvSpPr>
        <p:spPr bwMode="auto">
          <a:xfrm>
            <a:off x="1524000" y="2819400"/>
            <a:ext cx="5715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</a:t>
            </a:r>
            <a:r>
              <a:rPr lang="en-US">
                <a:solidFill>
                  <a:srgbClr val="FF3399"/>
                </a:solidFill>
              </a:rPr>
              <a:t>COUNT</a:t>
            </a:r>
            <a:r>
              <a:rPr lang="en-US"/>
              <a:t>(*) </a:t>
            </a:r>
            <a:r>
              <a:rPr lang="en-US">
                <a:solidFill>
                  <a:srgbClr val="0000CC"/>
                </a:solidFill>
              </a:rPr>
              <a:t>AS</a:t>
            </a:r>
            <a:r>
              <a:rPr lang="en-US"/>
              <a:t> SL_NV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NHANVIEN, PHONGBAN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PHG=MAPHG </a:t>
            </a:r>
            <a:r>
              <a:rPr lang="en-US">
                <a:solidFill>
                  <a:srgbClr val="777777"/>
                </a:solidFill>
              </a:rPr>
              <a:t>AND</a:t>
            </a:r>
            <a:r>
              <a:rPr lang="en-US"/>
              <a:t> TENPHG=</a:t>
            </a:r>
            <a:r>
              <a:rPr lang="en-US">
                <a:solidFill>
                  <a:srgbClr val="CC0000"/>
                </a:solidFill>
              </a:rPr>
              <a:t>‘Nghien cuu’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Cho biết số lượng nhân viên của từng phòng ban</a:t>
            </a:r>
          </a:p>
          <a:p>
            <a:pPr eaLnBrk="1" hangingPunct="1"/>
            <a:endParaRPr lang="en-US" smtClean="0"/>
          </a:p>
        </p:txBody>
      </p:sp>
      <p:sp>
        <p:nvSpPr>
          <p:cNvPr id="860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15</a:t>
            </a:r>
          </a:p>
        </p:txBody>
      </p:sp>
      <p:sp>
        <p:nvSpPr>
          <p:cNvPr id="1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1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40332-3D8F-46F1-9596-F7751C6D27E8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731246" name="Rectangle 110"/>
          <p:cNvSpPr>
            <a:spLocks noChangeArrowheads="1"/>
          </p:cNvSpPr>
          <p:nvPr/>
        </p:nvSpPr>
        <p:spPr bwMode="auto">
          <a:xfrm>
            <a:off x="76200" y="5867400"/>
            <a:ext cx="8915400" cy="304800"/>
          </a:xfrm>
          <a:prstGeom prst="rect">
            <a:avLst/>
          </a:prstGeom>
          <a:solidFill>
            <a:srgbClr val="CC99FF">
              <a:alpha val="79999"/>
            </a:srgbClr>
          </a:solidFill>
          <a:ln w="12700" algn="ctr">
            <a:solidFill>
              <a:srgbClr val="CC99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1247" name="Rectangle 111"/>
          <p:cNvSpPr>
            <a:spLocks noChangeArrowheads="1"/>
          </p:cNvSpPr>
          <p:nvPr/>
        </p:nvSpPr>
        <p:spPr bwMode="auto">
          <a:xfrm>
            <a:off x="76200" y="4953000"/>
            <a:ext cx="8915400" cy="8382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1248" name="Rectangle 112"/>
          <p:cNvSpPr>
            <a:spLocks noChangeArrowheads="1"/>
          </p:cNvSpPr>
          <p:nvPr/>
        </p:nvSpPr>
        <p:spPr bwMode="auto">
          <a:xfrm>
            <a:off x="76200" y="4038600"/>
            <a:ext cx="8915400" cy="8382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6025" name="Group 4"/>
          <p:cNvGrpSpPr>
            <a:grpSpLocks/>
          </p:cNvGrpSpPr>
          <p:nvPr/>
        </p:nvGrpSpPr>
        <p:grpSpPr bwMode="auto">
          <a:xfrm>
            <a:off x="2590800" y="2057400"/>
            <a:ext cx="2535238" cy="1295400"/>
            <a:chOff x="1296" y="1488"/>
            <a:chExt cx="1597" cy="816"/>
          </a:xfrm>
        </p:grpSpPr>
        <p:sp>
          <p:nvSpPr>
            <p:cNvPr id="86118" name="Line 5"/>
            <p:cNvSpPr>
              <a:spLocks noChangeShapeType="1"/>
            </p:cNvSpPr>
            <p:nvPr/>
          </p:nvSpPr>
          <p:spPr bwMode="auto">
            <a:xfrm>
              <a:off x="1344" y="1680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119" name="Text Box 6"/>
            <p:cNvSpPr txBox="1">
              <a:spLocks noChangeArrowheads="1"/>
            </p:cNvSpPr>
            <p:nvPr/>
          </p:nvSpPr>
          <p:spPr bwMode="auto">
            <a:xfrm>
              <a:off x="2208" y="148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SL_NV</a:t>
              </a:r>
            </a:p>
          </p:txBody>
        </p:sp>
        <p:sp>
          <p:nvSpPr>
            <p:cNvPr id="86120" name="Text Box 7"/>
            <p:cNvSpPr txBox="1">
              <a:spLocks noChangeArrowheads="1"/>
            </p:cNvSpPr>
            <p:nvPr/>
          </p:nvSpPr>
          <p:spPr bwMode="auto">
            <a:xfrm>
              <a:off x="1308" y="1728"/>
              <a:ext cx="9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5</a:t>
              </a:r>
            </a:p>
          </p:txBody>
        </p:sp>
        <p:sp>
          <p:nvSpPr>
            <p:cNvPr id="86121" name="Text Box 8"/>
            <p:cNvSpPr txBox="1">
              <a:spLocks noChangeArrowheads="1"/>
            </p:cNvSpPr>
            <p:nvPr/>
          </p:nvSpPr>
          <p:spPr bwMode="auto">
            <a:xfrm>
              <a:off x="1308" y="1920"/>
              <a:ext cx="9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4</a:t>
              </a:r>
            </a:p>
          </p:txBody>
        </p:sp>
        <p:sp>
          <p:nvSpPr>
            <p:cNvPr id="86122" name="Text Box 9"/>
            <p:cNvSpPr txBox="1">
              <a:spLocks noChangeArrowheads="1"/>
            </p:cNvSpPr>
            <p:nvPr/>
          </p:nvSpPr>
          <p:spPr bwMode="auto">
            <a:xfrm>
              <a:off x="2208" y="1728"/>
              <a:ext cx="6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</a:t>
              </a:r>
            </a:p>
          </p:txBody>
        </p:sp>
        <p:sp>
          <p:nvSpPr>
            <p:cNvPr id="86123" name="Text Box 10"/>
            <p:cNvSpPr txBox="1">
              <a:spLocks noChangeArrowheads="1"/>
            </p:cNvSpPr>
            <p:nvPr/>
          </p:nvSpPr>
          <p:spPr bwMode="auto">
            <a:xfrm>
              <a:off x="2208" y="1920"/>
              <a:ext cx="6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</a:t>
              </a:r>
            </a:p>
          </p:txBody>
        </p:sp>
        <p:sp>
          <p:nvSpPr>
            <p:cNvPr id="86124" name="Text Box 11"/>
            <p:cNvSpPr txBox="1">
              <a:spLocks noChangeArrowheads="1"/>
            </p:cNvSpPr>
            <p:nvPr/>
          </p:nvSpPr>
          <p:spPr bwMode="auto">
            <a:xfrm>
              <a:off x="1296" y="1488"/>
              <a:ext cx="8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PHG</a:t>
              </a:r>
            </a:p>
          </p:txBody>
        </p:sp>
        <p:sp>
          <p:nvSpPr>
            <p:cNvPr id="86125" name="Line 12"/>
            <p:cNvSpPr>
              <a:spLocks noChangeShapeType="1"/>
            </p:cNvSpPr>
            <p:nvPr/>
          </p:nvSpPr>
          <p:spPr bwMode="auto">
            <a:xfrm>
              <a:off x="2208" y="148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126" name="Text Box 13"/>
            <p:cNvSpPr txBox="1">
              <a:spLocks noChangeArrowheads="1"/>
            </p:cNvSpPr>
            <p:nvPr/>
          </p:nvSpPr>
          <p:spPr bwMode="auto">
            <a:xfrm>
              <a:off x="1308" y="2112"/>
              <a:ext cx="9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</a:t>
              </a:r>
            </a:p>
          </p:txBody>
        </p:sp>
        <p:sp>
          <p:nvSpPr>
            <p:cNvPr id="86127" name="Text Box 14"/>
            <p:cNvSpPr txBox="1">
              <a:spLocks noChangeArrowheads="1"/>
            </p:cNvSpPr>
            <p:nvPr/>
          </p:nvSpPr>
          <p:spPr bwMode="auto">
            <a:xfrm>
              <a:off x="2208" y="2112"/>
              <a:ext cx="6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</a:t>
              </a:r>
            </a:p>
          </p:txBody>
        </p:sp>
      </p:grpSp>
      <p:grpSp>
        <p:nvGrpSpPr>
          <p:cNvPr id="86026" name="Group 109"/>
          <p:cNvGrpSpPr>
            <a:grpSpLocks/>
          </p:cNvGrpSpPr>
          <p:nvPr/>
        </p:nvGrpSpPr>
        <p:grpSpPr bwMode="auto">
          <a:xfrm>
            <a:off x="76200" y="3657600"/>
            <a:ext cx="8991600" cy="2590800"/>
            <a:chOff x="48" y="2304"/>
            <a:chExt cx="5664" cy="1632"/>
          </a:xfrm>
        </p:grpSpPr>
        <p:sp>
          <p:nvSpPr>
            <p:cNvPr id="86027" name="Line 18"/>
            <p:cNvSpPr>
              <a:spLocks noChangeShapeType="1"/>
            </p:cNvSpPr>
            <p:nvPr/>
          </p:nvSpPr>
          <p:spPr bwMode="auto">
            <a:xfrm>
              <a:off x="48" y="2496"/>
              <a:ext cx="5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28" name="Text Box 19"/>
            <p:cNvSpPr txBox="1">
              <a:spLocks noChangeArrowheads="1"/>
            </p:cNvSpPr>
            <p:nvPr/>
          </p:nvSpPr>
          <p:spPr bwMode="auto">
            <a:xfrm>
              <a:off x="1728" y="23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TENNV</a:t>
              </a:r>
            </a:p>
          </p:txBody>
        </p:sp>
        <p:sp>
          <p:nvSpPr>
            <p:cNvPr id="86029" name="Text Box 20"/>
            <p:cNvSpPr txBox="1">
              <a:spLocks noChangeArrowheads="1"/>
            </p:cNvSpPr>
            <p:nvPr/>
          </p:nvSpPr>
          <p:spPr bwMode="auto">
            <a:xfrm>
              <a:off x="672" y="230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HONV</a:t>
              </a:r>
            </a:p>
          </p:txBody>
        </p:sp>
        <p:sp>
          <p:nvSpPr>
            <p:cNvPr id="86030" name="Text Box 21"/>
            <p:cNvSpPr txBox="1">
              <a:spLocks noChangeArrowheads="1"/>
            </p:cNvSpPr>
            <p:nvPr/>
          </p:nvSpPr>
          <p:spPr bwMode="auto">
            <a:xfrm>
              <a:off x="2256" y="2304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NGSINH</a:t>
              </a:r>
            </a:p>
          </p:txBody>
        </p:sp>
        <p:sp>
          <p:nvSpPr>
            <p:cNvPr id="86031" name="Text Box 22"/>
            <p:cNvSpPr txBox="1">
              <a:spLocks noChangeArrowheads="1"/>
            </p:cNvSpPr>
            <p:nvPr/>
          </p:nvSpPr>
          <p:spPr bwMode="auto">
            <a:xfrm>
              <a:off x="2976" y="2304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DCHI</a:t>
              </a:r>
            </a:p>
          </p:txBody>
        </p:sp>
        <p:sp>
          <p:nvSpPr>
            <p:cNvPr id="86032" name="Text Box 23"/>
            <p:cNvSpPr txBox="1">
              <a:spLocks noChangeArrowheads="1"/>
            </p:cNvSpPr>
            <p:nvPr/>
          </p:nvSpPr>
          <p:spPr bwMode="auto">
            <a:xfrm>
              <a:off x="3696" y="230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PHAI</a:t>
              </a:r>
            </a:p>
          </p:txBody>
        </p:sp>
        <p:sp>
          <p:nvSpPr>
            <p:cNvPr id="86033" name="Text Box 24"/>
            <p:cNvSpPr txBox="1">
              <a:spLocks noChangeArrowheads="1"/>
            </p:cNvSpPr>
            <p:nvPr/>
          </p:nvSpPr>
          <p:spPr bwMode="auto">
            <a:xfrm>
              <a:off x="4128" y="23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LUONG</a:t>
              </a:r>
            </a:p>
          </p:txBody>
        </p:sp>
        <p:sp>
          <p:nvSpPr>
            <p:cNvPr id="86034" name="Text Box 25"/>
            <p:cNvSpPr txBox="1">
              <a:spLocks noChangeArrowheads="1"/>
            </p:cNvSpPr>
            <p:nvPr/>
          </p:nvSpPr>
          <p:spPr bwMode="auto">
            <a:xfrm>
              <a:off x="5328" y="230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PHG</a:t>
              </a:r>
            </a:p>
          </p:txBody>
        </p:sp>
        <p:sp>
          <p:nvSpPr>
            <p:cNvPr id="86035" name="Text Box 26"/>
            <p:cNvSpPr txBox="1">
              <a:spLocks noChangeArrowheads="1"/>
            </p:cNvSpPr>
            <p:nvPr/>
          </p:nvSpPr>
          <p:spPr bwMode="auto">
            <a:xfrm>
              <a:off x="1728" y="254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Tung</a:t>
              </a:r>
            </a:p>
          </p:txBody>
        </p:sp>
        <p:sp>
          <p:nvSpPr>
            <p:cNvPr id="86036" name="Text Box 27"/>
            <p:cNvSpPr txBox="1">
              <a:spLocks noChangeArrowheads="1"/>
            </p:cNvSpPr>
            <p:nvPr/>
          </p:nvSpPr>
          <p:spPr bwMode="auto">
            <a:xfrm>
              <a:off x="672" y="254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Nguyen</a:t>
              </a:r>
            </a:p>
          </p:txBody>
        </p:sp>
        <p:sp>
          <p:nvSpPr>
            <p:cNvPr id="86037" name="Text Box 28"/>
            <p:cNvSpPr txBox="1">
              <a:spLocks noChangeArrowheads="1"/>
            </p:cNvSpPr>
            <p:nvPr/>
          </p:nvSpPr>
          <p:spPr bwMode="auto">
            <a:xfrm>
              <a:off x="2256" y="2544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12/08/1955</a:t>
              </a:r>
            </a:p>
          </p:txBody>
        </p:sp>
        <p:sp>
          <p:nvSpPr>
            <p:cNvPr id="86038" name="Text Box 29"/>
            <p:cNvSpPr txBox="1">
              <a:spLocks noChangeArrowheads="1"/>
            </p:cNvSpPr>
            <p:nvPr/>
          </p:nvSpPr>
          <p:spPr bwMode="auto">
            <a:xfrm>
              <a:off x="2976" y="2544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638 NVC Q5</a:t>
              </a:r>
            </a:p>
          </p:txBody>
        </p:sp>
        <p:sp>
          <p:nvSpPr>
            <p:cNvPr id="86039" name="Text Box 30"/>
            <p:cNvSpPr txBox="1">
              <a:spLocks noChangeArrowheads="1"/>
            </p:cNvSpPr>
            <p:nvPr/>
          </p:nvSpPr>
          <p:spPr bwMode="auto">
            <a:xfrm>
              <a:off x="3696" y="254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Nam</a:t>
              </a:r>
            </a:p>
          </p:txBody>
        </p:sp>
        <p:sp>
          <p:nvSpPr>
            <p:cNvPr id="86040" name="Text Box 31"/>
            <p:cNvSpPr txBox="1">
              <a:spLocks noChangeArrowheads="1"/>
            </p:cNvSpPr>
            <p:nvPr/>
          </p:nvSpPr>
          <p:spPr bwMode="auto">
            <a:xfrm>
              <a:off x="4128" y="254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40000</a:t>
              </a:r>
            </a:p>
          </p:txBody>
        </p:sp>
        <p:sp>
          <p:nvSpPr>
            <p:cNvPr id="86041" name="Text Box 32"/>
            <p:cNvSpPr txBox="1">
              <a:spLocks noChangeArrowheads="1"/>
            </p:cNvSpPr>
            <p:nvPr/>
          </p:nvSpPr>
          <p:spPr bwMode="auto">
            <a:xfrm>
              <a:off x="5328" y="254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5</a:t>
              </a:r>
            </a:p>
          </p:txBody>
        </p:sp>
        <p:sp>
          <p:nvSpPr>
            <p:cNvPr id="86042" name="Text Box 33"/>
            <p:cNvSpPr txBox="1">
              <a:spLocks noChangeArrowheads="1"/>
            </p:cNvSpPr>
            <p:nvPr/>
          </p:nvSpPr>
          <p:spPr bwMode="auto">
            <a:xfrm>
              <a:off x="1728" y="273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Hung</a:t>
              </a:r>
            </a:p>
          </p:txBody>
        </p:sp>
        <p:sp>
          <p:nvSpPr>
            <p:cNvPr id="86043" name="Text Box 34"/>
            <p:cNvSpPr txBox="1">
              <a:spLocks noChangeArrowheads="1"/>
            </p:cNvSpPr>
            <p:nvPr/>
          </p:nvSpPr>
          <p:spPr bwMode="auto">
            <a:xfrm>
              <a:off x="672" y="2736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Nguyen</a:t>
              </a:r>
            </a:p>
          </p:txBody>
        </p:sp>
        <p:sp>
          <p:nvSpPr>
            <p:cNvPr id="86044" name="Text Box 35"/>
            <p:cNvSpPr txBox="1">
              <a:spLocks noChangeArrowheads="1"/>
            </p:cNvSpPr>
            <p:nvPr/>
          </p:nvSpPr>
          <p:spPr bwMode="auto">
            <a:xfrm>
              <a:off x="2256" y="2736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09/15/1962</a:t>
              </a:r>
            </a:p>
          </p:txBody>
        </p:sp>
        <p:sp>
          <p:nvSpPr>
            <p:cNvPr id="86045" name="Text Box 36"/>
            <p:cNvSpPr txBox="1">
              <a:spLocks noChangeArrowheads="1"/>
            </p:cNvSpPr>
            <p:nvPr/>
          </p:nvSpPr>
          <p:spPr bwMode="auto">
            <a:xfrm>
              <a:off x="2976" y="2736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Ba Ria VT</a:t>
              </a:r>
            </a:p>
          </p:txBody>
        </p:sp>
        <p:sp>
          <p:nvSpPr>
            <p:cNvPr id="86046" name="Text Box 37"/>
            <p:cNvSpPr txBox="1">
              <a:spLocks noChangeArrowheads="1"/>
            </p:cNvSpPr>
            <p:nvPr/>
          </p:nvSpPr>
          <p:spPr bwMode="auto">
            <a:xfrm>
              <a:off x="3696" y="273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Nam</a:t>
              </a:r>
            </a:p>
          </p:txBody>
        </p:sp>
        <p:sp>
          <p:nvSpPr>
            <p:cNvPr id="86047" name="Text Box 38"/>
            <p:cNvSpPr txBox="1">
              <a:spLocks noChangeArrowheads="1"/>
            </p:cNvSpPr>
            <p:nvPr/>
          </p:nvSpPr>
          <p:spPr bwMode="auto">
            <a:xfrm>
              <a:off x="4128" y="273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38000</a:t>
              </a:r>
            </a:p>
          </p:txBody>
        </p:sp>
        <p:sp>
          <p:nvSpPr>
            <p:cNvPr id="86048" name="Text Box 39"/>
            <p:cNvSpPr txBox="1">
              <a:spLocks noChangeArrowheads="1"/>
            </p:cNvSpPr>
            <p:nvPr/>
          </p:nvSpPr>
          <p:spPr bwMode="auto">
            <a:xfrm>
              <a:off x="5328" y="273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5</a:t>
              </a:r>
            </a:p>
          </p:txBody>
        </p:sp>
        <p:sp>
          <p:nvSpPr>
            <p:cNvPr id="86049" name="Text Box 40"/>
            <p:cNvSpPr txBox="1">
              <a:spLocks noChangeArrowheads="1"/>
            </p:cNvSpPr>
            <p:nvPr/>
          </p:nvSpPr>
          <p:spPr bwMode="auto">
            <a:xfrm>
              <a:off x="48" y="254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333445555</a:t>
              </a:r>
            </a:p>
          </p:txBody>
        </p:sp>
        <p:sp>
          <p:nvSpPr>
            <p:cNvPr id="86050" name="Text Box 41"/>
            <p:cNvSpPr txBox="1">
              <a:spLocks noChangeArrowheads="1"/>
            </p:cNvSpPr>
            <p:nvPr/>
          </p:nvSpPr>
          <p:spPr bwMode="auto">
            <a:xfrm>
              <a:off x="48" y="273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987987987</a:t>
              </a:r>
            </a:p>
          </p:txBody>
        </p:sp>
        <p:sp>
          <p:nvSpPr>
            <p:cNvPr id="86051" name="Text Box 42"/>
            <p:cNvSpPr txBox="1">
              <a:spLocks noChangeArrowheads="1"/>
            </p:cNvSpPr>
            <p:nvPr/>
          </p:nvSpPr>
          <p:spPr bwMode="auto">
            <a:xfrm>
              <a:off x="48" y="230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MANV</a:t>
              </a:r>
            </a:p>
          </p:txBody>
        </p:sp>
        <p:sp>
          <p:nvSpPr>
            <p:cNvPr id="86052" name="Text Box 43"/>
            <p:cNvSpPr txBox="1">
              <a:spLocks noChangeArrowheads="1"/>
            </p:cNvSpPr>
            <p:nvPr/>
          </p:nvSpPr>
          <p:spPr bwMode="auto">
            <a:xfrm>
              <a:off x="4656" y="230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MA_NQL</a:t>
              </a:r>
            </a:p>
          </p:txBody>
        </p:sp>
        <p:sp>
          <p:nvSpPr>
            <p:cNvPr id="86053" name="Text Box 44"/>
            <p:cNvSpPr txBox="1">
              <a:spLocks noChangeArrowheads="1"/>
            </p:cNvSpPr>
            <p:nvPr/>
          </p:nvSpPr>
          <p:spPr bwMode="auto">
            <a:xfrm>
              <a:off x="4656" y="254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888665555</a:t>
              </a:r>
            </a:p>
          </p:txBody>
        </p:sp>
        <p:sp>
          <p:nvSpPr>
            <p:cNvPr id="86054" name="Text Box 45"/>
            <p:cNvSpPr txBox="1">
              <a:spLocks noChangeArrowheads="1"/>
            </p:cNvSpPr>
            <p:nvPr/>
          </p:nvSpPr>
          <p:spPr bwMode="auto">
            <a:xfrm>
              <a:off x="4656" y="273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333445555</a:t>
              </a:r>
            </a:p>
          </p:txBody>
        </p:sp>
        <p:grpSp>
          <p:nvGrpSpPr>
            <p:cNvPr id="86055" name="Group 46"/>
            <p:cNvGrpSpPr>
              <a:grpSpLocks/>
            </p:cNvGrpSpPr>
            <p:nvPr/>
          </p:nvGrpSpPr>
          <p:grpSpPr bwMode="auto">
            <a:xfrm>
              <a:off x="720" y="2304"/>
              <a:ext cx="4608" cy="1632"/>
              <a:chOff x="720" y="2784"/>
              <a:chExt cx="4608" cy="1008"/>
            </a:xfrm>
          </p:grpSpPr>
          <p:sp>
            <p:nvSpPr>
              <p:cNvPr id="86109" name="Line 47"/>
              <p:cNvSpPr>
                <a:spLocks noChangeShapeType="1"/>
              </p:cNvSpPr>
              <p:nvPr/>
            </p:nvSpPr>
            <p:spPr bwMode="auto">
              <a:xfrm>
                <a:off x="1728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110" name="Line 48"/>
              <p:cNvSpPr>
                <a:spLocks noChangeShapeType="1"/>
              </p:cNvSpPr>
              <p:nvPr/>
            </p:nvSpPr>
            <p:spPr bwMode="auto">
              <a:xfrm>
                <a:off x="2256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111" name="Line 49"/>
              <p:cNvSpPr>
                <a:spLocks noChangeShapeType="1"/>
              </p:cNvSpPr>
              <p:nvPr/>
            </p:nvSpPr>
            <p:spPr bwMode="auto">
              <a:xfrm>
                <a:off x="2976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112" name="Line 50"/>
              <p:cNvSpPr>
                <a:spLocks noChangeShapeType="1"/>
              </p:cNvSpPr>
              <p:nvPr/>
            </p:nvSpPr>
            <p:spPr bwMode="auto">
              <a:xfrm>
                <a:off x="3696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113" name="Line 51"/>
              <p:cNvSpPr>
                <a:spLocks noChangeShapeType="1"/>
              </p:cNvSpPr>
              <p:nvPr/>
            </p:nvSpPr>
            <p:spPr bwMode="auto">
              <a:xfrm>
                <a:off x="4128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114" name="Line 52"/>
              <p:cNvSpPr>
                <a:spLocks noChangeShapeType="1"/>
              </p:cNvSpPr>
              <p:nvPr/>
            </p:nvSpPr>
            <p:spPr bwMode="auto">
              <a:xfrm>
                <a:off x="4656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115" name="Line 53"/>
              <p:cNvSpPr>
                <a:spLocks noChangeShapeType="1"/>
              </p:cNvSpPr>
              <p:nvPr/>
            </p:nvSpPr>
            <p:spPr bwMode="auto">
              <a:xfrm>
                <a:off x="1200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116" name="Line 54"/>
              <p:cNvSpPr>
                <a:spLocks noChangeShapeType="1"/>
              </p:cNvSpPr>
              <p:nvPr/>
            </p:nvSpPr>
            <p:spPr bwMode="auto">
              <a:xfrm>
                <a:off x="5328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117" name="Line 55"/>
              <p:cNvSpPr>
                <a:spLocks noChangeShapeType="1"/>
              </p:cNvSpPr>
              <p:nvPr/>
            </p:nvSpPr>
            <p:spPr bwMode="auto">
              <a:xfrm>
                <a:off x="720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6056" name="Text Box 56"/>
            <p:cNvSpPr txBox="1">
              <a:spLocks noChangeArrowheads="1"/>
            </p:cNvSpPr>
            <p:nvPr/>
          </p:nvSpPr>
          <p:spPr bwMode="auto">
            <a:xfrm>
              <a:off x="1200" y="23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TENLOT</a:t>
              </a:r>
            </a:p>
          </p:txBody>
        </p:sp>
        <p:sp>
          <p:nvSpPr>
            <p:cNvPr id="86057" name="Text Box 57"/>
            <p:cNvSpPr txBox="1">
              <a:spLocks noChangeArrowheads="1"/>
            </p:cNvSpPr>
            <p:nvPr/>
          </p:nvSpPr>
          <p:spPr bwMode="auto">
            <a:xfrm>
              <a:off x="1200" y="254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Thanh</a:t>
              </a:r>
            </a:p>
          </p:txBody>
        </p:sp>
        <p:sp>
          <p:nvSpPr>
            <p:cNvPr id="86058" name="Text Box 58"/>
            <p:cNvSpPr txBox="1">
              <a:spLocks noChangeArrowheads="1"/>
            </p:cNvSpPr>
            <p:nvPr/>
          </p:nvSpPr>
          <p:spPr bwMode="auto">
            <a:xfrm>
              <a:off x="1200" y="273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Manh</a:t>
              </a:r>
            </a:p>
          </p:txBody>
        </p:sp>
        <p:sp>
          <p:nvSpPr>
            <p:cNvPr id="86059" name="Text Box 59"/>
            <p:cNvSpPr txBox="1">
              <a:spLocks noChangeArrowheads="1"/>
            </p:cNvSpPr>
            <p:nvPr/>
          </p:nvSpPr>
          <p:spPr bwMode="auto">
            <a:xfrm>
              <a:off x="1728" y="292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Tam</a:t>
              </a:r>
            </a:p>
          </p:txBody>
        </p:sp>
        <p:sp>
          <p:nvSpPr>
            <p:cNvPr id="86060" name="Text Box 60"/>
            <p:cNvSpPr txBox="1">
              <a:spLocks noChangeArrowheads="1"/>
            </p:cNvSpPr>
            <p:nvPr/>
          </p:nvSpPr>
          <p:spPr bwMode="auto">
            <a:xfrm>
              <a:off x="672" y="2928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Tran</a:t>
              </a:r>
            </a:p>
          </p:txBody>
        </p:sp>
        <p:sp>
          <p:nvSpPr>
            <p:cNvPr id="86061" name="Text Box 61"/>
            <p:cNvSpPr txBox="1">
              <a:spLocks noChangeArrowheads="1"/>
            </p:cNvSpPr>
            <p:nvPr/>
          </p:nvSpPr>
          <p:spPr bwMode="auto">
            <a:xfrm>
              <a:off x="2256" y="2928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07/31/1972</a:t>
              </a:r>
            </a:p>
          </p:txBody>
        </p:sp>
        <p:sp>
          <p:nvSpPr>
            <p:cNvPr id="86062" name="Text Box 62"/>
            <p:cNvSpPr txBox="1">
              <a:spLocks noChangeArrowheads="1"/>
            </p:cNvSpPr>
            <p:nvPr/>
          </p:nvSpPr>
          <p:spPr bwMode="auto">
            <a:xfrm>
              <a:off x="2976" y="2928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543 MTL Q1</a:t>
              </a:r>
            </a:p>
          </p:txBody>
        </p:sp>
        <p:sp>
          <p:nvSpPr>
            <p:cNvPr id="86063" name="Text Box 63"/>
            <p:cNvSpPr txBox="1">
              <a:spLocks noChangeArrowheads="1"/>
            </p:cNvSpPr>
            <p:nvPr/>
          </p:nvSpPr>
          <p:spPr bwMode="auto">
            <a:xfrm>
              <a:off x="3696" y="292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Nu</a:t>
              </a:r>
            </a:p>
          </p:txBody>
        </p:sp>
        <p:sp>
          <p:nvSpPr>
            <p:cNvPr id="86064" name="Text Box 64"/>
            <p:cNvSpPr txBox="1">
              <a:spLocks noChangeArrowheads="1"/>
            </p:cNvSpPr>
            <p:nvPr/>
          </p:nvSpPr>
          <p:spPr bwMode="auto">
            <a:xfrm>
              <a:off x="4128" y="292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25000</a:t>
              </a:r>
            </a:p>
          </p:txBody>
        </p:sp>
        <p:sp>
          <p:nvSpPr>
            <p:cNvPr id="86065" name="Text Box 65"/>
            <p:cNvSpPr txBox="1">
              <a:spLocks noChangeArrowheads="1"/>
            </p:cNvSpPr>
            <p:nvPr/>
          </p:nvSpPr>
          <p:spPr bwMode="auto">
            <a:xfrm>
              <a:off x="5328" y="292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5</a:t>
              </a:r>
            </a:p>
          </p:txBody>
        </p:sp>
        <p:sp>
          <p:nvSpPr>
            <p:cNvPr id="86066" name="Text Box 66"/>
            <p:cNvSpPr txBox="1">
              <a:spLocks noChangeArrowheads="1"/>
            </p:cNvSpPr>
            <p:nvPr/>
          </p:nvSpPr>
          <p:spPr bwMode="auto">
            <a:xfrm>
              <a:off x="1728" y="312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Hang</a:t>
              </a:r>
            </a:p>
          </p:txBody>
        </p:sp>
        <p:sp>
          <p:nvSpPr>
            <p:cNvPr id="86067" name="Text Box 67"/>
            <p:cNvSpPr txBox="1">
              <a:spLocks noChangeArrowheads="1"/>
            </p:cNvSpPr>
            <p:nvPr/>
          </p:nvSpPr>
          <p:spPr bwMode="auto">
            <a:xfrm>
              <a:off x="672" y="3120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Bui</a:t>
              </a:r>
            </a:p>
          </p:txBody>
        </p:sp>
        <p:sp>
          <p:nvSpPr>
            <p:cNvPr id="86068" name="Text Box 68"/>
            <p:cNvSpPr txBox="1">
              <a:spLocks noChangeArrowheads="1"/>
            </p:cNvSpPr>
            <p:nvPr/>
          </p:nvSpPr>
          <p:spPr bwMode="auto">
            <a:xfrm>
              <a:off x="2256" y="3120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07/19/1968</a:t>
              </a:r>
            </a:p>
          </p:txBody>
        </p:sp>
        <p:sp>
          <p:nvSpPr>
            <p:cNvPr id="86069" name="Text Box 69"/>
            <p:cNvSpPr txBox="1">
              <a:spLocks noChangeArrowheads="1"/>
            </p:cNvSpPr>
            <p:nvPr/>
          </p:nvSpPr>
          <p:spPr bwMode="auto">
            <a:xfrm>
              <a:off x="2976" y="3120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33 NTH Q1</a:t>
              </a:r>
            </a:p>
          </p:txBody>
        </p:sp>
        <p:sp>
          <p:nvSpPr>
            <p:cNvPr id="86070" name="Text Box 70"/>
            <p:cNvSpPr txBox="1">
              <a:spLocks noChangeArrowheads="1"/>
            </p:cNvSpPr>
            <p:nvPr/>
          </p:nvSpPr>
          <p:spPr bwMode="auto">
            <a:xfrm>
              <a:off x="3696" y="312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Nu</a:t>
              </a:r>
            </a:p>
          </p:txBody>
        </p:sp>
        <p:sp>
          <p:nvSpPr>
            <p:cNvPr id="86071" name="Text Box 71"/>
            <p:cNvSpPr txBox="1">
              <a:spLocks noChangeArrowheads="1"/>
            </p:cNvSpPr>
            <p:nvPr/>
          </p:nvSpPr>
          <p:spPr bwMode="auto">
            <a:xfrm>
              <a:off x="4128" y="312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38000</a:t>
              </a:r>
            </a:p>
          </p:txBody>
        </p:sp>
        <p:sp>
          <p:nvSpPr>
            <p:cNvPr id="86072" name="Text Box 72"/>
            <p:cNvSpPr txBox="1">
              <a:spLocks noChangeArrowheads="1"/>
            </p:cNvSpPr>
            <p:nvPr/>
          </p:nvSpPr>
          <p:spPr bwMode="auto">
            <a:xfrm>
              <a:off x="5328" y="312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4</a:t>
              </a:r>
            </a:p>
          </p:txBody>
        </p:sp>
        <p:sp>
          <p:nvSpPr>
            <p:cNvPr id="86073" name="Text Box 73"/>
            <p:cNvSpPr txBox="1">
              <a:spLocks noChangeArrowheads="1"/>
            </p:cNvSpPr>
            <p:nvPr/>
          </p:nvSpPr>
          <p:spPr bwMode="auto">
            <a:xfrm>
              <a:off x="48" y="292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453453453</a:t>
              </a:r>
            </a:p>
          </p:txBody>
        </p:sp>
        <p:sp>
          <p:nvSpPr>
            <p:cNvPr id="86074" name="Text Box 74"/>
            <p:cNvSpPr txBox="1">
              <a:spLocks noChangeArrowheads="1"/>
            </p:cNvSpPr>
            <p:nvPr/>
          </p:nvSpPr>
          <p:spPr bwMode="auto">
            <a:xfrm>
              <a:off x="48" y="312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999887777</a:t>
              </a:r>
            </a:p>
          </p:txBody>
        </p:sp>
        <p:sp>
          <p:nvSpPr>
            <p:cNvPr id="86075" name="Text Box 75"/>
            <p:cNvSpPr txBox="1">
              <a:spLocks noChangeArrowheads="1"/>
            </p:cNvSpPr>
            <p:nvPr/>
          </p:nvSpPr>
          <p:spPr bwMode="auto">
            <a:xfrm>
              <a:off x="4656" y="292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333445555</a:t>
              </a:r>
            </a:p>
          </p:txBody>
        </p:sp>
        <p:sp>
          <p:nvSpPr>
            <p:cNvPr id="86076" name="Text Box 76"/>
            <p:cNvSpPr txBox="1">
              <a:spLocks noChangeArrowheads="1"/>
            </p:cNvSpPr>
            <p:nvPr/>
          </p:nvSpPr>
          <p:spPr bwMode="auto">
            <a:xfrm>
              <a:off x="4656" y="312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987654321</a:t>
              </a:r>
            </a:p>
          </p:txBody>
        </p:sp>
        <p:sp>
          <p:nvSpPr>
            <p:cNvPr id="86077" name="Text Box 77"/>
            <p:cNvSpPr txBox="1">
              <a:spLocks noChangeArrowheads="1"/>
            </p:cNvSpPr>
            <p:nvPr/>
          </p:nvSpPr>
          <p:spPr bwMode="auto">
            <a:xfrm>
              <a:off x="1200" y="292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Thanh</a:t>
              </a:r>
            </a:p>
          </p:txBody>
        </p:sp>
        <p:sp>
          <p:nvSpPr>
            <p:cNvPr id="86078" name="Text Box 78"/>
            <p:cNvSpPr txBox="1">
              <a:spLocks noChangeArrowheads="1"/>
            </p:cNvSpPr>
            <p:nvPr/>
          </p:nvSpPr>
          <p:spPr bwMode="auto">
            <a:xfrm>
              <a:off x="1200" y="312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Ngoc</a:t>
              </a:r>
            </a:p>
          </p:txBody>
        </p:sp>
        <p:sp>
          <p:nvSpPr>
            <p:cNvPr id="86079" name="Text Box 79"/>
            <p:cNvSpPr txBox="1">
              <a:spLocks noChangeArrowheads="1"/>
            </p:cNvSpPr>
            <p:nvPr/>
          </p:nvSpPr>
          <p:spPr bwMode="auto">
            <a:xfrm>
              <a:off x="1728" y="331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Nhu</a:t>
              </a:r>
            </a:p>
          </p:txBody>
        </p:sp>
        <p:sp>
          <p:nvSpPr>
            <p:cNvPr id="86080" name="Text Box 80"/>
            <p:cNvSpPr txBox="1">
              <a:spLocks noChangeArrowheads="1"/>
            </p:cNvSpPr>
            <p:nvPr/>
          </p:nvSpPr>
          <p:spPr bwMode="auto">
            <a:xfrm>
              <a:off x="672" y="3312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Le</a:t>
              </a:r>
            </a:p>
          </p:txBody>
        </p:sp>
        <p:sp>
          <p:nvSpPr>
            <p:cNvPr id="86081" name="Text Box 81"/>
            <p:cNvSpPr txBox="1">
              <a:spLocks noChangeArrowheads="1"/>
            </p:cNvSpPr>
            <p:nvPr/>
          </p:nvSpPr>
          <p:spPr bwMode="auto">
            <a:xfrm>
              <a:off x="2256" y="3312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07620/1951</a:t>
              </a:r>
            </a:p>
          </p:txBody>
        </p:sp>
        <p:sp>
          <p:nvSpPr>
            <p:cNvPr id="86082" name="Text Box 82"/>
            <p:cNvSpPr txBox="1">
              <a:spLocks noChangeArrowheads="1"/>
            </p:cNvSpPr>
            <p:nvPr/>
          </p:nvSpPr>
          <p:spPr bwMode="auto">
            <a:xfrm>
              <a:off x="2976" y="3312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219 TD Q3</a:t>
              </a:r>
            </a:p>
          </p:txBody>
        </p:sp>
        <p:sp>
          <p:nvSpPr>
            <p:cNvPr id="86083" name="Text Box 83"/>
            <p:cNvSpPr txBox="1">
              <a:spLocks noChangeArrowheads="1"/>
            </p:cNvSpPr>
            <p:nvPr/>
          </p:nvSpPr>
          <p:spPr bwMode="auto">
            <a:xfrm>
              <a:off x="3696" y="3312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Nu</a:t>
              </a:r>
            </a:p>
          </p:txBody>
        </p:sp>
        <p:sp>
          <p:nvSpPr>
            <p:cNvPr id="86084" name="Text Box 84"/>
            <p:cNvSpPr txBox="1">
              <a:spLocks noChangeArrowheads="1"/>
            </p:cNvSpPr>
            <p:nvPr/>
          </p:nvSpPr>
          <p:spPr bwMode="auto">
            <a:xfrm>
              <a:off x="4128" y="331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43000</a:t>
              </a:r>
            </a:p>
          </p:txBody>
        </p:sp>
        <p:sp>
          <p:nvSpPr>
            <p:cNvPr id="86085" name="Text Box 85"/>
            <p:cNvSpPr txBox="1">
              <a:spLocks noChangeArrowheads="1"/>
            </p:cNvSpPr>
            <p:nvPr/>
          </p:nvSpPr>
          <p:spPr bwMode="auto">
            <a:xfrm>
              <a:off x="5328" y="331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4</a:t>
              </a:r>
            </a:p>
          </p:txBody>
        </p:sp>
        <p:sp>
          <p:nvSpPr>
            <p:cNvPr id="86086" name="Text Box 86"/>
            <p:cNvSpPr txBox="1">
              <a:spLocks noChangeArrowheads="1"/>
            </p:cNvSpPr>
            <p:nvPr/>
          </p:nvSpPr>
          <p:spPr bwMode="auto">
            <a:xfrm>
              <a:off x="48" y="331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987654321</a:t>
              </a:r>
            </a:p>
          </p:txBody>
        </p:sp>
        <p:sp>
          <p:nvSpPr>
            <p:cNvPr id="86087" name="Text Box 87"/>
            <p:cNvSpPr txBox="1">
              <a:spLocks noChangeArrowheads="1"/>
            </p:cNvSpPr>
            <p:nvPr/>
          </p:nvSpPr>
          <p:spPr bwMode="auto">
            <a:xfrm>
              <a:off x="4656" y="331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888665555</a:t>
              </a:r>
            </a:p>
          </p:txBody>
        </p:sp>
        <p:sp>
          <p:nvSpPr>
            <p:cNvPr id="86088" name="Text Box 88"/>
            <p:cNvSpPr txBox="1">
              <a:spLocks noChangeArrowheads="1"/>
            </p:cNvSpPr>
            <p:nvPr/>
          </p:nvSpPr>
          <p:spPr bwMode="auto">
            <a:xfrm>
              <a:off x="1200" y="331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Quynh</a:t>
              </a:r>
            </a:p>
          </p:txBody>
        </p:sp>
        <p:sp>
          <p:nvSpPr>
            <p:cNvPr id="86089" name="Text Box 89"/>
            <p:cNvSpPr txBox="1">
              <a:spLocks noChangeArrowheads="1"/>
            </p:cNvSpPr>
            <p:nvPr/>
          </p:nvSpPr>
          <p:spPr bwMode="auto">
            <a:xfrm>
              <a:off x="1728" y="35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Quang</a:t>
              </a:r>
            </a:p>
          </p:txBody>
        </p:sp>
        <p:sp>
          <p:nvSpPr>
            <p:cNvPr id="86090" name="Text Box 90"/>
            <p:cNvSpPr txBox="1">
              <a:spLocks noChangeArrowheads="1"/>
            </p:cNvSpPr>
            <p:nvPr/>
          </p:nvSpPr>
          <p:spPr bwMode="auto">
            <a:xfrm>
              <a:off x="672" y="350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Tran</a:t>
              </a:r>
            </a:p>
          </p:txBody>
        </p:sp>
        <p:sp>
          <p:nvSpPr>
            <p:cNvPr id="86091" name="Text Box 91"/>
            <p:cNvSpPr txBox="1">
              <a:spLocks noChangeArrowheads="1"/>
            </p:cNvSpPr>
            <p:nvPr/>
          </p:nvSpPr>
          <p:spPr bwMode="auto">
            <a:xfrm>
              <a:off x="2256" y="3504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04/08/1969</a:t>
              </a:r>
            </a:p>
          </p:txBody>
        </p:sp>
        <p:sp>
          <p:nvSpPr>
            <p:cNvPr id="86092" name="Text Box 92"/>
            <p:cNvSpPr txBox="1">
              <a:spLocks noChangeArrowheads="1"/>
            </p:cNvSpPr>
            <p:nvPr/>
          </p:nvSpPr>
          <p:spPr bwMode="auto">
            <a:xfrm>
              <a:off x="2976" y="3504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980 LHP Q5</a:t>
              </a:r>
            </a:p>
          </p:txBody>
        </p:sp>
        <p:sp>
          <p:nvSpPr>
            <p:cNvPr id="86093" name="Text Box 93"/>
            <p:cNvSpPr txBox="1">
              <a:spLocks noChangeArrowheads="1"/>
            </p:cNvSpPr>
            <p:nvPr/>
          </p:nvSpPr>
          <p:spPr bwMode="auto">
            <a:xfrm>
              <a:off x="3696" y="350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Nam</a:t>
              </a:r>
            </a:p>
          </p:txBody>
        </p:sp>
        <p:sp>
          <p:nvSpPr>
            <p:cNvPr id="86094" name="Text Box 94"/>
            <p:cNvSpPr txBox="1">
              <a:spLocks noChangeArrowheads="1"/>
            </p:cNvSpPr>
            <p:nvPr/>
          </p:nvSpPr>
          <p:spPr bwMode="auto">
            <a:xfrm>
              <a:off x="4128" y="35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25000</a:t>
              </a:r>
            </a:p>
          </p:txBody>
        </p:sp>
        <p:sp>
          <p:nvSpPr>
            <p:cNvPr id="86095" name="Text Box 95"/>
            <p:cNvSpPr txBox="1">
              <a:spLocks noChangeArrowheads="1"/>
            </p:cNvSpPr>
            <p:nvPr/>
          </p:nvSpPr>
          <p:spPr bwMode="auto">
            <a:xfrm>
              <a:off x="5328" y="350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4</a:t>
              </a:r>
            </a:p>
          </p:txBody>
        </p:sp>
        <p:sp>
          <p:nvSpPr>
            <p:cNvPr id="86096" name="Text Box 96"/>
            <p:cNvSpPr txBox="1">
              <a:spLocks noChangeArrowheads="1"/>
            </p:cNvSpPr>
            <p:nvPr/>
          </p:nvSpPr>
          <p:spPr bwMode="auto">
            <a:xfrm>
              <a:off x="1728" y="369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Vinh</a:t>
              </a:r>
            </a:p>
          </p:txBody>
        </p:sp>
        <p:sp>
          <p:nvSpPr>
            <p:cNvPr id="86097" name="Text Box 97"/>
            <p:cNvSpPr txBox="1">
              <a:spLocks noChangeArrowheads="1"/>
            </p:cNvSpPr>
            <p:nvPr/>
          </p:nvSpPr>
          <p:spPr bwMode="auto">
            <a:xfrm>
              <a:off x="672" y="3696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Pham</a:t>
              </a:r>
            </a:p>
          </p:txBody>
        </p:sp>
        <p:sp>
          <p:nvSpPr>
            <p:cNvPr id="86098" name="Text Box 98"/>
            <p:cNvSpPr txBox="1">
              <a:spLocks noChangeArrowheads="1"/>
            </p:cNvSpPr>
            <p:nvPr/>
          </p:nvSpPr>
          <p:spPr bwMode="auto">
            <a:xfrm>
              <a:off x="2256" y="3696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11/10/1945</a:t>
              </a:r>
            </a:p>
          </p:txBody>
        </p:sp>
        <p:sp>
          <p:nvSpPr>
            <p:cNvPr id="86099" name="Text Box 99"/>
            <p:cNvSpPr txBox="1">
              <a:spLocks noChangeArrowheads="1"/>
            </p:cNvSpPr>
            <p:nvPr/>
          </p:nvSpPr>
          <p:spPr bwMode="auto">
            <a:xfrm>
              <a:off x="2976" y="3696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450 TV HN</a:t>
              </a:r>
            </a:p>
          </p:txBody>
        </p:sp>
        <p:sp>
          <p:nvSpPr>
            <p:cNvPr id="86100" name="Text Box 100"/>
            <p:cNvSpPr txBox="1">
              <a:spLocks noChangeArrowheads="1"/>
            </p:cNvSpPr>
            <p:nvPr/>
          </p:nvSpPr>
          <p:spPr bwMode="auto">
            <a:xfrm>
              <a:off x="3696" y="369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Nam</a:t>
              </a:r>
            </a:p>
          </p:txBody>
        </p:sp>
        <p:sp>
          <p:nvSpPr>
            <p:cNvPr id="86101" name="Text Box 101"/>
            <p:cNvSpPr txBox="1">
              <a:spLocks noChangeArrowheads="1"/>
            </p:cNvSpPr>
            <p:nvPr/>
          </p:nvSpPr>
          <p:spPr bwMode="auto">
            <a:xfrm>
              <a:off x="4128" y="369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55000</a:t>
              </a:r>
            </a:p>
          </p:txBody>
        </p:sp>
        <p:sp>
          <p:nvSpPr>
            <p:cNvPr id="86102" name="Text Box 102"/>
            <p:cNvSpPr txBox="1">
              <a:spLocks noChangeArrowheads="1"/>
            </p:cNvSpPr>
            <p:nvPr/>
          </p:nvSpPr>
          <p:spPr bwMode="auto">
            <a:xfrm>
              <a:off x="5328" y="369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</a:t>
              </a:r>
            </a:p>
          </p:txBody>
        </p:sp>
        <p:sp>
          <p:nvSpPr>
            <p:cNvPr id="86103" name="Text Box 103"/>
            <p:cNvSpPr txBox="1">
              <a:spLocks noChangeArrowheads="1"/>
            </p:cNvSpPr>
            <p:nvPr/>
          </p:nvSpPr>
          <p:spPr bwMode="auto">
            <a:xfrm>
              <a:off x="48" y="350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987987987</a:t>
              </a:r>
            </a:p>
          </p:txBody>
        </p:sp>
        <p:sp>
          <p:nvSpPr>
            <p:cNvPr id="86104" name="Text Box 104"/>
            <p:cNvSpPr txBox="1">
              <a:spLocks noChangeArrowheads="1"/>
            </p:cNvSpPr>
            <p:nvPr/>
          </p:nvSpPr>
          <p:spPr bwMode="auto">
            <a:xfrm>
              <a:off x="48" y="369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888665555</a:t>
              </a:r>
            </a:p>
          </p:txBody>
        </p:sp>
        <p:sp>
          <p:nvSpPr>
            <p:cNvPr id="86105" name="Text Box 105"/>
            <p:cNvSpPr txBox="1">
              <a:spLocks noChangeArrowheads="1"/>
            </p:cNvSpPr>
            <p:nvPr/>
          </p:nvSpPr>
          <p:spPr bwMode="auto">
            <a:xfrm>
              <a:off x="4656" y="350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987654321</a:t>
              </a:r>
            </a:p>
          </p:txBody>
        </p:sp>
        <p:sp>
          <p:nvSpPr>
            <p:cNvPr id="86106" name="Text Box 106"/>
            <p:cNvSpPr txBox="1">
              <a:spLocks noChangeArrowheads="1"/>
            </p:cNvSpPr>
            <p:nvPr/>
          </p:nvSpPr>
          <p:spPr bwMode="auto">
            <a:xfrm>
              <a:off x="4656" y="369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NULL</a:t>
              </a:r>
            </a:p>
          </p:txBody>
        </p:sp>
        <p:sp>
          <p:nvSpPr>
            <p:cNvPr id="86107" name="Text Box 107"/>
            <p:cNvSpPr txBox="1">
              <a:spLocks noChangeArrowheads="1"/>
            </p:cNvSpPr>
            <p:nvPr/>
          </p:nvSpPr>
          <p:spPr bwMode="auto">
            <a:xfrm>
              <a:off x="1200" y="35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Hong</a:t>
              </a:r>
            </a:p>
          </p:txBody>
        </p:sp>
        <p:sp>
          <p:nvSpPr>
            <p:cNvPr id="86108" name="Text Box 108"/>
            <p:cNvSpPr txBox="1">
              <a:spLocks noChangeArrowheads="1"/>
            </p:cNvSpPr>
            <p:nvPr/>
          </p:nvSpPr>
          <p:spPr bwMode="auto">
            <a:xfrm>
              <a:off x="1200" y="369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Van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1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1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246" grpId="0" animBg="1"/>
      <p:bldP spid="731247" grpId="0" animBg="1"/>
      <p:bldP spid="7312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Cú pháp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Sau khi gom nhóm</a:t>
            </a:r>
          </a:p>
          <a:p>
            <a:pPr lvl="1" eaLnBrk="1" hangingPunct="1"/>
            <a:r>
              <a:rPr lang="en-US" smtClean="0"/>
              <a:t>Mỗi nhóm các bộ sẽ có cùng giá trị tại các thuộc tính gom nhóm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Gom nhóm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A5C6F-7ECC-4C9C-848E-578A0D687EE5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87046" name="Rectangle 4"/>
          <p:cNvSpPr>
            <a:spLocks noChangeArrowheads="1"/>
          </p:cNvSpPr>
          <p:nvPr/>
        </p:nvSpPr>
        <p:spPr bwMode="auto">
          <a:xfrm>
            <a:off x="1371600" y="1981200"/>
            <a:ext cx="4953000" cy="16176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b="1"/>
              <a:t>SELECT</a:t>
            </a:r>
            <a:r>
              <a:rPr lang="en-US"/>
              <a:t> &lt;danh sách các cột&gt;</a:t>
            </a:r>
          </a:p>
          <a:p>
            <a:pPr algn="l"/>
            <a:r>
              <a:rPr lang="en-US" b="1"/>
              <a:t>FROM</a:t>
            </a:r>
            <a:r>
              <a:rPr lang="en-US"/>
              <a:t> &lt;danh sách các bảng&gt;</a:t>
            </a:r>
          </a:p>
          <a:p>
            <a:pPr algn="l"/>
            <a:r>
              <a:rPr lang="en-US" b="1"/>
              <a:t>WHERE</a:t>
            </a:r>
            <a:r>
              <a:rPr lang="en-US"/>
              <a:t> &lt;điều kiện&gt;</a:t>
            </a:r>
          </a:p>
          <a:p>
            <a:pPr algn="l"/>
            <a:r>
              <a:rPr lang="en-US" b="1"/>
              <a:t>GROUP BY</a:t>
            </a:r>
            <a:r>
              <a:rPr lang="en-US"/>
              <a:t> &lt;danh sách các cột gom nhóm&gt;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Cho biết số lượng nhân viên của từng phòng ban</a:t>
            </a:r>
          </a:p>
          <a:p>
            <a:pPr eaLnBrk="1" hangingPunct="1"/>
            <a:endParaRPr lang="en-US" smtClean="0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15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A4E1D-13DB-4351-AEA0-78B6BC85A5AE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1905000" y="2362200"/>
            <a:ext cx="44196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PHG, </a:t>
            </a:r>
            <a:r>
              <a:rPr lang="en-US">
                <a:solidFill>
                  <a:srgbClr val="FF3399"/>
                </a:solidFill>
              </a:rPr>
              <a:t>COUNT</a:t>
            </a:r>
            <a:r>
              <a:rPr lang="en-US"/>
              <a:t>(*) </a:t>
            </a:r>
            <a:r>
              <a:rPr lang="en-US">
                <a:solidFill>
                  <a:srgbClr val="0000CC"/>
                </a:solidFill>
              </a:rPr>
              <a:t>AS</a:t>
            </a:r>
            <a:r>
              <a:rPr lang="en-US"/>
              <a:t> SL_NV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GROUP BY</a:t>
            </a:r>
            <a:r>
              <a:rPr lang="en-US"/>
              <a:t> PHG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733190" name="Text Box 6"/>
          <p:cNvSpPr txBox="1">
            <a:spLocks noChangeArrowheads="1"/>
          </p:cNvSpPr>
          <p:nvPr/>
        </p:nvSpPr>
        <p:spPr bwMode="auto">
          <a:xfrm>
            <a:off x="1905000" y="4267200"/>
            <a:ext cx="44196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TENPHG, </a:t>
            </a:r>
            <a:r>
              <a:rPr lang="en-US">
                <a:solidFill>
                  <a:srgbClr val="FF3399"/>
                </a:solidFill>
              </a:rPr>
              <a:t>COUNT</a:t>
            </a:r>
            <a:r>
              <a:rPr lang="en-US"/>
              <a:t>(*) </a:t>
            </a:r>
            <a:r>
              <a:rPr lang="en-US">
                <a:solidFill>
                  <a:srgbClr val="0000CC"/>
                </a:solidFill>
              </a:rPr>
              <a:t>AS</a:t>
            </a:r>
            <a:r>
              <a:rPr lang="en-US"/>
              <a:t> SL_NV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NHANVIEN, PHONGBAN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PHG=MAPHG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GROUP BY</a:t>
            </a:r>
            <a:r>
              <a:rPr lang="en-US"/>
              <a:t> TENPHG</a:t>
            </a:r>
            <a:endParaRPr lang="en-US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8" grpId="0"/>
      <p:bldP spid="73319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Với mỗi nhân viên cho biết mã số, họ tên, số lượng đề án và tổng thời gian mà họ tham gia</a:t>
            </a: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16</a:t>
            </a:r>
          </a:p>
        </p:txBody>
      </p:sp>
      <p:sp>
        <p:nvSpPr>
          <p:cNvPr id="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E5984-BD65-4FD2-AEC2-C0EBB52368F8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739380" name="Rectangle 52"/>
          <p:cNvSpPr>
            <a:spLocks noChangeArrowheads="1"/>
          </p:cNvSpPr>
          <p:nvPr/>
        </p:nvSpPr>
        <p:spPr bwMode="auto">
          <a:xfrm>
            <a:off x="2438400" y="5791200"/>
            <a:ext cx="3048000" cy="4572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79" name="Rectangle 51"/>
          <p:cNvSpPr>
            <a:spLocks noChangeArrowheads="1"/>
          </p:cNvSpPr>
          <p:nvPr/>
        </p:nvSpPr>
        <p:spPr bwMode="auto">
          <a:xfrm>
            <a:off x="2438400" y="4572000"/>
            <a:ext cx="3048000" cy="4572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77" name="Rectangle 49"/>
          <p:cNvSpPr>
            <a:spLocks noChangeArrowheads="1"/>
          </p:cNvSpPr>
          <p:nvPr/>
        </p:nvSpPr>
        <p:spPr bwMode="auto">
          <a:xfrm>
            <a:off x="2438400" y="5181600"/>
            <a:ext cx="3048000" cy="4572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76" name="Rectangle 48"/>
          <p:cNvSpPr>
            <a:spLocks noChangeArrowheads="1"/>
          </p:cNvSpPr>
          <p:nvPr/>
        </p:nvSpPr>
        <p:spPr bwMode="auto">
          <a:xfrm>
            <a:off x="2438400" y="4191000"/>
            <a:ext cx="3048000" cy="3048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78" name="Rectangle 50"/>
          <p:cNvSpPr>
            <a:spLocks noChangeArrowheads="1"/>
          </p:cNvSpPr>
          <p:nvPr/>
        </p:nvSpPr>
        <p:spPr bwMode="auto">
          <a:xfrm>
            <a:off x="2438400" y="3352800"/>
            <a:ext cx="3048000" cy="7620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75" name="Rectangle 47"/>
          <p:cNvSpPr>
            <a:spLocks noChangeArrowheads="1"/>
          </p:cNvSpPr>
          <p:nvPr/>
        </p:nvSpPr>
        <p:spPr bwMode="auto">
          <a:xfrm>
            <a:off x="2438400" y="2743200"/>
            <a:ext cx="3048000" cy="4572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438400" y="2286000"/>
            <a:ext cx="3048000" cy="4114800"/>
            <a:chOff x="288" y="1488"/>
            <a:chExt cx="1920" cy="2592"/>
          </a:xfrm>
        </p:grpSpPr>
        <p:sp>
          <p:nvSpPr>
            <p:cNvPr id="89103" name="Line 4"/>
            <p:cNvSpPr>
              <a:spLocks noChangeShapeType="1"/>
            </p:cNvSpPr>
            <p:nvPr/>
          </p:nvSpPr>
          <p:spPr bwMode="auto">
            <a:xfrm>
              <a:off x="288" y="1728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9104" name="Text Box 5"/>
            <p:cNvSpPr txBox="1">
              <a:spLocks noChangeArrowheads="1"/>
            </p:cNvSpPr>
            <p:nvPr/>
          </p:nvSpPr>
          <p:spPr bwMode="auto">
            <a:xfrm>
              <a:off x="1056" y="148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SODA</a:t>
              </a:r>
            </a:p>
          </p:txBody>
        </p:sp>
        <p:sp>
          <p:nvSpPr>
            <p:cNvPr id="89105" name="Text Box 6"/>
            <p:cNvSpPr txBox="1">
              <a:spLocks noChangeArrowheads="1"/>
            </p:cNvSpPr>
            <p:nvPr/>
          </p:nvSpPr>
          <p:spPr bwMode="auto">
            <a:xfrm>
              <a:off x="1488" y="1488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THOIGIAN</a:t>
              </a:r>
            </a:p>
          </p:txBody>
        </p:sp>
        <p:sp>
          <p:nvSpPr>
            <p:cNvPr id="89106" name="Text Box 7"/>
            <p:cNvSpPr txBox="1">
              <a:spLocks noChangeArrowheads="1"/>
            </p:cNvSpPr>
            <p:nvPr/>
          </p:nvSpPr>
          <p:spPr bwMode="auto">
            <a:xfrm>
              <a:off x="1056" y="172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</a:t>
              </a:r>
            </a:p>
          </p:txBody>
        </p:sp>
        <p:sp>
          <p:nvSpPr>
            <p:cNvPr id="89107" name="Text Box 8"/>
            <p:cNvSpPr txBox="1">
              <a:spLocks noChangeArrowheads="1"/>
            </p:cNvSpPr>
            <p:nvPr/>
          </p:nvSpPr>
          <p:spPr bwMode="auto">
            <a:xfrm>
              <a:off x="1536" y="172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32.5</a:t>
              </a:r>
            </a:p>
          </p:txBody>
        </p:sp>
        <p:sp>
          <p:nvSpPr>
            <p:cNvPr id="89108" name="Text Box 9"/>
            <p:cNvSpPr txBox="1">
              <a:spLocks noChangeArrowheads="1"/>
            </p:cNvSpPr>
            <p:nvPr/>
          </p:nvSpPr>
          <p:spPr bwMode="auto">
            <a:xfrm>
              <a:off x="1056" y="192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</a:t>
              </a:r>
            </a:p>
          </p:txBody>
        </p:sp>
        <p:sp>
          <p:nvSpPr>
            <p:cNvPr id="89109" name="Text Box 10"/>
            <p:cNvSpPr txBox="1">
              <a:spLocks noChangeArrowheads="1"/>
            </p:cNvSpPr>
            <p:nvPr/>
          </p:nvSpPr>
          <p:spPr bwMode="auto">
            <a:xfrm>
              <a:off x="1536" y="192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7.5</a:t>
              </a:r>
            </a:p>
          </p:txBody>
        </p:sp>
        <p:sp>
          <p:nvSpPr>
            <p:cNvPr id="89110" name="Text Box 11"/>
            <p:cNvSpPr txBox="1">
              <a:spLocks noChangeArrowheads="1"/>
            </p:cNvSpPr>
            <p:nvPr/>
          </p:nvSpPr>
          <p:spPr bwMode="auto">
            <a:xfrm>
              <a:off x="384" y="172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123456789</a:t>
              </a:r>
            </a:p>
          </p:txBody>
        </p:sp>
        <p:sp>
          <p:nvSpPr>
            <p:cNvPr id="89111" name="Text Box 12"/>
            <p:cNvSpPr txBox="1">
              <a:spLocks noChangeArrowheads="1"/>
            </p:cNvSpPr>
            <p:nvPr/>
          </p:nvSpPr>
          <p:spPr bwMode="auto">
            <a:xfrm>
              <a:off x="384" y="192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123456789</a:t>
              </a:r>
            </a:p>
          </p:txBody>
        </p:sp>
        <p:sp>
          <p:nvSpPr>
            <p:cNvPr id="89112" name="Text Box 13"/>
            <p:cNvSpPr txBox="1">
              <a:spLocks noChangeArrowheads="1"/>
            </p:cNvSpPr>
            <p:nvPr/>
          </p:nvSpPr>
          <p:spPr bwMode="auto">
            <a:xfrm>
              <a:off x="384" y="148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MA_NVIEN</a:t>
              </a:r>
            </a:p>
          </p:txBody>
        </p:sp>
        <p:grpSp>
          <p:nvGrpSpPr>
            <p:cNvPr id="89113" name="Group 14"/>
            <p:cNvGrpSpPr>
              <a:grpSpLocks/>
            </p:cNvGrpSpPr>
            <p:nvPr/>
          </p:nvGrpSpPr>
          <p:grpSpPr bwMode="auto">
            <a:xfrm>
              <a:off x="1056" y="1488"/>
              <a:ext cx="432" cy="2592"/>
              <a:chOff x="1200" y="1632"/>
              <a:chExt cx="432" cy="1632"/>
            </a:xfrm>
          </p:grpSpPr>
          <p:sp>
            <p:nvSpPr>
              <p:cNvPr id="89144" name="Line 15"/>
              <p:cNvSpPr>
                <a:spLocks noChangeShapeType="1"/>
              </p:cNvSpPr>
              <p:nvPr/>
            </p:nvSpPr>
            <p:spPr bwMode="auto">
              <a:xfrm>
                <a:off x="1632" y="1632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145" name="Line 16"/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9114" name="Text Box 17"/>
            <p:cNvSpPr txBox="1">
              <a:spLocks noChangeArrowheads="1"/>
            </p:cNvSpPr>
            <p:nvPr/>
          </p:nvSpPr>
          <p:spPr bwMode="auto">
            <a:xfrm>
              <a:off x="1056" y="2112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</a:t>
              </a:r>
            </a:p>
          </p:txBody>
        </p:sp>
        <p:sp>
          <p:nvSpPr>
            <p:cNvPr id="89115" name="Text Box 18"/>
            <p:cNvSpPr txBox="1">
              <a:spLocks noChangeArrowheads="1"/>
            </p:cNvSpPr>
            <p:nvPr/>
          </p:nvSpPr>
          <p:spPr bwMode="auto">
            <a:xfrm>
              <a:off x="1536" y="211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10.0</a:t>
              </a:r>
            </a:p>
          </p:txBody>
        </p:sp>
        <p:sp>
          <p:nvSpPr>
            <p:cNvPr id="89116" name="Text Box 19"/>
            <p:cNvSpPr txBox="1">
              <a:spLocks noChangeArrowheads="1"/>
            </p:cNvSpPr>
            <p:nvPr/>
          </p:nvSpPr>
          <p:spPr bwMode="auto">
            <a:xfrm>
              <a:off x="1056" y="230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</a:t>
              </a:r>
            </a:p>
          </p:txBody>
        </p:sp>
        <p:sp>
          <p:nvSpPr>
            <p:cNvPr id="89117" name="Text Box 20"/>
            <p:cNvSpPr txBox="1">
              <a:spLocks noChangeArrowheads="1"/>
            </p:cNvSpPr>
            <p:nvPr/>
          </p:nvSpPr>
          <p:spPr bwMode="auto">
            <a:xfrm>
              <a:off x="1536" y="23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10.0</a:t>
              </a:r>
            </a:p>
          </p:txBody>
        </p:sp>
        <p:sp>
          <p:nvSpPr>
            <p:cNvPr id="89118" name="Text Box 21"/>
            <p:cNvSpPr txBox="1">
              <a:spLocks noChangeArrowheads="1"/>
            </p:cNvSpPr>
            <p:nvPr/>
          </p:nvSpPr>
          <p:spPr bwMode="auto">
            <a:xfrm>
              <a:off x="384" y="211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333445555</a:t>
              </a:r>
            </a:p>
          </p:txBody>
        </p:sp>
        <p:sp>
          <p:nvSpPr>
            <p:cNvPr id="89119" name="Text Box 22"/>
            <p:cNvSpPr txBox="1">
              <a:spLocks noChangeArrowheads="1"/>
            </p:cNvSpPr>
            <p:nvPr/>
          </p:nvSpPr>
          <p:spPr bwMode="auto">
            <a:xfrm>
              <a:off x="384" y="230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333445555</a:t>
              </a:r>
            </a:p>
          </p:txBody>
        </p:sp>
        <p:sp>
          <p:nvSpPr>
            <p:cNvPr id="89120" name="Text Box 23"/>
            <p:cNvSpPr txBox="1">
              <a:spLocks noChangeArrowheads="1"/>
            </p:cNvSpPr>
            <p:nvPr/>
          </p:nvSpPr>
          <p:spPr bwMode="auto">
            <a:xfrm>
              <a:off x="1056" y="249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10</a:t>
              </a:r>
            </a:p>
          </p:txBody>
        </p:sp>
        <p:sp>
          <p:nvSpPr>
            <p:cNvPr id="89121" name="Text Box 24"/>
            <p:cNvSpPr txBox="1">
              <a:spLocks noChangeArrowheads="1"/>
            </p:cNvSpPr>
            <p:nvPr/>
          </p:nvSpPr>
          <p:spPr bwMode="auto">
            <a:xfrm>
              <a:off x="1536" y="249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10.0</a:t>
              </a:r>
            </a:p>
          </p:txBody>
        </p:sp>
        <p:sp>
          <p:nvSpPr>
            <p:cNvPr id="89122" name="Text Box 25"/>
            <p:cNvSpPr txBox="1">
              <a:spLocks noChangeArrowheads="1"/>
            </p:cNvSpPr>
            <p:nvPr/>
          </p:nvSpPr>
          <p:spPr bwMode="auto">
            <a:xfrm>
              <a:off x="384" y="249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333445555</a:t>
              </a:r>
            </a:p>
          </p:txBody>
        </p:sp>
        <p:sp>
          <p:nvSpPr>
            <p:cNvPr id="89123" name="Text Box 26"/>
            <p:cNvSpPr txBox="1">
              <a:spLocks noChangeArrowheads="1"/>
            </p:cNvSpPr>
            <p:nvPr/>
          </p:nvSpPr>
          <p:spPr bwMode="auto">
            <a:xfrm>
              <a:off x="1056" y="268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20</a:t>
              </a:r>
            </a:p>
          </p:txBody>
        </p:sp>
        <p:sp>
          <p:nvSpPr>
            <p:cNvPr id="89124" name="Text Box 27"/>
            <p:cNvSpPr txBox="1">
              <a:spLocks noChangeArrowheads="1"/>
            </p:cNvSpPr>
            <p:nvPr/>
          </p:nvSpPr>
          <p:spPr bwMode="auto">
            <a:xfrm>
              <a:off x="1536" y="268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20.0</a:t>
              </a:r>
            </a:p>
          </p:txBody>
        </p:sp>
        <p:sp>
          <p:nvSpPr>
            <p:cNvPr id="89125" name="Text Box 28"/>
            <p:cNvSpPr txBox="1">
              <a:spLocks noChangeArrowheads="1"/>
            </p:cNvSpPr>
            <p:nvPr/>
          </p:nvSpPr>
          <p:spPr bwMode="auto">
            <a:xfrm>
              <a:off x="1056" y="288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10</a:t>
              </a:r>
            </a:p>
          </p:txBody>
        </p:sp>
        <p:sp>
          <p:nvSpPr>
            <p:cNvPr id="89126" name="Text Box 29"/>
            <p:cNvSpPr txBox="1">
              <a:spLocks noChangeArrowheads="1"/>
            </p:cNvSpPr>
            <p:nvPr/>
          </p:nvSpPr>
          <p:spPr bwMode="auto">
            <a:xfrm>
              <a:off x="1536" y="288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35.0</a:t>
              </a:r>
            </a:p>
          </p:txBody>
        </p:sp>
        <p:sp>
          <p:nvSpPr>
            <p:cNvPr id="89127" name="Text Box 30"/>
            <p:cNvSpPr txBox="1">
              <a:spLocks noChangeArrowheads="1"/>
            </p:cNvSpPr>
            <p:nvPr/>
          </p:nvSpPr>
          <p:spPr bwMode="auto">
            <a:xfrm>
              <a:off x="384" y="268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888665555</a:t>
              </a:r>
            </a:p>
          </p:txBody>
        </p:sp>
        <p:sp>
          <p:nvSpPr>
            <p:cNvPr id="89128" name="Text Box 31"/>
            <p:cNvSpPr txBox="1">
              <a:spLocks noChangeArrowheads="1"/>
            </p:cNvSpPr>
            <p:nvPr/>
          </p:nvSpPr>
          <p:spPr bwMode="auto">
            <a:xfrm>
              <a:off x="384" y="288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987987987</a:t>
              </a:r>
            </a:p>
          </p:txBody>
        </p:sp>
        <p:sp>
          <p:nvSpPr>
            <p:cNvPr id="89129" name="Text Box 32"/>
            <p:cNvSpPr txBox="1">
              <a:spLocks noChangeArrowheads="1"/>
            </p:cNvSpPr>
            <p:nvPr/>
          </p:nvSpPr>
          <p:spPr bwMode="auto">
            <a:xfrm>
              <a:off x="1056" y="3072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30</a:t>
              </a:r>
            </a:p>
          </p:txBody>
        </p:sp>
        <p:sp>
          <p:nvSpPr>
            <p:cNvPr id="89130" name="Text Box 33"/>
            <p:cNvSpPr txBox="1">
              <a:spLocks noChangeArrowheads="1"/>
            </p:cNvSpPr>
            <p:nvPr/>
          </p:nvSpPr>
          <p:spPr bwMode="auto">
            <a:xfrm>
              <a:off x="1536" y="307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5.0</a:t>
              </a:r>
            </a:p>
          </p:txBody>
        </p:sp>
        <p:sp>
          <p:nvSpPr>
            <p:cNvPr id="89131" name="Text Box 34"/>
            <p:cNvSpPr txBox="1">
              <a:spLocks noChangeArrowheads="1"/>
            </p:cNvSpPr>
            <p:nvPr/>
          </p:nvSpPr>
          <p:spPr bwMode="auto">
            <a:xfrm>
              <a:off x="384" y="307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987987987</a:t>
              </a:r>
            </a:p>
          </p:txBody>
        </p:sp>
        <p:sp>
          <p:nvSpPr>
            <p:cNvPr id="89132" name="Text Box 35"/>
            <p:cNvSpPr txBox="1">
              <a:spLocks noChangeArrowheads="1"/>
            </p:cNvSpPr>
            <p:nvPr/>
          </p:nvSpPr>
          <p:spPr bwMode="auto">
            <a:xfrm>
              <a:off x="1056" y="326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30</a:t>
              </a:r>
            </a:p>
          </p:txBody>
        </p:sp>
        <p:sp>
          <p:nvSpPr>
            <p:cNvPr id="89133" name="Text Box 36"/>
            <p:cNvSpPr txBox="1">
              <a:spLocks noChangeArrowheads="1"/>
            </p:cNvSpPr>
            <p:nvPr/>
          </p:nvSpPr>
          <p:spPr bwMode="auto">
            <a:xfrm>
              <a:off x="1536" y="326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20.0</a:t>
              </a:r>
            </a:p>
          </p:txBody>
        </p:sp>
        <p:sp>
          <p:nvSpPr>
            <p:cNvPr id="89134" name="Text Box 37"/>
            <p:cNvSpPr txBox="1">
              <a:spLocks noChangeArrowheads="1"/>
            </p:cNvSpPr>
            <p:nvPr/>
          </p:nvSpPr>
          <p:spPr bwMode="auto">
            <a:xfrm>
              <a:off x="384" y="326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987654321</a:t>
              </a:r>
            </a:p>
          </p:txBody>
        </p:sp>
        <p:sp>
          <p:nvSpPr>
            <p:cNvPr id="89135" name="Text Box 38"/>
            <p:cNvSpPr txBox="1">
              <a:spLocks noChangeArrowheads="1"/>
            </p:cNvSpPr>
            <p:nvPr/>
          </p:nvSpPr>
          <p:spPr bwMode="auto">
            <a:xfrm>
              <a:off x="1056" y="345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20</a:t>
              </a:r>
            </a:p>
          </p:txBody>
        </p:sp>
        <p:sp>
          <p:nvSpPr>
            <p:cNvPr id="89136" name="Text Box 39"/>
            <p:cNvSpPr txBox="1">
              <a:spLocks noChangeArrowheads="1"/>
            </p:cNvSpPr>
            <p:nvPr/>
          </p:nvSpPr>
          <p:spPr bwMode="auto">
            <a:xfrm>
              <a:off x="1536" y="345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15.0</a:t>
              </a:r>
            </a:p>
          </p:txBody>
        </p:sp>
        <p:sp>
          <p:nvSpPr>
            <p:cNvPr id="89137" name="Text Box 40"/>
            <p:cNvSpPr txBox="1">
              <a:spLocks noChangeArrowheads="1"/>
            </p:cNvSpPr>
            <p:nvPr/>
          </p:nvSpPr>
          <p:spPr bwMode="auto">
            <a:xfrm>
              <a:off x="384" y="345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987654321</a:t>
              </a:r>
            </a:p>
          </p:txBody>
        </p:sp>
        <p:sp>
          <p:nvSpPr>
            <p:cNvPr id="89138" name="Text Box 41"/>
            <p:cNvSpPr txBox="1">
              <a:spLocks noChangeArrowheads="1"/>
            </p:cNvSpPr>
            <p:nvPr/>
          </p:nvSpPr>
          <p:spPr bwMode="auto">
            <a:xfrm>
              <a:off x="1056" y="364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</a:t>
              </a:r>
            </a:p>
          </p:txBody>
        </p:sp>
        <p:sp>
          <p:nvSpPr>
            <p:cNvPr id="89139" name="Text Box 42"/>
            <p:cNvSpPr txBox="1">
              <a:spLocks noChangeArrowheads="1"/>
            </p:cNvSpPr>
            <p:nvPr/>
          </p:nvSpPr>
          <p:spPr bwMode="auto">
            <a:xfrm>
              <a:off x="1536" y="364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20.0</a:t>
              </a:r>
            </a:p>
          </p:txBody>
        </p:sp>
        <p:sp>
          <p:nvSpPr>
            <p:cNvPr id="89140" name="Text Box 43"/>
            <p:cNvSpPr txBox="1">
              <a:spLocks noChangeArrowheads="1"/>
            </p:cNvSpPr>
            <p:nvPr/>
          </p:nvSpPr>
          <p:spPr bwMode="auto">
            <a:xfrm>
              <a:off x="384" y="364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453453453</a:t>
              </a:r>
            </a:p>
          </p:txBody>
        </p:sp>
        <p:sp>
          <p:nvSpPr>
            <p:cNvPr id="89141" name="Text Box 44"/>
            <p:cNvSpPr txBox="1">
              <a:spLocks noChangeArrowheads="1"/>
            </p:cNvSpPr>
            <p:nvPr/>
          </p:nvSpPr>
          <p:spPr bwMode="auto">
            <a:xfrm>
              <a:off x="1056" y="384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</a:t>
              </a:r>
            </a:p>
          </p:txBody>
        </p:sp>
        <p:sp>
          <p:nvSpPr>
            <p:cNvPr id="89142" name="Text Box 45"/>
            <p:cNvSpPr txBox="1">
              <a:spLocks noChangeArrowheads="1"/>
            </p:cNvSpPr>
            <p:nvPr/>
          </p:nvSpPr>
          <p:spPr bwMode="auto">
            <a:xfrm>
              <a:off x="1536" y="384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20.0</a:t>
              </a:r>
            </a:p>
          </p:txBody>
        </p:sp>
        <p:sp>
          <p:nvSpPr>
            <p:cNvPr id="89143" name="Text Box 46"/>
            <p:cNvSpPr txBox="1">
              <a:spLocks noChangeArrowheads="1"/>
            </p:cNvSpPr>
            <p:nvPr/>
          </p:nvSpPr>
          <p:spPr bwMode="auto">
            <a:xfrm>
              <a:off x="384" y="384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453453453</a:t>
              </a:r>
            </a:p>
          </p:txBody>
        </p:sp>
      </p:grpSp>
      <p:sp>
        <p:nvSpPr>
          <p:cNvPr id="739384" name="Text Box 56"/>
          <p:cNvSpPr txBox="1">
            <a:spLocks noChangeArrowheads="1"/>
          </p:cNvSpPr>
          <p:nvPr/>
        </p:nvSpPr>
        <p:spPr bwMode="auto">
          <a:xfrm>
            <a:off x="1828800" y="2590800"/>
            <a:ext cx="51816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MA_NVIEN, </a:t>
            </a:r>
            <a:r>
              <a:rPr lang="en-US">
                <a:solidFill>
                  <a:srgbClr val="FF3399"/>
                </a:solidFill>
              </a:rPr>
              <a:t>COUNT</a:t>
            </a:r>
            <a:r>
              <a:rPr lang="en-US"/>
              <a:t>(*) </a:t>
            </a:r>
            <a:r>
              <a:rPr lang="en-US">
                <a:solidFill>
                  <a:srgbClr val="0000CC"/>
                </a:solidFill>
              </a:rPr>
              <a:t>AS</a:t>
            </a:r>
            <a:r>
              <a:rPr lang="en-US"/>
              <a:t> SL_DA, 	</a:t>
            </a:r>
            <a:r>
              <a:rPr lang="en-US">
                <a:solidFill>
                  <a:srgbClr val="FF3399"/>
                </a:solidFill>
              </a:rPr>
              <a:t>SUM</a:t>
            </a:r>
            <a:r>
              <a:rPr lang="en-US"/>
              <a:t>(THOIGIAN) </a:t>
            </a:r>
            <a:r>
              <a:rPr lang="en-US">
                <a:solidFill>
                  <a:srgbClr val="0000CC"/>
                </a:solidFill>
              </a:rPr>
              <a:t>AS</a:t>
            </a:r>
            <a:r>
              <a:rPr lang="en-US"/>
              <a:t> TONG_TG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PHANCONG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GROUP BY</a:t>
            </a:r>
            <a:r>
              <a:rPr lang="en-US"/>
              <a:t> MA_NVIEN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739385" name="Text Box 57"/>
          <p:cNvSpPr txBox="1">
            <a:spLocks noChangeArrowheads="1"/>
          </p:cNvSpPr>
          <p:nvPr/>
        </p:nvSpPr>
        <p:spPr bwMode="auto">
          <a:xfrm>
            <a:off x="1828800" y="4572000"/>
            <a:ext cx="57150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SELECT</a:t>
            </a:r>
            <a:r>
              <a:rPr lang="en-US" dirty="0"/>
              <a:t> HONV, TENNV, </a:t>
            </a:r>
            <a:r>
              <a:rPr lang="en-US" dirty="0">
                <a:solidFill>
                  <a:srgbClr val="FF3399"/>
                </a:solidFill>
              </a:rPr>
              <a:t>COUNT</a:t>
            </a:r>
            <a:r>
              <a:rPr lang="en-US" dirty="0"/>
              <a:t>(*) </a:t>
            </a:r>
            <a:r>
              <a:rPr lang="en-US" dirty="0">
                <a:solidFill>
                  <a:srgbClr val="0000CC"/>
                </a:solidFill>
              </a:rPr>
              <a:t>AS</a:t>
            </a:r>
            <a:r>
              <a:rPr lang="en-US" dirty="0"/>
              <a:t> SL_DA, 		</a:t>
            </a:r>
            <a:r>
              <a:rPr lang="en-US" dirty="0">
                <a:solidFill>
                  <a:srgbClr val="FF3399"/>
                </a:solidFill>
              </a:rPr>
              <a:t>SUM</a:t>
            </a:r>
            <a:r>
              <a:rPr lang="en-US" dirty="0"/>
              <a:t>(THOIGIAN) </a:t>
            </a:r>
            <a:r>
              <a:rPr lang="en-US" dirty="0">
                <a:solidFill>
                  <a:srgbClr val="0000CC"/>
                </a:solidFill>
              </a:rPr>
              <a:t>AS</a:t>
            </a:r>
            <a:r>
              <a:rPr lang="en-US" dirty="0"/>
              <a:t> TONG_TG</a:t>
            </a:r>
          </a:p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FROM</a:t>
            </a:r>
            <a:r>
              <a:rPr lang="en-US" dirty="0"/>
              <a:t> PHANCONG, NHANVIEN</a:t>
            </a:r>
          </a:p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WHERE</a:t>
            </a:r>
            <a:r>
              <a:rPr lang="en-US" dirty="0"/>
              <a:t> MA_NVIEN=MANV</a:t>
            </a:r>
          </a:p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GROUP BY</a:t>
            </a:r>
            <a:r>
              <a:rPr lang="en-US" dirty="0"/>
              <a:t> MA_NVIEN, HONV, TENNV</a:t>
            </a:r>
            <a:endParaRPr 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9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9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39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39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80" grpId="0" animBg="1"/>
      <p:bldP spid="739380" grpId="1" animBg="1"/>
      <p:bldP spid="739379" grpId="0" animBg="1"/>
      <p:bldP spid="739379" grpId="1" animBg="1"/>
      <p:bldP spid="739377" grpId="0" animBg="1"/>
      <p:bldP spid="739377" grpId="1" animBg="1"/>
      <p:bldP spid="739376" grpId="0" animBg="1"/>
      <p:bldP spid="739376" grpId="1" animBg="1"/>
      <p:bldP spid="739378" grpId="0" animBg="1"/>
      <p:bldP spid="739378" grpId="1" animBg="1"/>
      <p:bldP spid="739375" grpId="0" animBg="1"/>
      <p:bldP spid="739375" grpId="1" animBg="1"/>
      <p:bldP spid="739384" grpId="0"/>
      <p:bldP spid="73938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Cho biết những nhân viên tham gia từ 2 đề án trở lên</a:t>
            </a:r>
          </a:p>
        </p:txBody>
      </p:sp>
      <p:sp>
        <p:nvSpPr>
          <p:cNvPr id="90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17</a:t>
            </a:r>
          </a:p>
        </p:txBody>
      </p:sp>
      <p:sp>
        <p:nvSpPr>
          <p:cNvPr id="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9DE7D-062C-4230-9964-5A7DBC676BC0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90116" name="Rectangle 56"/>
          <p:cNvSpPr>
            <a:spLocks noChangeArrowheads="1"/>
          </p:cNvSpPr>
          <p:nvPr/>
        </p:nvSpPr>
        <p:spPr bwMode="auto">
          <a:xfrm>
            <a:off x="2971800" y="5638800"/>
            <a:ext cx="3048000" cy="4572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17" name="Rectangle 57"/>
          <p:cNvSpPr>
            <a:spLocks noChangeArrowheads="1"/>
          </p:cNvSpPr>
          <p:nvPr/>
        </p:nvSpPr>
        <p:spPr bwMode="auto">
          <a:xfrm>
            <a:off x="2971800" y="4419600"/>
            <a:ext cx="3048000" cy="4572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18" name="Rectangle 58"/>
          <p:cNvSpPr>
            <a:spLocks noChangeArrowheads="1"/>
          </p:cNvSpPr>
          <p:nvPr/>
        </p:nvSpPr>
        <p:spPr bwMode="auto">
          <a:xfrm>
            <a:off x="2971800" y="5029200"/>
            <a:ext cx="3048000" cy="4572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19" name="Rectangle 59"/>
          <p:cNvSpPr>
            <a:spLocks noChangeArrowheads="1"/>
          </p:cNvSpPr>
          <p:nvPr/>
        </p:nvSpPr>
        <p:spPr bwMode="auto">
          <a:xfrm>
            <a:off x="2971800" y="4038600"/>
            <a:ext cx="3048000" cy="3048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0" name="Rectangle 60"/>
          <p:cNvSpPr>
            <a:spLocks noChangeArrowheads="1"/>
          </p:cNvSpPr>
          <p:nvPr/>
        </p:nvSpPr>
        <p:spPr bwMode="auto">
          <a:xfrm>
            <a:off x="2971800" y="3200400"/>
            <a:ext cx="3048000" cy="7620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1" name="Rectangle 61"/>
          <p:cNvSpPr>
            <a:spLocks noChangeArrowheads="1"/>
          </p:cNvSpPr>
          <p:nvPr/>
        </p:nvSpPr>
        <p:spPr bwMode="auto">
          <a:xfrm>
            <a:off x="2971800" y="2590800"/>
            <a:ext cx="3048000" cy="4572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0124" name="Group 55"/>
          <p:cNvGrpSpPr>
            <a:grpSpLocks/>
          </p:cNvGrpSpPr>
          <p:nvPr/>
        </p:nvGrpSpPr>
        <p:grpSpPr bwMode="auto">
          <a:xfrm>
            <a:off x="2971800" y="2133600"/>
            <a:ext cx="3048000" cy="4114800"/>
            <a:chOff x="528" y="1488"/>
            <a:chExt cx="1920" cy="2592"/>
          </a:xfrm>
        </p:grpSpPr>
        <p:sp>
          <p:nvSpPr>
            <p:cNvPr id="90127" name="Line 11"/>
            <p:cNvSpPr>
              <a:spLocks noChangeShapeType="1"/>
            </p:cNvSpPr>
            <p:nvPr/>
          </p:nvSpPr>
          <p:spPr bwMode="auto">
            <a:xfrm>
              <a:off x="528" y="1728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128" name="Text Box 12"/>
            <p:cNvSpPr txBox="1">
              <a:spLocks noChangeArrowheads="1"/>
            </p:cNvSpPr>
            <p:nvPr/>
          </p:nvSpPr>
          <p:spPr bwMode="auto">
            <a:xfrm>
              <a:off x="1296" y="148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SODA</a:t>
              </a:r>
            </a:p>
          </p:txBody>
        </p:sp>
        <p:sp>
          <p:nvSpPr>
            <p:cNvPr id="90129" name="Text Box 13"/>
            <p:cNvSpPr txBox="1">
              <a:spLocks noChangeArrowheads="1"/>
            </p:cNvSpPr>
            <p:nvPr/>
          </p:nvSpPr>
          <p:spPr bwMode="auto">
            <a:xfrm>
              <a:off x="1728" y="1488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THOIGIAN</a:t>
              </a:r>
            </a:p>
          </p:txBody>
        </p:sp>
        <p:sp>
          <p:nvSpPr>
            <p:cNvPr id="90130" name="Text Box 14"/>
            <p:cNvSpPr txBox="1">
              <a:spLocks noChangeArrowheads="1"/>
            </p:cNvSpPr>
            <p:nvPr/>
          </p:nvSpPr>
          <p:spPr bwMode="auto">
            <a:xfrm>
              <a:off x="1296" y="172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</a:t>
              </a:r>
            </a:p>
          </p:txBody>
        </p:sp>
        <p:sp>
          <p:nvSpPr>
            <p:cNvPr id="90131" name="Text Box 15"/>
            <p:cNvSpPr txBox="1">
              <a:spLocks noChangeArrowheads="1"/>
            </p:cNvSpPr>
            <p:nvPr/>
          </p:nvSpPr>
          <p:spPr bwMode="auto">
            <a:xfrm>
              <a:off x="1776" y="172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32.5</a:t>
              </a:r>
            </a:p>
          </p:txBody>
        </p:sp>
        <p:sp>
          <p:nvSpPr>
            <p:cNvPr id="90132" name="Text Box 16"/>
            <p:cNvSpPr txBox="1">
              <a:spLocks noChangeArrowheads="1"/>
            </p:cNvSpPr>
            <p:nvPr/>
          </p:nvSpPr>
          <p:spPr bwMode="auto">
            <a:xfrm>
              <a:off x="1296" y="192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</a:t>
              </a:r>
            </a:p>
          </p:txBody>
        </p:sp>
        <p:sp>
          <p:nvSpPr>
            <p:cNvPr id="90133" name="Text Box 17"/>
            <p:cNvSpPr txBox="1">
              <a:spLocks noChangeArrowheads="1"/>
            </p:cNvSpPr>
            <p:nvPr/>
          </p:nvSpPr>
          <p:spPr bwMode="auto">
            <a:xfrm>
              <a:off x="1776" y="192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7.5</a:t>
              </a:r>
            </a:p>
          </p:txBody>
        </p:sp>
        <p:sp>
          <p:nvSpPr>
            <p:cNvPr id="90134" name="Text Box 18"/>
            <p:cNvSpPr txBox="1">
              <a:spLocks noChangeArrowheads="1"/>
            </p:cNvSpPr>
            <p:nvPr/>
          </p:nvSpPr>
          <p:spPr bwMode="auto">
            <a:xfrm>
              <a:off x="624" y="172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123456789</a:t>
              </a:r>
            </a:p>
          </p:txBody>
        </p:sp>
        <p:sp>
          <p:nvSpPr>
            <p:cNvPr id="90135" name="Text Box 19"/>
            <p:cNvSpPr txBox="1">
              <a:spLocks noChangeArrowheads="1"/>
            </p:cNvSpPr>
            <p:nvPr/>
          </p:nvSpPr>
          <p:spPr bwMode="auto">
            <a:xfrm>
              <a:off x="624" y="192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123456789</a:t>
              </a:r>
            </a:p>
          </p:txBody>
        </p:sp>
        <p:sp>
          <p:nvSpPr>
            <p:cNvPr id="90136" name="Text Box 20"/>
            <p:cNvSpPr txBox="1">
              <a:spLocks noChangeArrowheads="1"/>
            </p:cNvSpPr>
            <p:nvPr/>
          </p:nvSpPr>
          <p:spPr bwMode="auto">
            <a:xfrm>
              <a:off x="624" y="148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MA_NVIEN</a:t>
              </a:r>
            </a:p>
          </p:txBody>
        </p:sp>
        <p:grpSp>
          <p:nvGrpSpPr>
            <p:cNvPr id="90137" name="Group 21"/>
            <p:cNvGrpSpPr>
              <a:grpSpLocks/>
            </p:cNvGrpSpPr>
            <p:nvPr/>
          </p:nvGrpSpPr>
          <p:grpSpPr bwMode="auto">
            <a:xfrm>
              <a:off x="1296" y="1488"/>
              <a:ext cx="432" cy="2592"/>
              <a:chOff x="1200" y="1632"/>
              <a:chExt cx="432" cy="1632"/>
            </a:xfrm>
          </p:grpSpPr>
          <p:sp>
            <p:nvSpPr>
              <p:cNvPr id="90168" name="Line 22"/>
              <p:cNvSpPr>
                <a:spLocks noChangeShapeType="1"/>
              </p:cNvSpPr>
              <p:nvPr/>
            </p:nvSpPr>
            <p:spPr bwMode="auto">
              <a:xfrm>
                <a:off x="1632" y="1632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169" name="Line 23"/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0138" name="Text Box 24"/>
            <p:cNvSpPr txBox="1">
              <a:spLocks noChangeArrowheads="1"/>
            </p:cNvSpPr>
            <p:nvPr/>
          </p:nvSpPr>
          <p:spPr bwMode="auto">
            <a:xfrm>
              <a:off x="1296" y="2112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</a:t>
              </a:r>
            </a:p>
          </p:txBody>
        </p:sp>
        <p:sp>
          <p:nvSpPr>
            <p:cNvPr id="90139" name="Text Box 25"/>
            <p:cNvSpPr txBox="1">
              <a:spLocks noChangeArrowheads="1"/>
            </p:cNvSpPr>
            <p:nvPr/>
          </p:nvSpPr>
          <p:spPr bwMode="auto">
            <a:xfrm>
              <a:off x="1776" y="211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10.0</a:t>
              </a:r>
            </a:p>
          </p:txBody>
        </p:sp>
        <p:sp>
          <p:nvSpPr>
            <p:cNvPr id="90140" name="Text Box 26"/>
            <p:cNvSpPr txBox="1">
              <a:spLocks noChangeArrowheads="1"/>
            </p:cNvSpPr>
            <p:nvPr/>
          </p:nvSpPr>
          <p:spPr bwMode="auto">
            <a:xfrm>
              <a:off x="1296" y="230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</a:t>
              </a:r>
            </a:p>
          </p:txBody>
        </p:sp>
        <p:sp>
          <p:nvSpPr>
            <p:cNvPr id="90141" name="Text Box 27"/>
            <p:cNvSpPr txBox="1">
              <a:spLocks noChangeArrowheads="1"/>
            </p:cNvSpPr>
            <p:nvPr/>
          </p:nvSpPr>
          <p:spPr bwMode="auto">
            <a:xfrm>
              <a:off x="1776" y="23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10.0</a:t>
              </a:r>
            </a:p>
          </p:txBody>
        </p:sp>
        <p:sp>
          <p:nvSpPr>
            <p:cNvPr id="90142" name="Text Box 28"/>
            <p:cNvSpPr txBox="1">
              <a:spLocks noChangeArrowheads="1"/>
            </p:cNvSpPr>
            <p:nvPr/>
          </p:nvSpPr>
          <p:spPr bwMode="auto">
            <a:xfrm>
              <a:off x="624" y="211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333445555</a:t>
              </a:r>
            </a:p>
          </p:txBody>
        </p:sp>
        <p:sp>
          <p:nvSpPr>
            <p:cNvPr id="90143" name="Text Box 29"/>
            <p:cNvSpPr txBox="1">
              <a:spLocks noChangeArrowheads="1"/>
            </p:cNvSpPr>
            <p:nvPr/>
          </p:nvSpPr>
          <p:spPr bwMode="auto">
            <a:xfrm>
              <a:off x="624" y="230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333445555</a:t>
              </a:r>
            </a:p>
          </p:txBody>
        </p:sp>
        <p:sp>
          <p:nvSpPr>
            <p:cNvPr id="90144" name="Text Box 30"/>
            <p:cNvSpPr txBox="1">
              <a:spLocks noChangeArrowheads="1"/>
            </p:cNvSpPr>
            <p:nvPr/>
          </p:nvSpPr>
          <p:spPr bwMode="auto">
            <a:xfrm>
              <a:off x="1296" y="249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10</a:t>
              </a:r>
            </a:p>
          </p:txBody>
        </p:sp>
        <p:sp>
          <p:nvSpPr>
            <p:cNvPr id="90145" name="Text Box 31"/>
            <p:cNvSpPr txBox="1">
              <a:spLocks noChangeArrowheads="1"/>
            </p:cNvSpPr>
            <p:nvPr/>
          </p:nvSpPr>
          <p:spPr bwMode="auto">
            <a:xfrm>
              <a:off x="1776" y="249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10.0</a:t>
              </a:r>
            </a:p>
          </p:txBody>
        </p:sp>
        <p:sp>
          <p:nvSpPr>
            <p:cNvPr id="90146" name="Text Box 32"/>
            <p:cNvSpPr txBox="1">
              <a:spLocks noChangeArrowheads="1"/>
            </p:cNvSpPr>
            <p:nvPr/>
          </p:nvSpPr>
          <p:spPr bwMode="auto">
            <a:xfrm>
              <a:off x="624" y="249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333445555</a:t>
              </a:r>
            </a:p>
          </p:txBody>
        </p:sp>
        <p:sp>
          <p:nvSpPr>
            <p:cNvPr id="90147" name="Text Box 33"/>
            <p:cNvSpPr txBox="1">
              <a:spLocks noChangeArrowheads="1"/>
            </p:cNvSpPr>
            <p:nvPr/>
          </p:nvSpPr>
          <p:spPr bwMode="auto">
            <a:xfrm>
              <a:off x="1296" y="268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20</a:t>
              </a:r>
            </a:p>
          </p:txBody>
        </p:sp>
        <p:sp>
          <p:nvSpPr>
            <p:cNvPr id="90148" name="Text Box 34"/>
            <p:cNvSpPr txBox="1">
              <a:spLocks noChangeArrowheads="1"/>
            </p:cNvSpPr>
            <p:nvPr/>
          </p:nvSpPr>
          <p:spPr bwMode="auto">
            <a:xfrm>
              <a:off x="1776" y="268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20.0</a:t>
              </a:r>
            </a:p>
          </p:txBody>
        </p:sp>
        <p:sp>
          <p:nvSpPr>
            <p:cNvPr id="90149" name="Text Box 35"/>
            <p:cNvSpPr txBox="1">
              <a:spLocks noChangeArrowheads="1"/>
            </p:cNvSpPr>
            <p:nvPr/>
          </p:nvSpPr>
          <p:spPr bwMode="auto">
            <a:xfrm>
              <a:off x="1296" y="288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10</a:t>
              </a:r>
            </a:p>
          </p:txBody>
        </p:sp>
        <p:sp>
          <p:nvSpPr>
            <p:cNvPr id="90150" name="Text Box 36"/>
            <p:cNvSpPr txBox="1">
              <a:spLocks noChangeArrowheads="1"/>
            </p:cNvSpPr>
            <p:nvPr/>
          </p:nvSpPr>
          <p:spPr bwMode="auto">
            <a:xfrm>
              <a:off x="1776" y="288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35.0</a:t>
              </a:r>
            </a:p>
          </p:txBody>
        </p:sp>
        <p:sp>
          <p:nvSpPr>
            <p:cNvPr id="90151" name="Text Box 37"/>
            <p:cNvSpPr txBox="1">
              <a:spLocks noChangeArrowheads="1"/>
            </p:cNvSpPr>
            <p:nvPr/>
          </p:nvSpPr>
          <p:spPr bwMode="auto">
            <a:xfrm>
              <a:off x="624" y="268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888665555</a:t>
              </a:r>
            </a:p>
          </p:txBody>
        </p:sp>
        <p:sp>
          <p:nvSpPr>
            <p:cNvPr id="90152" name="Text Box 38"/>
            <p:cNvSpPr txBox="1">
              <a:spLocks noChangeArrowheads="1"/>
            </p:cNvSpPr>
            <p:nvPr/>
          </p:nvSpPr>
          <p:spPr bwMode="auto">
            <a:xfrm>
              <a:off x="624" y="288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987987987</a:t>
              </a:r>
            </a:p>
          </p:txBody>
        </p:sp>
        <p:sp>
          <p:nvSpPr>
            <p:cNvPr id="90153" name="Text Box 39"/>
            <p:cNvSpPr txBox="1">
              <a:spLocks noChangeArrowheads="1"/>
            </p:cNvSpPr>
            <p:nvPr/>
          </p:nvSpPr>
          <p:spPr bwMode="auto">
            <a:xfrm>
              <a:off x="1296" y="3072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30</a:t>
              </a:r>
            </a:p>
          </p:txBody>
        </p:sp>
        <p:sp>
          <p:nvSpPr>
            <p:cNvPr id="90154" name="Text Box 40"/>
            <p:cNvSpPr txBox="1">
              <a:spLocks noChangeArrowheads="1"/>
            </p:cNvSpPr>
            <p:nvPr/>
          </p:nvSpPr>
          <p:spPr bwMode="auto">
            <a:xfrm>
              <a:off x="1776" y="307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5.0</a:t>
              </a:r>
            </a:p>
          </p:txBody>
        </p:sp>
        <p:sp>
          <p:nvSpPr>
            <p:cNvPr id="90155" name="Text Box 41"/>
            <p:cNvSpPr txBox="1">
              <a:spLocks noChangeArrowheads="1"/>
            </p:cNvSpPr>
            <p:nvPr/>
          </p:nvSpPr>
          <p:spPr bwMode="auto">
            <a:xfrm>
              <a:off x="624" y="307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987987987</a:t>
              </a:r>
            </a:p>
          </p:txBody>
        </p:sp>
        <p:sp>
          <p:nvSpPr>
            <p:cNvPr id="90156" name="Text Box 42"/>
            <p:cNvSpPr txBox="1">
              <a:spLocks noChangeArrowheads="1"/>
            </p:cNvSpPr>
            <p:nvPr/>
          </p:nvSpPr>
          <p:spPr bwMode="auto">
            <a:xfrm>
              <a:off x="1296" y="326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30</a:t>
              </a:r>
            </a:p>
          </p:txBody>
        </p:sp>
        <p:sp>
          <p:nvSpPr>
            <p:cNvPr id="90157" name="Text Box 43"/>
            <p:cNvSpPr txBox="1">
              <a:spLocks noChangeArrowheads="1"/>
            </p:cNvSpPr>
            <p:nvPr/>
          </p:nvSpPr>
          <p:spPr bwMode="auto">
            <a:xfrm>
              <a:off x="1776" y="326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20.0</a:t>
              </a:r>
            </a:p>
          </p:txBody>
        </p:sp>
        <p:sp>
          <p:nvSpPr>
            <p:cNvPr id="90158" name="Text Box 44"/>
            <p:cNvSpPr txBox="1">
              <a:spLocks noChangeArrowheads="1"/>
            </p:cNvSpPr>
            <p:nvPr/>
          </p:nvSpPr>
          <p:spPr bwMode="auto">
            <a:xfrm>
              <a:off x="624" y="326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987654321</a:t>
              </a:r>
            </a:p>
          </p:txBody>
        </p:sp>
        <p:sp>
          <p:nvSpPr>
            <p:cNvPr id="90159" name="Text Box 45"/>
            <p:cNvSpPr txBox="1">
              <a:spLocks noChangeArrowheads="1"/>
            </p:cNvSpPr>
            <p:nvPr/>
          </p:nvSpPr>
          <p:spPr bwMode="auto">
            <a:xfrm>
              <a:off x="1296" y="345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20</a:t>
              </a:r>
            </a:p>
          </p:txBody>
        </p:sp>
        <p:sp>
          <p:nvSpPr>
            <p:cNvPr id="90160" name="Text Box 46"/>
            <p:cNvSpPr txBox="1">
              <a:spLocks noChangeArrowheads="1"/>
            </p:cNvSpPr>
            <p:nvPr/>
          </p:nvSpPr>
          <p:spPr bwMode="auto">
            <a:xfrm>
              <a:off x="1776" y="345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15.0</a:t>
              </a:r>
            </a:p>
          </p:txBody>
        </p:sp>
        <p:sp>
          <p:nvSpPr>
            <p:cNvPr id="90161" name="Text Box 47"/>
            <p:cNvSpPr txBox="1">
              <a:spLocks noChangeArrowheads="1"/>
            </p:cNvSpPr>
            <p:nvPr/>
          </p:nvSpPr>
          <p:spPr bwMode="auto">
            <a:xfrm>
              <a:off x="624" y="345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987654321</a:t>
              </a:r>
            </a:p>
          </p:txBody>
        </p:sp>
        <p:sp>
          <p:nvSpPr>
            <p:cNvPr id="90162" name="Text Box 48"/>
            <p:cNvSpPr txBox="1">
              <a:spLocks noChangeArrowheads="1"/>
            </p:cNvSpPr>
            <p:nvPr/>
          </p:nvSpPr>
          <p:spPr bwMode="auto">
            <a:xfrm>
              <a:off x="1296" y="364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1</a:t>
              </a:r>
            </a:p>
          </p:txBody>
        </p:sp>
        <p:sp>
          <p:nvSpPr>
            <p:cNvPr id="90163" name="Text Box 49"/>
            <p:cNvSpPr txBox="1">
              <a:spLocks noChangeArrowheads="1"/>
            </p:cNvSpPr>
            <p:nvPr/>
          </p:nvSpPr>
          <p:spPr bwMode="auto">
            <a:xfrm>
              <a:off x="1776" y="364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20.0</a:t>
              </a:r>
            </a:p>
          </p:txBody>
        </p:sp>
        <p:sp>
          <p:nvSpPr>
            <p:cNvPr id="90164" name="Text Box 50"/>
            <p:cNvSpPr txBox="1">
              <a:spLocks noChangeArrowheads="1"/>
            </p:cNvSpPr>
            <p:nvPr/>
          </p:nvSpPr>
          <p:spPr bwMode="auto">
            <a:xfrm>
              <a:off x="624" y="364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453453453</a:t>
              </a:r>
            </a:p>
          </p:txBody>
        </p:sp>
        <p:sp>
          <p:nvSpPr>
            <p:cNvPr id="90165" name="Text Box 51"/>
            <p:cNvSpPr txBox="1">
              <a:spLocks noChangeArrowheads="1"/>
            </p:cNvSpPr>
            <p:nvPr/>
          </p:nvSpPr>
          <p:spPr bwMode="auto">
            <a:xfrm>
              <a:off x="1296" y="384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</a:t>
              </a:r>
            </a:p>
          </p:txBody>
        </p:sp>
        <p:sp>
          <p:nvSpPr>
            <p:cNvPr id="90166" name="Text Box 52"/>
            <p:cNvSpPr txBox="1">
              <a:spLocks noChangeArrowheads="1"/>
            </p:cNvSpPr>
            <p:nvPr/>
          </p:nvSpPr>
          <p:spPr bwMode="auto">
            <a:xfrm>
              <a:off x="1776" y="384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20.0</a:t>
              </a:r>
            </a:p>
          </p:txBody>
        </p:sp>
        <p:sp>
          <p:nvSpPr>
            <p:cNvPr id="90167" name="Text Box 53"/>
            <p:cNvSpPr txBox="1">
              <a:spLocks noChangeArrowheads="1"/>
            </p:cNvSpPr>
            <p:nvPr/>
          </p:nvSpPr>
          <p:spPr bwMode="auto">
            <a:xfrm>
              <a:off x="624" y="384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453453453</a:t>
              </a:r>
            </a:p>
          </p:txBody>
        </p:sp>
      </p:grpSp>
      <p:sp>
        <p:nvSpPr>
          <p:cNvPr id="90125" name="Text Box 62"/>
          <p:cNvSpPr txBox="1">
            <a:spLocks noChangeArrowheads="1"/>
          </p:cNvSpPr>
          <p:nvPr/>
        </p:nvSpPr>
        <p:spPr bwMode="auto">
          <a:xfrm>
            <a:off x="6553200" y="41148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bị loại ra</a:t>
            </a:r>
          </a:p>
        </p:txBody>
      </p:sp>
      <p:sp>
        <p:nvSpPr>
          <p:cNvPr id="90126" name="Line 63"/>
          <p:cNvSpPr>
            <a:spLocks noChangeShapeType="1"/>
          </p:cNvSpPr>
          <p:nvPr/>
        </p:nvSpPr>
        <p:spPr bwMode="auto">
          <a:xfrm>
            <a:off x="5791200" y="4191000"/>
            <a:ext cx="914400" cy="762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Cú pháp</a:t>
            </a: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Điều kiện trên nhóm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E9D54-8954-4147-B717-8F37FCEC5EA6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91142" name="Rectangle 4"/>
          <p:cNvSpPr>
            <a:spLocks noChangeArrowheads="1"/>
          </p:cNvSpPr>
          <p:nvPr/>
        </p:nvSpPr>
        <p:spPr bwMode="auto">
          <a:xfrm>
            <a:off x="1371600" y="1905000"/>
            <a:ext cx="4876800" cy="2030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b="1"/>
              <a:t>SELECT</a:t>
            </a:r>
            <a:r>
              <a:rPr lang="en-US"/>
              <a:t> &lt;danh sách các cột&gt;</a:t>
            </a:r>
          </a:p>
          <a:p>
            <a:pPr algn="l"/>
            <a:r>
              <a:rPr lang="en-US" b="1"/>
              <a:t>FROM</a:t>
            </a:r>
            <a:r>
              <a:rPr lang="en-US"/>
              <a:t> &lt;danh sách các bảng&gt;</a:t>
            </a:r>
          </a:p>
          <a:p>
            <a:pPr algn="l"/>
            <a:r>
              <a:rPr lang="en-US" b="1"/>
              <a:t>WHERE</a:t>
            </a:r>
            <a:r>
              <a:rPr lang="en-US"/>
              <a:t> &lt;điều kiện&gt;</a:t>
            </a:r>
          </a:p>
          <a:p>
            <a:pPr algn="l"/>
            <a:r>
              <a:rPr lang="en-US" b="1"/>
              <a:t>GROUP BY</a:t>
            </a:r>
            <a:r>
              <a:rPr lang="en-US"/>
              <a:t> &lt;danh sách các cột gom nhóm&gt;</a:t>
            </a:r>
          </a:p>
          <a:p>
            <a:pPr algn="l"/>
            <a:r>
              <a:rPr lang="en-US" b="1"/>
              <a:t>HAVING </a:t>
            </a:r>
            <a:r>
              <a:rPr lang="en-US"/>
              <a:t>&lt;điều kiện trên nhóm&gt;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Cho biết những nhân viên tham gia từ 2 đề án trở lên</a:t>
            </a:r>
          </a:p>
        </p:txBody>
      </p:sp>
      <p:sp>
        <p:nvSpPr>
          <p:cNvPr id="92164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17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6731C-3C87-4388-A76C-6BB6841C698D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745526" name="Text Box 54"/>
          <p:cNvSpPr txBox="1">
            <a:spLocks noChangeArrowheads="1"/>
          </p:cNvSpPr>
          <p:nvPr/>
        </p:nvSpPr>
        <p:spPr bwMode="auto">
          <a:xfrm>
            <a:off x="2057400" y="2590800"/>
            <a:ext cx="4724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MA_NVIEN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PHANCONG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GROUP BY</a:t>
            </a:r>
            <a:r>
              <a:rPr lang="en-US"/>
              <a:t> MA_NVIEN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HAVING</a:t>
            </a:r>
            <a:r>
              <a:rPr lang="en-US"/>
              <a:t> </a:t>
            </a:r>
            <a:r>
              <a:rPr lang="en-US">
                <a:solidFill>
                  <a:srgbClr val="FF3399"/>
                </a:solidFill>
              </a:rPr>
              <a:t>COUNT</a:t>
            </a:r>
            <a:r>
              <a:rPr lang="en-US"/>
              <a:t>(*) &gt;= 2</a:t>
            </a:r>
            <a:endParaRPr lang="en-US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5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Cho biết những phòng ban (TENPHG) có lương trung bình của các nhân viên lớn lơn 20000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18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5A569-86BC-4E84-A08F-AEEA02100762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1524000" y="2438400"/>
            <a:ext cx="4724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PHG, </a:t>
            </a:r>
            <a:r>
              <a:rPr lang="en-US">
                <a:solidFill>
                  <a:srgbClr val="FF3399"/>
                </a:solidFill>
              </a:rPr>
              <a:t>AVG</a:t>
            </a:r>
            <a:r>
              <a:rPr lang="en-US"/>
              <a:t>(LUONG) </a:t>
            </a:r>
            <a:r>
              <a:rPr lang="en-US">
                <a:solidFill>
                  <a:srgbClr val="0000CC"/>
                </a:solidFill>
              </a:rPr>
              <a:t>AS</a:t>
            </a:r>
            <a:r>
              <a:rPr lang="en-US"/>
              <a:t> LUONG_TB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GROUP BY</a:t>
            </a:r>
            <a:r>
              <a:rPr lang="en-US"/>
              <a:t> PHG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HAVING</a:t>
            </a:r>
            <a:r>
              <a:rPr lang="en-US"/>
              <a:t> </a:t>
            </a:r>
            <a:r>
              <a:rPr lang="en-US">
                <a:solidFill>
                  <a:srgbClr val="FF3399"/>
                </a:solidFill>
              </a:rPr>
              <a:t>AVG</a:t>
            </a:r>
            <a:r>
              <a:rPr lang="en-US"/>
              <a:t>(LUONG) &gt; 20000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1524000" y="4419600"/>
            <a:ext cx="57912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TENPHG, </a:t>
            </a:r>
            <a:r>
              <a:rPr lang="en-US">
                <a:solidFill>
                  <a:srgbClr val="FF3399"/>
                </a:solidFill>
              </a:rPr>
              <a:t>AVG</a:t>
            </a:r>
            <a:r>
              <a:rPr lang="en-US"/>
              <a:t>(LUONG) </a:t>
            </a:r>
            <a:r>
              <a:rPr lang="en-US">
                <a:solidFill>
                  <a:srgbClr val="0000CC"/>
                </a:solidFill>
              </a:rPr>
              <a:t>AS</a:t>
            </a:r>
            <a:r>
              <a:rPr lang="en-US"/>
              <a:t> LUONG_TB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NHANVIEN, PHONGBAN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PHG=MAPHG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GROUP BY</a:t>
            </a:r>
            <a:r>
              <a:rPr lang="en-US"/>
              <a:t> TENPHG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HAVING</a:t>
            </a:r>
            <a:r>
              <a:rPr lang="en-US"/>
              <a:t> </a:t>
            </a:r>
            <a:r>
              <a:rPr lang="en-US">
                <a:solidFill>
                  <a:srgbClr val="FF3399"/>
                </a:solidFill>
              </a:rPr>
              <a:t>AVG</a:t>
            </a:r>
            <a:r>
              <a:rPr lang="en-US"/>
              <a:t>(LUONG) &gt; 20000</a:t>
            </a:r>
            <a:endParaRPr lang="en-US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4" grpId="0"/>
      <p:bldP spid="7475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Cú pháp</a:t>
            </a: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Phép toán tập hợp trong SQL (tt)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425D0-3354-4BF8-99F3-0F5A4DF9C6D7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1524000" y="1905000"/>
            <a:ext cx="6019800" cy="12049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/>
              <a:t>SELECT &lt;ds cột&gt; FROM &lt;ds bảng&gt; WHERE &lt;điều kiện&gt;</a:t>
            </a:r>
          </a:p>
          <a:p>
            <a:pPr algn="l"/>
            <a:r>
              <a:rPr lang="en-US" b="1"/>
              <a:t>UNION [ALL]</a:t>
            </a:r>
          </a:p>
          <a:p>
            <a:pPr algn="l"/>
            <a:r>
              <a:rPr lang="en-US"/>
              <a:t>SELECT &lt;ds cột&gt; FROM &lt;ds bảng&gt; WHERE &lt;điều kiện&gt;</a:t>
            </a:r>
          </a:p>
        </p:txBody>
      </p:sp>
      <p:sp>
        <p:nvSpPr>
          <p:cNvPr id="57351" name="Rectangle 5"/>
          <p:cNvSpPr>
            <a:spLocks noChangeArrowheads="1"/>
          </p:cNvSpPr>
          <p:nvPr/>
        </p:nvSpPr>
        <p:spPr bwMode="auto">
          <a:xfrm>
            <a:off x="1524000" y="3519488"/>
            <a:ext cx="6019800" cy="12049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/>
              <a:t>SELECT &lt;ds cột&gt; FROM &lt;ds bảng&gt; WHERE &lt;điều kiện&gt;</a:t>
            </a:r>
          </a:p>
          <a:p>
            <a:pPr algn="l"/>
            <a:r>
              <a:rPr lang="en-US" b="1"/>
              <a:t>INTERSECT [ALL]</a:t>
            </a:r>
          </a:p>
          <a:p>
            <a:pPr algn="l"/>
            <a:r>
              <a:rPr lang="en-US"/>
              <a:t>SELECT &lt;ds cột&gt; FROM &lt;ds bảng&gt; WHERE &lt;điều kiện&gt;</a:t>
            </a:r>
          </a:p>
        </p:txBody>
      </p:sp>
      <p:sp>
        <p:nvSpPr>
          <p:cNvPr id="57352" name="Rectangle 6"/>
          <p:cNvSpPr>
            <a:spLocks noChangeArrowheads="1"/>
          </p:cNvSpPr>
          <p:nvPr/>
        </p:nvSpPr>
        <p:spPr bwMode="auto">
          <a:xfrm>
            <a:off x="1524000" y="5119688"/>
            <a:ext cx="6019800" cy="12049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/>
              <a:t>SELECT &lt;ds cột&gt; FROM &lt;ds bảng&gt; WHERE &lt;điều kiện&gt;</a:t>
            </a:r>
          </a:p>
          <a:p>
            <a:pPr algn="l"/>
            <a:r>
              <a:rPr lang="en-US" b="1"/>
              <a:t>EXCEPT [ALL]</a:t>
            </a:r>
          </a:p>
          <a:p>
            <a:pPr algn="l"/>
            <a:r>
              <a:rPr lang="en-US"/>
              <a:t>SELECT &lt;ds cột&gt; FROM &lt;ds bảng&gt; WHERE &lt;điều kiện&gt;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Mệnh đề GROUP BY </a:t>
            </a:r>
          </a:p>
          <a:p>
            <a:pPr lvl="1" eaLnBrk="1" hangingPunct="1"/>
            <a:r>
              <a:rPr lang="en-US" smtClean="0"/>
              <a:t>Các thuộc tính trong mệnh đề SELECT (trừ những thuộc tính trong các hàm kết hợp) phải xuất hiện trong mệnh đề GROUP BY</a:t>
            </a:r>
          </a:p>
          <a:p>
            <a:pPr eaLnBrk="1" hangingPunct="1"/>
            <a:r>
              <a:rPr lang="en-US" smtClean="0"/>
              <a:t>Mệnh đề HAVING</a:t>
            </a:r>
          </a:p>
          <a:p>
            <a:pPr lvl="1" eaLnBrk="1" hangingPunct="1"/>
            <a:r>
              <a:rPr lang="en-US" smtClean="0"/>
              <a:t>Sử dụng các hàm kết hợp trong mệnh đề SELECT để kiểm tra một số điều kiện nào đó</a:t>
            </a:r>
          </a:p>
          <a:p>
            <a:pPr lvl="1" eaLnBrk="1" hangingPunct="1"/>
            <a:r>
              <a:rPr lang="en-US" smtClean="0"/>
              <a:t>Chỉ kiểm tra điều kiện trên nhóm, không là điều kiện lọc trên từng bộ</a:t>
            </a:r>
          </a:p>
          <a:p>
            <a:pPr lvl="1" eaLnBrk="1" hangingPunct="1"/>
            <a:r>
              <a:rPr lang="en-US" smtClean="0"/>
              <a:t>Sau khi gom nhóm điều kiện trên nhóm mới được thực hiện </a:t>
            </a: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Nhận xét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DF61E-D1B5-45A5-9B37-B7D087383B7D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Thứ tự thực hiện câu truy vấn có mệnh đề GROUP BY và HAVING </a:t>
            </a:r>
          </a:p>
          <a:p>
            <a:pPr lvl="1" eaLnBrk="1" hangingPunct="1"/>
            <a:r>
              <a:rPr lang="en-US" smtClean="0"/>
              <a:t>(1) Chọn ra những dòng thỏa điều kiện trong mệnh đề WHERE</a:t>
            </a:r>
          </a:p>
          <a:p>
            <a:pPr lvl="1" eaLnBrk="1" hangingPunct="1"/>
            <a:r>
              <a:rPr lang="en-US" smtClean="0"/>
              <a:t>(2) Những dòng này sẽ được gom thành nhiều nhóm tương ứng với mệnh đề GROUP BY</a:t>
            </a:r>
          </a:p>
          <a:p>
            <a:pPr lvl="1" eaLnBrk="1" hangingPunct="1"/>
            <a:r>
              <a:rPr lang="en-US" smtClean="0"/>
              <a:t>(3) Áp dụng các hàm kết hợp cho mỗi nhóm</a:t>
            </a:r>
          </a:p>
          <a:p>
            <a:pPr lvl="1" eaLnBrk="1" hangingPunct="1"/>
            <a:r>
              <a:rPr lang="en-US" smtClean="0"/>
              <a:t>(4) Bỏ qua những nhóm không thỏa điều kiện trong mệnh đề HAVING</a:t>
            </a:r>
          </a:p>
          <a:p>
            <a:pPr lvl="1" eaLnBrk="1" hangingPunct="1"/>
            <a:r>
              <a:rPr lang="en-US" smtClean="0"/>
              <a:t>(5) Rút trích các giá trị của các cột và hàm kết hợp trong mệnh đề SELECT</a:t>
            </a: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Nhận xét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62C46-2121-489E-A399-EB7B720AD948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Tìm những phòng ban có lương trung bình cao nhất</a:t>
            </a: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19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53282-B851-4A45-A154-93F969BEF568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1676400" y="2209800"/>
            <a:ext cx="4724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PHG, </a:t>
            </a:r>
            <a:r>
              <a:rPr lang="en-US">
                <a:solidFill>
                  <a:srgbClr val="FF3399"/>
                </a:solidFill>
              </a:rPr>
              <a:t>AVG</a:t>
            </a:r>
            <a:r>
              <a:rPr lang="en-US"/>
              <a:t>(LUONG) </a:t>
            </a:r>
            <a:r>
              <a:rPr lang="en-US">
                <a:solidFill>
                  <a:srgbClr val="0000CC"/>
                </a:solidFill>
              </a:rPr>
              <a:t>AS</a:t>
            </a:r>
            <a:r>
              <a:rPr lang="en-US"/>
              <a:t> LUONG_TB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GROUP BY</a:t>
            </a:r>
            <a:r>
              <a:rPr lang="en-US"/>
              <a:t> PHG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HAVING</a:t>
            </a:r>
            <a:r>
              <a:rPr lang="en-US"/>
              <a:t> </a:t>
            </a:r>
            <a:r>
              <a:rPr lang="en-US">
                <a:solidFill>
                  <a:srgbClr val="FF3399"/>
                </a:solidFill>
              </a:rPr>
              <a:t>MAX</a:t>
            </a:r>
            <a:r>
              <a:rPr lang="en-US"/>
              <a:t>(</a:t>
            </a:r>
            <a:r>
              <a:rPr lang="en-US">
                <a:solidFill>
                  <a:srgbClr val="FF3399"/>
                </a:solidFill>
              </a:rPr>
              <a:t>AVG</a:t>
            </a:r>
            <a:r>
              <a:rPr lang="en-US"/>
              <a:t>(LUONG))</a:t>
            </a:r>
            <a:endParaRPr lang="en-US">
              <a:solidFill>
                <a:srgbClr val="CC00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71800" y="3429000"/>
            <a:ext cx="762000" cy="381000"/>
            <a:chOff x="1753" y="2000"/>
            <a:chExt cx="1359" cy="938"/>
          </a:xfrm>
        </p:grpSpPr>
        <p:sp>
          <p:nvSpPr>
            <p:cNvPr id="96265" name="Freeform 7"/>
            <p:cNvSpPr>
              <a:spLocks/>
            </p:cNvSpPr>
            <p:nvPr/>
          </p:nvSpPr>
          <p:spPr bwMode="auto">
            <a:xfrm>
              <a:off x="1753" y="2000"/>
              <a:ext cx="1359" cy="851"/>
            </a:xfrm>
            <a:custGeom>
              <a:avLst/>
              <a:gdLst>
                <a:gd name="T0" fmla="*/ 0 w 1359"/>
                <a:gd name="T1" fmla="*/ 851 h 851"/>
                <a:gd name="T2" fmla="*/ 421 w 1359"/>
                <a:gd name="T3" fmla="*/ 509 h 851"/>
                <a:gd name="T4" fmla="*/ 574 w 1359"/>
                <a:gd name="T5" fmla="*/ 444 h 851"/>
                <a:gd name="T6" fmla="*/ 916 w 1359"/>
                <a:gd name="T7" fmla="*/ 262 h 851"/>
                <a:gd name="T8" fmla="*/ 1221 w 1359"/>
                <a:gd name="T9" fmla="*/ 80 h 851"/>
                <a:gd name="T10" fmla="*/ 1308 w 1359"/>
                <a:gd name="T11" fmla="*/ 29 h 851"/>
                <a:gd name="T12" fmla="*/ 1359 w 1359"/>
                <a:gd name="T13" fmla="*/ 0 h 8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9"/>
                <a:gd name="T22" fmla="*/ 0 h 851"/>
                <a:gd name="T23" fmla="*/ 1359 w 1359"/>
                <a:gd name="T24" fmla="*/ 851 h 8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9" h="851">
                  <a:moveTo>
                    <a:pt x="0" y="851"/>
                  </a:moveTo>
                  <a:cubicBezTo>
                    <a:pt x="91" y="708"/>
                    <a:pt x="273" y="585"/>
                    <a:pt x="421" y="509"/>
                  </a:cubicBezTo>
                  <a:cubicBezTo>
                    <a:pt x="467" y="485"/>
                    <a:pt x="530" y="471"/>
                    <a:pt x="574" y="444"/>
                  </a:cubicBezTo>
                  <a:cubicBezTo>
                    <a:pt x="684" y="377"/>
                    <a:pt x="802" y="323"/>
                    <a:pt x="916" y="262"/>
                  </a:cubicBezTo>
                  <a:cubicBezTo>
                    <a:pt x="1021" y="206"/>
                    <a:pt x="1117" y="137"/>
                    <a:pt x="1221" y="80"/>
                  </a:cubicBezTo>
                  <a:cubicBezTo>
                    <a:pt x="1250" y="64"/>
                    <a:pt x="1279" y="46"/>
                    <a:pt x="1308" y="29"/>
                  </a:cubicBezTo>
                  <a:cubicBezTo>
                    <a:pt x="1325" y="19"/>
                    <a:pt x="1359" y="0"/>
                    <a:pt x="135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Freeform 8"/>
            <p:cNvSpPr>
              <a:spLocks/>
            </p:cNvSpPr>
            <p:nvPr/>
          </p:nvSpPr>
          <p:spPr bwMode="auto">
            <a:xfrm>
              <a:off x="2022" y="2146"/>
              <a:ext cx="1018" cy="792"/>
            </a:xfrm>
            <a:custGeom>
              <a:avLst/>
              <a:gdLst>
                <a:gd name="T0" fmla="*/ 0 w 1018"/>
                <a:gd name="T1" fmla="*/ 0 h 792"/>
                <a:gd name="T2" fmla="*/ 167 w 1018"/>
                <a:gd name="T3" fmla="*/ 87 h 792"/>
                <a:gd name="T4" fmla="*/ 312 w 1018"/>
                <a:gd name="T5" fmla="*/ 174 h 792"/>
                <a:gd name="T6" fmla="*/ 363 w 1018"/>
                <a:gd name="T7" fmla="*/ 218 h 792"/>
                <a:gd name="T8" fmla="*/ 654 w 1018"/>
                <a:gd name="T9" fmla="*/ 458 h 792"/>
                <a:gd name="T10" fmla="*/ 749 w 1018"/>
                <a:gd name="T11" fmla="*/ 552 h 792"/>
                <a:gd name="T12" fmla="*/ 858 w 1018"/>
                <a:gd name="T13" fmla="*/ 632 h 792"/>
                <a:gd name="T14" fmla="*/ 909 w 1018"/>
                <a:gd name="T15" fmla="*/ 691 h 792"/>
                <a:gd name="T16" fmla="*/ 960 w 1018"/>
                <a:gd name="T17" fmla="*/ 727 h 792"/>
                <a:gd name="T18" fmla="*/ 1018 w 1018"/>
                <a:gd name="T19" fmla="*/ 792 h 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8"/>
                <a:gd name="T31" fmla="*/ 0 h 792"/>
                <a:gd name="T32" fmla="*/ 1018 w 1018"/>
                <a:gd name="T33" fmla="*/ 792 h 7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8" h="792">
                  <a:moveTo>
                    <a:pt x="0" y="0"/>
                  </a:moveTo>
                  <a:cubicBezTo>
                    <a:pt x="103" y="28"/>
                    <a:pt x="87" y="33"/>
                    <a:pt x="167" y="87"/>
                  </a:cubicBezTo>
                  <a:cubicBezTo>
                    <a:pt x="213" y="118"/>
                    <a:pt x="265" y="145"/>
                    <a:pt x="312" y="174"/>
                  </a:cubicBezTo>
                  <a:cubicBezTo>
                    <a:pt x="412" y="236"/>
                    <a:pt x="278" y="158"/>
                    <a:pt x="363" y="218"/>
                  </a:cubicBezTo>
                  <a:cubicBezTo>
                    <a:pt x="466" y="291"/>
                    <a:pt x="560" y="373"/>
                    <a:pt x="654" y="458"/>
                  </a:cubicBezTo>
                  <a:cubicBezTo>
                    <a:pt x="687" y="488"/>
                    <a:pt x="713" y="526"/>
                    <a:pt x="749" y="552"/>
                  </a:cubicBezTo>
                  <a:cubicBezTo>
                    <a:pt x="785" y="579"/>
                    <a:pt x="829" y="598"/>
                    <a:pt x="858" y="632"/>
                  </a:cubicBezTo>
                  <a:cubicBezTo>
                    <a:pt x="875" y="652"/>
                    <a:pt x="890" y="673"/>
                    <a:pt x="909" y="691"/>
                  </a:cubicBezTo>
                  <a:cubicBezTo>
                    <a:pt x="924" y="705"/>
                    <a:pt x="945" y="713"/>
                    <a:pt x="960" y="727"/>
                  </a:cubicBezTo>
                  <a:cubicBezTo>
                    <a:pt x="981" y="746"/>
                    <a:pt x="997" y="772"/>
                    <a:pt x="1018" y="7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7769" name="Text Box 9"/>
          <p:cNvSpPr txBox="1">
            <a:spLocks noChangeArrowheads="1"/>
          </p:cNvSpPr>
          <p:nvPr/>
        </p:nvSpPr>
        <p:spPr bwMode="auto">
          <a:xfrm>
            <a:off x="1676400" y="2209800"/>
            <a:ext cx="472440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PHG, </a:t>
            </a:r>
            <a:r>
              <a:rPr lang="en-US">
                <a:solidFill>
                  <a:srgbClr val="FF3399"/>
                </a:solidFill>
              </a:rPr>
              <a:t>AVG</a:t>
            </a:r>
            <a:r>
              <a:rPr lang="en-US"/>
              <a:t>(LUONG) </a:t>
            </a:r>
            <a:r>
              <a:rPr lang="en-US">
                <a:solidFill>
                  <a:srgbClr val="0000CC"/>
                </a:solidFill>
              </a:rPr>
              <a:t>AS</a:t>
            </a:r>
            <a:r>
              <a:rPr lang="en-US"/>
              <a:t> LUONG_TB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GROUP BY</a:t>
            </a:r>
            <a:r>
              <a:rPr lang="en-US"/>
              <a:t> PHG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HAVING</a:t>
            </a:r>
            <a:r>
              <a:rPr lang="en-US"/>
              <a:t> </a:t>
            </a:r>
            <a:r>
              <a:rPr lang="en-US">
                <a:solidFill>
                  <a:srgbClr val="FF3399"/>
                </a:solidFill>
              </a:rPr>
              <a:t>AVG</a:t>
            </a:r>
            <a:r>
              <a:rPr lang="en-US"/>
              <a:t>(LUONG) &gt;= </a:t>
            </a:r>
            <a:r>
              <a:rPr lang="en-US">
                <a:solidFill>
                  <a:srgbClr val="777777"/>
                </a:solidFill>
              </a:rPr>
              <a:t>ALL</a:t>
            </a:r>
            <a:r>
              <a:rPr lang="en-US"/>
              <a:t> (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</a:t>
            </a:r>
            <a:r>
              <a:rPr lang="en-US">
                <a:solidFill>
                  <a:srgbClr val="FF3399"/>
                </a:solidFill>
              </a:rPr>
              <a:t>AVG</a:t>
            </a:r>
            <a:r>
              <a:rPr lang="en-US"/>
              <a:t>(LUONG)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GROUP BY</a:t>
            </a:r>
            <a:r>
              <a:rPr lang="en-US"/>
              <a:t> PHG)</a:t>
            </a:r>
            <a:endParaRPr lang="en-US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7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7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/>
      <p:bldP spid="757764" grpId="1"/>
      <p:bldP spid="75776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Tìm tên các nhân viên được phân công làm </a:t>
            </a:r>
            <a:r>
              <a:rPr lang="en-US" u="sng" smtClean="0"/>
              <a:t>tất cả</a:t>
            </a:r>
            <a:r>
              <a:rPr lang="en-US" smtClean="0"/>
              <a:t> các đồ án</a:t>
            </a: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12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908AD-2A27-4404-B630-25E0543CCEA5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768004" name="Text Box 4"/>
          <p:cNvSpPr txBox="1">
            <a:spLocks noChangeArrowheads="1"/>
          </p:cNvSpPr>
          <p:nvPr/>
        </p:nvSpPr>
        <p:spPr bwMode="auto">
          <a:xfrm>
            <a:off x="2209800" y="2590800"/>
            <a:ext cx="472440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MANV, TENVN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NHANVIEN, PHANCONG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MANV=MA_NVIEN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GROUP BY</a:t>
            </a:r>
            <a:r>
              <a:rPr lang="en-US"/>
              <a:t> MANV, TENNV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HAVING</a:t>
            </a:r>
            <a:r>
              <a:rPr lang="en-US"/>
              <a:t> </a:t>
            </a:r>
            <a:r>
              <a:rPr lang="en-US">
                <a:solidFill>
                  <a:srgbClr val="FF3399"/>
                </a:solidFill>
              </a:rPr>
              <a:t>COUNT</a:t>
            </a:r>
            <a:r>
              <a:rPr lang="en-US"/>
              <a:t>(*) = (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</a:t>
            </a:r>
            <a:r>
              <a:rPr lang="en-US">
                <a:solidFill>
                  <a:srgbClr val="FF3399"/>
                </a:solidFill>
              </a:rPr>
              <a:t>COUNT</a:t>
            </a:r>
            <a:r>
              <a:rPr lang="en-US"/>
              <a:t>(*)</a:t>
            </a:r>
          </a:p>
          <a:p>
            <a:pPr algn="l" eaLnBrk="1" hangingPunct="1"/>
            <a:r>
              <a:rPr lang="en-US"/>
              <a:t>		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DEAN )</a:t>
            </a:r>
            <a:endParaRPr lang="en-US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Giới thiệu</a:t>
            </a:r>
          </a:p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Định nghĩa dữ liệu</a:t>
            </a:r>
          </a:p>
          <a:p>
            <a:pPr eaLnBrk="1" hangingPunct="1"/>
            <a:r>
              <a:rPr lang="en-US" b="1" smtClean="0">
                <a:solidFill>
                  <a:srgbClr val="777777"/>
                </a:solidFill>
              </a:rPr>
              <a:t>Truy vấn dữ liệu</a:t>
            </a:r>
          </a:p>
          <a:p>
            <a:pPr lvl="1" eaLnBrk="1" hangingPunct="1"/>
            <a:r>
              <a:rPr lang="en-US" smtClean="0">
                <a:solidFill>
                  <a:srgbClr val="777777"/>
                </a:solidFill>
              </a:rPr>
              <a:t>Truy vấn cơ bản</a:t>
            </a:r>
          </a:p>
          <a:p>
            <a:pPr lvl="1" eaLnBrk="1" hangingPunct="1"/>
            <a:r>
              <a:rPr lang="en-US" smtClean="0">
                <a:solidFill>
                  <a:srgbClr val="777777"/>
                </a:solidFill>
              </a:rPr>
              <a:t>Tập hợp, so sánh tập hợp và truy vấn lồng</a:t>
            </a:r>
          </a:p>
          <a:p>
            <a:pPr lvl="1" eaLnBrk="1" hangingPunct="1"/>
            <a:r>
              <a:rPr lang="en-US" smtClean="0">
                <a:solidFill>
                  <a:srgbClr val="777777"/>
                </a:solidFill>
              </a:rPr>
              <a:t>Hàm kết hợp và gom nhóm</a:t>
            </a:r>
          </a:p>
          <a:p>
            <a:pPr lvl="1" eaLnBrk="1" hangingPunct="1"/>
            <a:r>
              <a:rPr lang="en-US" b="1" smtClean="0"/>
              <a:t>Một số dạng truy vấn khác</a:t>
            </a:r>
          </a:p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Cập nhật dữ liệu </a:t>
            </a:r>
          </a:p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Khung nhìn (view)</a:t>
            </a:r>
          </a:p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Chỉ mục (index)</a:t>
            </a:r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Nội dung chi tiết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9A62F-1130-4C4C-B75D-21C9EA2CDC8C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Truy vấn con ở mệnh đề FROM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Điều kiện kết ở mệnh đề FROM</a:t>
            </a:r>
          </a:p>
          <a:p>
            <a:pPr lvl="1" eaLnBrk="1" hangingPunct="1"/>
            <a:r>
              <a:rPr lang="en-US" smtClean="0"/>
              <a:t>Phép kết tự nhiên </a:t>
            </a:r>
          </a:p>
          <a:p>
            <a:pPr lvl="1" eaLnBrk="1" hangingPunct="1"/>
            <a:r>
              <a:rPr lang="en-US" smtClean="0"/>
              <a:t>Phép kết ngoàI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Cấu trúc CASE</a:t>
            </a: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Một số dạng truy vấn khác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C1B48-B711-49B0-A5B3-835C2EA8AD29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Kết quả trả về của một câu truy vấn phụ là một </a:t>
            </a:r>
            <a:r>
              <a:rPr lang="en-US" u="sng" smtClean="0"/>
              <a:t>bảng</a:t>
            </a:r>
          </a:p>
          <a:p>
            <a:pPr lvl="1" eaLnBrk="1" hangingPunct="1"/>
            <a:r>
              <a:rPr lang="en-US" smtClean="0"/>
              <a:t>Bảng trung gian trong quá trình truy vấn</a:t>
            </a:r>
          </a:p>
          <a:p>
            <a:pPr lvl="1" eaLnBrk="1" hangingPunct="1"/>
            <a:r>
              <a:rPr lang="en-US" smtClean="0"/>
              <a:t>Không có lưu trữ thật sự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Cú pháp</a:t>
            </a: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Truy vấn con ở mệnh đề FROM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59D4F-5C38-45C8-B75B-7EF4F3C355EC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100358" name="Rectangle 4"/>
          <p:cNvSpPr>
            <a:spLocks noChangeArrowheads="1"/>
          </p:cNvSpPr>
          <p:nvPr/>
        </p:nvSpPr>
        <p:spPr bwMode="auto">
          <a:xfrm>
            <a:off x="1219200" y="3733800"/>
            <a:ext cx="5105400" cy="12049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b="1"/>
              <a:t>SELECT</a:t>
            </a:r>
            <a:r>
              <a:rPr lang="en-US"/>
              <a:t> &lt;danh sách các cột&gt;</a:t>
            </a:r>
          </a:p>
          <a:p>
            <a:pPr algn="l"/>
            <a:r>
              <a:rPr lang="en-US" b="1"/>
              <a:t>FROM</a:t>
            </a:r>
            <a:r>
              <a:rPr lang="en-US"/>
              <a:t> R1, R2, </a:t>
            </a:r>
            <a:r>
              <a:rPr lang="en-US" b="1"/>
              <a:t>(</a:t>
            </a:r>
            <a:r>
              <a:rPr lang="en-US"/>
              <a:t>&lt;truy vấn con&gt;</a:t>
            </a:r>
            <a:r>
              <a:rPr lang="en-US" b="1"/>
              <a:t>) AS</a:t>
            </a:r>
            <a:r>
              <a:rPr lang="en-US"/>
              <a:t> tên_bảng</a:t>
            </a:r>
          </a:p>
          <a:p>
            <a:pPr algn="l"/>
            <a:r>
              <a:rPr lang="en-US" b="1"/>
              <a:t>WHERE</a:t>
            </a:r>
            <a:r>
              <a:rPr lang="en-US"/>
              <a:t> &lt;điều kiện&gt;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Cho biết những phòng ban (TENPHG) có lương trung bình của các nhân viên lớn lơn 20000</a:t>
            </a: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18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AE650-77F3-44F4-8BD3-B0A731C0320B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774148" name="Text Box 4"/>
          <p:cNvSpPr txBox="1">
            <a:spLocks noChangeArrowheads="1"/>
          </p:cNvSpPr>
          <p:nvPr/>
        </p:nvSpPr>
        <p:spPr bwMode="auto">
          <a:xfrm>
            <a:off x="1524000" y="2438400"/>
            <a:ext cx="4724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PHG, </a:t>
            </a:r>
            <a:r>
              <a:rPr lang="en-US">
                <a:solidFill>
                  <a:srgbClr val="FF3399"/>
                </a:solidFill>
              </a:rPr>
              <a:t>AVG</a:t>
            </a:r>
            <a:r>
              <a:rPr lang="en-US"/>
              <a:t>(LUONG) </a:t>
            </a:r>
            <a:r>
              <a:rPr lang="en-US">
                <a:solidFill>
                  <a:srgbClr val="0000CC"/>
                </a:solidFill>
              </a:rPr>
              <a:t>AS</a:t>
            </a:r>
            <a:r>
              <a:rPr lang="en-US"/>
              <a:t> LUONG_TB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GROUP BY</a:t>
            </a:r>
            <a:r>
              <a:rPr lang="en-US"/>
              <a:t> PHG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HAVING</a:t>
            </a:r>
            <a:r>
              <a:rPr lang="en-US"/>
              <a:t> </a:t>
            </a:r>
            <a:r>
              <a:rPr lang="en-US">
                <a:solidFill>
                  <a:srgbClr val="FF3399"/>
                </a:solidFill>
              </a:rPr>
              <a:t>AVG</a:t>
            </a:r>
            <a:r>
              <a:rPr lang="en-US"/>
              <a:t>(LUONG) &gt; 20000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774149" name="Text Box 5"/>
          <p:cNvSpPr txBox="1">
            <a:spLocks noChangeArrowheads="1"/>
          </p:cNvSpPr>
          <p:nvPr/>
        </p:nvSpPr>
        <p:spPr bwMode="auto">
          <a:xfrm>
            <a:off x="1524000" y="4419600"/>
            <a:ext cx="57912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PHG, TENPHG, </a:t>
            </a:r>
            <a:r>
              <a:rPr lang="en-US">
                <a:solidFill>
                  <a:srgbClr val="FF3399"/>
                </a:solidFill>
              </a:rPr>
              <a:t>AVG</a:t>
            </a:r>
            <a:r>
              <a:rPr lang="en-US"/>
              <a:t>(LUONG) </a:t>
            </a:r>
            <a:r>
              <a:rPr lang="en-US">
                <a:solidFill>
                  <a:srgbClr val="0000CC"/>
                </a:solidFill>
              </a:rPr>
              <a:t>AS</a:t>
            </a:r>
            <a:r>
              <a:rPr lang="en-US"/>
              <a:t> LUONG_TB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NHANVIEN, PHONGBAN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PHG=MAPHG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GROUP BY</a:t>
            </a:r>
            <a:r>
              <a:rPr lang="en-US"/>
              <a:t> PHG, TENPHG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HAVING</a:t>
            </a:r>
            <a:r>
              <a:rPr lang="en-US"/>
              <a:t> </a:t>
            </a:r>
            <a:r>
              <a:rPr lang="en-US">
                <a:solidFill>
                  <a:srgbClr val="FF3399"/>
                </a:solidFill>
              </a:rPr>
              <a:t>AVG</a:t>
            </a:r>
            <a:r>
              <a:rPr lang="en-US"/>
              <a:t>(LUONG) &gt; 20000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774150" name="Text Box 6"/>
          <p:cNvSpPr txBox="1">
            <a:spLocks noChangeArrowheads="1"/>
          </p:cNvSpPr>
          <p:nvPr/>
        </p:nvSpPr>
        <p:spPr bwMode="auto">
          <a:xfrm>
            <a:off x="1524000" y="2819400"/>
            <a:ext cx="67056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TENPHG, TEMP.LUONG_TB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PHONGBAN, (</a:t>
            </a:r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PHG, </a:t>
            </a:r>
            <a:r>
              <a:rPr lang="en-US">
                <a:solidFill>
                  <a:srgbClr val="FF3399"/>
                </a:solidFill>
              </a:rPr>
              <a:t>AVG</a:t>
            </a:r>
            <a:r>
              <a:rPr lang="en-US"/>
              <a:t>(LUONG) </a:t>
            </a:r>
            <a:r>
              <a:rPr lang="en-US">
                <a:solidFill>
                  <a:srgbClr val="0000CC"/>
                </a:solidFill>
              </a:rPr>
              <a:t>AS</a:t>
            </a:r>
            <a:r>
              <a:rPr lang="en-US"/>
              <a:t> LUONG_TB</a:t>
            </a:r>
          </a:p>
          <a:p>
            <a:pPr algn="l" eaLnBrk="1" hangingPunct="1"/>
            <a:r>
              <a:rPr lang="en-US"/>
              <a:t>		   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</a:t>
            </a:r>
          </a:p>
          <a:p>
            <a:pPr algn="l" eaLnBrk="1" hangingPunct="1"/>
            <a:r>
              <a:rPr lang="en-US"/>
              <a:t>		   </a:t>
            </a:r>
            <a:r>
              <a:rPr lang="en-US">
                <a:solidFill>
                  <a:srgbClr val="0000CC"/>
                </a:solidFill>
              </a:rPr>
              <a:t>GROUP BY</a:t>
            </a:r>
            <a:r>
              <a:rPr lang="en-US"/>
              <a:t> PHG</a:t>
            </a:r>
          </a:p>
          <a:p>
            <a:pPr algn="l" eaLnBrk="1" hangingPunct="1"/>
            <a:r>
              <a:rPr lang="en-US"/>
              <a:t>		  </a:t>
            </a:r>
            <a:r>
              <a:rPr lang="en-US">
                <a:solidFill>
                  <a:srgbClr val="0000CC"/>
                </a:solidFill>
              </a:rPr>
              <a:t> HAVING</a:t>
            </a:r>
            <a:r>
              <a:rPr lang="en-US"/>
              <a:t> </a:t>
            </a:r>
            <a:r>
              <a:rPr lang="en-US">
                <a:solidFill>
                  <a:srgbClr val="FF3399"/>
                </a:solidFill>
              </a:rPr>
              <a:t>AVG</a:t>
            </a:r>
            <a:r>
              <a:rPr lang="en-US"/>
              <a:t>(LUONG)&gt; 20000 ) </a:t>
            </a:r>
            <a:r>
              <a:rPr lang="en-US">
                <a:solidFill>
                  <a:srgbClr val="0000CC"/>
                </a:solidFill>
              </a:rPr>
              <a:t>AS</a:t>
            </a:r>
            <a:r>
              <a:rPr lang="en-US"/>
              <a:t> TEMP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MAPHG=TEMP.PHG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8" grpId="0"/>
      <p:bldP spid="774149" grpId="0"/>
      <p:bldP spid="77415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Kết bằng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Kết ngoài</a:t>
            </a:r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Điều kiện kết ở mệnh đề FROM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A0035-17C2-4087-B4F5-CA7AFB9CE424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102406" name="Rectangle 5"/>
          <p:cNvSpPr>
            <a:spLocks noChangeArrowheads="1"/>
          </p:cNvSpPr>
          <p:nvPr/>
        </p:nvSpPr>
        <p:spPr bwMode="auto">
          <a:xfrm>
            <a:off x="1066800" y="1981200"/>
            <a:ext cx="5105400" cy="12049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b="1"/>
              <a:t>SELECT</a:t>
            </a:r>
            <a:r>
              <a:rPr lang="en-US"/>
              <a:t> &lt;danh sách các cột&gt;</a:t>
            </a:r>
          </a:p>
          <a:p>
            <a:pPr algn="l"/>
            <a:r>
              <a:rPr lang="en-US" b="1"/>
              <a:t>FROM</a:t>
            </a:r>
            <a:r>
              <a:rPr lang="en-US"/>
              <a:t> R1 [</a:t>
            </a:r>
            <a:r>
              <a:rPr lang="en-US" b="1"/>
              <a:t>INNER</a:t>
            </a:r>
            <a:r>
              <a:rPr lang="en-US"/>
              <a:t>]</a:t>
            </a:r>
            <a:r>
              <a:rPr lang="en-US" b="1"/>
              <a:t> JOIN</a:t>
            </a:r>
            <a:r>
              <a:rPr lang="en-US"/>
              <a:t> R2 </a:t>
            </a:r>
            <a:r>
              <a:rPr lang="en-US" b="1"/>
              <a:t>ON</a:t>
            </a:r>
            <a:r>
              <a:rPr lang="en-US"/>
              <a:t>  &lt;biểu thức&gt;</a:t>
            </a:r>
          </a:p>
          <a:p>
            <a:pPr algn="l"/>
            <a:r>
              <a:rPr lang="en-US" b="1"/>
              <a:t>WHERE</a:t>
            </a:r>
            <a:r>
              <a:rPr lang="en-US"/>
              <a:t> &lt;điều kiện&gt;</a:t>
            </a:r>
          </a:p>
        </p:txBody>
      </p:sp>
      <p:sp>
        <p:nvSpPr>
          <p:cNvPr id="102407" name="Rectangle 6"/>
          <p:cNvSpPr>
            <a:spLocks noChangeArrowheads="1"/>
          </p:cNvSpPr>
          <p:nvPr/>
        </p:nvSpPr>
        <p:spPr bwMode="auto">
          <a:xfrm>
            <a:off x="1066800" y="4419600"/>
            <a:ext cx="6705600" cy="12049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b="1"/>
              <a:t>SELECT</a:t>
            </a:r>
            <a:r>
              <a:rPr lang="en-US"/>
              <a:t> &lt;danh sách các cột&gt;</a:t>
            </a:r>
          </a:p>
          <a:p>
            <a:pPr algn="l"/>
            <a:r>
              <a:rPr lang="en-US" b="1"/>
              <a:t>FROM</a:t>
            </a:r>
            <a:r>
              <a:rPr lang="en-US"/>
              <a:t> R1 </a:t>
            </a:r>
            <a:r>
              <a:rPr lang="en-US" b="1"/>
              <a:t>LEFT|RIGHT</a:t>
            </a:r>
            <a:r>
              <a:rPr lang="en-US"/>
              <a:t> [</a:t>
            </a:r>
            <a:r>
              <a:rPr lang="en-US" b="1"/>
              <a:t>OUTER</a:t>
            </a:r>
            <a:r>
              <a:rPr lang="en-US"/>
              <a:t>]</a:t>
            </a:r>
            <a:r>
              <a:rPr lang="en-US" b="1"/>
              <a:t> JOIN</a:t>
            </a:r>
            <a:r>
              <a:rPr lang="en-US"/>
              <a:t> R2 </a:t>
            </a:r>
            <a:r>
              <a:rPr lang="en-US" b="1"/>
              <a:t>ON</a:t>
            </a:r>
            <a:r>
              <a:rPr lang="en-US"/>
              <a:t>  &lt;biểu thức&gt;</a:t>
            </a:r>
          </a:p>
          <a:p>
            <a:pPr algn="l"/>
            <a:r>
              <a:rPr lang="en-US" b="1"/>
              <a:t>WHERE</a:t>
            </a:r>
            <a:r>
              <a:rPr lang="en-US"/>
              <a:t> &lt;điều kiện&gt;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Tìm mã và tên các nhân viên làm việc tại phòng ‘Nghien cuu’</a:t>
            </a:r>
            <a:endParaRPr lang="en-US" u="sng" smtClean="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20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90A75-A7BA-4792-B9B2-423C3808A1A4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103429" name="Text Box 4"/>
          <p:cNvSpPr txBox="1">
            <a:spLocks noChangeArrowheads="1"/>
          </p:cNvSpPr>
          <p:nvPr/>
        </p:nvSpPr>
        <p:spPr bwMode="auto">
          <a:xfrm>
            <a:off x="1524000" y="2644775"/>
            <a:ext cx="55626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MANV, TENNV 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 </a:t>
            </a:r>
            <a:r>
              <a:rPr lang="en-US"/>
              <a:t>NHANVIEN, PHONGBAN</a:t>
            </a:r>
            <a:endParaRPr lang="en-US">
              <a:solidFill>
                <a:srgbClr val="0000CC"/>
              </a:solidFill>
            </a:endParaRP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 </a:t>
            </a:r>
            <a:r>
              <a:rPr lang="en-US"/>
              <a:t>TENPHG=</a:t>
            </a:r>
            <a:r>
              <a:rPr lang="en-US">
                <a:solidFill>
                  <a:srgbClr val="CC0000"/>
                </a:solidFill>
              </a:rPr>
              <a:t>‘Nghien cuu’</a:t>
            </a:r>
            <a:r>
              <a:rPr lang="en-US"/>
              <a:t> </a:t>
            </a:r>
            <a:r>
              <a:rPr lang="en-US">
                <a:solidFill>
                  <a:srgbClr val="777777"/>
                </a:solidFill>
              </a:rPr>
              <a:t>AND </a:t>
            </a:r>
            <a:r>
              <a:rPr lang="en-US"/>
              <a:t>PHG=MAPHG</a:t>
            </a:r>
            <a:endParaRPr lang="en-US">
              <a:solidFill>
                <a:srgbClr val="777777"/>
              </a:solidFill>
            </a:endParaRP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524000" y="4294188"/>
            <a:ext cx="64008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MANV, TENNV 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 </a:t>
            </a:r>
            <a:r>
              <a:rPr lang="en-US"/>
              <a:t>NHANVIEN </a:t>
            </a:r>
            <a:r>
              <a:rPr lang="en-US">
                <a:solidFill>
                  <a:srgbClr val="0000CC"/>
                </a:solidFill>
              </a:rPr>
              <a:t>INNER</a:t>
            </a:r>
            <a:r>
              <a:rPr lang="en-US"/>
              <a:t> </a:t>
            </a:r>
            <a:r>
              <a:rPr lang="en-US">
                <a:solidFill>
                  <a:srgbClr val="777777"/>
                </a:solidFill>
              </a:rPr>
              <a:t>JOIN</a:t>
            </a:r>
            <a:r>
              <a:rPr lang="en-US"/>
              <a:t> PHONGBAN </a:t>
            </a:r>
            <a:r>
              <a:rPr lang="en-US">
                <a:solidFill>
                  <a:srgbClr val="0000CC"/>
                </a:solidFill>
              </a:rPr>
              <a:t>ON</a:t>
            </a:r>
            <a:r>
              <a:rPr lang="en-US"/>
              <a:t> PHG=MAPHG</a:t>
            </a:r>
            <a:endParaRPr lang="en-US">
              <a:solidFill>
                <a:srgbClr val="0000CC"/>
              </a:solidFill>
            </a:endParaRP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 </a:t>
            </a:r>
            <a:r>
              <a:rPr lang="en-US"/>
              <a:t>TENPHG=</a:t>
            </a:r>
            <a:r>
              <a:rPr lang="en-US">
                <a:solidFill>
                  <a:srgbClr val="CC0000"/>
                </a:solidFill>
              </a:rPr>
              <a:t>‘Nghien cuu’</a:t>
            </a:r>
            <a:endParaRPr lang="en-US">
              <a:solidFill>
                <a:srgbClr val="777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Cho biết các mã đề án có</a:t>
            </a:r>
          </a:p>
          <a:p>
            <a:pPr lvl="1" eaLnBrk="1" hangingPunct="1"/>
            <a:r>
              <a:rPr lang="en-US" smtClean="0"/>
              <a:t>Nhân viên với họ là ‘Nguyen’ tham gia hoặc,</a:t>
            </a:r>
          </a:p>
          <a:p>
            <a:pPr lvl="1" eaLnBrk="1" hangingPunct="1"/>
            <a:r>
              <a:rPr lang="en-US" smtClean="0"/>
              <a:t>Trưởng phòng chủ trì đề án đó với họ là ‘Nguyen’</a:t>
            </a: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5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503B94-EBC5-4EB2-8CED-1B547BE43D60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67655" name="Text Box 7"/>
          <p:cNvSpPr txBox="1">
            <a:spLocks noChangeArrowheads="1"/>
          </p:cNvSpPr>
          <p:nvPr/>
        </p:nvSpPr>
        <p:spPr bwMode="auto">
          <a:xfrm>
            <a:off x="1143000" y="2916238"/>
            <a:ext cx="6400800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 </a:t>
            </a:r>
            <a:r>
              <a:rPr lang="en-US"/>
              <a:t>SODA </a:t>
            </a:r>
            <a:endParaRPr lang="en-US">
              <a:solidFill>
                <a:srgbClr val="CC0000"/>
              </a:solidFill>
            </a:endParaRP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NHANVIEN, PHANCONG</a:t>
            </a:r>
            <a:endParaRPr lang="en-US">
              <a:solidFill>
                <a:srgbClr val="0000CC"/>
              </a:solidFill>
            </a:endParaRP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MANV=MA_NVIEN </a:t>
            </a:r>
            <a:r>
              <a:rPr lang="en-US">
                <a:solidFill>
                  <a:srgbClr val="777777"/>
                </a:solidFill>
              </a:rPr>
              <a:t>AND</a:t>
            </a:r>
            <a:r>
              <a:rPr lang="en-US"/>
              <a:t> HONV=</a:t>
            </a:r>
            <a:r>
              <a:rPr lang="en-US">
                <a:solidFill>
                  <a:srgbClr val="CC0000"/>
                </a:solidFill>
              </a:rPr>
              <a:t>‘Nguyen’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UNION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 </a:t>
            </a:r>
            <a:r>
              <a:rPr lang="en-US"/>
              <a:t>MADA</a:t>
            </a:r>
            <a:endParaRPr lang="en-US">
              <a:solidFill>
                <a:srgbClr val="CC0000"/>
              </a:solidFill>
            </a:endParaRP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NHANVIEN, PHONGBAN, DEAN</a:t>
            </a:r>
            <a:endParaRPr lang="en-US">
              <a:solidFill>
                <a:srgbClr val="0000CC"/>
              </a:solidFill>
            </a:endParaRP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MANV=TRPHG </a:t>
            </a:r>
            <a:r>
              <a:rPr lang="en-US">
                <a:solidFill>
                  <a:srgbClr val="777777"/>
                </a:solidFill>
              </a:rPr>
              <a:t>AND</a:t>
            </a:r>
            <a:r>
              <a:rPr lang="en-US"/>
              <a:t> MAPHG=PHONG</a:t>
            </a:r>
          </a:p>
          <a:p>
            <a:pPr algn="l" eaLnBrk="1" hangingPunct="1"/>
            <a:r>
              <a:rPr lang="en-US">
                <a:solidFill>
                  <a:srgbClr val="777777"/>
                </a:solidFill>
              </a:rPr>
              <a:t>AND</a:t>
            </a:r>
            <a:r>
              <a:rPr lang="en-US"/>
              <a:t> HONV=</a:t>
            </a:r>
            <a:r>
              <a:rPr lang="en-US">
                <a:solidFill>
                  <a:srgbClr val="CC0000"/>
                </a:solidFill>
              </a:rPr>
              <a:t>‘Nguyen’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4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Tìm họ tên các nhân viên và tên các đề án nhân viên tham gia </a:t>
            </a:r>
            <a:r>
              <a:rPr lang="en-US" u="sng" smtClean="0"/>
              <a:t>nếu có</a:t>
            </a:r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21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6C53C-3DCA-4BDA-B0BC-7F99225C6A19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1143000" y="2908300"/>
            <a:ext cx="6781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NV.TENNV,  NV.TENDA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 </a:t>
            </a:r>
            <a:r>
              <a:rPr lang="en-US">
                <a:solidFill>
                  <a:srgbClr val="777777"/>
                </a:solidFill>
              </a:rPr>
              <a:t>(</a:t>
            </a:r>
            <a:r>
              <a:rPr lang="en-US"/>
              <a:t>PHANCONG PC</a:t>
            </a:r>
            <a:r>
              <a:rPr lang="en-US">
                <a:solidFill>
                  <a:srgbClr val="0000CC"/>
                </a:solidFill>
              </a:rPr>
              <a:t> JOIN </a:t>
            </a:r>
            <a:r>
              <a:rPr lang="en-US"/>
              <a:t>DEAN  DA</a:t>
            </a:r>
            <a:r>
              <a:rPr lang="en-US">
                <a:solidFill>
                  <a:srgbClr val="0000CC"/>
                </a:solidFill>
              </a:rPr>
              <a:t> ON </a:t>
            </a:r>
            <a:r>
              <a:rPr lang="en-US"/>
              <a:t>SODA=MADA</a:t>
            </a:r>
            <a:r>
              <a:rPr lang="en-US">
                <a:solidFill>
                  <a:srgbClr val="777777"/>
                </a:solidFill>
              </a:rPr>
              <a:t>)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/>
              <a:t>	</a:t>
            </a:r>
            <a:r>
              <a:rPr lang="en-US">
                <a:solidFill>
                  <a:srgbClr val="FF3399"/>
                </a:solidFill>
              </a:rPr>
              <a:t>LEFT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>
                <a:solidFill>
                  <a:srgbClr val="777777"/>
                </a:solidFill>
              </a:rPr>
              <a:t>JOIN</a:t>
            </a:r>
            <a:r>
              <a:rPr lang="en-US"/>
              <a:t> NHANVIEN NV </a:t>
            </a:r>
            <a:r>
              <a:rPr lang="en-US">
                <a:solidFill>
                  <a:srgbClr val="0000CC"/>
                </a:solidFill>
              </a:rPr>
              <a:t>ON</a:t>
            </a:r>
            <a:r>
              <a:rPr lang="en-US"/>
              <a:t> PC.MA_NVIEN=NV.MANV</a:t>
            </a:r>
            <a:endParaRPr lang="en-US">
              <a:solidFill>
                <a:srgbClr val="0000CC"/>
              </a:solidFill>
            </a:endParaRPr>
          </a:p>
        </p:txBody>
      </p:sp>
      <p:grpSp>
        <p:nvGrpSpPr>
          <p:cNvPr id="104455" name="Group 17"/>
          <p:cNvGrpSpPr>
            <a:grpSpLocks/>
          </p:cNvGrpSpPr>
          <p:nvPr/>
        </p:nvGrpSpPr>
        <p:grpSpPr bwMode="auto">
          <a:xfrm>
            <a:off x="1981200" y="4724400"/>
            <a:ext cx="4495800" cy="1433513"/>
            <a:chOff x="1152" y="3033"/>
            <a:chExt cx="2832" cy="903"/>
          </a:xfrm>
        </p:grpSpPr>
        <p:sp>
          <p:nvSpPr>
            <p:cNvPr id="104456" name="Text Box 9"/>
            <p:cNvSpPr txBox="1">
              <a:spLocks noChangeArrowheads="1"/>
            </p:cNvSpPr>
            <p:nvPr/>
          </p:nvSpPr>
          <p:spPr bwMode="auto">
            <a:xfrm>
              <a:off x="3120" y="3033"/>
              <a:ext cx="864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/>
                <a:t>NHANVIEN</a:t>
              </a:r>
            </a:p>
          </p:txBody>
        </p:sp>
        <p:grpSp>
          <p:nvGrpSpPr>
            <p:cNvPr id="104457" name="Group 12"/>
            <p:cNvGrpSpPr>
              <a:grpSpLocks/>
            </p:cNvGrpSpPr>
            <p:nvPr/>
          </p:nvGrpSpPr>
          <p:grpSpPr bwMode="auto">
            <a:xfrm>
              <a:off x="1152" y="3033"/>
              <a:ext cx="1584" cy="240"/>
              <a:chOff x="624" y="3216"/>
              <a:chExt cx="1584" cy="240"/>
            </a:xfrm>
          </p:grpSpPr>
          <p:sp>
            <p:nvSpPr>
              <p:cNvPr id="104461" name="Text Box 8"/>
              <p:cNvSpPr txBox="1">
                <a:spLocks noChangeArrowheads="1"/>
              </p:cNvSpPr>
              <p:nvPr/>
            </p:nvSpPr>
            <p:spPr bwMode="auto">
              <a:xfrm>
                <a:off x="624" y="3216"/>
                <a:ext cx="15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l" eaLnBrk="1" hangingPunct="1"/>
                <a:r>
                  <a:rPr lang="en-US"/>
                  <a:t>PHANCONG join DEAN</a:t>
                </a:r>
              </a:p>
            </p:txBody>
          </p:sp>
          <p:sp>
            <p:nvSpPr>
              <p:cNvPr id="104462" name="Rectangle 11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536" cy="240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4458" name="Text Box 13"/>
            <p:cNvSpPr txBox="1">
              <a:spLocks noChangeArrowheads="1"/>
            </p:cNvSpPr>
            <p:nvPr/>
          </p:nvSpPr>
          <p:spPr bwMode="auto">
            <a:xfrm>
              <a:off x="1920" y="3369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/>
                <a:t>MA_NVIEN=MANV</a:t>
              </a:r>
            </a:p>
          </p:txBody>
        </p:sp>
        <p:sp>
          <p:nvSpPr>
            <p:cNvPr id="104459" name="Line 15"/>
            <p:cNvSpPr>
              <a:spLocks noChangeShapeType="1"/>
            </p:cNvSpPr>
            <p:nvPr/>
          </p:nvSpPr>
          <p:spPr bwMode="auto">
            <a:xfrm flipH="1">
              <a:off x="1920" y="3744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4460" name="Text Box 16"/>
            <p:cNvSpPr txBox="1">
              <a:spLocks noChangeArrowheads="1"/>
            </p:cNvSpPr>
            <p:nvPr/>
          </p:nvSpPr>
          <p:spPr bwMode="auto">
            <a:xfrm>
              <a:off x="1968" y="3744"/>
              <a:ext cx="9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400"/>
                <a:t>mở rộng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Cho phép kiểm tra điều kiện và xuất thông tin theo từng trường hợp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Cú pháp</a:t>
            </a:r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Cấu trúc CASE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649C0-E59A-4332-ACA5-427727697574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105478" name="Rectangle 4"/>
          <p:cNvSpPr>
            <a:spLocks noChangeArrowheads="1"/>
          </p:cNvSpPr>
          <p:nvPr/>
        </p:nvSpPr>
        <p:spPr bwMode="auto">
          <a:xfrm>
            <a:off x="1219200" y="3352800"/>
            <a:ext cx="5029200" cy="2443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b="1"/>
              <a:t>CASE </a:t>
            </a:r>
            <a:r>
              <a:rPr lang="en-US"/>
              <a:t>&lt;tên cột&gt;</a:t>
            </a:r>
          </a:p>
          <a:p>
            <a:pPr algn="l"/>
            <a:r>
              <a:rPr lang="en-US"/>
              <a:t>	</a:t>
            </a:r>
            <a:r>
              <a:rPr lang="en-US" b="1"/>
              <a:t>WHEN</a:t>
            </a:r>
            <a:r>
              <a:rPr lang="en-US"/>
              <a:t> &lt;giá trị&gt; </a:t>
            </a:r>
            <a:r>
              <a:rPr lang="en-US" b="1"/>
              <a:t>THEN</a:t>
            </a:r>
            <a:r>
              <a:rPr lang="en-US"/>
              <a:t> &lt;biểu thức&gt;</a:t>
            </a:r>
          </a:p>
          <a:p>
            <a:pPr algn="l"/>
            <a:r>
              <a:rPr lang="en-US"/>
              <a:t>	</a:t>
            </a:r>
            <a:r>
              <a:rPr lang="en-US" b="1"/>
              <a:t>WHEN</a:t>
            </a:r>
            <a:r>
              <a:rPr lang="en-US"/>
              <a:t> &lt;giá trị&gt; </a:t>
            </a:r>
            <a:r>
              <a:rPr lang="en-US" b="1"/>
              <a:t>THEN</a:t>
            </a:r>
            <a:r>
              <a:rPr lang="en-US"/>
              <a:t> &lt;biểu thức&gt;</a:t>
            </a:r>
          </a:p>
          <a:p>
            <a:pPr algn="l"/>
            <a:r>
              <a:rPr lang="en-US"/>
              <a:t>	…</a:t>
            </a:r>
          </a:p>
          <a:p>
            <a:pPr algn="l"/>
            <a:r>
              <a:rPr lang="en-US"/>
              <a:t>	[</a:t>
            </a:r>
            <a:r>
              <a:rPr lang="en-US" b="1"/>
              <a:t>ELSE </a:t>
            </a:r>
            <a:r>
              <a:rPr lang="en-US"/>
              <a:t>&lt;biểu thức&gt;]</a:t>
            </a:r>
          </a:p>
          <a:p>
            <a:pPr algn="l"/>
            <a:r>
              <a:rPr lang="en-US" b="1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Cho biết họ tên các nhân viên đã đến tuổi về hưu (nam 60 tuổi, nữ 55 tuổi)</a:t>
            </a:r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22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D4066-23A1-4B87-9C6E-77A949537639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780292" name="Text Box 4"/>
          <p:cNvSpPr txBox="1">
            <a:spLocks noChangeArrowheads="1"/>
          </p:cNvSpPr>
          <p:nvPr/>
        </p:nvSpPr>
        <p:spPr bwMode="auto">
          <a:xfrm>
            <a:off x="914400" y="2667000"/>
            <a:ext cx="70104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HONV, TENNV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</a:t>
            </a:r>
            <a:r>
              <a:rPr lang="en-US">
                <a:solidFill>
                  <a:srgbClr val="FF3399"/>
                </a:solidFill>
              </a:rPr>
              <a:t>YEAR</a:t>
            </a:r>
            <a:r>
              <a:rPr lang="en-US"/>
              <a:t>(</a:t>
            </a:r>
            <a:r>
              <a:rPr lang="en-US">
                <a:solidFill>
                  <a:srgbClr val="FF3399"/>
                </a:solidFill>
              </a:rPr>
              <a:t>GETDATE</a:t>
            </a:r>
            <a:r>
              <a:rPr lang="en-US"/>
              <a:t>()) – </a:t>
            </a:r>
            <a:r>
              <a:rPr lang="en-US">
                <a:solidFill>
                  <a:srgbClr val="FF3399"/>
                </a:solidFill>
              </a:rPr>
              <a:t>YEAR</a:t>
            </a:r>
            <a:r>
              <a:rPr lang="en-US"/>
              <a:t>(NGSINH) &gt;= ( </a:t>
            </a:r>
            <a:r>
              <a:rPr lang="en-US">
                <a:solidFill>
                  <a:srgbClr val="FF3399"/>
                </a:solidFill>
              </a:rPr>
              <a:t>CASE</a:t>
            </a:r>
            <a:r>
              <a:rPr lang="en-US"/>
              <a:t> PHAI</a:t>
            </a:r>
          </a:p>
          <a:p>
            <a:pPr algn="l" eaLnBrk="1" hangingPunct="1"/>
            <a:r>
              <a:rPr lang="en-US"/>
              <a:t>					</a:t>
            </a:r>
            <a:r>
              <a:rPr lang="en-US">
                <a:solidFill>
                  <a:srgbClr val="0000CC"/>
                </a:solidFill>
              </a:rPr>
              <a:t>WHEN</a:t>
            </a:r>
            <a:r>
              <a:rPr lang="en-US"/>
              <a:t> </a:t>
            </a:r>
            <a:r>
              <a:rPr lang="en-US">
                <a:solidFill>
                  <a:srgbClr val="CC0000"/>
                </a:solidFill>
              </a:rPr>
              <a:t>'Nam'</a:t>
            </a:r>
            <a:r>
              <a:rPr lang="en-US"/>
              <a:t> </a:t>
            </a:r>
            <a:r>
              <a:rPr lang="en-US">
                <a:solidFill>
                  <a:srgbClr val="0000CC"/>
                </a:solidFill>
              </a:rPr>
              <a:t>THEN</a:t>
            </a:r>
            <a:r>
              <a:rPr lang="en-US"/>
              <a:t> 60</a:t>
            </a:r>
          </a:p>
          <a:p>
            <a:pPr algn="l" eaLnBrk="1" hangingPunct="1"/>
            <a:r>
              <a:rPr lang="en-US"/>
              <a:t>					</a:t>
            </a:r>
            <a:r>
              <a:rPr lang="en-US">
                <a:solidFill>
                  <a:srgbClr val="0000CC"/>
                </a:solidFill>
              </a:rPr>
              <a:t>WHEN</a:t>
            </a:r>
            <a:r>
              <a:rPr lang="en-US"/>
              <a:t> </a:t>
            </a:r>
            <a:r>
              <a:rPr lang="en-US">
                <a:solidFill>
                  <a:srgbClr val="CC0000"/>
                </a:solidFill>
              </a:rPr>
              <a:t>'Nu'</a:t>
            </a:r>
            <a:r>
              <a:rPr lang="en-US"/>
              <a:t> </a:t>
            </a:r>
            <a:r>
              <a:rPr lang="en-US">
                <a:solidFill>
                  <a:srgbClr val="0000CC"/>
                </a:solidFill>
              </a:rPr>
              <a:t>THEN</a:t>
            </a:r>
            <a:r>
              <a:rPr lang="en-US"/>
              <a:t> 55</a:t>
            </a:r>
          </a:p>
          <a:p>
            <a:pPr algn="l" eaLnBrk="1" hangingPunct="1"/>
            <a:r>
              <a:rPr lang="en-US"/>
              <a:t>					</a:t>
            </a:r>
            <a:r>
              <a:rPr lang="en-US">
                <a:solidFill>
                  <a:srgbClr val="0000CC"/>
                </a:solidFill>
              </a:rPr>
              <a:t>END 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Cho biết họ tên các nhân viên và năm về hưu</a:t>
            </a:r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23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E9C11-583C-40FA-9CFC-71AC6BCFF1F7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1295400" y="2438400"/>
            <a:ext cx="56388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HONV, TENNV</a:t>
            </a:r>
          </a:p>
          <a:p>
            <a:pPr algn="l" eaLnBrk="1" hangingPunct="1"/>
            <a:r>
              <a:rPr lang="en-US"/>
              <a:t>(</a:t>
            </a:r>
            <a:r>
              <a:rPr lang="en-US">
                <a:solidFill>
                  <a:srgbClr val="FF3399"/>
                </a:solidFill>
              </a:rPr>
              <a:t>CASE</a:t>
            </a:r>
            <a:r>
              <a:rPr lang="en-US"/>
              <a:t> PHAI  </a:t>
            </a:r>
          </a:p>
          <a:p>
            <a:pPr algn="l" eaLnBrk="1" hangingPunct="1"/>
            <a:r>
              <a:rPr lang="en-US"/>
              <a:t>	</a:t>
            </a:r>
            <a:r>
              <a:rPr lang="en-US">
                <a:solidFill>
                  <a:srgbClr val="0000CC"/>
                </a:solidFill>
              </a:rPr>
              <a:t>WHEN</a:t>
            </a:r>
            <a:r>
              <a:rPr lang="en-US"/>
              <a:t> 'Nam' </a:t>
            </a:r>
            <a:r>
              <a:rPr lang="en-US">
                <a:solidFill>
                  <a:srgbClr val="0000CC"/>
                </a:solidFill>
              </a:rPr>
              <a:t>THEN</a:t>
            </a:r>
            <a:r>
              <a:rPr lang="en-US"/>
              <a:t>  </a:t>
            </a:r>
            <a:r>
              <a:rPr lang="en-US">
                <a:solidFill>
                  <a:srgbClr val="FF3399"/>
                </a:solidFill>
              </a:rPr>
              <a:t>YEAR</a:t>
            </a:r>
            <a:r>
              <a:rPr lang="en-US"/>
              <a:t>(NGSINH) + 60</a:t>
            </a:r>
          </a:p>
          <a:p>
            <a:pPr algn="l" eaLnBrk="1" hangingPunct="1"/>
            <a:r>
              <a:rPr lang="en-US"/>
              <a:t>	</a:t>
            </a:r>
            <a:r>
              <a:rPr lang="en-US">
                <a:solidFill>
                  <a:srgbClr val="0000CC"/>
                </a:solidFill>
              </a:rPr>
              <a:t>WHEN</a:t>
            </a:r>
            <a:r>
              <a:rPr lang="en-US"/>
              <a:t> 'Nu‘ </a:t>
            </a:r>
            <a:r>
              <a:rPr lang="en-US">
                <a:solidFill>
                  <a:srgbClr val="0000CC"/>
                </a:solidFill>
              </a:rPr>
              <a:t>THEN</a:t>
            </a:r>
            <a:r>
              <a:rPr lang="en-US"/>
              <a:t> </a:t>
            </a:r>
            <a:r>
              <a:rPr lang="en-US">
                <a:solidFill>
                  <a:srgbClr val="FF3399"/>
                </a:solidFill>
              </a:rPr>
              <a:t>YEAR</a:t>
            </a:r>
            <a:r>
              <a:rPr lang="en-US"/>
              <a:t>(NGSINH) + 55</a:t>
            </a:r>
          </a:p>
          <a:p>
            <a:pPr algn="l" eaLnBrk="1" hangingPunct="1"/>
            <a:r>
              <a:rPr lang="en-US"/>
              <a:t>	</a:t>
            </a:r>
            <a:r>
              <a:rPr lang="en-US">
                <a:solidFill>
                  <a:srgbClr val="0000CC"/>
                </a:solidFill>
              </a:rPr>
              <a:t>END</a:t>
            </a:r>
            <a:r>
              <a:rPr lang="en-US"/>
              <a:t> ) </a:t>
            </a:r>
            <a:r>
              <a:rPr lang="en-US">
                <a:solidFill>
                  <a:srgbClr val="0000CC"/>
                </a:solidFill>
              </a:rPr>
              <a:t>AS</a:t>
            </a:r>
            <a:r>
              <a:rPr lang="en-US"/>
              <a:t> NAMVEHUU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Kết luận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15EB-05C1-468F-8E19-494096A4B769}" type="slidenum">
              <a:rPr lang="en-US" altLang="en-US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108549" name="Rectangle 4"/>
          <p:cNvSpPr>
            <a:spLocks noChangeArrowheads="1"/>
          </p:cNvSpPr>
          <p:nvPr/>
        </p:nvSpPr>
        <p:spPr bwMode="auto">
          <a:xfrm>
            <a:off x="1828800" y="1905000"/>
            <a:ext cx="4724400" cy="2443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b="1"/>
              <a:t>SELECT </a:t>
            </a:r>
            <a:r>
              <a:rPr lang="en-US"/>
              <a:t>&lt;danh sách các cột&gt;</a:t>
            </a:r>
          </a:p>
          <a:p>
            <a:pPr algn="l"/>
            <a:r>
              <a:rPr lang="en-US" b="1"/>
              <a:t>FROM </a:t>
            </a:r>
            <a:r>
              <a:rPr lang="en-US"/>
              <a:t>&lt;danh sách các bảng&gt;</a:t>
            </a:r>
          </a:p>
          <a:p>
            <a:pPr algn="l"/>
            <a:r>
              <a:rPr lang="en-US"/>
              <a:t>[</a:t>
            </a:r>
            <a:r>
              <a:rPr lang="en-US" b="1"/>
              <a:t>WHERE </a:t>
            </a:r>
            <a:r>
              <a:rPr lang="en-US"/>
              <a:t>&lt;điều kiện&gt;]</a:t>
            </a:r>
          </a:p>
          <a:p>
            <a:pPr algn="l"/>
            <a:r>
              <a:rPr lang="en-US"/>
              <a:t>[</a:t>
            </a:r>
            <a:r>
              <a:rPr lang="en-US" b="1"/>
              <a:t>GROUP BY </a:t>
            </a:r>
            <a:r>
              <a:rPr lang="en-US"/>
              <a:t>&lt;các thuộc tính gom nhóm&gt;]</a:t>
            </a:r>
          </a:p>
          <a:p>
            <a:pPr algn="l"/>
            <a:r>
              <a:rPr lang="en-US"/>
              <a:t>[</a:t>
            </a:r>
            <a:r>
              <a:rPr lang="en-US" b="1"/>
              <a:t>HAVING </a:t>
            </a:r>
            <a:r>
              <a:rPr lang="en-US"/>
              <a:t>&lt;điều kiện trên nhóm&gt;]</a:t>
            </a:r>
          </a:p>
          <a:p>
            <a:pPr algn="l"/>
            <a:r>
              <a:rPr lang="en-US"/>
              <a:t>[</a:t>
            </a:r>
            <a:r>
              <a:rPr lang="en-US" b="1"/>
              <a:t>ORDER BY </a:t>
            </a:r>
            <a:r>
              <a:rPr lang="en-US"/>
              <a:t>&lt;các thuộc tính sắp thứ tự&gt;]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F3A63-B3F0-4426-ACAE-43A67D98A833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  <p:grpSp>
        <p:nvGrpSpPr>
          <p:cNvPr id="144388" name="Group 17"/>
          <p:cNvGrpSpPr>
            <a:grpSpLocks/>
          </p:cNvGrpSpPr>
          <p:nvPr/>
        </p:nvGrpSpPr>
        <p:grpSpPr bwMode="auto">
          <a:xfrm>
            <a:off x="3505200" y="1219200"/>
            <a:ext cx="1857375" cy="3995738"/>
            <a:chOff x="2208" y="768"/>
            <a:chExt cx="1170" cy="2517"/>
          </a:xfrm>
        </p:grpSpPr>
        <p:sp>
          <p:nvSpPr>
            <p:cNvPr id="144389" name="AutoShape 7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90" name="Freeform 8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91" name="Freeform 9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92" name="Freeform 10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93" name="Freeform 11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94" name="Freeform 12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95" name="Freeform 13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96" name="Freeform 15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97" name="Freeform 16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Tìm nhân viên có người thân cùng tên và cùng giới tính</a:t>
            </a: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6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06FC8-3D55-42D4-9AE2-EB593E06943F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71748" name="Text Box 4"/>
          <p:cNvSpPr txBox="1">
            <a:spLocks noChangeArrowheads="1"/>
          </p:cNvSpPr>
          <p:nvPr/>
        </p:nvSpPr>
        <p:spPr bwMode="auto">
          <a:xfrm>
            <a:off x="1676400" y="2362200"/>
            <a:ext cx="4876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 </a:t>
            </a:r>
            <a:r>
              <a:rPr lang="en-US"/>
              <a:t>TENNV, PHAI 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</a:t>
            </a:r>
            <a:endParaRPr lang="en-US">
              <a:solidFill>
                <a:srgbClr val="0000CC"/>
              </a:solidFill>
            </a:endParaRP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INTERSECT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 </a:t>
            </a:r>
            <a:r>
              <a:rPr lang="en-US"/>
              <a:t>TENTN, PHAI 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THANNHAN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5000" y="2819400"/>
            <a:ext cx="762000" cy="381000"/>
            <a:chOff x="1753" y="2000"/>
            <a:chExt cx="1359" cy="938"/>
          </a:xfrm>
        </p:grpSpPr>
        <p:sp>
          <p:nvSpPr>
            <p:cNvPr id="59401" name="Freeform 6"/>
            <p:cNvSpPr>
              <a:spLocks/>
            </p:cNvSpPr>
            <p:nvPr/>
          </p:nvSpPr>
          <p:spPr bwMode="auto">
            <a:xfrm>
              <a:off x="1753" y="2000"/>
              <a:ext cx="1359" cy="851"/>
            </a:xfrm>
            <a:custGeom>
              <a:avLst/>
              <a:gdLst>
                <a:gd name="T0" fmla="*/ 0 w 1359"/>
                <a:gd name="T1" fmla="*/ 851 h 851"/>
                <a:gd name="T2" fmla="*/ 421 w 1359"/>
                <a:gd name="T3" fmla="*/ 509 h 851"/>
                <a:gd name="T4" fmla="*/ 574 w 1359"/>
                <a:gd name="T5" fmla="*/ 444 h 851"/>
                <a:gd name="T6" fmla="*/ 916 w 1359"/>
                <a:gd name="T7" fmla="*/ 262 h 851"/>
                <a:gd name="T8" fmla="*/ 1221 w 1359"/>
                <a:gd name="T9" fmla="*/ 80 h 851"/>
                <a:gd name="T10" fmla="*/ 1308 w 1359"/>
                <a:gd name="T11" fmla="*/ 29 h 851"/>
                <a:gd name="T12" fmla="*/ 1359 w 1359"/>
                <a:gd name="T13" fmla="*/ 0 h 8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9"/>
                <a:gd name="T22" fmla="*/ 0 h 851"/>
                <a:gd name="T23" fmla="*/ 1359 w 1359"/>
                <a:gd name="T24" fmla="*/ 851 h 8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9" h="851">
                  <a:moveTo>
                    <a:pt x="0" y="851"/>
                  </a:moveTo>
                  <a:cubicBezTo>
                    <a:pt x="91" y="708"/>
                    <a:pt x="273" y="585"/>
                    <a:pt x="421" y="509"/>
                  </a:cubicBezTo>
                  <a:cubicBezTo>
                    <a:pt x="467" y="485"/>
                    <a:pt x="530" y="471"/>
                    <a:pt x="574" y="444"/>
                  </a:cubicBezTo>
                  <a:cubicBezTo>
                    <a:pt x="684" y="377"/>
                    <a:pt x="802" y="323"/>
                    <a:pt x="916" y="262"/>
                  </a:cubicBezTo>
                  <a:cubicBezTo>
                    <a:pt x="1021" y="206"/>
                    <a:pt x="1117" y="137"/>
                    <a:pt x="1221" y="80"/>
                  </a:cubicBezTo>
                  <a:cubicBezTo>
                    <a:pt x="1250" y="64"/>
                    <a:pt x="1279" y="46"/>
                    <a:pt x="1308" y="29"/>
                  </a:cubicBezTo>
                  <a:cubicBezTo>
                    <a:pt x="1325" y="19"/>
                    <a:pt x="1359" y="0"/>
                    <a:pt x="135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2" name="Freeform 7"/>
            <p:cNvSpPr>
              <a:spLocks/>
            </p:cNvSpPr>
            <p:nvPr/>
          </p:nvSpPr>
          <p:spPr bwMode="auto">
            <a:xfrm>
              <a:off x="2022" y="2146"/>
              <a:ext cx="1018" cy="792"/>
            </a:xfrm>
            <a:custGeom>
              <a:avLst/>
              <a:gdLst>
                <a:gd name="T0" fmla="*/ 0 w 1018"/>
                <a:gd name="T1" fmla="*/ 0 h 792"/>
                <a:gd name="T2" fmla="*/ 167 w 1018"/>
                <a:gd name="T3" fmla="*/ 87 h 792"/>
                <a:gd name="T4" fmla="*/ 312 w 1018"/>
                <a:gd name="T5" fmla="*/ 174 h 792"/>
                <a:gd name="T6" fmla="*/ 363 w 1018"/>
                <a:gd name="T7" fmla="*/ 218 h 792"/>
                <a:gd name="T8" fmla="*/ 654 w 1018"/>
                <a:gd name="T9" fmla="*/ 458 h 792"/>
                <a:gd name="T10" fmla="*/ 749 w 1018"/>
                <a:gd name="T11" fmla="*/ 552 h 792"/>
                <a:gd name="T12" fmla="*/ 858 w 1018"/>
                <a:gd name="T13" fmla="*/ 632 h 792"/>
                <a:gd name="T14" fmla="*/ 909 w 1018"/>
                <a:gd name="T15" fmla="*/ 691 h 792"/>
                <a:gd name="T16" fmla="*/ 960 w 1018"/>
                <a:gd name="T17" fmla="*/ 727 h 792"/>
                <a:gd name="T18" fmla="*/ 1018 w 1018"/>
                <a:gd name="T19" fmla="*/ 792 h 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8"/>
                <a:gd name="T31" fmla="*/ 0 h 792"/>
                <a:gd name="T32" fmla="*/ 1018 w 1018"/>
                <a:gd name="T33" fmla="*/ 792 h 7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8" h="792">
                  <a:moveTo>
                    <a:pt x="0" y="0"/>
                  </a:moveTo>
                  <a:cubicBezTo>
                    <a:pt x="103" y="28"/>
                    <a:pt x="87" y="33"/>
                    <a:pt x="167" y="87"/>
                  </a:cubicBezTo>
                  <a:cubicBezTo>
                    <a:pt x="213" y="118"/>
                    <a:pt x="265" y="145"/>
                    <a:pt x="312" y="174"/>
                  </a:cubicBezTo>
                  <a:cubicBezTo>
                    <a:pt x="412" y="236"/>
                    <a:pt x="278" y="158"/>
                    <a:pt x="363" y="218"/>
                  </a:cubicBezTo>
                  <a:cubicBezTo>
                    <a:pt x="466" y="291"/>
                    <a:pt x="560" y="373"/>
                    <a:pt x="654" y="458"/>
                  </a:cubicBezTo>
                  <a:cubicBezTo>
                    <a:pt x="687" y="488"/>
                    <a:pt x="713" y="526"/>
                    <a:pt x="749" y="552"/>
                  </a:cubicBezTo>
                  <a:cubicBezTo>
                    <a:pt x="785" y="579"/>
                    <a:pt x="829" y="598"/>
                    <a:pt x="858" y="632"/>
                  </a:cubicBezTo>
                  <a:cubicBezTo>
                    <a:pt x="875" y="652"/>
                    <a:pt x="890" y="673"/>
                    <a:pt x="909" y="691"/>
                  </a:cubicBezTo>
                  <a:cubicBezTo>
                    <a:pt x="924" y="705"/>
                    <a:pt x="945" y="713"/>
                    <a:pt x="960" y="727"/>
                  </a:cubicBezTo>
                  <a:cubicBezTo>
                    <a:pt x="981" y="746"/>
                    <a:pt x="997" y="772"/>
                    <a:pt x="1018" y="7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1753" name="Text Box 9"/>
          <p:cNvSpPr txBox="1">
            <a:spLocks noChangeArrowheads="1"/>
          </p:cNvSpPr>
          <p:nvPr/>
        </p:nvSpPr>
        <p:spPr bwMode="auto">
          <a:xfrm>
            <a:off x="1676400" y="4038600"/>
            <a:ext cx="5867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NV.*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 NV, THANNHAN TN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</a:t>
            </a:r>
            <a:r>
              <a:rPr lang="en-US"/>
              <a:t> NV.MANV=TN.MA_NVIEN</a:t>
            </a:r>
          </a:p>
          <a:p>
            <a:pPr algn="l" eaLnBrk="1" hangingPunct="1"/>
            <a:r>
              <a:rPr lang="en-US">
                <a:solidFill>
                  <a:srgbClr val="777777"/>
                </a:solidFill>
              </a:rPr>
              <a:t>AND</a:t>
            </a:r>
            <a:r>
              <a:rPr lang="en-US"/>
              <a:t> NV.TENNV=TN.TENTN </a:t>
            </a:r>
            <a:r>
              <a:rPr lang="en-US">
                <a:solidFill>
                  <a:srgbClr val="777777"/>
                </a:solidFill>
              </a:rPr>
              <a:t>AND</a:t>
            </a:r>
            <a:r>
              <a:rPr lang="en-US"/>
              <a:t> NV.PHAI=TN.PHAI</a:t>
            </a:r>
            <a:endParaRPr lang="en-US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8" grpId="0"/>
      <p:bldP spid="6717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Tìm những nhân viên không có thân nhân nào</a:t>
            </a: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Ví dụ 7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C7C90-6B40-4E0F-92FA-B631515FE94D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69701" name="Text Box 5"/>
          <p:cNvSpPr txBox="1">
            <a:spLocks noChangeArrowheads="1"/>
          </p:cNvSpPr>
          <p:nvPr/>
        </p:nvSpPr>
        <p:spPr bwMode="auto">
          <a:xfrm>
            <a:off x="1828800" y="2362200"/>
            <a:ext cx="5715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MANV 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NHANVIEN 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EXCEPT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MA_NVIEN </a:t>
            </a:r>
            <a:r>
              <a:rPr lang="en-US">
                <a:solidFill>
                  <a:srgbClr val="0000CC"/>
                </a:solidFill>
              </a:rPr>
              <a:t>AS</a:t>
            </a:r>
            <a:r>
              <a:rPr lang="en-US"/>
              <a:t> MANV </a:t>
            </a:r>
            <a:r>
              <a:rPr lang="en-US">
                <a:solidFill>
                  <a:srgbClr val="0000CC"/>
                </a:solidFill>
              </a:rPr>
              <a:t>FROM</a:t>
            </a:r>
            <a:r>
              <a:rPr lang="en-US"/>
              <a:t> THANNHAN</a:t>
            </a:r>
            <a:endParaRPr lang="en-US">
              <a:solidFill>
                <a:srgbClr val="0000CC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2819400"/>
            <a:ext cx="762000" cy="381000"/>
            <a:chOff x="1753" y="2000"/>
            <a:chExt cx="1359" cy="938"/>
          </a:xfrm>
        </p:grpSpPr>
        <p:sp>
          <p:nvSpPr>
            <p:cNvPr id="60424" name="Freeform 7"/>
            <p:cNvSpPr>
              <a:spLocks/>
            </p:cNvSpPr>
            <p:nvPr/>
          </p:nvSpPr>
          <p:spPr bwMode="auto">
            <a:xfrm>
              <a:off x="1753" y="2000"/>
              <a:ext cx="1359" cy="851"/>
            </a:xfrm>
            <a:custGeom>
              <a:avLst/>
              <a:gdLst>
                <a:gd name="T0" fmla="*/ 0 w 1359"/>
                <a:gd name="T1" fmla="*/ 851 h 851"/>
                <a:gd name="T2" fmla="*/ 421 w 1359"/>
                <a:gd name="T3" fmla="*/ 509 h 851"/>
                <a:gd name="T4" fmla="*/ 574 w 1359"/>
                <a:gd name="T5" fmla="*/ 444 h 851"/>
                <a:gd name="T6" fmla="*/ 916 w 1359"/>
                <a:gd name="T7" fmla="*/ 262 h 851"/>
                <a:gd name="T8" fmla="*/ 1221 w 1359"/>
                <a:gd name="T9" fmla="*/ 80 h 851"/>
                <a:gd name="T10" fmla="*/ 1308 w 1359"/>
                <a:gd name="T11" fmla="*/ 29 h 851"/>
                <a:gd name="T12" fmla="*/ 1359 w 1359"/>
                <a:gd name="T13" fmla="*/ 0 h 8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9"/>
                <a:gd name="T22" fmla="*/ 0 h 851"/>
                <a:gd name="T23" fmla="*/ 1359 w 1359"/>
                <a:gd name="T24" fmla="*/ 851 h 8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9" h="851">
                  <a:moveTo>
                    <a:pt x="0" y="851"/>
                  </a:moveTo>
                  <a:cubicBezTo>
                    <a:pt x="91" y="708"/>
                    <a:pt x="273" y="585"/>
                    <a:pt x="421" y="509"/>
                  </a:cubicBezTo>
                  <a:cubicBezTo>
                    <a:pt x="467" y="485"/>
                    <a:pt x="530" y="471"/>
                    <a:pt x="574" y="444"/>
                  </a:cubicBezTo>
                  <a:cubicBezTo>
                    <a:pt x="684" y="377"/>
                    <a:pt x="802" y="323"/>
                    <a:pt x="916" y="262"/>
                  </a:cubicBezTo>
                  <a:cubicBezTo>
                    <a:pt x="1021" y="206"/>
                    <a:pt x="1117" y="137"/>
                    <a:pt x="1221" y="80"/>
                  </a:cubicBezTo>
                  <a:cubicBezTo>
                    <a:pt x="1250" y="64"/>
                    <a:pt x="1279" y="46"/>
                    <a:pt x="1308" y="29"/>
                  </a:cubicBezTo>
                  <a:cubicBezTo>
                    <a:pt x="1325" y="19"/>
                    <a:pt x="1359" y="0"/>
                    <a:pt x="135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5" name="Freeform 8"/>
            <p:cNvSpPr>
              <a:spLocks/>
            </p:cNvSpPr>
            <p:nvPr/>
          </p:nvSpPr>
          <p:spPr bwMode="auto">
            <a:xfrm>
              <a:off x="2022" y="2146"/>
              <a:ext cx="1018" cy="792"/>
            </a:xfrm>
            <a:custGeom>
              <a:avLst/>
              <a:gdLst>
                <a:gd name="T0" fmla="*/ 0 w 1018"/>
                <a:gd name="T1" fmla="*/ 0 h 792"/>
                <a:gd name="T2" fmla="*/ 167 w 1018"/>
                <a:gd name="T3" fmla="*/ 87 h 792"/>
                <a:gd name="T4" fmla="*/ 312 w 1018"/>
                <a:gd name="T5" fmla="*/ 174 h 792"/>
                <a:gd name="T6" fmla="*/ 363 w 1018"/>
                <a:gd name="T7" fmla="*/ 218 h 792"/>
                <a:gd name="T8" fmla="*/ 654 w 1018"/>
                <a:gd name="T9" fmla="*/ 458 h 792"/>
                <a:gd name="T10" fmla="*/ 749 w 1018"/>
                <a:gd name="T11" fmla="*/ 552 h 792"/>
                <a:gd name="T12" fmla="*/ 858 w 1018"/>
                <a:gd name="T13" fmla="*/ 632 h 792"/>
                <a:gd name="T14" fmla="*/ 909 w 1018"/>
                <a:gd name="T15" fmla="*/ 691 h 792"/>
                <a:gd name="T16" fmla="*/ 960 w 1018"/>
                <a:gd name="T17" fmla="*/ 727 h 792"/>
                <a:gd name="T18" fmla="*/ 1018 w 1018"/>
                <a:gd name="T19" fmla="*/ 792 h 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8"/>
                <a:gd name="T31" fmla="*/ 0 h 792"/>
                <a:gd name="T32" fmla="*/ 1018 w 1018"/>
                <a:gd name="T33" fmla="*/ 792 h 7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8" h="792">
                  <a:moveTo>
                    <a:pt x="0" y="0"/>
                  </a:moveTo>
                  <a:cubicBezTo>
                    <a:pt x="103" y="28"/>
                    <a:pt x="87" y="33"/>
                    <a:pt x="167" y="87"/>
                  </a:cubicBezTo>
                  <a:cubicBezTo>
                    <a:pt x="213" y="118"/>
                    <a:pt x="265" y="145"/>
                    <a:pt x="312" y="174"/>
                  </a:cubicBezTo>
                  <a:cubicBezTo>
                    <a:pt x="412" y="236"/>
                    <a:pt x="278" y="158"/>
                    <a:pt x="363" y="218"/>
                  </a:cubicBezTo>
                  <a:cubicBezTo>
                    <a:pt x="466" y="291"/>
                    <a:pt x="560" y="373"/>
                    <a:pt x="654" y="458"/>
                  </a:cubicBezTo>
                  <a:cubicBezTo>
                    <a:pt x="687" y="488"/>
                    <a:pt x="713" y="526"/>
                    <a:pt x="749" y="552"/>
                  </a:cubicBezTo>
                  <a:cubicBezTo>
                    <a:pt x="785" y="579"/>
                    <a:pt x="829" y="598"/>
                    <a:pt x="858" y="632"/>
                  </a:cubicBezTo>
                  <a:cubicBezTo>
                    <a:pt x="875" y="652"/>
                    <a:pt x="890" y="673"/>
                    <a:pt x="909" y="691"/>
                  </a:cubicBezTo>
                  <a:cubicBezTo>
                    <a:pt x="924" y="705"/>
                    <a:pt x="945" y="713"/>
                    <a:pt x="960" y="727"/>
                  </a:cubicBezTo>
                  <a:cubicBezTo>
                    <a:pt x="981" y="746"/>
                    <a:pt x="997" y="772"/>
                    <a:pt x="1018" y="7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Truy vấn lồng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4F5C1-9385-4F87-83C5-8C34FE406AF9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1444" name="Rectangle 15"/>
          <p:cNvSpPr>
            <a:spLocks noChangeArrowheads="1"/>
          </p:cNvSpPr>
          <p:nvPr/>
        </p:nvSpPr>
        <p:spPr bwMode="auto">
          <a:xfrm>
            <a:off x="2252663" y="3629025"/>
            <a:ext cx="3200400" cy="11430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45" name="Rectangle 14"/>
          <p:cNvSpPr>
            <a:spLocks noChangeArrowheads="1"/>
          </p:cNvSpPr>
          <p:nvPr/>
        </p:nvSpPr>
        <p:spPr bwMode="auto">
          <a:xfrm>
            <a:off x="3124200" y="4876800"/>
            <a:ext cx="3200400" cy="10668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46" name="Rectangle 10"/>
          <p:cNvSpPr>
            <a:spLocks noChangeArrowheads="1"/>
          </p:cNvSpPr>
          <p:nvPr/>
        </p:nvSpPr>
        <p:spPr bwMode="auto">
          <a:xfrm>
            <a:off x="1295400" y="2362200"/>
            <a:ext cx="5638800" cy="5334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48" name="Text Box 11"/>
          <p:cNvSpPr txBox="1">
            <a:spLocks noChangeArrowheads="1"/>
          </p:cNvSpPr>
          <p:nvPr/>
        </p:nvSpPr>
        <p:spPr bwMode="auto">
          <a:xfrm>
            <a:off x="1524000" y="1600200"/>
            <a:ext cx="55626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MANV, TENNV 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FROM </a:t>
            </a:r>
            <a:r>
              <a:rPr lang="en-US"/>
              <a:t>NHANVIEN, PHONGBAN</a:t>
            </a:r>
            <a:endParaRPr lang="en-US">
              <a:solidFill>
                <a:srgbClr val="0000CC"/>
              </a:solidFill>
            </a:endParaRPr>
          </a:p>
          <a:p>
            <a:pPr algn="l" eaLnBrk="1" hangingPunct="1"/>
            <a:r>
              <a:rPr lang="en-US">
                <a:solidFill>
                  <a:srgbClr val="0000CC"/>
                </a:solidFill>
              </a:rPr>
              <a:t>WHERE </a:t>
            </a:r>
            <a:r>
              <a:rPr lang="en-US"/>
              <a:t>TENPHG=</a:t>
            </a:r>
            <a:r>
              <a:rPr lang="en-US">
                <a:solidFill>
                  <a:srgbClr val="CC0000"/>
                </a:solidFill>
              </a:rPr>
              <a:t>‘Nghien cuu’</a:t>
            </a:r>
            <a:r>
              <a:rPr lang="en-US"/>
              <a:t> </a:t>
            </a:r>
            <a:r>
              <a:rPr lang="en-US">
                <a:solidFill>
                  <a:srgbClr val="777777"/>
                </a:solidFill>
              </a:rPr>
              <a:t>AND </a:t>
            </a:r>
            <a:r>
              <a:rPr lang="en-US"/>
              <a:t>PHG=MAPHG</a:t>
            </a:r>
            <a:endParaRPr lang="en-US">
              <a:solidFill>
                <a:srgbClr val="777777"/>
              </a:solidFill>
            </a:endParaRPr>
          </a:p>
        </p:txBody>
      </p:sp>
      <p:sp>
        <p:nvSpPr>
          <p:cNvPr id="61449" name="Rectangle 13"/>
          <p:cNvSpPr>
            <a:spLocks noChangeArrowheads="1"/>
          </p:cNvSpPr>
          <p:nvPr/>
        </p:nvSpPr>
        <p:spPr bwMode="auto">
          <a:xfrm>
            <a:off x="2209800" y="3581400"/>
            <a:ext cx="4419600" cy="2443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b="1"/>
              <a:t>SELECT</a:t>
            </a:r>
            <a:r>
              <a:rPr lang="en-US"/>
              <a:t> &lt;danh sách các cột&gt;</a:t>
            </a:r>
          </a:p>
          <a:p>
            <a:pPr algn="l"/>
            <a:r>
              <a:rPr lang="en-US" b="1"/>
              <a:t>FROM</a:t>
            </a:r>
            <a:r>
              <a:rPr lang="en-US"/>
              <a:t> &lt;danh sách các bảng&gt;</a:t>
            </a:r>
          </a:p>
          <a:p>
            <a:pPr algn="l"/>
            <a:r>
              <a:rPr lang="en-US" b="1"/>
              <a:t>WHERE</a:t>
            </a:r>
            <a:r>
              <a:rPr lang="en-US"/>
              <a:t> &lt;so sánh tập hợp&gt; (</a:t>
            </a:r>
          </a:p>
          <a:p>
            <a:pPr algn="l"/>
            <a:r>
              <a:rPr lang="en-US"/>
              <a:t>	</a:t>
            </a:r>
            <a:r>
              <a:rPr lang="en-US" b="1"/>
              <a:t>SELECT</a:t>
            </a:r>
            <a:r>
              <a:rPr lang="en-US"/>
              <a:t> &lt;danh sách các cột&gt;</a:t>
            </a:r>
          </a:p>
          <a:p>
            <a:pPr algn="l"/>
            <a:r>
              <a:rPr lang="en-US" b="1"/>
              <a:t>	FROM</a:t>
            </a:r>
            <a:r>
              <a:rPr lang="en-US"/>
              <a:t> &lt;danh sách các bảng&gt;</a:t>
            </a:r>
          </a:p>
          <a:p>
            <a:pPr algn="l"/>
            <a:r>
              <a:rPr lang="en-US" b="1"/>
              <a:t>	WHERE</a:t>
            </a:r>
            <a:r>
              <a:rPr lang="en-US"/>
              <a:t> &lt;điều kiện&gt;)</a:t>
            </a:r>
          </a:p>
        </p:txBody>
      </p:sp>
      <p:sp>
        <p:nvSpPr>
          <p:cNvPr id="61450" name="Text Box 17"/>
          <p:cNvSpPr txBox="1">
            <a:spLocks noChangeArrowheads="1"/>
          </p:cNvSpPr>
          <p:nvPr/>
        </p:nvSpPr>
        <p:spPr bwMode="auto">
          <a:xfrm>
            <a:off x="228600" y="37338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Câu truy vấn cha (Outer query)</a:t>
            </a:r>
          </a:p>
        </p:txBody>
      </p:sp>
      <p:sp>
        <p:nvSpPr>
          <p:cNvPr id="61451" name="Text Box 18"/>
          <p:cNvSpPr txBox="1">
            <a:spLocks noChangeArrowheads="1"/>
          </p:cNvSpPr>
          <p:nvPr/>
        </p:nvSpPr>
        <p:spPr bwMode="auto">
          <a:xfrm>
            <a:off x="6705600" y="5105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Câu truy vấn con (Subquery)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Các câu lệnh SELECT có thể lồng nhau ở nhiều mức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Câu truy vấn con thường trả về một tập các giá trị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Các câu truy vấn con trong cùng một mệnh đề WHERE được kết hợp bằng phép nối logic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Mệnh đề WHERE của câu truy vấn cha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&lt;biểu thức&gt; &lt;so sánh tập hợp&gt; &lt;truy vấn con&gt;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So sánh tập hợp thường đi cùng với một số toán tử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IN, NOT 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ANY hoặc SOME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Kiểm tra sự tồn tại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EXISTS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NOT EXISTS</a:t>
            </a: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sz="3500" smtClean="0"/>
              <a:t>Truy vấn lồng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- ĐH KHTN TPHCM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6468E-B34F-4CC6-8070-A96F48952566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System i5 simplify pearl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System i5 simplify pear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4" tIns="45712" rIns="91424" bIns="45712" numCol="1" anchor="ctr" anchorCtr="0" compatLnSpc="1">
        <a:prstTxWarp prst="textNoShape">
          <a:avLst/>
        </a:prstTxWarp>
      </a:bodyPr>
      <a:lstStyle>
        <a:defPPr marL="457200" marR="0" indent="-227013" algn="ctr" defTabSz="914400" rtl="0" eaLnBrk="1" fontAlgn="base" latinLnBrk="0" hangingPunct="1">
          <a:lnSpc>
            <a:spcPct val="80000"/>
          </a:lnSpc>
          <a:spcBef>
            <a:spcPct val="25000"/>
          </a:spcBef>
          <a:spcAft>
            <a:spcPct val="15000"/>
          </a:spcAft>
          <a:buClr>
            <a:srgbClr val="6CA6B8"/>
          </a:buClr>
          <a:buSzTx/>
          <a:buFont typeface="Arial" charset="0"/>
          <a:buChar char="–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4" tIns="45712" rIns="91424" bIns="45712" numCol="1" anchor="ctr" anchorCtr="0" compatLnSpc="1">
        <a:prstTxWarp prst="textNoShape">
          <a:avLst/>
        </a:prstTxWarp>
      </a:bodyPr>
      <a:lstStyle>
        <a:defPPr marL="457200" marR="0" indent="-227013" algn="ctr" defTabSz="914400" rtl="0" eaLnBrk="1" fontAlgn="base" latinLnBrk="0" hangingPunct="1">
          <a:lnSpc>
            <a:spcPct val="80000"/>
          </a:lnSpc>
          <a:spcBef>
            <a:spcPct val="25000"/>
          </a:spcBef>
          <a:spcAft>
            <a:spcPct val="15000"/>
          </a:spcAft>
          <a:buClr>
            <a:srgbClr val="6CA6B8"/>
          </a:buClr>
          <a:buSzTx/>
          <a:buFont typeface="Arial" charset="0"/>
          <a:buChar char="–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  <a:cs typeface="Arial" charset="0"/>
          </a:defRPr>
        </a:defPPr>
      </a:lstStyle>
    </a:lnDef>
  </a:objectDefaults>
  <a:extraClrSchemeLst>
    <a:extraClrScheme>
      <a:clrScheme name="System i5 simplify pearl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tem i5 simplify pearl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13558</TotalTime>
  <Words>3391</Words>
  <Application>Microsoft Office PowerPoint</Application>
  <PresentationFormat>On-screen Show (4:3)</PresentationFormat>
  <Paragraphs>868</Paragraphs>
  <Slides>55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MS PGothic</vt:lpstr>
      <vt:lpstr>Arial</vt:lpstr>
      <vt:lpstr>Calibri</vt:lpstr>
      <vt:lpstr>Symbol</vt:lpstr>
      <vt:lpstr>Tahoma</vt:lpstr>
      <vt:lpstr>Verdana</vt:lpstr>
      <vt:lpstr>Wingdings</vt:lpstr>
      <vt:lpstr>Theme2</vt:lpstr>
      <vt:lpstr>Custom Design</vt:lpstr>
      <vt:lpstr>Chương 5</vt:lpstr>
      <vt:lpstr>Phép toán tập hợp trong SQL</vt:lpstr>
      <vt:lpstr>PowerPoint Presentation</vt:lpstr>
      <vt:lpstr>Phép toán tập hợp trong SQL (tt)</vt:lpstr>
      <vt:lpstr>Ví dụ 5</vt:lpstr>
      <vt:lpstr>Ví dụ 6</vt:lpstr>
      <vt:lpstr>Ví dụ 7</vt:lpstr>
      <vt:lpstr>Truy vấn lồng</vt:lpstr>
      <vt:lpstr>Truy vấn lồng (tt)</vt:lpstr>
      <vt:lpstr>Truy vấn lồng (tt)</vt:lpstr>
      <vt:lpstr>Ví dụ - Lồng phân cấp</vt:lpstr>
      <vt:lpstr>Ví dụ 5</vt:lpstr>
      <vt:lpstr>Ví dụ 7</vt:lpstr>
      <vt:lpstr>Ví dụ 8</vt:lpstr>
      <vt:lpstr>Ví dụ 9</vt:lpstr>
      <vt:lpstr>Ví dụ 10</vt:lpstr>
      <vt:lpstr>Ví dụ - Lồng tương quan</vt:lpstr>
      <vt:lpstr>Ví dụ 6</vt:lpstr>
      <vt:lpstr>Ví dụ 7</vt:lpstr>
      <vt:lpstr>Ví dụ 8</vt:lpstr>
      <vt:lpstr>Ví dụ 10</vt:lpstr>
      <vt:lpstr>Nhận xét IN và EXISTS</vt:lpstr>
      <vt:lpstr>Ví dụ 11-&gt; chưa học count</vt:lpstr>
      <vt:lpstr>Phép chia trong SQL</vt:lpstr>
      <vt:lpstr>Phép chia trong SQL (tt)</vt:lpstr>
      <vt:lpstr>Ví dụ 12</vt:lpstr>
      <vt:lpstr>Ví dụ 12</vt:lpstr>
      <vt:lpstr>Nội dung chi tiết</vt:lpstr>
      <vt:lpstr>Hàm kết hợp</vt:lpstr>
      <vt:lpstr>Ví dụ 13</vt:lpstr>
      <vt:lpstr>Ví dụ 14</vt:lpstr>
      <vt:lpstr>Ví dụ 15</vt:lpstr>
      <vt:lpstr>Gom nhóm</vt:lpstr>
      <vt:lpstr>Ví dụ 15</vt:lpstr>
      <vt:lpstr>Ví dụ 16</vt:lpstr>
      <vt:lpstr>Ví dụ 17</vt:lpstr>
      <vt:lpstr>Điều kiện trên nhóm</vt:lpstr>
      <vt:lpstr>Ví dụ 17</vt:lpstr>
      <vt:lpstr>Ví dụ 18</vt:lpstr>
      <vt:lpstr>Nhận xét</vt:lpstr>
      <vt:lpstr>Nhận xét (tt)</vt:lpstr>
      <vt:lpstr>Ví dụ 19</vt:lpstr>
      <vt:lpstr>Ví dụ 12</vt:lpstr>
      <vt:lpstr>Nội dung chi tiết</vt:lpstr>
      <vt:lpstr>Một số dạng truy vấn khác</vt:lpstr>
      <vt:lpstr>Truy vấn con ở mệnh đề FROM</vt:lpstr>
      <vt:lpstr>Ví dụ 18</vt:lpstr>
      <vt:lpstr>Điều kiện kết ở mệnh đề FROM</vt:lpstr>
      <vt:lpstr>Ví dụ 20</vt:lpstr>
      <vt:lpstr>Ví dụ 21</vt:lpstr>
      <vt:lpstr>Cấu trúc CASE</vt:lpstr>
      <vt:lpstr>Ví dụ 22</vt:lpstr>
      <vt:lpstr>Ví dụ 23</vt:lpstr>
      <vt:lpstr>Kết luận</vt:lpstr>
      <vt:lpstr>PowerPoint Presentation</vt:lpstr>
    </vt:vector>
  </TitlesOfParts>
  <Company>SRDC METU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 of Web Services</dc:title>
  <dc:creator>Asuman Dogac</dc:creator>
  <cp:lastModifiedBy>Administrator</cp:lastModifiedBy>
  <cp:revision>1664</cp:revision>
  <dcterms:created xsi:type="dcterms:W3CDTF">2003-05-25T12:47:52Z</dcterms:created>
  <dcterms:modified xsi:type="dcterms:W3CDTF">2018-02-26T02:53:51Z</dcterms:modified>
</cp:coreProperties>
</file>