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73" r:id="rId13"/>
  </p:sldIdLst>
  <p:sldSz cx="18288000" cy="10287000"/>
  <p:notesSz cx="6858000" cy="9144000"/>
  <p:embeddedFontLst>
    <p:embeddedFont>
      <p:font typeface="Muli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</p:embeddedFont>
    <p:embeddedFont>
      <p:font typeface="Cabi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AC8CC-1340-4A8B-A2F5-097F5CB4254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C593-0965-40F0-A12A-D1686004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17.png"/><Relationship Id="rId18" Type="http://schemas.openxmlformats.org/officeDocument/2006/relationships/image" Target="../media/image61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5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4.png"/><Relationship Id="rId14" Type="http://schemas.openxmlformats.org/officeDocument/2006/relationships/image" Target="../media/image5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15.sv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14300"/>
            <a:ext cx="18288000" cy="10172700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6" name="Rectangle 25"/>
          <p:cNvSpPr/>
          <p:nvPr/>
        </p:nvSpPr>
        <p:spPr>
          <a:xfrm>
            <a:off x="4267199" y="298457"/>
            <a:ext cx="9144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Muli"/>
              </a:rPr>
              <a:t>KHOA KỸ THUẬT VÀ CÔNG NGHỆ</a:t>
            </a:r>
          </a:p>
          <a:p>
            <a:pPr algn="ctr"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Muli Bold"/>
              </a:rPr>
              <a:t>BỘ MÔN CÔNG NGHỆ THÔNG TIN</a:t>
            </a:r>
            <a:endParaRPr lang="en-US" sz="3500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27" name="Freeform 2"/>
          <p:cNvSpPr/>
          <p:nvPr/>
        </p:nvSpPr>
        <p:spPr>
          <a:xfrm>
            <a:off x="7998195" y="1664465"/>
            <a:ext cx="1682007" cy="1498198"/>
          </a:xfrm>
          <a:custGeom>
            <a:avLst/>
            <a:gdLst/>
            <a:ahLst/>
            <a:cxnLst/>
            <a:rect l="l" t="t" r="r" b="b"/>
            <a:pathLst>
              <a:path w="1682007" h="1498198">
                <a:moveTo>
                  <a:pt x="0" y="0"/>
                </a:moveTo>
                <a:lnTo>
                  <a:pt x="1682006" y="0"/>
                </a:lnTo>
                <a:lnTo>
                  <a:pt x="1682006" y="1498198"/>
                </a:lnTo>
                <a:lnTo>
                  <a:pt x="0" y="14981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983" t="-12783" r="-18852" b="-23242"/>
            </a:stretch>
          </a:blipFill>
        </p:spPr>
      </p:sp>
      <p:sp>
        <p:nvSpPr>
          <p:cNvPr id="28" name="Rectangle 27"/>
          <p:cNvSpPr/>
          <p:nvPr/>
        </p:nvSpPr>
        <p:spPr>
          <a:xfrm>
            <a:off x="5410200" y="3513882"/>
            <a:ext cx="7167347" cy="704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Muli"/>
              </a:rPr>
              <a:t>BÁO CÁO ĐỒ ÁN CƠ SỞ NGÀNH</a:t>
            </a:r>
            <a:endParaRPr lang="en-US" sz="3500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6272" y="4565768"/>
            <a:ext cx="1599972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Thiết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kế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và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cài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đặt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cơ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sở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dữ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liệu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cho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hệ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thống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đặt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vé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xe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khách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trực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tuyến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cho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một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số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doanh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nghiệp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dịch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vụ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tại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tỉnh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Trà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Muli"/>
              </a:rPr>
              <a:t>Vinh</a:t>
            </a:r>
            <a:r>
              <a:rPr lang="en-US" sz="3500" b="1" dirty="0" smtClean="0">
                <a:solidFill>
                  <a:srgbClr val="000000"/>
                </a:solidFill>
                <a:latin typeface="Muli"/>
              </a:rPr>
              <a:t> </a:t>
            </a:r>
            <a:endParaRPr lang="en-US" sz="35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6814232"/>
            <a:ext cx="5562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>
                <a:latin typeface="Cabin" panose="020B0604020202020204" charset="0"/>
              </a:rPr>
              <a:t>Giáo</a:t>
            </a:r>
            <a:r>
              <a:rPr lang="en-US" sz="3500" dirty="0" smtClean="0">
                <a:latin typeface="Cabin" panose="020B0604020202020204" charset="0"/>
              </a:rPr>
              <a:t> </a:t>
            </a:r>
            <a:r>
              <a:rPr lang="en-US" sz="3500" dirty="0" err="1" smtClean="0">
                <a:latin typeface="Cabin" panose="020B0604020202020204" charset="0"/>
              </a:rPr>
              <a:t>viên</a:t>
            </a:r>
            <a:r>
              <a:rPr lang="en-US" sz="3500" dirty="0" smtClean="0">
                <a:latin typeface="Cabin" panose="020B0604020202020204" charset="0"/>
              </a:rPr>
              <a:t> </a:t>
            </a:r>
            <a:r>
              <a:rPr lang="en-US" sz="3500" dirty="0" err="1" smtClean="0">
                <a:latin typeface="Cabin" panose="020B0604020202020204" charset="0"/>
              </a:rPr>
              <a:t>hướng</a:t>
            </a:r>
            <a:r>
              <a:rPr lang="en-US" sz="3500" dirty="0" smtClean="0">
                <a:latin typeface="Cabin" panose="020B0604020202020204" charset="0"/>
              </a:rPr>
              <a:t> </a:t>
            </a:r>
            <a:r>
              <a:rPr lang="en-US" sz="3500" dirty="0" err="1" smtClean="0">
                <a:latin typeface="Cabin" panose="020B0604020202020204" charset="0"/>
              </a:rPr>
              <a:t>dẫn</a:t>
            </a:r>
            <a:r>
              <a:rPr lang="en-US" sz="3500" dirty="0" smtClean="0">
                <a:latin typeface="Cabin" panose="020B0604020202020204" charset="0"/>
              </a:rPr>
              <a:t>:</a:t>
            </a:r>
          </a:p>
          <a:p>
            <a:r>
              <a:rPr lang="en-US" sz="3500" dirty="0" err="1" smtClean="0">
                <a:latin typeface="Cabin" panose="020B0604020202020204" charset="0"/>
              </a:rPr>
              <a:t>Ths.Phan</a:t>
            </a:r>
            <a:r>
              <a:rPr lang="en-US" sz="3500" dirty="0" smtClean="0">
                <a:latin typeface="Cabin" panose="020B0604020202020204" charset="0"/>
              </a:rPr>
              <a:t> </a:t>
            </a:r>
            <a:r>
              <a:rPr lang="en-US" sz="3500" dirty="0" err="1" smtClean="0">
                <a:latin typeface="Cabin" panose="020B0604020202020204" charset="0"/>
              </a:rPr>
              <a:t>Thị</a:t>
            </a:r>
            <a:r>
              <a:rPr lang="en-US" sz="3500" dirty="0" smtClean="0">
                <a:latin typeface="Cabin" panose="020B0604020202020204" charset="0"/>
              </a:rPr>
              <a:t> </a:t>
            </a:r>
            <a:r>
              <a:rPr lang="en-US" sz="3500" dirty="0" err="1" smtClean="0">
                <a:latin typeface="Cabin" panose="020B0604020202020204" charset="0"/>
              </a:rPr>
              <a:t>Phương</a:t>
            </a:r>
            <a:r>
              <a:rPr lang="en-US" sz="3500" dirty="0" smtClean="0">
                <a:latin typeface="Cabin" panose="020B0604020202020204" charset="0"/>
              </a:rPr>
              <a:t> Nam</a:t>
            </a:r>
            <a:endParaRPr lang="en-US" sz="3500" dirty="0">
              <a:latin typeface="Cabin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0" y="6814232"/>
            <a:ext cx="5943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Cabin" panose="020B0604020202020204" charset="0"/>
              </a:rPr>
              <a:t>Sinh</a:t>
            </a:r>
            <a:r>
              <a:rPr lang="en-US" sz="3500" dirty="0">
                <a:solidFill>
                  <a:srgbClr val="000000"/>
                </a:solidFill>
                <a:latin typeface="Cabin" panose="020B0604020202020204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bin" panose="020B0604020202020204" charset="0"/>
              </a:rPr>
              <a:t>viên</a:t>
            </a:r>
            <a:r>
              <a:rPr lang="en-US" sz="3500" dirty="0">
                <a:solidFill>
                  <a:srgbClr val="000000"/>
                </a:solidFill>
                <a:latin typeface="Cabin" panose="020B0604020202020204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bin" panose="020B0604020202020204" charset="0"/>
              </a:rPr>
              <a:t>thực</a:t>
            </a:r>
            <a:r>
              <a:rPr lang="en-US" sz="3500" dirty="0">
                <a:solidFill>
                  <a:srgbClr val="000000"/>
                </a:solidFill>
                <a:latin typeface="Cabin" panose="020B0604020202020204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bin" panose="020B0604020202020204" charset="0"/>
              </a:rPr>
              <a:t>hiện</a:t>
            </a:r>
            <a:r>
              <a:rPr lang="en-US" sz="3500" dirty="0">
                <a:solidFill>
                  <a:srgbClr val="000000"/>
                </a:solidFill>
                <a:latin typeface="Cabin" panose="020B0604020202020204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3500" dirty="0" err="1" smtClean="0">
                <a:solidFill>
                  <a:srgbClr val="000000"/>
                </a:solidFill>
                <a:latin typeface="Cabin" panose="020B0604020202020204" charset="0"/>
              </a:rPr>
              <a:t>Họ</a:t>
            </a: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 </a:t>
            </a:r>
            <a:r>
              <a:rPr lang="en-US" sz="3500" dirty="0" err="1" smtClean="0">
                <a:solidFill>
                  <a:srgbClr val="000000"/>
                </a:solidFill>
                <a:latin typeface="Cabin" panose="020B0604020202020204" charset="0"/>
              </a:rPr>
              <a:t>tên</a:t>
            </a: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: </a:t>
            </a:r>
            <a:r>
              <a:rPr lang="en-US" sz="3500" dirty="0" err="1" smtClean="0">
                <a:solidFill>
                  <a:srgbClr val="000000"/>
                </a:solidFill>
                <a:latin typeface="Cabin" panose="020B0604020202020204" charset="0"/>
              </a:rPr>
              <a:t>Nguyễn</a:t>
            </a: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 </a:t>
            </a:r>
            <a:r>
              <a:rPr lang="en-US" sz="3500" dirty="0" err="1" smtClean="0">
                <a:solidFill>
                  <a:srgbClr val="000000"/>
                </a:solidFill>
                <a:latin typeface="Cabin" panose="020B0604020202020204" charset="0"/>
              </a:rPr>
              <a:t>Thiện</a:t>
            </a: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 </a:t>
            </a:r>
            <a:r>
              <a:rPr lang="en-US" sz="3500" dirty="0" err="1" smtClean="0">
                <a:solidFill>
                  <a:srgbClr val="000000"/>
                </a:solidFill>
                <a:latin typeface="Cabin" panose="020B0604020202020204" charset="0"/>
              </a:rPr>
              <a:t>Nhân</a:t>
            </a:r>
            <a:endParaRPr lang="en-US" sz="3500" dirty="0" smtClean="0">
              <a:solidFill>
                <a:srgbClr val="000000"/>
              </a:solidFill>
              <a:latin typeface="Cabin" panose="020B0604020202020204" charset="0"/>
            </a:endParaRPr>
          </a:p>
          <a:p>
            <a:pPr>
              <a:spcBef>
                <a:spcPct val="0"/>
              </a:spcBef>
            </a:pP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MSSV</a:t>
            </a:r>
            <a:r>
              <a:rPr lang="en-US" sz="3500" dirty="0">
                <a:solidFill>
                  <a:srgbClr val="000000"/>
                </a:solidFill>
                <a:latin typeface="Cabin" panose="020B0604020202020204" charset="0"/>
              </a:rPr>
              <a:t>: </a:t>
            </a: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110121069</a:t>
            </a:r>
          </a:p>
          <a:p>
            <a:pPr>
              <a:spcBef>
                <a:spcPct val="0"/>
              </a:spcBef>
            </a:pPr>
            <a:r>
              <a:rPr lang="en-US" sz="3500" dirty="0" err="1" smtClean="0">
                <a:solidFill>
                  <a:srgbClr val="000000"/>
                </a:solidFill>
                <a:latin typeface="Cabin" panose="020B0604020202020204" charset="0"/>
              </a:rPr>
              <a:t>Lớp</a:t>
            </a:r>
            <a:r>
              <a:rPr lang="en-US" sz="3500" dirty="0">
                <a:solidFill>
                  <a:srgbClr val="000000"/>
                </a:solidFill>
                <a:latin typeface="Cabin" panose="020B0604020202020204" charset="0"/>
              </a:rPr>
              <a:t>: </a:t>
            </a:r>
            <a:r>
              <a:rPr lang="en-US" sz="3500" dirty="0" smtClean="0">
                <a:solidFill>
                  <a:srgbClr val="000000"/>
                </a:solidFill>
                <a:latin typeface="Cabin" panose="020B0604020202020204" charset="0"/>
              </a:rPr>
              <a:t>DA21TTA</a:t>
            </a:r>
            <a:endParaRPr lang="en-US" sz="3500" dirty="0">
              <a:solidFill>
                <a:srgbClr val="000000"/>
              </a:solidFill>
              <a:latin typeface="Cabin" panose="020B06040202020202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910273"/>
            <a:ext cx="18288000" cy="7376727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3</a:t>
            </a:r>
            <a:r>
              <a:rPr kumimoji="0" lang="en-US" sz="9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.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Kết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luận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3EA8"/>
              </a:solidFill>
              <a:effectLst/>
              <a:uLnTx/>
              <a:uFillTx/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6712" y="359606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Kết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luận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747164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Hoàn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thành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việc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thiết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kế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và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cài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đặt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cơ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sở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dữ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liệu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cho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đề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tài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baseline="0" dirty="0" err="1" smtClean="0">
                <a:solidFill>
                  <a:prstClr val="black"/>
                </a:solidFill>
                <a:latin typeface="Cabin" panose="020B0604020202020204" charset="0"/>
              </a:rPr>
              <a:t>Hỗ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trợ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khách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hàng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tìm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kiếm</a:t>
            </a:r>
            <a:r>
              <a:rPr lang="en-US" sz="3600" dirty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các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chuyến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xe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phù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hợp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với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nhu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 panose="020B0604020202020204" charset="0"/>
              </a:rPr>
              <a:t>cầu</a:t>
            </a:r>
            <a:r>
              <a:rPr lang="en-US" sz="3600" dirty="0" smtClean="0">
                <a:solidFill>
                  <a:prstClr val="black"/>
                </a:solidFill>
                <a:latin typeface="Cabin" panose="020B0604020202020204" charset="0"/>
              </a:rPr>
              <a:t>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 panose="020B060402020202020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34800" y="351078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Hạn</a:t>
            </a:r>
            <a:r>
              <a:rPr lang="en-US" sz="4000" dirty="0" smtClean="0"/>
              <a:t> </a:t>
            </a:r>
            <a:r>
              <a:rPr lang="en-US" sz="4000" dirty="0" err="1" smtClean="0"/>
              <a:t>chế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9601200" y="4723741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Document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hạn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kích</a:t>
            </a:r>
            <a:r>
              <a:rPr lang="en-US" sz="3600" dirty="0" smtClean="0"/>
              <a:t> </a:t>
            </a:r>
            <a:r>
              <a:rPr lang="en-US" sz="3600" dirty="0" err="1" smtClean="0"/>
              <a:t>thước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Khó</a:t>
            </a:r>
            <a:r>
              <a:rPr lang="en-US" sz="3600" dirty="0" smtClean="0"/>
              <a:t> </a:t>
            </a:r>
            <a:r>
              <a:rPr lang="en-US" sz="3600" dirty="0" err="1" smtClean="0"/>
              <a:t>khăn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nhật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khách</a:t>
            </a:r>
            <a:r>
              <a:rPr lang="en-US" sz="3600" dirty="0" smtClean="0"/>
              <a:t> </a:t>
            </a:r>
            <a:r>
              <a:rPr lang="en-US" sz="3600" dirty="0" err="1" smtClean="0"/>
              <a:t>hàng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Khó</a:t>
            </a:r>
            <a:r>
              <a:rPr lang="en-US" sz="3600" dirty="0" smtClean="0"/>
              <a:t> </a:t>
            </a:r>
            <a:r>
              <a:rPr lang="en-US" sz="3600" dirty="0" err="1" smtClean="0"/>
              <a:t>khăn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bảo</a:t>
            </a:r>
            <a:r>
              <a:rPr lang="en-US" sz="3600" dirty="0" smtClean="0"/>
              <a:t> </a:t>
            </a:r>
            <a:r>
              <a:rPr lang="en-US" sz="3600" dirty="0" err="1" smtClean="0"/>
              <a:t>trì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0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910273"/>
            <a:ext cx="18288000" cy="7376727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4</a:t>
            </a:r>
            <a:r>
              <a:rPr kumimoji="0" lang="en-US" sz="9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. </a:t>
            </a:r>
            <a:r>
              <a:rPr kumimoji="0" lang="en-US" sz="9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Hướng</a:t>
            </a:r>
            <a:r>
              <a:rPr kumimoji="0" lang="en-US" sz="9000" b="1" i="0" u="none" strike="noStrike" kern="1200" cap="none" spc="0" normalizeH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kumimoji="0" lang="en-US" sz="9000" b="1" i="0" u="none" strike="noStrike" kern="1200" cap="none" spc="0" normalizeH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phát</a:t>
            </a:r>
            <a:r>
              <a:rPr kumimoji="0" lang="en-US" sz="9000" b="1" i="0" u="none" strike="noStrike" kern="1200" cap="none" spc="0" normalizeH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kumimoji="0" lang="en-US" sz="9000" b="1" i="0" u="none" strike="noStrike" kern="1200" cap="none" spc="0" normalizeH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triển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3EA8"/>
              </a:solidFill>
              <a:effectLst/>
              <a:uLnTx/>
              <a:uFillTx/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682857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Hướng</a:t>
            </a:r>
            <a:r>
              <a:rPr lang="en-US" sz="4000" dirty="0" smtClean="0"/>
              <a:t> </a:t>
            </a:r>
            <a:r>
              <a:rPr lang="en-US" sz="4000" dirty="0" err="1" smtClean="0"/>
              <a:t>phát</a:t>
            </a:r>
            <a:r>
              <a:rPr lang="en-US" sz="4000" dirty="0" smtClean="0"/>
              <a:t> </a:t>
            </a:r>
            <a:r>
              <a:rPr lang="en-US" sz="4000" dirty="0" err="1" smtClean="0"/>
              <a:t>triển</a:t>
            </a:r>
            <a:endParaRPr lang="en-US" sz="4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5139741"/>
            <a:ext cx="628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Phân</a:t>
            </a:r>
            <a:r>
              <a:rPr lang="en-US" sz="3600" dirty="0" smtClean="0"/>
              <a:t> chia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collection </a:t>
            </a:r>
            <a:r>
              <a:rPr lang="en-US" sz="3600" dirty="0" err="1" smtClean="0"/>
              <a:t>theo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Tích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Tích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vé</a:t>
            </a:r>
            <a:r>
              <a:rPr lang="en-US" sz="3600" dirty="0" smtClean="0"/>
              <a:t> qua mail.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90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28453" y="2607690"/>
            <a:ext cx="1228074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Thank you !!!</a:t>
            </a:r>
            <a:endParaRPr lang="en-US" sz="9000" b="1" dirty="0">
              <a:solidFill>
                <a:srgbClr val="003EA8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404956" y="8064673"/>
            <a:ext cx="529685" cy="529685"/>
            <a:chOff x="0" y="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922772" y="8064673"/>
            <a:ext cx="529685" cy="52968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2463910" y="7958580"/>
            <a:ext cx="517455" cy="741871"/>
          </a:xfrm>
          <a:custGeom>
            <a:avLst/>
            <a:gdLst/>
            <a:ahLst/>
            <a:cxnLst/>
            <a:rect l="l" t="t" r="r" b="b"/>
            <a:pathLst>
              <a:path w="517455" h="741871">
                <a:moveTo>
                  <a:pt x="0" y="0"/>
                </a:moveTo>
                <a:lnTo>
                  <a:pt x="517454" y="0"/>
                </a:lnTo>
                <a:lnTo>
                  <a:pt x="517454" y="741871"/>
                </a:lnTo>
                <a:lnTo>
                  <a:pt x="0" y="741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625403" y="5777265"/>
            <a:ext cx="2367586" cy="839417"/>
          </a:xfrm>
          <a:custGeom>
            <a:avLst/>
            <a:gdLst/>
            <a:ahLst/>
            <a:cxnLst/>
            <a:rect l="l" t="t" r="r" b="b"/>
            <a:pathLst>
              <a:path w="2367586" h="839417">
                <a:moveTo>
                  <a:pt x="0" y="0"/>
                </a:moveTo>
                <a:lnTo>
                  <a:pt x="2367586" y="0"/>
                </a:lnTo>
                <a:lnTo>
                  <a:pt x="2367586" y="839417"/>
                </a:lnTo>
                <a:lnTo>
                  <a:pt x="0" y="8394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633736" y="5375265"/>
            <a:ext cx="1637441" cy="1643417"/>
          </a:xfrm>
          <a:custGeom>
            <a:avLst/>
            <a:gdLst/>
            <a:ahLst/>
            <a:cxnLst/>
            <a:rect l="l" t="t" r="r" b="b"/>
            <a:pathLst>
              <a:path w="1637441" h="1643417">
                <a:moveTo>
                  <a:pt x="0" y="0"/>
                </a:moveTo>
                <a:lnTo>
                  <a:pt x="1637441" y="0"/>
                </a:lnTo>
                <a:lnTo>
                  <a:pt x="1637441" y="1643417"/>
                </a:lnTo>
                <a:lnTo>
                  <a:pt x="0" y="1643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031895" y="7212278"/>
            <a:ext cx="4393894" cy="1382079"/>
          </a:xfrm>
          <a:custGeom>
            <a:avLst/>
            <a:gdLst/>
            <a:ahLst/>
            <a:cxnLst/>
            <a:rect l="l" t="t" r="r" b="b"/>
            <a:pathLst>
              <a:path w="4393894" h="1382079">
                <a:moveTo>
                  <a:pt x="0" y="0"/>
                </a:moveTo>
                <a:lnTo>
                  <a:pt x="4393894" y="0"/>
                </a:lnTo>
                <a:lnTo>
                  <a:pt x="4393894" y="1382079"/>
                </a:lnTo>
                <a:lnTo>
                  <a:pt x="0" y="13820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31895" y="5620070"/>
            <a:ext cx="4393894" cy="1062523"/>
          </a:xfrm>
          <a:custGeom>
            <a:avLst/>
            <a:gdLst/>
            <a:ahLst/>
            <a:cxnLst/>
            <a:rect l="l" t="t" r="r" b="b"/>
            <a:pathLst>
              <a:path w="4393894" h="1062523">
                <a:moveTo>
                  <a:pt x="0" y="0"/>
                </a:moveTo>
                <a:lnTo>
                  <a:pt x="4393894" y="0"/>
                </a:lnTo>
                <a:lnTo>
                  <a:pt x="4393894" y="1062524"/>
                </a:lnTo>
                <a:lnTo>
                  <a:pt x="0" y="10625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791337" y="5395948"/>
            <a:ext cx="1446459" cy="1816330"/>
          </a:xfrm>
          <a:custGeom>
            <a:avLst/>
            <a:gdLst/>
            <a:ahLst/>
            <a:cxnLst/>
            <a:rect l="l" t="t" r="r" b="b"/>
            <a:pathLst>
              <a:path w="1446459" h="1816330">
                <a:moveTo>
                  <a:pt x="0" y="0"/>
                </a:moveTo>
                <a:lnTo>
                  <a:pt x="1446459" y="0"/>
                </a:lnTo>
                <a:lnTo>
                  <a:pt x="1446459" y="1816330"/>
                </a:lnTo>
                <a:lnTo>
                  <a:pt x="0" y="1816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791337" y="7821878"/>
            <a:ext cx="815322" cy="904503"/>
          </a:xfrm>
          <a:custGeom>
            <a:avLst/>
            <a:gdLst/>
            <a:ahLst/>
            <a:cxnLst/>
            <a:rect l="l" t="t" r="r" b="b"/>
            <a:pathLst>
              <a:path w="815322" h="904503">
                <a:moveTo>
                  <a:pt x="0" y="0"/>
                </a:moveTo>
                <a:lnTo>
                  <a:pt x="815323" y="0"/>
                </a:lnTo>
                <a:lnTo>
                  <a:pt x="815323" y="904503"/>
                </a:lnTo>
                <a:lnTo>
                  <a:pt x="0" y="90450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 r="-135582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625403" y="7903318"/>
            <a:ext cx="2455232" cy="611576"/>
          </a:xfrm>
          <a:custGeom>
            <a:avLst/>
            <a:gdLst/>
            <a:ahLst/>
            <a:cxnLst/>
            <a:rect l="l" t="t" r="r" b="b"/>
            <a:pathLst>
              <a:path w="2455232" h="611576">
                <a:moveTo>
                  <a:pt x="0" y="0"/>
                </a:moveTo>
                <a:lnTo>
                  <a:pt x="2455232" y="0"/>
                </a:lnTo>
                <a:lnTo>
                  <a:pt x="2455232" y="611576"/>
                </a:lnTo>
                <a:lnTo>
                  <a:pt x="0" y="611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2910273"/>
            <a:ext cx="15795020" cy="6745738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311127" y="6283142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2" name="Freeform 12"/>
            <p:cNvSpPr/>
            <p:nvPr/>
          </p:nvSpPr>
          <p:spPr>
            <a:xfrm>
              <a:off x="0" y="338421"/>
              <a:ext cx="6389330" cy="6029204"/>
            </a:xfrm>
            <a:custGeom>
              <a:avLst/>
              <a:gdLst/>
              <a:ahLst/>
              <a:cxnLst/>
              <a:rect l="l" t="t" r="r" b="b"/>
              <a:pathLst>
                <a:path w="6389330" h="6029204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avLst/>
              <a:gdLst/>
              <a:ahLst/>
              <a:cxnLst/>
              <a:rect l="l" t="t" r="r" b="b"/>
              <a:pathLst>
                <a:path w="868401" h="1245020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Nội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dung</a:t>
            </a:r>
            <a:endParaRPr lang="en-US" sz="9000" b="1" dirty="0">
              <a:solidFill>
                <a:srgbClr val="003EA8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4846095" y="3480635"/>
            <a:ext cx="4959545" cy="5089834"/>
            <a:chOff x="-17329" y="46686"/>
            <a:chExt cx="5454392" cy="4809142"/>
          </a:xfrm>
        </p:grpSpPr>
        <p:sp>
          <p:nvSpPr>
            <p:cNvPr id="22" name="TextBox 22"/>
            <p:cNvSpPr txBox="1"/>
            <p:nvPr/>
          </p:nvSpPr>
          <p:spPr>
            <a:xfrm>
              <a:off x="-3992" y="1473734"/>
              <a:ext cx="5441055" cy="776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Kết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quả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nghiên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9" action="ppaction://hlinksldjump"/>
                </a:rPr>
                <a:t>cứu</a:t>
              </a:r>
              <a:endParaRPr lang="en-US" sz="40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9" action="ppaction://hlinksldjump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-17329" y="2921702"/>
              <a:ext cx="5441054" cy="401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0" action="ppaction://hlinksldjump"/>
                </a:rPr>
                <a:t>Kết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0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0" action="ppaction://hlinksldjump"/>
                </a:rPr>
                <a:t>luận</a:t>
              </a:r>
              <a:endParaRPr lang="en-US" sz="40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10" action="ppaction://hlinksldjump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-17329" y="4454458"/>
              <a:ext cx="5441055" cy="401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1" action="ppaction://hlinksldjump"/>
                </a:rPr>
                <a:t>Hướng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1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1" action="ppaction://hlinksldjump"/>
                </a:rPr>
                <a:t>phát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1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1" action="ppaction://hlinksldjump"/>
                </a:rPr>
                <a:t>triển</a:t>
              </a:r>
              <a:endParaRPr lang="en-US" sz="40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11" action="ppaction://hlinksldjump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-3992" y="46686"/>
              <a:ext cx="5441055" cy="401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Tổng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quan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đề</a:t>
              </a:r>
              <a:r>
                <a:rPr lang="en-US" sz="4000" dirty="0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2" action="ppaction://hlinksldjump"/>
                </a:rPr>
                <a:t>tài</a:t>
              </a:r>
              <a:endParaRPr lang="en-US" sz="40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12" action="ppaction://hlinksldjump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023147" y="3218570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1.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29996" y="4676953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2.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023145" y="6227707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3.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023144" y="7915465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910273"/>
            <a:ext cx="18288000" cy="7376727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1.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Tổng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quan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đề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tài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3EA8"/>
              </a:solidFill>
              <a:effectLst/>
              <a:uLnTx/>
              <a:uFillTx/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9300" y="33147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Cabin" panose="020B0604020202020204" charset="0"/>
              </a:rPr>
              <a:t>Lý</a:t>
            </a:r>
            <a:r>
              <a:rPr lang="en-US" sz="4000" dirty="0" smtClean="0">
                <a:latin typeface="Cabin" panose="020B0604020202020204" charset="0"/>
              </a:rPr>
              <a:t> do </a:t>
            </a:r>
            <a:r>
              <a:rPr lang="en-US" sz="4000" dirty="0" err="1" smtClean="0">
                <a:latin typeface="Cabin" panose="020B0604020202020204" charset="0"/>
              </a:rPr>
              <a:t>chọn</a:t>
            </a:r>
            <a:r>
              <a:rPr lang="en-US" sz="4000" dirty="0" smtClean="0">
                <a:latin typeface="Cabin" panose="020B0604020202020204" charset="0"/>
              </a:rPr>
              <a:t> </a:t>
            </a:r>
            <a:r>
              <a:rPr lang="en-US" sz="4000" dirty="0" err="1" smtClean="0">
                <a:latin typeface="Cabin" panose="020B0604020202020204" charset="0"/>
              </a:rPr>
              <a:t>đề</a:t>
            </a:r>
            <a:r>
              <a:rPr lang="en-US" sz="4000" dirty="0" smtClean="0">
                <a:latin typeface="Cabin" panose="020B0604020202020204" charset="0"/>
              </a:rPr>
              <a:t> </a:t>
            </a:r>
            <a:r>
              <a:rPr lang="en-US" sz="4000" dirty="0" err="1" smtClean="0">
                <a:latin typeface="Cabin" panose="020B0604020202020204" charset="0"/>
              </a:rPr>
              <a:t>tài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27013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Cabin" panose="020B0604020202020204" charset="0"/>
              </a:rPr>
              <a:t>Hệ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thống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đặt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vé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xe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khách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trực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tuyến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là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một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nhu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cầu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cấn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thiết</a:t>
            </a:r>
            <a:r>
              <a:rPr lang="en-US" sz="3600" dirty="0">
                <a:latin typeface="Cabin" panose="020B0604020202020204" charset="0"/>
              </a:rPr>
              <a:t>, </a:t>
            </a:r>
            <a:r>
              <a:rPr lang="en-US" sz="3600" dirty="0" err="1">
                <a:latin typeface="Cabin" panose="020B0604020202020204" charset="0"/>
              </a:rPr>
              <a:t>khi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hiện</a:t>
            </a:r>
            <a:r>
              <a:rPr lang="en-US" sz="3600" dirty="0">
                <a:latin typeface="Cabin" panose="020B0604020202020204" charset="0"/>
              </a:rPr>
              <a:t> nay </a:t>
            </a:r>
            <a:r>
              <a:rPr lang="en-US" sz="3600" dirty="0" err="1">
                <a:latin typeface="Cabin" panose="020B0604020202020204" charset="0"/>
              </a:rPr>
              <a:t>công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nghệ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và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thương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mại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điện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tử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ngày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càng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phát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triển</a:t>
            </a:r>
            <a:r>
              <a:rPr lang="en-US" sz="3600" dirty="0">
                <a:latin typeface="Cabin" panose="020B0604020202020204" charset="0"/>
              </a:rPr>
              <a:t>. </a:t>
            </a:r>
            <a:endParaRPr lang="en-US" sz="3600" dirty="0" smtClean="0">
              <a:latin typeface="Cabin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Cabin" panose="020B0604020202020204" charset="0"/>
              </a:rPr>
              <a:t>Hệ</a:t>
            </a:r>
            <a:r>
              <a:rPr lang="en-US" sz="3600" dirty="0" smtClean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thống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mang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đến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sự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tiện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lợi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và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tiết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kiệm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thời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gian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cho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>
                <a:latin typeface="Cabin" panose="020B0604020202020204" charset="0"/>
              </a:rPr>
              <a:t>khách</a:t>
            </a:r>
            <a:r>
              <a:rPr lang="en-US" sz="3600" dirty="0">
                <a:latin typeface="Cabin" panose="020B0604020202020204" charset="0"/>
              </a:rPr>
              <a:t> </a:t>
            </a:r>
            <a:r>
              <a:rPr lang="en-US" sz="3600" dirty="0" err="1" smtClean="0">
                <a:latin typeface="Cabin" panose="020B0604020202020204" charset="0"/>
              </a:rPr>
              <a:t>hàng</a:t>
            </a:r>
            <a:r>
              <a:rPr lang="en-US" sz="3600" dirty="0" smtClean="0">
                <a:latin typeface="Cabin" panose="020B0604020202020204" charset="0"/>
              </a:rPr>
              <a:t>. </a:t>
            </a:r>
            <a:endParaRPr lang="en-US" sz="3600" dirty="0">
              <a:latin typeface="Cabin" panose="020B06040202020202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763000" y="2910272"/>
            <a:ext cx="0" cy="73767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34800" y="33147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abin" panose="020B0604020202020204" charset="0"/>
              </a:rPr>
              <a:t>Mục</a:t>
            </a:r>
            <a:r>
              <a:rPr lang="en-US" sz="4000" dirty="0" smtClean="0">
                <a:latin typeface="Cabin" panose="020B0604020202020204" charset="0"/>
              </a:rPr>
              <a:t> </a:t>
            </a:r>
            <a:r>
              <a:rPr lang="en-US" sz="4000" dirty="0" err="1" smtClean="0">
                <a:latin typeface="Cabin" panose="020B0604020202020204" charset="0"/>
              </a:rPr>
              <a:t>tiêu</a:t>
            </a:r>
            <a:r>
              <a:rPr lang="en-US" sz="4000" dirty="0" smtClean="0">
                <a:latin typeface="Cabin" panose="020B0604020202020204" charset="0"/>
              </a:rPr>
              <a:t>:</a:t>
            </a:r>
            <a:endParaRPr lang="en-US" sz="4000" dirty="0">
              <a:latin typeface="Cabin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2800" y="4427013"/>
            <a:ext cx="6553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Hiểu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quy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vé</a:t>
            </a:r>
            <a:r>
              <a:rPr lang="en-US" sz="3600" dirty="0" smtClean="0"/>
              <a:t> </a:t>
            </a:r>
            <a:r>
              <a:rPr lang="en-US" sz="3600" dirty="0" err="1" smtClean="0"/>
              <a:t>khách</a:t>
            </a:r>
            <a:r>
              <a:rPr lang="en-US" sz="3600" dirty="0" smtClean="0"/>
              <a:t> </a:t>
            </a:r>
            <a:r>
              <a:rPr lang="en-US" sz="3600" dirty="0" err="1" smtClean="0"/>
              <a:t>trực</a:t>
            </a:r>
            <a:r>
              <a:rPr lang="en-US" sz="3600" dirty="0" smtClean="0"/>
              <a:t> </a:t>
            </a:r>
            <a:r>
              <a:rPr lang="en-US" sz="3600" dirty="0" err="1" smtClean="0"/>
              <a:t>tuyến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kế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mẫu</a:t>
            </a:r>
            <a:r>
              <a:rPr lang="en-US" sz="3600" dirty="0" smtClean="0"/>
              <a:t> </a:t>
            </a:r>
            <a:r>
              <a:rPr lang="en-US" sz="3600" dirty="0" err="1" smtClean="0"/>
              <a:t>thử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Đảm</a:t>
            </a:r>
            <a:r>
              <a:rPr lang="en-US" sz="3600" dirty="0" smtClean="0"/>
              <a:t> </a:t>
            </a:r>
            <a:r>
              <a:rPr lang="en-US" sz="3600" dirty="0" err="1" smtClean="0"/>
              <a:t>bảo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mở</a:t>
            </a:r>
            <a:r>
              <a:rPr lang="en-US" sz="3600" dirty="0" smtClean="0"/>
              <a:t> </a:t>
            </a:r>
            <a:r>
              <a:rPr lang="en-US" sz="3600" dirty="0" err="1" smtClean="0"/>
              <a:t>rộng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linh</a:t>
            </a:r>
            <a:r>
              <a:rPr lang="en-US" sz="3600" dirty="0" smtClean="0"/>
              <a:t> </a:t>
            </a:r>
            <a:r>
              <a:rPr lang="en-US" sz="3600" dirty="0" err="1" smtClean="0"/>
              <a:t>hoạt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1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915716"/>
            <a:ext cx="18288000" cy="7376727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/>
          <p:cNvSpPr txBox="1"/>
          <p:nvPr/>
        </p:nvSpPr>
        <p:spPr>
          <a:xfrm>
            <a:off x="1333500" y="3365184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Phương</a:t>
            </a:r>
            <a:r>
              <a:rPr lang="en-US" sz="40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pháp</a:t>
            </a:r>
            <a:r>
              <a:rPr lang="en-US" sz="40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nghiên</a:t>
            </a:r>
            <a:r>
              <a:rPr lang="en-US" sz="40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cứu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763000" y="2910272"/>
            <a:ext cx="0" cy="73767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34800" y="33147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Phạm</a:t>
            </a:r>
            <a:r>
              <a:rPr lang="en-US" sz="4000" dirty="0" smtClean="0">
                <a:solidFill>
                  <a:prstClr val="black"/>
                </a:solidFill>
                <a:latin typeface="Cabin" panose="020B0604020202020204" charset="0"/>
              </a:rPr>
              <a:t> vi </a:t>
            </a: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đề</a:t>
            </a:r>
            <a:r>
              <a:rPr lang="en-US" sz="4000" dirty="0" smtClean="0">
                <a:solidFill>
                  <a:prstClr val="black"/>
                </a:solidFill>
                <a:latin typeface="Cabin" panose="020B0604020202020204" charset="0"/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  <a:latin typeface="Cabin" panose="020B0604020202020204" charset="0"/>
              </a:rPr>
              <a:t>tài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20B0604020202020204" charset="0"/>
                <a:ea typeface="+mn-ea"/>
                <a:cs typeface="+mn-cs"/>
              </a:rPr>
              <a:t>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 panose="020B060402020202020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6584" y="4563642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baseline="0" dirty="0" err="1" smtClean="0">
                <a:solidFill>
                  <a:prstClr val="black"/>
                </a:solidFill>
                <a:latin typeface="Cabin"/>
              </a:rPr>
              <a:t>Không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/>
              </a:rPr>
              <a:t>gian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: </a:t>
            </a:r>
            <a:r>
              <a:rPr lang="en-US" sz="3600" dirty="0" err="1" smtClean="0">
                <a:solidFill>
                  <a:prstClr val="black"/>
                </a:solidFill>
                <a:latin typeface="Cabin"/>
              </a:rPr>
              <a:t>Trường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/>
              </a:rPr>
              <a:t>Đại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/>
              </a:rPr>
              <a:t>học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/>
              </a:rPr>
              <a:t>Trà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abin"/>
              </a:rPr>
              <a:t>Vinh</a:t>
            </a:r>
            <a:r>
              <a:rPr lang="en-US" sz="3600" dirty="0" smtClean="0">
                <a:solidFill>
                  <a:prstClr val="black"/>
                </a:solidFill>
                <a:latin typeface="Cabin"/>
              </a:rPr>
              <a:t>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Thời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gian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: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Học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kỳ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I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năm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2024-2025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93" y="4554415"/>
            <a:ext cx="560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Nghiên</a:t>
            </a:r>
            <a:r>
              <a:rPr lang="en-US" sz="3600" dirty="0" smtClean="0"/>
              <a:t> </a:t>
            </a:r>
            <a:r>
              <a:rPr lang="en-US" sz="3600" dirty="0" err="1" smtClean="0"/>
              <a:t>cứu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: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hiểu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cụ</a:t>
            </a:r>
            <a:r>
              <a:rPr lang="en-US" sz="3600" dirty="0" smtClean="0"/>
              <a:t> MongoDB, NoSQL, </a:t>
            </a:r>
            <a:r>
              <a:rPr lang="en-US" sz="3600" dirty="0" err="1" smtClean="0"/>
              <a:t>quy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vé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khách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Nghiên</a:t>
            </a:r>
            <a:r>
              <a:rPr lang="en-US" sz="3600" dirty="0" smtClean="0"/>
              <a:t> </a:t>
            </a:r>
            <a:r>
              <a:rPr lang="en-US" sz="3600" dirty="0" err="1" smtClean="0"/>
              <a:t>cứu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nghiệm</a:t>
            </a:r>
            <a:r>
              <a:rPr lang="en-US" sz="3600" dirty="0" smtClean="0"/>
              <a:t>: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kế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vé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khách</a:t>
            </a:r>
            <a:r>
              <a:rPr lang="en-US" sz="3600" dirty="0" smtClean="0"/>
              <a:t> </a:t>
            </a:r>
            <a:r>
              <a:rPr lang="en-US" sz="3600" dirty="0" err="1" smtClean="0"/>
              <a:t>trực</a:t>
            </a:r>
            <a:r>
              <a:rPr lang="en-US" sz="3600" dirty="0" smtClean="0"/>
              <a:t> </a:t>
            </a:r>
            <a:r>
              <a:rPr lang="en-US" sz="3600" dirty="0" err="1" smtClean="0"/>
              <a:t>tuyến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0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Phầ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n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mềm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hỗ</a:t>
            </a:r>
            <a:r>
              <a:rPr lang="en-US" sz="9000" b="1" dirty="0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000" b="1" dirty="0" err="1" smtClean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trợ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3EA8"/>
              </a:solidFill>
              <a:effectLst/>
              <a:uLnTx/>
              <a:uFillTx/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93" y="3333939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MongoDB Compass 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93" y="4991100"/>
            <a:ext cx="3739560" cy="3739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42513" y="3333939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MongoDB Shell</a:t>
            </a:r>
            <a:endParaRPr lang="en-US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550354"/>
            <a:ext cx="5943600" cy="17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83996" y="924916"/>
            <a:ext cx="1333031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b="1" dirty="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2</a:t>
            </a:r>
            <a:r>
              <a:rPr kumimoji="0" lang="en-US" sz="9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. </a:t>
            </a:r>
            <a:r>
              <a:rPr kumimoji="0" lang="en-US" sz="9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Kết</a:t>
            </a:r>
            <a:r>
              <a:rPr kumimoji="0" lang="en-US" sz="9000" b="1" i="0" u="none" strike="noStrike" kern="1200" cap="none" spc="0" normalizeH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kumimoji="0" lang="en-US" sz="9000" b="1" i="0" u="none" strike="noStrike" kern="1200" cap="none" spc="0" normalizeH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quả</a:t>
            </a:r>
            <a:r>
              <a:rPr kumimoji="0" lang="en-US" sz="9000" b="1" i="0" u="none" strike="noStrike" kern="1200" cap="none" spc="0" normalizeH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kumimoji="0" lang="en-US" sz="9000" b="1" i="0" u="none" strike="noStrike" kern="1200" cap="none" spc="0" normalizeH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nghiên</a:t>
            </a:r>
            <a:r>
              <a:rPr kumimoji="0" lang="en-US" sz="9000" b="1" i="0" u="none" strike="noStrike" kern="1200" cap="none" spc="0" normalizeH="0" noProof="0" dirty="0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kumimoji="0" lang="en-US" sz="9000" b="1" i="0" u="none" strike="noStrike" kern="1200" cap="none" spc="0" normalizeH="0" noProof="0" dirty="0" err="1" smtClean="0">
                <a:ln>
                  <a:noFill/>
                </a:ln>
                <a:solidFill>
                  <a:srgbClr val="003EA8"/>
                </a:solidFill>
                <a:effectLst/>
                <a:uLnTx/>
                <a:uFillTx/>
                <a:latin typeface="Muli Bold"/>
                <a:ea typeface="Muli Bold"/>
                <a:cs typeface="Muli Bold"/>
                <a:sym typeface="Muli Bold"/>
              </a:rPr>
              <a:t>cứu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3EA8"/>
              </a:solidFill>
              <a:effectLst/>
              <a:uLnTx/>
              <a:uFillTx/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7873" y="3054733"/>
            <a:ext cx="48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Collection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019661"/>
            <a:ext cx="661127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6019800" y="1790700"/>
            <a:ext cx="64189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Bảng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phân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cấp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thuộc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tính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009900"/>
            <a:ext cx="8839200" cy="64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5422038" y="1027297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Database</a:t>
            </a:r>
            <a:r>
              <a:rPr lang="en-US" sz="4000" noProof="0" dirty="0">
                <a:solidFill>
                  <a:prstClr val="black"/>
                </a:solidFill>
                <a:latin typeface="Cabin"/>
              </a:rPr>
              <a:t> </a:t>
            </a:r>
            <a:r>
              <a:rPr lang="en-US" sz="4000" noProof="0" dirty="0" err="1" smtClean="0">
                <a:solidFill>
                  <a:prstClr val="black"/>
                </a:solidFill>
                <a:latin typeface="Cabin"/>
              </a:rPr>
              <a:t>và</a:t>
            </a:r>
            <a:r>
              <a:rPr lang="en-US" sz="4000" noProof="0" dirty="0" smtClean="0">
                <a:solidFill>
                  <a:prstClr val="black"/>
                </a:solidFill>
                <a:latin typeface="Cabin"/>
              </a:rPr>
              <a:t> 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Collection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38" y="4130467"/>
            <a:ext cx="10265256" cy="1938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2738" y="2455144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Database</a:t>
            </a:r>
          </a:p>
          <a:p>
            <a:r>
              <a:rPr lang="en-US" sz="3600" dirty="0" err="1" smtClean="0"/>
              <a:t>he_thong_dat_ve_online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402738" y="66675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Collection</a:t>
            </a:r>
          </a:p>
          <a:p>
            <a:r>
              <a:rPr lang="en-US" sz="3600" dirty="0" err="1" smtClean="0"/>
              <a:t>dat_ve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18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5422038" y="1027297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/>
                <a:ea typeface="+mn-ea"/>
                <a:cs typeface="+mn-cs"/>
              </a:rPr>
              <a:t>Document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49761"/>
            <a:ext cx="5943600" cy="7339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2982417"/>
            <a:ext cx="6144329" cy="6939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5418" y="2973346"/>
            <a:ext cx="5170812" cy="27797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2093883"/>
            <a:ext cx="36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12 Document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51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"/>
        <a:cs typeface=""/>
      </a:majorFont>
      <a:minorFont>
        <a:latin typeface="Cab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408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Muli Bold</vt:lpstr>
      <vt:lpstr>Calibri</vt:lpstr>
      <vt:lpstr>Muli</vt:lpstr>
      <vt:lpstr>Cabin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cp:lastModifiedBy>Admin</cp:lastModifiedBy>
  <cp:revision>14</cp:revision>
  <dcterms:created xsi:type="dcterms:W3CDTF">2006-08-16T00:00:00Z</dcterms:created>
  <dcterms:modified xsi:type="dcterms:W3CDTF">2025-01-08T15:30:02Z</dcterms:modified>
  <dc:identifier>DAGblk_1rxk</dc:identifier>
</cp:coreProperties>
</file>