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92" r:id="rId2"/>
    <p:sldId id="264" r:id="rId3"/>
    <p:sldId id="283" r:id="rId4"/>
    <p:sldId id="376" r:id="rId5"/>
    <p:sldId id="286" r:id="rId6"/>
    <p:sldId id="382" r:id="rId7"/>
    <p:sldId id="265" r:id="rId8"/>
    <p:sldId id="279" r:id="rId9"/>
    <p:sldId id="325" r:id="rId10"/>
    <p:sldId id="268" r:id="rId11"/>
    <p:sldId id="331" r:id="rId12"/>
    <p:sldId id="274" r:id="rId13"/>
    <p:sldId id="282" r:id="rId14"/>
    <p:sldId id="305" r:id="rId15"/>
    <p:sldId id="326" r:id="rId16"/>
    <p:sldId id="287" r:id="rId17"/>
    <p:sldId id="377" r:id="rId18"/>
    <p:sldId id="304" r:id="rId19"/>
    <p:sldId id="375" r:id="rId20"/>
    <p:sldId id="263" r:id="rId21"/>
    <p:sldId id="320" r:id="rId22"/>
    <p:sldId id="373" r:id="rId23"/>
    <p:sldId id="284" r:id="rId24"/>
    <p:sldId id="288" r:id="rId25"/>
    <p:sldId id="313" r:id="rId26"/>
    <p:sldId id="277" r:id="rId27"/>
    <p:sldId id="290" r:id="rId28"/>
    <p:sldId id="289" r:id="rId29"/>
    <p:sldId id="322" r:id="rId30"/>
    <p:sldId id="319" r:id="rId31"/>
    <p:sldId id="309" r:id="rId32"/>
    <p:sldId id="317" r:id="rId33"/>
    <p:sldId id="315" r:id="rId34"/>
    <p:sldId id="355" r:id="rId35"/>
    <p:sldId id="378" r:id="rId36"/>
    <p:sldId id="374" r:id="rId37"/>
    <p:sldId id="366" r:id="rId38"/>
    <p:sldId id="368" r:id="rId39"/>
    <p:sldId id="369" r:id="rId40"/>
    <p:sldId id="370" r:id="rId41"/>
    <p:sldId id="383" r:id="rId42"/>
  </p:sldIdLst>
  <p:sldSz cx="9144000" cy="6858000" type="screen4x3"/>
  <p:notesSz cx="6807200" cy="99393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0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1" autoAdjust="0"/>
    <p:restoredTop sz="78545" autoAdjust="0"/>
  </p:normalViewPr>
  <p:slideViewPr>
    <p:cSldViewPr snapToGrid="0" snapToObjects="1">
      <p:cViewPr varScale="1">
        <p:scale>
          <a:sx n="84" d="100"/>
          <a:sy n="84" d="100"/>
        </p:scale>
        <p:origin x="-882" y="-84"/>
      </p:cViewPr>
      <p:guideLst>
        <p:guide orient="horz" pos="2160"/>
        <p:guide pos="2880"/>
      </p:guideLst>
    </p:cSldViewPr>
  </p:slideViewPr>
  <p:outlineViewPr>
    <p:cViewPr>
      <p:scale>
        <a:sx n="33" d="100"/>
        <a:sy n="33" d="100"/>
      </p:scale>
      <p:origin x="0" y="42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6" cy="496967"/>
          </a:xfrm>
          <a:prstGeom prst="rect">
            <a:avLst/>
          </a:prstGeom>
        </p:spPr>
        <p:txBody>
          <a:bodyPr vert="horz" lIns="96005" tIns="48003" rIns="96005" bIns="480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40" y="1"/>
            <a:ext cx="2949786" cy="496967"/>
          </a:xfrm>
          <a:prstGeom prst="rect">
            <a:avLst/>
          </a:prstGeom>
        </p:spPr>
        <p:txBody>
          <a:bodyPr vert="horz" lIns="96005" tIns="48003" rIns="96005" bIns="48003" rtlCol="0"/>
          <a:lstStyle>
            <a:lvl1pPr algn="r">
              <a:defRPr sz="1300"/>
            </a:lvl1pPr>
          </a:lstStyle>
          <a:p>
            <a:fld id="{C6B60D57-0885-7248-8BA5-376EEA47E6A2}" type="datetimeFigureOut">
              <a:rPr kumimoji="1" lang="ja-JP" altLang="en-US" smtClean="0"/>
              <a:t>2017/12/21</a:t>
            </a:fld>
            <a:endParaRPr kumimoji="1" lang="ja-JP" altLang="en-US"/>
          </a:p>
        </p:txBody>
      </p:sp>
      <p:sp>
        <p:nvSpPr>
          <p:cNvPr id="4" name="スライド イメージ プレースホルダー 3"/>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6005" tIns="48003" rIns="96005" bIns="48003"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6005" tIns="48003" rIns="96005" bIns="480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40647"/>
            <a:ext cx="2949786" cy="496967"/>
          </a:xfrm>
          <a:prstGeom prst="rect">
            <a:avLst/>
          </a:prstGeom>
        </p:spPr>
        <p:txBody>
          <a:bodyPr vert="horz" lIns="96005" tIns="48003" rIns="96005" bIns="480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40" y="9440647"/>
            <a:ext cx="2949786" cy="496967"/>
          </a:xfrm>
          <a:prstGeom prst="rect">
            <a:avLst/>
          </a:prstGeom>
        </p:spPr>
        <p:txBody>
          <a:bodyPr vert="horz" lIns="96005" tIns="48003" rIns="96005" bIns="48003" rtlCol="0" anchor="b"/>
          <a:lstStyle>
            <a:lvl1pPr algn="r">
              <a:defRPr sz="1300"/>
            </a:lvl1pPr>
          </a:lstStyle>
          <a:p>
            <a:fld id="{0E05E6A5-0002-9847-BD22-5FA435C663B1}" type="slidenum">
              <a:rPr kumimoji="1" lang="ja-JP" altLang="en-US" smtClean="0"/>
              <a:t>‹#›</a:t>
            </a:fld>
            <a:endParaRPr kumimoji="1" lang="ja-JP" altLang="en-US"/>
          </a:p>
        </p:txBody>
      </p:sp>
    </p:spTree>
    <p:extLst>
      <p:ext uri="{BB962C8B-B14F-4D97-AF65-F5344CB8AC3E}">
        <p14:creationId xmlns:p14="http://schemas.microsoft.com/office/powerpoint/2010/main" val="2969664364"/>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2A5B63-620C-A340-A596-E0FCD681F652}" type="slidenum">
              <a:rPr kumimoji="1" lang="ja-JP" altLang="en-US" smtClean="0"/>
              <a:t>1</a:t>
            </a:fld>
            <a:endParaRPr kumimoji="1" lang="ja-JP" altLang="en-US"/>
          </a:p>
        </p:txBody>
      </p:sp>
    </p:spTree>
    <p:extLst>
      <p:ext uri="{BB962C8B-B14F-4D97-AF65-F5344CB8AC3E}">
        <p14:creationId xmlns:p14="http://schemas.microsoft.com/office/powerpoint/2010/main" val="293992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出席予定日の欠席、振替が月間カレンダー表示形式で操作できます。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（上記記載の補足説明、振替条件は次項の通り）</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カレンダー画面</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・現在の練習コースを上部に表示。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・当月カレンダーを表示。⇦で前月、⇨で翌月に移動が可能。</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休館日</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テスト期間</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イレギュラーな振替不可日の表示　＝　</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カレンダー設定</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）で登録。</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上部メッセージは複数行表示可。</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・会員の契約コースで振替対象日に「振替可能」マークを表示。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・表示当日は、日付を黄色で表示。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・「出」＝出席済み</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・「休」＝休み（申請済み）</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・「無連絡欠席日」＝無断欠席がある　→注意文章の表示、該当日にマーク表示。解消後、振替残数に反映。</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・〇付「</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C</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」＝出席予定日</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・〇付「休」＝休み予定を申請済み</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・〇付「振</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C</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」＝振替設定済み</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通常出席</a:t>
            </a:r>
            <a:r>
              <a:rPr kumimoji="1" lang="ja-JP" altLang="en-US" sz="900" b="0" u="none" dirty="0" smtClean="0">
                <a:solidFill>
                  <a:schemeClr val="tx1"/>
                </a:solidFill>
                <a:latin typeface="ＭＳ Ｐゴシック" panose="020B0600070205080204" pitchFamily="50" charset="-128"/>
                <a:ea typeface="ＭＳ Ｐゴシック" panose="020B0600070205080204" pitchFamily="50" charset="-128"/>
              </a:rPr>
              <a:t>予定日表示・お休み／振替予定設定</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」画面</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・選択した年月日、会員のコース</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時間を表示。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振替日</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＝プルダウン選択（今決める／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後で決める）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今決めるにした場合、カレンダーから振替可能日を選択可能とし、選択後ポップアップ画面に戻る。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・時間</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＝プルダウン選択（当該コースで振替可能な時間が表示）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振替日テスト</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＝受ける</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受けない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テスト期間中のみ表示（初期値＝選んでください）</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・送迎バス＝</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振替先のバスに乗る／乗る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err="1" smtClean="0">
                <a:solidFill>
                  <a:schemeClr val="tx1"/>
                </a:solidFill>
                <a:latin typeface="ＭＳ Ｐゴシック" panose="020B0600070205080204" pitchFamily="50" charset="-128"/>
                <a:ea typeface="ＭＳ Ｐゴシック" panose="020B0600070205080204" pitchFamily="50" charset="-128"/>
              </a:rPr>
              <a:t>乗らないを</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連絡する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バス利用者のみ表示</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（初期値＝選んでください）</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・理由＝</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プルダウン選択（理由種別：病気／怪我／用事／その他</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）、その他＝フリー（全角５０文字程度）</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お休みする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　→　設定完了画面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閉じる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　画面に戻る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「振替可能」画面</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休みと同時に振替をしない場合の手続き</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・時間</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＝プルダウン選択（当該コースで振替可能な時間が表示）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振替日テスト</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＝受ける</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受けない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テスト期間中のみ表示（初期値＝選んでください）</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・送迎バス＝</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振替先のバスに乗る／乗る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err="1" smtClean="0">
                <a:solidFill>
                  <a:schemeClr val="tx1"/>
                </a:solidFill>
                <a:latin typeface="ＭＳ Ｐゴシック" panose="020B0600070205080204" pitchFamily="50" charset="-128"/>
                <a:ea typeface="ＭＳ Ｐゴシック" panose="020B0600070205080204" pitchFamily="50" charset="-128"/>
              </a:rPr>
              <a:t>乗らないを</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連絡する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バス利用者のみ表示</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（初期値＝選んでください）</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振替出席する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　→　設定完了画面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閉じる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　画面に戻る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送迎バス＝</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振替先のバスに乗るのとき、引続き＜</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バス乗降連絡＞</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に移動。</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u="none" dirty="0" smtClean="0">
                <a:solidFill>
                  <a:schemeClr val="tx1"/>
                </a:solidFill>
                <a:latin typeface="ＭＳ Ｐゴシック" panose="020B0600070205080204" pitchFamily="50" charset="-128"/>
                <a:ea typeface="ＭＳ Ｐゴシック" panose="020B0600070205080204" pitchFamily="50" charset="-128"/>
              </a:rPr>
              <a:t>振替予定日表示・振替キャンセル設定</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」画面</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・テスト期間中に該当する場合、受ける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err="1" smtClean="0">
                <a:solidFill>
                  <a:schemeClr val="tx1"/>
                </a:solidFill>
                <a:latin typeface="ＭＳ Ｐゴシック" panose="020B0600070205080204" pitchFamily="50" charset="-128"/>
                <a:ea typeface="ＭＳ Ｐゴシック" panose="020B0600070205080204" pitchFamily="50" charset="-128"/>
              </a:rPr>
              <a:t>受けないの</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申請状態を表示。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振替キャンセル</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　→　キャンセル完了画面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閉じる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　画面に戻る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バス変更情報があった場合、変更取消しを同時処理する。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休み予定</a:t>
            </a:r>
            <a:r>
              <a:rPr kumimoji="1" lang="ja-JP" altLang="en-US" sz="900" b="0" u="none" dirty="0" smtClean="0">
                <a:solidFill>
                  <a:schemeClr val="tx1"/>
                </a:solidFill>
                <a:latin typeface="ＭＳ Ｐゴシック" panose="020B0600070205080204" pitchFamily="50" charset="-128"/>
                <a:ea typeface="ＭＳ Ｐゴシック" panose="020B0600070205080204" pitchFamily="50" charset="-128"/>
              </a:rPr>
              <a:t>表示・休みキャンセル設定</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」画面</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algn="l"/>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休みを</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キャンセルして</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通常通り</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出席する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　→　キャンセル完了画面（取消した振替予定日を表示））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algn="l"/>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閉じる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　画面に戻る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休みと同時に振替設定した場合、その振替予定を表示し同時にキャンセル処理を行う。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バスも同様</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10</a:t>
            </a:fld>
            <a:endParaRPr kumimoji="1" lang="ja-JP" altLang="en-US"/>
          </a:p>
        </p:txBody>
      </p:sp>
    </p:spTree>
    <p:extLst>
      <p:ext uri="{BB962C8B-B14F-4D97-AF65-F5344CB8AC3E}">
        <p14:creationId xmlns:p14="http://schemas.microsoft.com/office/powerpoint/2010/main" val="89255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smtClean="0">
                <a:latin typeface="メイリオ" panose="020B0604030504040204" pitchFamily="50" charset="-128"/>
                <a:ea typeface="メイリオ" panose="020B0604030504040204" pitchFamily="50" charset="-128"/>
              </a:rPr>
              <a:t>練習コースの振替が行える条件をもとに振替操作を行う。</a:t>
            </a:r>
            <a:endParaRPr lang="ja-JP" altLang="en-US" b="1"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11</a:t>
            </a:fld>
            <a:endParaRPr kumimoji="1" lang="ja-JP" altLang="en-US"/>
          </a:p>
        </p:txBody>
      </p:sp>
    </p:spTree>
    <p:extLst>
      <p:ext uri="{BB962C8B-B14F-4D97-AF65-F5344CB8AC3E}">
        <p14:creationId xmlns:p14="http://schemas.microsoft.com/office/powerpoint/2010/main" val="211650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・申請・設定変更する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　メニューに表示された各画面へ移動する。</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・申請履歴　→　本ページで申請した履歴を一覧表示。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最新</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10</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件まで表示。それ以上は開閉ボタンにより全閲覧可能とする。</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基本情報変更</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会員基本情報について、登録済み情報を表示。必要箇所の入力・更新ができる。</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・会員番号・氏名・性別・生年月日　</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会員基本サマリーの表示（上記の通り）</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・郵便番号＝半角数字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・住所＝郵便番号から住所展開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・電話番号＝半角数字（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・緊急連絡先＝半角数字（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・メールアドレス＝半角英数字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構文チェックを行う</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・学校名＝全角</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・学年＝プルダウン選択（幼稚園</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小学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6</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中学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高校</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専門学校・高専</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大学生）</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・コーチへの伝達事項＝フリー</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・新パスワード＝</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8</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桁以上、半角英数字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＝“変更申請しました。”のポップアップを表示後に、＜</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ページへ移動。</a:t>
            </a:r>
          </a:p>
          <a:p>
            <a:pPr marL="0" marR="0" lvl="0" indent="0" algn="l" defTabSz="457200" rtl="0" eaLnBrk="1" fontAlgn="auto" latinLnBrk="0" hangingPunct="1">
              <a:lnSpc>
                <a:spcPct val="100000"/>
              </a:lnSpc>
              <a:spcBef>
                <a:spcPts val="0"/>
              </a:spcBef>
              <a:spcAft>
                <a:spcPts val="0"/>
              </a:spcAft>
              <a:buClrTx/>
              <a:buSzTx/>
              <a:buFontTx/>
              <a:buNone/>
              <a:tabLst/>
              <a:defRPr/>
            </a:pPr>
            <a:endParaRPr lang="ja-JP" altLang="en-US" sz="12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1200" b="1"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b="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b="0"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12</a:t>
            </a:fld>
            <a:endParaRPr kumimoji="1" lang="ja-JP" altLang="en-US"/>
          </a:p>
        </p:txBody>
      </p:sp>
    </p:spTree>
    <p:extLst>
      <p:ext uri="{BB962C8B-B14F-4D97-AF65-F5344CB8AC3E}">
        <p14:creationId xmlns:p14="http://schemas.microsoft.com/office/powerpoint/2010/main" val="236617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バスコース変更</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バスコースの利用有無および、コースの変更ができる。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・上部に、現在のバスコース、乗降車停留所を表示。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・送迎バス利用有無＝利用する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利用しない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u="sng" dirty="0" smtClean="0">
                <a:solidFill>
                  <a:schemeClr val="tx1"/>
                </a:solidFill>
                <a:latin typeface="ＭＳ Ｐゴシック" panose="020B0600070205080204" pitchFamily="50" charset="-128"/>
                <a:ea typeface="ＭＳ Ｐゴシック" panose="020B0600070205080204" pitchFamily="50" charset="-128"/>
              </a:rPr>
              <a:t>送迎バスのご案内（別ウィンドウで開きます）</a:t>
            </a: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　送迎バスコースページにリンク　</a:t>
            </a:r>
            <a:r>
              <a:rPr lang="en-US" altLang="ja-JP" sz="900" u="none" dirty="0" smtClean="0">
                <a:solidFill>
                  <a:schemeClr val="tx1"/>
                </a:solidFill>
                <a:latin typeface="ＭＳ Ｐゴシック" panose="020B0600070205080204" pitchFamily="50" charset="-128"/>
                <a:ea typeface="ＭＳ Ｐゴシック" panose="020B0600070205080204" pitchFamily="50" charset="-128"/>
              </a:rPr>
              <a:t>http://hanamigawa-swim.jp/bus</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・変更日</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年月</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日）</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当該会員の契約コースに基づく、対象日のみ選択対象</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・行きの乗車場所＝プルダウン選択（バスコース一覧、停留所一覧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バスコースに紐づき表示）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・帰りの降車場所＝プルダウン選択（バスコース一覧、停留所一覧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バスコースに紐づき表示）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1"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曜日（クラス）の数だけバス停を設定する</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r>
              <a:rPr lang="ja-JP" altLang="en-US" sz="900" b="1" dirty="0" smtClean="0">
                <a:solidFill>
                  <a:srgbClr val="FF0000"/>
                </a:solidFill>
                <a:latin typeface="メイリオ" panose="020B0604030504040204" pitchFamily="50" charset="-128"/>
                <a:ea typeface="メイリオ" panose="020B0604030504040204" pitchFamily="50" charset="-128"/>
              </a:rPr>
              <a:t>　</a:t>
            </a:r>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２個目以降の曜日（クラス）設定フォームに「□上記と同じ設定をする」のチェックボックスを設置、</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r>
              <a:rPr lang="ja-JP" altLang="en-US" sz="900" b="1" dirty="0" smtClean="0">
                <a:solidFill>
                  <a:srgbClr val="FF0000"/>
                </a:solidFill>
                <a:latin typeface="メイリオ" panose="020B0604030504040204" pitchFamily="50" charset="-128"/>
                <a:ea typeface="メイリオ" panose="020B0604030504040204" pitchFamily="50" charset="-128"/>
              </a:rPr>
              <a:t>　　チェック有なら以下全て同じ設定。</a:t>
            </a:r>
            <a:endParaRPr lang="ja-JP" altLang="en-US" sz="900" b="1" dirty="0" smtClean="0">
              <a:solidFill>
                <a:srgbClr val="FF0000"/>
              </a:solidFill>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申請画面文言設定）に入力されたメッセージを表示。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＝登録後、＜申請完了＞画面に移動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u="none"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新たにバス利用有りの場合、バス管理費</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(\864/</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月</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が発生。</a:t>
            </a:r>
            <a:endParaRPr lang="en-US" altLang="ja-JP" sz="900" b="0" u="none"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バスコースのみ変更時は、手数料</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(\324/</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変更月</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が発生。</a:t>
            </a:r>
            <a:endParaRPr lang="en-US" altLang="ja-JP" sz="900" b="0" u="none"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練習コースから合わせて変更した場合は、対象外（非表示）。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13</a:t>
            </a:fld>
            <a:endParaRPr kumimoji="1" lang="ja-JP" altLang="en-US"/>
          </a:p>
        </p:txBody>
      </p:sp>
    </p:spTree>
    <p:extLst>
      <p:ext uri="{BB962C8B-B14F-4D97-AF65-F5344CB8AC3E}">
        <p14:creationId xmlns:p14="http://schemas.microsoft.com/office/powerpoint/2010/main" val="3081531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練習コース変更</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練習コースの変更と出席日時の選択ができる。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・上部に、現在の練習コースと合格級を表示。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・変更後コース＝プルダウン選択（対象の練習コース）</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・変更月＝プルダウン選択（西暦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翌月分から選択対象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当月の休会は電話連絡扱い</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申請画面文言設定）に入力されたメッセージを表示。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・出席希望日時の選択＝上記の通り。</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コースごとの出席回数分の選択を有効とする。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練習コース変更申請完了（</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バス変更の確認）＞ページへ移動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1" dirty="0" smtClean="0">
                <a:solidFill>
                  <a:schemeClr val="tx1"/>
                </a:solidFill>
                <a:latin typeface="ＭＳ Ｐゴシック" panose="020B0600070205080204" pitchFamily="50" charset="-128"/>
                <a:ea typeface="ＭＳ Ｐゴシック" panose="020B0600070205080204" pitchFamily="50" charset="-128"/>
              </a:rPr>
              <a:t>練習コース変更申請完了</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ja-JP" altLang="en-US" sz="900" b="1"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バスも変更する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バスコース変更＞</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へ移動。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バスは変更しない</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ページへ移動。</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14</a:t>
            </a:fld>
            <a:endParaRPr kumimoji="1" lang="ja-JP" altLang="en-US"/>
          </a:p>
        </p:txBody>
      </p:sp>
    </p:spTree>
    <p:extLst>
      <p:ext uri="{BB962C8B-B14F-4D97-AF65-F5344CB8AC3E}">
        <p14:creationId xmlns:p14="http://schemas.microsoft.com/office/powerpoint/2010/main" val="1544371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イベント・短期教室参加申請</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・現在募集中のイベント・短期教室一覧</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　管理画面（マスター設定）に登録かつ有効のイベント、短期教室が表示、選択が可能。</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件も</a:t>
            </a:r>
            <a:r>
              <a:rPr lang="ja-JP" altLang="en-US" sz="900" dirty="0" err="1" smtClean="0">
                <a:solidFill>
                  <a:schemeClr val="tx1"/>
                </a:solidFill>
                <a:latin typeface="ＭＳ Ｐゴシック" panose="020B0600070205080204" pitchFamily="50" charset="-128"/>
                <a:ea typeface="ＭＳ Ｐゴシック" panose="020B0600070205080204" pitchFamily="50" charset="-128"/>
              </a:rPr>
              <a:t>無いの</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場合、“現在、募集はありません。”と表示する。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・備考　→　フリー（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文字程度）</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申請画面文言設定）に入力されたメッセージを表示。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＝登録後、＜申請完了＞画面に移動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15</a:t>
            </a:fld>
            <a:endParaRPr kumimoji="1" lang="ja-JP" altLang="en-US"/>
          </a:p>
        </p:txBody>
      </p:sp>
    </p:spTree>
    <p:extLst>
      <p:ext uri="{BB962C8B-B14F-4D97-AF65-F5344CB8AC3E}">
        <p14:creationId xmlns:p14="http://schemas.microsoft.com/office/powerpoint/2010/main" val="306821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休会届</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・休会期間　→　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翌月分から選択対象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当月の休会は電話連絡扱い</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・休会理由　→　フリー（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文字程度）</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申請画面文言設定）に入力されたメッセージを表示。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＝登録後、＜申請完了＞画面に移動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休会期間中は休会費（</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\3,240/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月）の適用。</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退会届</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退会</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期間　→　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翌月分から選択対象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当月末の退会は電話連絡扱い。</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退会</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理由　→　該当理由を選択（複数可）、その他／フリー（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文字程度）</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＝登録後、＜申請完了＞画面に移動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退会月の翌月から会費対象外</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16</a:t>
            </a:fld>
            <a:endParaRPr kumimoji="1" lang="ja-JP" altLang="en-US"/>
          </a:p>
        </p:txBody>
      </p:sp>
    </p:spTree>
    <p:extLst>
      <p:ext uri="{BB962C8B-B14F-4D97-AF65-F5344CB8AC3E}">
        <p14:creationId xmlns:p14="http://schemas.microsoft.com/office/powerpoint/2010/main" val="333424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申請完了</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・各種申請が完了時に表示。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u="sng" dirty="0" smtClean="0">
                <a:solidFill>
                  <a:schemeClr val="tx1"/>
                </a:solidFill>
                <a:latin typeface="ＭＳ Ｐゴシック" panose="020B0600070205080204" pitchFamily="50" charset="-128"/>
                <a:ea typeface="ＭＳ Ｐゴシック" panose="020B0600070205080204" pitchFamily="50" charset="-128"/>
              </a:rPr>
              <a:t>各種申請</a:t>
            </a:r>
            <a:r>
              <a:rPr lang="en-US" altLang="ja-JP" sz="900" u="sng" dirty="0" smtClean="0">
                <a:solidFill>
                  <a:schemeClr val="tx1"/>
                </a:solidFill>
                <a:latin typeface="ＭＳ Ｐゴシック" panose="020B0600070205080204" pitchFamily="50" charset="-128"/>
                <a:ea typeface="ＭＳ Ｐゴシック" panose="020B0600070205080204" pitchFamily="50" charset="-128"/>
              </a:rPr>
              <a:t>TOP</a:t>
            </a:r>
            <a:r>
              <a:rPr lang="ja-JP" altLang="en-US" sz="900" u="sng" dirty="0" smtClean="0">
                <a:solidFill>
                  <a:schemeClr val="tx1"/>
                </a:solidFill>
                <a:latin typeface="ＭＳ Ｐゴシック" panose="020B0600070205080204" pitchFamily="50" charset="-128"/>
                <a:ea typeface="ＭＳ Ｐゴシック" panose="020B0600070205080204" pitchFamily="50" charset="-128"/>
              </a:rPr>
              <a:t>へ</a:t>
            </a: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＞ページへ移動。</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 dirty="0" smtClean="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17</a:t>
            </a:fld>
            <a:endParaRPr kumimoji="1" lang="ja-JP" altLang="en-US"/>
          </a:p>
        </p:txBody>
      </p:sp>
    </p:spTree>
    <p:extLst>
      <p:ext uri="{BB962C8B-B14F-4D97-AF65-F5344CB8AC3E}">
        <p14:creationId xmlns:p14="http://schemas.microsoft.com/office/powerpoint/2010/main" val="151240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ヘルプ</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・新規入会時ご案内の再確認</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入会案内用のスライド画面を表示します。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・よくある質問</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テキスト表示（詳細は■要確認■）</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18</a:t>
            </a:fld>
            <a:endParaRPr kumimoji="1" lang="ja-JP" altLang="en-US"/>
          </a:p>
        </p:txBody>
      </p:sp>
    </p:spTree>
    <p:extLst>
      <p:ext uri="{BB962C8B-B14F-4D97-AF65-F5344CB8AC3E}">
        <p14:creationId xmlns:p14="http://schemas.microsoft.com/office/powerpoint/2010/main" val="418480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19</a:t>
            </a:fld>
            <a:endParaRPr kumimoji="1" lang="ja-JP" altLang="en-US"/>
          </a:p>
        </p:txBody>
      </p:sp>
    </p:spTree>
    <p:extLst>
      <p:ext uri="{BB962C8B-B14F-4D97-AF65-F5344CB8AC3E}">
        <p14:creationId xmlns:p14="http://schemas.microsoft.com/office/powerpoint/2010/main" val="212014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a:t>
            </a:fld>
            <a:endParaRPr kumimoji="1" lang="ja-JP" altLang="en-US"/>
          </a:p>
        </p:txBody>
      </p:sp>
    </p:spTree>
    <p:extLst>
      <p:ext uri="{BB962C8B-B14F-4D97-AF65-F5344CB8AC3E}">
        <p14:creationId xmlns:p14="http://schemas.microsoft.com/office/powerpoint/2010/main" val="3784818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dirty="0" smtClean="0"/>
              <a:t>＜</a:t>
            </a:r>
            <a:r>
              <a:rPr lang="ja-JP" altLang="en-US" dirty="0" smtClean="0"/>
              <a:t>管理者ページ　ログイン</a:t>
            </a:r>
            <a:r>
              <a:rPr lang="ja" altLang="ja-JP" dirty="0" smtClean="0"/>
              <a:t>＞</a:t>
            </a:r>
            <a:r>
              <a:rPr lang="ja-JP" altLang="en-US" dirty="0" smtClean="0"/>
              <a:t>　</a:t>
            </a:r>
            <a:endParaRPr lang="en-US" altLang="ja-JP" dirty="0" smtClean="0"/>
          </a:p>
          <a:p>
            <a:pPr algn="l"/>
            <a:r>
              <a:rPr kumimoji="1" lang="ja-JP" altLang="en-US" dirty="0" smtClean="0"/>
              <a:t>・ＩＤ＝</a:t>
            </a:r>
            <a:r>
              <a:rPr lang="ja-JP" altLang="en-US" sz="1200" dirty="0" smtClean="0">
                <a:latin typeface="メイリオ" panose="020B0604030504040204" pitchFamily="50" charset="-128"/>
                <a:ea typeface="メイリオ" panose="020B0604030504040204" pitchFamily="50" charset="-128"/>
              </a:rPr>
              <a:t>メールアドレス</a:t>
            </a:r>
            <a:endParaRPr lang="en-US" altLang="ja-JP" sz="1200" dirty="0" smtClean="0">
              <a:latin typeface="メイリオ" panose="020B0604030504040204" pitchFamily="50" charset="-128"/>
              <a:ea typeface="メイリオ" panose="020B0604030504040204" pitchFamily="50" charset="-128"/>
            </a:endParaRPr>
          </a:p>
          <a:p>
            <a:r>
              <a:rPr kumimoji="1" lang="ja-JP" altLang="en-US" dirty="0" smtClean="0"/>
              <a:t>・パスワード＝登録済みパスワード（</a:t>
            </a:r>
            <a:r>
              <a:rPr kumimoji="1" lang="en-US" altLang="ja-JP" dirty="0" smtClean="0"/>
              <a:t>8</a:t>
            </a:r>
            <a:r>
              <a:rPr kumimoji="1" lang="ja-JP" altLang="en-US" dirty="0" smtClean="0"/>
              <a:t>桁）</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20</a:t>
            </a:fld>
            <a:endParaRPr kumimoji="1" lang="ja-JP" altLang="en-US"/>
          </a:p>
        </p:txBody>
      </p:sp>
    </p:spTree>
    <p:extLst>
      <p:ext uri="{BB962C8B-B14F-4D97-AF65-F5344CB8AC3E}">
        <p14:creationId xmlns:p14="http://schemas.microsoft.com/office/powerpoint/2010/main" val="3611221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運営管理画面　トップ</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管理者のトップメニューであり、処理メニュー及び直近情報の一覧を確認できます。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新規お申し込み</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＝お申し込み書ページが開き、新規会員登録ができる。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・新入会員の皆様へ＝新入会員向けスライドを別画面で表示</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視聴できる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素材は別途ご提供</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・会員検索＝検索文字入力＆項目選択（</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会員一覧／絞り込み検索と同じ項目）</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各メニュー構成及び、表示制御は上記の通り。</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本日の無料体験者一覧＝該当者を時間順に一覧表示。当日人数を上部に記載。</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確認</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会員詳細ページが別ページで開く。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レッスン終了後は表示終了。</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開催中の短期水泳教室＝開催中に限りコース名を表示。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会員一覧</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会員一覧＞ページへ移動。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該当コースを絞り込み表示。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出欠管理</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コーチ・出欠管理＞画面へ移動。</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バス乗降変更連絡＝該当者を一覧表示。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・２週間連絡のない会員＝該当者を一覧表示。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確認</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会員詳細ページを別ページで開く。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確認後、表示終了。</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新規ネット申し込み（未処理）一覧＝該当者を一覧表示。</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処理確認後、表示終了。</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処理</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お申し込み書ﾍﾟｰｼﾞを別ページで開く。</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ネット申し込み一覧へ</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新規ネット申し込み（未処理）一覧ﾍﾟｰｼﾞを別ページで開く。</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・契約変更申請（未処理）一覧＝該当者を一覧表示。</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処理確認後、表示終了。</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確認</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＝契約変更申請詳細（会員個別）ページを別ページで開く。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u="none" dirty="0" smtClean="0">
                <a:solidFill>
                  <a:schemeClr val="tx1"/>
                </a:solidFill>
                <a:latin typeface="ＭＳ Ｐゴシック" panose="020B0600070205080204" pitchFamily="50" charset="-128"/>
                <a:ea typeface="ＭＳ Ｐゴシック" panose="020B0600070205080204" pitchFamily="50" charset="-128"/>
              </a:rPr>
              <a:t>契約変更申請一覧へ</a:t>
            </a:r>
            <a:r>
              <a:rPr lang="en-US" altLang="ja-JP" sz="900" b="0" u="none"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＝契約変更申請一覧ページを別ページで開く。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ja-JP" altLang="en-US" sz="900" b="1"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u="none"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21</a:t>
            </a:fld>
            <a:endParaRPr kumimoji="1" lang="ja-JP" altLang="en-US"/>
          </a:p>
        </p:txBody>
      </p:sp>
    </p:spTree>
    <p:extLst>
      <p:ext uri="{BB962C8B-B14F-4D97-AF65-F5344CB8AC3E}">
        <p14:creationId xmlns:p14="http://schemas.microsoft.com/office/powerpoint/2010/main" val="1196277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新規ネット申し込み（未処理）一覧</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ネットより新規で会員申込み状況を一覧で表示、その後、来館時の入会処理ができます。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処理</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＝会員個別の＜</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お申し込み書＞を別</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ページを移動。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1"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1200" dirty="0" smtClean="0">
                <a:solidFill>
                  <a:schemeClr val="tx1"/>
                </a:solidFill>
                <a:latin typeface="ＭＳ Ｐゴシック" panose="020B0600070205080204" pitchFamily="50" charset="-128"/>
                <a:ea typeface="ＭＳ Ｐゴシック" panose="020B0600070205080204" pitchFamily="50" charset="-128"/>
              </a:rPr>
              <a:t>一覧は最新順で表示</a:t>
            </a:r>
            <a:endParaRPr kumimoji="1" lang="en-US" altLang="ja-JP" sz="12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1200" dirty="0" smtClean="0">
                <a:solidFill>
                  <a:schemeClr val="tx1"/>
                </a:solidFill>
                <a:latin typeface="ＭＳ Ｐゴシック" panose="020B0600070205080204" pitchFamily="50" charset="-128"/>
                <a:ea typeface="ＭＳ Ｐゴシック" panose="020B0600070205080204" pitchFamily="50" charset="-128"/>
              </a:rPr>
              <a:t>最大表示件数＝</a:t>
            </a:r>
            <a:r>
              <a:rPr kumimoji="1" lang="en-US" altLang="ja-JP" sz="1200" dirty="0" smtClean="0">
                <a:solidFill>
                  <a:schemeClr val="tx1"/>
                </a:solidFill>
                <a:latin typeface="ＭＳ Ｐゴシック" panose="020B0600070205080204" pitchFamily="50" charset="-128"/>
                <a:ea typeface="ＭＳ Ｐゴシック" panose="020B0600070205080204" pitchFamily="50" charset="-128"/>
              </a:rPr>
              <a:t>100</a:t>
            </a:r>
            <a:r>
              <a:rPr kumimoji="1" lang="ja-JP" altLang="en-US" sz="1200" dirty="0" smtClean="0">
                <a:solidFill>
                  <a:schemeClr val="tx1"/>
                </a:solidFill>
                <a:latin typeface="ＭＳ Ｐゴシック" panose="020B0600070205080204" pitchFamily="50" charset="-128"/>
                <a:ea typeface="ＭＳ Ｐゴシック" panose="020B0600070205080204" pitchFamily="50" charset="-128"/>
              </a:rPr>
              <a:t>件／１ページ</a:t>
            </a:r>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22</a:t>
            </a:fld>
            <a:endParaRPr kumimoji="1" lang="ja-JP" altLang="en-US"/>
          </a:p>
        </p:txBody>
      </p:sp>
    </p:spTree>
    <p:extLst>
      <p:ext uri="{BB962C8B-B14F-4D97-AF65-F5344CB8AC3E}">
        <p14:creationId xmlns:p14="http://schemas.microsoft.com/office/powerpoint/2010/main" val="2642928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新規の会員申込み行うことができる。窓口での新規申込時及び、最終登録できます。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窓口で直接入会者の入力操作のため、</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UI</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は大きめに入力視認性を考慮。</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ネット申込時は、既に登録済み情報を表示する。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・氏名</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・フリガナ</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＝全角カナ</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生年月日＝プルダウン選択（西暦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・性別＝男性</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女性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・郵便番号＝半角数字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・住所＝郵便番号から住所展開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・メールアドレス無し＝☑有り→　メールアドレス無い会員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メール送信に関するサービスは提供不能</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・電話番号＝半角数字（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・緊急連絡先＝半角数字（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・保護者氏名、学校名＝全角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未成年のみ</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・学年＝プルダウン選択（幼稚園</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小学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6</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中学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高校</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専門学校・高専</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大学生）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未成年のみ</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・家族氏名＝全角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成年のみ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「誓約書に同意のため」と文言表記</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・続柄＝プルダウン選択（父</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母</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夫・妻</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兄弟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子</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祖父母</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その他）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成年のみ</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・希望練習コース＝</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ネット申し込みの場合、希望コース表示される。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・コースコード＝プルダウン選択（練習コース一覧）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・クラス選択＝選択コースコードに該当する選択可能範囲の表示、選択ができる。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選択済みクラスコードは下部に表示。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・クラスコード＝</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プルダウン選択（クラスコード一覧）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週１は１個、週２は２個、フリーは対象外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・申込時の泳力＝複数選択可、泳力距離はプルダウン選択（</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0/10/25/50/100/200/300M</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以上）、備考＝フリー</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当クラブまたは他クラブに通っていたことがある」選択時→クラブ名が入力可（クラブ名＝フリー、年月＝</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年プルダウン</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・コーチへの伝達事項＝フリー（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文字程度）</a:t>
            </a:r>
            <a:endParaRPr kumimoji="1" lang="ja-JP" altLang="en-US"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・バスの利用＝する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しない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・行き（乗車）＝プルダウン選択（バスコース一覧、停留所一覧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バスコースに紐づき表示）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・帰り（降車）＝プルダウン選択（バスコース一覧、停留所一覧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バスコースに紐づき表示）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rgbClr val="FF0000"/>
                </a:solidFill>
                <a:latin typeface="ＭＳ Ｐゴシック" panose="020B0600070205080204" pitchFamily="50" charset="-128"/>
                <a:ea typeface="ＭＳ Ｐゴシック" panose="020B0600070205080204" pitchFamily="50" charset="-128"/>
              </a:rPr>
              <a:t>曜日（クラス）の数だけバス停を設定する</a:t>
            </a:r>
            <a:endParaRPr lang="en-US" altLang="ja-JP" sz="900" b="0" dirty="0" smtClean="0">
              <a:solidFill>
                <a:srgbClr val="FF0000"/>
              </a:solidFill>
              <a:latin typeface="ＭＳ Ｐゴシック" panose="020B0600070205080204" pitchFamily="50" charset="-128"/>
              <a:ea typeface="ＭＳ Ｐゴシック" panose="020B0600070205080204" pitchFamily="50" charset="-128"/>
            </a:endParaRPr>
          </a:p>
          <a:p>
            <a:r>
              <a:rPr lang="ja-JP" altLang="en-US" sz="900" b="0" dirty="0" smtClean="0">
                <a:solidFill>
                  <a:srgbClr val="FF0000"/>
                </a:solidFill>
                <a:latin typeface="ＭＳ Ｐゴシック" panose="020B0600070205080204" pitchFamily="50" charset="-128"/>
                <a:ea typeface="ＭＳ Ｐゴシック" panose="020B0600070205080204" pitchFamily="50" charset="-128"/>
              </a:rPr>
              <a:t>　</a:t>
            </a:r>
            <a:r>
              <a:rPr lang="en-US" altLang="ja-JP" sz="900" b="0" dirty="0" smtClean="0">
                <a:solidFill>
                  <a:srgbClr val="FF0000"/>
                </a:solidFill>
                <a:latin typeface="ＭＳ Ｐゴシック" panose="020B0600070205080204" pitchFamily="50" charset="-128"/>
                <a:ea typeface="ＭＳ Ｐゴシック" panose="020B0600070205080204" pitchFamily="50" charset="-128"/>
              </a:rPr>
              <a:t>※</a:t>
            </a:r>
            <a:r>
              <a:rPr lang="ja-JP" altLang="en-US" sz="900" b="0" dirty="0" smtClean="0">
                <a:solidFill>
                  <a:srgbClr val="FF0000"/>
                </a:solidFill>
                <a:latin typeface="ＭＳ Ｐゴシック" panose="020B0600070205080204" pitchFamily="50" charset="-128"/>
                <a:ea typeface="ＭＳ Ｐゴシック" panose="020B0600070205080204" pitchFamily="50" charset="-128"/>
              </a:rPr>
              <a:t>２個目以降の曜日（クラス）設定フォームに「□上記と同じ設定をする」のチェックボックスを設置、</a:t>
            </a:r>
            <a:endParaRPr lang="en-US" altLang="ja-JP" sz="900" b="0" dirty="0" smtClean="0">
              <a:solidFill>
                <a:srgbClr val="FF0000"/>
              </a:solidFill>
              <a:latin typeface="ＭＳ Ｐゴシック" panose="020B0600070205080204" pitchFamily="50" charset="-128"/>
              <a:ea typeface="ＭＳ Ｐゴシック" panose="020B0600070205080204" pitchFamily="50" charset="-128"/>
            </a:endParaRPr>
          </a:p>
          <a:p>
            <a:r>
              <a:rPr lang="ja-JP" altLang="en-US" sz="900" b="0" dirty="0" smtClean="0">
                <a:solidFill>
                  <a:srgbClr val="FF0000"/>
                </a:solidFill>
                <a:latin typeface="ＭＳ Ｐゴシック" panose="020B0600070205080204" pitchFamily="50" charset="-128"/>
                <a:ea typeface="ＭＳ Ｐゴシック" panose="020B0600070205080204" pitchFamily="50" charset="-128"/>
              </a:rPr>
              <a:t>　　チェック有なら以下全て同じ設定。</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IC</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カード番号＝新規会員証（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IC</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カード）を読み、番号を取得する。</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・ライフチェック＝健康状態に関する書類の取得状況をチェックする。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初回レッスン日＝プルダウン選択（西暦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日）</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・入会金区分＝プルダウン選択（入会金の項目をマスタより一覧表示）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・メモ・特記事項（スタッフ用）＝スタッフ共有する事項を入力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入力有りのとき、</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IC</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カード・入退館管理ページの一覧中にマーク表示。</a:t>
            </a:r>
          </a:p>
          <a:p>
            <a:pPr algn="l"/>
            <a:endParaRPr lang="ja-JP" altLang="en-US"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誓約します</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＝登録し、＜入会説明～誓約書＞ページへ移動。</a:t>
            </a: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23</a:t>
            </a:fld>
            <a:endParaRPr kumimoji="1" lang="ja-JP" altLang="en-US"/>
          </a:p>
        </p:txBody>
      </p:sp>
    </p:spTree>
    <p:extLst>
      <p:ext uri="{BB962C8B-B14F-4D97-AF65-F5344CB8AC3E}">
        <p14:creationId xmlns:p14="http://schemas.microsoft.com/office/powerpoint/2010/main" val="2469994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入会説明～誓約書</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お申し込み書ページから手続きの続き。新入会員向けスライドの確認及び誓約書画面となります。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・新入会員向けスライドの表示</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視聴。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素材は別途ご提供</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・誓約書ページは、未成年者／成年で区別し表示、誓約ボタンを押し入会登録を完了。</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誓約します</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仮登録完了＞ 画面に</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24</a:t>
            </a:fld>
            <a:endParaRPr kumimoji="1" lang="ja-JP" altLang="en-US"/>
          </a:p>
        </p:txBody>
      </p:sp>
    </p:spTree>
    <p:extLst>
      <p:ext uri="{BB962C8B-B14F-4D97-AF65-F5344CB8AC3E}">
        <p14:creationId xmlns:p14="http://schemas.microsoft.com/office/powerpoint/2010/main" val="1176097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仮登録完了 </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新規お申し込みの完了画面となり、窓口でお支払い金額表示及び、マイページ仮パスワードが発行される。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algn="l"/>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・初回お支払い金額＝入会金＋初回月会費＋初回月バス管理費の合計</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税込み</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・マイページ仮パスワード</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8</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桁半角英数字の混合で自動ランダム発行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会員のメールにも送信。</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完了</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管理トップページに</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移動。</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25</a:t>
            </a:fld>
            <a:endParaRPr kumimoji="1" lang="ja-JP" altLang="en-US"/>
          </a:p>
        </p:txBody>
      </p:sp>
    </p:spTree>
    <p:extLst>
      <p:ext uri="{BB962C8B-B14F-4D97-AF65-F5344CB8AC3E}">
        <p14:creationId xmlns:p14="http://schemas.microsoft.com/office/powerpoint/2010/main" val="268706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会員一覧</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トップページから検索もしくは、本ページから絞り込み検索した結果を一覧表示できます。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・絞り込み検索</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FROM</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TO</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＝文字入力（あいまい検索）または選択指定</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並び順＝プルダウンン選択（昇順／降順）</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順位＝表示順序を半角数字</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(99)</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で指定（左側から）</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出力＝☑で検索対象</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無指定で全会員、全項目が出力対象。</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最大表示件数＝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件／１ページ</a:t>
            </a:r>
            <a:endParaRPr kumimoji="1" lang="ja-JP" altLang="en-US" sz="900" dirty="0" smtClean="0"/>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この条件の</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を出力</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ファイルを出力。</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詳細</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該当会員の</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会員詳細＞を別ベージで開く。</a:t>
            </a:r>
            <a:endParaRPr lang="en-US" altLang="ja-JP" sz="900" b="1"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26</a:t>
            </a:fld>
            <a:endParaRPr kumimoji="1" lang="ja-JP" altLang="en-US"/>
          </a:p>
        </p:txBody>
      </p:sp>
    </p:spTree>
    <p:extLst>
      <p:ext uri="{BB962C8B-B14F-4D97-AF65-F5344CB8AC3E}">
        <p14:creationId xmlns:p14="http://schemas.microsoft.com/office/powerpoint/2010/main" val="3632112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会員詳細</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会員の契約や出席、成績状況等が一覧表示できます。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・会員状態ステータス＝有効会員時は非表示。それ以外は状態表示（休会中</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会員機能ロック</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退会）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詳細確認・編集</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会員情報編集＞ページへ移動。</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最新出席状況</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→直近の出席状況を表示。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・業務連絡＝フロン、バス、コーチ部門の業務連宅が表示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入力時間表示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　フリー入力欄＝フロント発信の業務連絡を記入／更新</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入力内容は業務連絡欄に当日分として保持追記可。</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履歴一覧</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会員マイページの＜練習コース出席記録＞へ移動。</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・出席状況→前月、当月分の出席状況及びテスト結果のサマリーを表示。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前月</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次月の操作ができる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振替操作</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会員マイページの欠席･振替申請　画面を表示。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・指導メモ更新履歴</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→コーチ</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レッスン</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管理</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画面の指導メモに記載内容を表示（最新１０件まで）</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・成績→</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合格級</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合格日</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担当コーチを一覧表示。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　　　　　種目ごとの日付</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タイム</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距離</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担当コーチを一覧表示。</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sz="900" dirty="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27</a:t>
            </a:fld>
            <a:endParaRPr kumimoji="1" lang="ja-JP" altLang="en-US"/>
          </a:p>
        </p:txBody>
      </p:sp>
    </p:spTree>
    <p:extLst>
      <p:ext uri="{BB962C8B-B14F-4D97-AF65-F5344CB8AC3E}">
        <p14:creationId xmlns:p14="http://schemas.microsoft.com/office/powerpoint/2010/main" val="2005620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会員情報編集</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既会員の登録内容の編集や休退会の確定操作、メモ・特記事項の更新を行うことができます。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基本的な入力規則は、</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お申し込み書ページと同じ要領。差異部分のみ下記記載。</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ライフチェック＝初回取得日が反映。再提出等のあった場合、取得日の更新可能。</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・休会＝☑で承認済み。休会申請を受けた期間が表示反映。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会員ステータス、会費の変更あり。</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aseline="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□保留では、休会申請を受け一旦保留状態。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会員ステータス、会費の変更なし。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・退会＝☑で承認済み。退会申請を受けた期間が表示反映。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会員ステータス、会費の変更あり。</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aseline="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□保留では、退会申請を受け一旦保留状態。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会員ステータス、会費の変更なし。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会員ロック＝☑でマイページの機能を一時停止する。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管理メニュー内、当該会員箇所で“ロック中”を表示。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MEDLEY</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MEDLEY</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機能反映までの暫定処理。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備忘チェック用</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＝“更新しました。”のポップアップを表示後に、リクエスト元のページへ移動。</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sz="900" dirty="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28</a:t>
            </a:fld>
            <a:endParaRPr kumimoji="1" lang="ja-JP" altLang="en-US"/>
          </a:p>
        </p:txBody>
      </p:sp>
    </p:spTree>
    <p:extLst>
      <p:ext uri="{BB962C8B-B14F-4D97-AF65-F5344CB8AC3E}">
        <p14:creationId xmlns:p14="http://schemas.microsoft.com/office/powerpoint/2010/main" val="2779015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欠席・振替申請一覧</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欠席、振替申請のあった会員を一覧表示できます。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・絞り込み検索</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FROM</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TO</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（日付カレンダー）、プルダウン（申請内容）、フリーワード、</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チェックボックス（練習コース</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クラス</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☑で対象。全選択</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解除ボタンを設置</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上記項目を</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AND</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検索にてリスト抽出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一覧は最新順で表示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最大表示件数＝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件／１ページ</a:t>
            </a:r>
            <a:endParaRPr kumimoji="1" lang="ja-JP" altLang="en-US" sz="9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リスト表示</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＝抽出した結果を一覧表示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出力</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＝表示中の一覧を</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ファイルを出力。</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・氏名＝リンク設定　該当会員の</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会員詳細</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を別ベージで開く</a:t>
            </a:r>
            <a:endParaRPr lang="en-US" altLang="ja-JP" sz="900" b="1"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キャンセル済みの申請は、色付き（グレー）表示とする。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12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29</a:t>
            </a:fld>
            <a:endParaRPr kumimoji="1" lang="ja-JP" altLang="en-US"/>
          </a:p>
        </p:txBody>
      </p:sp>
    </p:spTree>
    <p:extLst>
      <p:ext uri="{BB962C8B-B14F-4D97-AF65-F5344CB8AC3E}">
        <p14:creationId xmlns:p14="http://schemas.microsoft.com/office/powerpoint/2010/main" val="10403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連絡先情報の記入</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無料体験・短期水泳教室・新規入会のお申込みするページです。</a:t>
            </a: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花見川ＳＣページのバナーからリンクされます。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送信</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ダイヤログ確認後に、メール送信・完了画面が表示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ＴＯＰへ戻る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＝花見川ＳＣページ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http://hanamigawa-swim.jp/</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・氏名＝全角</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・郵便番号＝半角数字</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・住所＝郵便番号から住所展開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・電話番号＝半角数字（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・メールアドレス＝半角英数字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構文チェックを行う</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endParaRPr lang="ja"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a:t>
            </a:fld>
            <a:endParaRPr kumimoji="1" lang="ja-JP" altLang="en-US"/>
          </a:p>
        </p:txBody>
      </p:sp>
    </p:spTree>
    <p:extLst>
      <p:ext uri="{BB962C8B-B14F-4D97-AF65-F5344CB8AC3E}">
        <p14:creationId xmlns:p14="http://schemas.microsoft.com/office/powerpoint/2010/main" val="1922869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＜契約変更申請一覧＞</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各種変更申請が行われた一覧リストを表示します。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・絞り込み検索</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FROM</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TO</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（日付カレンダー）、プルダウン（申請内容）、フリーワード、</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・処理状況絞り込み＝未処理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処理済み</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保留</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全て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初期値＝全て</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・確認＝該当会員の</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契約変更申請詳細＞を別ベージで開く</a:t>
            </a:r>
            <a:endParaRPr lang="en-US" altLang="ja-JP" sz="900" b="1"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上記項目を</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AND</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検索にてリスト抽出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一覧は最新順かつ未処理順に表示。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最大表示件数＝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件／１ページ</a:t>
            </a:r>
            <a:endParaRPr kumimoji="1" lang="ja-JP" altLang="en-US" sz="9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検索</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＝検索結果を一覧表示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無指定時は全て表示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出力</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＝表示中の一覧を</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ファイルを出力。</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契約変更申請詳細＞</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・氏名＝リンク設定　該当会員の</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会員情報詳細</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を別ベージで開く</a:t>
            </a:r>
            <a:endParaRPr lang="en-US" altLang="ja-JP" sz="900" b="1"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・変更前後の内容を参考表示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・処理区分＝</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未処理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処理済み</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保留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初期値＝未処理</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・コメント欄＝フリー（</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文字程度）</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・手数料区分＝発生／免除　（バスコース、練習コースの変更のみ対象）</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初期値＝変更条件に応じ反映、手操作で変更を可とする。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・確認区分＝未確認</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確認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基本情報の変更のみ</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MEDLEY</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MEDLEY</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機能反映までの暫定処理。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備忘チェック用</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更新する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＝更新し、</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契約変更申請詳細＞ページに戻る。</a:t>
            </a: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30</a:t>
            </a:fld>
            <a:endParaRPr kumimoji="1" lang="ja-JP" altLang="en-US"/>
          </a:p>
        </p:txBody>
      </p:sp>
    </p:spTree>
    <p:extLst>
      <p:ext uri="{BB962C8B-B14F-4D97-AF65-F5344CB8AC3E}">
        <p14:creationId xmlns:p14="http://schemas.microsoft.com/office/powerpoint/2010/main" val="1518080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＜マイページお知らせ設定＞</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会員マイページのトップﾍﾟｰｼﾞに表示するメッセージを設定できます。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itchFamily="50" charset="-128"/>
              </a:rPr>
              <a:t>お知らせ内容</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＝フリー（全角</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200</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文字程度）</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＝登録</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処理を実行し、「更新しました」のメッセージを表示する</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入力不備等のとき、エラーメッセージを上部に表示。</a:t>
            </a: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31</a:t>
            </a:fld>
            <a:endParaRPr kumimoji="1" lang="ja-JP" altLang="en-US"/>
          </a:p>
        </p:txBody>
      </p:sp>
    </p:spTree>
    <p:extLst>
      <p:ext uri="{BB962C8B-B14F-4D97-AF65-F5344CB8AC3E}">
        <p14:creationId xmlns:p14="http://schemas.microsoft.com/office/powerpoint/2010/main" val="2454739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＜カレンダー設定＞</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会員マイページの振替申請画面のカレンダー表示に関する基本設定を行います。</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・当月度を初期表示　</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前月／翌月操作が可能</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・休館日、テスト日の設定　</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月曜日は初期状態で休館扱い</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・イレギュラーな振替不可日を日単位、毎曜日単位で設定</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・振替不可理由の自由文入力欄</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・複数入力項目を追加可能</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更新エラーのとき、</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エラーメッセージを上部に表示。</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b="0"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32</a:t>
            </a:fld>
            <a:endParaRPr kumimoji="1" lang="ja-JP" altLang="en-US"/>
          </a:p>
        </p:txBody>
      </p:sp>
    </p:spTree>
    <p:extLst>
      <p:ext uri="{BB962C8B-B14F-4D97-AF65-F5344CB8AC3E}">
        <p14:creationId xmlns:p14="http://schemas.microsoft.com/office/powerpoint/2010/main" val="1392258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練習コース、クラス＞</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各種マスター設定の登録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b="0" i="0" kern="1200" dirty="0" smtClean="0">
                <a:solidFill>
                  <a:schemeClr val="tx1"/>
                </a:solidFill>
                <a:effectLst/>
                <a:latin typeface="ＭＳ Ｐゴシック" panose="020B0600070205080204" pitchFamily="50" charset="-128"/>
                <a:ea typeface="ＭＳ Ｐゴシック" panose="020B0600070205080204" pitchFamily="50" charset="-128"/>
                <a:cs typeface="+mn-cs"/>
              </a:rPr>
              <a:t>・各マスタ関連ページは上部のリンクボタンから表示されます。</a:t>
            </a:r>
            <a:endParaRPr kumimoji="1" lang="en-US" altLang="ja-JP" sz="900" b="0" i="0" kern="1200" dirty="0" smtClean="0">
              <a:solidFill>
                <a:schemeClr val="tx1"/>
              </a:solidFill>
              <a:effectLst/>
              <a:latin typeface="ＭＳ Ｐゴシック" panose="020B0600070205080204" pitchFamily="50" charset="-128"/>
              <a:ea typeface="ＭＳ Ｐゴシック" panose="020B0600070205080204" pitchFamily="50" charset="-128"/>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各マスタ設定ページから</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CSV</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出力を可能とする。</a:t>
            </a: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練習コースの設定の登録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編集ができます。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練習コース→クラスの順に設定する必要があります。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練習コース編集＞ページが開く。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練習コース編集＞ページが開く。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練習コース編集＞</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クラスの設定の登録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編集ができます。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練習コース→クラスの順に設定する必要があります。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クラス編集＞ページが開く。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クラス編集＞ページが開く。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クラス編集＞</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クラス</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33</a:t>
            </a:fld>
            <a:endParaRPr kumimoji="1" lang="ja-JP" altLang="en-US"/>
          </a:p>
        </p:txBody>
      </p:sp>
    </p:spTree>
    <p:extLst>
      <p:ext uri="{BB962C8B-B14F-4D97-AF65-F5344CB8AC3E}">
        <p14:creationId xmlns:p14="http://schemas.microsoft.com/office/powerpoint/2010/main" val="3095064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バス停一覧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バス停の設定の登録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バスコース設定前にバス停一覧の登録を行っておく必要があります。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バス停登録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＝新たにバス停（乗車場所）を設定する。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バス停登録＞ページが開く。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バス停登録＞ページが開く。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バス停登録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バス停一覧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34</a:t>
            </a:fld>
            <a:endParaRPr kumimoji="1" lang="ja-JP" altLang="en-US"/>
          </a:p>
        </p:txBody>
      </p:sp>
    </p:spTree>
    <p:extLst>
      <p:ext uri="{BB962C8B-B14F-4D97-AF65-F5344CB8AC3E}">
        <p14:creationId xmlns:p14="http://schemas.microsoft.com/office/powerpoint/2010/main" val="2205735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バスコース（ルート設定）の設定の登録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事前にバス停一覧の登録を行っておく必要があります。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バスコース登録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＝新たにバスコースを設定する。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バスコース登録／ルート設定＞ページが開く。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バスコース登録／ルート設定＞ページが開く。</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コピー作成</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＝該当行を複写して編集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バスコース登録／ルート設定</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・バスルート設定＝停車順にバス停コードをプルダウンで選択。</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乗車場所を</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追加</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＝乗車場所情報（バス停）を新たに追加。</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“更新しました”のメッセージを表示する。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35</a:t>
            </a:fld>
            <a:endParaRPr kumimoji="1" lang="ja-JP" altLang="en-US"/>
          </a:p>
        </p:txBody>
      </p:sp>
    </p:spTree>
    <p:extLst>
      <p:ext uri="{BB962C8B-B14F-4D97-AF65-F5344CB8AC3E}">
        <p14:creationId xmlns:p14="http://schemas.microsoft.com/office/powerpoint/2010/main" val="3567480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入会金、会費、商品等の登録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事前に科目登録を行っておく必要があります。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＝新たに品目を設定する。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品目一覧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36</a:t>
            </a:fld>
            <a:endParaRPr kumimoji="1" lang="ja-JP" altLang="en-US"/>
          </a:p>
        </p:txBody>
      </p:sp>
    </p:spTree>
    <p:extLst>
      <p:ext uri="{BB962C8B-B14F-4D97-AF65-F5344CB8AC3E}">
        <p14:creationId xmlns:p14="http://schemas.microsoft.com/office/powerpoint/2010/main" val="314905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科</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目一覧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品目群を構成する科目の登録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品目</a:t>
            </a:r>
            <a:r>
              <a:rPr kumimoji="1" lang="ja-JP" altLang="en-US" sz="900" dirty="0" err="1" smtClean="0">
                <a:solidFill>
                  <a:schemeClr val="tx1"/>
                </a:solidFill>
                <a:latin typeface="ＭＳ Ｐゴシック" panose="020B0600070205080204" pitchFamily="50" charset="-128"/>
                <a:ea typeface="ＭＳ Ｐゴシック" panose="020B0600070205080204" pitchFamily="50" charset="-128"/>
              </a:rPr>
              <a:t>登録前にに科目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登録を行っておく必要があります。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科目登録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＝新たに科目を設定する。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科目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科目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科目登録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科目一覧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37</a:t>
            </a:fld>
            <a:endParaRPr kumimoji="1" lang="ja-JP" altLang="en-US"/>
          </a:p>
        </p:txBody>
      </p:sp>
    </p:spTree>
    <p:extLst>
      <p:ext uri="{BB962C8B-B14F-4D97-AF65-F5344CB8AC3E}">
        <p14:creationId xmlns:p14="http://schemas.microsoft.com/office/powerpoint/2010/main" val="3772303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進級情報として、級の登録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＝新たに科目を設定する。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38</a:t>
            </a:fld>
            <a:endParaRPr kumimoji="1" lang="ja-JP" altLang="en-US"/>
          </a:p>
        </p:txBody>
      </p:sp>
    </p:spTree>
    <p:extLst>
      <p:ext uri="{BB962C8B-B14F-4D97-AF65-F5344CB8AC3E}">
        <p14:creationId xmlns:p14="http://schemas.microsoft.com/office/powerpoint/2010/main" val="2994840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b="0" i="0" kern="1200" dirty="0" smtClean="0">
                <a:solidFill>
                  <a:schemeClr val="tx1"/>
                </a:solidFill>
                <a:effectLst/>
                <a:latin typeface="ＭＳ Ｐゴシック" panose="020B0600070205080204" pitchFamily="50" charset="-128"/>
                <a:ea typeface="ＭＳ Ｐゴシック" panose="020B0600070205080204" pitchFamily="50" charset="-128"/>
                <a:cs typeface="+mn-cs"/>
              </a:rPr>
              <a:t>各泳法の</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級登録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＜種目</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smtClean="0"/>
          </a:p>
          <a:p>
            <a:endParaRPr kumimoji="1" lang="ja-JP" altLang="en-US" dirty="0" smtClean="0"/>
          </a:p>
          <a:p>
            <a:endParaRPr kumimoji="1" lang="ja-JP"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39</a:t>
            </a:fld>
            <a:endParaRPr kumimoji="1" lang="ja-JP" altLang="en-US"/>
          </a:p>
        </p:txBody>
      </p:sp>
    </p:spTree>
    <p:extLst>
      <p:ext uri="{BB962C8B-B14F-4D97-AF65-F5344CB8AC3E}">
        <p14:creationId xmlns:p14="http://schemas.microsoft.com/office/powerpoint/2010/main" val="370993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＜メール文章サンプル＞</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申込み完了メール文章内に、</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・申込者名</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お申込みアンケート記入先リンクＵＲＬ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を表記します。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メール送付先</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・お申込み者</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・花見川スイミングクラブご担当者様　→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4</a:t>
            </a:fld>
            <a:endParaRPr kumimoji="1" lang="ja-JP" altLang="en-US"/>
          </a:p>
        </p:txBody>
      </p:sp>
    </p:spTree>
    <p:extLst>
      <p:ext uri="{BB962C8B-B14F-4D97-AF65-F5344CB8AC3E}">
        <p14:creationId xmlns:p14="http://schemas.microsoft.com/office/powerpoint/2010/main" val="722191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距離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距離の登録</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更新</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削除ができます。</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＝新たに</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を設定する。</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距離登録＞ページが開く。</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編集</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該当行の編集</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距離登録＞ページが開く。</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削除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＝該当行の削除</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＜マスタ設定</a:t>
            </a:r>
            <a:r>
              <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別途</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DB</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項目定義書参照</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更新</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＝登録後、</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anose="020B0604030504040204" pitchFamily="50" charset="-128"/>
              </a:rPr>
              <a:t>　</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距離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一覧</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＞画面に戻る。</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40</a:t>
            </a:fld>
            <a:endParaRPr kumimoji="1" lang="ja-JP" altLang="en-US"/>
          </a:p>
        </p:txBody>
      </p:sp>
    </p:spTree>
    <p:extLst>
      <p:ext uri="{BB962C8B-B14F-4D97-AF65-F5344CB8AC3E}">
        <p14:creationId xmlns:p14="http://schemas.microsoft.com/office/powerpoint/2010/main" val="35121641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41</a:t>
            </a:fld>
            <a:endParaRPr kumimoji="1" lang="ja-JP" altLang="en-US"/>
          </a:p>
        </p:txBody>
      </p:sp>
    </p:spTree>
    <p:extLst>
      <p:ext uri="{BB962C8B-B14F-4D97-AF65-F5344CB8AC3E}">
        <p14:creationId xmlns:p14="http://schemas.microsoft.com/office/powerpoint/2010/main" val="352912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お申込みアンケート記入</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無料体験・短期水泳教室・新規入会のお申込みで、</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メール記載ＵＲＬからリンクされ詳細項目を入力するページです。</a:t>
            </a:r>
          </a:p>
          <a:p>
            <a:pPr lvl="0">
              <a:spcBef>
                <a:spcPts val="0"/>
              </a:spcBef>
              <a:buNone/>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送信</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ダイヤログ確認後に、メール送信・完了画面が表示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ＴＯＰへ戻る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＝花見川ＳＣページ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http://hanamigawa-swim.jp/</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登録完了</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＝お申込み番号を画面表示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自動発番、完了</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メールにも記載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latin typeface="メイリオ" panose="020B0604030504040204" pitchFamily="50" charset="-128"/>
                <a:ea typeface="メイリオ" panose="020B0604030504040204" pitchFamily="50" charset="-128"/>
              </a:rPr>
              <a:t>・成人のご入会者様にご案内　</a:t>
            </a:r>
            <a:r>
              <a:rPr lang="en-US" altLang="ja-JP" sz="900" dirty="0" smtClean="0">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未成年の入会者には表示不要</a:t>
            </a:r>
            <a:endParaRPr lang="en-US" altLang="ja-JP" sz="9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latin typeface="メイリオ" panose="020B0604030504040204" pitchFamily="50" charset="-128"/>
                <a:ea typeface="メイリオ" panose="020B0604030504040204" pitchFamily="50" charset="-128"/>
              </a:rPr>
              <a:t>　</a:t>
            </a:r>
            <a:r>
              <a:rPr lang="en-US" altLang="ja-JP" sz="900" dirty="0" smtClean="0">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誓約書→クリックで画面表示</a:t>
            </a:r>
            <a:endParaRPr lang="en-US" altLang="ja-JP" sz="9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latin typeface="メイリオ" panose="020B0604030504040204" pitchFamily="50" charset="-128"/>
                <a:ea typeface="メイリオ" panose="020B0604030504040204" pitchFamily="50" charset="-128"/>
              </a:rPr>
              <a:t>　</a:t>
            </a:r>
            <a:r>
              <a:rPr lang="en-US" altLang="ja-JP" sz="900" dirty="0" smtClean="0">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ライフチェックシート→クリックで</a:t>
            </a:r>
            <a:r>
              <a:rPr lang="en-US" altLang="ja-JP" sz="900" dirty="0" smtClean="0">
                <a:latin typeface="メイリオ" panose="020B0604030504040204" pitchFamily="50" charset="-128"/>
                <a:ea typeface="メイリオ" panose="020B0604030504040204" pitchFamily="50" charset="-128"/>
              </a:rPr>
              <a:t>PDF</a:t>
            </a:r>
            <a:r>
              <a:rPr lang="ja-JP" altLang="en-US" sz="900" dirty="0" smtClean="0">
                <a:latin typeface="メイリオ" panose="020B0604030504040204" pitchFamily="50" charset="-128"/>
                <a:ea typeface="メイリオ" panose="020B0604030504040204" pitchFamily="50" charset="-128"/>
              </a:rPr>
              <a:t>ダウンロード</a:t>
            </a:r>
            <a:endParaRPr lang="en-US" altLang="ja-JP" sz="9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latin typeface="メイリオ" panose="020B0604030504040204" pitchFamily="50" charset="-128"/>
                <a:ea typeface="メイリオ" panose="020B0604030504040204" pitchFamily="50" charset="-128"/>
              </a:rPr>
              <a:t>（同じ内容を完了メールにも記載）</a:t>
            </a:r>
            <a:endParaRPr lang="en-US" altLang="ja-JP" sz="900" dirty="0" smtClean="0">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★ここまで登録完了後、一度来館いただき最終手続き及び初回支払いを行います。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下記項目は、仮申込時の内容をあらかじめ表示します。</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氏名、郵便番号、住所、電話番号、メールアドレス</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lvl="0">
              <a:spcBef>
                <a:spcPts val="0"/>
              </a:spcBef>
              <a:buNone/>
            </a:pP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・フリガナ</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＝全角カナ</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生年月日＝プルダウン選択（西暦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月）</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・性別＝男性</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女性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・緊急連絡先＝半角数字（</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・保護者氏名、学校名＝全角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未成年者のみ対象</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申込同意チェックを要求→　無しの場合送信完了不可。</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・学年＝プルダウン選択（幼稚園</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小学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6</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中学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高校</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3</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年生</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専門学校・高専</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大学生）　</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・バスの利用＝する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しない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u="sng" dirty="0" smtClean="0">
                <a:solidFill>
                  <a:schemeClr val="tx1"/>
                </a:solidFill>
                <a:latin typeface="ＭＳ Ｐゴシック" panose="020B0600070205080204" pitchFamily="50" charset="-128"/>
                <a:ea typeface="ＭＳ Ｐゴシック" panose="020B0600070205080204" pitchFamily="50" charset="-128"/>
              </a:rPr>
              <a:t>送迎バスのご案内（別ウィンドウで開きます）</a:t>
            </a:r>
            <a:r>
              <a:rPr lang="ja-JP" altLang="en-US" sz="900" u="none" dirty="0" smtClean="0">
                <a:solidFill>
                  <a:schemeClr val="tx1"/>
                </a:solidFill>
                <a:latin typeface="ＭＳ Ｐゴシック" panose="020B0600070205080204" pitchFamily="50" charset="-128"/>
                <a:ea typeface="ＭＳ Ｐゴシック" panose="020B0600070205080204" pitchFamily="50" charset="-128"/>
              </a:rPr>
              <a:t>→　送迎バスコースページにリンク　</a:t>
            </a:r>
            <a:r>
              <a:rPr lang="en-US" altLang="ja-JP" sz="900" u="none" dirty="0" smtClean="0">
                <a:solidFill>
                  <a:schemeClr val="tx1"/>
                </a:solidFill>
                <a:latin typeface="ＭＳ Ｐゴシック" panose="020B0600070205080204" pitchFamily="50" charset="-128"/>
                <a:ea typeface="ＭＳ Ｐゴシック" panose="020B0600070205080204" pitchFamily="50" charset="-128"/>
              </a:rPr>
              <a:t>http://hanamigawa-swim.jp/bus</a:t>
            </a: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・申込時の泳力＝複数選択可、泳力距離はプルダウン選択（</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0/10/25/50/100/200/300M</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以上）、備考＝フリー</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当クラブまたは他クラブに通っていたことがある」選択時→クラブ名が入力可（クラブ名＝フリー、年月＝</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西暦</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年プルダウン</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・お申込みコース＝新規入会</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短期水泳教室</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無料体験　から希望コースを１つ選択。</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新規入会、短期水泳教室→　プルダウン（該当するコースを選択）</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無料体験→　</a:t>
            </a:r>
            <a:r>
              <a:rPr lang="ja-JP" altLang="en-US" sz="900" dirty="0" smtClean="0">
                <a:latin typeface="メイリオ" panose="020B0604030504040204" pitchFamily="50" charset="-128"/>
                <a:ea typeface="メイリオ" panose="020B0604030504040204" pitchFamily="50" charset="-128"/>
              </a:rPr>
              <a:t>無料体験希望日</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＝無料体験コース選択された開催日範囲のカレンダーから選択（</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1</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日のみ）</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有効な申込可能な練習コースがプルダウン選択できる。</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短期水泳教室、は「学年」「申込時の泳力」の参加条件判定あり→マスタ設定による。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・コーチへの伝達事項＝フリー（</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100</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文字程度）</a:t>
            </a:r>
            <a:endParaRPr kumimoji="1" lang="ja-JP" altLang="en-US" sz="900" dirty="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5</a:t>
            </a:fld>
            <a:endParaRPr kumimoji="1" lang="ja-JP" altLang="en-US"/>
          </a:p>
        </p:txBody>
      </p:sp>
    </p:spTree>
    <p:extLst>
      <p:ext uri="{BB962C8B-B14F-4D97-AF65-F5344CB8AC3E}">
        <p14:creationId xmlns:p14="http://schemas.microsoft.com/office/powerpoint/2010/main" val="50505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＜メール文章サンプル＞</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申込み完了メール文章内に、</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・申込者名</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お申込み番号の記載</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を表記します。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来館にて最終お手続きをしていただく旨の内容メールを送付します。</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メール送付先</a:t>
            </a:r>
            <a:r>
              <a:rPr lang="en-US" altLang="ja-JP" sz="900" b="0" dirty="0" smtClean="0">
                <a:solidFill>
                  <a:schemeClr val="tx1"/>
                </a:solidFill>
                <a:latin typeface="ＭＳ Ｐゴシック" panose="020B0600070205080204" pitchFamily="50" charset="-128"/>
                <a:ea typeface="ＭＳ Ｐゴシック" panose="020B0600070205080204" pitchFamily="50" charset="-128"/>
              </a:rPr>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・お申込み者</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・花見川スイミングクラブご担当者様　→　*******＠*****</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6</a:t>
            </a:fld>
            <a:endParaRPr kumimoji="1" lang="ja-JP" altLang="en-US"/>
          </a:p>
        </p:txBody>
      </p:sp>
    </p:spTree>
    <p:extLst>
      <p:ext uri="{BB962C8B-B14F-4D97-AF65-F5344CB8AC3E}">
        <p14:creationId xmlns:p14="http://schemas.microsoft.com/office/powerpoint/2010/main" val="72219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会員・保護者ページ　ログイン</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・ＩＤ＝</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会員番号もしくはメールアドレス</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・パスワード＝初期発行またはマイページから登録したパスワード（</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8</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桁）</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ログイン</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ID</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を記録する</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ＩＤ、パスワードを保持する機能</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・パスワードを忘れたら？＝リマインダー</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パスワード再発行</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・メールアドレス＝メールアドレス入力で、ログイン仮パスワードをメールにて発行。</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以前設定のパスワードは無効とする。</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メールアドレス、パスワードが不一致の場合、エラーメッセージを表示。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latin typeface="ＭＳ Ｐゴシック" panose="020B0600070205080204" pitchFamily="50" charset="-128"/>
                <a:ea typeface="ＭＳ Ｐゴシック" panose="020B0600070205080204" pitchFamily="50" charset="-128"/>
              </a:rPr>
              <a:t>会員機能ロック</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endParaRPr lang="en-US" altLang="ja"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・会費滞納等の理由で、会員マイページのログインが制限された場合に表示。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管理画面（</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会員基本契約情報編集）の会員ロックがオン☑のとき適用。</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900" dirty="0" smtClean="0">
              <a:latin typeface="ＭＳ Ｐゴシック" panose="020B0600070205080204" pitchFamily="50" charset="-128"/>
              <a:ea typeface="ＭＳ Ｐゴシック" panose="020B0600070205080204" pitchFamily="50" charset="-128"/>
            </a:endParaRPr>
          </a:p>
          <a:p>
            <a:endParaRPr kumimoji="1" lang="ja-JP" altLang="en-US" sz="9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7</a:t>
            </a:fld>
            <a:endParaRPr kumimoji="1" lang="ja-JP" altLang="en-US"/>
          </a:p>
        </p:txBody>
      </p:sp>
    </p:spTree>
    <p:extLst>
      <p:ext uri="{BB962C8B-B14F-4D97-AF65-F5344CB8AC3E}">
        <p14:creationId xmlns:p14="http://schemas.microsoft.com/office/powerpoint/2010/main" val="360254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マイページ・ＴＯＰ</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・兄弟等、家族で会員のとき、プルダウンで会員名が切替え表示可能。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詳細上記（マイページ共通機能）</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・現在級（進級合格日）、会員期間を表示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再入会は考慮せず</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・お知らせ表示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管理画面（</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マイページお知らせ設定）より入力された内容を表示。</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新しいメッセージがあります！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お知らせ表示があるとき表示。</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休会中に限り、「現在休会中」のメッセージを常時表示。</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itchFamily="50" charset="-128"/>
              </a:rPr>
              <a:t>・欠席・振替申請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欠席・振替申請</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・出席記録</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練習コース出席記録</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b="0" dirty="0" smtClean="0">
                <a:solidFill>
                  <a:schemeClr val="tx1"/>
                </a:solidFill>
                <a:latin typeface="ＭＳ Ｐゴシック" panose="020B0600070205080204" pitchFamily="50" charset="-128"/>
                <a:ea typeface="ＭＳ Ｐゴシック" panose="020B0600070205080204" pitchFamily="50" charset="-128"/>
              </a:rPr>
              <a:t>バス乗降連絡</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バス乗降連絡</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kumimoji="1"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itchFamily="50" charset="-128"/>
              </a:rPr>
              <a:t>指導状況・泳力認定証</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指導状況・泳力認定書</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lang="en-US" altLang="ja-JP" sz="900" b="0" dirty="0" smtClean="0">
              <a:solidFill>
                <a:schemeClr val="tx1"/>
              </a:solidFill>
              <a:latin typeface="ＭＳ Ｐゴシック" panose="020B0600070205080204" pitchFamily="50" charset="-128"/>
              <a:ea typeface="ＭＳ Ｐゴシック" panose="020B060007020508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itchFamily="50" charset="-128"/>
              </a:rPr>
              <a:t>・各種変更申請</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各種変更申請</a:t>
            </a:r>
            <a:r>
              <a:rPr lang="ja" altLang="ja-JP" sz="900" b="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lang="ja-JP" altLang="en-US" sz="900" b="0" dirty="0" smtClean="0">
              <a:solidFill>
                <a:schemeClr val="tx1"/>
              </a:solidFill>
              <a:latin typeface="ＭＳ Ｐゴシック" panose="020B0600070205080204" pitchFamily="50" charset="-128"/>
              <a:ea typeface="ＭＳ Ｐゴシック" panose="020B0600070205080204" pitchFamily="50" charset="-128"/>
              <a:cs typeface="メイリオ"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・ヘルプ･お困りのときは＝</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dirty="0" smtClean="0">
                <a:solidFill>
                  <a:schemeClr val="tx1"/>
                </a:solidFill>
                <a:latin typeface="ＭＳ Ｐゴシック" panose="020B0600070205080204" pitchFamily="50" charset="-128"/>
                <a:ea typeface="ＭＳ Ｐゴシック" panose="020B0600070205080204" pitchFamily="50" charset="-128"/>
              </a:rPr>
              <a:t>ヘルプ</a:t>
            </a:r>
            <a:r>
              <a:rPr lang="ja" altLang="ja-JP" sz="9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900" b="0" dirty="0" smtClean="0">
                <a:solidFill>
                  <a:schemeClr val="tx1"/>
                </a:solidFill>
                <a:latin typeface="ＭＳ Ｐゴシック" panose="020B0600070205080204" pitchFamily="50" charset="-128"/>
                <a:ea typeface="ＭＳ Ｐゴシック" panose="020B0600070205080204" pitchFamily="50" charset="-128"/>
              </a:rPr>
              <a:t>ページへ</a:t>
            </a:r>
            <a:endParaRPr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・出席記録→当日の出席状況を表示、更新ボタンでアップデートされる。</a:t>
            </a:r>
            <a:endParaRPr kumimoji="1" lang="en-US" altLang="ja-JP" sz="900" dirty="0" smtClean="0">
              <a:solidFill>
                <a:schemeClr val="tx1"/>
              </a:solidFill>
              <a:latin typeface="ＭＳ Ｐゴシック" panose="020B0600070205080204" pitchFamily="50" charset="-128"/>
              <a:ea typeface="ＭＳ Ｐゴシック" panose="020B060007020508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　</a:t>
            </a:r>
            <a:r>
              <a:rPr kumimoji="1" lang="en-US" altLang="ja-JP" sz="90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900" dirty="0" smtClean="0">
                <a:solidFill>
                  <a:schemeClr val="tx1"/>
                </a:solidFill>
                <a:latin typeface="ＭＳ Ｐゴシック" panose="020B0600070205080204" pitchFamily="50" charset="-128"/>
                <a:ea typeface="ＭＳ Ｐゴシック" panose="020B0600070205080204" pitchFamily="50" charset="-128"/>
              </a:rPr>
              <a:t>当日が出席日ではない場合、非表示。</a:t>
            </a:r>
          </a:p>
          <a:p>
            <a:pPr marL="0" marR="0" indent="0" algn="l" defTabSz="457200" rtl="0" eaLnBrk="1" fontAlgn="auto" latinLnBrk="0" hangingPunct="1">
              <a:lnSpc>
                <a:spcPct val="100000"/>
              </a:lnSpc>
              <a:spcBef>
                <a:spcPts val="0"/>
              </a:spcBef>
              <a:spcAft>
                <a:spcPts val="0"/>
              </a:spcAft>
              <a:buClrTx/>
              <a:buSzTx/>
              <a:buFontTx/>
              <a:buNone/>
              <a:tabLst/>
              <a:defRPr/>
            </a:pPr>
            <a:endParaRPr lang="ja-JP" altLang="en-US" b="0" dirty="0" smtClean="0">
              <a:latin typeface="メイリオ" panose="020B0604030504040204" pitchFamily="50" charset="-128"/>
              <a:ea typeface="メイリオ" panose="020B0604030504040204" pitchFamily="50" charset="-128"/>
            </a:endParaRPr>
          </a:p>
          <a:p>
            <a:pPr algn="l"/>
            <a:endParaRPr kumimoji="1" lang="ja-JP" altLang="en-US" dirty="0"/>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8</a:t>
            </a:fld>
            <a:endParaRPr kumimoji="1" lang="ja-JP" altLang="en-US"/>
          </a:p>
        </p:txBody>
      </p:sp>
    </p:spTree>
    <p:extLst>
      <p:ext uri="{BB962C8B-B14F-4D97-AF65-F5344CB8AC3E}">
        <p14:creationId xmlns:p14="http://schemas.microsoft.com/office/powerpoint/2010/main" val="195384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00" dirty="0" smtClean="0">
                <a:solidFill>
                  <a:schemeClr val="tx1"/>
                </a:solidFill>
              </a:rPr>
              <a:t>・モバイル対応向けに、メニューボタンでスライドメニューが表示。</a:t>
            </a:r>
            <a:endParaRPr kumimoji="1" lang="ja-JP" altLang="en-US" sz="900" dirty="0">
              <a:solidFill>
                <a:schemeClr val="tx1"/>
              </a:solidFill>
            </a:endParaRPr>
          </a:p>
        </p:txBody>
      </p:sp>
      <p:sp>
        <p:nvSpPr>
          <p:cNvPr id="4" name="スライド番号プレースホルダー 3"/>
          <p:cNvSpPr>
            <a:spLocks noGrp="1"/>
          </p:cNvSpPr>
          <p:nvPr>
            <p:ph type="sldNum" sz="quarter" idx="10"/>
          </p:nvPr>
        </p:nvSpPr>
        <p:spPr/>
        <p:txBody>
          <a:bodyPr/>
          <a:lstStyle/>
          <a:p>
            <a:fld id="{0E05E6A5-0002-9847-BD22-5FA435C663B1}" type="slidenum">
              <a:rPr kumimoji="1" lang="ja-JP" altLang="en-US" smtClean="0"/>
              <a:t>9</a:t>
            </a:fld>
            <a:endParaRPr kumimoji="1" lang="ja-JP" altLang="en-US"/>
          </a:p>
        </p:txBody>
      </p:sp>
    </p:spTree>
    <p:extLst>
      <p:ext uri="{BB962C8B-B14F-4D97-AF65-F5344CB8AC3E}">
        <p14:creationId xmlns:p14="http://schemas.microsoft.com/office/powerpoint/2010/main" val="38833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357979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369080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388836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137720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163046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245057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370797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169912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227071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55491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15353-4186-8742-8408-A971A8BD1C5A}" type="datetimeFigureOut">
              <a:rPr kumimoji="1" lang="ja-JP" altLang="en-US" smtClean="0"/>
              <a:t>2017/12/21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43478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15353-4186-8742-8408-A971A8BD1C5A}" type="datetimeFigureOut">
              <a:rPr kumimoji="1" lang="ja-JP" altLang="en-US" smtClean="0"/>
              <a:t>2017/12/21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EF440-3B49-3846-AF51-63583248B358}" type="slidenum">
              <a:rPr kumimoji="1" lang="ja-JP" altLang="en-US" smtClean="0"/>
              <a:t>‹#›</a:t>
            </a:fld>
            <a:endParaRPr kumimoji="1" lang="ja-JP" altLang="en-US"/>
          </a:p>
        </p:txBody>
      </p:sp>
    </p:spTree>
    <p:extLst>
      <p:ext uri="{BB962C8B-B14F-4D97-AF65-F5344CB8AC3E}">
        <p14:creationId xmlns:p14="http://schemas.microsoft.com/office/powerpoint/2010/main" val="412805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20.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jpe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0" y="1687867"/>
            <a:ext cx="9144000" cy="317519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800" b="1" dirty="0" smtClean="0">
                <a:latin typeface="メイリオ"/>
                <a:ea typeface="メイリオ"/>
                <a:cs typeface="メイリオ"/>
              </a:rPr>
              <a:t>クラウド型顧客管理システム</a:t>
            </a:r>
            <a:endParaRPr lang="en-US" altLang="ja-JP" sz="2800" b="1" dirty="0" smtClean="0">
              <a:latin typeface="メイリオ"/>
              <a:ea typeface="メイリオ"/>
              <a:cs typeface="メイリオ"/>
            </a:endParaRPr>
          </a:p>
          <a:p>
            <a:pPr algn="ctr"/>
            <a:endParaRPr lang="en-US" altLang="ja-JP" sz="2800" b="1" dirty="0" smtClean="0">
              <a:latin typeface="メイリオ"/>
              <a:ea typeface="メイリオ"/>
              <a:cs typeface="メイリオ"/>
            </a:endParaRPr>
          </a:p>
          <a:p>
            <a:pPr algn="ctr"/>
            <a:r>
              <a:rPr lang="en-US" altLang="ja-JP" sz="2800" b="1" dirty="0" smtClean="0">
                <a:latin typeface="メイリオ"/>
                <a:ea typeface="メイリオ"/>
                <a:cs typeface="メイリオ"/>
              </a:rPr>
              <a:t>Phase 1</a:t>
            </a:r>
            <a:endParaRPr lang="en-US" altLang="ja-JP" sz="2800" b="1" dirty="0">
              <a:latin typeface="メイリオ"/>
              <a:ea typeface="メイリオ"/>
              <a:cs typeface="メイリオ"/>
            </a:endParaRPr>
          </a:p>
          <a:p>
            <a:pPr algn="ctr"/>
            <a:endParaRPr lang="en-US" altLang="ja-JP" sz="2800" b="1" dirty="0">
              <a:latin typeface="メイリオ"/>
              <a:ea typeface="メイリオ"/>
              <a:cs typeface="メイリオ"/>
            </a:endParaRPr>
          </a:p>
          <a:p>
            <a:pPr algn="ctr"/>
            <a:r>
              <a:rPr lang="ja-JP" altLang="en-US" sz="2000" b="1" dirty="0" smtClean="0">
                <a:latin typeface="メイリオ"/>
                <a:ea typeface="メイリオ"/>
                <a:cs typeface="メイリオ"/>
              </a:rPr>
              <a:t>フロント仕様書</a:t>
            </a:r>
            <a:endParaRPr lang="ja-JP" altLang="en-US" sz="2000" b="1" dirty="0">
              <a:latin typeface="メイリオ"/>
              <a:ea typeface="メイリオ"/>
              <a:cs typeface="メイリオ"/>
            </a:endParaRPr>
          </a:p>
        </p:txBody>
      </p:sp>
      <p:grpSp>
        <p:nvGrpSpPr>
          <p:cNvPr id="4" name="Group 4"/>
          <p:cNvGrpSpPr>
            <a:grpSpLocks/>
          </p:cNvGrpSpPr>
          <p:nvPr/>
        </p:nvGrpSpPr>
        <p:grpSpPr bwMode="auto">
          <a:xfrm>
            <a:off x="3454155" y="5474766"/>
            <a:ext cx="2179340" cy="641607"/>
            <a:chOff x="3107" y="845"/>
            <a:chExt cx="1860" cy="544"/>
          </a:xfrm>
        </p:grpSpPr>
        <p:sp>
          <p:nvSpPr>
            <p:cNvPr id="5" name="Rectangle 5"/>
            <p:cNvSpPr>
              <a:spLocks noChangeArrowheads="1"/>
            </p:cNvSpPr>
            <p:nvPr/>
          </p:nvSpPr>
          <p:spPr bwMode="auto">
            <a:xfrm>
              <a:off x="3107" y="845"/>
              <a:ext cx="1860" cy="5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2" y="845"/>
              <a:ext cx="1435"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 name="図 1" descr="スクリーンショット 2014-12-23 15.47.2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3600" y="153430"/>
            <a:ext cx="1762838" cy="1334562"/>
          </a:xfrm>
          <a:prstGeom prst="rect">
            <a:avLst/>
          </a:prstGeom>
        </p:spPr>
      </p:pic>
      <p:sp>
        <p:nvSpPr>
          <p:cNvPr id="3" name="正方形/長方形 2"/>
          <p:cNvSpPr/>
          <p:nvPr/>
        </p:nvSpPr>
        <p:spPr>
          <a:xfrm>
            <a:off x="8244408" y="1008160"/>
            <a:ext cx="432048"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1D930C5E-8EAE-48CF-86F8-C0A5611F23A8}" type="slidenum">
              <a:rPr kumimoji="1" lang="ja-JP" altLang="en-US" smtClean="0"/>
              <a:t>1</a:t>
            </a:fld>
            <a:endParaRPr kumimoji="1" lang="ja-JP" altLang="en-US"/>
          </a:p>
        </p:txBody>
      </p:sp>
      <p:sp>
        <p:nvSpPr>
          <p:cNvPr id="9" name="テキスト ボックス 8"/>
          <p:cNvSpPr txBox="1"/>
          <p:nvPr/>
        </p:nvSpPr>
        <p:spPr>
          <a:xfrm>
            <a:off x="7395099" y="4942106"/>
            <a:ext cx="1748901" cy="707886"/>
          </a:xfrm>
          <a:prstGeom prst="rect">
            <a:avLst/>
          </a:prstGeom>
          <a:noFill/>
        </p:spPr>
        <p:txBody>
          <a:bodyPr wrap="square" rtlCol="0">
            <a:spAutoFit/>
          </a:bodyPr>
          <a:lstStyle/>
          <a:p>
            <a:r>
              <a:rPr kumimoji="1" lang="en-US" altLang="ja-JP" sz="1000" dirty="0" smtClean="0">
                <a:latin typeface="メイリオ" panose="020B0604030504040204" pitchFamily="50" charset="-128"/>
                <a:ea typeface="メイリオ" panose="020B0604030504040204" pitchFamily="50" charset="-128"/>
              </a:rPr>
              <a:t>2017</a:t>
            </a:r>
            <a:r>
              <a:rPr kumimoji="1" lang="ja-JP" altLang="en-US" sz="1000" dirty="0" smtClean="0">
                <a:latin typeface="メイリオ" panose="020B0604030504040204" pitchFamily="50" charset="-128"/>
                <a:ea typeface="メイリオ" panose="020B0604030504040204" pitchFamily="50" charset="-128"/>
              </a:rPr>
              <a:t>年</a:t>
            </a:r>
            <a:r>
              <a:rPr kumimoji="1" lang="en-US" altLang="ja-JP" sz="1000" dirty="0" smtClean="0">
                <a:latin typeface="メイリオ" panose="020B0604030504040204" pitchFamily="50" charset="-128"/>
                <a:ea typeface="メイリオ" panose="020B0604030504040204" pitchFamily="50" charset="-128"/>
              </a:rPr>
              <a:t>11</a:t>
            </a:r>
            <a:r>
              <a:rPr kumimoji="1" lang="ja-JP" altLang="en-US" sz="1000" dirty="0" smtClean="0">
                <a:latin typeface="メイリオ" panose="020B0604030504040204" pitchFamily="50" charset="-128"/>
                <a:ea typeface="メイリオ" panose="020B0604030504040204" pitchFamily="50" charset="-128"/>
              </a:rPr>
              <a:t>月</a:t>
            </a:r>
            <a:endParaRPr kumimoji="1" lang="en-US" altLang="ja-JP" sz="1000" dirty="0" smtClean="0">
              <a:latin typeface="メイリオ" panose="020B0604030504040204" pitchFamily="50" charset="-128"/>
              <a:ea typeface="メイリオ" panose="020B0604030504040204" pitchFamily="50" charset="-128"/>
            </a:endParaRPr>
          </a:p>
          <a:p>
            <a:r>
              <a:rPr lang="en-US" altLang="ja-JP" sz="1000" dirty="0">
                <a:latin typeface="メイリオ" panose="020B0604030504040204" pitchFamily="50" charset="-128"/>
                <a:ea typeface="メイリオ" panose="020B0604030504040204" pitchFamily="50" charset="-128"/>
              </a:rPr>
              <a:t>Phase</a:t>
            </a:r>
            <a:r>
              <a:rPr lang="ja-JP" altLang="en-US" sz="1000" dirty="0">
                <a:latin typeface="メイリオ" panose="020B0604030504040204" pitchFamily="50" charset="-128"/>
                <a:ea typeface="メイリオ" panose="020B0604030504040204" pitchFamily="50" charset="-128"/>
              </a:rPr>
              <a:t>毎・初版</a:t>
            </a:r>
            <a:endParaRPr lang="en-US" altLang="ja-JP" sz="1000" dirty="0">
              <a:latin typeface="メイリオ" panose="020B0604030504040204" pitchFamily="50" charset="-128"/>
              <a:ea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endParaRPr>
          </a:p>
          <a:p>
            <a:r>
              <a:rPr lang="en-US" altLang="ja-JP" sz="1000" dirty="0">
                <a:latin typeface="メイリオ" panose="020B0604030504040204" pitchFamily="50" charset="-128"/>
                <a:ea typeface="メイリオ" panose="020B0604030504040204" pitchFamily="50" charset="-128"/>
              </a:rPr>
              <a:t>2017</a:t>
            </a:r>
            <a:r>
              <a:rPr lang="ja-JP" altLang="en-US" sz="1000" dirty="0" smtClean="0">
                <a:latin typeface="メイリオ" panose="020B0604030504040204" pitchFamily="50" charset="-128"/>
                <a:ea typeface="メイリオ" panose="020B0604030504040204" pitchFamily="50" charset="-128"/>
              </a:rPr>
              <a:t>年</a:t>
            </a:r>
            <a:r>
              <a:rPr lang="en-US" altLang="ja-JP" sz="1000" dirty="0" smtClean="0">
                <a:latin typeface="メイリオ" panose="020B0604030504040204" pitchFamily="50" charset="-128"/>
                <a:ea typeface="メイリオ" panose="020B0604030504040204" pitchFamily="50" charset="-128"/>
              </a:rPr>
              <a:t>12</a:t>
            </a:r>
            <a:r>
              <a:rPr lang="ja-JP" altLang="en-US" sz="1000" dirty="0" smtClean="0">
                <a:latin typeface="メイリオ" panose="020B0604030504040204" pitchFamily="50" charset="-128"/>
                <a:ea typeface="メイリオ" panose="020B0604030504040204" pitchFamily="50" charset="-128"/>
              </a:rPr>
              <a:t>月</a:t>
            </a:r>
            <a:r>
              <a:rPr lang="en-US" altLang="ja-JP" sz="1000" dirty="0" smtClean="0">
                <a:latin typeface="メイリオ" panose="020B0604030504040204" pitchFamily="50" charset="-128"/>
                <a:ea typeface="メイリオ" panose="020B0604030504040204" pitchFamily="50" charset="-128"/>
              </a:rPr>
              <a:t>21</a:t>
            </a:r>
            <a:r>
              <a:rPr lang="ja-JP" altLang="en-US" sz="1000" dirty="0" smtClean="0">
                <a:latin typeface="メイリオ" panose="020B0604030504040204" pitchFamily="50" charset="-128"/>
                <a:ea typeface="メイリオ" panose="020B0604030504040204" pitchFamily="50" charset="-128"/>
              </a:rPr>
              <a:t>日更新</a:t>
            </a:r>
            <a:r>
              <a:rPr kumimoji="1" lang="ja-JP" altLang="en-US" sz="1000" dirty="0" smtClean="0">
                <a:latin typeface="メイリオ" panose="020B0604030504040204" pitchFamily="50" charset="-128"/>
                <a:ea typeface="メイリオ" panose="020B0604030504040204" pitchFamily="50" charset="-128"/>
              </a:rPr>
              <a:t>　</a:t>
            </a:r>
            <a:endParaRPr kumimoji="1" lang="en-US" altLang="ja-JP" sz="1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1162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正方形/長方形 114"/>
          <p:cNvSpPr/>
          <p:nvPr/>
        </p:nvSpPr>
        <p:spPr>
          <a:xfrm>
            <a:off x="1421627" y="826098"/>
            <a:ext cx="3499946" cy="414018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5" name="グループ化 14"/>
          <p:cNvGrpSpPr/>
          <p:nvPr/>
        </p:nvGrpSpPr>
        <p:grpSpPr>
          <a:xfrm>
            <a:off x="1474836" y="2414483"/>
            <a:ext cx="3363683" cy="1715732"/>
            <a:chOff x="995526" y="2290191"/>
            <a:chExt cx="3363683" cy="1715732"/>
          </a:xfrm>
        </p:grpSpPr>
        <p:pic>
          <p:nvPicPr>
            <p:cNvPr id="143" name="Picture 2" descr="C:\Users\onion039-pc\Desktop\月曜はじまり・標準色・A4ヨコ_2017.png"/>
            <p:cNvPicPr>
              <a:picLocks noChangeAspect="1" noChangeArrowheads="1"/>
            </p:cNvPicPr>
            <p:nvPr/>
          </p:nvPicPr>
          <p:blipFill rotWithShape="1">
            <a:blip r:embed="rId3">
              <a:extLst>
                <a:ext uri="{28A0092B-C50C-407E-A947-70E740481C1C}">
                  <a14:useLocalDpi xmlns:a14="http://schemas.microsoft.com/office/drawing/2010/main" val="0"/>
                </a:ext>
              </a:extLst>
            </a:blip>
            <a:srcRect l="83961" t="11634"/>
            <a:stretch/>
          </p:blipFill>
          <p:spPr bwMode="auto">
            <a:xfrm>
              <a:off x="995526" y="2294703"/>
              <a:ext cx="540297" cy="17112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onion039-pc\Desktop\月曜はじまり・標準色・A4ヨコ_2017.png"/>
            <p:cNvPicPr>
              <a:picLocks noChangeAspect="1" noChangeArrowheads="1"/>
            </p:cNvPicPr>
            <p:nvPr/>
          </p:nvPicPr>
          <p:blipFill rotWithShape="1">
            <a:blip r:embed="rId3">
              <a:extLst>
                <a:ext uri="{28A0092B-C50C-407E-A947-70E740481C1C}">
                  <a14:useLocalDpi xmlns:a14="http://schemas.microsoft.com/office/drawing/2010/main" val="0"/>
                </a:ext>
              </a:extLst>
            </a:blip>
            <a:srcRect t="11634" r="14940"/>
            <a:stretch/>
          </p:blipFill>
          <p:spPr bwMode="auto">
            <a:xfrm>
              <a:off x="1493809" y="2290191"/>
              <a:ext cx="2865400" cy="1711220"/>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正方形/長方形 192"/>
          <p:cNvSpPr/>
          <p:nvPr/>
        </p:nvSpPr>
        <p:spPr>
          <a:xfrm>
            <a:off x="1558062" y="3313558"/>
            <a:ext cx="3243276" cy="155009"/>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テスト</a:t>
            </a:r>
            <a:endParaRPr kumimoji="1" lang="ja-JP" altLang="en-US" sz="900" b="1" dirty="0">
              <a:latin typeface="メイリオ" panose="020B0604030504040204" pitchFamily="50" charset="-128"/>
              <a:ea typeface="メイリオ" panose="020B0604030504040204" pitchFamily="50" charset="-128"/>
            </a:endParaRPr>
          </a:p>
        </p:txBody>
      </p:sp>
      <p:sp>
        <p:nvSpPr>
          <p:cNvPr id="140" name="角丸四角形 139"/>
          <p:cNvSpPr/>
          <p:nvPr/>
        </p:nvSpPr>
        <p:spPr>
          <a:xfrm>
            <a:off x="1646820" y="4236104"/>
            <a:ext cx="2987283" cy="193121"/>
          </a:xfrm>
          <a:prstGeom prst="roundRect">
            <a:avLst>
              <a:gd name="adj" fmla="val 50000"/>
            </a:avLst>
          </a:prstGeom>
          <a:solidFill>
            <a:schemeClr val="accent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kumimoji="1" lang="ja-JP" altLang="en-US" sz="1200" b="1" dirty="0" smtClean="0">
                <a:latin typeface="メイリオ" panose="020B0604030504040204" pitchFamily="50" charset="-128"/>
                <a:ea typeface="メイリオ" panose="020B0604030504040204" pitchFamily="50" charset="-128"/>
              </a:rPr>
              <a:t>あと </a:t>
            </a:r>
            <a:r>
              <a:rPr kumimoji="1" lang="en-US" altLang="ja-JP" sz="1200" b="1" dirty="0" smtClean="0">
                <a:latin typeface="メイリオ" panose="020B0604030504040204" pitchFamily="50" charset="-128"/>
                <a:ea typeface="メイリオ" panose="020B0604030504040204" pitchFamily="50" charset="-128"/>
              </a:rPr>
              <a:t>1</a:t>
            </a:r>
            <a:r>
              <a:rPr kumimoji="1" lang="ja-JP" altLang="en-US" sz="1200" b="1" dirty="0" smtClean="0">
                <a:latin typeface="メイリオ" panose="020B0604030504040204" pitchFamily="50" charset="-128"/>
                <a:ea typeface="メイリオ" panose="020B0604030504040204" pitchFamily="50" charset="-128"/>
              </a:rPr>
              <a:t> 回振替できます。</a:t>
            </a:r>
            <a:endParaRPr kumimoji="1" lang="ja-JP" altLang="en-US" sz="1200" b="1"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8681" y="6469409"/>
            <a:ext cx="1081172" cy="365125"/>
          </a:xfrm>
        </p:spPr>
        <p:txBody>
          <a:bodyPr/>
          <a:lstStyle/>
          <a:p>
            <a:fld id="{1D930C5E-8EAE-48CF-86F8-C0A5611F23A8}" type="slidenum">
              <a:rPr kumimoji="1" lang="ja-JP" altLang="en-US" smtClean="0"/>
              <a:t>10</a:t>
            </a:fld>
            <a:endParaRPr kumimoji="1" lang="ja-JP" altLang="en-US" dirty="0"/>
          </a:p>
        </p:txBody>
      </p:sp>
      <p:pic>
        <p:nvPicPr>
          <p:cNvPr id="6" name="Picture 2" descr="http://hanamigawa-swim.jp/wp-content/themes/hanamigawa/images/low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4" name="正方形/長方形 113"/>
          <p:cNvSpPr/>
          <p:nvPr/>
        </p:nvSpPr>
        <p:spPr>
          <a:xfrm>
            <a:off x="919950" y="521998"/>
            <a:ext cx="1915909"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■欠席･振替申請</a:t>
            </a:r>
            <a:endParaRPr lang="ja-JP" altLang="en-US" b="1" dirty="0">
              <a:latin typeface="メイリオ" panose="020B0604030504040204" pitchFamily="50" charset="-128"/>
              <a:ea typeface="メイリオ" panose="020B0604030504040204" pitchFamily="50" charset="-128"/>
            </a:endParaRPr>
          </a:p>
        </p:txBody>
      </p:sp>
      <p:sp>
        <p:nvSpPr>
          <p:cNvPr id="138" name="正方形/長方形 137"/>
          <p:cNvSpPr/>
          <p:nvPr/>
        </p:nvSpPr>
        <p:spPr>
          <a:xfrm>
            <a:off x="1394433" y="1271248"/>
            <a:ext cx="1184940"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欠席･振替申請</a:t>
            </a:r>
            <a:endParaRPr lang="ja-JP" altLang="en-US" sz="1200" b="1" dirty="0">
              <a:latin typeface="メイリオ" panose="020B0604030504040204" pitchFamily="50" charset="-128"/>
              <a:ea typeface="メイリオ" panose="020B0604030504040204" pitchFamily="50" charset="-128"/>
            </a:endParaRPr>
          </a:p>
        </p:txBody>
      </p:sp>
      <p:pic>
        <p:nvPicPr>
          <p:cNvPr id="139" name="Picture 2" descr="http://hanamigawa-swim.jp/wp-content/themes/hanamigawa/images/low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912" y="866399"/>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41" name="角丸四角形 140"/>
          <p:cNvSpPr/>
          <p:nvPr/>
        </p:nvSpPr>
        <p:spPr>
          <a:xfrm>
            <a:off x="4241008" y="901280"/>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42" name="正方形/長方形 141"/>
          <p:cNvSpPr/>
          <p:nvPr/>
        </p:nvSpPr>
        <p:spPr>
          <a:xfrm>
            <a:off x="1421627" y="1180494"/>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42" name="正方形/長方形 41"/>
          <p:cNvSpPr/>
          <p:nvPr/>
        </p:nvSpPr>
        <p:spPr>
          <a:xfrm>
            <a:off x="1491412" y="1544848"/>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●ジュニアコース　週１回</a:t>
            </a:r>
            <a:endParaRPr lang="en-US" altLang="ja-JP" sz="900" b="1" dirty="0" smtClean="0">
              <a:latin typeface="メイリオ" panose="020B0604030504040204" pitchFamily="50" charset="-128"/>
              <a:ea typeface="メイリオ" panose="020B0604030504040204" pitchFamily="50" charset="-128"/>
            </a:endParaRPr>
          </a:p>
        </p:txBody>
      </p:sp>
      <p:sp>
        <p:nvSpPr>
          <p:cNvPr id="45" name="円/楕円 44"/>
          <p:cNvSpPr/>
          <p:nvPr/>
        </p:nvSpPr>
        <p:spPr>
          <a:xfrm>
            <a:off x="3132113" y="3526607"/>
            <a:ext cx="171137" cy="180907"/>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000" b="1" dirty="0" smtClean="0">
                <a:solidFill>
                  <a:srgbClr val="002060"/>
                </a:solidFill>
                <a:latin typeface="メイリオ" panose="020B0604030504040204" pitchFamily="50" charset="-128"/>
                <a:ea typeface="メイリオ" panose="020B0604030504040204" pitchFamily="50" charset="-128"/>
              </a:rPr>
              <a:t>休</a:t>
            </a:r>
            <a:endParaRPr kumimoji="1" lang="ja-JP" altLang="en-US" sz="1000" b="1" dirty="0">
              <a:solidFill>
                <a:srgbClr val="002060"/>
              </a:solidFill>
              <a:latin typeface="メイリオ" panose="020B0604030504040204" pitchFamily="50" charset="-128"/>
              <a:ea typeface="メイリオ" panose="020B0604030504040204" pitchFamily="50" charset="-128"/>
            </a:endParaRPr>
          </a:p>
        </p:txBody>
      </p:sp>
      <p:sp>
        <p:nvSpPr>
          <p:cNvPr id="46" name="円/楕円 45"/>
          <p:cNvSpPr/>
          <p:nvPr/>
        </p:nvSpPr>
        <p:spPr>
          <a:xfrm>
            <a:off x="3132113" y="3834607"/>
            <a:ext cx="171137" cy="180907"/>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1000" b="1" dirty="0" smtClean="0">
                <a:solidFill>
                  <a:srgbClr val="002060"/>
                </a:solidFill>
                <a:latin typeface="メイリオ" panose="020B0604030504040204" pitchFamily="50" charset="-128"/>
                <a:ea typeface="メイリオ" panose="020B0604030504040204" pitchFamily="50" charset="-128"/>
              </a:rPr>
              <a:t>C</a:t>
            </a:r>
            <a:endParaRPr kumimoji="1" lang="ja-JP" altLang="en-US" sz="1000" b="1" dirty="0">
              <a:solidFill>
                <a:srgbClr val="002060"/>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083988" y="2871466"/>
            <a:ext cx="298381" cy="295610"/>
          </a:xfrm>
          <a:prstGeom prst="rect">
            <a:avLst/>
          </a:prstGeom>
          <a:solidFill>
            <a:schemeClr val="tx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メイリオ" panose="020B0604030504040204" pitchFamily="50" charset="-128"/>
                <a:ea typeface="メイリオ" panose="020B0604030504040204" pitchFamily="50" charset="-128"/>
              </a:rPr>
              <a:t>出</a:t>
            </a:r>
            <a:endParaRPr kumimoji="1" lang="ja-JP" altLang="en-US" sz="1400" b="1" dirty="0">
              <a:latin typeface="メイリオ" panose="020B0604030504040204" pitchFamily="50" charset="-128"/>
              <a:ea typeface="メイリオ" panose="020B0604030504040204" pitchFamily="50" charset="-128"/>
            </a:endParaRPr>
          </a:p>
        </p:txBody>
      </p:sp>
      <p:sp>
        <p:nvSpPr>
          <p:cNvPr id="48" name="正方形/長方形 47"/>
          <p:cNvSpPr/>
          <p:nvPr/>
        </p:nvSpPr>
        <p:spPr>
          <a:xfrm>
            <a:off x="3078462" y="3190921"/>
            <a:ext cx="298381" cy="295610"/>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メイリオ" panose="020B0604030504040204" pitchFamily="50" charset="-128"/>
                <a:ea typeface="メイリオ" panose="020B0604030504040204" pitchFamily="50" charset="-128"/>
              </a:rPr>
              <a:t>休</a:t>
            </a:r>
            <a:endParaRPr kumimoji="1" lang="ja-JP" altLang="en-US" sz="1400" b="1"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656764" y="4312755"/>
            <a:ext cx="3134191" cy="400110"/>
          </a:xfrm>
          <a:prstGeom prst="rect">
            <a:avLst/>
          </a:prstGeom>
          <a:noFill/>
        </p:spPr>
        <p:txBody>
          <a:bodyPr wrap="none" rtlCol="0">
            <a:spAutoFit/>
          </a:bodyPr>
          <a:lstStyle/>
          <a:p>
            <a:endParaRPr lang="en-US" altLang="ja-JP" sz="1000" dirty="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振替日を　　　　の</a:t>
            </a:r>
            <a:r>
              <a:rPr lang="ja-JP" altLang="en-US" sz="1000" dirty="0">
                <a:latin typeface="メイリオ" panose="020B0604030504040204" pitchFamily="50" charset="-128"/>
                <a:ea typeface="メイリオ" panose="020B0604030504040204" pitchFamily="50" charset="-128"/>
              </a:rPr>
              <a:t>なか</a:t>
            </a:r>
            <a:r>
              <a:rPr lang="ja-JP" altLang="en-US" sz="1000" dirty="0" smtClean="0">
                <a:latin typeface="メイリオ" panose="020B0604030504040204" pitchFamily="50" charset="-128"/>
                <a:ea typeface="メイリオ" panose="020B0604030504040204" pitchFamily="50" charset="-128"/>
              </a:rPr>
              <a:t>からタップしてください。</a:t>
            </a:r>
            <a:endParaRPr kumimoji="1" lang="ja-JP" altLang="en-US" sz="10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3608554" y="3190921"/>
            <a:ext cx="253184" cy="276360"/>
          </a:xfrm>
          <a:prstGeom prst="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テキスト ボックス 11"/>
          <p:cNvSpPr txBox="1"/>
          <p:nvPr/>
        </p:nvSpPr>
        <p:spPr>
          <a:xfrm>
            <a:off x="2669204" y="1795114"/>
            <a:ext cx="947695" cy="261610"/>
          </a:xfrm>
          <a:prstGeom prst="rect">
            <a:avLst/>
          </a:prstGeom>
          <a:noFill/>
        </p:spPr>
        <p:txBody>
          <a:bodyPr wrap="none" rtlCol="0">
            <a:spAutoFit/>
          </a:bodyPr>
          <a:lstStyle/>
          <a:p>
            <a:r>
              <a:rPr kumimoji="1" lang="en-US" altLang="ja-JP" sz="1100" b="1" dirty="0" smtClean="0">
                <a:latin typeface="メイリオ" panose="020B0604030504040204" pitchFamily="50" charset="-128"/>
                <a:ea typeface="メイリオ" panose="020B0604030504040204" pitchFamily="50" charset="-128"/>
              </a:rPr>
              <a:t>2017</a:t>
            </a:r>
            <a:r>
              <a:rPr kumimoji="1" lang="ja-JP" altLang="en-US" sz="1100" b="1" dirty="0" smtClean="0">
                <a:latin typeface="メイリオ" panose="020B0604030504040204" pitchFamily="50" charset="-128"/>
                <a:ea typeface="メイリオ" panose="020B0604030504040204" pitchFamily="50" charset="-128"/>
              </a:rPr>
              <a:t>年</a:t>
            </a:r>
            <a:r>
              <a:rPr kumimoji="1" lang="en-US" altLang="ja-JP" sz="1100" b="1" dirty="0" smtClean="0">
                <a:latin typeface="メイリオ" panose="020B0604030504040204" pitchFamily="50" charset="-128"/>
                <a:ea typeface="メイリオ" panose="020B0604030504040204" pitchFamily="50" charset="-128"/>
              </a:rPr>
              <a:t>9</a:t>
            </a:r>
            <a:r>
              <a:rPr kumimoji="1" lang="ja-JP" altLang="en-US" sz="1100" b="1" dirty="0" smtClean="0">
                <a:latin typeface="メイリオ" panose="020B0604030504040204" pitchFamily="50" charset="-128"/>
                <a:ea typeface="メイリオ" panose="020B0604030504040204" pitchFamily="50" charset="-128"/>
              </a:rPr>
              <a:t>月</a:t>
            </a:r>
            <a:endParaRPr kumimoji="1" lang="ja-JP" altLang="en-US" sz="1100" b="1" dirty="0">
              <a:latin typeface="メイリオ" panose="020B0604030504040204" pitchFamily="50" charset="-128"/>
              <a:ea typeface="メイリオ" panose="020B0604030504040204" pitchFamily="50" charset="-128"/>
            </a:endParaRPr>
          </a:p>
        </p:txBody>
      </p:sp>
      <p:sp>
        <p:nvSpPr>
          <p:cNvPr id="52" name="右矢印 51"/>
          <p:cNvSpPr/>
          <p:nvPr/>
        </p:nvSpPr>
        <p:spPr>
          <a:xfrm>
            <a:off x="4673730" y="1750581"/>
            <a:ext cx="169123" cy="268575"/>
          </a:xfrm>
          <a:prstGeom prst="rightArrow">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右矢印 52"/>
          <p:cNvSpPr/>
          <p:nvPr/>
        </p:nvSpPr>
        <p:spPr>
          <a:xfrm rot="10800000">
            <a:off x="1502575" y="1761407"/>
            <a:ext cx="169123" cy="268575"/>
          </a:xfrm>
          <a:prstGeom prst="rightArrow">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4262864" y="1781988"/>
            <a:ext cx="486030" cy="246221"/>
          </a:xfrm>
          <a:prstGeom prst="rect">
            <a:avLst/>
          </a:prstGeom>
        </p:spPr>
        <p:txBody>
          <a:bodyPr wrap="none">
            <a:spAutoFit/>
          </a:bodyPr>
          <a:lstStyle/>
          <a:p>
            <a:r>
              <a:rPr lang="en-US" altLang="ja-JP" sz="1000" u="sng" dirty="0" smtClean="0">
                <a:solidFill>
                  <a:schemeClr val="tx2"/>
                </a:solidFill>
                <a:latin typeface="メイリオ" panose="020B0604030504040204" pitchFamily="50" charset="-128"/>
                <a:ea typeface="メイリオ" panose="020B0604030504040204" pitchFamily="50" charset="-128"/>
              </a:rPr>
              <a:t>10</a:t>
            </a:r>
            <a:r>
              <a:rPr lang="ja-JP" altLang="en-US" sz="1000" u="sng" dirty="0" smtClean="0">
                <a:solidFill>
                  <a:schemeClr val="tx2"/>
                </a:solidFill>
                <a:latin typeface="メイリオ" panose="020B0604030504040204" pitchFamily="50" charset="-128"/>
                <a:ea typeface="メイリオ" panose="020B0604030504040204" pitchFamily="50" charset="-128"/>
              </a:rPr>
              <a:t>月</a:t>
            </a:r>
            <a:endParaRPr lang="ja-JP" altLang="en-US" sz="1000" u="sng" dirty="0">
              <a:solidFill>
                <a:schemeClr val="tx2"/>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1640051" y="1792027"/>
            <a:ext cx="393056" cy="246221"/>
          </a:xfrm>
          <a:prstGeom prst="rect">
            <a:avLst/>
          </a:prstGeom>
        </p:spPr>
        <p:txBody>
          <a:bodyPr wrap="none">
            <a:spAutoFit/>
          </a:bodyPr>
          <a:lstStyle/>
          <a:p>
            <a:r>
              <a:rPr lang="en-US" altLang="ja-JP" sz="1000" u="sng" dirty="0" smtClean="0">
                <a:solidFill>
                  <a:schemeClr val="tx2"/>
                </a:solidFill>
                <a:latin typeface="メイリオ" panose="020B0604030504040204" pitchFamily="50" charset="-128"/>
                <a:ea typeface="メイリオ" panose="020B0604030504040204" pitchFamily="50" charset="-128"/>
              </a:rPr>
              <a:t>8</a:t>
            </a:r>
            <a:r>
              <a:rPr lang="ja-JP" altLang="en-US" sz="1000" u="sng" dirty="0" smtClean="0">
                <a:solidFill>
                  <a:schemeClr val="tx2"/>
                </a:solidFill>
                <a:latin typeface="メイリオ" panose="020B0604030504040204" pitchFamily="50" charset="-128"/>
                <a:ea typeface="メイリオ" panose="020B0604030504040204" pitchFamily="50" charset="-128"/>
              </a:rPr>
              <a:t>月</a:t>
            </a:r>
            <a:endParaRPr lang="ja-JP" altLang="en-US" sz="1000" u="sng" dirty="0">
              <a:solidFill>
                <a:schemeClr val="tx2"/>
              </a:solidFill>
              <a:latin typeface="メイリオ" panose="020B0604030504040204" pitchFamily="50" charset="-128"/>
              <a:ea typeface="メイリオ" panose="020B0604030504040204" pitchFamily="50" charset="-128"/>
            </a:endParaRPr>
          </a:p>
        </p:txBody>
      </p:sp>
      <p:sp>
        <p:nvSpPr>
          <p:cNvPr id="58" name="円/楕円 57"/>
          <p:cNvSpPr/>
          <p:nvPr/>
        </p:nvSpPr>
        <p:spPr>
          <a:xfrm>
            <a:off x="4010775" y="3566616"/>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59" name="円/楕円 58"/>
          <p:cNvSpPr/>
          <p:nvPr/>
        </p:nvSpPr>
        <p:spPr>
          <a:xfrm>
            <a:off x="4018800" y="3863391"/>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1" name="円/楕円 60"/>
          <p:cNvSpPr/>
          <p:nvPr/>
        </p:nvSpPr>
        <p:spPr>
          <a:xfrm>
            <a:off x="4413080" y="3244123"/>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2" name="円/楕円 61"/>
          <p:cNvSpPr/>
          <p:nvPr/>
        </p:nvSpPr>
        <p:spPr>
          <a:xfrm>
            <a:off x="4455579" y="3853766"/>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3" name="円/楕円 62"/>
          <p:cNvSpPr/>
          <p:nvPr/>
        </p:nvSpPr>
        <p:spPr>
          <a:xfrm>
            <a:off x="3513556" y="3566615"/>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4" name="円/楕円 63"/>
          <p:cNvSpPr/>
          <p:nvPr/>
        </p:nvSpPr>
        <p:spPr>
          <a:xfrm>
            <a:off x="3521581" y="3863390"/>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5" name="円/楕円 64"/>
          <p:cNvSpPr/>
          <p:nvPr/>
        </p:nvSpPr>
        <p:spPr>
          <a:xfrm>
            <a:off x="2300762" y="4469067"/>
            <a:ext cx="364460" cy="234019"/>
          </a:xfrm>
          <a:prstGeom prst="ellipse">
            <a:avLst/>
          </a:prstGeom>
          <a:solidFill>
            <a:schemeClr val="bg1"/>
          </a:solidFill>
          <a:ln>
            <a:solidFill>
              <a:schemeClr val="accent1">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accent1">
                    <a:lumMod val="60000"/>
                    <a:lumOff val="40000"/>
                  </a:schemeClr>
                </a:solidFill>
                <a:latin typeface="メイリオ" panose="020B0604030504040204" pitchFamily="50" charset="-128"/>
                <a:ea typeface="メイリオ" panose="020B0604030504040204" pitchFamily="50" charset="-128"/>
              </a:rPr>
              <a:t>振替</a:t>
            </a:r>
            <a:endParaRPr lang="en-US" altLang="ja-JP" sz="700" b="1" dirty="0" smtClean="0">
              <a:solidFill>
                <a:schemeClr val="accent1">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sz="700" b="1" dirty="0">
                <a:solidFill>
                  <a:schemeClr val="accent1">
                    <a:lumMod val="60000"/>
                    <a:lumOff val="40000"/>
                  </a:schemeClr>
                </a:solidFill>
                <a:latin typeface="メイリオ" panose="020B0604030504040204" pitchFamily="50" charset="-128"/>
                <a:ea typeface="メイリオ" panose="020B0604030504040204" pitchFamily="50" charset="-128"/>
              </a:rPr>
              <a:t>可能</a:t>
            </a:r>
          </a:p>
        </p:txBody>
      </p:sp>
      <p:sp>
        <p:nvSpPr>
          <p:cNvPr id="66" name="テキスト ボックス 65"/>
          <p:cNvSpPr txBox="1"/>
          <p:nvPr/>
        </p:nvSpPr>
        <p:spPr>
          <a:xfrm>
            <a:off x="1502926" y="4723600"/>
            <a:ext cx="3518912"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出席予定日をお休みする際は日付をタップしてください。</a:t>
            </a:r>
            <a:endParaRPr kumimoji="1" lang="ja-JP" altLang="en-US" sz="1000" dirty="0">
              <a:latin typeface="メイリオ" panose="020B0604030504040204" pitchFamily="50" charset="-128"/>
              <a:ea typeface="メイリオ" panose="020B0604030504040204" pitchFamily="50" charset="-128"/>
            </a:endParaRPr>
          </a:p>
        </p:txBody>
      </p:sp>
      <p:sp>
        <p:nvSpPr>
          <p:cNvPr id="14" name="正方形/長方形 13"/>
          <p:cNvSpPr/>
          <p:nvPr/>
        </p:nvSpPr>
        <p:spPr>
          <a:xfrm>
            <a:off x="3017819" y="3672810"/>
            <a:ext cx="410690" cy="184666"/>
          </a:xfrm>
          <a:prstGeom prst="rect">
            <a:avLst/>
          </a:prstGeom>
        </p:spPr>
        <p:txBody>
          <a:bodyPr wrap="none">
            <a:spAutoFit/>
          </a:bodyPr>
          <a:lstStyle/>
          <a:p>
            <a:r>
              <a:rPr lang="en-US" altLang="ja-JP" sz="600" dirty="0" smtClean="0">
                <a:latin typeface="メイリオ" panose="020B0604030504040204" pitchFamily="50" charset="-128"/>
                <a:ea typeface="メイリオ" panose="020B0604030504040204" pitchFamily="50" charset="-128"/>
              </a:rPr>
              <a:t>15:55</a:t>
            </a:r>
            <a:endParaRPr lang="ja-JP" altLang="en-US" sz="600" dirty="0"/>
          </a:p>
        </p:txBody>
      </p:sp>
      <p:sp>
        <p:nvSpPr>
          <p:cNvPr id="69" name="正方形/長方形 68"/>
          <p:cNvSpPr/>
          <p:nvPr/>
        </p:nvSpPr>
        <p:spPr>
          <a:xfrm>
            <a:off x="3016219" y="3979210"/>
            <a:ext cx="410690" cy="184666"/>
          </a:xfrm>
          <a:prstGeom prst="rect">
            <a:avLst/>
          </a:prstGeom>
        </p:spPr>
        <p:txBody>
          <a:bodyPr wrap="none">
            <a:spAutoFit/>
          </a:bodyPr>
          <a:lstStyle/>
          <a:p>
            <a:r>
              <a:rPr lang="en-US" altLang="ja-JP" sz="600" dirty="0" smtClean="0">
                <a:latin typeface="メイリオ" panose="020B0604030504040204" pitchFamily="50" charset="-128"/>
                <a:ea typeface="メイリオ" panose="020B0604030504040204" pitchFamily="50" charset="-128"/>
              </a:rPr>
              <a:t>15:55</a:t>
            </a:r>
            <a:endParaRPr lang="ja-JP" altLang="en-US" sz="600" dirty="0"/>
          </a:p>
        </p:txBody>
      </p:sp>
      <p:sp>
        <p:nvSpPr>
          <p:cNvPr id="70" name="正方形/長方形 69"/>
          <p:cNvSpPr/>
          <p:nvPr/>
        </p:nvSpPr>
        <p:spPr>
          <a:xfrm>
            <a:off x="1114705" y="5302042"/>
            <a:ext cx="2240418" cy="148276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400"/>
          </a:p>
        </p:txBody>
      </p:sp>
      <p:sp>
        <p:nvSpPr>
          <p:cNvPr id="71" name="正方形/長方形 70"/>
          <p:cNvSpPr/>
          <p:nvPr/>
        </p:nvSpPr>
        <p:spPr>
          <a:xfrm>
            <a:off x="1116805" y="5338137"/>
            <a:ext cx="2201718" cy="230832"/>
          </a:xfrm>
          <a:prstGeom prst="rect">
            <a:avLst/>
          </a:prstGeom>
        </p:spPr>
        <p:txBody>
          <a:bodyPr wrap="square">
            <a:spAutoFit/>
          </a:bodyPr>
          <a:lstStyle/>
          <a:p>
            <a:pPr algn="ctr"/>
            <a:r>
              <a:rPr lang="en-US" altLang="ja-JP" sz="900" b="1" dirty="0" smtClean="0">
                <a:latin typeface="メイリオ" panose="020B0604030504040204" pitchFamily="50" charset="-128"/>
                <a:ea typeface="メイリオ" panose="020B0604030504040204" pitchFamily="50" charset="-128"/>
              </a:rPr>
              <a:t>2017</a:t>
            </a:r>
            <a:r>
              <a:rPr lang="ja-JP" altLang="en-US" sz="900" b="1" dirty="0" smtClean="0">
                <a:latin typeface="メイリオ" panose="020B0604030504040204" pitchFamily="50" charset="-128"/>
                <a:ea typeface="メイリオ" panose="020B0604030504040204" pitchFamily="50" charset="-128"/>
              </a:rPr>
              <a:t>年</a:t>
            </a:r>
            <a:r>
              <a:rPr lang="en-US" altLang="ja-JP" sz="900" b="1" dirty="0" smtClean="0">
                <a:latin typeface="メイリオ" panose="020B0604030504040204" pitchFamily="50" charset="-128"/>
                <a:ea typeface="メイリオ" panose="020B0604030504040204" pitchFamily="50" charset="-128"/>
              </a:rPr>
              <a:t>9</a:t>
            </a:r>
            <a:r>
              <a:rPr lang="ja-JP" altLang="en-US" sz="900" b="1" dirty="0" smtClean="0">
                <a:latin typeface="メイリオ" panose="020B0604030504040204" pitchFamily="50" charset="-128"/>
                <a:ea typeface="メイリオ" panose="020B0604030504040204" pitchFamily="50" charset="-128"/>
              </a:rPr>
              <a:t>月</a:t>
            </a:r>
            <a:r>
              <a:rPr lang="en-US" altLang="ja-JP" sz="900" b="1" dirty="0" smtClean="0">
                <a:latin typeface="メイリオ" panose="020B0604030504040204" pitchFamily="50" charset="-128"/>
                <a:ea typeface="メイリオ" panose="020B0604030504040204" pitchFamily="50" charset="-128"/>
              </a:rPr>
              <a:t>27</a:t>
            </a:r>
            <a:r>
              <a:rPr lang="ja-JP" altLang="en-US" sz="900" b="1" dirty="0" smtClean="0">
                <a:latin typeface="メイリオ" panose="020B0604030504040204" pitchFamily="50" charset="-128"/>
                <a:ea typeface="メイリオ" panose="020B0604030504040204" pitchFamily="50" charset="-128"/>
              </a:rPr>
              <a:t>日　</a:t>
            </a:r>
            <a:r>
              <a:rPr lang="en-US" altLang="ja-JP" sz="900" b="1" dirty="0" smtClean="0">
                <a:latin typeface="メイリオ" panose="020B0604030504040204" pitchFamily="50" charset="-128"/>
                <a:ea typeface="メイリオ" panose="020B0604030504040204" pitchFamily="50" charset="-128"/>
              </a:rPr>
              <a:t>[C] 15:55</a:t>
            </a:r>
            <a:r>
              <a:rPr lang="ja-JP" altLang="en-US" sz="900" b="1" dirty="0" smtClean="0">
                <a:latin typeface="メイリオ" panose="020B0604030504040204" pitchFamily="50" charset="-128"/>
                <a:ea typeface="メイリオ" panose="020B0604030504040204" pitchFamily="50" charset="-128"/>
              </a:rPr>
              <a:t>～</a:t>
            </a:r>
            <a:endParaRPr lang="ja-JP" altLang="en-US" sz="900" b="1"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1553026" y="6602924"/>
            <a:ext cx="1418544" cy="12541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お休みする</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74" name="直線矢印コネクタ 73"/>
          <p:cNvCxnSpPr>
            <a:stCxn id="46" idx="4"/>
          </p:cNvCxnSpPr>
          <p:nvPr/>
        </p:nvCxnSpPr>
        <p:spPr>
          <a:xfrm flipH="1">
            <a:off x="3217681" y="4015514"/>
            <a:ext cx="1" cy="10460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8" name="正方形/長方形 77"/>
          <p:cNvSpPr/>
          <p:nvPr/>
        </p:nvSpPr>
        <p:spPr>
          <a:xfrm>
            <a:off x="2101100" y="5540269"/>
            <a:ext cx="1091571" cy="15727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後</a:t>
            </a:r>
            <a:r>
              <a:rPr lang="ja-JP" altLang="en-US" sz="700" dirty="0" smtClean="0">
                <a:solidFill>
                  <a:schemeClr val="tx1"/>
                </a:solidFill>
                <a:latin typeface="メイリオ" panose="020B0604030504040204" pitchFamily="50" charset="-128"/>
                <a:ea typeface="メイリオ" panose="020B0604030504040204" pitchFamily="50" charset="-128"/>
              </a:rPr>
              <a:t>で決める</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605224" y="5545553"/>
            <a:ext cx="543739"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振替日：</a:t>
            </a:r>
            <a:endParaRPr lang="ja-JP" altLang="en-US" sz="700" dirty="0"/>
          </a:p>
        </p:txBody>
      </p:sp>
      <p:sp>
        <p:nvSpPr>
          <p:cNvPr id="80" name="正方形/長方形 79"/>
          <p:cNvSpPr/>
          <p:nvPr/>
        </p:nvSpPr>
        <p:spPr>
          <a:xfrm>
            <a:off x="2100426" y="5742060"/>
            <a:ext cx="1091571" cy="15727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smtClean="0">
                <a:solidFill>
                  <a:schemeClr val="bg1">
                    <a:lumMod val="65000"/>
                  </a:schemeClr>
                </a:solidFill>
                <a:latin typeface="メイリオ" panose="020B0604030504040204" pitchFamily="50" charset="-128"/>
                <a:ea typeface="メイリオ" panose="020B0604030504040204" pitchFamily="50" charset="-128"/>
              </a:rPr>
              <a:t>[C]15:55</a:t>
            </a:r>
            <a:r>
              <a:rPr lang="ja-JP" altLang="en-US" sz="700" dirty="0" smtClean="0">
                <a:solidFill>
                  <a:schemeClr val="bg1">
                    <a:lumMod val="65000"/>
                  </a:schemeClr>
                </a:solidFill>
                <a:latin typeface="メイリオ" panose="020B0604030504040204" pitchFamily="50" charset="-128"/>
                <a:ea typeface="メイリオ" panose="020B0604030504040204" pitchFamily="50" charset="-128"/>
              </a:rPr>
              <a:t>～　▼</a:t>
            </a:r>
            <a:endParaRPr kumimoji="1" lang="ja-JP" altLang="en-US" sz="7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702591" y="5744151"/>
            <a:ext cx="453970" cy="200055"/>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時間：</a:t>
            </a:r>
            <a:endParaRPr lang="ja-JP" altLang="en-US" sz="700" dirty="0"/>
          </a:p>
        </p:txBody>
      </p:sp>
      <p:sp>
        <p:nvSpPr>
          <p:cNvPr id="106" name="正方形/長方形 105"/>
          <p:cNvSpPr/>
          <p:nvPr/>
        </p:nvSpPr>
        <p:spPr>
          <a:xfrm>
            <a:off x="2100426" y="5948653"/>
            <a:ext cx="1091571" cy="15727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bg1">
                    <a:lumMod val="65000"/>
                  </a:schemeClr>
                </a:solidFill>
                <a:latin typeface="メイリオ" panose="020B0604030504040204" pitchFamily="50" charset="-128"/>
                <a:ea typeface="メイリオ" panose="020B0604030504040204" pitchFamily="50" charset="-128"/>
              </a:rPr>
              <a:t>受ける　▼</a:t>
            </a:r>
            <a:endParaRPr kumimoji="1" lang="ja-JP" altLang="en-US" sz="7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339592" y="5942355"/>
            <a:ext cx="813043" cy="200055"/>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振替日テスト：</a:t>
            </a:r>
            <a:endParaRPr lang="ja-JP" altLang="en-US" sz="700" dirty="0"/>
          </a:p>
        </p:txBody>
      </p:sp>
      <p:sp>
        <p:nvSpPr>
          <p:cNvPr id="109" name="正方形/長方形 108"/>
          <p:cNvSpPr/>
          <p:nvPr/>
        </p:nvSpPr>
        <p:spPr>
          <a:xfrm>
            <a:off x="5516752" y="916540"/>
            <a:ext cx="2240418" cy="1092677"/>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200"/>
          </a:p>
        </p:txBody>
      </p:sp>
      <p:sp>
        <p:nvSpPr>
          <p:cNvPr id="110" name="正方形/長方形 109"/>
          <p:cNvSpPr/>
          <p:nvPr/>
        </p:nvSpPr>
        <p:spPr>
          <a:xfrm>
            <a:off x="5509327" y="910690"/>
            <a:ext cx="2247843" cy="230832"/>
          </a:xfrm>
          <a:prstGeom prst="rect">
            <a:avLst/>
          </a:prstGeom>
        </p:spPr>
        <p:txBody>
          <a:bodyPr wrap="square">
            <a:spAutoFit/>
          </a:bodyPr>
          <a:lstStyle/>
          <a:p>
            <a:pPr algn="ctr"/>
            <a:r>
              <a:rPr lang="en-US" altLang="ja-JP" sz="900" b="1" dirty="0" smtClean="0">
                <a:latin typeface="メイリオ" panose="020B0604030504040204" pitchFamily="50" charset="-128"/>
                <a:ea typeface="メイリオ" panose="020B0604030504040204" pitchFamily="50" charset="-128"/>
              </a:rPr>
              <a:t>2017</a:t>
            </a:r>
            <a:r>
              <a:rPr lang="ja-JP" altLang="en-US" sz="900" b="1" dirty="0" smtClean="0">
                <a:latin typeface="メイリオ" panose="020B0604030504040204" pitchFamily="50" charset="-128"/>
                <a:ea typeface="メイリオ" panose="020B0604030504040204" pitchFamily="50" charset="-128"/>
              </a:rPr>
              <a:t>年</a:t>
            </a:r>
            <a:r>
              <a:rPr lang="en-US" altLang="ja-JP" sz="900" b="1" dirty="0" smtClean="0">
                <a:latin typeface="メイリオ" panose="020B0604030504040204" pitchFamily="50" charset="-128"/>
                <a:ea typeface="メイリオ" panose="020B0604030504040204" pitchFamily="50" charset="-128"/>
              </a:rPr>
              <a:t>9</a:t>
            </a:r>
            <a:r>
              <a:rPr lang="ja-JP" altLang="en-US" sz="900" b="1" dirty="0" smtClean="0">
                <a:latin typeface="メイリオ" panose="020B0604030504040204" pitchFamily="50" charset="-128"/>
                <a:ea typeface="メイリオ" panose="020B0604030504040204" pitchFamily="50" charset="-128"/>
              </a:rPr>
              <a:t>月</a:t>
            </a:r>
            <a:r>
              <a:rPr lang="en-US" altLang="ja-JP" sz="900" b="1" dirty="0" smtClean="0">
                <a:latin typeface="メイリオ" panose="020B0604030504040204" pitchFamily="50" charset="-128"/>
                <a:ea typeface="メイリオ" panose="020B0604030504040204" pitchFamily="50" charset="-128"/>
              </a:rPr>
              <a:t>27</a:t>
            </a:r>
            <a:r>
              <a:rPr lang="ja-JP" altLang="en-US" sz="900" b="1" dirty="0" smtClean="0">
                <a:latin typeface="メイリオ" panose="020B0604030504040204" pitchFamily="50" charset="-128"/>
                <a:ea typeface="メイリオ" panose="020B0604030504040204" pitchFamily="50" charset="-128"/>
              </a:rPr>
              <a:t>日</a:t>
            </a:r>
            <a:endParaRPr lang="ja-JP" altLang="en-US" sz="900" b="1" dirty="0">
              <a:latin typeface="メイリオ" panose="020B0604030504040204" pitchFamily="50" charset="-128"/>
              <a:ea typeface="メイリオ" panose="020B0604030504040204" pitchFamily="50" charset="-128"/>
            </a:endParaRPr>
          </a:p>
        </p:txBody>
      </p:sp>
      <p:sp>
        <p:nvSpPr>
          <p:cNvPr id="111" name="正方形/長方形 110"/>
          <p:cNvSpPr/>
          <p:nvPr/>
        </p:nvSpPr>
        <p:spPr>
          <a:xfrm>
            <a:off x="5936023" y="1792787"/>
            <a:ext cx="1418544" cy="150836"/>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振替出席する</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6492948" y="1117356"/>
            <a:ext cx="1091571" cy="13406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bg1">
                    <a:lumMod val="65000"/>
                  </a:schemeClr>
                </a:solidFill>
                <a:latin typeface="メイリオ" panose="020B0604030504040204" pitchFamily="50" charset="-128"/>
                <a:ea typeface="メイリオ" panose="020B0604030504040204" pitchFamily="50" charset="-128"/>
              </a:rPr>
              <a:t>[C]15:55</a:t>
            </a:r>
            <a:r>
              <a:rPr lang="ja-JP" altLang="en-US" sz="600" dirty="0" smtClean="0">
                <a:solidFill>
                  <a:schemeClr val="bg1">
                    <a:lumMod val="65000"/>
                  </a:schemeClr>
                </a:solidFill>
                <a:latin typeface="メイリオ" panose="020B0604030504040204" pitchFamily="50" charset="-128"/>
                <a:ea typeface="メイリオ" panose="020B0604030504040204" pitchFamily="50" charset="-128"/>
              </a:rPr>
              <a:t>～　▼</a:t>
            </a:r>
            <a:endParaRPr kumimoji="1" lang="ja-JP" altLang="en-US" sz="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6141974" y="1111058"/>
            <a:ext cx="415498" cy="184666"/>
          </a:xfrm>
          <a:prstGeom prst="rect">
            <a:avLst/>
          </a:prstGeom>
        </p:spPr>
        <p:txBody>
          <a:bodyPr wrap="none">
            <a:spAutoFit/>
          </a:bodyPr>
          <a:lstStyle/>
          <a:p>
            <a:pPr algn="r"/>
            <a:r>
              <a:rPr lang="ja-JP" altLang="en-US" sz="600" dirty="0" smtClean="0">
                <a:latin typeface="メイリオ" panose="020B0604030504040204" pitchFamily="50" charset="-128"/>
                <a:ea typeface="メイリオ" panose="020B0604030504040204" pitchFamily="50" charset="-128"/>
              </a:rPr>
              <a:t>時間：</a:t>
            </a:r>
            <a:endParaRPr lang="ja-JP" altLang="en-US" sz="600" dirty="0"/>
          </a:p>
        </p:txBody>
      </p:sp>
      <p:sp>
        <p:nvSpPr>
          <p:cNvPr id="133" name="正方形/長方形 132"/>
          <p:cNvSpPr/>
          <p:nvPr/>
        </p:nvSpPr>
        <p:spPr>
          <a:xfrm>
            <a:off x="6492948" y="1313536"/>
            <a:ext cx="1091571" cy="13406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bg1">
                    <a:lumMod val="65000"/>
                  </a:schemeClr>
                </a:solidFill>
                <a:latin typeface="メイリオ" panose="020B0604030504040204" pitchFamily="50" charset="-128"/>
                <a:ea typeface="メイリオ" panose="020B0604030504040204" pitchFamily="50" charset="-128"/>
              </a:rPr>
              <a:t>受ける　▼</a:t>
            </a:r>
            <a:endParaRPr kumimoji="1" lang="ja-JP" altLang="en-US" sz="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34" name="正方形/長方形 133"/>
          <p:cNvSpPr/>
          <p:nvPr/>
        </p:nvSpPr>
        <p:spPr>
          <a:xfrm>
            <a:off x="5838660" y="1307238"/>
            <a:ext cx="723275" cy="184666"/>
          </a:xfrm>
          <a:prstGeom prst="rect">
            <a:avLst/>
          </a:prstGeom>
        </p:spPr>
        <p:txBody>
          <a:bodyPr wrap="none">
            <a:spAutoFit/>
          </a:bodyPr>
          <a:lstStyle/>
          <a:p>
            <a:pPr algn="r"/>
            <a:r>
              <a:rPr lang="ja-JP" altLang="en-US" sz="600" dirty="0" smtClean="0">
                <a:latin typeface="メイリオ" panose="020B0604030504040204" pitchFamily="50" charset="-128"/>
                <a:ea typeface="メイリオ" panose="020B0604030504040204" pitchFamily="50" charset="-128"/>
              </a:rPr>
              <a:t>振替日テスト：</a:t>
            </a:r>
            <a:endParaRPr lang="ja-JP" altLang="en-US" sz="600" dirty="0"/>
          </a:p>
        </p:txBody>
      </p:sp>
      <p:cxnSp>
        <p:nvCxnSpPr>
          <p:cNvPr id="136" name="直線矢印コネクタ 135"/>
          <p:cNvCxnSpPr>
            <a:stCxn id="61" idx="7"/>
          </p:cNvCxnSpPr>
          <p:nvPr/>
        </p:nvCxnSpPr>
        <p:spPr>
          <a:xfrm flipV="1">
            <a:off x="4724166" y="1571888"/>
            <a:ext cx="723321" cy="170650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941631" y="576327"/>
            <a:ext cx="2478547" cy="246221"/>
          </a:xfrm>
          <a:prstGeom prst="rect">
            <a:avLst/>
          </a:prstGeom>
          <a:noFill/>
        </p:spPr>
        <p:txBody>
          <a:bodyPr wrap="square" rtlCol="0">
            <a:spAutoFit/>
          </a:bodyPr>
          <a:lstStyle/>
          <a:p>
            <a:r>
              <a:rPr kumimoji="1" lang="ja-JP" altLang="en-US" sz="1000" b="1" dirty="0" smtClean="0">
                <a:solidFill>
                  <a:srgbClr val="FF0000"/>
                </a:solidFill>
                <a:latin typeface="メイリオ" panose="020B0604030504040204" pitchFamily="50" charset="-128"/>
                <a:ea typeface="メイリオ" panose="020B0604030504040204" pitchFamily="50" charset="-128"/>
              </a:rPr>
              <a:t>各日付セルをタップでポップアップ表示</a:t>
            </a:r>
            <a:endParaRPr kumimoji="1" lang="ja-JP" altLang="en-US" sz="1000" b="1" dirty="0">
              <a:solidFill>
                <a:srgbClr val="FF0000"/>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2916187" y="902116"/>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151" name="正方形/長方形 150"/>
          <p:cNvSpPr/>
          <p:nvPr/>
        </p:nvSpPr>
        <p:spPr>
          <a:xfrm>
            <a:off x="2054183" y="906079"/>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174" name="円/楕円 173"/>
          <p:cNvSpPr/>
          <p:nvPr/>
        </p:nvSpPr>
        <p:spPr>
          <a:xfrm>
            <a:off x="4443483" y="3543896"/>
            <a:ext cx="357855" cy="180937"/>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b="1" dirty="0" smtClean="0">
                <a:solidFill>
                  <a:srgbClr val="002060"/>
                </a:solidFill>
                <a:latin typeface="メイリオ" panose="020B0604030504040204" pitchFamily="50" charset="-128"/>
                <a:ea typeface="メイリオ" panose="020B0604030504040204" pitchFamily="50" charset="-128"/>
              </a:rPr>
              <a:t>振</a:t>
            </a:r>
            <a:r>
              <a:rPr kumimoji="1" lang="en-US" altLang="ja-JP" sz="1000" b="1" dirty="0" smtClean="0">
                <a:solidFill>
                  <a:srgbClr val="002060"/>
                </a:solidFill>
                <a:latin typeface="メイリオ" panose="020B0604030504040204" pitchFamily="50" charset="-128"/>
                <a:ea typeface="メイリオ" panose="020B0604030504040204" pitchFamily="50" charset="-128"/>
              </a:rPr>
              <a:t>C</a:t>
            </a:r>
            <a:endParaRPr kumimoji="1" lang="ja-JP" altLang="en-US" sz="1000" b="1" dirty="0">
              <a:solidFill>
                <a:srgbClr val="002060"/>
              </a:solidFill>
              <a:latin typeface="メイリオ" panose="020B0604030504040204" pitchFamily="50" charset="-128"/>
              <a:ea typeface="メイリオ" panose="020B0604030504040204" pitchFamily="50" charset="-128"/>
            </a:endParaRPr>
          </a:p>
        </p:txBody>
      </p:sp>
      <p:sp>
        <p:nvSpPr>
          <p:cNvPr id="175" name="正方形/長方形 174"/>
          <p:cNvSpPr/>
          <p:nvPr/>
        </p:nvSpPr>
        <p:spPr>
          <a:xfrm>
            <a:off x="4413080" y="3706907"/>
            <a:ext cx="410690" cy="184666"/>
          </a:xfrm>
          <a:prstGeom prst="rect">
            <a:avLst/>
          </a:prstGeom>
        </p:spPr>
        <p:txBody>
          <a:bodyPr wrap="none">
            <a:spAutoFit/>
          </a:bodyPr>
          <a:lstStyle/>
          <a:p>
            <a:r>
              <a:rPr lang="en-US" altLang="ja-JP" sz="600" dirty="0" smtClean="0">
                <a:latin typeface="メイリオ" panose="020B0604030504040204" pitchFamily="50" charset="-128"/>
                <a:ea typeface="メイリオ" panose="020B0604030504040204" pitchFamily="50" charset="-128"/>
              </a:rPr>
              <a:t>15:55</a:t>
            </a:r>
            <a:endParaRPr lang="ja-JP" altLang="en-US" sz="600" dirty="0"/>
          </a:p>
        </p:txBody>
      </p:sp>
      <p:cxnSp>
        <p:nvCxnSpPr>
          <p:cNvPr id="176" name="直線矢印コネクタ 175"/>
          <p:cNvCxnSpPr>
            <a:stCxn id="174" idx="6"/>
          </p:cNvCxnSpPr>
          <p:nvPr/>
        </p:nvCxnSpPr>
        <p:spPr>
          <a:xfrm flipV="1">
            <a:off x="4801338" y="3625712"/>
            <a:ext cx="761065" cy="865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4" name="正方形/長方形 183"/>
          <p:cNvSpPr/>
          <p:nvPr/>
        </p:nvSpPr>
        <p:spPr>
          <a:xfrm>
            <a:off x="5591989" y="3012351"/>
            <a:ext cx="2240418" cy="623001"/>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100"/>
          </a:p>
        </p:txBody>
      </p:sp>
      <p:sp>
        <p:nvSpPr>
          <p:cNvPr id="185" name="正方形/長方形 184"/>
          <p:cNvSpPr/>
          <p:nvPr/>
        </p:nvSpPr>
        <p:spPr>
          <a:xfrm>
            <a:off x="5610867" y="3014890"/>
            <a:ext cx="2201718" cy="215444"/>
          </a:xfrm>
          <a:prstGeom prst="rect">
            <a:avLst/>
          </a:prstGeom>
        </p:spPr>
        <p:txBody>
          <a:bodyPr wrap="square">
            <a:spAutoFit/>
          </a:bodyPr>
          <a:lstStyle/>
          <a:p>
            <a:pPr algn="ctr"/>
            <a:r>
              <a:rPr lang="en-US" altLang="ja-JP" sz="800" b="1" dirty="0" smtClean="0">
                <a:latin typeface="メイリオ" panose="020B0604030504040204" pitchFamily="50" charset="-128"/>
                <a:ea typeface="メイリオ" panose="020B0604030504040204" pitchFamily="50" charset="-128"/>
              </a:rPr>
              <a:t>2017</a:t>
            </a:r>
            <a:r>
              <a:rPr lang="ja-JP" altLang="en-US" sz="800" b="1" dirty="0" smtClean="0">
                <a:latin typeface="メイリオ" panose="020B0604030504040204" pitchFamily="50" charset="-128"/>
                <a:ea typeface="メイリオ" panose="020B0604030504040204" pitchFamily="50" charset="-128"/>
              </a:rPr>
              <a:t>年</a:t>
            </a:r>
            <a:r>
              <a:rPr lang="en-US" altLang="ja-JP" sz="800" b="1" dirty="0" smtClean="0">
                <a:latin typeface="メイリオ" panose="020B0604030504040204" pitchFamily="50" charset="-128"/>
                <a:ea typeface="メイリオ" panose="020B0604030504040204" pitchFamily="50" charset="-128"/>
              </a:rPr>
              <a:t>9</a:t>
            </a:r>
            <a:r>
              <a:rPr lang="ja-JP" altLang="en-US" sz="800" b="1" dirty="0" smtClean="0">
                <a:latin typeface="メイリオ" panose="020B0604030504040204" pitchFamily="50" charset="-128"/>
                <a:ea typeface="メイリオ" panose="020B0604030504040204" pitchFamily="50" charset="-128"/>
              </a:rPr>
              <a:t>月</a:t>
            </a:r>
            <a:r>
              <a:rPr lang="en-US" altLang="ja-JP" sz="800" b="1" dirty="0" smtClean="0">
                <a:latin typeface="メイリオ" panose="020B0604030504040204" pitchFamily="50" charset="-128"/>
                <a:ea typeface="メイリオ" panose="020B0604030504040204" pitchFamily="50" charset="-128"/>
              </a:rPr>
              <a:t>23</a:t>
            </a:r>
            <a:r>
              <a:rPr lang="ja-JP" altLang="en-US" sz="800" b="1" dirty="0" smtClean="0">
                <a:latin typeface="メイリオ" panose="020B0604030504040204" pitchFamily="50" charset="-128"/>
                <a:ea typeface="メイリオ" panose="020B0604030504040204" pitchFamily="50" charset="-128"/>
              </a:rPr>
              <a:t>日　</a:t>
            </a:r>
            <a:r>
              <a:rPr lang="en-US" altLang="ja-JP" sz="800" b="1" dirty="0" smtClean="0">
                <a:latin typeface="メイリオ" panose="020B0604030504040204" pitchFamily="50" charset="-128"/>
                <a:ea typeface="メイリオ" panose="020B0604030504040204" pitchFamily="50" charset="-128"/>
              </a:rPr>
              <a:t>[C] 15:55</a:t>
            </a:r>
            <a:r>
              <a:rPr lang="ja-JP" altLang="en-US" sz="800" b="1" dirty="0" smtClean="0">
                <a:latin typeface="メイリオ" panose="020B0604030504040204" pitchFamily="50" charset="-128"/>
                <a:ea typeface="メイリオ" panose="020B0604030504040204" pitchFamily="50" charset="-128"/>
              </a:rPr>
              <a:t>～</a:t>
            </a:r>
            <a:endParaRPr lang="ja-JP" altLang="en-US" sz="800" b="1" dirty="0">
              <a:latin typeface="メイリオ" panose="020B0604030504040204" pitchFamily="50" charset="-128"/>
              <a:ea typeface="メイリオ" panose="020B0604030504040204" pitchFamily="50" charset="-128"/>
            </a:endParaRPr>
          </a:p>
        </p:txBody>
      </p:sp>
      <p:sp>
        <p:nvSpPr>
          <p:cNvPr id="186" name="正方形/長方形 185"/>
          <p:cNvSpPr/>
          <p:nvPr/>
        </p:nvSpPr>
        <p:spPr>
          <a:xfrm>
            <a:off x="6013532" y="3426111"/>
            <a:ext cx="1418544" cy="15849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振替キャンセル</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4" name="テキスト ボックス 193"/>
          <p:cNvSpPr txBox="1"/>
          <p:nvPr/>
        </p:nvSpPr>
        <p:spPr>
          <a:xfrm>
            <a:off x="5383662" y="2657805"/>
            <a:ext cx="3480971" cy="307777"/>
          </a:xfrm>
          <a:prstGeom prst="rect">
            <a:avLst/>
          </a:prstGeom>
          <a:noFill/>
        </p:spPr>
        <p:txBody>
          <a:bodyPr wrap="square" rtlCol="0">
            <a:spAutoFit/>
          </a:bodyPr>
          <a:lstStyle/>
          <a:p>
            <a:r>
              <a:rPr kumimoji="1" lang="ja-JP" altLang="en-US" sz="1400" b="1" u="sng" dirty="0" smtClean="0">
                <a:latin typeface="メイリオ" panose="020B0604030504040204" pitchFamily="50" charset="-128"/>
                <a:ea typeface="メイリオ" panose="020B0604030504040204" pitchFamily="50" charset="-128"/>
              </a:rPr>
              <a:t>振替予定日表示・振替キャンセル設定</a:t>
            </a:r>
            <a:endParaRPr kumimoji="1" lang="ja-JP" altLang="en-US" sz="1400" b="1" u="sng" dirty="0">
              <a:latin typeface="メイリオ" panose="020B0604030504040204" pitchFamily="50" charset="-128"/>
              <a:ea typeface="メイリオ" panose="020B0604030504040204" pitchFamily="50" charset="-128"/>
            </a:endParaRPr>
          </a:p>
        </p:txBody>
      </p:sp>
      <p:sp>
        <p:nvSpPr>
          <p:cNvPr id="196" name="テキスト ボックス 195"/>
          <p:cNvSpPr txBox="1"/>
          <p:nvPr/>
        </p:nvSpPr>
        <p:spPr>
          <a:xfrm>
            <a:off x="5397153" y="618915"/>
            <a:ext cx="2866004" cy="307777"/>
          </a:xfrm>
          <a:prstGeom prst="rect">
            <a:avLst/>
          </a:prstGeom>
          <a:noFill/>
        </p:spPr>
        <p:txBody>
          <a:bodyPr wrap="square" rtlCol="0">
            <a:spAutoFit/>
          </a:bodyPr>
          <a:lstStyle/>
          <a:p>
            <a:r>
              <a:rPr kumimoji="1" lang="ja-JP" altLang="en-US" sz="1400" b="1" u="sng" dirty="0" smtClean="0">
                <a:latin typeface="メイリオ" panose="020B0604030504040204" pitchFamily="50" charset="-128"/>
                <a:ea typeface="メイリオ" panose="020B0604030504040204" pitchFamily="50" charset="-128"/>
              </a:rPr>
              <a:t>振替可能日表示・振替予定設定</a:t>
            </a:r>
            <a:endParaRPr kumimoji="1" lang="ja-JP" altLang="en-US" sz="1400" b="1" u="sng" dirty="0">
              <a:latin typeface="メイリオ" panose="020B0604030504040204" pitchFamily="50" charset="-128"/>
              <a:ea typeface="メイリオ" panose="020B0604030504040204" pitchFamily="50" charset="-128"/>
            </a:endParaRPr>
          </a:p>
        </p:txBody>
      </p:sp>
      <p:sp>
        <p:nvSpPr>
          <p:cNvPr id="197" name="テキスト ボックス 196"/>
          <p:cNvSpPr txBox="1"/>
          <p:nvPr/>
        </p:nvSpPr>
        <p:spPr>
          <a:xfrm>
            <a:off x="237520" y="5015065"/>
            <a:ext cx="4520100" cy="307777"/>
          </a:xfrm>
          <a:prstGeom prst="rect">
            <a:avLst/>
          </a:prstGeom>
          <a:noFill/>
        </p:spPr>
        <p:txBody>
          <a:bodyPr wrap="square" rtlCol="0">
            <a:spAutoFit/>
          </a:bodyPr>
          <a:lstStyle/>
          <a:p>
            <a:r>
              <a:rPr lang="ja-JP" altLang="en-US" sz="1400" b="1" u="sng" dirty="0" smtClean="0">
                <a:latin typeface="メイリオ" panose="020B0604030504040204" pitchFamily="50" charset="-128"/>
                <a:ea typeface="メイリオ" panose="020B0604030504040204" pitchFamily="50" charset="-128"/>
              </a:rPr>
              <a:t>通常出席</a:t>
            </a:r>
            <a:r>
              <a:rPr kumimoji="1" lang="ja-JP" altLang="en-US" sz="1400" b="1" u="sng" dirty="0" smtClean="0">
                <a:latin typeface="メイリオ" panose="020B0604030504040204" pitchFamily="50" charset="-128"/>
                <a:ea typeface="メイリオ" panose="020B0604030504040204" pitchFamily="50" charset="-128"/>
              </a:rPr>
              <a:t>予定日表示・お休み／振替予定設定</a:t>
            </a:r>
            <a:endParaRPr kumimoji="1" lang="ja-JP" altLang="en-US" sz="1400" b="1" u="sng" dirty="0">
              <a:latin typeface="メイリオ" panose="020B0604030504040204" pitchFamily="50" charset="-128"/>
              <a:ea typeface="メイリオ" panose="020B0604030504040204" pitchFamily="50" charset="-128"/>
            </a:endParaRPr>
          </a:p>
        </p:txBody>
      </p:sp>
      <p:sp>
        <p:nvSpPr>
          <p:cNvPr id="199" name="正方形/長方形 198"/>
          <p:cNvSpPr/>
          <p:nvPr/>
        </p:nvSpPr>
        <p:spPr>
          <a:xfrm>
            <a:off x="1202002" y="5917120"/>
            <a:ext cx="2103766" cy="225655"/>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a:p>
        </p:txBody>
      </p:sp>
      <p:sp>
        <p:nvSpPr>
          <p:cNvPr id="200" name="正方形/長方形 199"/>
          <p:cNvSpPr/>
          <p:nvPr/>
        </p:nvSpPr>
        <p:spPr>
          <a:xfrm>
            <a:off x="171537" y="5344956"/>
            <a:ext cx="935207" cy="46166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振替日が</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テスト期間中</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の場合表示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202" name="正方形/長方形 201"/>
          <p:cNvSpPr/>
          <p:nvPr/>
        </p:nvSpPr>
        <p:spPr>
          <a:xfrm>
            <a:off x="57550" y="2328819"/>
            <a:ext cx="1235346" cy="253916"/>
          </a:xfrm>
          <a:prstGeom prst="rect">
            <a:avLst/>
          </a:prstGeom>
        </p:spPr>
        <p:txBody>
          <a:bodyPr wrap="squar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テスト期間表示</a:t>
            </a:r>
            <a:endParaRPr lang="ja-JP" altLang="en-US" sz="1050" b="1" dirty="0">
              <a:solidFill>
                <a:srgbClr val="FF0000"/>
              </a:solidFill>
              <a:latin typeface="メイリオ" panose="020B0604030504040204" pitchFamily="50" charset="-128"/>
              <a:ea typeface="メイリオ" panose="020B0604030504040204" pitchFamily="50" charset="-128"/>
            </a:endParaRPr>
          </a:p>
        </p:txBody>
      </p:sp>
      <p:sp>
        <p:nvSpPr>
          <p:cNvPr id="203" name="正方形/長方形 202"/>
          <p:cNvSpPr/>
          <p:nvPr/>
        </p:nvSpPr>
        <p:spPr>
          <a:xfrm>
            <a:off x="2097557" y="2578793"/>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208" name="正方形/長方形 207"/>
          <p:cNvSpPr/>
          <p:nvPr/>
        </p:nvSpPr>
        <p:spPr>
          <a:xfrm>
            <a:off x="2097557" y="2897499"/>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209" name="正方形/長方形 208"/>
          <p:cNvSpPr/>
          <p:nvPr/>
        </p:nvSpPr>
        <p:spPr>
          <a:xfrm>
            <a:off x="2097557" y="3207699"/>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210" name="正方形/長方形 209"/>
          <p:cNvSpPr/>
          <p:nvPr/>
        </p:nvSpPr>
        <p:spPr>
          <a:xfrm>
            <a:off x="2097164" y="3516852"/>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211" name="正方形/長方形 210"/>
          <p:cNvSpPr/>
          <p:nvPr/>
        </p:nvSpPr>
        <p:spPr>
          <a:xfrm>
            <a:off x="2097557" y="3829160"/>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213" name="正方形/長方形 212"/>
          <p:cNvSpPr/>
          <p:nvPr/>
        </p:nvSpPr>
        <p:spPr>
          <a:xfrm>
            <a:off x="305628" y="2028209"/>
            <a:ext cx="908429" cy="253916"/>
          </a:xfrm>
          <a:prstGeom prst="rect">
            <a:avLst/>
          </a:prstGeom>
        </p:spPr>
        <p:txBody>
          <a:bodyPr wrap="square">
            <a:spAutoFit/>
          </a:bodyPr>
          <a:lstStyle/>
          <a:p>
            <a:r>
              <a:rPr lang="ja-JP" altLang="en-US" sz="1050" b="1" dirty="0">
                <a:solidFill>
                  <a:srgbClr val="FF0000"/>
                </a:solidFill>
                <a:latin typeface="メイリオ" panose="020B0604030504040204" pitchFamily="50" charset="-128"/>
                <a:ea typeface="メイリオ" panose="020B0604030504040204" pitchFamily="50" charset="-128"/>
              </a:rPr>
              <a:t>休館</a:t>
            </a:r>
            <a:r>
              <a:rPr lang="ja-JP" altLang="en-US" sz="1050" b="1" dirty="0" smtClean="0">
                <a:solidFill>
                  <a:srgbClr val="FF0000"/>
                </a:solidFill>
                <a:latin typeface="メイリオ" panose="020B0604030504040204" pitchFamily="50" charset="-128"/>
                <a:ea typeface="メイリオ" panose="020B0604030504040204" pitchFamily="50" charset="-128"/>
              </a:rPr>
              <a:t>日表示</a:t>
            </a:r>
            <a:endParaRPr lang="ja-JP" altLang="en-US" sz="1050" b="1" dirty="0">
              <a:solidFill>
                <a:srgbClr val="FF0000"/>
              </a:solidFill>
              <a:latin typeface="メイリオ" panose="020B0604030504040204" pitchFamily="50" charset="-128"/>
              <a:ea typeface="メイリオ" panose="020B0604030504040204" pitchFamily="50" charset="-128"/>
            </a:endParaRPr>
          </a:p>
        </p:txBody>
      </p:sp>
      <p:cxnSp>
        <p:nvCxnSpPr>
          <p:cNvPr id="201" name="直線矢印コネクタ 200"/>
          <p:cNvCxnSpPr>
            <a:stCxn id="193" idx="1"/>
            <a:endCxn id="202" idx="2"/>
          </p:cNvCxnSpPr>
          <p:nvPr/>
        </p:nvCxnSpPr>
        <p:spPr>
          <a:xfrm flipH="1" flipV="1">
            <a:off x="675223" y="2582735"/>
            <a:ext cx="882839" cy="80832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2" name="直線矢印コネクタ 211"/>
          <p:cNvCxnSpPr>
            <a:stCxn id="203" idx="1"/>
          </p:cNvCxnSpPr>
          <p:nvPr/>
        </p:nvCxnSpPr>
        <p:spPr>
          <a:xfrm flipH="1" flipV="1">
            <a:off x="1030092" y="2224661"/>
            <a:ext cx="1067465" cy="47694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4" name="正方形/長方形 213"/>
          <p:cNvSpPr/>
          <p:nvPr/>
        </p:nvSpPr>
        <p:spPr>
          <a:xfrm>
            <a:off x="38129" y="2842299"/>
            <a:ext cx="1333164" cy="1061829"/>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rPr>
              <a:t>・休館日</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・テスト期間</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・イレギュラーな</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rPr>
              <a:t>振替不可日</a:t>
            </a:r>
            <a:endParaRPr lang="en-US" altLang="ja-JP" sz="1050" dirty="0" smtClean="0">
              <a:latin typeface="メイリオ" panose="020B0604030504040204" pitchFamily="50" charset="-128"/>
              <a:ea typeface="メイリオ" panose="020B0604030504040204" pitchFamily="50" charset="-128"/>
            </a:endParaRPr>
          </a:p>
          <a:p>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は管理画面で設定</a:t>
            </a:r>
            <a:endParaRPr lang="ja-JP" altLang="en-US" sz="1050" dirty="0">
              <a:latin typeface="メイリオ" panose="020B0604030504040204" pitchFamily="50" charset="-128"/>
              <a:ea typeface="メイリオ" panose="020B0604030504040204" pitchFamily="50" charset="-128"/>
            </a:endParaRPr>
          </a:p>
        </p:txBody>
      </p:sp>
      <p:sp>
        <p:nvSpPr>
          <p:cNvPr id="215" name="正方形/長方形 214"/>
          <p:cNvSpPr/>
          <p:nvPr/>
        </p:nvSpPr>
        <p:spPr>
          <a:xfrm>
            <a:off x="5519022" y="2116939"/>
            <a:ext cx="2250802" cy="36314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200"/>
          </a:p>
        </p:txBody>
      </p:sp>
      <p:sp>
        <p:nvSpPr>
          <p:cNvPr id="222" name="正方形/長方形 221"/>
          <p:cNvSpPr/>
          <p:nvPr/>
        </p:nvSpPr>
        <p:spPr>
          <a:xfrm>
            <a:off x="5562403" y="1292565"/>
            <a:ext cx="2141689" cy="199339"/>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cxnSp>
        <p:nvCxnSpPr>
          <p:cNvPr id="223" name="直線矢印コネクタ 222"/>
          <p:cNvCxnSpPr>
            <a:endCxn id="224" idx="1"/>
          </p:cNvCxnSpPr>
          <p:nvPr/>
        </p:nvCxnSpPr>
        <p:spPr>
          <a:xfrm flipV="1">
            <a:off x="7648182" y="1066121"/>
            <a:ext cx="327210" cy="3261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24" name="正方形/長方形 223"/>
          <p:cNvSpPr/>
          <p:nvPr/>
        </p:nvSpPr>
        <p:spPr>
          <a:xfrm>
            <a:off x="7975392" y="835288"/>
            <a:ext cx="1017606" cy="46166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振替日が</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テスト期間中</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の場合表示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5948461" y="2146094"/>
            <a:ext cx="1415772"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振替予定日を設定しました</a:t>
            </a:r>
            <a:endParaRPr lang="ja-JP" altLang="en-US" sz="800" dirty="0">
              <a:latin typeface="メイリオ" panose="020B0604030504040204" pitchFamily="50" charset="-128"/>
              <a:ea typeface="メイリオ" panose="020B0604030504040204" pitchFamily="50" charset="-128"/>
            </a:endParaRPr>
          </a:p>
        </p:txBody>
      </p:sp>
      <p:cxnSp>
        <p:nvCxnSpPr>
          <p:cNvPr id="226" name="直線矢印コネクタ 225"/>
          <p:cNvCxnSpPr>
            <a:stCxn id="111" idx="2"/>
            <a:endCxn id="215" idx="0"/>
          </p:cNvCxnSpPr>
          <p:nvPr/>
        </p:nvCxnSpPr>
        <p:spPr>
          <a:xfrm flipH="1">
            <a:off x="6644423" y="1943623"/>
            <a:ext cx="872" cy="1733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正方形/長方形 46"/>
          <p:cNvSpPr/>
          <p:nvPr/>
        </p:nvSpPr>
        <p:spPr>
          <a:xfrm>
            <a:off x="6288175" y="3197139"/>
            <a:ext cx="902811" cy="215444"/>
          </a:xfrm>
          <a:prstGeom prst="rect">
            <a:avLst/>
          </a:prstGeom>
        </p:spPr>
        <p:txBody>
          <a:bodyPr wrap="none">
            <a:spAutoFit/>
          </a:bodyPr>
          <a:lstStyle/>
          <a:p>
            <a:pPr algn="ctr"/>
            <a:r>
              <a:rPr lang="ja-JP" altLang="en-US" sz="800" b="1" dirty="0" smtClean="0">
                <a:latin typeface="メイリオ" panose="020B0604030504040204" pitchFamily="50" charset="-128"/>
                <a:ea typeface="メイリオ" panose="020B0604030504040204" pitchFamily="50" charset="-128"/>
              </a:rPr>
              <a:t>テスト：受ける</a:t>
            </a:r>
            <a:endParaRPr lang="ja-JP" altLang="en-US" sz="800" b="1" dirty="0">
              <a:latin typeface="メイリオ" panose="020B0604030504040204" pitchFamily="50" charset="-128"/>
              <a:ea typeface="メイリオ" panose="020B0604030504040204" pitchFamily="50" charset="-128"/>
            </a:endParaRPr>
          </a:p>
        </p:txBody>
      </p:sp>
      <p:sp>
        <p:nvSpPr>
          <p:cNvPr id="227" name="正方形/長方形 226"/>
          <p:cNvSpPr/>
          <p:nvPr/>
        </p:nvSpPr>
        <p:spPr>
          <a:xfrm>
            <a:off x="6068557" y="3208737"/>
            <a:ext cx="1327134" cy="156388"/>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100"/>
          </a:p>
        </p:txBody>
      </p:sp>
      <p:cxnSp>
        <p:nvCxnSpPr>
          <p:cNvPr id="228" name="直線矢印コネクタ 227"/>
          <p:cNvCxnSpPr/>
          <p:nvPr/>
        </p:nvCxnSpPr>
        <p:spPr>
          <a:xfrm flipV="1">
            <a:off x="7227910" y="3298486"/>
            <a:ext cx="781038" cy="403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29" name="正方形/長方形 228"/>
          <p:cNvSpPr/>
          <p:nvPr/>
        </p:nvSpPr>
        <p:spPr>
          <a:xfrm>
            <a:off x="7993141" y="2924766"/>
            <a:ext cx="1111834" cy="1277273"/>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振替日が</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テスト期間中</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の場合、</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申請していた</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受ける</a:t>
            </a:r>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受けない</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の表示。</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endParaRPr lang="en-US" altLang="ja-JP" sz="700" b="1" dirty="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受ける</a:t>
            </a:r>
            <a:r>
              <a:rPr lang="en-US" altLang="ja-JP" sz="700" b="1" dirty="0" smtClean="0">
                <a:solidFill>
                  <a:srgbClr val="FF0000"/>
                </a:solidFill>
                <a:latin typeface="メイリオ" panose="020B0604030504040204" pitchFamily="50" charset="-128"/>
                <a:ea typeface="メイリオ" panose="020B0604030504040204" pitchFamily="50" charset="-128"/>
              </a:rPr>
              <a:t>/ </a:t>
            </a:r>
            <a:r>
              <a:rPr lang="ja-JP" altLang="en-US" sz="700" b="1" dirty="0" smtClean="0">
                <a:solidFill>
                  <a:srgbClr val="FF0000"/>
                </a:solidFill>
                <a:latin typeface="メイリオ" panose="020B0604030504040204" pitchFamily="50" charset="-128"/>
                <a:ea typeface="メイリオ" panose="020B0604030504040204" pitchFamily="50" charset="-128"/>
              </a:rPr>
              <a:t>受けない</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を変更したい場合は、一度キャンセルして再申請。</a:t>
            </a:r>
            <a:endParaRPr lang="ja-JP" altLang="en-US" sz="700" b="1" dirty="0">
              <a:solidFill>
                <a:srgbClr val="FF0000"/>
              </a:solidFill>
              <a:latin typeface="メイリオ" panose="020B0604030504040204" pitchFamily="50" charset="-128"/>
              <a:ea typeface="メイリオ" panose="020B0604030504040204" pitchFamily="50" charset="-128"/>
            </a:endParaRPr>
          </a:p>
        </p:txBody>
      </p:sp>
      <p:sp>
        <p:nvSpPr>
          <p:cNvPr id="230" name="正方形/長方形 229"/>
          <p:cNvSpPr/>
          <p:nvPr/>
        </p:nvSpPr>
        <p:spPr>
          <a:xfrm>
            <a:off x="5596874" y="3725625"/>
            <a:ext cx="2247843" cy="436433"/>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100"/>
          </a:p>
        </p:txBody>
      </p:sp>
      <p:sp>
        <p:nvSpPr>
          <p:cNvPr id="231" name="正方形/長方形 230"/>
          <p:cNvSpPr/>
          <p:nvPr/>
        </p:nvSpPr>
        <p:spPr>
          <a:xfrm>
            <a:off x="6037353" y="3919416"/>
            <a:ext cx="1399838" cy="19494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閉じる</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32" name="正方形/長方形 231"/>
          <p:cNvSpPr/>
          <p:nvPr/>
        </p:nvSpPr>
        <p:spPr>
          <a:xfrm>
            <a:off x="5779376" y="3724264"/>
            <a:ext cx="1868806" cy="215444"/>
          </a:xfrm>
          <a:prstGeom prst="rect">
            <a:avLst/>
          </a:prstGeom>
        </p:spPr>
        <p:txBody>
          <a:bodyPr wrap="square">
            <a:spAutoFit/>
          </a:bodyPr>
          <a:lstStyle/>
          <a:p>
            <a:pPr algn="ctr"/>
            <a:r>
              <a:rPr lang="ja-JP" altLang="en-US" sz="800" dirty="0" smtClean="0">
                <a:latin typeface="メイリオ" panose="020B0604030504040204" pitchFamily="50" charset="-128"/>
                <a:ea typeface="メイリオ" panose="020B0604030504040204" pitchFamily="50" charset="-128"/>
              </a:rPr>
              <a:t>振替予定をキャンセルしました</a:t>
            </a:r>
            <a:endParaRPr lang="ja-JP" altLang="en-US" sz="800" dirty="0">
              <a:latin typeface="メイリオ" panose="020B0604030504040204" pitchFamily="50" charset="-128"/>
              <a:ea typeface="メイリオ" panose="020B0604030504040204" pitchFamily="50" charset="-128"/>
            </a:endParaRPr>
          </a:p>
        </p:txBody>
      </p:sp>
      <p:cxnSp>
        <p:nvCxnSpPr>
          <p:cNvPr id="233" name="直線矢印コネクタ 232"/>
          <p:cNvCxnSpPr>
            <a:stCxn id="186" idx="2"/>
            <a:endCxn id="230" idx="0"/>
          </p:cNvCxnSpPr>
          <p:nvPr/>
        </p:nvCxnSpPr>
        <p:spPr>
          <a:xfrm flipH="1">
            <a:off x="6720796" y="3584605"/>
            <a:ext cx="2008" cy="1410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4" name="正方形/長方形 243"/>
          <p:cNvSpPr/>
          <p:nvPr/>
        </p:nvSpPr>
        <p:spPr>
          <a:xfrm>
            <a:off x="6149963" y="2349059"/>
            <a:ext cx="1077947" cy="9747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閉じる</a:t>
            </a:r>
            <a:endParaRPr lang="en-US" altLang="ja-JP" sz="800" dirty="0" smtClean="0">
              <a:solidFill>
                <a:schemeClr val="tx1"/>
              </a:solidFill>
              <a:latin typeface="メイリオ" panose="020B0604030504040204" pitchFamily="50" charset="-128"/>
              <a:ea typeface="メイリオ" panose="020B0604030504040204" pitchFamily="50" charset="-128"/>
            </a:endParaRPr>
          </a:p>
        </p:txBody>
      </p:sp>
      <p:cxnSp>
        <p:nvCxnSpPr>
          <p:cNvPr id="245" name="直線矢印コネクタ 244"/>
          <p:cNvCxnSpPr>
            <a:stCxn id="111" idx="2"/>
          </p:cNvCxnSpPr>
          <p:nvPr/>
        </p:nvCxnSpPr>
        <p:spPr>
          <a:xfrm>
            <a:off x="6645295" y="1943623"/>
            <a:ext cx="1344290" cy="22561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6" name="正方形/長方形 245"/>
          <p:cNvSpPr/>
          <p:nvPr/>
        </p:nvSpPr>
        <p:spPr>
          <a:xfrm>
            <a:off x="7958053" y="2064408"/>
            <a:ext cx="1103918" cy="46166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送迎バス利用</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「連絡する」の場合</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乗降連絡画面へ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247" name="正方形/長方形 246"/>
          <p:cNvSpPr/>
          <p:nvPr/>
        </p:nvSpPr>
        <p:spPr>
          <a:xfrm>
            <a:off x="3956728" y="5911752"/>
            <a:ext cx="1404079" cy="362281"/>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400"/>
          </a:p>
        </p:txBody>
      </p:sp>
      <p:sp>
        <p:nvSpPr>
          <p:cNvPr id="249" name="正方形/長方形 248"/>
          <p:cNvSpPr/>
          <p:nvPr/>
        </p:nvSpPr>
        <p:spPr>
          <a:xfrm>
            <a:off x="3932311" y="5953023"/>
            <a:ext cx="1415772" cy="215444"/>
          </a:xfrm>
          <a:prstGeom prst="rect">
            <a:avLst/>
          </a:prstGeom>
        </p:spPr>
        <p:txBody>
          <a:bodyPr wrap="none">
            <a:spAutoFit/>
          </a:bodyPr>
          <a:lstStyle/>
          <a:p>
            <a:pPr algn="ctr"/>
            <a:r>
              <a:rPr lang="ja-JP" altLang="en-US" sz="800" dirty="0" smtClean="0">
                <a:latin typeface="メイリオ" panose="020B0604030504040204" pitchFamily="50" charset="-128"/>
                <a:ea typeface="メイリオ" panose="020B0604030504040204" pitchFamily="50" charset="-128"/>
              </a:rPr>
              <a:t>振替予定日を設定しました</a:t>
            </a:r>
            <a:endParaRPr lang="ja-JP" altLang="en-US" sz="800" dirty="0">
              <a:latin typeface="メイリオ" panose="020B0604030504040204" pitchFamily="50" charset="-128"/>
              <a:ea typeface="メイリオ" panose="020B0604030504040204" pitchFamily="50" charset="-128"/>
            </a:endParaRPr>
          </a:p>
        </p:txBody>
      </p:sp>
      <p:cxnSp>
        <p:nvCxnSpPr>
          <p:cNvPr id="251" name="直線矢印コネクタ 250"/>
          <p:cNvCxnSpPr/>
          <p:nvPr/>
        </p:nvCxnSpPr>
        <p:spPr>
          <a:xfrm flipV="1">
            <a:off x="2963627" y="6638967"/>
            <a:ext cx="1197291" cy="202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7" name="正方形/長方形 256"/>
          <p:cNvSpPr/>
          <p:nvPr/>
        </p:nvSpPr>
        <p:spPr>
          <a:xfrm>
            <a:off x="4121768" y="6134427"/>
            <a:ext cx="1077947" cy="9747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閉じる</a:t>
            </a:r>
            <a:endParaRPr lang="en-US" altLang="ja-JP" sz="800" dirty="0" smtClean="0">
              <a:solidFill>
                <a:schemeClr val="tx1"/>
              </a:solidFill>
              <a:latin typeface="メイリオ" panose="020B0604030504040204" pitchFamily="50" charset="-128"/>
              <a:ea typeface="メイリオ" panose="020B0604030504040204" pitchFamily="50" charset="-128"/>
            </a:endParaRPr>
          </a:p>
        </p:txBody>
      </p:sp>
      <p:sp>
        <p:nvSpPr>
          <p:cNvPr id="258" name="正方形/長方形 257"/>
          <p:cNvSpPr/>
          <p:nvPr/>
        </p:nvSpPr>
        <p:spPr>
          <a:xfrm>
            <a:off x="115452" y="5998415"/>
            <a:ext cx="914640" cy="33855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バス利用の場合選択肢表示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259" name="正方形/長方形 258"/>
          <p:cNvSpPr/>
          <p:nvPr/>
        </p:nvSpPr>
        <p:spPr>
          <a:xfrm>
            <a:off x="3935122" y="5348009"/>
            <a:ext cx="1308642" cy="417617"/>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400"/>
          </a:p>
        </p:txBody>
      </p:sp>
      <p:sp>
        <p:nvSpPr>
          <p:cNvPr id="260" name="正方形/長方形 259"/>
          <p:cNvSpPr/>
          <p:nvPr/>
        </p:nvSpPr>
        <p:spPr>
          <a:xfrm>
            <a:off x="4082220" y="5389954"/>
            <a:ext cx="1107997" cy="215444"/>
          </a:xfrm>
          <a:prstGeom prst="rect">
            <a:avLst/>
          </a:prstGeom>
        </p:spPr>
        <p:txBody>
          <a:bodyPr wrap="none">
            <a:spAutoFit/>
          </a:bodyPr>
          <a:lstStyle/>
          <a:p>
            <a:pPr algn="ctr"/>
            <a:r>
              <a:rPr lang="ja-JP" altLang="en-US" sz="800" dirty="0" smtClean="0">
                <a:latin typeface="メイリオ" panose="020B0604030504040204" pitchFamily="50" charset="-128"/>
                <a:ea typeface="メイリオ" panose="020B0604030504040204" pitchFamily="50" charset="-128"/>
              </a:rPr>
              <a:t>お休みにしました。</a:t>
            </a:r>
            <a:endParaRPr lang="ja-JP" altLang="en-US" sz="800" dirty="0">
              <a:latin typeface="メイリオ" panose="020B0604030504040204" pitchFamily="50" charset="-128"/>
              <a:ea typeface="メイリオ" panose="020B0604030504040204" pitchFamily="50" charset="-128"/>
            </a:endParaRPr>
          </a:p>
        </p:txBody>
      </p:sp>
      <p:sp>
        <p:nvSpPr>
          <p:cNvPr id="261" name="正方形/長方形 260"/>
          <p:cNvSpPr/>
          <p:nvPr/>
        </p:nvSpPr>
        <p:spPr>
          <a:xfrm>
            <a:off x="4067456" y="5606299"/>
            <a:ext cx="1077947" cy="9747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閉じる</a:t>
            </a:r>
            <a:endParaRPr lang="en-US" altLang="ja-JP" sz="800" dirty="0" smtClean="0">
              <a:solidFill>
                <a:schemeClr val="tx1"/>
              </a:solidFill>
              <a:latin typeface="メイリオ" panose="020B0604030504040204" pitchFamily="50" charset="-128"/>
              <a:ea typeface="メイリオ" panose="020B0604030504040204" pitchFamily="50" charset="-128"/>
            </a:endParaRPr>
          </a:p>
        </p:txBody>
      </p:sp>
      <p:sp>
        <p:nvSpPr>
          <p:cNvPr id="264" name="正方形/長方形 263"/>
          <p:cNvSpPr/>
          <p:nvPr/>
        </p:nvSpPr>
        <p:spPr>
          <a:xfrm>
            <a:off x="3487454" y="5801045"/>
            <a:ext cx="492443" cy="338554"/>
          </a:xfrm>
          <a:prstGeom prst="rect">
            <a:avLst/>
          </a:prstGeom>
        </p:spPr>
        <p:txBody>
          <a:bodyPr wrap="none">
            <a:spAutoFit/>
          </a:bodyPr>
          <a:lstStyle/>
          <a:p>
            <a:pPr algn="r"/>
            <a:r>
              <a:rPr lang="ja-JP" altLang="en-US" sz="800" b="1" dirty="0" smtClean="0">
                <a:solidFill>
                  <a:srgbClr val="FF0000"/>
                </a:solidFill>
                <a:latin typeface="メイリオ" panose="020B0604030504040204" pitchFamily="50" charset="-128"/>
                <a:ea typeface="メイリオ" panose="020B0604030504040204" pitchFamily="50" charset="-128"/>
              </a:rPr>
              <a:t>後で</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pPr algn="r"/>
            <a:r>
              <a:rPr lang="ja-JP" altLang="en-US" sz="800" b="1" dirty="0" smtClean="0">
                <a:solidFill>
                  <a:srgbClr val="FF0000"/>
                </a:solidFill>
                <a:latin typeface="メイリオ" panose="020B0604030504040204" pitchFamily="50" charset="-128"/>
                <a:ea typeface="メイリオ" panose="020B0604030504040204" pitchFamily="50" charset="-128"/>
              </a:rPr>
              <a:t>決める</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265" name="正方形/長方形 264"/>
          <p:cNvSpPr/>
          <p:nvPr/>
        </p:nvSpPr>
        <p:spPr>
          <a:xfrm>
            <a:off x="3606445" y="6300413"/>
            <a:ext cx="492443" cy="338554"/>
          </a:xfrm>
          <a:prstGeom prst="rect">
            <a:avLst/>
          </a:prstGeom>
        </p:spPr>
        <p:txBody>
          <a:bodyPr wrap="non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振替日</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設定</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267" name="直線矢印コネクタ 266"/>
          <p:cNvCxnSpPr>
            <a:endCxn id="269" idx="1"/>
          </p:cNvCxnSpPr>
          <p:nvPr/>
        </p:nvCxnSpPr>
        <p:spPr>
          <a:xfrm>
            <a:off x="3355123" y="3655115"/>
            <a:ext cx="2033449" cy="7972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9" name="テキスト ボックス 268"/>
          <p:cNvSpPr txBox="1"/>
          <p:nvPr/>
        </p:nvSpPr>
        <p:spPr>
          <a:xfrm>
            <a:off x="5388572" y="4298518"/>
            <a:ext cx="3149978" cy="307777"/>
          </a:xfrm>
          <a:prstGeom prst="rect">
            <a:avLst/>
          </a:prstGeom>
          <a:noFill/>
        </p:spPr>
        <p:txBody>
          <a:bodyPr wrap="square" rtlCol="0">
            <a:spAutoFit/>
          </a:bodyPr>
          <a:lstStyle/>
          <a:p>
            <a:r>
              <a:rPr lang="ja-JP" altLang="en-US" sz="1400" b="1" u="sng" dirty="0" smtClean="0">
                <a:latin typeface="メイリオ" panose="020B0604030504040204" pitchFamily="50" charset="-128"/>
                <a:ea typeface="メイリオ" panose="020B0604030504040204" pitchFamily="50" charset="-128"/>
              </a:rPr>
              <a:t>休み予定</a:t>
            </a:r>
            <a:r>
              <a:rPr kumimoji="1" lang="ja-JP" altLang="en-US" sz="1400" b="1" u="sng" dirty="0" smtClean="0">
                <a:latin typeface="メイリオ" panose="020B0604030504040204" pitchFamily="50" charset="-128"/>
                <a:ea typeface="メイリオ" panose="020B0604030504040204" pitchFamily="50" charset="-128"/>
              </a:rPr>
              <a:t>表示・休みキャンセル設定</a:t>
            </a:r>
            <a:endParaRPr kumimoji="1" lang="ja-JP" altLang="en-US" sz="1400" b="1" u="sng" dirty="0">
              <a:latin typeface="メイリオ" panose="020B0604030504040204" pitchFamily="50" charset="-128"/>
              <a:ea typeface="メイリオ" panose="020B0604030504040204" pitchFamily="50" charset="-128"/>
            </a:endParaRPr>
          </a:p>
        </p:txBody>
      </p:sp>
      <p:sp>
        <p:nvSpPr>
          <p:cNvPr id="280" name="正方形/長方形 279"/>
          <p:cNvSpPr/>
          <p:nvPr/>
        </p:nvSpPr>
        <p:spPr>
          <a:xfrm>
            <a:off x="5673074" y="4597906"/>
            <a:ext cx="2240418" cy="49353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100"/>
          </a:p>
        </p:txBody>
      </p:sp>
      <p:sp>
        <p:nvSpPr>
          <p:cNvPr id="281" name="正方形/長方形 280"/>
          <p:cNvSpPr/>
          <p:nvPr/>
        </p:nvSpPr>
        <p:spPr>
          <a:xfrm>
            <a:off x="5691952" y="4608833"/>
            <a:ext cx="2201718" cy="215444"/>
          </a:xfrm>
          <a:prstGeom prst="rect">
            <a:avLst/>
          </a:prstGeom>
        </p:spPr>
        <p:txBody>
          <a:bodyPr wrap="square">
            <a:spAutoFit/>
          </a:bodyPr>
          <a:lstStyle/>
          <a:p>
            <a:pPr algn="ctr"/>
            <a:r>
              <a:rPr lang="en-US" altLang="ja-JP" sz="800" b="1" dirty="0" smtClean="0">
                <a:latin typeface="メイリオ" panose="020B0604030504040204" pitchFamily="50" charset="-128"/>
                <a:ea typeface="メイリオ" panose="020B0604030504040204" pitchFamily="50" charset="-128"/>
              </a:rPr>
              <a:t>2017</a:t>
            </a:r>
            <a:r>
              <a:rPr lang="ja-JP" altLang="en-US" sz="800" b="1" dirty="0" smtClean="0">
                <a:latin typeface="メイリオ" panose="020B0604030504040204" pitchFamily="50" charset="-128"/>
                <a:ea typeface="メイリオ" panose="020B0604030504040204" pitchFamily="50" charset="-128"/>
              </a:rPr>
              <a:t>年</a:t>
            </a:r>
            <a:r>
              <a:rPr lang="en-US" altLang="ja-JP" sz="800" b="1" dirty="0" smtClean="0">
                <a:latin typeface="メイリオ" panose="020B0604030504040204" pitchFamily="50" charset="-128"/>
                <a:ea typeface="メイリオ" panose="020B0604030504040204" pitchFamily="50" charset="-128"/>
              </a:rPr>
              <a:t>9</a:t>
            </a:r>
            <a:r>
              <a:rPr lang="ja-JP" altLang="en-US" sz="800" b="1" dirty="0" smtClean="0">
                <a:latin typeface="メイリオ" panose="020B0604030504040204" pitchFamily="50" charset="-128"/>
                <a:ea typeface="メイリオ" panose="020B0604030504040204" pitchFamily="50" charset="-128"/>
              </a:rPr>
              <a:t>月</a:t>
            </a:r>
            <a:r>
              <a:rPr lang="en-US" altLang="ja-JP" sz="800" b="1" dirty="0" smtClean="0">
                <a:latin typeface="メイリオ" panose="020B0604030504040204" pitchFamily="50" charset="-128"/>
                <a:ea typeface="メイリオ" panose="020B0604030504040204" pitchFamily="50" charset="-128"/>
              </a:rPr>
              <a:t>20</a:t>
            </a:r>
            <a:r>
              <a:rPr lang="ja-JP" altLang="en-US" sz="800" b="1" dirty="0" smtClean="0">
                <a:latin typeface="メイリオ" panose="020B0604030504040204" pitchFamily="50" charset="-128"/>
                <a:ea typeface="メイリオ" panose="020B0604030504040204" pitchFamily="50" charset="-128"/>
              </a:rPr>
              <a:t>日　</a:t>
            </a:r>
            <a:r>
              <a:rPr lang="en-US" altLang="ja-JP" sz="800" b="1" dirty="0" smtClean="0">
                <a:latin typeface="メイリオ" panose="020B0604030504040204" pitchFamily="50" charset="-128"/>
                <a:ea typeface="メイリオ" panose="020B0604030504040204" pitchFamily="50" charset="-128"/>
              </a:rPr>
              <a:t>[C] 15:55</a:t>
            </a:r>
            <a:r>
              <a:rPr lang="ja-JP" altLang="en-US" sz="800" b="1" dirty="0" smtClean="0">
                <a:latin typeface="メイリオ" panose="020B0604030504040204" pitchFamily="50" charset="-128"/>
                <a:ea typeface="メイリオ" panose="020B0604030504040204" pitchFamily="50" charset="-128"/>
              </a:rPr>
              <a:t>～</a:t>
            </a:r>
            <a:endParaRPr lang="ja-JP" altLang="en-US" sz="800" b="1" dirty="0">
              <a:latin typeface="メイリオ" panose="020B0604030504040204" pitchFamily="50" charset="-128"/>
              <a:ea typeface="メイリオ" panose="020B0604030504040204" pitchFamily="50" charset="-128"/>
            </a:endParaRPr>
          </a:p>
        </p:txBody>
      </p:sp>
      <p:sp>
        <p:nvSpPr>
          <p:cNvPr id="282" name="正方形/長方形 281"/>
          <p:cNvSpPr/>
          <p:nvPr/>
        </p:nvSpPr>
        <p:spPr>
          <a:xfrm>
            <a:off x="6094617" y="4793550"/>
            <a:ext cx="1418544" cy="2522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休みを</a:t>
            </a:r>
            <a:r>
              <a:rPr kumimoji="1" lang="ja-JP" altLang="en-US" sz="700" dirty="0" smtClean="0">
                <a:solidFill>
                  <a:schemeClr val="tx1"/>
                </a:solidFill>
                <a:latin typeface="メイリオ" panose="020B0604030504040204" pitchFamily="50" charset="-128"/>
                <a:ea typeface="メイリオ" panose="020B0604030504040204" pitchFamily="50" charset="-128"/>
              </a:rPr>
              <a:t>キャンセルして</a:t>
            </a:r>
            <a:endParaRPr kumimoji="1" lang="en-US" altLang="ja-JP" sz="700" dirty="0" smtClean="0">
              <a:solidFill>
                <a:schemeClr val="tx1"/>
              </a:solidFill>
              <a:latin typeface="メイリオ" panose="020B0604030504040204" pitchFamily="50" charset="-128"/>
              <a:ea typeface="メイリオ" panose="020B0604030504040204" pitchFamily="50" charset="-128"/>
            </a:endParaRPr>
          </a:p>
          <a:p>
            <a:pPr algn="ctr"/>
            <a:r>
              <a:rPr lang="ja-JP" altLang="en-US" sz="700" dirty="0" smtClean="0">
                <a:solidFill>
                  <a:schemeClr val="tx1"/>
                </a:solidFill>
                <a:latin typeface="メイリオ" panose="020B0604030504040204" pitchFamily="50" charset="-128"/>
                <a:ea typeface="メイリオ" panose="020B0604030504040204" pitchFamily="50" charset="-128"/>
              </a:rPr>
              <a:t>通常通り</a:t>
            </a:r>
            <a:r>
              <a:rPr kumimoji="1" lang="ja-JP" altLang="en-US" sz="700" dirty="0" smtClean="0">
                <a:solidFill>
                  <a:schemeClr val="tx1"/>
                </a:solidFill>
                <a:latin typeface="メイリオ" panose="020B0604030504040204" pitchFamily="50" charset="-128"/>
                <a:ea typeface="メイリオ" panose="020B0604030504040204" pitchFamily="50" charset="-128"/>
              </a:rPr>
              <a:t>出席する</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85" name="正方形/長方形 284"/>
          <p:cNvSpPr/>
          <p:nvPr/>
        </p:nvSpPr>
        <p:spPr>
          <a:xfrm>
            <a:off x="5677959" y="5210511"/>
            <a:ext cx="2247843" cy="953498"/>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1100"/>
          </a:p>
        </p:txBody>
      </p:sp>
      <p:sp>
        <p:nvSpPr>
          <p:cNvPr id="286" name="正方形/長方形 285"/>
          <p:cNvSpPr/>
          <p:nvPr/>
        </p:nvSpPr>
        <p:spPr>
          <a:xfrm>
            <a:off x="6118438" y="5900931"/>
            <a:ext cx="1399838" cy="19494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閉じる</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87" name="正方形/長方形 286"/>
          <p:cNvSpPr/>
          <p:nvPr/>
        </p:nvSpPr>
        <p:spPr>
          <a:xfrm>
            <a:off x="5860461" y="5209150"/>
            <a:ext cx="1868806" cy="215444"/>
          </a:xfrm>
          <a:prstGeom prst="rect">
            <a:avLst/>
          </a:prstGeom>
        </p:spPr>
        <p:txBody>
          <a:bodyPr wrap="square">
            <a:spAutoFit/>
          </a:bodyPr>
          <a:lstStyle/>
          <a:p>
            <a:pPr algn="ctr"/>
            <a:r>
              <a:rPr lang="ja-JP" altLang="en-US" sz="800" dirty="0">
                <a:latin typeface="メイリオ" panose="020B0604030504040204" pitchFamily="50" charset="-128"/>
                <a:ea typeface="メイリオ" panose="020B0604030504040204" pitchFamily="50" charset="-128"/>
              </a:rPr>
              <a:t>休み</a:t>
            </a:r>
            <a:r>
              <a:rPr lang="ja-JP" altLang="en-US" sz="800" dirty="0" smtClean="0">
                <a:latin typeface="メイリオ" panose="020B0604030504040204" pitchFamily="50" charset="-128"/>
                <a:ea typeface="メイリオ" panose="020B0604030504040204" pitchFamily="50" charset="-128"/>
              </a:rPr>
              <a:t>予定をキャンセルしました</a:t>
            </a:r>
            <a:endParaRPr lang="ja-JP" altLang="en-US" sz="800" dirty="0">
              <a:latin typeface="メイリオ" panose="020B0604030504040204" pitchFamily="50" charset="-128"/>
              <a:ea typeface="メイリオ" panose="020B0604030504040204" pitchFamily="50" charset="-128"/>
            </a:endParaRPr>
          </a:p>
        </p:txBody>
      </p:sp>
      <p:cxnSp>
        <p:nvCxnSpPr>
          <p:cNvPr id="288" name="直線矢印コネクタ 287"/>
          <p:cNvCxnSpPr>
            <a:stCxn id="282" idx="2"/>
            <a:endCxn id="285" idx="0"/>
          </p:cNvCxnSpPr>
          <p:nvPr/>
        </p:nvCxnSpPr>
        <p:spPr>
          <a:xfrm flipH="1">
            <a:off x="6801881" y="5045779"/>
            <a:ext cx="2008" cy="16473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2" name="正方形/長方形 291"/>
          <p:cNvSpPr/>
          <p:nvPr/>
        </p:nvSpPr>
        <p:spPr>
          <a:xfrm>
            <a:off x="-2338" y="607687"/>
            <a:ext cx="1022570" cy="1323439"/>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・イレギュラーな</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振替不可日表示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複数条件がある場合は複数行表示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endParaRPr lang="en-US" altLang="ja-JP" sz="800" b="1" dirty="0" smtClean="0">
              <a:solidFill>
                <a:srgbClr val="FF0000"/>
              </a:solidFill>
              <a:latin typeface="メイリオ" panose="020B0604030504040204" pitchFamily="50" charset="-128"/>
              <a:ea typeface="メイリオ" panose="020B0604030504040204" pitchFamily="50" charset="-128"/>
            </a:endParaRPr>
          </a:p>
          <a:p>
            <a:endParaRPr lang="en-US" altLang="ja-JP" sz="800" b="1" dirty="0">
              <a:solidFill>
                <a:srgbClr val="FF0000"/>
              </a:solidFill>
              <a:latin typeface="メイリオ" panose="020B0604030504040204" pitchFamily="50" charset="-128"/>
              <a:ea typeface="メイリオ" panose="020B0604030504040204" pitchFamily="50" charset="-128"/>
            </a:endParaRPr>
          </a:p>
          <a:p>
            <a:endParaRPr lang="en-US" altLang="ja-JP" sz="800" b="1" dirty="0" smtClean="0">
              <a:solidFill>
                <a:srgbClr val="FF0000"/>
              </a:solidFill>
              <a:latin typeface="メイリオ" panose="020B0604030504040204" pitchFamily="50" charset="-128"/>
              <a:ea typeface="メイリオ" panose="020B0604030504040204" pitchFamily="50" charset="-128"/>
            </a:endParaRPr>
          </a:p>
          <a:p>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・無連絡欠席日が</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ある場合に表示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293" name="直線矢印コネクタ 292"/>
          <p:cNvCxnSpPr/>
          <p:nvPr/>
        </p:nvCxnSpPr>
        <p:spPr>
          <a:xfrm flipH="1" flipV="1">
            <a:off x="1183855" y="1544848"/>
            <a:ext cx="456196" cy="51435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5" name="正方形/長方形 294"/>
          <p:cNvSpPr/>
          <p:nvPr/>
        </p:nvSpPr>
        <p:spPr>
          <a:xfrm>
            <a:off x="1513986" y="2009217"/>
            <a:ext cx="3482043" cy="215444"/>
          </a:xfrm>
          <a:prstGeom prst="rect">
            <a:avLst/>
          </a:prstGeom>
        </p:spPr>
        <p:txBody>
          <a:bodyPr wrap="non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毎週金曜日</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ジュニア</a:t>
            </a:r>
            <a:r>
              <a:rPr lang="en-US" altLang="ja-JP" sz="800" b="1" dirty="0" smtClean="0">
                <a:solidFill>
                  <a:srgbClr val="FF0000"/>
                </a:solidFill>
                <a:latin typeface="メイリオ" panose="020B0604030504040204" pitchFamily="50" charset="-128"/>
                <a:ea typeface="メイリオ" panose="020B0604030504040204" pitchFamily="50" charset="-128"/>
              </a:rPr>
              <a:t>/C/1</a:t>
            </a:r>
            <a:r>
              <a:rPr lang="ja-JP" altLang="en-US" sz="800" b="1" dirty="0" smtClean="0">
                <a:solidFill>
                  <a:srgbClr val="FF0000"/>
                </a:solidFill>
                <a:latin typeface="メイリオ" panose="020B0604030504040204" pitchFamily="50" charset="-128"/>
                <a:ea typeface="メイリオ" panose="020B0604030504040204" pitchFamily="50" charset="-128"/>
              </a:rPr>
              <a:t>級</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dirty="0" smtClean="0">
                <a:solidFill>
                  <a:srgbClr val="FF0000"/>
                </a:solidFill>
                <a:latin typeface="メイリオ" panose="020B0604030504040204" pitchFamily="50" charset="-128"/>
                <a:ea typeface="メイリオ" panose="020B0604030504040204" pitchFamily="50" charset="-128"/>
              </a:rPr>
              <a:t>は</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混雑</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dirty="0" smtClean="0">
                <a:solidFill>
                  <a:srgbClr val="FF0000"/>
                </a:solidFill>
                <a:latin typeface="メイリオ" panose="020B0604030504040204" pitchFamily="50" charset="-128"/>
                <a:ea typeface="メイリオ" panose="020B0604030504040204" pitchFamily="50" charset="-128"/>
              </a:rPr>
              <a:t>のため振替できません。</a:t>
            </a:r>
            <a:endParaRPr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580672" y="6407414"/>
            <a:ext cx="603574" cy="15274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病気</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1183855" y="6407414"/>
            <a:ext cx="453970"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理由：</a:t>
            </a:r>
            <a:endParaRPr lang="ja-JP" altLang="en-US" sz="700" dirty="0"/>
          </a:p>
        </p:txBody>
      </p:sp>
      <p:sp>
        <p:nvSpPr>
          <p:cNvPr id="128" name="正方形/長方形 127"/>
          <p:cNvSpPr/>
          <p:nvPr/>
        </p:nvSpPr>
        <p:spPr>
          <a:xfrm>
            <a:off x="2245206" y="6407413"/>
            <a:ext cx="1031285" cy="152747"/>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700" dirty="0">
                <a:solidFill>
                  <a:schemeClr val="bg1">
                    <a:lumMod val="65000"/>
                  </a:schemeClr>
                </a:solidFill>
                <a:latin typeface="メイリオ" panose="020B0604030504040204" pitchFamily="50" charset="-128"/>
                <a:ea typeface="メイリオ" panose="020B0604030504040204" pitchFamily="50" charset="-128"/>
              </a:rPr>
              <a:t> </a:t>
            </a:r>
            <a:r>
              <a:rPr kumimoji="1" lang="ja-JP" altLang="en-US" sz="700" dirty="0" smtClean="0">
                <a:solidFill>
                  <a:schemeClr val="bg1">
                    <a:lumMod val="65000"/>
                  </a:schemeClr>
                </a:solidFill>
                <a:latin typeface="メイリオ" panose="020B0604030504040204" pitchFamily="50" charset="-128"/>
                <a:ea typeface="メイリオ" panose="020B0604030504040204" pitchFamily="50" charset="-128"/>
              </a:rPr>
              <a:t>その他・連絡</a:t>
            </a:r>
            <a:endParaRPr kumimoji="1" lang="ja-JP" altLang="en-US" sz="700" dirty="0">
              <a:solidFill>
                <a:schemeClr val="bg1">
                  <a:lumMod val="65000"/>
                </a:schemeClr>
              </a:solidFill>
              <a:latin typeface="メイリオ" panose="020B0604030504040204" pitchFamily="50" charset="-128"/>
              <a:ea typeface="メイリオ" panose="020B0604030504040204" pitchFamily="50" charset="-128"/>
            </a:endParaRPr>
          </a:p>
        </p:txBody>
      </p:sp>
      <p:cxnSp>
        <p:nvCxnSpPr>
          <p:cNvPr id="256" name="直線矢印コネクタ 255"/>
          <p:cNvCxnSpPr/>
          <p:nvPr/>
        </p:nvCxnSpPr>
        <p:spPr>
          <a:xfrm flipV="1">
            <a:off x="2971570" y="6168467"/>
            <a:ext cx="921637" cy="4997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2" name="直線矢印コネクタ 261"/>
          <p:cNvCxnSpPr>
            <a:stCxn id="72" idx="3"/>
          </p:cNvCxnSpPr>
          <p:nvPr/>
        </p:nvCxnSpPr>
        <p:spPr>
          <a:xfrm flipV="1">
            <a:off x="2971570" y="5568969"/>
            <a:ext cx="921637" cy="10966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0" name="正方形/長方形 129"/>
          <p:cNvSpPr/>
          <p:nvPr/>
        </p:nvSpPr>
        <p:spPr>
          <a:xfrm>
            <a:off x="8016790" y="5234832"/>
            <a:ext cx="1111834" cy="830997"/>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この休み予定に対し</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a:solidFill>
                  <a:srgbClr val="FF0000"/>
                </a:solidFill>
                <a:latin typeface="メイリオ" panose="020B0604030504040204" pitchFamily="50" charset="-128"/>
                <a:ea typeface="メイリオ" panose="020B0604030504040204" pitchFamily="50" charset="-128"/>
              </a:rPr>
              <a:t>同時</a:t>
            </a:r>
            <a:r>
              <a:rPr lang="ja-JP" altLang="en-US" sz="800" b="1" dirty="0" smtClean="0">
                <a:solidFill>
                  <a:srgbClr val="FF0000"/>
                </a:solidFill>
                <a:latin typeface="メイリオ" panose="020B0604030504040204" pitchFamily="50" charset="-128"/>
                <a:ea typeface="メイリオ" panose="020B0604030504040204" pitchFamily="50" charset="-128"/>
              </a:rPr>
              <a:t>に振替日の設定がなされていた場合は、同時に該当振替予定をキャンセルする。</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5751385" y="5418512"/>
            <a:ext cx="2109097" cy="408384"/>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100"/>
          </a:p>
        </p:txBody>
      </p:sp>
      <p:cxnSp>
        <p:nvCxnSpPr>
          <p:cNvPr id="135" name="直線矢印コネクタ 134"/>
          <p:cNvCxnSpPr/>
          <p:nvPr/>
        </p:nvCxnSpPr>
        <p:spPr>
          <a:xfrm>
            <a:off x="7729267" y="5610222"/>
            <a:ext cx="341754"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正方形/長方形 21"/>
          <p:cNvSpPr/>
          <p:nvPr/>
        </p:nvSpPr>
        <p:spPr>
          <a:xfrm>
            <a:off x="5790177" y="5447760"/>
            <a:ext cx="2031325" cy="369332"/>
          </a:xfrm>
          <a:prstGeom prst="rect">
            <a:avLst/>
          </a:prstGeom>
        </p:spPr>
        <p:txBody>
          <a:bodyPr wrap="none">
            <a:spAutoFit/>
          </a:bodyPr>
          <a:lstStyle/>
          <a:p>
            <a:pPr algn="ctr"/>
            <a:r>
              <a:rPr lang="en-US" altLang="ja-JP" sz="900" b="1" dirty="0" smtClean="0">
                <a:latin typeface="メイリオ" panose="020B0604030504040204" pitchFamily="50" charset="-128"/>
                <a:ea typeface="メイリオ" panose="020B0604030504040204" pitchFamily="50" charset="-128"/>
              </a:rPr>
              <a:t>2017/9/23</a:t>
            </a:r>
            <a:r>
              <a:rPr lang="ja-JP" altLang="en-US" sz="900" b="1" dirty="0" smtClean="0">
                <a:latin typeface="メイリオ" panose="020B0604030504040204" pitchFamily="50" charset="-128"/>
                <a:ea typeface="メイリオ" panose="020B0604030504040204" pitchFamily="50" charset="-128"/>
              </a:rPr>
              <a:t>　</a:t>
            </a:r>
            <a:r>
              <a:rPr lang="en-US" altLang="ja-JP" sz="900" b="1" dirty="0" smtClean="0">
                <a:latin typeface="メイリオ" panose="020B0604030504040204" pitchFamily="50" charset="-128"/>
                <a:ea typeface="メイリオ" panose="020B0604030504040204" pitchFamily="50" charset="-128"/>
              </a:rPr>
              <a:t>[C]15:55</a:t>
            </a:r>
            <a:r>
              <a:rPr lang="ja-JP" altLang="en-US" sz="900" b="1" dirty="0" smtClean="0">
                <a:latin typeface="メイリオ" panose="020B0604030504040204" pitchFamily="50" charset="-128"/>
                <a:ea typeface="メイリオ" panose="020B0604030504040204" pitchFamily="50" charset="-128"/>
              </a:rPr>
              <a:t>～</a:t>
            </a:r>
            <a:endParaRPr lang="en-US" altLang="ja-JP" sz="900" b="1" dirty="0" smtClean="0">
              <a:latin typeface="メイリオ" panose="020B0604030504040204" pitchFamily="50" charset="-128"/>
              <a:ea typeface="メイリオ" panose="020B0604030504040204" pitchFamily="50" charset="-128"/>
            </a:endParaRPr>
          </a:p>
          <a:p>
            <a:pPr algn="ctr"/>
            <a:r>
              <a:rPr lang="ja-JP" altLang="en-US" sz="900" b="1" dirty="0" smtClean="0">
                <a:latin typeface="メイリオ" panose="020B0604030504040204" pitchFamily="50" charset="-128"/>
                <a:ea typeface="メイリオ" panose="020B0604030504040204" pitchFamily="50" charset="-128"/>
              </a:rPr>
              <a:t>の振替予定もキャンセルしました。</a:t>
            </a:r>
            <a:endParaRPr lang="ja-JP" altLang="en-US" sz="900" b="1" dirty="0">
              <a:latin typeface="メイリオ" panose="020B0604030504040204" pitchFamily="50" charset="-128"/>
              <a:ea typeface="メイリオ" panose="020B0604030504040204" pitchFamily="50" charset="-128"/>
            </a:endParaRPr>
          </a:p>
        </p:txBody>
      </p:sp>
      <p:sp>
        <p:nvSpPr>
          <p:cNvPr id="144" name="円/楕円 143"/>
          <p:cNvSpPr/>
          <p:nvPr/>
        </p:nvSpPr>
        <p:spPr>
          <a:xfrm>
            <a:off x="3043599" y="2586413"/>
            <a:ext cx="364460" cy="234019"/>
          </a:xfrm>
          <a:prstGeom prst="ellipse">
            <a:avLst/>
          </a:prstGeom>
          <a:solidFill>
            <a:schemeClr val="accent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b="1" dirty="0">
                <a:solidFill>
                  <a:srgbClr val="FFFF00"/>
                </a:solidFill>
                <a:latin typeface="メイリオ" panose="020B0604030504040204" pitchFamily="50" charset="-128"/>
                <a:ea typeface="メイリオ" panose="020B0604030504040204" pitchFamily="50" charset="-128"/>
              </a:rPr>
              <a:t>無連絡</a:t>
            </a:r>
            <a:endParaRPr kumimoji="1" lang="en-US" altLang="ja-JP" sz="600" b="1" dirty="0" smtClean="0">
              <a:solidFill>
                <a:srgbClr val="FFFF00"/>
              </a:solidFill>
              <a:latin typeface="メイリオ" panose="020B0604030504040204" pitchFamily="50" charset="-128"/>
              <a:ea typeface="メイリオ" panose="020B0604030504040204" pitchFamily="50" charset="-128"/>
            </a:endParaRPr>
          </a:p>
          <a:p>
            <a:pPr algn="ctr"/>
            <a:r>
              <a:rPr lang="ja-JP" altLang="en-US" sz="600" b="1" dirty="0" smtClean="0">
                <a:solidFill>
                  <a:srgbClr val="FFFF00"/>
                </a:solidFill>
                <a:latin typeface="メイリオ" panose="020B0604030504040204" pitchFamily="50" charset="-128"/>
                <a:ea typeface="メイリオ" panose="020B0604030504040204" pitchFamily="50" charset="-128"/>
              </a:rPr>
              <a:t>欠席日</a:t>
            </a:r>
            <a:endParaRPr kumimoji="1" lang="ja-JP" altLang="en-US" sz="600" b="1" dirty="0">
              <a:solidFill>
                <a:srgbClr val="FFFF00"/>
              </a:solidFill>
              <a:latin typeface="メイリオ" panose="020B0604030504040204" pitchFamily="50" charset="-128"/>
              <a:ea typeface="メイリオ" panose="020B0604030504040204" pitchFamily="50" charset="-128"/>
            </a:endParaRPr>
          </a:p>
        </p:txBody>
      </p:sp>
      <p:cxnSp>
        <p:nvCxnSpPr>
          <p:cNvPr id="145" name="直線矢印コネクタ 144"/>
          <p:cNvCxnSpPr>
            <a:stCxn id="144" idx="2"/>
          </p:cNvCxnSpPr>
          <p:nvPr/>
        </p:nvCxnSpPr>
        <p:spPr>
          <a:xfrm flipH="1">
            <a:off x="1214057" y="2703423"/>
            <a:ext cx="1829542" cy="160933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48167" y="4050990"/>
            <a:ext cx="1396536" cy="900246"/>
          </a:xfrm>
          <a:prstGeom prst="rect">
            <a:avLst/>
          </a:prstGeom>
        </p:spPr>
        <p:txBody>
          <a:bodyPr wrap="non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無連絡欠席表示。</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ここをタップして</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事後お休み申請する</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ことで振替可能日数</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が増える。</a:t>
            </a:r>
            <a:endParaRPr lang="en-US" altLang="ja-JP" sz="1050" b="1" dirty="0" smtClean="0">
              <a:solidFill>
                <a:srgbClr val="FF0000"/>
              </a:solidFill>
              <a:latin typeface="メイリオ" panose="020B0604030504040204" pitchFamily="50" charset="-128"/>
              <a:ea typeface="メイリオ" panose="020B0604030504040204" pitchFamily="50" charset="-128"/>
            </a:endParaRPr>
          </a:p>
        </p:txBody>
      </p:sp>
      <p:sp>
        <p:nvSpPr>
          <p:cNvPr id="152" name="正方形/長方形 151"/>
          <p:cNvSpPr/>
          <p:nvPr/>
        </p:nvSpPr>
        <p:spPr>
          <a:xfrm>
            <a:off x="1505108" y="2213627"/>
            <a:ext cx="3467616"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　</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無連絡欠席日があります。お休み申請をしないと振替できません。</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153" name="直線矢印コネクタ 152"/>
          <p:cNvCxnSpPr/>
          <p:nvPr/>
        </p:nvCxnSpPr>
        <p:spPr>
          <a:xfrm flipH="1" flipV="1">
            <a:off x="944593" y="1802027"/>
            <a:ext cx="673025" cy="46618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8" name="正方形/長方形 237"/>
          <p:cNvSpPr/>
          <p:nvPr/>
        </p:nvSpPr>
        <p:spPr>
          <a:xfrm>
            <a:off x="5443909" y="6252287"/>
            <a:ext cx="1597447" cy="259747"/>
          </a:xfrm>
          <a:prstGeom prst="rect">
            <a:avLst/>
          </a:prstGeom>
          <a:solidFill>
            <a:srgbClr val="FF0000"/>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600" b="1" dirty="0" smtClean="0">
                <a:latin typeface="メイリオ" panose="020B0604030504040204" pitchFamily="50" charset="-128"/>
                <a:ea typeface="メイリオ" panose="020B0604030504040204" pitchFamily="50" charset="-128"/>
              </a:rPr>
              <a:t>新規入会者の初日が振替申請された際は、初日設定を追従更新する</a:t>
            </a:r>
            <a:endParaRPr kumimoji="1" lang="ja-JP" altLang="en-US" sz="600" b="1" dirty="0">
              <a:latin typeface="メイリオ" panose="020B0604030504040204" pitchFamily="50" charset="-128"/>
              <a:ea typeface="メイリオ" panose="020B0604030504040204" pitchFamily="50" charset="-128"/>
            </a:endParaRPr>
          </a:p>
        </p:txBody>
      </p:sp>
      <p:sp>
        <p:nvSpPr>
          <p:cNvPr id="147" name="正方形/長方形 146"/>
          <p:cNvSpPr/>
          <p:nvPr/>
        </p:nvSpPr>
        <p:spPr>
          <a:xfrm>
            <a:off x="5987289" y="1546351"/>
            <a:ext cx="569387" cy="184666"/>
          </a:xfrm>
          <a:prstGeom prst="rect">
            <a:avLst/>
          </a:prstGeom>
        </p:spPr>
        <p:txBody>
          <a:bodyPr wrap="none">
            <a:spAutoFit/>
          </a:bodyPr>
          <a:lstStyle/>
          <a:p>
            <a:pPr algn="r"/>
            <a:r>
              <a:rPr lang="ja-JP" altLang="en-US" sz="600" dirty="0" smtClean="0">
                <a:latin typeface="メイリオ" panose="020B0604030504040204" pitchFamily="50" charset="-128"/>
                <a:ea typeface="メイリオ" panose="020B0604030504040204" pitchFamily="50" charset="-128"/>
              </a:rPr>
              <a:t>送迎バス：</a:t>
            </a:r>
            <a:endParaRPr lang="ja-JP" altLang="en-US" sz="600" dirty="0"/>
          </a:p>
        </p:txBody>
      </p:sp>
      <p:sp>
        <p:nvSpPr>
          <p:cNvPr id="155" name="正方形/長方形 154"/>
          <p:cNvSpPr/>
          <p:nvPr/>
        </p:nvSpPr>
        <p:spPr>
          <a:xfrm>
            <a:off x="5565026" y="1531678"/>
            <a:ext cx="2141689" cy="199339"/>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156" name="正方形/長方形 155"/>
          <p:cNvSpPr/>
          <p:nvPr/>
        </p:nvSpPr>
        <p:spPr>
          <a:xfrm>
            <a:off x="6495571" y="1568415"/>
            <a:ext cx="1091571" cy="13406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bg1">
                    <a:lumMod val="65000"/>
                  </a:schemeClr>
                </a:solidFill>
                <a:latin typeface="メイリオ" panose="020B0604030504040204" pitchFamily="50" charset="-128"/>
                <a:ea typeface="メイリオ" panose="020B0604030504040204" pitchFamily="50" charset="-128"/>
              </a:rPr>
              <a:t>振替先のバスに乗る　▼</a:t>
            </a:r>
            <a:endParaRPr kumimoji="1" lang="ja-JP" altLang="en-US" sz="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7931430" y="1401110"/>
            <a:ext cx="1005403" cy="33855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バス利用者の</a:t>
            </a:r>
            <a:r>
              <a:rPr lang="ja-JP" altLang="en-US" sz="800" b="1" dirty="0" smtClean="0">
                <a:solidFill>
                  <a:srgbClr val="FF0000"/>
                </a:solidFill>
                <a:latin typeface="メイリオ" panose="020B0604030504040204" pitchFamily="50" charset="-128"/>
                <a:ea typeface="メイリオ" panose="020B0604030504040204" pitchFamily="50" charset="-128"/>
              </a:rPr>
              <a:t>場合</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a:solidFill>
                  <a:srgbClr val="FF0000"/>
                </a:solidFill>
                <a:latin typeface="メイリオ" panose="020B0604030504040204" pitchFamily="50" charset="-128"/>
                <a:ea typeface="メイリオ" panose="020B0604030504040204" pitchFamily="50" charset="-128"/>
              </a:rPr>
              <a:t>選択肢</a:t>
            </a:r>
            <a:r>
              <a:rPr lang="ja-JP" altLang="en-US" sz="800" b="1" dirty="0" smtClean="0">
                <a:solidFill>
                  <a:srgbClr val="FF0000"/>
                </a:solidFill>
                <a:latin typeface="メイリオ" panose="020B0604030504040204" pitchFamily="50" charset="-128"/>
                <a:ea typeface="メイリオ" panose="020B0604030504040204" pitchFamily="50" charset="-128"/>
              </a:rPr>
              <a:t>表示</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cxnSp>
        <p:nvCxnSpPr>
          <p:cNvPr id="157" name="直線矢印コネクタ 156"/>
          <p:cNvCxnSpPr/>
          <p:nvPr/>
        </p:nvCxnSpPr>
        <p:spPr>
          <a:xfrm>
            <a:off x="7571315" y="1631347"/>
            <a:ext cx="404077" cy="13006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正方形/長方形 157"/>
          <p:cNvSpPr/>
          <p:nvPr/>
        </p:nvSpPr>
        <p:spPr>
          <a:xfrm>
            <a:off x="8011684" y="1696353"/>
            <a:ext cx="1058170" cy="262405"/>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600" dirty="0" smtClean="0">
                <a:solidFill>
                  <a:schemeClr val="tx1"/>
                </a:solidFill>
                <a:latin typeface="メイリオ" panose="020B0604030504040204" pitchFamily="50" charset="-128"/>
                <a:ea typeface="メイリオ" panose="020B0604030504040204" pitchFamily="50" charset="-128"/>
              </a:rPr>
              <a:t> 振替先のバスに乗る　　　▼</a:t>
            </a:r>
            <a:endParaRPr lang="en-US" altLang="ja-JP" sz="600" dirty="0" smtClean="0">
              <a:solidFill>
                <a:schemeClr val="tx1"/>
              </a:solidFill>
              <a:latin typeface="メイリオ" panose="020B0604030504040204" pitchFamily="50" charset="-128"/>
              <a:ea typeface="メイリオ" panose="020B0604030504040204" pitchFamily="50" charset="-128"/>
            </a:endParaRPr>
          </a:p>
          <a:p>
            <a:r>
              <a:rPr lang="ja-JP" altLang="en-US" sz="600" dirty="0" smtClean="0">
                <a:solidFill>
                  <a:schemeClr val="tx1"/>
                </a:solidFill>
                <a:latin typeface="メイリオ" panose="020B0604030504040204" pitchFamily="50" charset="-128"/>
                <a:ea typeface="メイリオ" panose="020B0604030504040204" pitchFamily="50" charset="-128"/>
              </a:rPr>
              <a:t> 乗る</a:t>
            </a:r>
            <a:r>
              <a:rPr lang="en-US" altLang="ja-JP" sz="600" dirty="0" smtClean="0">
                <a:solidFill>
                  <a:schemeClr val="tx1"/>
                </a:solidFill>
                <a:latin typeface="メイリオ" panose="020B0604030504040204" pitchFamily="50" charset="-128"/>
                <a:ea typeface="メイリオ" panose="020B0604030504040204" pitchFamily="50" charset="-128"/>
              </a:rPr>
              <a:t>/</a:t>
            </a:r>
            <a:r>
              <a:rPr lang="ja-JP" altLang="en-US" sz="600" dirty="0" err="1" smtClean="0">
                <a:solidFill>
                  <a:schemeClr val="tx1"/>
                </a:solidFill>
                <a:latin typeface="メイリオ" panose="020B0604030504040204" pitchFamily="50" charset="-128"/>
                <a:ea typeface="メイリオ" panose="020B0604030504040204" pitchFamily="50" charset="-128"/>
              </a:rPr>
              <a:t>乗らないを</a:t>
            </a:r>
            <a:r>
              <a:rPr lang="ja-JP" altLang="en-US" sz="600" dirty="0" smtClean="0">
                <a:solidFill>
                  <a:schemeClr val="tx1"/>
                </a:solidFill>
                <a:latin typeface="メイリオ" panose="020B0604030504040204" pitchFamily="50" charset="-128"/>
                <a:ea typeface="メイリオ" panose="020B0604030504040204" pitchFamily="50" charset="-128"/>
              </a:rPr>
              <a:t>連絡する</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63" name="正方形/長方形 162"/>
          <p:cNvSpPr/>
          <p:nvPr/>
        </p:nvSpPr>
        <p:spPr>
          <a:xfrm>
            <a:off x="1621884" y="6184300"/>
            <a:ext cx="569387" cy="184666"/>
          </a:xfrm>
          <a:prstGeom prst="rect">
            <a:avLst/>
          </a:prstGeom>
        </p:spPr>
        <p:txBody>
          <a:bodyPr wrap="none">
            <a:spAutoFit/>
          </a:bodyPr>
          <a:lstStyle/>
          <a:p>
            <a:pPr algn="r"/>
            <a:r>
              <a:rPr lang="ja-JP" altLang="en-US" sz="600" dirty="0" smtClean="0">
                <a:latin typeface="メイリオ" panose="020B0604030504040204" pitchFamily="50" charset="-128"/>
                <a:ea typeface="メイリオ" panose="020B0604030504040204" pitchFamily="50" charset="-128"/>
              </a:rPr>
              <a:t>送迎バス：</a:t>
            </a:r>
            <a:endParaRPr lang="ja-JP" altLang="en-US" sz="600" dirty="0"/>
          </a:p>
        </p:txBody>
      </p:sp>
      <p:sp>
        <p:nvSpPr>
          <p:cNvPr id="164" name="正方形/長方形 163"/>
          <p:cNvSpPr/>
          <p:nvPr/>
        </p:nvSpPr>
        <p:spPr>
          <a:xfrm>
            <a:off x="1199621" y="6169627"/>
            <a:ext cx="2106147" cy="199339"/>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165" name="正方形/長方形 164"/>
          <p:cNvSpPr/>
          <p:nvPr/>
        </p:nvSpPr>
        <p:spPr>
          <a:xfrm>
            <a:off x="2130166" y="6206364"/>
            <a:ext cx="1091571" cy="13406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bg1">
                    <a:lumMod val="65000"/>
                  </a:schemeClr>
                </a:solidFill>
                <a:latin typeface="メイリオ" panose="020B0604030504040204" pitchFamily="50" charset="-128"/>
                <a:ea typeface="メイリオ" panose="020B0604030504040204" pitchFamily="50" charset="-128"/>
              </a:rPr>
              <a:t>振替先のバスに乗る　▼</a:t>
            </a:r>
            <a:endParaRPr kumimoji="1" lang="ja-JP" altLang="en-US" sz="6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68" name="正方形/長方形 167"/>
          <p:cNvSpPr/>
          <p:nvPr/>
        </p:nvSpPr>
        <p:spPr>
          <a:xfrm>
            <a:off x="108473" y="6373367"/>
            <a:ext cx="1058170" cy="262405"/>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600" dirty="0" smtClean="0">
                <a:solidFill>
                  <a:schemeClr val="tx1"/>
                </a:solidFill>
                <a:latin typeface="メイリオ" panose="020B0604030504040204" pitchFamily="50" charset="-128"/>
                <a:ea typeface="メイリオ" panose="020B0604030504040204" pitchFamily="50" charset="-128"/>
              </a:rPr>
              <a:t> 振替先のバスに乗る　　　▼</a:t>
            </a:r>
            <a:endParaRPr lang="en-US" altLang="ja-JP" sz="600" dirty="0" smtClean="0">
              <a:solidFill>
                <a:schemeClr val="tx1"/>
              </a:solidFill>
              <a:latin typeface="メイリオ" panose="020B0604030504040204" pitchFamily="50" charset="-128"/>
              <a:ea typeface="メイリオ" panose="020B0604030504040204" pitchFamily="50" charset="-128"/>
            </a:endParaRPr>
          </a:p>
          <a:p>
            <a:r>
              <a:rPr lang="ja-JP" altLang="en-US" sz="600" dirty="0" smtClean="0">
                <a:solidFill>
                  <a:schemeClr val="tx1"/>
                </a:solidFill>
                <a:latin typeface="メイリオ" panose="020B0604030504040204" pitchFamily="50" charset="-128"/>
                <a:ea typeface="メイリオ" panose="020B0604030504040204" pitchFamily="50" charset="-128"/>
              </a:rPr>
              <a:t> 乗る</a:t>
            </a:r>
            <a:r>
              <a:rPr lang="en-US" altLang="ja-JP" sz="600" dirty="0" smtClean="0">
                <a:solidFill>
                  <a:schemeClr val="tx1"/>
                </a:solidFill>
                <a:latin typeface="メイリオ" panose="020B0604030504040204" pitchFamily="50" charset="-128"/>
                <a:ea typeface="メイリオ" panose="020B0604030504040204" pitchFamily="50" charset="-128"/>
              </a:rPr>
              <a:t>/</a:t>
            </a:r>
            <a:r>
              <a:rPr lang="ja-JP" altLang="en-US" sz="600" dirty="0" err="1" smtClean="0">
                <a:solidFill>
                  <a:schemeClr val="tx1"/>
                </a:solidFill>
                <a:latin typeface="メイリオ" panose="020B0604030504040204" pitchFamily="50" charset="-128"/>
                <a:ea typeface="メイリオ" panose="020B0604030504040204" pitchFamily="50" charset="-128"/>
              </a:rPr>
              <a:t>乗らないを</a:t>
            </a:r>
            <a:r>
              <a:rPr lang="ja-JP" altLang="en-US" sz="600" dirty="0" smtClean="0">
                <a:solidFill>
                  <a:schemeClr val="tx1"/>
                </a:solidFill>
                <a:latin typeface="メイリオ" panose="020B0604030504040204" pitchFamily="50" charset="-128"/>
                <a:ea typeface="メイリオ" panose="020B0604030504040204" pitchFamily="50" charset="-128"/>
              </a:rPr>
              <a:t>連絡する</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cxnSp>
        <p:nvCxnSpPr>
          <p:cNvPr id="170" name="直線矢印コネクタ 169"/>
          <p:cNvCxnSpPr/>
          <p:nvPr/>
        </p:nvCxnSpPr>
        <p:spPr>
          <a:xfrm flipH="1" flipV="1">
            <a:off x="944591" y="5655034"/>
            <a:ext cx="322628" cy="38298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1" name="直線矢印コネクタ 170"/>
          <p:cNvCxnSpPr/>
          <p:nvPr/>
        </p:nvCxnSpPr>
        <p:spPr>
          <a:xfrm flipH="1" flipV="1">
            <a:off x="944593" y="6183162"/>
            <a:ext cx="322626" cy="8613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77" name="正方形/長方形 176"/>
          <p:cNvSpPr/>
          <p:nvPr/>
        </p:nvSpPr>
        <p:spPr>
          <a:xfrm>
            <a:off x="4146751" y="6412845"/>
            <a:ext cx="1103918" cy="46166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送迎バス利用</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「連絡する」の場合乗降連絡画面へ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54" name="正方形/長方形 153"/>
          <p:cNvSpPr/>
          <p:nvPr/>
        </p:nvSpPr>
        <p:spPr>
          <a:xfrm>
            <a:off x="14480" y="1178255"/>
            <a:ext cx="1383497" cy="351302"/>
          </a:xfrm>
          <a:prstGeom prst="rect">
            <a:avLst/>
          </a:prstGeom>
          <a:solidFill>
            <a:srgbClr val="FF0000"/>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b="1" dirty="0" smtClean="0">
                <a:latin typeface="メイリオ" panose="020B0604030504040204" pitchFamily="50" charset="-128"/>
                <a:ea typeface="メイリオ" panose="020B0604030504040204" pitchFamily="50" charset="-128"/>
              </a:rPr>
              <a:t>スタッフアカウントによる</a:t>
            </a:r>
            <a:endParaRPr kumimoji="1"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代替操作時は振替不可日でも</a:t>
            </a:r>
            <a:endParaRPr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a:latin typeface="メイリオ" panose="020B0604030504040204" pitchFamily="50" charset="-128"/>
                <a:ea typeface="メイリオ" panose="020B0604030504040204" pitchFamily="50" charset="-128"/>
              </a:rPr>
              <a:t>振替可能とする</a:t>
            </a:r>
          </a:p>
        </p:txBody>
      </p:sp>
      <p:sp>
        <p:nvSpPr>
          <p:cNvPr id="160" name="正方形/長方形 159"/>
          <p:cNvSpPr/>
          <p:nvPr/>
        </p:nvSpPr>
        <p:spPr>
          <a:xfrm>
            <a:off x="5443909" y="6570932"/>
            <a:ext cx="1597447" cy="239539"/>
          </a:xfrm>
          <a:prstGeom prst="rect">
            <a:avLst/>
          </a:prstGeom>
          <a:solidFill>
            <a:srgbClr val="FF0000"/>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 b="1" dirty="0" smtClean="0">
                <a:latin typeface="メイリオ" panose="020B0604030504040204" pitchFamily="50" charset="-128"/>
                <a:ea typeface="メイリオ" panose="020B0604030504040204" pitchFamily="50" charset="-128"/>
              </a:rPr>
              <a:t>コースマスターで</a:t>
            </a:r>
            <a:r>
              <a:rPr kumimoji="1" lang="ja-JP" altLang="en-US" sz="600" b="1" dirty="0" smtClean="0">
                <a:latin typeface="メイリオ" panose="020B0604030504040204" pitchFamily="50" charset="-128"/>
                <a:ea typeface="メイリオ" panose="020B0604030504040204" pitchFamily="50" charset="-128"/>
              </a:rPr>
              <a:t>コースの振替が</a:t>
            </a:r>
            <a:r>
              <a:rPr kumimoji="1" lang="en-US" altLang="ja-JP" sz="600" b="1" dirty="0" smtClean="0">
                <a:latin typeface="メイリオ" panose="020B0604030504040204" pitchFamily="50" charset="-128"/>
                <a:ea typeface="メイリオ" panose="020B0604030504040204" pitchFamily="50" charset="-128"/>
              </a:rPr>
              <a:t>OFF</a:t>
            </a:r>
            <a:r>
              <a:rPr kumimoji="1" lang="ja-JP" altLang="en-US" sz="600" b="1" dirty="0" smtClean="0">
                <a:latin typeface="メイリオ" panose="020B0604030504040204" pitchFamily="50" charset="-128"/>
                <a:ea typeface="メイリオ" panose="020B0604030504040204" pitchFamily="50" charset="-128"/>
              </a:rPr>
              <a:t>の場合は、「</a:t>
            </a:r>
            <a:r>
              <a:rPr lang="ja-JP" altLang="en-US" sz="600" b="1" dirty="0">
                <a:latin typeface="メイリオ" panose="020B0604030504040204" pitchFamily="50" charset="-128"/>
                <a:ea typeface="メイリオ" panose="020B0604030504040204" pitchFamily="50" charset="-128"/>
              </a:rPr>
              <a:t>出</a:t>
            </a:r>
            <a:r>
              <a:rPr kumimoji="1" lang="ja-JP" altLang="en-US" sz="600" b="1" dirty="0" smtClean="0">
                <a:latin typeface="メイリオ" panose="020B0604030504040204" pitchFamily="50" charset="-128"/>
                <a:ea typeface="メイリオ" panose="020B0604030504040204" pitchFamily="50" charset="-128"/>
              </a:rPr>
              <a:t>」の表示確認のみとなる</a:t>
            </a:r>
            <a:endParaRPr kumimoji="1" lang="ja-JP" altLang="en-US" sz="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7112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8681" y="6469409"/>
            <a:ext cx="1081172" cy="365125"/>
          </a:xfrm>
        </p:spPr>
        <p:txBody>
          <a:bodyPr/>
          <a:lstStyle/>
          <a:p>
            <a:fld id="{1D930C5E-8EAE-48CF-86F8-C0A5611F23A8}" type="slidenum">
              <a:rPr kumimoji="1" lang="ja-JP" altLang="en-US" smtClean="0"/>
              <a:t>11</a:t>
            </a:fld>
            <a:endParaRPr kumimoji="1" lang="ja-JP" altLang="en-US" dirty="0"/>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4" name="正方形/長方形 113"/>
          <p:cNvSpPr/>
          <p:nvPr/>
        </p:nvSpPr>
        <p:spPr>
          <a:xfrm>
            <a:off x="249607" y="771145"/>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■練習コースの振替が行える条件</a:t>
            </a:r>
            <a:endParaRPr lang="ja-JP" altLang="en-US" b="1" dirty="0">
              <a:latin typeface="メイリオ" panose="020B0604030504040204" pitchFamily="50" charset="-128"/>
              <a:ea typeface="メイリオ" panose="020B0604030504040204" pitchFamily="50" charset="-128"/>
            </a:endParaRPr>
          </a:p>
        </p:txBody>
      </p:sp>
      <p:sp>
        <p:nvSpPr>
          <p:cNvPr id="17" name="正方形/長方形 16"/>
          <p:cNvSpPr/>
          <p:nvPr/>
        </p:nvSpPr>
        <p:spPr>
          <a:xfrm>
            <a:off x="251264" y="1324831"/>
            <a:ext cx="8641472" cy="3323987"/>
          </a:xfrm>
          <a:prstGeom prst="rect">
            <a:avLst/>
          </a:prstGeom>
        </p:spPr>
        <p:txBody>
          <a:bodyPr wrap="square">
            <a:spAutoFit/>
          </a:bodyPr>
          <a:lstStyle/>
          <a:p>
            <a:r>
              <a:rPr lang="ja-JP" altLang="en-US" sz="1400" dirty="0">
                <a:latin typeface="メイリオ" panose="020B0604030504040204" pitchFamily="50" charset="-128"/>
                <a:ea typeface="メイリオ" panose="020B0604030504040204" pitchFamily="50" charset="-128"/>
              </a:rPr>
              <a:t>・振替申請は出席したい日の前日（前日が休館日の場合は休館日前日）まで</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振替可能な期限は休んだ日の翌月末まで</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７月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８月は設備工事で１週休館となるため、</a:t>
            </a:r>
          </a:p>
          <a:p>
            <a:r>
              <a:rPr lang="ja-JP" altLang="en-US" sz="1400" dirty="0">
                <a:latin typeface="メイリオ" panose="020B0604030504040204" pitchFamily="50" charset="-128"/>
                <a:ea typeface="メイリオ" panose="020B0604030504040204" pitchFamily="50" charset="-128"/>
              </a:rPr>
              <a:t>　その週に該当するレッスン数のみ「特別振替分」として</a:t>
            </a:r>
            <a:r>
              <a:rPr lang="en-US" altLang="ja-JP" sz="1400" dirty="0">
                <a:latin typeface="メイリオ" panose="020B0604030504040204" pitchFamily="50" charset="-128"/>
                <a:ea typeface="メイリオ" panose="020B0604030504040204" pitchFamily="50" charset="-128"/>
              </a:rPr>
              <a:t>10</a:t>
            </a:r>
            <a:r>
              <a:rPr lang="ja-JP" altLang="en-US" sz="1400" dirty="0">
                <a:latin typeface="メイリオ" panose="020B0604030504040204" pitchFamily="50" charset="-128"/>
                <a:ea typeface="メイリオ" panose="020B0604030504040204" pitchFamily="50" charset="-128"/>
              </a:rPr>
              <a:t>月末まで振替可能</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休会をしていた場合は、休会月前月の欠席分を休会月翌月末までに振替を取る事ができる</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１ヶ月間に振替で出席できるのは３回まで</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レッスン当日の時間変更も可能（振替の１回となる）</a:t>
            </a:r>
          </a:p>
          <a:p>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休む日より前に振替を取る事はできない。</a:t>
            </a:r>
          </a:p>
          <a:p>
            <a:r>
              <a:rPr lang="ja-JP" altLang="en-US" sz="1400" dirty="0">
                <a:latin typeface="メイリオ" panose="020B0604030504040204" pitchFamily="50" charset="-128"/>
                <a:ea typeface="メイリオ" panose="020B0604030504040204" pitchFamily="50" charset="-128"/>
              </a:rPr>
              <a:t>　ただし例外として、休む日が進級テスト週間内の場合は先に振替で出席してテストを受ける事ができる</a:t>
            </a:r>
          </a:p>
        </p:txBody>
      </p:sp>
    </p:spTree>
    <p:extLst>
      <p:ext uri="{BB962C8B-B14F-4D97-AF65-F5344CB8AC3E}">
        <p14:creationId xmlns:p14="http://schemas.microsoft.com/office/powerpoint/2010/main" val="1933492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12</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18205" y="756661"/>
            <a:ext cx="180049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■各種変更申請</a:t>
            </a:r>
            <a:endParaRPr lang="ja-JP" altLang="en-US" b="1" dirty="0">
              <a:latin typeface="メイリオ" panose="020B0604030504040204" pitchFamily="50" charset="-128"/>
              <a:ea typeface="メイリオ" panose="020B0604030504040204" pitchFamily="50" charset="-128"/>
            </a:endParaRPr>
          </a:p>
        </p:txBody>
      </p:sp>
      <p:sp>
        <p:nvSpPr>
          <p:cNvPr id="91" name="正方形/長方形 90"/>
          <p:cNvSpPr/>
          <p:nvPr/>
        </p:nvSpPr>
        <p:spPr>
          <a:xfrm>
            <a:off x="577877" y="1188599"/>
            <a:ext cx="3499946" cy="550386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50683" y="1631746"/>
            <a:ext cx="1107996"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各種変更申請</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62" y="12268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397258" y="12617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77877" y="15409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114" name="正方形/長方形 113"/>
          <p:cNvSpPr/>
          <p:nvPr/>
        </p:nvSpPr>
        <p:spPr>
          <a:xfrm>
            <a:off x="4875023" y="759162"/>
            <a:ext cx="180049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■基本情報変更</a:t>
            </a:r>
            <a:endParaRPr lang="ja-JP" altLang="en-US" b="1" dirty="0">
              <a:latin typeface="メイリオ" panose="020B0604030504040204" pitchFamily="50" charset="-128"/>
              <a:ea typeface="メイリオ" panose="020B0604030504040204" pitchFamily="50" charset="-128"/>
            </a:endParaRPr>
          </a:p>
        </p:txBody>
      </p:sp>
      <p:sp>
        <p:nvSpPr>
          <p:cNvPr id="115" name="正方形/長方形 114"/>
          <p:cNvSpPr/>
          <p:nvPr/>
        </p:nvSpPr>
        <p:spPr>
          <a:xfrm>
            <a:off x="5041552" y="1191099"/>
            <a:ext cx="3499946" cy="550136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a:p>
        </p:txBody>
      </p:sp>
      <p:sp>
        <p:nvSpPr>
          <p:cNvPr id="138" name="正方形/長方形 137"/>
          <p:cNvSpPr/>
          <p:nvPr/>
        </p:nvSpPr>
        <p:spPr>
          <a:xfrm>
            <a:off x="5007501" y="1634247"/>
            <a:ext cx="1107996"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基本情報変更</a:t>
            </a:r>
            <a:endParaRPr lang="ja-JP" altLang="en-US" sz="1200" b="1" dirty="0">
              <a:latin typeface="メイリオ" panose="020B0604030504040204" pitchFamily="50" charset="-128"/>
              <a:ea typeface="メイリオ" panose="020B0604030504040204" pitchFamily="50" charset="-128"/>
            </a:endParaRPr>
          </a:p>
        </p:txBody>
      </p:sp>
      <p:pic>
        <p:nvPicPr>
          <p:cNvPr id="139"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980" y="1229398"/>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41" name="角丸四角形 140"/>
          <p:cNvSpPr/>
          <p:nvPr/>
        </p:nvSpPr>
        <p:spPr>
          <a:xfrm>
            <a:off x="7854076" y="1264279"/>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42" name="正方形/長方形 141"/>
          <p:cNvSpPr/>
          <p:nvPr/>
        </p:nvSpPr>
        <p:spPr>
          <a:xfrm>
            <a:off x="5034695" y="1543493"/>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42" name="正方形/長方形 41"/>
          <p:cNvSpPr/>
          <p:nvPr/>
        </p:nvSpPr>
        <p:spPr>
          <a:xfrm>
            <a:off x="5105982" y="1923613"/>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■会員番号・氏名・性別・生年月日</a:t>
            </a:r>
            <a:endParaRPr lang="en-US" altLang="ja-JP" sz="900" b="1" dirty="0" smtClean="0">
              <a:latin typeface="メイリオ" panose="020B0604030504040204" pitchFamily="50" charset="-128"/>
              <a:ea typeface="メイリオ" panose="020B0604030504040204" pitchFamily="50" charset="-128"/>
            </a:endParaRPr>
          </a:p>
        </p:txBody>
      </p:sp>
      <p:sp>
        <p:nvSpPr>
          <p:cNvPr id="67" name="正方形/長方形 66"/>
          <p:cNvSpPr/>
          <p:nvPr/>
        </p:nvSpPr>
        <p:spPr>
          <a:xfrm>
            <a:off x="642260" y="4437821"/>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●申請履歴</a:t>
            </a:r>
            <a:endParaRPr lang="en-US" altLang="ja-JP" sz="900" b="1" dirty="0" smtClean="0">
              <a:latin typeface="メイリオ" panose="020B0604030504040204" pitchFamily="50" charset="-128"/>
              <a:ea typeface="メイリオ" panose="020B0604030504040204" pitchFamily="50" charset="-128"/>
            </a:endParaRPr>
          </a:p>
        </p:txBody>
      </p:sp>
      <p:sp>
        <p:nvSpPr>
          <p:cNvPr id="79" name="正方形/長方形 78"/>
          <p:cNvSpPr/>
          <p:nvPr/>
        </p:nvSpPr>
        <p:spPr>
          <a:xfrm>
            <a:off x="648035" y="192727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●申請・設定変更する</a:t>
            </a:r>
            <a:endParaRPr lang="en-US" altLang="ja-JP" sz="900" b="1" dirty="0" smtClean="0">
              <a:latin typeface="メイリオ" panose="020B0604030504040204" pitchFamily="50" charset="-128"/>
              <a:ea typeface="メイリオ" panose="020B0604030504040204" pitchFamily="50" charset="-128"/>
            </a:endParaRPr>
          </a:p>
        </p:txBody>
      </p:sp>
      <p:sp>
        <p:nvSpPr>
          <p:cNvPr id="84" name="正方形/長方形 83"/>
          <p:cNvSpPr/>
          <p:nvPr/>
        </p:nvSpPr>
        <p:spPr>
          <a:xfrm>
            <a:off x="754108" y="4029885"/>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休会届</a:t>
            </a:r>
          </a:p>
        </p:txBody>
      </p:sp>
      <p:sp>
        <p:nvSpPr>
          <p:cNvPr id="85" name="正方形/長方形 84"/>
          <p:cNvSpPr/>
          <p:nvPr/>
        </p:nvSpPr>
        <p:spPr>
          <a:xfrm>
            <a:off x="2363198" y="4031135"/>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退会届</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2392327" y="2280416"/>
            <a:ext cx="964965" cy="728849"/>
          </a:xfrm>
          <a:prstGeom prst="rect">
            <a:avLst/>
          </a:prstGeom>
          <a:noFill/>
          <a:ln>
            <a:solidFill>
              <a:schemeClr val="tx2"/>
            </a:solidFill>
          </a:ln>
        </p:spPr>
        <p:txBody>
          <a:bodyPr wrap="square" lIns="0" tIns="36000" rIns="0" bIns="0" rtlCol="0">
            <a:spAutoFit/>
          </a:bodyPr>
          <a:lstStyle/>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r>
              <a:rPr lang="ja-JP" altLang="en-US" sz="900" b="1" dirty="0" smtClean="0">
                <a:latin typeface="メイリオ" panose="020B0604030504040204" pitchFamily="50" charset="-128"/>
                <a:ea typeface="メイリオ" panose="020B0604030504040204" pitchFamily="50" charset="-128"/>
              </a:rPr>
              <a:t>練習コース変更</a:t>
            </a:r>
            <a:endParaRPr lang="en-US" altLang="ja-JP" sz="900" b="1" dirty="0" smtClean="0">
              <a:latin typeface="メイリオ" panose="020B0604030504040204" pitchFamily="50" charset="-128"/>
              <a:ea typeface="メイリオ" panose="020B0604030504040204" pitchFamily="50" charset="-128"/>
            </a:endParaRPr>
          </a:p>
        </p:txBody>
      </p:sp>
      <p:pic>
        <p:nvPicPr>
          <p:cNvPr id="89" name="Picture 14" descr="「水泳　アイコン」の画像検索結果"/>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56124" y="2328547"/>
            <a:ext cx="418054" cy="418054"/>
          </a:xfrm>
          <a:prstGeom prst="rect">
            <a:avLst/>
          </a:prstGeom>
          <a:noFill/>
          <a:extLst>
            <a:ext uri="{909E8E84-426E-40DD-AFC4-6F175D3DCCD1}">
              <a14:hiddenFill xmlns:a14="http://schemas.microsoft.com/office/drawing/2010/main">
                <a:solidFill>
                  <a:srgbClr val="FFFFFF"/>
                </a:solidFill>
              </a14:hiddenFill>
            </a:ext>
          </a:extLst>
        </p:spPr>
      </p:pic>
      <p:sp>
        <p:nvSpPr>
          <p:cNvPr id="103" name="正方形/長方形 102"/>
          <p:cNvSpPr/>
          <p:nvPr/>
        </p:nvSpPr>
        <p:spPr>
          <a:xfrm>
            <a:off x="5099632" y="2987278"/>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■住所</a:t>
            </a:r>
            <a:endParaRPr lang="en-US" altLang="ja-JP" sz="900" b="1" dirty="0" smtClean="0">
              <a:latin typeface="メイリオ" panose="020B0604030504040204" pitchFamily="50" charset="-128"/>
              <a:ea typeface="メイリオ" panose="020B0604030504040204" pitchFamily="50" charset="-128"/>
            </a:endParaRPr>
          </a:p>
        </p:txBody>
      </p:sp>
      <p:sp>
        <p:nvSpPr>
          <p:cNvPr id="107" name="正方形/長方形 106"/>
          <p:cNvSpPr/>
          <p:nvPr/>
        </p:nvSpPr>
        <p:spPr>
          <a:xfrm>
            <a:off x="6148748" y="3279675"/>
            <a:ext cx="2243527" cy="22062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anose="020B0604030504040204" pitchFamily="50" charset="-128"/>
                <a:ea typeface="メイリオ" panose="020B0604030504040204" pitchFamily="50" charset="-128"/>
              </a:rPr>
              <a:t> 千葉県千葉市美浜区稲毛海岸</a:t>
            </a:r>
            <a:r>
              <a:rPr kumimoji="1" lang="en-US" altLang="ja-JP" sz="800" dirty="0" smtClean="0">
                <a:solidFill>
                  <a:schemeClr val="tx1"/>
                </a:solidFill>
                <a:latin typeface="メイリオ" panose="020B0604030504040204" pitchFamily="50" charset="-128"/>
                <a:ea typeface="メイリオ" panose="020B0604030504040204" pitchFamily="50" charset="-128"/>
              </a:rPr>
              <a:t>5-1-2</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094243" y="3627432"/>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■連絡先</a:t>
            </a:r>
            <a:endParaRPr lang="en-US" altLang="ja-JP" sz="900" b="1" dirty="0" smtClean="0">
              <a:latin typeface="メイリオ" panose="020B0604030504040204" pitchFamily="50" charset="-128"/>
              <a:ea typeface="メイリオ" panose="020B0604030504040204" pitchFamily="50" charset="-128"/>
            </a:endParaRPr>
          </a:p>
        </p:txBody>
      </p:sp>
      <p:sp>
        <p:nvSpPr>
          <p:cNvPr id="117" name="正方形/長方形 116"/>
          <p:cNvSpPr/>
          <p:nvPr/>
        </p:nvSpPr>
        <p:spPr>
          <a:xfrm>
            <a:off x="6105111" y="3885766"/>
            <a:ext cx="1376345" cy="15030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anose="020B0604030504040204" pitchFamily="50" charset="-128"/>
                <a:ea typeface="メイリオ" panose="020B0604030504040204" pitchFamily="50" charset="-128"/>
              </a:rPr>
              <a:t> 012-3456-7890</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6119437" y="6392503"/>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変更申請する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094243" y="4512777"/>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■学校</a:t>
            </a:r>
            <a:endParaRPr lang="en-US" altLang="ja-JP" sz="900" b="1" dirty="0" smtClean="0">
              <a:latin typeface="メイリオ" panose="020B0604030504040204" pitchFamily="50" charset="-128"/>
              <a:ea typeface="メイリオ" panose="020B0604030504040204" pitchFamily="50" charset="-128"/>
            </a:endParaRPr>
          </a:p>
        </p:txBody>
      </p:sp>
      <p:sp>
        <p:nvSpPr>
          <p:cNvPr id="122" name="正方形/長方形 121"/>
          <p:cNvSpPr/>
          <p:nvPr/>
        </p:nvSpPr>
        <p:spPr>
          <a:xfrm>
            <a:off x="6106796" y="4267487"/>
            <a:ext cx="2095896" cy="149755"/>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anose="020B0604030504040204" pitchFamily="50" charset="-128"/>
                <a:ea typeface="メイリオ" panose="020B0604030504040204" pitchFamily="50" charset="-128"/>
              </a:rPr>
              <a:t> tarou@tamanegi.com</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 name="正方形/長方形 4"/>
          <p:cNvSpPr/>
          <p:nvPr/>
        </p:nvSpPr>
        <p:spPr>
          <a:xfrm>
            <a:off x="5085653" y="2164985"/>
            <a:ext cx="2339102" cy="784830"/>
          </a:xfrm>
          <a:prstGeom prst="rect">
            <a:avLst/>
          </a:prstGeom>
        </p:spPr>
        <p:txBody>
          <a:bodyPr wrap="none">
            <a:spAutoFit/>
          </a:bodyPr>
          <a:lstStyle/>
          <a:p>
            <a:r>
              <a:rPr lang="ja-JP" altLang="en-US" sz="900" b="1" dirty="0" smtClean="0">
                <a:latin typeface="メイリオ" panose="020B0604030504040204" pitchFamily="50" charset="-128"/>
                <a:ea typeface="メイリオ" panose="020B0604030504040204" pitchFamily="50" charset="-128"/>
              </a:rPr>
              <a:t>会員番号：</a:t>
            </a:r>
            <a:r>
              <a:rPr lang="en-US" altLang="ja-JP" sz="900" b="1" dirty="0" smtClean="0">
                <a:latin typeface="メイリオ" panose="020B0604030504040204" pitchFamily="50" charset="-128"/>
                <a:ea typeface="メイリオ" panose="020B0604030504040204" pitchFamily="50" charset="-128"/>
              </a:rPr>
              <a:t>XXXXXXXXXX</a:t>
            </a:r>
          </a:p>
          <a:p>
            <a:r>
              <a:rPr lang="ja-JP" altLang="en-US" sz="900" b="1" dirty="0" smtClean="0">
                <a:latin typeface="メイリオ" panose="020B0604030504040204" pitchFamily="50" charset="-128"/>
                <a:ea typeface="メイリオ" panose="020B0604030504040204" pitchFamily="50" charset="-128"/>
              </a:rPr>
              <a:t>氏名　　：玉葱 太郎（たまねぎ たろう）</a:t>
            </a:r>
            <a:endParaRPr lang="en-US" altLang="ja-JP" sz="900" b="1"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性別　　：男性</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生年</a:t>
            </a:r>
            <a:r>
              <a:rPr lang="ja-JP" altLang="en-US" sz="900" dirty="0" smtClean="0">
                <a:latin typeface="メイリオ" panose="020B0604030504040204" pitchFamily="50" charset="-128"/>
                <a:ea typeface="メイリオ" panose="020B0604030504040204" pitchFamily="50" charset="-128"/>
              </a:rPr>
              <a:t>月日：</a:t>
            </a:r>
            <a:r>
              <a:rPr lang="en-US" altLang="ja-JP" sz="900" dirty="0" smtClean="0">
                <a:latin typeface="メイリオ" panose="020B0604030504040204" pitchFamily="50" charset="-128"/>
                <a:ea typeface="メイリオ" panose="020B0604030504040204" pitchFamily="50" charset="-128"/>
              </a:rPr>
              <a:t>1990</a:t>
            </a:r>
            <a:r>
              <a:rPr lang="ja-JP" altLang="en-US" sz="900" dirty="0" smtClean="0">
                <a:latin typeface="メイリオ" panose="020B0604030504040204" pitchFamily="50" charset="-128"/>
                <a:ea typeface="メイリオ" panose="020B0604030504040204" pitchFamily="50" charset="-128"/>
              </a:rPr>
              <a:t>年</a:t>
            </a:r>
            <a:r>
              <a:rPr lang="en-US" altLang="ja-JP" sz="900" dirty="0" smtClean="0">
                <a:latin typeface="メイリオ" panose="020B0604030504040204" pitchFamily="50" charset="-128"/>
                <a:ea typeface="メイリオ" panose="020B0604030504040204" pitchFamily="50" charset="-128"/>
              </a:rPr>
              <a:t>12</a:t>
            </a:r>
            <a:r>
              <a:rPr lang="ja-JP" altLang="en-US" sz="900" dirty="0" smtClean="0">
                <a:latin typeface="メイリオ" panose="020B0604030504040204" pitchFamily="50" charset="-128"/>
                <a:ea typeface="メイリオ" panose="020B0604030504040204" pitchFamily="50" charset="-128"/>
              </a:rPr>
              <a:t>月</a:t>
            </a:r>
            <a:r>
              <a:rPr lang="en-US" altLang="ja-JP" sz="900" dirty="0" smtClean="0">
                <a:latin typeface="メイリオ" panose="020B0604030504040204" pitchFamily="50" charset="-128"/>
                <a:ea typeface="メイリオ" panose="020B0604030504040204" pitchFamily="50" charset="-128"/>
              </a:rPr>
              <a:t>3</a:t>
            </a:r>
            <a:r>
              <a:rPr lang="ja-JP" altLang="en-US" sz="900" dirty="0" smtClean="0">
                <a:latin typeface="メイリオ" panose="020B0604030504040204" pitchFamily="50" charset="-128"/>
                <a:ea typeface="メイリオ" panose="020B0604030504040204" pitchFamily="50" charset="-128"/>
              </a:rPr>
              <a:t>日（</a:t>
            </a:r>
            <a:r>
              <a:rPr lang="en-US" altLang="ja-JP" sz="900" dirty="0" smtClean="0">
                <a:latin typeface="メイリオ" panose="020B0604030504040204" pitchFamily="50" charset="-128"/>
                <a:ea typeface="メイリオ" panose="020B0604030504040204" pitchFamily="50" charset="-128"/>
              </a:rPr>
              <a:t>XX</a:t>
            </a:r>
            <a:r>
              <a:rPr lang="ja-JP" altLang="en-US" sz="900" dirty="0" smtClean="0">
                <a:latin typeface="メイリオ" panose="020B0604030504040204" pitchFamily="50" charset="-128"/>
                <a:ea typeface="メイリオ" panose="020B0604030504040204" pitchFamily="50" charset="-128"/>
              </a:rPr>
              <a:t>歳）</a:t>
            </a:r>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保護者　：玉葱 花絵</a:t>
            </a:r>
            <a:endParaRPr lang="ja-JP" altLang="en-US" sz="900" dirty="0">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2929421" y="3124919"/>
            <a:ext cx="964965" cy="728849"/>
          </a:xfrm>
          <a:prstGeom prst="rect">
            <a:avLst/>
          </a:prstGeom>
          <a:noFill/>
          <a:ln>
            <a:solidFill>
              <a:schemeClr val="tx2"/>
            </a:solidFill>
          </a:ln>
        </p:spPr>
        <p:txBody>
          <a:bodyPr wrap="square" lIns="0" tIns="36000" rIns="0" bIns="0" rtlCol="0">
            <a:spAutoFit/>
          </a:bodyPr>
          <a:lstStyle/>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r>
              <a:rPr kumimoji="1" lang="ja-JP" altLang="en-US" sz="900" b="1" dirty="0" smtClean="0">
                <a:latin typeface="メイリオ" panose="020B0604030504040204" pitchFamily="50" charset="-128"/>
                <a:ea typeface="メイリオ" panose="020B0604030504040204" pitchFamily="50" charset="-128"/>
              </a:rPr>
              <a:t>基本情報変更</a:t>
            </a:r>
            <a:endParaRPr kumimoji="1" lang="ja-JP" altLang="en-US" sz="900" b="1" dirty="0">
              <a:latin typeface="メイリオ" panose="020B0604030504040204" pitchFamily="50" charset="-128"/>
              <a:ea typeface="メイリオ" panose="020B0604030504040204" pitchFamily="50" charset="-128"/>
            </a:endParaRPr>
          </a:p>
        </p:txBody>
      </p:sp>
      <p:pic>
        <p:nvPicPr>
          <p:cNvPr id="127" name="Picture 8" descr="「顔　アイコン」の画像検索結果"/>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3452" y="3214089"/>
            <a:ext cx="355272" cy="355272"/>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p:cNvSpPr/>
          <p:nvPr/>
        </p:nvSpPr>
        <p:spPr>
          <a:xfrm>
            <a:off x="5363435" y="3277007"/>
            <a:ext cx="688235" cy="22062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anose="020B0604030504040204" pitchFamily="50" charset="-128"/>
                <a:ea typeface="メイリオ" panose="020B0604030504040204" pitchFamily="50" charset="-128"/>
              </a:rPr>
              <a:t> </a:t>
            </a:r>
            <a:r>
              <a:rPr kumimoji="1" lang="en-US" altLang="ja-JP" sz="800" dirty="0" smtClean="0">
                <a:solidFill>
                  <a:schemeClr val="tx1"/>
                </a:solidFill>
                <a:latin typeface="メイリオ" panose="020B0604030504040204" pitchFamily="50" charset="-128"/>
                <a:ea typeface="メイリオ" panose="020B0604030504040204" pitchFamily="50" charset="-128"/>
              </a:rPr>
              <a:t>XXX-XXXX</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5074005" y="3277460"/>
            <a:ext cx="338554" cy="276999"/>
          </a:xfrm>
          <a:prstGeom prst="rect">
            <a:avLst/>
          </a:prstGeom>
        </p:spPr>
        <p:txBody>
          <a:bodyPr wrap="none">
            <a:spAutoFit/>
          </a:bodyPr>
          <a:lstStyle/>
          <a:p>
            <a:r>
              <a:rPr lang="ja-JP" altLang="en-US" sz="1200" dirty="0" smtClean="0">
                <a:latin typeface="メイリオ" panose="020B0604030504040204" pitchFamily="50" charset="-128"/>
                <a:ea typeface="メイリオ" panose="020B0604030504040204" pitchFamily="50" charset="-128"/>
              </a:rPr>
              <a:t>〒</a:t>
            </a:r>
            <a:endParaRPr lang="ja-JP" altLang="en-US" sz="1200" dirty="0">
              <a:latin typeface="メイリオ" panose="020B0604030504040204" pitchFamily="50" charset="-128"/>
              <a:ea typeface="メイリオ" panose="020B0604030504040204" pitchFamily="50" charset="-128"/>
            </a:endParaRPr>
          </a:p>
        </p:txBody>
      </p:sp>
      <p:sp>
        <p:nvSpPr>
          <p:cNvPr id="48" name="正方形/長方形 47"/>
          <p:cNvSpPr/>
          <p:nvPr/>
        </p:nvSpPr>
        <p:spPr>
          <a:xfrm>
            <a:off x="6106796" y="4078544"/>
            <a:ext cx="1376345" cy="15030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anose="020B0604030504040204" pitchFamily="50" charset="-128"/>
                <a:ea typeface="メイリオ" panose="020B0604030504040204" pitchFamily="50" charset="-128"/>
              </a:rPr>
              <a:t> 012-3456-7890</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5099632" y="508046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コーチへ</a:t>
            </a:r>
            <a:r>
              <a:rPr lang="ja-JP" altLang="en-US" sz="900" dirty="0" smtClean="0">
                <a:latin typeface="メイリオ" panose="020B0604030504040204" pitchFamily="50" charset="-128"/>
                <a:ea typeface="メイリオ" panose="020B0604030504040204" pitchFamily="50" charset="-128"/>
              </a:rPr>
              <a:t>の伝達</a:t>
            </a:r>
            <a:r>
              <a:rPr lang="ja-JP" altLang="en-US" sz="900" dirty="0">
                <a:latin typeface="メイリオ" panose="020B0604030504040204" pitchFamily="50" charset="-128"/>
                <a:ea typeface="メイリオ" panose="020B0604030504040204" pitchFamily="50" charset="-128"/>
              </a:rPr>
              <a:t>事項</a:t>
            </a:r>
          </a:p>
        </p:txBody>
      </p:sp>
      <p:sp>
        <p:nvSpPr>
          <p:cNvPr id="50" name="正方形/長方形 49"/>
          <p:cNvSpPr/>
          <p:nvPr/>
        </p:nvSpPr>
        <p:spPr>
          <a:xfrm>
            <a:off x="5140679" y="5378405"/>
            <a:ext cx="3251595" cy="33006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anose="020B0604030504040204" pitchFamily="50" charset="-128"/>
                <a:ea typeface="メイリオ" panose="020B0604030504040204" pitchFamily="50" charset="-128"/>
              </a:rPr>
              <a:t> </a:t>
            </a:r>
            <a:r>
              <a:rPr lang="ja-JP" altLang="en-US" sz="800" dirty="0" smtClean="0">
                <a:solidFill>
                  <a:schemeClr val="tx1"/>
                </a:solidFill>
                <a:latin typeface="メイリオ" panose="020B0604030504040204" pitchFamily="50" charset="-128"/>
                <a:ea typeface="メイリオ" panose="020B0604030504040204" pitchFamily="50" charset="-128"/>
              </a:rPr>
              <a:t>肌が弱いため、上がるときのシャワー念入りにお願いします。</a:t>
            </a:r>
            <a:endParaRPr lang="en-US" altLang="ja-JP" sz="800" dirty="0" smtClean="0">
              <a:solidFill>
                <a:schemeClr val="tx1"/>
              </a:solidFill>
              <a:latin typeface="メイリオ" panose="020B0604030504040204" pitchFamily="50" charset="-128"/>
              <a:ea typeface="メイリオ" panose="020B0604030504040204" pitchFamily="50" charset="-128"/>
            </a:endParaRPr>
          </a:p>
          <a:p>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5096052" y="3843775"/>
            <a:ext cx="902811" cy="630942"/>
          </a:xfrm>
          <a:prstGeom prst="rect">
            <a:avLst/>
          </a:prstGeom>
        </p:spPr>
        <p:txBody>
          <a:bodyPr wrap="none">
            <a:spAutoFit/>
          </a:bodyPr>
          <a:lstStyle/>
          <a:p>
            <a:pPr>
              <a:lnSpc>
                <a:spcPct val="150000"/>
              </a:lnSpc>
            </a:pPr>
            <a:r>
              <a:rPr lang="ja-JP" altLang="en-US" sz="800" dirty="0" smtClean="0">
                <a:latin typeface="メイリオ" panose="020B0604030504040204" pitchFamily="50" charset="-128"/>
                <a:ea typeface="メイリオ" panose="020B0604030504040204" pitchFamily="50" charset="-128"/>
              </a:rPr>
              <a:t>電話番号</a:t>
            </a:r>
            <a:endParaRPr lang="en-US" altLang="ja-JP" sz="800" dirty="0" smtClean="0">
              <a:latin typeface="メイリオ" panose="020B0604030504040204" pitchFamily="50" charset="-128"/>
              <a:ea typeface="メイリオ" panose="020B0604030504040204" pitchFamily="50" charset="-128"/>
            </a:endParaRPr>
          </a:p>
          <a:p>
            <a:pPr>
              <a:lnSpc>
                <a:spcPct val="150000"/>
              </a:lnSpc>
            </a:pPr>
            <a:r>
              <a:rPr lang="ja-JP" altLang="en-US" sz="800" dirty="0">
                <a:latin typeface="メイリオ" panose="020B0604030504040204" pitchFamily="50" charset="-128"/>
                <a:ea typeface="メイリオ" panose="020B0604030504040204" pitchFamily="50" charset="-128"/>
              </a:rPr>
              <a:t>緊急</a:t>
            </a:r>
            <a:r>
              <a:rPr lang="ja-JP" altLang="en-US" sz="800" dirty="0" smtClean="0">
                <a:latin typeface="メイリオ" panose="020B0604030504040204" pitchFamily="50" charset="-128"/>
                <a:ea typeface="メイリオ" panose="020B0604030504040204" pitchFamily="50" charset="-128"/>
              </a:rPr>
              <a:t>連絡先</a:t>
            </a:r>
            <a:endParaRPr lang="en-US" altLang="ja-JP" sz="800" dirty="0" smtClean="0">
              <a:latin typeface="メイリオ" panose="020B0604030504040204" pitchFamily="50" charset="-128"/>
              <a:ea typeface="メイリオ" panose="020B0604030504040204" pitchFamily="50" charset="-128"/>
            </a:endParaRPr>
          </a:p>
          <a:p>
            <a:pPr>
              <a:lnSpc>
                <a:spcPct val="150000"/>
              </a:lnSpc>
            </a:pPr>
            <a:r>
              <a:rPr lang="ja-JP" altLang="en-US" sz="800" dirty="0" smtClean="0">
                <a:latin typeface="メイリオ" panose="020B0604030504040204" pitchFamily="50" charset="-128"/>
                <a:ea typeface="メイリオ" panose="020B0604030504040204" pitchFamily="50" charset="-128"/>
              </a:rPr>
              <a:t>メールアドレス</a:t>
            </a:r>
            <a:endParaRPr lang="en-US" altLang="ja-JP" sz="800" dirty="0" smtClean="0">
              <a:latin typeface="メイリオ" panose="020B0604030504040204" pitchFamily="50" charset="-128"/>
              <a:ea typeface="メイリオ" panose="020B0604030504040204" pitchFamily="50" charset="-128"/>
            </a:endParaRPr>
          </a:p>
        </p:txBody>
      </p:sp>
      <p:sp>
        <p:nvSpPr>
          <p:cNvPr id="52" name="正方形/長方形 51"/>
          <p:cNvSpPr/>
          <p:nvPr/>
        </p:nvSpPr>
        <p:spPr>
          <a:xfrm>
            <a:off x="5535352" y="4792430"/>
            <a:ext cx="1254183"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5074005" y="4767791"/>
            <a:ext cx="492443"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学校名</a:t>
            </a:r>
            <a:endParaRPr lang="ja-JP" altLang="en-US" sz="800"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7278147" y="4783875"/>
            <a:ext cx="913287" cy="17268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幼稚園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6934632" y="4776485"/>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学年</a:t>
            </a:r>
            <a:endParaRPr lang="ja-JP" altLang="en-US" sz="800"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a:xfrm flipH="1">
            <a:off x="4765961" y="2805167"/>
            <a:ext cx="376843"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4268830" y="2669976"/>
            <a:ext cx="606331" cy="338554"/>
          </a:xfrm>
          <a:prstGeom prst="rect">
            <a:avLst/>
          </a:prstGeom>
        </p:spPr>
        <p:txBody>
          <a:bodyPr wrap="square">
            <a:spAutoFit/>
          </a:bodyPr>
          <a:lstStyle/>
          <a:p>
            <a:r>
              <a:rPr lang="ja-JP" altLang="en-US" sz="800" dirty="0" smtClean="0">
                <a:solidFill>
                  <a:srgbClr val="FF0000"/>
                </a:solidFill>
                <a:latin typeface="メイリオ" panose="020B0604030504040204" pitchFamily="50" charset="-128"/>
                <a:ea typeface="メイリオ" panose="020B0604030504040204" pitchFamily="50" charset="-128"/>
              </a:rPr>
              <a:t>未成年</a:t>
            </a:r>
            <a:endParaRPr lang="en-US" altLang="ja-JP" sz="800" dirty="0" smtClean="0">
              <a:solidFill>
                <a:srgbClr val="FF0000"/>
              </a:solidFill>
              <a:latin typeface="メイリオ" panose="020B0604030504040204" pitchFamily="50" charset="-128"/>
              <a:ea typeface="メイリオ" panose="020B0604030504040204" pitchFamily="50" charset="-128"/>
            </a:endParaRPr>
          </a:p>
          <a:p>
            <a:r>
              <a:rPr lang="ja-JP" altLang="en-US" sz="800" dirty="0" smtClean="0">
                <a:solidFill>
                  <a:srgbClr val="FF0000"/>
                </a:solidFill>
                <a:latin typeface="メイリオ" panose="020B0604030504040204" pitchFamily="50" charset="-128"/>
                <a:ea typeface="メイリオ" panose="020B0604030504040204" pitchFamily="50" charset="-128"/>
              </a:rPr>
              <a:t>のみ表示</a:t>
            </a:r>
            <a:endParaRPr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60" name="直線矢印コネクタ 59"/>
          <p:cNvCxnSpPr/>
          <p:nvPr/>
        </p:nvCxnSpPr>
        <p:spPr>
          <a:xfrm flipH="1">
            <a:off x="4786490" y="4754082"/>
            <a:ext cx="339691"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正方形/長方形 60"/>
          <p:cNvSpPr/>
          <p:nvPr/>
        </p:nvSpPr>
        <p:spPr>
          <a:xfrm>
            <a:off x="4289359" y="4618891"/>
            <a:ext cx="606331" cy="338554"/>
          </a:xfrm>
          <a:prstGeom prst="rect">
            <a:avLst/>
          </a:prstGeom>
        </p:spPr>
        <p:txBody>
          <a:bodyPr wrap="square">
            <a:spAutoFit/>
          </a:bodyPr>
          <a:lstStyle/>
          <a:p>
            <a:r>
              <a:rPr lang="ja-JP" altLang="en-US" sz="800" dirty="0" smtClean="0">
                <a:solidFill>
                  <a:srgbClr val="FF0000"/>
                </a:solidFill>
                <a:latin typeface="メイリオ" panose="020B0604030504040204" pitchFamily="50" charset="-128"/>
                <a:ea typeface="メイリオ" panose="020B0604030504040204" pitchFamily="50" charset="-128"/>
              </a:rPr>
              <a:t>未成年</a:t>
            </a:r>
            <a:endParaRPr lang="en-US" altLang="ja-JP" sz="800" dirty="0" smtClean="0">
              <a:solidFill>
                <a:srgbClr val="FF0000"/>
              </a:solidFill>
              <a:latin typeface="メイリオ" panose="020B0604030504040204" pitchFamily="50" charset="-128"/>
              <a:ea typeface="メイリオ" panose="020B0604030504040204" pitchFamily="50" charset="-128"/>
            </a:endParaRPr>
          </a:p>
          <a:p>
            <a:r>
              <a:rPr lang="ja-JP" altLang="en-US" sz="800" dirty="0" smtClean="0">
                <a:solidFill>
                  <a:srgbClr val="FF0000"/>
                </a:solidFill>
                <a:latin typeface="メイリオ" panose="020B0604030504040204" pitchFamily="50" charset="-128"/>
                <a:ea typeface="メイリオ" panose="020B0604030504040204" pitchFamily="50" charset="-128"/>
              </a:rPr>
              <a:t>のみ表示</a:t>
            </a:r>
            <a:endParaRPr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81" name="直線矢印コネクタ 80"/>
          <p:cNvCxnSpPr/>
          <p:nvPr/>
        </p:nvCxnSpPr>
        <p:spPr>
          <a:xfrm>
            <a:off x="3563388" y="3586851"/>
            <a:ext cx="1407624"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83" name="表 82"/>
          <p:cNvGraphicFramePr>
            <a:graphicFrameLocks noGrp="1"/>
          </p:cNvGraphicFramePr>
          <p:nvPr>
            <p:extLst>
              <p:ext uri="{D42A27DB-BD31-4B8C-83A1-F6EECF244321}">
                <p14:modId xmlns:p14="http://schemas.microsoft.com/office/powerpoint/2010/main" val="4169359278"/>
              </p:ext>
            </p:extLst>
          </p:nvPr>
        </p:nvGraphicFramePr>
        <p:xfrm>
          <a:off x="674473" y="4739679"/>
          <a:ext cx="3307037" cy="1579200"/>
        </p:xfrm>
        <a:graphic>
          <a:graphicData uri="http://schemas.openxmlformats.org/drawingml/2006/table">
            <a:tbl>
              <a:tblPr firstRow="1" bandRow="1">
                <a:tableStyleId>{5940675A-B579-460E-94D1-54222C63F5DA}</a:tableStyleId>
              </a:tblPr>
              <a:tblGrid>
                <a:gridCol w="566894"/>
                <a:gridCol w="942109"/>
                <a:gridCol w="841664"/>
                <a:gridCol w="956370"/>
              </a:tblGrid>
              <a:tr h="121253">
                <a:tc>
                  <a:txBody>
                    <a:bodyPr/>
                    <a:lstStyle/>
                    <a:p>
                      <a:pPr algn="ctr"/>
                      <a:r>
                        <a:rPr kumimoji="1" lang="ja-JP" altLang="en-US" sz="800" b="1" dirty="0" smtClean="0">
                          <a:latin typeface="メイリオ" panose="020B0604030504040204" pitchFamily="50" charset="-128"/>
                          <a:ea typeface="メイリオ" panose="020B0604030504040204" pitchFamily="50" charset="-128"/>
                        </a:rPr>
                        <a:t>申請番号</a:t>
                      </a:r>
                      <a:endParaRPr kumimoji="1" lang="ja-JP" altLang="en-US" sz="800" b="1"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sz="800" b="1" dirty="0" smtClean="0">
                          <a:latin typeface="メイリオ" panose="020B0604030504040204" pitchFamily="50" charset="-128"/>
                          <a:ea typeface="メイリオ" panose="020B0604030504040204" pitchFamily="50" charset="-128"/>
                        </a:rPr>
                        <a:t>申請日時</a:t>
                      </a:r>
                      <a:endParaRPr kumimoji="1" lang="ja-JP" altLang="en-US" sz="800" b="1"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sz="800" b="1" dirty="0" smtClean="0">
                          <a:latin typeface="メイリオ" panose="020B0604030504040204" pitchFamily="50" charset="-128"/>
                          <a:ea typeface="メイリオ" panose="020B0604030504040204" pitchFamily="50" charset="-128"/>
                        </a:rPr>
                        <a:t>申請内容</a:t>
                      </a:r>
                      <a:endParaRPr kumimoji="1" lang="ja-JP" altLang="en-US" sz="800" b="1"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sz="800" b="1" dirty="0" smtClean="0">
                          <a:latin typeface="メイリオ" panose="020B0604030504040204" pitchFamily="50" charset="-128"/>
                          <a:ea typeface="メイリオ" panose="020B0604030504040204" pitchFamily="50" charset="-128"/>
                        </a:rPr>
                        <a:t>申請状況</a:t>
                      </a:r>
                      <a:endParaRPr kumimoji="1" lang="ja-JP" altLang="en-US" sz="800" b="1"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tx2">
                        <a:lumMod val="20000"/>
                        <a:lumOff val="80000"/>
                      </a:schemeClr>
                    </a:solidFill>
                  </a:tcPr>
                </a:tc>
              </a:tr>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2017/9/1 21:59</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休会届</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申請中</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r>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2017/8/30 12:00</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バスコース変更</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b="1" dirty="0" smtClean="0">
                          <a:latin typeface="メイリオ" panose="020B0604030504040204" pitchFamily="50" charset="-128"/>
                          <a:ea typeface="メイリオ" panose="020B0604030504040204" pitchFamily="50" charset="-128"/>
                        </a:rPr>
                        <a:t>保留</a:t>
                      </a:r>
                      <a:endParaRPr kumimoji="1" lang="en-US" altLang="ja-JP" sz="800" b="1" dirty="0" smtClean="0">
                        <a:latin typeface="メイリオ" panose="020B0604030504040204" pitchFamily="50" charset="-128"/>
                        <a:ea typeface="メイリオ" panose="020B0604030504040204" pitchFamily="50" charset="-128"/>
                      </a:endParaRPr>
                    </a:p>
                    <a:p>
                      <a:r>
                        <a:rPr kumimoji="1" lang="en-US" altLang="ja-JP" sz="800" dirty="0" smtClean="0">
                          <a:latin typeface="メイリオ" panose="020B0604030504040204" pitchFamily="50" charset="-128"/>
                          <a:ea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rPr>
                        <a:t>本件につきまして、クラブ受付にてスタッフへお問い合わせください</a:t>
                      </a:r>
                      <a:r>
                        <a:rPr kumimoji="1" lang="en-US" altLang="ja-JP" sz="800" dirty="0" smtClean="0">
                          <a:latin typeface="メイリオ" panose="020B0604030504040204" pitchFamily="50" charset="-128"/>
                          <a:ea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r>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2017/7/1 21:59</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基本情報変更</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完了（承認）</a:t>
                      </a:r>
                      <a:endParaRPr kumimoji="1" lang="en-US" altLang="ja-JP" sz="8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r>
              <a:tr h="131235">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2017/6/1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練習コース変更</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完了（承認）</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sp>
        <p:nvSpPr>
          <p:cNvPr id="97" name="テキスト ボックス 96"/>
          <p:cNvSpPr txBox="1"/>
          <p:nvPr/>
        </p:nvSpPr>
        <p:spPr>
          <a:xfrm>
            <a:off x="1851543" y="3118649"/>
            <a:ext cx="964965" cy="728849"/>
          </a:xfrm>
          <a:prstGeom prst="rect">
            <a:avLst/>
          </a:prstGeom>
          <a:noFill/>
          <a:ln>
            <a:solidFill>
              <a:schemeClr val="tx2"/>
            </a:solidFill>
          </a:ln>
        </p:spPr>
        <p:txBody>
          <a:bodyPr wrap="square" lIns="0" tIns="36000" rIns="0" bIns="0" rtlCol="0">
            <a:spAutoFit/>
          </a:bodyPr>
          <a:lstStyle/>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r>
              <a:rPr lang="ja-JP" altLang="en-US" sz="900" b="1" dirty="0" smtClean="0">
                <a:latin typeface="メイリオ" panose="020B0604030504040204" pitchFamily="50" charset="-128"/>
                <a:ea typeface="メイリオ" panose="020B0604030504040204" pitchFamily="50" charset="-128"/>
              </a:rPr>
              <a:t>通知メール設定</a:t>
            </a:r>
            <a:endParaRPr lang="en-US" altLang="ja-JP" sz="900" b="1" dirty="0" smtClean="0">
              <a:latin typeface="メイリオ" panose="020B0604030504040204" pitchFamily="50" charset="-128"/>
              <a:ea typeface="メイリオ" panose="020B0604030504040204" pitchFamily="50" charset="-128"/>
            </a:endParaRPr>
          </a:p>
        </p:txBody>
      </p:sp>
      <p:pic>
        <p:nvPicPr>
          <p:cNvPr id="102" name="Picture 4" descr="「メール アイコン」の画像検索結果"/>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9070" y="3202047"/>
            <a:ext cx="398846" cy="398846"/>
          </a:xfrm>
          <a:prstGeom prst="rect">
            <a:avLst/>
          </a:prstGeom>
          <a:noFill/>
          <a:extLst>
            <a:ext uri="{909E8E84-426E-40DD-AFC4-6F175D3DCCD1}">
              <a14:hiddenFill xmlns:a14="http://schemas.microsoft.com/office/drawing/2010/main">
                <a:solidFill>
                  <a:srgbClr val="FFFFFF"/>
                </a:solidFill>
              </a14:hiddenFill>
            </a:ext>
          </a:extLst>
        </p:spPr>
      </p:pic>
      <p:sp>
        <p:nvSpPr>
          <p:cNvPr id="66" name="正方形/長方形 65"/>
          <p:cNvSpPr/>
          <p:nvPr/>
        </p:nvSpPr>
        <p:spPr>
          <a:xfrm>
            <a:off x="2069132"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68" name="正方形/長方形 67"/>
          <p:cNvSpPr/>
          <p:nvPr/>
        </p:nvSpPr>
        <p:spPr>
          <a:xfrm>
            <a:off x="1207128"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69" name="正方形/長方形 68"/>
          <p:cNvSpPr/>
          <p:nvPr/>
        </p:nvSpPr>
        <p:spPr>
          <a:xfrm>
            <a:off x="6529460" y="1258740"/>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70" name="正方形/長方形 69"/>
          <p:cNvSpPr/>
          <p:nvPr/>
        </p:nvSpPr>
        <p:spPr>
          <a:xfrm>
            <a:off x="5667456" y="1262703"/>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307423" y="2279235"/>
            <a:ext cx="964965" cy="728849"/>
          </a:xfrm>
          <a:prstGeom prst="rect">
            <a:avLst/>
          </a:prstGeom>
          <a:noFill/>
          <a:ln>
            <a:solidFill>
              <a:schemeClr val="tx2"/>
            </a:solidFill>
          </a:ln>
        </p:spPr>
        <p:txBody>
          <a:bodyPr wrap="square" lIns="0" tIns="36000" rIns="0" bIns="0" rtlCol="0">
            <a:spAutoFit/>
          </a:bodyPr>
          <a:lstStyle/>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r>
              <a:rPr lang="ja-JP" altLang="en-US" sz="900" b="1" dirty="0">
                <a:latin typeface="メイリオ" panose="020B0604030504040204" pitchFamily="50" charset="-128"/>
                <a:ea typeface="メイリオ" panose="020B0604030504040204" pitchFamily="50" charset="-128"/>
              </a:rPr>
              <a:t>バスコース</a:t>
            </a:r>
            <a:r>
              <a:rPr kumimoji="1" lang="ja-JP" altLang="en-US" sz="900" b="1" dirty="0" smtClean="0">
                <a:latin typeface="メイリオ" panose="020B0604030504040204" pitchFamily="50" charset="-128"/>
                <a:ea typeface="メイリオ" panose="020B0604030504040204" pitchFamily="50" charset="-128"/>
              </a:rPr>
              <a:t>変更</a:t>
            </a:r>
            <a:endParaRPr kumimoji="1" lang="ja-JP" altLang="en-US" sz="900" b="1" dirty="0">
              <a:latin typeface="メイリオ" panose="020B0604030504040204" pitchFamily="50" charset="-128"/>
              <a:ea typeface="メイリオ" panose="020B0604030504040204" pitchFamily="50" charset="-128"/>
            </a:endParaRPr>
          </a:p>
        </p:txBody>
      </p:sp>
      <p:pic>
        <p:nvPicPr>
          <p:cNvPr id="1026" name="Picture 2" descr="http://icon-rainbow.com/i/icon_05891/icon_058910_256.png"/>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84250" y="2336061"/>
            <a:ext cx="443724" cy="443724"/>
          </a:xfrm>
          <a:prstGeom prst="rect">
            <a:avLst/>
          </a:prstGeom>
          <a:noFill/>
          <a:extLst>
            <a:ext uri="{909E8E84-426E-40DD-AFC4-6F175D3DCCD1}">
              <a14:hiddenFill xmlns:a14="http://schemas.microsoft.com/office/drawing/2010/main">
                <a:solidFill>
                  <a:srgbClr val="FFFFFF"/>
                </a:solidFill>
              </a14:hiddenFill>
            </a:ext>
          </a:extLst>
        </p:spPr>
      </p:pic>
      <p:sp>
        <p:nvSpPr>
          <p:cNvPr id="62" name="テキスト ボックス 61"/>
          <p:cNvSpPr txBox="1"/>
          <p:nvPr/>
        </p:nvSpPr>
        <p:spPr>
          <a:xfrm>
            <a:off x="784185" y="3139359"/>
            <a:ext cx="964965" cy="713460"/>
          </a:xfrm>
          <a:prstGeom prst="rect">
            <a:avLst/>
          </a:prstGeom>
          <a:noFill/>
          <a:ln>
            <a:solidFill>
              <a:schemeClr val="tx2"/>
            </a:solidFill>
          </a:ln>
        </p:spPr>
        <p:txBody>
          <a:bodyPr wrap="square" lIns="0" tIns="36000" rIns="0" bIns="0" rtlCol="0">
            <a:spAutoFit/>
          </a:bodyPr>
          <a:lstStyle/>
          <a:p>
            <a:pPr algn="ctr"/>
            <a:endParaRPr lang="en-US" altLang="ja-JP" sz="900" b="1" dirty="0" smtClean="0">
              <a:latin typeface="メイリオ" panose="020B0604030504040204" pitchFamily="50" charset="-128"/>
              <a:ea typeface="メイリオ" panose="020B0604030504040204" pitchFamily="50" charset="-128"/>
            </a:endParaRPr>
          </a:p>
          <a:p>
            <a:pPr algn="ctr"/>
            <a:endParaRPr lang="en-US" altLang="ja-JP" sz="900" b="1" dirty="0">
              <a:latin typeface="メイリオ" panose="020B0604030504040204" pitchFamily="50" charset="-128"/>
              <a:ea typeface="メイリオ" panose="020B0604030504040204" pitchFamily="50" charset="-128"/>
            </a:endParaRPr>
          </a:p>
          <a:p>
            <a:pPr algn="ctr"/>
            <a:endParaRPr lang="en-US" altLang="ja-JP" sz="500" b="1" dirty="0" smtClean="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イベント・短期教室</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参加申請</a:t>
            </a:r>
            <a:endParaRPr lang="en-US" altLang="ja-JP" sz="700" b="1" dirty="0" smtClean="0">
              <a:latin typeface="メイリオ" panose="020B0604030504040204" pitchFamily="50" charset="-128"/>
              <a:ea typeface="メイリオ" panose="020B0604030504040204" pitchFamily="50" charset="-128"/>
            </a:endParaRPr>
          </a:p>
        </p:txBody>
      </p:sp>
      <p:pic>
        <p:nvPicPr>
          <p:cNvPr id="10" name="Picture 2" descr="「イベント アイコン」の画像検索結果"/>
          <p:cNvPicPr>
            <a:picLocks noChangeAspect="1" noChangeArrowheads="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37813" y="3217434"/>
            <a:ext cx="352304" cy="352304"/>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102255" y="5808325"/>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■ホエールくん　ログインパスワード</a:t>
            </a:r>
            <a:endParaRPr lang="en-US" altLang="ja-JP" sz="900" b="1" dirty="0" smtClean="0">
              <a:latin typeface="メイリオ" panose="020B0604030504040204" pitchFamily="50" charset="-128"/>
              <a:ea typeface="メイリオ" panose="020B0604030504040204" pitchFamily="50" charset="-128"/>
            </a:endParaRPr>
          </a:p>
        </p:txBody>
      </p:sp>
      <p:sp>
        <p:nvSpPr>
          <p:cNvPr id="72" name="正方形/長方形 71"/>
          <p:cNvSpPr/>
          <p:nvPr/>
        </p:nvSpPr>
        <p:spPr>
          <a:xfrm>
            <a:off x="5827989" y="6079947"/>
            <a:ext cx="1254183"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045159" y="6067284"/>
            <a:ext cx="800219"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新パスワード</a:t>
            </a:r>
            <a:endParaRPr lang="ja-JP" altLang="en-US" sz="800" dirty="0">
              <a:latin typeface="メイリオ" panose="020B0604030504040204" pitchFamily="50" charset="-128"/>
              <a:ea typeface="メイリオ" panose="020B0604030504040204" pitchFamily="50" charset="-128"/>
            </a:endParaRPr>
          </a:p>
        </p:txBody>
      </p:sp>
      <p:sp>
        <p:nvSpPr>
          <p:cNvPr id="65" name="正方形/長方形 64"/>
          <p:cNvSpPr/>
          <p:nvPr/>
        </p:nvSpPr>
        <p:spPr>
          <a:xfrm>
            <a:off x="1806112" y="3079789"/>
            <a:ext cx="1068697" cy="770765"/>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74" name="正方形/長方形 73"/>
          <p:cNvSpPr/>
          <p:nvPr/>
        </p:nvSpPr>
        <p:spPr>
          <a:xfrm>
            <a:off x="1875484" y="3715144"/>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75" name="正方形/長方形 74"/>
          <p:cNvSpPr/>
          <p:nvPr/>
        </p:nvSpPr>
        <p:spPr>
          <a:xfrm>
            <a:off x="2444633" y="6374717"/>
            <a:ext cx="743750" cy="19185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tx1"/>
                </a:solidFill>
                <a:latin typeface="メイリオ" panose="020B0604030504040204" pitchFamily="50" charset="-128"/>
                <a:ea typeface="メイリオ" panose="020B0604030504040204" pitchFamily="50" charset="-128"/>
              </a:rPr>
              <a:t>▼さらに表示</a:t>
            </a:r>
            <a:endParaRPr kumimoji="1" lang="ja-JP" altLang="en-US" sz="700" b="1" dirty="0">
              <a:solidFill>
                <a:schemeClr val="tx1"/>
              </a:solidFill>
              <a:latin typeface="メイリオ" panose="020B0604030504040204" pitchFamily="50" charset="-128"/>
              <a:ea typeface="メイリオ" panose="020B0604030504040204" pitchFamily="50" charset="-128"/>
            </a:endParaRPr>
          </a:p>
        </p:txBody>
      </p:sp>
      <p:sp>
        <p:nvSpPr>
          <p:cNvPr id="76" name="正方形/長方形 75"/>
          <p:cNvSpPr/>
          <p:nvPr/>
        </p:nvSpPr>
        <p:spPr>
          <a:xfrm>
            <a:off x="3213471" y="6374717"/>
            <a:ext cx="743750" cy="19185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b="1" dirty="0" smtClean="0">
                <a:solidFill>
                  <a:schemeClr val="tx1"/>
                </a:solidFill>
                <a:latin typeface="メイリオ" panose="020B0604030504040204" pitchFamily="50" charset="-128"/>
                <a:ea typeface="メイリオ" panose="020B0604030504040204" pitchFamily="50" charset="-128"/>
              </a:rPr>
              <a:t>▲表示を閉じる</a:t>
            </a:r>
            <a:endParaRPr kumimoji="1" lang="ja-JP" altLang="en-US" sz="700" b="1" dirty="0">
              <a:solidFill>
                <a:schemeClr val="tx1"/>
              </a:solidFill>
              <a:latin typeface="メイリオ" panose="020B0604030504040204" pitchFamily="50" charset="-128"/>
              <a:ea typeface="メイリオ" panose="020B0604030504040204" pitchFamily="50" charset="-128"/>
            </a:endParaRPr>
          </a:p>
        </p:txBody>
      </p:sp>
      <p:cxnSp>
        <p:nvCxnSpPr>
          <p:cNvPr id="77" name="直線矢印コネクタ 76"/>
          <p:cNvCxnSpPr/>
          <p:nvPr/>
        </p:nvCxnSpPr>
        <p:spPr>
          <a:xfrm>
            <a:off x="4004935" y="6478919"/>
            <a:ext cx="262265"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8" name="正方形/長方形 77"/>
          <p:cNvSpPr/>
          <p:nvPr/>
        </p:nvSpPr>
        <p:spPr>
          <a:xfrm>
            <a:off x="4198980" y="6282728"/>
            <a:ext cx="798781" cy="461665"/>
          </a:xfrm>
          <a:prstGeom prst="rect">
            <a:avLst/>
          </a:prstGeom>
        </p:spPr>
        <p:txBody>
          <a:bodyPr wrap="square">
            <a:spAutoFit/>
          </a:bodyPr>
          <a:lstStyle/>
          <a:p>
            <a:r>
              <a:rPr lang="ja-JP" altLang="en-US" sz="800" dirty="0" smtClean="0">
                <a:solidFill>
                  <a:srgbClr val="FF0000"/>
                </a:solidFill>
                <a:latin typeface="メイリオ" panose="020B0604030504040204" pitchFamily="50" charset="-128"/>
                <a:ea typeface="メイリオ" panose="020B0604030504040204" pitchFamily="50" charset="-128"/>
              </a:rPr>
              <a:t>表示件数１０件超えで開閉操作できる</a:t>
            </a:r>
            <a:endParaRPr lang="ja-JP" altLang="en-US" sz="800" dirty="0">
              <a:solidFill>
                <a:srgbClr val="FF0000"/>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7055264" y="6080202"/>
            <a:ext cx="1229878" cy="184666"/>
          </a:xfrm>
          <a:prstGeom prst="rect">
            <a:avLst/>
          </a:prstGeom>
        </p:spPr>
        <p:txBody>
          <a:bodyPr wrap="square">
            <a:spAutoFit/>
          </a:bodyPr>
          <a:lstStyle/>
          <a:p>
            <a:pPr lvl="0">
              <a:defRPr/>
            </a:pPr>
            <a:r>
              <a:rPr lang="en-US" altLang="ja-JP" sz="600" dirty="0" smtClean="0">
                <a:latin typeface="メイリオ" panose="020B0604030504040204" pitchFamily="50" charset="-128"/>
                <a:ea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rPr>
              <a:t>半角英数字</a:t>
            </a:r>
            <a:r>
              <a:rPr lang="en-US" altLang="ja-JP" sz="600" dirty="0" smtClean="0">
                <a:latin typeface="メイリオ" panose="020B0604030504040204" pitchFamily="50" charset="-128"/>
                <a:ea typeface="メイリオ" panose="020B0604030504040204" pitchFamily="50" charset="-128"/>
              </a:rPr>
              <a:t>8</a:t>
            </a:r>
            <a:r>
              <a:rPr lang="ja-JP" altLang="en-US" sz="600" dirty="0" smtClean="0">
                <a:latin typeface="メイリオ" panose="020B0604030504040204" pitchFamily="50" charset="-128"/>
                <a:ea typeface="メイリオ" panose="020B0604030504040204" pitchFamily="50" charset="-128"/>
              </a:rPr>
              <a:t>桁以上</a:t>
            </a:r>
            <a:endParaRPr lang="en-US" altLang="ja-JP" sz="6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6867860" y="6711582"/>
            <a:ext cx="902811"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申請</a:t>
            </a:r>
            <a:r>
              <a:rPr lang="ja-JP" altLang="en-US" sz="800" b="1" dirty="0" smtClean="0">
                <a:solidFill>
                  <a:srgbClr val="FF0000"/>
                </a:solidFill>
                <a:latin typeface="メイリオ" panose="020B0604030504040204" pitchFamily="50" charset="-128"/>
                <a:ea typeface="メイリオ" panose="020B0604030504040204" pitchFamily="50" charset="-128"/>
              </a:rPr>
              <a:t>完了画面へ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86" name="直線矢印コネクタ 85"/>
          <p:cNvCxnSpPr/>
          <p:nvPr/>
        </p:nvCxnSpPr>
        <p:spPr>
          <a:xfrm>
            <a:off x="7209238" y="6566575"/>
            <a:ext cx="0" cy="1778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416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13</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625117"/>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バス</a:t>
            </a:r>
            <a:r>
              <a:rPr lang="ja-JP" altLang="en-US" b="1" dirty="0" smtClean="0">
                <a:latin typeface="メイリオ" panose="020B0604030504040204" pitchFamily="50" charset="-128"/>
                <a:ea typeface="メイリオ" panose="020B0604030504040204" pitchFamily="50" charset="-128"/>
              </a:rPr>
              <a:t>コース変更</a:t>
            </a:r>
            <a:endParaRPr lang="ja-JP" altLang="en-US" b="1" dirty="0">
              <a:latin typeface="メイリオ" panose="020B0604030504040204" pitchFamily="50" charset="-128"/>
              <a:ea typeface="メイリオ" panose="020B0604030504040204" pitchFamily="50" charset="-128"/>
            </a:endParaRPr>
          </a:p>
        </p:txBody>
      </p:sp>
      <p:sp>
        <p:nvSpPr>
          <p:cNvPr id="91" name="正方形/長方形 90"/>
          <p:cNvSpPr/>
          <p:nvPr/>
        </p:nvSpPr>
        <p:spPr>
          <a:xfrm>
            <a:off x="590169" y="1023500"/>
            <a:ext cx="3499946" cy="564845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67309" y="1466646"/>
            <a:ext cx="1261884"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バスコース変更</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10617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413884" y="10966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3758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15" name="正方形/長方形 14"/>
          <p:cNvSpPr/>
          <p:nvPr/>
        </p:nvSpPr>
        <p:spPr>
          <a:xfrm>
            <a:off x="648035" y="176217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●バスコース変更</a:t>
            </a:r>
            <a:endParaRPr lang="en-US" altLang="ja-JP" sz="9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03979" y="2047058"/>
            <a:ext cx="2018501" cy="600164"/>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現在のコース：バス利用無し</a:t>
            </a:r>
            <a:endParaRPr kumimoji="1" lang="en-US" altLang="ja-JP" sz="1100" dirty="0" smtClean="0">
              <a:latin typeface="メイリオ" panose="020B0604030504040204" pitchFamily="50" charset="-128"/>
              <a:ea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rPr>
              <a:t>乗車場所　　：－</a:t>
            </a:r>
            <a:endParaRPr lang="en-US" altLang="ja-JP" sz="1100" dirty="0" smtClean="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降車</a:t>
            </a:r>
            <a:r>
              <a:rPr kumimoji="1" lang="ja-JP" altLang="en-US" sz="1100" dirty="0" smtClean="0">
                <a:latin typeface="メイリオ" panose="020B0604030504040204" pitchFamily="50" charset="-128"/>
                <a:ea typeface="メイリオ" panose="020B0604030504040204" pitchFamily="50" charset="-128"/>
              </a:rPr>
              <a:t>場所　　：－</a:t>
            </a:r>
            <a:endParaRPr kumimoji="1" lang="ja-JP" altLang="en-US" sz="1100" dirty="0">
              <a:latin typeface="メイリオ" panose="020B0604030504040204" pitchFamily="50" charset="-128"/>
              <a:ea typeface="メイリオ" panose="020B0604030504040204" pitchFamily="50" charset="-128"/>
            </a:endParaRPr>
          </a:p>
        </p:txBody>
      </p:sp>
      <p:sp>
        <p:nvSpPr>
          <p:cNvPr id="49" name="正方形/長方形 48"/>
          <p:cNvSpPr/>
          <p:nvPr/>
        </p:nvSpPr>
        <p:spPr>
          <a:xfrm>
            <a:off x="597879" y="3408641"/>
            <a:ext cx="748923" cy="261610"/>
          </a:xfrm>
          <a:prstGeom prst="rect">
            <a:avLst/>
          </a:prstGeom>
        </p:spPr>
        <p:txBody>
          <a:bodyPr wrap="none">
            <a:spAutoFit/>
          </a:bodyPr>
          <a:lstStyle/>
          <a:p>
            <a:r>
              <a:rPr lang="ja-JP" altLang="en-US" sz="1100" dirty="0" smtClean="0">
                <a:latin typeface="メイリオ" panose="020B0604030504040204" pitchFamily="50" charset="-128"/>
                <a:ea typeface="メイリオ" panose="020B0604030504040204" pitchFamily="50" charset="-128"/>
              </a:rPr>
              <a:t>変更</a:t>
            </a:r>
            <a:r>
              <a:rPr lang="ja-JP" altLang="en-US" sz="1100" dirty="0">
                <a:latin typeface="メイリオ" panose="020B0604030504040204" pitchFamily="50" charset="-128"/>
                <a:ea typeface="メイリオ" panose="020B0604030504040204" pitchFamily="50" charset="-128"/>
              </a:rPr>
              <a:t>日</a:t>
            </a:r>
            <a:r>
              <a:rPr lang="ja-JP" altLang="en-US" sz="1100" dirty="0" smtClean="0">
                <a:latin typeface="メイリオ" panose="020B0604030504040204" pitchFamily="50" charset="-128"/>
                <a:ea typeface="メイリオ" panose="020B0604030504040204" pitchFamily="50" charset="-128"/>
              </a:rPr>
              <a:t>：</a:t>
            </a:r>
            <a:endParaRPr lang="ja-JP" altLang="en-US" sz="1100" dirty="0"/>
          </a:p>
        </p:txBody>
      </p:sp>
      <p:sp>
        <p:nvSpPr>
          <p:cNvPr id="50" name="正方形/長方形 49"/>
          <p:cNvSpPr/>
          <p:nvPr/>
        </p:nvSpPr>
        <p:spPr>
          <a:xfrm>
            <a:off x="1301888" y="3364806"/>
            <a:ext cx="1338840" cy="32294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1100" dirty="0" smtClean="0">
                <a:solidFill>
                  <a:schemeClr val="tx1"/>
                </a:solidFill>
                <a:latin typeface="メイリオ" panose="020B0604030504040204" pitchFamily="50" charset="-128"/>
                <a:ea typeface="メイリオ" panose="020B0604030504040204" pitchFamily="50" charset="-128"/>
              </a:rPr>
              <a:t>2017</a:t>
            </a:r>
            <a:r>
              <a:rPr kumimoji="1" lang="ja-JP" altLang="en-US" sz="1100" dirty="0" smtClean="0">
                <a:solidFill>
                  <a:schemeClr val="tx1"/>
                </a:solidFill>
                <a:latin typeface="メイリオ" panose="020B0604030504040204" pitchFamily="50" charset="-128"/>
                <a:ea typeface="メイリオ" panose="020B0604030504040204" pitchFamily="50" charset="-128"/>
              </a:rPr>
              <a:t>年</a:t>
            </a:r>
            <a:r>
              <a:rPr kumimoji="1" lang="en-US" altLang="ja-JP" sz="1100" dirty="0" smtClean="0">
                <a:solidFill>
                  <a:schemeClr val="tx1"/>
                </a:solidFill>
                <a:latin typeface="メイリオ" panose="020B0604030504040204" pitchFamily="50" charset="-128"/>
                <a:ea typeface="メイリオ" panose="020B0604030504040204" pitchFamily="50" charset="-128"/>
              </a:rPr>
              <a:t>10</a:t>
            </a:r>
            <a:r>
              <a:rPr kumimoji="1" lang="ja-JP" altLang="en-US" sz="1100" dirty="0" smtClean="0">
                <a:solidFill>
                  <a:schemeClr val="tx1"/>
                </a:solidFill>
                <a:latin typeface="メイリオ" panose="020B0604030504040204" pitchFamily="50" charset="-128"/>
                <a:ea typeface="メイリオ" panose="020B0604030504040204" pitchFamily="50" charset="-128"/>
              </a:rPr>
              <a:t>月　▼</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3484133" y="3422102"/>
            <a:ext cx="466794" cy="261610"/>
          </a:xfrm>
          <a:prstGeom prst="rect">
            <a:avLst/>
          </a:prstGeom>
        </p:spPr>
        <p:txBody>
          <a:bodyPr wrap="none">
            <a:spAutoFit/>
          </a:bodyPr>
          <a:lstStyle/>
          <a:p>
            <a:r>
              <a:rPr lang="ja-JP" altLang="en-US" sz="1100" dirty="0" smtClean="0">
                <a:latin typeface="メイリオ" panose="020B0604030504040204" pitchFamily="50" charset="-128"/>
                <a:ea typeface="メイリオ" panose="020B0604030504040204" pitchFamily="50" charset="-128"/>
              </a:rPr>
              <a:t>から</a:t>
            </a:r>
            <a:endParaRPr lang="ja-JP" altLang="en-US" sz="1100" dirty="0">
              <a:latin typeface="メイリオ" panose="020B0604030504040204" pitchFamily="50" charset="-128"/>
              <a:ea typeface="メイリオ" panose="020B0604030504040204" pitchFamily="50" charset="-128"/>
            </a:endParaRPr>
          </a:p>
        </p:txBody>
      </p:sp>
      <p:cxnSp>
        <p:nvCxnSpPr>
          <p:cNvPr id="52" name="直線コネクタ 51"/>
          <p:cNvCxnSpPr/>
          <p:nvPr/>
        </p:nvCxnSpPr>
        <p:spPr>
          <a:xfrm>
            <a:off x="701426" y="2725740"/>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55" name="正方形/長方形 54"/>
          <p:cNvSpPr/>
          <p:nvPr/>
        </p:nvSpPr>
        <p:spPr>
          <a:xfrm>
            <a:off x="1595133" y="6399800"/>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変更申請する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597879" y="2831210"/>
            <a:ext cx="992579" cy="253916"/>
          </a:xfrm>
          <a:prstGeom prst="rect">
            <a:avLst/>
          </a:prstGeom>
        </p:spPr>
        <p:txBody>
          <a:bodyPr wrap="none">
            <a:spAutoFit/>
          </a:bodyPr>
          <a:lstStyle/>
          <a:p>
            <a:r>
              <a:rPr lang="ja-JP" altLang="en-US" sz="1050" dirty="0">
                <a:latin typeface="メイリオ" panose="020B0604030504040204" pitchFamily="50" charset="-128"/>
                <a:ea typeface="メイリオ" panose="020B0604030504040204" pitchFamily="50" charset="-128"/>
              </a:rPr>
              <a:t>送迎</a:t>
            </a:r>
            <a:r>
              <a:rPr lang="ja-JP" altLang="en-US" sz="1050" dirty="0" smtClean="0">
                <a:latin typeface="メイリオ" panose="020B0604030504040204" pitchFamily="50" charset="-128"/>
                <a:ea typeface="メイリオ" panose="020B0604030504040204" pitchFamily="50" charset="-128"/>
              </a:rPr>
              <a:t>バスを</a:t>
            </a:r>
            <a:r>
              <a:rPr lang="en-US" altLang="ja-JP" sz="1050" dirty="0" smtClean="0">
                <a:latin typeface="メイリオ" panose="020B0604030504040204" pitchFamily="50" charset="-128"/>
                <a:ea typeface="メイリオ" panose="020B0604030504040204" pitchFamily="50" charset="-128"/>
              </a:rPr>
              <a:t>…</a:t>
            </a:r>
            <a:endParaRPr lang="ja-JP" altLang="en-US" sz="1050" dirty="0">
              <a:latin typeface="メイリオ" panose="020B0604030504040204" pitchFamily="50" charset="-128"/>
              <a:ea typeface="メイリオ" panose="020B0604030504040204" pitchFamily="50" charset="-128"/>
            </a:endParaRPr>
          </a:p>
        </p:txBody>
      </p:sp>
      <p:sp>
        <p:nvSpPr>
          <p:cNvPr id="58" name="正方形/長方形 57"/>
          <p:cNvSpPr/>
          <p:nvPr/>
        </p:nvSpPr>
        <p:spPr>
          <a:xfrm>
            <a:off x="1804466" y="2854935"/>
            <a:ext cx="1415772" cy="215444"/>
          </a:xfrm>
          <a:prstGeom prst="rect">
            <a:avLst/>
          </a:prstGeom>
        </p:spPr>
        <p:txBody>
          <a:bodyPr wrap="none">
            <a:spAutoFit/>
          </a:bodyPr>
          <a:lstStyle/>
          <a:p>
            <a:r>
              <a:rPr lang="ja-JP" altLang="en-US" sz="800" b="1" dirty="0" smtClean="0">
                <a:latin typeface="メイリオ" panose="020B0604030504040204" pitchFamily="50" charset="-128"/>
                <a:ea typeface="メイリオ" panose="020B0604030504040204" pitchFamily="50" charset="-128"/>
              </a:rPr>
              <a:t>利用する　　　利用しない</a:t>
            </a:r>
            <a:endParaRPr lang="ja-JP" altLang="en-US" sz="800" b="1" dirty="0">
              <a:latin typeface="メイリオ" panose="020B0604030504040204" pitchFamily="50" charset="-128"/>
              <a:ea typeface="メイリオ" panose="020B0604030504040204" pitchFamily="50" charset="-128"/>
            </a:endParaRPr>
          </a:p>
        </p:txBody>
      </p:sp>
      <p:grpSp>
        <p:nvGrpSpPr>
          <p:cNvPr id="59" name="グループ化 58"/>
          <p:cNvGrpSpPr/>
          <p:nvPr/>
        </p:nvGrpSpPr>
        <p:grpSpPr>
          <a:xfrm>
            <a:off x="1714544" y="2853236"/>
            <a:ext cx="137404" cy="137404"/>
            <a:chOff x="5467350" y="1732315"/>
            <a:chExt cx="556068" cy="556068"/>
          </a:xfrm>
        </p:grpSpPr>
        <p:sp>
          <p:nvSpPr>
            <p:cNvPr id="60" name="円/楕円 59"/>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61" name="円/楕円 60"/>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grpSp>
      <p:sp>
        <p:nvSpPr>
          <p:cNvPr id="62" name="円/楕円 61"/>
          <p:cNvSpPr/>
          <p:nvPr/>
        </p:nvSpPr>
        <p:spPr>
          <a:xfrm>
            <a:off x="2413200" y="2851205"/>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63" name="正方形/長方形 62"/>
          <p:cNvSpPr/>
          <p:nvPr/>
        </p:nvSpPr>
        <p:spPr>
          <a:xfrm>
            <a:off x="1631589" y="3079244"/>
            <a:ext cx="1890261" cy="200055"/>
          </a:xfrm>
          <a:prstGeom prst="rect">
            <a:avLst/>
          </a:prstGeom>
        </p:spPr>
        <p:txBody>
          <a:bodyPr wrap="none">
            <a:spAutoFit/>
          </a:bodyPr>
          <a:lstStyle/>
          <a:p>
            <a:r>
              <a:rPr lang="ja-JP" altLang="en-US" sz="700" u="sng" dirty="0" smtClean="0">
                <a:solidFill>
                  <a:schemeClr val="accent1"/>
                </a:solidFill>
                <a:latin typeface="メイリオ" panose="020B0604030504040204" pitchFamily="50" charset="-128"/>
                <a:ea typeface="メイリオ" panose="020B0604030504040204" pitchFamily="50" charset="-128"/>
              </a:rPr>
              <a:t>送迎バスのご案内（別ウィンドウで開く）</a:t>
            </a:r>
            <a:endParaRPr lang="ja-JP" altLang="en-US" sz="700" u="sng" dirty="0">
              <a:solidFill>
                <a:schemeClr val="accent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077599" y="1102126"/>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38" name="正方形/長方形 37"/>
          <p:cNvSpPr/>
          <p:nvPr/>
        </p:nvSpPr>
        <p:spPr>
          <a:xfrm>
            <a:off x="1215595" y="1106089"/>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786130" y="5743692"/>
            <a:ext cx="3151824" cy="507831"/>
          </a:xfrm>
          <a:prstGeom prst="rect">
            <a:avLst/>
          </a:prstGeom>
        </p:spPr>
        <p:txBody>
          <a:bodyPr wrap="none">
            <a:spAutoFit/>
          </a:bodyPr>
          <a:lstStyle/>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バス</a:t>
            </a:r>
            <a:r>
              <a:rPr lang="ja-JP" altLang="en-US" sz="900" b="1" dirty="0">
                <a:solidFill>
                  <a:srgbClr val="FF0000"/>
                </a:solidFill>
                <a:latin typeface="メイリオ" panose="020B0604030504040204" pitchFamily="50" charset="-128"/>
                <a:ea typeface="メイリオ" panose="020B0604030504040204" pitchFamily="50" charset="-128"/>
              </a:rPr>
              <a:t>管理費</a:t>
            </a:r>
            <a:r>
              <a:rPr lang="ja-JP" altLang="en-US" sz="900" b="1" dirty="0" smtClean="0">
                <a:solidFill>
                  <a:srgbClr val="FF0000"/>
                </a:solidFill>
                <a:latin typeface="メイリオ" panose="020B0604030504040204" pitchFamily="50" charset="-128"/>
                <a:ea typeface="メイリオ" panose="020B0604030504040204" pitchFamily="50" charset="-128"/>
              </a:rPr>
              <a:t>は月単位でのお支払いとなります。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バスコースの変更には手数料が </a:t>
            </a:r>
            <a:r>
              <a:rPr lang="en-US" altLang="ja-JP" sz="900" b="1" dirty="0" smtClean="0">
                <a:solidFill>
                  <a:srgbClr val="FF0000"/>
                </a:solidFill>
                <a:latin typeface="メイリオ" panose="020B0604030504040204" pitchFamily="50" charset="-128"/>
                <a:ea typeface="メイリオ" panose="020B0604030504040204" pitchFamily="50" charset="-128"/>
              </a:rPr>
              <a:t>324</a:t>
            </a:r>
            <a:r>
              <a:rPr lang="ja-JP" altLang="en-US" sz="900" b="1" dirty="0" smtClean="0">
                <a:solidFill>
                  <a:srgbClr val="FF0000"/>
                </a:solidFill>
                <a:latin typeface="メイリオ" panose="020B0604030504040204" pitchFamily="50" charset="-128"/>
                <a:ea typeface="メイリオ" panose="020B0604030504040204" pitchFamily="50" charset="-128"/>
              </a:rPr>
              <a:t>円 発生いたします。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2750694" y="3372966"/>
            <a:ext cx="669420" cy="32294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1100" dirty="0" smtClean="0">
                <a:solidFill>
                  <a:schemeClr val="tx1"/>
                </a:solidFill>
                <a:latin typeface="メイリオ" panose="020B0604030504040204" pitchFamily="50" charset="-128"/>
                <a:ea typeface="メイリオ" panose="020B0604030504040204" pitchFamily="50" charset="-128"/>
              </a:rPr>
              <a:t>1</a:t>
            </a:r>
            <a:r>
              <a:rPr lang="ja-JP" altLang="en-US" sz="1100" dirty="0" smtClean="0">
                <a:solidFill>
                  <a:schemeClr val="tx1"/>
                </a:solidFill>
                <a:latin typeface="メイリオ" panose="020B0604030504040204" pitchFamily="50" charset="-128"/>
                <a:ea typeface="メイリオ" panose="020B0604030504040204" pitchFamily="50" charset="-128"/>
              </a:rPr>
              <a:t>日</a:t>
            </a:r>
            <a:r>
              <a:rPr kumimoji="1" lang="ja-JP" altLang="en-US" sz="1100" dirty="0" smtClean="0">
                <a:solidFill>
                  <a:schemeClr val="tx1"/>
                </a:solidFill>
                <a:latin typeface="メイリオ" panose="020B0604030504040204" pitchFamily="50" charset="-128"/>
                <a:ea typeface="メイリオ" panose="020B0604030504040204" pitchFamily="50" charset="-128"/>
              </a:rPr>
              <a:t>　▼</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cxnSp>
        <p:nvCxnSpPr>
          <p:cNvPr id="36" name="直線矢印コネクタ 35"/>
          <p:cNvCxnSpPr/>
          <p:nvPr/>
        </p:nvCxnSpPr>
        <p:spPr>
          <a:xfrm flipV="1">
            <a:off x="3876622" y="6095273"/>
            <a:ext cx="873648"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701426" y="6005996"/>
            <a:ext cx="3236528" cy="178554"/>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正方形/長方形 38"/>
          <p:cNvSpPr/>
          <p:nvPr/>
        </p:nvSpPr>
        <p:spPr>
          <a:xfrm>
            <a:off x="4823632" y="5979108"/>
            <a:ext cx="3540192" cy="253916"/>
          </a:xfrm>
          <a:prstGeom prst="rect">
            <a:avLst/>
          </a:prstGeom>
        </p:spPr>
        <p:txBody>
          <a:bodyPr wrap="squar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練習コース変更から続けての申請の場合は表示なし</a:t>
            </a:r>
            <a:endParaRPr lang="ja-JP" altLang="en-US" sz="1050" b="1" dirty="0">
              <a:solidFill>
                <a:srgbClr val="FF0000"/>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a:xfrm flipV="1">
            <a:off x="3937148" y="3511687"/>
            <a:ext cx="873648"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4884158" y="3309797"/>
            <a:ext cx="3540192" cy="415498"/>
          </a:xfrm>
          <a:prstGeom prst="rect">
            <a:avLst/>
          </a:prstGeom>
        </p:spPr>
        <p:txBody>
          <a:bodyPr wrap="squar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現在の利用状況（利用中・未利用）により、</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選択できる月日の</a:t>
            </a:r>
            <a:r>
              <a:rPr lang="ja-JP" altLang="en-US" sz="1050" b="1" dirty="0">
                <a:solidFill>
                  <a:srgbClr val="FF0000"/>
                </a:solidFill>
                <a:latin typeface="メイリオ" panose="020B0604030504040204" pitchFamily="50" charset="-128"/>
                <a:ea typeface="メイリオ" panose="020B0604030504040204" pitchFamily="50" charset="-128"/>
              </a:rPr>
              <a:t>プルダウン</a:t>
            </a:r>
            <a:r>
              <a:rPr lang="ja-JP" altLang="en-US" sz="1050" b="1" dirty="0" smtClean="0">
                <a:solidFill>
                  <a:srgbClr val="FF0000"/>
                </a:solidFill>
                <a:latin typeface="メイリオ" panose="020B0604030504040204" pitchFamily="50" charset="-128"/>
                <a:ea typeface="メイリオ" panose="020B0604030504040204" pitchFamily="50" charset="-128"/>
              </a:rPr>
              <a:t>が絞られる</a:t>
            </a:r>
            <a:endParaRPr lang="en-US" altLang="ja-JP" sz="1050" b="1" dirty="0" smtClean="0">
              <a:solidFill>
                <a:srgbClr val="FF0000"/>
              </a:solidFill>
              <a:latin typeface="メイリオ" panose="020B0604030504040204" pitchFamily="50" charset="-128"/>
              <a:ea typeface="メイリオ" panose="020B0604030504040204" pitchFamily="50" charset="-128"/>
            </a:endParaRPr>
          </a:p>
        </p:txBody>
      </p:sp>
      <p:cxnSp>
        <p:nvCxnSpPr>
          <p:cNvPr id="42" name="直線矢印コネクタ 41"/>
          <p:cNvCxnSpPr/>
          <p:nvPr/>
        </p:nvCxnSpPr>
        <p:spPr>
          <a:xfrm flipV="1">
            <a:off x="3686196" y="5591719"/>
            <a:ext cx="1350888" cy="27359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正方形/長方形 42"/>
          <p:cNvSpPr/>
          <p:nvPr/>
        </p:nvSpPr>
        <p:spPr>
          <a:xfrm>
            <a:off x="4974636" y="5494512"/>
            <a:ext cx="3540192"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ここの文言は、管理画面で入力されたテキストを表示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44" name="テキスト ボックス 43"/>
          <p:cNvSpPr txBox="1"/>
          <p:nvPr/>
        </p:nvSpPr>
        <p:spPr>
          <a:xfrm>
            <a:off x="5099702" y="1466646"/>
            <a:ext cx="3771195" cy="1069524"/>
          </a:xfrm>
          <a:prstGeom prst="rect">
            <a:avLst/>
          </a:prstGeom>
          <a:noFill/>
        </p:spPr>
        <p:txBody>
          <a:bodyPr wrap="square" rtlCol="0">
            <a:spAutoFit/>
          </a:bodyPr>
          <a:lstStyle/>
          <a:p>
            <a:r>
              <a:rPr kumimoji="1" lang="ja-JP" altLang="en-US" sz="1050" dirty="0" smtClean="0">
                <a:latin typeface="メイリオ" panose="020B0604030504040204" pitchFamily="50" charset="-128"/>
                <a:ea typeface="メイリオ" panose="020B0604030504040204" pitchFamily="50" charset="-128"/>
              </a:rPr>
              <a:t>現在のコース：</a:t>
            </a:r>
            <a:r>
              <a:rPr lang="ja-JP" altLang="en-US" sz="1050" dirty="0" smtClean="0">
                <a:latin typeface="メイリオ" panose="020B0604030504040204" pitchFamily="50" charset="-128"/>
                <a:ea typeface="メイリオ" panose="020B0604030504040204" pitchFamily="50" charset="-128"/>
              </a:rPr>
              <a:t>火曜日（クラス名</a:t>
            </a:r>
            <a:r>
              <a:rPr lang="ja-JP" altLang="en-US" sz="1050" dirty="0" smtClean="0">
                <a:latin typeface="メイリオ" panose="020B0604030504040204" pitchFamily="50" charset="-128"/>
                <a:ea typeface="メイリオ" panose="020B0604030504040204" pitchFamily="50" charset="-128"/>
              </a:rPr>
              <a:t>）</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　乗車場所   ：</a:t>
            </a:r>
            <a:r>
              <a:rPr lang="ja-JP" altLang="en-US" sz="1050" dirty="0">
                <a:latin typeface="メイリオ" panose="020B0604030504040204" pitchFamily="50" charset="-128"/>
                <a:ea typeface="メイリオ" panose="020B0604030504040204" pitchFamily="50" charset="-128"/>
              </a:rPr>
              <a:t>①さつき</a:t>
            </a:r>
            <a:r>
              <a:rPr lang="ja-JP" altLang="en-US" sz="1050" dirty="0" smtClean="0">
                <a:latin typeface="メイリオ" panose="020B0604030504040204" pitchFamily="50" charset="-128"/>
                <a:ea typeface="メイリオ" panose="020B0604030504040204" pitchFamily="50" charset="-128"/>
              </a:rPr>
              <a:t>コース</a:t>
            </a:r>
            <a:r>
              <a:rPr lang="en-US" altLang="ja-JP" sz="1050" dirty="0" smtClean="0">
                <a:latin typeface="メイリオ" panose="020B0604030504040204" pitchFamily="50" charset="-128"/>
                <a:ea typeface="メイリオ" panose="020B0604030504040204" pitchFamily="50" charset="-128"/>
              </a:rPr>
              <a:t> </a:t>
            </a:r>
            <a:r>
              <a:rPr lang="en-US" altLang="ja-JP" sz="1050" dirty="0">
                <a:latin typeface="メイリオ" panose="020B0604030504040204" pitchFamily="50" charset="-128"/>
                <a:ea typeface="メイリオ" panose="020B0604030504040204" pitchFamily="50" charset="-128"/>
              </a:rPr>
              <a:t>【1090】</a:t>
            </a:r>
            <a:r>
              <a:rPr lang="ja-JP" altLang="en-US" sz="1050" dirty="0">
                <a:latin typeface="メイリオ" panose="020B0604030504040204" pitchFamily="50" charset="-128"/>
                <a:ea typeface="メイリオ" panose="020B0604030504040204" pitchFamily="50" charset="-128"/>
              </a:rPr>
              <a:t>花園小学校</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降車</a:t>
            </a:r>
            <a:r>
              <a:rPr lang="ja-JP" altLang="en-US" sz="1050" dirty="0" smtClean="0">
                <a:latin typeface="メイリオ" panose="020B0604030504040204" pitchFamily="50" charset="-128"/>
                <a:ea typeface="メイリオ" panose="020B0604030504040204" pitchFamily="50" charset="-128"/>
              </a:rPr>
              <a:t>場所   ：</a:t>
            </a:r>
            <a:r>
              <a:rPr lang="ja-JP" altLang="en-US" sz="1050" dirty="0">
                <a:latin typeface="メイリオ" panose="020B0604030504040204" pitchFamily="50" charset="-128"/>
                <a:ea typeface="メイリオ" panose="020B0604030504040204" pitchFamily="50" charset="-128"/>
              </a:rPr>
              <a:t>①さつき</a:t>
            </a:r>
            <a:r>
              <a:rPr lang="ja-JP" altLang="en-US" sz="1050" dirty="0" smtClean="0">
                <a:latin typeface="メイリオ" panose="020B0604030504040204" pitchFamily="50" charset="-128"/>
                <a:ea typeface="メイリオ" panose="020B0604030504040204" pitchFamily="50" charset="-128"/>
              </a:rPr>
              <a:t>コース </a:t>
            </a:r>
            <a:r>
              <a:rPr lang="en-US" altLang="ja-JP" sz="1050" dirty="0" smtClean="0">
                <a:latin typeface="メイリオ" panose="020B0604030504040204" pitchFamily="50" charset="-128"/>
                <a:ea typeface="メイリオ" panose="020B0604030504040204" pitchFamily="50" charset="-128"/>
              </a:rPr>
              <a:t>【1080</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朝日ヶ丘バス</a:t>
            </a:r>
            <a:r>
              <a:rPr lang="ja-JP" altLang="en-US" sz="1050" dirty="0" smtClean="0">
                <a:latin typeface="メイリオ" panose="020B0604030504040204" pitchFamily="50" charset="-128"/>
                <a:ea typeface="メイリオ" panose="020B0604030504040204" pitchFamily="50" charset="-128"/>
              </a:rPr>
              <a:t>停</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       </a:t>
            </a:r>
            <a:r>
              <a:rPr lang="ja-JP" altLang="en-US" sz="1100" dirty="0" smtClean="0">
                <a:latin typeface="メイリオ" panose="020B0604030504040204" pitchFamily="50" charset="-128"/>
                <a:ea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rPr>
              <a:t>木</a:t>
            </a:r>
            <a:r>
              <a:rPr lang="ja-JP" altLang="en-US" sz="1050" dirty="0" smtClean="0">
                <a:latin typeface="メイリオ" panose="020B0604030504040204" pitchFamily="50" charset="-128"/>
                <a:ea typeface="メイリオ" panose="020B0604030504040204" pitchFamily="50" charset="-128"/>
              </a:rPr>
              <a:t>曜日</a:t>
            </a:r>
            <a:r>
              <a:rPr lang="ja-JP" altLang="en-US" sz="1050" dirty="0">
                <a:latin typeface="メイリオ" panose="020B0604030504040204" pitchFamily="50" charset="-128"/>
                <a:ea typeface="メイリオ" panose="020B0604030504040204" pitchFamily="50" charset="-128"/>
              </a:rPr>
              <a:t>（クラス名</a:t>
            </a:r>
            <a:r>
              <a:rPr lang="ja-JP" altLang="en-US" sz="1050" dirty="0" smtClean="0">
                <a:latin typeface="メイリオ" panose="020B0604030504040204" pitchFamily="50" charset="-128"/>
                <a:ea typeface="メイリオ" panose="020B0604030504040204" pitchFamily="50" charset="-128"/>
              </a:rPr>
              <a:t>）</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乗車場所   </a:t>
            </a:r>
            <a:r>
              <a:rPr lang="ja-JP" altLang="en-US" sz="1050" dirty="0" smtClean="0">
                <a:latin typeface="メイリオ" panose="020B0604030504040204" pitchFamily="50" charset="-128"/>
                <a:ea typeface="メイリオ" panose="020B0604030504040204" pitchFamily="50" charset="-128"/>
              </a:rPr>
              <a:t>：⑧</a:t>
            </a:r>
            <a:r>
              <a:rPr lang="ja-JP" altLang="en-US" sz="1050" dirty="0">
                <a:latin typeface="メイリオ" panose="020B0604030504040204" pitchFamily="50" charset="-128"/>
                <a:ea typeface="メイリオ" panose="020B0604030504040204" pitchFamily="50" charset="-128"/>
              </a:rPr>
              <a:t>花見川</a:t>
            </a:r>
            <a:r>
              <a:rPr lang="ja-JP" altLang="en-US" sz="1050" dirty="0" smtClean="0">
                <a:latin typeface="メイリオ" panose="020B0604030504040204" pitchFamily="50" charset="-128"/>
                <a:ea typeface="メイリオ" panose="020B0604030504040204" pitchFamily="50" charset="-128"/>
              </a:rPr>
              <a:t>コース </a:t>
            </a:r>
            <a:r>
              <a:rPr lang="en-US" altLang="ja-JP" sz="1050" dirty="0">
                <a:latin typeface="メイリオ" panose="020B0604030504040204" pitchFamily="50" charset="-128"/>
                <a:ea typeface="メイリオ" panose="020B0604030504040204" pitchFamily="50" charset="-128"/>
              </a:rPr>
              <a:t>【8380】</a:t>
            </a:r>
            <a:r>
              <a:rPr lang="ja-JP" altLang="en-US" sz="1050" dirty="0">
                <a:latin typeface="メイリオ" panose="020B0604030504040204" pitchFamily="50" charset="-128"/>
                <a:ea typeface="メイリオ" panose="020B0604030504040204" pitchFamily="50" charset="-128"/>
              </a:rPr>
              <a:t>花見川交番前</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降車場所   </a:t>
            </a:r>
            <a:r>
              <a:rPr lang="ja-JP" altLang="en-US" sz="1050" dirty="0" smtClean="0">
                <a:latin typeface="メイリオ" panose="020B0604030504040204" pitchFamily="50" charset="-128"/>
                <a:ea typeface="メイリオ" panose="020B0604030504040204" pitchFamily="50" charset="-128"/>
              </a:rPr>
              <a:t>：⑧</a:t>
            </a:r>
            <a:r>
              <a:rPr lang="ja-JP" altLang="en-US" sz="1050" dirty="0">
                <a:latin typeface="メイリオ" panose="020B0604030504040204" pitchFamily="50" charset="-128"/>
                <a:ea typeface="メイリオ" panose="020B0604030504040204" pitchFamily="50" charset="-128"/>
              </a:rPr>
              <a:t>花見川コース </a:t>
            </a:r>
            <a:r>
              <a:rPr lang="en-US" altLang="ja-JP" sz="1050" dirty="0">
                <a:latin typeface="メイリオ" panose="020B0604030504040204" pitchFamily="50" charset="-128"/>
                <a:ea typeface="メイリオ" panose="020B0604030504040204" pitchFamily="50" charset="-128"/>
              </a:rPr>
              <a:t>【8380</a:t>
            </a:r>
            <a:r>
              <a:rPr lang="en-US" altLang="ja-JP" sz="1050" dirty="0" smtClean="0">
                <a:latin typeface="メイリオ" panose="020B0604030504040204" pitchFamily="50" charset="-128"/>
                <a:ea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rPr>
              <a:t>花見川交番前</a:t>
            </a:r>
            <a:endParaRPr lang="en-US" altLang="ja-JP" sz="1050" dirty="0">
              <a:latin typeface="メイリオ" panose="020B0604030504040204" pitchFamily="50" charset="-128"/>
              <a:ea typeface="メイリオ" panose="020B0604030504040204" pitchFamily="50" charset="-128"/>
            </a:endParaRPr>
          </a:p>
        </p:txBody>
      </p:sp>
      <p:cxnSp>
        <p:nvCxnSpPr>
          <p:cNvPr id="45" name="直線コネクタ 44"/>
          <p:cNvCxnSpPr/>
          <p:nvPr/>
        </p:nvCxnSpPr>
        <p:spPr>
          <a:xfrm>
            <a:off x="5334785" y="2636372"/>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46" name="正方形/長方形 45"/>
          <p:cNvSpPr/>
          <p:nvPr/>
        </p:nvSpPr>
        <p:spPr>
          <a:xfrm>
            <a:off x="5237338" y="1264505"/>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●バスコース変更</a:t>
            </a:r>
            <a:endParaRPr lang="en-US" altLang="ja-JP" sz="900" b="1" dirty="0" smtClean="0">
              <a:latin typeface="メイリオ" panose="020B0604030504040204" pitchFamily="50" charset="-128"/>
              <a:ea typeface="メイリオ" panose="020B0604030504040204" pitchFamily="50" charset="-128"/>
            </a:endParaRPr>
          </a:p>
        </p:txBody>
      </p:sp>
      <p:sp>
        <p:nvSpPr>
          <p:cNvPr id="12" name="正方形/長方形 11"/>
          <p:cNvSpPr/>
          <p:nvPr/>
        </p:nvSpPr>
        <p:spPr>
          <a:xfrm>
            <a:off x="4884158" y="4125522"/>
            <a:ext cx="4572000" cy="738664"/>
          </a:xfrm>
          <a:prstGeom prst="rect">
            <a:avLst/>
          </a:prstGeom>
        </p:spPr>
        <p:txBody>
          <a:bodyPr>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曜日（クラス）の</a:t>
            </a:r>
            <a:r>
              <a:rPr lang="ja-JP" altLang="en-US" sz="1050" b="1" dirty="0">
                <a:solidFill>
                  <a:srgbClr val="FF0000"/>
                </a:solidFill>
                <a:latin typeface="メイリオ" panose="020B0604030504040204" pitchFamily="50" charset="-128"/>
                <a:ea typeface="メイリオ" panose="020B0604030504040204" pitchFamily="50" charset="-128"/>
              </a:rPr>
              <a:t>数</a:t>
            </a:r>
            <a:r>
              <a:rPr lang="ja-JP" altLang="en-US" sz="1050" b="1" dirty="0" smtClean="0">
                <a:solidFill>
                  <a:srgbClr val="FF0000"/>
                </a:solidFill>
                <a:latin typeface="メイリオ" panose="020B0604030504040204" pitchFamily="50" charset="-128"/>
                <a:ea typeface="メイリオ" panose="020B0604030504040204" pitchFamily="50" charset="-128"/>
              </a:rPr>
              <a:t>だけバス</a:t>
            </a:r>
            <a:r>
              <a:rPr lang="ja-JP" altLang="en-US" sz="1050" b="1" dirty="0">
                <a:solidFill>
                  <a:srgbClr val="FF0000"/>
                </a:solidFill>
                <a:latin typeface="メイリオ" panose="020B0604030504040204" pitchFamily="50" charset="-128"/>
                <a:ea typeface="メイリオ" panose="020B0604030504040204" pitchFamily="50" charset="-128"/>
              </a:rPr>
              <a:t>停を設定</a:t>
            </a:r>
            <a:r>
              <a:rPr lang="ja-JP" altLang="en-US" sz="1050" b="1" dirty="0" smtClean="0">
                <a:solidFill>
                  <a:srgbClr val="FF0000"/>
                </a:solidFill>
                <a:latin typeface="メイリオ" panose="020B0604030504040204" pitchFamily="50" charset="-128"/>
                <a:ea typeface="メイリオ" panose="020B0604030504040204" pitchFamily="50" charset="-128"/>
              </a:rPr>
              <a:t>する</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rPr>
              <a:t>２個目以降の曜日（クラス）設定フォームに「□上記と同じ設定</a:t>
            </a:r>
            <a:r>
              <a:rPr lang="ja-JP" altLang="en-US" sz="1050" b="1" dirty="0">
                <a:solidFill>
                  <a:srgbClr val="FF0000"/>
                </a:solidFill>
                <a:latin typeface="メイリオ" panose="020B0604030504040204" pitchFamily="50" charset="-128"/>
                <a:ea typeface="メイリオ" panose="020B0604030504040204" pitchFamily="50" charset="-128"/>
              </a:rPr>
              <a:t>をする</a:t>
            </a:r>
            <a:r>
              <a:rPr lang="ja-JP" altLang="en-US" sz="1050" b="1" dirty="0" smtClean="0">
                <a:solidFill>
                  <a:srgbClr val="FF0000"/>
                </a:solidFill>
                <a:latin typeface="メイリオ" panose="020B0604030504040204" pitchFamily="50" charset="-128"/>
                <a:ea typeface="メイリオ" panose="020B0604030504040204" pitchFamily="50" charset="-128"/>
              </a:rPr>
              <a:t>」のチェックボックス</a:t>
            </a:r>
            <a:r>
              <a:rPr lang="ja-JP" altLang="en-US" sz="1050" b="1" dirty="0">
                <a:solidFill>
                  <a:srgbClr val="FF0000"/>
                </a:solidFill>
                <a:latin typeface="メイリオ" panose="020B0604030504040204" pitchFamily="50" charset="-128"/>
                <a:ea typeface="メイリオ" panose="020B0604030504040204" pitchFamily="50" charset="-128"/>
              </a:rPr>
              <a:t>を</a:t>
            </a:r>
            <a:r>
              <a:rPr lang="ja-JP" altLang="en-US" sz="1050" b="1" dirty="0" smtClean="0">
                <a:solidFill>
                  <a:srgbClr val="FF0000"/>
                </a:solidFill>
                <a:latin typeface="メイリオ" panose="020B0604030504040204" pitchFamily="50" charset="-128"/>
                <a:ea typeface="メイリオ" panose="020B0604030504040204" pitchFamily="50" charset="-128"/>
              </a:rPr>
              <a:t>設置、チェック有なら以下全て同じ</a:t>
            </a:r>
            <a:r>
              <a:rPr lang="ja-JP" altLang="en-US" sz="1050" b="1" dirty="0" smtClean="0">
                <a:solidFill>
                  <a:srgbClr val="FF0000"/>
                </a:solidFill>
                <a:latin typeface="メイリオ" panose="020B0604030504040204" pitchFamily="50" charset="-128"/>
                <a:ea typeface="メイリオ" panose="020B0604030504040204" pitchFamily="50" charset="-128"/>
              </a:rPr>
              <a:t>設定</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en-US" altLang="ja-JP" sz="1050" b="1" dirty="0" smtClean="0">
                <a:solidFill>
                  <a:srgbClr val="FF0000"/>
                </a:solidFill>
                <a:latin typeface="メイリオ" panose="020B0604030504040204" pitchFamily="50" charset="-128"/>
                <a:ea typeface="メイリオ" panose="020B0604030504040204" pitchFamily="50" charset="-128"/>
              </a:rPr>
              <a:t>※</a:t>
            </a:r>
            <a:r>
              <a:rPr lang="ja-JP" altLang="en-US" sz="1050" b="1" dirty="0" smtClean="0">
                <a:solidFill>
                  <a:srgbClr val="FF0000"/>
                </a:solidFill>
                <a:latin typeface="メイリオ" panose="020B0604030504040204" pitchFamily="50" charset="-128"/>
                <a:ea typeface="メイリオ" panose="020B0604030504040204" pitchFamily="50" charset="-128"/>
              </a:rPr>
              <a:t>出席クラス分のフォームを表示する（週</a:t>
            </a:r>
            <a:r>
              <a:rPr lang="en-US" altLang="ja-JP" sz="1050" b="1" dirty="0" smtClean="0">
                <a:solidFill>
                  <a:srgbClr val="FF0000"/>
                </a:solidFill>
                <a:latin typeface="メイリオ" panose="020B0604030504040204" pitchFamily="50" charset="-128"/>
                <a:ea typeface="メイリオ" panose="020B0604030504040204" pitchFamily="50" charset="-128"/>
              </a:rPr>
              <a:t>1</a:t>
            </a:r>
            <a:r>
              <a:rPr lang="ja-JP" altLang="en-US" sz="1050" b="1" dirty="0" smtClean="0">
                <a:solidFill>
                  <a:srgbClr val="FF0000"/>
                </a:solidFill>
                <a:latin typeface="メイリオ" panose="020B0604030504040204" pitchFamily="50" charset="-128"/>
                <a:ea typeface="メイリオ" panose="020B0604030504040204" pitchFamily="50" charset="-128"/>
              </a:rPr>
              <a:t>→１個、週</a:t>
            </a:r>
            <a:r>
              <a:rPr lang="en-US" altLang="ja-JP" sz="1050" b="1" dirty="0" smtClean="0">
                <a:solidFill>
                  <a:srgbClr val="FF0000"/>
                </a:solidFill>
                <a:latin typeface="メイリオ" panose="020B0604030504040204" pitchFamily="50" charset="-128"/>
                <a:ea typeface="メイリオ" panose="020B0604030504040204" pitchFamily="50" charset="-128"/>
              </a:rPr>
              <a:t>2</a:t>
            </a:r>
            <a:r>
              <a:rPr lang="ja-JP" altLang="en-US" sz="1050" b="1" dirty="0" smtClean="0">
                <a:solidFill>
                  <a:srgbClr val="FF0000"/>
                </a:solidFill>
                <a:latin typeface="メイリオ" panose="020B0604030504040204" pitchFamily="50" charset="-128"/>
                <a:ea typeface="メイリオ" panose="020B0604030504040204" pitchFamily="50" charset="-128"/>
              </a:rPr>
              <a:t>→</a:t>
            </a:r>
            <a:r>
              <a:rPr lang="en-US" altLang="ja-JP" sz="1050" b="1" dirty="0" smtClean="0">
                <a:solidFill>
                  <a:srgbClr val="FF0000"/>
                </a:solidFill>
                <a:latin typeface="メイリオ" panose="020B0604030504040204" pitchFamily="50" charset="-128"/>
                <a:ea typeface="メイリオ" panose="020B0604030504040204" pitchFamily="50" charset="-128"/>
              </a:rPr>
              <a:t>2</a:t>
            </a:r>
            <a:r>
              <a:rPr lang="ja-JP" altLang="en-US" sz="1050" b="1" dirty="0" smtClean="0">
                <a:solidFill>
                  <a:srgbClr val="FF0000"/>
                </a:solidFill>
                <a:latin typeface="メイリオ" panose="020B0604030504040204" pitchFamily="50" charset="-128"/>
                <a:ea typeface="メイリオ" panose="020B0604030504040204" pitchFamily="50" charset="-128"/>
              </a:rPr>
              <a:t>個など）</a:t>
            </a:r>
            <a:endParaRPr lang="ja-JP" altLang="en-US" sz="1050" b="1" dirty="0">
              <a:solidFill>
                <a:srgbClr val="FF0000"/>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5037084" y="1061797"/>
            <a:ext cx="3833813" cy="1861349"/>
          </a:xfrm>
          <a:prstGeom prst="rect">
            <a:avLst/>
          </a:prstGeom>
          <a:no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正方形/長方形 96"/>
          <p:cNvSpPr/>
          <p:nvPr/>
        </p:nvSpPr>
        <p:spPr>
          <a:xfrm>
            <a:off x="5022630" y="854048"/>
            <a:ext cx="3540192" cy="253916"/>
          </a:xfrm>
          <a:prstGeom prst="rect">
            <a:avLst/>
          </a:prstGeom>
        </p:spPr>
        <p:txBody>
          <a:bodyPr wrap="squar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現在のバスコース表示がある場合</a:t>
            </a:r>
            <a:endParaRPr lang="en-US" altLang="ja-JP" sz="1050" b="1" dirty="0" smtClean="0">
              <a:solidFill>
                <a:srgbClr val="FF0000"/>
              </a:solidFill>
              <a:latin typeface="メイリオ" panose="020B0604030504040204" pitchFamily="50" charset="-128"/>
              <a:ea typeface="メイリオ" panose="020B0604030504040204" pitchFamily="50" charset="-128"/>
            </a:endParaRPr>
          </a:p>
        </p:txBody>
      </p:sp>
      <p:cxnSp>
        <p:nvCxnSpPr>
          <p:cNvPr id="98" name="直線矢印コネクタ 97"/>
          <p:cNvCxnSpPr/>
          <p:nvPr/>
        </p:nvCxnSpPr>
        <p:spPr>
          <a:xfrm flipV="1">
            <a:off x="4030078" y="1762176"/>
            <a:ext cx="981105" cy="980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正方形/長方形 63"/>
          <p:cNvSpPr/>
          <p:nvPr/>
        </p:nvSpPr>
        <p:spPr>
          <a:xfrm>
            <a:off x="9979144" y="2919487"/>
            <a:ext cx="3344055" cy="633420"/>
          </a:xfrm>
          <a:prstGeom prst="rect">
            <a:avLst/>
          </a:prstGeom>
          <a:solidFill>
            <a:schemeClr val="accent5">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正方形/長方形 64"/>
          <p:cNvSpPr/>
          <p:nvPr/>
        </p:nvSpPr>
        <p:spPr>
          <a:xfrm>
            <a:off x="10949693" y="3092154"/>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11970038" y="3094082"/>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p:cNvSpPr/>
          <p:nvPr/>
        </p:nvSpPr>
        <p:spPr>
          <a:xfrm>
            <a:off x="10936287" y="3309797"/>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11965099" y="3311725"/>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9946531" y="2910067"/>
            <a:ext cx="1261884" cy="253916"/>
          </a:xfrm>
          <a:prstGeom prst="rect">
            <a:avLst/>
          </a:prstGeom>
        </p:spPr>
        <p:txBody>
          <a:bodyPr wrap="none">
            <a:spAutoFit/>
          </a:bodyPr>
          <a:lstStyle/>
          <a:p>
            <a:r>
              <a:rPr lang="ja-JP" altLang="en-US" sz="1050" dirty="0" smtClean="0">
                <a:latin typeface="メイリオ" panose="020B0604030504040204" pitchFamily="50" charset="-128"/>
                <a:ea typeface="メイリオ" panose="020B0604030504040204" pitchFamily="50" charset="-128"/>
              </a:rPr>
              <a:t>曜日</a:t>
            </a:r>
            <a:r>
              <a:rPr lang="ja-JP" altLang="en-US" sz="1050" dirty="0">
                <a:latin typeface="メイリオ" panose="020B0604030504040204" pitchFamily="50" charset="-128"/>
                <a:ea typeface="メイリオ" panose="020B0604030504040204" pitchFamily="50" charset="-128"/>
              </a:rPr>
              <a:t>（クラス名）</a:t>
            </a:r>
            <a:endParaRPr lang="en-US" altLang="ja-JP" sz="1050" dirty="0">
              <a:latin typeface="メイリオ" panose="020B0604030504040204" pitchFamily="50" charset="-128"/>
              <a:ea typeface="メイリオ" panose="020B0604030504040204" pitchFamily="50" charset="-128"/>
            </a:endParaRPr>
          </a:p>
        </p:txBody>
      </p:sp>
      <p:sp>
        <p:nvSpPr>
          <p:cNvPr id="74" name="正方形/長方形 73"/>
          <p:cNvSpPr/>
          <p:nvPr/>
        </p:nvSpPr>
        <p:spPr>
          <a:xfrm>
            <a:off x="9979144" y="3637538"/>
            <a:ext cx="3344055" cy="666612"/>
          </a:xfrm>
          <a:prstGeom prst="rect">
            <a:avLst/>
          </a:prstGeom>
          <a:solidFill>
            <a:schemeClr val="accent6">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3" name="正方形/長方形 102"/>
          <p:cNvSpPr/>
          <p:nvPr/>
        </p:nvSpPr>
        <p:spPr>
          <a:xfrm>
            <a:off x="11208415" y="3631166"/>
            <a:ext cx="1372492" cy="246221"/>
          </a:xfrm>
          <a:prstGeom prst="rect">
            <a:avLst/>
          </a:prstGeom>
        </p:spPr>
        <p:txBody>
          <a:bodyPr wrap="none">
            <a:spAutoFit/>
          </a:bodyPr>
          <a:lstStyle/>
          <a:p>
            <a:r>
              <a:rPr lang="ja-JP" altLang="en-US" sz="1000" dirty="0" smtClean="0">
                <a:latin typeface="HGPｺﾞｼｯｸE" panose="020B0900000000000000" pitchFamily="50" charset="-128"/>
                <a:ea typeface="HGPｺﾞｼｯｸE" panose="020B0900000000000000" pitchFamily="50" charset="-128"/>
              </a:rPr>
              <a:t>□上と同じ設定をする</a:t>
            </a:r>
            <a:endParaRPr lang="ja-JP" altLang="en-US" sz="1100" dirty="0">
              <a:latin typeface="メイリオ" panose="020B0604030504040204" pitchFamily="50" charset="-128"/>
              <a:ea typeface="メイリオ" panose="020B0604030504040204" pitchFamily="50" charset="-128"/>
            </a:endParaRPr>
          </a:p>
        </p:txBody>
      </p:sp>
      <p:sp>
        <p:nvSpPr>
          <p:cNvPr id="108" name="正方形/長方形 107"/>
          <p:cNvSpPr/>
          <p:nvPr/>
        </p:nvSpPr>
        <p:spPr>
          <a:xfrm>
            <a:off x="10029883" y="3106874"/>
            <a:ext cx="1005403" cy="415498"/>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行きの乗車場所：</a:t>
            </a:r>
            <a:endParaRPr lang="en-US" altLang="ja-JP" sz="800" dirty="0" smtClean="0">
              <a:latin typeface="メイリオ" panose="020B0604030504040204" pitchFamily="50" charset="-128"/>
              <a:ea typeface="メイリオ" panose="020B0604030504040204" pitchFamily="50" charset="-128"/>
            </a:endParaRPr>
          </a:p>
          <a:p>
            <a:r>
              <a:rPr lang="ja-JP" altLang="en-US" sz="500" dirty="0" smtClean="0">
                <a:latin typeface="メイリオ" panose="020B0604030504040204" pitchFamily="50" charset="-128"/>
                <a:ea typeface="メイリオ" panose="020B0604030504040204" pitchFamily="50" charset="-128"/>
              </a:rPr>
              <a:t>　</a:t>
            </a:r>
            <a:endParaRPr lang="en-US" altLang="ja-JP" sz="5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の降車場所：</a:t>
            </a:r>
            <a:endParaRPr lang="ja-JP" altLang="en-US" sz="800" dirty="0">
              <a:latin typeface="メイリオ" panose="020B0604030504040204" pitchFamily="50" charset="-128"/>
              <a:ea typeface="メイリオ" panose="020B0604030504040204" pitchFamily="50" charset="-128"/>
            </a:endParaRPr>
          </a:p>
        </p:txBody>
      </p:sp>
      <p:sp>
        <p:nvSpPr>
          <p:cNvPr id="109" name="正方形/長方形 108"/>
          <p:cNvSpPr/>
          <p:nvPr/>
        </p:nvSpPr>
        <p:spPr>
          <a:xfrm>
            <a:off x="9979144" y="3604877"/>
            <a:ext cx="1261884" cy="253916"/>
          </a:xfrm>
          <a:prstGeom prst="rect">
            <a:avLst/>
          </a:prstGeom>
        </p:spPr>
        <p:txBody>
          <a:bodyPr wrap="none">
            <a:spAutoFit/>
          </a:bodyPr>
          <a:lstStyle/>
          <a:p>
            <a:r>
              <a:rPr lang="ja-JP" altLang="en-US" sz="1050" dirty="0" smtClean="0">
                <a:latin typeface="メイリオ" panose="020B0604030504040204" pitchFamily="50" charset="-128"/>
                <a:ea typeface="メイリオ" panose="020B0604030504040204" pitchFamily="50" charset="-128"/>
              </a:rPr>
              <a:t>曜日</a:t>
            </a:r>
            <a:r>
              <a:rPr lang="ja-JP" altLang="en-US" sz="1050" dirty="0">
                <a:latin typeface="メイリオ" panose="020B0604030504040204" pitchFamily="50" charset="-128"/>
                <a:ea typeface="メイリオ" panose="020B0604030504040204" pitchFamily="50" charset="-128"/>
              </a:rPr>
              <a:t>（クラス名）</a:t>
            </a:r>
            <a:endParaRPr lang="en-US" altLang="ja-JP" sz="1050" dirty="0">
              <a:latin typeface="メイリオ" panose="020B0604030504040204" pitchFamily="50" charset="-128"/>
              <a:ea typeface="メイリオ" panose="020B0604030504040204" pitchFamily="50" charset="-128"/>
            </a:endParaRPr>
          </a:p>
        </p:txBody>
      </p:sp>
      <p:sp>
        <p:nvSpPr>
          <p:cNvPr id="110" name="正方形/長方形 109"/>
          <p:cNvSpPr/>
          <p:nvPr/>
        </p:nvSpPr>
        <p:spPr>
          <a:xfrm>
            <a:off x="11601671" y="4287366"/>
            <a:ext cx="98999" cy="323165"/>
          </a:xfrm>
          <a:prstGeom prst="rect">
            <a:avLst/>
          </a:prstGeom>
        </p:spPr>
        <p:txBody>
          <a:bodyPr wrap="square">
            <a:spAutoFit/>
          </a:bodyPr>
          <a:lstStyle/>
          <a:p>
            <a:r>
              <a:rPr lang="ja-JP" altLang="en-US" sz="500" b="1" dirty="0" smtClean="0">
                <a:latin typeface="メイリオ" panose="020B0604030504040204" pitchFamily="50" charset="-128"/>
                <a:ea typeface="メイリオ" panose="020B0604030504040204" pitchFamily="50" charset="-128"/>
              </a:rPr>
              <a:t>･･･</a:t>
            </a:r>
            <a:endParaRPr lang="ja-JP" altLang="en-US" sz="500" b="1" dirty="0">
              <a:latin typeface="メイリオ" panose="020B0604030504040204" pitchFamily="50" charset="-128"/>
              <a:ea typeface="メイリオ" panose="020B0604030504040204" pitchFamily="50" charset="-128"/>
            </a:endParaRPr>
          </a:p>
        </p:txBody>
      </p:sp>
      <p:sp>
        <p:nvSpPr>
          <p:cNvPr id="111" name="正方形/長方形 110"/>
          <p:cNvSpPr/>
          <p:nvPr/>
        </p:nvSpPr>
        <p:spPr>
          <a:xfrm>
            <a:off x="10949693" y="3824438"/>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11970038" y="3826366"/>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0936287" y="4042081"/>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965099" y="4044009"/>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10029883" y="3839158"/>
            <a:ext cx="1005403" cy="415498"/>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行きの乗車場所：</a:t>
            </a:r>
            <a:endParaRPr lang="en-US" altLang="ja-JP" sz="800" dirty="0" smtClean="0">
              <a:latin typeface="メイリオ" panose="020B0604030504040204" pitchFamily="50" charset="-128"/>
              <a:ea typeface="メイリオ" panose="020B0604030504040204" pitchFamily="50" charset="-128"/>
            </a:endParaRPr>
          </a:p>
          <a:p>
            <a:r>
              <a:rPr lang="ja-JP" altLang="en-US" sz="500" dirty="0" smtClean="0">
                <a:latin typeface="メイリオ" panose="020B0604030504040204" pitchFamily="50" charset="-128"/>
                <a:ea typeface="メイリオ" panose="020B0604030504040204" pitchFamily="50" charset="-128"/>
              </a:rPr>
              <a:t>　</a:t>
            </a:r>
            <a:endParaRPr lang="en-US" altLang="ja-JP" sz="5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の降車場所：</a:t>
            </a:r>
            <a:endParaRPr lang="ja-JP" altLang="en-US" sz="800" dirty="0">
              <a:latin typeface="メイリオ" panose="020B0604030504040204" pitchFamily="50" charset="-128"/>
              <a:ea typeface="メイリオ" panose="020B0604030504040204" pitchFamily="50" charset="-128"/>
            </a:endParaRPr>
          </a:p>
        </p:txBody>
      </p:sp>
      <p:sp>
        <p:nvSpPr>
          <p:cNvPr id="116" name="正方形/長方形 115"/>
          <p:cNvSpPr/>
          <p:nvPr/>
        </p:nvSpPr>
        <p:spPr>
          <a:xfrm>
            <a:off x="701426" y="3800693"/>
            <a:ext cx="3344055" cy="633420"/>
          </a:xfrm>
          <a:prstGeom prst="rect">
            <a:avLst/>
          </a:prstGeom>
          <a:solidFill>
            <a:schemeClr val="accent5">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7" name="正方形/長方形 116"/>
          <p:cNvSpPr/>
          <p:nvPr/>
        </p:nvSpPr>
        <p:spPr>
          <a:xfrm>
            <a:off x="1671975" y="3973360"/>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①さつきコース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692320" y="3975288"/>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【1090】</a:t>
            </a:r>
            <a:r>
              <a:rPr lang="ja-JP" altLang="en-US" sz="500" dirty="0" smtClean="0">
                <a:solidFill>
                  <a:schemeClr val="tx1"/>
                </a:solidFill>
                <a:latin typeface="メイリオ" panose="020B0604030504040204" pitchFamily="50" charset="-128"/>
                <a:ea typeface="メイリオ" panose="020B0604030504040204" pitchFamily="50" charset="-128"/>
              </a:rPr>
              <a:t>花園小学校　　</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658569" y="4191003"/>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①さつきコース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2687381" y="4192931"/>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【1080】</a:t>
            </a:r>
            <a:r>
              <a:rPr lang="ja-JP" altLang="en-US" sz="500" dirty="0" smtClean="0">
                <a:solidFill>
                  <a:schemeClr val="tx1"/>
                </a:solidFill>
                <a:latin typeface="メイリオ" panose="020B0604030504040204" pitchFamily="50" charset="-128"/>
                <a:ea typeface="メイリオ" panose="020B0604030504040204" pitchFamily="50" charset="-128"/>
              </a:rPr>
              <a:t>朝日ヶ丘バス停</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668813" y="3791273"/>
            <a:ext cx="1396536" cy="253916"/>
          </a:xfrm>
          <a:prstGeom prst="rect">
            <a:avLst/>
          </a:prstGeom>
        </p:spPr>
        <p:txBody>
          <a:bodyPr wrap="none">
            <a:spAutoFit/>
          </a:bodyPr>
          <a:lstStyle/>
          <a:p>
            <a:r>
              <a:rPr lang="ja-JP" altLang="en-US" sz="1050" dirty="0" smtClean="0">
                <a:latin typeface="メイリオ" panose="020B0604030504040204" pitchFamily="50" charset="-128"/>
                <a:ea typeface="メイリオ" panose="020B0604030504040204" pitchFamily="50" charset="-128"/>
              </a:rPr>
              <a:t>〇曜日</a:t>
            </a:r>
            <a:r>
              <a:rPr lang="ja-JP" altLang="en-US" sz="1050" dirty="0">
                <a:latin typeface="メイリオ" panose="020B0604030504040204" pitchFamily="50" charset="-128"/>
                <a:ea typeface="メイリオ" panose="020B0604030504040204" pitchFamily="50" charset="-128"/>
              </a:rPr>
              <a:t>（クラス名）</a:t>
            </a:r>
            <a:endParaRPr lang="en-US" altLang="ja-JP" sz="1050" dirty="0">
              <a:latin typeface="メイリオ" panose="020B0604030504040204" pitchFamily="50" charset="-128"/>
              <a:ea typeface="メイリオ" panose="020B0604030504040204" pitchFamily="50" charset="-128"/>
            </a:endParaRPr>
          </a:p>
        </p:txBody>
      </p:sp>
      <p:sp>
        <p:nvSpPr>
          <p:cNvPr id="122" name="正方形/長方形 121"/>
          <p:cNvSpPr/>
          <p:nvPr/>
        </p:nvSpPr>
        <p:spPr>
          <a:xfrm>
            <a:off x="701426" y="4518744"/>
            <a:ext cx="3344055" cy="666612"/>
          </a:xfrm>
          <a:prstGeom prst="rect">
            <a:avLst/>
          </a:prstGeom>
          <a:solidFill>
            <a:schemeClr val="accent6">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3" name="正方形/長方形 122"/>
          <p:cNvSpPr/>
          <p:nvPr/>
        </p:nvSpPr>
        <p:spPr>
          <a:xfrm>
            <a:off x="1930697" y="4512372"/>
            <a:ext cx="1500732" cy="246221"/>
          </a:xfrm>
          <a:prstGeom prst="rect">
            <a:avLst/>
          </a:prstGeom>
        </p:spPr>
        <p:txBody>
          <a:bodyPr wrap="none">
            <a:spAutoFit/>
          </a:bodyPr>
          <a:lstStyle/>
          <a:p>
            <a:r>
              <a:rPr lang="ja-JP" altLang="en-US" sz="1000" dirty="0" smtClean="0">
                <a:latin typeface="HGPｺﾞｼｯｸE" panose="020B0900000000000000" pitchFamily="50" charset="-128"/>
                <a:ea typeface="HGPｺﾞｼｯｸE" panose="020B0900000000000000" pitchFamily="50" charset="-128"/>
              </a:rPr>
              <a:t>□上記と同じ設定をする</a:t>
            </a:r>
            <a:endParaRPr lang="ja-JP" altLang="en-US" sz="1100" dirty="0">
              <a:latin typeface="メイリオ" panose="020B0604030504040204" pitchFamily="50" charset="-128"/>
              <a:ea typeface="メイリオ" panose="020B0604030504040204" pitchFamily="50" charset="-128"/>
            </a:endParaRPr>
          </a:p>
        </p:txBody>
      </p:sp>
      <p:sp>
        <p:nvSpPr>
          <p:cNvPr id="124" name="正方形/長方形 123"/>
          <p:cNvSpPr/>
          <p:nvPr/>
        </p:nvSpPr>
        <p:spPr>
          <a:xfrm>
            <a:off x="752165" y="3988080"/>
            <a:ext cx="1005403" cy="415498"/>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行きの乗車場所：</a:t>
            </a:r>
            <a:endParaRPr lang="en-US" altLang="ja-JP" sz="800" dirty="0" smtClean="0">
              <a:latin typeface="メイリオ" panose="020B0604030504040204" pitchFamily="50" charset="-128"/>
              <a:ea typeface="メイリオ" panose="020B0604030504040204" pitchFamily="50" charset="-128"/>
            </a:endParaRPr>
          </a:p>
          <a:p>
            <a:r>
              <a:rPr lang="ja-JP" altLang="en-US" sz="500" dirty="0" smtClean="0">
                <a:latin typeface="メイリオ" panose="020B0604030504040204" pitchFamily="50" charset="-128"/>
                <a:ea typeface="メイリオ" panose="020B0604030504040204" pitchFamily="50" charset="-128"/>
              </a:rPr>
              <a:t>　</a:t>
            </a:r>
            <a:endParaRPr lang="en-US" altLang="ja-JP" sz="5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の降車場所：</a:t>
            </a:r>
            <a:endParaRPr lang="ja-JP" altLang="en-US" sz="800" dirty="0">
              <a:latin typeface="メイリオ" panose="020B0604030504040204" pitchFamily="50" charset="-128"/>
              <a:ea typeface="メイリオ" panose="020B0604030504040204" pitchFamily="50" charset="-128"/>
            </a:endParaRPr>
          </a:p>
        </p:txBody>
      </p:sp>
      <p:sp>
        <p:nvSpPr>
          <p:cNvPr id="125" name="正方形/長方形 124"/>
          <p:cNvSpPr/>
          <p:nvPr/>
        </p:nvSpPr>
        <p:spPr>
          <a:xfrm>
            <a:off x="701426" y="4486083"/>
            <a:ext cx="1396536" cy="253916"/>
          </a:xfrm>
          <a:prstGeom prst="rect">
            <a:avLst/>
          </a:prstGeom>
        </p:spPr>
        <p:txBody>
          <a:bodyPr wrap="none">
            <a:spAutoFit/>
          </a:bodyPr>
          <a:lstStyle/>
          <a:p>
            <a:r>
              <a:rPr lang="ja-JP" altLang="en-US" sz="1050" dirty="0" smtClean="0">
                <a:latin typeface="メイリオ" panose="020B0604030504040204" pitchFamily="50" charset="-128"/>
                <a:ea typeface="メイリオ" panose="020B0604030504040204" pitchFamily="50" charset="-128"/>
              </a:rPr>
              <a:t>〇曜日</a:t>
            </a:r>
            <a:r>
              <a:rPr lang="ja-JP" altLang="en-US" sz="1050" dirty="0">
                <a:latin typeface="メイリオ" panose="020B0604030504040204" pitchFamily="50" charset="-128"/>
                <a:ea typeface="メイリオ" panose="020B0604030504040204" pitchFamily="50" charset="-128"/>
              </a:rPr>
              <a:t>（クラス名）</a:t>
            </a:r>
            <a:endParaRPr lang="en-US" altLang="ja-JP" sz="1050" dirty="0">
              <a:latin typeface="メイリオ" panose="020B0604030504040204" pitchFamily="50" charset="-128"/>
              <a:ea typeface="メイリオ" panose="020B0604030504040204" pitchFamily="50" charset="-128"/>
            </a:endParaRPr>
          </a:p>
        </p:txBody>
      </p:sp>
      <p:sp>
        <p:nvSpPr>
          <p:cNvPr id="126" name="正方形/長方形 125"/>
          <p:cNvSpPr/>
          <p:nvPr/>
        </p:nvSpPr>
        <p:spPr>
          <a:xfrm>
            <a:off x="2323953" y="5168572"/>
            <a:ext cx="98999" cy="323165"/>
          </a:xfrm>
          <a:prstGeom prst="rect">
            <a:avLst/>
          </a:prstGeom>
        </p:spPr>
        <p:txBody>
          <a:bodyPr wrap="square">
            <a:spAutoFit/>
          </a:bodyPr>
          <a:lstStyle/>
          <a:p>
            <a:r>
              <a:rPr lang="ja-JP" altLang="en-US" sz="500" b="1" dirty="0" smtClean="0">
                <a:latin typeface="メイリオ" panose="020B0604030504040204" pitchFamily="50" charset="-128"/>
                <a:ea typeface="メイリオ" panose="020B0604030504040204" pitchFamily="50" charset="-128"/>
              </a:rPr>
              <a:t>･･･</a:t>
            </a:r>
            <a:endParaRPr lang="ja-JP" altLang="en-US" sz="500" b="1" dirty="0">
              <a:latin typeface="メイリオ" panose="020B0604030504040204" pitchFamily="50" charset="-128"/>
              <a:ea typeface="メイリオ" panose="020B0604030504040204" pitchFamily="50" charset="-128"/>
            </a:endParaRPr>
          </a:p>
        </p:txBody>
      </p:sp>
      <p:sp>
        <p:nvSpPr>
          <p:cNvPr id="127" name="正方形/長方形 126"/>
          <p:cNvSpPr/>
          <p:nvPr/>
        </p:nvSpPr>
        <p:spPr>
          <a:xfrm>
            <a:off x="1671975" y="4705644"/>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2692320" y="4707572"/>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1658569" y="4923287"/>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2687381" y="4925215"/>
            <a:ext cx="935060" cy="18250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【8380】</a:t>
            </a:r>
            <a:r>
              <a:rPr lang="ja-JP" altLang="en-US" sz="5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500" dirty="0" smtClean="0">
                <a:solidFill>
                  <a:schemeClr val="tx1"/>
                </a:solidFill>
                <a:latin typeface="メイリオ" panose="020B0604030504040204" pitchFamily="50" charset="-128"/>
                <a:ea typeface="メイリオ" panose="020B0604030504040204" pitchFamily="50" charset="-128"/>
              </a:rPr>
              <a:t> ▼</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752165" y="4720364"/>
            <a:ext cx="1005403" cy="415498"/>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行きの乗車場所：</a:t>
            </a:r>
            <a:endParaRPr lang="en-US" altLang="ja-JP" sz="800" dirty="0" smtClean="0">
              <a:latin typeface="メイリオ" panose="020B0604030504040204" pitchFamily="50" charset="-128"/>
              <a:ea typeface="メイリオ" panose="020B0604030504040204" pitchFamily="50" charset="-128"/>
            </a:endParaRPr>
          </a:p>
          <a:p>
            <a:r>
              <a:rPr lang="ja-JP" altLang="en-US" sz="500" dirty="0" smtClean="0">
                <a:latin typeface="メイリオ" panose="020B0604030504040204" pitchFamily="50" charset="-128"/>
                <a:ea typeface="メイリオ" panose="020B0604030504040204" pitchFamily="50" charset="-128"/>
              </a:rPr>
              <a:t>　</a:t>
            </a:r>
            <a:endParaRPr lang="en-US" altLang="ja-JP" sz="5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の降車場所：</a:t>
            </a:r>
            <a:endParaRPr lang="ja-JP" altLang="en-US" sz="800" dirty="0">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flipV="1">
            <a:off x="3924816" y="4239885"/>
            <a:ext cx="873648"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3" name="直線矢印コネクタ 132"/>
          <p:cNvCxnSpPr/>
          <p:nvPr/>
        </p:nvCxnSpPr>
        <p:spPr>
          <a:xfrm flipV="1">
            <a:off x="3952017" y="4448948"/>
            <a:ext cx="858779" cy="39836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4" name="右大かっこ 133"/>
          <p:cNvSpPr/>
          <p:nvPr/>
        </p:nvSpPr>
        <p:spPr>
          <a:xfrm rot="10800000" flipH="1">
            <a:off x="4033311" y="3803532"/>
            <a:ext cx="145721" cy="1562012"/>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5" name="テキスト ボックス 134"/>
          <p:cNvSpPr txBox="1"/>
          <p:nvPr/>
        </p:nvSpPr>
        <p:spPr>
          <a:xfrm>
            <a:off x="4124931" y="3750129"/>
            <a:ext cx="685865" cy="307777"/>
          </a:xfrm>
          <a:prstGeom prst="rect">
            <a:avLst/>
          </a:prstGeom>
          <a:noFill/>
        </p:spPr>
        <p:txBody>
          <a:bodyPr wrap="square" rtlCol="0">
            <a:spAutoFit/>
          </a:bodyPr>
          <a:lstStyle/>
          <a:p>
            <a:r>
              <a:rPr lang="ja-JP" altLang="en-US" sz="1400" b="1" dirty="0">
                <a:solidFill>
                  <a:srgbClr val="00B050"/>
                </a:solidFill>
                <a:latin typeface="メイリオ" panose="020B0604030504040204" pitchFamily="50" charset="-128"/>
                <a:ea typeface="メイリオ" panose="020B0604030504040204" pitchFamily="50" charset="-128"/>
              </a:rPr>
              <a:t>変更</a:t>
            </a:r>
            <a:endParaRPr lang="ja-JP" altLang="en-US" sz="1400" b="1" dirty="0">
              <a:solidFill>
                <a:srgbClr val="00B050"/>
              </a:solidFill>
              <a:latin typeface="メイリオ" panose="020B0604030504040204" pitchFamily="50" charset="-128"/>
              <a:ea typeface="メイリオ" panose="020B0604030504040204" pitchFamily="50" charset="-128"/>
            </a:endParaRPr>
          </a:p>
        </p:txBody>
      </p:sp>
      <p:sp>
        <p:nvSpPr>
          <p:cNvPr id="136" name="テキスト ボックス 135"/>
          <p:cNvSpPr txBox="1"/>
          <p:nvPr/>
        </p:nvSpPr>
        <p:spPr>
          <a:xfrm>
            <a:off x="9946531" y="1476962"/>
            <a:ext cx="3771195" cy="1223412"/>
          </a:xfrm>
          <a:prstGeom prst="rect">
            <a:avLst/>
          </a:prstGeom>
          <a:noFill/>
        </p:spPr>
        <p:txBody>
          <a:bodyPr wrap="square" rtlCol="0">
            <a:spAutoFit/>
          </a:bodyPr>
          <a:lstStyle/>
          <a:p>
            <a:r>
              <a:rPr kumimoji="1" lang="ja-JP" altLang="en-US" sz="1050" dirty="0" smtClean="0">
                <a:latin typeface="メイリオ" panose="020B0604030504040204" pitchFamily="50" charset="-128"/>
                <a:ea typeface="メイリオ" panose="020B0604030504040204" pitchFamily="50" charset="-128"/>
              </a:rPr>
              <a:t>現在のコース：</a:t>
            </a:r>
            <a:r>
              <a:rPr lang="ja-JP" altLang="en-US" sz="1050" dirty="0" smtClean="0">
                <a:latin typeface="メイリオ" panose="020B0604030504040204" pitchFamily="50" charset="-128"/>
                <a:ea typeface="メイリオ" panose="020B0604030504040204" pitchFamily="50" charset="-128"/>
              </a:rPr>
              <a:t>火曜日（クラス名）①さつきコース</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rPr>
              <a:t> 木曜日</a:t>
            </a:r>
            <a:r>
              <a:rPr lang="ja-JP" altLang="en-US" sz="1050" dirty="0">
                <a:latin typeface="メイリオ" panose="020B0604030504040204" pitchFamily="50" charset="-128"/>
                <a:ea typeface="メイリオ" panose="020B0604030504040204" pitchFamily="50" charset="-128"/>
              </a:rPr>
              <a:t>（クラス名</a:t>
            </a:r>
            <a:r>
              <a:rPr lang="ja-JP" altLang="en-US" sz="1050" dirty="0" smtClean="0">
                <a:latin typeface="メイリオ" panose="020B0604030504040204" pitchFamily="50" charset="-128"/>
                <a:ea typeface="メイリオ" panose="020B0604030504040204" pitchFamily="50" charset="-128"/>
              </a:rPr>
              <a:t>）⑧花見川コース</a:t>
            </a:r>
            <a:endParaRPr lang="en-US" altLang="ja-JP" sz="1050" dirty="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乗車場所　</a:t>
            </a:r>
            <a:r>
              <a:rPr lang="ja-JP" altLang="en-US" sz="1050" dirty="0">
                <a:latin typeface="メイリオ" panose="020B0604030504040204" pitchFamily="50" charset="-128"/>
                <a:ea typeface="メイリオ" panose="020B0604030504040204" pitchFamily="50" charset="-128"/>
              </a:rPr>
              <a:t>：火曜日（</a:t>
            </a:r>
            <a:r>
              <a:rPr lang="ja-JP" altLang="en-US" sz="1050" dirty="0" smtClean="0">
                <a:latin typeface="メイリオ" panose="020B0604030504040204" pitchFamily="50" charset="-128"/>
                <a:ea typeface="メイリオ" panose="020B0604030504040204" pitchFamily="50" charset="-128"/>
              </a:rPr>
              <a:t>クラス名）</a:t>
            </a:r>
            <a:r>
              <a:rPr lang="en-US" altLang="ja-JP" sz="1050" dirty="0">
                <a:latin typeface="メイリオ" panose="020B0604030504040204" pitchFamily="50" charset="-128"/>
                <a:ea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rPr>
              <a:t>【1090</a:t>
            </a:r>
            <a:r>
              <a:rPr lang="en-US" altLang="ja-JP" sz="1050" dirty="0">
                <a:latin typeface="メイリオ" panose="020B0604030504040204" pitchFamily="50" charset="-128"/>
                <a:ea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rPr>
              <a:t>花園小学校</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rPr>
              <a:t> 木曜日</a:t>
            </a:r>
            <a:r>
              <a:rPr lang="ja-JP" altLang="en-US" sz="1050" dirty="0" smtClean="0">
                <a:latin typeface="メイリオ" panose="020B0604030504040204" pitchFamily="50" charset="-128"/>
                <a:ea typeface="メイリオ" panose="020B0604030504040204" pitchFamily="50" charset="-128"/>
              </a:rPr>
              <a:t>（クラス名）</a:t>
            </a:r>
            <a:r>
              <a:rPr lang="en-US" altLang="ja-JP" sz="1050" dirty="0" smtClean="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8380】</a:t>
            </a:r>
            <a:r>
              <a:rPr lang="ja-JP" altLang="en-US" sz="1050" dirty="0">
                <a:latin typeface="メイリオ" panose="020B0604030504040204" pitchFamily="50" charset="-128"/>
                <a:ea typeface="メイリオ" panose="020B0604030504040204" pitchFamily="50" charset="-128"/>
              </a:rPr>
              <a:t>花見川</a:t>
            </a:r>
            <a:r>
              <a:rPr lang="ja-JP" altLang="en-US" sz="1050" dirty="0" smtClean="0">
                <a:latin typeface="メイリオ" panose="020B0604030504040204" pitchFamily="50" charset="-128"/>
                <a:ea typeface="メイリオ" panose="020B0604030504040204" pitchFamily="50" charset="-128"/>
              </a:rPr>
              <a:t>交番前</a:t>
            </a:r>
            <a:endParaRPr lang="en-US" altLang="ja-JP" sz="1050" dirty="0" smtClean="0">
              <a:latin typeface="メイリオ" panose="020B0604030504040204" pitchFamily="50" charset="-128"/>
              <a:ea typeface="メイリオ" panose="020B0604030504040204" pitchFamily="50" charset="-128"/>
            </a:endParaRPr>
          </a:p>
          <a:p>
            <a:r>
              <a:rPr lang="ja-JP" altLang="en-US" sz="1050" dirty="0" smtClean="0">
                <a:latin typeface="メイリオ" panose="020B0604030504040204" pitchFamily="50" charset="-128"/>
                <a:ea typeface="メイリオ" panose="020B0604030504040204" pitchFamily="50" charset="-128"/>
              </a:rPr>
              <a:t>降車</a:t>
            </a:r>
            <a:r>
              <a:rPr lang="ja-JP" altLang="en-US" sz="1050" dirty="0">
                <a:latin typeface="メイリオ" panose="020B0604030504040204" pitchFamily="50" charset="-128"/>
                <a:ea typeface="メイリオ" panose="020B0604030504040204" pitchFamily="50" charset="-128"/>
              </a:rPr>
              <a:t>場所</a:t>
            </a:r>
            <a:r>
              <a:rPr kumimoji="1" lang="ja-JP" altLang="en-US" sz="1050" dirty="0" smtClean="0">
                <a:latin typeface="メイリオ" panose="020B0604030504040204" pitchFamily="50" charset="-128"/>
                <a:ea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rPr>
              <a:t>火曜日（クラス名</a:t>
            </a:r>
            <a:r>
              <a:rPr lang="ja-JP" altLang="en-US" sz="1050" dirty="0" smtClean="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rPr>
              <a:t>1080</a:t>
            </a:r>
            <a:r>
              <a:rPr lang="en-US" altLang="ja-JP" sz="1050" dirty="0">
                <a:latin typeface="メイリオ" panose="020B0604030504040204" pitchFamily="50" charset="-128"/>
                <a:ea typeface="メイリオ" panose="020B0604030504040204" pitchFamily="50" charset="-128"/>
              </a:rPr>
              <a:t>】</a:t>
            </a:r>
            <a:r>
              <a:rPr kumimoji="1" lang="ja-JP" altLang="en-US" sz="1050" dirty="0" smtClean="0">
                <a:latin typeface="メイリオ" panose="020B0604030504040204" pitchFamily="50" charset="-128"/>
                <a:ea typeface="メイリオ" panose="020B0604030504040204" pitchFamily="50" charset="-128"/>
              </a:rPr>
              <a:t>朝日ヶ丘バス停　　</a:t>
            </a:r>
            <a:endParaRPr kumimoji="1" lang="en-US" altLang="ja-JP" sz="1050" dirty="0" smtClean="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木曜日（クラス名）</a:t>
            </a:r>
            <a:r>
              <a:rPr lang="en-US" altLang="ja-JP" sz="1050" dirty="0">
                <a:latin typeface="メイリオ" panose="020B0604030504040204" pitchFamily="50" charset="-128"/>
                <a:ea typeface="メイリオ" panose="020B0604030504040204" pitchFamily="50" charset="-128"/>
              </a:rPr>
              <a:t>【8380】</a:t>
            </a:r>
            <a:r>
              <a:rPr lang="ja-JP" altLang="en-US" sz="1050" dirty="0">
                <a:latin typeface="メイリオ" panose="020B0604030504040204" pitchFamily="50" charset="-128"/>
                <a:ea typeface="メイリオ" panose="020B0604030504040204" pitchFamily="50" charset="-128"/>
              </a:rPr>
              <a:t>花見川交番前</a:t>
            </a:r>
            <a:endParaRPr lang="en-US" altLang="ja-JP" sz="1050" dirty="0">
              <a:latin typeface="メイリオ" panose="020B0604030504040204" pitchFamily="50" charset="-128"/>
              <a:ea typeface="メイリオ" panose="020B0604030504040204" pitchFamily="50" charset="-128"/>
            </a:endParaRPr>
          </a:p>
          <a:p>
            <a:endParaRPr kumimoji="1" lang="ja-JP" altLang="en-US" sz="1050" dirty="0">
              <a:latin typeface="メイリオ" panose="020B0604030504040204" pitchFamily="50" charset="-128"/>
              <a:ea typeface="メイリオ" panose="020B0604030504040204" pitchFamily="50" charset="-128"/>
            </a:endParaRPr>
          </a:p>
        </p:txBody>
      </p:sp>
      <p:cxnSp>
        <p:nvCxnSpPr>
          <p:cNvPr id="137" name="直線コネクタ 136"/>
          <p:cNvCxnSpPr/>
          <p:nvPr/>
        </p:nvCxnSpPr>
        <p:spPr>
          <a:xfrm>
            <a:off x="10181614" y="2646688"/>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138" name="正方形/長方形 137"/>
          <p:cNvSpPr/>
          <p:nvPr/>
        </p:nvSpPr>
        <p:spPr>
          <a:xfrm>
            <a:off x="10084167" y="1274821"/>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●バスコース変更</a:t>
            </a:r>
            <a:endParaRPr lang="en-US" altLang="ja-JP" sz="900" b="1" dirty="0" smtClean="0">
              <a:latin typeface="メイリオ" panose="020B0604030504040204" pitchFamily="50" charset="-128"/>
              <a:ea typeface="メイリオ" panose="020B0604030504040204" pitchFamily="50" charset="-128"/>
            </a:endParaRPr>
          </a:p>
        </p:txBody>
      </p:sp>
      <p:sp>
        <p:nvSpPr>
          <p:cNvPr id="139" name="正方形/長方形 138"/>
          <p:cNvSpPr/>
          <p:nvPr/>
        </p:nvSpPr>
        <p:spPr>
          <a:xfrm>
            <a:off x="2030496" y="6728049"/>
            <a:ext cx="902811"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申請</a:t>
            </a:r>
            <a:r>
              <a:rPr lang="ja-JP" altLang="en-US" sz="800" b="1" dirty="0" smtClean="0">
                <a:solidFill>
                  <a:srgbClr val="FF0000"/>
                </a:solidFill>
                <a:latin typeface="メイリオ" panose="020B0604030504040204" pitchFamily="50" charset="-128"/>
                <a:ea typeface="メイリオ" panose="020B0604030504040204" pitchFamily="50" charset="-128"/>
              </a:rPr>
              <a:t>完了画面へ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140" name="直線矢印コネクタ 139"/>
          <p:cNvCxnSpPr/>
          <p:nvPr/>
        </p:nvCxnSpPr>
        <p:spPr>
          <a:xfrm>
            <a:off x="2371874" y="6583042"/>
            <a:ext cx="0" cy="1778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488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14</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586208"/>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■練習コース変更</a:t>
            </a:r>
            <a:endParaRPr lang="ja-JP" altLang="en-US" b="1" dirty="0">
              <a:latin typeface="メイリオ" panose="020B0604030504040204" pitchFamily="50" charset="-128"/>
              <a:ea typeface="メイリオ" panose="020B0604030504040204" pitchFamily="50" charset="-128"/>
            </a:endParaRPr>
          </a:p>
        </p:txBody>
      </p:sp>
      <p:sp>
        <p:nvSpPr>
          <p:cNvPr id="91" name="正方形/長方形 90"/>
          <p:cNvSpPr/>
          <p:nvPr/>
        </p:nvSpPr>
        <p:spPr>
          <a:xfrm>
            <a:off x="594503" y="936786"/>
            <a:ext cx="3499946" cy="5628971"/>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67309" y="1379933"/>
            <a:ext cx="1261884"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練習コース変更</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97508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1" name="正方形/長方形 100"/>
          <p:cNvSpPr/>
          <p:nvPr/>
        </p:nvSpPr>
        <p:spPr>
          <a:xfrm>
            <a:off x="1170477" y="1022936"/>
            <a:ext cx="1810111"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玉葱 太郎 </a:t>
            </a:r>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104" name="角丸四角形 103"/>
          <p:cNvSpPr/>
          <p:nvPr/>
        </p:nvSpPr>
        <p:spPr>
          <a:xfrm>
            <a:off x="3413884" y="1009965"/>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289179"/>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15" name="正方形/長方形 14"/>
          <p:cNvSpPr/>
          <p:nvPr/>
        </p:nvSpPr>
        <p:spPr>
          <a:xfrm>
            <a:off x="648035" y="1675463"/>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●練習コース変更</a:t>
            </a:r>
            <a:endParaRPr lang="en-US" altLang="ja-JP" sz="9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599648" y="1934944"/>
            <a:ext cx="3376245" cy="261610"/>
          </a:xfrm>
          <a:prstGeom prst="rect">
            <a:avLst/>
          </a:prstGeom>
          <a:noFill/>
        </p:spPr>
        <p:txBody>
          <a:bodyPr wrap="none" rtlCol="0">
            <a:spAutoFit/>
          </a:bodyPr>
          <a:lstStyle/>
          <a:p>
            <a:pPr algn="ctr"/>
            <a:r>
              <a:rPr kumimoji="1" lang="ja-JP" altLang="en-US" sz="1100" dirty="0" smtClean="0">
                <a:latin typeface="メイリオ" panose="020B0604030504040204" pitchFamily="50" charset="-128"/>
                <a:ea typeface="メイリオ" panose="020B0604030504040204" pitchFamily="50" charset="-128"/>
              </a:rPr>
              <a:t>現在のコース：ジュニアコース　　現在の級：</a:t>
            </a:r>
            <a:r>
              <a:rPr kumimoji="1" lang="en-US" altLang="ja-JP" sz="1100" dirty="0" smtClean="0">
                <a:latin typeface="メイリオ" panose="020B0604030504040204" pitchFamily="50" charset="-128"/>
                <a:ea typeface="メイリオ" panose="020B0604030504040204" pitchFamily="50" charset="-128"/>
              </a:rPr>
              <a:t>6</a:t>
            </a:r>
            <a:r>
              <a:rPr kumimoji="1" lang="ja-JP" altLang="en-US" sz="1100" dirty="0" smtClean="0">
                <a:latin typeface="メイリオ" panose="020B0604030504040204" pitchFamily="50" charset="-128"/>
                <a:ea typeface="メイリオ" panose="020B0604030504040204" pitchFamily="50" charset="-128"/>
              </a:rPr>
              <a:t>級</a:t>
            </a:r>
            <a:endParaRPr kumimoji="1" lang="ja-JP" altLang="en-US" sz="1100" dirty="0">
              <a:latin typeface="メイリオ" panose="020B0604030504040204" pitchFamily="50" charset="-128"/>
              <a:ea typeface="メイリオ" panose="020B0604030504040204" pitchFamily="50" charset="-128"/>
            </a:endParaRPr>
          </a:p>
        </p:txBody>
      </p:sp>
      <p:sp>
        <p:nvSpPr>
          <p:cNvPr id="17" name="正方形/長方形 16"/>
          <p:cNvSpPr/>
          <p:nvPr/>
        </p:nvSpPr>
        <p:spPr>
          <a:xfrm>
            <a:off x="1696461" y="2296333"/>
            <a:ext cx="1954789" cy="32294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メイリオ" panose="020B0604030504040204" pitchFamily="50" charset="-128"/>
                <a:ea typeface="メイリオ" panose="020B0604030504040204" pitchFamily="50" charset="-128"/>
              </a:rPr>
              <a:t>ジュニアフリーコース　▼</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620756" y="2342676"/>
            <a:ext cx="1082348" cy="246221"/>
          </a:xfrm>
          <a:prstGeom prst="rect">
            <a:avLst/>
          </a:prstGeom>
        </p:spPr>
        <p:txBody>
          <a:bodyPr wrap="none">
            <a:spAutoFit/>
          </a:bodyPr>
          <a:lstStyle/>
          <a:p>
            <a:r>
              <a:rPr lang="ja-JP" altLang="en-US" sz="1000" dirty="0">
                <a:latin typeface="メイリオ" panose="020B0604030504040204" pitchFamily="50" charset="-128"/>
                <a:ea typeface="メイリオ" panose="020B0604030504040204" pitchFamily="50" charset="-128"/>
              </a:rPr>
              <a:t>変更後</a:t>
            </a:r>
            <a:r>
              <a:rPr lang="ja-JP" altLang="en-US" sz="1000" dirty="0" smtClean="0">
                <a:latin typeface="メイリオ" panose="020B0604030504040204" pitchFamily="50" charset="-128"/>
                <a:ea typeface="メイリオ" panose="020B0604030504040204" pitchFamily="50" charset="-128"/>
              </a:rPr>
              <a:t>コース</a:t>
            </a:r>
            <a:r>
              <a:rPr lang="ja-JP" altLang="en-US" sz="1000" dirty="0">
                <a:latin typeface="メイリオ" panose="020B0604030504040204" pitchFamily="50" charset="-128"/>
                <a:ea typeface="メイリオ" panose="020B0604030504040204" pitchFamily="50" charset="-128"/>
              </a:rPr>
              <a:t>：</a:t>
            </a:r>
            <a:endParaRPr lang="ja-JP" altLang="en-US" sz="1000" dirty="0"/>
          </a:p>
        </p:txBody>
      </p:sp>
      <p:graphicFrame>
        <p:nvGraphicFramePr>
          <p:cNvPr id="20" name="表 19"/>
          <p:cNvGraphicFramePr>
            <a:graphicFrameLocks noGrp="1"/>
          </p:cNvGraphicFramePr>
          <p:nvPr>
            <p:extLst>
              <p:ext uri="{D42A27DB-BD31-4B8C-83A1-F6EECF244321}">
                <p14:modId xmlns:p14="http://schemas.microsoft.com/office/powerpoint/2010/main" val="1736894239"/>
              </p:ext>
            </p:extLst>
          </p:nvPr>
        </p:nvGraphicFramePr>
        <p:xfrm>
          <a:off x="738929" y="3759111"/>
          <a:ext cx="3209256" cy="1869774"/>
        </p:xfrm>
        <a:graphic>
          <a:graphicData uri="http://schemas.openxmlformats.org/drawingml/2006/table">
            <a:tbl>
              <a:tblPr firstRow="1" bandRow="1">
                <a:tableStyleId>{5C22544A-7EE6-4342-B048-85BDC9FD1C3A}</a:tableStyleId>
              </a:tblPr>
              <a:tblGrid>
                <a:gridCol w="401157"/>
                <a:gridCol w="401157"/>
                <a:gridCol w="401157"/>
                <a:gridCol w="401157"/>
                <a:gridCol w="401157"/>
                <a:gridCol w="401157"/>
                <a:gridCol w="401157"/>
                <a:gridCol w="401157"/>
              </a:tblGrid>
              <a:tr h="214578">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M</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11:00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A</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13:30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B</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14:40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C</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15:55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D</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17:05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E</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18:05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F</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19:20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火</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水</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r>
                        <a:rPr kumimoji="1" lang="ja-JP" altLang="en-US" sz="800" b="1" dirty="0" smtClean="0">
                          <a:solidFill>
                            <a:schemeClr val="bg1"/>
                          </a:solidFill>
                          <a:latin typeface="メイリオ" panose="020B0604030504040204" pitchFamily="50" charset="-128"/>
                          <a:ea typeface="メイリオ" panose="020B0604030504040204" pitchFamily="50" charset="-128"/>
                        </a:rPr>
                        <a:t>選択</a:t>
                      </a:r>
                      <a:endParaRPr kumimoji="1" lang="ja-JP" altLang="en-US" sz="800" b="1" dirty="0">
                        <a:solidFill>
                          <a:schemeClr val="bg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木</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ja-JP" altLang="en-US" sz="800" b="1" dirty="0" smtClean="0">
                          <a:solidFill>
                            <a:schemeClr val="bg1"/>
                          </a:solidFill>
                          <a:latin typeface="メイリオ" panose="020B0604030504040204" pitchFamily="50" charset="-128"/>
                          <a:ea typeface="メイリオ" panose="020B0604030504040204" pitchFamily="50" charset="-128"/>
                        </a:rPr>
                        <a:t>選択</a:t>
                      </a:r>
                      <a:endParaRPr lang="en-US" altLang="ja-JP" sz="800" b="1" dirty="0" smtClean="0">
                        <a:solidFill>
                          <a:schemeClr val="bg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金</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土</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b="0" dirty="0" smtClean="0">
                          <a:solidFill>
                            <a:schemeClr val="tx1"/>
                          </a:solidFill>
                          <a:latin typeface="メイリオ" panose="020B0604030504040204" pitchFamily="50" charset="-128"/>
                          <a:ea typeface="メイリオ" panose="020B0604030504040204" pitchFamily="50" charset="-128"/>
                        </a:rPr>
                        <a:t>10:30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r>
                        <a:rPr kumimoji="1" lang="en-US" altLang="ja-JP" sz="600" b="0" dirty="0" smtClean="0">
                          <a:solidFill>
                            <a:schemeClr val="tx1"/>
                          </a:solidFill>
                          <a:latin typeface="メイリオ" panose="020B0604030504040204" pitchFamily="50" charset="-128"/>
                          <a:ea typeface="メイリオ" panose="020B0604030504040204" pitchFamily="50" charset="-128"/>
                        </a:rPr>
                        <a:t>11:50</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日</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19049">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月</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21" name="正方形/長方形 20"/>
          <p:cNvSpPr/>
          <p:nvPr/>
        </p:nvSpPr>
        <p:spPr>
          <a:xfrm>
            <a:off x="648035" y="3474419"/>
            <a:ext cx="3429144" cy="261610"/>
          </a:xfrm>
          <a:prstGeom prst="rect">
            <a:avLst/>
          </a:prstGeom>
        </p:spPr>
        <p:txBody>
          <a:bodyPr wrap="none">
            <a:spAutoFit/>
          </a:bodyPr>
          <a:lstStyle/>
          <a:p>
            <a:r>
              <a:rPr lang="ja-JP" altLang="en-US" sz="1100" dirty="0" smtClean="0">
                <a:latin typeface="メイリオ" panose="020B0604030504040204" pitchFamily="50" charset="-128"/>
                <a:ea typeface="メイリオ" panose="020B0604030504040204" pitchFamily="50" charset="-128"/>
              </a:rPr>
              <a:t>希望する曜日・時間の部分をタップしてください。</a:t>
            </a:r>
            <a:endParaRPr lang="ja-JP" altLang="en-US" sz="1100" dirty="0">
              <a:latin typeface="メイリオ" panose="020B0604030504040204" pitchFamily="50" charset="-128"/>
              <a:ea typeface="メイリオ" panose="020B0604030504040204" pitchFamily="50" charset="-128"/>
            </a:endParaRPr>
          </a:p>
        </p:txBody>
      </p:sp>
      <p:sp>
        <p:nvSpPr>
          <p:cNvPr id="49" name="正方形/長方形 48"/>
          <p:cNvSpPr/>
          <p:nvPr/>
        </p:nvSpPr>
        <p:spPr>
          <a:xfrm>
            <a:off x="618386" y="2746908"/>
            <a:ext cx="697627" cy="246221"/>
          </a:xfrm>
          <a:prstGeom prst="rect">
            <a:avLst/>
          </a:prstGeom>
        </p:spPr>
        <p:txBody>
          <a:bodyPr wrap="none">
            <a:spAutoFit/>
          </a:bodyPr>
          <a:lstStyle/>
          <a:p>
            <a:r>
              <a:rPr lang="ja-JP" altLang="en-US" sz="1000" dirty="0" smtClean="0">
                <a:latin typeface="メイリオ" panose="020B0604030504040204" pitchFamily="50" charset="-128"/>
                <a:ea typeface="メイリオ" panose="020B0604030504040204" pitchFamily="50" charset="-128"/>
              </a:rPr>
              <a:t>変更月：</a:t>
            </a:r>
            <a:endParaRPr lang="ja-JP" altLang="en-US" sz="1000" dirty="0"/>
          </a:p>
        </p:txBody>
      </p:sp>
      <p:sp>
        <p:nvSpPr>
          <p:cNvPr id="50" name="正方形/長方形 49"/>
          <p:cNvSpPr/>
          <p:nvPr/>
        </p:nvSpPr>
        <p:spPr>
          <a:xfrm>
            <a:off x="1695177" y="2703073"/>
            <a:ext cx="1148691" cy="32294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2017</a:t>
            </a:r>
            <a:r>
              <a:rPr kumimoji="1" lang="ja-JP" altLang="en-US" sz="1000" dirty="0" smtClean="0">
                <a:solidFill>
                  <a:schemeClr val="tx1"/>
                </a:solidFill>
                <a:latin typeface="メイリオ" panose="020B0604030504040204" pitchFamily="50" charset="-128"/>
                <a:ea typeface="メイリオ" panose="020B0604030504040204" pitchFamily="50" charset="-128"/>
              </a:rPr>
              <a:t>年</a:t>
            </a:r>
            <a:r>
              <a:rPr kumimoji="1" lang="en-US" altLang="ja-JP" sz="1000" dirty="0" smtClean="0">
                <a:solidFill>
                  <a:schemeClr val="tx1"/>
                </a:solidFill>
                <a:latin typeface="メイリオ" panose="020B0604030504040204" pitchFamily="50" charset="-128"/>
                <a:ea typeface="メイリオ" panose="020B0604030504040204" pitchFamily="50" charset="-128"/>
              </a:rPr>
              <a:t>10</a:t>
            </a:r>
            <a:r>
              <a:rPr kumimoji="1" lang="ja-JP" altLang="en-US" sz="1000" dirty="0" smtClean="0">
                <a:solidFill>
                  <a:schemeClr val="tx1"/>
                </a:solidFill>
                <a:latin typeface="メイリオ" panose="020B0604030504040204" pitchFamily="50" charset="-128"/>
                <a:ea typeface="メイリオ" panose="020B0604030504040204" pitchFamily="50" charset="-128"/>
              </a:rPr>
              <a:t>月　▼</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2913276" y="2760369"/>
            <a:ext cx="441146" cy="246221"/>
          </a:xfrm>
          <a:prstGeom prst="rect">
            <a:avLst/>
          </a:prstGeom>
        </p:spPr>
        <p:txBody>
          <a:bodyPr wrap="none">
            <a:spAutoFit/>
          </a:bodyPr>
          <a:lstStyle/>
          <a:p>
            <a:r>
              <a:rPr lang="ja-JP" altLang="en-US" sz="1000" dirty="0" smtClean="0">
                <a:latin typeface="メイリオ" panose="020B0604030504040204" pitchFamily="50" charset="-128"/>
                <a:ea typeface="メイリオ" panose="020B0604030504040204" pitchFamily="50" charset="-128"/>
              </a:rPr>
              <a:t>から</a:t>
            </a:r>
            <a:endParaRPr lang="ja-JP" altLang="en-US" sz="1000" dirty="0">
              <a:latin typeface="メイリオ" panose="020B0604030504040204" pitchFamily="50" charset="-128"/>
              <a:ea typeface="メイリオ" panose="020B0604030504040204" pitchFamily="50" charset="-128"/>
            </a:endParaRPr>
          </a:p>
        </p:txBody>
      </p:sp>
      <p:cxnSp>
        <p:nvCxnSpPr>
          <p:cNvPr id="52" name="直線コネクタ 51"/>
          <p:cNvCxnSpPr/>
          <p:nvPr/>
        </p:nvCxnSpPr>
        <p:spPr>
          <a:xfrm>
            <a:off x="683108" y="2203971"/>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701426" y="3408106"/>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54" name="正方形/長方形 53"/>
          <p:cNvSpPr/>
          <p:nvPr/>
        </p:nvSpPr>
        <p:spPr>
          <a:xfrm>
            <a:off x="4211679" y="822390"/>
            <a:ext cx="4705817" cy="954107"/>
          </a:xfrm>
          <a:prstGeom prst="rect">
            <a:avLst/>
          </a:prstGeom>
        </p:spPr>
        <p:txBody>
          <a:bodyPr wrap="square">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a:t>
            </a:r>
            <a:r>
              <a:rPr lang="ja-JP" altLang="en-US" sz="1400" b="1" dirty="0" smtClean="0">
                <a:solidFill>
                  <a:srgbClr val="FF0000"/>
                </a:solidFill>
                <a:latin typeface="メイリオ" panose="020B0604030504040204" pitchFamily="50" charset="-128"/>
                <a:ea typeface="メイリオ" panose="020B0604030504040204" pitchFamily="50" charset="-128"/>
              </a:rPr>
              <a:t>変更後練習コースのプルダウン選択内容</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a:solidFill>
                  <a:srgbClr val="FF0000"/>
                </a:solidFill>
                <a:latin typeface="メイリオ" panose="020B0604030504040204" pitchFamily="50" charset="-128"/>
                <a:ea typeface="メイリオ" panose="020B0604030504040204" pitchFamily="50" charset="-128"/>
              </a:rPr>
              <a:t>　</a:t>
            </a:r>
            <a:r>
              <a:rPr lang="ja-JP" altLang="en-US" sz="1400" b="1" dirty="0" smtClean="0">
                <a:solidFill>
                  <a:srgbClr val="FF0000"/>
                </a:solidFill>
                <a:latin typeface="メイリオ" panose="020B0604030504040204" pitchFamily="50" charset="-128"/>
                <a:ea typeface="メイリオ" panose="020B0604030504040204" pitchFamily="50" charset="-128"/>
              </a:rPr>
              <a:t>および現在の級により、</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rPr>
              <a:t>　以下の表示（選択可能な黄色セル・選択可能数）を</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a:solidFill>
                  <a:srgbClr val="FF0000"/>
                </a:solidFill>
                <a:latin typeface="メイリオ" panose="020B0604030504040204" pitchFamily="50" charset="-128"/>
                <a:ea typeface="メイリオ" panose="020B0604030504040204" pitchFamily="50" charset="-128"/>
              </a:rPr>
              <a:t>　</a:t>
            </a:r>
            <a:r>
              <a:rPr lang="ja-JP" altLang="en-US" sz="1400" b="1" dirty="0" smtClean="0">
                <a:solidFill>
                  <a:srgbClr val="FF0000"/>
                </a:solidFill>
                <a:latin typeface="メイリオ" panose="020B0604030504040204" pitchFamily="50" charset="-128"/>
                <a:ea typeface="メイリオ" panose="020B0604030504040204" pitchFamily="50" charset="-128"/>
              </a:rPr>
              <a:t>練習コースに則した表示とする</a:t>
            </a:r>
            <a:endParaRPr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1595133" y="6253706"/>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変更申請する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86694" y="6039147"/>
            <a:ext cx="3151824" cy="230832"/>
          </a:xfrm>
          <a:prstGeom prst="rect">
            <a:avLst/>
          </a:prstGeom>
        </p:spPr>
        <p:txBody>
          <a:bodyPr wrap="none">
            <a:spAutoFit/>
          </a:bodyPr>
          <a:lstStyle/>
          <a:p>
            <a:pPr algn="ctr"/>
            <a:r>
              <a:rPr lang="ja-JP" altLang="en-US" sz="900" b="1" dirty="0" smtClean="0">
                <a:solidFill>
                  <a:srgbClr val="FF0000"/>
                </a:solidFill>
                <a:latin typeface="メイリオ" panose="020B0604030504040204" pitchFamily="50" charset="-128"/>
                <a:ea typeface="メイリオ" panose="020B0604030504040204" pitchFamily="50" charset="-128"/>
              </a:rPr>
              <a:t>練習コースの変更には手数料が </a:t>
            </a:r>
            <a:r>
              <a:rPr lang="en-US" altLang="ja-JP" sz="900" b="1" dirty="0" smtClean="0">
                <a:solidFill>
                  <a:srgbClr val="FF0000"/>
                </a:solidFill>
                <a:latin typeface="メイリオ" panose="020B0604030504040204" pitchFamily="50" charset="-128"/>
                <a:ea typeface="メイリオ" panose="020B0604030504040204" pitchFamily="50" charset="-128"/>
              </a:rPr>
              <a:t>324</a:t>
            </a:r>
            <a:r>
              <a:rPr lang="ja-JP" altLang="en-US" sz="900" b="1" dirty="0" smtClean="0">
                <a:solidFill>
                  <a:srgbClr val="FF0000"/>
                </a:solidFill>
                <a:latin typeface="メイリオ" panose="020B0604030504040204" pitchFamily="50" charset="-128"/>
                <a:ea typeface="メイリオ" panose="020B0604030504040204" pitchFamily="50" charset="-128"/>
              </a:rPr>
              <a:t>円 発生いたします。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sp>
        <p:nvSpPr>
          <p:cNvPr id="2" name="角丸四角形 1"/>
          <p:cNvSpPr/>
          <p:nvPr/>
        </p:nvSpPr>
        <p:spPr>
          <a:xfrm>
            <a:off x="870356" y="5824588"/>
            <a:ext cx="2987283" cy="193121"/>
          </a:xfrm>
          <a:prstGeom prst="roundRect">
            <a:avLst>
              <a:gd name="adj" fmla="val 50000"/>
            </a:avLst>
          </a:prstGeom>
          <a:solidFill>
            <a:schemeClr val="accent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kumimoji="1" lang="ja-JP" altLang="en-US" sz="1200" b="1" dirty="0" smtClean="0">
                <a:latin typeface="メイリオ" panose="020B0604030504040204" pitchFamily="50" charset="-128"/>
                <a:ea typeface="メイリオ" panose="020B0604030504040204" pitchFamily="50" charset="-128"/>
              </a:rPr>
              <a:t>あと ０ </a:t>
            </a:r>
            <a:r>
              <a:rPr kumimoji="1" lang="ja-JP" altLang="en-US" sz="1200" b="1" dirty="0" err="1" smtClean="0">
                <a:latin typeface="メイリオ" panose="020B0604030504040204" pitchFamily="50" charset="-128"/>
                <a:ea typeface="メイリオ" panose="020B0604030504040204" pitchFamily="50" charset="-128"/>
              </a:rPr>
              <a:t>か</a:t>
            </a:r>
            <a:r>
              <a:rPr kumimoji="1" lang="ja-JP" altLang="en-US" sz="1200" b="1" dirty="0" smtClean="0">
                <a:latin typeface="メイリオ" panose="020B0604030504040204" pitchFamily="50" charset="-128"/>
                <a:ea typeface="メイリオ" panose="020B0604030504040204" pitchFamily="50" charset="-128"/>
              </a:rPr>
              <a:t>所選択できます</a:t>
            </a:r>
            <a:endParaRPr kumimoji="1" lang="ja-JP" altLang="en-US" sz="1200" b="1" dirty="0">
              <a:latin typeface="メイリオ" panose="020B0604030504040204" pitchFamily="50" charset="-128"/>
              <a:ea typeface="メイリオ" panose="020B0604030504040204" pitchFamily="50" charset="-128"/>
            </a:endParaRPr>
          </a:p>
        </p:txBody>
      </p:sp>
      <p:cxnSp>
        <p:nvCxnSpPr>
          <p:cNvPr id="29" name="直線矢印コネクタ 28"/>
          <p:cNvCxnSpPr>
            <a:endCxn id="30" idx="1"/>
          </p:cNvCxnSpPr>
          <p:nvPr/>
        </p:nvCxnSpPr>
        <p:spPr>
          <a:xfrm flipV="1">
            <a:off x="3091980" y="2234954"/>
            <a:ext cx="1303851" cy="207866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4395831" y="1881011"/>
            <a:ext cx="4623929" cy="707886"/>
          </a:xfrm>
          <a:prstGeom prst="rect">
            <a:avLst/>
          </a:prstGeom>
        </p:spPr>
        <p:txBody>
          <a:bodyPr wrap="square">
            <a:spAutoFit/>
          </a:bodyPr>
          <a:lstStyle/>
          <a:p>
            <a:r>
              <a:rPr lang="ja-JP" altLang="en-US" sz="1000" b="1" dirty="0" smtClean="0">
                <a:solidFill>
                  <a:srgbClr val="FF0000"/>
                </a:solidFill>
                <a:latin typeface="メイリオ" panose="020B0604030504040204" pitchFamily="50" charset="-128"/>
                <a:ea typeface="メイリオ" panose="020B0604030504040204" pitchFamily="50" charset="-128"/>
              </a:rPr>
              <a:t>白色セル：選択不可</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黄色セル：選択可能</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赤色セル：選択中</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　　　　　（タップして選択すると「選択」表示に。再度タップで解除）</a:t>
            </a:r>
            <a:endParaRPr lang="ja-JP" altLang="en-US" sz="1000" b="1" dirty="0">
              <a:solidFill>
                <a:srgbClr val="FF0000"/>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1586218" y="3064531"/>
            <a:ext cx="2224681" cy="338554"/>
          </a:xfrm>
          <a:prstGeom prst="rect">
            <a:avLst/>
          </a:prstGeom>
        </p:spPr>
        <p:txBody>
          <a:bodyPr wrap="square">
            <a:spAutoFit/>
          </a:bodyPr>
          <a:lstStyle/>
          <a:p>
            <a:r>
              <a:rPr lang="en-US" altLang="ja-JP" sz="800" b="1" dirty="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月</a:t>
            </a:r>
            <a:r>
              <a:rPr lang="ja-JP" altLang="en-US" sz="800" b="1" dirty="0">
                <a:solidFill>
                  <a:srgbClr val="FF0000"/>
                </a:solidFill>
                <a:latin typeface="メイリオ" panose="020B0604030504040204" pitchFamily="50" charset="-128"/>
                <a:ea typeface="メイリオ" panose="020B0604030504040204" pitchFamily="50" charset="-128"/>
              </a:rPr>
              <a:t>の途中での変更を希望される場合は、</a:t>
            </a:r>
            <a:endParaRPr lang="en-US" altLang="ja-JP" sz="800" b="1" dirty="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　クラブ</a:t>
            </a:r>
            <a:r>
              <a:rPr lang="ja-JP" altLang="en-US" sz="800" b="1" dirty="0">
                <a:solidFill>
                  <a:srgbClr val="FF0000"/>
                </a:solidFill>
                <a:latin typeface="メイリオ" panose="020B0604030504040204" pitchFamily="50" charset="-128"/>
                <a:ea typeface="メイリオ" panose="020B0604030504040204" pitchFamily="50" charset="-128"/>
              </a:rPr>
              <a:t>受付まで直接お問い合わせください。</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cxnSp>
        <p:nvCxnSpPr>
          <p:cNvPr id="36" name="直線矢印コネクタ 35"/>
          <p:cNvCxnSpPr/>
          <p:nvPr/>
        </p:nvCxnSpPr>
        <p:spPr>
          <a:xfrm flipV="1">
            <a:off x="2962481" y="6017709"/>
            <a:ext cx="1747297" cy="34167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615020" y="2637975"/>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■練習コース変更申請完了</a:t>
            </a:r>
            <a:endParaRPr lang="ja-JP" altLang="en-US" b="1" dirty="0">
              <a:latin typeface="メイリオ" panose="020B0604030504040204" pitchFamily="50" charset="-128"/>
              <a:ea typeface="メイリオ" panose="020B0604030504040204" pitchFamily="50" charset="-128"/>
            </a:endParaRPr>
          </a:p>
        </p:txBody>
      </p:sp>
      <p:sp>
        <p:nvSpPr>
          <p:cNvPr id="41" name="正方形/長方形 40"/>
          <p:cNvSpPr/>
          <p:nvPr/>
        </p:nvSpPr>
        <p:spPr>
          <a:xfrm>
            <a:off x="4780356" y="2972395"/>
            <a:ext cx="3499946" cy="359336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4755625" y="3394023"/>
            <a:ext cx="1877437"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練習コース変更申請完了</a:t>
            </a:r>
            <a:endParaRPr lang="ja-JP" altLang="en-US" sz="1200" b="1" dirty="0">
              <a:latin typeface="メイリオ" panose="020B0604030504040204" pitchFamily="50" charset="-128"/>
              <a:ea typeface="メイリオ" panose="020B0604030504040204" pitchFamily="50" charset="-128"/>
            </a:endParaRPr>
          </a:p>
        </p:txBody>
      </p:sp>
      <p:pic>
        <p:nvPicPr>
          <p:cNvPr id="4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104" y="298917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5358793" y="3037026"/>
            <a:ext cx="1810111"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玉葱 太郎 </a:t>
            </a:r>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45" name="角丸四角形 44"/>
          <p:cNvSpPr/>
          <p:nvPr/>
        </p:nvSpPr>
        <p:spPr>
          <a:xfrm>
            <a:off x="7539974" y="2995025"/>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782819" y="3303269"/>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47" name="正方形/長方形 46"/>
          <p:cNvSpPr/>
          <p:nvPr/>
        </p:nvSpPr>
        <p:spPr>
          <a:xfrm>
            <a:off x="4836351" y="3689553"/>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●練習コース変更</a:t>
            </a:r>
            <a:endParaRPr lang="en-US" altLang="ja-JP" sz="9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5246346" y="6269979"/>
            <a:ext cx="1266564"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バスも変更する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5113579" y="5902294"/>
            <a:ext cx="2839239" cy="369332"/>
          </a:xfrm>
          <a:prstGeom prst="rect">
            <a:avLst/>
          </a:prstGeom>
        </p:spPr>
        <p:txBody>
          <a:bodyPr wrap="none">
            <a:spAutoFit/>
          </a:bodyPr>
          <a:lstStyle/>
          <a:p>
            <a:pPr algn="ctr"/>
            <a:r>
              <a:rPr lang="ja-JP" altLang="en-US" sz="900" b="1" dirty="0">
                <a:solidFill>
                  <a:srgbClr val="FF0000"/>
                </a:solidFill>
                <a:latin typeface="メイリオ" panose="020B0604030504040204" pitchFamily="50" charset="-128"/>
                <a:ea typeface="メイリオ" panose="020B0604030504040204" pitchFamily="50" charset="-128"/>
              </a:rPr>
              <a:t>続けて</a:t>
            </a:r>
            <a:r>
              <a:rPr lang="ja-JP" altLang="en-US" sz="900" b="1" dirty="0" smtClean="0">
                <a:solidFill>
                  <a:srgbClr val="FF0000"/>
                </a:solidFill>
                <a:latin typeface="メイリオ" panose="020B0604030504040204" pitchFamily="50" charset="-128"/>
                <a:ea typeface="メイリオ" panose="020B0604030504040204" pitchFamily="50" charset="-128"/>
              </a:rPr>
              <a:t>変更する場合、</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r>
              <a:rPr lang="ja-JP" altLang="en-US" sz="900" b="1" dirty="0" smtClean="0">
                <a:solidFill>
                  <a:srgbClr val="FF0000"/>
                </a:solidFill>
                <a:latin typeface="メイリオ" panose="020B0604030504040204" pitchFamily="50" charset="-128"/>
                <a:ea typeface="メイリオ" panose="020B0604030504040204" pitchFamily="50" charset="-128"/>
              </a:rPr>
              <a:t>バスの利用変更についての手数料はかかりません。</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cxnSp>
        <p:nvCxnSpPr>
          <p:cNvPr id="69" name="直線矢印コネクタ 68"/>
          <p:cNvCxnSpPr/>
          <p:nvPr/>
        </p:nvCxnSpPr>
        <p:spPr>
          <a:xfrm flipV="1">
            <a:off x="3544056" y="1226498"/>
            <a:ext cx="851775" cy="127945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a:xfrm>
            <a:off x="4929615" y="4025462"/>
            <a:ext cx="3288080" cy="938719"/>
          </a:xfrm>
          <a:prstGeom prst="rect">
            <a:avLst/>
          </a:prstGeom>
        </p:spPr>
        <p:txBody>
          <a:bodyPr wrap="none">
            <a:spAutoFit/>
          </a:bodyPr>
          <a:lstStyle/>
          <a:p>
            <a:pPr algn="ctr"/>
            <a:r>
              <a:rPr lang="ja-JP" altLang="en-US" sz="1100" dirty="0" smtClean="0">
                <a:latin typeface="メイリオ" panose="020B0604030504040204" pitchFamily="50" charset="-128"/>
                <a:ea typeface="メイリオ" panose="020B0604030504040204" pitchFamily="50" charset="-128"/>
              </a:rPr>
              <a:t>練習コースの変更を申請しました。</a:t>
            </a:r>
            <a:endParaRPr lang="en-US" altLang="ja-JP" sz="1100" dirty="0" smtClean="0">
              <a:latin typeface="メイリオ" panose="020B0604030504040204" pitchFamily="50" charset="-128"/>
              <a:ea typeface="メイリオ" panose="020B0604030504040204" pitchFamily="50" charset="-128"/>
            </a:endParaRPr>
          </a:p>
          <a:p>
            <a:pPr algn="ctr"/>
            <a:r>
              <a:rPr lang="ja-JP" altLang="en-US" sz="1100" dirty="0" smtClean="0">
                <a:latin typeface="メイリオ" panose="020B0604030504040204" pitchFamily="50" charset="-128"/>
                <a:ea typeface="メイリオ" panose="020B0604030504040204" pitchFamily="50" charset="-128"/>
              </a:rPr>
              <a:t>スタッフが確認・受領するまでお待ちください。</a:t>
            </a:r>
            <a:endParaRPr lang="en-US" altLang="ja-JP" sz="1100" dirty="0" smtClean="0">
              <a:latin typeface="メイリオ" panose="020B0604030504040204" pitchFamily="50" charset="-128"/>
              <a:ea typeface="メイリオ" panose="020B0604030504040204" pitchFamily="50" charset="-128"/>
            </a:endParaRPr>
          </a:p>
          <a:p>
            <a:pPr algn="ctr"/>
            <a:endParaRPr lang="en-US" altLang="ja-JP" sz="1100" dirty="0">
              <a:latin typeface="メイリオ" panose="020B0604030504040204" pitchFamily="50" charset="-128"/>
              <a:ea typeface="メイリオ" panose="020B0604030504040204" pitchFamily="50" charset="-128"/>
            </a:endParaRPr>
          </a:p>
          <a:p>
            <a:pPr algn="ctr"/>
            <a:endParaRPr lang="en-US" altLang="ja-JP" sz="1100" b="1" dirty="0" smtClean="0">
              <a:latin typeface="メイリオ" panose="020B0604030504040204" pitchFamily="50" charset="-128"/>
              <a:ea typeface="メイリオ" panose="020B0604030504040204" pitchFamily="50" charset="-128"/>
            </a:endParaRPr>
          </a:p>
          <a:p>
            <a:pPr algn="ctr"/>
            <a:r>
              <a:rPr lang="ja-JP" altLang="en-US" sz="1100" b="1" dirty="0" smtClean="0">
                <a:latin typeface="メイリオ" panose="020B0604030504040204" pitchFamily="50" charset="-128"/>
                <a:ea typeface="メイリオ" panose="020B0604030504040204" pitchFamily="50" charset="-128"/>
              </a:rPr>
              <a:t>送迎</a:t>
            </a:r>
            <a:r>
              <a:rPr lang="ja-JP" altLang="en-US" sz="1100" b="1" dirty="0" smtClean="0">
                <a:latin typeface="メイリオ" panose="020B0604030504040204" pitchFamily="50" charset="-128"/>
                <a:ea typeface="メイリオ" panose="020B0604030504040204" pitchFamily="50" charset="-128"/>
              </a:rPr>
              <a:t>バスの利用についても変更しますか？</a:t>
            </a:r>
            <a:endParaRPr lang="ja-JP" altLang="en-US" sz="1100" b="1" dirty="0">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198251" y="6219400"/>
            <a:ext cx="0" cy="3915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正方形/長方形 57"/>
          <p:cNvSpPr/>
          <p:nvPr/>
        </p:nvSpPr>
        <p:spPr>
          <a:xfrm>
            <a:off x="891700" y="6605307"/>
            <a:ext cx="3540192"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ここの文言は、管理画面で入力されたテキストを表示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6635985" y="6269979"/>
            <a:ext cx="1266564"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バスは変更しない</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714833" y="5614220"/>
            <a:ext cx="1600118" cy="200055"/>
          </a:xfrm>
          <a:prstGeom prst="rect">
            <a:avLst/>
          </a:prstGeom>
        </p:spPr>
        <p:txBody>
          <a:bodyPr wrap="none">
            <a:spAutoFit/>
          </a:bodyPr>
          <a:lstStyle/>
          <a:p>
            <a:r>
              <a:rPr lang="en-US" altLang="ja-JP" sz="700" dirty="0" smtClean="0">
                <a:latin typeface="メイリオ" panose="020B0604030504040204" pitchFamily="50" charset="-128"/>
                <a:ea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rPr>
              <a:t>日曜日の</a:t>
            </a:r>
            <a:r>
              <a:rPr lang="en-US" altLang="ja-JP" sz="700" dirty="0" smtClean="0">
                <a:latin typeface="メイリオ" panose="020B0604030504040204" pitchFamily="50" charset="-128"/>
                <a:ea typeface="メイリオ" panose="020B0604030504040204" pitchFamily="50" charset="-128"/>
              </a:rPr>
              <a:t>M</a:t>
            </a:r>
            <a:r>
              <a:rPr lang="ja-JP" altLang="en-US" sz="700" dirty="0" smtClean="0">
                <a:latin typeface="メイリオ" panose="020B0604030504040204" pitchFamily="50" charset="-128"/>
                <a:ea typeface="メイリオ" panose="020B0604030504040204" pitchFamily="50" charset="-128"/>
              </a:rPr>
              <a:t>は</a:t>
            </a:r>
            <a:r>
              <a:rPr lang="en-US" altLang="ja-JP" sz="700" dirty="0" smtClean="0">
                <a:latin typeface="メイリオ" panose="020B0604030504040204" pitchFamily="50" charset="-128"/>
                <a:ea typeface="メイリオ" panose="020B0604030504040204" pitchFamily="50" charset="-128"/>
              </a:rPr>
              <a:t>10:30</a:t>
            </a:r>
            <a:r>
              <a:rPr lang="ja-JP" altLang="en-US" sz="700" dirty="0" smtClean="0">
                <a:latin typeface="メイリオ" panose="020B0604030504040204" pitchFamily="50" charset="-128"/>
                <a:ea typeface="メイリオ" panose="020B0604030504040204" pitchFamily="50" charset="-128"/>
              </a:rPr>
              <a:t>～となります</a:t>
            </a:r>
            <a:endParaRPr lang="ja-JP" altLang="en-US" sz="700" dirty="0">
              <a:latin typeface="メイリオ" panose="020B0604030504040204" pitchFamily="50" charset="-128"/>
              <a:ea typeface="メイリオ" panose="020B0604030504040204" pitchFamily="50" charset="-128"/>
            </a:endParaRPr>
          </a:p>
        </p:txBody>
      </p:sp>
      <p:cxnSp>
        <p:nvCxnSpPr>
          <p:cNvPr id="59" name="直線矢印コネクタ 58"/>
          <p:cNvCxnSpPr/>
          <p:nvPr/>
        </p:nvCxnSpPr>
        <p:spPr>
          <a:xfrm>
            <a:off x="8036436" y="4769077"/>
            <a:ext cx="478392" cy="133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8422607" y="4902894"/>
            <a:ext cx="920231" cy="707886"/>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バス利用者</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のみ当該部分</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を表示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（「閉じる」</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ボタンは不要）</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sp>
        <p:nvSpPr>
          <p:cNvPr id="61" name="テキスト ボックス 60"/>
          <p:cNvSpPr txBox="1"/>
          <p:nvPr/>
        </p:nvSpPr>
        <p:spPr>
          <a:xfrm>
            <a:off x="4985242" y="4973575"/>
            <a:ext cx="3342064" cy="938719"/>
          </a:xfrm>
          <a:prstGeom prst="rect">
            <a:avLst/>
          </a:prstGeom>
          <a:noFill/>
        </p:spPr>
        <p:txBody>
          <a:bodyPr wrap="square" rtlCol="0">
            <a:spAutoFit/>
          </a:bodyPr>
          <a:lstStyle/>
          <a:p>
            <a:r>
              <a:rPr kumimoji="1" lang="ja-JP" altLang="en-US" sz="900" dirty="0" smtClean="0">
                <a:latin typeface="メイリオ" panose="020B0604030504040204" pitchFamily="50" charset="-128"/>
                <a:ea typeface="メイリオ" panose="020B0604030504040204" pitchFamily="50" charset="-128"/>
              </a:rPr>
              <a:t>現在のコース：</a:t>
            </a:r>
            <a:r>
              <a:rPr lang="ja-JP" altLang="en-US" sz="900" dirty="0" smtClean="0">
                <a:latin typeface="メイリオ" panose="020B0604030504040204" pitchFamily="50" charset="-128"/>
                <a:ea typeface="メイリオ" panose="020B0604030504040204" pitchFamily="50" charset="-128"/>
              </a:rPr>
              <a:t>火曜日（クラス名</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乗車場所   ：</a:t>
            </a:r>
            <a:r>
              <a:rPr lang="ja-JP" altLang="en-US" sz="900" dirty="0">
                <a:latin typeface="メイリオ" panose="020B0604030504040204" pitchFamily="50" charset="-128"/>
                <a:ea typeface="メイリオ" panose="020B0604030504040204" pitchFamily="50" charset="-128"/>
              </a:rPr>
              <a:t>①さつき</a:t>
            </a:r>
            <a:r>
              <a:rPr lang="ja-JP" altLang="en-US" sz="900" dirty="0" smtClean="0">
                <a:latin typeface="メイリオ" panose="020B0604030504040204" pitchFamily="50" charset="-128"/>
                <a:ea typeface="メイリオ" panose="020B0604030504040204" pitchFamily="50" charset="-128"/>
              </a:rPr>
              <a:t>コース</a:t>
            </a:r>
            <a:r>
              <a:rPr lang="en-US" altLang="ja-JP" sz="900" dirty="0" smtClean="0">
                <a:latin typeface="メイリオ" panose="020B0604030504040204" pitchFamily="50" charset="-128"/>
                <a:ea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rPr>
              <a:t>【1090】</a:t>
            </a:r>
            <a:r>
              <a:rPr lang="ja-JP" altLang="en-US" sz="900" dirty="0">
                <a:latin typeface="メイリオ" panose="020B0604030504040204" pitchFamily="50" charset="-128"/>
                <a:ea typeface="メイリオ" panose="020B0604030504040204" pitchFamily="50" charset="-128"/>
              </a:rPr>
              <a:t>花園小学校</a:t>
            </a:r>
            <a:endParaRPr lang="en-US" altLang="ja-JP" sz="900" dirty="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降車</a:t>
            </a:r>
            <a:r>
              <a:rPr lang="ja-JP" altLang="en-US" sz="900" dirty="0" smtClean="0">
                <a:latin typeface="メイリオ" panose="020B0604030504040204" pitchFamily="50" charset="-128"/>
                <a:ea typeface="メイリオ" panose="020B0604030504040204" pitchFamily="50" charset="-128"/>
              </a:rPr>
              <a:t>場所   ：</a:t>
            </a:r>
            <a:r>
              <a:rPr lang="ja-JP" altLang="en-US" sz="900" dirty="0">
                <a:latin typeface="メイリオ" panose="020B0604030504040204" pitchFamily="50" charset="-128"/>
                <a:ea typeface="メイリオ" panose="020B0604030504040204" pitchFamily="50" charset="-128"/>
              </a:rPr>
              <a:t>①さつき</a:t>
            </a:r>
            <a:r>
              <a:rPr lang="ja-JP" altLang="en-US" sz="900" dirty="0" smtClean="0">
                <a:latin typeface="メイリオ" panose="020B0604030504040204" pitchFamily="50" charset="-128"/>
                <a:ea typeface="メイリオ" panose="020B0604030504040204" pitchFamily="50" charset="-128"/>
              </a:rPr>
              <a:t>コース </a:t>
            </a:r>
            <a:r>
              <a:rPr lang="en-US" altLang="ja-JP" sz="900" dirty="0" smtClean="0">
                <a:latin typeface="メイリオ" panose="020B0604030504040204" pitchFamily="50" charset="-128"/>
                <a:ea typeface="メイリオ" panose="020B0604030504040204" pitchFamily="50" charset="-128"/>
              </a:rPr>
              <a:t>【1080</a:t>
            </a:r>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朝日ヶ丘バス</a:t>
            </a:r>
            <a:r>
              <a:rPr lang="ja-JP" altLang="en-US" sz="900" dirty="0" smtClean="0">
                <a:latin typeface="メイリオ" panose="020B0604030504040204" pitchFamily="50" charset="-128"/>
                <a:ea typeface="メイリオ" panose="020B0604030504040204" pitchFamily="50" charset="-128"/>
              </a:rPr>
              <a:t>停</a:t>
            </a:r>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木</a:t>
            </a:r>
            <a:r>
              <a:rPr lang="ja-JP" altLang="en-US" sz="900" dirty="0" smtClean="0">
                <a:latin typeface="メイリオ" panose="020B0604030504040204" pitchFamily="50" charset="-128"/>
                <a:ea typeface="メイリオ" panose="020B0604030504040204" pitchFamily="50" charset="-128"/>
              </a:rPr>
              <a:t>曜日</a:t>
            </a:r>
            <a:r>
              <a:rPr lang="ja-JP" altLang="en-US" sz="900" dirty="0">
                <a:latin typeface="メイリオ" panose="020B0604030504040204" pitchFamily="50" charset="-128"/>
                <a:ea typeface="メイリオ" panose="020B0604030504040204" pitchFamily="50" charset="-128"/>
              </a:rPr>
              <a:t>（クラス名</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乗車場所   </a:t>
            </a:r>
            <a:r>
              <a:rPr lang="ja-JP" altLang="en-US" sz="900" dirty="0" smtClean="0">
                <a:latin typeface="メイリオ" panose="020B0604030504040204" pitchFamily="50" charset="-128"/>
                <a:ea typeface="メイリオ" panose="020B0604030504040204" pitchFamily="50" charset="-128"/>
              </a:rPr>
              <a:t>：⑧</a:t>
            </a:r>
            <a:r>
              <a:rPr lang="ja-JP" altLang="en-US" sz="900" dirty="0">
                <a:latin typeface="メイリオ" panose="020B0604030504040204" pitchFamily="50" charset="-128"/>
                <a:ea typeface="メイリオ" panose="020B0604030504040204" pitchFamily="50" charset="-128"/>
              </a:rPr>
              <a:t>花見川</a:t>
            </a:r>
            <a:r>
              <a:rPr lang="ja-JP" altLang="en-US" sz="900" dirty="0" smtClean="0">
                <a:latin typeface="メイリオ" panose="020B0604030504040204" pitchFamily="50" charset="-128"/>
                <a:ea typeface="メイリオ" panose="020B0604030504040204" pitchFamily="50" charset="-128"/>
              </a:rPr>
              <a:t>コース </a:t>
            </a:r>
            <a:r>
              <a:rPr lang="en-US" altLang="ja-JP" sz="900" dirty="0">
                <a:latin typeface="メイリオ" panose="020B0604030504040204" pitchFamily="50" charset="-128"/>
                <a:ea typeface="メイリオ" panose="020B0604030504040204" pitchFamily="50" charset="-128"/>
              </a:rPr>
              <a:t>【8380】</a:t>
            </a:r>
            <a:r>
              <a:rPr lang="ja-JP" altLang="en-US" sz="900" dirty="0">
                <a:latin typeface="メイリオ" panose="020B0604030504040204" pitchFamily="50" charset="-128"/>
                <a:ea typeface="メイリオ" panose="020B0604030504040204" pitchFamily="50" charset="-128"/>
              </a:rPr>
              <a:t>花見川交番前</a:t>
            </a:r>
            <a:endParaRPr lang="en-US" altLang="ja-JP" sz="900" dirty="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降車場所   </a:t>
            </a:r>
            <a:r>
              <a:rPr lang="ja-JP" altLang="en-US" sz="900" dirty="0" smtClean="0">
                <a:latin typeface="メイリオ" panose="020B0604030504040204" pitchFamily="50" charset="-128"/>
                <a:ea typeface="メイリオ" panose="020B0604030504040204" pitchFamily="50" charset="-128"/>
              </a:rPr>
              <a:t>：⑧</a:t>
            </a:r>
            <a:r>
              <a:rPr lang="ja-JP" altLang="en-US" sz="900" dirty="0">
                <a:latin typeface="メイリオ" panose="020B0604030504040204" pitchFamily="50" charset="-128"/>
                <a:ea typeface="メイリオ" panose="020B0604030504040204" pitchFamily="50" charset="-128"/>
              </a:rPr>
              <a:t>花見川コース </a:t>
            </a:r>
            <a:r>
              <a:rPr lang="en-US" altLang="ja-JP" sz="900" dirty="0">
                <a:latin typeface="メイリオ" panose="020B0604030504040204" pitchFamily="50" charset="-128"/>
                <a:ea typeface="メイリオ" panose="020B0604030504040204" pitchFamily="50" charset="-128"/>
              </a:rPr>
              <a:t>【8380</a:t>
            </a:r>
            <a:r>
              <a:rPr lang="en-US" altLang="ja-JP" sz="900" dirty="0" smtClean="0">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花見川交番前</a:t>
            </a:r>
            <a:endParaRPr lang="en-US" altLang="ja-JP" sz="900" dirty="0">
              <a:latin typeface="メイリオ" panose="020B0604030504040204" pitchFamily="50" charset="-128"/>
              <a:ea typeface="メイリオ" panose="020B0604030504040204" pitchFamily="50" charset="-128"/>
            </a:endParaRPr>
          </a:p>
        </p:txBody>
      </p:sp>
      <p:cxnSp>
        <p:nvCxnSpPr>
          <p:cNvPr id="62" name="直線コネクタ 61"/>
          <p:cNvCxnSpPr/>
          <p:nvPr/>
        </p:nvCxnSpPr>
        <p:spPr>
          <a:xfrm>
            <a:off x="4855137" y="4916855"/>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p:nvPr/>
        </p:nvCxnSpPr>
        <p:spPr>
          <a:xfrm>
            <a:off x="4879813" y="5887771"/>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67" name="右大かっこ 66"/>
          <p:cNvSpPr/>
          <p:nvPr/>
        </p:nvSpPr>
        <p:spPr>
          <a:xfrm rot="10800000" flipH="1">
            <a:off x="8200873" y="4415987"/>
            <a:ext cx="125692" cy="2149769"/>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8" name="テキスト ボックス 67"/>
          <p:cNvSpPr txBox="1"/>
          <p:nvPr/>
        </p:nvSpPr>
        <p:spPr>
          <a:xfrm>
            <a:off x="8458186" y="4473810"/>
            <a:ext cx="591595" cy="307777"/>
          </a:xfrm>
          <a:prstGeom prst="rect">
            <a:avLst/>
          </a:prstGeom>
          <a:noFill/>
        </p:spPr>
        <p:txBody>
          <a:bodyPr wrap="square" rtlCol="0">
            <a:spAutoFit/>
          </a:bodyPr>
          <a:lstStyle/>
          <a:p>
            <a:r>
              <a:rPr lang="ja-JP" altLang="en-US" sz="1400" b="1" dirty="0">
                <a:solidFill>
                  <a:srgbClr val="00B050"/>
                </a:solidFill>
                <a:latin typeface="メイリオ" panose="020B0604030504040204" pitchFamily="50" charset="-128"/>
                <a:ea typeface="メイリオ" panose="020B0604030504040204" pitchFamily="50" charset="-128"/>
              </a:rPr>
              <a:t>変更</a:t>
            </a:r>
            <a:endParaRPr lang="ja-JP" altLang="en-US" sz="1400" b="1" dirty="0">
              <a:solidFill>
                <a:srgbClr val="00B050"/>
              </a:solidFill>
              <a:latin typeface="メイリオ" panose="020B0604030504040204" pitchFamily="50" charset="-128"/>
              <a:ea typeface="メイリオ" panose="020B0604030504040204" pitchFamily="50" charset="-128"/>
            </a:endParaRPr>
          </a:p>
        </p:txBody>
      </p:sp>
      <p:cxnSp>
        <p:nvCxnSpPr>
          <p:cNvPr id="71" name="直線矢印コネクタ 70"/>
          <p:cNvCxnSpPr/>
          <p:nvPr/>
        </p:nvCxnSpPr>
        <p:spPr>
          <a:xfrm>
            <a:off x="5905295" y="6444245"/>
            <a:ext cx="35336" cy="2880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5445927" y="6703805"/>
            <a:ext cx="1005403"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バスコース</a:t>
            </a:r>
            <a:r>
              <a:rPr lang="ja-JP" altLang="en-US" sz="800" b="1" dirty="0" smtClean="0">
                <a:solidFill>
                  <a:srgbClr val="FF0000"/>
                </a:solidFill>
                <a:latin typeface="メイリオ" panose="020B0604030504040204" pitchFamily="50" charset="-128"/>
                <a:ea typeface="メイリオ" panose="020B0604030504040204" pitchFamily="50" charset="-128"/>
              </a:rPr>
              <a:t>変更</a:t>
            </a:r>
            <a:r>
              <a:rPr lang="ja-JP" altLang="en-US" sz="800" b="1" dirty="0" err="1" smtClean="0">
                <a:solidFill>
                  <a:srgbClr val="FF0000"/>
                </a:solidFill>
                <a:latin typeface="メイリオ" panose="020B0604030504040204" pitchFamily="50" charset="-128"/>
                <a:ea typeface="メイリオ" panose="020B0604030504040204" pitchFamily="50" charset="-128"/>
              </a:rPr>
              <a:t>ヘ</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72" name="直線矢印コネクタ 71"/>
          <p:cNvCxnSpPr/>
          <p:nvPr/>
        </p:nvCxnSpPr>
        <p:spPr>
          <a:xfrm flipV="1">
            <a:off x="7006648" y="4327168"/>
            <a:ext cx="1415959" cy="1702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a:xfrm>
            <a:off x="6897146" y="6703805"/>
            <a:ext cx="1139290" cy="21544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各種</a:t>
            </a:r>
            <a:r>
              <a:rPr lang="ja-JP" altLang="en-US" sz="800" b="1" dirty="0">
                <a:solidFill>
                  <a:srgbClr val="FF0000"/>
                </a:solidFill>
                <a:latin typeface="メイリオ" panose="020B0604030504040204" pitchFamily="50" charset="-128"/>
                <a:ea typeface="メイリオ" panose="020B0604030504040204" pitchFamily="50" charset="-128"/>
              </a:rPr>
              <a:t>変更</a:t>
            </a:r>
            <a:r>
              <a:rPr lang="ja-JP" altLang="en-US" sz="800" b="1" dirty="0" smtClean="0">
                <a:solidFill>
                  <a:srgbClr val="FF0000"/>
                </a:solidFill>
                <a:latin typeface="メイリオ" panose="020B0604030504040204" pitchFamily="50" charset="-128"/>
                <a:ea typeface="メイリオ" panose="020B0604030504040204" pitchFamily="50" charset="-128"/>
              </a:rPr>
              <a:t>申請</a:t>
            </a:r>
            <a:r>
              <a:rPr lang="ja-JP" altLang="en-US" sz="800" b="1" dirty="0" err="1" smtClean="0">
                <a:solidFill>
                  <a:srgbClr val="FF0000"/>
                </a:solidFill>
                <a:latin typeface="メイリオ" panose="020B0604030504040204" pitchFamily="50" charset="-128"/>
                <a:ea typeface="メイリオ" panose="020B0604030504040204" pitchFamily="50" charset="-128"/>
              </a:rPr>
              <a:t>ヘ</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8327306" y="4219446"/>
            <a:ext cx="1139290" cy="21544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各種</a:t>
            </a:r>
            <a:r>
              <a:rPr lang="ja-JP" altLang="en-US" sz="800" b="1" dirty="0">
                <a:solidFill>
                  <a:srgbClr val="FF0000"/>
                </a:solidFill>
                <a:latin typeface="メイリオ" panose="020B0604030504040204" pitchFamily="50" charset="-128"/>
                <a:ea typeface="メイリオ" panose="020B0604030504040204" pitchFamily="50" charset="-128"/>
              </a:rPr>
              <a:t>変更</a:t>
            </a:r>
            <a:r>
              <a:rPr lang="ja-JP" altLang="en-US" sz="800" b="1" dirty="0" smtClean="0">
                <a:solidFill>
                  <a:srgbClr val="FF0000"/>
                </a:solidFill>
                <a:latin typeface="メイリオ" panose="020B0604030504040204" pitchFamily="50" charset="-128"/>
                <a:ea typeface="メイリオ" panose="020B0604030504040204" pitchFamily="50" charset="-128"/>
              </a:rPr>
              <a:t>申請</a:t>
            </a:r>
            <a:r>
              <a:rPr lang="ja-JP" altLang="en-US" sz="800" b="1" dirty="0" err="1" smtClean="0">
                <a:solidFill>
                  <a:srgbClr val="FF0000"/>
                </a:solidFill>
                <a:latin typeface="メイリオ" panose="020B0604030504040204" pitchFamily="50" charset="-128"/>
                <a:ea typeface="メイリオ" panose="020B0604030504040204" pitchFamily="50" charset="-128"/>
              </a:rPr>
              <a:t>ヘ</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5940631" y="4379405"/>
            <a:ext cx="992579" cy="230832"/>
          </a:xfrm>
          <a:prstGeom prst="rect">
            <a:avLst/>
          </a:prstGeom>
        </p:spPr>
        <p:txBody>
          <a:bodyPr wrap="none">
            <a:spAutoFit/>
          </a:bodyPr>
          <a:lstStyle/>
          <a:p>
            <a:r>
              <a:rPr lang="ja-JP" altLang="en-US" sz="900" u="sng" dirty="0" smtClean="0">
                <a:solidFill>
                  <a:srgbClr val="0070C0"/>
                </a:solidFill>
                <a:latin typeface="メイリオ" panose="020B0604030504040204" pitchFamily="50" charset="-128"/>
                <a:ea typeface="メイリオ" panose="020B0604030504040204" pitchFamily="50" charset="-128"/>
              </a:rPr>
              <a:t>各種申請</a:t>
            </a:r>
            <a:r>
              <a:rPr lang="en-US" altLang="ja-JP" sz="900" u="sng" dirty="0" smtClean="0">
                <a:solidFill>
                  <a:srgbClr val="0070C0"/>
                </a:solidFill>
                <a:latin typeface="メイリオ" panose="020B0604030504040204" pitchFamily="50" charset="-128"/>
                <a:ea typeface="メイリオ" panose="020B0604030504040204" pitchFamily="50" charset="-128"/>
              </a:rPr>
              <a:t>TOP</a:t>
            </a:r>
            <a:r>
              <a:rPr lang="ja-JP" altLang="en-US" sz="900" u="sng" dirty="0" smtClean="0">
                <a:solidFill>
                  <a:srgbClr val="0070C0"/>
                </a:solidFill>
                <a:latin typeface="メイリオ" panose="020B0604030504040204" pitchFamily="50" charset="-128"/>
                <a:ea typeface="メイリオ" panose="020B0604030504040204" pitchFamily="50" charset="-128"/>
              </a:rPr>
              <a:t>へ</a:t>
            </a:r>
            <a:endParaRPr lang="ja-JP" altLang="en-US" sz="900" u="sng" dirty="0">
              <a:solidFill>
                <a:srgbClr val="0070C0"/>
              </a:solidFill>
              <a:latin typeface="メイリオ" panose="020B0604030504040204" pitchFamily="50" charset="-128"/>
              <a:ea typeface="メイリオ" panose="020B0604030504040204" pitchFamily="50" charset="-128"/>
            </a:endParaRPr>
          </a:p>
        </p:txBody>
      </p:sp>
      <p:cxnSp>
        <p:nvCxnSpPr>
          <p:cNvPr id="78" name="直線矢印コネクタ 77"/>
          <p:cNvCxnSpPr/>
          <p:nvPr/>
        </p:nvCxnSpPr>
        <p:spPr>
          <a:xfrm>
            <a:off x="7264766" y="6461297"/>
            <a:ext cx="35336" cy="2880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131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15</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756661"/>
            <a:ext cx="341632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■イベント・短期教室参加申請</a:t>
            </a:r>
            <a:endParaRPr lang="en-US" altLang="ja-JP" b="1" dirty="0" smtClean="0">
              <a:latin typeface="メイリオ" panose="020B0604030504040204" pitchFamily="50" charset="-128"/>
              <a:ea typeface="メイリオ" panose="020B0604030504040204" pitchFamily="50" charset="-128"/>
            </a:endParaRPr>
          </a:p>
        </p:txBody>
      </p:sp>
      <p:sp>
        <p:nvSpPr>
          <p:cNvPr id="91" name="正方形/長方形 90"/>
          <p:cNvSpPr/>
          <p:nvPr/>
        </p:nvSpPr>
        <p:spPr>
          <a:xfrm>
            <a:off x="594503" y="1188599"/>
            <a:ext cx="3499946" cy="405343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67309" y="1631746"/>
            <a:ext cx="2185214"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イベント・短期教室参加申請</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12268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413884" y="12617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5409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23" name="正方形/長方形 22"/>
          <p:cNvSpPr/>
          <p:nvPr/>
        </p:nvSpPr>
        <p:spPr>
          <a:xfrm>
            <a:off x="648035" y="192727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●現在募集中のイベント・</a:t>
            </a:r>
            <a:r>
              <a:rPr lang="ja-JP" altLang="en-US" sz="900" b="1" dirty="0">
                <a:latin typeface="メイリオ" panose="020B0604030504040204" pitchFamily="50" charset="-128"/>
                <a:ea typeface="メイリオ" panose="020B0604030504040204" pitchFamily="50" charset="-128"/>
              </a:rPr>
              <a:t>短期</a:t>
            </a:r>
            <a:r>
              <a:rPr lang="ja-JP" altLang="en-US" sz="900" b="1" dirty="0" smtClean="0">
                <a:latin typeface="メイリオ" panose="020B0604030504040204" pitchFamily="50" charset="-128"/>
                <a:ea typeface="メイリオ" panose="020B0604030504040204" pitchFamily="50" charset="-128"/>
              </a:rPr>
              <a:t>教室一覧</a:t>
            </a:r>
            <a:endParaRPr lang="en-US" altLang="ja-JP" sz="900" b="1" dirty="0" smtClean="0">
              <a:latin typeface="メイリオ" panose="020B0604030504040204" pitchFamily="50" charset="-128"/>
              <a:ea typeface="メイリオ" panose="020B0604030504040204" pitchFamily="50" charset="-128"/>
            </a:endParaRPr>
          </a:p>
        </p:txBody>
      </p:sp>
      <p:sp>
        <p:nvSpPr>
          <p:cNvPr id="25" name="正方形/長方形 24"/>
          <p:cNvSpPr/>
          <p:nvPr/>
        </p:nvSpPr>
        <p:spPr>
          <a:xfrm>
            <a:off x="715911" y="3143451"/>
            <a:ext cx="3253425" cy="56568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658899" y="2835762"/>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●備考</a:t>
            </a:r>
            <a:endParaRPr lang="en-US" altLang="ja-JP" sz="900" b="1" dirty="0" smtClean="0">
              <a:latin typeface="メイリオ" panose="020B0604030504040204" pitchFamily="50" charset="-128"/>
              <a:ea typeface="メイリオ" panose="020B0604030504040204" pitchFamily="50" charset="-128"/>
            </a:endParaRPr>
          </a:p>
        </p:txBody>
      </p:sp>
      <p:sp>
        <p:nvSpPr>
          <p:cNvPr id="5" name="正方形/長方形 4"/>
          <p:cNvSpPr/>
          <p:nvPr/>
        </p:nvSpPr>
        <p:spPr>
          <a:xfrm>
            <a:off x="871870" y="3764558"/>
            <a:ext cx="2954655" cy="923330"/>
          </a:xfrm>
          <a:prstGeom prst="rect">
            <a:avLst/>
          </a:prstGeom>
        </p:spPr>
        <p:txBody>
          <a:bodyPr wrap="none">
            <a:spAutoFit/>
          </a:bodyPr>
          <a:lstStyle/>
          <a:p>
            <a:pPr algn="ctr">
              <a:lnSpc>
                <a:spcPct val="150000"/>
              </a:lnSpc>
            </a:pPr>
            <a:r>
              <a:rPr lang="ja-JP" altLang="en-US" sz="900" b="1" dirty="0">
                <a:solidFill>
                  <a:srgbClr val="FF0000"/>
                </a:solidFill>
                <a:latin typeface="メイリオ" panose="020B0604030504040204" pitchFamily="50" charset="-128"/>
                <a:ea typeface="メイリオ" panose="020B0604030504040204" pitchFamily="50" charset="-128"/>
              </a:rPr>
              <a:t>この</a:t>
            </a:r>
            <a:r>
              <a:rPr lang="ja-JP" altLang="en-US" sz="900" b="1" dirty="0" smtClean="0">
                <a:solidFill>
                  <a:srgbClr val="FF0000"/>
                </a:solidFill>
                <a:latin typeface="メイリオ" panose="020B0604030504040204" pitchFamily="50" charset="-128"/>
                <a:ea typeface="メイリオ" panose="020B0604030504040204" pitchFamily="50" charset="-128"/>
              </a:rPr>
              <a:t>申請では参加申し込みは完了しません。</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（定員人数に対する仮押さえ予約となります）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クラブ受付にて参加費用をお支払い頂きました時点で</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お申込み完了となりますのでご注意ください。</a:t>
            </a:r>
            <a:endParaRPr lang="en-US" altLang="ja-JP" sz="900" b="1"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599395" y="4795093"/>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2094533"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53" name="正方形/長方形 52"/>
          <p:cNvSpPr/>
          <p:nvPr/>
        </p:nvSpPr>
        <p:spPr>
          <a:xfrm>
            <a:off x="1232529"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grpSp>
        <p:nvGrpSpPr>
          <p:cNvPr id="56" name="グループ化 55"/>
          <p:cNvGrpSpPr/>
          <p:nvPr/>
        </p:nvGrpSpPr>
        <p:grpSpPr>
          <a:xfrm>
            <a:off x="715911" y="2239978"/>
            <a:ext cx="137404" cy="137404"/>
            <a:chOff x="5467350" y="1732315"/>
            <a:chExt cx="556068" cy="556068"/>
          </a:xfrm>
        </p:grpSpPr>
        <p:sp>
          <p:nvSpPr>
            <p:cNvPr id="57" name="円/楕円 56"/>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円/楕円 57"/>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 name="正方形/長方形 1"/>
          <p:cNvSpPr/>
          <p:nvPr/>
        </p:nvSpPr>
        <p:spPr>
          <a:xfrm>
            <a:off x="838886" y="2215954"/>
            <a:ext cx="1909497" cy="246221"/>
          </a:xfrm>
          <a:prstGeom prst="rect">
            <a:avLst/>
          </a:prstGeom>
        </p:spPr>
        <p:txBody>
          <a:bodyPr wrap="none">
            <a:spAutoFit/>
          </a:bodyPr>
          <a:lstStyle/>
          <a:p>
            <a:r>
              <a:rPr lang="ja-JP" altLang="en-US" sz="1000" dirty="0">
                <a:latin typeface="メイリオ" panose="020B0604030504040204" pitchFamily="50" charset="-128"/>
                <a:ea typeface="メイリオ" panose="020B0604030504040204" pitchFamily="50" charset="-128"/>
              </a:rPr>
              <a:t>春の短期水泳教室</a:t>
            </a:r>
            <a:r>
              <a:rPr lang="en-US" altLang="ja-JP" sz="1000" dirty="0">
                <a:latin typeface="メイリオ" panose="020B0604030504040204" pitchFamily="50" charset="-128"/>
                <a:ea typeface="メイリオ" panose="020B0604030504040204" pitchFamily="50" charset="-128"/>
              </a:rPr>
              <a:t>(3/25</a:t>
            </a:r>
            <a:r>
              <a:rPr lang="ja-JP" altLang="en-US" sz="1000" dirty="0">
                <a:latin typeface="メイリオ" panose="020B0604030504040204" pitchFamily="50" charset="-128"/>
                <a:ea typeface="メイリオ" panose="020B0604030504040204" pitchFamily="50" charset="-128"/>
              </a:rPr>
              <a:t>～</a:t>
            </a:r>
            <a:r>
              <a:rPr lang="en-US" altLang="ja-JP" sz="1000" dirty="0">
                <a:latin typeface="メイリオ" panose="020B0604030504040204" pitchFamily="50" charset="-128"/>
                <a:ea typeface="メイリオ" panose="020B0604030504040204" pitchFamily="50" charset="-128"/>
              </a:rPr>
              <a:t>29</a:t>
            </a:r>
            <a:r>
              <a:rPr lang="en-US" altLang="ja-JP" sz="1000" dirty="0" smtClean="0">
                <a:latin typeface="メイリオ" panose="020B0604030504040204" pitchFamily="50" charset="-128"/>
                <a:ea typeface="メイリオ" panose="020B0604030504040204" pitchFamily="50" charset="-128"/>
              </a:rPr>
              <a:t>)</a:t>
            </a:r>
            <a:endParaRPr lang="ja-JP" altLang="en-US" sz="10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836663" y="2460249"/>
            <a:ext cx="2518638" cy="246221"/>
          </a:xfrm>
          <a:prstGeom prst="rect">
            <a:avLst/>
          </a:prstGeom>
        </p:spPr>
        <p:txBody>
          <a:bodyPr wrap="none">
            <a:spAutoFit/>
          </a:bodyPr>
          <a:lstStyle/>
          <a:p>
            <a:pPr fontAlgn="base"/>
            <a:r>
              <a:rPr lang="zh-TW" altLang="en-US" sz="1000" dirty="0">
                <a:latin typeface="メイリオ" panose="020B0604030504040204" pitchFamily="50" charset="-128"/>
                <a:ea typeface="メイリオ" panose="020B0604030504040204" pitchFamily="50" charset="-128"/>
              </a:rPr>
              <a:t>一日遠足　陸上自衛隊駒門駐屯地</a:t>
            </a:r>
            <a:r>
              <a:rPr lang="en-US" altLang="zh-TW" sz="1000" dirty="0" smtClean="0">
                <a:latin typeface="メイリオ" panose="020B0604030504040204" pitchFamily="50" charset="-128"/>
                <a:ea typeface="メイリオ" panose="020B0604030504040204" pitchFamily="50" charset="-128"/>
              </a:rPr>
              <a:t>(4/28</a:t>
            </a:r>
            <a:r>
              <a:rPr lang="en-US" altLang="zh-TW" sz="1000" dirty="0">
                <a:latin typeface="メイリオ" panose="020B0604030504040204" pitchFamily="50" charset="-128"/>
                <a:ea typeface="メイリオ" panose="020B0604030504040204" pitchFamily="50" charset="-128"/>
              </a:rPr>
              <a:t>)</a:t>
            </a:r>
          </a:p>
        </p:txBody>
      </p:sp>
      <p:sp>
        <p:nvSpPr>
          <p:cNvPr id="63" name="円/楕円 62"/>
          <p:cNvSpPr/>
          <p:nvPr/>
        </p:nvSpPr>
        <p:spPr>
          <a:xfrm>
            <a:off x="718534" y="247909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5" name="直線矢印コネクタ 74"/>
          <p:cNvCxnSpPr/>
          <p:nvPr/>
        </p:nvCxnSpPr>
        <p:spPr>
          <a:xfrm flipV="1">
            <a:off x="3810759" y="4487570"/>
            <a:ext cx="873648"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正方形/長方形 75"/>
          <p:cNvSpPr/>
          <p:nvPr/>
        </p:nvSpPr>
        <p:spPr>
          <a:xfrm>
            <a:off x="4757769" y="4371405"/>
            <a:ext cx="3540192"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ここの文言は、管理画面で入力されたテキストを表示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897791" y="5356915"/>
            <a:ext cx="902811"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申請</a:t>
            </a:r>
            <a:r>
              <a:rPr lang="ja-JP" altLang="en-US" sz="800" b="1" dirty="0" smtClean="0">
                <a:solidFill>
                  <a:srgbClr val="FF0000"/>
                </a:solidFill>
                <a:latin typeface="メイリオ" panose="020B0604030504040204" pitchFamily="50" charset="-128"/>
                <a:ea typeface="メイリオ" panose="020B0604030504040204" pitchFamily="50" charset="-128"/>
              </a:rPr>
              <a:t>完了画面へ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2239169" y="5006450"/>
            <a:ext cx="0" cy="3832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998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16</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756661"/>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■休会届</a:t>
            </a:r>
            <a:endParaRPr lang="ja-JP" altLang="en-US" b="1" dirty="0">
              <a:latin typeface="メイリオ" panose="020B0604030504040204" pitchFamily="50" charset="-128"/>
              <a:ea typeface="メイリオ" panose="020B0604030504040204" pitchFamily="50" charset="-128"/>
            </a:endParaRPr>
          </a:p>
        </p:txBody>
      </p:sp>
      <p:sp>
        <p:nvSpPr>
          <p:cNvPr id="91" name="正方形/長方形 90"/>
          <p:cNvSpPr/>
          <p:nvPr/>
        </p:nvSpPr>
        <p:spPr>
          <a:xfrm>
            <a:off x="594503" y="1188599"/>
            <a:ext cx="3499946" cy="4140661"/>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67309" y="1631746"/>
            <a:ext cx="646331"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休会届</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12268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413884" y="12617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5409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15" name="正方形/長方形 14"/>
          <p:cNvSpPr/>
          <p:nvPr/>
        </p:nvSpPr>
        <p:spPr>
          <a:xfrm>
            <a:off x="4677109" y="756391"/>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■退会届</a:t>
            </a:r>
            <a:endParaRPr lang="ja-JP" altLang="en-US" b="1" dirty="0">
              <a:latin typeface="メイリオ" panose="020B0604030504040204" pitchFamily="50" charset="-128"/>
              <a:ea typeface="メイリオ" panose="020B0604030504040204" pitchFamily="50" charset="-128"/>
            </a:endParaRPr>
          </a:p>
        </p:txBody>
      </p:sp>
      <p:sp>
        <p:nvSpPr>
          <p:cNvPr id="16" name="正方形/長方形 15"/>
          <p:cNvSpPr/>
          <p:nvPr/>
        </p:nvSpPr>
        <p:spPr>
          <a:xfrm>
            <a:off x="4836781" y="1188329"/>
            <a:ext cx="3499946" cy="506861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4809587" y="1631476"/>
            <a:ext cx="646331"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退会届</a:t>
            </a:r>
            <a:endParaRPr lang="ja-JP" altLang="en-US" sz="1200" b="1" dirty="0">
              <a:latin typeface="メイリオ" panose="020B0604030504040204" pitchFamily="50" charset="-128"/>
              <a:ea typeface="メイリオ" panose="020B0604030504040204" pitchFamily="50" charset="-128"/>
            </a:endParaRPr>
          </a:p>
        </p:txBody>
      </p:sp>
      <p:pic>
        <p:nvPicPr>
          <p:cNvPr id="1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066" y="122662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20" name="角丸四角形 19"/>
          <p:cNvSpPr/>
          <p:nvPr/>
        </p:nvSpPr>
        <p:spPr>
          <a:xfrm>
            <a:off x="7656162" y="126150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4836781" y="154072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23" name="正方形/長方形 22"/>
          <p:cNvSpPr/>
          <p:nvPr/>
        </p:nvSpPr>
        <p:spPr>
          <a:xfrm>
            <a:off x="648035" y="192727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●休会期間</a:t>
            </a:r>
            <a:endParaRPr lang="en-US" altLang="ja-JP" sz="900" b="1" dirty="0" smtClean="0">
              <a:latin typeface="メイリオ" panose="020B0604030504040204" pitchFamily="50" charset="-128"/>
              <a:ea typeface="メイリオ" panose="020B0604030504040204" pitchFamily="50" charset="-128"/>
            </a:endParaRPr>
          </a:p>
        </p:txBody>
      </p:sp>
      <p:sp>
        <p:nvSpPr>
          <p:cNvPr id="24" name="正方形/長方形 23"/>
          <p:cNvSpPr/>
          <p:nvPr/>
        </p:nvSpPr>
        <p:spPr>
          <a:xfrm>
            <a:off x="4901177" y="1927275"/>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●退会届</a:t>
            </a:r>
            <a:endParaRPr lang="en-US" altLang="ja-JP" sz="900" b="1" dirty="0" smtClean="0">
              <a:latin typeface="メイリオ" panose="020B0604030504040204" pitchFamily="50" charset="-128"/>
              <a:ea typeface="メイリオ" panose="020B0604030504040204" pitchFamily="50" charset="-128"/>
            </a:endParaRPr>
          </a:p>
        </p:txBody>
      </p:sp>
      <p:sp>
        <p:nvSpPr>
          <p:cNvPr id="25" name="正方形/長方形 24"/>
          <p:cNvSpPr/>
          <p:nvPr/>
        </p:nvSpPr>
        <p:spPr>
          <a:xfrm>
            <a:off x="715911" y="2985791"/>
            <a:ext cx="3253425" cy="56568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658899" y="2678102"/>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●休会理由</a:t>
            </a:r>
            <a:endParaRPr lang="en-US" altLang="ja-JP" sz="900" b="1" dirty="0" smtClean="0">
              <a:latin typeface="メイリオ" panose="020B0604030504040204" pitchFamily="50" charset="-128"/>
              <a:ea typeface="メイリオ" panose="020B0604030504040204" pitchFamily="50" charset="-128"/>
            </a:endParaRPr>
          </a:p>
        </p:txBody>
      </p:sp>
      <p:sp>
        <p:nvSpPr>
          <p:cNvPr id="5" name="正方形/長方形 4"/>
          <p:cNvSpPr/>
          <p:nvPr/>
        </p:nvSpPr>
        <p:spPr>
          <a:xfrm>
            <a:off x="984758" y="3567483"/>
            <a:ext cx="2839239" cy="1338828"/>
          </a:xfrm>
          <a:prstGeom prst="rect">
            <a:avLst/>
          </a:prstGeom>
        </p:spPr>
        <p:txBody>
          <a:bodyPr wrap="none">
            <a:spAutoFit/>
          </a:bodyPr>
          <a:lstStyle/>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届出の期限は休会する月の前月末日です。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休会費は１ヶ月</a:t>
            </a:r>
            <a:r>
              <a:rPr lang="en-US" altLang="ja-JP" sz="900" b="1" dirty="0" smtClean="0">
                <a:solidFill>
                  <a:srgbClr val="FF0000"/>
                </a:solidFill>
                <a:latin typeface="メイリオ" panose="020B0604030504040204" pitchFamily="50" charset="-128"/>
                <a:ea typeface="メイリオ" panose="020B0604030504040204" pitchFamily="50" charset="-128"/>
              </a:rPr>
              <a:t>3,240</a:t>
            </a:r>
            <a:r>
              <a:rPr lang="ja-JP" altLang="en-US" sz="900" b="1" dirty="0" smtClean="0">
                <a:solidFill>
                  <a:srgbClr val="FF0000"/>
                </a:solidFill>
                <a:latin typeface="メイリオ" panose="020B0604030504040204" pitchFamily="50" charset="-128"/>
                <a:ea typeface="メイリオ" panose="020B0604030504040204" pitchFamily="50" charset="-128"/>
              </a:rPr>
              <a:t>円です。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endParaRPr lang="en-US" altLang="ja-JP" sz="900" b="1"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900" b="1" dirty="0">
                <a:solidFill>
                  <a:srgbClr val="FF0000"/>
                </a:solidFill>
                <a:latin typeface="メイリオ" panose="020B0604030504040204" pitchFamily="50" charset="-128"/>
                <a:ea typeface="メイリオ" panose="020B0604030504040204" pitchFamily="50" charset="-128"/>
              </a:rPr>
              <a:t>※</a:t>
            </a:r>
            <a:r>
              <a:rPr lang="ja-JP" altLang="en-US" sz="900" b="1" dirty="0">
                <a:solidFill>
                  <a:srgbClr val="FF0000"/>
                </a:solidFill>
                <a:latin typeface="メイリオ" panose="020B0604030504040204" pitchFamily="50" charset="-128"/>
                <a:ea typeface="メイリオ" panose="020B0604030504040204" pitchFamily="50" charset="-128"/>
              </a:rPr>
              <a:t>口座振替の処理上</a:t>
            </a:r>
            <a:r>
              <a:rPr lang="ja-JP" altLang="en-US" sz="900" b="1" dirty="0" smtClean="0">
                <a:solidFill>
                  <a:srgbClr val="FF0000"/>
                </a:solidFill>
                <a:latin typeface="メイリオ" panose="020B0604030504040204" pitchFamily="50" charset="-128"/>
                <a:ea typeface="メイリオ" panose="020B0604030504040204" pitchFamily="50" charset="-128"/>
              </a:rPr>
              <a:t>、休会開始月の</a:t>
            </a:r>
            <a:r>
              <a:rPr lang="ja-JP" altLang="en-US" sz="900" b="1" dirty="0">
                <a:solidFill>
                  <a:srgbClr val="FF0000"/>
                </a:solidFill>
                <a:latin typeface="メイリオ" panose="020B0604030504040204" pitchFamily="50" charset="-128"/>
                <a:ea typeface="メイリオ" panose="020B0604030504040204" pitchFamily="50" charset="-128"/>
              </a:rPr>
              <a:t>会費が</a:t>
            </a:r>
            <a:endParaRPr lang="en-US" altLang="ja-JP" sz="900" b="1"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練習コース料金分引き落とされる</a:t>
            </a:r>
            <a:r>
              <a:rPr lang="ja-JP" altLang="en-US" sz="900" b="1" dirty="0">
                <a:solidFill>
                  <a:srgbClr val="FF0000"/>
                </a:solidFill>
                <a:latin typeface="メイリオ" panose="020B0604030504040204" pitchFamily="50" charset="-128"/>
                <a:ea typeface="メイリオ" panose="020B0604030504040204" pitchFamily="50" charset="-128"/>
              </a:rPr>
              <a:t>場合があります。</a:t>
            </a:r>
            <a:endParaRPr lang="en-US" altLang="ja-JP" sz="900" b="1"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a:solidFill>
                  <a:srgbClr val="FF0000"/>
                </a:solidFill>
                <a:latin typeface="メイリオ" panose="020B0604030504040204" pitchFamily="50" charset="-128"/>
                <a:ea typeface="メイリオ" panose="020B0604030504040204" pitchFamily="50" charset="-128"/>
              </a:rPr>
              <a:t>その場合、後</a:t>
            </a:r>
            <a:r>
              <a:rPr lang="ja-JP" altLang="en-US" sz="900" b="1" dirty="0" smtClean="0">
                <a:solidFill>
                  <a:srgbClr val="FF0000"/>
                </a:solidFill>
                <a:latin typeface="メイリオ" panose="020B0604030504040204" pitchFamily="50" charset="-128"/>
                <a:ea typeface="メイリオ" panose="020B0604030504040204" pitchFamily="50" charset="-128"/>
              </a:rPr>
              <a:t>ほど差額を返金いたします。</a:t>
            </a:r>
            <a:endParaRPr lang="en-US" altLang="ja-JP" sz="900" b="1"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599395" y="4976402"/>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1588557" y="2231854"/>
            <a:ext cx="500308" cy="2730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メイリオ" panose="020B0604030504040204" pitchFamily="50" charset="-128"/>
                <a:ea typeface="メイリオ" panose="020B0604030504040204" pitchFamily="50" charset="-128"/>
              </a:rPr>
              <a:t>1</a:t>
            </a:r>
            <a:r>
              <a:rPr lang="ja-JP" altLang="en-US" sz="900" dirty="0" smtClean="0">
                <a:solidFill>
                  <a:schemeClr val="tx1"/>
                </a:solidFill>
                <a:latin typeface="メイリオ" panose="020B0604030504040204" pitchFamily="50" charset="-128"/>
                <a:ea typeface="メイリオ" panose="020B0604030504040204" pitchFamily="50" charset="-128"/>
              </a:rPr>
              <a:t>月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774029" y="2231854"/>
            <a:ext cx="737342" cy="26675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dirty="0" smtClean="0">
                <a:solidFill>
                  <a:schemeClr val="tx1"/>
                </a:solidFill>
                <a:latin typeface="メイリオ" panose="020B0604030504040204" pitchFamily="50" charset="-128"/>
                <a:ea typeface="メイリオ" panose="020B0604030504040204" pitchFamily="50" charset="-128"/>
              </a:rPr>
              <a:t>2000</a:t>
            </a:r>
            <a:r>
              <a:rPr kumimoji="1" lang="ja-JP" altLang="en-US" sz="900" dirty="0" smtClean="0">
                <a:solidFill>
                  <a:schemeClr val="tx1"/>
                </a:solidFill>
                <a:latin typeface="メイリオ" panose="020B0604030504040204" pitchFamily="50" charset="-128"/>
                <a:ea typeface="メイリオ" panose="020B0604030504040204" pitchFamily="50" charset="-128"/>
              </a:rPr>
              <a:t>年</a:t>
            </a:r>
            <a:r>
              <a:rPr lang="ja-JP" altLang="en-US" sz="900" dirty="0" smtClean="0">
                <a:solidFill>
                  <a:schemeClr val="tx1"/>
                </a:solidFill>
                <a:latin typeface="メイリオ" panose="020B0604030504040204" pitchFamily="50" charset="-128"/>
                <a:ea typeface="メイリオ" panose="020B0604030504040204" pitchFamily="50" charset="-128"/>
              </a:rPr>
              <a:t>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3396627" y="2238129"/>
            <a:ext cx="500308" cy="2730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メイリオ" panose="020B0604030504040204" pitchFamily="50" charset="-128"/>
                <a:ea typeface="メイリオ" panose="020B0604030504040204" pitchFamily="50" charset="-128"/>
              </a:rPr>
              <a:t>1</a:t>
            </a:r>
            <a:r>
              <a:rPr lang="ja-JP" altLang="en-US" sz="900" dirty="0" smtClean="0">
                <a:solidFill>
                  <a:schemeClr val="tx1"/>
                </a:solidFill>
                <a:latin typeface="メイリオ" panose="020B0604030504040204" pitchFamily="50" charset="-128"/>
                <a:ea typeface="メイリオ" panose="020B0604030504040204" pitchFamily="50" charset="-128"/>
              </a:rPr>
              <a:t>月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571018" y="2238129"/>
            <a:ext cx="737342" cy="26675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dirty="0" smtClean="0">
                <a:solidFill>
                  <a:schemeClr val="tx1"/>
                </a:solidFill>
                <a:latin typeface="メイリオ" panose="020B0604030504040204" pitchFamily="50" charset="-128"/>
                <a:ea typeface="メイリオ" panose="020B0604030504040204" pitchFamily="50" charset="-128"/>
              </a:rPr>
              <a:t>2000</a:t>
            </a:r>
            <a:r>
              <a:rPr kumimoji="1" lang="ja-JP" altLang="en-US" sz="900" dirty="0" smtClean="0">
                <a:solidFill>
                  <a:schemeClr val="tx1"/>
                </a:solidFill>
                <a:latin typeface="メイリオ" panose="020B0604030504040204" pitchFamily="50" charset="-128"/>
                <a:ea typeface="メイリオ" panose="020B0604030504040204" pitchFamily="50" charset="-128"/>
              </a:rPr>
              <a:t>年</a:t>
            </a:r>
            <a:r>
              <a:rPr lang="ja-JP" altLang="en-US" sz="900" dirty="0" smtClean="0">
                <a:solidFill>
                  <a:schemeClr val="tx1"/>
                </a:solidFill>
                <a:latin typeface="メイリオ" panose="020B0604030504040204" pitchFamily="50" charset="-128"/>
                <a:ea typeface="メイリオ" panose="020B0604030504040204" pitchFamily="50" charset="-128"/>
              </a:rPr>
              <a:t>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2089959" y="2258010"/>
            <a:ext cx="492443" cy="276999"/>
          </a:xfrm>
          <a:prstGeom prst="rect">
            <a:avLst/>
          </a:prstGeom>
        </p:spPr>
        <p:txBody>
          <a:bodyPr wrap="none">
            <a:spAutoFit/>
          </a:bodyPr>
          <a:lstStyle/>
          <a:p>
            <a:pPr algn="ctr"/>
            <a:r>
              <a:rPr lang="ja-JP" altLang="en-US" sz="1200" dirty="0" smtClean="0">
                <a:latin typeface="メイリオ" panose="020B0604030504040204" pitchFamily="50" charset="-128"/>
                <a:ea typeface="メイリオ" panose="020B0604030504040204" pitchFamily="50" charset="-128"/>
              </a:rPr>
              <a:t>から</a:t>
            </a:r>
            <a:endParaRPr lang="ja-JP" altLang="en-US" sz="1200" dirty="0">
              <a:latin typeface="メイリオ" panose="020B0604030504040204" pitchFamily="50" charset="-128"/>
              <a:ea typeface="メイリオ" panose="020B0604030504040204" pitchFamily="50" charset="-128"/>
            </a:endParaRPr>
          </a:p>
        </p:txBody>
      </p:sp>
      <p:sp>
        <p:nvSpPr>
          <p:cNvPr id="39" name="正方形/長方形 38"/>
          <p:cNvSpPr/>
          <p:nvPr/>
        </p:nvSpPr>
        <p:spPr>
          <a:xfrm>
            <a:off x="5858612" y="2238161"/>
            <a:ext cx="500308" cy="2730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メイリオ" panose="020B0604030504040204" pitchFamily="50" charset="-128"/>
                <a:ea typeface="メイリオ" panose="020B0604030504040204" pitchFamily="50" charset="-128"/>
              </a:rPr>
              <a:t>1</a:t>
            </a:r>
            <a:r>
              <a:rPr lang="ja-JP" altLang="en-US" sz="900" dirty="0" smtClean="0">
                <a:solidFill>
                  <a:schemeClr val="tx1"/>
                </a:solidFill>
                <a:latin typeface="メイリオ" panose="020B0604030504040204" pitchFamily="50" charset="-128"/>
                <a:ea typeface="メイリオ" panose="020B0604030504040204" pitchFamily="50" charset="-128"/>
              </a:rPr>
              <a:t>月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5044084" y="2238161"/>
            <a:ext cx="737342" cy="26675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dirty="0" smtClean="0">
                <a:solidFill>
                  <a:schemeClr val="tx1"/>
                </a:solidFill>
                <a:latin typeface="メイリオ" panose="020B0604030504040204" pitchFamily="50" charset="-128"/>
                <a:ea typeface="メイリオ" panose="020B0604030504040204" pitchFamily="50" charset="-128"/>
              </a:rPr>
              <a:t>2000</a:t>
            </a:r>
            <a:r>
              <a:rPr kumimoji="1" lang="ja-JP" altLang="en-US" sz="900" dirty="0" smtClean="0">
                <a:solidFill>
                  <a:schemeClr val="tx1"/>
                </a:solidFill>
                <a:latin typeface="メイリオ" panose="020B0604030504040204" pitchFamily="50" charset="-128"/>
                <a:ea typeface="メイリオ" panose="020B0604030504040204" pitchFamily="50" charset="-128"/>
              </a:rPr>
              <a:t>年</a:t>
            </a:r>
            <a:r>
              <a:rPr lang="ja-JP" altLang="en-US" sz="900" dirty="0" smtClean="0">
                <a:solidFill>
                  <a:schemeClr val="tx1"/>
                </a:solidFill>
                <a:latin typeface="メイリオ" panose="020B0604030504040204" pitchFamily="50" charset="-128"/>
                <a:ea typeface="メイリオ" panose="020B0604030504040204" pitchFamily="50" charset="-128"/>
              </a:rPr>
              <a:t> </a:t>
            </a:r>
            <a:r>
              <a:rPr kumimoji="1" lang="ja-JP" altLang="en-US" sz="900" dirty="0" smtClean="0">
                <a:solidFill>
                  <a:schemeClr val="tx1"/>
                </a:solidFill>
                <a:latin typeface="メイリオ" panose="020B0604030504040204" pitchFamily="50" charset="-128"/>
                <a:ea typeface="メイリオ" panose="020B0604030504040204" pitchFamily="50" charset="-128"/>
              </a:rPr>
              <a:t>▼</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6343552" y="2258010"/>
            <a:ext cx="1415772" cy="276999"/>
          </a:xfrm>
          <a:prstGeom prst="rect">
            <a:avLst/>
          </a:prstGeom>
        </p:spPr>
        <p:txBody>
          <a:bodyPr wrap="none">
            <a:spAutoFit/>
          </a:bodyPr>
          <a:lstStyle/>
          <a:p>
            <a:pPr algn="ctr"/>
            <a:r>
              <a:rPr lang="ja-JP" altLang="en-US" sz="1200" dirty="0" smtClean="0">
                <a:latin typeface="メイリオ" panose="020B0604030504040204" pitchFamily="50" charset="-128"/>
                <a:ea typeface="メイリオ" panose="020B0604030504040204" pitchFamily="50" charset="-128"/>
              </a:rPr>
              <a:t>末で退会します。</a:t>
            </a:r>
            <a:endParaRPr lang="ja-JP" altLang="en-US" sz="1200" dirty="0">
              <a:latin typeface="メイリオ" panose="020B0604030504040204" pitchFamily="50" charset="-128"/>
              <a:ea typeface="メイリオ" panose="020B0604030504040204" pitchFamily="50" charset="-128"/>
            </a:endParaRPr>
          </a:p>
        </p:txBody>
      </p:sp>
      <p:sp>
        <p:nvSpPr>
          <p:cNvPr id="42" name="正方形/長方形 41"/>
          <p:cNvSpPr/>
          <p:nvPr/>
        </p:nvSpPr>
        <p:spPr>
          <a:xfrm>
            <a:off x="4949423" y="4182029"/>
            <a:ext cx="3253425" cy="56568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4892411" y="2665724"/>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a:t>
            </a:r>
            <a:r>
              <a:rPr lang="ja-JP" altLang="en-US" sz="900" b="1" dirty="0">
                <a:latin typeface="メイリオ" panose="020B0604030504040204" pitchFamily="50" charset="-128"/>
                <a:ea typeface="メイリオ" panose="020B0604030504040204" pitchFamily="50" charset="-128"/>
              </a:rPr>
              <a:t>退会</a:t>
            </a:r>
            <a:r>
              <a:rPr lang="ja-JP" altLang="en-US" sz="900" b="1" dirty="0" smtClean="0">
                <a:latin typeface="メイリオ" panose="020B0604030504040204" pitchFamily="50" charset="-128"/>
                <a:ea typeface="メイリオ" panose="020B0604030504040204" pitchFamily="50" charset="-128"/>
              </a:rPr>
              <a:t>理由</a:t>
            </a:r>
            <a:endParaRPr lang="en-US" altLang="ja-JP" sz="900" b="1" dirty="0" smtClean="0">
              <a:latin typeface="メイリオ" panose="020B0604030504040204" pitchFamily="50" charset="-128"/>
              <a:ea typeface="メイリオ" panose="020B0604030504040204" pitchFamily="50" charset="-128"/>
            </a:endParaRPr>
          </a:p>
        </p:txBody>
      </p:sp>
      <p:sp>
        <p:nvSpPr>
          <p:cNvPr id="44" name="正方形/長方形 43"/>
          <p:cNvSpPr/>
          <p:nvPr/>
        </p:nvSpPr>
        <p:spPr>
          <a:xfrm>
            <a:off x="5449105" y="4763721"/>
            <a:ext cx="2377574" cy="1131079"/>
          </a:xfrm>
          <a:prstGeom prst="rect">
            <a:avLst/>
          </a:prstGeom>
        </p:spPr>
        <p:txBody>
          <a:bodyPr wrap="none">
            <a:spAutoFit/>
          </a:bodyPr>
          <a:lstStyle/>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届出の期限は退会する月の月末日です。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口座振替の処理上、退会翌月分の会費が</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引き落とされる場合があります。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900" b="1" dirty="0" smtClean="0">
                <a:solidFill>
                  <a:srgbClr val="FF0000"/>
                </a:solidFill>
                <a:latin typeface="メイリオ" panose="020B0604030504040204" pitchFamily="50" charset="-128"/>
                <a:ea typeface="メイリオ" panose="020B0604030504040204" pitchFamily="50" charset="-128"/>
              </a:rPr>
              <a:t>その場合、後ほど差額を返金いたします。</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5832907" y="5929222"/>
            <a:ext cx="1496847" cy="2113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申請する</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4963289" y="299450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5042404" y="2973468"/>
            <a:ext cx="3365024" cy="1077218"/>
          </a:xfrm>
          <a:prstGeom prst="rect">
            <a:avLst/>
          </a:prstGeom>
        </p:spPr>
        <p:txBody>
          <a:bodyPr wrap="none">
            <a:spAutoFit/>
          </a:bodyPr>
          <a:lstStyle/>
          <a:p>
            <a:r>
              <a:rPr lang="ja-JP" altLang="en-US" sz="800" dirty="0">
                <a:latin typeface="メイリオ" panose="020B0604030504040204" pitchFamily="50" charset="-128"/>
                <a:ea typeface="メイリオ" panose="020B0604030504040204" pitchFamily="50" charset="-128"/>
              </a:rPr>
              <a:t>目標</a:t>
            </a:r>
            <a:r>
              <a:rPr lang="ja-JP" altLang="en-US" sz="800" dirty="0" smtClean="0">
                <a:latin typeface="メイリオ" panose="020B0604030504040204" pitchFamily="50" charset="-128"/>
                <a:ea typeface="メイリオ" panose="020B0604030504040204" pitchFamily="50" charset="-128"/>
              </a:rPr>
              <a:t>達成　　　　　　　多忙（学校・仕事）　　　体調不良（病気）</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転居　　　　　　　　　時間が合わない　　　　　けが</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進学・進級　　　　　　経済的理由　　　　　　　プールが嫌い</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他の習い事を行う　　　指導への不満</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endParaRPr>
          </a:p>
        </p:txBody>
      </p:sp>
      <p:sp>
        <p:nvSpPr>
          <p:cNvPr id="64" name="正方形/長方形 63"/>
          <p:cNvSpPr/>
          <p:nvPr/>
        </p:nvSpPr>
        <p:spPr>
          <a:xfrm>
            <a:off x="4962103" y="3244301"/>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4963289" y="3486386"/>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4962103" y="372771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p:cNvSpPr/>
          <p:nvPr/>
        </p:nvSpPr>
        <p:spPr>
          <a:xfrm>
            <a:off x="6080889" y="299058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6079703" y="3240381"/>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9" name="正方形/長方形 68"/>
          <p:cNvSpPr/>
          <p:nvPr/>
        </p:nvSpPr>
        <p:spPr>
          <a:xfrm>
            <a:off x="6080889" y="3482466"/>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6079703" y="372379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7308589" y="299858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7307403" y="324837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7308589" y="3490457"/>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4841610" y="3979549"/>
            <a:ext cx="492443" cy="215444"/>
          </a:xfrm>
          <a:prstGeom prst="rect">
            <a:avLst/>
          </a:prstGeom>
        </p:spPr>
        <p:txBody>
          <a:bodyPr wrap="none">
            <a:spAutoFit/>
          </a:bodyPr>
          <a:lstStyle/>
          <a:p>
            <a:r>
              <a:rPr lang="ja-JP" altLang="en-US" sz="800" dirty="0">
                <a:latin typeface="メイリオ" panose="020B0604030504040204" pitchFamily="50" charset="-128"/>
                <a:ea typeface="メイリオ" panose="020B0604030504040204" pitchFamily="50" charset="-128"/>
              </a:rPr>
              <a:t>その他</a:t>
            </a:r>
            <a:endParaRPr lang="en-US" altLang="ja-JP" sz="800" dirty="0">
              <a:latin typeface="メイリオ" panose="020B0604030504040204" pitchFamily="50" charset="-128"/>
              <a:ea typeface="メイリオ" panose="020B0604030504040204" pitchFamily="50" charset="-128"/>
            </a:endParaRPr>
          </a:p>
        </p:txBody>
      </p:sp>
      <p:sp>
        <p:nvSpPr>
          <p:cNvPr id="52" name="正方形/長方形 51"/>
          <p:cNvSpPr/>
          <p:nvPr/>
        </p:nvSpPr>
        <p:spPr>
          <a:xfrm>
            <a:off x="2094533"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53" name="正方形/長方形 52"/>
          <p:cNvSpPr/>
          <p:nvPr/>
        </p:nvSpPr>
        <p:spPr>
          <a:xfrm>
            <a:off x="1232529"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6343552" y="1261778"/>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55" name="正方形/長方形 54"/>
          <p:cNvSpPr/>
          <p:nvPr/>
        </p:nvSpPr>
        <p:spPr>
          <a:xfrm>
            <a:off x="5481548" y="1265741"/>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a:xfrm>
            <a:off x="3646781" y="4747712"/>
            <a:ext cx="0" cy="114708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923232" y="5974667"/>
            <a:ext cx="3540192"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ここの文言は、管理画面で入力されたテキストを表示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cxnSp>
        <p:nvCxnSpPr>
          <p:cNvPr id="58" name="直線矢印コネクタ 57"/>
          <p:cNvCxnSpPr/>
          <p:nvPr/>
        </p:nvCxnSpPr>
        <p:spPr>
          <a:xfrm flipH="1">
            <a:off x="4101135" y="5486400"/>
            <a:ext cx="1311620" cy="42440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正方形/長方形 58"/>
          <p:cNvSpPr/>
          <p:nvPr/>
        </p:nvSpPr>
        <p:spPr>
          <a:xfrm>
            <a:off x="1952971" y="5556718"/>
            <a:ext cx="902811"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申請</a:t>
            </a:r>
            <a:r>
              <a:rPr lang="ja-JP" altLang="en-US" sz="800" b="1" dirty="0" smtClean="0">
                <a:solidFill>
                  <a:srgbClr val="FF0000"/>
                </a:solidFill>
                <a:latin typeface="メイリオ" panose="020B0604030504040204" pitchFamily="50" charset="-128"/>
                <a:ea typeface="メイリオ" panose="020B0604030504040204" pitchFamily="50" charset="-128"/>
              </a:rPr>
              <a:t>完了画面へ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60" name="直線矢印コネクタ 59"/>
          <p:cNvCxnSpPr/>
          <p:nvPr/>
        </p:nvCxnSpPr>
        <p:spPr>
          <a:xfrm>
            <a:off x="2294349" y="5206253"/>
            <a:ext cx="0" cy="3832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正方形/長方形 60"/>
          <p:cNvSpPr/>
          <p:nvPr/>
        </p:nvSpPr>
        <p:spPr>
          <a:xfrm>
            <a:off x="6186486" y="6477583"/>
            <a:ext cx="902811" cy="21544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申請</a:t>
            </a:r>
            <a:r>
              <a:rPr lang="ja-JP" altLang="en-US" sz="800" b="1" dirty="0" smtClean="0">
                <a:solidFill>
                  <a:srgbClr val="FF0000"/>
                </a:solidFill>
                <a:latin typeface="メイリオ" panose="020B0604030504040204" pitchFamily="50" charset="-128"/>
                <a:ea typeface="メイリオ" panose="020B0604030504040204" pitchFamily="50" charset="-128"/>
              </a:rPr>
              <a:t>完了画面へ</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62" name="直線矢印コネクタ 61"/>
          <p:cNvCxnSpPr/>
          <p:nvPr/>
        </p:nvCxnSpPr>
        <p:spPr>
          <a:xfrm>
            <a:off x="6527864" y="6127118"/>
            <a:ext cx="0" cy="3832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015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17</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756661"/>
            <a:ext cx="133882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■申請完了</a:t>
            </a:r>
            <a:endParaRPr lang="ja-JP" altLang="en-US" b="1" dirty="0">
              <a:latin typeface="メイリオ" panose="020B0604030504040204" pitchFamily="50" charset="-128"/>
              <a:ea typeface="メイリオ" panose="020B0604030504040204" pitchFamily="50" charset="-128"/>
            </a:endParaRPr>
          </a:p>
        </p:txBody>
      </p:sp>
      <p:sp>
        <p:nvSpPr>
          <p:cNvPr id="91" name="正方形/長方形 90"/>
          <p:cNvSpPr/>
          <p:nvPr/>
        </p:nvSpPr>
        <p:spPr>
          <a:xfrm>
            <a:off x="594503" y="1180648"/>
            <a:ext cx="3499946" cy="506861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567309" y="1631746"/>
            <a:ext cx="800219"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申請完了</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12268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413884" y="12617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5409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2" name="正方形/長方形 1"/>
          <p:cNvSpPr/>
          <p:nvPr/>
        </p:nvSpPr>
        <p:spPr>
          <a:xfrm>
            <a:off x="1821695" y="2936009"/>
            <a:ext cx="992579" cy="230832"/>
          </a:xfrm>
          <a:prstGeom prst="rect">
            <a:avLst/>
          </a:prstGeom>
        </p:spPr>
        <p:txBody>
          <a:bodyPr wrap="none">
            <a:spAutoFit/>
          </a:bodyPr>
          <a:lstStyle/>
          <a:p>
            <a:r>
              <a:rPr lang="ja-JP" altLang="en-US" sz="900" u="sng" dirty="0" smtClean="0">
                <a:solidFill>
                  <a:srgbClr val="0070C0"/>
                </a:solidFill>
                <a:latin typeface="メイリオ" panose="020B0604030504040204" pitchFamily="50" charset="-128"/>
                <a:ea typeface="メイリオ" panose="020B0604030504040204" pitchFamily="50" charset="-128"/>
              </a:rPr>
              <a:t>各種申請</a:t>
            </a:r>
            <a:r>
              <a:rPr lang="en-US" altLang="ja-JP" sz="900" u="sng" dirty="0" smtClean="0">
                <a:solidFill>
                  <a:srgbClr val="0070C0"/>
                </a:solidFill>
                <a:latin typeface="メイリオ" panose="020B0604030504040204" pitchFamily="50" charset="-128"/>
                <a:ea typeface="メイリオ" panose="020B0604030504040204" pitchFamily="50" charset="-128"/>
              </a:rPr>
              <a:t>TOP</a:t>
            </a:r>
            <a:r>
              <a:rPr lang="ja-JP" altLang="en-US" sz="900" u="sng" dirty="0" smtClean="0">
                <a:solidFill>
                  <a:srgbClr val="0070C0"/>
                </a:solidFill>
                <a:latin typeface="メイリオ" panose="020B0604030504040204" pitchFamily="50" charset="-128"/>
                <a:ea typeface="メイリオ" panose="020B0604030504040204" pitchFamily="50" charset="-128"/>
              </a:rPr>
              <a:t>へ</a:t>
            </a:r>
            <a:endParaRPr lang="ja-JP" altLang="en-US" sz="900" u="sng" dirty="0">
              <a:solidFill>
                <a:srgbClr val="0070C0"/>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1324015" y="1916165"/>
            <a:ext cx="2108269" cy="861774"/>
          </a:xfrm>
          <a:prstGeom prst="rect">
            <a:avLst/>
          </a:prstGeom>
        </p:spPr>
        <p:txBody>
          <a:bodyPr wrap="none">
            <a:spAutoFit/>
          </a:bodyPr>
          <a:lstStyle/>
          <a:p>
            <a:pPr algn="ctr"/>
            <a:r>
              <a:rPr lang="ja-JP" altLang="en-US" sz="1000" dirty="0" smtClean="0">
                <a:latin typeface="メイリオ" panose="020B0604030504040204" pitchFamily="50" charset="-128"/>
                <a:ea typeface="メイリオ" panose="020B0604030504040204" pitchFamily="50" charset="-128"/>
              </a:rPr>
              <a:t>クラブへの申請を行いました。</a:t>
            </a:r>
            <a:endParaRPr lang="en-US" altLang="ja-JP" sz="1000" dirty="0" smtClean="0">
              <a:latin typeface="メイリオ" panose="020B0604030504040204" pitchFamily="50" charset="-128"/>
              <a:ea typeface="メイリオ" panose="020B0604030504040204" pitchFamily="50" charset="-128"/>
            </a:endParaRPr>
          </a:p>
          <a:p>
            <a:pPr algn="ctr"/>
            <a:endParaRPr lang="en-US" altLang="ja-JP" sz="1000" dirty="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スタッフが申請内容を確認の後、</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確認のご連絡を差し上げる場合が</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ありますのでご了承ください。</a:t>
            </a:r>
            <a:endParaRPr lang="en-US" altLang="ja-JP" sz="1000" dirty="0" smtClean="0">
              <a:latin typeface="メイリオ" panose="020B0604030504040204" pitchFamily="50" charset="-128"/>
              <a:ea typeface="メイリオ" panose="020B0604030504040204" pitchFamily="50" charset="-128"/>
            </a:endParaRPr>
          </a:p>
        </p:txBody>
      </p:sp>
      <p:sp>
        <p:nvSpPr>
          <p:cNvPr id="25" name="正方形/長方形 24"/>
          <p:cNvSpPr/>
          <p:nvPr/>
        </p:nvSpPr>
        <p:spPr>
          <a:xfrm>
            <a:off x="2094533"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26" name="正方形/長方形 25"/>
          <p:cNvSpPr/>
          <p:nvPr/>
        </p:nvSpPr>
        <p:spPr>
          <a:xfrm>
            <a:off x="1232529"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116417" y="5862100"/>
            <a:ext cx="1542553" cy="461665"/>
          </a:xfrm>
          <a:prstGeom prst="rect">
            <a:avLst/>
          </a:prstGeom>
          <a:noFill/>
        </p:spPr>
        <p:txBody>
          <a:bodyPr wrap="square" rtlCol="0">
            <a:spAutoFit/>
          </a:bodyPr>
          <a:lstStyle/>
          <a:p>
            <a:r>
              <a:rPr kumimoji="1" lang="ja-JP" altLang="en-US" sz="2400" b="1" dirty="0" smtClean="0">
                <a:solidFill>
                  <a:srgbClr val="FF0000"/>
                </a:solidFill>
                <a:latin typeface="メイリオ" panose="020B0604030504040204" pitchFamily="50" charset="-128"/>
                <a:ea typeface="メイリオ" panose="020B0604030504040204" pitchFamily="50" charset="-128"/>
              </a:rPr>
              <a:t>文言検討</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49034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594503" y="1188599"/>
            <a:ext cx="3499946" cy="537122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正方形/長方形 1"/>
          <p:cNvSpPr/>
          <p:nvPr/>
        </p:nvSpPr>
        <p:spPr>
          <a:xfrm>
            <a:off x="722441" y="3339690"/>
            <a:ext cx="3189599" cy="392415"/>
          </a:xfrm>
          <a:prstGeom prst="rect">
            <a:avLst/>
          </a:prstGeom>
          <a:solidFill>
            <a:schemeClr val="bg2">
              <a:lumMod val="9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a:t>
            </a:r>
            <a:r>
              <a:rPr lang="ja-JP" altLang="en-US" sz="2000" b="1" dirty="0">
                <a:latin typeface="メイリオ"/>
                <a:ea typeface="メイリオ"/>
                <a:cs typeface="メイリオ"/>
              </a:rPr>
              <a:t>（会員・保護者マイページ）</a:t>
            </a: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18</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正方形/長方形 89"/>
          <p:cNvSpPr/>
          <p:nvPr/>
        </p:nvSpPr>
        <p:spPr>
          <a:xfrm>
            <a:off x="434831" y="756661"/>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■ヘルプ</a:t>
            </a:r>
            <a:endParaRPr lang="ja-JP" altLang="en-US" b="1" dirty="0">
              <a:latin typeface="メイリオ" panose="020B0604030504040204" pitchFamily="50" charset="-128"/>
              <a:ea typeface="メイリオ" panose="020B0604030504040204" pitchFamily="50" charset="-128"/>
            </a:endParaRPr>
          </a:p>
        </p:txBody>
      </p:sp>
      <p:sp>
        <p:nvSpPr>
          <p:cNvPr id="99" name="正方形/長方形 98"/>
          <p:cNvSpPr/>
          <p:nvPr/>
        </p:nvSpPr>
        <p:spPr>
          <a:xfrm>
            <a:off x="567309" y="1631746"/>
            <a:ext cx="646331" cy="276999"/>
          </a:xfrm>
          <a:prstGeom prst="rect">
            <a:avLst/>
          </a:prstGeom>
        </p:spPr>
        <p:txBody>
          <a:bodyPr wrap="none">
            <a:spAutoFit/>
          </a:bodyPr>
          <a:lstStyle/>
          <a:p>
            <a:r>
              <a:rPr lang="ja-JP" altLang="en-US" sz="1200" b="1" dirty="0" smtClean="0">
                <a:latin typeface="メイリオ" panose="020B0604030504040204" pitchFamily="50" charset="-128"/>
                <a:ea typeface="メイリオ" panose="020B0604030504040204" pitchFamily="50" charset="-128"/>
              </a:rPr>
              <a:t>ヘルプ</a:t>
            </a:r>
            <a:endParaRPr lang="ja-JP" altLang="en-US" sz="1200" b="1" dirty="0">
              <a:latin typeface="メイリオ" panose="020B0604030504040204" pitchFamily="50" charset="-128"/>
              <a:ea typeface="メイリオ" panose="020B0604030504040204" pitchFamily="50" charset="-128"/>
            </a:endParaRPr>
          </a:p>
        </p:txBody>
      </p:sp>
      <p:pic>
        <p:nvPicPr>
          <p:cNvPr id="10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8" y="122689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04" name="角丸四角形 103"/>
          <p:cNvSpPr/>
          <p:nvPr/>
        </p:nvSpPr>
        <p:spPr>
          <a:xfrm>
            <a:off x="3413884" y="1261778"/>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594503" y="154099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27" name="正方形/長方形 26"/>
          <p:cNvSpPr/>
          <p:nvPr/>
        </p:nvSpPr>
        <p:spPr>
          <a:xfrm>
            <a:off x="658886" y="1927275"/>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●新規入会時ご案内の再確認</a:t>
            </a:r>
            <a:endParaRPr lang="en-US" altLang="ja-JP" sz="900" b="1" dirty="0" smtClean="0">
              <a:latin typeface="メイリオ" panose="020B0604030504040204" pitchFamily="50" charset="-128"/>
              <a:ea typeface="メイリオ" panose="020B0604030504040204" pitchFamily="50" charset="-128"/>
            </a:endParaRPr>
          </a:p>
        </p:txBody>
      </p:sp>
      <p:sp>
        <p:nvSpPr>
          <p:cNvPr id="28" name="正方形/長方形 27"/>
          <p:cNvSpPr/>
          <p:nvPr/>
        </p:nvSpPr>
        <p:spPr>
          <a:xfrm>
            <a:off x="662229" y="2619750"/>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●よくある質問</a:t>
            </a:r>
            <a:endParaRPr lang="en-US" altLang="ja-JP" sz="900" b="1" dirty="0" smtClean="0">
              <a:latin typeface="メイリオ" panose="020B0604030504040204" pitchFamily="50" charset="-128"/>
              <a:ea typeface="メイリオ" panose="020B0604030504040204" pitchFamily="50" charset="-128"/>
            </a:endParaRPr>
          </a:p>
        </p:txBody>
      </p:sp>
      <p:sp>
        <p:nvSpPr>
          <p:cNvPr id="29" name="正方形/長方形 28"/>
          <p:cNvSpPr/>
          <p:nvPr/>
        </p:nvSpPr>
        <p:spPr>
          <a:xfrm>
            <a:off x="666784" y="2253007"/>
            <a:ext cx="877163" cy="230832"/>
          </a:xfrm>
          <a:prstGeom prst="rect">
            <a:avLst/>
          </a:prstGeom>
        </p:spPr>
        <p:txBody>
          <a:bodyPr wrap="none">
            <a:spAutoFit/>
          </a:bodyPr>
          <a:lstStyle/>
          <a:p>
            <a:r>
              <a:rPr lang="ja-JP" altLang="en-US" sz="900" u="sng" dirty="0" smtClean="0">
                <a:solidFill>
                  <a:srgbClr val="0070C0"/>
                </a:solidFill>
                <a:latin typeface="メイリオ" panose="020B0604030504040204" pitchFamily="50" charset="-128"/>
                <a:ea typeface="メイリオ" panose="020B0604030504040204" pitchFamily="50" charset="-128"/>
              </a:rPr>
              <a:t>ご案内を見る</a:t>
            </a:r>
            <a:endParaRPr lang="ja-JP" altLang="en-US" sz="900" u="sng" dirty="0">
              <a:solidFill>
                <a:srgbClr val="0070C0"/>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666784" y="2947275"/>
            <a:ext cx="3363281" cy="784830"/>
          </a:xfrm>
          <a:prstGeom prst="rect">
            <a:avLst/>
          </a:prstGeom>
        </p:spPr>
        <p:txBody>
          <a:bodyPr wrap="square">
            <a:spAutoFit/>
          </a:bodyPr>
          <a:lstStyle/>
          <a:p>
            <a:r>
              <a:rPr lang="ja-JP" altLang="en-US" sz="900" b="1" dirty="0">
                <a:latin typeface="メイリオ" panose="020B0604030504040204" pitchFamily="50" charset="-128"/>
                <a:ea typeface="メイリオ" panose="020B0604030504040204" pitchFamily="50" charset="-128"/>
              </a:rPr>
              <a:t>■</a:t>
            </a:r>
            <a:r>
              <a:rPr lang="ja-JP" altLang="en-US" sz="900" b="1" dirty="0" smtClean="0">
                <a:latin typeface="メイリオ" panose="020B0604030504040204" pitchFamily="50" charset="-128"/>
                <a:ea typeface="メイリオ" panose="020B0604030504040204" pitchFamily="50" charset="-128"/>
              </a:rPr>
              <a:t>質問内容</a:t>
            </a:r>
            <a:r>
              <a:rPr lang="ja-JP" altLang="en-US" sz="900" b="1" dirty="0">
                <a:latin typeface="メイリオ" panose="020B0604030504040204" pitchFamily="50" charset="-128"/>
                <a:ea typeface="メイリオ" panose="020B0604030504040204" pitchFamily="50" charset="-128"/>
              </a:rPr>
              <a:t>質問内容質問内容質問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endParaRPr lang="en-US" altLang="ja-JP" sz="900" b="1" dirty="0" smtClean="0">
              <a:latin typeface="メイリオ" panose="020B0604030504040204" pitchFamily="50" charset="-128"/>
              <a:ea typeface="メイリオ" panose="020B0604030504040204" pitchFamily="50" charset="-128"/>
            </a:endParaRPr>
          </a:p>
          <a:p>
            <a:endParaRPr lang="en-US" altLang="ja-JP" sz="900" b="1" dirty="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回答回答回答回答回答回答回答回答回答回答</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a:t>
            </a:r>
            <a:r>
              <a:rPr lang="ja-JP" altLang="en-US" sz="900" dirty="0">
                <a:latin typeface="メイリオ" panose="020B0604030504040204" pitchFamily="50" charset="-128"/>
                <a:ea typeface="メイリオ" panose="020B0604030504040204" pitchFamily="50" charset="-128"/>
              </a:rPr>
              <a:t>回答</a:t>
            </a:r>
          </a:p>
        </p:txBody>
      </p:sp>
      <p:sp>
        <p:nvSpPr>
          <p:cNvPr id="32" name="正方形/長方形 31"/>
          <p:cNvSpPr/>
          <p:nvPr/>
        </p:nvSpPr>
        <p:spPr>
          <a:xfrm>
            <a:off x="2094533"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33" name="正方形/長方形 32"/>
          <p:cNvSpPr/>
          <p:nvPr/>
        </p:nvSpPr>
        <p:spPr>
          <a:xfrm>
            <a:off x="1232529"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5104738" y="6042565"/>
            <a:ext cx="3627866" cy="338554"/>
          </a:xfrm>
          <a:prstGeom prst="rect">
            <a:avLst/>
          </a:prstGeom>
          <a:noFill/>
        </p:spPr>
        <p:txBody>
          <a:bodyPr wrap="square" rtlCol="0">
            <a:spAutoFit/>
          </a:bodyPr>
          <a:lstStyle/>
          <a:p>
            <a:r>
              <a:rPr lang="en-US" altLang="ja-JP" sz="1600" b="1" dirty="0" smtClean="0">
                <a:solidFill>
                  <a:srgbClr val="FF0000"/>
                </a:solidFill>
                <a:latin typeface="メイリオ" panose="020B0604030504040204" pitchFamily="50" charset="-128"/>
                <a:ea typeface="メイリオ" panose="020B0604030504040204" pitchFamily="50" charset="-128"/>
              </a:rPr>
              <a:t>※</a:t>
            </a:r>
            <a:r>
              <a:rPr lang="ja-JP" altLang="en-US" sz="1600" b="1" dirty="0" smtClean="0">
                <a:solidFill>
                  <a:srgbClr val="FF0000"/>
                </a:solidFill>
                <a:latin typeface="メイリオ" panose="020B0604030504040204" pitchFamily="50" charset="-128"/>
                <a:ea typeface="メイリオ" panose="020B0604030504040204" pitchFamily="50" charset="-128"/>
              </a:rPr>
              <a:t>１ページの静的なページを想定</a:t>
            </a:r>
            <a:endParaRPr lang="en-US" altLang="ja-JP" sz="1600" b="1" dirty="0" smtClean="0">
              <a:solidFill>
                <a:srgbClr val="FF0000"/>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715821" y="4287190"/>
            <a:ext cx="3189599" cy="392415"/>
          </a:xfrm>
          <a:prstGeom prst="rect">
            <a:avLst/>
          </a:prstGeom>
          <a:solidFill>
            <a:schemeClr val="bg2">
              <a:lumMod val="9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p:nvSpPr>
        <p:spPr>
          <a:xfrm>
            <a:off x="660164" y="3894775"/>
            <a:ext cx="3363281" cy="784830"/>
          </a:xfrm>
          <a:prstGeom prst="rect">
            <a:avLst/>
          </a:prstGeom>
        </p:spPr>
        <p:txBody>
          <a:bodyPr wrap="square">
            <a:spAutoFit/>
          </a:bodyPr>
          <a:lstStyle/>
          <a:p>
            <a:r>
              <a:rPr lang="ja-JP" altLang="en-US" sz="900" b="1" dirty="0">
                <a:latin typeface="メイリオ" panose="020B0604030504040204" pitchFamily="50" charset="-128"/>
                <a:ea typeface="メイリオ" panose="020B0604030504040204" pitchFamily="50" charset="-128"/>
              </a:rPr>
              <a:t>■</a:t>
            </a:r>
            <a:r>
              <a:rPr lang="ja-JP" altLang="en-US" sz="900" b="1" dirty="0" smtClean="0">
                <a:latin typeface="メイリオ" panose="020B0604030504040204" pitchFamily="50" charset="-128"/>
                <a:ea typeface="メイリオ" panose="020B0604030504040204" pitchFamily="50" charset="-128"/>
              </a:rPr>
              <a:t>質問内容</a:t>
            </a:r>
            <a:r>
              <a:rPr lang="ja-JP" altLang="en-US" sz="900" b="1" dirty="0">
                <a:latin typeface="メイリオ" panose="020B0604030504040204" pitchFamily="50" charset="-128"/>
                <a:ea typeface="メイリオ" panose="020B0604030504040204" pitchFamily="50" charset="-128"/>
              </a:rPr>
              <a:t>質問内容質問内容質問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endParaRPr lang="en-US" altLang="ja-JP" sz="900" b="1" dirty="0" smtClean="0">
              <a:latin typeface="メイリオ" panose="020B0604030504040204" pitchFamily="50" charset="-128"/>
              <a:ea typeface="メイリオ" panose="020B0604030504040204" pitchFamily="50" charset="-128"/>
            </a:endParaRPr>
          </a:p>
          <a:p>
            <a:endParaRPr lang="en-US" altLang="ja-JP" sz="900" b="1" dirty="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回答回答回答回答回答回答回答回答回答回答</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a:t>
            </a:r>
            <a:r>
              <a:rPr lang="ja-JP" altLang="en-US" sz="900" dirty="0">
                <a:latin typeface="メイリオ" panose="020B0604030504040204" pitchFamily="50" charset="-128"/>
                <a:ea typeface="メイリオ" panose="020B0604030504040204" pitchFamily="50" charset="-128"/>
              </a:rPr>
              <a:t>回答</a:t>
            </a:r>
          </a:p>
        </p:txBody>
      </p:sp>
      <p:sp>
        <p:nvSpPr>
          <p:cNvPr id="23" name="正方形/長方形 22"/>
          <p:cNvSpPr/>
          <p:nvPr/>
        </p:nvSpPr>
        <p:spPr>
          <a:xfrm>
            <a:off x="715821" y="5161800"/>
            <a:ext cx="3189599" cy="392415"/>
          </a:xfrm>
          <a:prstGeom prst="rect">
            <a:avLst/>
          </a:prstGeom>
          <a:solidFill>
            <a:schemeClr val="bg2">
              <a:lumMod val="9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660164" y="4769385"/>
            <a:ext cx="3363281" cy="784830"/>
          </a:xfrm>
          <a:prstGeom prst="rect">
            <a:avLst/>
          </a:prstGeom>
        </p:spPr>
        <p:txBody>
          <a:bodyPr wrap="square">
            <a:spAutoFit/>
          </a:bodyPr>
          <a:lstStyle/>
          <a:p>
            <a:r>
              <a:rPr lang="ja-JP" altLang="en-US" sz="900" b="1" dirty="0">
                <a:latin typeface="メイリオ" panose="020B0604030504040204" pitchFamily="50" charset="-128"/>
                <a:ea typeface="メイリオ" panose="020B0604030504040204" pitchFamily="50" charset="-128"/>
              </a:rPr>
              <a:t>■</a:t>
            </a:r>
            <a:r>
              <a:rPr lang="ja-JP" altLang="en-US" sz="900" b="1" dirty="0" smtClean="0">
                <a:latin typeface="メイリオ" panose="020B0604030504040204" pitchFamily="50" charset="-128"/>
                <a:ea typeface="メイリオ" panose="020B0604030504040204" pitchFamily="50" charset="-128"/>
              </a:rPr>
              <a:t>質問内容</a:t>
            </a:r>
            <a:r>
              <a:rPr lang="ja-JP" altLang="en-US" sz="900" b="1" dirty="0">
                <a:latin typeface="メイリオ" panose="020B0604030504040204" pitchFamily="50" charset="-128"/>
                <a:ea typeface="メイリオ" panose="020B0604030504040204" pitchFamily="50" charset="-128"/>
              </a:rPr>
              <a:t>質問内容質問内容質問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endParaRPr lang="en-US" altLang="ja-JP" sz="900" b="1" dirty="0" smtClean="0">
              <a:latin typeface="メイリオ" panose="020B0604030504040204" pitchFamily="50" charset="-128"/>
              <a:ea typeface="メイリオ" panose="020B0604030504040204" pitchFamily="50" charset="-128"/>
            </a:endParaRPr>
          </a:p>
          <a:p>
            <a:endParaRPr lang="en-US" altLang="ja-JP" sz="900" b="1" dirty="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回答回答回答回答回答回答回答回答回答回答</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a:t>
            </a:r>
            <a:r>
              <a:rPr lang="ja-JP" altLang="en-US" sz="900" dirty="0">
                <a:latin typeface="メイリオ" panose="020B0604030504040204" pitchFamily="50" charset="-128"/>
                <a:ea typeface="メイリオ" panose="020B0604030504040204" pitchFamily="50" charset="-128"/>
              </a:rPr>
              <a:t>回答</a:t>
            </a:r>
          </a:p>
        </p:txBody>
      </p:sp>
      <p:sp>
        <p:nvSpPr>
          <p:cNvPr id="25" name="正方形/長方形 24"/>
          <p:cNvSpPr/>
          <p:nvPr/>
        </p:nvSpPr>
        <p:spPr>
          <a:xfrm>
            <a:off x="715821" y="5988704"/>
            <a:ext cx="3189599" cy="392415"/>
          </a:xfrm>
          <a:prstGeom prst="rect">
            <a:avLst/>
          </a:prstGeom>
          <a:solidFill>
            <a:schemeClr val="bg2">
              <a:lumMod val="9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p:nvSpPr>
        <p:spPr>
          <a:xfrm>
            <a:off x="660164" y="5596289"/>
            <a:ext cx="3363281" cy="784830"/>
          </a:xfrm>
          <a:prstGeom prst="rect">
            <a:avLst/>
          </a:prstGeom>
        </p:spPr>
        <p:txBody>
          <a:bodyPr wrap="square">
            <a:spAutoFit/>
          </a:bodyPr>
          <a:lstStyle/>
          <a:p>
            <a:r>
              <a:rPr lang="ja-JP" altLang="en-US" sz="900" b="1" dirty="0">
                <a:latin typeface="メイリオ" panose="020B0604030504040204" pitchFamily="50" charset="-128"/>
                <a:ea typeface="メイリオ" panose="020B0604030504040204" pitchFamily="50" charset="-128"/>
              </a:rPr>
              <a:t>■</a:t>
            </a:r>
            <a:r>
              <a:rPr lang="ja-JP" altLang="en-US" sz="900" b="1" dirty="0" smtClean="0">
                <a:latin typeface="メイリオ" panose="020B0604030504040204" pitchFamily="50" charset="-128"/>
                <a:ea typeface="メイリオ" panose="020B0604030504040204" pitchFamily="50" charset="-128"/>
              </a:rPr>
              <a:t>質問内容</a:t>
            </a:r>
            <a:r>
              <a:rPr lang="ja-JP" altLang="en-US" sz="900" b="1" dirty="0">
                <a:latin typeface="メイリオ" panose="020B0604030504040204" pitchFamily="50" charset="-128"/>
                <a:ea typeface="メイリオ" panose="020B0604030504040204" pitchFamily="50" charset="-128"/>
              </a:rPr>
              <a:t>質問内容質問内容質問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r>
              <a:rPr lang="ja-JP" altLang="en-US" sz="900" b="1" dirty="0">
                <a:latin typeface="メイリオ" panose="020B0604030504040204" pitchFamily="50" charset="-128"/>
                <a:ea typeface="メイリオ" panose="020B0604030504040204" pitchFamily="50" charset="-128"/>
              </a:rPr>
              <a:t>質問内容質問</a:t>
            </a:r>
            <a:r>
              <a:rPr lang="ja-JP" altLang="en-US" sz="900" b="1" dirty="0" smtClean="0">
                <a:latin typeface="メイリオ" panose="020B0604030504040204" pitchFamily="50" charset="-128"/>
                <a:ea typeface="メイリオ" panose="020B0604030504040204" pitchFamily="50" charset="-128"/>
              </a:rPr>
              <a:t>内容</a:t>
            </a:r>
            <a:endParaRPr lang="en-US" altLang="ja-JP" sz="900" b="1" dirty="0" smtClean="0">
              <a:latin typeface="メイリオ" panose="020B0604030504040204" pitchFamily="50" charset="-128"/>
              <a:ea typeface="メイリオ" panose="020B0604030504040204" pitchFamily="50" charset="-128"/>
            </a:endParaRPr>
          </a:p>
          <a:p>
            <a:endParaRPr lang="en-US" altLang="ja-JP" sz="900" b="1" dirty="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回答回答回答回答回答回答回答回答回答回答</a:t>
            </a:r>
            <a:endParaRPr lang="en-US" altLang="ja-JP" sz="900" dirty="0" smtClean="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err="1" smtClean="0">
                <a:latin typeface="メイリオ" panose="020B0604030504040204" pitchFamily="50" charset="-128"/>
                <a:ea typeface="メイリオ" panose="020B0604030504040204" pitchFamily="50" charset="-128"/>
              </a:rPr>
              <a:t>回答回答</a:t>
            </a:r>
            <a:r>
              <a:rPr lang="ja-JP" altLang="en-US" sz="900" dirty="0" smtClean="0">
                <a:latin typeface="メイリオ" panose="020B0604030504040204" pitchFamily="50" charset="-128"/>
                <a:ea typeface="メイリオ" panose="020B0604030504040204" pitchFamily="50" charset="-128"/>
              </a:rPr>
              <a:t>回答回答回答回答回答回答回答回答回答</a:t>
            </a:r>
            <a:r>
              <a:rPr lang="ja-JP" altLang="en-US" sz="900" dirty="0">
                <a:latin typeface="メイリオ" panose="020B0604030504040204" pitchFamily="50" charset="-128"/>
                <a:ea typeface="メイリオ" panose="020B0604030504040204" pitchFamily="50" charset="-128"/>
              </a:rPr>
              <a:t>回答</a:t>
            </a:r>
          </a:p>
        </p:txBody>
      </p:sp>
      <p:cxnSp>
        <p:nvCxnSpPr>
          <p:cNvPr id="31" name="直線矢印コネクタ 30"/>
          <p:cNvCxnSpPr/>
          <p:nvPr/>
        </p:nvCxnSpPr>
        <p:spPr>
          <a:xfrm flipV="1">
            <a:off x="1647310" y="2336619"/>
            <a:ext cx="2682530" cy="457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正方形/長方形 33"/>
          <p:cNvSpPr/>
          <p:nvPr/>
        </p:nvSpPr>
        <p:spPr>
          <a:xfrm>
            <a:off x="4339594" y="2230140"/>
            <a:ext cx="1592079" cy="253916"/>
          </a:xfrm>
          <a:prstGeom prst="rect">
            <a:avLst/>
          </a:prstGeom>
        </p:spPr>
        <p:txBody>
          <a:bodyPr wrap="square">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rPr>
              <a:t>入会説明</a:t>
            </a:r>
            <a:r>
              <a:rPr lang="en-US" altLang="ja-JP" sz="1050" b="1" dirty="0" smtClean="0">
                <a:solidFill>
                  <a:srgbClr val="FF0000"/>
                </a:solidFill>
                <a:latin typeface="メイリオ" panose="020B0604030504040204" pitchFamily="50" charset="-128"/>
                <a:ea typeface="メイリオ" panose="020B0604030504040204" pitchFamily="50" charset="-128"/>
              </a:rPr>
              <a:t>PDF</a:t>
            </a:r>
            <a:r>
              <a:rPr lang="ja-JP" altLang="en-US" sz="1050" b="1" dirty="0" smtClean="0">
                <a:solidFill>
                  <a:srgbClr val="FF0000"/>
                </a:solidFill>
                <a:latin typeface="メイリオ" panose="020B0604030504040204" pitchFamily="50" charset="-128"/>
                <a:ea typeface="メイリオ" panose="020B0604030504040204" pitchFamily="50" charset="-128"/>
              </a:rPr>
              <a:t>を表示</a:t>
            </a:r>
            <a:endParaRPr lang="en-US" altLang="ja-JP" sz="1050" b="1" dirty="0" smtClean="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26847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サイトマップ（管理画面）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19</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正方形/長方形 19"/>
          <p:cNvSpPr/>
          <p:nvPr/>
        </p:nvSpPr>
        <p:spPr>
          <a:xfrm>
            <a:off x="233382" y="989212"/>
            <a:ext cx="970500" cy="185440"/>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800" b="1" dirty="0" smtClean="0">
                <a:latin typeface="メイリオ" pitchFamily="50" charset="-128"/>
                <a:ea typeface="メイリオ" pitchFamily="50" charset="-128"/>
                <a:cs typeface="メイリオ" pitchFamily="50" charset="-128"/>
              </a:rPr>
              <a:t>スタッフログイン</a:t>
            </a:r>
          </a:p>
        </p:txBody>
      </p:sp>
      <p:sp>
        <p:nvSpPr>
          <p:cNvPr id="21" name="正方形/長方形 20"/>
          <p:cNvSpPr/>
          <p:nvPr/>
        </p:nvSpPr>
        <p:spPr>
          <a:xfrm>
            <a:off x="850277" y="1235790"/>
            <a:ext cx="1119080" cy="199580"/>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800" b="1" dirty="0" smtClean="0">
                <a:latin typeface="メイリオ" pitchFamily="50" charset="-128"/>
                <a:ea typeface="メイリオ" pitchFamily="50" charset="-128"/>
                <a:cs typeface="メイリオ" pitchFamily="50" charset="-128"/>
              </a:rPr>
              <a:t>管理画面</a:t>
            </a:r>
            <a:r>
              <a:rPr lang="en-US" altLang="ja-JP" sz="800" b="1" dirty="0" smtClean="0">
                <a:latin typeface="メイリオ" pitchFamily="50" charset="-128"/>
                <a:ea typeface="メイリオ" pitchFamily="50" charset="-128"/>
                <a:cs typeface="メイリオ" pitchFamily="50" charset="-128"/>
              </a:rPr>
              <a:t>TOP</a:t>
            </a:r>
          </a:p>
        </p:txBody>
      </p:sp>
      <p:cxnSp>
        <p:nvCxnSpPr>
          <p:cNvPr id="22" name="カギ線コネクタ 21"/>
          <p:cNvCxnSpPr>
            <a:stCxn id="21" idx="2"/>
            <a:endCxn id="23" idx="1"/>
          </p:cNvCxnSpPr>
          <p:nvPr/>
        </p:nvCxnSpPr>
        <p:spPr>
          <a:xfrm rot="16200000" flipH="1">
            <a:off x="1185636" y="1659551"/>
            <a:ext cx="590838" cy="14247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1552293" y="1947771"/>
            <a:ext cx="692866" cy="156873"/>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会員一覧</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26" name="カギ線コネクタ 25"/>
          <p:cNvCxnSpPr>
            <a:stCxn id="21" idx="2"/>
            <a:endCxn id="27" idx="1"/>
          </p:cNvCxnSpPr>
          <p:nvPr/>
        </p:nvCxnSpPr>
        <p:spPr>
          <a:xfrm rot="16200000" flipH="1">
            <a:off x="741485" y="2103701"/>
            <a:ext cx="1472797" cy="13613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545950" y="2836574"/>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コーチ・出欠管理</a:t>
            </a:r>
          </a:p>
        </p:txBody>
      </p:sp>
      <p:cxnSp>
        <p:nvCxnSpPr>
          <p:cNvPr id="30" name="カギ線コネクタ 29"/>
          <p:cNvCxnSpPr>
            <a:stCxn id="21" idx="2"/>
            <a:endCxn id="31" idx="1"/>
          </p:cNvCxnSpPr>
          <p:nvPr/>
        </p:nvCxnSpPr>
        <p:spPr>
          <a:xfrm rot="16200000" flipH="1">
            <a:off x="421040" y="2424147"/>
            <a:ext cx="2109992" cy="1324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542255" y="3473769"/>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通知メール文言設定</a:t>
            </a:r>
          </a:p>
        </p:txBody>
      </p:sp>
      <p:sp>
        <p:nvSpPr>
          <p:cNvPr id="32" name="正方形/長方形 31"/>
          <p:cNvSpPr/>
          <p:nvPr/>
        </p:nvSpPr>
        <p:spPr>
          <a:xfrm>
            <a:off x="1543328" y="3245259"/>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従業員アカウント一覧</a:t>
            </a:r>
          </a:p>
        </p:txBody>
      </p:sp>
      <p:cxnSp>
        <p:nvCxnSpPr>
          <p:cNvPr id="33" name="カギ線コネクタ 32"/>
          <p:cNvCxnSpPr>
            <a:stCxn id="21" idx="2"/>
            <a:endCxn id="32" idx="1"/>
          </p:cNvCxnSpPr>
          <p:nvPr/>
        </p:nvCxnSpPr>
        <p:spPr>
          <a:xfrm rot="16200000" flipH="1">
            <a:off x="535831" y="2309355"/>
            <a:ext cx="1881482" cy="13351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2927232" y="3470314"/>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smtClean="0">
                <a:latin typeface="メイリオ" pitchFamily="50" charset="-128"/>
                <a:ea typeface="メイリオ" pitchFamily="50" charset="-128"/>
                <a:cs typeface="メイリオ" pitchFamily="50" charset="-128"/>
              </a:rPr>
              <a:t>従業員アカウント詳細</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35" name="カギ線コネクタ 34"/>
          <p:cNvCxnSpPr>
            <a:stCxn id="32" idx="3"/>
            <a:endCxn id="34" idx="1"/>
          </p:cNvCxnSpPr>
          <p:nvPr/>
        </p:nvCxnSpPr>
        <p:spPr>
          <a:xfrm>
            <a:off x="2662408" y="3316852"/>
            <a:ext cx="264824" cy="22505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1542254" y="3040672"/>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契約変更申請一覧</a:t>
            </a:r>
          </a:p>
        </p:txBody>
      </p:sp>
      <p:cxnSp>
        <p:nvCxnSpPr>
          <p:cNvPr id="41" name="カギ線コネクタ 40"/>
          <p:cNvCxnSpPr>
            <a:stCxn id="21" idx="2"/>
            <a:endCxn id="38" idx="1"/>
          </p:cNvCxnSpPr>
          <p:nvPr/>
        </p:nvCxnSpPr>
        <p:spPr>
          <a:xfrm rot="16200000" flipH="1">
            <a:off x="637588" y="2207598"/>
            <a:ext cx="1676895" cy="1324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2927232" y="324525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従業員アカウント新規追加</a:t>
            </a:r>
          </a:p>
        </p:txBody>
      </p:sp>
      <p:cxnSp>
        <p:nvCxnSpPr>
          <p:cNvPr id="46" name="カギ線コネクタ 45"/>
          <p:cNvCxnSpPr>
            <a:stCxn id="21" idx="2"/>
            <a:endCxn id="47" idx="1"/>
          </p:cNvCxnSpPr>
          <p:nvPr/>
        </p:nvCxnSpPr>
        <p:spPr>
          <a:xfrm rot="16200000" flipH="1">
            <a:off x="1412978" y="1432209"/>
            <a:ext cx="129812" cy="1361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1545951" y="1493589"/>
            <a:ext cx="955625"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新規ネット申込一覧</a:t>
            </a:r>
          </a:p>
        </p:txBody>
      </p:sp>
      <p:sp>
        <p:nvSpPr>
          <p:cNvPr id="49" name="正方形/長方形 48"/>
          <p:cNvSpPr/>
          <p:nvPr/>
        </p:nvSpPr>
        <p:spPr>
          <a:xfrm>
            <a:off x="2235117" y="1715537"/>
            <a:ext cx="421096" cy="143184"/>
          </a:xfrm>
          <a:prstGeom prst="rect">
            <a:avLst/>
          </a:prstGeom>
          <a:solidFill>
            <a:schemeClr val="accent3">
              <a:lumMod val="60000"/>
              <a:lumOff val="40000"/>
            </a:schemeClr>
          </a:solidFill>
          <a:ln>
            <a:solidFill>
              <a:schemeClr val="tx1"/>
            </a:solidFill>
          </a:ln>
        </p:spPr>
        <p:txBody>
          <a:bodyPr wrap="square" lIns="0" tIns="36000" rIns="0" bIns="0" rtlCol="0" anchor="ctr">
            <a:normAutofit/>
          </a:bodyPr>
          <a:lstStyle/>
          <a:p>
            <a:pPr algn="ctr"/>
            <a:r>
              <a:rPr lang="ja-JP" altLang="en-US" sz="600" b="1" dirty="0">
                <a:latin typeface="メイリオ" pitchFamily="50" charset="-128"/>
                <a:ea typeface="メイリオ" pitchFamily="50" charset="-128"/>
                <a:cs typeface="メイリオ" pitchFamily="50" charset="-128"/>
              </a:rPr>
              <a:t>お申込み</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50" name="カギ線コネクタ 49"/>
          <p:cNvCxnSpPr>
            <a:stCxn id="47" idx="2"/>
            <a:endCxn id="49" idx="1"/>
          </p:cNvCxnSpPr>
          <p:nvPr/>
        </p:nvCxnSpPr>
        <p:spPr>
          <a:xfrm rot="16200000" flipH="1">
            <a:off x="2054263" y="1606274"/>
            <a:ext cx="150355" cy="21135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2853752" y="1950580"/>
            <a:ext cx="872175" cy="156873"/>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smtClean="0">
                <a:latin typeface="メイリオ" pitchFamily="50" charset="-128"/>
                <a:ea typeface="メイリオ" pitchFamily="50" charset="-128"/>
                <a:cs typeface="メイリオ" pitchFamily="50" charset="-128"/>
              </a:rPr>
              <a:t>会員詳細・</a:t>
            </a:r>
            <a:r>
              <a:rPr kumimoji="1" lang="ja-JP" altLang="en-US" sz="600" b="1" dirty="0" smtClean="0">
                <a:latin typeface="メイリオ" pitchFamily="50" charset="-128"/>
                <a:ea typeface="メイリオ" pitchFamily="50" charset="-128"/>
                <a:cs typeface="メイリオ" pitchFamily="50" charset="-128"/>
              </a:rPr>
              <a:t>編集</a:t>
            </a:r>
          </a:p>
        </p:txBody>
      </p:sp>
      <p:sp>
        <p:nvSpPr>
          <p:cNvPr id="53" name="正方形/長方形 52"/>
          <p:cNvSpPr/>
          <p:nvPr/>
        </p:nvSpPr>
        <p:spPr>
          <a:xfrm>
            <a:off x="1550946" y="2205004"/>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en-US" altLang="ja-JP" sz="600" b="1" dirty="0" smtClean="0">
                <a:latin typeface="メイリオ" pitchFamily="50" charset="-128"/>
                <a:ea typeface="メイリオ" pitchFamily="50" charset="-128"/>
                <a:cs typeface="メイリオ" pitchFamily="50" charset="-128"/>
              </a:rPr>
              <a:t>IC</a:t>
            </a:r>
            <a:r>
              <a:rPr lang="ja-JP" altLang="en-US" sz="600" b="1" dirty="0" smtClean="0">
                <a:latin typeface="メイリオ" pitchFamily="50" charset="-128"/>
                <a:ea typeface="メイリオ" pitchFamily="50" charset="-128"/>
                <a:cs typeface="メイリオ" pitchFamily="50" charset="-128"/>
              </a:rPr>
              <a:t>カード・入退館管理</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54" name="カギ線コネクタ 53"/>
          <p:cNvCxnSpPr>
            <a:stCxn id="21" idx="2"/>
            <a:endCxn id="53" idx="1"/>
          </p:cNvCxnSpPr>
          <p:nvPr/>
        </p:nvCxnSpPr>
        <p:spPr>
          <a:xfrm rot="16200000" flipH="1">
            <a:off x="1059768" y="1785418"/>
            <a:ext cx="841227" cy="1411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2924479" y="3042175"/>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契約変更申請承認</a:t>
            </a:r>
          </a:p>
        </p:txBody>
      </p:sp>
      <p:sp>
        <p:nvSpPr>
          <p:cNvPr id="65" name="正方形/長方形 64"/>
          <p:cNvSpPr/>
          <p:nvPr/>
        </p:nvSpPr>
        <p:spPr>
          <a:xfrm>
            <a:off x="10850" y="598964"/>
            <a:ext cx="3185487"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■管理画面（運営・管理者）</a:t>
            </a:r>
            <a:endParaRPr lang="ja-JP" altLang="en-US" b="1" dirty="0">
              <a:latin typeface="メイリオ" panose="020B0604030504040204" pitchFamily="50" charset="-128"/>
              <a:ea typeface="メイリオ" panose="020B0604030504040204" pitchFamily="50" charset="-128"/>
            </a:endParaRPr>
          </a:p>
        </p:txBody>
      </p:sp>
      <p:sp>
        <p:nvSpPr>
          <p:cNvPr id="67" name="正方形/長方形 66"/>
          <p:cNvSpPr/>
          <p:nvPr/>
        </p:nvSpPr>
        <p:spPr>
          <a:xfrm>
            <a:off x="2928542" y="2834890"/>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コーチ・テスト結果記入</a:t>
            </a:r>
          </a:p>
        </p:txBody>
      </p:sp>
      <p:cxnSp>
        <p:nvCxnSpPr>
          <p:cNvPr id="69" name="カギ線コネクタ 68"/>
          <p:cNvCxnSpPr>
            <a:stCxn id="21" idx="2"/>
            <a:endCxn id="49" idx="1"/>
          </p:cNvCxnSpPr>
          <p:nvPr/>
        </p:nvCxnSpPr>
        <p:spPr>
          <a:xfrm rot="16200000" flipH="1">
            <a:off x="1646588" y="1198599"/>
            <a:ext cx="351759" cy="8253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2844205" y="1715718"/>
            <a:ext cx="421096" cy="143184"/>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入会説明</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77" name="カギ線コネクタ 76"/>
          <p:cNvCxnSpPr>
            <a:stCxn id="20" idx="2"/>
            <a:endCxn id="21" idx="1"/>
          </p:cNvCxnSpPr>
          <p:nvPr/>
        </p:nvCxnSpPr>
        <p:spPr>
          <a:xfrm rot="16200000" flipH="1">
            <a:off x="703990" y="1189293"/>
            <a:ext cx="160928" cy="13164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3467418" y="1721920"/>
            <a:ext cx="421096" cy="143184"/>
          </a:xfrm>
          <a:prstGeom prst="rect">
            <a:avLst/>
          </a:prstGeom>
          <a:solidFill>
            <a:schemeClr val="accent3">
              <a:lumMod val="60000"/>
              <a:lumOff val="40000"/>
            </a:schemeClr>
          </a:solidFill>
          <a:ln>
            <a:solidFill>
              <a:schemeClr val="tx1"/>
            </a:solidFill>
          </a:ln>
        </p:spPr>
        <p:txBody>
          <a:bodyPr wrap="square" lIns="0" tIns="36000" rIns="0" bIns="0" rtlCol="0" anchor="ctr">
            <a:normAutofit/>
          </a:bodyPr>
          <a:lstStyle/>
          <a:p>
            <a:pPr algn="ctr"/>
            <a:r>
              <a:rPr lang="ja-JP" altLang="en-US" sz="600" b="1" dirty="0">
                <a:latin typeface="メイリオ" pitchFamily="50" charset="-128"/>
                <a:ea typeface="メイリオ" pitchFamily="50" charset="-128"/>
                <a:cs typeface="メイリオ" pitchFamily="50" charset="-128"/>
              </a:rPr>
              <a:t>誓約書</a:t>
            </a:r>
            <a:endParaRPr kumimoji="1" lang="ja-JP" altLang="en-US" sz="600" b="1" dirty="0" smtClean="0">
              <a:latin typeface="メイリオ" pitchFamily="50" charset="-128"/>
              <a:ea typeface="メイリオ" pitchFamily="50" charset="-128"/>
              <a:cs typeface="メイリオ" pitchFamily="50" charset="-128"/>
            </a:endParaRPr>
          </a:p>
        </p:txBody>
      </p:sp>
      <p:sp>
        <p:nvSpPr>
          <p:cNvPr id="70" name="テキスト ボックス 69"/>
          <p:cNvSpPr txBox="1"/>
          <p:nvPr/>
        </p:nvSpPr>
        <p:spPr>
          <a:xfrm>
            <a:off x="2519442" y="1449276"/>
            <a:ext cx="2222235" cy="246221"/>
          </a:xfrm>
          <a:prstGeom prst="rect">
            <a:avLst/>
          </a:prstGeom>
          <a:noFill/>
        </p:spPr>
        <p:txBody>
          <a:bodyPr wrap="square" rtlCol="0">
            <a:spAutoFit/>
          </a:bodyPr>
          <a:lstStyle/>
          <a:p>
            <a:r>
              <a:rPr lang="en-US" altLang="ja-JP" sz="1000" b="1" dirty="0" smtClean="0">
                <a:solidFill>
                  <a:schemeClr val="accent3">
                    <a:lumMod val="50000"/>
                  </a:schemeClr>
                </a:solidFill>
                <a:latin typeface="メイリオ" panose="020B0604030504040204" pitchFamily="50" charset="-128"/>
                <a:ea typeface="メイリオ" panose="020B0604030504040204" pitchFamily="50" charset="-128"/>
              </a:rPr>
              <a:t>※</a:t>
            </a:r>
            <a:r>
              <a:rPr lang="ja-JP" altLang="en-US" sz="1000" b="1" dirty="0" smtClean="0">
                <a:solidFill>
                  <a:schemeClr val="accent3">
                    <a:lumMod val="50000"/>
                  </a:schemeClr>
                </a:solidFill>
                <a:latin typeface="メイリオ" panose="020B0604030504040204" pitchFamily="50" charset="-128"/>
                <a:ea typeface="メイリオ" panose="020B0604030504040204" pitchFamily="50" charset="-128"/>
              </a:rPr>
              <a:t>新規入会者への提示・操作画面</a:t>
            </a:r>
            <a:endParaRPr lang="en-US" altLang="ja-JP" sz="600" b="1" dirty="0">
              <a:solidFill>
                <a:schemeClr val="accent3">
                  <a:lumMod val="50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1544048" y="4320810"/>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緊急お知らせメール送信履歴</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82" name="カギ線コネクタ 81"/>
          <p:cNvCxnSpPr>
            <a:stCxn id="21" idx="2"/>
            <a:endCxn id="75" idx="1"/>
          </p:cNvCxnSpPr>
          <p:nvPr/>
        </p:nvCxnSpPr>
        <p:spPr>
          <a:xfrm rot="16200000" flipH="1">
            <a:off x="-1584" y="2846770"/>
            <a:ext cx="2957033" cy="1342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4080904" y="1722084"/>
            <a:ext cx="842192"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お支払い金額表示</a:t>
            </a:r>
          </a:p>
        </p:txBody>
      </p:sp>
      <p:cxnSp>
        <p:nvCxnSpPr>
          <p:cNvPr id="102" name="カギ線コネクタ 101"/>
          <p:cNvCxnSpPr>
            <a:stCxn id="21" idx="2"/>
            <a:endCxn id="104" idx="1"/>
          </p:cNvCxnSpPr>
          <p:nvPr/>
        </p:nvCxnSpPr>
        <p:spPr>
          <a:xfrm rot="16200000" flipH="1">
            <a:off x="214741" y="2630446"/>
            <a:ext cx="2524976" cy="13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1544641" y="388875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マイページお知らせ設定</a:t>
            </a:r>
          </a:p>
        </p:txBody>
      </p:sp>
      <p:sp>
        <p:nvSpPr>
          <p:cNvPr id="73" name="正方形/長方形 72"/>
          <p:cNvSpPr/>
          <p:nvPr/>
        </p:nvSpPr>
        <p:spPr>
          <a:xfrm>
            <a:off x="2933690" y="4314409"/>
            <a:ext cx="808934" cy="155509"/>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メール新規作成</a:t>
            </a:r>
          </a:p>
        </p:txBody>
      </p:sp>
      <p:sp>
        <p:nvSpPr>
          <p:cNvPr id="76" name="正方形/長方形 75"/>
          <p:cNvSpPr/>
          <p:nvPr/>
        </p:nvSpPr>
        <p:spPr>
          <a:xfrm>
            <a:off x="3959638" y="4324477"/>
            <a:ext cx="669607" cy="136534"/>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メール送信確認</a:t>
            </a:r>
          </a:p>
        </p:txBody>
      </p:sp>
      <p:cxnSp>
        <p:nvCxnSpPr>
          <p:cNvPr id="79" name="カギ線コネクタ 78"/>
          <p:cNvCxnSpPr>
            <a:stCxn id="21" idx="2"/>
            <a:endCxn id="81" idx="1"/>
          </p:cNvCxnSpPr>
          <p:nvPr/>
        </p:nvCxnSpPr>
        <p:spPr>
          <a:xfrm rot="16200000" flipH="1">
            <a:off x="-125345" y="2970532"/>
            <a:ext cx="3202058" cy="1317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1541551" y="4564504"/>
            <a:ext cx="1113510" cy="145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マスターデータ管理</a:t>
            </a:r>
          </a:p>
        </p:txBody>
      </p:sp>
      <p:cxnSp>
        <p:nvCxnSpPr>
          <p:cNvPr id="17" name="直線矢印コネクタ 16"/>
          <p:cNvCxnSpPr>
            <a:stCxn id="49" idx="3"/>
            <a:endCxn id="72" idx="1"/>
          </p:cNvCxnSpPr>
          <p:nvPr/>
        </p:nvCxnSpPr>
        <p:spPr>
          <a:xfrm>
            <a:off x="2656213" y="1787129"/>
            <a:ext cx="187992" cy="181"/>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a:stCxn id="72" idx="3"/>
            <a:endCxn id="80" idx="1"/>
          </p:cNvCxnSpPr>
          <p:nvPr/>
        </p:nvCxnSpPr>
        <p:spPr>
          <a:xfrm>
            <a:off x="3265301" y="1787310"/>
            <a:ext cx="202117" cy="620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p:cNvCxnSpPr>
            <a:stCxn id="80" idx="3"/>
            <a:endCxn id="85" idx="1"/>
          </p:cNvCxnSpPr>
          <p:nvPr/>
        </p:nvCxnSpPr>
        <p:spPr>
          <a:xfrm>
            <a:off x="3888514" y="1793512"/>
            <a:ext cx="192390" cy="165"/>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8" name="直線矢印コネクタ 97"/>
          <p:cNvCxnSpPr>
            <a:stCxn id="23" idx="3"/>
            <a:endCxn id="51" idx="1"/>
          </p:cNvCxnSpPr>
          <p:nvPr/>
        </p:nvCxnSpPr>
        <p:spPr>
          <a:xfrm>
            <a:off x="2245159" y="2026208"/>
            <a:ext cx="608593" cy="2809"/>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a:stCxn id="27" idx="3"/>
            <a:endCxn id="67" idx="1"/>
          </p:cNvCxnSpPr>
          <p:nvPr/>
        </p:nvCxnSpPr>
        <p:spPr>
          <a:xfrm flipV="1">
            <a:off x="2665030" y="2906483"/>
            <a:ext cx="263512" cy="1684"/>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a:stCxn id="38" idx="3"/>
            <a:endCxn id="63" idx="1"/>
          </p:cNvCxnSpPr>
          <p:nvPr/>
        </p:nvCxnSpPr>
        <p:spPr>
          <a:xfrm>
            <a:off x="2661334" y="3112265"/>
            <a:ext cx="263145" cy="150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線矢印コネクタ 113"/>
          <p:cNvCxnSpPr>
            <a:stCxn id="73" idx="3"/>
            <a:endCxn id="76" idx="1"/>
          </p:cNvCxnSpPr>
          <p:nvPr/>
        </p:nvCxnSpPr>
        <p:spPr>
          <a:xfrm>
            <a:off x="3742624" y="4392164"/>
            <a:ext cx="217014" cy="580"/>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a:xfrm>
            <a:off x="2941406" y="4948078"/>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クラスマスター</a:t>
            </a:r>
          </a:p>
        </p:txBody>
      </p:sp>
      <p:sp>
        <p:nvSpPr>
          <p:cNvPr id="119" name="正方形/長方形 118"/>
          <p:cNvSpPr/>
          <p:nvPr/>
        </p:nvSpPr>
        <p:spPr>
          <a:xfrm>
            <a:off x="2938568" y="5334059"/>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a:latin typeface="メイリオ" pitchFamily="50" charset="-128"/>
                <a:ea typeface="メイリオ" pitchFamily="50" charset="-128"/>
                <a:cs typeface="メイリオ" pitchFamily="50" charset="-128"/>
              </a:rPr>
              <a:t>バス停</a:t>
            </a:r>
            <a:r>
              <a:rPr kumimoji="1" lang="ja-JP" altLang="en-US" sz="600" b="1" dirty="0" smtClean="0">
                <a:latin typeface="メイリオ" pitchFamily="50" charset="-128"/>
                <a:ea typeface="メイリオ" pitchFamily="50" charset="-128"/>
                <a:cs typeface="メイリオ" pitchFamily="50" charset="-128"/>
              </a:rPr>
              <a:t>マスター</a:t>
            </a:r>
          </a:p>
        </p:txBody>
      </p:sp>
      <p:sp>
        <p:nvSpPr>
          <p:cNvPr id="120" name="正方形/長方形 119"/>
          <p:cNvSpPr/>
          <p:nvPr/>
        </p:nvSpPr>
        <p:spPr>
          <a:xfrm>
            <a:off x="2941406" y="5682575"/>
            <a:ext cx="806825" cy="251063"/>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バスコース</a:t>
            </a:r>
            <a:r>
              <a:rPr kumimoji="1" lang="ja-JP" altLang="en-US" sz="600" b="1" dirty="0" smtClean="0">
                <a:latin typeface="メイリオ" pitchFamily="50" charset="-128"/>
                <a:ea typeface="メイリオ" pitchFamily="50" charset="-128"/>
                <a:cs typeface="メイリオ" pitchFamily="50" charset="-128"/>
              </a:rPr>
              <a:t>マスター</a:t>
            </a:r>
            <a:endParaRPr kumimoji="1" lang="en-US" altLang="ja-JP" sz="600" b="1" dirty="0" smtClean="0">
              <a:latin typeface="メイリオ" pitchFamily="50" charset="-128"/>
              <a:ea typeface="メイリオ" pitchFamily="50" charset="-128"/>
              <a:cs typeface="メイリオ" pitchFamily="50" charset="-128"/>
            </a:endParaRPr>
          </a:p>
          <a:p>
            <a:pPr algn="ctr"/>
            <a:r>
              <a:rPr lang="ja-JP" altLang="en-US" sz="600" b="1" dirty="0" smtClean="0">
                <a:latin typeface="メイリオ" pitchFamily="50" charset="-128"/>
                <a:ea typeface="メイリオ" pitchFamily="50" charset="-128"/>
                <a:cs typeface="メイリオ" pitchFamily="50" charset="-128"/>
              </a:rPr>
              <a:t>（ルート設定）</a:t>
            </a:r>
            <a:endParaRPr kumimoji="1" lang="ja-JP" altLang="en-US" sz="600" b="1" dirty="0" smtClean="0">
              <a:latin typeface="メイリオ" pitchFamily="50" charset="-128"/>
              <a:ea typeface="メイリオ" pitchFamily="50" charset="-128"/>
              <a:cs typeface="メイリオ" pitchFamily="50" charset="-128"/>
            </a:endParaRPr>
          </a:p>
        </p:txBody>
      </p:sp>
      <p:sp>
        <p:nvSpPr>
          <p:cNvPr id="121" name="正方形/長方形 120"/>
          <p:cNvSpPr/>
          <p:nvPr/>
        </p:nvSpPr>
        <p:spPr>
          <a:xfrm>
            <a:off x="3963424" y="4964807"/>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122" name="正方形/長方形 121"/>
          <p:cNvSpPr/>
          <p:nvPr/>
        </p:nvSpPr>
        <p:spPr>
          <a:xfrm>
            <a:off x="3960895" y="5115630"/>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sp>
        <p:nvSpPr>
          <p:cNvPr id="123" name="正方形/長方形 122"/>
          <p:cNvSpPr/>
          <p:nvPr/>
        </p:nvSpPr>
        <p:spPr>
          <a:xfrm>
            <a:off x="3963411" y="5356796"/>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124" name="正方形/長方形 123"/>
          <p:cNvSpPr/>
          <p:nvPr/>
        </p:nvSpPr>
        <p:spPr>
          <a:xfrm>
            <a:off x="3960882" y="5516584"/>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sp>
        <p:nvSpPr>
          <p:cNvPr id="125" name="正方形/長方形 124"/>
          <p:cNvSpPr/>
          <p:nvPr/>
        </p:nvSpPr>
        <p:spPr>
          <a:xfrm>
            <a:off x="3963411" y="5757611"/>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126" name="正方形/長方形 125"/>
          <p:cNvSpPr/>
          <p:nvPr/>
        </p:nvSpPr>
        <p:spPr>
          <a:xfrm>
            <a:off x="3966872" y="5932727"/>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127" name="直線矢印コネクタ 126"/>
          <p:cNvCxnSpPr>
            <a:stCxn id="118" idx="3"/>
            <a:endCxn id="121" idx="1"/>
          </p:cNvCxnSpPr>
          <p:nvPr/>
        </p:nvCxnSpPr>
        <p:spPr>
          <a:xfrm flipV="1">
            <a:off x="3748231" y="5020731"/>
            <a:ext cx="215193" cy="271"/>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9" name="直線矢印コネクタ 128"/>
          <p:cNvCxnSpPr>
            <a:stCxn id="119" idx="3"/>
            <a:endCxn id="123" idx="1"/>
          </p:cNvCxnSpPr>
          <p:nvPr/>
        </p:nvCxnSpPr>
        <p:spPr>
          <a:xfrm>
            <a:off x="3745393" y="5406983"/>
            <a:ext cx="218018" cy="5737"/>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直線矢印コネクタ 131"/>
          <p:cNvCxnSpPr>
            <a:stCxn id="120" idx="3"/>
            <a:endCxn id="125" idx="1"/>
          </p:cNvCxnSpPr>
          <p:nvPr/>
        </p:nvCxnSpPr>
        <p:spPr>
          <a:xfrm>
            <a:off x="3748231" y="5808107"/>
            <a:ext cx="215180" cy="5428"/>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カギ線コネクタ 134"/>
          <p:cNvCxnSpPr>
            <a:stCxn id="118" idx="3"/>
            <a:endCxn id="122" idx="1"/>
          </p:cNvCxnSpPr>
          <p:nvPr/>
        </p:nvCxnSpPr>
        <p:spPr>
          <a:xfrm>
            <a:off x="3748231" y="5021002"/>
            <a:ext cx="212664" cy="15055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カギ線コネクタ 139"/>
          <p:cNvCxnSpPr>
            <a:stCxn id="119" idx="3"/>
            <a:endCxn id="124" idx="1"/>
          </p:cNvCxnSpPr>
          <p:nvPr/>
        </p:nvCxnSpPr>
        <p:spPr>
          <a:xfrm>
            <a:off x="3745393" y="5406983"/>
            <a:ext cx="215489" cy="1655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カギ線コネクタ 140"/>
          <p:cNvCxnSpPr>
            <a:stCxn id="120" idx="3"/>
            <a:endCxn id="126" idx="1"/>
          </p:cNvCxnSpPr>
          <p:nvPr/>
        </p:nvCxnSpPr>
        <p:spPr>
          <a:xfrm>
            <a:off x="3748231" y="5808107"/>
            <a:ext cx="218641" cy="18054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3961451" y="4582434"/>
            <a:ext cx="332990" cy="111023"/>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145" name="正方形/長方形 144"/>
          <p:cNvSpPr/>
          <p:nvPr/>
        </p:nvSpPr>
        <p:spPr>
          <a:xfrm>
            <a:off x="3966873" y="4741398"/>
            <a:ext cx="317169" cy="11184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146" name="カギ線コネクタ 145"/>
          <p:cNvCxnSpPr>
            <a:stCxn id="270" idx="3"/>
            <a:endCxn id="145" idx="1"/>
          </p:cNvCxnSpPr>
          <p:nvPr/>
        </p:nvCxnSpPr>
        <p:spPr>
          <a:xfrm>
            <a:off x="3737880" y="4637428"/>
            <a:ext cx="228993" cy="1598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a:stCxn id="270" idx="3"/>
            <a:endCxn id="144" idx="1"/>
          </p:cNvCxnSpPr>
          <p:nvPr/>
        </p:nvCxnSpPr>
        <p:spPr>
          <a:xfrm>
            <a:off x="3737880" y="4637428"/>
            <a:ext cx="223571" cy="518"/>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2" name="カギ線コネクタ 151"/>
          <p:cNvCxnSpPr>
            <a:stCxn id="81" idx="3"/>
            <a:endCxn id="118" idx="1"/>
          </p:cNvCxnSpPr>
          <p:nvPr/>
        </p:nvCxnSpPr>
        <p:spPr>
          <a:xfrm>
            <a:off x="2655061" y="4637428"/>
            <a:ext cx="286345" cy="3835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カギ線コネクタ 154"/>
          <p:cNvCxnSpPr>
            <a:stCxn id="81" idx="3"/>
            <a:endCxn id="119" idx="1"/>
          </p:cNvCxnSpPr>
          <p:nvPr/>
        </p:nvCxnSpPr>
        <p:spPr>
          <a:xfrm>
            <a:off x="2655061" y="4637428"/>
            <a:ext cx="283507" cy="76955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カギ線コネクタ 157"/>
          <p:cNvCxnSpPr>
            <a:stCxn id="81" idx="3"/>
            <a:endCxn id="120" idx="1"/>
          </p:cNvCxnSpPr>
          <p:nvPr/>
        </p:nvCxnSpPr>
        <p:spPr>
          <a:xfrm>
            <a:off x="2655061" y="4637428"/>
            <a:ext cx="286345" cy="117067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a:stCxn id="32" idx="3"/>
            <a:endCxn id="44" idx="1"/>
          </p:cNvCxnSpPr>
          <p:nvPr/>
        </p:nvCxnSpPr>
        <p:spPr>
          <a:xfrm flipV="1">
            <a:off x="2662408" y="3316851"/>
            <a:ext cx="264824" cy="1"/>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0" name="直線矢印コネクタ 169"/>
          <p:cNvCxnSpPr>
            <a:stCxn id="75" idx="3"/>
            <a:endCxn id="73" idx="1"/>
          </p:cNvCxnSpPr>
          <p:nvPr/>
        </p:nvCxnSpPr>
        <p:spPr>
          <a:xfrm flipV="1">
            <a:off x="2663128" y="4392164"/>
            <a:ext cx="270562" cy="239"/>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6" name="カギ線コネクタ 205"/>
          <p:cNvCxnSpPr>
            <a:stCxn id="23" idx="0"/>
            <a:endCxn id="49" idx="1"/>
          </p:cNvCxnSpPr>
          <p:nvPr/>
        </p:nvCxnSpPr>
        <p:spPr>
          <a:xfrm rot="5400000" flipH="1" flipV="1">
            <a:off x="1986600" y="1699255"/>
            <a:ext cx="160642" cy="33639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正方形/長方形 213"/>
          <p:cNvSpPr/>
          <p:nvPr/>
        </p:nvSpPr>
        <p:spPr>
          <a:xfrm>
            <a:off x="1544946" y="4103129"/>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カレンダー設定</a:t>
            </a:r>
          </a:p>
        </p:txBody>
      </p:sp>
      <p:cxnSp>
        <p:nvCxnSpPr>
          <p:cNvPr id="215" name="カギ線コネクタ 214"/>
          <p:cNvCxnSpPr>
            <a:stCxn id="21" idx="2"/>
            <a:endCxn id="214" idx="1"/>
          </p:cNvCxnSpPr>
          <p:nvPr/>
        </p:nvCxnSpPr>
        <p:spPr>
          <a:xfrm rot="16200000" flipH="1">
            <a:off x="107705" y="2737481"/>
            <a:ext cx="2739352" cy="1351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1552146" y="2429781"/>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バス乗降連絡一覧</a:t>
            </a:r>
          </a:p>
        </p:txBody>
      </p:sp>
      <p:cxnSp>
        <p:nvCxnSpPr>
          <p:cNvPr id="108" name="カギ線コネクタ 107"/>
          <p:cNvCxnSpPr>
            <a:stCxn id="21" idx="2"/>
            <a:endCxn id="107" idx="1"/>
          </p:cNvCxnSpPr>
          <p:nvPr/>
        </p:nvCxnSpPr>
        <p:spPr>
          <a:xfrm rot="16200000" flipH="1">
            <a:off x="947979" y="1897207"/>
            <a:ext cx="1066004" cy="1423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a:off x="2930580" y="2431376"/>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バス乗降チェックリスト</a:t>
            </a:r>
          </a:p>
        </p:txBody>
      </p:sp>
      <p:cxnSp>
        <p:nvCxnSpPr>
          <p:cNvPr id="113" name="直線矢印コネクタ 112"/>
          <p:cNvCxnSpPr>
            <a:stCxn id="107" idx="3"/>
            <a:endCxn id="112" idx="1"/>
          </p:cNvCxnSpPr>
          <p:nvPr/>
        </p:nvCxnSpPr>
        <p:spPr>
          <a:xfrm>
            <a:off x="2671226" y="2501374"/>
            <a:ext cx="259354" cy="1595"/>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カギ線コネクタ 141"/>
          <p:cNvCxnSpPr>
            <a:stCxn id="21" idx="2"/>
            <a:endCxn id="143" idx="1"/>
          </p:cNvCxnSpPr>
          <p:nvPr/>
        </p:nvCxnSpPr>
        <p:spPr>
          <a:xfrm rot="16200000" flipH="1">
            <a:off x="844355" y="2000831"/>
            <a:ext cx="1274677" cy="14375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正方形/長方形 142"/>
          <p:cNvSpPr/>
          <p:nvPr/>
        </p:nvSpPr>
        <p:spPr>
          <a:xfrm>
            <a:off x="1553570" y="2638454"/>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欠席・振替申請一覧</a:t>
            </a:r>
          </a:p>
        </p:txBody>
      </p:sp>
      <p:cxnSp>
        <p:nvCxnSpPr>
          <p:cNvPr id="115" name="カギ線コネクタ 114"/>
          <p:cNvCxnSpPr>
            <a:stCxn id="21" idx="2"/>
            <a:endCxn id="130" idx="1"/>
          </p:cNvCxnSpPr>
          <p:nvPr/>
        </p:nvCxnSpPr>
        <p:spPr>
          <a:xfrm rot="16200000" flipH="1">
            <a:off x="320184" y="2525002"/>
            <a:ext cx="2314327" cy="13506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1544878" y="3678104"/>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申請画面文言</a:t>
            </a:r>
            <a:r>
              <a:rPr lang="ja-JP" altLang="en-US" sz="600" b="1" dirty="0">
                <a:latin typeface="メイリオ" pitchFamily="50" charset="-128"/>
                <a:ea typeface="メイリオ" pitchFamily="50" charset="-128"/>
                <a:cs typeface="メイリオ" pitchFamily="50" charset="-128"/>
              </a:rPr>
              <a:t>設定</a:t>
            </a:r>
            <a:endParaRPr kumimoji="1" lang="ja-JP" altLang="en-US" sz="600" b="1" dirty="0" smtClean="0">
              <a:latin typeface="メイリオ" pitchFamily="50" charset="-128"/>
              <a:ea typeface="メイリオ" pitchFamily="50" charset="-128"/>
              <a:cs typeface="メイリオ" pitchFamily="50" charset="-128"/>
            </a:endParaRPr>
          </a:p>
        </p:txBody>
      </p:sp>
      <p:sp>
        <p:nvSpPr>
          <p:cNvPr id="103" name="正方形/長方形 102"/>
          <p:cNvSpPr/>
          <p:nvPr/>
        </p:nvSpPr>
        <p:spPr>
          <a:xfrm>
            <a:off x="4566362" y="1947773"/>
            <a:ext cx="729208" cy="152996"/>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会費・振替情報</a:t>
            </a:r>
            <a:endParaRPr kumimoji="1" lang="ja-JP" altLang="en-US" sz="600" b="1" dirty="0" smtClean="0">
              <a:latin typeface="メイリオ" pitchFamily="50" charset="-128"/>
              <a:ea typeface="メイリオ" pitchFamily="50" charset="-128"/>
              <a:cs typeface="メイリオ" pitchFamily="50" charset="-128"/>
            </a:endParaRPr>
          </a:p>
        </p:txBody>
      </p:sp>
      <p:sp>
        <p:nvSpPr>
          <p:cNvPr id="105" name="正方形/長方形 104"/>
          <p:cNvSpPr/>
          <p:nvPr/>
        </p:nvSpPr>
        <p:spPr>
          <a:xfrm>
            <a:off x="4563833" y="2160269"/>
            <a:ext cx="729208" cy="152996"/>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請求・会費入金履歴</a:t>
            </a:r>
          </a:p>
        </p:txBody>
      </p:sp>
      <p:cxnSp>
        <p:nvCxnSpPr>
          <p:cNvPr id="106" name="カギ線コネクタ 105"/>
          <p:cNvCxnSpPr>
            <a:stCxn id="51" idx="3"/>
            <a:endCxn id="105" idx="1"/>
          </p:cNvCxnSpPr>
          <p:nvPr/>
        </p:nvCxnSpPr>
        <p:spPr>
          <a:xfrm>
            <a:off x="3725927" y="2029017"/>
            <a:ext cx="837906" cy="2077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51" idx="3"/>
            <a:endCxn id="103" idx="1"/>
          </p:cNvCxnSpPr>
          <p:nvPr/>
        </p:nvCxnSpPr>
        <p:spPr>
          <a:xfrm flipV="1">
            <a:off x="3725927" y="2024271"/>
            <a:ext cx="840435" cy="4746"/>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カギ線コネクタ 135"/>
          <p:cNvCxnSpPr>
            <a:endCxn id="137" idx="1"/>
          </p:cNvCxnSpPr>
          <p:nvPr/>
        </p:nvCxnSpPr>
        <p:spPr>
          <a:xfrm rot="16200000" flipH="1">
            <a:off x="5458981" y="2873852"/>
            <a:ext cx="360275" cy="18918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5733710" y="3068898"/>
            <a:ext cx="747119" cy="15936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販売メニュー</a:t>
            </a:r>
            <a:endParaRPr kumimoji="1" lang="ja-JP" altLang="en-US" sz="600" b="1" dirty="0" smtClean="0">
              <a:latin typeface="メイリオ" pitchFamily="50" charset="-128"/>
              <a:ea typeface="メイリオ" pitchFamily="50" charset="-128"/>
              <a:cs typeface="メイリオ" pitchFamily="50" charset="-128"/>
            </a:endParaRPr>
          </a:p>
        </p:txBody>
      </p:sp>
      <p:sp>
        <p:nvSpPr>
          <p:cNvPr id="147" name="正方形/長方形 146"/>
          <p:cNvSpPr/>
          <p:nvPr/>
        </p:nvSpPr>
        <p:spPr>
          <a:xfrm>
            <a:off x="6744897" y="4032845"/>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請求額計算（三菱東京</a:t>
            </a:r>
            <a:r>
              <a:rPr kumimoji="1" lang="en-US" altLang="ja-JP" sz="600" b="1" dirty="0" smtClean="0">
                <a:latin typeface="メイリオ" pitchFamily="50" charset="-128"/>
                <a:ea typeface="メイリオ" pitchFamily="50" charset="-128"/>
                <a:cs typeface="メイリオ" pitchFamily="50" charset="-128"/>
              </a:rPr>
              <a:t>UFJ</a:t>
            </a:r>
            <a:r>
              <a:rPr kumimoji="1" lang="ja-JP" altLang="en-US" sz="600" b="1" dirty="0" smtClean="0">
                <a:latin typeface="メイリオ" pitchFamily="50" charset="-128"/>
                <a:ea typeface="メイリオ" pitchFamily="50" charset="-128"/>
                <a:cs typeface="メイリオ" pitchFamily="50" charset="-128"/>
              </a:rPr>
              <a:t>）</a:t>
            </a:r>
          </a:p>
        </p:txBody>
      </p:sp>
      <p:sp>
        <p:nvSpPr>
          <p:cNvPr id="148" name="正方形/長方形 147"/>
          <p:cNvSpPr/>
          <p:nvPr/>
        </p:nvSpPr>
        <p:spPr>
          <a:xfrm>
            <a:off x="6750251" y="4221420"/>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600" b="1" dirty="0">
                <a:latin typeface="メイリオ" pitchFamily="50" charset="-128"/>
                <a:ea typeface="メイリオ" pitchFamily="50" charset="-128"/>
                <a:cs typeface="メイリオ" pitchFamily="50" charset="-128"/>
              </a:rPr>
              <a:t>請求額計算（三菱東京</a:t>
            </a:r>
            <a:r>
              <a:rPr lang="en-US" altLang="ja-JP" sz="600" b="1" dirty="0" smtClean="0">
                <a:latin typeface="メイリオ" pitchFamily="50" charset="-128"/>
                <a:ea typeface="メイリオ" pitchFamily="50" charset="-128"/>
                <a:cs typeface="メイリオ" pitchFamily="50" charset="-128"/>
              </a:rPr>
              <a:t>UFJ</a:t>
            </a:r>
            <a:r>
              <a:rPr lang="ja-JP" altLang="en-US" sz="600" b="1" dirty="0" smtClean="0">
                <a:latin typeface="メイリオ" pitchFamily="50" charset="-128"/>
                <a:ea typeface="メイリオ" pitchFamily="50" charset="-128"/>
                <a:cs typeface="メイリオ" pitchFamily="50" charset="-128"/>
              </a:rPr>
              <a:t>以外）</a:t>
            </a:r>
            <a:endParaRPr lang="ja-JP" altLang="en-US" sz="600" b="1" dirty="0">
              <a:latin typeface="メイリオ" pitchFamily="50" charset="-128"/>
              <a:ea typeface="メイリオ" pitchFamily="50" charset="-128"/>
              <a:cs typeface="メイリオ" pitchFamily="50" charset="-128"/>
            </a:endParaRPr>
          </a:p>
        </p:txBody>
      </p:sp>
      <p:cxnSp>
        <p:nvCxnSpPr>
          <p:cNvPr id="150" name="カギ線コネクタ 149"/>
          <p:cNvCxnSpPr>
            <a:stCxn id="192" idx="3"/>
            <a:endCxn id="148" idx="1"/>
          </p:cNvCxnSpPr>
          <p:nvPr/>
        </p:nvCxnSpPr>
        <p:spPr>
          <a:xfrm>
            <a:off x="6482111" y="4089418"/>
            <a:ext cx="268140" cy="1922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1" name="正方形/長方形 150"/>
          <p:cNvSpPr/>
          <p:nvPr/>
        </p:nvSpPr>
        <p:spPr>
          <a:xfrm>
            <a:off x="6750251" y="4397043"/>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銀行</a:t>
            </a:r>
            <a:r>
              <a:rPr kumimoji="1" lang="en-US" altLang="ja-JP" sz="600" b="1" dirty="0" smtClean="0">
                <a:latin typeface="メイリオ" pitchFamily="50" charset="-128"/>
                <a:ea typeface="メイリオ" pitchFamily="50" charset="-128"/>
                <a:cs typeface="メイリオ" pitchFamily="50" charset="-128"/>
              </a:rPr>
              <a:t>FD</a:t>
            </a:r>
            <a:r>
              <a:rPr kumimoji="1" lang="ja-JP" altLang="en-US" sz="600" b="1" dirty="0" smtClean="0">
                <a:latin typeface="メイリオ" pitchFamily="50" charset="-128"/>
                <a:ea typeface="メイリオ" pitchFamily="50" charset="-128"/>
                <a:cs typeface="メイリオ" pitchFamily="50" charset="-128"/>
              </a:rPr>
              <a:t>作成</a:t>
            </a:r>
          </a:p>
        </p:txBody>
      </p:sp>
      <p:cxnSp>
        <p:nvCxnSpPr>
          <p:cNvPr id="153" name="カギ線コネクタ 152"/>
          <p:cNvCxnSpPr>
            <a:stCxn id="192" idx="3"/>
            <a:endCxn id="151" idx="1"/>
          </p:cNvCxnSpPr>
          <p:nvPr/>
        </p:nvCxnSpPr>
        <p:spPr>
          <a:xfrm>
            <a:off x="6482111" y="4089418"/>
            <a:ext cx="268140" cy="3678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正方形/長方形 153"/>
          <p:cNvSpPr/>
          <p:nvPr/>
        </p:nvSpPr>
        <p:spPr>
          <a:xfrm>
            <a:off x="6750251" y="4561384"/>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600" b="1" dirty="0">
                <a:latin typeface="メイリオ" pitchFamily="50" charset="-128"/>
                <a:ea typeface="メイリオ" pitchFamily="50" charset="-128"/>
                <a:cs typeface="メイリオ" pitchFamily="50" charset="-128"/>
              </a:rPr>
              <a:t>ゆう</a:t>
            </a:r>
            <a:r>
              <a:rPr lang="ja-JP" altLang="en-US" sz="600" b="1" dirty="0" err="1">
                <a:latin typeface="メイリオ" pitchFamily="50" charset="-128"/>
                <a:ea typeface="メイリオ" pitchFamily="50" charset="-128"/>
                <a:cs typeface="メイリオ" pitchFamily="50" charset="-128"/>
              </a:rPr>
              <a:t>ちょ</a:t>
            </a:r>
            <a:r>
              <a:rPr kumimoji="1" lang="en-US" altLang="ja-JP" sz="600" b="1" dirty="0" smtClean="0">
                <a:latin typeface="メイリオ" pitchFamily="50" charset="-128"/>
                <a:ea typeface="メイリオ" pitchFamily="50" charset="-128"/>
                <a:cs typeface="メイリオ" pitchFamily="50" charset="-128"/>
              </a:rPr>
              <a:t>FD</a:t>
            </a:r>
            <a:r>
              <a:rPr kumimoji="1" lang="ja-JP" altLang="en-US" sz="600" b="1" dirty="0" smtClean="0">
                <a:latin typeface="メイリオ" pitchFamily="50" charset="-128"/>
                <a:ea typeface="メイリオ" pitchFamily="50" charset="-128"/>
                <a:cs typeface="メイリオ" pitchFamily="50" charset="-128"/>
              </a:rPr>
              <a:t>作成</a:t>
            </a:r>
          </a:p>
        </p:txBody>
      </p:sp>
      <p:cxnSp>
        <p:nvCxnSpPr>
          <p:cNvPr id="157" name="カギ線コネクタ 156"/>
          <p:cNvCxnSpPr>
            <a:stCxn id="192" idx="3"/>
            <a:endCxn id="154" idx="1"/>
          </p:cNvCxnSpPr>
          <p:nvPr/>
        </p:nvCxnSpPr>
        <p:spPr>
          <a:xfrm>
            <a:off x="6482111" y="4089418"/>
            <a:ext cx="268140" cy="5322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カギ線コネクタ 158"/>
          <p:cNvCxnSpPr>
            <a:stCxn id="192" idx="3"/>
          </p:cNvCxnSpPr>
          <p:nvPr/>
        </p:nvCxnSpPr>
        <p:spPr>
          <a:xfrm>
            <a:off x="6482111" y="4089418"/>
            <a:ext cx="268140" cy="70785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正方形/長方形 159"/>
          <p:cNvSpPr/>
          <p:nvPr/>
        </p:nvSpPr>
        <p:spPr>
          <a:xfrm>
            <a:off x="6762329" y="4731236"/>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600" b="1" dirty="0" smtClean="0">
                <a:latin typeface="メイリオ" pitchFamily="50" charset="-128"/>
                <a:ea typeface="メイリオ" pitchFamily="50" charset="-128"/>
                <a:cs typeface="メイリオ" pitchFamily="50" charset="-128"/>
              </a:rPr>
              <a:t>銀行振替入金処理</a:t>
            </a:r>
            <a:endParaRPr lang="ja-JP" altLang="en-US" sz="600" b="1" dirty="0">
              <a:latin typeface="メイリオ" pitchFamily="50" charset="-128"/>
              <a:ea typeface="メイリオ" pitchFamily="50" charset="-128"/>
              <a:cs typeface="メイリオ" pitchFamily="50" charset="-128"/>
            </a:endParaRPr>
          </a:p>
        </p:txBody>
      </p:sp>
      <p:cxnSp>
        <p:nvCxnSpPr>
          <p:cNvPr id="161" name="カギ線コネクタ 160"/>
          <p:cNvCxnSpPr>
            <a:stCxn id="192" idx="3"/>
            <a:endCxn id="160" idx="1"/>
          </p:cNvCxnSpPr>
          <p:nvPr/>
        </p:nvCxnSpPr>
        <p:spPr>
          <a:xfrm>
            <a:off x="6482111" y="4089418"/>
            <a:ext cx="280218" cy="70208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正方形/長方形 161"/>
          <p:cNvSpPr/>
          <p:nvPr/>
        </p:nvSpPr>
        <p:spPr>
          <a:xfrm>
            <a:off x="6762329" y="4906859"/>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ゆう</a:t>
            </a:r>
            <a:r>
              <a:rPr kumimoji="1" lang="ja-JP" altLang="en-US" sz="600" b="1" dirty="0" err="1" smtClean="0">
                <a:latin typeface="メイリオ" pitchFamily="50" charset="-128"/>
                <a:ea typeface="メイリオ" pitchFamily="50" charset="-128"/>
                <a:cs typeface="メイリオ" pitchFamily="50" charset="-128"/>
              </a:rPr>
              <a:t>ちょ</a:t>
            </a:r>
            <a:r>
              <a:rPr kumimoji="1" lang="ja-JP" altLang="en-US" sz="600" b="1" dirty="0" smtClean="0">
                <a:latin typeface="メイリオ" pitchFamily="50" charset="-128"/>
                <a:ea typeface="メイリオ" pitchFamily="50" charset="-128"/>
                <a:cs typeface="メイリオ" pitchFamily="50" charset="-128"/>
              </a:rPr>
              <a:t>振替入金処理</a:t>
            </a:r>
          </a:p>
        </p:txBody>
      </p:sp>
      <p:cxnSp>
        <p:nvCxnSpPr>
          <p:cNvPr id="163" name="カギ線コネクタ 162"/>
          <p:cNvCxnSpPr>
            <a:stCxn id="192" idx="3"/>
            <a:endCxn id="162" idx="1"/>
          </p:cNvCxnSpPr>
          <p:nvPr/>
        </p:nvCxnSpPr>
        <p:spPr>
          <a:xfrm>
            <a:off x="6482111" y="4089418"/>
            <a:ext cx="280218" cy="87770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正方形/長方形 164"/>
          <p:cNvSpPr/>
          <p:nvPr/>
        </p:nvSpPr>
        <p:spPr>
          <a:xfrm>
            <a:off x="6762329" y="5079151"/>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請求一覧表</a:t>
            </a:r>
          </a:p>
        </p:txBody>
      </p:sp>
      <p:cxnSp>
        <p:nvCxnSpPr>
          <p:cNvPr id="166" name="カギ線コネクタ 165"/>
          <p:cNvCxnSpPr>
            <a:stCxn id="192" idx="3"/>
            <a:endCxn id="165" idx="1"/>
          </p:cNvCxnSpPr>
          <p:nvPr/>
        </p:nvCxnSpPr>
        <p:spPr>
          <a:xfrm>
            <a:off x="6482111" y="4089418"/>
            <a:ext cx="280218" cy="104999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正方形/長方形 166"/>
          <p:cNvSpPr/>
          <p:nvPr/>
        </p:nvSpPr>
        <p:spPr>
          <a:xfrm>
            <a:off x="6762329" y="5256696"/>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600" b="1" dirty="0" smtClean="0">
                <a:latin typeface="メイリオ" pitchFamily="50" charset="-128"/>
                <a:ea typeface="メイリオ" pitchFamily="50" charset="-128"/>
                <a:cs typeface="メイリオ" pitchFamily="50" charset="-128"/>
              </a:rPr>
              <a:t>会費未納者一覧表</a:t>
            </a:r>
            <a:endParaRPr lang="ja-JP" altLang="en-US" sz="600" b="1" dirty="0">
              <a:latin typeface="メイリオ" pitchFamily="50" charset="-128"/>
              <a:ea typeface="メイリオ" pitchFamily="50" charset="-128"/>
              <a:cs typeface="メイリオ" pitchFamily="50" charset="-128"/>
            </a:endParaRPr>
          </a:p>
        </p:txBody>
      </p:sp>
      <p:cxnSp>
        <p:nvCxnSpPr>
          <p:cNvPr id="168" name="カギ線コネクタ 167"/>
          <p:cNvCxnSpPr>
            <a:stCxn id="192" idx="3"/>
            <a:endCxn id="167" idx="1"/>
          </p:cNvCxnSpPr>
          <p:nvPr/>
        </p:nvCxnSpPr>
        <p:spPr>
          <a:xfrm>
            <a:off x="6482111" y="4089418"/>
            <a:ext cx="280218" cy="122754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9" name="正方形/長方形 168"/>
          <p:cNvSpPr/>
          <p:nvPr/>
        </p:nvSpPr>
        <p:spPr>
          <a:xfrm>
            <a:off x="6750251" y="3764278"/>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fontScale="92500" lnSpcReduction="10000"/>
          </a:bodyPr>
          <a:lstStyle/>
          <a:p>
            <a:pPr algn="ctr"/>
            <a:r>
              <a:rPr lang="ja-JP" altLang="en-US" sz="600" b="1" dirty="0">
                <a:latin typeface="メイリオ" pitchFamily="50" charset="-128"/>
                <a:ea typeface="メイリオ" pitchFamily="50" charset="-128"/>
                <a:cs typeface="メイリオ" pitchFamily="50" charset="-128"/>
              </a:rPr>
              <a:t>売上</a:t>
            </a:r>
            <a:r>
              <a:rPr lang="ja-JP" altLang="en-US" sz="600" b="1" dirty="0" smtClean="0">
                <a:latin typeface="メイリオ" pitchFamily="50" charset="-128"/>
                <a:ea typeface="メイリオ" pitchFamily="50" charset="-128"/>
                <a:cs typeface="メイリオ" pitchFamily="50" charset="-128"/>
              </a:rPr>
              <a:t>日報・月報</a:t>
            </a:r>
            <a:endParaRPr kumimoji="1" lang="ja-JP" altLang="en-US" sz="600" b="1" dirty="0" smtClean="0">
              <a:latin typeface="メイリオ" pitchFamily="50" charset="-128"/>
              <a:ea typeface="メイリオ" pitchFamily="50" charset="-128"/>
              <a:cs typeface="メイリオ" pitchFamily="50" charset="-128"/>
            </a:endParaRPr>
          </a:p>
        </p:txBody>
      </p:sp>
      <p:sp>
        <p:nvSpPr>
          <p:cNvPr id="171" name="正方形/長方形 170"/>
          <p:cNvSpPr/>
          <p:nvPr/>
        </p:nvSpPr>
        <p:spPr>
          <a:xfrm>
            <a:off x="6750251" y="3591181"/>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600" b="1" dirty="0" smtClean="0">
                <a:latin typeface="メイリオ" pitchFamily="50" charset="-128"/>
                <a:ea typeface="メイリオ" pitchFamily="50" charset="-128"/>
                <a:cs typeface="メイリオ" pitchFamily="50" charset="-128"/>
              </a:rPr>
              <a:t>売上入力</a:t>
            </a:r>
            <a:endParaRPr lang="ja-JP" altLang="en-US" sz="600" b="1" dirty="0">
              <a:latin typeface="メイリオ" pitchFamily="50" charset="-128"/>
              <a:ea typeface="メイリオ" pitchFamily="50" charset="-128"/>
              <a:cs typeface="メイリオ" pitchFamily="50" charset="-128"/>
            </a:endParaRPr>
          </a:p>
        </p:txBody>
      </p:sp>
      <p:cxnSp>
        <p:nvCxnSpPr>
          <p:cNvPr id="172" name="カギ線コネクタ 171"/>
          <p:cNvCxnSpPr>
            <a:stCxn id="192" idx="3"/>
            <a:endCxn id="147" idx="1"/>
          </p:cNvCxnSpPr>
          <p:nvPr/>
        </p:nvCxnSpPr>
        <p:spPr>
          <a:xfrm>
            <a:off x="6482111" y="4089418"/>
            <a:ext cx="262786" cy="369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カギ線コネクタ 172"/>
          <p:cNvCxnSpPr>
            <a:stCxn id="137" idx="3"/>
            <a:endCxn id="169" idx="1"/>
          </p:cNvCxnSpPr>
          <p:nvPr/>
        </p:nvCxnSpPr>
        <p:spPr>
          <a:xfrm>
            <a:off x="6480829" y="3148582"/>
            <a:ext cx="269422" cy="67595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5733710" y="5662395"/>
            <a:ext cx="747119" cy="15936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報告</a:t>
            </a:r>
            <a:r>
              <a:rPr kumimoji="1" lang="en-US" altLang="ja-JP" sz="600" b="1" dirty="0" smtClean="0">
                <a:latin typeface="メイリオ" pitchFamily="50" charset="-128"/>
                <a:ea typeface="メイリオ" pitchFamily="50" charset="-128"/>
                <a:cs typeface="メイリオ" pitchFamily="50" charset="-128"/>
              </a:rPr>
              <a:t>/</a:t>
            </a:r>
            <a:r>
              <a:rPr kumimoji="1" lang="ja-JP" altLang="en-US" sz="600" b="1" dirty="0" smtClean="0">
                <a:latin typeface="メイリオ" pitchFamily="50" charset="-128"/>
                <a:ea typeface="メイリオ" pitchFamily="50" charset="-128"/>
                <a:cs typeface="メイリオ" pitchFamily="50" charset="-128"/>
              </a:rPr>
              <a:t>集計メニュー</a:t>
            </a:r>
          </a:p>
        </p:txBody>
      </p:sp>
      <p:cxnSp>
        <p:nvCxnSpPr>
          <p:cNvPr id="175" name="カギ線コネクタ 174"/>
          <p:cNvCxnSpPr>
            <a:endCxn id="174" idx="1"/>
          </p:cNvCxnSpPr>
          <p:nvPr/>
        </p:nvCxnSpPr>
        <p:spPr>
          <a:xfrm rot="16200000" flipH="1">
            <a:off x="4162233" y="4170601"/>
            <a:ext cx="2953773" cy="18918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カギ線コネクタ 181"/>
          <p:cNvCxnSpPr>
            <a:stCxn id="174" idx="3"/>
            <a:endCxn id="205" idx="1"/>
          </p:cNvCxnSpPr>
          <p:nvPr/>
        </p:nvCxnSpPr>
        <p:spPr>
          <a:xfrm>
            <a:off x="6480829" y="5742079"/>
            <a:ext cx="253750" cy="54927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3" name="正方形/長方形 182"/>
          <p:cNvSpPr/>
          <p:nvPr/>
        </p:nvSpPr>
        <p:spPr>
          <a:xfrm>
            <a:off x="6734349" y="5671334"/>
            <a:ext cx="1331141" cy="487894"/>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報告レポート</a:t>
            </a:r>
            <a:endParaRPr kumimoji="1" lang="en-US" altLang="ja-JP" sz="600" b="1" dirty="0" smtClean="0">
              <a:latin typeface="メイリオ" pitchFamily="50" charset="-128"/>
              <a:ea typeface="メイリオ" pitchFamily="50" charset="-128"/>
              <a:cs typeface="メイリオ" pitchFamily="50" charset="-128"/>
            </a:endParaRPr>
          </a:p>
          <a:p>
            <a:pPr algn="ctr"/>
            <a:r>
              <a:rPr lang="ja-JP" altLang="en-US" sz="600" b="1" dirty="0">
                <a:latin typeface="メイリオ" pitchFamily="50" charset="-128"/>
                <a:ea typeface="メイリオ" pitchFamily="50" charset="-128"/>
                <a:cs typeface="メイリオ" pitchFamily="50" charset="-128"/>
              </a:rPr>
              <a:t>（</a:t>
            </a:r>
            <a:r>
              <a:rPr kumimoji="1" lang="ja-JP" altLang="en-US" sz="600" b="1" dirty="0" smtClean="0">
                <a:latin typeface="メイリオ" pitchFamily="50" charset="-128"/>
                <a:ea typeface="メイリオ" pitchFamily="50" charset="-128"/>
                <a:cs typeface="メイリオ" pitchFamily="50" charset="-128"/>
              </a:rPr>
              <a:t>出席者・欠席者・休会者・入会者・変更者・進級者・動向</a:t>
            </a:r>
            <a:r>
              <a:rPr kumimoji="1" lang="en-US" altLang="ja-JP" sz="600" b="1" dirty="0" smtClean="0">
                <a:latin typeface="メイリオ" pitchFamily="50" charset="-128"/>
                <a:ea typeface="メイリオ" pitchFamily="50" charset="-128"/>
                <a:cs typeface="メイリオ" pitchFamily="50" charset="-128"/>
              </a:rPr>
              <a:t>/</a:t>
            </a:r>
            <a:r>
              <a:rPr kumimoji="1" lang="ja-JP" altLang="en-US" sz="600" b="1" dirty="0" smtClean="0">
                <a:latin typeface="メイリオ" pitchFamily="50" charset="-128"/>
                <a:ea typeface="メイリオ" pitchFamily="50" charset="-128"/>
                <a:cs typeface="メイリオ" pitchFamily="50" charset="-128"/>
              </a:rPr>
              <a:t>振替）</a:t>
            </a:r>
          </a:p>
        </p:txBody>
      </p:sp>
      <p:cxnSp>
        <p:nvCxnSpPr>
          <p:cNvPr id="186" name="カギ線コネクタ 185"/>
          <p:cNvCxnSpPr>
            <a:stCxn id="174" idx="3"/>
            <a:endCxn id="183" idx="1"/>
          </p:cNvCxnSpPr>
          <p:nvPr/>
        </p:nvCxnSpPr>
        <p:spPr>
          <a:xfrm>
            <a:off x="6480829" y="5742079"/>
            <a:ext cx="253520" cy="17320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カギ線コネクタ 190"/>
          <p:cNvCxnSpPr>
            <a:endCxn id="192" idx="1"/>
          </p:cNvCxnSpPr>
          <p:nvPr/>
        </p:nvCxnSpPr>
        <p:spPr>
          <a:xfrm rot="16200000" flipH="1">
            <a:off x="3824076" y="2178502"/>
            <a:ext cx="3631366" cy="19046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5734992" y="4009734"/>
            <a:ext cx="747119" cy="15936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請求メニュー</a:t>
            </a:r>
            <a:endParaRPr kumimoji="1" lang="ja-JP" altLang="en-US" sz="600" b="1" dirty="0" smtClean="0">
              <a:latin typeface="メイリオ" pitchFamily="50" charset="-128"/>
              <a:ea typeface="メイリオ" pitchFamily="50" charset="-128"/>
              <a:cs typeface="メイリオ" pitchFamily="50" charset="-128"/>
            </a:endParaRPr>
          </a:p>
        </p:txBody>
      </p:sp>
      <p:sp>
        <p:nvSpPr>
          <p:cNvPr id="193" name="正方形/長方形 192"/>
          <p:cNvSpPr/>
          <p:nvPr/>
        </p:nvSpPr>
        <p:spPr>
          <a:xfrm>
            <a:off x="6747282" y="3088700"/>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在庫管理</a:t>
            </a:r>
          </a:p>
        </p:txBody>
      </p:sp>
      <p:cxnSp>
        <p:nvCxnSpPr>
          <p:cNvPr id="194" name="カギ線コネクタ 193"/>
          <p:cNvCxnSpPr>
            <a:stCxn id="137" idx="3"/>
            <a:endCxn id="193" idx="1"/>
          </p:cNvCxnSpPr>
          <p:nvPr/>
        </p:nvCxnSpPr>
        <p:spPr>
          <a:xfrm>
            <a:off x="6480829" y="3148582"/>
            <a:ext cx="266453" cy="38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 name="正方形/長方形 194"/>
          <p:cNvSpPr/>
          <p:nvPr/>
        </p:nvSpPr>
        <p:spPr>
          <a:xfrm>
            <a:off x="6750251" y="3253803"/>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仕入入力</a:t>
            </a:r>
          </a:p>
        </p:txBody>
      </p:sp>
      <p:cxnSp>
        <p:nvCxnSpPr>
          <p:cNvPr id="196" name="カギ線コネクタ 195"/>
          <p:cNvCxnSpPr>
            <a:stCxn id="137" idx="3"/>
            <a:endCxn id="195" idx="1"/>
          </p:cNvCxnSpPr>
          <p:nvPr/>
        </p:nvCxnSpPr>
        <p:spPr>
          <a:xfrm>
            <a:off x="6480829" y="3148582"/>
            <a:ext cx="269422" cy="16548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正方形/長方形 196"/>
          <p:cNvSpPr/>
          <p:nvPr/>
        </p:nvSpPr>
        <p:spPr>
          <a:xfrm>
            <a:off x="6748259" y="3424553"/>
            <a:ext cx="1330051" cy="120526"/>
          </a:xfrm>
          <a:prstGeom prst="rect">
            <a:avLst/>
          </a:prstGeom>
          <a:solidFill>
            <a:schemeClr val="accent5">
              <a:lumMod val="20000"/>
              <a:lumOff val="80000"/>
            </a:schemeClr>
          </a:solidFill>
          <a:ln>
            <a:solidFill>
              <a:schemeClr val="tx1"/>
            </a:solidFill>
          </a:ln>
        </p:spPr>
        <p:txBody>
          <a:bodyPr wrap="square" lIns="0" tIns="36000" rIns="0" bIns="0" rtlCol="0" anchor="ctr">
            <a:normAutofit fontScale="92500" lnSpcReduction="10000"/>
          </a:bodyPr>
          <a:lstStyle/>
          <a:p>
            <a:pPr algn="ctr"/>
            <a:r>
              <a:rPr kumimoji="1" lang="ja-JP" altLang="en-US" sz="600" b="1" dirty="0" smtClean="0">
                <a:latin typeface="メイリオ" pitchFamily="50" charset="-128"/>
                <a:ea typeface="メイリオ" pitchFamily="50" charset="-128"/>
                <a:cs typeface="メイリオ" pitchFamily="50" charset="-128"/>
              </a:rPr>
              <a:t>仕入日報・月報</a:t>
            </a:r>
          </a:p>
        </p:txBody>
      </p:sp>
      <p:cxnSp>
        <p:nvCxnSpPr>
          <p:cNvPr id="198" name="カギ線コネクタ 197"/>
          <p:cNvCxnSpPr>
            <a:stCxn id="137" idx="3"/>
            <a:endCxn id="197" idx="1"/>
          </p:cNvCxnSpPr>
          <p:nvPr/>
        </p:nvCxnSpPr>
        <p:spPr>
          <a:xfrm>
            <a:off x="6480829" y="3148582"/>
            <a:ext cx="267430" cy="33623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9" name="カギ線コネクタ 198"/>
          <p:cNvCxnSpPr>
            <a:stCxn id="137" idx="3"/>
            <a:endCxn id="171" idx="1"/>
          </p:cNvCxnSpPr>
          <p:nvPr/>
        </p:nvCxnSpPr>
        <p:spPr>
          <a:xfrm>
            <a:off x="6480829" y="3148582"/>
            <a:ext cx="269422" cy="50286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0" name="正方形/長方形 269"/>
          <p:cNvSpPr/>
          <p:nvPr/>
        </p:nvSpPr>
        <p:spPr>
          <a:xfrm>
            <a:off x="2931055" y="4564504"/>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練習コースマスター</a:t>
            </a:r>
          </a:p>
        </p:txBody>
      </p:sp>
      <p:cxnSp>
        <p:nvCxnSpPr>
          <p:cNvPr id="279" name="カギ線コネクタ 278"/>
          <p:cNvCxnSpPr>
            <a:stCxn id="81" idx="3"/>
            <a:endCxn id="270" idx="1"/>
          </p:cNvCxnSpPr>
          <p:nvPr/>
        </p:nvCxnSpPr>
        <p:spPr>
          <a:xfrm>
            <a:off x="2655061" y="4637428"/>
            <a:ext cx="275994" cy="127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カギ線コネクタ 183"/>
          <p:cNvCxnSpPr>
            <a:stCxn id="21" idx="2"/>
          </p:cNvCxnSpPr>
          <p:nvPr/>
        </p:nvCxnSpPr>
        <p:spPr>
          <a:xfrm rot="5400000">
            <a:off x="-1301498" y="4146685"/>
            <a:ext cx="5422630"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正方形/長方形 199"/>
          <p:cNvSpPr/>
          <p:nvPr/>
        </p:nvSpPr>
        <p:spPr>
          <a:xfrm>
            <a:off x="3437845" y="2172109"/>
            <a:ext cx="571340" cy="143094"/>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会員情報編集</a:t>
            </a:r>
          </a:p>
        </p:txBody>
      </p:sp>
      <p:cxnSp>
        <p:nvCxnSpPr>
          <p:cNvPr id="202" name="カギ線コネクタ 201"/>
          <p:cNvCxnSpPr>
            <a:stCxn id="51" idx="2"/>
            <a:endCxn id="200" idx="1"/>
          </p:cNvCxnSpPr>
          <p:nvPr/>
        </p:nvCxnSpPr>
        <p:spPr>
          <a:xfrm rot="16200000" flipH="1">
            <a:off x="3295741" y="2101551"/>
            <a:ext cx="136203" cy="1480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正方形/長方形 209"/>
          <p:cNvSpPr/>
          <p:nvPr/>
        </p:nvSpPr>
        <p:spPr>
          <a:xfrm>
            <a:off x="2928542" y="6128281"/>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a:latin typeface="メイリオ" pitchFamily="50" charset="-128"/>
                <a:ea typeface="メイリオ" pitchFamily="50" charset="-128"/>
                <a:cs typeface="メイリオ" pitchFamily="50" charset="-128"/>
              </a:rPr>
              <a:t>品目</a:t>
            </a:r>
            <a:r>
              <a:rPr kumimoji="1" lang="ja-JP" altLang="en-US" sz="600" b="1" dirty="0" smtClean="0">
                <a:latin typeface="メイリオ" pitchFamily="50" charset="-128"/>
                <a:ea typeface="メイリオ" pitchFamily="50" charset="-128"/>
                <a:cs typeface="メイリオ" pitchFamily="50" charset="-128"/>
              </a:rPr>
              <a:t>マスター</a:t>
            </a:r>
          </a:p>
        </p:txBody>
      </p:sp>
      <p:sp>
        <p:nvSpPr>
          <p:cNvPr id="211" name="正方形/長方形 210"/>
          <p:cNvSpPr/>
          <p:nvPr/>
        </p:nvSpPr>
        <p:spPr>
          <a:xfrm>
            <a:off x="3959513" y="6147660"/>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12" name="正方形/長方形 211"/>
          <p:cNvSpPr/>
          <p:nvPr/>
        </p:nvSpPr>
        <p:spPr>
          <a:xfrm>
            <a:off x="3962974" y="6289958"/>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13" name="直線矢印コネクタ 212"/>
          <p:cNvCxnSpPr>
            <a:stCxn id="210" idx="3"/>
            <a:endCxn id="211" idx="1"/>
          </p:cNvCxnSpPr>
          <p:nvPr/>
        </p:nvCxnSpPr>
        <p:spPr>
          <a:xfrm flipV="1">
            <a:off x="3735367" y="6194072"/>
            <a:ext cx="224146" cy="713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6" name="カギ線コネクタ 215"/>
          <p:cNvCxnSpPr>
            <a:stCxn id="210" idx="3"/>
            <a:endCxn id="212" idx="1"/>
          </p:cNvCxnSpPr>
          <p:nvPr/>
        </p:nvCxnSpPr>
        <p:spPr>
          <a:xfrm>
            <a:off x="3735367" y="6201205"/>
            <a:ext cx="227607"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カギ線コネクタ 216"/>
          <p:cNvCxnSpPr>
            <a:stCxn id="81" idx="3"/>
            <a:endCxn id="210" idx="1"/>
          </p:cNvCxnSpPr>
          <p:nvPr/>
        </p:nvCxnSpPr>
        <p:spPr>
          <a:xfrm>
            <a:off x="2655061" y="4637428"/>
            <a:ext cx="273481" cy="156377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6739209" y="994736"/>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級マスター</a:t>
            </a:r>
          </a:p>
        </p:txBody>
      </p:sp>
      <p:sp>
        <p:nvSpPr>
          <p:cNvPr id="225" name="正方形/長方形 224"/>
          <p:cNvSpPr/>
          <p:nvPr/>
        </p:nvSpPr>
        <p:spPr>
          <a:xfrm>
            <a:off x="7761215" y="1023080"/>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26" name="正方形/長方形 225"/>
          <p:cNvSpPr/>
          <p:nvPr/>
        </p:nvSpPr>
        <p:spPr>
          <a:xfrm>
            <a:off x="7764676" y="1147448"/>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27" name="直線矢印コネクタ 226"/>
          <p:cNvCxnSpPr>
            <a:stCxn id="224" idx="3"/>
            <a:endCxn id="225" idx="1"/>
          </p:cNvCxnSpPr>
          <p:nvPr/>
        </p:nvCxnSpPr>
        <p:spPr>
          <a:xfrm>
            <a:off x="7546034" y="1067660"/>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8" name="カギ線コネクタ 227"/>
          <p:cNvCxnSpPr>
            <a:stCxn id="224" idx="3"/>
            <a:endCxn id="226" idx="1"/>
          </p:cNvCxnSpPr>
          <p:nvPr/>
        </p:nvCxnSpPr>
        <p:spPr>
          <a:xfrm>
            <a:off x="7546034" y="1067660"/>
            <a:ext cx="218642" cy="1262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9" name="カギ線コネクタ 228"/>
          <p:cNvCxnSpPr>
            <a:endCxn id="224" idx="1"/>
          </p:cNvCxnSpPr>
          <p:nvPr/>
        </p:nvCxnSpPr>
        <p:spPr>
          <a:xfrm rot="16200000" flipH="1">
            <a:off x="6387756" y="716206"/>
            <a:ext cx="566917" cy="13599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0" name="正方形/長方形 229"/>
          <p:cNvSpPr/>
          <p:nvPr/>
        </p:nvSpPr>
        <p:spPr>
          <a:xfrm>
            <a:off x="6739208" y="1261619"/>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種目マスター</a:t>
            </a:r>
          </a:p>
        </p:txBody>
      </p:sp>
      <p:sp>
        <p:nvSpPr>
          <p:cNvPr id="231" name="正方形/長方形 230"/>
          <p:cNvSpPr/>
          <p:nvPr/>
        </p:nvSpPr>
        <p:spPr>
          <a:xfrm>
            <a:off x="7761214" y="1289963"/>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32" name="正方形/長方形 231"/>
          <p:cNvSpPr/>
          <p:nvPr/>
        </p:nvSpPr>
        <p:spPr>
          <a:xfrm>
            <a:off x="7755710" y="1423296"/>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33" name="直線矢印コネクタ 232"/>
          <p:cNvCxnSpPr>
            <a:stCxn id="230" idx="3"/>
            <a:endCxn id="231" idx="1"/>
          </p:cNvCxnSpPr>
          <p:nvPr/>
        </p:nvCxnSpPr>
        <p:spPr>
          <a:xfrm>
            <a:off x="7546033" y="1334543"/>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4" name="カギ線コネクタ 233"/>
          <p:cNvCxnSpPr>
            <a:stCxn id="230" idx="3"/>
            <a:endCxn id="232" idx="1"/>
          </p:cNvCxnSpPr>
          <p:nvPr/>
        </p:nvCxnSpPr>
        <p:spPr>
          <a:xfrm>
            <a:off x="7546033" y="1334543"/>
            <a:ext cx="209677"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5" name="カギ線コネクタ 234"/>
          <p:cNvCxnSpPr>
            <a:endCxn id="230" idx="1"/>
          </p:cNvCxnSpPr>
          <p:nvPr/>
        </p:nvCxnSpPr>
        <p:spPr>
          <a:xfrm rot="16200000" flipH="1">
            <a:off x="6301460" y="896795"/>
            <a:ext cx="741826" cy="1336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6" name="正方形/長方形 235"/>
          <p:cNvSpPr/>
          <p:nvPr/>
        </p:nvSpPr>
        <p:spPr>
          <a:xfrm>
            <a:off x="6739208" y="1547661"/>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距離マスター</a:t>
            </a:r>
          </a:p>
        </p:txBody>
      </p:sp>
      <p:sp>
        <p:nvSpPr>
          <p:cNvPr id="237" name="正方形/長方形 236"/>
          <p:cNvSpPr/>
          <p:nvPr/>
        </p:nvSpPr>
        <p:spPr>
          <a:xfrm>
            <a:off x="7761214" y="1576005"/>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38" name="正方形/長方形 237"/>
          <p:cNvSpPr/>
          <p:nvPr/>
        </p:nvSpPr>
        <p:spPr>
          <a:xfrm>
            <a:off x="7764675" y="1709338"/>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39" name="直線矢印コネクタ 238"/>
          <p:cNvCxnSpPr>
            <a:stCxn id="236" idx="3"/>
            <a:endCxn id="237" idx="1"/>
          </p:cNvCxnSpPr>
          <p:nvPr/>
        </p:nvCxnSpPr>
        <p:spPr>
          <a:xfrm>
            <a:off x="7546033" y="1620585"/>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0" name="カギ線コネクタ 239"/>
          <p:cNvCxnSpPr>
            <a:stCxn id="236" idx="3"/>
            <a:endCxn id="238" idx="1"/>
          </p:cNvCxnSpPr>
          <p:nvPr/>
        </p:nvCxnSpPr>
        <p:spPr>
          <a:xfrm>
            <a:off x="7546033" y="1620585"/>
            <a:ext cx="218642"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1" name="カギ線コネクタ 240"/>
          <p:cNvCxnSpPr>
            <a:endCxn id="236" idx="1"/>
          </p:cNvCxnSpPr>
          <p:nvPr/>
        </p:nvCxnSpPr>
        <p:spPr>
          <a:xfrm rot="16200000" flipH="1">
            <a:off x="6158441" y="1039818"/>
            <a:ext cx="1027866" cy="1336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2" name="正方形/長方形 261"/>
          <p:cNvSpPr/>
          <p:nvPr/>
        </p:nvSpPr>
        <p:spPr>
          <a:xfrm>
            <a:off x="6749175" y="1836310"/>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銀行・支店マスター</a:t>
            </a:r>
          </a:p>
        </p:txBody>
      </p:sp>
      <p:sp>
        <p:nvSpPr>
          <p:cNvPr id="263" name="正方形/長方形 262"/>
          <p:cNvSpPr/>
          <p:nvPr/>
        </p:nvSpPr>
        <p:spPr>
          <a:xfrm>
            <a:off x="7771181" y="1864654"/>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64" name="正方形/長方形 263"/>
          <p:cNvSpPr/>
          <p:nvPr/>
        </p:nvSpPr>
        <p:spPr>
          <a:xfrm>
            <a:off x="7765677" y="1997987"/>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65" name="直線矢印コネクタ 264"/>
          <p:cNvCxnSpPr>
            <a:stCxn id="262" idx="3"/>
            <a:endCxn id="263" idx="1"/>
          </p:cNvCxnSpPr>
          <p:nvPr/>
        </p:nvCxnSpPr>
        <p:spPr>
          <a:xfrm>
            <a:off x="7556000" y="1909234"/>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6" name="カギ線コネクタ 265"/>
          <p:cNvCxnSpPr>
            <a:stCxn id="262" idx="3"/>
            <a:endCxn id="264" idx="1"/>
          </p:cNvCxnSpPr>
          <p:nvPr/>
        </p:nvCxnSpPr>
        <p:spPr>
          <a:xfrm>
            <a:off x="7556000" y="1909234"/>
            <a:ext cx="209677"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カギ線コネクタ 266"/>
          <p:cNvCxnSpPr>
            <a:endCxn id="262" idx="1"/>
          </p:cNvCxnSpPr>
          <p:nvPr/>
        </p:nvCxnSpPr>
        <p:spPr>
          <a:xfrm rot="16200000" flipH="1">
            <a:off x="6019101" y="1179159"/>
            <a:ext cx="1316513" cy="14363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8" name="正方形/長方形 267"/>
          <p:cNvSpPr/>
          <p:nvPr/>
        </p:nvSpPr>
        <p:spPr>
          <a:xfrm>
            <a:off x="6749175" y="2122352"/>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ゆう</a:t>
            </a:r>
            <a:r>
              <a:rPr kumimoji="1" lang="ja-JP" altLang="en-US" sz="600" b="1" dirty="0" err="1" smtClean="0">
                <a:latin typeface="メイリオ" pitchFamily="50" charset="-128"/>
                <a:ea typeface="メイリオ" pitchFamily="50" charset="-128"/>
                <a:cs typeface="メイリオ" pitchFamily="50" charset="-128"/>
              </a:rPr>
              <a:t>ちょ</a:t>
            </a:r>
            <a:r>
              <a:rPr kumimoji="1" lang="ja-JP" altLang="en-US" sz="600" b="1" dirty="0" smtClean="0">
                <a:latin typeface="メイリオ" pitchFamily="50" charset="-128"/>
                <a:ea typeface="メイリオ" pitchFamily="50" charset="-128"/>
                <a:cs typeface="メイリオ" pitchFamily="50" charset="-128"/>
              </a:rPr>
              <a:t>銀行マスター</a:t>
            </a:r>
          </a:p>
        </p:txBody>
      </p:sp>
      <p:sp>
        <p:nvSpPr>
          <p:cNvPr id="269" name="正方形/長方形 268"/>
          <p:cNvSpPr/>
          <p:nvPr/>
        </p:nvSpPr>
        <p:spPr>
          <a:xfrm>
            <a:off x="7771181" y="2150696"/>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71" name="正方形/長方形 270"/>
          <p:cNvSpPr/>
          <p:nvPr/>
        </p:nvSpPr>
        <p:spPr>
          <a:xfrm>
            <a:off x="7774642" y="2284029"/>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72" name="直線矢印コネクタ 271"/>
          <p:cNvCxnSpPr>
            <a:stCxn id="268" idx="3"/>
            <a:endCxn id="269" idx="1"/>
          </p:cNvCxnSpPr>
          <p:nvPr/>
        </p:nvCxnSpPr>
        <p:spPr>
          <a:xfrm>
            <a:off x="7556000" y="2195276"/>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3" name="カギ線コネクタ 272"/>
          <p:cNvCxnSpPr>
            <a:stCxn id="268" idx="3"/>
            <a:endCxn id="271" idx="1"/>
          </p:cNvCxnSpPr>
          <p:nvPr/>
        </p:nvCxnSpPr>
        <p:spPr>
          <a:xfrm>
            <a:off x="7556000" y="2195276"/>
            <a:ext cx="218642"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カギ線コネクタ 273"/>
          <p:cNvCxnSpPr>
            <a:endCxn id="268" idx="1"/>
          </p:cNvCxnSpPr>
          <p:nvPr/>
        </p:nvCxnSpPr>
        <p:spPr>
          <a:xfrm rot="16200000" flipH="1">
            <a:off x="5828931" y="1275031"/>
            <a:ext cx="1694533" cy="1459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7" name="正方形/長方形 286"/>
          <p:cNvSpPr/>
          <p:nvPr/>
        </p:nvSpPr>
        <p:spPr>
          <a:xfrm>
            <a:off x="2927086" y="6478627"/>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a:latin typeface="メイリオ" pitchFamily="50" charset="-128"/>
                <a:ea typeface="メイリオ" pitchFamily="50" charset="-128"/>
                <a:cs typeface="メイリオ" pitchFamily="50" charset="-128"/>
              </a:rPr>
              <a:t>科目</a:t>
            </a:r>
            <a:r>
              <a:rPr kumimoji="1" lang="ja-JP" altLang="en-US" sz="600" b="1" dirty="0" smtClean="0">
                <a:latin typeface="メイリオ" pitchFamily="50" charset="-128"/>
                <a:ea typeface="メイリオ" pitchFamily="50" charset="-128"/>
                <a:cs typeface="メイリオ" pitchFamily="50" charset="-128"/>
              </a:rPr>
              <a:t>マスター</a:t>
            </a:r>
          </a:p>
        </p:txBody>
      </p:sp>
      <p:sp>
        <p:nvSpPr>
          <p:cNvPr id="288" name="正方形/長方形 287"/>
          <p:cNvSpPr/>
          <p:nvPr/>
        </p:nvSpPr>
        <p:spPr>
          <a:xfrm>
            <a:off x="3949092" y="6506971"/>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kumimoji="1" lang="ja-JP" altLang="en-US" sz="400" b="1" dirty="0" smtClean="0">
                <a:latin typeface="メイリオ" pitchFamily="50" charset="-128"/>
                <a:ea typeface="メイリオ" pitchFamily="50" charset="-128"/>
                <a:cs typeface="メイリオ" pitchFamily="50" charset="-128"/>
              </a:rPr>
              <a:t>新規追加</a:t>
            </a:r>
          </a:p>
        </p:txBody>
      </p:sp>
      <p:sp>
        <p:nvSpPr>
          <p:cNvPr id="289" name="正方形/長方形 288"/>
          <p:cNvSpPr/>
          <p:nvPr/>
        </p:nvSpPr>
        <p:spPr>
          <a:xfrm>
            <a:off x="3952553" y="6640304"/>
            <a:ext cx="317738" cy="92824"/>
          </a:xfrm>
          <a:prstGeom prst="rect">
            <a:avLst/>
          </a:prstGeom>
          <a:solidFill>
            <a:schemeClr val="accent5">
              <a:lumMod val="20000"/>
              <a:lumOff val="80000"/>
            </a:schemeClr>
          </a:solidFill>
          <a:ln>
            <a:solidFill>
              <a:schemeClr val="tx1"/>
            </a:solidFill>
          </a:ln>
        </p:spPr>
        <p:txBody>
          <a:bodyPr wrap="square" lIns="0" tIns="36000" rIns="0" bIns="0" rtlCol="0" anchor="ctr">
            <a:normAutofit lnSpcReduction="10000"/>
          </a:bodyPr>
          <a:lstStyle/>
          <a:p>
            <a:pPr algn="ctr"/>
            <a:r>
              <a:rPr lang="ja-JP" altLang="en-US" sz="400" b="1" dirty="0">
                <a:latin typeface="メイリオ" pitchFamily="50" charset="-128"/>
                <a:ea typeface="メイリオ" pitchFamily="50" charset="-128"/>
                <a:cs typeface="メイリオ" pitchFamily="50" charset="-128"/>
              </a:rPr>
              <a:t>編集</a:t>
            </a:r>
            <a:endParaRPr kumimoji="1" lang="ja-JP" altLang="en-US" sz="400" b="1" dirty="0" smtClean="0">
              <a:latin typeface="メイリオ" pitchFamily="50" charset="-128"/>
              <a:ea typeface="メイリオ" pitchFamily="50" charset="-128"/>
              <a:cs typeface="メイリオ" pitchFamily="50" charset="-128"/>
            </a:endParaRPr>
          </a:p>
        </p:txBody>
      </p:sp>
      <p:cxnSp>
        <p:nvCxnSpPr>
          <p:cNvPr id="290" name="直線矢印コネクタ 289"/>
          <p:cNvCxnSpPr>
            <a:stCxn id="287" idx="3"/>
            <a:endCxn id="288" idx="1"/>
          </p:cNvCxnSpPr>
          <p:nvPr/>
        </p:nvCxnSpPr>
        <p:spPr>
          <a:xfrm>
            <a:off x="3733911" y="6551551"/>
            <a:ext cx="215181" cy="1832"/>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1" name="カギ線コネクタ 290"/>
          <p:cNvCxnSpPr>
            <a:stCxn id="287" idx="3"/>
            <a:endCxn id="289" idx="1"/>
          </p:cNvCxnSpPr>
          <p:nvPr/>
        </p:nvCxnSpPr>
        <p:spPr>
          <a:xfrm>
            <a:off x="3733911" y="6551551"/>
            <a:ext cx="218642" cy="1351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2" name="カギ線コネクタ 291"/>
          <p:cNvCxnSpPr>
            <a:stCxn id="81" idx="3"/>
            <a:endCxn id="287" idx="1"/>
          </p:cNvCxnSpPr>
          <p:nvPr/>
        </p:nvCxnSpPr>
        <p:spPr>
          <a:xfrm>
            <a:off x="2655061" y="4637428"/>
            <a:ext cx="272025" cy="191412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1" name="正方形/長方形 200"/>
          <p:cNvSpPr/>
          <p:nvPr/>
        </p:nvSpPr>
        <p:spPr>
          <a:xfrm>
            <a:off x="6749249" y="2462124"/>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振替結果マスター</a:t>
            </a:r>
          </a:p>
        </p:txBody>
      </p:sp>
      <p:sp>
        <p:nvSpPr>
          <p:cNvPr id="218" name="正方形/長方形 217"/>
          <p:cNvSpPr/>
          <p:nvPr/>
        </p:nvSpPr>
        <p:spPr>
          <a:xfrm>
            <a:off x="6750251" y="2643193"/>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開始日マスター</a:t>
            </a:r>
          </a:p>
        </p:txBody>
      </p:sp>
      <p:sp>
        <p:nvSpPr>
          <p:cNvPr id="219" name="正方形/長方形 218"/>
          <p:cNvSpPr/>
          <p:nvPr/>
        </p:nvSpPr>
        <p:spPr>
          <a:xfrm>
            <a:off x="6750251" y="2821655"/>
            <a:ext cx="806825" cy="145848"/>
          </a:xfrm>
          <a:prstGeom prst="rect">
            <a:avLst/>
          </a:prstGeom>
          <a:solidFill>
            <a:schemeClr val="accent5">
              <a:lumMod val="20000"/>
              <a:lumOff val="80000"/>
            </a:schemeClr>
          </a:solidFill>
          <a:ln>
            <a:solidFill>
              <a:schemeClr val="tx1"/>
            </a:solidFill>
          </a:ln>
        </p:spPr>
        <p:txBody>
          <a:bodyPr wrap="square" lIns="0" tIns="36000" rIns="0" bIns="0" rtlCol="0" anchor="ctr">
            <a:normAutofit fontScale="70000" lnSpcReduction="20000"/>
          </a:bodyPr>
          <a:lstStyle/>
          <a:p>
            <a:pPr algn="ctr"/>
            <a:r>
              <a:rPr kumimoji="1" lang="ja-JP" altLang="en-US" sz="600" b="1" dirty="0" smtClean="0">
                <a:latin typeface="メイリオ" pitchFamily="50" charset="-128"/>
                <a:ea typeface="メイリオ" pitchFamily="50" charset="-128"/>
                <a:cs typeface="メイリオ" pitchFamily="50" charset="-128"/>
              </a:rPr>
              <a:t>理由（休会・退会）マスター</a:t>
            </a:r>
          </a:p>
        </p:txBody>
      </p:sp>
      <p:cxnSp>
        <p:nvCxnSpPr>
          <p:cNvPr id="220" name="カギ線コネクタ 219"/>
          <p:cNvCxnSpPr>
            <a:stCxn id="81" idx="3"/>
          </p:cNvCxnSpPr>
          <p:nvPr/>
        </p:nvCxnSpPr>
        <p:spPr>
          <a:xfrm>
            <a:off x="2655061" y="4637428"/>
            <a:ext cx="136012" cy="22444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665321" y="2552946"/>
            <a:ext cx="1159823" cy="415498"/>
          </a:xfrm>
          <a:prstGeom prst="rect">
            <a:avLst/>
          </a:prstGeom>
          <a:noFill/>
        </p:spPr>
        <p:txBody>
          <a:bodyPr wrap="square" rtlCol="0">
            <a:spAutoFit/>
          </a:bodyPr>
          <a:lstStyle/>
          <a:p>
            <a:r>
              <a:rPr kumimoji="1"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a:solidFill>
                  <a:srgbClr val="FF0000"/>
                </a:solidFill>
                <a:latin typeface="メイリオ" panose="020B0604030504040204" pitchFamily="50" charset="-128"/>
                <a:ea typeface="メイリオ" panose="020B0604030504040204" pitchFamily="50" charset="-128"/>
              </a:rPr>
              <a:t>管理</a:t>
            </a:r>
            <a:r>
              <a:rPr lang="ja-JP" altLang="en-US" sz="700" b="1" dirty="0" smtClean="0">
                <a:solidFill>
                  <a:srgbClr val="FF0000"/>
                </a:solidFill>
                <a:latin typeface="メイリオ" panose="020B0604030504040204" pitchFamily="50" charset="-128"/>
                <a:ea typeface="メイリオ" panose="020B0604030504040204" pitchFamily="50" charset="-128"/>
              </a:rPr>
              <a:t>画面は用意</a:t>
            </a:r>
            <a:r>
              <a:rPr kumimoji="1" lang="ja-JP" altLang="en-US" sz="700" b="1" dirty="0" smtClean="0">
                <a:solidFill>
                  <a:srgbClr val="FF0000"/>
                </a:solidFill>
                <a:latin typeface="メイリオ" panose="020B0604030504040204" pitchFamily="50" charset="-128"/>
                <a:ea typeface="メイリオ" panose="020B0604030504040204" pitchFamily="50" charset="-128"/>
              </a:rPr>
              <a:t>せず</a:t>
            </a:r>
            <a:endParaRPr kumimoji="1"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　</a:t>
            </a:r>
            <a:r>
              <a:rPr kumimoji="1" lang="ja-JP" altLang="en-US" sz="700" b="1" dirty="0" smtClean="0">
                <a:solidFill>
                  <a:srgbClr val="FF0000"/>
                </a:solidFill>
                <a:latin typeface="メイリオ" panose="020B0604030504040204" pitchFamily="50" charset="-128"/>
                <a:ea typeface="メイリオ" panose="020B0604030504040204" pitchFamily="50" charset="-128"/>
              </a:rPr>
              <a:t>システム上への</a:t>
            </a:r>
            <a:endParaRPr kumimoji="1" lang="en-US" altLang="ja-JP" sz="700" b="1" dirty="0" smtClean="0">
              <a:solidFill>
                <a:srgbClr val="FF0000"/>
              </a:solidFill>
              <a:latin typeface="メイリオ" panose="020B0604030504040204" pitchFamily="50" charset="-128"/>
              <a:ea typeface="メイリオ" panose="020B0604030504040204" pitchFamily="50" charset="-128"/>
            </a:endParaRPr>
          </a:p>
          <a:p>
            <a:r>
              <a:rPr kumimoji="1" lang="ja-JP" altLang="en-US" sz="700" b="1" dirty="0" smtClean="0">
                <a:solidFill>
                  <a:srgbClr val="FF0000"/>
                </a:solidFill>
                <a:latin typeface="メイリオ" panose="020B0604030504040204" pitchFamily="50" charset="-128"/>
                <a:ea typeface="メイリオ" panose="020B0604030504040204" pitchFamily="50" charset="-128"/>
              </a:rPr>
              <a:t>　直接設定で良い項目</a:t>
            </a:r>
            <a:endParaRPr kumimoji="1" lang="ja-JP" altLang="en-US" sz="700" b="1" dirty="0">
              <a:solidFill>
                <a:srgbClr val="FF0000"/>
              </a:solidFill>
              <a:latin typeface="メイリオ" panose="020B0604030504040204" pitchFamily="50" charset="-128"/>
              <a:ea typeface="メイリオ" panose="020B0604030504040204" pitchFamily="50" charset="-128"/>
            </a:endParaRPr>
          </a:p>
        </p:txBody>
      </p:sp>
      <p:sp>
        <p:nvSpPr>
          <p:cNvPr id="203" name="正方形/長方形 202"/>
          <p:cNvSpPr/>
          <p:nvPr/>
        </p:nvSpPr>
        <p:spPr>
          <a:xfrm>
            <a:off x="4566362" y="2376394"/>
            <a:ext cx="729208" cy="152996"/>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未納額変更</a:t>
            </a:r>
          </a:p>
        </p:txBody>
      </p:sp>
      <p:cxnSp>
        <p:nvCxnSpPr>
          <p:cNvPr id="204" name="カギ線コネクタ 203"/>
          <p:cNvCxnSpPr>
            <a:stCxn id="51" idx="3"/>
            <a:endCxn id="203" idx="1"/>
          </p:cNvCxnSpPr>
          <p:nvPr/>
        </p:nvCxnSpPr>
        <p:spPr>
          <a:xfrm>
            <a:off x="3725927" y="2029017"/>
            <a:ext cx="840435" cy="4238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 name="正方形/長方形 204"/>
          <p:cNvSpPr/>
          <p:nvPr/>
        </p:nvSpPr>
        <p:spPr>
          <a:xfrm>
            <a:off x="6734579" y="6227587"/>
            <a:ext cx="1331141" cy="12752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会員人数集計</a:t>
            </a:r>
          </a:p>
        </p:txBody>
      </p:sp>
      <p:sp>
        <p:nvSpPr>
          <p:cNvPr id="208" name="正方形/長方形 207"/>
          <p:cNvSpPr/>
          <p:nvPr/>
        </p:nvSpPr>
        <p:spPr>
          <a:xfrm>
            <a:off x="6725609" y="6406882"/>
            <a:ext cx="1331141" cy="127527"/>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年齢分布集計</a:t>
            </a:r>
          </a:p>
        </p:txBody>
      </p:sp>
      <p:cxnSp>
        <p:nvCxnSpPr>
          <p:cNvPr id="209" name="カギ線コネクタ 208"/>
          <p:cNvCxnSpPr>
            <a:stCxn id="174" idx="3"/>
            <a:endCxn id="208" idx="1"/>
          </p:cNvCxnSpPr>
          <p:nvPr/>
        </p:nvCxnSpPr>
        <p:spPr>
          <a:xfrm>
            <a:off x="6480829" y="5742079"/>
            <a:ext cx="244780" cy="72856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右中かっこ 11"/>
          <p:cNvSpPr/>
          <p:nvPr/>
        </p:nvSpPr>
        <p:spPr>
          <a:xfrm>
            <a:off x="7607797" y="2469327"/>
            <a:ext cx="111586" cy="473552"/>
          </a:xfrm>
          <a:prstGeom prst="rightBrace">
            <a:avLst/>
          </a:prstGeom>
          <a:ln w="127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7" name="正方形/長方形 186"/>
          <p:cNvSpPr/>
          <p:nvPr/>
        </p:nvSpPr>
        <p:spPr>
          <a:xfrm>
            <a:off x="4302495" y="1916229"/>
            <a:ext cx="1110754" cy="676303"/>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88" name="正方形/長方形 187"/>
          <p:cNvSpPr/>
          <p:nvPr/>
        </p:nvSpPr>
        <p:spPr>
          <a:xfrm>
            <a:off x="4701738" y="2563986"/>
            <a:ext cx="793807" cy="338554"/>
          </a:xfrm>
          <a:prstGeom prst="rect">
            <a:avLst/>
          </a:prstGeom>
        </p:spPr>
        <p:txBody>
          <a:bodyPr wrap="none">
            <a:spAutoFit/>
          </a:bodyPr>
          <a:lstStyle/>
          <a:p>
            <a:pPr algn="ctr"/>
            <a:r>
              <a:rPr lang="en-US" altLang="ja-JP" sz="1600" b="1" dirty="0" smtClean="0">
                <a:solidFill>
                  <a:schemeClr val="accent1"/>
                </a:solidFill>
              </a:rPr>
              <a:t>Phase3</a:t>
            </a:r>
            <a:endParaRPr lang="en-US" altLang="ja-JP" sz="1600" b="1" dirty="0">
              <a:solidFill>
                <a:schemeClr val="accent1"/>
              </a:solidFill>
            </a:endParaRPr>
          </a:p>
        </p:txBody>
      </p:sp>
      <p:sp>
        <p:nvSpPr>
          <p:cNvPr id="189" name="正方形/長方形 188"/>
          <p:cNvSpPr/>
          <p:nvPr/>
        </p:nvSpPr>
        <p:spPr>
          <a:xfrm>
            <a:off x="1475683" y="2171768"/>
            <a:ext cx="1247383" cy="205086"/>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07" name="正方形/長方形 206"/>
          <p:cNvSpPr/>
          <p:nvPr/>
        </p:nvSpPr>
        <p:spPr>
          <a:xfrm>
            <a:off x="6650460" y="1820776"/>
            <a:ext cx="1524276" cy="98426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21" name="正方形/長方形 220"/>
          <p:cNvSpPr/>
          <p:nvPr/>
        </p:nvSpPr>
        <p:spPr>
          <a:xfrm>
            <a:off x="8138160" y="1948619"/>
            <a:ext cx="793807" cy="338554"/>
          </a:xfrm>
          <a:prstGeom prst="rect">
            <a:avLst/>
          </a:prstGeom>
        </p:spPr>
        <p:txBody>
          <a:bodyPr wrap="none">
            <a:spAutoFit/>
          </a:bodyPr>
          <a:lstStyle/>
          <a:p>
            <a:pPr algn="ctr"/>
            <a:r>
              <a:rPr lang="en-US" altLang="ja-JP" sz="1600" b="1" dirty="0" smtClean="0">
                <a:solidFill>
                  <a:schemeClr val="accent1"/>
                </a:solidFill>
              </a:rPr>
              <a:t>Phase3</a:t>
            </a:r>
            <a:endParaRPr lang="en-US" altLang="ja-JP" sz="1600" b="1" dirty="0">
              <a:solidFill>
                <a:schemeClr val="accent1"/>
              </a:solidFill>
            </a:endParaRPr>
          </a:p>
        </p:txBody>
      </p:sp>
      <p:sp>
        <p:nvSpPr>
          <p:cNvPr id="222" name="正方形/長方形 221"/>
          <p:cNvSpPr/>
          <p:nvPr/>
        </p:nvSpPr>
        <p:spPr>
          <a:xfrm>
            <a:off x="1483021" y="2795901"/>
            <a:ext cx="2624940" cy="231353"/>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42" name="正方形/長方形 241"/>
          <p:cNvSpPr/>
          <p:nvPr/>
        </p:nvSpPr>
        <p:spPr>
          <a:xfrm>
            <a:off x="1470829" y="2381373"/>
            <a:ext cx="2624940" cy="231353"/>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44" name="正方形/長方形 243"/>
          <p:cNvSpPr/>
          <p:nvPr/>
        </p:nvSpPr>
        <p:spPr>
          <a:xfrm>
            <a:off x="5633286" y="3052176"/>
            <a:ext cx="2523161" cy="357229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45" name="正方形/長方形 244"/>
          <p:cNvSpPr/>
          <p:nvPr/>
        </p:nvSpPr>
        <p:spPr>
          <a:xfrm>
            <a:off x="8129015" y="4604177"/>
            <a:ext cx="793807" cy="338554"/>
          </a:xfrm>
          <a:prstGeom prst="rect">
            <a:avLst/>
          </a:prstGeom>
        </p:spPr>
        <p:txBody>
          <a:bodyPr wrap="none">
            <a:spAutoFit/>
          </a:bodyPr>
          <a:lstStyle/>
          <a:p>
            <a:pPr algn="ctr"/>
            <a:r>
              <a:rPr lang="en-US" altLang="ja-JP" sz="1600" b="1" dirty="0" smtClean="0">
                <a:solidFill>
                  <a:schemeClr val="accent1"/>
                </a:solidFill>
              </a:rPr>
              <a:t>Phase3</a:t>
            </a:r>
            <a:endParaRPr lang="en-US" altLang="ja-JP" sz="1600" b="1" dirty="0">
              <a:solidFill>
                <a:schemeClr val="accent1"/>
              </a:solidFill>
            </a:endParaRPr>
          </a:p>
        </p:txBody>
      </p:sp>
      <p:sp>
        <p:nvSpPr>
          <p:cNvPr id="246" name="正方形/長方形 245"/>
          <p:cNvSpPr/>
          <p:nvPr/>
        </p:nvSpPr>
        <p:spPr>
          <a:xfrm>
            <a:off x="1477375" y="3207948"/>
            <a:ext cx="2624940" cy="665567"/>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47" name="正方形/長方形 246"/>
          <p:cNvSpPr/>
          <p:nvPr/>
        </p:nvSpPr>
        <p:spPr>
          <a:xfrm>
            <a:off x="527195" y="3316972"/>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249" name="正方形/長方形 248"/>
          <p:cNvSpPr/>
          <p:nvPr/>
        </p:nvSpPr>
        <p:spPr>
          <a:xfrm>
            <a:off x="1482117" y="4284399"/>
            <a:ext cx="3259559" cy="243871"/>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248" name="正方形/長方形 247"/>
          <p:cNvSpPr/>
          <p:nvPr/>
        </p:nvSpPr>
        <p:spPr>
          <a:xfrm>
            <a:off x="233382" y="1581152"/>
            <a:ext cx="805029" cy="584775"/>
          </a:xfrm>
          <a:prstGeom prst="rect">
            <a:avLst/>
          </a:prstGeom>
        </p:spPr>
        <p:txBody>
          <a:bodyPr wrap="none">
            <a:spAutoFit/>
          </a:bodyPr>
          <a:lstStyle/>
          <a:p>
            <a:pPr algn="ctr"/>
            <a:r>
              <a:rPr lang="en-US" altLang="ja-JP" sz="1600" b="1" dirty="0" smtClean="0">
                <a:solidFill>
                  <a:schemeClr val="accent3">
                    <a:lumMod val="50000"/>
                  </a:schemeClr>
                </a:solidFill>
              </a:rPr>
              <a:t>※</a:t>
            </a:r>
            <a:r>
              <a:rPr lang="ja-JP" altLang="en-US" sz="1600" b="1" dirty="0" smtClean="0">
                <a:solidFill>
                  <a:schemeClr val="accent3">
                    <a:lumMod val="50000"/>
                  </a:schemeClr>
                </a:solidFill>
              </a:rPr>
              <a:t>一部</a:t>
            </a:r>
            <a:endParaRPr lang="en-US" altLang="ja-JP" sz="1600" b="1" dirty="0" smtClean="0">
              <a:solidFill>
                <a:schemeClr val="accent3">
                  <a:lumMod val="50000"/>
                </a:schemeClr>
              </a:solidFill>
            </a:endParaRPr>
          </a:p>
          <a:p>
            <a:pPr algn="ctr"/>
            <a:r>
              <a:rPr lang="en-US" altLang="ja-JP" sz="1600" b="1" dirty="0" smtClean="0">
                <a:solidFill>
                  <a:schemeClr val="accent3">
                    <a:lumMod val="50000"/>
                  </a:schemeClr>
                </a:solidFill>
              </a:rPr>
              <a:t>Phase2</a:t>
            </a:r>
            <a:endParaRPr lang="en-US" altLang="ja-JP" sz="1600" b="1" dirty="0">
              <a:solidFill>
                <a:schemeClr val="accent3">
                  <a:lumMod val="50000"/>
                </a:schemeClr>
              </a:solidFill>
            </a:endParaRPr>
          </a:p>
        </p:txBody>
      </p:sp>
      <p:cxnSp>
        <p:nvCxnSpPr>
          <p:cNvPr id="5" name="直線コネクタ 4"/>
          <p:cNvCxnSpPr>
            <a:stCxn id="248" idx="3"/>
            <a:endCxn id="23" idx="1"/>
          </p:cNvCxnSpPr>
          <p:nvPr/>
        </p:nvCxnSpPr>
        <p:spPr>
          <a:xfrm>
            <a:off x="1038411" y="1873540"/>
            <a:ext cx="513882" cy="152668"/>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32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サイトマップ（会員・保護者マイページ）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正方形/長方形 65"/>
          <p:cNvSpPr/>
          <p:nvPr/>
        </p:nvSpPr>
        <p:spPr>
          <a:xfrm>
            <a:off x="3702741" y="1606986"/>
            <a:ext cx="970500" cy="185440"/>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800" b="1" dirty="0" smtClean="0">
                <a:latin typeface="メイリオ" pitchFamily="50" charset="-128"/>
                <a:ea typeface="メイリオ" pitchFamily="50" charset="-128"/>
                <a:cs typeface="メイリオ" pitchFamily="50" charset="-128"/>
              </a:rPr>
              <a:t>会員</a:t>
            </a:r>
            <a:r>
              <a:rPr kumimoji="1" lang="ja-JP" altLang="en-US" sz="800" b="1" dirty="0" smtClean="0">
                <a:latin typeface="メイリオ" pitchFamily="50" charset="-128"/>
                <a:ea typeface="メイリオ" pitchFamily="50" charset="-128"/>
                <a:cs typeface="メイリオ" pitchFamily="50" charset="-128"/>
              </a:rPr>
              <a:t>ログイン</a:t>
            </a:r>
          </a:p>
        </p:txBody>
      </p:sp>
      <p:sp>
        <p:nvSpPr>
          <p:cNvPr id="68" name="正方形/長方形 67"/>
          <p:cNvSpPr/>
          <p:nvPr/>
        </p:nvSpPr>
        <p:spPr>
          <a:xfrm>
            <a:off x="4961094" y="2505156"/>
            <a:ext cx="1119080" cy="27276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1000" b="1" dirty="0" smtClean="0">
                <a:latin typeface="メイリオ" pitchFamily="50" charset="-128"/>
                <a:ea typeface="メイリオ" pitchFamily="50" charset="-128"/>
                <a:cs typeface="メイリオ" pitchFamily="50" charset="-128"/>
              </a:rPr>
              <a:t>マイページ</a:t>
            </a:r>
            <a:endParaRPr lang="en-US" altLang="ja-JP" sz="1000" b="1" dirty="0" smtClean="0">
              <a:latin typeface="メイリオ" pitchFamily="50" charset="-128"/>
              <a:ea typeface="メイリオ" pitchFamily="50" charset="-128"/>
              <a:cs typeface="メイリオ" pitchFamily="50" charset="-128"/>
            </a:endParaRPr>
          </a:p>
        </p:txBody>
      </p:sp>
      <p:cxnSp>
        <p:nvCxnSpPr>
          <p:cNvPr id="70" name="直線矢印コネクタ 69"/>
          <p:cNvCxnSpPr>
            <a:stCxn id="66" idx="3"/>
            <a:endCxn id="94" idx="1"/>
          </p:cNvCxnSpPr>
          <p:nvPr/>
        </p:nvCxnSpPr>
        <p:spPr>
          <a:xfrm flipV="1">
            <a:off x="4673241" y="1695866"/>
            <a:ext cx="279970" cy="3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カギ線コネクタ 70"/>
          <p:cNvCxnSpPr>
            <a:stCxn id="94" idx="2"/>
            <a:endCxn id="73" idx="1"/>
          </p:cNvCxnSpPr>
          <p:nvPr/>
        </p:nvCxnSpPr>
        <p:spPr>
          <a:xfrm rot="16200000" flipH="1">
            <a:off x="5825611" y="1454598"/>
            <a:ext cx="162675" cy="7883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カギ線コネクタ 71"/>
          <p:cNvCxnSpPr>
            <a:stCxn id="66" idx="3"/>
            <a:endCxn id="68" idx="1"/>
          </p:cNvCxnSpPr>
          <p:nvPr/>
        </p:nvCxnSpPr>
        <p:spPr>
          <a:xfrm>
            <a:off x="4673241" y="1699706"/>
            <a:ext cx="287853" cy="94183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6301145" y="1851266"/>
            <a:ext cx="1119080" cy="157733"/>
          </a:xfrm>
          <a:prstGeom prst="rect">
            <a:avLst/>
          </a:prstGeom>
          <a:solidFill>
            <a:schemeClr val="bg1"/>
          </a:solidFill>
          <a:ln>
            <a:solidFill>
              <a:schemeClr val="tx1"/>
            </a:solidFill>
          </a:ln>
        </p:spPr>
        <p:txBody>
          <a:bodyPr wrap="square" lIns="0" tIns="36000" rIns="0" bIns="0" rtlCol="0" anchor="ctr">
            <a:normAutofit/>
          </a:bodyPr>
          <a:lstStyle/>
          <a:p>
            <a:pPr algn="ctr"/>
            <a:r>
              <a:rPr kumimoji="1" lang="ja-JP" altLang="en-US" sz="500" dirty="0" smtClean="0">
                <a:latin typeface="メイリオ" pitchFamily="50" charset="-128"/>
                <a:ea typeface="メイリオ" pitchFamily="50" charset="-128"/>
                <a:cs typeface="メイリオ" pitchFamily="50" charset="-128"/>
              </a:rPr>
              <a:t>仮パスワードメール送信</a:t>
            </a:r>
          </a:p>
        </p:txBody>
      </p:sp>
      <p:sp>
        <p:nvSpPr>
          <p:cNvPr id="94" name="正方形/長方形 93"/>
          <p:cNvSpPr/>
          <p:nvPr/>
        </p:nvSpPr>
        <p:spPr>
          <a:xfrm>
            <a:off x="4953211" y="162427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パスワードを</a:t>
            </a:r>
            <a:r>
              <a:rPr lang="ja-JP" altLang="en-US" sz="600" b="1" dirty="0" smtClean="0">
                <a:latin typeface="メイリオ" pitchFamily="50" charset="-128"/>
                <a:ea typeface="メイリオ" pitchFamily="50" charset="-128"/>
                <a:cs typeface="メイリオ" pitchFamily="50" charset="-128"/>
              </a:rPr>
              <a:t>忘れたら？</a:t>
            </a:r>
            <a:endParaRPr kumimoji="1" lang="ja-JP" altLang="en-US" sz="600" b="1" dirty="0" smtClean="0">
              <a:latin typeface="メイリオ" pitchFamily="50" charset="-128"/>
              <a:ea typeface="メイリオ" pitchFamily="50" charset="-128"/>
              <a:cs typeface="メイリオ" pitchFamily="50" charset="-128"/>
            </a:endParaRPr>
          </a:p>
        </p:txBody>
      </p:sp>
      <p:sp>
        <p:nvSpPr>
          <p:cNvPr id="95" name="正方形/長方形 94"/>
          <p:cNvSpPr/>
          <p:nvPr/>
        </p:nvSpPr>
        <p:spPr>
          <a:xfrm>
            <a:off x="6301145" y="162619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仮パスワード送信完了</a:t>
            </a:r>
          </a:p>
        </p:txBody>
      </p:sp>
      <p:cxnSp>
        <p:nvCxnSpPr>
          <p:cNvPr id="96" name="直線矢印コネクタ 95"/>
          <p:cNvCxnSpPr>
            <a:stCxn id="94" idx="3"/>
            <a:endCxn id="95" idx="1"/>
          </p:cNvCxnSpPr>
          <p:nvPr/>
        </p:nvCxnSpPr>
        <p:spPr>
          <a:xfrm>
            <a:off x="6072291" y="1695866"/>
            <a:ext cx="228854" cy="19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カギ線コネクタ 98"/>
          <p:cNvCxnSpPr>
            <a:stCxn id="68" idx="2"/>
            <a:endCxn id="100" idx="1"/>
          </p:cNvCxnSpPr>
          <p:nvPr/>
        </p:nvCxnSpPr>
        <p:spPr>
          <a:xfrm rot="16200000" flipH="1">
            <a:off x="5525326" y="2773228"/>
            <a:ext cx="211587" cy="2209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5741605" y="2917915"/>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欠席・振替申請</a:t>
            </a:r>
          </a:p>
        </p:txBody>
      </p:sp>
      <p:sp>
        <p:nvSpPr>
          <p:cNvPr id="104" name="正方形/長方形 103"/>
          <p:cNvSpPr/>
          <p:nvPr/>
        </p:nvSpPr>
        <p:spPr>
          <a:xfrm>
            <a:off x="5741606" y="315429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通学・練習コース出席記録</a:t>
            </a:r>
          </a:p>
        </p:txBody>
      </p:sp>
      <p:cxnSp>
        <p:nvCxnSpPr>
          <p:cNvPr id="105" name="カギ線コネクタ 104"/>
          <p:cNvCxnSpPr>
            <a:stCxn id="68" idx="2"/>
            <a:endCxn id="104" idx="1"/>
          </p:cNvCxnSpPr>
          <p:nvPr/>
        </p:nvCxnSpPr>
        <p:spPr>
          <a:xfrm rot="16200000" flipH="1">
            <a:off x="5407138" y="2891417"/>
            <a:ext cx="447965" cy="2209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カギ線コネクタ 111"/>
          <p:cNvCxnSpPr>
            <a:stCxn id="114" idx="2"/>
            <a:endCxn id="113" idx="1"/>
          </p:cNvCxnSpPr>
          <p:nvPr/>
        </p:nvCxnSpPr>
        <p:spPr>
          <a:xfrm rot="16200000" flipH="1">
            <a:off x="6330361" y="3772356"/>
            <a:ext cx="165165" cy="2235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正方形/長方形 112"/>
          <p:cNvSpPr/>
          <p:nvPr/>
        </p:nvSpPr>
        <p:spPr>
          <a:xfrm>
            <a:off x="6524740" y="389514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基本情報確認・変更</a:t>
            </a:r>
          </a:p>
        </p:txBody>
      </p:sp>
      <p:sp>
        <p:nvSpPr>
          <p:cNvPr id="114" name="正方形/長方形 113"/>
          <p:cNvSpPr/>
          <p:nvPr/>
        </p:nvSpPr>
        <p:spPr>
          <a:xfrm>
            <a:off x="5741606" y="3658386"/>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lang="ja-JP" altLang="en-US" sz="600" b="1" dirty="0" smtClean="0">
                <a:latin typeface="メイリオ" pitchFamily="50" charset="-128"/>
                <a:ea typeface="メイリオ" pitchFamily="50" charset="-128"/>
                <a:cs typeface="メイリオ" pitchFamily="50" charset="-128"/>
              </a:rPr>
              <a:t>各種変更申請</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115" name="カギ線コネクタ 114"/>
          <p:cNvCxnSpPr>
            <a:stCxn id="68" idx="2"/>
            <a:endCxn id="114" idx="1"/>
          </p:cNvCxnSpPr>
          <p:nvPr/>
        </p:nvCxnSpPr>
        <p:spPr>
          <a:xfrm rot="16200000" flipH="1">
            <a:off x="5155091" y="3143464"/>
            <a:ext cx="952058" cy="2209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正方形/長方形 120"/>
          <p:cNvSpPr/>
          <p:nvPr/>
        </p:nvSpPr>
        <p:spPr>
          <a:xfrm>
            <a:off x="5741605" y="5860040"/>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通知メール設定</a:t>
            </a:r>
          </a:p>
        </p:txBody>
      </p:sp>
      <p:cxnSp>
        <p:nvCxnSpPr>
          <p:cNvPr id="122" name="カギ線コネクタ 121"/>
          <p:cNvCxnSpPr>
            <a:stCxn id="68" idx="2"/>
            <a:endCxn id="121" idx="1"/>
          </p:cNvCxnSpPr>
          <p:nvPr/>
        </p:nvCxnSpPr>
        <p:spPr>
          <a:xfrm rot="16200000" flipH="1">
            <a:off x="4054263" y="4244291"/>
            <a:ext cx="3153712" cy="2209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カギ線コネクタ 122"/>
          <p:cNvCxnSpPr>
            <a:stCxn id="114" idx="2"/>
            <a:endCxn id="124" idx="1"/>
          </p:cNvCxnSpPr>
          <p:nvPr/>
        </p:nvCxnSpPr>
        <p:spPr>
          <a:xfrm rot="16200000" flipH="1">
            <a:off x="5834466" y="4268251"/>
            <a:ext cx="1154330" cy="2209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522116" y="488430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退会届</a:t>
            </a:r>
          </a:p>
        </p:txBody>
      </p:sp>
      <p:sp>
        <p:nvSpPr>
          <p:cNvPr id="125" name="正方形/長方形 124"/>
          <p:cNvSpPr/>
          <p:nvPr/>
        </p:nvSpPr>
        <p:spPr>
          <a:xfrm>
            <a:off x="6522117" y="4639823"/>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休会届</a:t>
            </a:r>
          </a:p>
        </p:txBody>
      </p:sp>
      <p:cxnSp>
        <p:nvCxnSpPr>
          <p:cNvPr id="126" name="カギ線コネクタ 125"/>
          <p:cNvCxnSpPr>
            <a:stCxn id="114" idx="2"/>
            <a:endCxn id="125" idx="1"/>
          </p:cNvCxnSpPr>
          <p:nvPr/>
        </p:nvCxnSpPr>
        <p:spPr>
          <a:xfrm rot="16200000" flipH="1">
            <a:off x="5956709" y="4146007"/>
            <a:ext cx="909845" cy="2209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524740" y="4386911"/>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練習コース変更届</a:t>
            </a:r>
          </a:p>
        </p:txBody>
      </p:sp>
      <p:cxnSp>
        <p:nvCxnSpPr>
          <p:cNvPr id="37" name="カギ線コネクタ 36"/>
          <p:cNvCxnSpPr>
            <a:stCxn id="114" idx="2"/>
            <a:endCxn id="36" idx="1"/>
          </p:cNvCxnSpPr>
          <p:nvPr/>
        </p:nvCxnSpPr>
        <p:spPr>
          <a:xfrm rot="16200000" flipH="1">
            <a:off x="6084477" y="4018240"/>
            <a:ext cx="656933" cy="2235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165042" y="761261"/>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■会員マイページ</a:t>
            </a:r>
            <a:endParaRPr lang="ja-JP" altLang="en-US" b="1" dirty="0">
              <a:latin typeface="メイリオ" panose="020B0604030504040204" pitchFamily="50" charset="-128"/>
              <a:ea typeface="メイリオ" panose="020B0604030504040204" pitchFamily="50" charset="-128"/>
            </a:endParaRPr>
          </a:p>
        </p:txBody>
      </p:sp>
      <p:sp>
        <p:nvSpPr>
          <p:cNvPr id="41" name="正方形/長方形 40"/>
          <p:cNvSpPr/>
          <p:nvPr/>
        </p:nvSpPr>
        <p:spPr>
          <a:xfrm>
            <a:off x="357878" y="2290153"/>
            <a:ext cx="970500" cy="185440"/>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800" b="1" dirty="0" smtClean="0">
                <a:latin typeface="メイリオ" pitchFamily="50" charset="-128"/>
                <a:ea typeface="メイリオ" pitchFamily="50" charset="-128"/>
                <a:cs typeface="メイリオ" pitchFamily="50" charset="-128"/>
              </a:rPr>
              <a:t>連絡先</a:t>
            </a:r>
            <a:r>
              <a:rPr lang="ja-JP" altLang="en-US" sz="800" b="1" dirty="0">
                <a:latin typeface="メイリオ" pitchFamily="50" charset="-128"/>
                <a:ea typeface="メイリオ" pitchFamily="50" charset="-128"/>
                <a:cs typeface="メイリオ" pitchFamily="50" charset="-128"/>
              </a:rPr>
              <a:t>情報</a:t>
            </a:r>
            <a:r>
              <a:rPr lang="ja-JP" altLang="en-US" sz="800" b="1" dirty="0" smtClean="0">
                <a:latin typeface="メイリオ" pitchFamily="50" charset="-128"/>
                <a:ea typeface="メイリオ" pitchFamily="50" charset="-128"/>
                <a:cs typeface="メイリオ" pitchFamily="50" charset="-128"/>
              </a:rPr>
              <a:t>の記入</a:t>
            </a:r>
            <a:endParaRPr kumimoji="1" lang="ja-JP" altLang="en-US" sz="800" b="1" dirty="0" smtClean="0">
              <a:latin typeface="メイリオ" pitchFamily="50" charset="-128"/>
              <a:ea typeface="メイリオ" pitchFamily="50" charset="-128"/>
              <a:cs typeface="メイリオ" pitchFamily="50" charset="-128"/>
            </a:endParaRPr>
          </a:p>
        </p:txBody>
      </p:sp>
      <p:cxnSp>
        <p:nvCxnSpPr>
          <p:cNvPr id="42" name="直線矢印コネクタ 41"/>
          <p:cNvCxnSpPr>
            <a:stCxn id="41" idx="3"/>
            <a:endCxn id="43" idx="1"/>
          </p:cNvCxnSpPr>
          <p:nvPr/>
        </p:nvCxnSpPr>
        <p:spPr>
          <a:xfrm>
            <a:off x="1328378" y="2382873"/>
            <a:ext cx="160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1489083" y="2311280"/>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入力内容確認（ダイアログ）</a:t>
            </a:r>
          </a:p>
        </p:txBody>
      </p:sp>
      <p:sp>
        <p:nvSpPr>
          <p:cNvPr id="44" name="正方形/長方形 43"/>
          <p:cNvSpPr/>
          <p:nvPr/>
        </p:nvSpPr>
        <p:spPr>
          <a:xfrm>
            <a:off x="2757507" y="2313200"/>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入力完了</a:t>
            </a:r>
          </a:p>
        </p:txBody>
      </p:sp>
      <p:cxnSp>
        <p:nvCxnSpPr>
          <p:cNvPr id="45" name="直線矢印コネクタ 44"/>
          <p:cNvCxnSpPr>
            <a:stCxn id="43" idx="3"/>
            <a:endCxn id="44" idx="1"/>
          </p:cNvCxnSpPr>
          <p:nvPr/>
        </p:nvCxnSpPr>
        <p:spPr>
          <a:xfrm>
            <a:off x="2608163" y="2382873"/>
            <a:ext cx="149344" cy="19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a:stCxn id="43" idx="2"/>
            <a:endCxn id="48" idx="1"/>
          </p:cNvCxnSpPr>
          <p:nvPr/>
        </p:nvCxnSpPr>
        <p:spPr>
          <a:xfrm rot="16200000" flipH="1">
            <a:off x="2260407" y="2242680"/>
            <a:ext cx="285246" cy="70881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757438" y="2660844"/>
            <a:ext cx="1119080" cy="157733"/>
          </a:xfrm>
          <a:prstGeom prst="rect">
            <a:avLst/>
          </a:prstGeom>
          <a:solidFill>
            <a:schemeClr val="bg1"/>
          </a:solidFill>
          <a:ln>
            <a:solidFill>
              <a:schemeClr val="tx1"/>
            </a:solidFill>
          </a:ln>
        </p:spPr>
        <p:txBody>
          <a:bodyPr wrap="square" lIns="0" tIns="36000" rIns="0" bIns="0" rtlCol="0" anchor="ctr">
            <a:normAutofit/>
          </a:bodyPr>
          <a:lstStyle/>
          <a:p>
            <a:pPr algn="ctr"/>
            <a:r>
              <a:rPr kumimoji="1" lang="ja-JP" altLang="en-US" sz="500" dirty="0" smtClean="0">
                <a:latin typeface="メイリオ" pitchFamily="50" charset="-128"/>
                <a:ea typeface="メイリオ" pitchFamily="50" charset="-128"/>
                <a:cs typeface="メイリオ" pitchFamily="50" charset="-128"/>
              </a:rPr>
              <a:t>ご案内メール送信</a:t>
            </a:r>
          </a:p>
        </p:txBody>
      </p:sp>
      <p:cxnSp>
        <p:nvCxnSpPr>
          <p:cNvPr id="51" name="カギ線コネクタ 50"/>
          <p:cNvCxnSpPr>
            <a:stCxn id="68" idx="2"/>
            <a:endCxn id="52" idx="1"/>
          </p:cNvCxnSpPr>
          <p:nvPr/>
        </p:nvCxnSpPr>
        <p:spPr>
          <a:xfrm rot="16200000" flipH="1">
            <a:off x="5283386" y="3015168"/>
            <a:ext cx="698090" cy="223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5744229" y="340441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指導状況・泳力認定書</a:t>
            </a:r>
          </a:p>
        </p:txBody>
      </p:sp>
      <p:sp>
        <p:nvSpPr>
          <p:cNvPr id="10" name="正方形/長方形 9"/>
          <p:cNvSpPr/>
          <p:nvPr/>
        </p:nvSpPr>
        <p:spPr>
          <a:xfrm>
            <a:off x="219586" y="1242137"/>
            <a:ext cx="1107996" cy="276999"/>
          </a:xfrm>
          <a:prstGeom prst="rect">
            <a:avLst/>
          </a:prstGeom>
        </p:spPr>
        <p:txBody>
          <a:bodyPr wrap="none">
            <a:spAutoFit/>
          </a:bodyPr>
          <a:lstStyle/>
          <a:p>
            <a:r>
              <a:rPr lang="en-US" altLang="ja-JP" sz="1200" b="1" dirty="0" smtClean="0">
                <a:latin typeface="メイリオ" panose="020B0604030504040204" pitchFamily="50" charset="-128"/>
                <a:ea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rPr>
              <a:t>新規入会者</a:t>
            </a:r>
            <a:endParaRPr lang="ja-JP" altLang="en-US" sz="1200" b="1" dirty="0">
              <a:latin typeface="メイリオ" panose="020B0604030504040204" pitchFamily="50" charset="-128"/>
              <a:ea typeface="メイリオ" panose="020B0604030504040204" pitchFamily="50" charset="-128"/>
            </a:endParaRPr>
          </a:p>
        </p:txBody>
      </p:sp>
      <p:sp>
        <p:nvSpPr>
          <p:cNvPr id="117" name="正方形/長方形 116"/>
          <p:cNvSpPr/>
          <p:nvPr/>
        </p:nvSpPr>
        <p:spPr>
          <a:xfrm>
            <a:off x="3534268" y="1237654"/>
            <a:ext cx="646331" cy="276999"/>
          </a:xfrm>
          <a:prstGeom prst="rect">
            <a:avLst/>
          </a:prstGeom>
        </p:spPr>
        <p:txBody>
          <a:bodyPr wrap="none">
            <a:spAutoFit/>
          </a:bodyPr>
          <a:lstStyle/>
          <a:p>
            <a:r>
              <a:rPr lang="en-US" altLang="ja-JP" sz="1200" b="1" dirty="0" smtClean="0">
                <a:latin typeface="メイリオ" panose="020B0604030504040204" pitchFamily="50" charset="-128"/>
                <a:ea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rPr>
              <a:t>会員</a:t>
            </a:r>
            <a:endParaRPr lang="ja-JP" altLang="en-US" sz="1200" b="1" dirty="0">
              <a:latin typeface="メイリオ" panose="020B0604030504040204" pitchFamily="50" charset="-128"/>
              <a:ea typeface="メイリオ" panose="020B0604030504040204" pitchFamily="50" charset="-128"/>
            </a:endParaRPr>
          </a:p>
        </p:txBody>
      </p:sp>
      <p:sp>
        <p:nvSpPr>
          <p:cNvPr id="53" name="正方形/長方形 52"/>
          <p:cNvSpPr/>
          <p:nvPr/>
        </p:nvSpPr>
        <p:spPr>
          <a:xfrm>
            <a:off x="1489083" y="315227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入力内容確認（ダイアログ）</a:t>
            </a:r>
          </a:p>
        </p:txBody>
      </p:sp>
      <p:sp>
        <p:nvSpPr>
          <p:cNvPr id="54" name="正方形/長方形 53"/>
          <p:cNvSpPr/>
          <p:nvPr/>
        </p:nvSpPr>
        <p:spPr>
          <a:xfrm>
            <a:off x="2757507" y="315419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入力完了</a:t>
            </a:r>
          </a:p>
        </p:txBody>
      </p:sp>
      <p:cxnSp>
        <p:nvCxnSpPr>
          <p:cNvPr id="55" name="直線矢印コネクタ 54"/>
          <p:cNvCxnSpPr>
            <a:stCxn id="53" idx="3"/>
            <a:endCxn id="54" idx="1"/>
          </p:cNvCxnSpPr>
          <p:nvPr/>
        </p:nvCxnSpPr>
        <p:spPr>
          <a:xfrm>
            <a:off x="2608163" y="3223871"/>
            <a:ext cx="149344" cy="19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357878" y="3133071"/>
            <a:ext cx="970500" cy="185440"/>
          </a:xfrm>
          <a:prstGeom prst="rect">
            <a:avLst/>
          </a:prstGeom>
          <a:solidFill>
            <a:schemeClr val="accent5">
              <a:lumMod val="20000"/>
              <a:lumOff val="80000"/>
            </a:schemeClr>
          </a:solidFill>
          <a:ln>
            <a:solidFill>
              <a:schemeClr val="tx1"/>
            </a:solidFill>
          </a:ln>
        </p:spPr>
        <p:txBody>
          <a:bodyPr wrap="square" lIns="0" tIns="36000" rIns="0" bIns="0" rtlCol="0" anchor="ctr">
            <a:normAutofit fontScale="77500" lnSpcReduction="20000"/>
          </a:bodyPr>
          <a:lstStyle/>
          <a:p>
            <a:pPr algn="ctr"/>
            <a:r>
              <a:rPr kumimoji="1" lang="ja-JP" altLang="en-US" sz="800" b="1" dirty="0" smtClean="0">
                <a:latin typeface="メイリオ" pitchFamily="50" charset="-128"/>
                <a:ea typeface="メイリオ" pitchFamily="50" charset="-128"/>
                <a:cs typeface="メイリオ" pitchFamily="50" charset="-128"/>
              </a:rPr>
              <a:t>お申込みアンケート記入</a:t>
            </a:r>
          </a:p>
        </p:txBody>
      </p:sp>
      <p:cxnSp>
        <p:nvCxnSpPr>
          <p:cNvPr id="57" name="直線矢印コネクタ 56"/>
          <p:cNvCxnSpPr>
            <a:stCxn id="56" idx="3"/>
            <a:endCxn id="53" idx="1"/>
          </p:cNvCxnSpPr>
          <p:nvPr/>
        </p:nvCxnSpPr>
        <p:spPr>
          <a:xfrm flipV="1">
            <a:off x="1328378" y="3223871"/>
            <a:ext cx="160705" cy="19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48" idx="2"/>
            <a:endCxn id="56" idx="0"/>
          </p:cNvCxnSpPr>
          <p:nvPr/>
        </p:nvCxnSpPr>
        <p:spPr>
          <a:xfrm rot="5400000">
            <a:off x="1922806" y="1738899"/>
            <a:ext cx="314494" cy="24738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3" idx="2"/>
            <a:endCxn id="62" idx="1"/>
          </p:cNvCxnSpPr>
          <p:nvPr/>
        </p:nvCxnSpPr>
        <p:spPr>
          <a:xfrm rot="16200000" flipH="1">
            <a:off x="2266203" y="3077882"/>
            <a:ext cx="257883" cy="69304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2741666" y="3474479"/>
            <a:ext cx="1119080" cy="157733"/>
          </a:xfrm>
          <a:prstGeom prst="rect">
            <a:avLst/>
          </a:prstGeom>
          <a:solidFill>
            <a:schemeClr val="bg1"/>
          </a:solidFill>
          <a:ln>
            <a:solidFill>
              <a:schemeClr val="tx1"/>
            </a:solidFill>
          </a:ln>
        </p:spPr>
        <p:txBody>
          <a:bodyPr wrap="square" lIns="0" tIns="36000" rIns="0" bIns="0" rtlCol="0" anchor="ctr">
            <a:normAutofit/>
          </a:bodyPr>
          <a:lstStyle/>
          <a:p>
            <a:pPr algn="ctr"/>
            <a:r>
              <a:rPr lang="ja-JP" altLang="en-US" sz="500" dirty="0">
                <a:latin typeface="メイリオ" pitchFamily="50" charset="-128"/>
                <a:ea typeface="メイリオ" pitchFamily="50" charset="-128"/>
                <a:cs typeface="メイリオ" pitchFamily="50" charset="-128"/>
              </a:rPr>
              <a:t>来館</a:t>
            </a:r>
            <a:r>
              <a:rPr kumimoji="1" lang="ja-JP" altLang="en-US" sz="500" dirty="0" smtClean="0">
                <a:latin typeface="メイリオ" pitchFamily="50" charset="-128"/>
                <a:ea typeface="メイリオ" pitchFamily="50" charset="-128"/>
                <a:cs typeface="メイリオ" pitchFamily="50" charset="-128"/>
              </a:rPr>
              <a:t>ご案内メール送信</a:t>
            </a:r>
          </a:p>
        </p:txBody>
      </p:sp>
      <p:sp>
        <p:nvSpPr>
          <p:cNvPr id="64" name="正方形/長方形 63"/>
          <p:cNvSpPr/>
          <p:nvPr/>
        </p:nvSpPr>
        <p:spPr>
          <a:xfrm>
            <a:off x="357081" y="1602686"/>
            <a:ext cx="2103485" cy="236020"/>
          </a:xfrm>
          <a:prstGeom prst="rect">
            <a:avLst/>
          </a:prstGeom>
          <a:solidFill>
            <a:schemeClr val="accent4">
              <a:lumMod val="20000"/>
              <a:lumOff val="80000"/>
            </a:schemeClr>
          </a:solidFill>
          <a:ln>
            <a:solidFill>
              <a:schemeClr val="tx1"/>
            </a:solidFill>
          </a:ln>
        </p:spPr>
        <p:txBody>
          <a:bodyPr wrap="square" lIns="0" tIns="36000" rIns="0" bIns="0" rtlCol="0" anchor="ctr">
            <a:normAutofit/>
          </a:bodyPr>
          <a:lstStyle/>
          <a:p>
            <a:pPr algn="ctr"/>
            <a:r>
              <a:rPr kumimoji="1" lang="ja-JP" altLang="en-US" sz="800" b="1" dirty="0" smtClean="0">
                <a:latin typeface="メイリオ" pitchFamily="50" charset="-128"/>
                <a:ea typeface="メイリオ" pitchFamily="50" charset="-128"/>
                <a:cs typeface="メイリオ" pitchFamily="50" charset="-128"/>
              </a:rPr>
              <a:t>花見川スイミングクラブ　ホームページ</a:t>
            </a:r>
          </a:p>
        </p:txBody>
      </p:sp>
      <p:cxnSp>
        <p:nvCxnSpPr>
          <p:cNvPr id="65" name="直線矢印コネクタ 64"/>
          <p:cNvCxnSpPr>
            <a:endCxn id="41" idx="0"/>
          </p:cNvCxnSpPr>
          <p:nvPr/>
        </p:nvCxnSpPr>
        <p:spPr>
          <a:xfrm>
            <a:off x="843128" y="1837169"/>
            <a:ext cx="0" cy="4529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96684" y="1865562"/>
            <a:ext cx="697627" cy="246221"/>
          </a:xfrm>
          <a:prstGeom prst="rect">
            <a:avLst/>
          </a:prstGeom>
        </p:spPr>
        <p:txBody>
          <a:bodyPr wrap="none">
            <a:spAutoFit/>
          </a:bodyPr>
          <a:lstStyle/>
          <a:p>
            <a:pPr algn="ctr"/>
            <a:r>
              <a:rPr lang="ja-JP" altLang="en-US" sz="1000" dirty="0" smtClean="0">
                <a:solidFill>
                  <a:srgbClr val="FF0000"/>
                </a:solidFill>
                <a:latin typeface="メイリオ" panose="020B0604030504040204" pitchFamily="50" charset="-128"/>
                <a:ea typeface="メイリオ" panose="020B0604030504040204" pitchFamily="50" charset="-128"/>
              </a:rPr>
              <a:t>導線追加</a:t>
            </a:r>
            <a:endParaRPr lang="ja-JP" altLang="en-US" sz="1000" dirty="0">
              <a:solidFill>
                <a:srgbClr val="FF0000"/>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5744229" y="610060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fontScale="85000" lnSpcReduction="10000"/>
          </a:bodyPr>
          <a:lstStyle/>
          <a:p>
            <a:pPr algn="ctr"/>
            <a:r>
              <a:rPr lang="ja-JP" altLang="en-US" sz="600" b="1" dirty="0" smtClean="0">
                <a:latin typeface="メイリオ" pitchFamily="50" charset="-128"/>
                <a:ea typeface="メイリオ" pitchFamily="50" charset="-128"/>
                <a:cs typeface="メイリオ" pitchFamily="50" charset="-128"/>
              </a:rPr>
              <a:t>ヘルプ（入会時スライド・</a:t>
            </a:r>
            <a:r>
              <a:rPr lang="en-US" altLang="ja-JP" sz="600" b="1" dirty="0" smtClean="0">
                <a:latin typeface="メイリオ" pitchFamily="50" charset="-128"/>
                <a:ea typeface="メイリオ" pitchFamily="50" charset="-128"/>
                <a:cs typeface="メイリオ" pitchFamily="50" charset="-128"/>
              </a:rPr>
              <a:t>FAQ</a:t>
            </a:r>
            <a:r>
              <a:rPr lang="ja-JP" altLang="en-US" sz="600" b="1" dirty="0" smtClean="0">
                <a:latin typeface="メイリオ" pitchFamily="50" charset="-128"/>
                <a:ea typeface="メイリオ" pitchFamily="50" charset="-128"/>
                <a:cs typeface="メイリオ" pitchFamily="50" charset="-128"/>
              </a:rPr>
              <a:t>）</a:t>
            </a:r>
            <a:endParaRPr kumimoji="1" lang="ja-JP" altLang="en-US" sz="600" b="1" dirty="0" smtClean="0">
              <a:latin typeface="メイリオ" pitchFamily="50" charset="-128"/>
              <a:ea typeface="メイリオ" pitchFamily="50" charset="-128"/>
              <a:cs typeface="メイリオ" pitchFamily="50" charset="-128"/>
            </a:endParaRPr>
          </a:p>
        </p:txBody>
      </p:sp>
      <p:cxnSp>
        <p:nvCxnSpPr>
          <p:cNvPr id="67" name="カギ線コネクタ 66"/>
          <p:cNvCxnSpPr>
            <a:stCxn id="68" idx="2"/>
            <a:endCxn id="63" idx="1"/>
          </p:cNvCxnSpPr>
          <p:nvPr/>
        </p:nvCxnSpPr>
        <p:spPr>
          <a:xfrm rot="16200000" flipH="1">
            <a:off x="3935291" y="4363263"/>
            <a:ext cx="3394280" cy="223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524741" y="4146098"/>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バスコース変更届</a:t>
            </a:r>
          </a:p>
        </p:txBody>
      </p:sp>
      <p:cxnSp>
        <p:nvCxnSpPr>
          <p:cNvPr id="74" name="カギ線コネクタ 73"/>
          <p:cNvCxnSpPr>
            <a:stCxn id="114" idx="2"/>
            <a:endCxn id="69" idx="1"/>
          </p:cNvCxnSpPr>
          <p:nvPr/>
        </p:nvCxnSpPr>
        <p:spPr>
          <a:xfrm rot="16200000" flipH="1">
            <a:off x="6204883" y="3897833"/>
            <a:ext cx="416120" cy="223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5744229" y="5589077"/>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バス乗降連絡</a:t>
            </a:r>
          </a:p>
        </p:txBody>
      </p:sp>
      <p:cxnSp>
        <p:nvCxnSpPr>
          <p:cNvPr id="76" name="カギ線コネクタ 75"/>
          <p:cNvCxnSpPr>
            <a:stCxn id="68" idx="2"/>
            <a:endCxn id="75" idx="1"/>
          </p:cNvCxnSpPr>
          <p:nvPr/>
        </p:nvCxnSpPr>
        <p:spPr>
          <a:xfrm rot="16200000" flipH="1">
            <a:off x="4191057" y="4107497"/>
            <a:ext cx="2882749" cy="223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カギ線コネクタ 77"/>
          <p:cNvCxnSpPr>
            <a:stCxn id="114" idx="2"/>
            <a:endCxn id="79" idx="1"/>
          </p:cNvCxnSpPr>
          <p:nvPr/>
        </p:nvCxnSpPr>
        <p:spPr>
          <a:xfrm rot="16200000" flipH="1">
            <a:off x="5707516" y="4395201"/>
            <a:ext cx="1405859" cy="21859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6519744" y="5135837"/>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イベント・短期教室参加申請</a:t>
            </a:r>
          </a:p>
        </p:txBody>
      </p:sp>
      <p:sp>
        <p:nvSpPr>
          <p:cNvPr id="80" name="正方形/長方形 79"/>
          <p:cNvSpPr/>
          <p:nvPr/>
        </p:nvSpPr>
        <p:spPr>
          <a:xfrm>
            <a:off x="4961094" y="2136629"/>
            <a:ext cx="1119080"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会員機能ロック画面</a:t>
            </a:r>
          </a:p>
        </p:txBody>
      </p:sp>
      <p:cxnSp>
        <p:nvCxnSpPr>
          <p:cNvPr id="81" name="カギ線コネクタ 80"/>
          <p:cNvCxnSpPr>
            <a:stCxn id="66" idx="3"/>
            <a:endCxn id="80" idx="1"/>
          </p:cNvCxnSpPr>
          <p:nvPr/>
        </p:nvCxnSpPr>
        <p:spPr>
          <a:xfrm>
            <a:off x="4673241" y="1699706"/>
            <a:ext cx="287853" cy="50851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8085605" y="4524685"/>
            <a:ext cx="936339" cy="143185"/>
          </a:xfrm>
          <a:prstGeom prst="rect">
            <a:avLst/>
          </a:prstGeom>
          <a:solidFill>
            <a:schemeClr val="accent5">
              <a:lumMod val="20000"/>
              <a:lumOff val="80000"/>
            </a:schemeClr>
          </a:solidFill>
          <a:ln>
            <a:solidFill>
              <a:schemeClr val="tx1"/>
            </a:solidFill>
          </a:ln>
        </p:spPr>
        <p:txBody>
          <a:bodyPr wrap="square" lIns="0" tIns="36000" rIns="0" bIns="0" rtlCol="0" anchor="ctr">
            <a:normAutofit/>
          </a:bodyPr>
          <a:lstStyle/>
          <a:p>
            <a:pPr algn="ctr"/>
            <a:r>
              <a:rPr kumimoji="1" lang="ja-JP" altLang="en-US" sz="600" b="1" dirty="0" smtClean="0">
                <a:latin typeface="メイリオ" pitchFamily="50" charset="-128"/>
                <a:ea typeface="メイリオ" pitchFamily="50" charset="-128"/>
                <a:cs typeface="メイリオ" pitchFamily="50" charset="-128"/>
              </a:rPr>
              <a:t>申請完了画面</a:t>
            </a:r>
          </a:p>
        </p:txBody>
      </p:sp>
      <p:cxnSp>
        <p:nvCxnSpPr>
          <p:cNvPr id="82" name="カギ線コネクタ 81"/>
          <p:cNvCxnSpPr>
            <a:stCxn id="113" idx="3"/>
            <a:endCxn id="77" idx="1"/>
          </p:cNvCxnSpPr>
          <p:nvPr/>
        </p:nvCxnSpPr>
        <p:spPr>
          <a:xfrm>
            <a:off x="7643820" y="3966736"/>
            <a:ext cx="441785" cy="6295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69" idx="3"/>
            <a:endCxn id="77" idx="1"/>
          </p:cNvCxnSpPr>
          <p:nvPr/>
        </p:nvCxnSpPr>
        <p:spPr>
          <a:xfrm>
            <a:off x="7643821" y="4217691"/>
            <a:ext cx="441784" cy="3785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カギ線コネクタ 83"/>
          <p:cNvCxnSpPr>
            <a:stCxn id="36" idx="3"/>
            <a:endCxn id="77" idx="1"/>
          </p:cNvCxnSpPr>
          <p:nvPr/>
        </p:nvCxnSpPr>
        <p:spPr>
          <a:xfrm>
            <a:off x="7643820" y="4458504"/>
            <a:ext cx="441785" cy="1377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カギ線コネクタ 84"/>
          <p:cNvCxnSpPr>
            <a:stCxn id="125" idx="3"/>
            <a:endCxn id="77" idx="1"/>
          </p:cNvCxnSpPr>
          <p:nvPr/>
        </p:nvCxnSpPr>
        <p:spPr>
          <a:xfrm flipV="1">
            <a:off x="7641197" y="4596278"/>
            <a:ext cx="444408" cy="1151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124" idx="3"/>
            <a:endCxn id="77" idx="1"/>
          </p:cNvCxnSpPr>
          <p:nvPr/>
        </p:nvCxnSpPr>
        <p:spPr>
          <a:xfrm flipV="1">
            <a:off x="7641196" y="4596278"/>
            <a:ext cx="444409" cy="35962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カギ線コネクタ 87"/>
          <p:cNvCxnSpPr>
            <a:stCxn id="79" idx="3"/>
            <a:endCxn id="77" idx="1"/>
          </p:cNvCxnSpPr>
          <p:nvPr/>
        </p:nvCxnSpPr>
        <p:spPr>
          <a:xfrm flipV="1">
            <a:off x="7638824" y="4596278"/>
            <a:ext cx="446781" cy="61115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5680544" y="3133886"/>
            <a:ext cx="1241203" cy="437747"/>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89" name="正方形/長方形 88"/>
          <p:cNvSpPr/>
          <p:nvPr/>
        </p:nvSpPr>
        <p:spPr>
          <a:xfrm>
            <a:off x="5687295" y="5524026"/>
            <a:ext cx="1241203" cy="542715"/>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b="1" dirty="0" smtClean="0">
              <a:solidFill>
                <a:srgbClr val="FF0000"/>
              </a:solidFill>
            </a:endParaRPr>
          </a:p>
        </p:txBody>
      </p:sp>
      <p:sp>
        <p:nvSpPr>
          <p:cNvPr id="2" name="正方形/長方形 1"/>
          <p:cNvSpPr/>
          <p:nvPr/>
        </p:nvSpPr>
        <p:spPr>
          <a:xfrm>
            <a:off x="6920126" y="3174869"/>
            <a:ext cx="793807" cy="338554"/>
          </a:xfrm>
          <a:prstGeom prst="rect">
            <a:avLst/>
          </a:prstGeom>
        </p:spPr>
        <p:txBody>
          <a:bodyPr wrap="none">
            <a:spAutoFit/>
          </a:bodyPr>
          <a:lstStyle/>
          <a:p>
            <a:pPr algn="ctr"/>
            <a:r>
              <a:rPr lang="en-US" altLang="ja-JP" sz="1600" b="1" dirty="0">
                <a:solidFill>
                  <a:schemeClr val="accent2"/>
                </a:solidFill>
              </a:rPr>
              <a:t>Phase2</a:t>
            </a:r>
          </a:p>
        </p:txBody>
      </p:sp>
      <p:sp>
        <p:nvSpPr>
          <p:cNvPr id="90" name="正方形/長方形 89"/>
          <p:cNvSpPr/>
          <p:nvPr/>
        </p:nvSpPr>
        <p:spPr>
          <a:xfrm>
            <a:off x="6918144" y="5491392"/>
            <a:ext cx="793807" cy="338554"/>
          </a:xfrm>
          <a:prstGeom prst="rect">
            <a:avLst/>
          </a:prstGeom>
        </p:spPr>
        <p:txBody>
          <a:bodyPr wrap="none">
            <a:spAutoFit/>
          </a:bodyPr>
          <a:lstStyle/>
          <a:p>
            <a:pPr algn="ctr"/>
            <a:r>
              <a:rPr lang="en-US" altLang="ja-JP" sz="1600" b="1" dirty="0">
                <a:solidFill>
                  <a:schemeClr val="accent2"/>
                </a:solidFill>
              </a:rPr>
              <a:t>Phase2</a:t>
            </a:r>
          </a:p>
        </p:txBody>
      </p:sp>
    </p:spTree>
    <p:extLst>
      <p:ext uri="{BB962C8B-B14F-4D97-AF65-F5344CB8AC3E}">
        <p14:creationId xmlns:p14="http://schemas.microsoft.com/office/powerpoint/2010/main" val="4108661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正方形/長方形 75"/>
          <p:cNvSpPr/>
          <p:nvPr/>
        </p:nvSpPr>
        <p:spPr>
          <a:xfrm>
            <a:off x="528149" y="1182418"/>
            <a:ext cx="3499946" cy="271966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0" name="正方形/長方形 9"/>
          <p:cNvSpPr/>
          <p:nvPr/>
        </p:nvSpPr>
        <p:spPr>
          <a:xfrm>
            <a:off x="933928" y="1708150"/>
            <a:ext cx="2685572" cy="1943100"/>
          </a:xfrm>
          <a:prstGeom prst="rect">
            <a:avLst/>
          </a:prstGeom>
          <a:solidFill>
            <a:schemeClr val="bg1"/>
          </a:solidFill>
          <a:ln>
            <a:solidFill>
              <a:schemeClr val="accent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20</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74728" y="737611"/>
            <a:ext cx="180049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■ログイン画面</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正方形/長方形 81"/>
          <p:cNvSpPr/>
          <p:nvPr/>
        </p:nvSpPr>
        <p:spPr>
          <a:xfrm>
            <a:off x="1815996" y="3268762"/>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100" dirty="0">
                <a:solidFill>
                  <a:schemeClr val="tx1"/>
                </a:solidFill>
                <a:latin typeface="メイリオ" panose="020B0604030504040204" pitchFamily="50" charset="-128"/>
                <a:ea typeface="メイリオ" panose="020B0604030504040204" pitchFamily="50" charset="-128"/>
              </a:rPr>
              <a:t>ログイン</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31939" y="118503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24"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20034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965678" y="121426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2" name="正方形/長方形 171"/>
          <p:cNvSpPr/>
          <p:nvPr/>
        </p:nvSpPr>
        <p:spPr>
          <a:xfrm>
            <a:off x="2126854" y="2604221"/>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73" name="正方形/長方形 172"/>
          <p:cNvSpPr/>
          <p:nvPr/>
        </p:nvSpPr>
        <p:spPr>
          <a:xfrm>
            <a:off x="1238029" y="2577988"/>
            <a:ext cx="845104"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ログイン</a:t>
            </a:r>
            <a:r>
              <a:rPr lang="en-US" altLang="ja-JP" sz="1000" dirty="0" smtClean="0">
                <a:latin typeface="メイリオ" panose="020B0604030504040204" pitchFamily="50" charset="-128"/>
                <a:ea typeface="メイリオ" panose="020B0604030504040204" pitchFamily="50" charset="-128"/>
              </a:rPr>
              <a:t>ID</a:t>
            </a:r>
            <a:endParaRPr lang="ja-JP" altLang="en-US" sz="1000" dirty="0">
              <a:latin typeface="メイリオ" panose="020B0604030504040204" pitchFamily="50" charset="-128"/>
              <a:ea typeface="メイリオ" panose="020B0604030504040204" pitchFamily="50" charset="-128"/>
            </a:endParaRPr>
          </a:p>
        </p:txBody>
      </p:sp>
      <p:sp>
        <p:nvSpPr>
          <p:cNvPr id="174" name="正方形/長方形 173"/>
          <p:cNvSpPr/>
          <p:nvPr/>
        </p:nvSpPr>
        <p:spPr>
          <a:xfrm>
            <a:off x="2126854" y="2882199"/>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75" name="正方形/長方形 174"/>
          <p:cNvSpPr/>
          <p:nvPr/>
        </p:nvSpPr>
        <p:spPr>
          <a:xfrm>
            <a:off x="1257265" y="2875016"/>
            <a:ext cx="825868"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パスワード</a:t>
            </a:r>
            <a:endParaRPr lang="ja-JP" altLang="en-US" sz="1000" dirty="0">
              <a:latin typeface="メイリオ" panose="020B0604030504040204" pitchFamily="50" charset="-128"/>
              <a:ea typeface="メイリオ" panose="020B0604030504040204" pitchFamily="50" charset="-128"/>
            </a:endParaRPr>
          </a:p>
        </p:txBody>
      </p:sp>
      <p:pic>
        <p:nvPicPr>
          <p:cNvPr id="17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596" y="1887190"/>
            <a:ext cx="983954" cy="517873"/>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3983510" y="4428890"/>
            <a:ext cx="4581520" cy="1900361"/>
          </a:xfrm>
          <a:prstGeom prst="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ボックス 19"/>
          <p:cNvSpPr txBox="1"/>
          <p:nvPr/>
        </p:nvSpPr>
        <p:spPr>
          <a:xfrm>
            <a:off x="4122500" y="4590320"/>
            <a:ext cx="4017294" cy="1600438"/>
          </a:xfrm>
          <a:prstGeom prst="rect">
            <a:avLst/>
          </a:prstGeom>
          <a:noFill/>
        </p:spPr>
        <p:txBody>
          <a:bodyPr wrap="square" rtlCol="0">
            <a:spAutoFit/>
          </a:bodyPr>
          <a:lstStyle/>
          <a:p>
            <a:r>
              <a:rPr lang="ja-JP" altLang="en-US" sz="1400" b="1" dirty="0" smtClean="0">
                <a:solidFill>
                  <a:srgbClr val="FF0000"/>
                </a:solidFill>
                <a:latin typeface="メイリオ" panose="020B0604030504040204" pitchFamily="50" charset="-128"/>
                <a:ea typeface="メイリオ" panose="020B0604030504040204" pitchFamily="50" charset="-128"/>
              </a:rPr>
              <a:t>ログイン時、</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rPr>
              <a:t>バス運転手アカウントの場合は、</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en-US" altLang="ja-JP" sz="1400" b="1" dirty="0" smtClean="0">
                <a:solidFill>
                  <a:srgbClr val="FF0000"/>
                </a:solidFill>
                <a:latin typeface="メイリオ" panose="020B0604030504040204" pitchFamily="50" charset="-128"/>
                <a:ea typeface="メイリオ" panose="020B0604030504040204" pitchFamily="50" charset="-128"/>
              </a:rPr>
              <a:t>『</a:t>
            </a:r>
            <a:r>
              <a:rPr lang="ja-JP" altLang="en-US" sz="1400" b="1" dirty="0" smtClean="0">
                <a:solidFill>
                  <a:srgbClr val="FF0000"/>
                </a:solidFill>
                <a:latin typeface="メイリオ" panose="020B0604030504040204" pitchFamily="50" charset="-128"/>
                <a:ea typeface="メイリオ" panose="020B0604030504040204" pitchFamily="50" charset="-128"/>
              </a:rPr>
              <a:t>バス</a:t>
            </a:r>
            <a:r>
              <a:rPr lang="ja-JP" altLang="en-US" sz="1400" b="1" dirty="0">
                <a:solidFill>
                  <a:srgbClr val="FF0000"/>
                </a:solidFill>
                <a:latin typeface="メイリオ" panose="020B0604030504040204" pitchFamily="50" charset="-128"/>
                <a:ea typeface="メイリオ" panose="020B0604030504040204" pitchFamily="50" charset="-128"/>
              </a:rPr>
              <a:t>運転手・バス乗降管理（乗降リスト</a:t>
            </a:r>
            <a:r>
              <a:rPr lang="ja-JP" altLang="en-US" sz="1400" b="1" dirty="0" smtClean="0">
                <a:solidFill>
                  <a:srgbClr val="FF0000"/>
                </a:solidFill>
                <a:latin typeface="メイリオ" panose="020B0604030504040204" pitchFamily="50" charset="-128"/>
                <a:ea typeface="メイリオ" panose="020B0604030504040204" pitchFamily="50" charset="-128"/>
              </a:rPr>
              <a:t>）</a:t>
            </a:r>
            <a:r>
              <a:rPr lang="en-US" altLang="ja-JP" sz="1400" b="1" dirty="0" smtClean="0">
                <a:solidFill>
                  <a:srgbClr val="FF0000"/>
                </a:solidFill>
                <a:latin typeface="メイリオ" panose="020B0604030504040204" pitchFamily="50" charset="-128"/>
                <a:ea typeface="メイリオ" panose="020B0604030504040204" pitchFamily="50" charset="-128"/>
              </a:rPr>
              <a:t>』</a:t>
            </a:r>
          </a:p>
          <a:p>
            <a:r>
              <a:rPr lang="ja-JP" altLang="en-US" sz="1400" b="1" dirty="0" smtClean="0">
                <a:solidFill>
                  <a:srgbClr val="FF0000"/>
                </a:solidFill>
                <a:latin typeface="メイリオ" panose="020B0604030504040204" pitchFamily="50" charset="-128"/>
                <a:ea typeface="メイリオ" panose="020B0604030504040204" pitchFamily="50" charset="-128"/>
              </a:rPr>
              <a:t>ページへ遷移する。</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endParaRPr lang="en-US" altLang="ja-JP" sz="1400" b="1" dirty="0">
              <a:solidFill>
                <a:srgbClr val="FF0000"/>
              </a:solidFill>
              <a:latin typeface="メイリオ" panose="020B0604030504040204" pitchFamily="50" charset="-128"/>
              <a:ea typeface="メイリオ" panose="020B0604030504040204" pitchFamily="50" charset="-128"/>
            </a:endParaRPr>
          </a:p>
          <a:p>
            <a:r>
              <a:rPr lang="en-US" altLang="ja-JP" sz="1400" b="1" dirty="0" smtClean="0">
                <a:solidFill>
                  <a:srgbClr val="FF0000"/>
                </a:solidFill>
                <a:latin typeface="メイリオ" panose="020B0604030504040204" pitchFamily="50" charset="-128"/>
                <a:ea typeface="メイリオ" panose="020B0604030504040204" pitchFamily="50" charset="-128"/>
              </a:rPr>
              <a:t>※</a:t>
            </a:r>
            <a:r>
              <a:rPr lang="ja-JP" altLang="en-US" sz="1400" b="1" dirty="0" smtClean="0">
                <a:solidFill>
                  <a:srgbClr val="FF0000"/>
                </a:solidFill>
                <a:latin typeface="メイリオ" panose="020B0604030504040204" pitchFamily="50" charset="-128"/>
                <a:ea typeface="メイリオ" panose="020B0604030504040204" pitchFamily="50" charset="-128"/>
              </a:rPr>
              <a:t>コーチアカウントの場合は、</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rPr>
              <a:t>　管理画面</a:t>
            </a:r>
            <a:r>
              <a:rPr lang="en-US" altLang="ja-JP" sz="1400" b="1" dirty="0" smtClean="0">
                <a:solidFill>
                  <a:srgbClr val="FF0000"/>
                </a:solidFill>
                <a:latin typeface="メイリオ" panose="020B0604030504040204" pitchFamily="50" charset="-128"/>
                <a:ea typeface="メイリオ" panose="020B0604030504040204" pitchFamily="50" charset="-128"/>
              </a:rPr>
              <a:t>TOP</a:t>
            </a:r>
            <a:r>
              <a:rPr lang="ja-JP" altLang="en-US" sz="1400" b="1" dirty="0" smtClean="0">
                <a:solidFill>
                  <a:srgbClr val="FF0000"/>
                </a:solidFill>
                <a:latin typeface="メイリオ" panose="020B0604030504040204" pitchFamily="50" charset="-128"/>
                <a:ea typeface="メイリオ" panose="020B0604030504040204" pitchFamily="50" charset="-128"/>
              </a:rPr>
              <a:t>へ</a:t>
            </a:r>
            <a:endParaRPr lang="en-US" altLang="ja-JP" sz="1400" b="1" dirty="0" smtClean="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611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4862279" y="810481"/>
            <a:ext cx="3499946" cy="486725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21</a:t>
            </a:fld>
            <a:endParaRPr kumimoji="1" lang="ja-JP" altLang="en-US" dirty="0"/>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正方形/長方形 126"/>
          <p:cNvSpPr/>
          <p:nvPr/>
        </p:nvSpPr>
        <p:spPr>
          <a:xfrm>
            <a:off x="307975" y="593505"/>
            <a:ext cx="2646878" cy="338554"/>
          </a:xfrm>
          <a:prstGeom prst="rect">
            <a:avLst/>
          </a:prstGeom>
        </p:spPr>
        <p:txBody>
          <a:bodyPr wrap="none">
            <a:spAutoFit/>
          </a:bodyPr>
          <a:lstStyle/>
          <a:p>
            <a:r>
              <a:rPr lang="ja-JP" altLang="en-US" sz="1600" b="1" dirty="0" smtClean="0">
                <a:latin typeface="メイリオ" panose="020B0604030504040204" pitchFamily="50" charset="-128"/>
                <a:ea typeface="メイリオ" panose="020B0604030504040204" pitchFamily="50" charset="-128"/>
              </a:rPr>
              <a:t>■管理トップ（お知らせ）</a:t>
            </a:r>
            <a:endParaRPr lang="ja-JP" altLang="en-US" sz="1600" b="1" dirty="0">
              <a:latin typeface="メイリオ" panose="020B0604030504040204" pitchFamily="50" charset="-128"/>
              <a:ea typeface="メイリオ" panose="020B0604030504040204" pitchFamily="50" charset="-128"/>
            </a:endParaRPr>
          </a:p>
        </p:txBody>
      </p:sp>
      <p:sp>
        <p:nvSpPr>
          <p:cNvPr id="131" name="正方形/長方形 130"/>
          <p:cNvSpPr/>
          <p:nvPr/>
        </p:nvSpPr>
        <p:spPr>
          <a:xfrm>
            <a:off x="461396" y="902366"/>
            <a:ext cx="3499946" cy="532459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66" name="正方形/長方形 165"/>
          <p:cNvSpPr/>
          <p:nvPr/>
        </p:nvSpPr>
        <p:spPr>
          <a:xfrm>
            <a:off x="465186" y="904990"/>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sp>
        <p:nvSpPr>
          <p:cNvPr id="168" name="正方形/長方形 167"/>
          <p:cNvSpPr/>
          <p:nvPr/>
        </p:nvSpPr>
        <p:spPr>
          <a:xfrm>
            <a:off x="3136419" y="95850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169"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8" y="920291"/>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70" name="正方形/長方形 169"/>
          <p:cNvSpPr/>
          <p:nvPr/>
        </p:nvSpPr>
        <p:spPr>
          <a:xfrm>
            <a:off x="898925" y="934220"/>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1" name="正方形/長方形 170"/>
          <p:cNvSpPr/>
          <p:nvPr/>
        </p:nvSpPr>
        <p:spPr>
          <a:xfrm>
            <a:off x="2642214" y="93420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77" name="正方形/長方形 176"/>
          <p:cNvSpPr/>
          <p:nvPr/>
        </p:nvSpPr>
        <p:spPr>
          <a:xfrm>
            <a:off x="4936521" y="4236430"/>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契約変更申請（未処理）一覧</a:t>
            </a:r>
            <a:endParaRPr lang="en-US" altLang="ja-JP" sz="900" b="1" dirty="0" smtClean="0">
              <a:latin typeface="メイリオ" panose="020B0604030504040204" pitchFamily="50" charset="-128"/>
              <a:ea typeface="メイリオ" panose="020B0604030504040204" pitchFamily="50" charset="-128"/>
            </a:endParaRPr>
          </a:p>
        </p:txBody>
      </p:sp>
      <p:sp>
        <p:nvSpPr>
          <p:cNvPr id="178" name="正方形/長方形 177"/>
          <p:cNvSpPr/>
          <p:nvPr/>
        </p:nvSpPr>
        <p:spPr>
          <a:xfrm>
            <a:off x="4925356" y="2976543"/>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新規ネット申し込み（未処理）一覧</a:t>
            </a:r>
            <a:endParaRPr lang="en-US" altLang="ja-JP" sz="900" b="1" dirty="0" smtClean="0">
              <a:latin typeface="メイリオ" panose="020B0604030504040204" pitchFamily="50" charset="-128"/>
              <a:ea typeface="メイリオ" panose="020B0604030504040204" pitchFamily="50" charset="-128"/>
            </a:endParaRPr>
          </a:p>
        </p:txBody>
      </p:sp>
      <p:sp>
        <p:nvSpPr>
          <p:cNvPr id="179" name="テキスト ボックス 178"/>
          <p:cNvSpPr txBox="1"/>
          <p:nvPr/>
        </p:nvSpPr>
        <p:spPr>
          <a:xfrm>
            <a:off x="610048" y="2010002"/>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itchFamily="50" charset="-128"/>
                <a:ea typeface="メイリオ" pitchFamily="50" charset="-128"/>
                <a:cs typeface="メイリオ" pitchFamily="50" charset="-128"/>
              </a:rPr>
              <a:t>会員一覧</a:t>
            </a:r>
            <a:endParaRPr lang="ja-JP" altLang="en-US" sz="700" b="1" dirty="0">
              <a:latin typeface="メイリオ" pitchFamily="50" charset="-128"/>
              <a:ea typeface="メイリオ" pitchFamily="50" charset="-128"/>
              <a:cs typeface="メイリオ" pitchFamily="50" charset="-128"/>
            </a:endParaRPr>
          </a:p>
        </p:txBody>
      </p:sp>
      <p:sp>
        <p:nvSpPr>
          <p:cNvPr id="180" name="テキスト ボックス 179"/>
          <p:cNvSpPr txBox="1"/>
          <p:nvPr/>
        </p:nvSpPr>
        <p:spPr>
          <a:xfrm>
            <a:off x="2873588" y="2017431"/>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契約変更申請一覧</a:t>
            </a:r>
            <a:endParaRPr kumimoji="1" lang="ja-JP" altLang="en-US" sz="700" b="1" dirty="0">
              <a:latin typeface="メイリオ" panose="020B0604030504040204" pitchFamily="50" charset="-128"/>
              <a:ea typeface="メイリオ" panose="020B0604030504040204" pitchFamily="50" charset="-128"/>
            </a:endParaRPr>
          </a:p>
        </p:txBody>
      </p:sp>
      <p:sp>
        <p:nvSpPr>
          <p:cNvPr id="182" name="テキスト ボックス 181"/>
          <p:cNvSpPr txBox="1"/>
          <p:nvPr/>
        </p:nvSpPr>
        <p:spPr>
          <a:xfrm>
            <a:off x="611379" y="3953350"/>
            <a:ext cx="3204058" cy="251696"/>
          </a:xfrm>
          <a:prstGeom prst="rect">
            <a:avLst/>
          </a:prstGeom>
          <a:noFill/>
          <a:ln w="12700">
            <a:solidFill>
              <a:srgbClr val="0070C0"/>
            </a:solidFill>
          </a:ln>
        </p:spPr>
        <p:txBody>
          <a:bodyPr wrap="square" lIns="0" tIns="36000" rIns="0" bIns="0" rtlCol="0" anchor="ctr">
            <a:noAutofit/>
          </a:bodyPr>
          <a:lstStyle/>
          <a:p>
            <a:pPr algn="ctr"/>
            <a:r>
              <a:rPr lang="ja-JP" altLang="en-US" sz="700" b="1" dirty="0">
                <a:latin typeface="メイリオ" panose="020B0604030504040204" pitchFamily="50" charset="-128"/>
                <a:ea typeface="メイリオ" panose="020B0604030504040204" pitchFamily="50" charset="-128"/>
              </a:rPr>
              <a:t>　</a:t>
            </a:r>
            <a:r>
              <a:rPr lang="ja-JP" altLang="en-US" sz="700" b="1" dirty="0" smtClean="0">
                <a:latin typeface="メイリオ" panose="020B0604030504040204" pitchFamily="50" charset="-128"/>
                <a:ea typeface="メイリオ" panose="020B0604030504040204" pitchFamily="50" charset="-128"/>
              </a:rPr>
              <a:t>　　緊急お知らせ</a:t>
            </a:r>
            <a:r>
              <a:rPr kumimoji="1" lang="ja-JP" altLang="en-US" sz="700" b="1" dirty="0" smtClean="0">
                <a:latin typeface="メイリオ" panose="020B0604030504040204" pitchFamily="50" charset="-128"/>
                <a:ea typeface="メイリオ" panose="020B0604030504040204" pitchFamily="50" charset="-128"/>
              </a:rPr>
              <a:t>メール送信</a:t>
            </a:r>
            <a:endParaRPr kumimoji="1" lang="en-US" altLang="ja-JP" sz="700" b="1" dirty="0" smtClean="0">
              <a:latin typeface="メイリオ" panose="020B0604030504040204" pitchFamily="50" charset="-128"/>
              <a:ea typeface="メイリオ" panose="020B0604030504040204" pitchFamily="50" charset="-128"/>
            </a:endParaRPr>
          </a:p>
        </p:txBody>
      </p:sp>
      <p:sp>
        <p:nvSpPr>
          <p:cNvPr id="183" name="テキスト ボックス 182"/>
          <p:cNvSpPr txBox="1"/>
          <p:nvPr/>
        </p:nvSpPr>
        <p:spPr>
          <a:xfrm>
            <a:off x="2866188" y="2776217"/>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smtClean="0">
                <a:latin typeface="メイリオ" panose="020B0604030504040204" pitchFamily="50" charset="-128"/>
                <a:ea typeface="メイリオ" panose="020B0604030504040204" pitchFamily="50" charset="-128"/>
              </a:rPr>
              <a:t>送迎バス乗降管理</a:t>
            </a:r>
            <a:endParaRPr kumimoji="1" lang="ja-JP" altLang="en-US" sz="700" b="1" dirty="0">
              <a:latin typeface="メイリオ" panose="020B0604030504040204" pitchFamily="50" charset="-128"/>
              <a:ea typeface="メイリオ" panose="020B0604030504040204" pitchFamily="50" charset="-128"/>
            </a:endParaRPr>
          </a:p>
        </p:txBody>
      </p:sp>
      <p:sp>
        <p:nvSpPr>
          <p:cNvPr id="184" name="テキスト ボックス 183"/>
          <p:cNvSpPr txBox="1"/>
          <p:nvPr/>
        </p:nvSpPr>
        <p:spPr>
          <a:xfrm>
            <a:off x="1738440" y="2776218"/>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レッスン出欠管理</a:t>
            </a:r>
            <a:endParaRPr lang="en-US" altLang="ja-JP" sz="700" b="1" dirty="0" smtClean="0">
              <a:latin typeface="メイリオ" panose="020B0604030504040204" pitchFamily="50" charset="-128"/>
              <a:ea typeface="メイリオ" panose="020B0604030504040204" pitchFamily="50" charset="-128"/>
            </a:endParaRPr>
          </a:p>
        </p:txBody>
      </p:sp>
      <p:pic>
        <p:nvPicPr>
          <p:cNvPr id="186" name="Picture 4" descr="「メール アイコン」の画像検索結果"/>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5974" y="3979916"/>
            <a:ext cx="199423" cy="199423"/>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8" descr="「顔　アイコン」の画像検索結果"/>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6424" y="2122820"/>
            <a:ext cx="355272" cy="355272"/>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0" descr="関連画像"/>
          <p:cNvPicPr>
            <a:picLocks noChangeAspect="1" noChangeArrowheads="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140517" y="2115134"/>
            <a:ext cx="384131" cy="384131"/>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12" descr="「マイクロバス　アイコン」の画像検索結果"/>
          <p:cNvPicPr>
            <a:picLocks noChangeAspect="1" noChangeArrowheads="1"/>
          </p:cNvPicPr>
          <p:nvPr/>
        </p:nvPicPr>
        <p:blipFill rotWithShape="1">
          <a:blip r:embed="rId9">
            <a:duotone>
              <a:schemeClr val="accent1">
                <a:shade val="45000"/>
                <a:satMod val="135000"/>
              </a:schemeClr>
              <a:prstClr val="white"/>
            </a:duotone>
            <a:extLst>
              <a:ext uri="{28A0092B-C50C-407E-A947-70E740481C1C}">
                <a14:useLocalDpi xmlns:a14="http://schemas.microsoft.com/office/drawing/2010/main" val="0"/>
              </a:ext>
            </a:extLst>
          </a:blip>
          <a:srcRect t="14816" b="16810"/>
          <a:stretch/>
        </p:blipFill>
        <p:spPr bwMode="auto">
          <a:xfrm>
            <a:off x="3083510" y="2886475"/>
            <a:ext cx="514169" cy="351562"/>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4" descr="「水泳　アイコン」の画像検索結果"/>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7166" y="2870165"/>
            <a:ext cx="418054" cy="418054"/>
          </a:xfrm>
          <a:prstGeom prst="rect">
            <a:avLst/>
          </a:prstGeom>
          <a:noFill/>
          <a:extLst>
            <a:ext uri="{909E8E84-426E-40DD-AFC4-6F175D3DCCD1}">
              <a14:hiddenFill xmlns:a14="http://schemas.microsoft.com/office/drawing/2010/main">
                <a:solidFill>
                  <a:srgbClr val="FFFFFF"/>
                </a:solidFill>
              </a14:hiddenFill>
            </a:ext>
          </a:extLst>
        </p:spPr>
      </p:pic>
      <p:sp>
        <p:nvSpPr>
          <p:cNvPr id="192" name="テキスト ボックス 191"/>
          <p:cNvSpPr txBox="1"/>
          <p:nvPr/>
        </p:nvSpPr>
        <p:spPr>
          <a:xfrm>
            <a:off x="2868545" y="4418935"/>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a:latin typeface="メイリオ" panose="020B0604030504040204" pitchFamily="50" charset="-128"/>
                <a:ea typeface="メイリオ" panose="020B0604030504040204" pitchFamily="50" charset="-128"/>
              </a:rPr>
              <a:t>通知メール文言</a:t>
            </a:r>
            <a:r>
              <a:rPr lang="ja-JP" altLang="en-US" sz="700" b="1" dirty="0" smtClean="0">
                <a:latin typeface="メイリオ" panose="020B0604030504040204" pitchFamily="50" charset="-128"/>
                <a:ea typeface="メイリオ" panose="020B0604030504040204" pitchFamily="50" charset="-128"/>
              </a:rPr>
              <a:t>設定</a:t>
            </a:r>
            <a:endParaRPr lang="ja-JP" altLang="en-US" sz="700" b="1" dirty="0">
              <a:latin typeface="メイリオ" panose="020B0604030504040204" pitchFamily="50" charset="-128"/>
              <a:ea typeface="メイリオ" panose="020B0604030504040204" pitchFamily="50" charset="-128"/>
            </a:endParaRPr>
          </a:p>
        </p:txBody>
      </p:sp>
      <p:sp>
        <p:nvSpPr>
          <p:cNvPr id="193" name="テキスト ボックス 192"/>
          <p:cNvSpPr txBox="1"/>
          <p:nvPr/>
        </p:nvSpPr>
        <p:spPr>
          <a:xfrm>
            <a:off x="2865705" y="4733151"/>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a:latin typeface="メイリオ" panose="020B0604030504040204" pitchFamily="50" charset="-128"/>
                <a:ea typeface="メイリオ" panose="020B0604030504040204" pitchFamily="50" charset="-128"/>
              </a:rPr>
              <a:t>従業員アカウント管理</a:t>
            </a:r>
          </a:p>
        </p:txBody>
      </p:sp>
      <p:sp>
        <p:nvSpPr>
          <p:cNvPr id="194" name="テキスト ボックス 193"/>
          <p:cNvSpPr txBox="1"/>
          <p:nvPr/>
        </p:nvSpPr>
        <p:spPr>
          <a:xfrm>
            <a:off x="1741228" y="4419333"/>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a:latin typeface="メイリオ" pitchFamily="50" charset="-128"/>
                <a:ea typeface="メイリオ" pitchFamily="50" charset="-128"/>
                <a:cs typeface="メイリオ" pitchFamily="50" charset="-128"/>
              </a:rPr>
              <a:t>申請画面文言設定</a:t>
            </a:r>
            <a:endParaRPr kumimoji="1" lang="ja-JP" altLang="en-US" sz="700" b="1" dirty="0">
              <a:latin typeface="メイリオ" panose="020B0604030504040204" pitchFamily="50" charset="-128"/>
              <a:ea typeface="メイリオ" panose="020B0604030504040204" pitchFamily="50" charset="-128"/>
            </a:endParaRPr>
          </a:p>
        </p:txBody>
      </p:sp>
      <p:sp>
        <p:nvSpPr>
          <p:cNvPr id="195" name="テキスト ボックス 194"/>
          <p:cNvSpPr txBox="1"/>
          <p:nvPr/>
        </p:nvSpPr>
        <p:spPr>
          <a:xfrm>
            <a:off x="610030" y="2776217"/>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kumimoji="1" lang="en-US" altLang="ja-JP" sz="700" b="1" dirty="0" smtClean="0">
                <a:latin typeface="メイリオ" panose="020B0604030504040204" pitchFamily="50" charset="-128"/>
                <a:ea typeface="メイリオ" panose="020B0604030504040204" pitchFamily="50" charset="-128"/>
              </a:rPr>
              <a:t>IC</a:t>
            </a:r>
            <a:r>
              <a:rPr kumimoji="1" lang="ja-JP" altLang="en-US" sz="700" b="1" dirty="0" smtClean="0">
                <a:latin typeface="メイリオ" panose="020B0604030504040204" pitchFamily="50" charset="-128"/>
                <a:ea typeface="メイリオ" panose="020B0604030504040204" pitchFamily="50" charset="-128"/>
              </a:rPr>
              <a:t>カード入退室管理</a:t>
            </a:r>
            <a:endParaRPr kumimoji="1" lang="ja-JP" altLang="en-US" sz="700" b="1" dirty="0">
              <a:latin typeface="メイリオ" panose="020B0604030504040204" pitchFamily="50" charset="-128"/>
              <a:ea typeface="メイリオ" panose="020B0604030504040204" pitchFamily="50" charset="-128"/>
            </a:endParaRPr>
          </a:p>
        </p:txBody>
      </p:sp>
      <p:graphicFrame>
        <p:nvGraphicFramePr>
          <p:cNvPr id="12" name="表 11"/>
          <p:cNvGraphicFramePr>
            <a:graphicFrameLocks noGrp="1"/>
          </p:cNvGraphicFramePr>
          <p:nvPr>
            <p:extLst>
              <p:ext uri="{D42A27DB-BD31-4B8C-83A1-F6EECF244321}">
                <p14:modId xmlns:p14="http://schemas.microsoft.com/office/powerpoint/2010/main" val="1802753868"/>
              </p:ext>
            </p:extLst>
          </p:nvPr>
        </p:nvGraphicFramePr>
        <p:xfrm>
          <a:off x="4943403" y="3286685"/>
          <a:ext cx="2772547" cy="699480"/>
        </p:xfrm>
        <a:graphic>
          <a:graphicData uri="http://schemas.openxmlformats.org/drawingml/2006/table">
            <a:tbl>
              <a:tblPr firstRow="1" bandRow="1">
                <a:tableStyleId>{5940675A-B579-460E-94D1-54222C63F5DA}</a:tableStyleId>
              </a:tblPr>
              <a:tblGrid>
                <a:gridCol w="397343"/>
                <a:gridCol w="801160"/>
                <a:gridCol w="502920"/>
                <a:gridCol w="472440"/>
                <a:gridCol w="598684"/>
              </a:tblGrid>
              <a:tr h="121253">
                <a:tc>
                  <a:txBody>
                    <a:bodyPr/>
                    <a:lstStyle/>
                    <a:p>
                      <a:r>
                        <a:rPr kumimoji="1" lang="ja-JP" altLang="en-US" sz="600" dirty="0" smtClean="0">
                          <a:latin typeface="メイリオ" panose="020B0604030504040204" pitchFamily="50" charset="-128"/>
                          <a:ea typeface="メイリオ" panose="020B0604030504040204" pitchFamily="50" charset="-128"/>
                        </a:rPr>
                        <a:t>会員番号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申込日時</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氏名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申込種別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コース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121253">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入会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21253">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無料体験</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31235">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短期教室</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春の短期</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pic>
        <p:nvPicPr>
          <p:cNvPr id="198" name="Picture 6" descr="C:\Users\onion039-pc\Desktop\ダウンロード (1).jpg"/>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807359">
            <a:off x="937452" y="2879947"/>
            <a:ext cx="369414" cy="369414"/>
          </a:xfrm>
          <a:prstGeom prst="rect">
            <a:avLst/>
          </a:prstGeom>
          <a:noFill/>
          <a:extLst>
            <a:ext uri="{909E8E84-426E-40DD-AFC4-6F175D3DCCD1}">
              <a14:hiddenFill xmlns:a14="http://schemas.microsoft.com/office/drawing/2010/main">
                <a:solidFill>
                  <a:srgbClr val="FFFFFF"/>
                </a:solidFill>
              </a14:hiddenFill>
            </a:ext>
          </a:extLst>
        </p:spPr>
      </p:pic>
      <p:sp>
        <p:nvSpPr>
          <p:cNvPr id="199" name="正方形/長方形 198"/>
          <p:cNvSpPr/>
          <p:nvPr/>
        </p:nvSpPr>
        <p:spPr>
          <a:xfrm>
            <a:off x="7795138" y="3416570"/>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0" name="正方形/長方形 199"/>
          <p:cNvSpPr/>
          <p:nvPr/>
        </p:nvSpPr>
        <p:spPr>
          <a:xfrm>
            <a:off x="7795138" y="3613420"/>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1" name="正方形/長方形 200"/>
          <p:cNvSpPr/>
          <p:nvPr/>
        </p:nvSpPr>
        <p:spPr>
          <a:xfrm>
            <a:off x="7801488" y="3810270"/>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4927518" y="2305900"/>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２週間連絡のない会員</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55" name="表 54"/>
          <p:cNvGraphicFramePr>
            <a:graphicFrameLocks noGrp="1"/>
          </p:cNvGraphicFramePr>
          <p:nvPr>
            <p:extLst>
              <p:ext uri="{D42A27DB-BD31-4B8C-83A1-F6EECF244321}">
                <p14:modId xmlns:p14="http://schemas.microsoft.com/office/powerpoint/2010/main" val="507431687"/>
              </p:ext>
            </p:extLst>
          </p:nvPr>
        </p:nvGraphicFramePr>
        <p:xfrm>
          <a:off x="4968239" y="2638387"/>
          <a:ext cx="2772548" cy="193920"/>
        </p:xfrm>
        <a:graphic>
          <a:graphicData uri="http://schemas.openxmlformats.org/drawingml/2006/table">
            <a:tbl>
              <a:tblPr firstRow="1" bandRow="1">
                <a:tableStyleId>{5940675A-B579-460E-94D1-54222C63F5DA}</a:tableStyleId>
              </a:tblPr>
              <a:tblGrid>
                <a:gridCol w="492897"/>
                <a:gridCol w="958850"/>
                <a:gridCol w="666750"/>
                <a:gridCol w="654051"/>
              </a:tblGrid>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2017/9/1 21:59</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玉葱 太郎</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一般</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r>
            </a:tbl>
          </a:graphicData>
        </a:graphic>
      </p:graphicFrame>
      <p:sp>
        <p:nvSpPr>
          <p:cNvPr id="56" name="正方形/長方形 55"/>
          <p:cNvSpPr/>
          <p:nvPr/>
        </p:nvSpPr>
        <p:spPr>
          <a:xfrm>
            <a:off x="7809310" y="2650219"/>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60" name="テキスト ボックス 59"/>
          <p:cNvSpPr txBox="1"/>
          <p:nvPr/>
        </p:nvSpPr>
        <p:spPr>
          <a:xfrm>
            <a:off x="626065" y="1270068"/>
            <a:ext cx="1489715" cy="243579"/>
          </a:xfrm>
          <a:prstGeom prst="rect">
            <a:avLst/>
          </a:prstGeom>
          <a:noFill/>
          <a:ln>
            <a:solidFill>
              <a:schemeClr val="tx2"/>
            </a:solidFill>
          </a:ln>
        </p:spPr>
        <p:txBody>
          <a:bodyPr wrap="square" lIns="0" tIns="36000" rIns="0" bIns="0" rtlCol="0" anchor="ctr">
            <a:noAutofit/>
          </a:bodyPr>
          <a:lstStyle/>
          <a:p>
            <a:pPr algn="ctr"/>
            <a:r>
              <a:rPr kumimoji="1" lang="ja-JP" altLang="en-US" sz="1200" b="1" dirty="0" smtClean="0">
                <a:latin typeface="メイリオ" panose="020B0604030504040204" pitchFamily="50" charset="-128"/>
                <a:ea typeface="メイリオ" panose="020B0604030504040204" pitchFamily="50" charset="-128"/>
              </a:rPr>
              <a:t>新規お申し込み</a:t>
            </a:r>
            <a:endParaRPr kumimoji="1" lang="ja-JP" altLang="en-US" sz="1200" b="1" dirty="0">
              <a:latin typeface="メイリオ" panose="020B0604030504040204" pitchFamily="50" charset="-128"/>
              <a:ea typeface="メイリオ" panose="020B0604030504040204" pitchFamily="50" charset="-128"/>
            </a:endParaRPr>
          </a:p>
        </p:txBody>
      </p:sp>
      <p:sp>
        <p:nvSpPr>
          <p:cNvPr id="61" name="テキスト ボックス 60"/>
          <p:cNvSpPr txBox="1"/>
          <p:nvPr/>
        </p:nvSpPr>
        <p:spPr>
          <a:xfrm>
            <a:off x="2325722" y="1269470"/>
            <a:ext cx="1489715" cy="243579"/>
          </a:xfrm>
          <a:prstGeom prst="rect">
            <a:avLst/>
          </a:prstGeom>
          <a:noFill/>
          <a:ln>
            <a:solidFill>
              <a:schemeClr val="tx2"/>
            </a:solidFill>
          </a:ln>
        </p:spPr>
        <p:txBody>
          <a:bodyPr wrap="square" lIns="0" tIns="36000" rIns="0" bIns="0" rtlCol="0" anchor="ctr">
            <a:noAutofit/>
          </a:bodyPr>
          <a:lstStyle/>
          <a:p>
            <a:pPr algn="ctr"/>
            <a:r>
              <a:rPr lang="ja-JP" altLang="en-US" sz="1200" b="1" dirty="0" smtClean="0">
                <a:latin typeface="メイリオ" panose="020B0604030504040204" pitchFamily="50" charset="-128"/>
                <a:ea typeface="メイリオ" panose="020B0604030504040204" pitchFamily="50" charset="-128"/>
              </a:rPr>
              <a:t>新入会員の皆様へ</a:t>
            </a:r>
            <a:endParaRPr kumimoji="1" lang="ja-JP" altLang="en-US" sz="1200" b="1" dirty="0">
              <a:latin typeface="メイリオ" panose="020B0604030504040204" pitchFamily="50" charset="-128"/>
              <a:ea typeface="メイリオ" panose="020B0604030504040204" pitchFamily="50" charset="-128"/>
            </a:endParaRPr>
          </a:p>
        </p:txBody>
      </p:sp>
      <p:sp>
        <p:nvSpPr>
          <p:cNvPr id="58" name="正方形/長方形 57"/>
          <p:cNvSpPr/>
          <p:nvPr/>
        </p:nvSpPr>
        <p:spPr>
          <a:xfrm>
            <a:off x="534794" y="5087275"/>
            <a:ext cx="3371179" cy="253916"/>
          </a:xfrm>
          <a:prstGeom prst="rect">
            <a:avLst/>
          </a:prstGeom>
          <a:solidFill>
            <a:srgbClr val="FF00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 </a:t>
            </a:r>
            <a:r>
              <a:rPr lang="ja-JP" altLang="en-US" sz="900" b="1" dirty="0">
                <a:latin typeface="メイリオ" panose="020B0604030504040204" pitchFamily="50" charset="-128"/>
                <a:ea typeface="メイリオ" panose="020B0604030504040204" pitchFamily="50" charset="-128"/>
              </a:rPr>
              <a:t>本日の</a:t>
            </a:r>
            <a:r>
              <a:rPr lang="ja-JP" altLang="en-US" sz="900" b="1" dirty="0" smtClean="0">
                <a:latin typeface="メイリオ" panose="020B0604030504040204" pitchFamily="50" charset="-128"/>
                <a:ea typeface="メイリオ" panose="020B0604030504040204" pitchFamily="50" charset="-128"/>
              </a:rPr>
              <a:t>無料体験者一覧　（</a:t>
            </a:r>
            <a:r>
              <a:rPr lang="en-US" altLang="ja-JP" sz="900" b="1" dirty="0" smtClean="0">
                <a:latin typeface="メイリオ" panose="020B0604030504040204" pitchFamily="50" charset="-128"/>
                <a:ea typeface="メイリオ" panose="020B0604030504040204" pitchFamily="50" charset="-128"/>
              </a:rPr>
              <a:t>1</a:t>
            </a:r>
            <a:r>
              <a:rPr lang="ja-JP" altLang="en-US" sz="900" b="1" dirty="0" smtClean="0">
                <a:latin typeface="メイリオ" panose="020B0604030504040204" pitchFamily="50" charset="-128"/>
                <a:ea typeface="メイリオ" panose="020B0604030504040204" pitchFamily="50" charset="-128"/>
              </a:rPr>
              <a:t>名）</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64" name="表 63"/>
          <p:cNvGraphicFramePr>
            <a:graphicFrameLocks noGrp="1"/>
          </p:cNvGraphicFramePr>
          <p:nvPr>
            <p:extLst>
              <p:ext uri="{D42A27DB-BD31-4B8C-83A1-F6EECF244321}">
                <p14:modId xmlns:p14="http://schemas.microsoft.com/office/powerpoint/2010/main" val="1032559034"/>
              </p:ext>
            </p:extLst>
          </p:nvPr>
        </p:nvGraphicFramePr>
        <p:xfrm>
          <a:off x="4959381" y="4557378"/>
          <a:ext cx="3029084" cy="741893"/>
        </p:xfrm>
        <a:graphic>
          <a:graphicData uri="http://schemas.openxmlformats.org/drawingml/2006/table">
            <a:tbl>
              <a:tblPr firstRow="1" bandRow="1">
                <a:tableStyleId>{5940675A-B579-460E-94D1-54222C63F5DA}</a:tableStyleId>
              </a:tblPr>
              <a:tblGrid>
                <a:gridCol w="408663"/>
                <a:gridCol w="491688"/>
                <a:gridCol w="543774"/>
                <a:gridCol w="388620"/>
                <a:gridCol w="426253"/>
                <a:gridCol w="381791"/>
                <a:gridCol w="388295"/>
              </a:tblGrid>
              <a:tr h="171173">
                <a:tc>
                  <a:txBody>
                    <a:bodyPr/>
                    <a:lstStyle/>
                    <a:p>
                      <a:pPr algn="ctr"/>
                      <a:r>
                        <a:rPr kumimoji="1" lang="ja-JP" altLang="en-US" sz="600" dirty="0" smtClean="0">
                          <a:latin typeface="メイリオ" panose="020B0604030504040204" pitchFamily="50" charset="-128"/>
                          <a:ea typeface="メイリオ" panose="020B0604030504040204" pitchFamily="50" charset="-128"/>
                        </a:rPr>
                        <a:t>会員番号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氏名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申請日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申請内容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処理状況</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処理日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手数料</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187134">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コース変更</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未処理</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700" dirty="0" smtClean="0">
                          <a:latin typeface="メイリオ" panose="020B0604030504040204" pitchFamily="50" charset="-128"/>
                          <a:ea typeface="メイリオ" panose="020B0604030504040204" pitchFamily="50" charset="-128"/>
                        </a:rPr>
                        <a:t>―</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7134">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バス変更</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未処理</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700" dirty="0" smtClean="0">
                          <a:latin typeface="メイリオ" panose="020B0604030504040204" pitchFamily="50" charset="-128"/>
                          <a:ea typeface="メイリオ" panose="020B0604030504040204" pitchFamily="50" charset="-128"/>
                        </a:rPr>
                        <a:t>―</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65" name="正方形/長方形 64"/>
          <p:cNvSpPr/>
          <p:nvPr/>
        </p:nvSpPr>
        <p:spPr>
          <a:xfrm>
            <a:off x="8068707" y="4793597"/>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8068707" y="5074267"/>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68" name="フローチャート : せん孔テープ 67"/>
          <p:cNvSpPr/>
          <p:nvPr/>
        </p:nvSpPr>
        <p:spPr>
          <a:xfrm>
            <a:off x="4694552" y="705707"/>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正方形/長方形 69"/>
          <p:cNvSpPr/>
          <p:nvPr/>
        </p:nvSpPr>
        <p:spPr>
          <a:xfrm>
            <a:off x="8376094" y="3424789"/>
            <a:ext cx="832121" cy="200055"/>
          </a:xfrm>
          <a:prstGeom prst="rect">
            <a:avLst/>
          </a:prstGeom>
        </p:spPr>
        <p:txBody>
          <a:bodyPr wrap="square">
            <a:spAutoFit/>
          </a:bodyPr>
          <a:lstStyle/>
          <a:p>
            <a:r>
              <a:rPr lang="ja-JP" altLang="en-US" sz="700" b="1" dirty="0">
                <a:solidFill>
                  <a:srgbClr val="FF0000"/>
                </a:solidFill>
                <a:latin typeface="メイリオ" panose="020B0604030504040204" pitchFamily="50" charset="-128"/>
                <a:ea typeface="メイリオ" panose="020B0604030504040204" pitchFamily="50" charset="-128"/>
              </a:rPr>
              <a:t>お申し込み書</a:t>
            </a:r>
            <a:r>
              <a:rPr lang="ja-JP" altLang="en-US" sz="700" b="1" dirty="0" smtClean="0">
                <a:solidFill>
                  <a:srgbClr val="FF0000"/>
                </a:solidFill>
                <a:latin typeface="メイリオ" panose="020B0604030504040204" pitchFamily="50" charset="-128"/>
                <a:ea typeface="メイリオ" panose="020B0604030504040204" pitchFamily="50" charset="-128"/>
              </a:rPr>
              <a:t>へ</a:t>
            </a:r>
            <a:endParaRPr lang="en-US" altLang="ja-JP" sz="700" b="1" dirty="0">
              <a:solidFill>
                <a:srgbClr val="FF0000"/>
              </a:solidFill>
              <a:latin typeface="メイリオ" panose="020B0604030504040204" pitchFamily="50" charset="-128"/>
              <a:ea typeface="メイリオ" panose="020B0604030504040204" pitchFamily="50" charset="-128"/>
            </a:endParaRPr>
          </a:p>
        </p:txBody>
      </p:sp>
      <p:cxnSp>
        <p:nvCxnSpPr>
          <p:cNvPr id="71" name="直線矢印コネクタ 70"/>
          <p:cNvCxnSpPr/>
          <p:nvPr/>
        </p:nvCxnSpPr>
        <p:spPr>
          <a:xfrm>
            <a:off x="8160262" y="3496467"/>
            <a:ext cx="281362" cy="6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2" name="正方形/長方形 71"/>
          <p:cNvSpPr/>
          <p:nvPr/>
        </p:nvSpPr>
        <p:spPr>
          <a:xfrm>
            <a:off x="8487511" y="2670703"/>
            <a:ext cx="633306" cy="200055"/>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会員詳細へ</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cxnSp>
        <p:nvCxnSpPr>
          <p:cNvPr id="73" name="直線矢印コネクタ 72"/>
          <p:cNvCxnSpPr/>
          <p:nvPr/>
        </p:nvCxnSpPr>
        <p:spPr>
          <a:xfrm>
            <a:off x="8171529" y="2750263"/>
            <a:ext cx="376879" cy="6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直線矢印コネクタ 74"/>
          <p:cNvCxnSpPr/>
          <p:nvPr/>
        </p:nvCxnSpPr>
        <p:spPr>
          <a:xfrm>
            <a:off x="8298211" y="4849755"/>
            <a:ext cx="260056"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正方形/長方形 1"/>
          <p:cNvSpPr/>
          <p:nvPr/>
        </p:nvSpPr>
        <p:spPr>
          <a:xfrm>
            <a:off x="530677" y="1614788"/>
            <a:ext cx="3372035" cy="307574"/>
          </a:xfrm>
          <a:prstGeom prst="rect">
            <a:avLst/>
          </a:prstGeom>
          <a:solidFill>
            <a:schemeClr val="accent5"/>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p:nvSpPr>
        <p:spPr>
          <a:xfrm>
            <a:off x="650328" y="1677930"/>
            <a:ext cx="1202775"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dirty="0">
                <a:solidFill>
                  <a:schemeClr val="bg1">
                    <a:lumMod val="65000"/>
                  </a:schemeClr>
                </a:solidFill>
                <a:latin typeface="メイリオ" panose="020B0604030504040204" pitchFamily="50" charset="-128"/>
                <a:ea typeface="メイリオ" panose="020B0604030504040204" pitchFamily="50" charset="-128"/>
              </a:rPr>
              <a:t> 氏名</a:t>
            </a:r>
            <a:r>
              <a:rPr lang="ja-JP" altLang="en-US" sz="900" dirty="0" smtClean="0">
                <a:solidFill>
                  <a:schemeClr val="bg1">
                    <a:lumMod val="65000"/>
                  </a:schemeClr>
                </a:solidFill>
                <a:latin typeface="メイリオ" panose="020B0604030504040204" pitchFamily="50" charset="-128"/>
                <a:ea typeface="メイリオ" panose="020B0604030504040204" pitchFamily="50" charset="-128"/>
              </a:rPr>
              <a:t>・番号・学校名等</a:t>
            </a:r>
            <a:endParaRPr kumimoji="1" lang="ja-JP" altLang="en-US" sz="9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22465" y="1677930"/>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練習コース　▼</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081907" y="1670448"/>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会員検索</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cxnSp>
        <p:nvCxnSpPr>
          <p:cNvPr id="80" name="直線矢印コネクタ 79"/>
          <p:cNvCxnSpPr/>
          <p:nvPr/>
        </p:nvCxnSpPr>
        <p:spPr>
          <a:xfrm flipV="1">
            <a:off x="3714272" y="1769163"/>
            <a:ext cx="434711" cy="361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正方形/長方形 80"/>
          <p:cNvSpPr/>
          <p:nvPr/>
        </p:nvSpPr>
        <p:spPr>
          <a:xfrm>
            <a:off x="4120208" y="1675706"/>
            <a:ext cx="633306" cy="200055"/>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会員一覧へ</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935059" y="1646918"/>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バス乗降変更連絡</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94" name="表 93"/>
          <p:cNvGraphicFramePr>
            <a:graphicFrameLocks noGrp="1"/>
          </p:cNvGraphicFramePr>
          <p:nvPr>
            <p:extLst>
              <p:ext uri="{D42A27DB-BD31-4B8C-83A1-F6EECF244321}">
                <p14:modId xmlns:p14="http://schemas.microsoft.com/office/powerpoint/2010/main" val="3314150797"/>
              </p:ext>
            </p:extLst>
          </p:nvPr>
        </p:nvGraphicFramePr>
        <p:xfrm>
          <a:off x="4975780" y="1979405"/>
          <a:ext cx="2772548" cy="193920"/>
        </p:xfrm>
        <a:graphic>
          <a:graphicData uri="http://schemas.openxmlformats.org/drawingml/2006/table">
            <a:tbl>
              <a:tblPr firstRow="1" bandRow="1">
                <a:tableStyleId>{5940675A-B579-460E-94D1-54222C63F5DA}</a:tableStyleId>
              </a:tblPr>
              <a:tblGrid>
                <a:gridCol w="492897"/>
                <a:gridCol w="958850"/>
                <a:gridCol w="666750"/>
                <a:gridCol w="654051"/>
              </a:tblGrid>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en-US" altLang="ja-JP" sz="800" dirty="0" smtClean="0">
                          <a:latin typeface="メイリオ" panose="020B0604030504040204" pitchFamily="50" charset="-128"/>
                          <a:ea typeface="メイリオ" panose="020B0604030504040204" pitchFamily="50" charset="-128"/>
                        </a:rPr>
                        <a:t>2017/9/1</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玉葱 太郎</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一般</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r>
            </a:tbl>
          </a:graphicData>
        </a:graphic>
      </p:graphicFrame>
      <p:sp>
        <p:nvSpPr>
          <p:cNvPr id="95" name="正方形/長方形 94"/>
          <p:cNvSpPr/>
          <p:nvPr/>
        </p:nvSpPr>
        <p:spPr>
          <a:xfrm>
            <a:off x="7816851" y="1991237"/>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graphicFrame>
        <p:nvGraphicFramePr>
          <p:cNvPr id="96" name="表 95"/>
          <p:cNvGraphicFramePr>
            <a:graphicFrameLocks noGrp="1"/>
          </p:cNvGraphicFramePr>
          <p:nvPr>
            <p:extLst>
              <p:ext uri="{D42A27DB-BD31-4B8C-83A1-F6EECF244321}">
                <p14:modId xmlns:p14="http://schemas.microsoft.com/office/powerpoint/2010/main" val="2226424228"/>
              </p:ext>
            </p:extLst>
          </p:nvPr>
        </p:nvGraphicFramePr>
        <p:xfrm>
          <a:off x="568595" y="5400065"/>
          <a:ext cx="3029084" cy="570720"/>
        </p:xfrm>
        <a:graphic>
          <a:graphicData uri="http://schemas.openxmlformats.org/drawingml/2006/table">
            <a:tbl>
              <a:tblPr firstRow="1" bandRow="1">
                <a:tableStyleId>{5940675A-B579-460E-94D1-54222C63F5DA}</a:tableStyleId>
              </a:tblPr>
              <a:tblGrid>
                <a:gridCol w="325811"/>
                <a:gridCol w="417786"/>
                <a:gridCol w="409903"/>
                <a:gridCol w="299545"/>
                <a:gridCol w="433552"/>
                <a:gridCol w="480848"/>
                <a:gridCol w="661639"/>
              </a:tblGrid>
              <a:tr h="171173">
                <a:tc>
                  <a:txBody>
                    <a:bodyPr/>
                    <a:lstStyle/>
                    <a:p>
                      <a:pPr algn="ctr"/>
                      <a:r>
                        <a:rPr kumimoji="1" lang="ja-JP" altLang="en-US" sz="500" dirty="0" smtClean="0">
                          <a:latin typeface="メイリオ" panose="020B0604030504040204" pitchFamily="50" charset="-128"/>
                          <a:ea typeface="メイリオ" panose="020B0604030504040204" pitchFamily="50" charset="-128"/>
                        </a:rPr>
                        <a:t>会員番号</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氏名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コース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クラス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学校・学年</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ja-JP" altLang="en-US" sz="500" b="1" dirty="0" smtClean="0">
                          <a:solidFill>
                            <a:schemeClr val="tx1"/>
                          </a:solidFill>
                          <a:latin typeface="メイリオ" panose="020B0604030504040204" pitchFamily="50" charset="-128"/>
                          <a:ea typeface="メイリオ" panose="020B0604030504040204" pitchFamily="50" charset="-128"/>
                        </a:rPr>
                        <a:t>健康管理</a:t>
                      </a:r>
                      <a:endParaRPr lang="en-US" altLang="ja-JP" sz="500" b="1" dirty="0" smtClean="0">
                        <a:solidFill>
                          <a:schemeClr val="tx1"/>
                        </a:solidFill>
                        <a:latin typeface="メイリオ" panose="020B0604030504040204" pitchFamily="50" charset="-128"/>
                        <a:ea typeface="メイリオ" panose="020B0604030504040204" pitchFamily="50" charset="-128"/>
                      </a:endParaRPr>
                    </a:p>
                    <a:p>
                      <a:pPr algn="ctr"/>
                      <a:r>
                        <a:rPr lang="ja-JP" altLang="en-US" sz="500" b="1" dirty="0" smtClean="0">
                          <a:solidFill>
                            <a:schemeClr val="tx1"/>
                          </a:solidFill>
                          <a:latin typeface="メイリオ" panose="020B0604030504040204" pitchFamily="50" charset="-128"/>
                          <a:ea typeface="メイリオ" panose="020B0604030504040204" pitchFamily="50" charset="-128"/>
                        </a:rPr>
                        <a:t>連絡事項</a:t>
                      </a:r>
                      <a:endParaRPr kumimoji="1" lang="ja-JP" altLang="en-US" sz="300" dirty="0">
                        <a:solidFill>
                          <a:schemeClr val="tx1"/>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泳力アンケート</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187134">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三郎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ベビー</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600" dirty="0" smtClean="0">
                          <a:latin typeface="メイリオ" panose="020B0604030504040204" pitchFamily="50" charset="-128"/>
                          <a:ea typeface="メイリオ" panose="020B0604030504040204" pitchFamily="50" charset="-128"/>
                        </a:rPr>
                        <a:t>A</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u="none" dirty="0" smtClean="0">
                          <a:solidFill>
                            <a:schemeClr val="tx1"/>
                          </a:solidFill>
                          <a:latin typeface="メイリオ" panose="020B0604030504040204" pitchFamily="50" charset="-128"/>
                          <a:ea typeface="メイリオ" panose="020B0604030504040204" pitchFamily="50" charset="-128"/>
                        </a:rPr>
                        <a:t>―</a:t>
                      </a:r>
                      <a:endParaRPr kumimoji="1" lang="ja-JP" altLang="en-US" sz="600" u="none" dirty="0">
                        <a:solidFill>
                          <a:schemeClr val="tx1"/>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u="none" dirty="0" smtClean="0">
                          <a:solidFill>
                            <a:schemeClr val="tx1"/>
                          </a:solidFill>
                          <a:latin typeface="メイリオ" panose="020B0604030504040204" pitchFamily="50" charset="-128"/>
                          <a:ea typeface="メイリオ" panose="020B0604030504040204" pitchFamily="50" charset="-128"/>
                        </a:rPr>
                        <a:t>水泳はじめてです</a:t>
                      </a:r>
                      <a:endParaRPr kumimoji="1" lang="ja-JP" altLang="en-US" sz="600" u="none" dirty="0">
                        <a:solidFill>
                          <a:schemeClr val="tx1"/>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l"/>
                      <a:r>
                        <a:rPr kumimoji="1" lang="ja-JP" altLang="en-US" sz="600" dirty="0" smtClean="0">
                          <a:latin typeface="メイリオ" panose="020B0604030504040204" pitchFamily="50" charset="-128"/>
                          <a:ea typeface="メイリオ" panose="020B0604030504040204" pitchFamily="50" charset="-128"/>
                        </a:rPr>
                        <a:t>■水に顔をつけることができない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97" name="正方形/長方形 96"/>
          <p:cNvSpPr/>
          <p:nvPr/>
        </p:nvSpPr>
        <p:spPr>
          <a:xfrm>
            <a:off x="3677921" y="569225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69" name="フローチャート : せん孔テープ 68"/>
          <p:cNvSpPr/>
          <p:nvPr/>
        </p:nvSpPr>
        <p:spPr>
          <a:xfrm>
            <a:off x="313583" y="6122183"/>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正方形/長方形 98"/>
          <p:cNvSpPr/>
          <p:nvPr/>
        </p:nvSpPr>
        <p:spPr>
          <a:xfrm>
            <a:off x="4935059" y="996786"/>
            <a:ext cx="3371179" cy="253916"/>
          </a:xfrm>
          <a:prstGeom prst="rect">
            <a:avLst/>
          </a:prstGeom>
          <a:solidFill>
            <a:srgbClr val="FF00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 開催中の短期水泳教室</a:t>
            </a:r>
            <a:endParaRPr lang="en-US" altLang="ja-JP" sz="900" b="1" dirty="0" smtClean="0">
              <a:latin typeface="メイリオ" panose="020B0604030504040204" pitchFamily="50" charset="-128"/>
              <a:ea typeface="メイリオ" panose="020B0604030504040204" pitchFamily="50" charset="-128"/>
            </a:endParaRPr>
          </a:p>
        </p:txBody>
      </p:sp>
      <p:sp>
        <p:nvSpPr>
          <p:cNvPr id="100" name="正方形/長方形 99"/>
          <p:cNvSpPr/>
          <p:nvPr/>
        </p:nvSpPr>
        <p:spPr>
          <a:xfrm>
            <a:off x="4936365" y="1303508"/>
            <a:ext cx="1973617" cy="246221"/>
          </a:xfrm>
          <a:prstGeom prst="rect">
            <a:avLst/>
          </a:prstGeom>
        </p:spPr>
        <p:txBody>
          <a:bodyPr wrap="none">
            <a:spAutoFit/>
          </a:bodyPr>
          <a:lstStyle/>
          <a:p>
            <a:r>
              <a:rPr lang="ja-JP" altLang="en-US" sz="1000" b="1" dirty="0">
                <a:latin typeface="メイリオ" panose="020B0604030504040204" pitchFamily="50" charset="-128"/>
                <a:ea typeface="メイリオ" panose="020B0604030504040204" pitchFamily="50" charset="-128"/>
              </a:rPr>
              <a:t>春の短期水泳教室</a:t>
            </a:r>
            <a:r>
              <a:rPr lang="en-US" altLang="ja-JP" sz="1000" b="1" dirty="0">
                <a:latin typeface="メイリオ" panose="020B0604030504040204" pitchFamily="50" charset="-128"/>
                <a:ea typeface="メイリオ" panose="020B0604030504040204" pitchFamily="50" charset="-128"/>
              </a:rPr>
              <a:t>(3/25</a:t>
            </a:r>
            <a:r>
              <a:rPr lang="ja-JP" altLang="en-US" sz="1000" b="1" dirty="0">
                <a:latin typeface="メイリオ" panose="020B0604030504040204" pitchFamily="50" charset="-128"/>
                <a:ea typeface="メイリオ" panose="020B0604030504040204" pitchFamily="50" charset="-128"/>
              </a:rPr>
              <a:t>～</a:t>
            </a:r>
            <a:r>
              <a:rPr lang="en-US" altLang="ja-JP" sz="1000" b="1" dirty="0">
                <a:latin typeface="メイリオ" panose="020B0604030504040204" pitchFamily="50" charset="-128"/>
                <a:ea typeface="メイリオ" panose="020B0604030504040204" pitchFamily="50" charset="-128"/>
              </a:rPr>
              <a:t>29</a:t>
            </a:r>
            <a:r>
              <a:rPr lang="en-US" altLang="ja-JP" sz="1000" b="1" dirty="0" smtClean="0">
                <a:latin typeface="メイリオ" panose="020B0604030504040204" pitchFamily="50" charset="-128"/>
                <a:ea typeface="メイリオ" panose="020B0604030504040204" pitchFamily="50" charset="-128"/>
              </a:rPr>
              <a:t>)</a:t>
            </a:r>
            <a:endParaRPr lang="ja-JP" altLang="en-US" sz="1000" b="1" dirty="0">
              <a:latin typeface="メイリオ" panose="020B0604030504040204" pitchFamily="50" charset="-128"/>
              <a:ea typeface="メイリオ" panose="020B0604030504040204" pitchFamily="50" charset="-128"/>
            </a:endParaRPr>
          </a:p>
        </p:txBody>
      </p:sp>
      <p:sp>
        <p:nvSpPr>
          <p:cNvPr id="101" name="正方形/長方形 100"/>
          <p:cNvSpPr/>
          <p:nvPr/>
        </p:nvSpPr>
        <p:spPr>
          <a:xfrm>
            <a:off x="7018119" y="1346517"/>
            <a:ext cx="591225" cy="14589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会員一覧</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8453634" y="1526117"/>
            <a:ext cx="628898" cy="707886"/>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会員一覧／</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レッスン出欠管理へ</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7685632" y="1353055"/>
            <a:ext cx="591225" cy="14589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出欠管理</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103" name="直線矢印コネクタ 102"/>
          <p:cNvCxnSpPr/>
          <p:nvPr/>
        </p:nvCxnSpPr>
        <p:spPr>
          <a:xfrm>
            <a:off x="8224691" y="1418233"/>
            <a:ext cx="228943" cy="25686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a:xfrm>
            <a:off x="8367984" y="966317"/>
            <a:ext cx="749168" cy="33855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開催期間中の場合表示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933668" y="5325942"/>
            <a:ext cx="950242" cy="461665"/>
          </a:xfrm>
          <a:prstGeom prst="rect">
            <a:avLst/>
          </a:prstGeom>
        </p:spPr>
        <p:txBody>
          <a:bodyPr wrap="squar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無料体験者がいる際にクラス時間順に表示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610048" y="4732739"/>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smtClean="0">
                <a:latin typeface="メイリオ" panose="020B0604030504040204" pitchFamily="50" charset="-128"/>
                <a:ea typeface="メイリオ" panose="020B0604030504040204" pitchFamily="50" charset="-128"/>
              </a:rPr>
              <a:t>カレンダー管理</a:t>
            </a:r>
            <a:endParaRPr lang="ja-JP" altLang="en-US" sz="700" b="1" dirty="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10048" y="4423252"/>
            <a:ext cx="955988" cy="243579"/>
          </a:xfrm>
          <a:prstGeom prst="rect">
            <a:avLst/>
          </a:prstGeom>
          <a:noFill/>
          <a:ln w="12700">
            <a:solidFill>
              <a:srgbClr val="0070C0"/>
            </a:solidFill>
          </a:ln>
        </p:spPr>
        <p:txBody>
          <a:bodyPr wrap="square" lIns="0" tIns="36000" rIns="0" bIns="0" rtlCol="0" anchor="ctr">
            <a:noAutofit/>
          </a:bodyPr>
          <a:lstStyle/>
          <a:p>
            <a:pPr algn="ctr"/>
            <a:r>
              <a:rPr kumimoji="1" lang="ja-JP" altLang="en-US" sz="700" b="1" dirty="0" smtClean="0">
                <a:latin typeface="メイリオ" panose="020B0604030504040204" pitchFamily="50" charset="-128"/>
                <a:ea typeface="メイリオ" panose="020B0604030504040204" pitchFamily="50" charset="-128"/>
              </a:rPr>
              <a:t>マイページ</a:t>
            </a:r>
            <a:endParaRPr kumimoji="1"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smtClean="0">
                <a:latin typeface="メイリオ" panose="020B0604030504040204" pitchFamily="50" charset="-128"/>
                <a:ea typeface="メイリオ" panose="020B0604030504040204" pitchFamily="50" charset="-128"/>
              </a:rPr>
              <a:t>お知らせ設定</a:t>
            </a:r>
            <a:endParaRPr kumimoji="1" lang="ja-JP" altLang="en-US" sz="700" b="1" dirty="0">
              <a:latin typeface="メイリオ" panose="020B0604030504040204" pitchFamily="50" charset="-128"/>
              <a:ea typeface="メイリオ" panose="020B0604030504040204" pitchFamily="50" charset="-128"/>
            </a:endParaRPr>
          </a:p>
        </p:txBody>
      </p:sp>
      <p:sp>
        <p:nvSpPr>
          <p:cNvPr id="112" name="テキスト ボックス 111"/>
          <p:cNvSpPr txBox="1"/>
          <p:nvPr/>
        </p:nvSpPr>
        <p:spPr>
          <a:xfrm>
            <a:off x="1738440" y="4732739"/>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smtClean="0">
                <a:latin typeface="メイリオ" panose="020B0604030504040204" pitchFamily="50" charset="-128"/>
                <a:ea typeface="メイリオ" panose="020B0604030504040204" pitchFamily="50" charset="-128"/>
              </a:rPr>
              <a:t>マスターデータ管理</a:t>
            </a:r>
            <a:endParaRPr lang="ja-JP" altLang="en-US" sz="700" b="1" dirty="0">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869876" y="3625166"/>
            <a:ext cx="955988" cy="243579"/>
          </a:xfrm>
          <a:prstGeom prst="rect">
            <a:avLst/>
          </a:prstGeom>
          <a:noFill/>
          <a:ln w="12700">
            <a:solidFill>
              <a:srgbClr val="0070C0"/>
            </a:solidFill>
          </a:ln>
        </p:spPr>
        <p:txBody>
          <a:bodyPr wrap="square" lIns="0" tIns="36000" rIns="0" bIns="0" rtlCol="0" anchor="ctr">
            <a:noAutofit/>
          </a:bodyPr>
          <a:lstStyle/>
          <a:p>
            <a:pPr algn="ctr"/>
            <a:r>
              <a:rPr lang="ja-JP" altLang="en-US" sz="700" b="1" dirty="0" smtClean="0">
                <a:latin typeface="メイリオ" panose="020B0604030504040204" pitchFamily="50" charset="-128"/>
                <a:ea typeface="メイリオ" panose="020B0604030504040204" pitchFamily="50" charset="-128"/>
              </a:rPr>
              <a:t>報告</a:t>
            </a:r>
            <a:r>
              <a:rPr lang="en-US" altLang="ja-JP" sz="700" b="1" dirty="0" smtClean="0">
                <a:latin typeface="メイリオ" panose="020B0604030504040204" pitchFamily="50" charset="-128"/>
                <a:ea typeface="メイリオ" panose="020B0604030504040204" pitchFamily="50" charset="-128"/>
              </a:rPr>
              <a:t>/</a:t>
            </a:r>
            <a:r>
              <a:rPr lang="ja-JP" altLang="en-US" sz="700" b="1" dirty="0" smtClean="0">
                <a:latin typeface="メイリオ" panose="020B0604030504040204" pitchFamily="50" charset="-128"/>
                <a:ea typeface="メイリオ" panose="020B0604030504040204" pitchFamily="50" charset="-128"/>
              </a:rPr>
              <a:t>集計メニュー</a:t>
            </a:r>
            <a:endParaRPr lang="ja-JP" altLang="en-US" sz="700" b="1"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742559" y="3625564"/>
            <a:ext cx="955988" cy="243579"/>
          </a:xfrm>
          <a:prstGeom prst="rect">
            <a:avLst/>
          </a:prstGeom>
          <a:noFill/>
          <a:ln w="12700">
            <a:solidFill>
              <a:srgbClr val="0070C0"/>
            </a:solidFill>
          </a:ln>
        </p:spPr>
        <p:txBody>
          <a:bodyPr wrap="square" lIns="0" tIns="36000" rIns="0" bIns="0" rtlCol="0" anchor="ctr">
            <a:noAutofit/>
          </a:bodyPr>
          <a:lstStyle/>
          <a:p>
            <a:pPr algn="ctr"/>
            <a:r>
              <a:rPr kumimoji="1" lang="ja-JP" altLang="en-US" sz="700" b="1" dirty="0" smtClean="0">
                <a:latin typeface="メイリオ" panose="020B0604030504040204" pitchFamily="50" charset="-128"/>
                <a:ea typeface="メイリオ" panose="020B0604030504040204" pitchFamily="50" charset="-128"/>
              </a:rPr>
              <a:t>請求メニュー</a:t>
            </a:r>
            <a:endParaRPr kumimoji="1" lang="ja-JP" altLang="en-US" sz="700" b="1" dirty="0">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611379" y="3629483"/>
            <a:ext cx="955988" cy="243579"/>
          </a:xfrm>
          <a:prstGeom prst="rect">
            <a:avLst/>
          </a:prstGeom>
          <a:noFill/>
          <a:ln w="12700">
            <a:solidFill>
              <a:srgbClr val="0070C0"/>
            </a:solidFill>
          </a:ln>
        </p:spPr>
        <p:txBody>
          <a:bodyPr wrap="square" lIns="0" tIns="36000" rIns="0" bIns="0" rtlCol="0" anchor="ctr">
            <a:noAutofit/>
          </a:bodyPr>
          <a:lstStyle/>
          <a:p>
            <a:pPr algn="ctr"/>
            <a:r>
              <a:rPr kumimoji="1" lang="ja-JP" altLang="en-US" sz="700" b="1" dirty="0" smtClean="0">
                <a:latin typeface="メイリオ" panose="020B0604030504040204" pitchFamily="50" charset="-128"/>
                <a:ea typeface="メイリオ" panose="020B0604030504040204" pitchFamily="50" charset="-128"/>
              </a:rPr>
              <a:t>販売メニュー</a:t>
            </a:r>
            <a:endParaRPr kumimoji="1" lang="ja-JP" altLang="en-US" sz="700" b="1" dirty="0">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1740497" y="2011533"/>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smtClean="0">
                <a:latin typeface="メイリオ" panose="020B0604030504040204" pitchFamily="50" charset="-128"/>
                <a:ea typeface="メイリオ" panose="020B0604030504040204" pitchFamily="50" charset="-128"/>
              </a:rPr>
              <a:t>欠席・振替申請一覧</a:t>
            </a:r>
            <a:endParaRPr kumimoji="1" lang="ja-JP" altLang="en-US" sz="700" b="1" dirty="0">
              <a:latin typeface="メイリオ" panose="020B0604030504040204" pitchFamily="50" charset="-128"/>
              <a:ea typeface="メイリオ" panose="020B0604030504040204" pitchFamily="50" charset="-128"/>
            </a:endParaRPr>
          </a:p>
        </p:txBody>
      </p:sp>
      <p:pic>
        <p:nvPicPr>
          <p:cNvPr id="1026" name="Picture 2" descr="C:\Users\onion039-pc\Desktop\ダウンロード.png"/>
          <p:cNvPicPr>
            <a:picLocks noChangeAspect="1" noChangeArrowheads="1"/>
          </p:cNvPicPr>
          <p:nvPr/>
        </p:nvPicPr>
        <p:blipFill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artisticCrisscrossEtching/>
                    </a14:imgEffect>
                  </a14:imgLayer>
                </a14:imgProps>
              </a:ext>
              <a:ext uri="{28A0092B-C50C-407E-A947-70E740481C1C}">
                <a14:useLocalDpi xmlns:a14="http://schemas.microsoft.com/office/drawing/2010/main" val="0"/>
              </a:ext>
            </a:extLst>
          </a:blip>
          <a:srcRect l="54224" t="30796" r="29178" b="40161"/>
          <a:stretch/>
        </p:blipFill>
        <p:spPr bwMode="auto">
          <a:xfrm>
            <a:off x="2047728" y="2068382"/>
            <a:ext cx="388255" cy="437730"/>
          </a:xfrm>
          <a:prstGeom prst="rect">
            <a:avLst/>
          </a:prstGeom>
          <a:noFill/>
          <a:extLst>
            <a:ext uri="{909E8E84-426E-40DD-AFC4-6F175D3DCCD1}">
              <a14:hiddenFill xmlns:a14="http://schemas.microsoft.com/office/drawing/2010/main">
                <a:solidFill>
                  <a:srgbClr val="FFFFFF"/>
                </a:solidFill>
              </a14:hiddenFill>
            </a:ext>
          </a:extLst>
        </p:spPr>
      </p:pic>
      <p:sp>
        <p:nvSpPr>
          <p:cNvPr id="88" name="正方形/長方形 87"/>
          <p:cNvSpPr/>
          <p:nvPr/>
        </p:nvSpPr>
        <p:spPr>
          <a:xfrm>
            <a:off x="4040474" y="3589330"/>
            <a:ext cx="816404" cy="461665"/>
          </a:xfrm>
          <a:prstGeom prst="rect">
            <a:avLst/>
          </a:prstGeom>
        </p:spPr>
        <p:txBody>
          <a:bodyPr wrap="squar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フロント権限のアカウントのみ表示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373710" y="3558810"/>
            <a:ext cx="3681455" cy="720051"/>
          </a:xfrm>
          <a:prstGeom prst="rect">
            <a:avLst/>
          </a:prstGeom>
          <a:noFill/>
          <a:ln w="28575">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p:nvSpPr>
        <p:spPr>
          <a:xfrm>
            <a:off x="375041" y="4331388"/>
            <a:ext cx="3681455" cy="720051"/>
          </a:xfrm>
          <a:prstGeom prst="rect">
            <a:avLst/>
          </a:prstGeom>
          <a:noFill/>
          <a:ln w="28575">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p:nvSpPr>
        <p:spPr>
          <a:xfrm>
            <a:off x="4050982" y="4333487"/>
            <a:ext cx="816404" cy="461665"/>
          </a:xfrm>
          <a:prstGeom prst="rect">
            <a:avLst/>
          </a:prstGeom>
        </p:spPr>
        <p:txBody>
          <a:bodyPr wrap="squar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管理者アカウントのみ表示。</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8498964" y="4790294"/>
            <a:ext cx="701556" cy="307777"/>
          </a:xfrm>
          <a:prstGeom prst="rect">
            <a:avLst/>
          </a:prstGeom>
        </p:spPr>
        <p:txBody>
          <a:bodyPr wrap="square">
            <a:spAutoFit/>
          </a:bodyPr>
          <a:lstStyle/>
          <a:p>
            <a:r>
              <a:rPr lang="ja-JP" altLang="en-US" sz="700" b="1" dirty="0">
                <a:solidFill>
                  <a:srgbClr val="FF0000"/>
                </a:solidFill>
                <a:latin typeface="メイリオ" panose="020B0604030504040204" pitchFamily="50" charset="-128"/>
                <a:ea typeface="メイリオ" panose="020B0604030504040204" pitchFamily="50" charset="-128"/>
              </a:rPr>
              <a:t>契約変更申請</a:t>
            </a:r>
            <a:r>
              <a:rPr lang="ja-JP" altLang="en-US" sz="700" b="1" dirty="0" smtClean="0">
                <a:solidFill>
                  <a:srgbClr val="FF0000"/>
                </a:solidFill>
                <a:latin typeface="メイリオ" panose="020B0604030504040204" pitchFamily="50" charset="-128"/>
                <a:ea typeface="メイリオ" panose="020B0604030504040204" pitchFamily="50" charset="-128"/>
              </a:rPr>
              <a:t>詳細へ</a:t>
            </a:r>
            <a:endParaRPr lang="en-US" altLang="ja-JP" sz="700" b="1" dirty="0">
              <a:solidFill>
                <a:srgbClr val="FF0000"/>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7095650" y="3979916"/>
            <a:ext cx="1210588" cy="215444"/>
          </a:xfrm>
          <a:prstGeom prst="rect">
            <a:avLst/>
          </a:prstGeom>
        </p:spPr>
        <p:txBody>
          <a:bodyPr wrap="none">
            <a:spAutoFit/>
          </a:bodyPr>
          <a:lstStyle/>
          <a:p>
            <a:r>
              <a:rPr lang="ja-JP" altLang="en-US" sz="800" b="1" u="sng" dirty="0" smtClean="0">
                <a:solidFill>
                  <a:schemeClr val="accent1"/>
                </a:solidFill>
                <a:latin typeface="メイリオ" panose="020B0604030504040204" pitchFamily="50" charset="-128"/>
                <a:ea typeface="メイリオ" panose="020B0604030504040204" pitchFamily="50" charset="-128"/>
              </a:rPr>
              <a:t>ネット申し込み一覧へ</a:t>
            </a:r>
            <a:endParaRPr lang="ja-JP" altLang="en-US" sz="800" b="1" u="sng" dirty="0">
              <a:solidFill>
                <a:schemeClr val="accent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7251947" y="5346748"/>
            <a:ext cx="1107996" cy="215444"/>
          </a:xfrm>
          <a:prstGeom prst="rect">
            <a:avLst/>
          </a:prstGeom>
        </p:spPr>
        <p:txBody>
          <a:bodyPr wrap="none">
            <a:spAutoFit/>
          </a:bodyPr>
          <a:lstStyle/>
          <a:p>
            <a:r>
              <a:rPr lang="ja-JP" altLang="en-US" sz="800" b="1" u="sng" dirty="0" smtClean="0">
                <a:solidFill>
                  <a:schemeClr val="accent1"/>
                </a:solidFill>
                <a:latin typeface="メイリオ" panose="020B0604030504040204" pitchFamily="50" charset="-128"/>
                <a:ea typeface="メイリオ" panose="020B0604030504040204" pitchFamily="50" charset="-128"/>
              </a:rPr>
              <a:t>契約変更申請一覧へ</a:t>
            </a:r>
            <a:endParaRPr lang="ja-JP" altLang="en-US" sz="800" b="1" u="sng" dirty="0">
              <a:solidFill>
                <a:schemeClr val="accent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8260526" y="4199529"/>
            <a:ext cx="992579" cy="307777"/>
          </a:xfrm>
          <a:prstGeom prst="rect">
            <a:avLst/>
          </a:prstGeom>
        </p:spPr>
        <p:txBody>
          <a:bodyPr wrap="none">
            <a:spAutoFit/>
          </a:bodyPr>
          <a:lstStyle/>
          <a:p>
            <a:r>
              <a:rPr lang="ja-JP" altLang="en-US" sz="700" b="1" dirty="0">
                <a:solidFill>
                  <a:srgbClr val="FF0000"/>
                </a:solidFill>
                <a:latin typeface="メイリオ" panose="020B0604030504040204" pitchFamily="50" charset="-128"/>
                <a:ea typeface="メイリオ" panose="020B0604030504040204" pitchFamily="50" charset="-128"/>
              </a:rPr>
              <a:t>新規</a:t>
            </a:r>
            <a:r>
              <a:rPr lang="ja-JP" altLang="en-US" sz="700" b="1" dirty="0" smtClean="0">
                <a:solidFill>
                  <a:srgbClr val="FF0000"/>
                </a:solidFill>
                <a:latin typeface="メイリオ" panose="020B0604030504040204" pitchFamily="50" charset="-128"/>
                <a:ea typeface="メイリオ" panose="020B0604030504040204" pitchFamily="50" charset="-128"/>
              </a:rPr>
              <a:t>ネット申し込み</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a:solidFill>
                  <a:srgbClr val="FF0000"/>
                </a:solidFill>
                <a:latin typeface="メイリオ" panose="020B0604030504040204" pitchFamily="50" charset="-128"/>
                <a:ea typeface="メイリオ" panose="020B0604030504040204" pitchFamily="50" charset="-128"/>
              </a:rPr>
              <a:t>未処理</a:t>
            </a:r>
            <a:r>
              <a:rPr lang="ja-JP" altLang="en-US" sz="700" b="1" dirty="0" smtClean="0">
                <a:solidFill>
                  <a:srgbClr val="FF0000"/>
                </a:solidFill>
                <a:latin typeface="メイリオ" panose="020B0604030504040204" pitchFamily="50" charset="-128"/>
                <a:ea typeface="メイリオ" panose="020B0604030504040204" pitchFamily="50" charset="-128"/>
              </a:rPr>
              <a:t>）一覧へ</a:t>
            </a:r>
            <a:endParaRPr lang="ja-JP" altLang="en-US" sz="700" b="1" dirty="0">
              <a:solidFill>
                <a:srgbClr val="FF0000"/>
              </a:solidFill>
              <a:latin typeface="メイリオ" panose="020B0604030504040204" pitchFamily="50" charset="-128"/>
              <a:ea typeface="メイリオ" panose="020B0604030504040204" pitchFamily="50" charset="-128"/>
            </a:endParaRPr>
          </a:p>
        </p:txBody>
      </p:sp>
      <p:cxnSp>
        <p:nvCxnSpPr>
          <p:cNvPr id="91" name="直線矢印コネクタ 90"/>
          <p:cNvCxnSpPr/>
          <p:nvPr/>
        </p:nvCxnSpPr>
        <p:spPr>
          <a:xfrm>
            <a:off x="8258055" y="4038789"/>
            <a:ext cx="197323" cy="15657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2" name="直線矢印コネクタ 91"/>
          <p:cNvCxnSpPr/>
          <p:nvPr/>
        </p:nvCxnSpPr>
        <p:spPr>
          <a:xfrm>
            <a:off x="8317559" y="5454470"/>
            <a:ext cx="281362" cy="6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正方形/長方形 13"/>
          <p:cNvSpPr/>
          <p:nvPr/>
        </p:nvSpPr>
        <p:spPr>
          <a:xfrm>
            <a:off x="8529952" y="5369958"/>
            <a:ext cx="633507" cy="307777"/>
          </a:xfrm>
          <a:prstGeom prst="rect">
            <a:avLst/>
          </a:prstGeom>
        </p:spPr>
        <p:txBody>
          <a:bodyPr wrap="none">
            <a:spAutoFit/>
          </a:bodyPr>
          <a:lstStyle/>
          <a:p>
            <a:r>
              <a:rPr lang="ja-JP" altLang="en-US" sz="700" b="1" dirty="0">
                <a:solidFill>
                  <a:srgbClr val="FF0000"/>
                </a:solidFill>
                <a:latin typeface="メイリオ" panose="020B0604030504040204" pitchFamily="50" charset="-128"/>
                <a:ea typeface="メイリオ" panose="020B0604030504040204" pitchFamily="50" charset="-128"/>
              </a:rPr>
              <a:t>契約</a:t>
            </a:r>
            <a:r>
              <a:rPr lang="ja-JP" altLang="en-US" sz="700" b="1" dirty="0" smtClean="0">
                <a:solidFill>
                  <a:srgbClr val="FF0000"/>
                </a:solidFill>
                <a:latin typeface="メイリオ" panose="020B0604030504040204" pitchFamily="50" charset="-128"/>
                <a:ea typeface="メイリオ" panose="020B0604030504040204" pitchFamily="50" charset="-128"/>
              </a:rPr>
              <a:t>変更</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申請一覧へ</a:t>
            </a:r>
            <a:endParaRPr lang="ja-JP" altLang="en-US" sz="700" dirty="0">
              <a:solidFill>
                <a:srgbClr val="FF0000"/>
              </a:solidFill>
            </a:endParaRPr>
          </a:p>
        </p:txBody>
      </p:sp>
      <p:sp>
        <p:nvSpPr>
          <p:cNvPr id="93" name="正方形/長方形 92"/>
          <p:cNvSpPr/>
          <p:nvPr/>
        </p:nvSpPr>
        <p:spPr>
          <a:xfrm>
            <a:off x="4756151" y="5916247"/>
            <a:ext cx="3627504" cy="861774"/>
          </a:xfrm>
          <a:prstGeom prst="rect">
            <a:avLst/>
          </a:prstGeom>
        </p:spPr>
        <p:txBody>
          <a:bodyPr wrap="squar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下記項目は、各々下記のページへリンクします。</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endParaRPr lang="en-US" altLang="ja-JP" sz="800" b="1" dirty="0">
              <a:latin typeface="メイリオ" panose="020B0604030504040204" pitchFamily="50" charset="-128"/>
              <a:ea typeface="メイリオ" panose="020B0604030504040204" pitchFamily="50" charset="-128"/>
            </a:endParaRPr>
          </a:p>
          <a:p>
            <a:r>
              <a:rPr lang="ja-JP" altLang="en-US" sz="800" b="1" dirty="0">
                <a:latin typeface="メイリオ" panose="020B0604030504040204" pitchFamily="50" charset="-128"/>
                <a:ea typeface="メイリオ" panose="020B0604030504040204" pitchFamily="50" charset="-128"/>
              </a:rPr>
              <a:t>・</a:t>
            </a:r>
            <a:r>
              <a:rPr lang="ja-JP" altLang="en-US" sz="800" b="1" dirty="0" smtClean="0">
                <a:latin typeface="メイリオ" panose="020B0604030504040204" pitchFamily="50" charset="-128"/>
                <a:ea typeface="メイリオ" panose="020B0604030504040204" pitchFamily="50" charset="-128"/>
              </a:rPr>
              <a:t>販売メニュー：「在庫管理」タブのページ</a:t>
            </a:r>
            <a:endParaRPr lang="en-US" altLang="ja-JP" sz="800" b="1" dirty="0" smtClean="0">
              <a:latin typeface="メイリオ" panose="020B0604030504040204" pitchFamily="50" charset="-128"/>
              <a:ea typeface="メイリオ" panose="020B0604030504040204" pitchFamily="50" charset="-128"/>
            </a:endParaRPr>
          </a:p>
          <a:p>
            <a:r>
              <a:rPr lang="ja-JP" altLang="en-US" sz="800" b="1" dirty="0">
                <a:latin typeface="メイリオ" panose="020B0604030504040204" pitchFamily="50" charset="-128"/>
                <a:ea typeface="メイリオ" panose="020B0604030504040204" pitchFamily="50" charset="-128"/>
              </a:rPr>
              <a:t>・</a:t>
            </a:r>
            <a:r>
              <a:rPr lang="ja-JP" altLang="en-US" sz="800" b="1" dirty="0" smtClean="0">
                <a:latin typeface="メイリオ" panose="020B0604030504040204" pitchFamily="50" charset="-128"/>
                <a:ea typeface="メイリオ" panose="020B0604030504040204" pitchFamily="50" charset="-128"/>
              </a:rPr>
              <a:t>請求メニュー：「</a:t>
            </a:r>
            <a:r>
              <a:rPr lang="zh-TW" altLang="en-US" sz="800" b="1" dirty="0" smtClean="0">
                <a:latin typeface="メイリオ" panose="020B0604030504040204" pitchFamily="50" charset="-128"/>
                <a:ea typeface="メイリオ" panose="020B0604030504040204" pitchFamily="50" charset="-128"/>
              </a:rPr>
              <a:t>請求</a:t>
            </a:r>
            <a:r>
              <a:rPr lang="zh-TW" altLang="en-US" sz="800" b="1" dirty="0">
                <a:latin typeface="メイリオ" panose="020B0604030504040204" pitchFamily="50" charset="-128"/>
                <a:ea typeface="メイリオ" panose="020B0604030504040204" pitchFamily="50" charset="-128"/>
              </a:rPr>
              <a:t>額計算（三菱東京</a:t>
            </a:r>
            <a:r>
              <a:rPr lang="en-US" altLang="zh-TW" sz="800" b="1" dirty="0">
                <a:latin typeface="メイリオ" panose="020B0604030504040204" pitchFamily="50" charset="-128"/>
                <a:ea typeface="メイリオ" panose="020B0604030504040204" pitchFamily="50" charset="-128"/>
              </a:rPr>
              <a:t>UFJ</a:t>
            </a:r>
            <a:r>
              <a:rPr lang="zh-TW" altLang="en-US" sz="800" b="1" dirty="0" smtClean="0">
                <a:latin typeface="メイリオ" panose="020B0604030504040204" pitchFamily="50" charset="-128"/>
                <a:ea typeface="メイリオ" panose="020B0604030504040204" pitchFamily="50" charset="-128"/>
              </a:rPr>
              <a:t>）</a:t>
            </a:r>
            <a:r>
              <a:rPr lang="ja-JP" altLang="en-US" sz="800" b="1" dirty="0" smtClean="0">
                <a:latin typeface="メイリオ" panose="020B0604030504040204" pitchFamily="50" charset="-128"/>
                <a:ea typeface="メイリオ" panose="020B0604030504040204" pitchFamily="50" charset="-128"/>
              </a:rPr>
              <a:t>」タブのページ</a:t>
            </a:r>
            <a:endParaRPr lang="en-US" altLang="ja-JP" sz="800" b="1" dirty="0" smtClean="0">
              <a:latin typeface="メイリオ" panose="020B0604030504040204" pitchFamily="50" charset="-128"/>
              <a:ea typeface="メイリオ" panose="020B0604030504040204" pitchFamily="50" charset="-128"/>
            </a:endParaRPr>
          </a:p>
          <a:p>
            <a:r>
              <a:rPr lang="ja-JP" altLang="en-US" sz="800" b="1" dirty="0">
                <a:latin typeface="メイリオ" panose="020B0604030504040204" pitchFamily="50" charset="-128"/>
                <a:ea typeface="メイリオ" panose="020B0604030504040204" pitchFamily="50" charset="-128"/>
              </a:rPr>
              <a:t>・</a:t>
            </a:r>
            <a:r>
              <a:rPr lang="ja-JP" altLang="en-US" sz="800" b="1" dirty="0" smtClean="0">
                <a:latin typeface="メイリオ" panose="020B0604030504040204" pitchFamily="50" charset="-128"/>
                <a:ea typeface="メイリオ" panose="020B0604030504040204" pitchFamily="50" charset="-128"/>
              </a:rPr>
              <a:t>報告</a:t>
            </a:r>
            <a:r>
              <a:rPr lang="en-US" altLang="ja-JP" sz="800" b="1" dirty="0" smtClean="0">
                <a:latin typeface="メイリオ" panose="020B0604030504040204" pitchFamily="50" charset="-128"/>
                <a:ea typeface="メイリオ" panose="020B0604030504040204" pitchFamily="50" charset="-128"/>
              </a:rPr>
              <a:t>/</a:t>
            </a:r>
            <a:r>
              <a:rPr lang="ja-JP" altLang="en-US" sz="800" b="1" dirty="0">
                <a:latin typeface="メイリオ" panose="020B0604030504040204" pitchFamily="50" charset="-128"/>
                <a:ea typeface="メイリオ" panose="020B0604030504040204" pitchFamily="50" charset="-128"/>
              </a:rPr>
              <a:t>集計メニュー</a:t>
            </a:r>
            <a:r>
              <a:rPr lang="ja-JP" altLang="en-US" sz="800" b="1" dirty="0" smtClean="0">
                <a:latin typeface="メイリオ" panose="020B0604030504040204" pitchFamily="50" charset="-128"/>
                <a:ea typeface="メイリオ" panose="020B0604030504040204" pitchFamily="50" charset="-128"/>
              </a:rPr>
              <a:t>：「報告レポート」タブのページ</a:t>
            </a:r>
            <a:endParaRPr lang="en-US" altLang="ja-JP" sz="800" b="1" dirty="0" smtClean="0">
              <a:latin typeface="メイリオ" panose="020B0604030504040204" pitchFamily="50" charset="-128"/>
              <a:ea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rPr>
              <a:t>・マスターデータ</a:t>
            </a:r>
            <a:r>
              <a:rPr lang="ja-JP" altLang="en-US" sz="800" b="1" dirty="0">
                <a:latin typeface="メイリオ" panose="020B0604030504040204" pitchFamily="50" charset="-128"/>
                <a:ea typeface="メイリオ" panose="020B0604030504040204" pitchFamily="50" charset="-128"/>
              </a:rPr>
              <a:t>管理</a:t>
            </a:r>
            <a:r>
              <a:rPr lang="ja-JP" altLang="en-US" sz="800" b="1" dirty="0" smtClean="0">
                <a:latin typeface="メイリオ" panose="020B0604030504040204" pitchFamily="50" charset="-128"/>
                <a:ea typeface="メイリオ" panose="020B0604030504040204" pitchFamily="50" charset="-128"/>
              </a:rPr>
              <a:t>：「練習コース」タブのページ</a:t>
            </a:r>
            <a:endParaRPr lang="en-US" altLang="ja-JP" sz="800" b="1" dirty="0">
              <a:latin typeface="メイリオ" panose="020B0604030504040204" pitchFamily="50" charset="-128"/>
              <a:ea typeface="メイリオ" panose="020B0604030504040204" pitchFamily="50" charset="-128"/>
            </a:endParaRPr>
          </a:p>
        </p:txBody>
      </p:sp>
      <p:sp>
        <p:nvSpPr>
          <p:cNvPr id="98" name="正方形/長方形 97"/>
          <p:cNvSpPr/>
          <p:nvPr/>
        </p:nvSpPr>
        <p:spPr>
          <a:xfrm>
            <a:off x="561742" y="2741119"/>
            <a:ext cx="3340970" cy="770765"/>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06" name="正方形/長方形 105"/>
          <p:cNvSpPr/>
          <p:nvPr/>
        </p:nvSpPr>
        <p:spPr>
          <a:xfrm>
            <a:off x="-1" y="2957403"/>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108" name="正方形/長方形 107"/>
          <p:cNvSpPr/>
          <p:nvPr/>
        </p:nvSpPr>
        <p:spPr>
          <a:xfrm>
            <a:off x="560798" y="3560908"/>
            <a:ext cx="3340970" cy="367072"/>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09" name="正方形/長方形 108"/>
          <p:cNvSpPr/>
          <p:nvPr/>
        </p:nvSpPr>
        <p:spPr>
          <a:xfrm>
            <a:off x="0" y="3577663"/>
            <a:ext cx="793807" cy="338554"/>
          </a:xfrm>
          <a:prstGeom prst="rect">
            <a:avLst/>
          </a:prstGeom>
        </p:spPr>
        <p:txBody>
          <a:bodyPr wrap="none">
            <a:spAutoFit/>
          </a:bodyPr>
          <a:lstStyle/>
          <a:p>
            <a:pPr algn="ctr"/>
            <a:r>
              <a:rPr lang="en-US" altLang="ja-JP" sz="1600" b="1" dirty="0" smtClean="0">
                <a:solidFill>
                  <a:schemeClr val="accent1"/>
                </a:solidFill>
              </a:rPr>
              <a:t>Phase3</a:t>
            </a:r>
            <a:endParaRPr lang="en-US" altLang="ja-JP" sz="1600" b="1" dirty="0">
              <a:solidFill>
                <a:schemeClr val="accent1"/>
              </a:solidFill>
            </a:endParaRPr>
          </a:p>
        </p:txBody>
      </p:sp>
      <p:sp>
        <p:nvSpPr>
          <p:cNvPr id="113" name="正方形/長方形 112"/>
          <p:cNvSpPr/>
          <p:nvPr/>
        </p:nvSpPr>
        <p:spPr>
          <a:xfrm>
            <a:off x="4913106" y="1605854"/>
            <a:ext cx="3426056" cy="1280621"/>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14" name="正方形/長方形 113"/>
          <p:cNvSpPr/>
          <p:nvPr/>
        </p:nvSpPr>
        <p:spPr>
          <a:xfrm>
            <a:off x="4141252" y="2110564"/>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116" name="正方形/長方形 115"/>
          <p:cNvSpPr/>
          <p:nvPr/>
        </p:nvSpPr>
        <p:spPr>
          <a:xfrm>
            <a:off x="7617638" y="1239237"/>
            <a:ext cx="721524" cy="366617"/>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15" name="正方形/長方形 114"/>
          <p:cNvSpPr/>
          <p:nvPr/>
        </p:nvSpPr>
        <p:spPr>
          <a:xfrm>
            <a:off x="4194425" y="5724000"/>
            <a:ext cx="633306" cy="200055"/>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会員詳細へ</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cxnSp>
        <p:nvCxnSpPr>
          <p:cNvPr id="117" name="直線矢印コネクタ 116"/>
          <p:cNvCxnSpPr/>
          <p:nvPr/>
        </p:nvCxnSpPr>
        <p:spPr>
          <a:xfrm>
            <a:off x="3878443" y="5803560"/>
            <a:ext cx="376879" cy="6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291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22</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正方形/長方形 126"/>
          <p:cNvSpPr/>
          <p:nvPr/>
        </p:nvSpPr>
        <p:spPr>
          <a:xfrm>
            <a:off x="307975" y="593505"/>
            <a:ext cx="2236510" cy="338554"/>
          </a:xfrm>
          <a:prstGeom prst="rect">
            <a:avLst/>
          </a:prstGeom>
        </p:spPr>
        <p:txBody>
          <a:bodyPr wrap="none">
            <a:spAutoFit/>
          </a:bodyPr>
          <a:lstStyle/>
          <a:p>
            <a:r>
              <a:rPr lang="ja-JP" altLang="en-US" sz="1600" b="1" dirty="0" smtClean="0">
                <a:latin typeface="メイリオ" panose="020B0604030504040204" pitchFamily="50" charset="-128"/>
                <a:ea typeface="メイリオ" panose="020B0604030504040204" pitchFamily="50" charset="-128"/>
              </a:rPr>
              <a:t>■新規ネット申込一覧</a:t>
            </a:r>
            <a:endParaRPr lang="ja-JP" altLang="en-US" sz="1600" b="1" dirty="0">
              <a:latin typeface="メイリオ" panose="020B0604030504040204" pitchFamily="50" charset="-128"/>
              <a:ea typeface="メイリオ" panose="020B0604030504040204" pitchFamily="50" charset="-128"/>
            </a:endParaRPr>
          </a:p>
        </p:txBody>
      </p:sp>
      <p:sp>
        <p:nvSpPr>
          <p:cNvPr id="131" name="正方形/長方形 130"/>
          <p:cNvSpPr/>
          <p:nvPr/>
        </p:nvSpPr>
        <p:spPr>
          <a:xfrm>
            <a:off x="461396" y="902367"/>
            <a:ext cx="3499946" cy="432276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66" name="正方形/長方形 165"/>
          <p:cNvSpPr/>
          <p:nvPr/>
        </p:nvSpPr>
        <p:spPr>
          <a:xfrm>
            <a:off x="465186" y="904990"/>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sp>
        <p:nvSpPr>
          <p:cNvPr id="168" name="正方形/長方形 167"/>
          <p:cNvSpPr/>
          <p:nvPr/>
        </p:nvSpPr>
        <p:spPr>
          <a:xfrm>
            <a:off x="3136419" y="95850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169"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28" y="920291"/>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70" name="正方形/長方形 169"/>
          <p:cNvSpPr/>
          <p:nvPr/>
        </p:nvSpPr>
        <p:spPr>
          <a:xfrm>
            <a:off x="898925" y="934220"/>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1" name="正方形/長方形 170"/>
          <p:cNvSpPr/>
          <p:nvPr/>
        </p:nvSpPr>
        <p:spPr>
          <a:xfrm>
            <a:off x="2642214" y="93420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78" name="正方形/長方形 177"/>
          <p:cNvSpPr/>
          <p:nvPr/>
        </p:nvSpPr>
        <p:spPr>
          <a:xfrm>
            <a:off x="545693" y="1292375"/>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新規ネット申し込み（未処理）一覧</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12" name="表 11"/>
          <p:cNvGraphicFramePr>
            <a:graphicFrameLocks noGrp="1"/>
          </p:cNvGraphicFramePr>
          <p:nvPr>
            <p:extLst>
              <p:ext uri="{D42A27DB-BD31-4B8C-83A1-F6EECF244321}">
                <p14:modId xmlns:p14="http://schemas.microsoft.com/office/powerpoint/2010/main" val="4096307777"/>
              </p:ext>
            </p:extLst>
          </p:nvPr>
        </p:nvGraphicFramePr>
        <p:xfrm>
          <a:off x="636434" y="1636317"/>
          <a:ext cx="2772547" cy="2358967"/>
        </p:xfrm>
        <a:graphic>
          <a:graphicData uri="http://schemas.openxmlformats.org/drawingml/2006/table">
            <a:tbl>
              <a:tblPr firstRow="1" bandRow="1">
                <a:tableStyleId>{5940675A-B579-460E-94D1-54222C63F5DA}</a:tableStyleId>
              </a:tblPr>
              <a:tblGrid>
                <a:gridCol w="397343"/>
                <a:gridCol w="801160"/>
                <a:gridCol w="502920"/>
                <a:gridCol w="472440"/>
                <a:gridCol w="598684"/>
              </a:tblGrid>
              <a:tr h="1814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会員番号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　　申込日時</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　 氏名</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申込区分</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コース名</a:t>
                      </a:r>
                      <a:endParaRPr kumimoji="1" lang="en-US" altLang="ja-JP" sz="7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入会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無料体験</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短期教室</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春の短期</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入会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無料体験</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短期教室</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春の短期</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入会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無料体験</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短期教室</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春の短期</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入会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無料体験</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81459">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 21:59</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短期教室</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春の短期</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199" name="正方形/長方形 198"/>
          <p:cNvSpPr/>
          <p:nvPr/>
        </p:nvSpPr>
        <p:spPr>
          <a:xfrm>
            <a:off x="3427485" y="186451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00" name="正方形/長方形 199"/>
          <p:cNvSpPr/>
          <p:nvPr/>
        </p:nvSpPr>
        <p:spPr>
          <a:xfrm>
            <a:off x="3427485" y="206136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01" name="正方形/長方形 200"/>
          <p:cNvSpPr/>
          <p:nvPr/>
        </p:nvSpPr>
        <p:spPr>
          <a:xfrm>
            <a:off x="3425884" y="225821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4084616" y="1822885"/>
            <a:ext cx="1733478" cy="200055"/>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お申し込み書へ</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cxnSp>
        <p:nvCxnSpPr>
          <p:cNvPr id="71" name="直線矢印コネクタ 70"/>
          <p:cNvCxnSpPr/>
          <p:nvPr/>
        </p:nvCxnSpPr>
        <p:spPr>
          <a:xfrm>
            <a:off x="3792609" y="1912602"/>
            <a:ext cx="376879" cy="681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正方形/長方形 75"/>
          <p:cNvSpPr/>
          <p:nvPr/>
        </p:nvSpPr>
        <p:spPr>
          <a:xfrm>
            <a:off x="3427485" y="2440878"/>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427485" y="2605924"/>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433835" y="2778921"/>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3433835" y="296577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3433835" y="316262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32234" y="335947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33835" y="3542138"/>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3433835" y="3707184"/>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3432234" y="3872230"/>
            <a:ext cx="448727"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処理</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pic>
        <p:nvPicPr>
          <p:cNvPr id="92" name="Picture 5" descr="C:\Users\onion039-pc\Desktop\保護者あんしん入退室管理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662" y="4100495"/>
            <a:ext cx="1107413" cy="257537"/>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17468" y="1624464"/>
            <a:ext cx="569387" cy="246221"/>
          </a:xfrm>
          <a:prstGeom prst="rect">
            <a:avLst/>
          </a:prstGeom>
        </p:spPr>
        <p:txBody>
          <a:bodyPr wrap="none">
            <a:spAutoFit/>
          </a:bodyPr>
          <a:lstStyle/>
          <a:p>
            <a:r>
              <a:rPr lang="ja-JP" altLang="en-US" sz="1000" dirty="0">
                <a:solidFill>
                  <a:srgbClr val="FF0000"/>
                </a:solidFill>
                <a:latin typeface="メイリオ" panose="020B0604030504040204" pitchFamily="50" charset="-128"/>
                <a:ea typeface="メイリオ" panose="020B0604030504040204" pitchFamily="50" charset="-128"/>
              </a:rPr>
              <a:t>最新順</a:t>
            </a:r>
          </a:p>
        </p:txBody>
      </p:sp>
      <p:sp>
        <p:nvSpPr>
          <p:cNvPr id="32" name="下矢印 31"/>
          <p:cNvSpPr/>
          <p:nvPr/>
        </p:nvSpPr>
        <p:spPr>
          <a:xfrm>
            <a:off x="190282" y="1839908"/>
            <a:ext cx="153889" cy="616332"/>
          </a:xfrm>
          <a:prstGeom prst="downArrow">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943415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4733921" y="686154"/>
            <a:ext cx="3499946" cy="475992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9" name="正方形/長方形 8"/>
          <p:cNvSpPr/>
          <p:nvPr/>
        </p:nvSpPr>
        <p:spPr>
          <a:xfrm>
            <a:off x="459604" y="909864"/>
            <a:ext cx="3499946" cy="559030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23</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292049" y="571340"/>
            <a:ext cx="180049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■お申し込み書</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正方形/長方形 21"/>
          <p:cNvSpPr/>
          <p:nvPr/>
        </p:nvSpPr>
        <p:spPr>
          <a:xfrm>
            <a:off x="4733921" y="5340300"/>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462089" y="909864"/>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1"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731" y="925165"/>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876778" y="939094"/>
            <a:ext cx="877163"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お申し込み書</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900573" y="1210421"/>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氏名</a:t>
            </a:r>
            <a:endParaRPr lang="ja-JP" altLang="en-US" sz="8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2942778" y="1232585"/>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409320" y="1207946"/>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フリガナ</a:t>
            </a:r>
          </a:p>
        </p:txBody>
      </p:sp>
      <p:sp>
        <p:nvSpPr>
          <p:cNvPr id="24" name="正方形/長方形 23"/>
          <p:cNvSpPr/>
          <p:nvPr/>
        </p:nvSpPr>
        <p:spPr>
          <a:xfrm>
            <a:off x="2609647" y="1443615"/>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性別</a:t>
            </a:r>
            <a:endParaRPr lang="ja-JP" altLang="en-US" sz="8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6472" y="1401589"/>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生年月日</a:t>
            </a:r>
          </a:p>
        </p:txBody>
      </p:sp>
      <p:sp>
        <p:nvSpPr>
          <p:cNvPr id="33" name="正方形/長方形 32"/>
          <p:cNvSpPr/>
          <p:nvPr/>
        </p:nvSpPr>
        <p:spPr>
          <a:xfrm>
            <a:off x="4771875" y="721537"/>
            <a:ext cx="800219"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申込時の泳力</a:t>
            </a:r>
            <a:endParaRPr lang="ja-JP" altLang="en-US" sz="8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4903244" y="2338914"/>
            <a:ext cx="697627" cy="33855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コーチへの</a:t>
            </a:r>
            <a:endParaRPr lang="en-US" altLang="ja-JP" sz="800" dirty="0" smtClean="0">
              <a:latin typeface="メイリオ" panose="020B0604030504040204" pitchFamily="50" charset="-128"/>
              <a:ea typeface="メイリオ" panose="020B0604030504040204" pitchFamily="50" charset="-128"/>
            </a:endParaRPr>
          </a:p>
          <a:p>
            <a:pPr algn="r"/>
            <a:r>
              <a:rPr lang="ja-JP" altLang="en-US" sz="800" dirty="0" smtClean="0">
                <a:latin typeface="メイリオ" panose="020B0604030504040204" pitchFamily="50" charset="-128"/>
                <a:ea typeface="メイリオ" panose="020B0604030504040204" pitchFamily="50" charset="-128"/>
              </a:rPr>
              <a:t>伝達事項</a:t>
            </a:r>
            <a:endParaRPr lang="ja-JP" altLang="en-US" sz="8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38611" y="1444161"/>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1283273" y="1443045"/>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2071065" y="1440121"/>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3047299" y="1457856"/>
            <a:ext cx="723275"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男性　　　女性</a:t>
            </a:r>
            <a:endParaRPr lang="ja-JP" altLang="en-US" sz="600" b="1"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2957377" y="1456157"/>
            <a:ext cx="137404" cy="137404"/>
            <a:chOff x="5467350" y="1732315"/>
            <a:chExt cx="556068" cy="556068"/>
          </a:xfrm>
        </p:grpSpPr>
        <p:sp>
          <p:nvSpPr>
            <p:cNvPr id="42" name="円/楕円 41"/>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円/楕円 42"/>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円/楕円 43"/>
          <p:cNvSpPr/>
          <p:nvPr/>
        </p:nvSpPr>
        <p:spPr>
          <a:xfrm>
            <a:off x="3351077" y="145412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p:nvSpPr>
        <p:spPr>
          <a:xfrm>
            <a:off x="5555901" y="78027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5622317" y="746536"/>
            <a:ext cx="2569934" cy="1661993"/>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水</a:t>
            </a:r>
            <a:r>
              <a:rPr lang="ja-JP" altLang="en-US" sz="600" b="1" dirty="0" smtClean="0">
                <a:latin typeface="メイリオ" panose="020B0604030504040204" pitchFamily="50" charset="-128"/>
                <a:ea typeface="メイリオ" panose="020B0604030504040204" pitchFamily="50" charset="-128"/>
              </a:rPr>
              <a:t>に顔をつけることができない　　　　水に顔をつけることができる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潜れる　　　　　　　　　浮かべる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バタ足　　　　　　　　板キック　　　　　　　背泳ぎ</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クロール　　　　　　　平泳ぎ　　　　　　　　バタフライ</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備考</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無料体験に参加をしたことがある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短期水泳教室に参加をしたことがある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当クラブまたは他クラブに通っていたことがある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　クラブ名　　　　　　　　　　　　　　　年　　　　　月退会</a:t>
            </a:r>
            <a:endParaRPr lang="en-US" altLang="ja-JP" sz="600" b="1" dirty="0" smtClean="0">
              <a:latin typeface="メイリオ" panose="020B0604030504040204" pitchFamily="50" charset="-128"/>
              <a:ea typeface="メイリオ" panose="020B0604030504040204" pitchFamily="50" charset="-128"/>
            </a:endParaRPr>
          </a:p>
        </p:txBody>
      </p:sp>
      <p:sp>
        <p:nvSpPr>
          <p:cNvPr id="53" name="正方形/長方形 52"/>
          <p:cNvSpPr/>
          <p:nvPr/>
        </p:nvSpPr>
        <p:spPr>
          <a:xfrm>
            <a:off x="5557363" y="94999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5557363" y="168612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5555901" y="1854714"/>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5557363" y="2040304"/>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6473628" y="94709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5901338" y="1500538"/>
            <a:ext cx="2223698" cy="1156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6076209" y="1121761"/>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6076208" y="1321361"/>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6901002" y="112753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6901001" y="132713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10M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7809464" y="110799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7809463" y="130759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6860687" y="2209080"/>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7387718" y="2209080"/>
            <a:ext cx="256171"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p:cNvSpPr/>
          <p:nvPr/>
        </p:nvSpPr>
        <p:spPr>
          <a:xfrm>
            <a:off x="6187799" y="2210387"/>
            <a:ext cx="553642"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6920091" y="7782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9" name="正方形/長方形 68"/>
          <p:cNvSpPr/>
          <p:nvPr/>
        </p:nvSpPr>
        <p:spPr>
          <a:xfrm>
            <a:off x="2963257" y="2305895"/>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2307348" y="2300807"/>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緊急連絡先</a:t>
            </a:r>
            <a:endParaRPr lang="ja-JP" altLang="en-US" sz="8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705327" y="1626685"/>
            <a:ext cx="595036"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郵便番号</a:t>
            </a:r>
          </a:p>
        </p:txBody>
      </p:sp>
      <p:sp>
        <p:nvSpPr>
          <p:cNvPr id="73" name="正方形/長方形 72"/>
          <p:cNvSpPr/>
          <p:nvPr/>
        </p:nvSpPr>
        <p:spPr>
          <a:xfrm>
            <a:off x="409941" y="2078595"/>
            <a:ext cx="902812"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メールアドレス</a:t>
            </a:r>
            <a:endParaRPr lang="ja-JP" altLang="en-US" sz="800" dirty="0">
              <a:latin typeface="メイリオ" panose="020B0604030504040204" pitchFamily="50" charset="-128"/>
              <a:ea typeface="メイリオ" panose="020B0604030504040204" pitchFamily="50" charset="-128"/>
            </a:endParaRPr>
          </a:p>
        </p:txBody>
      </p:sp>
      <p:sp>
        <p:nvSpPr>
          <p:cNvPr id="74" name="正方形/長方形 73"/>
          <p:cNvSpPr/>
          <p:nvPr/>
        </p:nvSpPr>
        <p:spPr>
          <a:xfrm>
            <a:off x="725238" y="2299549"/>
            <a:ext cx="595036"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電話番号</a:t>
            </a:r>
          </a:p>
        </p:txBody>
      </p:sp>
      <p:sp>
        <p:nvSpPr>
          <p:cNvPr id="81" name="正方形/長方形 80"/>
          <p:cNvSpPr/>
          <p:nvPr/>
        </p:nvSpPr>
        <p:spPr>
          <a:xfrm>
            <a:off x="1289297" y="1219886"/>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291713" y="2297202"/>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289297" y="2072828"/>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282305" y="1638205"/>
            <a:ext cx="329729" cy="1458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1797049" y="1633971"/>
            <a:ext cx="404893" cy="15009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555364" y="1557130"/>
            <a:ext cx="285656" cy="369332"/>
          </a:xfrm>
          <a:prstGeom prst="rect">
            <a:avLst/>
          </a:prstGeom>
        </p:spPr>
        <p:txBody>
          <a:bodyPr wrap="none">
            <a:spAutoFit/>
          </a:bodyPr>
          <a:lstStyle/>
          <a:p>
            <a:pPr algn="r"/>
            <a:r>
              <a:rPr lang="en-US" altLang="ja-JP" dirty="0" smtClean="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sp>
        <p:nvSpPr>
          <p:cNvPr id="87" name="正方形/長方形 86"/>
          <p:cNvSpPr/>
          <p:nvPr/>
        </p:nvSpPr>
        <p:spPr>
          <a:xfrm>
            <a:off x="2296217" y="1645660"/>
            <a:ext cx="618433" cy="14508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住所に反映</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916717" y="1854777"/>
            <a:ext cx="38985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住所</a:t>
            </a:r>
            <a:endParaRPr lang="ja-JP" altLang="en-US" sz="800" dirty="0">
              <a:latin typeface="メイリオ" panose="020B0604030504040204" pitchFamily="50" charset="-128"/>
              <a:ea typeface="メイリオ" panose="020B0604030504040204" pitchFamily="50" charset="-128"/>
            </a:endParaRPr>
          </a:p>
        </p:txBody>
      </p:sp>
      <p:sp>
        <p:nvSpPr>
          <p:cNvPr id="89" name="正方形/長方形 88"/>
          <p:cNvSpPr/>
          <p:nvPr/>
        </p:nvSpPr>
        <p:spPr>
          <a:xfrm>
            <a:off x="1283112" y="1857482"/>
            <a:ext cx="2584965" cy="15646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4713441" y="5574774"/>
            <a:ext cx="3851388" cy="1292662"/>
          </a:xfrm>
          <a:prstGeom prst="rect">
            <a:avLst/>
          </a:prstGeom>
        </p:spPr>
        <p:txBody>
          <a:bodyPr wrap="square">
            <a:spAutoFit/>
          </a:bodyPr>
          <a:lstStyle/>
          <a:p>
            <a:r>
              <a:rPr lang="en-US" altLang="ja-JP" sz="600" dirty="0">
                <a:solidFill>
                  <a:srgbClr val="FF0000"/>
                </a:solidFill>
                <a:latin typeface="メイリオ" panose="020B0604030504040204" pitchFamily="50" charset="-128"/>
                <a:ea typeface="メイリオ" panose="020B0604030504040204" pitchFamily="50" charset="-128"/>
              </a:rPr>
              <a:t>※</a:t>
            </a:r>
            <a:r>
              <a:rPr lang="ja-JP" altLang="en-US" sz="600" dirty="0">
                <a:solidFill>
                  <a:srgbClr val="FF0000"/>
                </a:solidFill>
                <a:latin typeface="メイリオ" panose="020B0604030504040204" pitchFamily="50" charset="-128"/>
                <a:ea typeface="メイリオ" panose="020B0604030504040204" pitchFamily="50" charset="-128"/>
              </a:rPr>
              <a:t>ページデザインは仮のものです。</a:t>
            </a:r>
            <a:endParaRPr lang="en-US" altLang="ja-JP" sz="600" dirty="0">
              <a:solidFill>
                <a:srgbClr val="FF0000"/>
              </a:solidFill>
              <a:latin typeface="メイリオ" panose="020B0604030504040204" pitchFamily="50" charset="-128"/>
              <a:ea typeface="メイリオ" panose="020B0604030504040204" pitchFamily="50" charset="-128"/>
            </a:endParaRPr>
          </a:p>
          <a:p>
            <a:r>
              <a:rPr lang="ja-JP" altLang="en-US" sz="600" dirty="0">
                <a:solidFill>
                  <a:srgbClr val="FF0000"/>
                </a:solidFill>
                <a:latin typeface="メイリオ" panose="020B0604030504040204" pitchFamily="50" charset="-128"/>
                <a:ea typeface="メイリオ" panose="020B0604030504040204" pitchFamily="50" charset="-128"/>
              </a:rPr>
              <a:t>　（項目全体確認のため左記イメージは凝縮してますが</a:t>
            </a:r>
            <a:r>
              <a:rPr lang="ja-JP" altLang="en-US" sz="600" dirty="0" smtClean="0">
                <a:solidFill>
                  <a:srgbClr val="FF0000"/>
                </a:solidFill>
                <a:latin typeface="メイリオ" panose="020B0604030504040204" pitchFamily="50" charset="-128"/>
                <a:ea typeface="メイリオ" panose="020B0604030504040204" pitchFamily="50" charset="-128"/>
              </a:rPr>
              <a:t>、</a:t>
            </a:r>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ja-JP" altLang="en-US" sz="600" dirty="0">
                <a:solidFill>
                  <a:srgbClr val="FF0000"/>
                </a:solidFill>
                <a:latin typeface="メイリオ" panose="020B0604030504040204" pitchFamily="50" charset="-128"/>
                <a:ea typeface="メイリオ" panose="020B0604030504040204" pitchFamily="50" charset="-128"/>
              </a:rPr>
              <a:t>　</a:t>
            </a:r>
            <a:r>
              <a:rPr lang="ja-JP" altLang="en-US" sz="600" dirty="0" smtClean="0">
                <a:solidFill>
                  <a:srgbClr val="FF0000"/>
                </a:solidFill>
                <a:latin typeface="メイリオ" panose="020B0604030504040204" pitchFamily="50" charset="-128"/>
                <a:ea typeface="メイリオ" panose="020B0604030504040204" pitchFamily="50" charset="-128"/>
              </a:rPr>
              <a:t>　実際</a:t>
            </a:r>
            <a:r>
              <a:rPr lang="ja-JP" altLang="en-US" sz="600" dirty="0">
                <a:solidFill>
                  <a:srgbClr val="FF0000"/>
                </a:solidFill>
                <a:latin typeface="メイリオ" panose="020B0604030504040204" pitchFamily="50" charset="-128"/>
                <a:ea typeface="メイリオ" panose="020B0604030504040204" pitchFamily="50" charset="-128"/>
              </a:rPr>
              <a:t>のページではご年配の方にも見やすいよう配慮したページデザインに）</a:t>
            </a:r>
            <a:endParaRPr lang="en-US" altLang="ja-JP" sz="600" dirty="0">
              <a:solidFill>
                <a:srgbClr val="FF0000"/>
              </a:solidFill>
              <a:latin typeface="メイリオ" panose="020B0604030504040204" pitchFamily="50" charset="-128"/>
              <a:ea typeface="メイリオ" panose="020B0604030504040204" pitchFamily="50" charset="-128"/>
            </a:endParaRPr>
          </a:p>
          <a:p>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en-US" altLang="ja-JP" sz="600" dirty="0" smtClean="0">
                <a:solidFill>
                  <a:srgbClr val="FF0000"/>
                </a:solidFill>
                <a:latin typeface="メイリオ" panose="020B0604030504040204" pitchFamily="50" charset="-128"/>
                <a:ea typeface="メイリオ" panose="020B0604030504040204" pitchFamily="50" charset="-128"/>
              </a:rPr>
              <a:t>※</a:t>
            </a:r>
            <a:r>
              <a:rPr lang="ja-JP" altLang="en-US" sz="600" dirty="0" smtClean="0">
                <a:solidFill>
                  <a:srgbClr val="FF0000"/>
                </a:solidFill>
                <a:latin typeface="メイリオ" panose="020B0604030504040204" pitchFamily="50" charset="-128"/>
                <a:ea typeface="メイリオ" panose="020B0604030504040204" pitchFamily="50" charset="-128"/>
              </a:rPr>
              <a:t>ネット申込者の場合予め情報が埋まっている状態となり、読み合わせを行なう。</a:t>
            </a:r>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ja-JP" altLang="en-US" sz="600" b="1" dirty="0">
                <a:solidFill>
                  <a:srgbClr val="FF0000"/>
                </a:solidFill>
                <a:latin typeface="メイリオ" panose="020B0604030504040204" pitchFamily="50" charset="-128"/>
                <a:ea typeface="メイリオ" panose="020B0604030504040204" pitchFamily="50" charset="-128"/>
              </a:rPr>
              <a:t>　</a:t>
            </a:r>
            <a:r>
              <a:rPr lang="ja-JP" altLang="en-US" sz="600" b="1" dirty="0" smtClean="0">
                <a:solidFill>
                  <a:srgbClr val="FF0000"/>
                </a:solidFill>
                <a:latin typeface="メイリオ" panose="020B0604030504040204" pitchFamily="50" charset="-128"/>
                <a:ea typeface="メイリオ" panose="020B0604030504040204" pitchFamily="50" charset="-128"/>
              </a:rPr>
              <a:t>・バスコース</a:t>
            </a:r>
            <a:r>
              <a:rPr lang="ja-JP" altLang="en-US" sz="600" b="1" dirty="0">
                <a:solidFill>
                  <a:srgbClr val="FF0000"/>
                </a:solidFill>
                <a:latin typeface="メイリオ" panose="020B0604030504040204" pitchFamily="50" charset="-128"/>
                <a:ea typeface="メイリオ" panose="020B0604030504040204" pitchFamily="50" charset="-128"/>
              </a:rPr>
              <a:t>＆</a:t>
            </a:r>
            <a:r>
              <a:rPr lang="ja-JP" altLang="en-US" sz="600" b="1" dirty="0" smtClean="0">
                <a:solidFill>
                  <a:srgbClr val="FF0000"/>
                </a:solidFill>
                <a:latin typeface="メイリオ" panose="020B0604030504040204" pitchFamily="50" charset="-128"/>
                <a:ea typeface="メイリオ" panose="020B0604030504040204" pitchFamily="50" charset="-128"/>
              </a:rPr>
              <a:t>停留所</a:t>
            </a:r>
            <a:endParaRPr lang="en-US" altLang="ja-JP" sz="600" b="1" dirty="0" smtClean="0">
              <a:solidFill>
                <a:srgbClr val="FF0000"/>
              </a:solidFill>
              <a:latin typeface="メイリオ" panose="020B0604030504040204" pitchFamily="50" charset="-128"/>
              <a:ea typeface="メイリオ" panose="020B0604030504040204" pitchFamily="50" charset="-128"/>
            </a:endParaRPr>
          </a:p>
          <a:p>
            <a:r>
              <a:rPr lang="ja-JP" altLang="en-US" sz="600" b="1" dirty="0">
                <a:solidFill>
                  <a:srgbClr val="FF0000"/>
                </a:solidFill>
                <a:latin typeface="メイリオ" panose="020B0604030504040204" pitchFamily="50" charset="-128"/>
                <a:ea typeface="メイリオ" panose="020B0604030504040204" pitchFamily="50" charset="-128"/>
              </a:rPr>
              <a:t>　・</a:t>
            </a:r>
            <a:r>
              <a:rPr lang="en-US" altLang="ja-JP" sz="600" b="1" dirty="0">
                <a:solidFill>
                  <a:srgbClr val="FF0000"/>
                </a:solidFill>
                <a:latin typeface="メイリオ" panose="020B0604030504040204" pitchFamily="50" charset="-128"/>
                <a:ea typeface="メイリオ" panose="020B0604030504040204" pitchFamily="50" charset="-128"/>
              </a:rPr>
              <a:t>IC</a:t>
            </a:r>
            <a:r>
              <a:rPr lang="ja-JP" altLang="en-US" sz="600" b="1" dirty="0">
                <a:solidFill>
                  <a:srgbClr val="FF0000"/>
                </a:solidFill>
                <a:latin typeface="メイリオ" panose="020B0604030504040204" pitchFamily="50" charset="-128"/>
                <a:ea typeface="メイリオ" panose="020B0604030504040204" pitchFamily="50" charset="-128"/>
              </a:rPr>
              <a:t>カード</a:t>
            </a:r>
            <a:r>
              <a:rPr lang="ja-JP" altLang="en-US" sz="600" b="1" dirty="0" smtClean="0">
                <a:solidFill>
                  <a:srgbClr val="FF0000"/>
                </a:solidFill>
                <a:latin typeface="メイリオ" panose="020B0604030504040204" pitchFamily="50" charset="-128"/>
                <a:ea typeface="メイリオ" panose="020B0604030504040204" pitchFamily="50" charset="-128"/>
              </a:rPr>
              <a:t>番号</a:t>
            </a:r>
            <a:endParaRPr lang="en-US" altLang="ja-JP" sz="600" b="1" dirty="0" smtClean="0">
              <a:solidFill>
                <a:srgbClr val="FF0000"/>
              </a:solidFill>
              <a:latin typeface="メイリオ" panose="020B0604030504040204" pitchFamily="50" charset="-128"/>
              <a:ea typeface="メイリオ" panose="020B0604030504040204" pitchFamily="50" charset="-128"/>
            </a:endParaRPr>
          </a:p>
          <a:p>
            <a:r>
              <a:rPr lang="ja-JP" altLang="en-US" sz="600" b="1" dirty="0">
                <a:solidFill>
                  <a:srgbClr val="FF0000"/>
                </a:solidFill>
                <a:latin typeface="メイリオ" panose="020B0604030504040204" pitchFamily="50" charset="-128"/>
                <a:ea typeface="メイリオ" panose="020B0604030504040204" pitchFamily="50" charset="-128"/>
              </a:rPr>
              <a:t>　</a:t>
            </a:r>
            <a:r>
              <a:rPr lang="ja-JP" altLang="en-US" sz="600" b="1" dirty="0" smtClean="0">
                <a:solidFill>
                  <a:srgbClr val="FF0000"/>
                </a:solidFill>
                <a:latin typeface="メイリオ" panose="020B0604030504040204" pitchFamily="50" charset="-128"/>
                <a:ea typeface="メイリオ" panose="020B0604030504040204" pitchFamily="50" charset="-128"/>
              </a:rPr>
              <a:t>・ライフチェックシートの記入確認チェック</a:t>
            </a:r>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ja-JP" altLang="en-US" sz="600" dirty="0">
                <a:solidFill>
                  <a:srgbClr val="FF0000"/>
                </a:solidFill>
                <a:latin typeface="メイリオ" panose="020B0604030504040204" pitchFamily="50" charset="-128"/>
                <a:ea typeface="メイリオ" panose="020B0604030504040204" pitchFamily="50" charset="-128"/>
              </a:rPr>
              <a:t>　</a:t>
            </a:r>
            <a:r>
              <a:rPr lang="ja-JP" altLang="en-US" sz="600" dirty="0" smtClean="0">
                <a:solidFill>
                  <a:srgbClr val="FF0000"/>
                </a:solidFill>
                <a:latin typeface="メイリオ" panose="020B0604030504040204" pitchFamily="50" charset="-128"/>
                <a:ea typeface="メイリオ" panose="020B0604030504040204" pitchFamily="50" charset="-128"/>
              </a:rPr>
              <a:t>についてはその場で入力する。</a:t>
            </a:r>
            <a:endParaRPr lang="en-US" altLang="ja-JP" sz="600" dirty="0" smtClean="0">
              <a:solidFill>
                <a:srgbClr val="FF0000"/>
              </a:solidFill>
              <a:latin typeface="メイリオ" panose="020B0604030504040204" pitchFamily="50" charset="-128"/>
              <a:ea typeface="メイリオ" panose="020B0604030504040204" pitchFamily="50" charset="-128"/>
            </a:endParaRPr>
          </a:p>
          <a:p>
            <a:endParaRPr lang="en-US" altLang="ja-JP" sz="600" dirty="0">
              <a:solidFill>
                <a:srgbClr val="FF0000"/>
              </a:solidFill>
              <a:latin typeface="メイリオ" panose="020B0604030504040204" pitchFamily="50" charset="-128"/>
              <a:ea typeface="メイリオ" panose="020B0604030504040204" pitchFamily="50" charset="-128"/>
            </a:endParaRPr>
          </a:p>
          <a:p>
            <a:r>
              <a:rPr lang="en-US" altLang="ja-JP" sz="600" dirty="0" smtClean="0">
                <a:solidFill>
                  <a:srgbClr val="FF0000"/>
                </a:solidFill>
                <a:latin typeface="メイリオ" panose="020B0604030504040204" pitchFamily="50" charset="-128"/>
                <a:ea typeface="メイリオ" panose="020B0604030504040204" pitchFamily="50" charset="-128"/>
              </a:rPr>
              <a:t>※</a:t>
            </a:r>
            <a:r>
              <a:rPr lang="ja-JP" altLang="en-US" sz="600" dirty="0" smtClean="0">
                <a:solidFill>
                  <a:srgbClr val="FF0000"/>
                </a:solidFill>
                <a:latin typeface="メイリオ" panose="020B0604030504040204" pitchFamily="50" charset="-128"/>
                <a:ea typeface="メイリオ" panose="020B0604030504040204" pitchFamily="50" charset="-128"/>
              </a:rPr>
              <a:t>メールアドレスを持たない方の場合「メールアドレス無し」にチェックを入れる</a:t>
            </a:r>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ja-JP" altLang="en-US" sz="600" dirty="0" smtClean="0">
                <a:solidFill>
                  <a:srgbClr val="FF0000"/>
                </a:solidFill>
                <a:latin typeface="メイリオ" panose="020B0604030504040204" pitchFamily="50" charset="-128"/>
                <a:ea typeface="メイリオ" panose="020B0604030504040204" pitchFamily="50" charset="-128"/>
              </a:rPr>
              <a:t>　（ユーザーは会員番号と、この後発行される仮パスワードでログイン可能。</a:t>
            </a:r>
            <a:endParaRPr lang="en-US" altLang="ja-JP" sz="600" dirty="0" smtClean="0">
              <a:solidFill>
                <a:srgbClr val="FF0000"/>
              </a:solidFill>
              <a:latin typeface="メイリオ" panose="020B0604030504040204" pitchFamily="50" charset="-128"/>
              <a:ea typeface="メイリオ" panose="020B0604030504040204" pitchFamily="50" charset="-128"/>
            </a:endParaRPr>
          </a:p>
          <a:p>
            <a:r>
              <a:rPr lang="ja-JP" altLang="en-US" sz="600" dirty="0">
                <a:solidFill>
                  <a:srgbClr val="FF0000"/>
                </a:solidFill>
                <a:latin typeface="メイリオ" panose="020B0604030504040204" pitchFamily="50" charset="-128"/>
                <a:ea typeface="メイリオ" panose="020B0604030504040204" pitchFamily="50" charset="-128"/>
              </a:rPr>
              <a:t>　</a:t>
            </a:r>
            <a:r>
              <a:rPr lang="ja-JP" altLang="en-US" sz="600" dirty="0" smtClean="0">
                <a:solidFill>
                  <a:srgbClr val="FF0000"/>
                </a:solidFill>
                <a:latin typeface="メイリオ" panose="020B0604030504040204" pitchFamily="50" charset="-128"/>
                <a:ea typeface="メイリオ" panose="020B0604030504040204" pitchFamily="50" charset="-128"/>
              </a:rPr>
              <a:t>　メールアドレス登録者は会員番号でもメールアドレスでもログイン可能）</a:t>
            </a:r>
            <a:endParaRPr lang="en-US" altLang="ja-JP" sz="600" dirty="0" smtClean="0">
              <a:solidFill>
                <a:srgbClr val="FF0000"/>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509751" y="2518363"/>
            <a:ext cx="3420376" cy="445461"/>
          </a:xfrm>
          <a:prstGeom prst="rect">
            <a:avLst/>
          </a:prstGeom>
          <a:solidFill>
            <a:schemeClr val="accent2">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正方形/長方形 94"/>
          <p:cNvSpPr/>
          <p:nvPr/>
        </p:nvSpPr>
        <p:spPr>
          <a:xfrm>
            <a:off x="2786966" y="2552713"/>
            <a:ext cx="1082844"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2325835" y="2553475"/>
            <a:ext cx="492443"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学校名</a:t>
            </a:r>
            <a:endParaRPr lang="ja-JP" altLang="en-US" sz="800" dirty="0">
              <a:latin typeface="メイリオ" panose="020B0604030504040204" pitchFamily="50" charset="-128"/>
              <a:ea typeface="メイリオ" panose="020B0604030504040204" pitchFamily="50" charset="-128"/>
            </a:endParaRPr>
          </a:p>
        </p:txBody>
      </p:sp>
      <p:sp>
        <p:nvSpPr>
          <p:cNvPr id="97" name="正方形/長方形 96"/>
          <p:cNvSpPr/>
          <p:nvPr/>
        </p:nvSpPr>
        <p:spPr>
          <a:xfrm>
            <a:off x="2788536" y="2750365"/>
            <a:ext cx="1082844" cy="17268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幼稚園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2428303" y="2751442"/>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学年</a:t>
            </a:r>
            <a:endParaRPr lang="ja-JP" altLang="en-US" sz="800" dirty="0">
              <a:latin typeface="メイリオ" panose="020B0604030504040204" pitchFamily="50" charset="-128"/>
              <a:ea typeface="メイリオ" panose="020B0604030504040204" pitchFamily="50" charset="-128"/>
            </a:endParaRPr>
          </a:p>
        </p:txBody>
      </p:sp>
      <p:sp>
        <p:nvSpPr>
          <p:cNvPr id="99" name="正方形/長方形 98"/>
          <p:cNvSpPr/>
          <p:nvPr/>
        </p:nvSpPr>
        <p:spPr>
          <a:xfrm>
            <a:off x="1254175" y="2749177"/>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87643" y="2733005"/>
            <a:ext cx="697627"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保護者氏名</a:t>
            </a:r>
          </a:p>
        </p:txBody>
      </p:sp>
      <p:sp>
        <p:nvSpPr>
          <p:cNvPr id="101" name="正方形/長方形 100"/>
          <p:cNvSpPr/>
          <p:nvPr/>
        </p:nvSpPr>
        <p:spPr>
          <a:xfrm>
            <a:off x="483473" y="2545135"/>
            <a:ext cx="2254896" cy="215444"/>
          </a:xfrm>
          <a:prstGeom prst="rect">
            <a:avLst/>
          </a:prstGeom>
        </p:spPr>
        <p:txBody>
          <a:bodyPr wrap="square">
            <a:spAutoFit/>
          </a:bodyPr>
          <a:lstStyle/>
          <a:p>
            <a:r>
              <a:rPr lang="en-US" altLang="ja-JP" sz="800" b="1" dirty="0" smtClean="0">
                <a:solidFill>
                  <a:schemeClr val="accent2"/>
                </a:solidFill>
                <a:latin typeface="メイリオ" panose="020B0604030504040204" pitchFamily="50" charset="-128"/>
                <a:ea typeface="メイリオ" panose="020B0604030504040204" pitchFamily="50" charset="-128"/>
              </a:rPr>
              <a:t>※</a:t>
            </a:r>
            <a:r>
              <a:rPr lang="ja-JP" altLang="en-US" sz="800" b="1" dirty="0" smtClean="0">
                <a:solidFill>
                  <a:schemeClr val="accent2"/>
                </a:solidFill>
                <a:latin typeface="メイリオ" panose="020B0604030504040204" pitchFamily="50" charset="-128"/>
                <a:ea typeface="メイリオ" panose="020B0604030504040204" pitchFamily="50" charset="-128"/>
              </a:rPr>
              <a:t>保護者（入会者が未成年の場合）</a:t>
            </a:r>
            <a:endParaRPr lang="ja-JP" altLang="en-US" sz="800" b="1" dirty="0">
              <a:solidFill>
                <a:schemeClr val="accent2"/>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2367487" y="2089151"/>
            <a:ext cx="121632" cy="125940"/>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435906" y="2065050"/>
            <a:ext cx="1107996"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メールアドレス無し</a:t>
            </a:r>
            <a:endParaRPr lang="en-US" altLang="ja-JP" sz="800" dirty="0" smtClean="0">
              <a:latin typeface="メイリオ" panose="020B0604030504040204" pitchFamily="50" charset="-128"/>
              <a:ea typeface="メイリオ" panose="020B0604030504040204" pitchFamily="50" charset="-128"/>
            </a:endParaRPr>
          </a:p>
        </p:txBody>
      </p:sp>
      <p:sp>
        <p:nvSpPr>
          <p:cNvPr id="120" name="正方形/長方形 119"/>
          <p:cNvSpPr/>
          <p:nvPr/>
        </p:nvSpPr>
        <p:spPr>
          <a:xfrm>
            <a:off x="6066193" y="5080376"/>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誓約書へ</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14931" y="2648524"/>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バスの利用</a:t>
            </a:r>
            <a:endParaRPr lang="en-US" altLang="ja-JP" sz="800" dirty="0" smtClean="0">
              <a:latin typeface="メイリオ" panose="020B0604030504040204" pitchFamily="50" charset="-128"/>
              <a:ea typeface="メイリオ" panose="020B0604030504040204" pitchFamily="50" charset="-128"/>
            </a:endParaRPr>
          </a:p>
        </p:txBody>
      </p:sp>
      <p:sp>
        <p:nvSpPr>
          <p:cNvPr id="122" name="正方形/長方形 121"/>
          <p:cNvSpPr/>
          <p:nvPr/>
        </p:nvSpPr>
        <p:spPr>
          <a:xfrm>
            <a:off x="5581463" y="2404637"/>
            <a:ext cx="2584037" cy="19432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5686247" y="2673686"/>
            <a:ext cx="800219"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grpSp>
        <p:nvGrpSpPr>
          <p:cNvPr id="124" name="グループ化 123"/>
          <p:cNvGrpSpPr/>
          <p:nvPr/>
        </p:nvGrpSpPr>
        <p:grpSpPr>
          <a:xfrm>
            <a:off x="5596325" y="2671987"/>
            <a:ext cx="137404" cy="137404"/>
            <a:chOff x="5467350" y="1732315"/>
            <a:chExt cx="556068" cy="556068"/>
          </a:xfrm>
        </p:grpSpPr>
        <p:sp>
          <p:nvSpPr>
            <p:cNvPr id="125" name="円/楕円 124"/>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6" name="円/楕円 125"/>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7" name="円/楕円 126"/>
          <p:cNvSpPr/>
          <p:nvPr/>
        </p:nvSpPr>
        <p:spPr>
          <a:xfrm>
            <a:off x="5990025" y="266995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0" name="正方形/長方形 129"/>
          <p:cNvSpPr/>
          <p:nvPr/>
        </p:nvSpPr>
        <p:spPr>
          <a:xfrm>
            <a:off x="5587613" y="4115143"/>
            <a:ext cx="121632" cy="125940"/>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1" name="正方形/長方形 130"/>
          <p:cNvSpPr/>
          <p:nvPr/>
        </p:nvSpPr>
        <p:spPr>
          <a:xfrm>
            <a:off x="4720579" y="4089868"/>
            <a:ext cx="902811"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ライフチェック</a:t>
            </a:r>
            <a:endParaRPr lang="en-US" altLang="ja-JP" sz="800" dirty="0" smtClean="0">
              <a:latin typeface="メイリオ" panose="020B0604030504040204" pitchFamily="50" charset="-128"/>
              <a:ea typeface="メイリオ" panose="020B0604030504040204" pitchFamily="50" charset="-128"/>
            </a:endParaRPr>
          </a:p>
        </p:txBody>
      </p:sp>
      <p:sp>
        <p:nvSpPr>
          <p:cNvPr id="132" name="正方形/長方形 131"/>
          <p:cNvSpPr/>
          <p:nvPr/>
        </p:nvSpPr>
        <p:spPr>
          <a:xfrm>
            <a:off x="4702123" y="3925997"/>
            <a:ext cx="808235" cy="215444"/>
          </a:xfrm>
          <a:prstGeom prst="rect">
            <a:avLst/>
          </a:prstGeom>
        </p:spPr>
        <p:txBody>
          <a:bodyPr wrap="none">
            <a:spAutoFit/>
          </a:bodyPr>
          <a:lstStyle/>
          <a:p>
            <a:pPr algn="r"/>
            <a:r>
              <a:rPr lang="en-US" altLang="ja-JP" sz="800" dirty="0" smtClean="0">
                <a:latin typeface="メイリオ" panose="020B0604030504040204" pitchFamily="50" charset="-128"/>
                <a:ea typeface="メイリオ" panose="020B0604030504040204" pitchFamily="50" charset="-128"/>
              </a:rPr>
              <a:t>IC</a:t>
            </a:r>
            <a:r>
              <a:rPr lang="ja-JP" altLang="en-US" sz="800" dirty="0" smtClean="0">
                <a:latin typeface="メイリオ" panose="020B0604030504040204" pitchFamily="50" charset="-128"/>
                <a:ea typeface="メイリオ" panose="020B0604030504040204" pitchFamily="50" charset="-128"/>
              </a:rPr>
              <a:t>カード番号</a:t>
            </a:r>
            <a:endParaRPr lang="ja-JP" altLang="en-US" sz="800" dirty="0">
              <a:latin typeface="メイリオ" panose="020B0604030504040204" pitchFamily="50" charset="-128"/>
              <a:ea typeface="メイリオ" panose="020B0604030504040204" pitchFamily="50" charset="-128"/>
            </a:endParaRPr>
          </a:p>
        </p:txBody>
      </p:sp>
      <p:sp>
        <p:nvSpPr>
          <p:cNvPr id="133" name="正方形/長方形 132"/>
          <p:cNvSpPr/>
          <p:nvPr/>
        </p:nvSpPr>
        <p:spPr>
          <a:xfrm>
            <a:off x="5495369" y="3920230"/>
            <a:ext cx="913287" cy="15858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4" name="正方形/長方形 133"/>
          <p:cNvSpPr/>
          <p:nvPr/>
        </p:nvSpPr>
        <p:spPr>
          <a:xfrm>
            <a:off x="6486637" y="3925996"/>
            <a:ext cx="1334537" cy="15281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最新読込カード</a:t>
            </a:r>
            <a:r>
              <a:rPr lang="en-US" altLang="ja-JP" sz="700" dirty="0" smtClean="0">
                <a:solidFill>
                  <a:schemeClr val="tx1"/>
                </a:solidFill>
                <a:latin typeface="メイリオ" panose="020B0604030504040204" pitchFamily="50" charset="-128"/>
                <a:ea typeface="メイリオ" panose="020B0604030504040204" pitchFamily="50" charset="-128"/>
              </a:rPr>
              <a:t>ID</a:t>
            </a:r>
            <a:r>
              <a:rPr lang="ja-JP" altLang="en-US" sz="700" dirty="0" smtClean="0">
                <a:solidFill>
                  <a:schemeClr val="tx1"/>
                </a:solidFill>
                <a:latin typeface="メイリオ" panose="020B0604030504040204" pitchFamily="50" charset="-128"/>
                <a:ea typeface="メイリオ" panose="020B0604030504040204" pitchFamily="50" charset="-128"/>
              </a:rPr>
              <a:t>を反映</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9" name="フローチャート : せん孔テープ 138"/>
          <p:cNvSpPr/>
          <p:nvPr/>
        </p:nvSpPr>
        <p:spPr>
          <a:xfrm>
            <a:off x="4580252" y="511682"/>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3" name="正方形/長方形 142"/>
          <p:cNvSpPr/>
          <p:nvPr/>
        </p:nvSpPr>
        <p:spPr>
          <a:xfrm>
            <a:off x="1330464" y="4017998"/>
            <a:ext cx="1107996"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選択クラスコード⇨</a:t>
            </a:r>
            <a:endParaRPr lang="en-US" altLang="ja-JP" sz="800" dirty="0" smtClean="0">
              <a:latin typeface="メイリオ" panose="020B0604030504040204" pitchFamily="50" charset="-128"/>
              <a:ea typeface="メイリオ" panose="020B0604030504040204" pitchFamily="50" charset="-128"/>
            </a:endParaRPr>
          </a:p>
        </p:txBody>
      </p:sp>
      <p:sp>
        <p:nvSpPr>
          <p:cNvPr id="144" name="正方形/長方形 143"/>
          <p:cNvSpPr/>
          <p:nvPr/>
        </p:nvSpPr>
        <p:spPr>
          <a:xfrm>
            <a:off x="473406" y="4035124"/>
            <a:ext cx="825867" cy="292388"/>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クラス選択</a:t>
            </a:r>
            <a:endParaRPr lang="en-US" altLang="ja-JP" sz="800" dirty="0" smtClean="0">
              <a:latin typeface="メイリオ" panose="020B0604030504040204" pitchFamily="50" charset="-128"/>
              <a:ea typeface="メイリオ" panose="020B0604030504040204" pitchFamily="50" charset="-128"/>
            </a:endParaRPr>
          </a:p>
          <a:p>
            <a:pPr algn="r"/>
            <a:r>
              <a:rPr lang="ja-JP" altLang="en-US" sz="500" dirty="0" smtClean="0">
                <a:latin typeface="メイリオ" panose="020B0604030504040204" pitchFamily="50" charset="-128"/>
                <a:ea typeface="メイリオ" panose="020B0604030504040204" pitchFamily="50" charset="-128"/>
              </a:rPr>
              <a:t>　（スタッフ選択用）</a:t>
            </a:r>
            <a:endParaRPr lang="en-US" altLang="ja-JP" sz="700" dirty="0" smtClean="0">
              <a:latin typeface="メイリオ" panose="020B0604030504040204" pitchFamily="50" charset="-128"/>
              <a:ea typeface="メイリオ" panose="020B0604030504040204" pitchFamily="50" charset="-128"/>
            </a:endParaRPr>
          </a:p>
        </p:txBody>
      </p:sp>
      <p:sp>
        <p:nvSpPr>
          <p:cNvPr id="145" name="正方形/長方形 144"/>
          <p:cNvSpPr/>
          <p:nvPr/>
        </p:nvSpPr>
        <p:spPr>
          <a:xfrm>
            <a:off x="530245" y="3716457"/>
            <a:ext cx="800219" cy="292388"/>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コースコード</a:t>
            </a:r>
          </a:p>
          <a:p>
            <a:pPr algn="r"/>
            <a:r>
              <a:rPr lang="ja-JP" altLang="en-US" sz="500" dirty="0" smtClean="0">
                <a:latin typeface="メイリオ" panose="020B0604030504040204" pitchFamily="50" charset="-128"/>
                <a:ea typeface="メイリオ" panose="020B0604030504040204" pitchFamily="50" charset="-128"/>
              </a:rPr>
              <a:t>（スタッフ入力欄）</a:t>
            </a:r>
            <a:endParaRPr lang="en-US" altLang="ja-JP" sz="500" dirty="0" smtClean="0">
              <a:latin typeface="メイリオ" panose="020B0604030504040204" pitchFamily="50" charset="-128"/>
              <a:ea typeface="メイリオ" panose="020B0604030504040204" pitchFamily="50" charset="-128"/>
            </a:endParaRPr>
          </a:p>
        </p:txBody>
      </p:sp>
      <p:sp>
        <p:nvSpPr>
          <p:cNvPr id="146" name="正方形/長方形 145"/>
          <p:cNvSpPr/>
          <p:nvPr/>
        </p:nvSpPr>
        <p:spPr>
          <a:xfrm>
            <a:off x="1280828" y="3775526"/>
            <a:ext cx="2523417" cy="148655"/>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700" dirty="0" smtClean="0">
                <a:solidFill>
                  <a:schemeClr val="tx1"/>
                </a:solidFill>
                <a:latin typeface="メイリオ" panose="020B0604030504040204" pitchFamily="50" charset="-128"/>
                <a:ea typeface="メイリオ" panose="020B0604030504040204" pitchFamily="50" charset="-128"/>
              </a:rPr>
              <a:t>1341</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r>
              <a:rPr lang="ja-JP" altLang="en-US" sz="700" dirty="0" smtClean="0">
                <a:solidFill>
                  <a:schemeClr val="tx1"/>
                </a:solidFill>
                <a:latin typeface="メイリオ" panose="020B0604030504040204" pitchFamily="50" charset="-128"/>
                <a:ea typeface="メイリオ" panose="020B0604030504040204" pitchFamily="50" charset="-128"/>
              </a:rPr>
              <a:t>ジュニア週</a:t>
            </a:r>
            <a:r>
              <a:rPr lang="en-US" altLang="ja-JP" sz="700" dirty="0" smtClean="0">
                <a:solidFill>
                  <a:schemeClr val="tx1"/>
                </a:solidFill>
                <a:latin typeface="メイリオ" panose="020B0604030504040204" pitchFamily="50" charset="-128"/>
                <a:ea typeface="メイリオ" panose="020B0604030504040204" pitchFamily="50" charset="-128"/>
              </a:rPr>
              <a:t>2</a:t>
            </a:r>
            <a:r>
              <a:rPr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47" name="フローチャート : せん孔テープ 146"/>
          <p:cNvSpPr/>
          <p:nvPr/>
        </p:nvSpPr>
        <p:spPr>
          <a:xfrm>
            <a:off x="302239" y="6395389"/>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正方形/長方形 147"/>
          <p:cNvSpPr/>
          <p:nvPr/>
        </p:nvSpPr>
        <p:spPr>
          <a:xfrm>
            <a:off x="425204" y="3517179"/>
            <a:ext cx="90281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希望練習コース</a:t>
            </a:r>
            <a:endParaRPr lang="en-US" altLang="ja-JP" sz="800" dirty="0" smtClean="0">
              <a:latin typeface="メイリオ" panose="020B0604030504040204" pitchFamily="50" charset="-128"/>
              <a:ea typeface="メイリオ" panose="020B0604030504040204" pitchFamily="50" charset="-128"/>
            </a:endParaRPr>
          </a:p>
        </p:txBody>
      </p:sp>
      <p:sp>
        <p:nvSpPr>
          <p:cNvPr id="149" name="正方形/長方形 148"/>
          <p:cNvSpPr/>
          <p:nvPr/>
        </p:nvSpPr>
        <p:spPr>
          <a:xfrm>
            <a:off x="1202385" y="3523958"/>
            <a:ext cx="800219" cy="215444"/>
          </a:xfrm>
          <a:prstGeom prst="rect">
            <a:avLst/>
          </a:prstGeom>
        </p:spPr>
        <p:txBody>
          <a:bodyPr wrap="none">
            <a:spAutoFit/>
          </a:bodyPr>
          <a:lstStyle/>
          <a:p>
            <a:pPr algn="r"/>
            <a:r>
              <a:rPr lang="ja-JP" altLang="en-US" sz="800" b="1" dirty="0" smtClean="0">
                <a:latin typeface="メイリオ" panose="020B0604030504040204" pitchFamily="50" charset="-128"/>
                <a:ea typeface="メイリオ" panose="020B0604030504040204" pitchFamily="50" charset="-128"/>
              </a:rPr>
              <a:t>ジュニア週２</a:t>
            </a:r>
            <a:endParaRPr lang="en-US" altLang="ja-JP" sz="800" b="1" dirty="0" smtClean="0">
              <a:latin typeface="メイリオ" panose="020B0604030504040204" pitchFamily="50" charset="-128"/>
              <a:ea typeface="メイリオ" panose="020B0604030504040204" pitchFamily="50" charset="-128"/>
            </a:endParaRPr>
          </a:p>
        </p:txBody>
      </p:sp>
      <p:sp>
        <p:nvSpPr>
          <p:cNvPr id="150" name="正方形/長方形 149"/>
          <p:cNvSpPr/>
          <p:nvPr/>
        </p:nvSpPr>
        <p:spPr>
          <a:xfrm>
            <a:off x="2864516" y="3520678"/>
            <a:ext cx="1940636" cy="200055"/>
          </a:xfrm>
          <a:prstGeom prst="rect">
            <a:avLst/>
          </a:prstGeom>
        </p:spPr>
        <p:txBody>
          <a:bodyPr wrap="square">
            <a:spAutoFit/>
          </a:bodyPr>
          <a:lstStyle/>
          <a:p>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ネット申し込みの場合、希望コース表示</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cxnSp>
        <p:nvCxnSpPr>
          <p:cNvPr id="151" name="直線矢印コネクタ 150"/>
          <p:cNvCxnSpPr/>
          <p:nvPr/>
        </p:nvCxnSpPr>
        <p:spPr>
          <a:xfrm flipV="1">
            <a:off x="2127692" y="3607967"/>
            <a:ext cx="753758"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402143" y="6604939"/>
            <a:ext cx="3810409" cy="230832"/>
          </a:xfrm>
          <a:prstGeom prst="rect">
            <a:avLst/>
          </a:prstGeom>
        </p:spPr>
        <p:txBody>
          <a:bodyPr wrap="square">
            <a:spAutoFit/>
          </a:bodyPr>
          <a:lstStyle/>
          <a:p>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クラスは口頭で伝えてもらいスタッフがコード選択する想定です</a:t>
            </a:r>
            <a:endParaRPr lang="en-US" altLang="ja-JP" sz="900" b="1" dirty="0">
              <a:solidFill>
                <a:srgbClr val="FF0000"/>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102754" y="6126115"/>
            <a:ext cx="2066215" cy="369332"/>
          </a:xfrm>
          <a:prstGeom prst="rect">
            <a:avLst/>
          </a:prstGeom>
        </p:spPr>
        <p:txBody>
          <a:bodyPr wrap="square">
            <a:spAutoFit/>
          </a:bodyPr>
          <a:lstStyle/>
          <a:p>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コースコードの選択内容に応じて</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r>
              <a:rPr lang="ja-JP" altLang="en-US" sz="900" b="1" dirty="0">
                <a:solidFill>
                  <a:srgbClr val="FF0000"/>
                </a:solidFill>
                <a:latin typeface="メイリオ" panose="020B0604030504040204" pitchFamily="50" charset="-128"/>
                <a:ea typeface="メイリオ" panose="020B0604030504040204" pitchFamily="50" charset="-128"/>
              </a:rPr>
              <a:t>　</a:t>
            </a:r>
            <a:r>
              <a:rPr lang="ja-JP" altLang="en-US" sz="900" b="1" dirty="0" smtClean="0">
                <a:solidFill>
                  <a:srgbClr val="FF0000"/>
                </a:solidFill>
                <a:latin typeface="メイリオ" panose="020B0604030504040204" pitchFamily="50" charset="-128"/>
                <a:ea typeface="メイリオ" panose="020B0604030504040204" pitchFamily="50" charset="-128"/>
              </a:rPr>
              <a:t>選べる時間部分が黄色くなる</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695144" y="4271169"/>
            <a:ext cx="90281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初回レッスン日</a:t>
            </a:r>
            <a:endParaRPr lang="ja-JP" altLang="en-US" sz="800" dirty="0">
              <a:latin typeface="メイリオ" panose="020B0604030504040204" pitchFamily="50" charset="-128"/>
              <a:ea typeface="メイリオ" panose="020B0604030504040204" pitchFamily="50" charset="-128"/>
            </a:endParaRPr>
          </a:p>
        </p:txBody>
      </p:sp>
      <p:sp>
        <p:nvSpPr>
          <p:cNvPr id="108" name="正方形/長方形 107"/>
          <p:cNvSpPr/>
          <p:nvPr/>
        </p:nvSpPr>
        <p:spPr>
          <a:xfrm>
            <a:off x="6027438" y="4298501"/>
            <a:ext cx="279243" cy="126593"/>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572100" y="4297385"/>
            <a:ext cx="411542" cy="123669"/>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59892" y="4294461"/>
            <a:ext cx="279243" cy="126593"/>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5574204" y="4741005"/>
            <a:ext cx="2584037" cy="271985"/>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733921" y="4707720"/>
            <a:ext cx="902811" cy="33855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メモ・特記事項</a:t>
            </a:r>
            <a:endParaRPr lang="en-US" altLang="ja-JP" sz="800" dirty="0" smtClean="0">
              <a:latin typeface="メイリオ" panose="020B0604030504040204" pitchFamily="50" charset="-128"/>
              <a:ea typeface="メイリオ" panose="020B0604030504040204" pitchFamily="50" charset="-128"/>
            </a:endParaRPr>
          </a:p>
          <a:p>
            <a:pPr algn="r"/>
            <a:r>
              <a:rPr lang="ja-JP" altLang="en-US" sz="800" dirty="0" smtClean="0">
                <a:latin typeface="メイリオ" panose="020B0604030504040204" pitchFamily="50" charset="-128"/>
                <a:ea typeface="メイリオ" panose="020B0604030504040204" pitchFamily="50" charset="-128"/>
              </a:rPr>
              <a:t>（スタッフ用）</a:t>
            </a:r>
            <a:endParaRPr lang="ja-JP" altLang="en-US" sz="800" dirty="0">
              <a:latin typeface="メイリオ" panose="020B0604030504040204" pitchFamily="50" charset="-128"/>
              <a:ea typeface="メイリオ" panose="020B0604030504040204" pitchFamily="50" charset="-128"/>
            </a:endParaRPr>
          </a:p>
        </p:txBody>
      </p:sp>
      <p:sp>
        <p:nvSpPr>
          <p:cNvPr id="157" name="正方形/長方形 156"/>
          <p:cNvSpPr/>
          <p:nvPr/>
        </p:nvSpPr>
        <p:spPr>
          <a:xfrm>
            <a:off x="114314" y="7292417"/>
            <a:ext cx="4288353" cy="553998"/>
          </a:xfrm>
          <a:prstGeom prst="rect">
            <a:avLst/>
          </a:prstGeom>
        </p:spPr>
        <p:txBody>
          <a:bodyPr wrap="non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現在申込受付中の短期水泳教室を選択肢表示。</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　短期水泳教室には「学年」「申込時の泳力」の参加条件があり、</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a:solidFill>
                  <a:srgbClr val="FF0000"/>
                </a:solidFill>
                <a:latin typeface="メイリオ" panose="020B0604030504040204" pitchFamily="50" charset="-128"/>
                <a:ea typeface="メイリオ" panose="020B0604030504040204" pitchFamily="50" charset="-128"/>
              </a:rPr>
              <a:t>　</a:t>
            </a:r>
            <a:r>
              <a:rPr lang="ja-JP" altLang="en-US" sz="1000" b="1" dirty="0" smtClean="0">
                <a:solidFill>
                  <a:srgbClr val="FF0000"/>
                </a:solidFill>
                <a:latin typeface="メイリオ" panose="020B0604030504040204" pitchFamily="50" charset="-128"/>
                <a:ea typeface="メイリオ" panose="020B0604030504040204" pitchFamily="50" charset="-128"/>
              </a:rPr>
              <a:t>条件に沿わない場合はエラーメッセージを表示して送信不可とする。</a:t>
            </a:r>
            <a:endParaRPr lang="en-US" altLang="ja-JP" sz="1000" b="1" dirty="0" smtClean="0">
              <a:solidFill>
                <a:srgbClr val="FF0000"/>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04750" y="3025056"/>
            <a:ext cx="3420376" cy="445461"/>
          </a:xfrm>
          <a:prstGeom prst="rect">
            <a:avLst/>
          </a:prstGeom>
          <a:solidFill>
            <a:schemeClr val="accent4">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正方形/長方形 117"/>
          <p:cNvSpPr/>
          <p:nvPr/>
        </p:nvSpPr>
        <p:spPr>
          <a:xfrm>
            <a:off x="2783535" y="3257058"/>
            <a:ext cx="1082844" cy="17268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母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2423302" y="3258135"/>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続柄</a:t>
            </a:r>
            <a:endParaRPr lang="ja-JP" altLang="en-US" sz="800" dirty="0">
              <a:latin typeface="メイリオ" panose="020B0604030504040204" pitchFamily="50" charset="-128"/>
              <a:ea typeface="メイリオ" panose="020B0604030504040204" pitchFamily="50" charset="-128"/>
            </a:endParaRPr>
          </a:p>
        </p:txBody>
      </p:sp>
      <p:sp>
        <p:nvSpPr>
          <p:cNvPr id="152" name="正方形/長方形 151"/>
          <p:cNvSpPr/>
          <p:nvPr/>
        </p:nvSpPr>
        <p:spPr>
          <a:xfrm>
            <a:off x="1249174" y="3255870"/>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3" name="正方形/長方形 152"/>
          <p:cNvSpPr/>
          <p:nvPr/>
        </p:nvSpPr>
        <p:spPr>
          <a:xfrm>
            <a:off x="685235" y="3239698"/>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家族</a:t>
            </a:r>
            <a:r>
              <a:rPr lang="ja-JP" altLang="en-US" sz="800" dirty="0" smtClean="0">
                <a:latin typeface="メイリオ" panose="020B0604030504040204" pitchFamily="50" charset="-128"/>
                <a:ea typeface="メイリオ" panose="020B0604030504040204" pitchFamily="50" charset="-128"/>
              </a:rPr>
              <a:t>氏名</a:t>
            </a:r>
            <a:endParaRPr lang="ja-JP" altLang="en-US" sz="800" dirty="0">
              <a:latin typeface="メイリオ" panose="020B0604030504040204" pitchFamily="50" charset="-128"/>
              <a:ea typeface="メイリオ" panose="020B0604030504040204" pitchFamily="50" charset="-128"/>
            </a:endParaRPr>
          </a:p>
        </p:txBody>
      </p:sp>
      <p:sp>
        <p:nvSpPr>
          <p:cNvPr id="154" name="正方形/長方形 153"/>
          <p:cNvSpPr/>
          <p:nvPr/>
        </p:nvSpPr>
        <p:spPr>
          <a:xfrm>
            <a:off x="464396" y="3051828"/>
            <a:ext cx="3306177" cy="215444"/>
          </a:xfrm>
          <a:prstGeom prst="rect">
            <a:avLst/>
          </a:prstGeom>
        </p:spPr>
        <p:txBody>
          <a:bodyPr wrap="square">
            <a:spAutoFit/>
          </a:bodyPr>
          <a:lstStyle/>
          <a:p>
            <a:r>
              <a:rPr lang="en-US" altLang="ja-JP" sz="800" b="1" dirty="0" smtClean="0">
                <a:solidFill>
                  <a:schemeClr val="accent2"/>
                </a:solidFill>
                <a:latin typeface="メイリオ" panose="020B0604030504040204" pitchFamily="50" charset="-128"/>
                <a:ea typeface="メイリオ" panose="020B0604030504040204" pitchFamily="50" charset="-128"/>
              </a:rPr>
              <a:t>※</a:t>
            </a:r>
            <a:r>
              <a:rPr lang="ja-JP" altLang="en-US" sz="800" b="1" dirty="0" smtClean="0">
                <a:solidFill>
                  <a:schemeClr val="accent2"/>
                </a:solidFill>
                <a:latin typeface="メイリオ" panose="020B0604030504040204" pitchFamily="50" charset="-128"/>
                <a:ea typeface="メイリオ" panose="020B0604030504040204" pitchFamily="50" charset="-128"/>
              </a:rPr>
              <a:t>誓約書連名ご家族（入会者が成人の場合のみ記入）</a:t>
            </a:r>
            <a:endParaRPr lang="ja-JP" altLang="en-US" sz="800" b="1" dirty="0">
              <a:solidFill>
                <a:schemeClr val="accent2"/>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8270344" y="2392094"/>
            <a:ext cx="1013012" cy="58477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管理者ページには</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「健康管理</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連絡事項」に反映</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履歴表示可</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cxnSp>
        <p:nvCxnSpPr>
          <p:cNvPr id="155" name="直線矢印コネクタ 154"/>
          <p:cNvCxnSpPr/>
          <p:nvPr/>
        </p:nvCxnSpPr>
        <p:spPr>
          <a:xfrm flipV="1">
            <a:off x="8046943" y="2508191"/>
            <a:ext cx="290616" cy="1349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6" name="正方形/長方形 155"/>
          <p:cNvSpPr/>
          <p:nvPr/>
        </p:nvSpPr>
        <p:spPr>
          <a:xfrm>
            <a:off x="4900335" y="4504254"/>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入会金区分</a:t>
            </a:r>
            <a:endParaRPr lang="ja-JP" altLang="en-US" sz="800" dirty="0">
              <a:latin typeface="メイリオ" panose="020B0604030504040204" pitchFamily="50" charset="-128"/>
              <a:ea typeface="メイリオ" panose="020B0604030504040204" pitchFamily="50" charset="-128"/>
            </a:endParaRPr>
          </a:p>
        </p:txBody>
      </p:sp>
      <p:sp>
        <p:nvSpPr>
          <p:cNvPr id="158" name="正方形/長方形 157"/>
          <p:cNvSpPr/>
          <p:nvPr/>
        </p:nvSpPr>
        <p:spPr>
          <a:xfrm>
            <a:off x="5572094" y="4522364"/>
            <a:ext cx="1485551" cy="131775"/>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10001</a:t>
            </a:r>
            <a:r>
              <a:rPr lang="ja-JP" altLang="en-US" sz="600" dirty="0" smtClean="0">
                <a:solidFill>
                  <a:schemeClr val="tx1"/>
                </a:solidFill>
                <a:latin typeface="メイリオ" panose="020B0604030504040204" pitchFamily="50" charset="-128"/>
                <a:ea typeface="メイリオ" panose="020B0604030504040204" pitchFamily="50" charset="-128"/>
              </a:rPr>
              <a:t>・入会金・</a:t>
            </a:r>
            <a:r>
              <a:rPr lang="en-US" altLang="ja-JP" sz="600" dirty="0" smtClean="0">
                <a:solidFill>
                  <a:schemeClr val="tx1"/>
                </a:solidFill>
                <a:latin typeface="メイリオ" panose="020B0604030504040204" pitchFamily="50" charset="-128"/>
                <a:ea typeface="メイリオ" panose="020B0604030504040204" pitchFamily="50" charset="-128"/>
              </a:rPr>
              <a:t>6,000</a:t>
            </a:r>
            <a:r>
              <a:rPr lang="ja-JP" altLang="en-US" sz="600" dirty="0" smtClean="0">
                <a:solidFill>
                  <a:schemeClr val="tx1"/>
                </a:solidFill>
                <a:latin typeface="メイリオ" panose="020B0604030504040204" pitchFamily="50" charset="-128"/>
                <a:ea typeface="メイリオ" panose="020B0604030504040204" pitchFamily="50" charset="-128"/>
              </a:rPr>
              <a:t>円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9" name="正方形/長方形 158"/>
          <p:cNvSpPr/>
          <p:nvPr/>
        </p:nvSpPr>
        <p:spPr>
          <a:xfrm>
            <a:off x="7633476" y="4275697"/>
            <a:ext cx="1422719" cy="46166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科目「入会金」の品目を選択できるようにする</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（コード・品目・売単価）</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cxnSp>
        <p:nvCxnSpPr>
          <p:cNvPr id="160" name="直線矢印コネクタ 159"/>
          <p:cNvCxnSpPr/>
          <p:nvPr/>
        </p:nvCxnSpPr>
        <p:spPr>
          <a:xfrm>
            <a:off x="7125275" y="4579928"/>
            <a:ext cx="508201" cy="944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62" name="表 161"/>
          <p:cNvGraphicFramePr>
            <a:graphicFrameLocks noGrp="1"/>
          </p:cNvGraphicFramePr>
          <p:nvPr>
            <p:extLst>
              <p:ext uri="{D42A27DB-BD31-4B8C-83A1-F6EECF244321}">
                <p14:modId xmlns:p14="http://schemas.microsoft.com/office/powerpoint/2010/main" val="4096195310"/>
              </p:ext>
            </p:extLst>
          </p:nvPr>
        </p:nvGraphicFramePr>
        <p:xfrm>
          <a:off x="1301507" y="4245847"/>
          <a:ext cx="2470496" cy="1901880"/>
        </p:xfrm>
        <a:graphic>
          <a:graphicData uri="http://schemas.openxmlformats.org/drawingml/2006/table">
            <a:tbl>
              <a:tblPr firstRow="1" bandRow="1">
                <a:tableStyleId>{5C22544A-7EE6-4342-B048-85BDC9FD1C3A}</a:tableStyleId>
              </a:tblPr>
              <a:tblGrid>
                <a:gridCol w="308812"/>
                <a:gridCol w="308812"/>
                <a:gridCol w="308812"/>
                <a:gridCol w="308812"/>
                <a:gridCol w="308812"/>
                <a:gridCol w="308812"/>
                <a:gridCol w="308812"/>
                <a:gridCol w="308812"/>
              </a:tblGrid>
              <a:tr h="338308">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M</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11:00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A</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13:30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B</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14:40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C</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15:55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D</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17:05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E</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18:05</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F</a:t>
                      </a: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19:20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火</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水</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r>
                        <a:rPr kumimoji="1" lang="ja-JP" altLang="en-US" sz="800" b="1" dirty="0" smtClean="0">
                          <a:solidFill>
                            <a:schemeClr val="bg1"/>
                          </a:solidFill>
                          <a:latin typeface="メイリオ" panose="020B0604030504040204" pitchFamily="50" charset="-128"/>
                          <a:ea typeface="メイリオ" panose="020B0604030504040204" pitchFamily="50" charset="-128"/>
                        </a:rPr>
                        <a:t>選択</a:t>
                      </a:r>
                      <a:endParaRPr kumimoji="1" lang="ja-JP" altLang="en-US" sz="800" b="1" dirty="0">
                        <a:solidFill>
                          <a:schemeClr val="bg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木</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ja-JP" altLang="en-US" sz="800" b="1" dirty="0" smtClean="0">
                          <a:solidFill>
                            <a:schemeClr val="bg1"/>
                          </a:solidFill>
                          <a:latin typeface="メイリオ" panose="020B0604030504040204" pitchFamily="50" charset="-128"/>
                          <a:ea typeface="メイリオ" panose="020B0604030504040204" pitchFamily="50" charset="-128"/>
                        </a:rPr>
                        <a:t>選択</a:t>
                      </a:r>
                      <a:endParaRPr lang="en-US" altLang="ja-JP" sz="800" b="1" dirty="0" smtClean="0">
                        <a:solidFill>
                          <a:schemeClr val="bg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金</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298854">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土</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b="0" dirty="0" smtClean="0">
                          <a:solidFill>
                            <a:schemeClr val="tx1"/>
                          </a:solidFill>
                          <a:latin typeface="メイリオ" panose="020B0604030504040204" pitchFamily="50" charset="-128"/>
                          <a:ea typeface="メイリオ" panose="020B0604030504040204" pitchFamily="50" charset="-128"/>
                        </a:rPr>
                        <a:t>10:30</a:t>
                      </a:r>
                      <a:r>
                        <a:rPr kumimoji="1" lang="ja-JP" altLang="en-US" sz="600" b="0" dirty="0" smtClean="0">
                          <a:solidFill>
                            <a:schemeClr val="tx1"/>
                          </a:solidFill>
                          <a:latin typeface="メイリオ" panose="020B0604030504040204" pitchFamily="50" charset="-128"/>
                          <a:ea typeface="メイリオ" panose="020B0604030504040204" pitchFamily="50" charset="-128"/>
                        </a:rPr>
                        <a:t>～</a:t>
                      </a:r>
                      <a:r>
                        <a:rPr kumimoji="1" lang="en-US" altLang="ja-JP" sz="600" b="0" dirty="0" smtClean="0">
                          <a:solidFill>
                            <a:schemeClr val="tx1"/>
                          </a:solidFill>
                          <a:latin typeface="メイリオ" panose="020B0604030504040204" pitchFamily="50" charset="-128"/>
                          <a:ea typeface="メイリオ" panose="020B0604030504040204" pitchFamily="50" charset="-128"/>
                        </a:rPr>
                        <a:t>11:50</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日</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67342">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月</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14" name="正方形/長方形 13"/>
          <p:cNvSpPr/>
          <p:nvPr/>
        </p:nvSpPr>
        <p:spPr>
          <a:xfrm>
            <a:off x="2409320" y="4017998"/>
            <a:ext cx="370614" cy="215444"/>
          </a:xfrm>
          <a:prstGeom prst="rect">
            <a:avLst/>
          </a:prstGeom>
        </p:spPr>
        <p:txBody>
          <a:bodyPr wrap="none">
            <a:spAutoFit/>
          </a:bodyPr>
          <a:lstStyle/>
          <a:p>
            <a:pPr algn="ctr"/>
            <a:r>
              <a:rPr lang="en-US" altLang="ja-JP" sz="800" dirty="0">
                <a:latin typeface="メイリオ" panose="020B0604030504040204" pitchFamily="50" charset="-128"/>
                <a:ea typeface="メイリオ" panose="020B0604030504040204" pitchFamily="50" charset="-128"/>
              </a:rPr>
              <a:t>JD2</a:t>
            </a:r>
            <a:endParaRPr lang="ja-JP" altLang="en-US" sz="800"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2763883" y="4030403"/>
            <a:ext cx="357790" cy="215444"/>
          </a:xfrm>
          <a:prstGeom prst="rect">
            <a:avLst/>
          </a:prstGeom>
        </p:spPr>
        <p:txBody>
          <a:bodyPr wrap="none">
            <a:spAutoFit/>
          </a:bodyPr>
          <a:lstStyle/>
          <a:p>
            <a:pPr algn="ctr"/>
            <a:r>
              <a:rPr lang="en-US" altLang="ja-JP" sz="800" dirty="0">
                <a:latin typeface="メイリオ" panose="020B0604030504040204" pitchFamily="50" charset="-128"/>
                <a:ea typeface="メイリオ" panose="020B0604030504040204" pitchFamily="50" charset="-128"/>
              </a:rPr>
              <a:t>JE3</a:t>
            </a:r>
            <a:endParaRPr lang="ja-JP" altLang="en-US" sz="800" dirty="0">
              <a:latin typeface="メイリオ" panose="020B0604030504040204" pitchFamily="50" charset="-128"/>
              <a:ea typeface="メイリオ" panose="020B0604030504040204" pitchFamily="50" charset="-128"/>
            </a:endParaRPr>
          </a:p>
        </p:txBody>
      </p:sp>
      <p:sp>
        <p:nvSpPr>
          <p:cNvPr id="163" name="正方形/長方形 162"/>
          <p:cNvSpPr/>
          <p:nvPr/>
        </p:nvSpPr>
        <p:spPr>
          <a:xfrm>
            <a:off x="-67162" y="4538316"/>
            <a:ext cx="1669655" cy="1477328"/>
          </a:xfrm>
          <a:prstGeom prst="rect">
            <a:avLst/>
          </a:prstGeom>
        </p:spPr>
        <p:txBody>
          <a:bodyPr wrap="squar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クラス選択カレンダー仕様は、</a:t>
            </a:r>
            <a:r>
              <a:rPr lang="en-US" altLang="ja-JP" sz="1000" b="1" dirty="0" smtClean="0">
                <a:solidFill>
                  <a:srgbClr val="FF0000"/>
                </a:solidFill>
                <a:latin typeface="メイリオ" panose="020B0604030504040204" pitchFamily="50" charset="-128"/>
                <a:ea typeface="メイリオ" panose="020B0604030504040204" pitchFamily="50" charset="-128"/>
              </a:rPr>
              <a:t>P.14</a:t>
            </a:r>
            <a:r>
              <a:rPr lang="ja-JP" altLang="en-US" sz="1000" b="1" dirty="0" smtClean="0">
                <a:solidFill>
                  <a:srgbClr val="FF0000"/>
                </a:solidFill>
                <a:latin typeface="メイリオ" panose="020B0604030504040204" pitchFamily="50" charset="-128"/>
                <a:ea typeface="メイリオ" panose="020B0604030504040204" pitchFamily="50" charset="-128"/>
              </a:rPr>
              <a:t>と同じ</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白色セル：選択不可</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黄色セル：選択可能</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赤色セル：選択中</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（タップして選択</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すると「選択」表示に。</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再度タップで解除）</a:t>
            </a:r>
            <a:endParaRPr lang="ja-JP" altLang="en-US" sz="1000" b="1" dirty="0">
              <a:solidFill>
                <a:srgbClr val="FF0000"/>
              </a:solidFill>
              <a:latin typeface="メイリオ" panose="020B0604030504040204" pitchFamily="50" charset="-128"/>
              <a:ea typeface="メイリオ" panose="020B0604030504040204" pitchFamily="50" charset="-128"/>
            </a:endParaRPr>
          </a:p>
        </p:txBody>
      </p:sp>
      <p:sp>
        <p:nvSpPr>
          <p:cNvPr id="164" name="正方形/長方形 163"/>
          <p:cNvSpPr/>
          <p:nvPr/>
        </p:nvSpPr>
        <p:spPr>
          <a:xfrm>
            <a:off x="1291714" y="4241010"/>
            <a:ext cx="2512532" cy="1906717"/>
          </a:xfrm>
          <a:prstGeom prst="rect">
            <a:avLst/>
          </a:prstGeom>
          <a:no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2" name="正方形/長方形 181"/>
          <p:cNvSpPr/>
          <p:nvPr/>
        </p:nvSpPr>
        <p:spPr>
          <a:xfrm>
            <a:off x="5993688" y="2856454"/>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①さつきコース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3" name="正方形/長方形 182"/>
          <p:cNvSpPr/>
          <p:nvPr/>
        </p:nvSpPr>
        <p:spPr>
          <a:xfrm>
            <a:off x="6894688" y="2858382"/>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a:solidFill>
                  <a:schemeClr val="tx1"/>
                </a:solidFill>
                <a:latin typeface="メイリオ" panose="020B0604030504040204" pitchFamily="50" charset="-128"/>
                <a:ea typeface="メイリオ" panose="020B0604030504040204" pitchFamily="50" charset="-128"/>
              </a:rPr>
              <a:t>【1090】</a:t>
            </a:r>
            <a:r>
              <a:rPr lang="ja-JP" altLang="en-US" sz="600" dirty="0">
                <a:solidFill>
                  <a:schemeClr val="tx1"/>
                </a:solidFill>
                <a:latin typeface="メイリオ" panose="020B0604030504040204" pitchFamily="50" charset="-128"/>
                <a:ea typeface="メイリオ" panose="020B0604030504040204" pitchFamily="50" charset="-128"/>
              </a:rPr>
              <a:t>花園</a:t>
            </a:r>
            <a:r>
              <a:rPr lang="ja-JP" altLang="en-US" sz="600" dirty="0" smtClean="0">
                <a:solidFill>
                  <a:schemeClr val="tx1"/>
                </a:solidFill>
                <a:latin typeface="メイリオ" panose="020B0604030504040204" pitchFamily="50" charset="-128"/>
                <a:ea typeface="メイリオ" panose="020B0604030504040204" pitchFamily="50" charset="-128"/>
              </a:rPr>
              <a:t>小学校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4" name="正方形/長方形 183"/>
          <p:cNvSpPr/>
          <p:nvPr/>
        </p:nvSpPr>
        <p:spPr>
          <a:xfrm>
            <a:off x="5993688" y="3052735"/>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①さつきコース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5" name="正方形/長方形 184"/>
          <p:cNvSpPr/>
          <p:nvPr/>
        </p:nvSpPr>
        <p:spPr>
          <a:xfrm>
            <a:off x="6894682" y="3054663"/>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a:solidFill>
                  <a:schemeClr val="tx1"/>
                </a:solidFill>
                <a:latin typeface="メイリオ" panose="020B0604030504040204" pitchFamily="50" charset="-128"/>
                <a:ea typeface="メイリオ" panose="020B0604030504040204" pitchFamily="50" charset="-128"/>
              </a:rPr>
              <a:t>【1080】</a:t>
            </a:r>
            <a:r>
              <a:rPr lang="ja-JP" altLang="en-US" sz="600" dirty="0">
                <a:solidFill>
                  <a:schemeClr val="tx1"/>
                </a:solidFill>
                <a:latin typeface="メイリオ" panose="020B0604030504040204" pitchFamily="50" charset="-128"/>
                <a:ea typeface="メイリオ" panose="020B0604030504040204" pitchFamily="50" charset="-128"/>
              </a:rPr>
              <a:t>朝日ヶ丘バス</a:t>
            </a:r>
            <a:r>
              <a:rPr lang="ja-JP" altLang="en-US" sz="600" dirty="0" smtClean="0">
                <a:solidFill>
                  <a:schemeClr val="tx1"/>
                </a:solidFill>
                <a:latin typeface="メイリオ" panose="020B0604030504040204" pitchFamily="50" charset="-128"/>
                <a:ea typeface="メイリオ" panose="020B0604030504040204" pitchFamily="50" charset="-128"/>
              </a:rPr>
              <a:t>停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6" name="正方形/長方形 185"/>
          <p:cNvSpPr/>
          <p:nvPr/>
        </p:nvSpPr>
        <p:spPr>
          <a:xfrm>
            <a:off x="5369722" y="2827853"/>
            <a:ext cx="720367" cy="215444"/>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行き</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乗車</a:t>
            </a:r>
            <a:r>
              <a:rPr lang="en-US" altLang="ja-JP" sz="800" dirty="0" smtClean="0">
                <a:latin typeface="メイリオ" panose="020B0604030504040204" pitchFamily="50" charset="-128"/>
                <a:ea typeface="メイリオ" panose="020B0604030504040204" pitchFamily="50" charset="-128"/>
              </a:rPr>
              <a:t>)</a:t>
            </a:r>
          </a:p>
        </p:txBody>
      </p:sp>
      <p:sp>
        <p:nvSpPr>
          <p:cNvPr id="189" name="正方形/長方形 188"/>
          <p:cNvSpPr/>
          <p:nvPr/>
        </p:nvSpPr>
        <p:spPr>
          <a:xfrm>
            <a:off x="5379318" y="3032873"/>
            <a:ext cx="684803"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帰り</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降車</a:t>
            </a:r>
            <a:r>
              <a:rPr lang="en-US" altLang="ja-JP" sz="800" dirty="0" smtClean="0">
                <a:latin typeface="メイリオ" panose="020B0604030504040204" pitchFamily="50" charset="-128"/>
                <a:ea typeface="メイリオ" panose="020B0604030504040204" pitchFamily="50" charset="-128"/>
              </a:rPr>
              <a:t>)</a:t>
            </a:r>
          </a:p>
        </p:txBody>
      </p:sp>
      <p:sp>
        <p:nvSpPr>
          <p:cNvPr id="190" name="正方形/長方形 189"/>
          <p:cNvSpPr/>
          <p:nvPr/>
        </p:nvSpPr>
        <p:spPr>
          <a:xfrm>
            <a:off x="4864525" y="2921605"/>
            <a:ext cx="801949" cy="323165"/>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　曜日</a:t>
            </a:r>
            <a:endParaRPr lang="en-US" altLang="ja-JP" sz="8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192" name="正方形/長方形 191"/>
          <p:cNvSpPr/>
          <p:nvPr/>
        </p:nvSpPr>
        <p:spPr>
          <a:xfrm>
            <a:off x="5993688" y="3401558"/>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3" name="正方形/長方形 192"/>
          <p:cNvSpPr/>
          <p:nvPr/>
        </p:nvSpPr>
        <p:spPr>
          <a:xfrm>
            <a:off x="6894688" y="3403486"/>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4" name="正方形/長方形 193"/>
          <p:cNvSpPr/>
          <p:nvPr/>
        </p:nvSpPr>
        <p:spPr>
          <a:xfrm>
            <a:off x="5993687" y="3602080"/>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5" name="正方形/長方形 194"/>
          <p:cNvSpPr/>
          <p:nvPr/>
        </p:nvSpPr>
        <p:spPr>
          <a:xfrm>
            <a:off x="6894681" y="3604008"/>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6" name="左大かっこ 195"/>
          <p:cNvSpPr/>
          <p:nvPr/>
        </p:nvSpPr>
        <p:spPr>
          <a:xfrm>
            <a:off x="5427998" y="2818405"/>
            <a:ext cx="65348" cy="406684"/>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7" name="正方形/長方形 196"/>
          <p:cNvSpPr/>
          <p:nvPr/>
        </p:nvSpPr>
        <p:spPr>
          <a:xfrm>
            <a:off x="4864478" y="3471645"/>
            <a:ext cx="801949" cy="323165"/>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　曜日</a:t>
            </a:r>
            <a:endParaRPr lang="en-US" altLang="ja-JP" sz="8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198" name="正方形/長方形 197"/>
          <p:cNvSpPr/>
          <p:nvPr/>
        </p:nvSpPr>
        <p:spPr>
          <a:xfrm>
            <a:off x="5925417" y="3225089"/>
            <a:ext cx="1236236" cy="215444"/>
          </a:xfrm>
          <a:prstGeom prst="rect">
            <a:avLst/>
          </a:prstGeom>
        </p:spPr>
        <p:txBody>
          <a:bodyPr wrap="none">
            <a:spAutoFit/>
          </a:bodyPr>
          <a:lstStyle/>
          <a:p>
            <a:r>
              <a:rPr lang="ja-JP" altLang="en-US" sz="800" dirty="0" smtClean="0">
                <a:latin typeface="HGPｺﾞｼｯｸE" panose="020B0900000000000000" pitchFamily="50" charset="-128"/>
                <a:ea typeface="HGPｺﾞｼｯｸE" panose="020B0900000000000000" pitchFamily="50" charset="-128"/>
              </a:rPr>
              <a:t>□上記と同じ設定をする</a:t>
            </a:r>
            <a:endParaRPr lang="ja-JP" altLang="en-US" sz="1000" dirty="0">
              <a:latin typeface="メイリオ" panose="020B0604030504040204" pitchFamily="50" charset="-128"/>
              <a:ea typeface="メイリオ" panose="020B0604030504040204" pitchFamily="50" charset="-128"/>
            </a:endParaRPr>
          </a:p>
        </p:txBody>
      </p:sp>
      <p:sp>
        <p:nvSpPr>
          <p:cNvPr id="208" name="正方形/長方形 207"/>
          <p:cNvSpPr/>
          <p:nvPr/>
        </p:nvSpPr>
        <p:spPr>
          <a:xfrm>
            <a:off x="5395690" y="3386636"/>
            <a:ext cx="720367" cy="215444"/>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行き</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乗車</a:t>
            </a:r>
            <a:r>
              <a:rPr lang="en-US" altLang="ja-JP" sz="800" dirty="0" smtClean="0">
                <a:latin typeface="メイリオ" panose="020B0604030504040204" pitchFamily="50" charset="-128"/>
                <a:ea typeface="メイリオ" panose="020B0604030504040204" pitchFamily="50" charset="-128"/>
              </a:rPr>
              <a:t>)</a:t>
            </a:r>
          </a:p>
        </p:txBody>
      </p:sp>
      <p:sp>
        <p:nvSpPr>
          <p:cNvPr id="209" name="正方形/長方形 208"/>
          <p:cNvSpPr/>
          <p:nvPr/>
        </p:nvSpPr>
        <p:spPr>
          <a:xfrm>
            <a:off x="5405286" y="3589093"/>
            <a:ext cx="684803"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帰り</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降車</a:t>
            </a:r>
            <a:r>
              <a:rPr lang="en-US" altLang="ja-JP" sz="800" dirty="0" smtClean="0">
                <a:latin typeface="メイリオ" panose="020B0604030504040204" pitchFamily="50" charset="-128"/>
                <a:ea typeface="メイリオ" panose="020B0604030504040204" pitchFamily="50" charset="-128"/>
              </a:rPr>
              <a:t>)</a:t>
            </a:r>
          </a:p>
        </p:txBody>
      </p:sp>
      <p:sp>
        <p:nvSpPr>
          <p:cNvPr id="210" name="左大かっこ 209"/>
          <p:cNvSpPr/>
          <p:nvPr/>
        </p:nvSpPr>
        <p:spPr>
          <a:xfrm>
            <a:off x="5453966" y="3377188"/>
            <a:ext cx="65348" cy="406684"/>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11" name="正方形/長方形 210"/>
          <p:cNvSpPr/>
          <p:nvPr/>
        </p:nvSpPr>
        <p:spPr>
          <a:xfrm>
            <a:off x="6741441" y="3669319"/>
            <a:ext cx="178650" cy="276999"/>
          </a:xfrm>
          <a:prstGeom prst="rect">
            <a:avLst/>
          </a:prstGeom>
        </p:spPr>
        <p:txBody>
          <a:bodyPr wrap="square">
            <a:spAutoFit/>
          </a:bodyPr>
          <a:lstStyle/>
          <a:p>
            <a:r>
              <a:rPr lang="ja-JP" altLang="en-US" sz="400" b="1" dirty="0" smtClean="0">
                <a:latin typeface="メイリオ" panose="020B0604030504040204" pitchFamily="50" charset="-128"/>
                <a:ea typeface="メイリオ" panose="020B0604030504040204" pitchFamily="50" charset="-128"/>
              </a:rPr>
              <a:t>･･･</a:t>
            </a:r>
            <a:endParaRPr lang="ja-JP" altLang="en-US" sz="400" b="1" dirty="0">
              <a:latin typeface="メイリオ" panose="020B0604030504040204" pitchFamily="50" charset="-128"/>
              <a:ea typeface="メイリオ" panose="020B0604030504040204" pitchFamily="50" charset="-128"/>
            </a:endParaRPr>
          </a:p>
        </p:txBody>
      </p:sp>
      <p:sp>
        <p:nvSpPr>
          <p:cNvPr id="212" name="右大かっこ 211"/>
          <p:cNvSpPr/>
          <p:nvPr/>
        </p:nvSpPr>
        <p:spPr>
          <a:xfrm rot="10800000" flipH="1">
            <a:off x="8113410" y="2863082"/>
            <a:ext cx="145721" cy="931728"/>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13" name="テキスト ボックス 212"/>
          <p:cNvSpPr txBox="1"/>
          <p:nvPr/>
        </p:nvSpPr>
        <p:spPr>
          <a:xfrm>
            <a:off x="8233867" y="3140595"/>
            <a:ext cx="685865" cy="307777"/>
          </a:xfrm>
          <a:prstGeom prst="rect">
            <a:avLst/>
          </a:prstGeom>
          <a:noFill/>
        </p:spPr>
        <p:txBody>
          <a:bodyPr wrap="square" rtlCol="0">
            <a:spAutoFit/>
          </a:bodyPr>
          <a:lstStyle/>
          <a:p>
            <a:r>
              <a:rPr kumimoji="1" lang="ja-JP" altLang="en-US" sz="1400" b="1" dirty="0" smtClean="0">
                <a:solidFill>
                  <a:srgbClr val="00B050"/>
                </a:solidFill>
                <a:latin typeface="メイリオ" panose="020B0604030504040204" pitchFamily="50" charset="-128"/>
                <a:ea typeface="メイリオ" panose="020B0604030504040204" pitchFamily="50" charset="-128"/>
              </a:rPr>
              <a:t>変更</a:t>
            </a:r>
            <a:endParaRPr kumimoji="1" lang="ja-JP" altLang="en-US" sz="1400" b="1" dirty="0">
              <a:solidFill>
                <a:srgbClr val="00B05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1902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24</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正方形/長方形 12"/>
          <p:cNvSpPr/>
          <p:nvPr/>
        </p:nvSpPr>
        <p:spPr>
          <a:xfrm>
            <a:off x="442385" y="1010171"/>
            <a:ext cx="3499946" cy="272547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4" name="正方形/長方形 13"/>
          <p:cNvSpPr/>
          <p:nvPr/>
        </p:nvSpPr>
        <p:spPr>
          <a:xfrm>
            <a:off x="274830" y="671370"/>
            <a:ext cx="274626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■入会説明（</a:t>
            </a:r>
            <a:r>
              <a:rPr lang="en-US" altLang="ja-JP" b="1" dirty="0" smtClean="0">
                <a:latin typeface="メイリオ" panose="020B0604030504040204" pitchFamily="50" charset="-128"/>
                <a:ea typeface="メイリオ" panose="020B0604030504040204" pitchFamily="50" charset="-128"/>
              </a:rPr>
              <a:t>PDF</a:t>
            </a:r>
            <a:r>
              <a:rPr lang="ja-JP" altLang="en-US" b="1" dirty="0" smtClean="0">
                <a:latin typeface="メイリオ" panose="020B0604030504040204" pitchFamily="50" charset="-128"/>
                <a:ea typeface="メイリオ" panose="020B0604030504040204" pitchFamily="50" charset="-128"/>
              </a:rPr>
              <a:t>表示）</a:t>
            </a:r>
            <a:endParaRPr lang="ja-JP" altLang="en-US" b="1"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442385" y="3524079"/>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16" name="正方形/長方形 15"/>
          <p:cNvSpPr/>
          <p:nvPr/>
        </p:nvSpPr>
        <p:spPr>
          <a:xfrm>
            <a:off x="444870" y="1009894"/>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7"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12" y="1025195"/>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859559" y="1039124"/>
            <a:ext cx="877163"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入会のご案内</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pic>
        <p:nvPicPr>
          <p:cNvPr id="1026" name="Picture 2" descr="https://i.gyazo.com/374de812ab741515f40acd7dc3ce536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306421"/>
            <a:ext cx="3458772" cy="1943108"/>
          </a:xfrm>
          <a:prstGeom prst="rect">
            <a:avLst/>
          </a:prstGeom>
          <a:noFill/>
          <a:extLst>
            <a:ext uri="{909E8E84-426E-40DD-AFC4-6F175D3DCCD1}">
              <a14:hiddenFill xmlns:a14="http://schemas.microsoft.com/office/drawing/2010/main">
                <a:solidFill>
                  <a:srgbClr val="FFFFFF"/>
                </a:solidFill>
              </a14:hiddenFill>
            </a:ext>
          </a:extLst>
        </p:spPr>
      </p:pic>
      <p:sp>
        <p:nvSpPr>
          <p:cNvPr id="94" name="正方形/長方形 93"/>
          <p:cNvSpPr/>
          <p:nvPr/>
        </p:nvSpPr>
        <p:spPr>
          <a:xfrm>
            <a:off x="491666" y="4348468"/>
            <a:ext cx="3499946" cy="230378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95" name="正方形/長方形 94"/>
          <p:cNvSpPr/>
          <p:nvPr/>
        </p:nvSpPr>
        <p:spPr>
          <a:xfrm>
            <a:off x="600022" y="4696310"/>
            <a:ext cx="3270250" cy="145077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96" name="正方形/長方形 95"/>
          <p:cNvSpPr/>
          <p:nvPr/>
        </p:nvSpPr>
        <p:spPr>
          <a:xfrm>
            <a:off x="324111" y="4016015"/>
            <a:ext cx="249299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■誓約書（未成年者）</a:t>
            </a:r>
            <a:endParaRPr lang="ja-JP" altLang="en-US" b="1" dirty="0">
              <a:latin typeface="メイリオ" panose="020B0604030504040204" pitchFamily="50" charset="-128"/>
              <a:ea typeface="メイリオ" panose="020B0604030504040204" pitchFamily="50" charset="-128"/>
            </a:endParaRPr>
          </a:p>
        </p:txBody>
      </p:sp>
      <p:sp>
        <p:nvSpPr>
          <p:cNvPr id="97" name="正方形/長方形 96"/>
          <p:cNvSpPr/>
          <p:nvPr/>
        </p:nvSpPr>
        <p:spPr>
          <a:xfrm>
            <a:off x="494151" y="4348190"/>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9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93" y="4363491"/>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99" name="正方形/長方形 98"/>
          <p:cNvSpPr/>
          <p:nvPr/>
        </p:nvSpPr>
        <p:spPr>
          <a:xfrm>
            <a:off x="908840" y="4377420"/>
            <a:ext cx="530915"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誓約書</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1670258" y="6258491"/>
            <a:ext cx="1139564" cy="297872"/>
          </a:xfrm>
          <a:prstGeom prst="rect">
            <a:avLst/>
          </a:prstGeom>
          <a:solidFill>
            <a:srgbClr val="FF00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100" b="1" dirty="0" smtClean="0">
                <a:solidFill>
                  <a:schemeClr val="bg1"/>
                </a:solidFill>
                <a:latin typeface="メイリオ" panose="020B0604030504040204" pitchFamily="50" charset="-128"/>
                <a:ea typeface="メイリオ" panose="020B0604030504040204" pitchFamily="50" charset="-128"/>
              </a:rPr>
              <a:t>誓約します</a:t>
            </a:r>
            <a:endParaRPr kumimoji="1" lang="ja-JP" altLang="en-US" sz="1100" b="1" dirty="0">
              <a:solidFill>
                <a:schemeClr val="bg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585549" y="5038945"/>
            <a:ext cx="3284723" cy="276999"/>
          </a:xfrm>
          <a:prstGeom prst="rect">
            <a:avLst/>
          </a:prstGeom>
        </p:spPr>
        <p:txBody>
          <a:bodyPr wrap="square">
            <a:spAutoFit/>
          </a:bodyPr>
          <a:lstStyle/>
          <a:p>
            <a:r>
              <a:rPr lang="ja-JP" altLang="en-US" sz="600" dirty="0" smtClean="0">
                <a:latin typeface="メイリオ" panose="020B0604030504040204" pitchFamily="50" charset="-128"/>
                <a:ea typeface="メイリオ" panose="020B0604030504040204" pitchFamily="50" charset="-128"/>
              </a:rPr>
              <a:t>入会者は、健康状態にあり、水泳練習への参加に支障がないものと認め健康状態についての一切とクラブ規則を遵守することを保護者の責任として誓約します。</a:t>
            </a:r>
            <a:endParaRPr lang="en-US" altLang="ja-JP" sz="600" dirty="0">
              <a:latin typeface="メイリオ" panose="020B0604030504040204" pitchFamily="50" charset="-128"/>
              <a:ea typeface="メイリオ" panose="020B0604030504040204" pitchFamily="50" charset="-128"/>
            </a:endParaRPr>
          </a:p>
        </p:txBody>
      </p:sp>
      <p:sp>
        <p:nvSpPr>
          <p:cNvPr id="102" name="正方形/長方形 101"/>
          <p:cNvSpPr/>
          <p:nvPr/>
        </p:nvSpPr>
        <p:spPr>
          <a:xfrm>
            <a:off x="1873458" y="4762124"/>
            <a:ext cx="646331" cy="276999"/>
          </a:xfrm>
          <a:prstGeom prst="rect">
            <a:avLst/>
          </a:prstGeom>
        </p:spPr>
        <p:txBody>
          <a:bodyPr wrap="none">
            <a:spAutoFit/>
          </a:bodyPr>
          <a:lstStyle/>
          <a:p>
            <a:r>
              <a:rPr lang="ja-JP" altLang="en-US" sz="1200" b="1" dirty="0">
                <a:latin typeface="メイリオ" panose="020B0604030504040204" pitchFamily="50" charset="-128"/>
                <a:ea typeface="メイリオ" panose="020B0604030504040204" pitchFamily="50" charset="-128"/>
              </a:rPr>
              <a:t>誓約書</a:t>
            </a:r>
          </a:p>
        </p:txBody>
      </p:sp>
      <p:sp>
        <p:nvSpPr>
          <p:cNvPr id="103" name="正方形/長方形 102"/>
          <p:cNvSpPr/>
          <p:nvPr/>
        </p:nvSpPr>
        <p:spPr>
          <a:xfrm>
            <a:off x="718321" y="5414038"/>
            <a:ext cx="3015937" cy="646331"/>
          </a:xfrm>
          <a:prstGeom prst="rect">
            <a:avLst/>
          </a:prstGeom>
        </p:spPr>
        <p:txBody>
          <a:bodyPr wrap="square">
            <a:spAutoFit/>
          </a:bodyPr>
          <a:lstStyle/>
          <a:p>
            <a:r>
              <a:rPr lang="en-US" altLang="ja-JP" sz="900" dirty="0">
                <a:latin typeface="メイリオ" panose="020B0604030504040204" pitchFamily="50" charset="-128"/>
                <a:ea typeface="メイリオ" panose="020B0604030504040204" pitchFamily="50" charset="-128"/>
              </a:rPr>
              <a:t>2017</a:t>
            </a:r>
            <a:r>
              <a:rPr lang="ja-JP" altLang="en-US" sz="900" dirty="0">
                <a:latin typeface="メイリオ" panose="020B0604030504040204" pitchFamily="50" charset="-128"/>
                <a:ea typeface="メイリオ" panose="020B0604030504040204" pitchFamily="50" charset="-128"/>
              </a:rPr>
              <a:t>年</a:t>
            </a:r>
            <a:r>
              <a:rPr lang="en-US" altLang="ja-JP" sz="900" dirty="0">
                <a:latin typeface="メイリオ" panose="020B0604030504040204" pitchFamily="50" charset="-128"/>
                <a:ea typeface="メイリオ" panose="020B0604030504040204" pitchFamily="50" charset="-128"/>
              </a:rPr>
              <a:t>9</a:t>
            </a:r>
            <a:r>
              <a:rPr lang="ja-JP" altLang="en-US" sz="900" dirty="0">
                <a:latin typeface="メイリオ" panose="020B0604030504040204" pitchFamily="50" charset="-128"/>
                <a:ea typeface="メイリオ" panose="020B0604030504040204" pitchFamily="50" charset="-128"/>
              </a:rPr>
              <a:t>月</a:t>
            </a:r>
            <a:r>
              <a:rPr lang="en-US" altLang="ja-JP" sz="900" dirty="0">
                <a:latin typeface="メイリオ" panose="020B0604030504040204" pitchFamily="50" charset="-128"/>
                <a:ea typeface="メイリオ" panose="020B0604030504040204" pitchFamily="50" charset="-128"/>
              </a:rPr>
              <a:t>10</a:t>
            </a:r>
            <a:r>
              <a:rPr lang="ja-JP" altLang="en-US" sz="900" dirty="0" smtClean="0">
                <a:latin typeface="メイリオ" panose="020B0604030504040204" pitchFamily="50" charset="-128"/>
                <a:ea typeface="メイリオ" panose="020B0604030504040204" pitchFamily="50" charset="-128"/>
              </a:rPr>
              <a:t>日</a:t>
            </a:r>
            <a:endParaRPr lang="en-US" altLang="ja-JP" sz="900" dirty="0" smtClean="0">
              <a:latin typeface="メイリオ" panose="020B0604030504040204" pitchFamily="50" charset="-128"/>
              <a:ea typeface="メイリオ" panose="020B0604030504040204" pitchFamily="50" charset="-128"/>
            </a:endParaRPr>
          </a:p>
          <a:p>
            <a:endParaRPr lang="en-US" altLang="ja-JP" sz="900" dirty="0" smtClean="0">
              <a:latin typeface="メイリオ" panose="020B0604030504040204" pitchFamily="50" charset="-128"/>
              <a:ea typeface="メイリオ" panose="020B0604030504040204" pitchFamily="50" charset="-128"/>
            </a:endParaRPr>
          </a:p>
          <a:p>
            <a:pPr algn="ctr"/>
            <a:r>
              <a:rPr lang="ja-JP" altLang="en-US" sz="900" dirty="0" smtClean="0">
                <a:latin typeface="メイリオ" panose="020B0604030504040204" pitchFamily="50" charset="-128"/>
                <a:ea typeface="メイリオ" panose="020B0604030504040204" pitchFamily="50" charset="-128"/>
              </a:rPr>
              <a:t>入会者名：　玉葱 太郎</a:t>
            </a:r>
            <a:endParaRPr lang="en-US" altLang="ja-JP" sz="900" dirty="0" smtClean="0">
              <a:latin typeface="メイリオ" panose="020B0604030504040204" pitchFamily="50" charset="-128"/>
              <a:ea typeface="メイリオ" panose="020B0604030504040204" pitchFamily="50" charset="-128"/>
            </a:endParaRPr>
          </a:p>
          <a:p>
            <a:pPr algn="ctr"/>
            <a:r>
              <a:rPr lang="ja-JP" altLang="en-US" sz="900" dirty="0" smtClean="0">
                <a:latin typeface="メイリオ" panose="020B0604030504040204" pitchFamily="50" charset="-128"/>
                <a:ea typeface="メイリオ" panose="020B0604030504040204" pitchFamily="50" charset="-128"/>
              </a:rPr>
              <a:t>保護者名：　玉葱 花絵</a:t>
            </a:r>
            <a:endParaRPr lang="en-US" altLang="ja-JP" sz="900" dirty="0" smtClean="0">
              <a:latin typeface="メイリオ" panose="020B0604030504040204" pitchFamily="50" charset="-128"/>
              <a:ea typeface="メイリオ" panose="020B0604030504040204" pitchFamily="50" charset="-128"/>
            </a:endParaRPr>
          </a:p>
        </p:txBody>
      </p:sp>
      <p:sp>
        <p:nvSpPr>
          <p:cNvPr id="113" name="正方形/長方形 112"/>
          <p:cNvSpPr/>
          <p:nvPr/>
        </p:nvSpPr>
        <p:spPr>
          <a:xfrm>
            <a:off x="4733921" y="980124"/>
            <a:ext cx="3499946" cy="370394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14" name="正方形/長方形 113"/>
          <p:cNvSpPr/>
          <p:nvPr/>
        </p:nvSpPr>
        <p:spPr>
          <a:xfrm>
            <a:off x="4842277" y="1327966"/>
            <a:ext cx="3270250" cy="279095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115" name="正方形/長方形 114"/>
          <p:cNvSpPr/>
          <p:nvPr/>
        </p:nvSpPr>
        <p:spPr>
          <a:xfrm>
            <a:off x="4736406" y="979847"/>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1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048" y="995148"/>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17" name="正方形/長方形 116"/>
          <p:cNvSpPr/>
          <p:nvPr/>
        </p:nvSpPr>
        <p:spPr>
          <a:xfrm>
            <a:off x="5151095" y="1009077"/>
            <a:ext cx="530915"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誓約書</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5912513" y="4242698"/>
            <a:ext cx="1139564" cy="297872"/>
          </a:xfrm>
          <a:prstGeom prst="rect">
            <a:avLst/>
          </a:prstGeom>
          <a:solidFill>
            <a:srgbClr val="FF00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100" b="1" dirty="0" smtClean="0">
                <a:solidFill>
                  <a:schemeClr val="bg1"/>
                </a:solidFill>
                <a:latin typeface="メイリオ" panose="020B0604030504040204" pitchFamily="50" charset="-128"/>
                <a:ea typeface="メイリオ" panose="020B0604030504040204" pitchFamily="50" charset="-128"/>
              </a:rPr>
              <a:t>誓約します</a:t>
            </a:r>
            <a:endParaRPr kumimoji="1" lang="ja-JP" altLang="en-US" sz="1100" b="1" dirty="0">
              <a:solidFill>
                <a:schemeClr val="bg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827804" y="1670602"/>
            <a:ext cx="3284723" cy="1200329"/>
          </a:xfrm>
          <a:prstGeom prst="rect">
            <a:avLst/>
          </a:prstGeom>
        </p:spPr>
        <p:txBody>
          <a:bodyPr wrap="square">
            <a:spAutoFit/>
          </a:bodyPr>
          <a:lstStyle/>
          <a:p>
            <a:r>
              <a:rPr lang="ja-JP" altLang="en-US" sz="600" dirty="0">
                <a:latin typeface="メイリオ" panose="020B0604030504040204" pitchFamily="50" charset="-128"/>
                <a:ea typeface="メイリオ" panose="020B0604030504040204" pitchFamily="50" charset="-128"/>
              </a:rPr>
              <a:t>花見川スイミングクラブへの入会にあたり、下記のとおり誓約します</a:t>
            </a:r>
          </a:p>
          <a:p>
            <a:endParaRPr lang="ja-JP" altLang="en-US" sz="600" dirty="0">
              <a:latin typeface="メイリオ" panose="020B0604030504040204" pitchFamily="50" charset="-128"/>
              <a:ea typeface="メイリオ" panose="020B0604030504040204" pitchFamily="50" charset="-128"/>
            </a:endParaRPr>
          </a:p>
          <a:p>
            <a:pPr algn="ctr"/>
            <a:r>
              <a:rPr lang="ja-JP" altLang="en-US" sz="600" dirty="0">
                <a:latin typeface="メイリオ" panose="020B0604030504040204" pitchFamily="50" charset="-128"/>
                <a:ea typeface="メイリオ" panose="020B0604030504040204" pitchFamily="50" charset="-128"/>
              </a:rPr>
              <a:t>記</a:t>
            </a:r>
          </a:p>
          <a:p>
            <a:endParaRPr lang="ja-JP" altLang="en-US" sz="600" dirty="0">
              <a:latin typeface="メイリオ" panose="020B0604030504040204" pitchFamily="50" charset="-128"/>
              <a:ea typeface="メイリオ" panose="020B0604030504040204" pitchFamily="50" charset="-128"/>
            </a:endParaRPr>
          </a:p>
          <a:p>
            <a:r>
              <a:rPr lang="ja-JP" altLang="en-US" sz="600" dirty="0">
                <a:latin typeface="メイリオ" panose="020B0604030504040204" pitchFamily="50" charset="-128"/>
                <a:ea typeface="メイリオ" panose="020B0604030504040204" pitchFamily="50" charset="-128"/>
              </a:rPr>
              <a:t>１．入会者は水泳練習にあたって健康上の支障はありませｎ</a:t>
            </a:r>
          </a:p>
          <a:p>
            <a:r>
              <a:rPr lang="ja-JP" altLang="en-US" sz="600" dirty="0">
                <a:latin typeface="メイリオ" panose="020B0604030504040204" pitchFamily="50" charset="-128"/>
                <a:ea typeface="メイリオ" panose="020B0604030504040204" pitchFamily="50" charset="-128"/>
              </a:rPr>
              <a:t>２．水泳練習にあたっての入会者の健康状態は、入会者本人及び家族の責任で管理します。</a:t>
            </a:r>
          </a:p>
          <a:p>
            <a:r>
              <a:rPr lang="ja-JP" altLang="en-US" sz="600" dirty="0">
                <a:latin typeface="メイリオ" panose="020B0604030504040204" pitchFamily="50" charset="-128"/>
                <a:ea typeface="メイリオ" panose="020B0604030504040204" pitchFamily="50" charset="-128"/>
              </a:rPr>
              <a:t>３．別紙「プール利用にあたってのお願い」を読みましたので、確認注意事項及びスタッフの指示に従い、事故の無いように留意します。</a:t>
            </a:r>
          </a:p>
          <a:p>
            <a:r>
              <a:rPr lang="ja-JP" altLang="en-US" sz="600" dirty="0">
                <a:latin typeface="メイリオ" panose="020B0604030504040204" pitchFamily="50" charset="-128"/>
                <a:ea typeface="メイリオ" panose="020B0604030504040204" pitchFamily="50" charset="-128"/>
              </a:rPr>
              <a:t>４．プール施設内において、入会者の健康状態が原因で事故が発生した場合は、入会者及び家族の責任で一切を処理し、クラブには何らご迷惑をおかけしません。</a:t>
            </a:r>
          </a:p>
          <a:p>
            <a:r>
              <a:rPr lang="ja-JP" altLang="en-US" sz="600" dirty="0">
                <a:latin typeface="メイリオ" panose="020B0604030504040204" pitchFamily="50" charset="-128"/>
                <a:ea typeface="メイリオ" panose="020B0604030504040204" pitchFamily="50" charset="-128"/>
              </a:rPr>
              <a:t>５．水泳練習に差し支えない場合でも、身体的理由で定期的に通院している場合にはお知らせします。</a:t>
            </a:r>
            <a:endParaRPr lang="en-US" altLang="ja-JP" sz="600" dirty="0">
              <a:latin typeface="メイリオ" panose="020B0604030504040204" pitchFamily="50" charset="-128"/>
              <a:ea typeface="メイリオ" panose="020B0604030504040204" pitchFamily="50" charset="-128"/>
            </a:endParaRPr>
          </a:p>
        </p:txBody>
      </p:sp>
      <p:sp>
        <p:nvSpPr>
          <p:cNvPr id="120" name="正方形/長方形 119"/>
          <p:cNvSpPr/>
          <p:nvPr/>
        </p:nvSpPr>
        <p:spPr>
          <a:xfrm>
            <a:off x="6115713" y="1393781"/>
            <a:ext cx="646331" cy="276999"/>
          </a:xfrm>
          <a:prstGeom prst="rect">
            <a:avLst/>
          </a:prstGeom>
        </p:spPr>
        <p:txBody>
          <a:bodyPr wrap="none">
            <a:spAutoFit/>
          </a:bodyPr>
          <a:lstStyle/>
          <a:p>
            <a:r>
              <a:rPr lang="ja-JP" altLang="en-US" sz="1200" b="1" dirty="0">
                <a:latin typeface="メイリオ" panose="020B0604030504040204" pitchFamily="50" charset="-128"/>
                <a:ea typeface="メイリオ" panose="020B0604030504040204" pitchFamily="50" charset="-128"/>
              </a:rPr>
              <a:t>誓約書</a:t>
            </a:r>
          </a:p>
        </p:txBody>
      </p:sp>
      <p:sp>
        <p:nvSpPr>
          <p:cNvPr id="121" name="正方形/長方形 120"/>
          <p:cNvSpPr/>
          <p:nvPr/>
        </p:nvSpPr>
        <p:spPr>
          <a:xfrm>
            <a:off x="4960576" y="2909295"/>
            <a:ext cx="3015937" cy="1061829"/>
          </a:xfrm>
          <a:prstGeom prst="rect">
            <a:avLst/>
          </a:prstGeom>
        </p:spPr>
        <p:txBody>
          <a:bodyPr wrap="square">
            <a:spAutoFit/>
          </a:bodyPr>
          <a:lstStyle/>
          <a:p>
            <a:r>
              <a:rPr lang="en-US" altLang="ja-JP" sz="900" dirty="0">
                <a:latin typeface="メイリオ" panose="020B0604030504040204" pitchFamily="50" charset="-128"/>
                <a:ea typeface="メイリオ" panose="020B0604030504040204" pitchFamily="50" charset="-128"/>
              </a:rPr>
              <a:t>2017</a:t>
            </a:r>
            <a:r>
              <a:rPr lang="ja-JP" altLang="en-US" sz="900" dirty="0">
                <a:latin typeface="メイリオ" panose="020B0604030504040204" pitchFamily="50" charset="-128"/>
                <a:ea typeface="メイリオ" panose="020B0604030504040204" pitchFamily="50" charset="-128"/>
              </a:rPr>
              <a:t>年</a:t>
            </a:r>
            <a:r>
              <a:rPr lang="en-US" altLang="ja-JP" sz="900" dirty="0">
                <a:latin typeface="メイリオ" panose="020B0604030504040204" pitchFamily="50" charset="-128"/>
                <a:ea typeface="メイリオ" panose="020B0604030504040204" pitchFamily="50" charset="-128"/>
              </a:rPr>
              <a:t>9</a:t>
            </a:r>
            <a:r>
              <a:rPr lang="ja-JP" altLang="en-US" sz="900" dirty="0">
                <a:latin typeface="メイリオ" panose="020B0604030504040204" pitchFamily="50" charset="-128"/>
                <a:ea typeface="メイリオ" panose="020B0604030504040204" pitchFamily="50" charset="-128"/>
              </a:rPr>
              <a:t>月</a:t>
            </a:r>
            <a:r>
              <a:rPr lang="en-US" altLang="ja-JP" sz="900" dirty="0">
                <a:latin typeface="メイリオ" panose="020B0604030504040204" pitchFamily="50" charset="-128"/>
                <a:ea typeface="メイリオ" panose="020B0604030504040204" pitchFamily="50" charset="-128"/>
              </a:rPr>
              <a:t>10</a:t>
            </a:r>
            <a:r>
              <a:rPr lang="ja-JP" altLang="en-US" sz="900" dirty="0" smtClean="0">
                <a:latin typeface="メイリオ" panose="020B0604030504040204" pitchFamily="50" charset="-128"/>
                <a:ea typeface="メイリオ" panose="020B0604030504040204" pitchFamily="50" charset="-128"/>
              </a:rPr>
              <a:t>日</a:t>
            </a:r>
            <a:endParaRPr lang="en-US" altLang="ja-JP" sz="900" dirty="0" smtClean="0">
              <a:latin typeface="メイリオ" panose="020B0604030504040204" pitchFamily="50" charset="-128"/>
              <a:ea typeface="メイリオ" panose="020B0604030504040204" pitchFamily="50" charset="-128"/>
            </a:endParaRPr>
          </a:p>
          <a:p>
            <a:endParaRPr lang="en-US" altLang="ja-JP" sz="900" dirty="0" smtClean="0">
              <a:latin typeface="メイリオ" panose="020B0604030504040204" pitchFamily="50" charset="-128"/>
              <a:ea typeface="メイリオ" panose="020B0604030504040204" pitchFamily="50" charset="-128"/>
            </a:endParaRPr>
          </a:p>
          <a:p>
            <a:pPr algn="ctr"/>
            <a:r>
              <a:rPr lang="ja-JP" altLang="en-US" sz="900" dirty="0" smtClean="0">
                <a:latin typeface="メイリオ" panose="020B0604030504040204" pitchFamily="50" charset="-128"/>
                <a:ea typeface="メイリオ" panose="020B0604030504040204" pitchFamily="50" charset="-128"/>
              </a:rPr>
              <a:t>入会者名：　玉葱 太郎</a:t>
            </a:r>
            <a:endParaRPr lang="en-US" altLang="ja-JP" sz="900" dirty="0" smtClean="0">
              <a:latin typeface="メイリオ" panose="020B0604030504040204" pitchFamily="50" charset="-128"/>
              <a:ea typeface="メイリオ" panose="020B0604030504040204" pitchFamily="50" charset="-128"/>
            </a:endParaRPr>
          </a:p>
          <a:p>
            <a:pPr algn="ctr"/>
            <a:endParaRPr lang="en-US" altLang="ja-JP" sz="900" dirty="0" smtClean="0">
              <a:latin typeface="メイリオ" panose="020B0604030504040204" pitchFamily="50" charset="-128"/>
              <a:ea typeface="メイリオ" panose="020B0604030504040204" pitchFamily="50" charset="-128"/>
            </a:endParaRPr>
          </a:p>
          <a:p>
            <a:pPr algn="ctr"/>
            <a:r>
              <a:rPr lang="ja-JP" altLang="en-US" sz="900" dirty="0" smtClean="0">
                <a:latin typeface="メイリオ" panose="020B0604030504040204" pitchFamily="50" charset="-128"/>
                <a:ea typeface="メイリオ" panose="020B0604030504040204" pitchFamily="50" charset="-128"/>
              </a:rPr>
              <a:t>家族名：　玉葱 花絵</a:t>
            </a:r>
            <a:endParaRPr lang="en-US" altLang="ja-JP" sz="900" dirty="0" smtClean="0">
              <a:latin typeface="メイリオ" panose="020B0604030504040204" pitchFamily="50" charset="-128"/>
              <a:ea typeface="メイリオ" panose="020B0604030504040204" pitchFamily="50" charset="-128"/>
            </a:endParaRPr>
          </a:p>
          <a:p>
            <a:pPr algn="ctr"/>
            <a:endParaRPr lang="en-US" altLang="ja-JP" sz="900" dirty="0" smtClean="0">
              <a:latin typeface="メイリオ" panose="020B0604030504040204" pitchFamily="50" charset="-128"/>
              <a:ea typeface="メイリオ" panose="020B0604030504040204" pitchFamily="50" charset="-128"/>
            </a:endParaRPr>
          </a:p>
          <a:p>
            <a:pPr algn="ctr"/>
            <a:r>
              <a:rPr lang="ja-JP" altLang="en-US" sz="900" dirty="0" smtClean="0">
                <a:latin typeface="メイリオ" panose="020B0604030504040204" pitchFamily="50" charset="-128"/>
                <a:ea typeface="メイリオ" panose="020B0604030504040204" pitchFamily="50" charset="-128"/>
              </a:rPr>
              <a:t>続柄：　　　母</a:t>
            </a:r>
            <a:endParaRPr lang="en-US" altLang="ja-JP" sz="900" dirty="0" smtClean="0">
              <a:latin typeface="メイリオ" panose="020B0604030504040204" pitchFamily="50" charset="-128"/>
              <a:ea typeface="メイリオ" panose="020B0604030504040204" pitchFamily="50" charset="-128"/>
            </a:endParaRPr>
          </a:p>
        </p:txBody>
      </p:sp>
      <p:sp>
        <p:nvSpPr>
          <p:cNvPr id="122" name="正方形/長方形 121"/>
          <p:cNvSpPr/>
          <p:nvPr/>
        </p:nvSpPr>
        <p:spPr>
          <a:xfrm>
            <a:off x="4553086" y="657990"/>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■誓約書（成年）</a:t>
            </a:r>
            <a:endParaRPr lang="ja-JP" altLang="en-US" b="1"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619979" y="3249529"/>
            <a:ext cx="1139564" cy="209200"/>
          </a:xfrm>
          <a:prstGeom prst="rect">
            <a:avLst/>
          </a:prstGeom>
          <a:solidFill>
            <a:srgbClr val="FF00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100" b="1" dirty="0">
                <a:solidFill>
                  <a:schemeClr val="bg1"/>
                </a:solidFill>
                <a:latin typeface="メイリオ" panose="020B0604030504040204" pitchFamily="50" charset="-128"/>
                <a:ea typeface="メイリオ" panose="020B0604030504040204" pitchFamily="50" charset="-128"/>
              </a:rPr>
              <a:t>誓約書へ</a:t>
            </a:r>
            <a:endParaRPr kumimoji="1" lang="ja-JP" altLang="en-US" sz="1100" b="1" dirty="0">
              <a:solidFill>
                <a:schemeClr val="bg1"/>
              </a:solidFill>
              <a:latin typeface="メイリオ" panose="020B0604030504040204" pitchFamily="50" charset="-128"/>
              <a:ea typeface="メイリオ" panose="020B0604030504040204" pitchFamily="50" charset="-128"/>
            </a:endParaRPr>
          </a:p>
        </p:txBody>
      </p:sp>
      <p:sp>
        <p:nvSpPr>
          <p:cNvPr id="38" name="フローチャート : せん孔テープ 37"/>
          <p:cNvSpPr/>
          <p:nvPr/>
        </p:nvSpPr>
        <p:spPr>
          <a:xfrm>
            <a:off x="288922" y="2992863"/>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14123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p:cNvSpPr/>
          <p:nvPr/>
        </p:nvSpPr>
        <p:spPr>
          <a:xfrm>
            <a:off x="517809" y="1172850"/>
            <a:ext cx="3499946" cy="396670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8" name="正方形/長方形 17"/>
          <p:cNvSpPr/>
          <p:nvPr/>
        </p:nvSpPr>
        <p:spPr>
          <a:xfrm>
            <a:off x="808409" y="4002852"/>
            <a:ext cx="2910840" cy="47092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p:nvSpPr>
        <p:spPr>
          <a:xfrm>
            <a:off x="807720" y="2553898"/>
            <a:ext cx="2910840" cy="47092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25</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正方形/長方形 114"/>
          <p:cNvSpPr/>
          <p:nvPr/>
        </p:nvSpPr>
        <p:spPr>
          <a:xfrm>
            <a:off x="520293" y="1172573"/>
            <a:ext cx="3497461"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1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36" y="1187874"/>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17" name="正方形/長方形 116"/>
          <p:cNvSpPr/>
          <p:nvPr/>
        </p:nvSpPr>
        <p:spPr>
          <a:xfrm>
            <a:off x="934983" y="1201803"/>
            <a:ext cx="1107996"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新規入会登録完了</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36974" y="774513"/>
            <a:ext cx="156966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■仮登録完了</a:t>
            </a:r>
            <a:endParaRPr lang="ja-JP" altLang="en-US" b="1" dirty="0">
              <a:latin typeface="メイリオ" panose="020B0604030504040204" pitchFamily="50" charset="-128"/>
              <a:ea typeface="メイリオ" panose="020B0604030504040204" pitchFamily="50" charset="-128"/>
            </a:endParaRPr>
          </a:p>
        </p:txBody>
      </p:sp>
      <p:sp>
        <p:nvSpPr>
          <p:cNvPr id="36" name="正方形/長方形 35"/>
          <p:cNvSpPr/>
          <p:nvPr/>
        </p:nvSpPr>
        <p:spPr>
          <a:xfrm>
            <a:off x="4378231" y="1608545"/>
            <a:ext cx="4314001" cy="738664"/>
          </a:xfrm>
          <a:prstGeom prst="rect">
            <a:avLst/>
          </a:prstGeom>
        </p:spPr>
        <p:txBody>
          <a:bodyPr wrap="none">
            <a:spAutoFit/>
          </a:bodyPr>
          <a:lstStyle/>
          <a:p>
            <a:r>
              <a:rPr lang="ja-JP" altLang="en-US" sz="1400" b="1" dirty="0" smtClean="0">
                <a:solidFill>
                  <a:srgbClr val="FF0000"/>
                </a:solidFill>
                <a:latin typeface="メイリオ" panose="020B0604030504040204" pitchFamily="50" charset="-128"/>
                <a:ea typeface="メイリオ" panose="020B0604030504040204" pitchFamily="50" charset="-128"/>
              </a:rPr>
              <a:t>・登録メールアドレス宛に仮パスワード送信</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rPr>
              <a:t>・非メールアドレス所有者向けに</a:t>
            </a:r>
            <a:r>
              <a:rPr lang="ja-JP" altLang="en-US" sz="1400" b="1" dirty="0">
                <a:solidFill>
                  <a:srgbClr val="FF0000"/>
                </a:solidFill>
                <a:latin typeface="メイリオ" panose="020B0604030504040204" pitchFamily="50" charset="-128"/>
                <a:ea typeface="メイリオ" panose="020B0604030504040204" pitchFamily="50" charset="-128"/>
              </a:rPr>
              <a:t>仮</a:t>
            </a:r>
            <a:r>
              <a:rPr lang="ja-JP" altLang="en-US" sz="1400" b="1" dirty="0" smtClean="0">
                <a:solidFill>
                  <a:srgbClr val="FF0000"/>
                </a:solidFill>
                <a:latin typeface="メイリオ" panose="020B0604030504040204" pitchFamily="50" charset="-128"/>
                <a:ea typeface="メイリオ" panose="020B0604030504040204" pitchFamily="50" charset="-128"/>
              </a:rPr>
              <a:t>パスワード表示</a:t>
            </a:r>
            <a:endParaRPr lang="en-US" altLang="ja-JP" sz="1400" b="1" dirty="0" smtClean="0">
              <a:solidFill>
                <a:srgbClr val="FF0000"/>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1668443" y="1586507"/>
            <a:ext cx="1210588" cy="338554"/>
          </a:xfrm>
          <a:prstGeom prst="rect">
            <a:avLst/>
          </a:prstGeom>
        </p:spPr>
        <p:txBody>
          <a:bodyPr wrap="none">
            <a:spAutoFit/>
          </a:bodyPr>
          <a:lstStyle/>
          <a:p>
            <a:r>
              <a:rPr lang="ja-JP" altLang="en-US" sz="1600" b="1" dirty="0" smtClean="0">
                <a:latin typeface="メイリオ" panose="020B0604030504040204" pitchFamily="50" charset="-128"/>
                <a:ea typeface="メイリオ" panose="020B0604030504040204" pitchFamily="50" charset="-128"/>
              </a:rPr>
              <a:t>仮登録完了</a:t>
            </a:r>
            <a:endParaRPr lang="ja-JP" altLang="en-US" sz="1600" b="1" dirty="0">
              <a:latin typeface="メイリオ" panose="020B0604030504040204" pitchFamily="50" charset="-128"/>
              <a:ea typeface="メイリオ" panose="020B0604030504040204" pitchFamily="50" charset="-128"/>
            </a:endParaRPr>
          </a:p>
        </p:txBody>
      </p:sp>
      <p:sp>
        <p:nvSpPr>
          <p:cNvPr id="38" name="正方形/長方形 37"/>
          <p:cNvSpPr/>
          <p:nvPr/>
        </p:nvSpPr>
        <p:spPr>
          <a:xfrm>
            <a:off x="1899601" y="4866223"/>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完了</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1048167" y="3642781"/>
            <a:ext cx="2441694" cy="830997"/>
          </a:xfrm>
          <a:prstGeom prst="rect">
            <a:avLst/>
          </a:prstGeom>
        </p:spPr>
        <p:txBody>
          <a:bodyPr wrap="none">
            <a:spAutoFit/>
          </a:bodyPr>
          <a:lstStyle/>
          <a:p>
            <a:pPr algn="ctr"/>
            <a:r>
              <a:rPr lang="ja-JP" altLang="en-US" sz="1600" b="1" dirty="0" smtClean="0">
                <a:solidFill>
                  <a:schemeClr val="accent1"/>
                </a:solidFill>
                <a:latin typeface="メイリオ" panose="020B0604030504040204" pitchFamily="50" charset="-128"/>
                <a:ea typeface="メイリオ" panose="020B0604030504040204" pitchFamily="50" charset="-128"/>
              </a:rPr>
              <a:t>マイページ仮パスワード</a:t>
            </a:r>
            <a:endParaRPr lang="en-US" altLang="ja-JP" sz="1600" b="1" dirty="0" smtClean="0">
              <a:solidFill>
                <a:schemeClr val="accent1"/>
              </a:solidFill>
              <a:latin typeface="メイリオ" panose="020B0604030504040204" pitchFamily="50" charset="-128"/>
              <a:ea typeface="メイリオ" panose="020B0604030504040204" pitchFamily="50" charset="-128"/>
            </a:endParaRPr>
          </a:p>
          <a:p>
            <a:pPr algn="ctr"/>
            <a:endParaRPr lang="en-US" altLang="ja-JP" sz="1600" dirty="0" smtClean="0">
              <a:latin typeface="メイリオ" panose="020B0604030504040204" pitchFamily="50" charset="-128"/>
              <a:ea typeface="メイリオ" panose="020B0604030504040204" pitchFamily="50" charset="-128"/>
            </a:endParaRPr>
          </a:p>
          <a:p>
            <a:pPr algn="ctr"/>
            <a:r>
              <a:rPr lang="en-US" altLang="ja-JP" sz="1600" dirty="0" smtClean="0">
                <a:latin typeface="メイリオ" panose="020B0604030504040204" pitchFamily="50" charset="-128"/>
                <a:ea typeface="メイリオ" panose="020B0604030504040204" pitchFamily="50" charset="-128"/>
              </a:rPr>
              <a:t>XXXX</a:t>
            </a:r>
            <a:endParaRPr lang="ja-JP" altLang="en-US" sz="1600" dirty="0">
              <a:latin typeface="メイリオ" panose="020B0604030504040204" pitchFamily="50" charset="-128"/>
              <a:ea typeface="メイリオ" panose="020B0604030504040204" pitchFamily="50" charset="-128"/>
            </a:endParaRPr>
          </a:p>
        </p:txBody>
      </p:sp>
      <p:sp>
        <p:nvSpPr>
          <p:cNvPr id="40" name="正方形/長方形 39"/>
          <p:cNvSpPr/>
          <p:nvPr/>
        </p:nvSpPr>
        <p:spPr>
          <a:xfrm>
            <a:off x="1340532" y="2138400"/>
            <a:ext cx="1826141" cy="830997"/>
          </a:xfrm>
          <a:prstGeom prst="rect">
            <a:avLst/>
          </a:prstGeom>
        </p:spPr>
        <p:txBody>
          <a:bodyPr wrap="none">
            <a:spAutoFit/>
          </a:bodyPr>
          <a:lstStyle/>
          <a:p>
            <a:pPr algn="ctr"/>
            <a:r>
              <a:rPr lang="ja-JP" altLang="en-US" sz="1600" b="1" dirty="0">
                <a:solidFill>
                  <a:schemeClr val="accent2"/>
                </a:solidFill>
                <a:latin typeface="メイリオ" panose="020B0604030504040204" pitchFamily="50" charset="-128"/>
                <a:ea typeface="メイリオ" panose="020B0604030504040204" pitchFamily="50" charset="-128"/>
              </a:rPr>
              <a:t>初回</a:t>
            </a:r>
            <a:r>
              <a:rPr lang="ja-JP" altLang="en-US" sz="1600" b="1" dirty="0" smtClean="0">
                <a:solidFill>
                  <a:schemeClr val="accent2"/>
                </a:solidFill>
                <a:latin typeface="メイリオ" panose="020B0604030504040204" pitchFamily="50" charset="-128"/>
                <a:ea typeface="メイリオ" panose="020B0604030504040204" pitchFamily="50" charset="-128"/>
              </a:rPr>
              <a:t>お支払い金額</a:t>
            </a:r>
            <a:endParaRPr lang="en-US" altLang="ja-JP" sz="1600" b="1" dirty="0" smtClean="0">
              <a:solidFill>
                <a:schemeClr val="accent2"/>
              </a:solidFill>
              <a:latin typeface="メイリオ" panose="020B0604030504040204" pitchFamily="50" charset="-128"/>
              <a:ea typeface="メイリオ" panose="020B0604030504040204" pitchFamily="50" charset="-128"/>
            </a:endParaRPr>
          </a:p>
          <a:p>
            <a:pPr algn="ctr"/>
            <a:endParaRPr lang="en-US" altLang="ja-JP" sz="1600" dirty="0" smtClean="0">
              <a:latin typeface="メイリオ" panose="020B0604030504040204" pitchFamily="50" charset="-128"/>
              <a:ea typeface="メイリオ" panose="020B0604030504040204" pitchFamily="50" charset="-128"/>
            </a:endParaRPr>
          </a:p>
          <a:p>
            <a:pPr algn="ctr"/>
            <a:r>
              <a:rPr lang="en-US" altLang="ja-JP" sz="1600" dirty="0" smtClean="0">
                <a:latin typeface="メイリオ" panose="020B0604030504040204" pitchFamily="50" charset="-128"/>
                <a:ea typeface="メイリオ" panose="020B0604030504040204" pitchFamily="50" charset="-128"/>
              </a:rPr>
              <a:t>XX,XXX</a:t>
            </a:r>
            <a:r>
              <a:rPr lang="ja-JP" altLang="en-US" sz="1600" dirty="0" smtClean="0">
                <a:latin typeface="メイリオ" panose="020B0604030504040204" pitchFamily="50" charset="-128"/>
                <a:ea typeface="メイリオ" panose="020B0604030504040204" pitchFamily="50" charset="-128"/>
              </a:rPr>
              <a:t>円</a:t>
            </a:r>
            <a:endParaRPr lang="ja-JP" altLang="en-US" sz="16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4478291" y="2628472"/>
            <a:ext cx="3595856" cy="954107"/>
          </a:xfrm>
          <a:prstGeom prst="rect">
            <a:avLst/>
          </a:prstGeom>
        </p:spPr>
        <p:txBody>
          <a:bodyPr wrap="none">
            <a:spAutoFit/>
          </a:bodyPr>
          <a:lstStyle/>
          <a:p>
            <a:r>
              <a:rPr lang="en-US" altLang="ja-JP" sz="1400" b="1" dirty="0" smtClean="0">
                <a:solidFill>
                  <a:srgbClr val="FF0000"/>
                </a:solidFill>
                <a:latin typeface="メイリオ" panose="020B0604030504040204" pitchFamily="50" charset="-128"/>
                <a:ea typeface="メイリオ" panose="020B0604030504040204" pitchFamily="50" charset="-128"/>
              </a:rPr>
              <a:t>※</a:t>
            </a:r>
            <a:r>
              <a:rPr lang="ja-JP" altLang="en-US" sz="1400" b="1" dirty="0" smtClean="0">
                <a:solidFill>
                  <a:srgbClr val="FF0000"/>
                </a:solidFill>
                <a:latin typeface="メイリオ" panose="020B0604030504040204" pitchFamily="50" charset="-128"/>
                <a:ea typeface="メイリオ" panose="020B0604030504040204" pitchFamily="50" charset="-128"/>
              </a:rPr>
              <a:t>表示金額は</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r>
              <a:rPr lang="ja-JP" altLang="en-US" sz="1400" b="1" dirty="0">
                <a:solidFill>
                  <a:srgbClr val="FF0000"/>
                </a:solidFill>
                <a:latin typeface="メイリオ" panose="020B0604030504040204" pitchFamily="50" charset="-128"/>
                <a:ea typeface="メイリオ" panose="020B0604030504040204" pitchFamily="50" charset="-128"/>
              </a:rPr>
              <a:t>　</a:t>
            </a:r>
            <a:r>
              <a:rPr lang="ja-JP" altLang="en-US" sz="1400" b="1" dirty="0" smtClean="0">
                <a:solidFill>
                  <a:srgbClr val="FF0000"/>
                </a:solidFill>
                <a:latin typeface="メイリオ" panose="020B0604030504040204" pitchFamily="50" charset="-128"/>
                <a:ea typeface="メイリオ" panose="020B0604030504040204" pitchFamily="50" charset="-128"/>
              </a:rPr>
              <a:t>入会</a:t>
            </a:r>
            <a:r>
              <a:rPr lang="ja-JP" altLang="en-US" sz="1400" b="1" dirty="0">
                <a:solidFill>
                  <a:srgbClr val="FF0000"/>
                </a:solidFill>
                <a:latin typeface="メイリオ" panose="020B0604030504040204" pitchFamily="50" charset="-128"/>
                <a:ea typeface="メイリオ" panose="020B0604030504040204" pitchFamily="50" charset="-128"/>
              </a:rPr>
              <a:t>金</a:t>
            </a:r>
            <a:r>
              <a:rPr lang="ja-JP" altLang="en-US" sz="1400" b="1" dirty="0" smtClean="0">
                <a:solidFill>
                  <a:srgbClr val="FF0000"/>
                </a:solidFill>
                <a:latin typeface="メイリオ" panose="020B0604030504040204" pitchFamily="50" charset="-128"/>
                <a:ea typeface="メイリオ" panose="020B0604030504040204" pitchFamily="50" charset="-128"/>
              </a:rPr>
              <a:t>＋初回月</a:t>
            </a:r>
            <a:r>
              <a:rPr lang="ja-JP" altLang="en-US" sz="1400" b="1" dirty="0">
                <a:solidFill>
                  <a:srgbClr val="FF0000"/>
                </a:solidFill>
                <a:latin typeface="メイリオ" panose="020B0604030504040204" pitchFamily="50" charset="-128"/>
                <a:ea typeface="メイリオ" panose="020B0604030504040204" pitchFamily="50" charset="-128"/>
              </a:rPr>
              <a:t>会費＋初回月バス</a:t>
            </a:r>
            <a:r>
              <a:rPr lang="ja-JP" altLang="en-US" sz="1400" b="1" dirty="0" smtClean="0">
                <a:solidFill>
                  <a:srgbClr val="FF0000"/>
                </a:solidFill>
                <a:latin typeface="メイリオ" panose="020B0604030504040204" pitchFamily="50" charset="-128"/>
                <a:ea typeface="メイリオ" panose="020B0604030504040204" pitchFamily="50" charset="-128"/>
              </a:rPr>
              <a:t>管理費</a:t>
            </a:r>
            <a:endParaRPr lang="en-US" altLang="ja-JP" sz="1400" b="1" dirty="0" smtClean="0">
              <a:solidFill>
                <a:srgbClr val="FF0000"/>
              </a:solidFill>
              <a:latin typeface="メイリオ" panose="020B0604030504040204" pitchFamily="50" charset="-128"/>
              <a:ea typeface="メイリオ" panose="020B0604030504040204" pitchFamily="50" charset="-128"/>
            </a:endParaRPr>
          </a:p>
          <a:p>
            <a:endParaRPr lang="en-US" altLang="ja-JP" sz="1400" b="1" dirty="0">
              <a:solidFill>
                <a:srgbClr val="FF0000"/>
              </a:solidFill>
              <a:latin typeface="メイリオ" panose="020B0604030504040204" pitchFamily="50" charset="-128"/>
              <a:ea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rPr>
              <a:t>（税込み表示）</a:t>
            </a:r>
            <a:endParaRPr lang="ja-JP" altLang="en-US" sz="1400" b="1" dirty="0">
              <a:solidFill>
                <a:srgbClr val="FF0000"/>
              </a:solidFill>
              <a:latin typeface="メイリオ" panose="020B0604030504040204" pitchFamily="50" charset="-128"/>
              <a:ea typeface="メイリオ" panose="020B0604030504040204" pitchFamily="50" charset="-128"/>
            </a:endParaRPr>
          </a:p>
        </p:txBody>
      </p:sp>
      <p:cxnSp>
        <p:nvCxnSpPr>
          <p:cNvPr id="25" name="直線矢印コネクタ 24"/>
          <p:cNvCxnSpPr/>
          <p:nvPr/>
        </p:nvCxnSpPr>
        <p:spPr>
          <a:xfrm flipV="1">
            <a:off x="2960206" y="2767955"/>
            <a:ext cx="151808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835882" y="3128317"/>
            <a:ext cx="2954656" cy="338554"/>
          </a:xfrm>
          <a:prstGeom prst="rect">
            <a:avLst/>
          </a:prstGeom>
        </p:spPr>
        <p:txBody>
          <a:bodyPr wrap="none">
            <a:spAutoFit/>
          </a:bodyPr>
          <a:lstStyle/>
          <a:p>
            <a:pPr algn="ctr"/>
            <a:r>
              <a:rPr lang="en-US" altLang="ja-JP" sz="800" b="1" dirty="0" smtClean="0">
                <a:latin typeface="メイリオ" panose="020B0604030504040204" pitchFamily="50" charset="-128"/>
                <a:ea typeface="メイリオ" panose="020B0604030504040204" pitchFamily="50" charset="-128"/>
              </a:rPr>
              <a:t>※</a:t>
            </a:r>
            <a:r>
              <a:rPr lang="ja-JP" altLang="en-US" sz="800" b="1" dirty="0" smtClean="0">
                <a:latin typeface="メイリオ" panose="020B0604030504040204" pitchFamily="50" charset="-128"/>
                <a:ea typeface="メイリオ" panose="020B0604030504040204" pitchFamily="50" charset="-128"/>
              </a:rPr>
              <a:t>指定教材（水着・キャップ・バッグ）はクラブ受付窓口で</a:t>
            </a:r>
            <a:endParaRPr lang="en-US" altLang="ja-JP" sz="800" b="1" dirty="0" smtClean="0">
              <a:latin typeface="メイリオ" panose="020B0604030504040204" pitchFamily="50" charset="-128"/>
              <a:ea typeface="メイリオ" panose="020B0604030504040204" pitchFamily="50" charset="-128"/>
            </a:endParaRPr>
          </a:p>
          <a:p>
            <a:pPr algn="ctr"/>
            <a:r>
              <a:rPr lang="ja-JP" altLang="en-US" sz="800" b="1" dirty="0" smtClean="0">
                <a:latin typeface="メイリオ" panose="020B0604030504040204" pitchFamily="50" charset="-128"/>
                <a:ea typeface="メイリオ" panose="020B0604030504040204" pitchFamily="50" charset="-128"/>
              </a:rPr>
              <a:t>ご購入が必要です。（別途料金となります）</a:t>
            </a:r>
            <a:endParaRPr lang="ja-JP" altLang="en-US" sz="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41517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p:cNvSpPr/>
          <p:nvPr/>
        </p:nvSpPr>
        <p:spPr>
          <a:xfrm>
            <a:off x="4829677" y="784506"/>
            <a:ext cx="3499946" cy="466952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05" name="正方形/長方形 104"/>
          <p:cNvSpPr/>
          <p:nvPr/>
        </p:nvSpPr>
        <p:spPr>
          <a:xfrm>
            <a:off x="4907870" y="787871"/>
            <a:ext cx="3321840" cy="149408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6" name="正方形/長方形 75"/>
          <p:cNvSpPr/>
          <p:nvPr/>
        </p:nvSpPr>
        <p:spPr>
          <a:xfrm>
            <a:off x="323191" y="1037178"/>
            <a:ext cx="3499946" cy="525589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48" name="正方形/長方形 47"/>
          <p:cNvSpPr/>
          <p:nvPr/>
        </p:nvSpPr>
        <p:spPr>
          <a:xfrm>
            <a:off x="410408" y="2001500"/>
            <a:ext cx="3321840" cy="429157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26</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138020" y="620839"/>
            <a:ext cx="133882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■会員一覧</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正方形/長方形 114"/>
          <p:cNvSpPr/>
          <p:nvPr/>
        </p:nvSpPr>
        <p:spPr>
          <a:xfrm>
            <a:off x="326981" y="1055567"/>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24"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623" y="1070868"/>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760720" y="1084797"/>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2996292" y="1104700"/>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502087" y="1080405"/>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76835" y="140138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会員一覧</a:t>
            </a:r>
            <a:endParaRPr lang="en-US" altLang="ja-JP" sz="900" b="1" dirty="0" smtClean="0">
              <a:latin typeface="メイリオ" panose="020B0604030504040204" pitchFamily="50" charset="-128"/>
              <a:ea typeface="メイリオ" panose="020B0604030504040204" pitchFamily="50" charset="-128"/>
            </a:endParaRPr>
          </a:p>
        </p:txBody>
      </p:sp>
      <p:sp>
        <p:nvSpPr>
          <p:cNvPr id="40" name="正方形/長方形 39"/>
          <p:cNvSpPr/>
          <p:nvPr/>
        </p:nvSpPr>
        <p:spPr>
          <a:xfrm>
            <a:off x="1455246" y="1713050"/>
            <a:ext cx="1182584"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新規会員登録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438423" y="2257212"/>
            <a:ext cx="3300904" cy="3624069"/>
          </a:xfrm>
          <a:prstGeom prst="rect">
            <a:avLst/>
          </a:prstGeom>
        </p:spPr>
        <p:txBody>
          <a:bodyPr wrap="none">
            <a:spAutoFit/>
          </a:bodyPr>
          <a:lstStyle/>
          <a:p>
            <a:pPr>
              <a:lnSpc>
                <a:spcPct val="150000"/>
              </a:lnSpc>
            </a:pPr>
            <a:r>
              <a:rPr lang="en-US" altLang="ja-JP"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en-US" altLang="ja-JP" sz="900" dirty="0" smtClean="0">
                <a:latin typeface="メイリオ" panose="020B0604030504040204" pitchFamily="50" charset="-128"/>
                <a:ea typeface="メイリオ" panose="020B0604030504040204" pitchFamily="50" charset="-128"/>
              </a:rPr>
              <a:t>FROM</a:t>
            </a:r>
            <a:r>
              <a:rPr lang="ja-JP" altLang="en-US" sz="900" dirty="0">
                <a:latin typeface="メイリオ" panose="020B0604030504040204" pitchFamily="50" charset="-128"/>
                <a:ea typeface="メイリオ" panose="020B0604030504040204" pitchFamily="50" charset="-128"/>
              </a:rPr>
              <a:t>～</a:t>
            </a:r>
            <a:r>
              <a:rPr lang="en-US" altLang="ja-JP" sz="900" dirty="0" smtClean="0">
                <a:latin typeface="メイリオ" panose="020B0604030504040204" pitchFamily="50" charset="-128"/>
                <a:ea typeface="メイリオ" panose="020B0604030504040204" pitchFamily="50" charset="-128"/>
              </a:rPr>
              <a:t>TO</a:t>
            </a:r>
            <a:r>
              <a:rPr lang="en-US" altLang="ja-JP"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並び順　順位　出力</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会員</a:t>
            </a:r>
            <a:r>
              <a:rPr lang="ja-JP" altLang="en-US" sz="900" dirty="0" smtClean="0">
                <a:latin typeface="メイリオ" panose="020B0604030504040204" pitchFamily="50" charset="-128"/>
                <a:ea typeface="メイリオ" panose="020B0604030504040204" pitchFamily="50" charset="-128"/>
              </a:rPr>
              <a:t>番号：　　　　　～ ～</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氏名：</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氏名カナ：</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性別：</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生年</a:t>
            </a:r>
            <a:r>
              <a:rPr lang="ja-JP" altLang="en-US" sz="900" dirty="0" smtClean="0">
                <a:latin typeface="メイリオ" panose="020B0604030504040204" pitchFamily="50" charset="-128"/>
                <a:ea typeface="メイリオ" panose="020B0604030504040204" pitchFamily="50" charset="-128"/>
              </a:rPr>
              <a:t>月日：</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郵便</a:t>
            </a:r>
            <a:r>
              <a:rPr lang="ja-JP" altLang="en-US" sz="900" dirty="0" smtClean="0">
                <a:latin typeface="メイリオ" panose="020B0604030504040204" pitchFamily="50" charset="-128"/>
                <a:ea typeface="メイリオ" panose="020B0604030504040204" pitchFamily="50" charset="-128"/>
              </a:rPr>
              <a:t>番号：</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住所：</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en-US" altLang="ja-JP" sz="900" dirty="0" smtClean="0">
                <a:latin typeface="メイリオ" panose="020B0604030504040204" pitchFamily="50" charset="-128"/>
                <a:ea typeface="メイリオ" panose="020B0604030504040204" pitchFamily="50" charset="-128"/>
              </a:rPr>
              <a:t>TEL</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緊急</a:t>
            </a:r>
            <a:r>
              <a:rPr lang="ja-JP" altLang="en-US" sz="900" dirty="0" smtClean="0">
                <a:latin typeface="メイリオ" panose="020B0604030504040204" pitchFamily="50" charset="-128"/>
                <a:ea typeface="メイリオ" panose="020B0604030504040204" pitchFamily="50" charset="-128"/>
              </a:rPr>
              <a:t>連絡先：</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入会</a:t>
            </a:r>
            <a:r>
              <a:rPr lang="ja-JP" altLang="en-US" sz="900" dirty="0" smtClean="0">
                <a:latin typeface="メイリオ" panose="020B0604030504040204" pitchFamily="50" charset="-128"/>
                <a:ea typeface="メイリオ" panose="020B0604030504040204" pitchFamily="50" charset="-128"/>
              </a:rPr>
              <a:t>年月日：</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休会期間：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休会</a:t>
            </a:r>
            <a:r>
              <a:rPr lang="ja-JP" altLang="en-US" sz="900" dirty="0" smtClean="0">
                <a:latin typeface="メイリオ" panose="020B0604030504040204" pitchFamily="50" charset="-128"/>
                <a:ea typeface="メイリオ" panose="020B0604030504040204" pitchFamily="50" charset="-128"/>
              </a:rPr>
              <a:t>理由：</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退会日付：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練習コース：</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級：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a:p>
            <a:pPr>
              <a:lnSpc>
                <a:spcPct val="150000"/>
              </a:lnSpc>
            </a:pPr>
            <a:r>
              <a:rPr lang="ja-JP" altLang="en-US" sz="900" dirty="0" smtClean="0">
                <a:latin typeface="メイリオ" panose="020B0604030504040204" pitchFamily="50" charset="-128"/>
                <a:ea typeface="メイリオ" panose="020B0604030504040204" pitchFamily="50" charset="-128"/>
              </a:rPr>
              <a:t>クラス：</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a:t>
            </a:r>
            <a:endParaRPr lang="en-US" altLang="ja-JP" sz="900" dirty="0" smtClean="0">
              <a:latin typeface="メイリオ" panose="020B0604030504040204" pitchFamily="50" charset="-128"/>
              <a:ea typeface="メイリオ" panose="020B0604030504040204" pitchFamily="50" charset="-128"/>
            </a:endParaRPr>
          </a:p>
        </p:txBody>
      </p:sp>
      <p:sp>
        <p:nvSpPr>
          <p:cNvPr id="19" name="正方形/長方形 18"/>
          <p:cNvSpPr/>
          <p:nvPr/>
        </p:nvSpPr>
        <p:spPr>
          <a:xfrm>
            <a:off x="1258244" y="2544357"/>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p:nvSpPr>
        <p:spPr>
          <a:xfrm>
            <a:off x="1953434" y="2535160"/>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p:nvSpPr>
        <p:spPr>
          <a:xfrm>
            <a:off x="2614925" y="2535160"/>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p:nvSpPr>
        <p:spPr>
          <a:xfrm>
            <a:off x="3096436" y="2530560"/>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p:nvSpPr>
        <p:spPr>
          <a:xfrm>
            <a:off x="3429162" y="2532860"/>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ボックス 19"/>
          <p:cNvSpPr txBox="1"/>
          <p:nvPr/>
        </p:nvSpPr>
        <p:spPr>
          <a:xfrm>
            <a:off x="4717046" y="5627632"/>
            <a:ext cx="2863390" cy="1015663"/>
          </a:xfrm>
          <a:prstGeom prst="rect">
            <a:avLst/>
          </a:prstGeom>
          <a:noFill/>
        </p:spPr>
        <p:txBody>
          <a:bodyPr wrap="square" rtlCol="0">
            <a:spAutoFit/>
          </a:bodyPr>
          <a:lstStyle/>
          <a:p>
            <a:r>
              <a:rPr lang="ja-JP" altLang="en-US"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smtClean="0">
                <a:solidFill>
                  <a:srgbClr val="FF0000"/>
                </a:solidFill>
                <a:latin typeface="メイリオ" panose="020B0604030504040204" pitchFamily="50" charset="-128"/>
                <a:ea typeface="メイリオ" panose="020B0604030504040204" pitchFamily="50" charset="-128"/>
              </a:rPr>
              <a:t>並び順</a:t>
            </a:r>
            <a:endParaRPr kumimoji="1"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a:solidFill>
                  <a:srgbClr val="FF0000"/>
                </a:solidFill>
                <a:latin typeface="メイリオ" panose="020B0604030504040204" pitchFamily="50" charset="-128"/>
                <a:ea typeface="メイリオ" panose="020B0604030504040204" pitchFamily="50" charset="-128"/>
              </a:rPr>
              <a:t>　</a:t>
            </a:r>
            <a:r>
              <a:rPr lang="ja-JP" altLang="en-US" sz="1000" b="1" dirty="0" smtClean="0">
                <a:solidFill>
                  <a:srgbClr val="FF0000"/>
                </a:solidFill>
                <a:latin typeface="メイリオ" panose="020B0604030504040204" pitchFamily="50" charset="-128"/>
                <a:ea typeface="メイリオ" panose="020B0604030504040204" pitchFamily="50" charset="-128"/>
              </a:rPr>
              <a:t>→昇順・降順プルダウン選択</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■順位</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　→カラムの</a:t>
            </a:r>
            <a:r>
              <a:rPr kumimoji="1" lang="ja-JP" altLang="en-US" sz="1000" b="1" dirty="0" smtClean="0">
                <a:solidFill>
                  <a:srgbClr val="FF0000"/>
                </a:solidFill>
                <a:latin typeface="メイリオ" panose="020B0604030504040204" pitchFamily="50" charset="-128"/>
                <a:ea typeface="メイリオ" panose="020B0604030504040204" pitchFamily="50" charset="-128"/>
              </a:rPr>
              <a:t>並び順を数値入力</a:t>
            </a:r>
            <a:endParaRPr kumimoji="1" lang="en-US" altLang="ja-JP" sz="1000" b="1" dirty="0" smtClean="0">
              <a:solidFill>
                <a:srgbClr val="FF0000"/>
              </a:solidFill>
              <a:latin typeface="メイリオ" panose="020B0604030504040204" pitchFamily="50" charset="-128"/>
              <a:ea typeface="メイリオ" panose="020B0604030504040204" pitchFamily="50" charset="-128"/>
            </a:endParaRPr>
          </a:p>
          <a:p>
            <a:r>
              <a:rPr kumimoji="1" lang="ja-JP" altLang="en-US" sz="1000" b="1" dirty="0" smtClean="0">
                <a:solidFill>
                  <a:srgbClr val="FF0000"/>
                </a:solidFill>
                <a:latin typeface="メイリオ" panose="020B0604030504040204" pitchFamily="50" charset="-128"/>
                <a:ea typeface="メイリオ" panose="020B0604030504040204" pitchFamily="50" charset="-128"/>
              </a:rPr>
              <a:t>■出力</a:t>
            </a:r>
            <a:endParaRPr kumimoji="1"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a:solidFill>
                  <a:srgbClr val="FF0000"/>
                </a:solidFill>
                <a:latin typeface="メイリオ" panose="020B0604030504040204" pitchFamily="50" charset="-128"/>
                <a:ea typeface="メイリオ" panose="020B0604030504040204" pitchFamily="50" charset="-128"/>
              </a:rPr>
              <a:t>　</a:t>
            </a:r>
            <a:r>
              <a:rPr lang="ja-JP" altLang="en-US" sz="1000" b="1" dirty="0" smtClean="0">
                <a:solidFill>
                  <a:srgbClr val="FF0000"/>
                </a:solidFill>
                <a:latin typeface="メイリオ" panose="020B0604030504040204" pitchFamily="50" charset="-128"/>
                <a:ea typeface="メイリオ" panose="020B0604030504040204" pitchFamily="50" charset="-128"/>
              </a:rPr>
              <a:t>→チェックしたものを出力</a:t>
            </a:r>
            <a:endParaRPr kumimoji="1" lang="ja-JP" altLang="en-US" sz="1000" b="1" dirty="0">
              <a:solidFill>
                <a:srgbClr val="FF0000"/>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6417067" y="1916632"/>
            <a:ext cx="372590"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検索</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1935380017"/>
              </p:ext>
            </p:extLst>
          </p:nvPr>
        </p:nvGraphicFramePr>
        <p:xfrm>
          <a:off x="4932660" y="2696529"/>
          <a:ext cx="2766429" cy="2220768"/>
        </p:xfrm>
        <a:graphic>
          <a:graphicData uri="http://schemas.openxmlformats.org/drawingml/2006/table">
            <a:tbl>
              <a:tblPr firstRow="1" bandRow="1">
                <a:tableStyleId>{5940675A-B579-460E-94D1-54222C63F5DA}</a:tableStyleId>
              </a:tblPr>
              <a:tblGrid>
                <a:gridCol w="384022"/>
                <a:gridCol w="494316"/>
                <a:gridCol w="446257"/>
                <a:gridCol w="204155"/>
                <a:gridCol w="378373"/>
                <a:gridCol w="520262"/>
                <a:gridCol w="339044"/>
              </a:tblGrid>
              <a:tr h="157629">
                <a:tc>
                  <a:txBody>
                    <a:bodyPr/>
                    <a:lstStyle/>
                    <a:p>
                      <a:pPr algn="ctr"/>
                      <a:r>
                        <a:rPr kumimoji="1" lang="ja-JP" altLang="en-US" sz="500" dirty="0" smtClean="0">
                          <a:latin typeface="メイリオ" panose="020B0604030504040204" pitchFamily="50" charset="-128"/>
                          <a:ea typeface="メイリオ" panose="020B0604030504040204" pitchFamily="50" charset="-128"/>
                        </a:rPr>
                        <a:t>会員番号</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氏名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練習コース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クラス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級・組</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バス停</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状態</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ベビー</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A</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パンダ</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2006 </a:t>
                      </a:r>
                      <a:r>
                        <a:rPr kumimoji="1" lang="ja-JP" altLang="en-US" sz="600" dirty="0" smtClean="0">
                          <a:latin typeface="メイリオ" panose="020B0604030504040204" pitchFamily="50" charset="-128"/>
                          <a:ea typeface="メイリオ" panose="020B0604030504040204" pitchFamily="50" charset="-128"/>
                        </a:rPr>
                        <a:t>ユトリシア入口</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フラワー</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C</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6</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退会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13</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A</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パンダ</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zh-TW" sz="600" dirty="0" smtClean="0">
                          <a:latin typeface="メイリオ" panose="020B0604030504040204" pitchFamily="50" charset="-128"/>
                          <a:ea typeface="メイリオ" panose="020B0604030504040204" pitchFamily="50" charset="-128"/>
                        </a:rPr>
                        <a:t>2112 </a:t>
                      </a:r>
                      <a:r>
                        <a:rPr kumimoji="1" lang="zh-TW" altLang="en-US" sz="600" dirty="0" smtClean="0">
                          <a:latin typeface="メイリオ" panose="020B0604030504040204" pitchFamily="50" charset="-128"/>
                          <a:ea typeface="メイリオ" panose="020B0604030504040204" pitchFamily="50" charset="-128"/>
                        </a:rPr>
                        <a:t>八千代台駅東口</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ベビー</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C</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6</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休会中</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r>
              <a:tr h="271096">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一般</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C</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6</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en-US" altLang="zh-TW" sz="600" dirty="0" smtClean="0">
                          <a:latin typeface="メイリオ" panose="020B0604030504040204" pitchFamily="50" charset="-128"/>
                          <a:ea typeface="メイリオ" panose="020B0604030504040204" pitchFamily="50" charset="-128"/>
                        </a:rPr>
                        <a:t>2112 </a:t>
                      </a:r>
                      <a:r>
                        <a:rPr kumimoji="1" lang="zh-TW" altLang="en-US" sz="600" dirty="0" smtClean="0">
                          <a:latin typeface="メイリオ" panose="020B0604030504040204" pitchFamily="50" charset="-128"/>
                          <a:ea typeface="メイリオ" panose="020B0604030504040204" pitchFamily="50" charset="-128"/>
                        </a:rPr>
                        <a:t>八千代台駅東口</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会員機能ロック</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7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ジュニア</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13</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ベビー</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A</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パンダ</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90048">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玉葱 太郎</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フラワー</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13</a:t>
                      </a:r>
                      <a:r>
                        <a:rPr kumimoji="1" lang="ja-JP" altLang="en-US" sz="600" dirty="0" smtClean="0">
                          <a:latin typeface="メイリオ" panose="020B0604030504040204" pitchFamily="50" charset="-128"/>
                          <a:ea typeface="メイリオ" panose="020B0604030504040204" pitchFamily="50" charset="-128"/>
                        </a:rPr>
                        <a:t>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74" name="正方形/長方形 73"/>
          <p:cNvSpPr/>
          <p:nvPr/>
        </p:nvSpPr>
        <p:spPr>
          <a:xfrm>
            <a:off x="7783642" y="2947486"/>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7783642" y="3175868"/>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7789992" y="3372718"/>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7789992" y="3608983"/>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7785837" y="3837466"/>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7785837" y="4105263"/>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7785837" y="4355761"/>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7785837" y="4560494"/>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7783642" y="4771766"/>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91" name="Picture 5" descr="C:\Users\onion039-pc\Desktop\保護者あんしん入退室管理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084" y="5011265"/>
            <a:ext cx="1107413" cy="257537"/>
          </a:xfrm>
          <a:prstGeom prst="rect">
            <a:avLst/>
          </a:prstGeom>
          <a:noFill/>
          <a:extLst>
            <a:ext uri="{909E8E84-426E-40DD-AFC4-6F175D3DCCD1}">
              <a14:hiddenFill xmlns:a14="http://schemas.microsoft.com/office/drawing/2010/main">
                <a:solidFill>
                  <a:srgbClr val="FFFFFF"/>
                </a:solidFill>
              </a14:hiddenFill>
            </a:ext>
          </a:extLst>
        </p:spPr>
      </p:pic>
      <p:sp>
        <p:nvSpPr>
          <p:cNvPr id="104" name="テキスト ボックス 103"/>
          <p:cNvSpPr txBox="1"/>
          <p:nvPr/>
        </p:nvSpPr>
        <p:spPr>
          <a:xfrm>
            <a:off x="4841095" y="2426024"/>
            <a:ext cx="1213794"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検索結果： </a:t>
            </a:r>
            <a:r>
              <a:rPr kumimoji="1" lang="en-US" altLang="ja-JP" sz="1000" dirty="0" smtClean="0">
                <a:latin typeface="メイリオ" panose="020B0604030504040204" pitchFamily="50" charset="-128"/>
                <a:ea typeface="メイリオ" panose="020B0604030504040204" pitchFamily="50" charset="-128"/>
              </a:rPr>
              <a:t>XX </a:t>
            </a:r>
            <a:r>
              <a:rPr lang="ja-JP" altLang="en-US" sz="1000" dirty="0" smtClean="0">
                <a:latin typeface="メイリオ" panose="020B0604030504040204" pitchFamily="50" charset="-128"/>
                <a:ea typeface="メイリオ" panose="020B0604030504040204" pitchFamily="50" charset="-128"/>
              </a:rPr>
              <a:t>件</a:t>
            </a:r>
            <a:endParaRPr kumimoji="1" lang="ja-JP" altLang="en-US" sz="1000" dirty="0">
              <a:latin typeface="メイリオ" panose="020B0604030504040204" pitchFamily="50" charset="-128"/>
              <a:ea typeface="メイリオ" panose="020B0604030504040204" pitchFamily="50" charset="-128"/>
            </a:endParaRPr>
          </a:p>
        </p:txBody>
      </p:sp>
      <p:sp>
        <p:nvSpPr>
          <p:cNvPr id="61" name="正方形/長方形 60"/>
          <p:cNvSpPr/>
          <p:nvPr/>
        </p:nvSpPr>
        <p:spPr>
          <a:xfrm>
            <a:off x="6958501" y="2443450"/>
            <a:ext cx="1291577" cy="13826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この</a:t>
            </a:r>
            <a:r>
              <a:rPr lang="ja-JP" altLang="en-US" sz="800" dirty="0" smtClean="0">
                <a:solidFill>
                  <a:schemeClr val="tx1"/>
                </a:solidFill>
                <a:latin typeface="メイリオ" panose="020B0604030504040204" pitchFamily="50" charset="-128"/>
                <a:ea typeface="メイリオ" panose="020B0604030504040204" pitchFamily="50" charset="-128"/>
              </a:rPr>
              <a:t>条件の</a:t>
            </a: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を出力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961519" y="932667"/>
            <a:ext cx="2618917" cy="923330"/>
          </a:xfrm>
          <a:prstGeom prst="rect">
            <a:avLst/>
          </a:prstGeom>
        </p:spPr>
        <p:txBody>
          <a:bodyPr wrap="square">
            <a:spAutoFit/>
          </a:bodyPr>
          <a:lstStyle/>
          <a:p>
            <a:pPr>
              <a:lnSpc>
                <a:spcPct val="150000"/>
              </a:lnSpc>
            </a:pPr>
            <a:r>
              <a:rPr lang="ja-JP" altLang="en-US" sz="900" dirty="0" smtClean="0">
                <a:latin typeface="メイリオ" panose="020B0604030504040204" pitchFamily="50" charset="-128"/>
                <a:ea typeface="メイリオ" panose="020B0604030504040204" pitchFamily="50" charset="-128"/>
              </a:rPr>
              <a:t>バスコース：　　　　　 ～</a:t>
            </a:r>
            <a:endParaRPr lang="ja-JP" altLang="en-US" sz="900" dirty="0">
              <a:latin typeface="メイリオ" panose="020B0604030504040204" pitchFamily="50" charset="-128"/>
              <a:ea typeface="メイリオ" panose="020B0604030504040204" pitchFamily="50" charset="-128"/>
            </a:endParaRPr>
          </a:p>
          <a:p>
            <a:pPr>
              <a:lnSpc>
                <a:spcPct val="150000"/>
              </a:lnSpc>
            </a:pPr>
            <a:r>
              <a:rPr lang="ja-JP" altLang="en-US" sz="900" dirty="0">
                <a:latin typeface="メイリオ" panose="020B0604030504040204" pitchFamily="50" charset="-128"/>
                <a:ea typeface="メイリオ" panose="020B0604030504040204" pitchFamily="50" charset="-128"/>
              </a:rPr>
              <a:t>乗降</a:t>
            </a:r>
            <a:r>
              <a:rPr lang="ja-JP" altLang="en-US" sz="900" dirty="0" smtClean="0">
                <a:latin typeface="メイリオ" panose="020B0604030504040204" pitchFamily="50" charset="-128"/>
                <a:ea typeface="メイリオ" panose="020B0604030504040204" pitchFamily="50" charset="-128"/>
              </a:rPr>
              <a:t>場所：</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p>
          <a:p>
            <a:pPr>
              <a:lnSpc>
                <a:spcPct val="150000"/>
              </a:lnSpc>
            </a:pPr>
            <a:r>
              <a:rPr lang="ja-JP" altLang="en-US" sz="900" dirty="0">
                <a:latin typeface="メイリオ" panose="020B0604030504040204" pitchFamily="50" charset="-128"/>
                <a:ea typeface="メイリオ" panose="020B0604030504040204" pitchFamily="50" charset="-128"/>
              </a:rPr>
              <a:t>降車</a:t>
            </a:r>
            <a:r>
              <a:rPr lang="ja-JP" altLang="en-US" sz="900" dirty="0" smtClean="0">
                <a:latin typeface="メイリオ" panose="020B0604030504040204" pitchFamily="50" charset="-128"/>
                <a:ea typeface="メイリオ" panose="020B0604030504040204" pitchFamily="50" charset="-128"/>
              </a:rPr>
              <a:t>場所：</a:t>
            </a:r>
            <a:r>
              <a:rPr lang="ja-JP" altLang="en-US" sz="900" dirty="0">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　　 ～</a:t>
            </a:r>
          </a:p>
          <a:p>
            <a:pPr>
              <a:lnSpc>
                <a:spcPct val="150000"/>
              </a:lnSpc>
            </a:pPr>
            <a:r>
              <a:rPr lang="ja-JP" altLang="en-US" sz="900" dirty="0" smtClean="0">
                <a:latin typeface="メイリオ" panose="020B0604030504040204" pitchFamily="50" charset="-128"/>
                <a:ea typeface="メイリオ" panose="020B0604030504040204" pitchFamily="50" charset="-128"/>
              </a:rPr>
              <a:t>退会者：　　　　含める　　　含めない</a:t>
            </a:r>
            <a:endParaRPr lang="ja-JP" altLang="en-US" sz="900" dirty="0">
              <a:latin typeface="メイリオ" panose="020B0604030504040204" pitchFamily="50" charset="-128"/>
              <a:ea typeface="メイリオ" panose="020B0604030504040204" pitchFamily="50" charset="-128"/>
            </a:endParaRPr>
          </a:p>
        </p:txBody>
      </p:sp>
      <p:sp>
        <p:nvSpPr>
          <p:cNvPr id="106" name="フローチャート : せん孔テープ 105"/>
          <p:cNvSpPr/>
          <p:nvPr/>
        </p:nvSpPr>
        <p:spPr>
          <a:xfrm>
            <a:off x="153628" y="6188297"/>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フローチャート : せん孔テープ 106"/>
          <p:cNvSpPr/>
          <p:nvPr/>
        </p:nvSpPr>
        <p:spPr>
          <a:xfrm>
            <a:off x="4685662" y="702643"/>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3" name="正方形/長方形 112"/>
          <p:cNvSpPr/>
          <p:nvPr/>
        </p:nvSpPr>
        <p:spPr>
          <a:xfrm>
            <a:off x="1258244" y="2771753"/>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4" name="正方形/長方形 113"/>
          <p:cNvSpPr/>
          <p:nvPr/>
        </p:nvSpPr>
        <p:spPr>
          <a:xfrm>
            <a:off x="1256896" y="2996981"/>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正方形/長方形 115"/>
          <p:cNvSpPr/>
          <p:nvPr/>
        </p:nvSpPr>
        <p:spPr>
          <a:xfrm>
            <a:off x="1255548" y="3586349"/>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7" name="正方形/長方形 116"/>
          <p:cNvSpPr/>
          <p:nvPr/>
        </p:nvSpPr>
        <p:spPr>
          <a:xfrm>
            <a:off x="1254200" y="3803485"/>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正方形/長方形 117"/>
          <p:cNvSpPr/>
          <p:nvPr/>
        </p:nvSpPr>
        <p:spPr>
          <a:xfrm>
            <a:off x="1252852" y="4012529"/>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9" name="正方形/長方形 118"/>
          <p:cNvSpPr/>
          <p:nvPr/>
        </p:nvSpPr>
        <p:spPr>
          <a:xfrm>
            <a:off x="1252852" y="4239105"/>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正方形/長方形 119"/>
          <p:cNvSpPr/>
          <p:nvPr/>
        </p:nvSpPr>
        <p:spPr>
          <a:xfrm>
            <a:off x="1251504" y="4448149"/>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1" name="正方形/長方形 120"/>
          <p:cNvSpPr/>
          <p:nvPr/>
        </p:nvSpPr>
        <p:spPr>
          <a:xfrm>
            <a:off x="2620676" y="2796029"/>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正方形/長方形 121"/>
          <p:cNvSpPr/>
          <p:nvPr/>
        </p:nvSpPr>
        <p:spPr>
          <a:xfrm>
            <a:off x="3102187" y="279142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3" name="正方形/長方形 122"/>
          <p:cNvSpPr/>
          <p:nvPr/>
        </p:nvSpPr>
        <p:spPr>
          <a:xfrm>
            <a:off x="3434913" y="279372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5" name="正方形/長方形 124"/>
          <p:cNvSpPr/>
          <p:nvPr/>
        </p:nvSpPr>
        <p:spPr>
          <a:xfrm>
            <a:off x="2619328" y="2996981"/>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6" name="正方形/長方形 125"/>
          <p:cNvSpPr/>
          <p:nvPr/>
        </p:nvSpPr>
        <p:spPr>
          <a:xfrm>
            <a:off x="3100839" y="299238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7" name="正方形/長方形 126"/>
          <p:cNvSpPr/>
          <p:nvPr/>
        </p:nvSpPr>
        <p:spPr>
          <a:xfrm>
            <a:off x="3433565" y="299468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8" name="正方形/長方形 127"/>
          <p:cNvSpPr/>
          <p:nvPr/>
        </p:nvSpPr>
        <p:spPr>
          <a:xfrm>
            <a:off x="2612584" y="3590094"/>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9" name="正方形/長方形 128"/>
          <p:cNvSpPr/>
          <p:nvPr/>
        </p:nvSpPr>
        <p:spPr>
          <a:xfrm>
            <a:off x="3102187" y="3585494"/>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0" name="正方形/長方形 129"/>
          <p:cNvSpPr/>
          <p:nvPr/>
        </p:nvSpPr>
        <p:spPr>
          <a:xfrm>
            <a:off x="3434913" y="3587794"/>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1" name="正方形/長方形 130"/>
          <p:cNvSpPr/>
          <p:nvPr/>
        </p:nvSpPr>
        <p:spPr>
          <a:xfrm>
            <a:off x="2619328" y="3791046"/>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2" name="正方形/長方形 131"/>
          <p:cNvSpPr/>
          <p:nvPr/>
        </p:nvSpPr>
        <p:spPr>
          <a:xfrm>
            <a:off x="3100839" y="378644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3" name="正方形/長方形 132"/>
          <p:cNvSpPr/>
          <p:nvPr/>
        </p:nvSpPr>
        <p:spPr>
          <a:xfrm>
            <a:off x="3433565" y="378874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4" name="正方形/長方形 133"/>
          <p:cNvSpPr/>
          <p:nvPr/>
        </p:nvSpPr>
        <p:spPr>
          <a:xfrm>
            <a:off x="2619328" y="4028956"/>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5" name="正方形/長方形 134"/>
          <p:cNvSpPr/>
          <p:nvPr/>
        </p:nvSpPr>
        <p:spPr>
          <a:xfrm>
            <a:off x="3100839" y="402435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6" name="正方形/長方形 135"/>
          <p:cNvSpPr/>
          <p:nvPr/>
        </p:nvSpPr>
        <p:spPr>
          <a:xfrm>
            <a:off x="3433565" y="402665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7" name="正方形/長方形 136"/>
          <p:cNvSpPr/>
          <p:nvPr/>
        </p:nvSpPr>
        <p:spPr>
          <a:xfrm>
            <a:off x="2617980" y="4229908"/>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8" name="正方形/長方形 137"/>
          <p:cNvSpPr/>
          <p:nvPr/>
        </p:nvSpPr>
        <p:spPr>
          <a:xfrm>
            <a:off x="3099491" y="422530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9" name="正方形/長方形 138"/>
          <p:cNvSpPr/>
          <p:nvPr/>
        </p:nvSpPr>
        <p:spPr>
          <a:xfrm>
            <a:off x="3432217" y="422760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0" name="正方形/長方形 139"/>
          <p:cNvSpPr/>
          <p:nvPr/>
        </p:nvSpPr>
        <p:spPr>
          <a:xfrm>
            <a:off x="2609336" y="4456209"/>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1" name="正方形/長方形 140"/>
          <p:cNvSpPr/>
          <p:nvPr/>
        </p:nvSpPr>
        <p:spPr>
          <a:xfrm>
            <a:off x="3090847" y="445160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正方形/長方形 141"/>
          <p:cNvSpPr/>
          <p:nvPr/>
        </p:nvSpPr>
        <p:spPr>
          <a:xfrm>
            <a:off x="3423573" y="445390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6" name="正方形/長方形 145"/>
          <p:cNvSpPr/>
          <p:nvPr/>
        </p:nvSpPr>
        <p:spPr>
          <a:xfrm>
            <a:off x="1255947" y="4667421"/>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7" name="正方形/長方形 146"/>
          <p:cNvSpPr/>
          <p:nvPr/>
        </p:nvSpPr>
        <p:spPr>
          <a:xfrm>
            <a:off x="1951137" y="4658224"/>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正方形/長方形 147"/>
          <p:cNvSpPr/>
          <p:nvPr/>
        </p:nvSpPr>
        <p:spPr>
          <a:xfrm>
            <a:off x="2612628" y="4658224"/>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9" name="正方形/長方形 148"/>
          <p:cNvSpPr/>
          <p:nvPr/>
        </p:nvSpPr>
        <p:spPr>
          <a:xfrm>
            <a:off x="3094139" y="4653624"/>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正方形/長方形 149"/>
          <p:cNvSpPr/>
          <p:nvPr/>
        </p:nvSpPr>
        <p:spPr>
          <a:xfrm>
            <a:off x="3426865" y="4655924"/>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3" name="正方形/長方形 152"/>
          <p:cNvSpPr/>
          <p:nvPr/>
        </p:nvSpPr>
        <p:spPr>
          <a:xfrm>
            <a:off x="1249400" y="3184462"/>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4" name="正方形/長方形 153"/>
          <p:cNvSpPr/>
          <p:nvPr/>
        </p:nvSpPr>
        <p:spPr>
          <a:xfrm>
            <a:off x="1256144" y="3393506"/>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5" name="正方形/長方形 154"/>
          <p:cNvSpPr/>
          <p:nvPr/>
        </p:nvSpPr>
        <p:spPr>
          <a:xfrm>
            <a:off x="2611832" y="3208738"/>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6" name="正方形/長方形 155"/>
          <p:cNvSpPr/>
          <p:nvPr/>
        </p:nvSpPr>
        <p:spPr>
          <a:xfrm>
            <a:off x="3093343" y="320413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7" name="正方形/長方形 156"/>
          <p:cNvSpPr/>
          <p:nvPr/>
        </p:nvSpPr>
        <p:spPr>
          <a:xfrm>
            <a:off x="3426069" y="320643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8" name="正方形/長方形 157"/>
          <p:cNvSpPr/>
          <p:nvPr/>
        </p:nvSpPr>
        <p:spPr>
          <a:xfrm>
            <a:off x="2618576" y="3393506"/>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9" name="正方形/長方形 158"/>
          <p:cNvSpPr/>
          <p:nvPr/>
        </p:nvSpPr>
        <p:spPr>
          <a:xfrm>
            <a:off x="3100087" y="338890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0" name="正方形/長方形 159"/>
          <p:cNvSpPr/>
          <p:nvPr/>
        </p:nvSpPr>
        <p:spPr>
          <a:xfrm>
            <a:off x="3432813" y="339120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1" name="正方形/長方形 160"/>
          <p:cNvSpPr/>
          <p:nvPr/>
        </p:nvSpPr>
        <p:spPr>
          <a:xfrm>
            <a:off x="1242064" y="4867585"/>
            <a:ext cx="1227964"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2" name="正方形/長方形 161"/>
          <p:cNvSpPr/>
          <p:nvPr/>
        </p:nvSpPr>
        <p:spPr>
          <a:xfrm>
            <a:off x="2599896" y="4875645"/>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3" name="正方形/長方形 162"/>
          <p:cNvSpPr/>
          <p:nvPr/>
        </p:nvSpPr>
        <p:spPr>
          <a:xfrm>
            <a:off x="3081407" y="4871045"/>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4" name="正方形/長方形 163"/>
          <p:cNvSpPr/>
          <p:nvPr/>
        </p:nvSpPr>
        <p:spPr>
          <a:xfrm>
            <a:off x="3414133" y="4873345"/>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5" name="正方形/長方形 164"/>
          <p:cNvSpPr/>
          <p:nvPr/>
        </p:nvSpPr>
        <p:spPr>
          <a:xfrm>
            <a:off x="1240038" y="5061466"/>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6" name="正方形/長方形 165"/>
          <p:cNvSpPr/>
          <p:nvPr/>
        </p:nvSpPr>
        <p:spPr>
          <a:xfrm>
            <a:off x="1935228" y="5052269"/>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7" name="正方形/長方形 166"/>
          <p:cNvSpPr/>
          <p:nvPr/>
        </p:nvSpPr>
        <p:spPr>
          <a:xfrm>
            <a:off x="2596719" y="5052269"/>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8" name="正方形/長方形 167"/>
          <p:cNvSpPr/>
          <p:nvPr/>
        </p:nvSpPr>
        <p:spPr>
          <a:xfrm>
            <a:off x="3078230" y="504766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9" name="正方形/長方形 168"/>
          <p:cNvSpPr/>
          <p:nvPr/>
        </p:nvSpPr>
        <p:spPr>
          <a:xfrm>
            <a:off x="3410956" y="504996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0" name="正方形/長方形 169"/>
          <p:cNvSpPr/>
          <p:nvPr/>
        </p:nvSpPr>
        <p:spPr>
          <a:xfrm>
            <a:off x="1238690" y="5262418"/>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1" name="正方形/長方形 170"/>
          <p:cNvSpPr/>
          <p:nvPr/>
        </p:nvSpPr>
        <p:spPr>
          <a:xfrm>
            <a:off x="1933880" y="5253221"/>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2" name="正方形/長方形 171"/>
          <p:cNvSpPr/>
          <p:nvPr/>
        </p:nvSpPr>
        <p:spPr>
          <a:xfrm>
            <a:off x="2595371" y="5253221"/>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3" name="正方形/長方形 172"/>
          <p:cNvSpPr/>
          <p:nvPr/>
        </p:nvSpPr>
        <p:spPr>
          <a:xfrm>
            <a:off x="3076882" y="524862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4" name="正方形/長方形 173"/>
          <p:cNvSpPr/>
          <p:nvPr/>
        </p:nvSpPr>
        <p:spPr>
          <a:xfrm>
            <a:off x="3409608" y="525092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5" name="正方形/長方形 174"/>
          <p:cNvSpPr/>
          <p:nvPr/>
        </p:nvSpPr>
        <p:spPr>
          <a:xfrm>
            <a:off x="1236619" y="5462626"/>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6" name="正方形/長方形 175"/>
          <p:cNvSpPr/>
          <p:nvPr/>
        </p:nvSpPr>
        <p:spPr>
          <a:xfrm>
            <a:off x="1931809" y="5453429"/>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7" name="正方形/長方形 176"/>
          <p:cNvSpPr/>
          <p:nvPr/>
        </p:nvSpPr>
        <p:spPr>
          <a:xfrm>
            <a:off x="2593300" y="5453429"/>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正方形/長方形 177"/>
          <p:cNvSpPr/>
          <p:nvPr/>
        </p:nvSpPr>
        <p:spPr>
          <a:xfrm>
            <a:off x="3074811" y="544882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9" name="正方形/長方形 178"/>
          <p:cNvSpPr/>
          <p:nvPr/>
        </p:nvSpPr>
        <p:spPr>
          <a:xfrm>
            <a:off x="3407537" y="5451129"/>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正方形/長方形 179"/>
          <p:cNvSpPr/>
          <p:nvPr/>
        </p:nvSpPr>
        <p:spPr>
          <a:xfrm>
            <a:off x="1235271" y="5663578"/>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1" name="正方形/長方形 180"/>
          <p:cNvSpPr/>
          <p:nvPr/>
        </p:nvSpPr>
        <p:spPr>
          <a:xfrm>
            <a:off x="1930461" y="5654381"/>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正方形/長方形 181"/>
          <p:cNvSpPr/>
          <p:nvPr/>
        </p:nvSpPr>
        <p:spPr>
          <a:xfrm>
            <a:off x="2591952" y="5654381"/>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3" name="正方形/長方形 182"/>
          <p:cNvSpPr/>
          <p:nvPr/>
        </p:nvSpPr>
        <p:spPr>
          <a:xfrm>
            <a:off x="3073463" y="564978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正方形/長方形 183"/>
          <p:cNvSpPr/>
          <p:nvPr/>
        </p:nvSpPr>
        <p:spPr>
          <a:xfrm>
            <a:off x="3406189" y="5652081"/>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5" name="正方形/長方形 184"/>
          <p:cNvSpPr/>
          <p:nvPr/>
        </p:nvSpPr>
        <p:spPr>
          <a:xfrm>
            <a:off x="5791377" y="1017793"/>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6" name="正方形/長方形 185"/>
          <p:cNvSpPr/>
          <p:nvPr/>
        </p:nvSpPr>
        <p:spPr>
          <a:xfrm>
            <a:off x="6486567" y="1008596"/>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7" name="正方形/長方形 186"/>
          <p:cNvSpPr/>
          <p:nvPr/>
        </p:nvSpPr>
        <p:spPr>
          <a:xfrm>
            <a:off x="7148058" y="1008596"/>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8" name="正方形/長方形 187"/>
          <p:cNvSpPr/>
          <p:nvPr/>
        </p:nvSpPr>
        <p:spPr>
          <a:xfrm>
            <a:off x="7629569" y="100399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9" name="正方形/長方形 188"/>
          <p:cNvSpPr/>
          <p:nvPr/>
        </p:nvSpPr>
        <p:spPr>
          <a:xfrm>
            <a:off x="7962295" y="1006296"/>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0" name="正方形/長方形 189"/>
          <p:cNvSpPr/>
          <p:nvPr/>
        </p:nvSpPr>
        <p:spPr>
          <a:xfrm>
            <a:off x="5790029" y="1218745"/>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正方形/長方形 190"/>
          <p:cNvSpPr/>
          <p:nvPr/>
        </p:nvSpPr>
        <p:spPr>
          <a:xfrm>
            <a:off x="6485219" y="1209548"/>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2" name="正方形/長方形 191"/>
          <p:cNvSpPr/>
          <p:nvPr/>
        </p:nvSpPr>
        <p:spPr>
          <a:xfrm>
            <a:off x="7146710" y="1209548"/>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正方形/長方形 192"/>
          <p:cNvSpPr/>
          <p:nvPr/>
        </p:nvSpPr>
        <p:spPr>
          <a:xfrm>
            <a:off x="7628221" y="120494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4" name="正方形/長方形 193"/>
          <p:cNvSpPr/>
          <p:nvPr/>
        </p:nvSpPr>
        <p:spPr>
          <a:xfrm>
            <a:off x="7960947" y="1207248"/>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正方形/長方形 194"/>
          <p:cNvSpPr/>
          <p:nvPr/>
        </p:nvSpPr>
        <p:spPr>
          <a:xfrm>
            <a:off x="5791376" y="1431334"/>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6" name="正方形/長方形 195"/>
          <p:cNvSpPr/>
          <p:nvPr/>
        </p:nvSpPr>
        <p:spPr>
          <a:xfrm>
            <a:off x="6486566" y="1422137"/>
            <a:ext cx="527023" cy="13400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正方形/長方形 196"/>
          <p:cNvSpPr/>
          <p:nvPr/>
        </p:nvSpPr>
        <p:spPr>
          <a:xfrm>
            <a:off x="7148057" y="1422137"/>
            <a:ext cx="360641" cy="14320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8" name="正方形/長方形 197"/>
          <p:cNvSpPr/>
          <p:nvPr/>
        </p:nvSpPr>
        <p:spPr>
          <a:xfrm>
            <a:off x="7629568" y="1417537"/>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9" name="正方形/長方形 198"/>
          <p:cNvSpPr/>
          <p:nvPr/>
        </p:nvSpPr>
        <p:spPr>
          <a:xfrm>
            <a:off x="7962294" y="1419837"/>
            <a:ext cx="180320" cy="14780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06" name="グループ化 205"/>
          <p:cNvGrpSpPr/>
          <p:nvPr/>
        </p:nvGrpSpPr>
        <p:grpSpPr>
          <a:xfrm>
            <a:off x="5813105" y="1617044"/>
            <a:ext cx="137404" cy="137404"/>
            <a:chOff x="5467350" y="1732315"/>
            <a:chExt cx="556068" cy="556068"/>
          </a:xfrm>
        </p:grpSpPr>
        <p:sp>
          <p:nvSpPr>
            <p:cNvPr id="207" name="円/楕円 206"/>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円/楕円 207"/>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0" name="円/楕円 209"/>
          <p:cNvSpPr/>
          <p:nvPr/>
        </p:nvSpPr>
        <p:spPr>
          <a:xfrm>
            <a:off x="6477139" y="1622964"/>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410408" y="2031249"/>
            <a:ext cx="954107"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絞り込み検索</a:t>
            </a:r>
            <a:endParaRPr lang="ja-JP" altLang="en-US" sz="1000" b="1"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546795" y="2278270"/>
            <a:ext cx="1186581" cy="4449908"/>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44" name="正方形/長方形 143"/>
          <p:cNvSpPr/>
          <p:nvPr/>
        </p:nvSpPr>
        <p:spPr>
          <a:xfrm>
            <a:off x="3342423" y="1967633"/>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145" name="正方形/長方形 144"/>
          <p:cNvSpPr/>
          <p:nvPr/>
        </p:nvSpPr>
        <p:spPr>
          <a:xfrm>
            <a:off x="7063892" y="613433"/>
            <a:ext cx="1186581" cy="1072313"/>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51" name="正方形/長方形 150"/>
          <p:cNvSpPr/>
          <p:nvPr/>
        </p:nvSpPr>
        <p:spPr>
          <a:xfrm>
            <a:off x="8250078" y="1281356"/>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Tree>
    <p:extLst>
      <p:ext uri="{BB962C8B-B14F-4D97-AF65-F5344CB8AC3E}">
        <p14:creationId xmlns:p14="http://schemas.microsoft.com/office/powerpoint/2010/main" val="1119644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27</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130355" y="587834"/>
            <a:ext cx="133882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■会員詳細</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正方形/長方形 130"/>
          <p:cNvSpPr/>
          <p:nvPr/>
        </p:nvSpPr>
        <p:spPr>
          <a:xfrm>
            <a:off x="326617" y="991881"/>
            <a:ext cx="3499946" cy="543336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66" name="正方形/長方形 165"/>
          <p:cNvSpPr/>
          <p:nvPr/>
        </p:nvSpPr>
        <p:spPr>
          <a:xfrm>
            <a:off x="330407" y="994504"/>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sp>
        <p:nvSpPr>
          <p:cNvPr id="168" name="正方形/長方形 167"/>
          <p:cNvSpPr/>
          <p:nvPr/>
        </p:nvSpPr>
        <p:spPr>
          <a:xfrm>
            <a:off x="3001640" y="1048015"/>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169"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9" y="1009805"/>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70" name="正方形/長方形 169"/>
          <p:cNvSpPr/>
          <p:nvPr/>
        </p:nvSpPr>
        <p:spPr>
          <a:xfrm>
            <a:off x="764146" y="1023734"/>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1" name="正方形/長方形 170"/>
          <p:cNvSpPr/>
          <p:nvPr/>
        </p:nvSpPr>
        <p:spPr>
          <a:xfrm>
            <a:off x="2507435" y="1023720"/>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77" name="正方形/長方形 176"/>
          <p:cNvSpPr/>
          <p:nvPr/>
        </p:nvSpPr>
        <p:spPr>
          <a:xfrm>
            <a:off x="390410" y="1538043"/>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基本</a:t>
            </a:r>
            <a:r>
              <a:rPr lang="ja-JP" altLang="en-US" sz="900" b="1" dirty="0">
                <a:latin typeface="メイリオ" panose="020B0604030504040204" pitchFamily="50" charset="-128"/>
                <a:ea typeface="メイリオ" panose="020B0604030504040204" pitchFamily="50" charset="-128"/>
              </a:rPr>
              <a:t>契約</a:t>
            </a:r>
            <a:r>
              <a:rPr lang="ja-JP" altLang="en-US" sz="900" b="1" dirty="0" smtClean="0">
                <a:latin typeface="メイリオ" panose="020B0604030504040204" pitchFamily="50" charset="-128"/>
                <a:ea typeface="メイリオ" panose="020B0604030504040204" pitchFamily="50" charset="-128"/>
              </a:rPr>
              <a:t>情報</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53" name="表 52"/>
          <p:cNvGraphicFramePr>
            <a:graphicFrameLocks noGrp="1"/>
          </p:cNvGraphicFramePr>
          <p:nvPr>
            <p:extLst>
              <p:ext uri="{D42A27DB-BD31-4B8C-83A1-F6EECF244321}">
                <p14:modId xmlns:p14="http://schemas.microsoft.com/office/powerpoint/2010/main" val="2361888661"/>
              </p:ext>
            </p:extLst>
          </p:nvPr>
        </p:nvGraphicFramePr>
        <p:xfrm>
          <a:off x="500389" y="2180649"/>
          <a:ext cx="3140277" cy="1198200"/>
        </p:xfrm>
        <a:graphic>
          <a:graphicData uri="http://schemas.openxmlformats.org/drawingml/2006/table">
            <a:tbl>
              <a:tblPr firstRow="1" bandRow="1">
                <a:tableStyleId>{5C22544A-7EE6-4342-B048-85BDC9FD1C3A}</a:tableStyleId>
              </a:tblPr>
              <a:tblGrid>
                <a:gridCol w="556065"/>
                <a:gridCol w="981075"/>
                <a:gridCol w="619125"/>
                <a:gridCol w="984012"/>
              </a:tblGrid>
              <a:tr h="0">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氏名</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a:t>
                      </a:r>
                      <a:r>
                        <a:rPr kumimoji="1" lang="ja-JP" altLang="en-US" sz="900" b="1" baseline="0" dirty="0" smtClean="0">
                          <a:solidFill>
                            <a:schemeClr val="tx1"/>
                          </a:solidFill>
                          <a:latin typeface="メイリオ" panose="020B0604030504040204" pitchFamily="50" charset="-128"/>
                          <a:ea typeface="メイリオ" panose="020B0604030504040204" pitchFamily="50" charset="-128"/>
                        </a:rPr>
                        <a:t> </a:t>
                      </a:r>
                      <a:r>
                        <a:rPr kumimoji="1" lang="ja-JP" altLang="en-US" sz="900" b="1" dirty="0" smtClean="0">
                          <a:solidFill>
                            <a:schemeClr val="tx1"/>
                          </a:solidFill>
                          <a:latin typeface="メイリオ" panose="020B0604030504040204" pitchFamily="50" charset="-128"/>
                          <a:ea typeface="メイリオ" panose="020B0604030504040204" pitchFamily="50" charset="-128"/>
                        </a:rPr>
                        <a:t>太郎</a:t>
                      </a:r>
                      <a:endParaRPr kumimoji="1" lang="ja-JP" altLang="en-US" sz="900" b="1"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会員番号</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XXXXXXXX</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コース</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JC</a:t>
                      </a:r>
                      <a:r>
                        <a:rPr kumimoji="1" lang="ja-JP" altLang="en-US" sz="800" b="0" dirty="0" smtClean="0">
                          <a:solidFill>
                            <a:schemeClr val="tx1"/>
                          </a:solidFill>
                          <a:latin typeface="メイリオ" panose="020B0604030504040204" pitchFamily="50" charset="-128"/>
                          <a:ea typeface="メイリオ" panose="020B0604030504040204" pitchFamily="50" charset="-128"/>
                        </a:rPr>
                        <a:t>木　</a:t>
                      </a:r>
                      <a:r>
                        <a:rPr kumimoji="1" lang="en-US" altLang="ja-JP" sz="800" b="0" dirty="0" smtClean="0">
                          <a:solidFill>
                            <a:schemeClr val="tx1"/>
                          </a:solidFill>
                          <a:latin typeface="メイリオ" panose="020B0604030504040204" pitchFamily="50" charset="-128"/>
                          <a:ea typeface="メイリオ" panose="020B0604030504040204" pitchFamily="50" charset="-128"/>
                        </a:rPr>
                        <a:t>JC</a:t>
                      </a:r>
                      <a:r>
                        <a:rPr kumimoji="1" lang="ja-JP" altLang="en-US" sz="800" b="0" dirty="0" smtClean="0">
                          <a:solidFill>
                            <a:schemeClr val="tx1"/>
                          </a:solidFill>
                          <a:latin typeface="メイリオ" panose="020B0604030504040204" pitchFamily="50" charset="-128"/>
                          <a:ea typeface="メイリオ" panose="020B0604030504040204" pitchFamily="50" charset="-128"/>
                        </a:rPr>
                        <a:t>金</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級</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7</a:t>
                      </a:r>
                      <a:r>
                        <a:rPr kumimoji="1" lang="ja-JP" altLang="en-US" sz="800" b="0" dirty="0" smtClean="0">
                          <a:solidFill>
                            <a:schemeClr val="tx1"/>
                          </a:solidFill>
                          <a:latin typeface="メイリオ" panose="020B0604030504040204" pitchFamily="50" charset="-128"/>
                          <a:ea typeface="メイリオ" panose="020B0604030504040204" pitchFamily="50" charset="-128"/>
                        </a:rPr>
                        <a:t>級</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指導開始日</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en-US" altLang="ja-JP" sz="700" b="0" dirty="0" smtClean="0">
                          <a:latin typeface="メイリオ" panose="020B0604030504040204" pitchFamily="50" charset="-128"/>
                          <a:ea typeface="メイリオ" panose="020B0604030504040204" pitchFamily="50" charset="-128"/>
                        </a:rPr>
                        <a:t>XXXX</a:t>
                      </a:r>
                      <a:r>
                        <a:rPr lang="ja-JP" altLang="en-US" sz="700" b="0" dirty="0" smtClean="0">
                          <a:latin typeface="メイリオ" panose="020B0604030504040204" pitchFamily="50" charset="-128"/>
                          <a:ea typeface="メイリオ" panose="020B0604030504040204" pitchFamily="50" charset="-128"/>
                        </a:rPr>
                        <a:t>年</a:t>
                      </a:r>
                      <a:r>
                        <a:rPr lang="en-US" altLang="ja-JP" sz="700" b="0" dirty="0" smtClean="0">
                          <a:latin typeface="メイリオ" panose="020B0604030504040204" pitchFamily="50" charset="-128"/>
                          <a:ea typeface="メイリオ" panose="020B0604030504040204" pitchFamily="50" charset="-128"/>
                        </a:rPr>
                        <a:t>XX</a:t>
                      </a:r>
                      <a:r>
                        <a:rPr lang="ja-JP" altLang="en-US" sz="700" b="0" dirty="0" smtClean="0">
                          <a:latin typeface="メイリオ" panose="020B0604030504040204" pitchFamily="50" charset="-128"/>
                          <a:ea typeface="メイリオ" panose="020B0604030504040204" pitchFamily="50" charset="-128"/>
                        </a:rPr>
                        <a:t>月</a:t>
                      </a:r>
                      <a:r>
                        <a:rPr lang="en-US" altLang="ja-JP" sz="700" b="0" dirty="0" smtClean="0">
                          <a:latin typeface="メイリオ" panose="020B0604030504040204" pitchFamily="50" charset="-128"/>
                          <a:ea typeface="メイリオ" panose="020B0604030504040204" pitchFamily="50" charset="-128"/>
                        </a:rPr>
                        <a:t>XX</a:t>
                      </a:r>
                      <a:r>
                        <a:rPr lang="ja-JP" altLang="en-US" sz="700" b="0" dirty="0" smtClean="0">
                          <a:latin typeface="メイリオ" panose="020B0604030504040204" pitchFamily="50" charset="-128"/>
                          <a:ea typeface="メイリオ" panose="020B0604030504040204" pitchFamily="50" charset="-128"/>
                        </a:rPr>
                        <a:t>日</a:t>
                      </a:r>
                      <a:endParaRPr lang="en-US" altLang="ja-JP" sz="700" b="0"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a:t>
                      </a:r>
                      <a:r>
                        <a:rPr lang="en-US" altLang="ja-JP" sz="700" b="1" dirty="0" smtClean="0">
                          <a:latin typeface="メイリオ" panose="020B0604030504040204" pitchFamily="50" charset="-128"/>
                          <a:ea typeface="メイリオ" panose="020B0604030504040204" pitchFamily="50" charset="-128"/>
                        </a:rPr>
                        <a:t>XX</a:t>
                      </a:r>
                      <a:r>
                        <a:rPr lang="ja-JP" altLang="en-US" sz="700" b="1" dirty="0" smtClean="0">
                          <a:latin typeface="メイリオ" panose="020B0604030504040204" pitchFamily="50" charset="-128"/>
                          <a:ea typeface="メイリオ" panose="020B0604030504040204" pitchFamily="50" charset="-128"/>
                        </a:rPr>
                        <a:t>年</a:t>
                      </a:r>
                      <a:r>
                        <a:rPr lang="en-US" altLang="ja-JP" sz="700" b="1" dirty="0" smtClean="0">
                          <a:latin typeface="メイリオ" panose="020B0604030504040204" pitchFamily="50" charset="-128"/>
                          <a:ea typeface="メイリオ" panose="020B0604030504040204" pitchFamily="50" charset="-128"/>
                        </a:rPr>
                        <a:t>XX</a:t>
                      </a:r>
                      <a:r>
                        <a:rPr lang="ja-JP" altLang="en-US" sz="700" b="1" dirty="0" smtClean="0">
                          <a:latin typeface="メイリオ" panose="020B0604030504040204" pitchFamily="50" charset="-128"/>
                          <a:ea typeface="メイリオ" panose="020B0604030504040204" pitchFamily="50" charset="-128"/>
                        </a:rPr>
                        <a:t>ヶ月）</a:t>
                      </a:r>
                      <a:endParaRPr lang="en-US" altLang="ja-JP" sz="700" b="1" dirty="0" smtClean="0">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700" b="0" dirty="0" smtClean="0">
                          <a:solidFill>
                            <a:schemeClr val="tx1"/>
                          </a:solidFill>
                          <a:latin typeface="メイリオ" panose="020B0604030504040204" pitchFamily="50" charset="-128"/>
                          <a:ea typeface="メイリオ" panose="020B0604030504040204" pitchFamily="50" charset="-128"/>
                        </a:rPr>
                        <a:t>生年月日</a:t>
                      </a: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ja-JP" sz="700" dirty="0" smtClean="0">
                          <a:latin typeface="メイリオ" panose="020B0604030504040204" pitchFamily="50" charset="-128"/>
                          <a:ea typeface="メイリオ" panose="020B0604030504040204" pitchFamily="50" charset="-128"/>
                        </a:rPr>
                        <a:t>XXXX</a:t>
                      </a:r>
                      <a:r>
                        <a:rPr lang="ja-JP" altLang="en-US" sz="700" dirty="0" smtClean="0">
                          <a:latin typeface="メイリオ" panose="020B0604030504040204" pitchFamily="50" charset="-128"/>
                          <a:ea typeface="メイリオ" panose="020B0604030504040204" pitchFamily="50" charset="-128"/>
                        </a:rPr>
                        <a:t>年</a:t>
                      </a:r>
                      <a:r>
                        <a:rPr lang="en-US" altLang="ja-JP" sz="700" dirty="0" smtClean="0">
                          <a:latin typeface="メイリオ" panose="020B0604030504040204" pitchFamily="50" charset="-128"/>
                          <a:ea typeface="メイリオ" panose="020B0604030504040204" pitchFamily="50" charset="-128"/>
                        </a:rPr>
                        <a:t>XX</a:t>
                      </a:r>
                      <a:r>
                        <a:rPr lang="ja-JP" altLang="en-US" sz="700" dirty="0" smtClean="0">
                          <a:latin typeface="メイリオ" panose="020B0604030504040204" pitchFamily="50" charset="-128"/>
                          <a:ea typeface="メイリオ" panose="020B0604030504040204" pitchFamily="50" charset="-128"/>
                        </a:rPr>
                        <a:t>月</a:t>
                      </a:r>
                      <a:r>
                        <a:rPr lang="en-US" altLang="ja-JP" sz="700" dirty="0" smtClean="0">
                          <a:latin typeface="メイリオ" panose="020B0604030504040204" pitchFamily="50" charset="-128"/>
                          <a:ea typeface="メイリオ" panose="020B0604030504040204" pitchFamily="50" charset="-128"/>
                        </a:rPr>
                        <a:t>XX</a:t>
                      </a:r>
                      <a:r>
                        <a:rPr lang="ja-JP" altLang="en-US" sz="700" dirty="0" smtClean="0">
                          <a:latin typeface="メイリオ" panose="020B0604030504040204" pitchFamily="50" charset="-128"/>
                          <a:ea typeface="メイリオ" panose="020B0604030504040204" pitchFamily="50" charset="-128"/>
                        </a:rPr>
                        <a:t>日</a:t>
                      </a:r>
                      <a:endParaRPr lang="en-US" altLang="ja-JP" sz="700" dirty="0" smtClean="0">
                        <a:latin typeface="メイリオ" panose="020B0604030504040204" pitchFamily="50" charset="-128"/>
                        <a:ea typeface="メイリオ" panose="020B0604030504040204" pitchFamily="50" charset="-128"/>
                      </a:endParaRPr>
                    </a:p>
                    <a:p>
                      <a:pPr marL="0" marR="0" indent="0" algn="ctr" defTabSz="457200" rtl="0" eaLnBrk="1" fontAlgn="auto" latinLnBrk="0" hangingPunct="1">
                        <a:lnSpc>
                          <a:spcPct val="100000"/>
                        </a:lnSpc>
                        <a:spcBef>
                          <a:spcPts val="0"/>
                        </a:spcBef>
                        <a:spcAft>
                          <a:spcPts val="0"/>
                        </a:spcAft>
                        <a:buClrTx/>
                        <a:buSzTx/>
                        <a:buFontTx/>
                        <a:buNone/>
                        <a:tabLst/>
                        <a:defRPr/>
                      </a:pPr>
                      <a:r>
                        <a:rPr lang="ja-JP" altLang="en-US" sz="700" b="1" dirty="0" smtClean="0">
                          <a:latin typeface="メイリオ" panose="020B0604030504040204" pitchFamily="50" charset="-128"/>
                          <a:ea typeface="メイリオ" panose="020B0604030504040204" pitchFamily="50" charset="-128"/>
                        </a:rPr>
                        <a:t>（</a:t>
                      </a:r>
                      <a:r>
                        <a:rPr lang="en-US" altLang="ja-JP" sz="700" b="1" dirty="0" smtClean="0">
                          <a:latin typeface="メイリオ" panose="020B0604030504040204" pitchFamily="50" charset="-128"/>
                          <a:ea typeface="メイリオ" panose="020B0604030504040204" pitchFamily="50" charset="-128"/>
                        </a:rPr>
                        <a:t>9</a:t>
                      </a:r>
                      <a:r>
                        <a:rPr lang="ja-JP" altLang="en-US" sz="700" b="1" dirty="0" smtClean="0">
                          <a:latin typeface="メイリオ" panose="020B0604030504040204" pitchFamily="50" charset="-128"/>
                          <a:ea typeface="メイリオ" panose="020B0604030504040204" pitchFamily="50" charset="-128"/>
                        </a:rPr>
                        <a:t>歳）</a:t>
                      </a:r>
                      <a:endParaRPr lang="en-US" altLang="ja-JP" sz="700" b="1" dirty="0" smtClean="0">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健康管理</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連絡事項</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gridSpan="3">
                  <a:txBody>
                    <a:bodyPr/>
                    <a:lstStyle/>
                    <a:p>
                      <a:pPr algn="l"/>
                      <a:r>
                        <a:rPr lang="ja-JP" altLang="en-US" sz="700" b="1" dirty="0" smtClean="0">
                          <a:solidFill>
                            <a:srgbClr val="FF0000"/>
                          </a:solidFill>
                          <a:latin typeface="メイリオ" panose="020B0604030504040204" pitchFamily="50" charset="-128"/>
                          <a:ea typeface="メイリオ" panose="020B0604030504040204" pitchFamily="50" charset="-128"/>
                        </a:rPr>
                        <a:t>　皮膚が弱いのでシャワー念入り</a:t>
                      </a:r>
                      <a:endParaRPr lang="en-US" altLang="ja-JP" sz="700" b="1" dirty="0" smtClean="0">
                        <a:solidFill>
                          <a:srgbClr val="FF0000"/>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7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500" b="1" dirty="0" smtClean="0">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メモ</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特記事項</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gridSpan="3">
                  <a:txBody>
                    <a:bodyPr/>
                    <a:lstStyle/>
                    <a:p>
                      <a:pPr algn="l"/>
                      <a:r>
                        <a:rPr lang="ja-JP" altLang="en-US" sz="700" b="1" dirty="0" smtClean="0">
                          <a:solidFill>
                            <a:srgbClr val="FF0000"/>
                          </a:solidFill>
                          <a:latin typeface="メイリオ" panose="020B0604030504040204" pitchFamily="50" charset="-128"/>
                          <a:ea typeface="メイリオ" panose="020B0604030504040204" pitchFamily="50" charset="-128"/>
                        </a:rPr>
                        <a:t>　メモ・特記事項</a:t>
                      </a:r>
                      <a:endParaRPr lang="en-US" altLang="ja-JP" sz="700" b="1" dirty="0" smtClean="0">
                        <a:solidFill>
                          <a:srgbClr val="FF0000"/>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00"/>
                    </a:solidFill>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80" name="正方形/長方形 79"/>
          <p:cNvSpPr/>
          <p:nvPr/>
        </p:nvSpPr>
        <p:spPr>
          <a:xfrm>
            <a:off x="2748228" y="3451390"/>
            <a:ext cx="879187" cy="14232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詳細確認・編集</a:t>
            </a:r>
            <a:endParaRPr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4828607" y="749750"/>
            <a:ext cx="3499946" cy="590224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95" name="正方形/長方形 94"/>
          <p:cNvSpPr/>
          <p:nvPr/>
        </p:nvSpPr>
        <p:spPr>
          <a:xfrm>
            <a:off x="4879700" y="4664813"/>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a:t>
            </a:r>
            <a:r>
              <a:rPr lang="ja-JP" altLang="en-US" sz="900" b="1" dirty="0">
                <a:latin typeface="メイリオ" panose="020B0604030504040204" pitchFamily="50" charset="-128"/>
                <a:ea typeface="メイリオ" panose="020B0604030504040204" pitchFamily="50" charset="-128"/>
              </a:rPr>
              <a:t>成績</a:t>
            </a:r>
            <a:endParaRPr lang="en-US" altLang="ja-JP" sz="900" b="1" dirty="0" smtClean="0">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275401" y="1276478"/>
            <a:ext cx="748923" cy="261610"/>
          </a:xfrm>
          <a:prstGeom prst="rect">
            <a:avLst/>
          </a:prstGeom>
          <a:noFill/>
        </p:spPr>
        <p:txBody>
          <a:bodyPr wrap="none" rtlCol="0">
            <a:spAutoFit/>
          </a:bodyPr>
          <a:lstStyle/>
          <a:p>
            <a:r>
              <a:rPr kumimoji="1" lang="ja-JP" altLang="en-US" sz="1100" b="1" smtClean="0">
                <a:latin typeface="メイリオ" panose="020B0604030504040204" pitchFamily="50" charset="-128"/>
                <a:ea typeface="メイリオ" panose="020B0604030504040204" pitchFamily="50" charset="-128"/>
              </a:rPr>
              <a:t>会員詳細</a:t>
            </a:r>
            <a:endParaRPr kumimoji="1" lang="ja-JP" altLang="en-US" sz="1100" b="1" dirty="0">
              <a:latin typeface="メイリオ" panose="020B0604030504040204" pitchFamily="50" charset="-128"/>
              <a:ea typeface="メイリオ" panose="020B0604030504040204" pitchFamily="50" charset="-128"/>
            </a:endParaRPr>
          </a:p>
        </p:txBody>
      </p:sp>
      <p:graphicFrame>
        <p:nvGraphicFramePr>
          <p:cNvPr id="104" name="表 103"/>
          <p:cNvGraphicFramePr>
            <a:graphicFrameLocks noGrp="1"/>
          </p:cNvGraphicFramePr>
          <p:nvPr>
            <p:extLst>
              <p:ext uri="{D42A27DB-BD31-4B8C-83A1-F6EECF244321}">
                <p14:modId xmlns:p14="http://schemas.microsoft.com/office/powerpoint/2010/main" val="3444869494"/>
              </p:ext>
            </p:extLst>
          </p:nvPr>
        </p:nvGraphicFramePr>
        <p:xfrm>
          <a:off x="4961976" y="5000517"/>
          <a:ext cx="3206625" cy="551280"/>
        </p:xfrm>
        <a:graphic>
          <a:graphicData uri="http://schemas.openxmlformats.org/drawingml/2006/table">
            <a:tbl>
              <a:tblPr firstRow="1" bandRow="1">
                <a:tableStyleId>{5C22544A-7EE6-4342-B048-85BDC9FD1C3A}</a:tableStyleId>
              </a:tblPr>
              <a:tblGrid>
                <a:gridCol w="756299"/>
                <a:gridCol w="1381451"/>
                <a:gridCol w="1068875"/>
              </a:tblGrid>
              <a:tr h="145417">
                <a:tc>
                  <a:txBody>
                    <a:bodyPr/>
                    <a:lstStyle/>
                    <a:p>
                      <a:pPr algn="ctr"/>
                      <a:r>
                        <a:rPr kumimoji="1" lang="ja-JP" altLang="en-US" sz="600" b="1" dirty="0" smtClean="0">
                          <a:solidFill>
                            <a:schemeClr val="tx1"/>
                          </a:solidFill>
                          <a:latin typeface="メイリオ" panose="020B0604030504040204" pitchFamily="50" charset="-128"/>
                          <a:ea typeface="メイリオ" panose="020B0604030504040204" pitchFamily="50" charset="-128"/>
                        </a:rPr>
                        <a:t>組・級</a:t>
                      </a:r>
                      <a:endParaRPr kumimoji="1" lang="ja-JP" altLang="en-US" sz="6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sz="600" b="1" dirty="0" smtClean="0">
                          <a:solidFill>
                            <a:schemeClr val="tx1"/>
                          </a:solidFill>
                          <a:latin typeface="メイリオ" panose="020B0604030504040204" pitchFamily="50" charset="-128"/>
                          <a:ea typeface="メイリオ" panose="020B0604030504040204" pitchFamily="50" charset="-128"/>
                        </a:rPr>
                        <a:t>合格日</a:t>
                      </a:r>
                      <a:endParaRPr kumimoji="1" lang="ja-JP" altLang="en-US" sz="6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sz="600" b="1" dirty="0" smtClean="0">
                          <a:solidFill>
                            <a:schemeClr val="tx1"/>
                          </a:solidFill>
                          <a:latin typeface="メイリオ" panose="020B0604030504040204" pitchFamily="50" charset="-128"/>
                          <a:ea typeface="メイリオ" panose="020B0604030504040204" pitchFamily="50" charset="-128"/>
                        </a:rPr>
                        <a:t>担当</a:t>
                      </a:r>
                      <a:endParaRPr kumimoji="1" lang="ja-JP" altLang="en-US" sz="6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r>
              <a:tr h="145417">
                <a:tc>
                  <a:txBody>
                    <a:bodyPr/>
                    <a:lstStyle/>
                    <a:p>
                      <a:pPr algn="ctr"/>
                      <a:r>
                        <a:rPr lang="en-US" altLang="ja-JP" sz="800" dirty="0" smtClean="0">
                          <a:latin typeface="メイリオ" panose="020B0604030504040204" pitchFamily="50" charset="-128"/>
                          <a:ea typeface="メイリオ" panose="020B0604030504040204" pitchFamily="50" charset="-128"/>
                        </a:rPr>
                        <a:t>8</a:t>
                      </a:r>
                      <a:endParaRPr lang="ja-JP" altLang="en-US" sz="8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altLang="ja-JP" sz="800" b="0" dirty="0" smtClean="0">
                          <a:solidFill>
                            <a:schemeClr val="tx1"/>
                          </a:solidFill>
                          <a:latin typeface="メイリオ" panose="020B0604030504040204" pitchFamily="50" charset="-128"/>
                          <a:ea typeface="メイリオ" panose="020B0604030504040204" pitchFamily="50" charset="-128"/>
                        </a:rPr>
                        <a:t>2017/8/5</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0" dirty="0" smtClean="0">
                          <a:solidFill>
                            <a:schemeClr val="tx1"/>
                          </a:solidFill>
                          <a:latin typeface="メイリオ" panose="020B0604030504040204" pitchFamily="50" charset="-128"/>
                          <a:ea typeface="メイリオ" panose="020B0604030504040204" pitchFamily="50" charset="-128"/>
                        </a:rPr>
                        <a:t>小林</a:t>
                      </a: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a:txBody>
                    <a:bodyPr/>
                    <a:lstStyle/>
                    <a:p>
                      <a:pPr algn="ctr"/>
                      <a:r>
                        <a:rPr lang="en-US" altLang="ja-JP" sz="800" dirty="0" smtClean="0">
                          <a:latin typeface="メイリオ" panose="020B0604030504040204" pitchFamily="50" charset="-128"/>
                          <a:ea typeface="メイリオ" panose="020B0604030504040204" pitchFamily="50" charset="-128"/>
                        </a:rPr>
                        <a:t>7</a:t>
                      </a:r>
                      <a:endParaRPr lang="ja-JP" altLang="en-US" sz="8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altLang="ja-JP" sz="800" b="0" dirty="0" smtClean="0">
                          <a:solidFill>
                            <a:schemeClr val="tx1"/>
                          </a:solidFill>
                          <a:latin typeface="メイリオ" panose="020B0604030504040204" pitchFamily="50" charset="-128"/>
                          <a:ea typeface="メイリオ" panose="020B0604030504040204" pitchFamily="50" charset="-128"/>
                        </a:rPr>
                        <a:t>2017/9/7</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0" dirty="0" smtClean="0">
                          <a:solidFill>
                            <a:schemeClr val="tx1"/>
                          </a:solidFill>
                          <a:latin typeface="メイリオ" panose="020B0604030504040204" pitchFamily="50" charset="-128"/>
                          <a:ea typeface="メイリオ" panose="020B0604030504040204" pitchFamily="50" charset="-128"/>
                        </a:rPr>
                        <a:t>山口</a:t>
                      </a: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2153572080"/>
              </p:ext>
            </p:extLst>
          </p:nvPr>
        </p:nvGraphicFramePr>
        <p:xfrm>
          <a:off x="4973436" y="5640254"/>
          <a:ext cx="3162300" cy="790920"/>
        </p:xfrm>
        <a:graphic>
          <a:graphicData uri="http://schemas.openxmlformats.org/drawingml/2006/table">
            <a:tbl>
              <a:tblPr firstRow="1" bandRow="1">
                <a:tableStyleId>{5C22544A-7EE6-4342-B048-85BDC9FD1C3A}</a:tableStyleId>
              </a:tblPr>
              <a:tblGrid>
                <a:gridCol w="760388"/>
                <a:gridCol w="820762"/>
                <a:gridCol w="790575"/>
                <a:gridCol w="790575"/>
              </a:tblGrid>
              <a:tr h="145417">
                <a:tc gridSpan="4">
                  <a:txBody>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自由形</a:t>
                      </a:r>
                      <a:endParaRPr kumimoji="1" lang="ja-JP" altLang="en-US" sz="9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hMerge="1">
                  <a:txBody>
                    <a:bodyPr/>
                    <a:lstStyle/>
                    <a:p>
                      <a:pPr algn="ct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月日</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タイム</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M</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担当</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2017/6/10</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00’00”00</a:t>
                      </a:r>
                      <a:endParaRPr kumimoji="1" lang="ja-JP" altLang="en-US" sz="9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コーチ</a:t>
                      </a:r>
                      <a:r>
                        <a:rPr kumimoji="1" lang="en-US" altLang="ja-JP" sz="800" b="0" dirty="0" smtClean="0">
                          <a:solidFill>
                            <a:schemeClr val="tx1"/>
                          </a:solidFill>
                          <a:latin typeface="メイリオ" panose="020B0604030504040204" pitchFamily="50" charset="-128"/>
                          <a:ea typeface="メイリオ" panose="020B0604030504040204" pitchFamily="50" charset="-128"/>
                        </a:rPr>
                        <a:t>A</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a:txBody>
                    <a:bodyPr/>
                    <a:lstStyle/>
                    <a:p>
                      <a:pPr algn="ctr"/>
                      <a:r>
                        <a:rPr lang="en-US" altLang="ja-JP" sz="800" b="0" dirty="0" smtClean="0">
                          <a:solidFill>
                            <a:schemeClr val="tx1"/>
                          </a:solidFill>
                          <a:latin typeface="メイリオ" panose="020B0604030504040204" pitchFamily="50" charset="-128"/>
                          <a:ea typeface="メイリオ" panose="020B0604030504040204" pitchFamily="50" charset="-128"/>
                        </a:rPr>
                        <a:t>2017/7/2</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900" b="1" dirty="0" smtClean="0">
                          <a:solidFill>
                            <a:schemeClr val="tx1"/>
                          </a:solidFill>
                          <a:latin typeface="メイリオ" panose="020B0604030504040204" pitchFamily="50" charset="-128"/>
                          <a:ea typeface="メイリオ" panose="020B0604030504040204" pitchFamily="50" charset="-128"/>
                        </a:rPr>
                        <a:t>00’00”00</a:t>
                      </a:r>
                      <a:endParaRPr kumimoji="1" lang="ja-JP" altLang="en-US" sz="9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コーチ</a:t>
                      </a:r>
                      <a:r>
                        <a:rPr kumimoji="1" lang="en-US" altLang="ja-JP" sz="800" b="0" dirty="0" smtClean="0">
                          <a:solidFill>
                            <a:schemeClr val="tx1"/>
                          </a:solidFill>
                          <a:latin typeface="メイリオ" panose="020B0604030504040204" pitchFamily="50" charset="-128"/>
                          <a:ea typeface="メイリオ" panose="020B0604030504040204" pitchFamily="50" charset="-128"/>
                        </a:rPr>
                        <a:t>B</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122" name="フローチャート : せん孔テープ 59"/>
          <p:cNvSpPr/>
          <p:nvPr/>
        </p:nvSpPr>
        <p:spPr>
          <a:xfrm>
            <a:off x="4653272" y="6537722"/>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フローチャート : せん孔テープ 59"/>
          <p:cNvSpPr/>
          <p:nvPr/>
        </p:nvSpPr>
        <p:spPr>
          <a:xfrm>
            <a:off x="155575" y="6320475"/>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フローチャート : せん孔テープ 59"/>
          <p:cNvSpPr/>
          <p:nvPr/>
        </p:nvSpPr>
        <p:spPr>
          <a:xfrm>
            <a:off x="4647589" y="644974"/>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正方形/長方形 39"/>
          <p:cNvSpPr/>
          <p:nvPr/>
        </p:nvSpPr>
        <p:spPr>
          <a:xfrm>
            <a:off x="8442855" y="3332350"/>
            <a:ext cx="824970" cy="630942"/>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該当会員の</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マイページ</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en-US" altLang="ja-JP" sz="700" b="1" dirty="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コース振替</a:t>
            </a:r>
            <a:r>
              <a:rPr lang="en-US" altLang="ja-JP" sz="700" b="1" dirty="0" smtClean="0">
                <a:solidFill>
                  <a:srgbClr val="FF0000"/>
                </a:solidFill>
                <a:latin typeface="メイリオ" panose="020B0604030504040204" pitchFamily="50" charset="-128"/>
                <a:ea typeface="メイリオ" panose="020B0604030504040204" pitchFamily="50" charset="-128"/>
              </a:rPr>
              <a:t>]</a:t>
            </a:r>
          </a:p>
          <a:p>
            <a:r>
              <a:rPr lang="ja-JP" altLang="en-US" sz="700" b="1" dirty="0" smtClean="0">
                <a:solidFill>
                  <a:srgbClr val="FF0000"/>
                </a:solidFill>
                <a:latin typeface="メイリオ" panose="020B0604030504040204" pitchFamily="50" charset="-128"/>
                <a:ea typeface="メイリオ" panose="020B0604030504040204" pitchFamily="50" charset="-128"/>
              </a:rPr>
              <a:t>画面を開き</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操作可能</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4970742" y="3424471"/>
            <a:ext cx="454005" cy="14148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前の月</a:t>
            </a:r>
          </a:p>
        </p:txBody>
      </p:sp>
      <p:sp>
        <p:nvSpPr>
          <p:cNvPr id="91" name="正方形/長方形 90"/>
          <p:cNvSpPr/>
          <p:nvPr/>
        </p:nvSpPr>
        <p:spPr>
          <a:xfrm>
            <a:off x="7731050" y="3418069"/>
            <a:ext cx="454005" cy="141489"/>
          </a:xfrm>
          <a:prstGeom prst="rect">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次の月</a:t>
            </a:r>
          </a:p>
        </p:txBody>
      </p:sp>
      <p:sp>
        <p:nvSpPr>
          <p:cNvPr id="39" name="正方形/長方形 38"/>
          <p:cNvSpPr/>
          <p:nvPr/>
        </p:nvSpPr>
        <p:spPr>
          <a:xfrm>
            <a:off x="7190263" y="3633877"/>
            <a:ext cx="1048389" cy="14232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振替操作</a:t>
            </a:r>
            <a:endParaRPr lang="ja-JP" altLang="en-US" sz="700" dirty="0">
              <a:solidFill>
                <a:schemeClr val="tx1"/>
              </a:solidFill>
              <a:latin typeface="メイリオ" panose="020B0604030504040204" pitchFamily="50" charset="-128"/>
              <a:ea typeface="メイリオ" panose="020B0604030504040204" pitchFamily="50" charset="-128"/>
            </a:endParaRPr>
          </a:p>
        </p:txBody>
      </p:sp>
      <p:cxnSp>
        <p:nvCxnSpPr>
          <p:cNvPr id="41" name="直線矢印コネクタ 40"/>
          <p:cNvCxnSpPr/>
          <p:nvPr/>
        </p:nvCxnSpPr>
        <p:spPr>
          <a:xfrm flipV="1">
            <a:off x="8131439" y="3485969"/>
            <a:ext cx="339991" cy="22943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4879700" y="3867765"/>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指導メモ更新履歴</a:t>
            </a:r>
            <a:endParaRPr lang="en-US" altLang="ja-JP" sz="900" b="1" dirty="0" smtClean="0">
              <a:latin typeface="メイリオ" panose="020B0604030504040204" pitchFamily="50" charset="-128"/>
              <a:ea typeface="メイリオ" panose="020B0604030504040204" pitchFamily="50" charset="-128"/>
            </a:endParaRPr>
          </a:p>
        </p:txBody>
      </p:sp>
      <p:sp>
        <p:nvSpPr>
          <p:cNvPr id="2" name="正方形/長方形 1"/>
          <p:cNvSpPr/>
          <p:nvPr/>
        </p:nvSpPr>
        <p:spPr>
          <a:xfrm>
            <a:off x="4849066" y="4152215"/>
            <a:ext cx="3227194" cy="461665"/>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・けんかっぱやい　</a:t>
            </a:r>
            <a:r>
              <a:rPr lang="en-US" altLang="ja-JP" sz="800" dirty="0" smtClean="0">
                <a:latin typeface="メイリオ" panose="020B0604030504040204" pitchFamily="50" charset="-128"/>
                <a:ea typeface="メイリオ" panose="020B0604030504040204" pitchFamily="50" charset="-128"/>
              </a:rPr>
              <a:t>– 2917/9/1</a:t>
            </a:r>
            <a:r>
              <a:rPr lang="ja-JP" altLang="en-US" sz="800" dirty="0" smtClean="0">
                <a:latin typeface="メイリオ" panose="020B0604030504040204" pitchFamily="50" charset="-128"/>
                <a:ea typeface="メイリオ" panose="020B0604030504040204" pitchFamily="50" charset="-128"/>
              </a:rPr>
              <a:t>（真島）</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・肩の関節がかたい　</a:t>
            </a:r>
            <a:r>
              <a:rPr lang="en-US" altLang="ja-JP" sz="800" dirty="0" smtClean="0">
                <a:latin typeface="メイリオ" panose="020B0604030504040204" pitchFamily="50" charset="-128"/>
                <a:ea typeface="メイリオ" panose="020B0604030504040204" pitchFamily="50" charset="-128"/>
              </a:rPr>
              <a:t>– 2017/8/15</a:t>
            </a:r>
            <a:r>
              <a:rPr lang="ja-JP" altLang="en-US" sz="800" dirty="0" smtClean="0">
                <a:latin typeface="メイリオ" panose="020B0604030504040204" pitchFamily="50" charset="-128"/>
                <a:ea typeface="メイリオ" panose="020B0604030504040204" pitchFamily="50" charset="-128"/>
              </a:rPr>
              <a:t>（山口）</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・キックよわい　</a:t>
            </a:r>
            <a:r>
              <a:rPr lang="en-US" altLang="ja-JP" sz="800" dirty="0" smtClean="0">
                <a:latin typeface="メイリオ" panose="020B0604030504040204" pitchFamily="50" charset="-128"/>
                <a:ea typeface="メイリオ" panose="020B0604030504040204" pitchFamily="50" charset="-128"/>
              </a:rPr>
              <a:t>– 2017/7/12</a:t>
            </a:r>
            <a:r>
              <a:rPr lang="ja-JP" altLang="en-US" sz="800" dirty="0" smtClean="0">
                <a:latin typeface="メイリオ" panose="020B0604030504040204" pitchFamily="50" charset="-128"/>
                <a:ea typeface="メイリオ" panose="020B0604030504040204" pitchFamily="50" charset="-128"/>
              </a:rPr>
              <a:t>（市川）</a:t>
            </a:r>
            <a:endParaRPr lang="en-US" altLang="ja-JP" sz="800" dirty="0" smtClean="0">
              <a:latin typeface="メイリオ" panose="020B0604030504040204" pitchFamily="50" charset="-128"/>
              <a:ea typeface="メイリオ" panose="020B0604030504040204" pitchFamily="50" charset="-128"/>
            </a:endParaRPr>
          </a:p>
        </p:txBody>
      </p:sp>
      <p:graphicFrame>
        <p:nvGraphicFramePr>
          <p:cNvPr id="82" name="表 81"/>
          <p:cNvGraphicFramePr>
            <a:graphicFrameLocks noGrp="1"/>
          </p:cNvGraphicFramePr>
          <p:nvPr>
            <p:extLst>
              <p:ext uri="{D42A27DB-BD31-4B8C-83A1-F6EECF244321}">
                <p14:modId xmlns:p14="http://schemas.microsoft.com/office/powerpoint/2010/main" val="887432261"/>
              </p:ext>
            </p:extLst>
          </p:nvPr>
        </p:nvGraphicFramePr>
        <p:xfrm>
          <a:off x="4972439" y="1343230"/>
          <a:ext cx="1576008" cy="1989120"/>
        </p:xfrm>
        <a:graphic>
          <a:graphicData uri="http://schemas.openxmlformats.org/drawingml/2006/table">
            <a:tbl>
              <a:tblPr firstRow="1" bandRow="1">
                <a:tableStyleId>{5C22544A-7EE6-4342-B048-85BDC9FD1C3A}</a:tableStyleId>
              </a:tblPr>
              <a:tblGrid>
                <a:gridCol w="197001"/>
                <a:gridCol w="197001"/>
                <a:gridCol w="197001"/>
                <a:gridCol w="197001"/>
                <a:gridCol w="197001"/>
                <a:gridCol w="197001"/>
                <a:gridCol w="197001"/>
                <a:gridCol w="197001"/>
              </a:tblGrid>
              <a:tr h="145417">
                <a:tc gridSpan="2">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2017</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日</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火</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水</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木</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金</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土</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rowSpan="6">
                  <a:txBody>
                    <a:bodyPr/>
                    <a:lstStyle/>
                    <a:p>
                      <a:pPr algn="ctr"/>
                      <a:r>
                        <a:rPr kumimoji="1" lang="en-US" altLang="ja-JP" sz="1400" b="1" dirty="0" smtClean="0">
                          <a:solidFill>
                            <a:schemeClr val="tx1"/>
                          </a:solidFill>
                          <a:latin typeface="メイリオ" panose="020B0604030504040204" pitchFamily="50" charset="-128"/>
                          <a:ea typeface="メイリオ" panose="020B0604030504040204" pitchFamily="50" charset="-128"/>
                        </a:rPr>
                        <a:t>8</a:t>
                      </a:r>
                      <a:endParaRPr kumimoji="1" lang="ja-JP" altLang="en-US" sz="14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1</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2</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用事</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3</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病気</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4</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5</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6</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gridSpan="2">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結果</a:t>
                      </a:r>
                      <a:r>
                        <a:rPr kumimoji="1" lang="en-US" altLang="ja-JP" sz="800" b="0" dirty="0" smtClean="0">
                          <a:solidFill>
                            <a:schemeClr val="tx1"/>
                          </a:solidFill>
                          <a:latin typeface="メイリオ" panose="020B0604030504040204" pitchFamily="50" charset="-128"/>
                          <a:ea typeface="メイリオ" panose="020B0604030504040204" pitchFamily="50" charset="-128"/>
                        </a:rPr>
                        <a:t>1</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algn="l"/>
                      <a:r>
                        <a:rPr kumimoji="1" lang="en-US" altLang="ja-JP" sz="800" b="0" dirty="0" smtClean="0">
                          <a:solidFill>
                            <a:schemeClr val="tx1"/>
                          </a:solidFill>
                          <a:latin typeface="メイリオ" panose="020B0604030504040204" pitchFamily="50" charset="-128"/>
                          <a:ea typeface="メイリオ" panose="020B0604030504040204" pitchFamily="50" charset="-128"/>
                        </a:rPr>
                        <a:t>k</a:t>
                      </a:r>
                      <a:r>
                        <a:rPr kumimoji="1" lang="ja-JP" altLang="en-US" sz="800" b="0" dirty="0" smtClean="0">
                          <a:solidFill>
                            <a:schemeClr val="tx1"/>
                          </a:solidFill>
                          <a:latin typeface="メイリオ" panose="020B0604030504040204" pitchFamily="50" charset="-128"/>
                          <a:ea typeface="メイリオ" panose="020B0604030504040204" pitchFamily="50" charset="-128"/>
                        </a:rPr>
                        <a:t>よわい 　</a:t>
                      </a:r>
                      <a:r>
                        <a:rPr kumimoji="1" lang="en-US" altLang="ja-JP" sz="800" b="0" dirty="0" smtClean="0">
                          <a:solidFill>
                            <a:schemeClr val="tx1"/>
                          </a:solidFill>
                          <a:latin typeface="メイリオ" panose="020B0604030504040204" pitchFamily="50" charset="-128"/>
                          <a:ea typeface="メイリオ" panose="020B0604030504040204" pitchFamily="50" charset="-128"/>
                        </a:rPr>
                        <a:t>(</a:t>
                      </a:r>
                      <a:r>
                        <a:rPr kumimoji="1" lang="ja-JP" altLang="en-US" sz="800" b="0" dirty="0" smtClean="0">
                          <a:solidFill>
                            <a:schemeClr val="tx1"/>
                          </a:solidFill>
                          <a:latin typeface="メイリオ" panose="020B0604030504040204" pitchFamily="50" charset="-128"/>
                          <a:ea typeface="メイリオ" panose="020B0604030504040204" pitchFamily="50" charset="-128"/>
                        </a:rPr>
                        <a:t>真島）</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gridSpan="2">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結果</a:t>
                      </a:r>
                      <a:r>
                        <a:rPr kumimoji="1" lang="en-US" altLang="ja-JP" sz="800" b="0" dirty="0" smtClean="0">
                          <a:solidFill>
                            <a:schemeClr val="tx1"/>
                          </a:solidFill>
                          <a:latin typeface="メイリオ" panose="020B0604030504040204" pitchFamily="50" charset="-128"/>
                          <a:ea typeface="メイリオ" panose="020B0604030504040204" pitchFamily="50" charset="-128"/>
                        </a:rPr>
                        <a:t>2</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algn="l"/>
                      <a:r>
                        <a:rPr kumimoji="1" lang="ja-JP" altLang="en-US" sz="800" b="0" dirty="0" smtClean="0">
                          <a:solidFill>
                            <a:schemeClr val="tx1"/>
                          </a:solidFill>
                          <a:latin typeface="メイリオ" panose="020B0604030504040204" pitchFamily="50" charset="-128"/>
                          <a:ea typeface="メイリオ" panose="020B0604030504040204" pitchFamily="50" charset="-128"/>
                        </a:rPr>
                        <a:t>後半</a:t>
                      </a:r>
                      <a:r>
                        <a:rPr kumimoji="1" lang="en-US" altLang="ja-JP" sz="800" b="0" dirty="0" smtClean="0">
                          <a:solidFill>
                            <a:schemeClr val="tx1"/>
                          </a:solidFill>
                          <a:latin typeface="メイリオ" panose="020B0604030504040204" pitchFamily="50" charset="-128"/>
                          <a:ea typeface="メイリオ" panose="020B0604030504040204" pitchFamily="50" charset="-128"/>
                        </a:rPr>
                        <a:t>k</a:t>
                      </a:r>
                      <a:r>
                        <a:rPr kumimoji="1" lang="ja-JP" altLang="en-US" sz="800" b="0" dirty="0" smtClean="0">
                          <a:solidFill>
                            <a:schemeClr val="tx1"/>
                          </a:solidFill>
                          <a:latin typeface="メイリオ" panose="020B0604030504040204" pitchFamily="50" charset="-128"/>
                          <a:ea typeface="メイリオ" panose="020B0604030504040204" pitchFamily="50" charset="-128"/>
                        </a:rPr>
                        <a:t>さがる　（市川）</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graphicFrame>
        <p:nvGraphicFramePr>
          <p:cNvPr id="85" name="表 84"/>
          <p:cNvGraphicFramePr>
            <a:graphicFrameLocks noGrp="1"/>
          </p:cNvGraphicFramePr>
          <p:nvPr>
            <p:extLst>
              <p:ext uri="{D42A27DB-BD31-4B8C-83A1-F6EECF244321}">
                <p14:modId xmlns:p14="http://schemas.microsoft.com/office/powerpoint/2010/main" val="461054228"/>
              </p:ext>
            </p:extLst>
          </p:nvPr>
        </p:nvGraphicFramePr>
        <p:xfrm>
          <a:off x="6603056" y="1342995"/>
          <a:ext cx="1576008" cy="1745280"/>
        </p:xfrm>
        <a:graphic>
          <a:graphicData uri="http://schemas.openxmlformats.org/drawingml/2006/table">
            <a:tbl>
              <a:tblPr firstRow="1" bandRow="1">
                <a:tableStyleId>{5C22544A-7EE6-4342-B048-85BDC9FD1C3A}</a:tableStyleId>
              </a:tblPr>
              <a:tblGrid>
                <a:gridCol w="197001"/>
                <a:gridCol w="197001"/>
                <a:gridCol w="197001"/>
                <a:gridCol w="197001"/>
                <a:gridCol w="197001"/>
                <a:gridCol w="197001"/>
                <a:gridCol w="197001"/>
                <a:gridCol w="197001"/>
              </a:tblGrid>
              <a:tr h="145417">
                <a:tc gridSpan="2">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2017</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日</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火</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水</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木</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金</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土</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rowSpan="6">
                  <a:txBody>
                    <a:bodyPr/>
                    <a:lstStyle/>
                    <a:p>
                      <a:pPr algn="ctr"/>
                      <a:r>
                        <a:rPr kumimoji="1" lang="en-US" altLang="ja-JP" sz="1400" b="1" dirty="0" smtClean="0">
                          <a:solidFill>
                            <a:schemeClr val="tx1"/>
                          </a:solidFill>
                          <a:latin typeface="メイリオ" panose="020B0604030504040204" pitchFamily="50" charset="-128"/>
                          <a:ea typeface="メイリオ" panose="020B0604030504040204" pitchFamily="50" charset="-128"/>
                        </a:rPr>
                        <a:t>9</a:t>
                      </a:r>
                      <a:endParaRPr kumimoji="1" lang="ja-JP" altLang="en-US" sz="14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1</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2</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800" b="1" dirty="0" smtClean="0">
                          <a:solidFill>
                            <a:schemeClr val="tx1"/>
                          </a:solidFill>
                          <a:latin typeface="メイリオ" panose="020B0604030504040204" pitchFamily="50" charset="-128"/>
                          <a:ea typeface="メイリオ" panose="020B0604030504040204" pitchFamily="50" charset="-128"/>
                        </a:rPr>
                        <a:t>／</a:t>
                      </a: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3</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a:t>
                      </a:r>
                      <a:endParaRPr lang="en-US" altLang="ja-JP" sz="800" b="1"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1"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4</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800" b="0" dirty="0" smtClean="0">
                          <a:solidFill>
                            <a:schemeClr val="tx1"/>
                          </a:solidFill>
                          <a:latin typeface="メイリオ" panose="020B0604030504040204" pitchFamily="50" charset="-128"/>
                          <a:ea typeface="メイリオ" panose="020B0604030504040204" pitchFamily="50" charset="-128"/>
                        </a:rPr>
                        <a:t>✖</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5</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v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6</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gridSpan="2">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結果</a:t>
                      </a:r>
                      <a:r>
                        <a:rPr kumimoji="1" lang="en-US" altLang="ja-JP" sz="800" b="0" dirty="0" smtClean="0">
                          <a:solidFill>
                            <a:schemeClr val="tx1"/>
                          </a:solidFill>
                          <a:latin typeface="メイリオ" panose="020B0604030504040204" pitchFamily="50" charset="-128"/>
                          <a:ea typeface="メイリオ" panose="020B0604030504040204" pitchFamily="50" charset="-128"/>
                        </a:rPr>
                        <a:t>1</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algn="l"/>
                      <a:r>
                        <a:rPr kumimoji="1" lang="en-US" altLang="ja-JP" sz="800" b="1" dirty="0" smtClean="0">
                          <a:solidFill>
                            <a:srgbClr val="FF0000"/>
                          </a:solidFill>
                          <a:latin typeface="メイリオ" panose="020B0604030504040204" pitchFamily="50" charset="-128"/>
                          <a:ea typeface="メイリオ" panose="020B0604030504040204" pitchFamily="50" charset="-128"/>
                        </a:rPr>
                        <a:t>7</a:t>
                      </a:r>
                      <a:r>
                        <a:rPr kumimoji="1" lang="ja-JP" altLang="en-US" sz="800" b="1" dirty="0" smtClean="0">
                          <a:solidFill>
                            <a:srgbClr val="FF0000"/>
                          </a:solidFill>
                          <a:latin typeface="メイリオ" panose="020B0604030504040204" pitchFamily="50" charset="-128"/>
                          <a:ea typeface="メイリオ" panose="020B0604030504040204" pitchFamily="50" charset="-128"/>
                        </a:rPr>
                        <a:t>級合格　（山口）</a:t>
                      </a:r>
                      <a:endParaRPr kumimoji="1" lang="ja-JP" altLang="en-US" sz="8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145417">
                <a:tc gridSpan="2">
                  <a:txBody>
                    <a:bodyPr/>
                    <a:lstStyle/>
                    <a:p>
                      <a:pPr algn="ctr"/>
                      <a:r>
                        <a:rPr kumimoji="1" lang="ja-JP" altLang="en-US" sz="800" b="0" dirty="0" smtClean="0">
                          <a:solidFill>
                            <a:schemeClr val="tx1"/>
                          </a:solidFill>
                          <a:latin typeface="メイリオ" panose="020B0604030504040204" pitchFamily="50" charset="-128"/>
                          <a:ea typeface="メイリオ" panose="020B0604030504040204" pitchFamily="50" charset="-128"/>
                        </a:rPr>
                        <a:t>結果</a:t>
                      </a:r>
                      <a:r>
                        <a:rPr kumimoji="1" lang="en-US" altLang="ja-JP" sz="800" b="0" dirty="0" smtClean="0">
                          <a:solidFill>
                            <a:schemeClr val="tx1"/>
                          </a:solidFill>
                          <a:latin typeface="メイリオ" panose="020B0604030504040204" pitchFamily="50" charset="-128"/>
                          <a:ea typeface="メイリオ" panose="020B0604030504040204" pitchFamily="50" charset="-128"/>
                        </a:rPr>
                        <a:t>2</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6">
                  <a:txBody>
                    <a:bodyPr/>
                    <a:lstStyle/>
                    <a:p>
                      <a:pPr algn="l"/>
                      <a:endParaRPr kumimoji="1" lang="ja-JP" altLang="en-US" sz="8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ja-JP" sz="800" b="0" dirty="0" smtClean="0">
                        <a:solidFill>
                          <a:schemeClr val="tx1"/>
                        </a:solidFill>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103" name="正方形/長方形 102"/>
          <p:cNvSpPr/>
          <p:nvPr/>
        </p:nvSpPr>
        <p:spPr>
          <a:xfrm>
            <a:off x="4892155" y="962816"/>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出席</a:t>
            </a:r>
            <a:r>
              <a:rPr lang="ja-JP" altLang="en-US" sz="900" b="1" dirty="0">
                <a:latin typeface="メイリオ" panose="020B0604030504040204" pitchFamily="50" charset="-128"/>
                <a:ea typeface="メイリオ" panose="020B0604030504040204" pitchFamily="50" charset="-128"/>
              </a:rPr>
              <a:t>状況</a:t>
            </a:r>
            <a:endParaRPr lang="en-US" altLang="ja-JP" sz="900" b="1" dirty="0" smtClean="0">
              <a:latin typeface="メイリオ" panose="020B0604030504040204" pitchFamily="50" charset="-128"/>
              <a:ea typeface="メイリオ" panose="020B0604030504040204" pitchFamily="50" charset="-128"/>
            </a:endParaRPr>
          </a:p>
        </p:txBody>
      </p:sp>
      <p:sp>
        <p:nvSpPr>
          <p:cNvPr id="45" name="正方形/長方形 44"/>
          <p:cNvSpPr/>
          <p:nvPr/>
        </p:nvSpPr>
        <p:spPr>
          <a:xfrm>
            <a:off x="2711619" y="6092044"/>
            <a:ext cx="1048389" cy="14232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履歴一覧</a:t>
            </a:r>
            <a:endParaRPr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390410" y="4265466"/>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最新出席</a:t>
            </a:r>
            <a:r>
              <a:rPr lang="ja-JP" altLang="en-US" sz="900" b="1" dirty="0">
                <a:latin typeface="メイリオ" panose="020B0604030504040204" pitchFamily="50" charset="-128"/>
                <a:ea typeface="メイリオ" panose="020B0604030504040204" pitchFamily="50" charset="-128"/>
              </a:rPr>
              <a:t>状況</a:t>
            </a:r>
            <a:endParaRPr lang="en-US" altLang="ja-JP" sz="900" b="1" dirty="0" smtClean="0">
              <a:latin typeface="メイリオ" panose="020B0604030504040204" pitchFamily="50" charset="-128"/>
              <a:ea typeface="メイリオ" panose="020B0604030504040204" pitchFamily="50" charset="-128"/>
            </a:endParaRPr>
          </a:p>
        </p:txBody>
      </p:sp>
      <p:sp>
        <p:nvSpPr>
          <p:cNvPr id="47" name="正方形/長方形 46"/>
          <p:cNvSpPr/>
          <p:nvPr/>
        </p:nvSpPr>
        <p:spPr>
          <a:xfrm>
            <a:off x="3967406" y="6057056"/>
            <a:ext cx="678987" cy="630942"/>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該当会員の</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マイページ</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練習コース出席記録</a:t>
            </a:r>
          </a:p>
          <a:p>
            <a:r>
              <a:rPr lang="ja-JP" altLang="en-US" sz="700" b="1" dirty="0" smtClean="0">
                <a:solidFill>
                  <a:srgbClr val="FF0000"/>
                </a:solidFill>
                <a:latin typeface="メイリオ" panose="020B0604030504040204" pitchFamily="50" charset="-128"/>
                <a:ea typeface="メイリオ" panose="020B0604030504040204" pitchFamily="50" charset="-128"/>
              </a:rPr>
              <a:t>画面を開く</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cxnSp>
        <p:nvCxnSpPr>
          <p:cNvPr id="48" name="直線矢印コネクタ 47"/>
          <p:cNvCxnSpPr/>
          <p:nvPr/>
        </p:nvCxnSpPr>
        <p:spPr>
          <a:xfrm flipV="1">
            <a:off x="3640666" y="6163205"/>
            <a:ext cx="421989"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正方形/長方形 48"/>
          <p:cNvSpPr/>
          <p:nvPr/>
        </p:nvSpPr>
        <p:spPr>
          <a:xfrm>
            <a:off x="391826" y="4546666"/>
            <a:ext cx="3371179" cy="202141"/>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en-US" altLang="ja-JP" sz="900" b="1" dirty="0" smtClean="0">
                <a:latin typeface="メイリオ" panose="020B0604030504040204" pitchFamily="50" charset="-128"/>
                <a:ea typeface="メイリオ" panose="020B0604030504040204" pitchFamily="50" charset="-128"/>
              </a:rPr>
              <a:t> 2017</a:t>
            </a:r>
            <a:r>
              <a:rPr lang="ja-JP" altLang="en-US" sz="900" b="1" dirty="0" smtClean="0">
                <a:latin typeface="メイリオ" panose="020B0604030504040204" pitchFamily="50" charset="-128"/>
                <a:ea typeface="メイリオ" panose="020B0604030504040204" pitchFamily="50" charset="-128"/>
              </a:rPr>
              <a:t>年</a:t>
            </a:r>
            <a:r>
              <a:rPr lang="en-US" altLang="ja-JP" sz="900" b="1" dirty="0" smtClean="0">
                <a:latin typeface="メイリオ" panose="020B0604030504040204" pitchFamily="50" charset="-128"/>
                <a:ea typeface="メイリオ" panose="020B0604030504040204" pitchFamily="50" charset="-128"/>
              </a:rPr>
              <a:t>9</a:t>
            </a:r>
            <a:r>
              <a:rPr lang="ja-JP" altLang="en-US" sz="900" b="1" dirty="0" smtClean="0">
                <a:latin typeface="メイリオ" panose="020B0604030504040204" pitchFamily="50" charset="-128"/>
                <a:ea typeface="メイリオ" panose="020B0604030504040204" pitchFamily="50" charset="-128"/>
              </a:rPr>
              <a:t>月</a:t>
            </a:r>
            <a:r>
              <a:rPr lang="en-US" altLang="ja-JP" sz="900" b="1" dirty="0" smtClean="0">
                <a:latin typeface="メイリオ" panose="020B0604030504040204" pitchFamily="50" charset="-128"/>
                <a:ea typeface="メイリオ" panose="020B0604030504040204" pitchFamily="50" charset="-128"/>
              </a:rPr>
              <a:t>29</a:t>
            </a:r>
            <a:r>
              <a:rPr lang="ja-JP" altLang="en-US" sz="900" b="1" dirty="0" smtClean="0">
                <a:latin typeface="メイリオ" panose="020B0604030504040204" pitchFamily="50" charset="-128"/>
                <a:ea typeface="メイリオ" panose="020B0604030504040204" pitchFamily="50" charset="-128"/>
              </a:rPr>
              <a:t>日（金）</a:t>
            </a:r>
            <a:r>
              <a:rPr lang="ja-JP" altLang="en-US" sz="900" b="1" dirty="0">
                <a:latin typeface="メイリオ" panose="020B0604030504040204" pitchFamily="50" charset="-128"/>
                <a:ea typeface="メイリオ" panose="020B0604030504040204" pitchFamily="50" charset="-128"/>
              </a:rPr>
              <a:t>　</a:t>
            </a:r>
            <a:r>
              <a:rPr lang="en-US" altLang="ja-JP" sz="900" b="1" dirty="0">
                <a:latin typeface="メイリオ" panose="020B0604030504040204" pitchFamily="50" charset="-128"/>
                <a:ea typeface="メイリオ" panose="020B0604030504040204" pitchFamily="50" charset="-128"/>
              </a:rPr>
              <a:t>18:32 </a:t>
            </a:r>
            <a:r>
              <a:rPr lang="ja-JP" altLang="en-US" sz="900" b="1" dirty="0" smtClean="0">
                <a:latin typeface="メイリオ" panose="020B0604030504040204" pitchFamily="50" charset="-128"/>
                <a:ea typeface="メイリオ" panose="020B0604030504040204" pitchFamily="50" charset="-128"/>
              </a:rPr>
              <a:t>現在</a:t>
            </a:r>
            <a:endParaRPr lang="ja-JP" altLang="en-US" sz="900" dirty="0"/>
          </a:p>
        </p:txBody>
      </p:sp>
      <p:sp>
        <p:nvSpPr>
          <p:cNvPr id="50" name="円/楕円 49"/>
          <p:cNvSpPr/>
          <p:nvPr/>
        </p:nvSpPr>
        <p:spPr>
          <a:xfrm>
            <a:off x="1782780" y="4819592"/>
            <a:ext cx="584473" cy="541966"/>
          </a:xfrm>
          <a:prstGeom prst="ellipse">
            <a:avLst/>
          </a:prstGeom>
          <a:solidFill>
            <a:schemeClr val="accent1">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p:nvSpPr>
        <p:spPr>
          <a:xfrm>
            <a:off x="355966" y="4923542"/>
            <a:ext cx="1306768" cy="461665"/>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バス乗車（迎）：</a:t>
            </a:r>
            <a:r>
              <a:rPr lang="en-US" altLang="ja-JP" sz="800" dirty="0" smtClean="0">
                <a:latin typeface="メイリオ" panose="020B0604030504040204" pitchFamily="50" charset="-128"/>
                <a:ea typeface="メイリオ" panose="020B0604030504040204" pitchFamily="50" charset="-128"/>
              </a:rPr>
              <a:t>15:32</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降車</a:t>
            </a:r>
            <a:r>
              <a:rPr lang="ja-JP" altLang="en-US" sz="800" dirty="0" smtClean="0">
                <a:latin typeface="メイリオ" panose="020B0604030504040204" pitchFamily="50" charset="-128"/>
                <a:ea typeface="メイリオ" panose="020B0604030504040204" pitchFamily="50" charset="-128"/>
              </a:rPr>
              <a:t>（迎）：</a:t>
            </a:r>
            <a:r>
              <a:rPr lang="en-US" altLang="ja-JP" sz="800" dirty="0" smtClean="0">
                <a:latin typeface="メイリオ" panose="020B0604030504040204" pitchFamily="50" charset="-128"/>
                <a:ea typeface="メイリオ" panose="020B0604030504040204" pitchFamily="50" charset="-128"/>
              </a:rPr>
              <a:t>15:40</a:t>
            </a:r>
            <a:endParaRPr lang="en-US" altLang="ja-JP" sz="800" dirty="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入館　　　　　：</a:t>
            </a:r>
            <a:r>
              <a:rPr lang="en-US" altLang="ja-JP" sz="800" dirty="0" smtClean="0">
                <a:latin typeface="メイリオ" panose="020B0604030504040204" pitchFamily="50" charset="-128"/>
                <a:ea typeface="メイリオ" panose="020B0604030504040204" pitchFamily="50" charset="-128"/>
              </a:rPr>
              <a:t>15:43</a:t>
            </a:r>
            <a:endParaRPr lang="en-US" altLang="ja-JP" sz="800" dirty="0">
              <a:latin typeface="メイリオ" panose="020B0604030504040204" pitchFamily="50" charset="-128"/>
              <a:ea typeface="メイリオ" panose="020B0604030504040204" pitchFamily="50" charset="-128"/>
            </a:endParaRPr>
          </a:p>
        </p:txBody>
      </p:sp>
      <p:sp>
        <p:nvSpPr>
          <p:cNvPr id="52" name="正方形/長方形 51"/>
          <p:cNvSpPr/>
          <p:nvPr/>
        </p:nvSpPr>
        <p:spPr>
          <a:xfrm>
            <a:off x="895332" y="4732156"/>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行き</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2910483" y="4727636"/>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帰り</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383019" y="4911548"/>
            <a:ext cx="1306768" cy="461665"/>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退館　　　　　：</a:t>
            </a:r>
            <a:r>
              <a:rPr lang="en-US" altLang="ja-JP" sz="800" dirty="0" smtClean="0">
                <a:latin typeface="メイリオ" panose="020B0604030504040204" pitchFamily="50" charset="-128"/>
                <a:ea typeface="メイリオ" panose="020B0604030504040204" pitchFamily="50" charset="-128"/>
              </a:rPr>
              <a:t>18:28</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乗車</a:t>
            </a:r>
            <a:r>
              <a:rPr lang="ja-JP" altLang="en-US" sz="800" dirty="0" smtClean="0">
                <a:latin typeface="メイリオ" panose="020B0604030504040204" pitchFamily="50" charset="-128"/>
                <a:ea typeface="メイリオ" panose="020B0604030504040204" pitchFamily="50" charset="-128"/>
              </a:rPr>
              <a:t>（送）：</a:t>
            </a:r>
            <a:r>
              <a:rPr lang="en-US" altLang="ja-JP" sz="800" dirty="0" smtClean="0">
                <a:latin typeface="メイリオ" panose="020B0604030504040204" pitchFamily="50" charset="-128"/>
                <a:ea typeface="メイリオ" panose="020B0604030504040204" pitchFamily="50" charset="-128"/>
              </a:rPr>
              <a:t>18:30</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降車</a:t>
            </a:r>
            <a:r>
              <a:rPr lang="ja-JP" altLang="en-US" sz="800" dirty="0" smtClean="0">
                <a:latin typeface="メイリオ" panose="020B0604030504040204" pitchFamily="50" charset="-128"/>
                <a:ea typeface="メイリオ" panose="020B0604030504040204" pitchFamily="50" charset="-128"/>
              </a:rPr>
              <a:t>（送）：</a:t>
            </a:r>
            <a:endParaRPr lang="en-US" altLang="ja-JP" sz="800" dirty="0">
              <a:latin typeface="メイリオ" panose="020B0604030504040204" pitchFamily="50" charset="-128"/>
              <a:ea typeface="メイリオ" panose="020B0604030504040204" pitchFamily="50" charset="-128"/>
            </a:endParaRPr>
          </a:p>
        </p:txBody>
      </p:sp>
      <p:sp>
        <p:nvSpPr>
          <p:cNvPr id="56" name="正方形/長方形 55"/>
          <p:cNvSpPr/>
          <p:nvPr/>
        </p:nvSpPr>
        <p:spPr>
          <a:xfrm>
            <a:off x="1875340" y="4731747"/>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出席</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1843884" y="5260982"/>
            <a:ext cx="465192" cy="200055"/>
          </a:xfrm>
          <a:prstGeom prst="rect">
            <a:avLst/>
          </a:prstGeom>
        </p:spPr>
        <p:txBody>
          <a:bodyPr wrap="none">
            <a:spAutoFit/>
          </a:bodyPr>
          <a:lstStyle/>
          <a:p>
            <a:r>
              <a:rPr lang="en-US" altLang="ja-JP" sz="700" b="1" dirty="0">
                <a:solidFill>
                  <a:srgbClr val="FF0000"/>
                </a:solidFill>
                <a:latin typeface="メイリオ" panose="020B0604030504040204" pitchFamily="50" charset="-128"/>
                <a:ea typeface="メイリオ" panose="020B0604030504040204" pitchFamily="50" charset="-128"/>
              </a:rPr>
              <a:t>16:02</a:t>
            </a:r>
            <a:endParaRPr lang="ja-JP" altLang="en-US" sz="700" b="1" dirty="0">
              <a:solidFill>
                <a:srgbClr val="FF0000"/>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1863664" y="4923374"/>
            <a:ext cx="412578" cy="331413"/>
            <a:chOff x="5099294" y="1691062"/>
            <a:chExt cx="730828" cy="587055"/>
          </a:xfrm>
        </p:grpSpPr>
        <p:pic>
          <p:nvPicPr>
            <p:cNvPr id="59" name="Picture 2" descr="花見川スイミングクラブ　043-258-0011"/>
            <p:cNvPicPr>
              <a:picLocks noChangeAspect="1" noChangeArrowheads="1"/>
            </p:cNvPicPr>
            <p:nvPr/>
          </p:nvPicPr>
          <p:blipFill rotWithShape="1">
            <a:blip r:embed="rId5">
              <a:extLst>
                <a:ext uri="{28A0092B-C50C-407E-A947-70E740481C1C}">
                  <a14:useLocalDpi xmlns:a14="http://schemas.microsoft.com/office/drawing/2010/main" val="0"/>
                </a:ext>
              </a:extLst>
            </a:blip>
            <a:srcRect t="22341" r="76400" b="24065"/>
            <a:stretch/>
          </p:blipFill>
          <p:spPr bwMode="auto">
            <a:xfrm>
              <a:off x="5099294" y="1691062"/>
              <a:ext cx="726065" cy="587055"/>
            </a:xfrm>
            <a:prstGeom prst="rect">
              <a:avLst/>
            </a:prstGeom>
            <a:noFill/>
            <a:extLst>
              <a:ext uri="{909E8E84-426E-40DD-AFC4-6F175D3DCCD1}">
                <a14:hiddenFill xmlns:a14="http://schemas.microsoft.com/office/drawing/2010/main">
                  <a:solidFill>
                    <a:srgbClr val="FFFFFF"/>
                  </a:solidFill>
                </a14:hiddenFill>
              </a:ext>
            </a:extLst>
          </p:spPr>
        </p:pic>
        <p:sp>
          <p:nvSpPr>
            <p:cNvPr id="60" name="正方形/長方形 59"/>
            <p:cNvSpPr/>
            <p:nvPr/>
          </p:nvSpPr>
          <p:spPr>
            <a:xfrm>
              <a:off x="5784403" y="1843088"/>
              <a:ext cx="45719" cy="176081"/>
            </a:xfrm>
            <a:prstGeom prst="rect">
              <a:avLst/>
            </a:prstGeom>
            <a:solidFill>
              <a:schemeClr val="bg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3" name="正方形/長方形 62"/>
          <p:cNvSpPr/>
          <p:nvPr/>
        </p:nvSpPr>
        <p:spPr>
          <a:xfrm>
            <a:off x="3925706" y="1861515"/>
            <a:ext cx="902901" cy="954107"/>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下記いずれかの会員状態により</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endParaRPr lang="en-US" altLang="ja-JP" sz="700" b="1" dirty="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・休会中</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・会員機能ロック</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・退会</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を表示</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476739" y="1894216"/>
            <a:ext cx="3201131" cy="222730"/>
          </a:xfrm>
          <a:prstGeom prst="rect">
            <a:avLst/>
          </a:prstGeom>
          <a:solidFill>
            <a:schemeClr val="accent1">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1"/>
              </a:solidFill>
            </a:endParaRPr>
          </a:p>
        </p:txBody>
      </p:sp>
      <p:sp>
        <p:nvSpPr>
          <p:cNvPr id="65" name="正方形/長方形 64"/>
          <p:cNvSpPr/>
          <p:nvPr/>
        </p:nvSpPr>
        <p:spPr>
          <a:xfrm>
            <a:off x="1153528" y="1889455"/>
            <a:ext cx="1827853" cy="246221"/>
          </a:xfrm>
          <a:prstGeom prst="rect">
            <a:avLst/>
          </a:prstGeom>
        </p:spPr>
        <p:txBody>
          <a:bodyPr wrap="square">
            <a:spAutoFit/>
          </a:bodyPr>
          <a:lstStyle/>
          <a:p>
            <a:pPr algn="ctr"/>
            <a:r>
              <a:rPr lang="ja-JP" altLang="en-US" sz="1000" b="1" dirty="0" smtClean="0">
                <a:solidFill>
                  <a:schemeClr val="tx2"/>
                </a:solidFill>
                <a:latin typeface="メイリオ" panose="020B0604030504040204" pitchFamily="50" charset="-128"/>
                <a:ea typeface="メイリオ" panose="020B0604030504040204" pitchFamily="50" charset="-128"/>
              </a:rPr>
              <a:t>休会中</a:t>
            </a:r>
            <a:endParaRPr lang="ja-JP" altLang="en-US" sz="1000" b="1" dirty="0">
              <a:solidFill>
                <a:schemeClr val="tx2"/>
              </a:solidFill>
              <a:latin typeface="メイリオ" panose="020B0604030504040204" pitchFamily="50" charset="-128"/>
              <a:ea typeface="メイリオ" panose="020B0604030504040204" pitchFamily="50" charset="-128"/>
            </a:endParaRPr>
          </a:p>
        </p:txBody>
      </p:sp>
      <p:cxnSp>
        <p:nvCxnSpPr>
          <p:cNvPr id="61" name="直線矢印コネクタ 60"/>
          <p:cNvCxnSpPr/>
          <p:nvPr/>
        </p:nvCxnSpPr>
        <p:spPr>
          <a:xfrm flipV="1">
            <a:off x="3648392" y="2004239"/>
            <a:ext cx="339991"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66" name="表 65"/>
          <p:cNvGraphicFramePr>
            <a:graphicFrameLocks noGrp="1"/>
          </p:cNvGraphicFramePr>
          <p:nvPr>
            <p:extLst>
              <p:ext uri="{D42A27DB-BD31-4B8C-83A1-F6EECF244321}">
                <p14:modId xmlns:p14="http://schemas.microsoft.com/office/powerpoint/2010/main" val="2994094674"/>
              </p:ext>
            </p:extLst>
          </p:nvPr>
        </p:nvGraphicFramePr>
        <p:xfrm>
          <a:off x="481355" y="3774007"/>
          <a:ext cx="2766429" cy="357360"/>
        </p:xfrm>
        <a:graphic>
          <a:graphicData uri="http://schemas.openxmlformats.org/drawingml/2006/table">
            <a:tbl>
              <a:tblPr firstRow="1" bandRow="1">
                <a:tableStyleId>{5940675A-B579-460E-94D1-54222C63F5DA}</a:tableStyleId>
              </a:tblPr>
              <a:tblGrid>
                <a:gridCol w="440923"/>
                <a:gridCol w="567559"/>
                <a:gridCol w="512379"/>
                <a:gridCol w="338959"/>
                <a:gridCol w="409903"/>
                <a:gridCol w="496706"/>
              </a:tblGrid>
              <a:tr h="121253">
                <a:tc>
                  <a:txBody>
                    <a:bodyPr/>
                    <a:lstStyle/>
                    <a:p>
                      <a:pPr algn="ctr"/>
                      <a:r>
                        <a:rPr kumimoji="1" lang="ja-JP" altLang="en-US" sz="600" dirty="0" smtClean="0">
                          <a:latin typeface="メイリオ" panose="020B0604030504040204" pitchFamily="50" charset="-128"/>
                          <a:ea typeface="メイリオ" panose="020B0604030504040204" pitchFamily="50" charset="-128"/>
                        </a:rPr>
                        <a:t>会員番号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氏名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練習コース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クラス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級・組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状態</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121253">
                <a:tc>
                  <a:txBody>
                    <a:bodyPr/>
                    <a:lstStyle/>
                    <a:p>
                      <a:r>
                        <a:rPr kumimoji="1" lang="en-US" altLang="ja-JP" sz="800" dirty="0" smtClean="0">
                          <a:latin typeface="メイリオ" panose="020B0604030504040204" pitchFamily="50" charset="-128"/>
                          <a:ea typeface="メイリオ" panose="020B0604030504040204" pitchFamily="50" charset="-128"/>
                        </a:rPr>
                        <a:t>12345</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玉葱 太郎</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800" dirty="0" smtClean="0">
                          <a:latin typeface="メイリオ" panose="020B0604030504040204" pitchFamily="50" charset="-128"/>
                          <a:ea typeface="メイリオ" panose="020B0604030504040204" pitchFamily="50" charset="-128"/>
                        </a:rPr>
                        <a:t>一般</a:t>
                      </a:r>
                      <a:endParaRPr kumimoji="1" lang="ja-JP" altLang="en-US" sz="8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en-US" altLang="ja-JP" sz="700" dirty="0" smtClean="0">
                          <a:latin typeface="メイリオ" panose="020B0604030504040204" pitchFamily="50" charset="-128"/>
                          <a:ea typeface="メイリオ" panose="020B0604030504040204" pitchFamily="50" charset="-128"/>
                        </a:rPr>
                        <a:t>C</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en-US" altLang="ja-JP" sz="700" dirty="0" smtClean="0">
                          <a:latin typeface="メイリオ" panose="020B0604030504040204" pitchFamily="50" charset="-128"/>
                          <a:ea typeface="メイリオ" panose="020B0604030504040204" pitchFamily="50" charset="-128"/>
                        </a:rPr>
                        <a:t>6</a:t>
                      </a:r>
                      <a:r>
                        <a:rPr kumimoji="1" lang="ja-JP" altLang="en-US" sz="700" dirty="0" smtClean="0">
                          <a:latin typeface="メイリオ" panose="020B0604030504040204" pitchFamily="50" charset="-128"/>
                          <a:ea typeface="メイリオ" panose="020B0604030504040204" pitchFamily="50" charset="-128"/>
                        </a:rPr>
                        <a:t>級</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kumimoji="1" lang="ja-JP" altLang="en-US" sz="700" dirty="0" smtClean="0">
                          <a:latin typeface="メイリオ" panose="020B0604030504040204" pitchFamily="50" charset="-128"/>
                          <a:ea typeface="メイリオ" panose="020B0604030504040204" pitchFamily="50" charset="-128"/>
                        </a:rPr>
                        <a:t>退会済み</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r>
            </a:tbl>
          </a:graphicData>
        </a:graphic>
      </p:graphicFrame>
      <p:sp>
        <p:nvSpPr>
          <p:cNvPr id="67" name="正方形/長方形 66"/>
          <p:cNvSpPr/>
          <p:nvPr/>
        </p:nvSpPr>
        <p:spPr>
          <a:xfrm>
            <a:off x="3332337" y="3922485"/>
            <a:ext cx="448727" cy="1734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smtClean="0">
                <a:solidFill>
                  <a:schemeClr val="tx1"/>
                </a:solidFill>
                <a:latin typeface="メイリオ" panose="020B0604030504040204" pitchFamily="50" charset="-128"/>
                <a:ea typeface="メイリオ" panose="020B0604030504040204" pitchFamily="50" charset="-128"/>
              </a:rPr>
              <a:t>詳細</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81545" y="3542797"/>
            <a:ext cx="697627"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家族会員</a:t>
            </a:r>
            <a:endParaRPr lang="en-US" altLang="ja-JP" sz="10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3810336" y="4281899"/>
            <a:ext cx="1103298" cy="707886"/>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同一電話番号の</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会員を家族として</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表示。</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a:solidFill>
                  <a:srgbClr val="FF0000"/>
                </a:solidFill>
                <a:latin typeface="メイリオ" panose="020B0604030504040204" pitchFamily="50" charset="-128"/>
                <a:ea typeface="メイリオ" panose="020B0604030504040204" pitchFamily="50" charset="-128"/>
              </a:rPr>
              <a:t>詳細</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で</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該当会員の</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会員詳細ページへ</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2783922" y="1320354"/>
            <a:ext cx="879187" cy="14232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b="1" dirty="0" smtClean="0">
                <a:solidFill>
                  <a:schemeClr val="tx1"/>
                </a:solidFill>
                <a:latin typeface="メイリオ" panose="020B0604030504040204" pitchFamily="50" charset="-128"/>
                <a:ea typeface="メイリオ" panose="020B0604030504040204" pitchFamily="50" charset="-128"/>
              </a:rPr>
              <a:t>会費・振替情報</a:t>
            </a:r>
            <a:endParaRPr lang="ja-JP" altLang="en-US" sz="800" b="1" dirty="0">
              <a:solidFill>
                <a:schemeClr val="tx1"/>
              </a:solidFill>
              <a:latin typeface="メイリオ" panose="020B0604030504040204" pitchFamily="50" charset="-128"/>
              <a:ea typeface="メイリオ" panose="020B0604030504040204" pitchFamily="50" charset="-128"/>
            </a:endParaRPr>
          </a:p>
        </p:txBody>
      </p:sp>
      <p:sp>
        <p:nvSpPr>
          <p:cNvPr id="5" name="正方形/長方形 4"/>
          <p:cNvSpPr/>
          <p:nvPr/>
        </p:nvSpPr>
        <p:spPr>
          <a:xfrm>
            <a:off x="3952352" y="1203984"/>
            <a:ext cx="1105070" cy="400110"/>
          </a:xfrm>
          <a:prstGeom prst="rect">
            <a:avLst/>
          </a:prstGeom>
          <a:solidFill>
            <a:srgbClr val="FFFF00"/>
          </a:solidFill>
        </p:spPr>
        <p:txBody>
          <a:bodyPr wrap="square">
            <a:spAutoFit/>
          </a:bodyPr>
          <a:lstStyle/>
          <a:p>
            <a:r>
              <a:rPr lang="ja-JP" altLang="en-US" sz="1000" b="1" dirty="0" smtClean="0">
                <a:solidFill>
                  <a:srgbClr val="FF0000"/>
                </a:solidFill>
                <a:latin typeface="メイリオ" panose="020B0604030504040204" pitchFamily="50" charset="-128"/>
                <a:ea typeface="メイリオ" panose="020B0604030504040204" pitchFamily="50" charset="-128"/>
              </a:rPr>
              <a:t>会費</a:t>
            </a:r>
            <a:r>
              <a:rPr lang="ja-JP" altLang="en-US" sz="1000" b="1" dirty="0">
                <a:solidFill>
                  <a:srgbClr val="FF0000"/>
                </a:solidFill>
                <a:latin typeface="メイリオ" panose="020B0604030504040204" pitchFamily="50" charset="-128"/>
                <a:ea typeface="メイリオ" panose="020B0604030504040204" pitchFamily="50" charset="-128"/>
              </a:rPr>
              <a:t>・振替</a:t>
            </a:r>
            <a:r>
              <a:rPr lang="ja-JP" altLang="en-US" sz="1000" b="1" dirty="0" smtClean="0">
                <a:solidFill>
                  <a:srgbClr val="FF0000"/>
                </a:solidFill>
                <a:latin typeface="メイリオ" panose="020B0604030504040204" pitchFamily="50" charset="-128"/>
                <a:ea typeface="メイリオ" panose="020B0604030504040204" pitchFamily="50" charset="-128"/>
              </a:rPr>
              <a:t>情報</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ページへ</a:t>
            </a:r>
            <a:endParaRPr lang="ja-JP" altLang="en-US" sz="1000" b="1" dirty="0">
              <a:solidFill>
                <a:srgbClr val="FF0000"/>
              </a:solidFill>
              <a:latin typeface="メイリオ" panose="020B0604030504040204" pitchFamily="50" charset="-128"/>
              <a:ea typeface="メイリオ" panose="020B0604030504040204" pitchFamily="50" charset="-128"/>
            </a:endParaRPr>
          </a:p>
        </p:txBody>
      </p:sp>
      <p:cxnSp>
        <p:nvCxnSpPr>
          <p:cNvPr id="72" name="直線矢印コネクタ 71"/>
          <p:cNvCxnSpPr/>
          <p:nvPr/>
        </p:nvCxnSpPr>
        <p:spPr>
          <a:xfrm flipV="1">
            <a:off x="3614806" y="1383632"/>
            <a:ext cx="339991"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p:nvPr/>
        </p:nvCxnSpPr>
        <p:spPr>
          <a:xfrm>
            <a:off x="3702864" y="4002642"/>
            <a:ext cx="339991" cy="26282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正方形/長方形 68"/>
          <p:cNvSpPr/>
          <p:nvPr/>
        </p:nvSpPr>
        <p:spPr>
          <a:xfrm>
            <a:off x="1782780" y="3451390"/>
            <a:ext cx="879187" cy="14232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各種申請</a:t>
            </a:r>
            <a:endParaRPr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3910579" y="3414830"/>
            <a:ext cx="813043" cy="200055"/>
          </a:xfrm>
          <a:prstGeom prst="rect">
            <a:avLst/>
          </a:prstGeom>
        </p:spPr>
        <p:txBody>
          <a:bodyPr wrap="none">
            <a:spAutoFit/>
          </a:bodyPr>
          <a:lstStyle/>
          <a:p>
            <a:r>
              <a:rPr lang="ja-JP" altLang="en-US" sz="700" b="1" dirty="0">
                <a:solidFill>
                  <a:srgbClr val="FF0000"/>
                </a:solidFill>
                <a:latin typeface="メイリオ" panose="020B0604030504040204" pitchFamily="50" charset="-128"/>
                <a:ea typeface="メイリオ" panose="020B0604030504040204" pitchFamily="50" charset="-128"/>
              </a:rPr>
              <a:t>会員情報</a:t>
            </a:r>
            <a:r>
              <a:rPr lang="ja-JP" altLang="en-US" sz="700" b="1" dirty="0" smtClean="0">
                <a:solidFill>
                  <a:srgbClr val="FF0000"/>
                </a:solidFill>
                <a:latin typeface="メイリオ" panose="020B0604030504040204" pitchFamily="50" charset="-128"/>
                <a:ea typeface="メイリオ" panose="020B0604030504040204" pitchFamily="50" charset="-128"/>
              </a:rPr>
              <a:t>編集</a:t>
            </a:r>
            <a:r>
              <a:rPr lang="ja-JP" altLang="en-US" sz="700" b="1" dirty="0" err="1" smtClean="0">
                <a:solidFill>
                  <a:srgbClr val="FF0000"/>
                </a:solidFill>
                <a:latin typeface="メイリオ" panose="020B0604030504040204" pitchFamily="50" charset="-128"/>
                <a:ea typeface="メイリオ" panose="020B0604030504040204" pitchFamily="50" charset="-128"/>
              </a:rPr>
              <a:t>ヘ</a:t>
            </a:r>
            <a:endParaRPr lang="ja-JP" altLang="en-US" sz="700" b="1" dirty="0">
              <a:solidFill>
                <a:srgbClr val="FF0000"/>
              </a:solidFill>
              <a:latin typeface="メイリオ" panose="020B0604030504040204" pitchFamily="50" charset="-128"/>
              <a:ea typeface="メイリオ" panose="020B0604030504040204" pitchFamily="50" charset="-128"/>
            </a:endParaRPr>
          </a:p>
        </p:txBody>
      </p:sp>
      <p:cxnSp>
        <p:nvCxnSpPr>
          <p:cNvPr id="70" name="直線矢印コネクタ 69"/>
          <p:cNvCxnSpPr/>
          <p:nvPr/>
        </p:nvCxnSpPr>
        <p:spPr>
          <a:xfrm flipV="1">
            <a:off x="3627415" y="3517731"/>
            <a:ext cx="339991"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直線矢印コネクタ 75"/>
          <p:cNvCxnSpPr/>
          <p:nvPr/>
        </p:nvCxnSpPr>
        <p:spPr>
          <a:xfrm>
            <a:off x="2661967" y="3593715"/>
            <a:ext cx="1263739" cy="19530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3867112" y="3665907"/>
            <a:ext cx="1020087" cy="415498"/>
          </a:xfrm>
          <a:prstGeom prst="rect">
            <a:avLst/>
          </a:prstGeom>
        </p:spPr>
        <p:txBody>
          <a:bodyPr wrap="square">
            <a:spAutoFit/>
          </a:bodyPr>
          <a:lstStyle/>
          <a:p>
            <a:r>
              <a:rPr lang="ja-JP" altLang="en-US" sz="700" b="1" dirty="0" smtClean="0">
                <a:solidFill>
                  <a:srgbClr val="FF0000"/>
                </a:solidFill>
                <a:latin typeface="メイリオ" panose="020B0604030504040204" pitchFamily="50" charset="-128"/>
                <a:ea typeface="メイリオ" panose="020B0604030504040204" pitchFamily="50" charset="-128"/>
              </a:rPr>
              <a:t>該当会員のマイ</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ページ</a:t>
            </a:r>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各種申請</a:t>
            </a:r>
            <a:r>
              <a:rPr lang="en-US" altLang="ja-JP" sz="700" b="1" dirty="0" smtClean="0">
                <a:solidFill>
                  <a:srgbClr val="FF0000"/>
                </a:solidFill>
                <a:latin typeface="メイリオ" panose="020B0604030504040204" pitchFamily="50" charset="-128"/>
                <a:ea typeface="メイリオ" panose="020B0604030504040204" pitchFamily="50" charset="-128"/>
              </a:rPr>
              <a:t>]</a:t>
            </a:r>
          </a:p>
          <a:p>
            <a:r>
              <a:rPr lang="ja-JP" altLang="en-US" sz="700" b="1" dirty="0" smtClean="0">
                <a:solidFill>
                  <a:srgbClr val="FF0000"/>
                </a:solidFill>
                <a:latin typeface="メイリオ" panose="020B0604030504040204" pitchFamily="50" charset="-128"/>
                <a:ea typeface="メイリオ" panose="020B0604030504040204" pitchFamily="50" charset="-128"/>
              </a:rPr>
              <a:t>画面を開き操作</a:t>
            </a:r>
            <a:r>
              <a:rPr lang="ja-JP" altLang="en-US" sz="700" b="1" dirty="0">
                <a:solidFill>
                  <a:srgbClr val="FF0000"/>
                </a:solidFill>
                <a:latin typeface="メイリオ" panose="020B0604030504040204" pitchFamily="50" charset="-128"/>
                <a:ea typeface="メイリオ" panose="020B0604030504040204" pitchFamily="50" charset="-128"/>
              </a:rPr>
              <a:t>可能</a:t>
            </a:r>
            <a:endParaRPr lang="en-US" altLang="ja-JP" sz="700" b="1" dirty="0" smtClean="0">
              <a:solidFill>
                <a:srgbClr val="FF0000"/>
              </a:solidFill>
              <a:latin typeface="メイリオ" panose="020B0604030504040204" pitchFamily="50" charset="-128"/>
              <a:ea typeface="メイリオ" panose="020B0604030504040204" pitchFamily="50" charset="-128"/>
            </a:endParaRPr>
          </a:p>
        </p:txBody>
      </p:sp>
      <p:graphicFrame>
        <p:nvGraphicFramePr>
          <p:cNvPr id="73" name="表 72"/>
          <p:cNvGraphicFramePr>
            <a:graphicFrameLocks noGrp="1"/>
          </p:cNvGraphicFramePr>
          <p:nvPr>
            <p:extLst>
              <p:ext uri="{D42A27DB-BD31-4B8C-83A1-F6EECF244321}">
                <p14:modId xmlns:p14="http://schemas.microsoft.com/office/powerpoint/2010/main" val="1641678058"/>
              </p:ext>
            </p:extLst>
          </p:nvPr>
        </p:nvGraphicFramePr>
        <p:xfrm>
          <a:off x="507276" y="5461037"/>
          <a:ext cx="3140277" cy="226092"/>
        </p:xfrm>
        <a:graphic>
          <a:graphicData uri="http://schemas.openxmlformats.org/drawingml/2006/table">
            <a:tbl>
              <a:tblPr firstRow="1" bandRow="1">
                <a:tableStyleId>{5C22544A-7EE6-4342-B048-85BDC9FD1C3A}</a:tableStyleId>
              </a:tblPr>
              <a:tblGrid>
                <a:gridCol w="556065"/>
                <a:gridCol w="2584212"/>
              </a:tblGrid>
              <a:tr h="226092">
                <a:tc>
                  <a:txBody>
                    <a:bodyPr/>
                    <a:lstStyle/>
                    <a:p>
                      <a:pPr algn="ctr"/>
                      <a:r>
                        <a:rPr kumimoji="1" lang="ja-JP" altLang="en-US" sz="500" b="0" dirty="0" smtClean="0">
                          <a:solidFill>
                            <a:schemeClr val="tx1"/>
                          </a:solidFill>
                          <a:latin typeface="メイリオ" panose="020B0604030504040204" pitchFamily="50" charset="-128"/>
                          <a:ea typeface="メイリオ" panose="020B0604030504040204" pitchFamily="50" charset="-128"/>
                        </a:rPr>
                        <a:t>業務連絡</a:t>
                      </a:r>
                      <a:endParaRPr kumimoji="1" lang="ja-JP" altLang="en-US" sz="500" b="0" dirty="0">
                        <a:solidFill>
                          <a:schemeClr val="tx1"/>
                        </a:solidFill>
                        <a:latin typeface="メイリオ" panose="020B0604030504040204" pitchFamily="50" charset="-128"/>
                        <a:ea typeface="メイリオ" panose="020B0604030504040204" pitchFamily="50" charset="-128"/>
                      </a:endParaRP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500" b="0" baseline="0" dirty="0" smtClean="0">
                          <a:solidFill>
                            <a:schemeClr val="tx1"/>
                          </a:solidFill>
                          <a:latin typeface="メイリオ" panose="020B0604030504040204" pitchFamily="50" charset="-128"/>
                          <a:ea typeface="メイリオ" panose="020B0604030504040204" pitchFamily="50" charset="-128"/>
                        </a:rPr>
                        <a:t> 迎</a:t>
                      </a:r>
                      <a:r>
                        <a:rPr lang="ja-JP" altLang="en-US" sz="600" b="0" dirty="0" smtClean="0">
                          <a:solidFill>
                            <a:schemeClr val="tx1"/>
                          </a:solidFill>
                          <a:latin typeface="メイリオ" panose="020B0604030504040204" pitchFamily="50" charset="-128"/>
                          <a:ea typeface="メイリオ" panose="020B0604030504040204" pitchFamily="50" charset="-128"/>
                        </a:rPr>
                        <a:t>：</a:t>
                      </a:r>
                      <a:r>
                        <a:rPr lang="en-US" altLang="ja-JP" sz="600" b="0" dirty="0" smtClean="0">
                          <a:solidFill>
                            <a:schemeClr val="tx1"/>
                          </a:solidFill>
                          <a:latin typeface="メイリオ" panose="020B0604030504040204" pitchFamily="50" charset="-128"/>
                          <a:ea typeface="メイリオ" panose="020B0604030504040204" pitchFamily="50" charset="-128"/>
                        </a:rPr>
                        <a:t>[</a:t>
                      </a:r>
                      <a:r>
                        <a:rPr kumimoji="1" lang="ja-JP" altLang="en-US" sz="600" b="0" dirty="0" smtClean="0">
                          <a:solidFill>
                            <a:schemeClr val="tx1"/>
                          </a:solidFill>
                          <a:latin typeface="メイリオ" panose="020B0604030504040204" pitchFamily="50" charset="-128"/>
                          <a:ea typeface="メイリオ" panose="020B0604030504040204" pitchFamily="50" charset="-128"/>
                        </a:rPr>
                        <a:t>保護者も乗車</a:t>
                      </a:r>
                      <a:r>
                        <a:rPr lang="en-US" altLang="ja-JP" sz="600" b="0" dirty="0" smtClean="0">
                          <a:solidFill>
                            <a:schemeClr val="tx1"/>
                          </a:solidFill>
                          <a:latin typeface="メイリオ" panose="020B0604030504040204" pitchFamily="50" charset="-128"/>
                          <a:ea typeface="メイリオ" panose="020B0604030504040204" pitchFamily="50" charset="-128"/>
                        </a:rPr>
                        <a:t>]</a:t>
                      </a:r>
                      <a:r>
                        <a:rPr lang="ja-JP" altLang="en-US" sz="600" b="0" dirty="0" smtClean="0">
                          <a:solidFill>
                            <a:schemeClr val="tx1"/>
                          </a:solidFill>
                          <a:latin typeface="メイリオ" panose="020B0604030504040204" pitchFamily="50" charset="-128"/>
                          <a:ea typeface="メイリオ" panose="020B0604030504040204" pitchFamily="50" charset="-128"/>
                        </a:rPr>
                        <a:t>　</a:t>
                      </a:r>
                      <a:r>
                        <a:rPr lang="en-US" altLang="ja-JP" sz="600" b="0" dirty="0" smtClean="0">
                          <a:solidFill>
                            <a:schemeClr val="tx1"/>
                          </a:solidFill>
                          <a:latin typeface="メイリオ" panose="020B0604030504040204" pitchFamily="50" charset="-128"/>
                          <a:ea typeface="メイリオ" panose="020B0604030504040204" pitchFamily="50" charset="-128"/>
                        </a:rPr>
                        <a:t>15:32</a:t>
                      </a:r>
                      <a:r>
                        <a:rPr lang="ja-JP" altLang="en-US" sz="600" b="0" dirty="0" smtClean="0">
                          <a:solidFill>
                            <a:schemeClr val="tx1"/>
                          </a:solidFill>
                          <a:latin typeface="メイリオ" panose="020B0604030504040204" pitchFamily="50" charset="-128"/>
                          <a:ea typeface="メイリオ" panose="020B0604030504040204" pitchFamily="50" charset="-128"/>
                        </a:rPr>
                        <a:t>　プール：　</a:t>
                      </a:r>
                      <a:r>
                        <a:rPr lang="en-US" altLang="ja-JP" sz="600" b="0" dirty="0" smtClean="0">
                          <a:solidFill>
                            <a:schemeClr val="tx1"/>
                          </a:solidFill>
                          <a:latin typeface="メイリオ" panose="020B0604030504040204" pitchFamily="50" charset="-128"/>
                          <a:ea typeface="メイリオ" panose="020B0604030504040204" pitchFamily="50" charset="-128"/>
                        </a:rPr>
                        <a:t>[</a:t>
                      </a:r>
                      <a:r>
                        <a:rPr lang="ja-JP" altLang="en-US" sz="600" b="0" dirty="0" smtClean="0">
                          <a:solidFill>
                            <a:srgbClr val="FF0000"/>
                          </a:solidFill>
                          <a:latin typeface="メイリオ" panose="020B0604030504040204" pitchFamily="50" charset="-128"/>
                          <a:ea typeface="メイリオ" panose="020B0604030504040204" pitchFamily="50" charset="-128"/>
                        </a:rPr>
                        <a:t>転んでけが</a:t>
                      </a:r>
                      <a:r>
                        <a:rPr lang="en-US" altLang="ja-JP" sz="600" b="0" dirty="0" smtClean="0">
                          <a:solidFill>
                            <a:schemeClr val="tx1"/>
                          </a:solidFill>
                          <a:latin typeface="メイリオ" panose="020B0604030504040204" pitchFamily="50" charset="-128"/>
                          <a:ea typeface="メイリオ" panose="020B0604030504040204" pitchFamily="50" charset="-128"/>
                        </a:rPr>
                        <a:t>]</a:t>
                      </a:r>
                      <a:r>
                        <a:rPr lang="ja-JP" altLang="en-US" sz="600" b="0" dirty="0" smtClean="0">
                          <a:solidFill>
                            <a:schemeClr val="tx1"/>
                          </a:solidFill>
                          <a:latin typeface="メイリオ" panose="020B0604030504040204" pitchFamily="50" charset="-128"/>
                          <a:ea typeface="メイリオ" panose="020B0604030504040204" pitchFamily="50" charset="-128"/>
                        </a:rPr>
                        <a:t>　</a:t>
                      </a:r>
                      <a:r>
                        <a:rPr lang="en-US" altLang="ja-JP" sz="600" b="0" dirty="0" smtClean="0">
                          <a:solidFill>
                            <a:schemeClr val="tx1"/>
                          </a:solidFill>
                          <a:latin typeface="メイリオ" panose="020B0604030504040204" pitchFamily="50" charset="-128"/>
                          <a:ea typeface="メイリオ" panose="020B0604030504040204" pitchFamily="50" charset="-128"/>
                        </a:rPr>
                        <a:t>18:00</a:t>
                      </a:r>
                    </a:p>
                  </a:txBody>
                  <a:tcPr marL="0" marR="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74" name="正方形/長方形 73"/>
          <p:cNvSpPr/>
          <p:nvPr/>
        </p:nvSpPr>
        <p:spPr>
          <a:xfrm>
            <a:off x="509467" y="5687129"/>
            <a:ext cx="2738317" cy="263777"/>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1000" dirty="0">
                <a:solidFill>
                  <a:schemeClr val="tx1"/>
                </a:solidFill>
                <a:latin typeface="メイリオ" panose="020B0604030504040204" pitchFamily="50" charset="-128"/>
                <a:ea typeface="メイリオ" panose="020B0604030504040204" pitchFamily="50" charset="-128"/>
              </a:rPr>
              <a:t>業務連絡</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3281773" y="5724220"/>
            <a:ext cx="478236" cy="18959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867112" y="5601636"/>
            <a:ext cx="685865" cy="307777"/>
          </a:xfrm>
          <a:prstGeom prst="rect">
            <a:avLst/>
          </a:prstGeom>
          <a:noFill/>
        </p:spPr>
        <p:txBody>
          <a:bodyPr wrap="square" rtlCol="0">
            <a:spAutoFit/>
          </a:bodyPr>
          <a:lstStyle/>
          <a:p>
            <a:r>
              <a:rPr kumimoji="1" lang="ja-JP" altLang="en-US" sz="1400" b="1" dirty="0" smtClean="0">
                <a:solidFill>
                  <a:srgbClr val="00B050"/>
                </a:solidFill>
                <a:latin typeface="メイリオ" panose="020B0604030504040204" pitchFamily="50" charset="-128"/>
                <a:ea typeface="メイリオ" panose="020B0604030504040204" pitchFamily="50" charset="-128"/>
              </a:rPr>
              <a:t>追加</a:t>
            </a:r>
            <a:endParaRPr kumimoji="1" lang="ja-JP" altLang="en-US" sz="1400" b="1" dirty="0">
              <a:solidFill>
                <a:srgbClr val="00B050"/>
              </a:solidFill>
              <a:latin typeface="メイリオ" panose="020B0604030504040204" pitchFamily="50" charset="-128"/>
              <a:ea typeface="メイリオ" panose="020B0604030504040204" pitchFamily="50" charset="-128"/>
            </a:endParaRPr>
          </a:p>
        </p:txBody>
      </p:sp>
      <p:sp>
        <p:nvSpPr>
          <p:cNvPr id="83" name="右大かっこ 82"/>
          <p:cNvSpPr/>
          <p:nvPr/>
        </p:nvSpPr>
        <p:spPr>
          <a:xfrm>
            <a:off x="3781064" y="5420592"/>
            <a:ext cx="133459" cy="594923"/>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78" name="正方形/長方形 77"/>
          <p:cNvSpPr/>
          <p:nvPr/>
        </p:nvSpPr>
        <p:spPr>
          <a:xfrm>
            <a:off x="279978" y="4219020"/>
            <a:ext cx="3587133" cy="2101455"/>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84" name="正方形/長方形 83"/>
          <p:cNvSpPr/>
          <p:nvPr/>
        </p:nvSpPr>
        <p:spPr>
          <a:xfrm>
            <a:off x="4785013" y="970380"/>
            <a:ext cx="3729815" cy="5500266"/>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86" name="正方形/長方形 85"/>
          <p:cNvSpPr/>
          <p:nvPr/>
        </p:nvSpPr>
        <p:spPr>
          <a:xfrm>
            <a:off x="8307745" y="1279732"/>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
        <p:nvSpPr>
          <p:cNvPr id="87" name="正方形/長方形 86"/>
          <p:cNvSpPr/>
          <p:nvPr/>
        </p:nvSpPr>
        <p:spPr>
          <a:xfrm>
            <a:off x="-15359" y="5963267"/>
            <a:ext cx="793807" cy="338554"/>
          </a:xfrm>
          <a:prstGeom prst="rect">
            <a:avLst/>
          </a:prstGeom>
        </p:spPr>
        <p:txBody>
          <a:bodyPr wrap="none">
            <a:spAutoFit/>
          </a:bodyPr>
          <a:lstStyle/>
          <a:p>
            <a:pPr algn="ctr"/>
            <a:r>
              <a:rPr lang="en-US" altLang="ja-JP" sz="1600" b="1" dirty="0" smtClean="0">
                <a:solidFill>
                  <a:schemeClr val="accent2"/>
                </a:solidFill>
              </a:rPr>
              <a:t>Phase2</a:t>
            </a:r>
            <a:endParaRPr lang="en-US" altLang="ja-JP" sz="1600" b="1" dirty="0">
              <a:solidFill>
                <a:schemeClr val="accent2"/>
              </a:solidFill>
            </a:endParaRPr>
          </a:p>
        </p:txBody>
      </p:sp>
    </p:spTree>
    <p:extLst>
      <p:ext uri="{BB962C8B-B14F-4D97-AF65-F5344CB8AC3E}">
        <p14:creationId xmlns:p14="http://schemas.microsoft.com/office/powerpoint/2010/main" val="2906188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正方形/長方形 174"/>
          <p:cNvSpPr/>
          <p:nvPr/>
        </p:nvSpPr>
        <p:spPr>
          <a:xfrm>
            <a:off x="4562427" y="918335"/>
            <a:ext cx="3499946" cy="473423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3" name="正方形/長方形 2"/>
          <p:cNvSpPr/>
          <p:nvPr/>
        </p:nvSpPr>
        <p:spPr>
          <a:xfrm>
            <a:off x="4607090" y="4085981"/>
            <a:ext cx="3425022" cy="274082"/>
          </a:xfrm>
          <a:prstGeom prst="rect">
            <a:avLst/>
          </a:prstGeom>
          <a:solidFill>
            <a:schemeClr val="accent1">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28</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74728" y="576744"/>
            <a:ext cx="180049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■会員情報編集</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正方形/長方形 51"/>
          <p:cNvSpPr/>
          <p:nvPr/>
        </p:nvSpPr>
        <p:spPr>
          <a:xfrm>
            <a:off x="561204" y="926804"/>
            <a:ext cx="3499946" cy="5826421"/>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80" name="正方形/長方形 79"/>
          <p:cNvSpPr/>
          <p:nvPr/>
        </p:nvSpPr>
        <p:spPr>
          <a:xfrm>
            <a:off x="4562427" y="5510730"/>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81" name="正方形/長方形 80"/>
          <p:cNvSpPr/>
          <p:nvPr/>
        </p:nvSpPr>
        <p:spPr>
          <a:xfrm>
            <a:off x="563689" y="935271"/>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8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31" y="950572"/>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85" name="正方形/長方形 84"/>
          <p:cNvSpPr/>
          <p:nvPr/>
        </p:nvSpPr>
        <p:spPr>
          <a:xfrm>
            <a:off x="978378" y="964501"/>
            <a:ext cx="877163" cy="230832"/>
          </a:xfrm>
          <a:prstGeom prst="rect">
            <a:avLst/>
          </a:prstGeom>
        </p:spPr>
        <p:txBody>
          <a:bodyPr wrap="none">
            <a:spAutoFit/>
          </a:bodyPr>
          <a:lstStyle/>
          <a:p>
            <a:r>
              <a:rPr lang="ja-JP" altLang="en-US" sz="900" b="1" dirty="0" smtClean="0">
                <a:solidFill>
                  <a:schemeClr val="bg1"/>
                </a:solidFill>
                <a:latin typeface="メイリオ" panose="020B0604030504040204" pitchFamily="50" charset="-128"/>
                <a:ea typeface="メイリオ" panose="020B0604030504040204" pitchFamily="50" charset="-128"/>
              </a:rPr>
              <a:t>運営管理画面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887530" y="5250903"/>
            <a:ext cx="956471" cy="18959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976029" y="1605882"/>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氏名</a:t>
            </a:r>
            <a:endParaRPr lang="ja-JP" altLang="en-US" sz="800" dirty="0">
              <a:latin typeface="メイリオ" panose="020B0604030504040204" pitchFamily="50" charset="-128"/>
              <a:ea typeface="メイリオ" panose="020B0604030504040204" pitchFamily="50" charset="-128"/>
            </a:endParaRPr>
          </a:p>
        </p:txBody>
      </p:sp>
      <p:sp>
        <p:nvSpPr>
          <p:cNvPr id="92" name="正方形/長方形 91"/>
          <p:cNvSpPr/>
          <p:nvPr/>
        </p:nvSpPr>
        <p:spPr>
          <a:xfrm>
            <a:off x="3018234" y="1628046"/>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484776" y="1603407"/>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フリガナ</a:t>
            </a:r>
          </a:p>
        </p:txBody>
      </p:sp>
      <p:sp>
        <p:nvSpPr>
          <p:cNvPr id="94" name="正方形/長方形 93"/>
          <p:cNvSpPr/>
          <p:nvPr/>
        </p:nvSpPr>
        <p:spPr>
          <a:xfrm>
            <a:off x="2700056" y="1830282"/>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性別</a:t>
            </a:r>
            <a:endParaRPr lang="ja-JP" altLang="en-US" sz="800" dirty="0">
              <a:latin typeface="メイリオ" panose="020B0604030504040204" pitchFamily="50" charset="-128"/>
              <a:ea typeface="メイリオ" panose="020B0604030504040204" pitchFamily="50" charset="-128"/>
            </a:endParaRPr>
          </a:p>
        </p:txBody>
      </p:sp>
      <p:sp>
        <p:nvSpPr>
          <p:cNvPr id="95" name="正方形/長方形 94"/>
          <p:cNvSpPr/>
          <p:nvPr/>
        </p:nvSpPr>
        <p:spPr>
          <a:xfrm>
            <a:off x="796881" y="1788256"/>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生年月日</a:t>
            </a:r>
          </a:p>
        </p:txBody>
      </p:sp>
      <p:sp>
        <p:nvSpPr>
          <p:cNvPr id="103" name="正方形/長方形 102"/>
          <p:cNvSpPr/>
          <p:nvPr/>
        </p:nvSpPr>
        <p:spPr>
          <a:xfrm>
            <a:off x="633333" y="4960759"/>
            <a:ext cx="800219"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申込時の泳力</a:t>
            </a:r>
            <a:endParaRPr lang="ja-JP" altLang="en-US" sz="800" dirty="0">
              <a:latin typeface="メイリオ" panose="020B0604030504040204" pitchFamily="50" charset="-128"/>
              <a:ea typeface="メイリオ" panose="020B0604030504040204" pitchFamily="50" charset="-128"/>
            </a:endParaRPr>
          </a:p>
        </p:txBody>
      </p:sp>
      <p:sp>
        <p:nvSpPr>
          <p:cNvPr id="104" name="正方形/長方形 103"/>
          <p:cNvSpPr/>
          <p:nvPr/>
        </p:nvSpPr>
        <p:spPr>
          <a:xfrm>
            <a:off x="5328446" y="1106963"/>
            <a:ext cx="2584037" cy="20147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625598" y="1050117"/>
            <a:ext cx="697627" cy="33855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コーチへの</a:t>
            </a:r>
            <a:endParaRPr lang="en-US" altLang="ja-JP" sz="800" dirty="0" smtClean="0">
              <a:latin typeface="メイリオ" panose="020B0604030504040204" pitchFamily="50" charset="-128"/>
              <a:ea typeface="メイリオ" panose="020B0604030504040204" pitchFamily="50" charset="-128"/>
            </a:endParaRPr>
          </a:p>
          <a:p>
            <a:pPr algn="r"/>
            <a:r>
              <a:rPr lang="ja-JP" altLang="en-US" sz="800" dirty="0" smtClean="0">
                <a:latin typeface="メイリオ" panose="020B0604030504040204" pitchFamily="50" charset="-128"/>
                <a:ea typeface="メイリオ" panose="020B0604030504040204" pitchFamily="50" charset="-128"/>
              </a:rPr>
              <a:t>伝達事項</a:t>
            </a:r>
            <a:endParaRPr lang="ja-JP" altLang="en-US" sz="800" dirty="0">
              <a:latin typeface="メイリオ" panose="020B0604030504040204" pitchFamily="50" charset="-128"/>
              <a:ea typeface="メイリオ" panose="020B0604030504040204" pitchFamily="50" charset="-128"/>
            </a:endParaRPr>
          </a:p>
        </p:txBody>
      </p:sp>
      <p:sp>
        <p:nvSpPr>
          <p:cNvPr id="106" name="正方形/長方形 105"/>
          <p:cNvSpPr/>
          <p:nvPr/>
        </p:nvSpPr>
        <p:spPr>
          <a:xfrm>
            <a:off x="1829020" y="1830828"/>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373682" y="1829712"/>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2161474" y="1826788"/>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3137708" y="1844523"/>
            <a:ext cx="723275"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男性　　　女性</a:t>
            </a:r>
            <a:endParaRPr lang="ja-JP" altLang="en-US" sz="600" b="1" dirty="0">
              <a:latin typeface="メイリオ" panose="020B0604030504040204" pitchFamily="50" charset="-128"/>
              <a:ea typeface="メイリオ" panose="020B0604030504040204" pitchFamily="50" charset="-128"/>
            </a:endParaRPr>
          </a:p>
        </p:txBody>
      </p:sp>
      <p:grpSp>
        <p:nvGrpSpPr>
          <p:cNvPr id="110" name="グループ化 109"/>
          <p:cNvGrpSpPr/>
          <p:nvPr/>
        </p:nvGrpSpPr>
        <p:grpSpPr>
          <a:xfrm>
            <a:off x="3047786" y="1842824"/>
            <a:ext cx="137404" cy="137404"/>
            <a:chOff x="5467350" y="1732315"/>
            <a:chExt cx="556068" cy="556068"/>
          </a:xfrm>
        </p:grpSpPr>
        <p:sp>
          <p:nvSpPr>
            <p:cNvPr id="111" name="円/楕円 110"/>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2" name="円/楕円 111"/>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13" name="円/楕円 112"/>
          <p:cNvSpPr/>
          <p:nvPr/>
        </p:nvSpPr>
        <p:spPr>
          <a:xfrm>
            <a:off x="3441486" y="1840793"/>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正方形/長方形 119"/>
          <p:cNvSpPr/>
          <p:nvPr/>
        </p:nvSpPr>
        <p:spPr>
          <a:xfrm>
            <a:off x="1400425" y="499410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1466841" y="4985758"/>
            <a:ext cx="2569934" cy="1661993"/>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水</a:t>
            </a:r>
            <a:r>
              <a:rPr lang="ja-JP" altLang="en-US" sz="600" b="1" dirty="0" smtClean="0">
                <a:latin typeface="メイリオ" panose="020B0604030504040204" pitchFamily="50" charset="-128"/>
                <a:ea typeface="メイリオ" panose="020B0604030504040204" pitchFamily="50" charset="-128"/>
              </a:rPr>
              <a:t>に顔をつけることができない　　　　水に顔をつけることができる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潜れる　　　　　　　　　浮かべる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バタ足　　　　　　　　板キック　　　　　　　背泳ぎ</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クロール　　　　　　　平泳ぎ　　　　　　　　バタフライ</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備考</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無料体験に参加をしたことがある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短期水泳教室に参加をしたことがある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当クラブまたは他クラブに通っていたことがある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　クラブ名　　　　　　　　　　　　　　　年　　　　　月退会</a:t>
            </a:r>
            <a:endParaRPr lang="en-US" altLang="ja-JP" sz="600" b="1" dirty="0" smtClean="0">
              <a:latin typeface="メイリオ" panose="020B0604030504040204" pitchFamily="50" charset="-128"/>
              <a:ea typeface="メイリオ" panose="020B0604030504040204" pitchFamily="50" charset="-128"/>
            </a:endParaRPr>
          </a:p>
        </p:txBody>
      </p:sp>
      <p:sp>
        <p:nvSpPr>
          <p:cNvPr id="122" name="正方形/長方形 121"/>
          <p:cNvSpPr/>
          <p:nvPr/>
        </p:nvSpPr>
        <p:spPr>
          <a:xfrm>
            <a:off x="1401887" y="518921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1401887" y="592535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400425" y="611087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401887" y="629646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2318152" y="518631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1745862" y="5739760"/>
            <a:ext cx="2223698" cy="1156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1920733" y="5360983"/>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1920732" y="5560583"/>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2745526" y="5366754"/>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4" name="正方形/長方形 133"/>
          <p:cNvSpPr/>
          <p:nvPr/>
        </p:nvSpPr>
        <p:spPr>
          <a:xfrm>
            <a:off x="2745525" y="5566354"/>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10M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5" name="正方形/長方形 134"/>
          <p:cNvSpPr/>
          <p:nvPr/>
        </p:nvSpPr>
        <p:spPr>
          <a:xfrm>
            <a:off x="3653988" y="5347217"/>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6" name="正方形/長方形 135"/>
          <p:cNvSpPr/>
          <p:nvPr/>
        </p:nvSpPr>
        <p:spPr>
          <a:xfrm>
            <a:off x="3653987" y="5546817"/>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2705211" y="6465236"/>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8" name="正方形/長方形 137"/>
          <p:cNvSpPr/>
          <p:nvPr/>
        </p:nvSpPr>
        <p:spPr>
          <a:xfrm>
            <a:off x="3232242" y="6465236"/>
            <a:ext cx="256171"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39" name="正方形/長方形 138"/>
          <p:cNvSpPr/>
          <p:nvPr/>
        </p:nvSpPr>
        <p:spPr>
          <a:xfrm>
            <a:off x="2032323" y="6466543"/>
            <a:ext cx="553642"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40" name="正方形/長方形 139"/>
          <p:cNvSpPr/>
          <p:nvPr/>
        </p:nvSpPr>
        <p:spPr>
          <a:xfrm>
            <a:off x="2764615" y="499204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41" name="正方形/長方形 140"/>
          <p:cNvSpPr/>
          <p:nvPr/>
        </p:nvSpPr>
        <p:spPr>
          <a:xfrm>
            <a:off x="3045199" y="2726297"/>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42" name="正方形/長方形 141"/>
          <p:cNvSpPr/>
          <p:nvPr/>
        </p:nvSpPr>
        <p:spPr>
          <a:xfrm>
            <a:off x="2389290" y="2712742"/>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緊急連絡先</a:t>
            </a:r>
            <a:endParaRPr lang="ja-JP" altLang="en-US" sz="8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795736" y="2038753"/>
            <a:ext cx="595036"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郵便番号</a:t>
            </a:r>
          </a:p>
        </p:txBody>
      </p:sp>
      <p:sp>
        <p:nvSpPr>
          <p:cNvPr id="144" name="正方形/長方形 143"/>
          <p:cNvSpPr/>
          <p:nvPr/>
        </p:nvSpPr>
        <p:spPr>
          <a:xfrm>
            <a:off x="500350" y="2490530"/>
            <a:ext cx="902812"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メールアドレス</a:t>
            </a:r>
            <a:endParaRPr lang="ja-JP" altLang="en-US" sz="800" dirty="0">
              <a:latin typeface="メイリオ" panose="020B0604030504040204" pitchFamily="50" charset="-128"/>
              <a:ea typeface="メイリオ" panose="020B0604030504040204" pitchFamily="50" charset="-128"/>
            </a:endParaRPr>
          </a:p>
        </p:txBody>
      </p:sp>
      <p:sp>
        <p:nvSpPr>
          <p:cNvPr id="145" name="正方形/長方形 144"/>
          <p:cNvSpPr/>
          <p:nvPr/>
        </p:nvSpPr>
        <p:spPr>
          <a:xfrm>
            <a:off x="832581" y="2728418"/>
            <a:ext cx="595036"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電話番号</a:t>
            </a:r>
          </a:p>
        </p:txBody>
      </p:sp>
      <p:sp>
        <p:nvSpPr>
          <p:cNvPr id="146" name="正方形/長方形 145"/>
          <p:cNvSpPr/>
          <p:nvPr/>
        </p:nvSpPr>
        <p:spPr>
          <a:xfrm>
            <a:off x="612244" y="3402746"/>
            <a:ext cx="800219"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コースコード</a:t>
            </a:r>
            <a:endParaRPr lang="en-US" altLang="ja-JP" sz="800" dirty="0" smtClean="0">
              <a:latin typeface="メイリオ" panose="020B0604030504040204" pitchFamily="50" charset="-128"/>
              <a:ea typeface="メイリオ" panose="020B0604030504040204" pitchFamily="50" charset="-128"/>
            </a:endParaRPr>
          </a:p>
        </p:txBody>
      </p:sp>
      <p:sp>
        <p:nvSpPr>
          <p:cNvPr id="149" name="正方形/長方形 148"/>
          <p:cNvSpPr/>
          <p:nvPr/>
        </p:nvSpPr>
        <p:spPr>
          <a:xfrm>
            <a:off x="1364753" y="1615347"/>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0" name="正方形/長方形 149"/>
          <p:cNvSpPr/>
          <p:nvPr/>
        </p:nvSpPr>
        <p:spPr>
          <a:xfrm>
            <a:off x="1373655" y="2726071"/>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1" name="正方形/長方形 150"/>
          <p:cNvSpPr/>
          <p:nvPr/>
        </p:nvSpPr>
        <p:spPr>
          <a:xfrm>
            <a:off x="1379706" y="2484763"/>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2" name="正方形/長方形 151"/>
          <p:cNvSpPr/>
          <p:nvPr/>
        </p:nvSpPr>
        <p:spPr>
          <a:xfrm>
            <a:off x="1381181" y="2050273"/>
            <a:ext cx="329729" cy="1458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53" name="正方形/長方形 152"/>
          <p:cNvSpPr/>
          <p:nvPr/>
        </p:nvSpPr>
        <p:spPr>
          <a:xfrm>
            <a:off x="1895925" y="2046039"/>
            <a:ext cx="404893" cy="15009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54" name="正方形/長方形 153"/>
          <p:cNvSpPr/>
          <p:nvPr/>
        </p:nvSpPr>
        <p:spPr>
          <a:xfrm>
            <a:off x="1654240" y="1969198"/>
            <a:ext cx="285656" cy="369332"/>
          </a:xfrm>
          <a:prstGeom prst="rect">
            <a:avLst/>
          </a:prstGeom>
        </p:spPr>
        <p:txBody>
          <a:bodyPr wrap="none">
            <a:spAutoFit/>
          </a:bodyPr>
          <a:lstStyle/>
          <a:p>
            <a:pPr algn="r"/>
            <a:r>
              <a:rPr lang="en-US" altLang="ja-JP" dirty="0" smtClean="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sp>
        <p:nvSpPr>
          <p:cNvPr id="155" name="正方形/長方形 154"/>
          <p:cNvSpPr/>
          <p:nvPr/>
        </p:nvSpPr>
        <p:spPr>
          <a:xfrm>
            <a:off x="2395093" y="2057728"/>
            <a:ext cx="618433" cy="14508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住所に反映</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6" name="正方形/長方形 155"/>
          <p:cNvSpPr/>
          <p:nvPr/>
        </p:nvSpPr>
        <p:spPr>
          <a:xfrm>
            <a:off x="1007126" y="2249585"/>
            <a:ext cx="38985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住所</a:t>
            </a:r>
            <a:endParaRPr lang="ja-JP" altLang="en-US" sz="800" dirty="0">
              <a:latin typeface="メイリオ" panose="020B0604030504040204" pitchFamily="50" charset="-128"/>
              <a:ea typeface="メイリオ" panose="020B0604030504040204" pitchFamily="50" charset="-128"/>
            </a:endParaRPr>
          </a:p>
        </p:txBody>
      </p:sp>
      <p:sp>
        <p:nvSpPr>
          <p:cNvPr id="157" name="正方形/長方形 156"/>
          <p:cNvSpPr/>
          <p:nvPr/>
        </p:nvSpPr>
        <p:spPr>
          <a:xfrm>
            <a:off x="1373521" y="2252290"/>
            <a:ext cx="2584965" cy="15646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0" name="正方形/長方形 159"/>
          <p:cNvSpPr/>
          <p:nvPr/>
        </p:nvSpPr>
        <p:spPr>
          <a:xfrm>
            <a:off x="5411597" y="2936726"/>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1" name="正方形/長方形 160"/>
          <p:cNvSpPr/>
          <p:nvPr/>
        </p:nvSpPr>
        <p:spPr>
          <a:xfrm>
            <a:off x="4544563" y="2902984"/>
            <a:ext cx="902811"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ライフチェック</a:t>
            </a:r>
            <a:endParaRPr lang="en-US" altLang="ja-JP" sz="800" dirty="0" smtClean="0">
              <a:latin typeface="メイリオ" panose="020B0604030504040204" pitchFamily="50" charset="-128"/>
              <a:ea typeface="メイリオ" panose="020B0604030504040204" pitchFamily="50" charset="-128"/>
            </a:endParaRPr>
          </a:p>
        </p:txBody>
      </p:sp>
      <p:sp>
        <p:nvSpPr>
          <p:cNvPr id="162" name="正方形/長方形 161"/>
          <p:cNvSpPr/>
          <p:nvPr/>
        </p:nvSpPr>
        <p:spPr>
          <a:xfrm>
            <a:off x="4620667" y="2654115"/>
            <a:ext cx="808235" cy="215444"/>
          </a:xfrm>
          <a:prstGeom prst="rect">
            <a:avLst/>
          </a:prstGeom>
        </p:spPr>
        <p:txBody>
          <a:bodyPr wrap="none">
            <a:spAutoFit/>
          </a:bodyPr>
          <a:lstStyle/>
          <a:p>
            <a:pPr algn="r"/>
            <a:r>
              <a:rPr lang="en-US" altLang="ja-JP" sz="800" dirty="0" smtClean="0">
                <a:latin typeface="メイリオ" panose="020B0604030504040204" pitchFamily="50" charset="-128"/>
                <a:ea typeface="メイリオ" panose="020B0604030504040204" pitchFamily="50" charset="-128"/>
              </a:rPr>
              <a:t>IC</a:t>
            </a:r>
            <a:r>
              <a:rPr lang="ja-JP" altLang="en-US" sz="800" dirty="0" smtClean="0">
                <a:latin typeface="メイリオ" panose="020B0604030504040204" pitchFamily="50" charset="-128"/>
                <a:ea typeface="メイリオ" panose="020B0604030504040204" pitchFamily="50" charset="-128"/>
              </a:rPr>
              <a:t>カード番号</a:t>
            </a:r>
            <a:endParaRPr lang="ja-JP" altLang="en-US" sz="800" dirty="0">
              <a:latin typeface="メイリオ" panose="020B0604030504040204" pitchFamily="50" charset="-128"/>
              <a:ea typeface="メイリオ" panose="020B0604030504040204" pitchFamily="50" charset="-128"/>
            </a:endParaRPr>
          </a:p>
        </p:txBody>
      </p:sp>
      <p:sp>
        <p:nvSpPr>
          <p:cNvPr id="163" name="正方形/長方形 162"/>
          <p:cNvSpPr/>
          <p:nvPr/>
        </p:nvSpPr>
        <p:spPr>
          <a:xfrm>
            <a:off x="5405446" y="2648348"/>
            <a:ext cx="913287" cy="158586"/>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4" name="正方形/長方形 163"/>
          <p:cNvSpPr/>
          <p:nvPr/>
        </p:nvSpPr>
        <p:spPr>
          <a:xfrm>
            <a:off x="3246013" y="992474"/>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65" name="正方形/長方形 164"/>
          <p:cNvSpPr/>
          <p:nvPr/>
        </p:nvSpPr>
        <p:spPr>
          <a:xfrm>
            <a:off x="2751808" y="968179"/>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519774" y="1223054"/>
            <a:ext cx="1595309" cy="261610"/>
          </a:xfrm>
          <a:prstGeom prst="rect">
            <a:avLst/>
          </a:prstGeom>
          <a:noFill/>
        </p:spPr>
        <p:txBody>
          <a:bodyPr wrap="none" rtlCol="0">
            <a:spAutoFit/>
          </a:bodyPr>
          <a:lstStyle/>
          <a:p>
            <a:r>
              <a:rPr kumimoji="1" lang="ja-JP" altLang="en-US" sz="1100" b="1" dirty="0" smtClean="0">
                <a:latin typeface="メイリオ" panose="020B0604030504040204" pitchFamily="50" charset="-128"/>
                <a:ea typeface="メイリオ" panose="020B0604030504040204" pitchFamily="50" charset="-128"/>
              </a:rPr>
              <a:t>会員基本契約情報編集</a:t>
            </a:r>
            <a:endParaRPr kumimoji="1" lang="ja-JP" altLang="en-US" sz="1100" b="1" dirty="0">
              <a:latin typeface="メイリオ" panose="020B0604030504040204" pitchFamily="50" charset="-128"/>
              <a:ea typeface="メイリオ" panose="020B0604030504040204" pitchFamily="50" charset="-128"/>
            </a:endParaRPr>
          </a:p>
        </p:txBody>
      </p:sp>
      <p:sp>
        <p:nvSpPr>
          <p:cNvPr id="86" name="正方形/長方形 85"/>
          <p:cNvSpPr/>
          <p:nvPr/>
        </p:nvSpPr>
        <p:spPr>
          <a:xfrm>
            <a:off x="6422119" y="2656233"/>
            <a:ext cx="1334537" cy="15281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最新読込カード</a:t>
            </a:r>
            <a:r>
              <a:rPr lang="en-US" altLang="ja-JP" sz="700" dirty="0" smtClean="0">
                <a:solidFill>
                  <a:schemeClr val="tx1"/>
                </a:solidFill>
                <a:latin typeface="メイリオ" panose="020B0604030504040204" pitchFamily="50" charset="-128"/>
                <a:ea typeface="メイリオ" panose="020B0604030504040204" pitchFamily="50" charset="-128"/>
              </a:rPr>
              <a:t>ID</a:t>
            </a:r>
            <a:r>
              <a:rPr lang="ja-JP" altLang="en-US" sz="700" dirty="0" smtClean="0">
                <a:solidFill>
                  <a:schemeClr val="tx1"/>
                </a:solidFill>
                <a:latin typeface="メイリオ" panose="020B0604030504040204" pitchFamily="50" charset="-128"/>
                <a:ea typeface="メイリオ" panose="020B0604030504040204" pitchFamily="50" charset="-128"/>
              </a:rPr>
              <a:t>を反映</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6076068" y="2943684"/>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620730" y="2942568"/>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6408522" y="2939644"/>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793799" y="1407841"/>
            <a:ext cx="595035"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会員番号</a:t>
            </a:r>
            <a:endParaRPr lang="ja-JP" altLang="en-US" sz="800" dirty="0">
              <a:latin typeface="メイリオ" panose="020B0604030504040204" pitchFamily="50" charset="-128"/>
              <a:ea typeface="メイリオ" panose="020B0604030504040204" pitchFamily="50" charset="-128"/>
            </a:endParaRPr>
          </a:p>
        </p:txBody>
      </p:sp>
      <p:sp>
        <p:nvSpPr>
          <p:cNvPr id="2" name="正方形/長方形 1"/>
          <p:cNvSpPr/>
          <p:nvPr/>
        </p:nvSpPr>
        <p:spPr>
          <a:xfrm>
            <a:off x="1289141" y="1407841"/>
            <a:ext cx="736099" cy="215444"/>
          </a:xfrm>
          <a:prstGeom prst="rect">
            <a:avLst/>
          </a:prstGeom>
        </p:spPr>
        <p:txBody>
          <a:bodyPr wrap="none">
            <a:spAutoFit/>
          </a:bodyPr>
          <a:lstStyle/>
          <a:p>
            <a:r>
              <a:rPr lang="en-US" altLang="ja-JP" sz="800" b="1" dirty="0" smtClean="0">
                <a:latin typeface="メイリオ" panose="020B0604030504040204" pitchFamily="50" charset="-128"/>
                <a:ea typeface="メイリオ" panose="020B0604030504040204" pitchFamily="50" charset="-128"/>
              </a:rPr>
              <a:t>12345678</a:t>
            </a:r>
            <a:endParaRPr lang="ja-JP" altLang="en-US" dirty="0"/>
          </a:p>
        </p:txBody>
      </p:sp>
      <p:sp>
        <p:nvSpPr>
          <p:cNvPr id="174" name="正方形/長方形 173"/>
          <p:cNvSpPr/>
          <p:nvPr/>
        </p:nvSpPr>
        <p:spPr>
          <a:xfrm>
            <a:off x="1403162" y="3430239"/>
            <a:ext cx="2569652" cy="148655"/>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700" dirty="0" smtClean="0">
                <a:solidFill>
                  <a:schemeClr val="tx1"/>
                </a:solidFill>
                <a:latin typeface="メイリオ" panose="020B0604030504040204" pitchFamily="50" charset="-128"/>
                <a:ea typeface="メイリオ" panose="020B0604030504040204" pitchFamily="50" charset="-128"/>
              </a:rPr>
              <a:t>1341</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r>
              <a:rPr lang="ja-JP" altLang="en-US" sz="700" dirty="0" smtClean="0">
                <a:solidFill>
                  <a:schemeClr val="tx1"/>
                </a:solidFill>
                <a:latin typeface="メイリオ" panose="020B0604030504040204" pitchFamily="50" charset="-128"/>
                <a:ea typeface="メイリオ" panose="020B0604030504040204" pitchFamily="50" charset="-128"/>
              </a:rPr>
              <a:t>ジュニア週</a:t>
            </a:r>
            <a:r>
              <a:rPr lang="en-US" altLang="ja-JP" sz="700" dirty="0" smtClean="0">
                <a:solidFill>
                  <a:schemeClr val="tx1"/>
                </a:solidFill>
                <a:latin typeface="メイリオ" panose="020B0604030504040204" pitchFamily="50" charset="-128"/>
                <a:ea typeface="メイリオ" panose="020B0604030504040204" pitchFamily="50" charset="-128"/>
              </a:rPr>
              <a:t>2</a:t>
            </a:r>
            <a:r>
              <a:rPr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76" name="フローチャート : せん孔テープ 59"/>
          <p:cNvSpPr/>
          <p:nvPr/>
        </p:nvSpPr>
        <p:spPr>
          <a:xfrm>
            <a:off x="435876" y="6648450"/>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7" name="フローチャート : せん孔テープ 59"/>
          <p:cNvSpPr/>
          <p:nvPr/>
        </p:nvSpPr>
        <p:spPr>
          <a:xfrm>
            <a:off x="4415408" y="796628"/>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正方形/長方形 177"/>
          <p:cNvSpPr/>
          <p:nvPr/>
        </p:nvSpPr>
        <p:spPr>
          <a:xfrm>
            <a:off x="5409729" y="4797594"/>
            <a:ext cx="2584037" cy="36519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79" name="正方形/長方形 178"/>
          <p:cNvSpPr/>
          <p:nvPr/>
        </p:nvSpPr>
        <p:spPr>
          <a:xfrm>
            <a:off x="4524042" y="4792831"/>
            <a:ext cx="90281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メモ・特記事項</a:t>
            </a:r>
            <a:endParaRPr lang="ja-JP" altLang="en-US" sz="800" dirty="0">
              <a:latin typeface="メイリオ" panose="020B0604030504040204" pitchFamily="50" charset="-128"/>
              <a:ea typeface="メイリオ" panose="020B0604030504040204" pitchFamily="50" charset="-128"/>
            </a:endParaRPr>
          </a:p>
        </p:txBody>
      </p:sp>
      <p:sp>
        <p:nvSpPr>
          <p:cNvPr id="180" name="正方形/長方形 179"/>
          <p:cNvSpPr/>
          <p:nvPr/>
        </p:nvSpPr>
        <p:spPr>
          <a:xfrm>
            <a:off x="2567971" y="2494738"/>
            <a:ext cx="121632" cy="125940"/>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1" name="正方形/長方形 180"/>
          <p:cNvSpPr/>
          <p:nvPr/>
        </p:nvSpPr>
        <p:spPr>
          <a:xfrm>
            <a:off x="2661791" y="2479104"/>
            <a:ext cx="1107996"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メールアドレス無し</a:t>
            </a:r>
            <a:endParaRPr lang="en-US" altLang="ja-JP" sz="800" dirty="0" smtClean="0">
              <a:latin typeface="メイリオ" panose="020B0604030504040204" pitchFamily="50" charset="-128"/>
              <a:ea typeface="メイリオ" panose="020B0604030504040204" pitchFamily="50" charset="-128"/>
            </a:endParaRPr>
          </a:p>
        </p:txBody>
      </p:sp>
      <p:sp>
        <p:nvSpPr>
          <p:cNvPr id="182" name="正方形/長方形 181"/>
          <p:cNvSpPr/>
          <p:nvPr/>
        </p:nvSpPr>
        <p:spPr>
          <a:xfrm>
            <a:off x="614492" y="2941675"/>
            <a:ext cx="3420376" cy="445461"/>
          </a:xfrm>
          <a:prstGeom prst="rect">
            <a:avLst/>
          </a:prstGeom>
          <a:solidFill>
            <a:schemeClr val="accent2">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3" name="正方形/長方形 182"/>
          <p:cNvSpPr/>
          <p:nvPr/>
        </p:nvSpPr>
        <p:spPr>
          <a:xfrm>
            <a:off x="2891707" y="2976025"/>
            <a:ext cx="1082844"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4" name="正方形/長方形 183"/>
          <p:cNvSpPr/>
          <p:nvPr/>
        </p:nvSpPr>
        <p:spPr>
          <a:xfrm>
            <a:off x="2430576" y="2976787"/>
            <a:ext cx="492443"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学校名</a:t>
            </a:r>
            <a:endParaRPr lang="ja-JP" altLang="en-US" sz="800" dirty="0">
              <a:latin typeface="メイリオ" panose="020B0604030504040204" pitchFamily="50" charset="-128"/>
              <a:ea typeface="メイリオ" panose="020B0604030504040204" pitchFamily="50" charset="-128"/>
            </a:endParaRPr>
          </a:p>
        </p:txBody>
      </p:sp>
      <p:sp>
        <p:nvSpPr>
          <p:cNvPr id="185" name="正方形/長方形 184"/>
          <p:cNvSpPr/>
          <p:nvPr/>
        </p:nvSpPr>
        <p:spPr>
          <a:xfrm>
            <a:off x="2893277" y="3173677"/>
            <a:ext cx="1082844" cy="17268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幼稚園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6" name="正方形/長方形 185"/>
          <p:cNvSpPr/>
          <p:nvPr/>
        </p:nvSpPr>
        <p:spPr>
          <a:xfrm>
            <a:off x="2533044" y="3174754"/>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学年</a:t>
            </a:r>
            <a:endParaRPr lang="ja-JP" altLang="en-US" sz="800" dirty="0">
              <a:latin typeface="メイリオ" panose="020B0604030504040204" pitchFamily="50" charset="-128"/>
              <a:ea typeface="メイリオ" panose="020B0604030504040204" pitchFamily="50" charset="-128"/>
            </a:endParaRPr>
          </a:p>
        </p:txBody>
      </p:sp>
      <p:sp>
        <p:nvSpPr>
          <p:cNvPr id="187" name="正方形/長方形 186"/>
          <p:cNvSpPr/>
          <p:nvPr/>
        </p:nvSpPr>
        <p:spPr>
          <a:xfrm>
            <a:off x="1358916" y="3172489"/>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88" name="正方形/長方形 187"/>
          <p:cNvSpPr/>
          <p:nvPr/>
        </p:nvSpPr>
        <p:spPr>
          <a:xfrm>
            <a:off x="692384" y="3156317"/>
            <a:ext cx="697627"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保護者氏名</a:t>
            </a:r>
          </a:p>
        </p:txBody>
      </p:sp>
      <p:sp>
        <p:nvSpPr>
          <p:cNvPr id="189" name="正方形/長方形 188"/>
          <p:cNvSpPr/>
          <p:nvPr/>
        </p:nvSpPr>
        <p:spPr>
          <a:xfrm>
            <a:off x="612243" y="2968447"/>
            <a:ext cx="1574855" cy="215444"/>
          </a:xfrm>
          <a:prstGeom prst="rect">
            <a:avLst/>
          </a:prstGeom>
        </p:spPr>
        <p:txBody>
          <a:bodyPr wrap="square">
            <a:spAutoFit/>
          </a:bodyPr>
          <a:lstStyle/>
          <a:p>
            <a:pPr algn="r"/>
            <a:r>
              <a:rPr lang="en-US" altLang="ja-JP" sz="800" b="1" dirty="0" smtClean="0">
                <a:solidFill>
                  <a:schemeClr val="accent2"/>
                </a:solidFill>
                <a:latin typeface="メイリオ" panose="020B0604030504040204" pitchFamily="50" charset="-128"/>
                <a:ea typeface="メイリオ" panose="020B0604030504040204" pitchFamily="50" charset="-128"/>
              </a:rPr>
              <a:t>※</a:t>
            </a:r>
            <a:r>
              <a:rPr lang="ja-JP" altLang="en-US" sz="800" b="1" dirty="0" smtClean="0">
                <a:solidFill>
                  <a:schemeClr val="accent2"/>
                </a:solidFill>
                <a:latin typeface="メイリオ" panose="020B0604030504040204" pitchFamily="50" charset="-128"/>
                <a:ea typeface="メイリオ" panose="020B0604030504040204" pitchFamily="50" charset="-128"/>
              </a:rPr>
              <a:t>入会者が未成年の場合のみ</a:t>
            </a:r>
            <a:endParaRPr lang="ja-JP" altLang="en-US" sz="800" b="1" dirty="0">
              <a:solidFill>
                <a:schemeClr val="accent2"/>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527099" y="3166660"/>
            <a:ext cx="90281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初回レッスン日</a:t>
            </a:r>
            <a:endParaRPr lang="ja-JP" altLang="en-US" sz="800" dirty="0">
              <a:latin typeface="メイリオ" panose="020B0604030504040204" pitchFamily="50" charset="-128"/>
              <a:ea typeface="メイリオ" panose="020B0604030504040204" pitchFamily="50" charset="-128"/>
            </a:endParaRPr>
          </a:p>
        </p:txBody>
      </p:sp>
      <p:sp>
        <p:nvSpPr>
          <p:cNvPr id="147" name="正方形/長方形 146"/>
          <p:cNvSpPr/>
          <p:nvPr/>
        </p:nvSpPr>
        <p:spPr>
          <a:xfrm>
            <a:off x="5859393" y="3193992"/>
            <a:ext cx="279243" cy="12659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48" name="正方形/長方形 147"/>
          <p:cNvSpPr/>
          <p:nvPr/>
        </p:nvSpPr>
        <p:spPr>
          <a:xfrm>
            <a:off x="5404055" y="3192876"/>
            <a:ext cx="411542" cy="12366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72" name="正方形/長方形 171"/>
          <p:cNvSpPr/>
          <p:nvPr/>
        </p:nvSpPr>
        <p:spPr>
          <a:xfrm>
            <a:off x="6191847" y="3189952"/>
            <a:ext cx="279243" cy="12659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91" name="正方形/長方形 190"/>
          <p:cNvSpPr/>
          <p:nvPr/>
        </p:nvSpPr>
        <p:spPr>
          <a:xfrm>
            <a:off x="5413094" y="4152841"/>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2" name="正方形/長方形 191"/>
          <p:cNvSpPr/>
          <p:nvPr/>
        </p:nvSpPr>
        <p:spPr>
          <a:xfrm>
            <a:off x="4546060" y="4119099"/>
            <a:ext cx="697627"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会員ロック</a:t>
            </a:r>
            <a:endParaRPr lang="en-US" altLang="ja-JP" sz="800" dirty="0" smtClean="0">
              <a:latin typeface="メイリオ" panose="020B0604030504040204" pitchFamily="50" charset="-128"/>
              <a:ea typeface="メイリオ" panose="020B0604030504040204" pitchFamily="50" charset="-128"/>
            </a:endParaRPr>
          </a:p>
        </p:txBody>
      </p:sp>
      <p:sp>
        <p:nvSpPr>
          <p:cNvPr id="196" name="正方形/長方形 195"/>
          <p:cNvSpPr/>
          <p:nvPr/>
        </p:nvSpPr>
        <p:spPr>
          <a:xfrm>
            <a:off x="4609298" y="3419549"/>
            <a:ext cx="3425022" cy="274082"/>
          </a:xfrm>
          <a:prstGeom prst="rect">
            <a:avLst/>
          </a:prstGeom>
          <a:solidFill>
            <a:schemeClr val="accent6">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正方形/長方形 196"/>
          <p:cNvSpPr/>
          <p:nvPr/>
        </p:nvSpPr>
        <p:spPr>
          <a:xfrm>
            <a:off x="5415302" y="3486409"/>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8" name="正方形/長方形 197"/>
          <p:cNvSpPr/>
          <p:nvPr/>
        </p:nvSpPr>
        <p:spPr>
          <a:xfrm>
            <a:off x="4548268" y="3452667"/>
            <a:ext cx="3502882"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休会　　　　　　　　　　　　　　　 ～　　　　　　　　　　　　保留</a:t>
            </a:r>
            <a:endParaRPr lang="en-US" altLang="ja-JP" sz="800" dirty="0" smtClean="0">
              <a:latin typeface="メイリオ" panose="020B0604030504040204" pitchFamily="50" charset="-128"/>
              <a:ea typeface="メイリオ" panose="020B0604030504040204" pitchFamily="50" charset="-128"/>
            </a:endParaRPr>
          </a:p>
        </p:txBody>
      </p:sp>
      <p:sp>
        <p:nvSpPr>
          <p:cNvPr id="199" name="正方形/長方形 198"/>
          <p:cNvSpPr/>
          <p:nvPr/>
        </p:nvSpPr>
        <p:spPr>
          <a:xfrm>
            <a:off x="6079773" y="3493367"/>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00" name="正方形/長方形 199"/>
          <p:cNvSpPr/>
          <p:nvPr/>
        </p:nvSpPr>
        <p:spPr>
          <a:xfrm>
            <a:off x="5624435" y="3492251"/>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02" name="正方形/長方形 201"/>
          <p:cNvSpPr/>
          <p:nvPr/>
        </p:nvSpPr>
        <p:spPr>
          <a:xfrm>
            <a:off x="4524042" y="5958766"/>
            <a:ext cx="4427346" cy="577081"/>
          </a:xfrm>
          <a:prstGeom prst="rect">
            <a:avLst/>
          </a:prstGeom>
        </p:spPr>
        <p:txBody>
          <a:bodyPr wrap="square">
            <a:spAutoFit/>
          </a:bodyPr>
          <a:lstStyle/>
          <a:p>
            <a:r>
              <a:rPr lang="en-US" altLang="ja-JP" sz="1050" b="1" dirty="0" smtClean="0">
                <a:solidFill>
                  <a:srgbClr val="FF0000"/>
                </a:solidFill>
                <a:latin typeface="メイリオ" panose="020B0604030504040204" pitchFamily="50" charset="-128"/>
                <a:ea typeface="メイリオ" panose="020B0604030504040204" pitchFamily="50" charset="-128"/>
              </a:rPr>
              <a:t>※</a:t>
            </a:r>
            <a:r>
              <a:rPr lang="ja-JP" altLang="en-US" sz="1050" b="1" dirty="0">
                <a:solidFill>
                  <a:srgbClr val="FF0000"/>
                </a:solidFill>
                <a:latin typeface="メイリオ" panose="020B0604030504040204" pitchFamily="50" charset="-128"/>
                <a:ea typeface="メイリオ" panose="020B0604030504040204" pitchFamily="50" charset="-128"/>
              </a:rPr>
              <a:t>月謝未払い</a:t>
            </a:r>
            <a:r>
              <a:rPr lang="ja-JP" altLang="en-US" sz="1050" b="1" dirty="0" smtClean="0">
                <a:solidFill>
                  <a:srgbClr val="FF0000"/>
                </a:solidFill>
                <a:latin typeface="メイリオ" panose="020B0604030504040204" pitchFamily="50" charset="-128"/>
                <a:ea typeface="メイリオ" panose="020B0604030504040204" pitchFamily="50" charset="-128"/>
              </a:rPr>
              <a:t>等がある会員は「会員ロック」にチェックを入れると、</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a:solidFill>
                  <a:srgbClr val="FF0000"/>
                </a:solidFill>
                <a:latin typeface="メイリオ" panose="020B0604030504040204" pitchFamily="50" charset="-128"/>
                <a:ea typeface="メイリオ" panose="020B0604030504040204" pitchFamily="50" charset="-128"/>
              </a:rPr>
              <a:t>　</a:t>
            </a:r>
            <a:r>
              <a:rPr lang="ja-JP" altLang="en-US" sz="1050" b="1" dirty="0" smtClean="0">
                <a:solidFill>
                  <a:srgbClr val="FF0000"/>
                </a:solidFill>
                <a:latin typeface="メイリオ" panose="020B0604030504040204" pitchFamily="50" charset="-128"/>
                <a:ea typeface="メイリオ" panose="020B0604030504040204" pitchFamily="50" charset="-128"/>
              </a:rPr>
              <a:t>会員マイページ利用を禁止し、また、各所会員リスト画面において</a:t>
            </a:r>
            <a:endParaRPr lang="en-US" altLang="ja-JP" sz="1050" b="1" dirty="0" smtClean="0">
              <a:solidFill>
                <a:srgbClr val="FF0000"/>
              </a:solidFill>
              <a:latin typeface="メイリオ" panose="020B0604030504040204" pitchFamily="50" charset="-128"/>
              <a:ea typeface="メイリオ" panose="020B0604030504040204" pitchFamily="50" charset="-128"/>
            </a:endParaRPr>
          </a:p>
          <a:p>
            <a:r>
              <a:rPr lang="ja-JP" altLang="en-US" sz="1050" b="1" dirty="0">
                <a:solidFill>
                  <a:srgbClr val="FF0000"/>
                </a:solidFill>
                <a:latin typeface="メイリオ" panose="020B0604030504040204" pitchFamily="50" charset="-128"/>
                <a:ea typeface="メイリオ" panose="020B0604030504040204" pitchFamily="50" charset="-128"/>
              </a:rPr>
              <a:t>　</a:t>
            </a:r>
            <a:r>
              <a:rPr lang="ja-JP" altLang="en-US" sz="1050" b="1" dirty="0" smtClean="0">
                <a:solidFill>
                  <a:srgbClr val="FF0000"/>
                </a:solidFill>
                <a:latin typeface="メイリオ" panose="020B0604030504040204" pitchFamily="50" charset="-128"/>
                <a:ea typeface="メイリオ" panose="020B0604030504040204" pitchFamily="50" charset="-128"/>
              </a:rPr>
              <a:t>ロックしている</a:t>
            </a:r>
            <a:r>
              <a:rPr lang="ja-JP" altLang="en-US" sz="1050" b="1" dirty="0">
                <a:solidFill>
                  <a:srgbClr val="FF0000"/>
                </a:solidFill>
                <a:latin typeface="メイリオ" panose="020B0604030504040204" pitchFamily="50" charset="-128"/>
                <a:ea typeface="メイリオ" panose="020B0604030504040204" pitchFamily="50" charset="-128"/>
              </a:rPr>
              <a:t>旨</a:t>
            </a:r>
            <a:r>
              <a:rPr lang="ja-JP" altLang="en-US" sz="1050" b="1" dirty="0" smtClean="0">
                <a:solidFill>
                  <a:srgbClr val="FF0000"/>
                </a:solidFill>
                <a:latin typeface="メイリオ" panose="020B0604030504040204" pitchFamily="50" charset="-128"/>
                <a:ea typeface="メイリオ" panose="020B0604030504040204" pitchFamily="50" charset="-128"/>
              </a:rPr>
              <a:t>の表示を行ないます。</a:t>
            </a:r>
            <a:endParaRPr lang="en-US" altLang="ja-JP" sz="1050" b="1" dirty="0" smtClean="0">
              <a:solidFill>
                <a:srgbClr val="FF0000"/>
              </a:solidFill>
              <a:latin typeface="メイリオ" panose="020B0604030504040204" pitchFamily="50" charset="-128"/>
              <a:ea typeface="メイリオ" panose="020B0604030504040204" pitchFamily="50" charset="-128"/>
            </a:endParaRPr>
          </a:p>
        </p:txBody>
      </p:sp>
      <p:sp>
        <p:nvSpPr>
          <p:cNvPr id="173" name="正方形/長方形 172"/>
          <p:cNvSpPr/>
          <p:nvPr/>
        </p:nvSpPr>
        <p:spPr>
          <a:xfrm>
            <a:off x="4604433" y="4423181"/>
            <a:ext cx="3425022" cy="27408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0" name="正方形/長方形 189"/>
          <p:cNvSpPr/>
          <p:nvPr/>
        </p:nvSpPr>
        <p:spPr>
          <a:xfrm>
            <a:off x="5410437" y="4490041"/>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93" name="正方形/長方形 192"/>
          <p:cNvSpPr/>
          <p:nvPr/>
        </p:nvSpPr>
        <p:spPr>
          <a:xfrm>
            <a:off x="4543403" y="4456299"/>
            <a:ext cx="596638" cy="215444"/>
          </a:xfrm>
          <a:prstGeom prst="rect">
            <a:avLst/>
          </a:prstGeom>
        </p:spPr>
        <p:txBody>
          <a:bodyPr wrap="none">
            <a:spAutoFit/>
          </a:bodyPr>
          <a:lstStyle/>
          <a:p>
            <a:r>
              <a:rPr lang="en-US" altLang="ja-JP" sz="800" dirty="0">
                <a:latin typeface="メイリオ" panose="020B0604030504040204" pitchFamily="50" charset="-128"/>
                <a:ea typeface="メイリオ" panose="020B0604030504040204" pitchFamily="50" charset="-128"/>
              </a:rPr>
              <a:t>MEDLEY</a:t>
            </a:r>
            <a:endParaRPr lang="en-US" altLang="ja-JP" sz="800" dirty="0" smtClean="0">
              <a:latin typeface="メイリオ" panose="020B0604030504040204" pitchFamily="50" charset="-128"/>
              <a:ea typeface="メイリオ" panose="020B0604030504040204" pitchFamily="50" charset="-128"/>
            </a:endParaRPr>
          </a:p>
        </p:txBody>
      </p:sp>
      <p:sp>
        <p:nvSpPr>
          <p:cNvPr id="195" name="正方形/長方形 194"/>
          <p:cNvSpPr/>
          <p:nvPr/>
        </p:nvSpPr>
        <p:spPr>
          <a:xfrm>
            <a:off x="8048776" y="3741518"/>
            <a:ext cx="1055235" cy="667402"/>
          </a:xfrm>
          <a:prstGeom prst="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3" name="テキスト ボックス 202"/>
          <p:cNvSpPr txBox="1"/>
          <p:nvPr/>
        </p:nvSpPr>
        <p:spPr>
          <a:xfrm>
            <a:off x="7967696" y="3670255"/>
            <a:ext cx="1359862" cy="738664"/>
          </a:xfrm>
          <a:prstGeom prst="rect">
            <a:avLst/>
          </a:prstGeom>
          <a:noFill/>
        </p:spPr>
        <p:txBody>
          <a:bodyPr wrap="square" rtlCol="0">
            <a:spAutoFit/>
          </a:bodyPr>
          <a:lstStyle/>
          <a:p>
            <a:r>
              <a:rPr lang="ja-JP" altLang="en-US" sz="1200" b="1" dirty="0" smtClean="0">
                <a:solidFill>
                  <a:srgbClr val="FF0000"/>
                </a:solidFill>
                <a:latin typeface="メイリオ" panose="020B0604030504040204" pitchFamily="50" charset="-128"/>
                <a:ea typeface="メイリオ" panose="020B0604030504040204" pitchFamily="50" charset="-128"/>
              </a:rPr>
              <a:t>☚</a:t>
            </a:r>
            <a:endParaRPr lang="en-US" altLang="ja-JP" sz="1200" b="1" dirty="0" smtClean="0">
              <a:solidFill>
                <a:srgbClr val="FF0000"/>
              </a:solidFill>
              <a:latin typeface="メイリオ" panose="020B0604030504040204" pitchFamily="50" charset="-128"/>
              <a:ea typeface="メイリオ" panose="020B0604030504040204" pitchFamily="50" charset="-128"/>
            </a:endParaRPr>
          </a:p>
          <a:p>
            <a:r>
              <a:rPr lang="en-US" altLang="ja-JP" sz="1000" b="1" dirty="0" smtClean="0">
                <a:solidFill>
                  <a:srgbClr val="FF0000"/>
                </a:solidFill>
                <a:latin typeface="メイリオ" panose="020B0604030504040204" pitchFamily="50" charset="-128"/>
                <a:ea typeface="メイリオ" panose="020B0604030504040204" pitchFamily="50" charset="-128"/>
              </a:rPr>
              <a:t>※MEDLEY</a:t>
            </a:r>
            <a:r>
              <a:rPr lang="ja-JP" altLang="en-US" sz="1000" b="1" dirty="0" smtClean="0">
                <a:solidFill>
                  <a:srgbClr val="FF0000"/>
                </a:solidFill>
                <a:latin typeface="メイリオ" panose="020B0604030504040204" pitchFamily="50" charset="-128"/>
                <a:ea typeface="メイリオ" panose="020B0604030504040204" pitchFamily="50" charset="-128"/>
              </a:rPr>
              <a:t>機能の</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分割リリース時に</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必要。</a:t>
            </a:r>
            <a:endParaRPr lang="en-US" altLang="ja-JP" sz="1000" b="1" dirty="0">
              <a:solidFill>
                <a:srgbClr val="FF0000"/>
              </a:solidFill>
              <a:latin typeface="メイリオ" panose="020B0604030504040204" pitchFamily="50" charset="-128"/>
              <a:ea typeface="メイリオ" panose="020B0604030504040204" pitchFamily="50" charset="-128"/>
            </a:endParaRPr>
          </a:p>
        </p:txBody>
      </p:sp>
      <p:sp>
        <p:nvSpPr>
          <p:cNvPr id="194" name="正方形/長方形 193"/>
          <p:cNvSpPr/>
          <p:nvPr/>
        </p:nvSpPr>
        <p:spPr>
          <a:xfrm>
            <a:off x="8192251" y="1146006"/>
            <a:ext cx="1013012" cy="58477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管理者ページには</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「健康管理</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連絡事項」に反映</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履歴表示可</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cxnSp>
        <p:nvCxnSpPr>
          <p:cNvPr id="204" name="直線矢印コネクタ 203"/>
          <p:cNvCxnSpPr/>
          <p:nvPr/>
        </p:nvCxnSpPr>
        <p:spPr>
          <a:xfrm>
            <a:off x="7912483" y="1223054"/>
            <a:ext cx="346983" cy="390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6" name="正方形/長方形 205"/>
          <p:cNvSpPr/>
          <p:nvPr/>
        </p:nvSpPr>
        <p:spPr>
          <a:xfrm>
            <a:off x="4609293" y="3751249"/>
            <a:ext cx="3425022" cy="27408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正方形/長方形 206"/>
          <p:cNvSpPr/>
          <p:nvPr/>
        </p:nvSpPr>
        <p:spPr>
          <a:xfrm>
            <a:off x="5415297" y="3818109"/>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08" name="正方形/長方形 207"/>
          <p:cNvSpPr/>
          <p:nvPr/>
        </p:nvSpPr>
        <p:spPr>
          <a:xfrm>
            <a:off x="4542942" y="3823951"/>
            <a:ext cx="2784737" cy="33855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退会　　　　　　　　　　　　　　　 </a:t>
            </a:r>
            <a:r>
              <a:rPr lang="ja-JP" altLang="en-US" sz="800" dirty="0">
                <a:latin typeface="メイリオ" panose="020B0604030504040204" pitchFamily="50" charset="-128"/>
                <a:ea typeface="メイリオ" panose="020B0604030504040204" pitchFamily="50" charset="-128"/>
              </a:rPr>
              <a:t>末　　　　　保留</a:t>
            </a:r>
            <a:endParaRPr lang="en-US" altLang="ja-JP" sz="800" dirty="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209" name="正方形/長方形 208"/>
          <p:cNvSpPr/>
          <p:nvPr/>
        </p:nvSpPr>
        <p:spPr>
          <a:xfrm>
            <a:off x="6079768" y="3825067"/>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0" name="正方形/長方形 209"/>
          <p:cNvSpPr/>
          <p:nvPr/>
        </p:nvSpPr>
        <p:spPr>
          <a:xfrm>
            <a:off x="5624430" y="3823951"/>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2" name="正方形/長方形 211"/>
          <p:cNvSpPr/>
          <p:nvPr/>
        </p:nvSpPr>
        <p:spPr>
          <a:xfrm>
            <a:off x="6994198" y="3502327"/>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3" name="正方形/長方形 212"/>
          <p:cNvSpPr/>
          <p:nvPr/>
        </p:nvSpPr>
        <p:spPr>
          <a:xfrm>
            <a:off x="6538860" y="3501211"/>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4" name="正方形/長方形 213"/>
          <p:cNvSpPr/>
          <p:nvPr/>
        </p:nvSpPr>
        <p:spPr>
          <a:xfrm>
            <a:off x="7561576" y="3495161"/>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cxnSp>
        <p:nvCxnSpPr>
          <p:cNvPr id="201" name="直線矢印コネクタ 200"/>
          <p:cNvCxnSpPr/>
          <p:nvPr/>
        </p:nvCxnSpPr>
        <p:spPr>
          <a:xfrm flipV="1">
            <a:off x="7955253" y="2784933"/>
            <a:ext cx="290616" cy="1349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5" name="直線矢印コネクタ 204"/>
          <p:cNvCxnSpPr/>
          <p:nvPr/>
        </p:nvCxnSpPr>
        <p:spPr>
          <a:xfrm flipV="1">
            <a:off x="7986191" y="3693631"/>
            <a:ext cx="261419" cy="22808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a:xfrm>
            <a:off x="8178654" y="2750663"/>
            <a:ext cx="1005403" cy="338554"/>
          </a:xfrm>
          <a:prstGeom prst="rect">
            <a:avLst/>
          </a:prstGeom>
        </p:spPr>
        <p:txBody>
          <a:bodyPr wrap="none">
            <a:spAutoFit/>
          </a:bodyPr>
          <a:lstStyle/>
          <a:p>
            <a:r>
              <a:rPr lang="ja-JP" altLang="en-US" sz="800" b="1" dirty="0">
                <a:solidFill>
                  <a:srgbClr val="FF0000"/>
                </a:solidFill>
                <a:latin typeface="メイリオ" panose="020B0604030504040204" pitchFamily="50" charset="-128"/>
                <a:ea typeface="メイリオ" panose="020B0604030504040204" pitchFamily="50" charset="-128"/>
              </a:rPr>
              <a:t>契約変更申請</a:t>
            </a:r>
            <a:r>
              <a:rPr lang="ja-JP" altLang="en-US" sz="800" b="1" dirty="0" smtClean="0">
                <a:solidFill>
                  <a:srgbClr val="FF0000"/>
                </a:solidFill>
                <a:latin typeface="メイリオ" panose="020B0604030504040204" pitchFamily="50" charset="-128"/>
                <a:ea typeface="メイリオ" panose="020B0604030504040204" pitchFamily="50" charset="-128"/>
              </a:rPr>
              <a:t>一覧</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に情報連動される</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215" name="正方形/長方形 214"/>
          <p:cNvSpPr/>
          <p:nvPr/>
        </p:nvSpPr>
        <p:spPr>
          <a:xfrm>
            <a:off x="6828770" y="3838306"/>
            <a:ext cx="121632" cy="125940"/>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11" name="正方形/長方形 210"/>
          <p:cNvSpPr/>
          <p:nvPr/>
        </p:nvSpPr>
        <p:spPr>
          <a:xfrm>
            <a:off x="4588337" y="1366494"/>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バスの利用</a:t>
            </a:r>
            <a:endParaRPr lang="en-US" altLang="ja-JP" sz="800" dirty="0" smtClean="0">
              <a:latin typeface="メイリオ" panose="020B0604030504040204" pitchFamily="50" charset="-128"/>
              <a:ea typeface="メイリオ" panose="020B0604030504040204" pitchFamily="50" charset="-128"/>
            </a:endParaRPr>
          </a:p>
        </p:txBody>
      </p:sp>
      <p:sp>
        <p:nvSpPr>
          <p:cNvPr id="216" name="正方形/長方形 215"/>
          <p:cNvSpPr/>
          <p:nvPr/>
        </p:nvSpPr>
        <p:spPr>
          <a:xfrm>
            <a:off x="5359653" y="1391656"/>
            <a:ext cx="800219"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grpSp>
        <p:nvGrpSpPr>
          <p:cNvPr id="217" name="グループ化 216"/>
          <p:cNvGrpSpPr/>
          <p:nvPr/>
        </p:nvGrpSpPr>
        <p:grpSpPr>
          <a:xfrm>
            <a:off x="5269731" y="1389957"/>
            <a:ext cx="137404" cy="137404"/>
            <a:chOff x="5467350" y="1732315"/>
            <a:chExt cx="556068" cy="556068"/>
          </a:xfrm>
        </p:grpSpPr>
        <p:sp>
          <p:nvSpPr>
            <p:cNvPr id="218" name="円/楕円 217"/>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9" name="円/楕円 218"/>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20" name="円/楕円 219"/>
          <p:cNvSpPr/>
          <p:nvPr/>
        </p:nvSpPr>
        <p:spPr>
          <a:xfrm>
            <a:off x="5663431" y="138792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746" y="3808583"/>
            <a:ext cx="1557444" cy="120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1" name="正方形/長方形 240"/>
          <p:cNvSpPr/>
          <p:nvPr/>
        </p:nvSpPr>
        <p:spPr>
          <a:xfrm>
            <a:off x="1353539" y="3624880"/>
            <a:ext cx="1107996"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選択クラスコード⇨</a:t>
            </a:r>
            <a:endParaRPr lang="en-US" altLang="ja-JP" sz="800" dirty="0" smtClean="0">
              <a:latin typeface="メイリオ" panose="020B0604030504040204" pitchFamily="50" charset="-128"/>
              <a:ea typeface="メイリオ" panose="020B0604030504040204" pitchFamily="50" charset="-128"/>
            </a:endParaRPr>
          </a:p>
        </p:txBody>
      </p:sp>
      <p:sp>
        <p:nvSpPr>
          <p:cNvPr id="242" name="正方形/長方形 241"/>
          <p:cNvSpPr/>
          <p:nvPr/>
        </p:nvSpPr>
        <p:spPr>
          <a:xfrm>
            <a:off x="496481" y="3642006"/>
            <a:ext cx="825867" cy="292388"/>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クラス選択</a:t>
            </a:r>
            <a:endParaRPr lang="en-US" altLang="ja-JP" sz="800" dirty="0" smtClean="0">
              <a:latin typeface="メイリオ" panose="020B0604030504040204" pitchFamily="50" charset="-128"/>
              <a:ea typeface="メイリオ" panose="020B0604030504040204" pitchFamily="50" charset="-128"/>
            </a:endParaRPr>
          </a:p>
          <a:p>
            <a:pPr algn="r"/>
            <a:r>
              <a:rPr lang="ja-JP" altLang="en-US" sz="500" dirty="0" smtClean="0">
                <a:latin typeface="メイリオ" panose="020B0604030504040204" pitchFamily="50" charset="-128"/>
                <a:ea typeface="メイリオ" panose="020B0604030504040204" pitchFamily="50" charset="-128"/>
              </a:rPr>
              <a:t>　（スタッフ選択用）</a:t>
            </a:r>
            <a:endParaRPr lang="en-US" altLang="ja-JP" sz="700" dirty="0" smtClean="0">
              <a:latin typeface="メイリオ" panose="020B0604030504040204" pitchFamily="50" charset="-128"/>
              <a:ea typeface="メイリオ" panose="020B0604030504040204" pitchFamily="50" charset="-128"/>
            </a:endParaRPr>
          </a:p>
        </p:txBody>
      </p:sp>
      <p:sp>
        <p:nvSpPr>
          <p:cNvPr id="243" name="正方形/長方形 242"/>
          <p:cNvSpPr/>
          <p:nvPr/>
        </p:nvSpPr>
        <p:spPr>
          <a:xfrm>
            <a:off x="2432395" y="3624880"/>
            <a:ext cx="370614" cy="215444"/>
          </a:xfrm>
          <a:prstGeom prst="rect">
            <a:avLst/>
          </a:prstGeom>
        </p:spPr>
        <p:txBody>
          <a:bodyPr wrap="none">
            <a:spAutoFit/>
          </a:bodyPr>
          <a:lstStyle/>
          <a:p>
            <a:pPr algn="ctr"/>
            <a:r>
              <a:rPr lang="en-US" altLang="ja-JP" sz="800" dirty="0">
                <a:latin typeface="メイリオ" panose="020B0604030504040204" pitchFamily="50" charset="-128"/>
                <a:ea typeface="メイリオ" panose="020B0604030504040204" pitchFamily="50" charset="-128"/>
              </a:rPr>
              <a:t>JD2</a:t>
            </a:r>
            <a:endParaRPr lang="ja-JP" altLang="en-US" sz="800" dirty="0">
              <a:latin typeface="メイリオ" panose="020B0604030504040204" pitchFamily="50" charset="-128"/>
              <a:ea typeface="メイリオ" panose="020B0604030504040204" pitchFamily="50" charset="-128"/>
            </a:endParaRPr>
          </a:p>
        </p:txBody>
      </p:sp>
      <p:sp>
        <p:nvSpPr>
          <p:cNvPr id="244" name="正方形/長方形 243"/>
          <p:cNvSpPr/>
          <p:nvPr/>
        </p:nvSpPr>
        <p:spPr>
          <a:xfrm>
            <a:off x="2786958" y="3637285"/>
            <a:ext cx="357790" cy="215444"/>
          </a:xfrm>
          <a:prstGeom prst="rect">
            <a:avLst/>
          </a:prstGeom>
        </p:spPr>
        <p:txBody>
          <a:bodyPr wrap="none">
            <a:spAutoFit/>
          </a:bodyPr>
          <a:lstStyle/>
          <a:p>
            <a:pPr algn="ctr"/>
            <a:r>
              <a:rPr lang="en-US" altLang="ja-JP" sz="800" dirty="0">
                <a:latin typeface="メイリオ" panose="020B0604030504040204" pitchFamily="50" charset="-128"/>
                <a:ea typeface="メイリオ" panose="020B0604030504040204" pitchFamily="50" charset="-128"/>
              </a:rPr>
              <a:t>JE3</a:t>
            </a:r>
            <a:endParaRPr lang="ja-JP" altLang="en-US" sz="800" dirty="0">
              <a:latin typeface="メイリオ" panose="020B0604030504040204" pitchFamily="50" charset="-128"/>
              <a:ea typeface="メイリオ" panose="020B0604030504040204" pitchFamily="50" charset="-128"/>
            </a:endParaRPr>
          </a:p>
        </p:txBody>
      </p:sp>
      <p:sp>
        <p:nvSpPr>
          <p:cNvPr id="245" name="正方形/長方形 244"/>
          <p:cNvSpPr/>
          <p:nvPr/>
        </p:nvSpPr>
        <p:spPr>
          <a:xfrm>
            <a:off x="3096628" y="4151487"/>
            <a:ext cx="1518364" cy="338554"/>
          </a:xfrm>
          <a:prstGeom prst="rect">
            <a:avLst/>
          </a:prstGeom>
        </p:spPr>
        <p:txBody>
          <a:bodyPr wrap="non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P.14,23</a:t>
            </a:r>
            <a:r>
              <a:rPr lang="ja-JP" altLang="en-US" sz="800" b="1" dirty="0" smtClean="0">
                <a:solidFill>
                  <a:srgbClr val="FF0000"/>
                </a:solidFill>
                <a:latin typeface="メイリオ" panose="020B0604030504040204" pitchFamily="50" charset="-128"/>
                <a:ea typeface="メイリオ" panose="020B0604030504040204" pitchFamily="50" charset="-128"/>
              </a:rPr>
              <a:t>と同じ仕様</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（スペースにより縮小表示）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58" name="正方形/長方形 157"/>
          <p:cNvSpPr/>
          <p:nvPr/>
        </p:nvSpPr>
        <p:spPr>
          <a:xfrm>
            <a:off x="10485792" y="1660894"/>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59" name="正方形/長方形 158"/>
          <p:cNvSpPr/>
          <p:nvPr/>
        </p:nvSpPr>
        <p:spPr>
          <a:xfrm>
            <a:off x="11386792" y="1662822"/>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6" name="正方形/長方形 165"/>
          <p:cNvSpPr/>
          <p:nvPr/>
        </p:nvSpPr>
        <p:spPr>
          <a:xfrm>
            <a:off x="10485792" y="1961732"/>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8" name="正方形/長方形 167"/>
          <p:cNvSpPr/>
          <p:nvPr/>
        </p:nvSpPr>
        <p:spPr>
          <a:xfrm>
            <a:off x="11386786" y="1963660"/>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69" name="正方形/長方形 168"/>
          <p:cNvSpPr/>
          <p:nvPr/>
        </p:nvSpPr>
        <p:spPr>
          <a:xfrm>
            <a:off x="9334484" y="1706311"/>
            <a:ext cx="479618" cy="33855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 行き</a:t>
            </a:r>
            <a:endParaRPr lang="en-US" altLang="ja-JP" sz="800" dirty="0">
              <a:latin typeface="メイリオ" panose="020B0604030504040204" pitchFamily="50" charset="-128"/>
              <a:ea typeface="メイリオ" panose="020B0604030504040204" pitchFamily="50" charset="-128"/>
            </a:endParaRPr>
          </a:p>
          <a:p>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乗車</a:t>
            </a:r>
            <a:r>
              <a:rPr lang="en-US" altLang="ja-JP" sz="800" dirty="0" smtClean="0">
                <a:latin typeface="メイリオ" panose="020B0604030504040204" pitchFamily="50" charset="-128"/>
                <a:ea typeface="メイリオ" panose="020B0604030504040204" pitchFamily="50" charset="-128"/>
              </a:rPr>
              <a:t>)</a:t>
            </a:r>
          </a:p>
        </p:txBody>
      </p:sp>
      <p:sp>
        <p:nvSpPr>
          <p:cNvPr id="170" name="正方形/長方形 169"/>
          <p:cNvSpPr/>
          <p:nvPr/>
        </p:nvSpPr>
        <p:spPr>
          <a:xfrm>
            <a:off x="9328071" y="2195420"/>
            <a:ext cx="492443" cy="338554"/>
          </a:xfrm>
          <a:prstGeom prst="rect">
            <a:avLst/>
          </a:prstGeom>
        </p:spPr>
        <p:txBody>
          <a:bodyPr wrap="none">
            <a:spAutoFit/>
          </a:bodyPr>
          <a:lstStyle/>
          <a:p>
            <a:r>
              <a:rPr lang="ja-JP" altLang="en-US" sz="800" dirty="0">
                <a:latin typeface="メイリオ" panose="020B0604030504040204" pitchFamily="50" charset="-128"/>
                <a:ea typeface="メイリオ" panose="020B0604030504040204" pitchFamily="50" charset="-128"/>
              </a:rPr>
              <a:t> </a:t>
            </a:r>
            <a:r>
              <a:rPr lang="ja-JP" altLang="en-US" sz="800" dirty="0" smtClean="0">
                <a:latin typeface="メイリオ" panose="020B0604030504040204" pitchFamily="50" charset="-128"/>
                <a:ea typeface="メイリオ" panose="020B0604030504040204" pitchFamily="50" charset="-128"/>
              </a:rPr>
              <a:t>帰り</a:t>
            </a:r>
            <a:endParaRPr lang="en-US" altLang="ja-JP" sz="800" dirty="0" smtClean="0">
              <a:latin typeface="メイリオ" panose="020B0604030504040204" pitchFamily="50" charset="-128"/>
              <a:ea typeface="メイリオ" panose="020B0604030504040204" pitchFamily="50" charset="-128"/>
            </a:endParaRPr>
          </a:p>
          <a:p>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降車</a:t>
            </a:r>
            <a:r>
              <a:rPr lang="en-US" altLang="ja-JP" sz="800" dirty="0" smtClean="0">
                <a:latin typeface="メイリオ" panose="020B0604030504040204" pitchFamily="50" charset="-128"/>
                <a:ea typeface="メイリオ" panose="020B0604030504040204" pitchFamily="50" charset="-128"/>
              </a:rPr>
              <a:t>)</a:t>
            </a:r>
          </a:p>
        </p:txBody>
      </p:sp>
      <p:sp>
        <p:nvSpPr>
          <p:cNvPr id="171" name="正方形/長方形 170"/>
          <p:cNvSpPr/>
          <p:nvPr/>
        </p:nvSpPr>
        <p:spPr>
          <a:xfrm>
            <a:off x="10384926" y="1775912"/>
            <a:ext cx="1467068" cy="246221"/>
          </a:xfrm>
          <a:prstGeom prst="rect">
            <a:avLst/>
          </a:prstGeom>
        </p:spPr>
        <p:txBody>
          <a:bodyPr wrap="none">
            <a:spAutoFit/>
          </a:bodyPr>
          <a:lstStyle/>
          <a:p>
            <a:r>
              <a:rPr lang="ja-JP" altLang="en-US" sz="1000" dirty="0">
                <a:latin typeface="HGPｺﾞｼｯｸE" panose="020B0900000000000000" pitchFamily="50" charset="-128"/>
                <a:ea typeface="HGPｺﾞｼｯｸE" panose="020B0900000000000000" pitchFamily="50" charset="-128"/>
              </a:rPr>
              <a:t>□</a:t>
            </a:r>
            <a:r>
              <a:rPr lang="ja-JP" altLang="en-US" sz="900" dirty="0">
                <a:latin typeface="メイリオ" panose="020B0604030504040204" pitchFamily="50" charset="-128"/>
                <a:ea typeface="メイリオ" panose="020B0604030504040204" pitchFamily="50" charset="-128"/>
              </a:rPr>
              <a:t>以下、同じ設定をする</a:t>
            </a:r>
            <a:endParaRPr lang="ja-JP" altLang="en-US" sz="1100" dirty="0">
              <a:latin typeface="メイリオ" panose="020B0604030504040204" pitchFamily="50" charset="-128"/>
              <a:ea typeface="メイリオ" panose="020B0604030504040204" pitchFamily="50" charset="-128"/>
            </a:endParaRPr>
          </a:p>
        </p:txBody>
      </p:sp>
      <p:sp>
        <p:nvSpPr>
          <p:cNvPr id="239" name="正方形/長方形 238"/>
          <p:cNvSpPr/>
          <p:nvPr/>
        </p:nvSpPr>
        <p:spPr>
          <a:xfrm>
            <a:off x="9716749" y="1660894"/>
            <a:ext cx="902811"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曜日</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40" name="正方形/長方形 239"/>
          <p:cNvSpPr/>
          <p:nvPr/>
        </p:nvSpPr>
        <p:spPr>
          <a:xfrm>
            <a:off x="9716748" y="1968538"/>
            <a:ext cx="902811"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曜日</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46" name="正方形/長方形 245"/>
          <p:cNvSpPr/>
          <p:nvPr/>
        </p:nvSpPr>
        <p:spPr>
          <a:xfrm>
            <a:off x="10483339" y="2158511"/>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47" name="正方形/長方形 246"/>
          <p:cNvSpPr/>
          <p:nvPr/>
        </p:nvSpPr>
        <p:spPr>
          <a:xfrm>
            <a:off x="11384339" y="2160439"/>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48" name="正方形/長方形 247"/>
          <p:cNvSpPr/>
          <p:nvPr/>
        </p:nvSpPr>
        <p:spPr>
          <a:xfrm>
            <a:off x="10483339" y="2459349"/>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49" name="正方形/長方形 248"/>
          <p:cNvSpPr/>
          <p:nvPr/>
        </p:nvSpPr>
        <p:spPr>
          <a:xfrm>
            <a:off x="11384333" y="2461277"/>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50" name="正方形/長方形 249"/>
          <p:cNvSpPr/>
          <p:nvPr/>
        </p:nvSpPr>
        <p:spPr>
          <a:xfrm>
            <a:off x="10427516" y="2282177"/>
            <a:ext cx="1467068" cy="246221"/>
          </a:xfrm>
          <a:prstGeom prst="rect">
            <a:avLst/>
          </a:prstGeom>
        </p:spPr>
        <p:txBody>
          <a:bodyPr wrap="none">
            <a:spAutoFit/>
          </a:bodyPr>
          <a:lstStyle/>
          <a:p>
            <a:r>
              <a:rPr lang="ja-JP" altLang="en-US" sz="1000" dirty="0">
                <a:latin typeface="HGPｺﾞｼｯｸE" panose="020B0900000000000000" pitchFamily="50" charset="-128"/>
                <a:ea typeface="HGPｺﾞｼｯｸE" panose="020B0900000000000000" pitchFamily="50" charset="-128"/>
              </a:rPr>
              <a:t>□</a:t>
            </a:r>
            <a:r>
              <a:rPr lang="ja-JP" altLang="en-US" sz="900" dirty="0">
                <a:latin typeface="メイリオ" panose="020B0604030504040204" pitchFamily="50" charset="-128"/>
                <a:ea typeface="メイリオ" panose="020B0604030504040204" pitchFamily="50" charset="-128"/>
              </a:rPr>
              <a:t>以下、同じ設定をする</a:t>
            </a:r>
            <a:endParaRPr lang="ja-JP" altLang="en-US" sz="1100" dirty="0">
              <a:latin typeface="メイリオ" panose="020B0604030504040204" pitchFamily="50" charset="-128"/>
              <a:ea typeface="メイリオ" panose="020B0604030504040204" pitchFamily="50" charset="-128"/>
            </a:endParaRPr>
          </a:p>
        </p:txBody>
      </p:sp>
      <p:sp>
        <p:nvSpPr>
          <p:cNvPr id="251" name="正方形/長方形 250"/>
          <p:cNvSpPr/>
          <p:nvPr/>
        </p:nvSpPr>
        <p:spPr>
          <a:xfrm>
            <a:off x="9716747" y="2146135"/>
            <a:ext cx="902811"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曜日</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52" name="正方形/長方形 251"/>
          <p:cNvSpPr/>
          <p:nvPr/>
        </p:nvSpPr>
        <p:spPr>
          <a:xfrm>
            <a:off x="9716746" y="2440987"/>
            <a:ext cx="902811" cy="200055"/>
          </a:xfrm>
          <a:prstGeom prst="rect">
            <a:avLst/>
          </a:prstGeom>
        </p:spPr>
        <p:txBody>
          <a:bodyPr wrap="none">
            <a:spAutoFit/>
          </a:bodyPr>
          <a:lstStyle/>
          <a:p>
            <a:r>
              <a:rPr lang="ja-JP" altLang="en-US" sz="700" dirty="0" smtClean="0">
                <a:latin typeface="メイリオ" panose="020B0604030504040204" pitchFamily="50" charset="-128"/>
                <a:ea typeface="メイリオ" panose="020B0604030504040204" pitchFamily="50" charset="-128"/>
              </a:rPr>
              <a:t>曜日</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53" name="左大かっこ 252"/>
          <p:cNvSpPr/>
          <p:nvPr/>
        </p:nvSpPr>
        <p:spPr>
          <a:xfrm>
            <a:off x="9765425" y="1666704"/>
            <a:ext cx="48677" cy="456432"/>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54" name="左大かっこ 253"/>
          <p:cNvSpPr/>
          <p:nvPr/>
        </p:nvSpPr>
        <p:spPr>
          <a:xfrm>
            <a:off x="9765425" y="2146656"/>
            <a:ext cx="48677" cy="456432"/>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55" name="正方形/長方形 254"/>
          <p:cNvSpPr/>
          <p:nvPr/>
        </p:nvSpPr>
        <p:spPr>
          <a:xfrm>
            <a:off x="5716497" y="1620145"/>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①さつきコース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56" name="正方形/長方形 255"/>
          <p:cNvSpPr/>
          <p:nvPr/>
        </p:nvSpPr>
        <p:spPr>
          <a:xfrm>
            <a:off x="6617497" y="1622073"/>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a:solidFill>
                  <a:schemeClr val="tx1"/>
                </a:solidFill>
                <a:latin typeface="メイリオ" panose="020B0604030504040204" pitchFamily="50" charset="-128"/>
                <a:ea typeface="メイリオ" panose="020B0604030504040204" pitchFamily="50" charset="-128"/>
              </a:rPr>
              <a:t>【1090】</a:t>
            </a:r>
            <a:r>
              <a:rPr lang="ja-JP" altLang="en-US" sz="600" dirty="0">
                <a:solidFill>
                  <a:schemeClr val="tx1"/>
                </a:solidFill>
                <a:latin typeface="メイリオ" panose="020B0604030504040204" pitchFamily="50" charset="-128"/>
                <a:ea typeface="メイリオ" panose="020B0604030504040204" pitchFamily="50" charset="-128"/>
              </a:rPr>
              <a:t>花園</a:t>
            </a:r>
            <a:r>
              <a:rPr lang="ja-JP" altLang="en-US" sz="600" dirty="0" smtClean="0">
                <a:solidFill>
                  <a:schemeClr val="tx1"/>
                </a:solidFill>
                <a:latin typeface="メイリオ" panose="020B0604030504040204" pitchFamily="50" charset="-128"/>
                <a:ea typeface="メイリオ" panose="020B0604030504040204" pitchFamily="50" charset="-128"/>
              </a:rPr>
              <a:t>小学校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57" name="正方形/長方形 256"/>
          <p:cNvSpPr/>
          <p:nvPr/>
        </p:nvSpPr>
        <p:spPr>
          <a:xfrm>
            <a:off x="5716497" y="1816426"/>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①さつきコース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58" name="正方形/長方形 257"/>
          <p:cNvSpPr/>
          <p:nvPr/>
        </p:nvSpPr>
        <p:spPr>
          <a:xfrm>
            <a:off x="6617491" y="1818354"/>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a:solidFill>
                  <a:schemeClr val="tx1"/>
                </a:solidFill>
                <a:latin typeface="メイリオ" panose="020B0604030504040204" pitchFamily="50" charset="-128"/>
                <a:ea typeface="メイリオ" panose="020B0604030504040204" pitchFamily="50" charset="-128"/>
              </a:rPr>
              <a:t>【1080】</a:t>
            </a:r>
            <a:r>
              <a:rPr lang="ja-JP" altLang="en-US" sz="600" dirty="0">
                <a:solidFill>
                  <a:schemeClr val="tx1"/>
                </a:solidFill>
                <a:latin typeface="メイリオ" panose="020B0604030504040204" pitchFamily="50" charset="-128"/>
                <a:ea typeface="メイリオ" panose="020B0604030504040204" pitchFamily="50" charset="-128"/>
              </a:rPr>
              <a:t>朝日ヶ丘バス</a:t>
            </a:r>
            <a:r>
              <a:rPr lang="ja-JP" altLang="en-US" sz="600" dirty="0" smtClean="0">
                <a:solidFill>
                  <a:schemeClr val="tx1"/>
                </a:solidFill>
                <a:latin typeface="メイリオ" panose="020B0604030504040204" pitchFamily="50" charset="-128"/>
                <a:ea typeface="メイリオ" panose="020B0604030504040204" pitchFamily="50" charset="-128"/>
              </a:rPr>
              <a:t>停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59" name="正方形/長方形 258"/>
          <p:cNvSpPr/>
          <p:nvPr/>
        </p:nvSpPr>
        <p:spPr>
          <a:xfrm>
            <a:off x="5092531" y="1591544"/>
            <a:ext cx="720367" cy="215444"/>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行き</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乗車</a:t>
            </a:r>
            <a:r>
              <a:rPr lang="en-US" altLang="ja-JP" sz="800" dirty="0" smtClean="0">
                <a:latin typeface="メイリオ" panose="020B0604030504040204" pitchFamily="50" charset="-128"/>
                <a:ea typeface="メイリオ" panose="020B0604030504040204" pitchFamily="50" charset="-128"/>
              </a:rPr>
              <a:t>)</a:t>
            </a:r>
          </a:p>
        </p:txBody>
      </p:sp>
      <p:sp>
        <p:nvSpPr>
          <p:cNvPr id="260" name="正方形/長方形 259"/>
          <p:cNvSpPr/>
          <p:nvPr/>
        </p:nvSpPr>
        <p:spPr>
          <a:xfrm>
            <a:off x="5102127" y="1796564"/>
            <a:ext cx="684803"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帰り</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降車</a:t>
            </a:r>
            <a:r>
              <a:rPr lang="en-US" altLang="ja-JP" sz="800" dirty="0" smtClean="0">
                <a:latin typeface="メイリオ" panose="020B0604030504040204" pitchFamily="50" charset="-128"/>
                <a:ea typeface="メイリオ" panose="020B0604030504040204" pitchFamily="50" charset="-128"/>
              </a:rPr>
              <a:t>)</a:t>
            </a:r>
          </a:p>
        </p:txBody>
      </p:sp>
      <p:sp>
        <p:nvSpPr>
          <p:cNvPr id="261" name="正方形/長方形 260"/>
          <p:cNvSpPr/>
          <p:nvPr/>
        </p:nvSpPr>
        <p:spPr>
          <a:xfrm>
            <a:off x="4587334" y="1685296"/>
            <a:ext cx="801949" cy="323165"/>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　曜日</a:t>
            </a:r>
            <a:endParaRPr lang="en-US" altLang="ja-JP" sz="8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62" name="正方形/長方形 261"/>
          <p:cNvSpPr/>
          <p:nvPr/>
        </p:nvSpPr>
        <p:spPr>
          <a:xfrm>
            <a:off x="5716497" y="2165249"/>
            <a:ext cx="82993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63" name="正方形/長方形 262"/>
          <p:cNvSpPr/>
          <p:nvPr/>
        </p:nvSpPr>
        <p:spPr>
          <a:xfrm>
            <a:off x="6617497" y="2167177"/>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64" name="正方形/長方形 263"/>
          <p:cNvSpPr/>
          <p:nvPr/>
        </p:nvSpPr>
        <p:spPr>
          <a:xfrm>
            <a:off x="5716496" y="2365771"/>
            <a:ext cx="829929" cy="161404"/>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⑧花見川コース</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65" name="正方形/長方形 264"/>
          <p:cNvSpPr/>
          <p:nvPr/>
        </p:nvSpPr>
        <p:spPr>
          <a:xfrm>
            <a:off x="6617490" y="2367699"/>
            <a:ext cx="1076285" cy="159476"/>
          </a:xfrm>
          <a:prstGeom prst="rect">
            <a:avLst/>
          </a:prstGeom>
          <a:solidFill>
            <a:schemeClr val="bg1"/>
          </a:solidFill>
          <a:ln>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a:solidFill>
                  <a:schemeClr val="tx1"/>
                </a:solidFill>
                <a:latin typeface="メイリオ" panose="020B0604030504040204" pitchFamily="50" charset="-128"/>
                <a:ea typeface="メイリオ" panose="020B0604030504040204" pitchFamily="50" charset="-128"/>
              </a:rPr>
              <a:t>【8380】</a:t>
            </a:r>
            <a:r>
              <a:rPr lang="ja-JP" altLang="en-US" sz="700" dirty="0" smtClean="0">
                <a:solidFill>
                  <a:schemeClr val="tx1"/>
                </a:solidFill>
                <a:latin typeface="メイリオ" panose="020B0604030504040204" pitchFamily="50" charset="-128"/>
                <a:ea typeface="メイリオ" panose="020B0604030504040204" pitchFamily="50" charset="-128"/>
              </a:rPr>
              <a:t>花見川交番前</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66" name="左大かっこ 265"/>
          <p:cNvSpPr/>
          <p:nvPr/>
        </p:nvSpPr>
        <p:spPr>
          <a:xfrm>
            <a:off x="5150807" y="1582096"/>
            <a:ext cx="65348" cy="406684"/>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67" name="正方形/長方形 266"/>
          <p:cNvSpPr/>
          <p:nvPr/>
        </p:nvSpPr>
        <p:spPr>
          <a:xfrm>
            <a:off x="4587287" y="2235336"/>
            <a:ext cx="801949" cy="323165"/>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　曜日</a:t>
            </a:r>
            <a:endParaRPr lang="en-US" altLang="ja-JP" sz="8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a:t>
            </a:r>
            <a:r>
              <a:rPr lang="ja-JP" altLang="en-US" sz="700" dirty="0">
                <a:latin typeface="メイリオ" panose="020B0604030504040204" pitchFamily="50" charset="-128"/>
                <a:ea typeface="メイリオ" panose="020B0604030504040204" pitchFamily="50" charset="-128"/>
              </a:rPr>
              <a:t>クラス名）</a:t>
            </a:r>
            <a:endParaRPr lang="en-US" altLang="ja-JP" sz="700" dirty="0">
              <a:latin typeface="メイリオ" panose="020B0604030504040204" pitchFamily="50" charset="-128"/>
              <a:ea typeface="メイリオ" panose="020B0604030504040204" pitchFamily="50" charset="-128"/>
            </a:endParaRPr>
          </a:p>
        </p:txBody>
      </p:sp>
      <p:sp>
        <p:nvSpPr>
          <p:cNvPr id="268" name="正方形/長方形 267"/>
          <p:cNvSpPr/>
          <p:nvPr/>
        </p:nvSpPr>
        <p:spPr>
          <a:xfrm>
            <a:off x="5648226" y="1988780"/>
            <a:ext cx="1236236" cy="215444"/>
          </a:xfrm>
          <a:prstGeom prst="rect">
            <a:avLst/>
          </a:prstGeom>
        </p:spPr>
        <p:txBody>
          <a:bodyPr wrap="none">
            <a:spAutoFit/>
          </a:bodyPr>
          <a:lstStyle/>
          <a:p>
            <a:r>
              <a:rPr lang="ja-JP" altLang="en-US" sz="800" dirty="0" smtClean="0">
                <a:latin typeface="HGPｺﾞｼｯｸE" panose="020B0900000000000000" pitchFamily="50" charset="-128"/>
                <a:ea typeface="HGPｺﾞｼｯｸE" panose="020B0900000000000000" pitchFamily="50" charset="-128"/>
              </a:rPr>
              <a:t>□上記と同じ設定をする</a:t>
            </a:r>
            <a:endParaRPr lang="ja-JP" altLang="en-US" sz="1000" dirty="0">
              <a:latin typeface="メイリオ" panose="020B0604030504040204" pitchFamily="50" charset="-128"/>
              <a:ea typeface="メイリオ" panose="020B0604030504040204" pitchFamily="50" charset="-128"/>
            </a:endParaRPr>
          </a:p>
        </p:txBody>
      </p:sp>
      <p:sp>
        <p:nvSpPr>
          <p:cNvPr id="269" name="正方形/長方形 268"/>
          <p:cNvSpPr/>
          <p:nvPr/>
        </p:nvSpPr>
        <p:spPr>
          <a:xfrm>
            <a:off x="5118499" y="2150327"/>
            <a:ext cx="720367" cy="215444"/>
          </a:xfrm>
          <a:prstGeom prst="rect">
            <a:avLst/>
          </a:prstGeom>
        </p:spPr>
        <p:txBody>
          <a:bodyPr wrap="square">
            <a:spAutoFit/>
          </a:bodyPr>
          <a:lstStyle/>
          <a:p>
            <a:r>
              <a:rPr lang="ja-JP" altLang="en-US" sz="800" dirty="0" smtClean="0">
                <a:latin typeface="メイリオ" panose="020B0604030504040204" pitchFamily="50" charset="-128"/>
                <a:ea typeface="メイリオ" panose="020B0604030504040204" pitchFamily="50" charset="-128"/>
              </a:rPr>
              <a:t>行き</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乗車</a:t>
            </a:r>
            <a:r>
              <a:rPr lang="en-US" altLang="ja-JP" sz="800" dirty="0" smtClean="0">
                <a:latin typeface="メイリオ" panose="020B0604030504040204" pitchFamily="50" charset="-128"/>
                <a:ea typeface="メイリオ" panose="020B0604030504040204" pitchFamily="50" charset="-128"/>
              </a:rPr>
              <a:t>)</a:t>
            </a:r>
          </a:p>
        </p:txBody>
      </p:sp>
      <p:sp>
        <p:nvSpPr>
          <p:cNvPr id="270" name="正方形/長方形 269"/>
          <p:cNvSpPr/>
          <p:nvPr/>
        </p:nvSpPr>
        <p:spPr>
          <a:xfrm>
            <a:off x="5128095" y="2352784"/>
            <a:ext cx="684803"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帰り</a:t>
            </a: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降車</a:t>
            </a:r>
            <a:r>
              <a:rPr lang="en-US" altLang="ja-JP" sz="800" dirty="0" smtClean="0">
                <a:latin typeface="メイリオ" panose="020B0604030504040204" pitchFamily="50" charset="-128"/>
                <a:ea typeface="メイリオ" panose="020B0604030504040204" pitchFamily="50" charset="-128"/>
              </a:rPr>
              <a:t>)</a:t>
            </a:r>
          </a:p>
        </p:txBody>
      </p:sp>
      <p:sp>
        <p:nvSpPr>
          <p:cNvPr id="271" name="左大かっこ 270"/>
          <p:cNvSpPr/>
          <p:nvPr/>
        </p:nvSpPr>
        <p:spPr>
          <a:xfrm>
            <a:off x="5176775" y="2140879"/>
            <a:ext cx="65348" cy="406684"/>
          </a:xfrm>
          <a:prstGeom prst="leftBracket">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72" name="正方形/長方形 271"/>
          <p:cNvSpPr/>
          <p:nvPr/>
        </p:nvSpPr>
        <p:spPr>
          <a:xfrm>
            <a:off x="6464250" y="2433010"/>
            <a:ext cx="178650" cy="276999"/>
          </a:xfrm>
          <a:prstGeom prst="rect">
            <a:avLst/>
          </a:prstGeom>
        </p:spPr>
        <p:txBody>
          <a:bodyPr wrap="square">
            <a:spAutoFit/>
          </a:bodyPr>
          <a:lstStyle/>
          <a:p>
            <a:r>
              <a:rPr lang="ja-JP" altLang="en-US" sz="400" b="1" dirty="0" smtClean="0">
                <a:latin typeface="メイリオ" panose="020B0604030504040204" pitchFamily="50" charset="-128"/>
                <a:ea typeface="メイリオ" panose="020B0604030504040204" pitchFamily="50" charset="-128"/>
              </a:rPr>
              <a:t>･･･</a:t>
            </a:r>
            <a:endParaRPr lang="ja-JP" altLang="en-US" sz="400" b="1" dirty="0">
              <a:latin typeface="メイリオ" panose="020B0604030504040204" pitchFamily="50" charset="-128"/>
              <a:ea typeface="メイリオ" panose="020B0604030504040204" pitchFamily="50" charset="-128"/>
            </a:endParaRPr>
          </a:p>
        </p:txBody>
      </p:sp>
      <p:sp>
        <p:nvSpPr>
          <p:cNvPr id="273" name="右大かっこ 272"/>
          <p:cNvSpPr/>
          <p:nvPr/>
        </p:nvSpPr>
        <p:spPr>
          <a:xfrm rot="10800000" flipH="1">
            <a:off x="7954840" y="1615835"/>
            <a:ext cx="145721" cy="931728"/>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74" name="テキスト ボックス 273"/>
          <p:cNvSpPr txBox="1"/>
          <p:nvPr/>
        </p:nvSpPr>
        <p:spPr>
          <a:xfrm>
            <a:off x="8032112" y="1926460"/>
            <a:ext cx="685865" cy="307777"/>
          </a:xfrm>
          <a:prstGeom prst="rect">
            <a:avLst/>
          </a:prstGeom>
          <a:noFill/>
        </p:spPr>
        <p:txBody>
          <a:bodyPr wrap="square" rtlCol="0">
            <a:spAutoFit/>
          </a:bodyPr>
          <a:lstStyle/>
          <a:p>
            <a:r>
              <a:rPr kumimoji="1" lang="ja-JP" altLang="en-US" sz="1400" b="1" dirty="0" smtClean="0">
                <a:solidFill>
                  <a:srgbClr val="00B050"/>
                </a:solidFill>
                <a:latin typeface="メイリオ" panose="020B0604030504040204" pitchFamily="50" charset="-128"/>
                <a:ea typeface="メイリオ" panose="020B0604030504040204" pitchFamily="50" charset="-128"/>
              </a:rPr>
              <a:t>変更</a:t>
            </a:r>
            <a:endParaRPr kumimoji="1" lang="ja-JP" altLang="en-US" sz="1400" b="1" dirty="0">
              <a:solidFill>
                <a:srgbClr val="00B05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69185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6032" y="906512"/>
            <a:ext cx="3499946" cy="587803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29</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74728" y="579951"/>
            <a:ext cx="249299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■欠席・振替申請一覧</a:t>
            </a:r>
            <a:endParaRPr lang="ja-JP" altLang="en-US" b="1"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52975253"/>
              </p:ext>
            </p:extLst>
          </p:nvPr>
        </p:nvGraphicFramePr>
        <p:xfrm>
          <a:off x="627593" y="5214188"/>
          <a:ext cx="3279337" cy="1256458"/>
        </p:xfrm>
        <a:graphic>
          <a:graphicData uri="http://schemas.openxmlformats.org/drawingml/2006/table">
            <a:tbl>
              <a:tblPr firstRow="1" bandRow="1">
                <a:tableStyleId>{5C22544A-7EE6-4342-B048-85BDC9FD1C3A}</a:tableStyleId>
              </a:tblPr>
              <a:tblGrid>
                <a:gridCol w="349493"/>
                <a:gridCol w="430168"/>
                <a:gridCol w="347160"/>
                <a:gridCol w="347160"/>
                <a:gridCol w="347160"/>
                <a:gridCol w="325026"/>
                <a:gridCol w="258204"/>
                <a:gridCol w="258204"/>
                <a:gridCol w="258204"/>
                <a:gridCol w="358558"/>
              </a:tblGrid>
              <a:tr h="159178">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会員番号</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氏名（コース）級</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対象日時</a:t>
                      </a:r>
                      <a:endParaRPr kumimoji="1" lang="en-US" altLang="ja-JP" sz="500" b="1" dirty="0" smtClean="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申請内容</a:t>
                      </a:r>
                      <a:endParaRPr kumimoji="1" lang="en-US" altLang="ja-JP" sz="500" b="1" dirty="0" smtClean="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理由</a:t>
                      </a:r>
                      <a:endParaRPr kumimoji="1" lang="en-US" altLang="ja-JP" sz="500" b="1" dirty="0" smtClean="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振替先日時</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テスト</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バス停</a:t>
                      </a:r>
                      <a:endParaRPr kumimoji="1" lang="en-US" altLang="ja-JP" sz="500" b="1"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迎え</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バス停</a:t>
                      </a:r>
                      <a:endParaRPr kumimoji="1" lang="en-US" altLang="ja-JP" sz="500" b="1"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送り</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500" b="1" dirty="0" smtClean="0">
                          <a:solidFill>
                            <a:schemeClr val="tx1"/>
                          </a:solidFill>
                          <a:latin typeface="メイリオ" panose="020B0604030504040204" pitchFamily="50" charset="-128"/>
                          <a:ea typeface="メイリオ" panose="020B0604030504040204" pitchFamily="50" charset="-128"/>
                        </a:rPr>
                        <a:t>ステータス</a:t>
                      </a:r>
                      <a:endParaRPr kumimoji="1" lang="ja-JP" altLang="en-US" sz="5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r>
              <a:tr h="343311">
                <a:tc>
                  <a:txBody>
                    <a:bodyPr/>
                    <a:lstStyle/>
                    <a:p>
                      <a:pPr algn="ctr"/>
                      <a:r>
                        <a:rPr kumimoji="1" lang="en-US" altLang="ja-JP" sz="500" b="0" dirty="0" smtClean="0">
                          <a:solidFill>
                            <a:schemeClr val="tx1"/>
                          </a:solidFill>
                          <a:latin typeface="メイリオ" panose="020B0604030504040204" pitchFamily="50" charset="-128"/>
                          <a:ea typeface="メイリオ" panose="020B0604030504040204" pitchFamily="50" charset="-128"/>
                        </a:rPr>
                        <a:t>XXXXXXXX</a:t>
                      </a:r>
                      <a:endParaRPr kumimoji="1" lang="ja-JP" altLang="en-US" sz="5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u="sng" dirty="0" smtClean="0">
                          <a:solidFill>
                            <a:schemeClr val="accent1"/>
                          </a:solidFill>
                          <a:latin typeface="メイリオ" panose="020B0604030504040204" pitchFamily="50" charset="-128"/>
                          <a:ea typeface="メイリオ" panose="020B0604030504040204" pitchFamily="50" charset="-128"/>
                        </a:rPr>
                        <a:t>花見川 太郎</a:t>
                      </a:r>
                      <a:endParaRPr kumimoji="1" lang="en-US" altLang="ja-JP" sz="600" b="0" u="sng" dirty="0" smtClean="0">
                        <a:solidFill>
                          <a:schemeClr val="accent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（ジュニア）</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7</a:t>
                      </a:r>
                      <a:r>
                        <a:rPr kumimoji="1" lang="ja-JP" altLang="en-US" sz="600" b="0" dirty="0" smtClean="0">
                          <a:solidFill>
                            <a:schemeClr val="tx1"/>
                          </a:solidFill>
                          <a:latin typeface="メイリオ" panose="020B0604030504040204" pitchFamily="50" charset="-128"/>
                          <a:ea typeface="メイリオ" panose="020B0604030504040204" pitchFamily="50" charset="-128"/>
                        </a:rPr>
                        <a:t>級</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2017</a:t>
                      </a:r>
                      <a:r>
                        <a:rPr kumimoji="1" lang="ja-JP" altLang="en-US" sz="600" b="0" dirty="0" smtClean="0">
                          <a:solidFill>
                            <a:schemeClr val="tx1"/>
                          </a:solidFill>
                          <a:latin typeface="メイリオ" panose="020B0604030504040204" pitchFamily="50" charset="-128"/>
                          <a:ea typeface="メイリオ" panose="020B0604030504040204" pitchFamily="50" charset="-128"/>
                        </a:rPr>
                        <a:t>年</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9</a:t>
                      </a:r>
                      <a:r>
                        <a:rPr kumimoji="1" lang="ja-JP" altLang="en-US" sz="600" b="0" dirty="0" smtClean="0">
                          <a:solidFill>
                            <a:schemeClr val="tx1"/>
                          </a:solidFill>
                          <a:latin typeface="メイリオ" panose="020B0604030504040204" pitchFamily="50" charset="-128"/>
                          <a:ea typeface="メイリオ" panose="020B0604030504040204" pitchFamily="50" charset="-128"/>
                        </a:rPr>
                        <a:t>月</a:t>
                      </a:r>
                      <a:r>
                        <a:rPr kumimoji="1" lang="en-US" altLang="ja-JP" sz="600" b="0" dirty="0" smtClean="0">
                          <a:solidFill>
                            <a:schemeClr val="tx1"/>
                          </a:solidFill>
                          <a:latin typeface="メイリオ" panose="020B0604030504040204" pitchFamily="50" charset="-128"/>
                          <a:ea typeface="メイリオ" panose="020B0604030504040204" pitchFamily="50" charset="-128"/>
                        </a:rPr>
                        <a:t>7</a:t>
                      </a:r>
                      <a:r>
                        <a:rPr kumimoji="1" lang="ja-JP" altLang="en-US" sz="600" b="0" dirty="0" smtClean="0">
                          <a:solidFill>
                            <a:schemeClr val="tx1"/>
                          </a:solidFill>
                          <a:latin typeface="メイリオ" panose="020B0604030504040204" pitchFamily="50" charset="-128"/>
                          <a:ea typeface="メイリオ" panose="020B0604030504040204" pitchFamily="50" charset="-128"/>
                        </a:rPr>
                        <a:t>日</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baseline="0" dirty="0" smtClean="0">
                          <a:solidFill>
                            <a:schemeClr val="tx1"/>
                          </a:solidFill>
                          <a:latin typeface="メイリオ" panose="020B0604030504040204" pitchFamily="50" charset="-128"/>
                          <a:ea typeface="メイリオ" panose="020B0604030504040204" pitchFamily="50" charset="-128"/>
                        </a:rPr>
                        <a:t>C </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欠席＆振替</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病気</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2017</a:t>
                      </a:r>
                      <a:r>
                        <a:rPr kumimoji="1" lang="ja-JP" altLang="en-US" sz="600" b="0" dirty="0" smtClean="0">
                          <a:solidFill>
                            <a:schemeClr val="tx1"/>
                          </a:solidFill>
                          <a:latin typeface="メイリオ" panose="020B0604030504040204" pitchFamily="50" charset="-128"/>
                          <a:ea typeface="メイリオ" panose="020B0604030504040204" pitchFamily="50" charset="-128"/>
                        </a:rPr>
                        <a:t>年</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9</a:t>
                      </a:r>
                      <a:r>
                        <a:rPr kumimoji="1" lang="ja-JP" altLang="en-US" sz="600" b="0" dirty="0" smtClean="0">
                          <a:solidFill>
                            <a:schemeClr val="tx1"/>
                          </a:solidFill>
                          <a:latin typeface="メイリオ" panose="020B0604030504040204" pitchFamily="50" charset="-128"/>
                          <a:ea typeface="メイリオ" panose="020B0604030504040204" pitchFamily="50" charset="-128"/>
                        </a:rPr>
                        <a:t>月</a:t>
                      </a:r>
                      <a:r>
                        <a:rPr kumimoji="1" lang="en-US" altLang="ja-JP" sz="600" b="0" dirty="0" smtClean="0">
                          <a:solidFill>
                            <a:schemeClr val="tx1"/>
                          </a:solidFill>
                          <a:latin typeface="メイリオ" panose="020B0604030504040204" pitchFamily="50" charset="-128"/>
                          <a:ea typeface="メイリオ" panose="020B0604030504040204" pitchFamily="50" charset="-128"/>
                        </a:rPr>
                        <a:t>14</a:t>
                      </a:r>
                      <a:r>
                        <a:rPr kumimoji="1" lang="ja-JP" altLang="en-US" sz="600" b="0" dirty="0" smtClean="0">
                          <a:solidFill>
                            <a:schemeClr val="tx1"/>
                          </a:solidFill>
                          <a:latin typeface="メイリオ" panose="020B0604030504040204" pitchFamily="50" charset="-128"/>
                          <a:ea typeface="メイリオ" panose="020B0604030504040204" pitchFamily="50" charset="-128"/>
                        </a:rPr>
                        <a:t>日</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B</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rgbClr val="FF0000"/>
                          </a:solidFill>
                          <a:latin typeface="メイリオ" panose="020B0604030504040204" pitchFamily="50" charset="-128"/>
                          <a:ea typeface="メイリオ" panose="020B0604030504040204" pitchFamily="50" charset="-128"/>
                        </a:rPr>
                        <a:t>受ける</a:t>
                      </a:r>
                      <a:endParaRPr kumimoji="1" lang="ja-JP" altLang="en-US" sz="600" b="0" dirty="0">
                        <a:solidFill>
                          <a:srgbClr val="FF0000"/>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8380</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8350</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600" b="0" dirty="0">
                        <a:solidFill>
                          <a:srgbClr val="FF0000"/>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343311">
                <a:tc>
                  <a:txBody>
                    <a:bodyPr/>
                    <a:lstStyle/>
                    <a:p>
                      <a:pPr algn="ctr"/>
                      <a:r>
                        <a:rPr kumimoji="1" lang="en-US" altLang="ja-JP" sz="500" b="0" dirty="0" smtClean="0">
                          <a:solidFill>
                            <a:schemeClr val="tx1"/>
                          </a:solidFill>
                          <a:latin typeface="メイリオ" panose="020B0604030504040204" pitchFamily="50" charset="-128"/>
                          <a:ea typeface="メイリオ" panose="020B0604030504040204" pitchFamily="50" charset="-128"/>
                        </a:rPr>
                        <a:t>XXXXXXXX</a:t>
                      </a:r>
                      <a:endParaRPr kumimoji="1" lang="ja-JP" altLang="en-US" sz="5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u="sng" dirty="0" smtClean="0">
                          <a:solidFill>
                            <a:schemeClr val="accent1"/>
                          </a:solidFill>
                          <a:latin typeface="メイリオ" panose="020B0604030504040204" pitchFamily="50" charset="-128"/>
                          <a:ea typeface="メイリオ" panose="020B0604030504040204" pitchFamily="50" charset="-128"/>
                        </a:rPr>
                        <a:t>花見川 太郎</a:t>
                      </a:r>
                      <a:endParaRPr kumimoji="1" lang="en-US" altLang="ja-JP" sz="600" b="0" u="sng" dirty="0" smtClean="0">
                        <a:solidFill>
                          <a:schemeClr val="accent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（ジュニア）</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6</a:t>
                      </a:r>
                      <a:r>
                        <a:rPr kumimoji="1" lang="ja-JP" altLang="en-US" sz="600" b="0" dirty="0" smtClean="0">
                          <a:solidFill>
                            <a:schemeClr val="tx1"/>
                          </a:solidFill>
                          <a:latin typeface="メイリオ" panose="020B0604030504040204" pitchFamily="50" charset="-128"/>
                          <a:ea typeface="メイリオ" panose="020B0604030504040204" pitchFamily="50" charset="-128"/>
                        </a:rPr>
                        <a:t>級</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2017</a:t>
                      </a:r>
                      <a:r>
                        <a:rPr kumimoji="1" lang="ja-JP" altLang="en-US" sz="600" b="0" dirty="0" smtClean="0">
                          <a:solidFill>
                            <a:schemeClr val="tx1"/>
                          </a:solidFill>
                          <a:latin typeface="メイリオ" panose="020B0604030504040204" pitchFamily="50" charset="-128"/>
                          <a:ea typeface="メイリオ" panose="020B0604030504040204" pitchFamily="50" charset="-128"/>
                        </a:rPr>
                        <a:t>年</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9</a:t>
                      </a:r>
                      <a:r>
                        <a:rPr kumimoji="1" lang="ja-JP" altLang="en-US" sz="600" b="0" dirty="0" smtClean="0">
                          <a:solidFill>
                            <a:schemeClr val="tx1"/>
                          </a:solidFill>
                          <a:latin typeface="メイリオ" panose="020B0604030504040204" pitchFamily="50" charset="-128"/>
                          <a:ea typeface="メイリオ" panose="020B0604030504040204" pitchFamily="50" charset="-128"/>
                        </a:rPr>
                        <a:t>月</a:t>
                      </a:r>
                      <a:r>
                        <a:rPr kumimoji="1" lang="en-US" altLang="ja-JP" sz="600" b="0" dirty="0" smtClean="0">
                          <a:solidFill>
                            <a:schemeClr val="tx1"/>
                          </a:solidFill>
                          <a:latin typeface="メイリオ" panose="020B0604030504040204" pitchFamily="50" charset="-128"/>
                          <a:ea typeface="メイリオ" panose="020B0604030504040204" pitchFamily="50" charset="-128"/>
                        </a:rPr>
                        <a:t>7</a:t>
                      </a:r>
                      <a:r>
                        <a:rPr kumimoji="1" lang="ja-JP" altLang="en-US" sz="600" b="0" dirty="0" smtClean="0">
                          <a:solidFill>
                            <a:schemeClr val="tx1"/>
                          </a:solidFill>
                          <a:latin typeface="メイリオ" panose="020B0604030504040204" pitchFamily="50" charset="-128"/>
                          <a:ea typeface="メイリオ" panose="020B0604030504040204" pitchFamily="50" charset="-128"/>
                        </a:rPr>
                        <a:t>日</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baseline="0" dirty="0" smtClean="0">
                          <a:solidFill>
                            <a:schemeClr val="tx1"/>
                          </a:solidFill>
                          <a:latin typeface="メイリオ" panose="020B0604030504040204" pitchFamily="50" charset="-128"/>
                          <a:ea typeface="メイリオ" panose="020B0604030504040204" pitchFamily="50" charset="-128"/>
                        </a:rPr>
                        <a:t>C </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欠席</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その他</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（寒い）</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800" b="0" dirty="0" smtClean="0">
                          <a:solidFill>
                            <a:schemeClr val="tx1"/>
                          </a:solidFill>
                          <a:latin typeface="メイリオ" panose="020B0604030504040204" pitchFamily="50" charset="-128"/>
                          <a:ea typeface="メイリオ" panose="020B0604030504040204" pitchFamily="50" charset="-128"/>
                        </a:rPr>
                        <a:t>―</a:t>
                      </a:r>
                      <a:endParaRPr kumimoji="1" lang="ja-JP" altLang="en-US" sz="8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kumimoji="1" lang="ja-JP" altLang="en-US" sz="600" b="0" dirty="0">
                        <a:solidFill>
                          <a:srgbClr val="FF0000"/>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r>
              <a:tr h="356676">
                <a:tc>
                  <a:txBody>
                    <a:bodyPr/>
                    <a:lstStyle/>
                    <a:p>
                      <a:pPr algn="ctr"/>
                      <a:r>
                        <a:rPr kumimoji="1" lang="en-US" altLang="ja-JP" sz="500" b="0" dirty="0" smtClean="0">
                          <a:solidFill>
                            <a:schemeClr val="tx1"/>
                          </a:solidFill>
                          <a:latin typeface="メイリオ" panose="020B0604030504040204" pitchFamily="50" charset="-128"/>
                          <a:ea typeface="メイリオ" panose="020B0604030504040204" pitchFamily="50" charset="-128"/>
                        </a:rPr>
                        <a:t>XXXXXXXX</a:t>
                      </a:r>
                      <a:endParaRPr kumimoji="1" lang="ja-JP" altLang="en-US" sz="5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600" b="0" u="sng" dirty="0" smtClean="0">
                          <a:solidFill>
                            <a:schemeClr val="accent1"/>
                          </a:solidFill>
                          <a:latin typeface="メイリオ" panose="020B0604030504040204" pitchFamily="50" charset="-128"/>
                          <a:ea typeface="メイリオ" panose="020B0604030504040204" pitchFamily="50" charset="-128"/>
                        </a:rPr>
                        <a:t>花見川 太郎</a:t>
                      </a:r>
                      <a:endParaRPr kumimoji="1" lang="en-US" altLang="ja-JP" sz="600" b="0" u="sng" dirty="0" smtClean="0">
                        <a:solidFill>
                          <a:schemeClr val="accent1"/>
                        </a:solidFill>
                        <a:latin typeface="メイリオ" panose="020B0604030504040204" pitchFamily="50" charset="-128"/>
                        <a:ea typeface="メイリオ" panose="020B0604030504040204" pitchFamily="50" charset="-128"/>
                      </a:endParaRPr>
                    </a:p>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（ジュニア）</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5</a:t>
                      </a:r>
                      <a:r>
                        <a:rPr kumimoji="1" lang="ja-JP" altLang="en-US" sz="600" b="0" dirty="0" smtClean="0">
                          <a:solidFill>
                            <a:schemeClr val="tx1"/>
                          </a:solidFill>
                          <a:latin typeface="メイリオ" panose="020B0604030504040204" pitchFamily="50" charset="-128"/>
                          <a:ea typeface="メイリオ" panose="020B0604030504040204" pitchFamily="50" charset="-128"/>
                        </a:rPr>
                        <a:t>級</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2017</a:t>
                      </a:r>
                      <a:r>
                        <a:rPr kumimoji="1" lang="ja-JP" altLang="en-US" sz="600" b="0" dirty="0" smtClean="0">
                          <a:solidFill>
                            <a:schemeClr val="tx1"/>
                          </a:solidFill>
                          <a:latin typeface="メイリオ" panose="020B0604030504040204" pitchFamily="50" charset="-128"/>
                          <a:ea typeface="メイリオ" panose="020B0604030504040204" pitchFamily="50" charset="-128"/>
                        </a:rPr>
                        <a:t>年</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9</a:t>
                      </a:r>
                      <a:r>
                        <a:rPr kumimoji="1" lang="ja-JP" altLang="en-US" sz="600" b="0" dirty="0" smtClean="0">
                          <a:solidFill>
                            <a:schemeClr val="tx1"/>
                          </a:solidFill>
                          <a:latin typeface="メイリオ" panose="020B0604030504040204" pitchFamily="50" charset="-128"/>
                          <a:ea typeface="メイリオ" panose="020B0604030504040204" pitchFamily="50" charset="-128"/>
                        </a:rPr>
                        <a:t>月</a:t>
                      </a:r>
                      <a:r>
                        <a:rPr kumimoji="1" lang="en-US" altLang="ja-JP" sz="600" b="0" dirty="0" smtClean="0">
                          <a:solidFill>
                            <a:schemeClr val="tx1"/>
                          </a:solidFill>
                          <a:latin typeface="メイリオ" panose="020B0604030504040204" pitchFamily="50" charset="-128"/>
                          <a:ea typeface="メイリオ" panose="020B0604030504040204" pitchFamily="50" charset="-128"/>
                        </a:rPr>
                        <a:t>7</a:t>
                      </a:r>
                      <a:r>
                        <a:rPr kumimoji="1" lang="ja-JP" altLang="en-US" sz="600" b="0" dirty="0" smtClean="0">
                          <a:solidFill>
                            <a:schemeClr val="tx1"/>
                          </a:solidFill>
                          <a:latin typeface="メイリオ" panose="020B0604030504040204" pitchFamily="50" charset="-128"/>
                          <a:ea typeface="メイリオ" panose="020B0604030504040204" pitchFamily="50" charset="-128"/>
                        </a:rPr>
                        <a:t>日</a:t>
                      </a:r>
                      <a:endParaRPr kumimoji="1" lang="en-US" altLang="ja-JP" sz="600" b="0" dirty="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600" b="0" baseline="0" dirty="0" smtClean="0">
                          <a:solidFill>
                            <a:schemeClr val="tx1"/>
                          </a:solidFill>
                          <a:latin typeface="メイリオ" panose="020B0604030504040204" pitchFamily="50" charset="-128"/>
                          <a:ea typeface="メイリオ" panose="020B0604030504040204" pitchFamily="50" charset="-128"/>
                        </a:rPr>
                        <a:t>D </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振替</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2017</a:t>
                      </a:r>
                      <a:r>
                        <a:rPr kumimoji="1" lang="ja-JP" altLang="en-US"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年</a:t>
                      </a:r>
                      <a:endPar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9</a:t>
                      </a:r>
                      <a:r>
                        <a:rPr kumimoji="1" lang="ja-JP" altLang="en-US"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月</a:t>
                      </a:r>
                      <a:r>
                        <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14</a:t>
                      </a:r>
                      <a:r>
                        <a:rPr kumimoji="1" lang="ja-JP" altLang="en-US"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日</a:t>
                      </a:r>
                      <a:endPar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B</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受けない</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600" b="0" dirty="0" smtClean="0">
                          <a:solidFill>
                            <a:schemeClr val="tx1"/>
                          </a:solidFill>
                          <a:latin typeface="メイリオ" panose="020B0604030504040204" pitchFamily="50" charset="-128"/>
                          <a:ea typeface="メイリオ" panose="020B0604030504040204" pitchFamily="50" charset="-128"/>
                        </a:rPr>
                        <a:t>乗らない</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600" b="0" dirty="0" smtClean="0">
                          <a:solidFill>
                            <a:schemeClr val="tx1"/>
                          </a:solidFill>
                          <a:latin typeface="メイリオ" panose="020B0604030504040204" pitchFamily="50" charset="-128"/>
                          <a:ea typeface="メイリオ" panose="020B0604030504040204" pitchFamily="50" charset="-128"/>
                        </a:rPr>
                        <a:t>1080</a:t>
                      </a:r>
                      <a:endParaRPr kumimoji="1" lang="ja-JP" altLang="en-US" sz="600" b="0"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600" b="1" dirty="0" smtClean="0">
                          <a:solidFill>
                            <a:schemeClr val="tx1"/>
                          </a:solidFill>
                          <a:latin typeface="メイリオ" panose="020B0604030504040204" pitchFamily="50" charset="-128"/>
                          <a:ea typeface="メイリオ" panose="020B0604030504040204" pitchFamily="50" charset="-128"/>
                        </a:rPr>
                        <a:t>振替</a:t>
                      </a:r>
                      <a:endParaRPr kumimoji="1" lang="en-US" altLang="ja-JP" sz="600" b="1"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600" b="1" dirty="0" smtClean="0">
                          <a:solidFill>
                            <a:schemeClr val="tx1"/>
                          </a:solidFill>
                          <a:latin typeface="メイリオ" panose="020B0604030504040204" pitchFamily="50" charset="-128"/>
                          <a:ea typeface="メイリオ" panose="020B0604030504040204" pitchFamily="50" charset="-128"/>
                        </a:rPr>
                        <a:t>キャンセル</a:t>
                      </a:r>
                      <a:endParaRPr kumimoji="1" lang="ja-JP" altLang="en-US" sz="600" b="1" dirty="0">
                        <a:solidFill>
                          <a:schemeClr val="tx1"/>
                        </a:solidFill>
                        <a:latin typeface="メイリオ" panose="020B0604030504040204" pitchFamily="50" charset="-128"/>
                        <a:ea typeface="メイリオ" panose="020B0604030504040204" pitchFamily="50" charset="-128"/>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75000"/>
                      </a:schemeClr>
                    </a:solidFill>
                  </a:tcPr>
                </a:tc>
              </a:tr>
            </a:tbl>
          </a:graphicData>
        </a:graphic>
      </p:graphicFrame>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正方形/長方形 75"/>
          <p:cNvSpPr/>
          <p:nvPr/>
        </p:nvSpPr>
        <p:spPr>
          <a:xfrm>
            <a:off x="538289" y="902784"/>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77"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1" y="918085"/>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78" name="正方形/長方形 77"/>
          <p:cNvSpPr/>
          <p:nvPr/>
        </p:nvSpPr>
        <p:spPr>
          <a:xfrm>
            <a:off x="972028" y="932014"/>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07600" y="951917"/>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2713395" y="927622"/>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19774" y="1200496"/>
            <a:ext cx="1454244" cy="261610"/>
          </a:xfrm>
          <a:prstGeom prst="rect">
            <a:avLst/>
          </a:prstGeom>
          <a:noFill/>
        </p:spPr>
        <p:txBody>
          <a:bodyPr wrap="none" rtlCol="0">
            <a:spAutoFit/>
          </a:bodyPr>
          <a:lstStyle/>
          <a:p>
            <a:r>
              <a:rPr lang="ja-JP" altLang="en-US" sz="1100" b="1" dirty="0" smtClean="0">
                <a:latin typeface="メイリオ" panose="020B0604030504040204" pitchFamily="50" charset="-128"/>
                <a:ea typeface="メイリオ" panose="020B0604030504040204" pitchFamily="50" charset="-128"/>
              </a:rPr>
              <a:t>欠席・振替申請一覧</a:t>
            </a:r>
            <a:endParaRPr kumimoji="1" lang="ja-JP" altLang="en-US" sz="1100" b="1" dirty="0">
              <a:latin typeface="メイリオ" panose="020B0604030504040204" pitchFamily="50" charset="-128"/>
              <a:ea typeface="メイリオ" panose="020B0604030504040204" pitchFamily="50" charset="-128"/>
            </a:endParaRPr>
          </a:p>
        </p:txBody>
      </p:sp>
      <p:sp>
        <p:nvSpPr>
          <p:cNvPr id="85" name="正方形/長方形 84"/>
          <p:cNvSpPr/>
          <p:nvPr/>
        </p:nvSpPr>
        <p:spPr>
          <a:xfrm>
            <a:off x="1895978" y="4623046"/>
            <a:ext cx="824276" cy="19585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リスト表示</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774934" y="3355817"/>
            <a:ext cx="3169054" cy="200055"/>
          </a:xfrm>
          <a:prstGeom prst="rect">
            <a:avLst/>
          </a:prstGeom>
        </p:spPr>
        <p:txBody>
          <a:bodyPr wrap="square">
            <a:spAutoFit/>
          </a:bodyPr>
          <a:lstStyle/>
          <a:p>
            <a:r>
              <a:rPr lang="en-US" altLang="ja-JP" sz="700" dirty="0" smtClean="0">
                <a:latin typeface="メイリオ" panose="020B0604030504040204" pitchFamily="50" charset="-128"/>
                <a:ea typeface="メイリオ" panose="020B0604030504040204" pitchFamily="50" charset="-128"/>
              </a:rPr>
              <a:t>M</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A</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B</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C</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D</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E</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F</a:t>
            </a:r>
          </a:p>
        </p:txBody>
      </p:sp>
      <p:sp>
        <p:nvSpPr>
          <p:cNvPr id="109" name="正方形/長方形 108"/>
          <p:cNvSpPr/>
          <p:nvPr/>
        </p:nvSpPr>
        <p:spPr>
          <a:xfrm>
            <a:off x="696464" y="33719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1136071" y="33666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1559249" y="33666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983616" y="336140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383437" y="336395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2830664" y="335869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632644" y="3107045"/>
            <a:ext cx="3311344" cy="448828"/>
          </a:xfrm>
          <a:prstGeom prst="rect">
            <a:avLst/>
          </a:prstGeom>
          <a:no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3" name="正方形/長方形 162"/>
          <p:cNvSpPr/>
          <p:nvPr/>
        </p:nvSpPr>
        <p:spPr>
          <a:xfrm>
            <a:off x="2447161" y="3159270"/>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全てチェック</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64" name="正方形/長方形 163"/>
          <p:cNvSpPr/>
          <p:nvPr/>
        </p:nvSpPr>
        <p:spPr>
          <a:xfrm>
            <a:off x="3188879" y="3159270"/>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全てはずす</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cxnSp>
        <p:nvCxnSpPr>
          <p:cNvPr id="172" name="直線コネクタ 171"/>
          <p:cNvCxnSpPr/>
          <p:nvPr/>
        </p:nvCxnSpPr>
        <p:spPr>
          <a:xfrm>
            <a:off x="683568" y="4869160"/>
            <a:ext cx="3301031" cy="0"/>
          </a:xfrm>
          <a:prstGeom prst="line">
            <a:avLst/>
          </a:prstGeom>
          <a:ln w="190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00" name="正方形/長方形 199"/>
          <p:cNvSpPr/>
          <p:nvPr/>
        </p:nvSpPr>
        <p:spPr>
          <a:xfrm>
            <a:off x="1931388" y="1820566"/>
            <a:ext cx="881293"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dirty="0">
                <a:solidFill>
                  <a:schemeClr val="bg1">
                    <a:lumMod val="65000"/>
                  </a:schemeClr>
                </a:solidFill>
                <a:latin typeface="メイリオ" panose="020B0604030504040204" pitchFamily="50" charset="-128"/>
                <a:ea typeface="メイリオ" panose="020B0604030504040204" pitchFamily="50" charset="-128"/>
              </a:rPr>
              <a:t> </a:t>
            </a:r>
            <a:r>
              <a:rPr lang="ja-JP" altLang="en-US" sz="900" dirty="0" smtClean="0">
                <a:solidFill>
                  <a:schemeClr val="bg1">
                    <a:lumMod val="65000"/>
                  </a:schemeClr>
                </a:solidFill>
                <a:latin typeface="メイリオ" panose="020B0604030504040204" pitchFamily="50" charset="-128"/>
                <a:ea typeface="メイリオ" panose="020B0604030504040204" pitchFamily="50" charset="-128"/>
              </a:rPr>
              <a:t>フリーワード</a:t>
            </a:r>
            <a:endParaRPr kumimoji="1" lang="ja-JP" altLang="en-US" sz="9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202" name="角丸四角形 201"/>
          <p:cNvSpPr/>
          <p:nvPr/>
        </p:nvSpPr>
        <p:spPr>
          <a:xfrm>
            <a:off x="648961" y="1538626"/>
            <a:ext cx="881220" cy="189897"/>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kumimoji="1" lang="ja-JP" altLang="en-US" dirty="0">
              <a:solidFill>
                <a:schemeClr val="bg1">
                  <a:lumMod val="50000"/>
                </a:schemeClr>
              </a:solidFill>
              <a:latin typeface="メイリオ" pitchFamily="50" charset="-128"/>
              <a:ea typeface="メイリオ" pitchFamily="50" charset="-128"/>
              <a:cs typeface="メイリオ" pitchFamily="50" charset="-128"/>
            </a:endParaRPr>
          </a:p>
        </p:txBody>
      </p:sp>
      <p:sp>
        <p:nvSpPr>
          <p:cNvPr id="203" name="正方形/長方形 202"/>
          <p:cNvSpPr/>
          <p:nvPr/>
        </p:nvSpPr>
        <p:spPr>
          <a:xfrm>
            <a:off x="604108" y="1551294"/>
            <a:ext cx="1342025" cy="200055"/>
          </a:xfrm>
          <a:prstGeom prst="rect">
            <a:avLst/>
          </a:prstGeom>
        </p:spPr>
        <p:txBody>
          <a:bodyPr wrap="square">
            <a:spAutoFit/>
          </a:bodyPr>
          <a:lstStyle/>
          <a:p>
            <a:r>
              <a:rPr lang="en-US" altLang="ja-JP" sz="700" dirty="0" smtClean="0">
                <a:latin typeface="メイリオ" pitchFamily="50" charset="-128"/>
                <a:ea typeface="メイリオ" pitchFamily="50" charset="-128"/>
                <a:cs typeface="メイリオ" pitchFamily="50" charset="-128"/>
              </a:rPr>
              <a:t>XXXX/XX/XX</a:t>
            </a:r>
            <a:r>
              <a:rPr lang="ja-JP" altLang="en-US" sz="700" dirty="0" smtClean="0">
                <a:latin typeface="メイリオ" pitchFamily="50" charset="-128"/>
                <a:ea typeface="メイリオ" pitchFamily="50" charset="-128"/>
                <a:cs typeface="メイリオ" pitchFamily="50" charset="-128"/>
              </a:rPr>
              <a:t>　　▼</a:t>
            </a:r>
            <a:endParaRPr lang="ja-JP" altLang="en-US" sz="700" dirty="0">
              <a:latin typeface="メイリオ" pitchFamily="50" charset="-128"/>
              <a:ea typeface="メイリオ" pitchFamily="50" charset="-128"/>
              <a:cs typeface="メイリオ" pitchFamily="50" charset="-128"/>
            </a:endParaRPr>
          </a:p>
        </p:txBody>
      </p:sp>
      <p:sp>
        <p:nvSpPr>
          <p:cNvPr id="204" name="角丸四角形 203"/>
          <p:cNvSpPr/>
          <p:nvPr/>
        </p:nvSpPr>
        <p:spPr>
          <a:xfrm>
            <a:off x="1758154" y="1538626"/>
            <a:ext cx="799303" cy="189897"/>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kumimoji="1" lang="ja-JP" altLang="en-US" dirty="0">
              <a:solidFill>
                <a:schemeClr val="bg1">
                  <a:lumMod val="50000"/>
                </a:schemeClr>
              </a:solidFill>
              <a:latin typeface="メイリオ" pitchFamily="50" charset="-128"/>
              <a:ea typeface="メイリオ" pitchFamily="50" charset="-128"/>
              <a:cs typeface="メイリオ" pitchFamily="50" charset="-128"/>
            </a:endParaRPr>
          </a:p>
        </p:txBody>
      </p:sp>
      <p:sp>
        <p:nvSpPr>
          <p:cNvPr id="205" name="正方形/長方形 204"/>
          <p:cNvSpPr/>
          <p:nvPr/>
        </p:nvSpPr>
        <p:spPr>
          <a:xfrm>
            <a:off x="1713301" y="1551294"/>
            <a:ext cx="1191077" cy="200055"/>
          </a:xfrm>
          <a:prstGeom prst="rect">
            <a:avLst/>
          </a:prstGeom>
        </p:spPr>
        <p:txBody>
          <a:bodyPr wrap="square">
            <a:spAutoFit/>
          </a:bodyPr>
          <a:lstStyle/>
          <a:p>
            <a:r>
              <a:rPr lang="en-US" altLang="ja-JP" sz="700" dirty="0" smtClean="0">
                <a:latin typeface="メイリオ" pitchFamily="50" charset="-128"/>
                <a:ea typeface="メイリオ" pitchFamily="50" charset="-128"/>
                <a:cs typeface="メイリオ" pitchFamily="50" charset="-128"/>
              </a:rPr>
              <a:t>XXXX/XX/XX</a:t>
            </a:r>
            <a:r>
              <a:rPr lang="ja-JP" altLang="en-US" sz="700" dirty="0" smtClean="0">
                <a:latin typeface="メイリオ" pitchFamily="50" charset="-128"/>
                <a:ea typeface="メイリオ" pitchFamily="50" charset="-128"/>
                <a:cs typeface="メイリオ" pitchFamily="50" charset="-128"/>
              </a:rPr>
              <a:t>　▼</a:t>
            </a:r>
            <a:endParaRPr lang="ja-JP" altLang="en-US" sz="700" dirty="0">
              <a:latin typeface="メイリオ" pitchFamily="50" charset="-128"/>
              <a:ea typeface="メイリオ" pitchFamily="50" charset="-128"/>
              <a:cs typeface="メイリオ" pitchFamily="50" charset="-128"/>
            </a:endParaRPr>
          </a:p>
        </p:txBody>
      </p:sp>
      <p:sp>
        <p:nvSpPr>
          <p:cNvPr id="206" name="正方形/長方形 205"/>
          <p:cNvSpPr/>
          <p:nvPr/>
        </p:nvSpPr>
        <p:spPr>
          <a:xfrm>
            <a:off x="1471690" y="1508177"/>
            <a:ext cx="364202" cy="307777"/>
          </a:xfrm>
          <a:prstGeom prst="rect">
            <a:avLst/>
          </a:prstGeom>
        </p:spPr>
        <p:txBody>
          <a:bodyPr wrap="none">
            <a:spAutoFit/>
          </a:bodyPr>
          <a:lstStyle/>
          <a:p>
            <a:r>
              <a:rPr lang="ja-JP" altLang="en-US" sz="1400" dirty="0" smtClean="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207" name="正方形/長方形 206"/>
          <p:cNvSpPr/>
          <p:nvPr/>
        </p:nvSpPr>
        <p:spPr>
          <a:xfrm>
            <a:off x="646501" y="1820566"/>
            <a:ext cx="1133728" cy="17846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800" dirty="0">
                <a:solidFill>
                  <a:schemeClr val="tx1"/>
                </a:solidFill>
                <a:latin typeface="メイリオ" panose="020B0604030504040204" pitchFamily="50" charset="-128"/>
                <a:ea typeface="メイリオ" panose="020B0604030504040204" pitchFamily="50" charset="-128"/>
              </a:rPr>
              <a:t> </a:t>
            </a:r>
            <a:r>
              <a:rPr lang="ja-JP" altLang="en-US" sz="800" dirty="0" smtClean="0">
                <a:solidFill>
                  <a:schemeClr val="tx1"/>
                </a:solidFill>
                <a:latin typeface="メイリオ" panose="020B0604030504040204" pitchFamily="50" charset="-128"/>
                <a:ea typeface="メイリオ" panose="020B0604030504040204" pitchFamily="50" charset="-128"/>
              </a:rPr>
              <a:t>申請内容　　▼</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8" name="テキスト ボックス 207"/>
          <p:cNvSpPr txBox="1"/>
          <p:nvPr/>
        </p:nvSpPr>
        <p:spPr>
          <a:xfrm>
            <a:off x="4145121" y="4562221"/>
            <a:ext cx="3570077" cy="461665"/>
          </a:xfrm>
          <a:prstGeom prst="rect">
            <a:avLst/>
          </a:prstGeom>
          <a:noFill/>
        </p:spPr>
        <p:txBody>
          <a:bodyPr wrap="square" rtlCol="0">
            <a:spAutoFit/>
          </a:bodyPr>
          <a:lstStyle/>
          <a:p>
            <a:r>
              <a:rPr lang="en-US" altLang="ja-JP" sz="1200" b="1" dirty="0" smtClean="0">
                <a:solidFill>
                  <a:srgbClr val="FF0000"/>
                </a:solidFill>
                <a:latin typeface="メイリオ" panose="020B0604030504040204" pitchFamily="50" charset="-128"/>
                <a:ea typeface="メイリオ" panose="020B0604030504040204" pitchFamily="50" charset="-128"/>
              </a:rPr>
              <a:t>※</a:t>
            </a:r>
            <a:r>
              <a:rPr lang="ja-JP" altLang="en-US" sz="1200" b="1" dirty="0" smtClean="0">
                <a:solidFill>
                  <a:srgbClr val="FF0000"/>
                </a:solidFill>
                <a:latin typeface="メイリオ" panose="020B0604030504040204" pitchFamily="50" charset="-128"/>
                <a:ea typeface="メイリオ" panose="020B0604030504040204" pitchFamily="50" charset="-128"/>
              </a:rPr>
              <a:t>申請に応じた出席変更は</a:t>
            </a:r>
            <a:endParaRPr lang="en-US" altLang="ja-JP" sz="1200" b="1" dirty="0" smtClean="0">
              <a:solidFill>
                <a:srgbClr val="FF0000"/>
              </a:solidFill>
              <a:latin typeface="メイリオ" panose="020B0604030504040204" pitchFamily="50" charset="-128"/>
              <a:ea typeface="メイリオ" panose="020B0604030504040204" pitchFamily="50" charset="-128"/>
            </a:endParaRPr>
          </a:p>
          <a:p>
            <a:r>
              <a:rPr lang="ja-JP" altLang="en-US" sz="1200" b="1" dirty="0" smtClean="0">
                <a:solidFill>
                  <a:srgbClr val="FF0000"/>
                </a:solidFill>
                <a:latin typeface="メイリオ" panose="020B0604030504040204" pitchFamily="50" charset="-128"/>
                <a:ea typeface="メイリオ" panose="020B0604030504040204" pitchFamily="50" charset="-128"/>
              </a:rPr>
              <a:t>　</a:t>
            </a:r>
            <a:r>
              <a:rPr lang="ja-JP" altLang="en-US" sz="1200" b="1" dirty="0" smtClean="0">
                <a:solidFill>
                  <a:srgbClr val="FF0000"/>
                </a:solidFill>
                <a:latin typeface="メイリオ" panose="020B0604030504040204" pitchFamily="50" charset="-128"/>
                <a:ea typeface="メイリオ" panose="020B0604030504040204" pitchFamily="50" charset="-128"/>
              </a:rPr>
              <a:t>コーチ出欠</a:t>
            </a:r>
            <a:r>
              <a:rPr lang="ja-JP" altLang="en-US" sz="1200" b="1" dirty="0" smtClean="0">
                <a:solidFill>
                  <a:srgbClr val="FF0000"/>
                </a:solidFill>
                <a:latin typeface="メイリオ" panose="020B0604030504040204" pitchFamily="50" charset="-128"/>
                <a:ea typeface="メイリオ" panose="020B0604030504040204" pitchFamily="50" charset="-128"/>
              </a:rPr>
              <a:t>管理へ随時反映</a:t>
            </a:r>
            <a:endParaRPr lang="en-US" altLang="ja-JP" sz="1200" b="1" dirty="0">
              <a:solidFill>
                <a:srgbClr val="FF0000"/>
              </a:solidFill>
              <a:latin typeface="メイリオ" panose="020B0604030504040204" pitchFamily="50" charset="-128"/>
              <a:ea typeface="メイリオ" panose="020B0604030504040204" pitchFamily="50" charset="-128"/>
            </a:endParaRPr>
          </a:p>
        </p:txBody>
      </p:sp>
      <p:sp>
        <p:nvSpPr>
          <p:cNvPr id="209" name="正方形/長方形 208"/>
          <p:cNvSpPr/>
          <p:nvPr/>
        </p:nvSpPr>
        <p:spPr>
          <a:xfrm>
            <a:off x="1821931" y="4923563"/>
            <a:ext cx="956471" cy="200646"/>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CSV</a:t>
            </a:r>
            <a:r>
              <a:rPr kumimoji="1" lang="ja-JP" altLang="en-US" sz="1000" dirty="0" smtClean="0">
                <a:solidFill>
                  <a:schemeClr val="tx1"/>
                </a:solidFill>
                <a:latin typeface="メイリオ" panose="020B0604030504040204" pitchFamily="50" charset="-128"/>
                <a:ea typeface="メイリオ" panose="020B0604030504040204" pitchFamily="50" charset="-128"/>
              </a:rPr>
              <a:t>出力</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230404" y="336557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782554" y="2365217"/>
            <a:ext cx="3169054" cy="846386"/>
          </a:xfrm>
          <a:prstGeom prst="rect">
            <a:avLst/>
          </a:prstGeom>
        </p:spPr>
        <p:txBody>
          <a:bodyPr wrap="square">
            <a:spAutoFit/>
          </a:bodyPr>
          <a:lstStyle/>
          <a:p>
            <a:r>
              <a:rPr lang="ja-JP" altLang="en-US" sz="700" dirty="0">
                <a:latin typeface="メイリオ" panose="020B0604030504040204" pitchFamily="50" charset="-128"/>
                <a:ea typeface="メイリオ" panose="020B0604030504040204" pitchFamily="50" charset="-128"/>
              </a:rPr>
              <a:t>ベビー</a:t>
            </a:r>
            <a:r>
              <a:rPr lang="ja-JP" altLang="en-US" sz="700" dirty="0" smtClean="0">
                <a:latin typeface="メイリオ" panose="020B0604030504040204" pitchFamily="50" charset="-128"/>
                <a:ea typeface="メイリオ" panose="020B0604030504040204" pitchFamily="50" charset="-128"/>
              </a:rPr>
              <a:t>　　　　　園児　　　　　　ジュニア　　　　　ジュニアフリー</a:t>
            </a:r>
            <a:endParaRPr lang="en-US" altLang="ja-JP" sz="700" dirty="0" smtClean="0">
              <a:latin typeface="メイリオ" panose="020B0604030504040204" pitchFamily="50" charset="-128"/>
              <a:ea typeface="メイリオ" panose="020B0604030504040204" pitchFamily="50" charset="-128"/>
            </a:endParaRPr>
          </a:p>
          <a:p>
            <a:endParaRPr lang="en-US" altLang="ja-JP" sz="7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成人　　　　　　フラワー　　　　選手・育成　　　　オールフリー</a:t>
            </a:r>
            <a:endParaRPr lang="en-US" altLang="ja-JP" sz="700" dirty="0" smtClean="0">
              <a:latin typeface="メイリオ" panose="020B0604030504040204" pitchFamily="50" charset="-128"/>
              <a:ea typeface="メイリオ" panose="020B0604030504040204" pitchFamily="50" charset="-128"/>
            </a:endParaRPr>
          </a:p>
          <a:p>
            <a:endParaRPr lang="en-US" altLang="ja-JP" sz="700" dirty="0" smtClean="0">
              <a:latin typeface="メイリオ" panose="020B0604030504040204" pitchFamily="50" charset="-128"/>
              <a:ea typeface="メイリオ" panose="020B0604030504040204" pitchFamily="50" charset="-128"/>
            </a:endParaRPr>
          </a:p>
          <a:p>
            <a:r>
              <a:rPr lang="ja-JP" altLang="en-US" sz="700" dirty="0" smtClean="0">
                <a:latin typeface="メイリオ" panose="020B0604030504040204" pitchFamily="50" charset="-128"/>
                <a:ea typeface="メイリオ" panose="020B0604030504040204" pitchFamily="50" charset="-128"/>
              </a:rPr>
              <a:t>平日フリー　　　週末フリー　　　フリー月３回</a:t>
            </a:r>
            <a:endParaRPr lang="en-US" altLang="ja-JP" sz="700" dirty="0" smtClean="0">
              <a:latin typeface="メイリオ" panose="020B0604030504040204" pitchFamily="50" charset="-128"/>
              <a:ea typeface="メイリオ" panose="020B0604030504040204" pitchFamily="50" charset="-128"/>
            </a:endParaRPr>
          </a:p>
          <a:p>
            <a:endParaRPr lang="en-US" altLang="ja-JP" sz="700" dirty="0">
              <a:latin typeface="メイリオ" panose="020B0604030504040204" pitchFamily="50" charset="-128"/>
              <a:ea typeface="メイリオ" panose="020B0604030504040204" pitchFamily="50" charset="-128"/>
            </a:endParaRPr>
          </a:p>
          <a:p>
            <a:endParaRPr lang="en-US" altLang="ja-JP" sz="700" dirty="0" smtClean="0">
              <a:latin typeface="メイリオ" panose="020B0604030504040204" pitchFamily="50" charset="-128"/>
              <a:ea typeface="メイリオ" panose="020B0604030504040204" pitchFamily="50" charset="-128"/>
            </a:endParaRPr>
          </a:p>
        </p:txBody>
      </p:sp>
      <p:sp>
        <p:nvSpPr>
          <p:cNvPr id="74" name="正方形/長方形 73"/>
          <p:cNvSpPr/>
          <p:nvPr/>
        </p:nvSpPr>
        <p:spPr>
          <a:xfrm>
            <a:off x="704084" y="23813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1402771" y="23760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2130749" y="23760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2928496" y="237080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640264" y="2116445"/>
            <a:ext cx="3311344" cy="891870"/>
          </a:xfrm>
          <a:prstGeom prst="rect">
            <a:avLst/>
          </a:prstGeom>
          <a:no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正方形/長方形 87"/>
          <p:cNvSpPr/>
          <p:nvPr/>
        </p:nvSpPr>
        <p:spPr>
          <a:xfrm>
            <a:off x="2454781" y="2168670"/>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全てチェック</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196499" y="2168670"/>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全てはずす</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04084" y="259468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1402771" y="25894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2130749" y="25894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2928496" y="25841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704084" y="28156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1402771" y="281040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130749" y="281040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4978489" y="888184"/>
            <a:ext cx="1346111" cy="79166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a:t>
            </a:r>
            <a:r>
              <a:rPr kumimoji="1"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欠席　　　　　　　　　▼</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rPr>
              <a:t> </a:t>
            </a:r>
            <a:r>
              <a:rPr kumimoji="1"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振替</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欠席＆振替</a:t>
            </a:r>
            <a:endParaRPr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rPr>
              <a:t> </a:t>
            </a:r>
            <a:r>
              <a:rPr kumimoji="1"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欠席キャンセル</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振替キャンセル</a:t>
            </a:r>
            <a:endParaRPr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欠席＆振替キャンセル</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p:txBody>
      </p:sp>
      <p:sp>
        <p:nvSpPr>
          <p:cNvPr id="56" name="テキスト ボックス 55"/>
          <p:cNvSpPr txBox="1"/>
          <p:nvPr/>
        </p:nvSpPr>
        <p:spPr>
          <a:xfrm>
            <a:off x="4909586" y="1745552"/>
            <a:ext cx="1406236" cy="253916"/>
          </a:xfrm>
          <a:prstGeom prst="rect">
            <a:avLst/>
          </a:prstGeom>
          <a:noFill/>
        </p:spPr>
        <p:txBody>
          <a:bodyPr wrap="square" rtlCol="0">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選択肢内容</a:t>
            </a:r>
            <a:endParaRPr lang="en-US" altLang="ja-JP" sz="1050" dirty="0">
              <a:solidFill>
                <a:srgbClr val="FF0000"/>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flipV="1">
            <a:off x="1653791" y="1435083"/>
            <a:ext cx="3229220" cy="4747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4145121" y="5510730"/>
            <a:ext cx="1383405" cy="307777"/>
          </a:xfrm>
          <a:prstGeom prst="rect">
            <a:avLst/>
          </a:prstGeom>
          <a:noFill/>
        </p:spPr>
        <p:txBody>
          <a:bodyPr wrap="square" rtlCol="0">
            <a:spAutoFit/>
          </a:bodyPr>
          <a:lstStyle/>
          <a:p>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氏名リンク</a:t>
            </a:r>
            <a:r>
              <a:rPr lang="ja-JP" altLang="en-US" sz="700" b="1" dirty="0" smtClean="0">
                <a:solidFill>
                  <a:srgbClr val="FF0000"/>
                </a:solidFill>
                <a:latin typeface="メイリオ" panose="020B0604030504040204" pitchFamily="50" charset="-128"/>
                <a:ea typeface="メイリオ" panose="020B0604030504040204" pitchFamily="50" charset="-128"/>
              </a:rPr>
              <a:t>をタップ</a:t>
            </a:r>
            <a:r>
              <a:rPr lang="ja-JP" altLang="en-US" sz="700" b="1" dirty="0" smtClean="0">
                <a:solidFill>
                  <a:srgbClr val="FF0000"/>
                </a:solidFill>
                <a:latin typeface="メイリオ" panose="020B0604030504040204" pitchFamily="50" charset="-128"/>
                <a:ea typeface="メイリオ" panose="020B0604030504040204" pitchFamily="50" charset="-128"/>
              </a:rPr>
              <a:t>すると</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別タブ</a:t>
            </a:r>
            <a:r>
              <a:rPr lang="ja-JP" altLang="en-US" sz="700" b="1" dirty="0" smtClean="0">
                <a:solidFill>
                  <a:srgbClr val="FF0000"/>
                </a:solidFill>
                <a:latin typeface="メイリオ" panose="020B0604030504040204" pitchFamily="50" charset="-128"/>
                <a:ea typeface="メイリオ" panose="020B0604030504040204" pitchFamily="50" charset="-128"/>
              </a:rPr>
              <a:t>で会員</a:t>
            </a:r>
            <a:r>
              <a:rPr lang="ja-JP" altLang="en-US" sz="700" b="1" dirty="0" smtClean="0">
                <a:solidFill>
                  <a:srgbClr val="FF0000"/>
                </a:solidFill>
                <a:latin typeface="メイリオ" panose="020B0604030504040204" pitchFamily="50" charset="-128"/>
                <a:ea typeface="メイリオ" panose="020B0604030504040204" pitchFamily="50" charset="-128"/>
              </a:rPr>
              <a:t>情報詳細へ</a:t>
            </a:r>
            <a:endParaRPr lang="en-US" altLang="ja-JP" sz="700" b="1" dirty="0">
              <a:solidFill>
                <a:srgbClr val="FF0000"/>
              </a:solidFill>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599226" y="2129580"/>
            <a:ext cx="697627" cy="215444"/>
          </a:xfrm>
          <a:prstGeom prst="rect">
            <a:avLst/>
          </a:prstGeom>
          <a:noFill/>
        </p:spPr>
        <p:txBody>
          <a:bodyPr wrap="none" rtlCol="0">
            <a:spAutoFit/>
          </a:bodyPr>
          <a:lstStyle/>
          <a:p>
            <a:r>
              <a:rPr kumimoji="1" lang="ja-JP" altLang="en-US" sz="800" b="1" dirty="0" smtClean="0">
                <a:latin typeface="メイリオ" panose="020B0604030504040204" pitchFamily="50" charset="-128"/>
                <a:ea typeface="メイリオ" panose="020B0604030504040204" pitchFamily="50" charset="-128"/>
              </a:rPr>
              <a:t>練習コース</a:t>
            </a:r>
            <a:endParaRPr kumimoji="1" lang="ja-JP" altLang="en-US" sz="800" b="1"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609681" y="3124942"/>
            <a:ext cx="492443" cy="215444"/>
          </a:xfrm>
          <a:prstGeom prst="rect">
            <a:avLst/>
          </a:prstGeom>
          <a:noFill/>
        </p:spPr>
        <p:txBody>
          <a:bodyPr wrap="none" rtlCol="0">
            <a:spAutoFit/>
          </a:bodyPr>
          <a:lstStyle/>
          <a:p>
            <a:r>
              <a:rPr kumimoji="1" lang="ja-JP" altLang="en-US" sz="800" b="1" dirty="0" smtClean="0">
                <a:latin typeface="メイリオ" panose="020B0604030504040204" pitchFamily="50" charset="-128"/>
                <a:ea typeface="メイリオ" panose="020B0604030504040204" pitchFamily="50" charset="-128"/>
              </a:rPr>
              <a:t>クラス</a:t>
            </a:r>
            <a:endParaRPr kumimoji="1" lang="ja-JP" altLang="en-US" sz="800" b="1" dirty="0">
              <a:latin typeface="メイリオ" panose="020B0604030504040204" pitchFamily="50" charset="-128"/>
              <a:ea typeface="メイリオ" panose="020B0604030504040204" pitchFamily="50" charset="-128"/>
            </a:endParaRPr>
          </a:p>
        </p:txBody>
      </p:sp>
      <p:sp>
        <p:nvSpPr>
          <p:cNvPr id="65" name="正方形/長方形 64"/>
          <p:cNvSpPr/>
          <p:nvPr/>
        </p:nvSpPr>
        <p:spPr>
          <a:xfrm>
            <a:off x="738142" y="3886601"/>
            <a:ext cx="3296303" cy="200055"/>
          </a:xfrm>
          <a:prstGeom prst="rect">
            <a:avLst/>
          </a:prstGeom>
        </p:spPr>
        <p:txBody>
          <a:bodyPr wrap="square">
            <a:spAutoFit/>
          </a:bodyPr>
          <a:lstStyle/>
          <a:p>
            <a:r>
              <a:rPr lang="ja-JP" altLang="en-US" sz="700" dirty="0" smtClean="0">
                <a:latin typeface="メイリオ" panose="020B0604030504040204" pitchFamily="50" charset="-128"/>
                <a:ea typeface="メイリオ" panose="020B0604030504040204" pitchFamily="50" charset="-128"/>
              </a:rPr>
              <a:t>パンダ</a:t>
            </a:r>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　　　パンダ</a:t>
            </a:r>
            <a:r>
              <a:rPr lang="en-US" altLang="ja-JP" sz="700" dirty="0" smtClean="0">
                <a:latin typeface="メイリオ" panose="020B0604030504040204" pitchFamily="50" charset="-128"/>
                <a:ea typeface="メイリオ" panose="020B0604030504040204" pitchFamily="50" charset="-128"/>
              </a:rPr>
              <a:t>2</a:t>
            </a:r>
            <a:r>
              <a:rPr lang="ja-JP" altLang="en-US" sz="700" dirty="0" smtClean="0">
                <a:latin typeface="メイリオ" panose="020B0604030504040204" pitchFamily="50" charset="-128"/>
                <a:ea typeface="メイリオ" panose="020B0604030504040204" pitchFamily="50" charset="-128"/>
              </a:rPr>
              <a:t>　　　ウマ</a:t>
            </a:r>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　　　ウマ</a:t>
            </a:r>
            <a:r>
              <a:rPr lang="en-US" altLang="ja-JP" sz="700" dirty="0" smtClean="0">
                <a:latin typeface="メイリオ" panose="020B0604030504040204" pitchFamily="50" charset="-128"/>
                <a:ea typeface="メイリオ" panose="020B0604030504040204" pitchFamily="50" charset="-128"/>
              </a:rPr>
              <a:t>2</a:t>
            </a:r>
            <a:r>
              <a:rPr lang="ja-JP" altLang="en-US" sz="700" dirty="0" smtClean="0">
                <a:latin typeface="メイリオ" panose="020B0604030504040204" pitchFamily="50" charset="-128"/>
                <a:ea typeface="メイリオ" panose="020B0604030504040204" pitchFamily="50" charset="-128"/>
              </a:rPr>
              <a:t>　　　クジラ</a:t>
            </a:r>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　　　クジラ</a:t>
            </a:r>
            <a:r>
              <a:rPr lang="en-US" altLang="ja-JP" sz="700" dirty="0" smtClean="0">
                <a:latin typeface="メイリオ" panose="020B0604030504040204" pitchFamily="50" charset="-128"/>
                <a:ea typeface="メイリオ" panose="020B0604030504040204" pitchFamily="50" charset="-128"/>
              </a:rPr>
              <a:t>2</a:t>
            </a:r>
          </a:p>
        </p:txBody>
      </p:sp>
      <p:sp>
        <p:nvSpPr>
          <p:cNvPr id="66" name="正方形/長方形 65"/>
          <p:cNvSpPr/>
          <p:nvPr/>
        </p:nvSpPr>
        <p:spPr>
          <a:xfrm>
            <a:off x="675438" y="3902706"/>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p:cNvSpPr/>
          <p:nvPr/>
        </p:nvSpPr>
        <p:spPr>
          <a:xfrm>
            <a:off x="1259079" y="390524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1832034" y="390524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9" name="正方形/長方形 68"/>
          <p:cNvSpPr/>
          <p:nvPr/>
        </p:nvSpPr>
        <p:spPr>
          <a:xfrm>
            <a:off x="2343114" y="390786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2837531" y="391041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3426652" y="391303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627384" y="3637829"/>
            <a:ext cx="3311344" cy="924392"/>
          </a:xfrm>
          <a:prstGeom prst="rect">
            <a:avLst/>
          </a:prstGeom>
          <a:no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正方形/長方形 82"/>
          <p:cNvSpPr/>
          <p:nvPr/>
        </p:nvSpPr>
        <p:spPr>
          <a:xfrm>
            <a:off x="2441901" y="3690054"/>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全てチェック</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3183619" y="3690054"/>
            <a:ext cx="699044" cy="126512"/>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全てはずす</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1" name="テキスト ボックス 90"/>
          <p:cNvSpPr txBox="1"/>
          <p:nvPr/>
        </p:nvSpPr>
        <p:spPr>
          <a:xfrm>
            <a:off x="604421" y="3655726"/>
            <a:ext cx="287258" cy="215444"/>
          </a:xfrm>
          <a:prstGeom prst="rect">
            <a:avLst/>
          </a:prstGeom>
          <a:noFill/>
        </p:spPr>
        <p:txBody>
          <a:bodyPr wrap="none" rtlCol="0">
            <a:spAutoFit/>
          </a:bodyPr>
          <a:lstStyle/>
          <a:p>
            <a:r>
              <a:rPr kumimoji="1" lang="ja-JP" altLang="en-US" sz="800" b="1" dirty="0" smtClean="0">
                <a:latin typeface="メイリオ" panose="020B0604030504040204" pitchFamily="50" charset="-128"/>
                <a:ea typeface="メイリオ" panose="020B0604030504040204" pitchFamily="50" charset="-128"/>
              </a:rPr>
              <a:t>級</a:t>
            </a:r>
            <a:endParaRPr kumimoji="1" lang="ja-JP" altLang="en-US" sz="800" b="1" dirty="0">
              <a:latin typeface="メイリオ" panose="020B0604030504040204" pitchFamily="50" charset="-128"/>
              <a:ea typeface="メイリオ" panose="020B0604030504040204" pitchFamily="50" charset="-128"/>
            </a:endParaRPr>
          </a:p>
        </p:txBody>
      </p:sp>
      <p:sp>
        <p:nvSpPr>
          <p:cNvPr id="92" name="正方形/長方形 91"/>
          <p:cNvSpPr/>
          <p:nvPr/>
        </p:nvSpPr>
        <p:spPr>
          <a:xfrm>
            <a:off x="725000" y="4039001"/>
            <a:ext cx="3325212" cy="523220"/>
          </a:xfrm>
          <a:prstGeom prst="rect">
            <a:avLst/>
          </a:prstGeom>
        </p:spPr>
        <p:txBody>
          <a:bodyPr wrap="square">
            <a:spAutoFit/>
          </a:bodyPr>
          <a:lstStyle/>
          <a:p>
            <a:pPr marL="228600" indent="-228600">
              <a:lnSpc>
                <a:spcPct val="200000"/>
              </a:lnSpc>
              <a:buAutoNum type="arabicPlain" startAt="16"/>
            </a:pP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15</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14</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13</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12</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11</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10</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9</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8</a:t>
            </a:r>
          </a:p>
          <a:p>
            <a:pPr>
              <a:lnSpc>
                <a:spcPct val="200000"/>
              </a:lnSpc>
            </a:pPr>
            <a:r>
              <a:rPr lang="en-US" altLang="ja-JP" sz="700" dirty="0" smtClean="0">
                <a:latin typeface="メイリオ" panose="020B0604030504040204" pitchFamily="50" charset="-128"/>
                <a:ea typeface="メイリオ" panose="020B0604030504040204" pitchFamily="50" charset="-128"/>
              </a:rPr>
              <a:t>7</a:t>
            </a:r>
            <a:r>
              <a:rPr lang="ja-JP" altLang="en-US" sz="700" dirty="0">
                <a:latin typeface="メイリオ" panose="020B0604030504040204" pitchFamily="50" charset="-128"/>
                <a:ea typeface="メイリオ" panose="020B0604030504040204" pitchFamily="50" charset="-128"/>
              </a:rPr>
              <a:t>　</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6</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5</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4</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3</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2</a:t>
            </a:r>
            <a:r>
              <a:rPr lang="ja-JP" altLang="en-US" sz="700" dirty="0" smtClean="0">
                <a:latin typeface="メイリオ" panose="020B0604030504040204" pitchFamily="50" charset="-128"/>
                <a:ea typeface="メイリオ" panose="020B0604030504040204" pitchFamily="50" charset="-128"/>
              </a:rPr>
              <a:t>　　　　</a:t>
            </a:r>
            <a:r>
              <a:rPr lang="en-US" altLang="ja-JP" sz="700" dirty="0" smtClean="0">
                <a:latin typeface="メイリオ" panose="020B0604030504040204" pitchFamily="50" charset="-128"/>
                <a:ea typeface="メイリオ" panose="020B0604030504040204" pitchFamily="50" charset="-128"/>
              </a:rPr>
              <a:t>1</a:t>
            </a:r>
          </a:p>
        </p:txBody>
      </p:sp>
      <p:sp>
        <p:nvSpPr>
          <p:cNvPr id="93" name="正方形/長方形 92"/>
          <p:cNvSpPr/>
          <p:nvPr/>
        </p:nvSpPr>
        <p:spPr>
          <a:xfrm>
            <a:off x="678061" y="412605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1088276" y="412858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456273" y="412858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841225" y="413121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217397" y="41337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2593677" y="413638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2952604" y="4137497"/>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339170" y="414003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3659869" y="414003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80684" y="435728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090899" y="435981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1458896" y="435981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1867497" y="436244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204254" y="435710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2619949" y="435184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010408" y="4352961"/>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pic>
        <p:nvPicPr>
          <p:cNvPr id="126" name="Picture 5" descr="C:\Users\onion039-pc\Desktop\保護者あんしん入退室管理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556" y="6519130"/>
            <a:ext cx="1107413" cy="257537"/>
          </a:xfrm>
          <a:prstGeom prst="rect">
            <a:avLst/>
          </a:prstGeom>
          <a:noFill/>
          <a:extLst>
            <a:ext uri="{909E8E84-426E-40DD-AFC4-6F175D3DCCD1}">
              <a14:hiddenFill xmlns:a14="http://schemas.microsoft.com/office/drawing/2010/main">
                <a:solidFill>
                  <a:srgbClr val="FFFFFF"/>
                </a:solidFill>
              </a14:hiddenFill>
            </a:ext>
          </a:extLst>
        </p:spPr>
      </p:pic>
      <p:sp>
        <p:nvSpPr>
          <p:cNvPr id="90" name="正方形/長方形 89"/>
          <p:cNvSpPr/>
          <p:nvPr/>
        </p:nvSpPr>
        <p:spPr>
          <a:xfrm>
            <a:off x="-31098" y="5251741"/>
            <a:ext cx="569387" cy="246221"/>
          </a:xfrm>
          <a:prstGeom prst="rect">
            <a:avLst/>
          </a:prstGeom>
        </p:spPr>
        <p:txBody>
          <a:bodyPr wrap="none">
            <a:spAutoFit/>
          </a:bodyPr>
          <a:lstStyle/>
          <a:p>
            <a:r>
              <a:rPr lang="ja-JP" altLang="en-US" sz="1000" dirty="0">
                <a:solidFill>
                  <a:srgbClr val="FF0000"/>
                </a:solidFill>
                <a:latin typeface="メイリオ" panose="020B0604030504040204" pitchFamily="50" charset="-128"/>
                <a:ea typeface="メイリオ" panose="020B0604030504040204" pitchFamily="50" charset="-128"/>
              </a:rPr>
              <a:t>最新順</a:t>
            </a:r>
          </a:p>
        </p:txBody>
      </p:sp>
      <p:sp>
        <p:nvSpPr>
          <p:cNvPr id="110" name="下矢印 109"/>
          <p:cNvSpPr/>
          <p:nvPr/>
        </p:nvSpPr>
        <p:spPr>
          <a:xfrm>
            <a:off x="176652" y="5467185"/>
            <a:ext cx="153889" cy="616332"/>
          </a:xfrm>
          <a:prstGeom prst="downArrow">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4" name="テキスト ボックス 113"/>
          <p:cNvSpPr txBox="1"/>
          <p:nvPr/>
        </p:nvSpPr>
        <p:spPr>
          <a:xfrm>
            <a:off x="4191308" y="5929628"/>
            <a:ext cx="1738851" cy="415498"/>
          </a:xfrm>
          <a:prstGeom prst="rect">
            <a:avLst/>
          </a:prstGeom>
          <a:noFill/>
        </p:spPr>
        <p:txBody>
          <a:bodyPr wrap="square" rtlCol="0">
            <a:spAutoFit/>
          </a:bodyPr>
          <a:lstStyle/>
          <a:p>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バス利用者は、</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　</a:t>
            </a:r>
            <a:r>
              <a:rPr lang="ja-JP" altLang="en-US" sz="700" b="1" dirty="0" smtClean="0">
                <a:solidFill>
                  <a:srgbClr val="FF0000"/>
                </a:solidFill>
                <a:latin typeface="メイリオ" panose="020B0604030504040204" pitchFamily="50" charset="-128"/>
                <a:ea typeface="メイリオ" panose="020B0604030504040204" pitchFamily="50" charset="-128"/>
              </a:rPr>
              <a:t>乗降車のバス停コードを表示</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　</a:t>
            </a:r>
            <a:r>
              <a:rPr lang="ja-JP" altLang="en-US" sz="700" b="1" dirty="0" smtClean="0">
                <a:solidFill>
                  <a:srgbClr val="FF0000"/>
                </a:solidFill>
                <a:latin typeface="メイリオ" panose="020B0604030504040204" pitchFamily="50" charset="-128"/>
                <a:ea typeface="メイリオ" panose="020B0604030504040204" pitchFamily="50" charset="-128"/>
              </a:rPr>
              <a:t>バス利用無い場合は“</a:t>
            </a:r>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”を表示</a:t>
            </a:r>
            <a:endParaRPr lang="en-US" altLang="ja-JP" sz="7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29167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393649" y="753378"/>
            <a:ext cx="226215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■連絡先情報の記入</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正方形/長方形 34"/>
          <p:cNvSpPr/>
          <p:nvPr/>
        </p:nvSpPr>
        <p:spPr>
          <a:xfrm>
            <a:off x="4790685" y="762312"/>
            <a:ext cx="156966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■メール送信</a:t>
            </a:r>
            <a:endParaRPr lang="ja-JP" altLang="en-US" b="1" dirty="0">
              <a:latin typeface="メイリオ" panose="020B0604030504040204" pitchFamily="50" charset="-128"/>
              <a:ea typeface="メイリオ" panose="020B0604030504040204" pitchFamily="50" charset="-128"/>
            </a:endParaRPr>
          </a:p>
        </p:txBody>
      </p:sp>
      <p:sp>
        <p:nvSpPr>
          <p:cNvPr id="60" name="正方形/長方形 59"/>
          <p:cNvSpPr/>
          <p:nvPr/>
        </p:nvSpPr>
        <p:spPr>
          <a:xfrm>
            <a:off x="565556" y="1137500"/>
            <a:ext cx="3499946" cy="506861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61" name="正方形/長方形 60"/>
          <p:cNvSpPr/>
          <p:nvPr/>
        </p:nvSpPr>
        <p:spPr>
          <a:xfrm>
            <a:off x="561204" y="6042365"/>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62" name="正方形/長方形 61"/>
          <p:cNvSpPr/>
          <p:nvPr/>
        </p:nvSpPr>
        <p:spPr>
          <a:xfrm>
            <a:off x="685800" y="2145191"/>
            <a:ext cx="3244850" cy="553998"/>
          </a:xfrm>
          <a:prstGeom prst="rect">
            <a:avLst/>
          </a:prstGeom>
        </p:spPr>
        <p:txBody>
          <a:bodyPr wrap="square">
            <a:spAutoFit/>
          </a:bodyPr>
          <a:lstStyle/>
          <a:p>
            <a:pPr algn="ctr"/>
            <a:r>
              <a:rPr lang="ja-JP" altLang="en-US" sz="1000" dirty="0" smtClean="0">
                <a:latin typeface="メイリオ" panose="020B0604030504040204" pitchFamily="50" charset="-128"/>
                <a:ea typeface="メイリオ" panose="020B0604030504040204" pitchFamily="50" charset="-128"/>
              </a:rPr>
              <a:t>無料体験・短期水泳教室・入会をご希望される方は、</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予めこちらからお申込みをいただきますと</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rPr>
              <a:t>来館時</a:t>
            </a:r>
            <a:r>
              <a:rPr lang="ja-JP" altLang="en-US" sz="1000" dirty="0" smtClean="0">
                <a:latin typeface="メイリオ" panose="020B0604030504040204" pitchFamily="50" charset="-128"/>
                <a:ea typeface="メイリオ" panose="020B0604030504040204" pitchFamily="50" charset="-128"/>
              </a:rPr>
              <a:t>のお手続きにかかる時間が短くなります。</a:t>
            </a:r>
            <a:endParaRPr lang="en-US" altLang="ja-JP" sz="1000" dirty="0">
              <a:latin typeface="メイリオ" panose="020B0604030504040204" pitchFamily="50" charset="-128"/>
              <a:ea typeface="メイリオ" panose="020B0604030504040204" pitchFamily="50" charset="-128"/>
            </a:endParaRPr>
          </a:p>
        </p:txBody>
      </p:sp>
      <p:sp>
        <p:nvSpPr>
          <p:cNvPr id="63" name="正方形/長方形 62"/>
          <p:cNvSpPr/>
          <p:nvPr/>
        </p:nvSpPr>
        <p:spPr>
          <a:xfrm>
            <a:off x="1828696" y="4892399"/>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送信</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1764904" y="2786150"/>
            <a:ext cx="913287" cy="209831"/>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1280036" y="2786150"/>
            <a:ext cx="441147" cy="246221"/>
          </a:xfrm>
          <a:prstGeom prst="rect">
            <a:avLst/>
          </a:prstGeom>
        </p:spPr>
        <p:txBody>
          <a:bodyPr wrap="none">
            <a:spAutoFit/>
          </a:bodyPr>
          <a:lstStyle/>
          <a:p>
            <a:pPr algn="r"/>
            <a:r>
              <a:rPr lang="ja-JP" altLang="en-US" sz="1000" dirty="0">
                <a:latin typeface="メイリオ" panose="020B0604030504040204" pitchFamily="50" charset="-128"/>
                <a:ea typeface="メイリオ" panose="020B0604030504040204" pitchFamily="50" charset="-128"/>
              </a:rPr>
              <a:t>氏名</a:t>
            </a:r>
          </a:p>
        </p:txBody>
      </p:sp>
      <p:sp>
        <p:nvSpPr>
          <p:cNvPr id="66" name="正方形/長方形 65"/>
          <p:cNvSpPr/>
          <p:nvPr/>
        </p:nvSpPr>
        <p:spPr>
          <a:xfrm>
            <a:off x="1758554" y="3631653"/>
            <a:ext cx="2153046" cy="19868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7" name="正方形/長方形 66"/>
          <p:cNvSpPr/>
          <p:nvPr/>
        </p:nvSpPr>
        <p:spPr>
          <a:xfrm>
            <a:off x="1145445" y="3639554"/>
            <a:ext cx="569388"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ご住所</a:t>
            </a:r>
            <a:endParaRPr lang="ja-JP" altLang="en-US" sz="1000" dirty="0">
              <a:latin typeface="メイリオ" panose="020B0604030504040204" pitchFamily="50" charset="-128"/>
              <a:ea typeface="メイリオ" panose="020B0604030504040204" pitchFamily="50" charset="-128"/>
            </a:endParaRPr>
          </a:p>
        </p:txBody>
      </p:sp>
      <p:pic>
        <p:nvPicPr>
          <p:cNvPr id="6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06" y="122361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69" name="正方形/長方形 68"/>
          <p:cNvSpPr/>
          <p:nvPr/>
        </p:nvSpPr>
        <p:spPr>
          <a:xfrm>
            <a:off x="1129295" y="1271466"/>
            <a:ext cx="2877711"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無料体験・短期水泳教室・新規入会のお申込み</a:t>
            </a:r>
            <a:endParaRPr lang="ja-JP" altLang="en-US" sz="1000" b="1" dirty="0">
              <a:latin typeface="メイリオ" panose="020B0604030504040204" pitchFamily="50" charset="-128"/>
              <a:ea typeface="メイリオ" panose="020B0604030504040204" pitchFamily="50" charset="-128"/>
            </a:endParaRPr>
          </a:p>
        </p:txBody>
      </p:sp>
      <p:sp>
        <p:nvSpPr>
          <p:cNvPr id="70" name="正方形/長方形 69"/>
          <p:cNvSpPr/>
          <p:nvPr/>
        </p:nvSpPr>
        <p:spPr>
          <a:xfrm>
            <a:off x="561204" y="1537709"/>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71" name="角丸四角形 70"/>
          <p:cNvSpPr/>
          <p:nvPr/>
        </p:nvSpPr>
        <p:spPr>
          <a:xfrm>
            <a:off x="1432351" y="5423746"/>
            <a:ext cx="1751748" cy="203562"/>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b="1" dirty="0" smtClean="0">
                <a:solidFill>
                  <a:schemeClr val="bg1"/>
                </a:solidFill>
                <a:latin typeface="メイリオ" panose="020B0604030504040204" pitchFamily="50" charset="-128"/>
                <a:ea typeface="メイリオ" panose="020B0604030504040204" pitchFamily="50" charset="-128"/>
              </a:rPr>
              <a:t>TOP</a:t>
            </a:r>
            <a:r>
              <a:rPr kumimoji="1" lang="ja-JP" altLang="en-US" sz="900" b="1" dirty="0" smtClean="0">
                <a:solidFill>
                  <a:schemeClr val="bg1"/>
                </a:solidFill>
                <a:latin typeface="メイリオ" panose="020B0604030504040204" pitchFamily="50" charset="-128"/>
                <a:ea typeface="メイリオ" panose="020B0604030504040204" pitchFamily="50" charset="-128"/>
              </a:rPr>
              <a:t>へ戻る</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1758554" y="3922428"/>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1017205" y="3915245"/>
            <a:ext cx="697628" cy="246221"/>
          </a:xfrm>
          <a:prstGeom prst="rect">
            <a:avLst/>
          </a:prstGeom>
        </p:spPr>
        <p:txBody>
          <a:bodyPr wrap="none">
            <a:spAutoFit/>
          </a:bodyPr>
          <a:lstStyle/>
          <a:p>
            <a:pPr algn="r"/>
            <a:r>
              <a:rPr lang="ja-JP" altLang="en-US" sz="1000" dirty="0">
                <a:latin typeface="メイリオ" panose="020B0604030504040204" pitchFamily="50" charset="-128"/>
                <a:ea typeface="メイリオ" panose="020B0604030504040204" pitchFamily="50" charset="-128"/>
              </a:rPr>
              <a:t>電話番号</a:t>
            </a:r>
          </a:p>
        </p:txBody>
      </p:sp>
      <p:sp>
        <p:nvSpPr>
          <p:cNvPr id="74" name="正方形/長方形 73"/>
          <p:cNvSpPr/>
          <p:nvPr/>
        </p:nvSpPr>
        <p:spPr>
          <a:xfrm>
            <a:off x="1758554" y="4182014"/>
            <a:ext cx="1816496" cy="20976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632484" y="4169245"/>
            <a:ext cx="1082349"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メールアドレス</a:t>
            </a:r>
            <a:endParaRPr lang="ja-JP" altLang="en-US" sz="1000" dirty="0">
              <a:latin typeface="メイリオ" panose="020B0604030504040204" pitchFamily="50" charset="-128"/>
              <a:ea typeface="メイリオ" panose="020B0604030504040204" pitchFamily="50" charset="-128"/>
            </a:endParaRPr>
          </a:p>
        </p:txBody>
      </p:sp>
      <p:sp>
        <p:nvSpPr>
          <p:cNvPr id="76" name="正方形/長方形 75"/>
          <p:cNvSpPr/>
          <p:nvPr/>
        </p:nvSpPr>
        <p:spPr>
          <a:xfrm>
            <a:off x="1758555" y="3359362"/>
            <a:ext cx="329729" cy="18790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1017205" y="3352180"/>
            <a:ext cx="697628" cy="246221"/>
          </a:xfrm>
          <a:prstGeom prst="rect">
            <a:avLst/>
          </a:prstGeom>
        </p:spPr>
        <p:txBody>
          <a:bodyPr wrap="none">
            <a:spAutoFit/>
          </a:bodyPr>
          <a:lstStyle/>
          <a:p>
            <a:pPr algn="r"/>
            <a:r>
              <a:rPr lang="ja-JP" altLang="en-US" sz="1000" dirty="0">
                <a:latin typeface="メイリオ" panose="020B0604030504040204" pitchFamily="50" charset="-128"/>
                <a:ea typeface="メイリオ" panose="020B0604030504040204" pitchFamily="50" charset="-128"/>
              </a:rPr>
              <a:t>郵便番号</a:t>
            </a:r>
          </a:p>
        </p:txBody>
      </p:sp>
      <p:sp>
        <p:nvSpPr>
          <p:cNvPr id="78" name="正方形/長方形 77"/>
          <p:cNvSpPr/>
          <p:nvPr/>
        </p:nvSpPr>
        <p:spPr>
          <a:xfrm>
            <a:off x="2273299" y="3353908"/>
            <a:ext cx="404893" cy="193357"/>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2031614" y="3288582"/>
            <a:ext cx="285656" cy="369332"/>
          </a:xfrm>
          <a:prstGeom prst="rect">
            <a:avLst/>
          </a:prstGeom>
        </p:spPr>
        <p:txBody>
          <a:bodyPr wrap="none">
            <a:spAutoFit/>
          </a:bodyPr>
          <a:lstStyle/>
          <a:p>
            <a:pPr algn="r"/>
            <a:r>
              <a:rPr lang="en-US" altLang="ja-JP" dirty="0" smtClean="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a:xfrm>
            <a:off x="2772467" y="3347991"/>
            <a:ext cx="618433" cy="1869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住所に反映</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4958240" y="1168850"/>
            <a:ext cx="3499946" cy="5068613"/>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82" name="正方形/長方形 81"/>
          <p:cNvSpPr/>
          <p:nvPr/>
        </p:nvSpPr>
        <p:spPr>
          <a:xfrm>
            <a:off x="4958240" y="6025899"/>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83" name="正方形/長方形 82"/>
          <p:cNvSpPr/>
          <p:nvPr/>
        </p:nvSpPr>
        <p:spPr>
          <a:xfrm>
            <a:off x="5063786" y="2193955"/>
            <a:ext cx="3244850" cy="2708434"/>
          </a:xfrm>
          <a:prstGeom prst="rect">
            <a:avLst/>
          </a:prstGeom>
        </p:spPr>
        <p:txBody>
          <a:bodyPr wrap="square">
            <a:spAutoFit/>
          </a:bodyPr>
          <a:lstStyle/>
          <a:p>
            <a:pPr algn="ctr"/>
            <a:r>
              <a:rPr lang="ja-JP" altLang="en-US" sz="1000" dirty="0" smtClean="0">
                <a:latin typeface="メイリオ" panose="020B0604030504040204" pitchFamily="50" charset="-128"/>
                <a:ea typeface="メイリオ" panose="020B0604030504040204" pitchFamily="50" charset="-128"/>
              </a:rPr>
              <a:t>ご記入いただきましたメールアドレス宛てに</a:t>
            </a:r>
            <a:endParaRPr lang="en-US" altLang="ja-JP" sz="1000" dirty="0">
              <a:latin typeface="メイリオ" panose="020B0604030504040204" pitchFamily="50" charset="-128"/>
              <a:ea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rPr>
              <a:t>ご案内</a:t>
            </a:r>
            <a:r>
              <a:rPr lang="ja-JP" altLang="en-US" sz="1000" dirty="0" smtClean="0">
                <a:latin typeface="メイリオ" panose="020B0604030504040204" pitchFamily="50" charset="-128"/>
                <a:ea typeface="メイリオ" panose="020B0604030504040204" pitchFamily="50" charset="-128"/>
              </a:rPr>
              <a:t>のメールを送信いたしました。</a:t>
            </a:r>
            <a:endParaRPr lang="en-US" altLang="ja-JP" sz="1000" dirty="0" smtClean="0">
              <a:latin typeface="メイリオ" panose="020B0604030504040204" pitchFamily="50" charset="-128"/>
              <a:ea typeface="メイリオ" panose="020B0604030504040204" pitchFamily="50" charset="-128"/>
            </a:endParaRPr>
          </a:p>
          <a:p>
            <a:pPr algn="ctr"/>
            <a:endParaRPr lang="en-US" altLang="ja-JP" sz="1000" dirty="0" smtClean="0">
              <a:latin typeface="メイリオ" panose="020B0604030504040204" pitchFamily="50" charset="-128"/>
              <a:ea typeface="メイリオ" panose="020B0604030504040204" pitchFamily="50" charset="-128"/>
            </a:endParaRPr>
          </a:p>
          <a:p>
            <a:pPr algn="ctr"/>
            <a:r>
              <a:rPr lang="en-US" altLang="ja-JP" sz="1000" b="1" dirty="0" err="1" smtClean="0">
                <a:latin typeface="メイリオ" panose="020B0604030504040204" pitchFamily="50" charset="-128"/>
                <a:ea typeface="メイリオ" panose="020B0604030504040204" pitchFamily="50" charset="-128"/>
              </a:rPr>
              <a:t>xxxxx@xxx.xx.xx</a:t>
            </a:r>
            <a:endParaRPr lang="en-US" altLang="ja-JP" sz="1000" b="1" dirty="0">
              <a:latin typeface="メイリオ" panose="020B0604030504040204" pitchFamily="50" charset="-128"/>
              <a:ea typeface="メイリオ" panose="020B0604030504040204" pitchFamily="50" charset="-128"/>
            </a:endParaRPr>
          </a:p>
          <a:p>
            <a:pPr algn="ctr"/>
            <a:endParaRPr lang="en-US" altLang="ja-JP" sz="1000" dirty="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引き続きメール内に記載の</a:t>
            </a:r>
            <a:r>
              <a:rPr lang="en-US" altLang="ja-JP" sz="1000" dirty="0" smtClean="0">
                <a:latin typeface="メイリオ" panose="020B0604030504040204" pitchFamily="50" charset="-128"/>
                <a:ea typeface="メイリオ" panose="020B0604030504040204" pitchFamily="50" charset="-128"/>
              </a:rPr>
              <a:t>URL</a:t>
            </a:r>
            <a:r>
              <a:rPr lang="ja-JP" altLang="en-US" sz="1000" dirty="0" smtClean="0">
                <a:latin typeface="メイリオ" panose="020B0604030504040204" pitchFamily="50" charset="-128"/>
                <a:ea typeface="メイリオ" panose="020B0604030504040204" pitchFamily="50" charset="-128"/>
              </a:rPr>
              <a:t>より、</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rPr>
              <a:t>お申込み</a:t>
            </a:r>
            <a:r>
              <a:rPr lang="ja-JP" altLang="en-US" sz="1000" dirty="0" smtClean="0">
                <a:latin typeface="メイリオ" panose="020B0604030504040204" pitchFamily="50" charset="-128"/>
                <a:ea typeface="メイリオ" panose="020B0604030504040204" pitchFamily="50" charset="-128"/>
              </a:rPr>
              <a:t>アンケートをご記入ください。</a:t>
            </a:r>
            <a:endParaRPr lang="en-US" altLang="ja-JP" sz="1000" dirty="0" smtClean="0">
              <a:latin typeface="メイリオ" panose="020B0604030504040204" pitchFamily="50" charset="-128"/>
              <a:ea typeface="メイリオ" panose="020B0604030504040204" pitchFamily="50" charset="-128"/>
            </a:endParaRPr>
          </a:p>
          <a:p>
            <a:pPr algn="ctr"/>
            <a:endParaRPr lang="en-US" altLang="ja-JP" sz="1000" dirty="0" smtClean="0">
              <a:latin typeface="メイリオ" panose="020B0604030504040204" pitchFamily="50" charset="-128"/>
              <a:ea typeface="メイリオ" panose="020B0604030504040204" pitchFamily="50" charset="-128"/>
            </a:endParaRPr>
          </a:p>
          <a:p>
            <a:pPr algn="ctr"/>
            <a:endParaRPr lang="en-US" altLang="ja-JP" sz="1000" dirty="0" smtClean="0">
              <a:latin typeface="メイリオ" panose="020B0604030504040204" pitchFamily="50" charset="-128"/>
              <a:ea typeface="メイリオ" panose="020B0604030504040204" pitchFamily="50" charset="-128"/>
            </a:endParaRPr>
          </a:p>
          <a:p>
            <a:pPr algn="ct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もしメールが届いていない場合は、</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上記メールアドレスが正しいか、</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念のため迷惑メールフォルダの中に入っていないか、</a:t>
            </a:r>
            <a:endParaRPr lang="en-US" altLang="ja-JP" sz="800" dirty="0">
              <a:latin typeface="メイリオ" panose="020B0604030504040204" pitchFamily="50" charset="-128"/>
              <a:ea typeface="メイリオ" panose="020B0604030504040204" pitchFamily="50" charset="-128"/>
            </a:endParaRPr>
          </a:p>
          <a:p>
            <a:pPr algn="ctr"/>
            <a:r>
              <a:rPr lang="ja-JP" altLang="en-US" sz="800" dirty="0">
                <a:latin typeface="メイリオ" panose="020B0604030504040204" pitchFamily="50" charset="-128"/>
                <a:ea typeface="メイリオ" panose="020B0604030504040204" pitchFamily="50" charset="-128"/>
              </a:rPr>
              <a:t>フィルタリング設定等で「</a:t>
            </a:r>
            <a:r>
              <a:rPr lang="en-US" altLang="ja-JP" sz="800" dirty="0" err="1">
                <a:latin typeface="メイリオ" panose="020B0604030504040204" pitchFamily="50" charset="-128"/>
                <a:ea typeface="メイリオ" panose="020B0604030504040204" pitchFamily="50" charset="-128"/>
              </a:rPr>
              <a:t>xxx.xx.xx</a:t>
            </a:r>
            <a:r>
              <a:rPr lang="ja-JP" altLang="en-US" sz="800" dirty="0">
                <a:latin typeface="メイリオ" panose="020B0604030504040204" pitchFamily="50" charset="-128"/>
                <a:ea typeface="メイリオ" panose="020B0604030504040204" pitchFamily="50" charset="-128"/>
              </a:rPr>
              <a:t>」からのメール</a:t>
            </a:r>
            <a:r>
              <a:rPr lang="ja-JP" altLang="en-US" sz="800" dirty="0" smtClean="0">
                <a:latin typeface="メイリオ" panose="020B0604030504040204" pitchFamily="50" charset="-128"/>
                <a:ea typeface="メイリオ" panose="020B0604030504040204" pitchFamily="50" charset="-128"/>
              </a:rPr>
              <a:t>を受信</a:t>
            </a:r>
            <a:r>
              <a:rPr lang="ja-JP" altLang="en-US" sz="800" dirty="0">
                <a:latin typeface="メイリオ" panose="020B0604030504040204" pitchFamily="50" charset="-128"/>
                <a:ea typeface="メイリオ" panose="020B0604030504040204" pitchFamily="50" charset="-128"/>
              </a:rPr>
              <a:t>できるようになっているかご確認ください</a:t>
            </a:r>
            <a:r>
              <a:rPr lang="ja-JP" altLang="en-US" sz="800" dirty="0" smtClean="0">
                <a:latin typeface="メイリオ" panose="020B0604030504040204" pitchFamily="50" charset="-128"/>
                <a:ea typeface="メイリオ" panose="020B0604030504040204" pitchFamily="50" charset="-128"/>
              </a:rPr>
              <a:t>。</a:t>
            </a:r>
            <a:endParaRPr lang="en-US" altLang="ja-JP" sz="800" dirty="0" smtClean="0">
              <a:latin typeface="メイリオ" panose="020B0604030504040204" pitchFamily="50" charset="-128"/>
              <a:ea typeface="メイリオ" panose="020B0604030504040204" pitchFamily="50" charset="-128"/>
            </a:endParaRPr>
          </a:p>
          <a:p>
            <a:pPr algn="ct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（メールソフトの設定や使い方等についての</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ご質問にはお答えいたしかねますので、</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ご利用されております携帯電話キャリアや</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インターネットプロバイダーへご確認ください）</a:t>
            </a:r>
            <a:endParaRPr lang="en-US" altLang="ja-JP" sz="800" dirty="0">
              <a:latin typeface="メイリオ" panose="020B0604030504040204" pitchFamily="50" charset="-128"/>
              <a:ea typeface="メイリオ" panose="020B0604030504040204" pitchFamily="50" charset="-128"/>
            </a:endParaRPr>
          </a:p>
        </p:txBody>
      </p:sp>
      <p:pic>
        <p:nvPicPr>
          <p:cNvPr id="84"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642" y="1207148"/>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85" name="正方形/長方形 84"/>
          <p:cNvSpPr/>
          <p:nvPr/>
        </p:nvSpPr>
        <p:spPr>
          <a:xfrm>
            <a:off x="5526331" y="1255000"/>
            <a:ext cx="2877711" cy="246221"/>
          </a:xfrm>
          <a:prstGeom prst="rect">
            <a:avLst/>
          </a:prstGeom>
        </p:spPr>
        <p:txBody>
          <a:bodyPr wrap="none">
            <a:spAutoFit/>
          </a:bodyPr>
          <a:lstStyle/>
          <a:p>
            <a:r>
              <a:rPr lang="ja-JP" altLang="en-US" sz="1000" b="1" dirty="0" smtClean="0">
                <a:latin typeface="メイリオ" panose="020B0604030504040204" pitchFamily="50" charset="-128"/>
                <a:ea typeface="メイリオ" panose="020B0604030504040204" pitchFamily="50" charset="-128"/>
              </a:rPr>
              <a:t>無料体験・短期水泳教室・新規入会のお申込み</a:t>
            </a:r>
            <a:endParaRPr lang="ja-JP" altLang="en-US" sz="1000" b="1" dirty="0">
              <a:latin typeface="メイリオ" panose="020B0604030504040204" pitchFamily="50" charset="-128"/>
              <a:ea typeface="メイリオ" panose="020B0604030504040204" pitchFamily="50" charset="-128"/>
            </a:endParaRPr>
          </a:p>
        </p:txBody>
      </p:sp>
      <p:sp>
        <p:nvSpPr>
          <p:cNvPr id="86" name="正方形/長方形 85"/>
          <p:cNvSpPr/>
          <p:nvPr/>
        </p:nvSpPr>
        <p:spPr>
          <a:xfrm>
            <a:off x="4958240" y="1521243"/>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87" name="角丸四角形 86"/>
          <p:cNvSpPr/>
          <p:nvPr/>
        </p:nvSpPr>
        <p:spPr>
          <a:xfrm>
            <a:off x="5829387" y="5083892"/>
            <a:ext cx="1751748" cy="203562"/>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b="1" dirty="0" smtClean="0">
                <a:solidFill>
                  <a:schemeClr val="bg1"/>
                </a:solidFill>
                <a:latin typeface="メイリオ" panose="020B0604030504040204" pitchFamily="50" charset="-128"/>
                <a:ea typeface="メイリオ" panose="020B0604030504040204" pitchFamily="50" charset="-128"/>
              </a:rPr>
              <a:t>TOP</a:t>
            </a:r>
            <a:r>
              <a:rPr kumimoji="1" lang="ja-JP" altLang="en-US" sz="900" b="1" dirty="0" smtClean="0">
                <a:solidFill>
                  <a:schemeClr val="bg1"/>
                </a:solidFill>
                <a:latin typeface="メイリオ" panose="020B0604030504040204" pitchFamily="50" charset="-128"/>
                <a:ea typeface="メイリオ" panose="020B0604030504040204" pitchFamily="50" charset="-128"/>
              </a:rPr>
              <a:t>へ戻る</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643928" y="4417852"/>
            <a:ext cx="3362922" cy="338554"/>
          </a:xfrm>
          <a:prstGeom prst="rect">
            <a:avLst/>
          </a:prstGeom>
        </p:spPr>
        <p:txBody>
          <a:bodyPr wrap="square">
            <a:spAutoFit/>
          </a:bodyPr>
          <a:lstStyle/>
          <a:p>
            <a:pPr algn="ct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フィルタリング設定等で「</a:t>
            </a:r>
            <a:r>
              <a:rPr lang="en-US" altLang="ja-JP" sz="800" dirty="0" err="1" smtClean="0">
                <a:latin typeface="メイリオ" panose="020B0604030504040204" pitchFamily="50" charset="-128"/>
                <a:ea typeface="メイリオ" panose="020B0604030504040204" pitchFamily="50" charset="-128"/>
              </a:rPr>
              <a:t>xxx.xx.xx</a:t>
            </a:r>
            <a:r>
              <a:rPr lang="ja-JP" altLang="en-US" sz="800" dirty="0">
                <a:latin typeface="メイリオ" panose="020B0604030504040204" pitchFamily="50" charset="-128"/>
                <a:ea typeface="メイリオ" panose="020B0604030504040204" pitchFamily="50" charset="-128"/>
              </a:rPr>
              <a:t>」からのメール</a:t>
            </a:r>
            <a:r>
              <a:rPr lang="ja-JP" altLang="en-US" sz="800" dirty="0" smtClean="0">
                <a:latin typeface="メイリオ" panose="020B0604030504040204" pitchFamily="50" charset="-128"/>
                <a:ea typeface="メイリオ" panose="020B0604030504040204" pitchFamily="50" charset="-128"/>
              </a:rPr>
              <a:t>を</a:t>
            </a:r>
            <a:endParaRPr lang="en-US" altLang="ja-JP" sz="800" dirty="0">
              <a:latin typeface="メイリオ" panose="020B0604030504040204" pitchFamily="50" charset="-128"/>
              <a:ea typeface="メイリオ" panose="020B0604030504040204" pitchFamily="50" charset="-128"/>
            </a:endParaRPr>
          </a:p>
          <a:p>
            <a:pPr algn="ctr"/>
            <a:r>
              <a:rPr lang="ja-JP" altLang="en-US" sz="800" dirty="0">
                <a:latin typeface="メイリオ" panose="020B0604030504040204" pitchFamily="50" charset="-128"/>
                <a:ea typeface="メイリオ" panose="020B0604030504040204" pitchFamily="50" charset="-128"/>
              </a:rPr>
              <a:t>受信できる</a:t>
            </a:r>
            <a:r>
              <a:rPr lang="ja-JP" altLang="en-US" sz="800" dirty="0" smtClean="0">
                <a:latin typeface="メイリオ" panose="020B0604030504040204" pitchFamily="50" charset="-128"/>
                <a:ea typeface="メイリオ" panose="020B0604030504040204" pitchFamily="50" charset="-128"/>
              </a:rPr>
              <a:t>ようになって</a:t>
            </a:r>
            <a:r>
              <a:rPr lang="ja-JP" altLang="en-US" sz="800" dirty="0">
                <a:latin typeface="メイリオ" panose="020B0604030504040204" pitchFamily="50" charset="-128"/>
                <a:ea typeface="メイリオ" panose="020B0604030504040204" pitchFamily="50" charset="-128"/>
              </a:rPr>
              <a:t>いるかご確認ください。</a:t>
            </a:r>
            <a:endParaRPr lang="en-US" altLang="ja-JP" sz="800" dirty="0">
              <a:latin typeface="メイリオ" panose="020B0604030504040204" pitchFamily="50" charset="-128"/>
              <a:ea typeface="メイリオ" panose="020B0604030504040204" pitchFamily="50" charset="-128"/>
            </a:endParaRPr>
          </a:p>
        </p:txBody>
      </p:sp>
      <p:cxnSp>
        <p:nvCxnSpPr>
          <p:cNvPr id="89" name="直線矢印コネクタ 88"/>
          <p:cNvCxnSpPr/>
          <p:nvPr/>
        </p:nvCxnSpPr>
        <p:spPr>
          <a:xfrm>
            <a:off x="2697242" y="5008187"/>
            <a:ext cx="2112493"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正方形/長方形 89"/>
          <p:cNvSpPr/>
          <p:nvPr/>
        </p:nvSpPr>
        <p:spPr>
          <a:xfrm>
            <a:off x="1673331" y="3002964"/>
            <a:ext cx="2236510" cy="338554"/>
          </a:xfrm>
          <a:prstGeom prst="rect">
            <a:avLst/>
          </a:prstGeom>
        </p:spPr>
        <p:txBody>
          <a:bodyPr wrap="none">
            <a:spAutoFit/>
          </a:bodyPr>
          <a:lstStyle/>
          <a:p>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お子様が受講される場合は</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　お子</a:t>
            </a:r>
            <a:r>
              <a:rPr lang="ja-JP" altLang="en-US" sz="800" dirty="0">
                <a:latin typeface="メイリオ" panose="020B0604030504040204" pitchFamily="50" charset="-128"/>
                <a:ea typeface="メイリオ" panose="020B0604030504040204" pitchFamily="50" charset="-128"/>
              </a:rPr>
              <a:t>様</a:t>
            </a:r>
            <a:r>
              <a:rPr lang="ja-JP" altLang="en-US" sz="800" dirty="0" smtClean="0">
                <a:latin typeface="メイリオ" panose="020B0604030504040204" pitchFamily="50" charset="-128"/>
                <a:ea typeface="メイリオ" panose="020B0604030504040204" pitchFamily="50" charset="-128"/>
              </a:rPr>
              <a:t>ご本人のお名前をご記入ください。</a:t>
            </a:r>
            <a:endParaRPr lang="ja-JP" altLang="en-US" sz="800" dirty="0"/>
          </a:p>
        </p:txBody>
      </p:sp>
      <p:sp>
        <p:nvSpPr>
          <p:cNvPr id="91" name="ホームベース 90"/>
          <p:cNvSpPr/>
          <p:nvPr/>
        </p:nvSpPr>
        <p:spPr>
          <a:xfrm>
            <a:off x="710034" y="1661470"/>
            <a:ext cx="984250" cy="346742"/>
          </a:xfrm>
          <a:prstGeom prst="homePlate">
            <a:avLst/>
          </a:prstGeom>
          <a:solidFill>
            <a:schemeClr val="accent3"/>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smtClean="0">
                <a:latin typeface="メイリオ" panose="020B0604030504040204" pitchFamily="50" charset="-128"/>
                <a:ea typeface="メイリオ" panose="020B0604030504040204" pitchFamily="50" charset="-128"/>
              </a:rPr>
              <a:t>①</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ご連絡先情報</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のご記入</a:t>
            </a:r>
            <a:endParaRPr kumimoji="1" lang="ja-JP" altLang="en-US" sz="700" b="1" dirty="0">
              <a:latin typeface="メイリオ" panose="020B0604030504040204" pitchFamily="50" charset="-128"/>
              <a:ea typeface="メイリオ" panose="020B0604030504040204" pitchFamily="50" charset="-128"/>
            </a:endParaRPr>
          </a:p>
        </p:txBody>
      </p:sp>
      <p:sp>
        <p:nvSpPr>
          <p:cNvPr id="92" name="ホームベース 91"/>
          <p:cNvSpPr/>
          <p:nvPr/>
        </p:nvSpPr>
        <p:spPr>
          <a:xfrm>
            <a:off x="1781867" y="1653063"/>
            <a:ext cx="984250" cy="346742"/>
          </a:xfrm>
          <a:prstGeom prst="homePlate">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②</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a:latin typeface="メイリオ" panose="020B0604030504040204" pitchFamily="50" charset="-128"/>
                <a:ea typeface="メイリオ" panose="020B0604030504040204" pitchFamily="50" charset="-128"/>
              </a:rPr>
              <a:t>お申込み</a:t>
            </a:r>
            <a:r>
              <a:rPr lang="ja-JP" altLang="en-US" sz="600" b="1" dirty="0" smtClean="0">
                <a:latin typeface="メイリオ" panose="020B0604030504040204" pitchFamily="50" charset="-128"/>
                <a:ea typeface="メイリオ" panose="020B0604030504040204" pitchFamily="50" charset="-128"/>
              </a:rPr>
              <a:t>アンケート</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smtClean="0">
                <a:latin typeface="メイリオ" panose="020B0604030504040204" pitchFamily="50" charset="-128"/>
                <a:ea typeface="メイリオ" panose="020B0604030504040204" pitchFamily="50" charset="-128"/>
              </a:rPr>
              <a:t>のご記入</a:t>
            </a:r>
            <a:endParaRPr kumimoji="1" lang="ja-JP" altLang="en-US" sz="600" b="1" dirty="0">
              <a:latin typeface="メイリオ" panose="020B0604030504040204" pitchFamily="50" charset="-128"/>
              <a:ea typeface="メイリオ" panose="020B0604030504040204" pitchFamily="50" charset="-128"/>
            </a:endParaRPr>
          </a:p>
        </p:txBody>
      </p:sp>
      <p:sp>
        <p:nvSpPr>
          <p:cNvPr id="93" name="ホームベース 92"/>
          <p:cNvSpPr/>
          <p:nvPr/>
        </p:nvSpPr>
        <p:spPr>
          <a:xfrm>
            <a:off x="2879298" y="1646778"/>
            <a:ext cx="943401" cy="346742"/>
          </a:xfrm>
          <a:prstGeom prst="homePlate">
            <a:avLst>
              <a:gd name="adj" fmla="val 0"/>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a:latin typeface="メイリオ" panose="020B0604030504040204" pitchFamily="50" charset="-128"/>
                <a:ea typeface="メイリオ" panose="020B0604030504040204" pitchFamily="50" charset="-128"/>
              </a:rPr>
              <a:t>③</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事前登録完了</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クラブご来館</a:t>
            </a:r>
            <a:endParaRPr kumimoji="1" lang="ja-JP" altLang="en-US" sz="700" b="1" dirty="0">
              <a:latin typeface="メイリオ" panose="020B0604030504040204" pitchFamily="50" charset="-128"/>
              <a:ea typeface="メイリオ" panose="020B0604030504040204" pitchFamily="50" charset="-128"/>
            </a:endParaRPr>
          </a:p>
        </p:txBody>
      </p:sp>
      <p:sp>
        <p:nvSpPr>
          <p:cNvPr id="94" name="ホームベース 93"/>
          <p:cNvSpPr/>
          <p:nvPr/>
        </p:nvSpPr>
        <p:spPr>
          <a:xfrm>
            <a:off x="5162713" y="1633739"/>
            <a:ext cx="984250" cy="346742"/>
          </a:xfrm>
          <a:prstGeom prst="homePlate">
            <a:avLst/>
          </a:prstGeom>
          <a:solidFill>
            <a:schemeClr val="accent3"/>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smtClean="0">
                <a:latin typeface="メイリオ" panose="020B0604030504040204" pitchFamily="50" charset="-128"/>
                <a:ea typeface="メイリオ" panose="020B0604030504040204" pitchFamily="50" charset="-128"/>
              </a:rPr>
              <a:t>①</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ご連絡先情報</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のご記入</a:t>
            </a:r>
            <a:endParaRPr kumimoji="1" lang="ja-JP" altLang="en-US" sz="700" b="1" dirty="0">
              <a:latin typeface="メイリオ" panose="020B0604030504040204" pitchFamily="50" charset="-128"/>
              <a:ea typeface="メイリオ" panose="020B0604030504040204" pitchFamily="50" charset="-128"/>
            </a:endParaRPr>
          </a:p>
        </p:txBody>
      </p:sp>
      <p:sp>
        <p:nvSpPr>
          <p:cNvPr id="95" name="ホームベース 94"/>
          <p:cNvSpPr/>
          <p:nvPr/>
        </p:nvSpPr>
        <p:spPr>
          <a:xfrm>
            <a:off x="6234546" y="1625332"/>
            <a:ext cx="984250" cy="346742"/>
          </a:xfrm>
          <a:prstGeom prst="homePlate">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②</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a:latin typeface="メイリオ" panose="020B0604030504040204" pitchFamily="50" charset="-128"/>
                <a:ea typeface="メイリオ" panose="020B0604030504040204" pitchFamily="50" charset="-128"/>
              </a:rPr>
              <a:t>お申込み</a:t>
            </a:r>
            <a:r>
              <a:rPr lang="ja-JP" altLang="en-US" sz="600" b="1" dirty="0" smtClean="0">
                <a:latin typeface="メイリオ" panose="020B0604030504040204" pitchFamily="50" charset="-128"/>
                <a:ea typeface="メイリオ" panose="020B0604030504040204" pitchFamily="50" charset="-128"/>
              </a:rPr>
              <a:t>アンケート</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smtClean="0">
                <a:latin typeface="メイリオ" panose="020B0604030504040204" pitchFamily="50" charset="-128"/>
                <a:ea typeface="メイリオ" panose="020B0604030504040204" pitchFamily="50" charset="-128"/>
              </a:rPr>
              <a:t>のご記入</a:t>
            </a:r>
            <a:endParaRPr kumimoji="1" lang="ja-JP" altLang="en-US" sz="600" b="1" dirty="0">
              <a:latin typeface="メイリオ" panose="020B0604030504040204" pitchFamily="50" charset="-128"/>
              <a:ea typeface="メイリオ" panose="020B0604030504040204" pitchFamily="50" charset="-128"/>
            </a:endParaRPr>
          </a:p>
        </p:txBody>
      </p:sp>
      <p:sp>
        <p:nvSpPr>
          <p:cNvPr id="96" name="ホームベース 95"/>
          <p:cNvSpPr/>
          <p:nvPr/>
        </p:nvSpPr>
        <p:spPr>
          <a:xfrm>
            <a:off x="7331977" y="1619047"/>
            <a:ext cx="943401" cy="346742"/>
          </a:xfrm>
          <a:prstGeom prst="homePlate">
            <a:avLst>
              <a:gd name="adj" fmla="val 0"/>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a:latin typeface="メイリオ" panose="020B0604030504040204" pitchFamily="50" charset="-128"/>
                <a:ea typeface="メイリオ" panose="020B0604030504040204" pitchFamily="50" charset="-128"/>
              </a:rPr>
              <a:t>③</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事前登録完了</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クラブご来館</a:t>
            </a:r>
            <a:endParaRPr kumimoji="1" lang="ja-JP" altLang="en-US" sz="700" b="1" dirty="0">
              <a:latin typeface="メイリオ" panose="020B0604030504040204" pitchFamily="50" charset="-128"/>
              <a:ea typeface="メイリオ" panose="020B0604030504040204" pitchFamily="50" charset="-128"/>
            </a:endParaRPr>
          </a:p>
        </p:txBody>
      </p:sp>
      <p:sp>
        <p:nvSpPr>
          <p:cNvPr id="97" name="正方形/長方形 96"/>
          <p:cNvSpPr/>
          <p:nvPr/>
        </p:nvSpPr>
        <p:spPr>
          <a:xfrm>
            <a:off x="3200463" y="4847385"/>
            <a:ext cx="1111070" cy="312993"/>
          </a:xfrm>
          <a:prstGeom prst="rect">
            <a:avLst/>
          </a:prstGeom>
          <a:solidFill>
            <a:schemeClr val="bg1"/>
          </a:solidFill>
          <a:ln w="19050">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rgbClr val="FF0000"/>
                </a:solidFill>
                <a:latin typeface="メイリオ" panose="020B0604030504040204" pitchFamily="50" charset="-128"/>
                <a:ea typeface="メイリオ" panose="020B0604030504040204" pitchFamily="50" charset="-128"/>
              </a:rPr>
              <a:t>ダイアログ確認</a:t>
            </a:r>
            <a:endParaRPr kumimoji="1" lang="ja-JP" altLang="en-US" sz="900" b="1" dirty="0">
              <a:solidFill>
                <a:srgbClr val="FF0000"/>
              </a:solidFill>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a:xfrm>
            <a:off x="2949819" y="5544375"/>
            <a:ext cx="0" cy="8696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1467070" y="6458458"/>
            <a:ext cx="2965497"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花見川スイミングクラブホームページ</a:t>
            </a:r>
            <a:r>
              <a:rPr lang="en-US" altLang="ja-JP" sz="1050" dirty="0" smtClean="0">
                <a:solidFill>
                  <a:srgbClr val="FF0000"/>
                </a:solidFill>
                <a:latin typeface="メイリオ" panose="020B0604030504040204" pitchFamily="50" charset="-128"/>
                <a:ea typeface="メイリオ" panose="020B0604030504040204" pitchFamily="50" charset="-128"/>
              </a:rPr>
              <a:t>TOP</a:t>
            </a:r>
            <a:r>
              <a:rPr lang="ja-JP" altLang="en-US" sz="1050" dirty="0" smtClean="0">
                <a:solidFill>
                  <a:srgbClr val="FF0000"/>
                </a:solidFill>
                <a:latin typeface="メイリオ" panose="020B0604030504040204" pitchFamily="50" charset="-128"/>
                <a:ea typeface="メイリオ" panose="020B0604030504040204" pitchFamily="50" charset="-128"/>
              </a:rPr>
              <a:t>へ</a:t>
            </a:r>
            <a:endParaRPr lang="ja-JP" altLang="en-US" sz="1050" dirty="0">
              <a:solidFill>
                <a:srgbClr val="FF0000"/>
              </a:solidFill>
              <a:latin typeface="メイリオ" panose="020B0604030504040204" pitchFamily="50" charset="-128"/>
              <a:ea typeface="メイリオ" panose="020B0604030504040204" pitchFamily="50" charset="-128"/>
            </a:endParaRPr>
          </a:p>
        </p:txBody>
      </p:sp>
      <p:cxnSp>
        <p:nvCxnSpPr>
          <p:cNvPr id="52" name="直線矢印コネクタ 51"/>
          <p:cNvCxnSpPr>
            <a:endCxn id="53" idx="0"/>
          </p:cNvCxnSpPr>
          <p:nvPr/>
        </p:nvCxnSpPr>
        <p:spPr>
          <a:xfrm>
            <a:off x="7315067" y="5192501"/>
            <a:ext cx="0" cy="124379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正方形/長方形 52"/>
          <p:cNvSpPr/>
          <p:nvPr/>
        </p:nvSpPr>
        <p:spPr>
          <a:xfrm>
            <a:off x="5832318" y="6436297"/>
            <a:ext cx="2965497"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花見川スイミングクラブホームページ</a:t>
            </a:r>
            <a:r>
              <a:rPr lang="en-US" altLang="ja-JP" sz="1050" dirty="0" smtClean="0">
                <a:solidFill>
                  <a:srgbClr val="FF0000"/>
                </a:solidFill>
                <a:latin typeface="メイリオ" panose="020B0604030504040204" pitchFamily="50" charset="-128"/>
                <a:ea typeface="メイリオ" panose="020B0604030504040204" pitchFamily="50" charset="-128"/>
              </a:rPr>
              <a:t>TOP</a:t>
            </a:r>
            <a:r>
              <a:rPr lang="ja-JP" altLang="en-US" sz="1050" dirty="0" smtClean="0">
                <a:solidFill>
                  <a:srgbClr val="FF0000"/>
                </a:solidFill>
                <a:latin typeface="メイリオ" panose="020B0604030504040204" pitchFamily="50" charset="-128"/>
                <a:ea typeface="メイリオ" panose="020B0604030504040204" pitchFamily="50" charset="-128"/>
              </a:rPr>
              <a:t>へ</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1733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正方形/長方形 97"/>
          <p:cNvSpPr/>
          <p:nvPr/>
        </p:nvSpPr>
        <p:spPr>
          <a:xfrm>
            <a:off x="4806923" y="5286649"/>
            <a:ext cx="3499946" cy="1455732"/>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85" name="正方形/長方形 84"/>
          <p:cNvSpPr/>
          <p:nvPr/>
        </p:nvSpPr>
        <p:spPr>
          <a:xfrm>
            <a:off x="4795010" y="1139350"/>
            <a:ext cx="3499946" cy="343265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3" name="正方形/長方形 2"/>
          <p:cNvSpPr/>
          <p:nvPr/>
        </p:nvSpPr>
        <p:spPr>
          <a:xfrm>
            <a:off x="5073130" y="2339107"/>
            <a:ext cx="2986217" cy="553998"/>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30</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正方形/長方形 126"/>
          <p:cNvSpPr/>
          <p:nvPr/>
        </p:nvSpPr>
        <p:spPr>
          <a:xfrm>
            <a:off x="412489" y="730022"/>
            <a:ext cx="226215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■契約変更申請一覧</a:t>
            </a:r>
            <a:endParaRPr lang="ja-JP" altLang="en-US" b="1" dirty="0">
              <a:latin typeface="メイリオ" panose="020B0604030504040204" pitchFamily="50" charset="-128"/>
              <a:ea typeface="メイリオ" panose="020B0604030504040204" pitchFamily="50" charset="-128"/>
            </a:endParaRPr>
          </a:p>
        </p:txBody>
      </p:sp>
      <p:sp>
        <p:nvSpPr>
          <p:cNvPr id="131" name="正方形/長方形 130"/>
          <p:cNvSpPr/>
          <p:nvPr/>
        </p:nvSpPr>
        <p:spPr>
          <a:xfrm>
            <a:off x="565910" y="1136728"/>
            <a:ext cx="3499946" cy="4910034"/>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endParaRPr>
          </a:p>
        </p:txBody>
      </p:sp>
      <p:sp>
        <p:nvSpPr>
          <p:cNvPr id="166" name="正方形/長方形 165"/>
          <p:cNvSpPr/>
          <p:nvPr/>
        </p:nvSpPr>
        <p:spPr>
          <a:xfrm>
            <a:off x="569700" y="1139350"/>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sp>
        <p:nvSpPr>
          <p:cNvPr id="168" name="正方形/長方形 167"/>
          <p:cNvSpPr/>
          <p:nvPr/>
        </p:nvSpPr>
        <p:spPr>
          <a:xfrm>
            <a:off x="3240933" y="119286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169"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2" y="1154651"/>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70" name="正方形/長方形 169"/>
          <p:cNvSpPr/>
          <p:nvPr/>
        </p:nvSpPr>
        <p:spPr>
          <a:xfrm>
            <a:off x="1003439" y="1168580"/>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1" name="正方形/長方形 170"/>
          <p:cNvSpPr/>
          <p:nvPr/>
        </p:nvSpPr>
        <p:spPr>
          <a:xfrm>
            <a:off x="2746728" y="116856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77" name="正方形/長方形 176"/>
          <p:cNvSpPr/>
          <p:nvPr/>
        </p:nvSpPr>
        <p:spPr>
          <a:xfrm>
            <a:off x="643930" y="1493513"/>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契約変更申請一覧</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197" name="表 196"/>
          <p:cNvGraphicFramePr>
            <a:graphicFrameLocks noGrp="1"/>
          </p:cNvGraphicFramePr>
          <p:nvPr>
            <p:extLst>
              <p:ext uri="{D42A27DB-BD31-4B8C-83A1-F6EECF244321}">
                <p14:modId xmlns:p14="http://schemas.microsoft.com/office/powerpoint/2010/main" val="2873958430"/>
              </p:ext>
            </p:extLst>
          </p:nvPr>
        </p:nvGraphicFramePr>
        <p:xfrm>
          <a:off x="674235" y="2811644"/>
          <a:ext cx="3029085" cy="2855144"/>
        </p:xfrm>
        <a:graphic>
          <a:graphicData uri="http://schemas.openxmlformats.org/drawingml/2006/table">
            <a:tbl>
              <a:tblPr firstRow="1" bandRow="1">
                <a:tableStyleId>{5940675A-B579-460E-94D1-54222C63F5DA}</a:tableStyleId>
              </a:tblPr>
              <a:tblGrid>
                <a:gridCol w="320462"/>
                <a:gridCol w="296221"/>
                <a:gridCol w="340658"/>
                <a:gridCol w="394448"/>
                <a:gridCol w="479190"/>
                <a:gridCol w="278953"/>
                <a:gridCol w="404483"/>
                <a:gridCol w="265006"/>
                <a:gridCol w="249664"/>
              </a:tblGrid>
              <a:tr h="244563">
                <a:tc>
                  <a:txBody>
                    <a:bodyPr/>
                    <a:lstStyle/>
                    <a:p>
                      <a:pPr algn="ctr"/>
                      <a:r>
                        <a:rPr kumimoji="1" lang="ja-JP" altLang="en-US" sz="500" dirty="0" smtClean="0">
                          <a:latin typeface="メイリオ" panose="020B0604030504040204" pitchFamily="50" charset="-128"/>
                          <a:ea typeface="メイリオ" panose="020B0604030504040204" pitchFamily="50" charset="-128"/>
                        </a:rPr>
                        <a:t>会員番号</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氏名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申請日</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申請内容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適用期間</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処理状況</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処理日</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手数料</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en-US" altLang="ja-JP" sz="500" dirty="0" smtClean="0">
                          <a:latin typeface="メイリオ" panose="020B0604030504040204" pitchFamily="50" charset="-128"/>
                          <a:ea typeface="メイリオ" panose="020B0604030504040204" pitchFamily="50" charset="-128"/>
                        </a:rPr>
                        <a:t>MEDLEY</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コース変更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2017/10</a:t>
                      </a:r>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未処理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03948">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バス変更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2017/10</a:t>
                      </a:r>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未処理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基本情報変更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処理済み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休会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2017/10</a:t>
                      </a:r>
                      <a:r>
                        <a:rPr kumimoji="1" lang="ja-JP" altLang="en-US" sz="600" dirty="0" smtClean="0">
                          <a:latin typeface="メイリオ" panose="020B0604030504040204" pitchFamily="50" charset="-128"/>
                          <a:ea typeface="メイリオ" panose="020B0604030504040204" pitchFamily="50" charset="-128"/>
                        </a:rPr>
                        <a:t>～</a:t>
                      </a:r>
                      <a:r>
                        <a:rPr kumimoji="1" lang="en-US" altLang="ja-JP" sz="600" dirty="0" smtClean="0">
                          <a:latin typeface="メイリオ" panose="020B0604030504040204" pitchFamily="50" charset="-128"/>
                          <a:ea typeface="メイリオ" panose="020B0604030504040204" pitchFamily="50" charset="-128"/>
                        </a:rPr>
                        <a:t>2017/12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処理済み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endParaRPr kumimoji="1" lang="ja-JP" altLang="en-US" sz="600" b="1" dirty="0">
                        <a:solidFill>
                          <a:srgbClr val="FF000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コース変更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2017/10</a:t>
                      </a:r>
                      <a:r>
                        <a:rPr kumimoji="1" lang="ja-JP" altLang="en-US" sz="600" dirty="0" smtClean="0">
                          <a:latin typeface="メイリオ" panose="020B0604030504040204" pitchFamily="50" charset="-128"/>
                          <a:ea typeface="メイリオ" panose="020B0604030504040204" pitchFamily="50" charset="-128"/>
                        </a:rPr>
                        <a:t>～</a:t>
                      </a:r>
                    </a:p>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保留</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発生</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済</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玉葱 太郎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バス変更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2017/10</a:t>
                      </a:r>
                      <a:r>
                        <a:rPr kumimoji="1" lang="ja-JP" altLang="en-US" sz="600" dirty="0" smtClean="0">
                          <a:latin typeface="メイリオ" panose="020B0604030504040204" pitchFamily="50" charset="-128"/>
                          <a:ea typeface="メイリオ" panose="020B0604030504040204" pitchFamily="50" charset="-128"/>
                        </a:rPr>
                        <a:t>～</a:t>
                      </a:r>
                    </a:p>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処理済み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solidFill>
                            <a:srgbClr val="FF0000"/>
                          </a:solidFill>
                          <a:latin typeface="メイリオ" panose="020B0604030504040204" pitchFamily="50" charset="-128"/>
                          <a:ea typeface="メイリオ" panose="020B0604030504040204" pitchFamily="50" charset="-128"/>
                        </a:rPr>
                        <a:t>免除</a:t>
                      </a:r>
                      <a:endParaRPr kumimoji="1" lang="ja-JP" altLang="en-US" sz="600" dirty="0">
                        <a:solidFill>
                          <a:srgbClr val="FF000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済</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基本情報変更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確認済み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済</a:t>
                      </a: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77781">
                <a:tc>
                  <a:txBody>
                    <a:bodyPr/>
                    <a:lstStyle/>
                    <a:p>
                      <a:r>
                        <a:rPr kumimoji="1" lang="en-US" altLang="ja-JP" sz="600" dirty="0" smtClean="0">
                          <a:latin typeface="メイリオ" panose="020B0604030504040204" pitchFamily="50" charset="-128"/>
                          <a:ea typeface="メイリオ" panose="020B0604030504040204" pitchFamily="50" charset="-128"/>
                        </a:rPr>
                        <a:t>12345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玉葱 太郎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退会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2017/9</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処理済み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2017/9/1</a:t>
                      </a:r>
                      <a:endParaRPr kumimoji="1" lang="ja-JP" altLang="en-US" sz="600" dirty="0" smtClean="0">
                        <a:latin typeface="メイリオ" panose="020B0604030504040204" pitchFamily="50" charset="-128"/>
                        <a:ea typeface="メイリオ" panose="020B0604030504040204" pitchFamily="50" charset="-128"/>
                      </a:endParaRPr>
                    </a:p>
                    <a:p>
                      <a:pPr algn="ct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済</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203" name="正方形/長方形 202"/>
          <p:cNvSpPr/>
          <p:nvPr/>
        </p:nvSpPr>
        <p:spPr>
          <a:xfrm>
            <a:off x="3765182" y="311565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4" name="正方形/長方形 203"/>
          <p:cNvSpPr/>
          <p:nvPr/>
        </p:nvSpPr>
        <p:spPr>
          <a:xfrm>
            <a:off x="3765182" y="339632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5" name="正方形/長方形 204"/>
          <p:cNvSpPr/>
          <p:nvPr/>
        </p:nvSpPr>
        <p:spPr>
          <a:xfrm>
            <a:off x="3762906" y="3637053"/>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06" name="正方形/長方形 205"/>
          <p:cNvSpPr/>
          <p:nvPr/>
        </p:nvSpPr>
        <p:spPr>
          <a:xfrm>
            <a:off x="3762906" y="3917723"/>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723718" y="2523737"/>
            <a:ext cx="663354" cy="15477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未処理</a:t>
            </a:r>
          </a:p>
        </p:txBody>
      </p:sp>
      <p:sp>
        <p:nvSpPr>
          <p:cNvPr id="71" name="正方形/長方形 70"/>
          <p:cNvSpPr/>
          <p:nvPr/>
        </p:nvSpPr>
        <p:spPr>
          <a:xfrm>
            <a:off x="1553041" y="2529157"/>
            <a:ext cx="663354" cy="15477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処理済み</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2377840" y="2523737"/>
            <a:ext cx="663354" cy="15477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保留</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3194171" y="2523737"/>
            <a:ext cx="663354" cy="154773"/>
          </a:xfrm>
          <a:prstGeom prst="rect">
            <a:avLst/>
          </a:prstGeom>
          <a:solidFill>
            <a:schemeClr val="accent1">
              <a:lumMod val="5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b="1" dirty="0" smtClean="0">
                <a:solidFill>
                  <a:schemeClr val="bg1"/>
                </a:solidFill>
                <a:latin typeface="メイリオ" panose="020B0604030504040204" pitchFamily="50" charset="-128"/>
                <a:ea typeface="メイリオ" panose="020B0604030504040204" pitchFamily="50" charset="-128"/>
              </a:rPr>
              <a:t>全て</a:t>
            </a:r>
            <a:endParaRPr lang="ja-JP" altLang="en-US" sz="800" b="1" dirty="0">
              <a:solidFill>
                <a:schemeClr val="bg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1641828" y="2126951"/>
            <a:ext cx="881293"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dirty="0">
                <a:solidFill>
                  <a:schemeClr val="bg1">
                    <a:lumMod val="65000"/>
                  </a:schemeClr>
                </a:solidFill>
                <a:latin typeface="メイリオ" panose="020B0604030504040204" pitchFamily="50" charset="-128"/>
                <a:ea typeface="メイリオ" panose="020B0604030504040204" pitchFamily="50" charset="-128"/>
              </a:rPr>
              <a:t> </a:t>
            </a:r>
            <a:r>
              <a:rPr lang="ja-JP" altLang="en-US" sz="900" dirty="0" smtClean="0">
                <a:solidFill>
                  <a:schemeClr val="bg1">
                    <a:lumMod val="65000"/>
                  </a:schemeClr>
                </a:solidFill>
                <a:latin typeface="メイリオ" panose="020B0604030504040204" pitchFamily="50" charset="-128"/>
                <a:ea typeface="メイリオ" panose="020B0604030504040204" pitchFamily="50" charset="-128"/>
              </a:rPr>
              <a:t>フリーワード</a:t>
            </a:r>
            <a:endParaRPr kumimoji="1" lang="ja-JP" altLang="en-US" sz="9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2575233" y="2139352"/>
            <a:ext cx="347623" cy="171197"/>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検索</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78" name="角丸四角形 77"/>
          <p:cNvSpPr/>
          <p:nvPr/>
        </p:nvSpPr>
        <p:spPr>
          <a:xfrm>
            <a:off x="671821" y="1845011"/>
            <a:ext cx="881220" cy="189897"/>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kumimoji="1" lang="ja-JP" altLang="en-US" dirty="0">
              <a:solidFill>
                <a:schemeClr val="bg1">
                  <a:lumMod val="50000"/>
                </a:schemeClr>
              </a:solidFill>
              <a:latin typeface="メイリオ" pitchFamily="50" charset="-128"/>
              <a:ea typeface="メイリオ" pitchFamily="50" charset="-128"/>
              <a:cs typeface="メイリオ" pitchFamily="50" charset="-128"/>
            </a:endParaRPr>
          </a:p>
        </p:txBody>
      </p:sp>
      <p:sp>
        <p:nvSpPr>
          <p:cNvPr id="79" name="正方形/長方形 78"/>
          <p:cNvSpPr/>
          <p:nvPr/>
        </p:nvSpPr>
        <p:spPr>
          <a:xfrm>
            <a:off x="626968" y="1857679"/>
            <a:ext cx="1342025" cy="200055"/>
          </a:xfrm>
          <a:prstGeom prst="rect">
            <a:avLst/>
          </a:prstGeom>
        </p:spPr>
        <p:txBody>
          <a:bodyPr wrap="square">
            <a:spAutoFit/>
          </a:bodyPr>
          <a:lstStyle/>
          <a:p>
            <a:r>
              <a:rPr lang="en-US" altLang="ja-JP" sz="700" dirty="0" smtClean="0">
                <a:latin typeface="メイリオ" pitchFamily="50" charset="-128"/>
                <a:ea typeface="メイリオ" pitchFamily="50" charset="-128"/>
                <a:cs typeface="メイリオ" pitchFamily="50" charset="-128"/>
              </a:rPr>
              <a:t>XXXX/XX/XX</a:t>
            </a:r>
            <a:r>
              <a:rPr lang="ja-JP" altLang="en-US" sz="700" dirty="0" smtClean="0">
                <a:latin typeface="メイリオ" pitchFamily="50" charset="-128"/>
                <a:ea typeface="メイリオ" pitchFamily="50" charset="-128"/>
                <a:cs typeface="メイリオ" pitchFamily="50" charset="-128"/>
              </a:rPr>
              <a:t>　　▼</a:t>
            </a:r>
            <a:endParaRPr lang="ja-JP" altLang="en-US" sz="700" dirty="0">
              <a:latin typeface="メイリオ" pitchFamily="50" charset="-128"/>
              <a:ea typeface="メイリオ" pitchFamily="50" charset="-128"/>
              <a:cs typeface="メイリオ" pitchFamily="50" charset="-128"/>
            </a:endParaRPr>
          </a:p>
        </p:txBody>
      </p:sp>
      <p:sp>
        <p:nvSpPr>
          <p:cNvPr id="80" name="角丸四角形 79"/>
          <p:cNvSpPr/>
          <p:nvPr/>
        </p:nvSpPr>
        <p:spPr>
          <a:xfrm>
            <a:off x="1781014" y="1845011"/>
            <a:ext cx="799303" cy="189897"/>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kumimoji="1" lang="ja-JP" altLang="en-US" dirty="0">
              <a:solidFill>
                <a:schemeClr val="bg1">
                  <a:lumMod val="50000"/>
                </a:schemeClr>
              </a:solidFill>
              <a:latin typeface="メイリオ" pitchFamily="50" charset="-128"/>
              <a:ea typeface="メイリオ" pitchFamily="50" charset="-128"/>
              <a:cs typeface="メイリオ" pitchFamily="50" charset="-128"/>
            </a:endParaRPr>
          </a:p>
        </p:txBody>
      </p:sp>
      <p:sp>
        <p:nvSpPr>
          <p:cNvPr id="81" name="正方形/長方形 80"/>
          <p:cNvSpPr/>
          <p:nvPr/>
        </p:nvSpPr>
        <p:spPr>
          <a:xfrm>
            <a:off x="1736161" y="1857679"/>
            <a:ext cx="1191077" cy="200055"/>
          </a:xfrm>
          <a:prstGeom prst="rect">
            <a:avLst/>
          </a:prstGeom>
        </p:spPr>
        <p:txBody>
          <a:bodyPr wrap="square">
            <a:spAutoFit/>
          </a:bodyPr>
          <a:lstStyle/>
          <a:p>
            <a:r>
              <a:rPr lang="en-US" altLang="ja-JP" sz="700" dirty="0" smtClean="0">
                <a:latin typeface="メイリオ" pitchFamily="50" charset="-128"/>
                <a:ea typeface="メイリオ" pitchFamily="50" charset="-128"/>
                <a:cs typeface="メイリオ" pitchFamily="50" charset="-128"/>
              </a:rPr>
              <a:t>XXXX/XX/XX</a:t>
            </a:r>
            <a:r>
              <a:rPr lang="ja-JP" altLang="en-US" sz="700" dirty="0" smtClean="0">
                <a:latin typeface="メイリオ" pitchFamily="50" charset="-128"/>
                <a:ea typeface="メイリオ" pitchFamily="50" charset="-128"/>
                <a:cs typeface="メイリオ" pitchFamily="50" charset="-128"/>
              </a:rPr>
              <a:t>　▼</a:t>
            </a:r>
            <a:endParaRPr lang="ja-JP" altLang="en-US" sz="700" dirty="0">
              <a:latin typeface="メイリオ" pitchFamily="50" charset="-128"/>
              <a:ea typeface="メイリオ" pitchFamily="50" charset="-128"/>
              <a:cs typeface="メイリオ" pitchFamily="50" charset="-128"/>
            </a:endParaRPr>
          </a:p>
        </p:txBody>
      </p:sp>
      <p:sp>
        <p:nvSpPr>
          <p:cNvPr id="83" name="正方形/長方形 82"/>
          <p:cNvSpPr/>
          <p:nvPr/>
        </p:nvSpPr>
        <p:spPr>
          <a:xfrm>
            <a:off x="1494550" y="1814562"/>
            <a:ext cx="364202" cy="307777"/>
          </a:xfrm>
          <a:prstGeom prst="rect">
            <a:avLst/>
          </a:prstGeom>
        </p:spPr>
        <p:txBody>
          <a:bodyPr wrap="none">
            <a:spAutoFit/>
          </a:bodyPr>
          <a:lstStyle/>
          <a:p>
            <a:r>
              <a:rPr lang="ja-JP" altLang="en-US" sz="1400" dirty="0" smtClean="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84" name="正方形/長方形 83"/>
          <p:cNvSpPr/>
          <p:nvPr/>
        </p:nvSpPr>
        <p:spPr>
          <a:xfrm>
            <a:off x="4641589" y="732644"/>
            <a:ext cx="226215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■契約変更申請詳細</a:t>
            </a:r>
            <a:endParaRPr lang="ja-JP" altLang="en-US" b="1" dirty="0">
              <a:latin typeface="メイリオ" panose="020B0604030504040204" pitchFamily="50" charset="-128"/>
              <a:ea typeface="メイリオ" panose="020B0604030504040204" pitchFamily="50" charset="-128"/>
            </a:endParaRPr>
          </a:p>
        </p:txBody>
      </p:sp>
      <p:sp>
        <p:nvSpPr>
          <p:cNvPr id="86" name="正方形/長方形 85"/>
          <p:cNvSpPr/>
          <p:nvPr/>
        </p:nvSpPr>
        <p:spPr>
          <a:xfrm>
            <a:off x="4798800" y="1141972"/>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sp>
        <p:nvSpPr>
          <p:cNvPr id="87" name="正方形/長方形 86"/>
          <p:cNvSpPr/>
          <p:nvPr/>
        </p:nvSpPr>
        <p:spPr>
          <a:xfrm>
            <a:off x="7470033" y="1195483"/>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pic>
        <p:nvPicPr>
          <p:cNvPr id="8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442" y="1157273"/>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89" name="正方形/長方形 88"/>
          <p:cNvSpPr/>
          <p:nvPr/>
        </p:nvSpPr>
        <p:spPr>
          <a:xfrm>
            <a:off x="5232539" y="1171202"/>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6975828" y="1171188"/>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873030" y="1496135"/>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契約変更申請詳細</a:t>
            </a:r>
            <a:endParaRPr lang="en-US" altLang="ja-JP" sz="900" b="1" dirty="0" smtClean="0">
              <a:latin typeface="メイリオ" panose="020B0604030504040204" pitchFamily="50" charset="-128"/>
              <a:ea typeface="メイリオ" panose="020B0604030504040204" pitchFamily="50" charset="-128"/>
            </a:endParaRPr>
          </a:p>
        </p:txBody>
      </p:sp>
      <p:graphicFrame>
        <p:nvGraphicFramePr>
          <p:cNvPr id="92" name="表 91"/>
          <p:cNvGraphicFramePr>
            <a:graphicFrameLocks noGrp="1"/>
          </p:cNvGraphicFramePr>
          <p:nvPr>
            <p:extLst>
              <p:ext uri="{D42A27DB-BD31-4B8C-83A1-F6EECF244321}">
                <p14:modId xmlns:p14="http://schemas.microsoft.com/office/powerpoint/2010/main" val="3354871901"/>
              </p:ext>
            </p:extLst>
          </p:nvPr>
        </p:nvGraphicFramePr>
        <p:xfrm>
          <a:off x="5055735" y="1884625"/>
          <a:ext cx="3029085" cy="342120"/>
        </p:xfrm>
        <a:graphic>
          <a:graphicData uri="http://schemas.openxmlformats.org/drawingml/2006/table">
            <a:tbl>
              <a:tblPr firstRow="1" bandRow="1">
                <a:tableStyleId>{5940675A-B579-460E-94D1-54222C63F5DA}</a:tableStyleId>
              </a:tblPr>
              <a:tblGrid>
                <a:gridCol w="468752"/>
                <a:gridCol w="563985"/>
                <a:gridCol w="555691"/>
                <a:gridCol w="563985"/>
                <a:gridCol w="431283"/>
                <a:gridCol w="445389"/>
              </a:tblGrid>
              <a:tr h="121253">
                <a:tc>
                  <a:txBody>
                    <a:bodyPr/>
                    <a:lstStyle/>
                    <a:p>
                      <a:pPr algn="ctr"/>
                      <a:r>
                        <a:rPr kumimoji="1" lang="ja-JP" altLang="en-US" sz="600" dirty="0" smtClean="0">
                          <a:latin typeface="メイリオ" panose="020B0604030504040204" pitchFamily="50" charset="-128"/>
                          <a:ea typeface="メイリオ" panose="020B0604030504040204" pitchFamily="50" charset="-128"/>
                        </a:rPr>
                        <a:t>会員番号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氏名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申請日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申請内容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処理状況</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処理日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121253">
                <a:tc>
                  <a:txBody>
                    <a:bodyPr/>
                    <a:lstStyle/>
                    <a:p>
                      <a:r>
                        <a:rPr kumimoji="1" lang="en-US" altLang="ja-JP" sz="700" dirty="0" smtClean="0">
                          <a:latin typeface="メイリオ" panose="020B0604030504040204" pitchFamily="50" charset="-128"/>
                          <a:ea typeface="メイリオ" panose="020B0604030504040204" pitchFamily="50" charset="-128"/>
                        </a:rPr>
                        <a:t>12345</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u="sng" dirty="0" smtClean="0">
                          <a:solidFill>
                            <a:srgbClr val="0070C0"/>
                          </a:solidFill>
                          <a:latin typeface="メイリオ" panose="020B0604030504040204" pitchFamily="50" charset="-128"/>
                          <a:ea typeface="メイリオ" panose="020B0604030504040204" pitchFamily="50" charset="-128"/>
                        </a:rPr>
                        <a:t>玉葱 太郎</a:t>
                      </a:r>
                      <a:endParaRPr kumimoji="1" lang="ja-JP" altLang="en-US" sz="700" u="sng" dirty="0">
                        <a:solidFill>
                          <a:srgbClr val="0070C0"/>
                        </a:solidFill>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700" dirty="0" smtClean="0">
                          <a:latin typeface="メイリオ" panose="020B0604030504040204" pitchFamily="50" charset="-128"/>
                          <a:ea typeface="メイリオ" panose="020B0604030504040204" pitchFamily="50" charset="-128"/>
                        </a:rPr>
                        <a:t>2017/9/1</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コース変更</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700" dirty="0" smtClean="0">
                          <a:latin typeface="メイリオ" panose="020B0604030504040204" pitchFamily="50" charset="-128"/>
                          <a:ea typeface="メイリオ" panose="020B0604030504040204" pitchFamily="50" charset="-128"/>
                        </a:rPr>
                        <a:t>未処理</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kumimoji="1" lang="en-US" altLang="ja-JP" sz="700" dirty="0" smtClean="0">
                          <a:latin typeface="メイリオ" panose="020B0604030504040204" pitchFamily="50" charset="-128"/>
                          <a:ea typeface="メイリオ" panose="020B0604030504040204" pitchFamily="50" charset="-128"/>
                        </a:rPr>
                        <a:t>―</a:t>
                      </a:r>
                      <a:endParaRPr kumimoji="1" lang="ja-JP" altLang="en-US" sz="7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93" name="正方形/長方形 92"/>
          <p:cNvSpPr/>
          <p:nvPr/>
        </p:nvSpPr>
        <p:spPr>
          <a:xfrm>
            <a:off x="6076581" y="4270400"/>
            <a:ext cx="1028707" cy="22611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更新する</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3767141" y="416164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3767141" y="445755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764865" y="474584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3764865" y="5011274"/>
            <a:ext cx="229504" cy="16597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800" dirty="0" smtClean="0">
                <a:solidFill>
                  <a:schemeClr val="tx1"/>
                </a:solidFill>
                <a:latin typeface="メイリオ" panose="020B0604030504040204" pitchFamily="50" charset="-128"/>
                <a:ea typeface="メイリオ" panose="020B0604030504040204" pitchFamily="50" charset="-128"/>
              </a:rPr>
              <a:t>確認</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5118773" y="2378979"/>
            <a:ext cx="3085460" cy="615553"/>
          </a:xfrm>
          <a:prstGeom prst="rect">
            <a:avLst/>
          </a:prstGeom>
          <a:noFill/>
        </p:spPr>
        <p:txBody>
          <a:bodyPr wrap="none" rtlCol="0">
            <a:spAutoFit/>
          </a:bodyPr>
          <a:lstStyle/>
          <a:p>
            <a:r>
              <a:rPr lang="ja-JP" altLang="en-US" sz="900" b="1" dirty="0" smtClean="0">
                <a:latin typeface="メイリオ" panose="020B0604030504040204" pitchFamily="50" charset="-128"/>
                <a:ea typeface="メイリオ" panose="020B0604030504040204" pitchFamily="50" charset="-128"/>
              </a:rPr>
              <a:t>変更前：</a:t>
            </a:r>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ベビー週１</a:t>
            </a:r>
            <a:r>
              <a:rPr lang="en-US" altLang="ja-JP" sz="900" b="1" dirty="0" smtClean="0">
                <a:latin typeface="メイリオ" panose="020B0604030504040204" pitchFamily="50" charset="-128"/>
                <a:ea typeface="メイリオ" panose="020B0604030504040204" pitchFamily="50" charset="-128"/>
              </a:rPr>
              <a:t>【BM2】</a:t>
            </a:r>
          </a:p>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a:t>
            </a:r>
            <a:endParaRPr lang="en-US" altLang="ja-JP" sz="900" b="1" dirty="0">
              <a:latin typeface="メイリオ" panose="020B0604030504040204" pitchFamily="50" charset="-128"/>
              <a:ea typeface="メイリオ" panose="020B0604030504040204" pitchFamily="50" charset="-128"/>
            </a:endParaRPr>
          </a:p>
          <a:p>
            <a:r>
              <a:rPr lang="ja-JP" altLang="en-US" sz="900" b="1" dirty="0" smtClean="0">
                <a:solidFill>
                  <a:srgbClr val="FF0000"/>
                </a:solidFill>
                <a:latin typeface="メイリオ" panose="020B0604030504040204" pitchFamily="50" charset="-128"/>
                <a:ea typeface="メイリオ" panose="020B0604030504040204" pitchFamily="50" charset="-128"/>
              </a:rPr>
              <a:t>変更後：　ベビー週４</a:t>
            </a:r>
            <a:r>
              <a:rPr lang="en-US" altLang="ja-JP" sz="900" b="1" dirty="0">
                <a:solidFill>
                  <a:srgbClr val="FF0000"/>
                </a:solidFill>
                <a:latin typeface="メイリオ" panose="020B0604030504040204" pitchFamily="50" charset="-128"/>
                <a:ea typeface="メイリオ" panose="020B0604030504040204" pitchFamily="50" charset="-128"/>
              </a:rPr>
              <a:t>【BA1</a:t>
            </a:r>
            <a:r>
              <a:rPr lang="ja-JP" altLang="en-US" sz="900" b="1" dirty="0">
                <a:solidFill>
                  <a:srgbClr val="FF0000"/>
                </a:solidFill>
                <a:latin typeface="メイリオ" panose="020B0604030504040204" pitchFamily="50" charset="-128"/>
                <a:ea typeface="メイリオ" panose="020B0604030504040204" pitchFamily="50" charset="-128"/>
              </a:rPr>
              <a:t>・</a:t>
            </a:r>
            <a:r>
              <a:rPr lang="en-US" altLang="ja-JP" sz="900" b="1" dirty="0">
                <a:solidFill>
                  <a:srgbClr val="FF0000"/>
                </a:solidFill>
                <a:latin typeface="メイリオ" panose="020B0604030504040204" pitchFamily="50" charset="-128"/>
                <a:ea typeface="メイリオ" panose="020B0604030504040204" pitchFamily="50" charset="-128"/>
              </a:rPr>
              <a:t>BM2</a:t>
            </a:r>
            <a:r>
              <a:rPr lang="ja-JP" altLang="en-US" sz="900" b="1" dirty="0">
                <a:solidFill>
                  <a:srgbClr val="FF0000"/>
                </a:solidFill>
                <a:latin typeface="メイリオ" panose="020B0604030504040204" pitchFamily="50" charset="-128"/>
                <a:ea typeface="メイリオ" panose="020B0604030504040204" pitchFamily="50" charset="-128"/>
              </a:rPr>
              <a:t>・</a:t>
            </a:r>
            <a:r>
              <a:rPr lang="en-US" altLang="ja-JP" sz="900" b="1" dirty="0">
                <a:solidFill>
                  <a:srgbClr val="FF0000"/>
                </a:solidFill>
                <a:latin typeface="メイリオ" panose="020B0604030504040204" pitchFamily="50" charset="-128"/>
                <a:ea typeface="メイリオ" panose="020B0604030504040204" pitchFamily="50" charset="-128"/>
              </a:rPr>
              <a:t>BA4</a:t>
            </a:r>
            <a:r>
              <a:rPr lang="ja-JP" altLang="en-US" sz="900" b="1" dirty="0">
                <a:solidFill>
                  <a:srgbClr val="FF0000"/>
                </a:solidFill>
                <a:latin typeface="メイリオ" panose="020B0604030504040204" pitchFamily="50" charset="-128"/>
                <a:ea typeface="メイリオ" panose="020B0604030504040204" pitchFamily="50" charset="-128"/>
              </a:rPr>
              <a:t>・</a:t>
            </a:r>
            <a:r>
              <a:rPr lang="en-US" altLang="ja-JP" sz="900" b="1" dirty="0" smtClean="0">
                <a:solidFill>
                  <a:srgbClr val="FF0000"/>
                </a:solidFill>
                <a:latin typeface="メイリオ" panose="020B0604030504040204" pitchFamily="50" charset="-128"/>
                <a:ea typeface="メイリオ" panose="020B0604030504040204" pitchFamily="50" charset="-128"/>
              </a:rPr>
              <a:t>BM5】</a:t>
            </a:r>
            <a:r>
              <a:rPr lang="ja-JP" altLang="en-US" sz="900" b="1" dirty="0">
                <a:solidFill>
                  <a:srgbClr val="FF0000"/>
                </a:solidFill>
                <a:latin typeface="メイリオ" panose="020B0604030504040204" pitchFamily="50" charset="-128"/>
                <a:ea typeface="メイリオ" panose="020B0604030504040204" pitchFamily="50" charset="-128"/>
              </a:rPr>
              <a:t>　</a:t>
            </a:r>
            <a:endParaRPr lang="ja-JP" altLang="en-US" sz="600" dirty="0">
              <a:latin typeface="メイリオ" panose="020B0604030504040204" pitchFamily="50" charset="-128"/>
              <a:ea typeface="メイリオ" panose="020B0604030504040204" pitchFamily="50" charset="-128"/>
            </a:endParaRPr>
          </a:p>
          <a:p>
            <a:pPr algn="ctr"/>
            <a:endParaRPr lang="ja-JP" altLang="en-US" sz="700" dirty="0">
              <a:latin typeface="メイリオ" panose="020B0604030504040204" pitchFamily="50" charset="-128"/>
              <a:ea typeface="メイリオ" panose="020B0604030504040204" pitchFamily="50" charset="-128"/>
            </a:endParaRPr>
          </a:p>
        </p:txBody>
      </p:sp>
      <p:sp>
        <p:nvSpPr>
          <p:cNvPr id="114" name="正方形/長方形 113"/>
          <p:cNvSpPr/>
          <p:nvPr/>
        </p:nvSpPr>
        <p:spPr>
          <a:xfrm>
            <a:off x="5352397" y="3248932"/>
            <a:ext cx="2461310" cy="38171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kumimoji="1" lang="ja-JP" altLang="en-US" sz="900" dirty="0" smtClean="0">
                <a:solidFill>
                  <a:schemeClr val="bg1">
                    <a:lumMod val="65000"/>
                  </a:schemeClr>
                </a:solidFill>
                <a:latin typeface="メイリオ" panose="020B0604030504040204" pitchFamily="50" charset="-128"/>
                <a:ea typeface="メイリオ" panose="020B0604030504040204" pitchFamily="50" charset="-128"/>
              </a:rPr>
              <a:t> 保留時の会員へのメッセージ</a:t>
            </a:r>
            <a:endParaRPr kumimoji="1" lang="en-US" altLang="ja-JP" sz="900" dirty="0" smtClean="0">
              <a:solidFill>
                <a:schemeClr val="bg1">
                  <a:lumMod val="65000"/>
                </a:schemeClr>
              </a:solidFill>
              <a:latin typeface="メイリオ" panose="020B0604030504040204" pitchFamily="50" charset="-128"/>
              <a:ea typeface="メイリオ" panose="020B0604030504040204" pitchFamily="50" charset="-128"/>
            </a:endParaRPr>
          </a:p>
          <a:p>
            <a:r>
              <a:rPr lang="ja-JP" altLang="en-US" sz="900" dirty="0" smtClean="0">
                <a:solidFill>
                  <a:schemeClr val="bg1">
                    <a:lumMod val="65000"/>
                  </a:schemeClr>
                </a:solidFill>
                <a:latin typeface="メイリオ" panose="020B0604030504040204" pitchFamily="50" charset="-128"/>
                <a:ea typeface="メイリオ" panose="020B0604030504040204" pitchFamily="50" charset="-128"/>
              </a:rPr>
              <a:t>（受付にて直接手続きする等）</a:t>
            </a:r>
            <a:endParaRPr kumimoji="1" lang="ja-JP" altLang="en-US" sz="9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5647770" y="2990977"/>
            <a:ext cx="2031325" cy="215444"/>
          </a:xfrm>
          <a:prstGeom prst="rect">
            <a:avLst/>
          </a:prstGeom>
        </p:spPr>
        <p:txBody>
          <a:bodyPr wrap="none">
            <a:spAutoFit/>
          </a:bodyPr>
          <a:lstStyle/>
          <a:p>
            <a:r>
              <a:rPr lang="ja-JP" altLang="en-US" sz="800" b="1" dirty="0">
                <a:latin typeface="メイリオ" panose="020B0604030504040204" pitchFamily="50" charset="-128"/>
                <a:ea typeface="メイリオ" panose="020B0604030504040204" pitchFamily="50" charset="-128"/>
              </a:rPr>
              <a:t>未処理</a:t>
            </a:r>
            <a:r>
              <a:rPr lang="ja-JP" altLang="en-US" sz="800" b="1" dirty="0" smtClean="0">
                <a:latin typeface="メイリオ" panose="020B0604030504040204" pitchFamily="50" charset="-128"/>
                <a:ea typeface="メイリオ" panose="020B0604030504040204" pitchFamily="50" charset="-128"/>
              </a:rPr>
              <a:t>　　　承認（処理済み）　　保留</a:t>
            </a:r>
            <a:endParaRPr lang="ja-JP" altLang="en-US" sz="800" b="1" dirty="0">
              <a:latin typeface="メイリオ" panose="020B0604030504040204" pitchFamily="50" charset="-128"/>
              <a:ea typeface="メイリオ" panose="020B0604030504040204" pitchFamily="50" charset="-128"/>
            </a:endParaRPr>
          </a:p>
        </p:txBody>
      </p:sp>
      <p:grpSp>
        <p:nvGrpSpPr>
          <p:cNvPr id="118" name="グループ化 117"/>
          <p:cNvGrpSpPr/>
          <p:nvPr/>
        </p:nvGrpSpPr>
        <p:grpSpPr>
          <a:xfrm>
            <a:off x="5550228" y="3004518"/>
            <a:ext cx="137404" cy="137404"/>
            <a:chOff x="5467350" y="1732315"/>
            <a:chExt cx="556068" cy="556068"/>
          </a:xfrm>
        </p:grpSpPr>
        <p:sp>
          <p:nvSpPr>
            <p:cNvPr id="119" name="円/楕円 118"/>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120" name="円/楕円 119"/>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grpSp>
      <p:sp>
        <p:nvSpPr>
          <p:cNvPr id="121" name="円/楕円 120"/>
          <p:cNvSpPr/>
          <p:nvPr/>
        </p:nvSpPr>
        <p:spPr>
          <a:xfrm>
            <a:off x="6172528" y="3002487"/>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122" name="円/楕円 121"/>
          <p:cNvSpPr/>
          <p:nvPr/>
        </p:nvSpPr>
        <p:spPr>
          <a:xfrm>
            <a:off x="7172911" y="3009863"/>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123" name="正方形/長方形 122"/>
          <p:cNvSpPr/>
          <p:nvPr/>
        </p:nvSpPr>
        <p:spPr>
          <a:xfrm>
            <a:off x="5886259" y="3712247"/>
            <a:ext cx="1518364" cy="215444"/>
          </a:xfrm>
          <a:prstGeom prst="rect">
            <a:avLst/>
          </a:prstGeom>
        </p:spPr>
        <p:txBody>
          <a:bodyPr wrap="none">
            <a:spAutoFit/>
          </a:bodyPr>
          <a:lstStyle/>
          <a:p>
            <a:r>
              <a:rPr lang="ja-JP" altLang="en-US" sz="800" b="1" dirty="0" smtClean="0">
                <a:latin typeface="メイリオ" panose="020B0604030504040204" pitchFamily="50" charset="-128"/>
                <a:ea typeface="メイリオ" panose="020B0604030504040204" pitchFamily="50" charset="-128"/>
              </a:rPr>
              <a:t>手数料発生　　　手数料免除</a:t>
            </a:r>
            <a:endParaRPr lang="ja-JP" altLang="en-US" sz="800" b="1" dirty="0">
              <a:latin typeface="メイリオ" panose="020B0604030504040204" pitchFamily="50" charset="-128"/>
              <a:ea typeface="メイリオ" panose="020B0604030504040204" pitchFamily="50" charset="-128"/>
            </a:endParaRPr>
          </a:p>
        </p:txBody>
      </p:sp>
      <p:grpSp>
        <p:nvGrpSpPr>
          <p:cNvPr id="125" name="グループ化 124"/>
          <p:cNvGrpSpPr/>
          <p:nvPr/>
        </p:nvGrpSpPr>
        <p:grpSpPr>
          <a:xfrm>
            <a:off x="5788717" y="3725788"/>
            <a:ext cx="137404" cy="137404"/>
            <a:chOff x="5467350" y="1732315"/>
            <a:chExt cx="556068" cy="556068"/>
          </a:xfrm>
        </p:grpSpPr>
        <p:sp>
          <p:nvSpPr>
            <p:cNvPr id="126" name="円/楕円 125"/>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128" name="円/楕円 127"/>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grpSp>
      <p:sp>
        <p:nvSpPr>
          <p:cNvPr id="129" name="円/楕円 128"/>
          <p:cNvSpPr/>
          <p:nvPr/>
        </p:nvSpPr>
        <p:spPr>
          <a:xfrm>
            <a:off x="6601517" y="3723757"/>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cxnSp>
        <p:nvCxnSpPr>
          <p:cNvPr id="132" name="直線矢印コネクタ 131"/>
          <p:cNvCxnSpPr/>
          <p:nvPr/>
        </p:nvCxnSpPr>
        <p:spPr>
          <a:xfrm>
            <a:off x="7237579" y="3927691"/>
            <a:ext cx="4034" cy="80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3" name="正方形/長方形 132"/>
          <p:cNvSpPr/>
          <p:nvPr/>
        </p:nvSpPr>
        <p:spPr>
          <a:xfrm>
            <a:off x="4652701" y="4765053"/>
            <a:ext cx="4185761" cy="338554"/>
          </a:xfrm>
          <a:prstGeom prst="rect">
            <a:avLst/>
          </a:prstGeom>
        </p:spPr>
        <p:txBody>
          <a:bodyPr wrap="non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練習コース・バスコース変更時にコース変更時に併せて</a:t>
            </a:r>
            <a:r>
              <a:rPr lang="ja-JP" altLang="en-US" sz="800" b="1" dirty="0">
                <a:solidFill>
                  <a:srgbClr val="FF0000"/>
                </a:solidFill>
                <a:latin typeface="メイリオ" panose="020B0604030504040204" pitchFamily="50" charset="-128"/>
                <a:ea typeface="メイリオ" panose="020B0604030504040204" pitchFamily="50" charset="-128"/>
              </a:rPr>
              <a:t>の</a:t>
            </a:r>
            <a:r>
              <a:rPr lang="ja-JP" altLang="en-US" sz="800" b="1" dirty="0" smtClean="0">
                <a:solidFill>
                  <a:srgbClr val="FF0000"/>
                </a:solidFill>
                <a:latin typeface="メイリオ" panose="020B0604030504040204" pitchFamily="50" charset="-128"/>
                <a:ea typeface="メイリオ" panose="020B0604030504040204" pitchFamily="50" charset="-128"/>
              </a:rPr>
              <a:t>バスコース変更は免除扱い</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年度内（</a:t>
            </a:r>
            <a:r>
              <a:rPr lang="en-US" altLang="ja-JP" sz="800" b="1" dirty="0" smtClean="0">
                <a:solidFill>
                  <a:srgbClr val="FF0000"/>
                </a:solidFill>
                <a:latin typeface="メイリオ" panose="020B0604030504040204" pitchFamily="50" charset="-128"/>
                <a:ea typeface="メイリオ" panose="020B0604030504040204" pitchFamily="50" charset="-128"/>
              </a:rPr>
              <a:t>4/1</a:t>
            </a:r>
            <a:r>
              <a:rPr lang="ja-JP" altLang="en-US" sz="800" b="1" dirty="0" smtClean="0">
                <a:solidFill>
                  <a:srgbClr val="FF0000"/>
                </a:solidFill>
                <a:latin typeface="メイリオ" panose="020B0604030504040204" pitchFamily="50" charset="-128"/>
                <a:ea typeface="メイリオ" panose="020B0604030504040204" pitchFamily="50" charset="-128"/>
              </a:rPr>
              <a:t>～翌</a:t>
            </a:r>
            <a:r>
              <a:rPr lang="en-US" altLang="ja-JP" sz="800" b="1" dirty="0" smtClean="0">
                <a:solidFill>
                  <a:srgbClr val="FF0000"/>
                </a:solidFill>
                <a:latin typeface="メイリオ" panose="020B0604030504040204" pitchFamily="50" charset="-128"/>
                <a:ea typeface="メイリオ" panose="020B0604030504040204" pitchFamily="50" charset="-128"/>
              </a:rPr>
              <a:t>3/31</a:t>
            </a:r>
            <a:r>
              <a:rPr lang="ja-JP" altLang="en-US" sz="800" b="1" dirty="0" smtClean="0">
                <a:solidFill>
                  <a:srgbClr val="FF0000"/>
                </a:solidFill>
                <a:latin typeface="メイリオ" panose="020B0604030504040204" pitchFamily="50" charset="-128"/>
                <a:ea typeface="メイリオ" panose="020B0604030504040204" pitchFamily="50" charset="-128"/>
              </a:rPr>
              <a:t>）最初の１回は、変更手数料免除となる</a:t>
            </a:r>
            <a:endParaRPr lang="en-US" altLang="ja-JP" sz="800" b="1" dirty="0" smtClean="0">
              <a:solidFill>
                <a:srgbClr val="FF0000"/>
              </a:solidFill>
              <a:latin typeface="メイリオ" panose="020B0604030504040204" pitchFamily="50" charset="-128"/>
              <a:ea typeface="メイリオ" panose="020B0604030504040204" pitchFamily="50" charset="-128"/>
            </a:endParaRPr>
          </a:p>
        </p:txBody>
      </p:sp>
      <p:sp>
        <p:nvSpPr>
          <p:cNvPr id="134" name="正方形/長方形 133"/>
          <p:cNvSpPr/>
          <p:nvPr/>
        </p:nvSpPr>
        <p:spPr>
          <a:xfrm>
            <a:off x="669361" y="2126951"/>
            <a:ext cx="881293" cy="17846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800" dirty="0">
                <a:solidFill>
                  <a:schemeClr val="tx1"/>
                </a:solidFill>
                <a:latin typeface="メイリオ" panose="020B0604030504040204" pitchFamily="50" charset="-128"/>
                <a:ea typeface="メイリオ" panose="020B0604030504040204" pitchFamily="50" charset="-128"/>
              </a:rPr>
              <a:t> </a:t>
            </a:r>
            <a:r>
              <a:rPr lang="ja-JP" altLang="en-US" sz="800" dirty="0" smtClean="0">
                <a:solidFill>
                  <a:schemeClr val="tx1"/>
                </a:solidFill>
                <a:latin typeface="メイリオ" panose="020B0604030504040204" pitchFamily="50" charset="-128"/>
                <a:ea typeface="メイリオ" panose="020B0604030504040204" pitchFamily="50" charset="-128"/>
              </a:rPr>
              <a:t>申請内容　▼</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cxnSp>
        <p:nvCxnSpPr>
          <p:cNvPr id="135" name="直線矢印コネクタ 134"/>
          <p:cNvCxnSpPr/>
          <p:nvPr/>
        </p:nvCxnSpPr>
        <p:spPr>
          <a:xfrm>
            <a:off x="3992410" y="3202328"/>
            <a:ext cx="802600"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8301102" y="1806505"/>
            <a:ext cx="851948" cy="523220"/>
          </a:xfrm>
          <a:prstGeom prst="rect">
            <a:avLst/>
          </a:prstGeom>
          <a:noFill/>
        </p:spPr>
        <p:txBody>
          <a:bodyPr wrap="square" rtlCol="0">
            <a:spAutoFit/>
          </a:bodyPr>
          <a:lstStyle/>
          <a:p>
            <a:r>
              <a:rPr lang="en-US" altLang="ja-JP" sz="700" b="1" dirty="0" smtClean="0">
                <a:solidFill>
                  <a:srgbClr val="FF0000"/>
                </a:solidFill>
                <a:latin typeface="メイリオ" panose="020B0604030504040204" pitchFamily="50" charset="-128"/>
                <a:ea typeface="メイリオ" panose="020B0604030504040204" pitchFamily="50" charset="-128"/>
              </a:rPr>
              <a:t>※</a:t>
            </a:r>
            <a:r>
              <a:rPr lang="ja-JP" altLang="en-US" sz="700" b="1" dirty="0" smtClean="0">
                <a:solidFill>
                  <a:srgbClr val="FF0000"/>
                </a:solidFill>
                <a:latin typeface="メイリオ" panose="020B0604030504040204" pitchFamily="50" charset="-128"/>
                <a:ea typeface="メイリオ" panose="020B0604030504040204" pitchFamily="50" charset="-128"/>
              </a:rPr>
              <a:t>氏名リンクを</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タップすると</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a:solidFill>
                  <a:srgbClr val="FF0000"/>
                </a:solidFill>
                <a:latin typeface="メイリオ" panose="020B0604030504040204" pitchFamily="50" charset="-128"/>
                <a:ea typeface="メイリオ" panose="020B0604030504040204" pitchFamily="50" charset="-128"/>
              </a:rPr>
              <a:t>別</a:t>
            </a:r>
            <a:r>
              <a:rPr lang="ja-JP" altLang="en-US" sz="700" b="1" dirty="0" smtClean="0">
                <a:solidFill>
                  <a:srgbClr val="FF0000"/>
                </a:solidFill>
                <a:latin typeface="メイリオ" panose="020B0604030504040204" pitchFamily="50" charset="-128"/>
                <a:ea typeface="メイリオ" panose="020B0604030504040204" pitchFamily="50" charset="-128"/>
              </a:rPr>
              <a:t>ウィンドウで</a:t>
            </a:r>
            <a:endParaRPr lang="en-US" altLang="ja-JP" sz="700" b="1" dirty="0" smtClean="0">
              <a:solidFill>
                <a:srgbClr val="FF0000"/>
              </a:solidFill>
              <a:latin typeface="メイリオ" panose="020B0604030504040204" pitchFamily="50" charset="-128"/>
              <a:ea typeface="メイリオ" panose="020B0604030504040204" pitchFamily="50" charset="-128"/>
            </a:endParaRPr>
          </a:p>
          <a:p>
            <a:r>
              <a:rPr lang="ja-JP" altLang="en-US" sz="700" b="1" dirty="0" smtClean="0">
                <a:solidFill>
                  <a:srgbClr val="FF0000"/>
                </a:solidFill>
                <a:latin typeface="メイリオ" panose="020B0604030504040204" pitchFamily="50" charset="-128"/>
                <a:ea typeface="メイリオ" panose="020B0604030504040204" pitchFamily="50" charset="-128"/>
              </a:rPr>
              <a:t>会員情報詳細へ</a:t>
            </a:r>
            <a:endParaRPr lang="en-US" altLang="ja-JP" sz="700" b="1" dirty="0">
              <a:solidFill>
                <a:srgbClr val="FF0000"/>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1225269" y="6046761"/>
            <a:ext cx="3416320" cy="830997"/>
          </a:xfrm>
          <a:prstGeom prst="rect">
            <a:avLst/>
          </a:prstGeom>
        </p:spPr>
        <p:txBody>
          <a:bodyPr wrap="none">
            <a:spAutoFit/>
          </a:bodyPr>
          <a:lstStyle/>
          <a:p>
            <a:r>
              <a:rPr lang="en-US" altLang="ja-JP" sz="1200" b="1" dirty="0" smtClean="0">
                <a:solidFill>
                  <a:srgbClr val="FF0000"/>
                </a:solidFill>
                <a:latin typeface="メイリオ" panose="020B0604030504040204" pitchFamily="50" charset="-128"/>
                <a:ea typeface="メイリオ" panose="020B0604030504040204" pitchFamily="50" charset="-128"/>
              </a:rPr>
              <a:t>※</a:t>
            </a:r>
            <a:r>
              <a:rPr lang="ja-JP" altLang="en-US" sz="1200" b="1" dirty="0" smtClean="0">
                <a:solidFill>
                  <a:srgbClr val="FF0000"/>
                </a:solidFill>
                <a:latin typeface="メイリオ" panose="020B0604030504040204" pitchFamily="50" charset="-128"/>
                <a:ea typeface="メイリオ" panose="020B0604030504040204" pitchFamily="50" charset="-128"/>
              </a:rPr>
              <a:t>基本情報変更の場合の表示・操作項目。</a:t>
            </a:r>
            <a:endParaRPr lang="en-US" altLang="ja-JP" sz="1200" b="1" dirty="0" smtClean="0">
              <a:solidFill>
                <a:srgbClr val="FF0000"/>
              </a:solidFill>
              <a:latin typeface="メイリオ" panose="020B0604030504040204" pitchFamily="50" charset="-128"/>
              <a:ea typeface="メイリオ" panose="020B0604030504040204" pitchFamily="50" charset="-128"/>
            </a:endParaRPr>
          </a:p>
          <a:p>
            <a:r>
              <a:rPr lang="ja-JP" altLang="en-US" sz="1200" b="1" dirty="0" smtClean="0">
                <a:solidFill>
                  <a:srgbClr val="FF0000"/>
                </a:solidFill>
                <a:latin typeface="メイリオ" panose="020B0604030504040204" pitchFamily="50" charset="-128"/>
                <a:ea typeface="メイリオ" panose="020B0604030504040204" pitchFamily="50" charset="-128"/>
              </a:rPr>
              <a:t>　データ変更自体は会員側の</a:t>
            </a:r>
            <a:endParaRPr lang="en-US" altLang="ja-JP" sz="1200" b="1" dirty="0" smtClean="0">
              <a:solidFill>
                <a:srgbClr val="FF0000"/>
              </a:solidFill>
              <a:latin typeface="メイリオ" panose="020B0604030504040204" pitchFamily="50" charset="-128"/>
              <a:ea typeface="メイリオ" panose="020B0604030504040204" pitchFamily="50" charset="-128"/>
            </a:endParaRPr>
          </a:p>
          <a:p>
            <a:r>
              <a:rPr lang="ja-JP" altLang="en-US" sz="1200" b="1" dirty="0">
                <a:solidFill>
                  <a:srgbClr val="FF0000"/>
                </a:solidFill>
                <a:latin typeface="メイリオ" panose="020B0604030504040204" pitchFamily="50" charset="-128"/>
                <a:ea typeface="メイリオ" panose="020B0604030504040204" pitchFamily="50" charset="-128"/>
              </a:rPr>
              <a:t>　</a:t>
            </a:r>
            <a:r>
              <a:rPr lang="ja-JP" altLang="en-US" sz="1200" b="1" dirty="0" smtClean="0">
                <a:solidFill>
                  <a:srgbClr val="FF0000"/>
                </a:solidFill>
                <a:latin typeface="メイリオ" panose="020B0604030504040204" pitchFamily="50" charset="-128"/>
                <a:ea typeface="メイリオ" panose="020B0604030504040204" pitchFamily="50" charset="-128"/>
              </a:rPr>
              <a:t>変更操作をもって完了するが</a:t>
            </a:r>
            <a:endParaRPr lang="en-US" altLang="ja-JP" sz="1200" b="1" dirty="0" smtClean="0">
              <a:solidFill>
                <a:srgbClr val="FF0000"/>
              </a:solidFill>
              <a:latin typeface="メイリオ" panose="020B0604030504040204" pitchFamily="50" charset="-128"/>
              <a:ea typeface="メイリオ" panose="020B0604030504040204" pitchFamily="50" charset="-128"/>
            </a:endParaRPr>
          </a:p>
          <a:p>
            <a:r>
              <a:rPr lang="ja-JP" altLang="en-US" sz="1200" b="1" dirty="0" smtClean="0">
                <a:solidFill>
                  <a:srgbClr val="FF0000"/>
                </a:solidFill>
                <a:latin typeface="メイリオ" panose="020B0604030504040204" pitchFamily="50" charset="-128"/>
                <a:ea typeface="メイリオ" panose="020B0604030504040204" pitchFamily="50" charset="-128"/>
              </a:rPr>
              <a:t>　スタッフ側では「確認」という扱いになる。</a:t>
            </a:r>
            <a:endParaRPr lang="en-US" altLang="ja-JP" sz="1200" b="1" dirty="0" smtClean="0">
              <a:solidFill>
                <a:srgbClr val="FF0000"/>
              </a:solidFill>
              <a:latin typeface="メイリオ" panose="020B0604030504040204" pitchFamily="50" charset="-128"/>
              <a:ea typeface="メイリオ" panose="020B0604030504040204" pitchFamily="50" charset="-128"/>
            </a:endParaRPr>
          </a:p>
        </p:txBody>
      </p:sp>
      <p:cxnSp>
        <p:nvCxnSpPr>
          <p:cNvPr id="66" name="直線矢印コネクタ 65"/>
          <p:cNvCxnSpPr/>
          <p:nvPr/>
        </p:nvCxnSpPr>
        <p:spPr>
          <a:xfrm>
            <a:off x="3992410" y="4939193"/>
            <a:ext cx="649179" cy="70700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8" name="正方形/長方形 67"/>
          <p:cNvSpPr/>
          <p:nvPr/>
        </p:nvSpPr>
        <p:spPr>
          <a:xfrm>
            <a:off x="5064252" y="5439743"/>
            <a:ext cx="2986217" cy="553998"/>
          </a:xfrm>
          <a:prstGeom prst="rect">
            <a:avLst/>
          </a:prstGeom>
          <a:solidFill>
            <a:schemeClr val="bg1"/>
          </a:solidFill>
          <a:ln>
            <a:solidFill>
              <a:schemeClr val="tx1">
                <a:lumMod val="50000"/>
                <a:lumOff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テキスト ボックス 68"/>
          <p:cNvSpPr txBox="1"/>
          <p:nvPr/>
        </p:nvSpPr>
        <p:spPr>
          <a:xfrm>
            <a:off x="5093492" y="5439743"/>
            <a:ext cx="2468946" cy="553998"/>
          </a:xfrm>
          <a:prstGeom prst="rect">
            <a:avLst/>
          </a:prstGeom>
          <a:noFill/>
        </p:spPr>
        <p:txBody>
          <a:bodyPr wrap="none" rtlCol="0">
            <a:spAutoFit/>
          </a:bodyPr>
          <a:lstStyle/>
          <a:p>
            <a:r>
              <a:rPr lang="ja-JP" altLang="en-US" sz="1000" b="1" dirty="0" smtClean="0">
                <a:latin typeface="メイリオ" panose="020B0604030504040204" pitchFamily="50" charset="-128"/>
                <a:ea typeface="メイリオ" panose="020B0604030504040204" pitchFamily="50" charset="-128"/>
              </a:rPr>
              <a:t>変更前：　千葉市花見川区</a:t>
            </a:r>
            <a:r>
              <a:rPr lang="en-US" altLang="ja-JP" sz="1000" b="1" dirty="0" smtClean="0">
                <a:latin typeface="メイリオ" panose="020B0604030504040204" pitchFamily="50" charset="-128"/>
                <a:ea typeface="メイリオ" panose="020B0604030504040204" pitchFamily="50" charset="-128"/>
              </a:rPr>
              <a:t>XXX-XXX</a:t>
            </a:r>
          </a:p>
          <a:p>
            <a:r>
              <a:rPr lang="ja-JP" altLang="en-US" sz="1000" b="1" dirty="0" smtClean="0">
                <a:latin typeface="メイリオ" panose="020B0604030504040204" pitchFamily="50" charset="-128"/>
                <a:ea typeface="メイリオ" panose="020B0604030504040204" pitchFamily="50" charset="-128"/>
              </a:rPr>
              <a:t>　↓</a:t>
            </a:r>
            <a:endParaRPr lang="en-US" altLang="ja-JP" sz="1000" b="1" dirty="0">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変更後：　八千代市八千代台</a:t>
            </a:r>
            <a:r>
              <a:rPr lang="en-US" altLang="ja-JP" sz="1000" b="1" dirty="0" smtClean="0">
                <a:solidFill>
                  <a:srgbClr val="FF0000"/>
                </a:solidFill>
                <a:latin typeface="メイリオ" panose="020B0604030504040204" pitchFamily="50" charset="-128"/>
                <a:ea typeface="メイリオ" panose="020B0604030504040204" pitchFamily="50" charset="-128"/>
              </a:rPr>
              <a:t>XX-XXXX</a:t>
            </a:r>
            <a:endParaRPr kumimoji="1" lang="ja-JP" altLang="en-US" sz="1000" b="1" dirty="0">
              <a:solidFill>
                <a:srgbClr val="FF0000"/>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6091670" y="6042248"/>
            <a:ext cx="1210588" cy="215444"/>
          </a:xfrm>
          <a:prstGeom prst="rect">
            <a:avLst/>
          </a:prstGeom>
        </p:spPr>
        <p:txBody>
          <a:bodyPr wrap="none">
            <a:spAutoFit/>
          </a:bodyPr>
          <a:lstStyle/>
          <a:p>
            <a:r>
              <a:rPr lang="ja-JP" altLang="en-US" sz="800" b="1" dirty="0" smtClean="0">
                <a:latin typeface="メイリオ" panose="020B0604030504040204" pitchFamily="50" charset="-128"/>
                <a:ea typeface="メイリオ" panose="020B0604030504040204" pitchFamily="50" charset="-128"/>
              </a:rPr>
              <a:t>未確認　　　確認済み</a:t>
            </a:r>
            <a:endParaRPr lang="ja-JP" altLang="en-US" sz="800" b="1" dirty="0">
              <a:latin typeface="メイリオ" panose="020B0604030504040204" pitchFamily="50" charset="-128"/>
              <a:ea typeface="メイリオ" panose="020B0604030504040204" pitchFamily="50" charset="-128"/>
            </a:endParaRPr>
          </a:p>
        </p:txBody>
      </p:sp>
      <p:grpSp>
        <p:nvGrpSpPr>
          <p:cNvPr id="76" name="グループ化 75"/>
          <p:cNvGrpSpPr/>
          <p:nvPr/>
        </p:nvGrpSpPr>
        <p:grpSpPr>
          <a:xfrm>
            <a:off x="5994128" y="6055789"/>
            <a:ext cx="137404" cy="137404"/>
            <a:chOff x="5467350" y="1732315"/>
            <a:chExt cx="556068" cy="556068"/>
          </a:xfrm>
        </p:grpSpPr>
        <p:sp>
          <p:nvSpPr>
            <p:cNvPr id="82" name="円/楕円 81"/>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94" name="円/楕円 93"/>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grpSp>
      <p:sp>
        <p:nvSpPr>
          <p:cNvPr id="95" name="円/楕円 94"/>
          <p:cNvSpPr/>
          <p:nvPr/>
        </p:nvSpPr>
        <p:spPr>
          <a:xfrm>
            <a:off x="6616428" y="6053758"/>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97" name="正方形/長方形 96"/>
          <p:cNvSpPr/>
          <p:nvPr/>
        </p:nvSpPr>
        <p:spPr>
          <a:xfrm>
            <a:off x="6131553" y="6492614"/>
            <a:ext cx="1028707" cy="226118"/>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更新する</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99" name="フローチャート : せん孔テープ 98"/>
          <p:cNvSpPr/>
          <p:nvPr/>
        </p:nvSpPr>
        <p:spPr>
          <a:xfrm>
            <a:off x="4648515" y="5178582"/>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正方形/長方形 95"/>
          <p:cNvSpPr/>
          <p:nvPr/>
        </p:nvSpPr>
        <p:spPr>
          <a:xfrm>
            <a:off x="3188955" y="1546114"/>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7766853" y="3862029"/>
            <a:ext cx="1261669" cy="521430"/>
          </a:xfrm>
          <a:prstGeom prst="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3" name="テキスト ボックス 112"/>
          <p:cNvSpPr txBox="1"/>
          <p:nvPr/>
        </p:nvSpPr>
        <p:spPr>
          <a:xfrm>
            <a:off x="7766853" y="3949456"/>
            <a:ext cx="1296043" cy="369332"/>
          </a:xfrm>
          <a:prstGeom prst="rect">
            <a:avLst/>
          </a:prstGeom>
          <a:noFill/>
        </p:spPr>
        <p:txBody>
          <a:bodyPr wrap="square" rtlCol="0">
            <a:spAutoFit/>
          </a:bodyPr>
          <a:lstStyle/>
          <a:p>
            <a:r>
              <a:rPr lang="en-US" altLang="ja-JP" sz="900" b="1" dirty="0" smtClean="0">
                <a:solidFill>
                  <a:srgbClr val="FF0000"/>
                </a:solidFill>
                <a:latin typeface="メイリオ" panose="020B0604030504040204" pitchFamily="50" charset="-128"/>
                <a:ea typeface="メイリオ" panose="020B0604030504040204" pitchFamily="50" charset="-128"/>
              </a:rPr>
              <a:t>MEDLEY</a:t>
            </a:r>
            <a:r>
              <a:rPr lang="ja-JP" altLang="en-US" sz="900" b="1" dirty="0" smtClean="0">
                <a:solidFill>
                  <a:srgbClr val="FF0000"/>
                </a:solidFill>
                <a:latin typeface="メイリオ" panose="020B0604030504040204" pitchFamily="50" charset="-128"/>
                <a:ea typeface="メイリオ" panose="020B0604030504040204" pitchFamily="50" charset="-128"/>
              </a:rPr>
              <a:t>機能</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r>
              <a:rPr lang="ja-JP" altLang="en-US" sz="900" b="1" dirty="0">
                <a:solidFill>
                  <a:srgbClr val="FF0000"/>
                </a:solidFill>
                <a:latin typeface="メイリオ" panose="020B0604030504040204" pitchFamily="50" charset="-128"/>
                <a:ea typeface="メイリオ" panose="020B0604030504040204" pitchFamily="50" charset="-128"/>
              </a:rPr>
              <a:t>分割</a:t>
            </a:r>
            <a:r>
              <a:rPr lang="ja-JP" altLang="en-US" sz="900" b="1" dirty="0" smtClean="0">
                <a:solidFill>
                  <a:srgbClr val="FF0000"/>
                </a:solidFill>
                <a:latin typeface="メイリオ" panose="020B0604030504040204" pitchFamily="50" charset="-128"/>
                <a:ea typeface="メイリオ" panose="020B0604030504040204" pitchFamily="50" charset="-128"/>
              </a:rPr>
              <a:t>リリース時必要</a:t>
            </a:r>
            <a:endParaRPr lang="en-US" altLang="ja-JP" sz="900" b="1" dirty="0" smtClean="0">
              <a:solidFill>
                <a:srgbClr val="FF0000"/>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6148832" y="6263585"/>
            <a:ext cx="152307" cy="15508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6" name="Picture 5" descr="「チェックマーク」の画像検索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766" b="89844" l="0" r="100000"/>
                    </a14:imgEffect>
                  </a14:imgLayer>
                </a14:imgProps>
              </a:ext>
              <a:ext uri="{28A0092B-C50C-407E-A947-70E740481C1C}">
                <a14:useLocalDpi xmlns:a14="http://schemas.microsoft.com/office/drawing/2010/main" val="0"/>
              </a:ext>
            </a:extLst>
          </a:blip>
          <a:srcRect/>
          <a:stretch>
            <a:fillRect/>
          </a:stretch>
        </p:blipFill>
        <p:spPr bwMode="auto">
          <a:xfrm>
            <a:off x="6151726" y="6281341"/>
            <a:ext cx="161758" cy="161758"/>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6267077" y="6233293"/>
            <a:ext cx="952505" cy="246221"/>
          </a:xfrm>
          <a:prstGeom prst="rect">
            <a:avLst/>
          </a:prstGeom>
        </p:spPr>
        <p:txBody>
          <a:bodyPr wrap="none">
            <a:spAutoFit/>
          </a:bodyPr>
          <a:lstStyle/>
          <a:p>
            <a:r>
              <a:rPr lang="en-US" altLang="ja-JP" sz="1000" dirty="0" smtClean="0">
                <a:latin typeface="メイリオ" panose="020B0604030504040204" pitchFamily="50" charset="-128"/>
                <a:ea typeface="メイリオ" panose="020B0604030504040204" pitchFamily="50" charset="-128"/>
              </a:rPr>
              <a:t>MEDLEY</a:t>
            </a:r>
            <a:r>
              <a:rPr lang="ja-JP" altLang="en-US" sz="1000" dirty="0" smtClean="0">
                <a:latin typeface="メイリオ" panose="020B0604030504040204" pitchFamily="50" charset="-128"/>
                <a:ea typeface="メイリオ" panose="020B0604030504040204" pitchFamily="50" charset="-128"/>
              </a:rPr>
              <a:t>入力</a:t>
            </a:r>
            <a:endParaRPr lang="ja-JP" altLang="en-US" sz="1000" dirty="0">
              <a:latin typeface="メイリオ" panose="020B0604030504040204" pitchFamily="50" charset="-128"/>
              <a:ea typeface="メイリオ" panose="020B0604030504040204" pitchFamily="50" charset="-128"/>
            </a:endParaRPr>
          </a:p>
        </p:txBody>
      </p:sp>
      <p:sp>
        <p:nvSpPr>
          <p:cNvPr id="124" name="正方形/長方形 123"/>
          <p:cNvSpPr/>
          <p:nvPr/>
        </p:nvSpPr>
        <p:spPr>
          <a:xfrm>
            <a:off x="6074592" y="4019313"/>
            <a:ext cx="152307" cy="15508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30" name="Picture 5" descr="「チェックマーク」の画像検索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766" b="89844" l="0" r="100000"/>
                    </a14:imgEffect>
                  </a14:imgLayer>
                </a14:imgProps>
              </a:ext>
              <a:ext uri="{28A0092B-C50C-407E-A947-70E740481C1C}">
                <a14:useLocalDpi xmlns:a14="http://schemas.microsoft.com/office/drawing/2010/main" val="0"/>
              </a:ext>
            </a:extLst>
          </a:blip>
          <a:srcRect/>
          <a:stretch>
            <a:fillRect/>
          </a:stretch>
        </p:blipFill>
        <p:spPr bwMode="auto">
          <a:xfrm>
            <a:off x="6077486" y="4037069"/>
            <a:ext cx="161758" cy="161758"/>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p:cNvSpPr/>
          <p:nvPr/>
        </p:nvSpPr>
        <p:spPr>
          <a:xfrm>
            <a:off x="6192837" y="3989021"/>
            <a:ext cx="952505" cy="246221"/>
          </a:xfrm>
          <a:prstGeom prst="rect">
            <a:avLst/>
          </a:prstGeom>
        </p:spPr>
        <p:txBody>
          <a:bodyPr wrap="none">
            <a:spAutoFit/>
          </a:bodyPr>
          <a:lstStyle/>
          <a:p>
            <a:r>
              <a:rPr lang="en-US" altLang="ja-JP" sz="1000" dirty="0" smtClean="0">
                <a:latin typeface="メイリオ" panose="020B0604030504040204" pitchFamily="50" charset="-128"/>
                <a:ea typeface="メイリオ" panose="020B0604030504040204" pitchFamily="50" charset="-128"/>
              </a:rPr>
              <a:t>MEDLEY</a:t>
            </a:r>
            <a:r>
              <a:rPr lang="ja-JP" altLang="en-US" sz="1000" dirty="0" smtClean="0">
                <a:latin typeface="メイリオ" panose="020B0604030504040204" pitchFamily="50" charset="-128"/>
                <a:ea typeface="メイリオ" panose="020B0604030504040204" pitchFamily="50" charset="-128"/>
              </a:rPr>
              <a:t>入力</a:t>
            </a:r>
            <a:endParaRPr lang="ja-JP" altLang="en-US" sz="1000" dirty="0">
              <a:latin typeface="メイリオ" panose="020B0604030504040204" pitchFamily="50" charset="-128"/>
              <a:ea typeface="メイリオ" panose="020B0604030504040204" pitchFamily="50" charset="-128"/>
            </a:endParaRPr>
          </a:p>
        </p:txBody>
      </p:sp>
      <p:pic>
        <p:nvPicPr>
          <p:cNvPr id="137" name="Picture 5" descr="C:\Users\onion039-pc\Desktop\保護者あんしん入退室管理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1783" y="5727012"/>
            <a:ext cx="1107413" cy="257537"/>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直線矢印コネクタ 137"/>
          <p:cNvCxnSpPr/>
          <p:nvPr/>
        </p:nvCxnSpPr>
        <p:spPr>
          <a:xfrm flipH="1">
            <a:off x="3628021" y="4083697"/>
            <a:ext cx="2366107" cy="1151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9" name="正方形/長方形 138"/>
          <p:cNvSpPr/>
          <p:nvPr/>
        </p:nvSpPr>
        <p:spPr>
          <a:xfrm>
            <a:off x="4142191" y="4219476"/>
            <a:ext cx="1467068" cy="400110"/>
          </a:xfrm>
          <a:prstGeom prst="rect">
            <a:avLst/>
          </a:prstGeom>
        </p:spPr>
        <p:txBody>
          <a:bodyPr wrap="non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チェックを入れると</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a:solidFill>
                  <a:srgbClr val="FF0000"/>
                </a:solidFill>
                <a:latin typeface="メイリオ" panose="020B0604030504040204" pitchFamily="50" charset="-128"/>
                <a:ea typeface="メイリオ" panose="020B0604030504040204" pitchFamily="50" charset="-128"/>
              </a:rPr>
              <a:t>　</a:t>
            </a:r>
            <a:r>
              <a:rPr lang="ja-JP" altLang="en-US" sz="1000" b="1" dirty="0" smtClean="0">
                <a:solidFill>
                  <a:srgbClr val="FF0000"/>
                </a:solidFill>
                <a:latin typeface="メイリオ" panose="020B0604030504040204" pitchFamily="50" charset="-128"/>
                <a:ea typeface="メイリオ" panose="020B0604030504040204" pitchFamily="50" charset="-128"/>
              </a:rPr>
              <a:t>一覧で「済」表示</a:t>
            </a:r>
            <a:endParaRPr lang="en-US" altLang="ja-JP" sz="1000" b="1" dirty="0" smtClean="0">
              <a:solidFill>
                <a:srgbClr val="FF0000"/>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3411048" y="500742"/>
            <a:ext cx="1309615" cy="62086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r>
              <a:rPr kumimoji="1"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練習コース　　　　　　▼</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rPr>
              <a:t> </a:t>
            </a:r>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バスコース</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休会届</a:t>
            </a:r>
            <a:endParaRPr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rPr>
              <a:t> </a:t>
            </a:r>
            <a:r>
              <a:rPr kumimoji="1"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退会届</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800" dirty="0" smtClean="0">
                <a:solidFill>
                  <a:schemeClr val="tx1">
                    <a:lumMod val="50000"/>
                    <a:lumOff val="50000"/>
                  </a:schemeClr>
                </a:solidFill>
                <a:latin typeface="メイリオ" panose="020B0604030504040204" pitchFamily="50" charset="-128"/>
                <a:ea typeface="メイリオ" panose="020B0604030504040204" pitchFamily="50" charset="-128"/>
              </a:rPr>
              <a:t> 基本情報変更</a:t>
            </a:r>
            <a:endParaRPr kumimoji="1" lang="en-US" altLang="ja-JP" sz="800" dirty="0" smtClean="0">
              <a:solidFill>
                <a:schemeClr val="tx1">
                  <a:lumMod val="50000"/>
                  <a:lumOff val="50000"/>
                </a:schemeClr>
              </a:solidFill>
              <a:latin typeface="メイリオ" panose="020B0604030504040204" pitchFamily="50" charset="-128"/>
              <a:ea typeface="メイリオ" panose="020B0604030504040204" pitchFamily="50" charset="-128"/>
            </a:endParaRPr>
          </a:p>
        </p:txBody>
      </p:sp>
      <p:sp>
        <p:nvSpPr>
          <p:cNvPr id="101" name="テキスト ボックス 100"/>
          <p:cNvSpPr txBox="1"/>
          <p:nvPr/>
        </p:nvSpPr>
        <p:spPr>
          <a:xfrm>
            <a:off x="2608873" y="500743"/>
            <a:ext cx="1406236" cy="253916"/>
          </a:xfrm>
          <a:prstGeom prst="rect">
            <a:avLst/>
          </a:prstGeom>
          <a:noFill/>
        </p:spPr>
        <p:txBody>
          <a:bodyPr wrap="square" rtlCol="0">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選択肢内容</a:t>
            </a:r>
            <a:endParaRPr lang="en-US" altLang="ja-JP" sz="1050" dirty="0">
              <a:solidFill>
                <a:srgbClr val="FF0000"/>
              </a:solidFill>
              <a:latin typeface="メイリオ" panose="020B0604030504040204" pitchFamily="50" charset="-128"/>
              <a:ea typeface="メイリオ" panose="020B0604030504040204" pitchFamily="50" charset="-128"/>
            </a:endParaRPr>
          </a:p>
        </p:txBody>
      </p:sp>
      <p:cxnSp>
        <p:nvCxnSpPr>
          <p:cNvPr id="102" name="直線矢印コネクタ 101"/>
          <p:cNvCxnSpPr>
            <a:endCxn id="100" idx="1"/>
          </p:cNvCxnSpPr>
          <p:nvPr/>
        </p:nvCxnSpPr>
        <p:spPr>
          <a:xfrm flipV="1">
            <a:off x="1334861" y="811175"/>
            <a:ext cx="2076187" cy="140501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正方形/長方形 102"/>
          <p:cNvSpPr/>
          <p:nvPr/>
        </p:nvSpPr>
        <p:spPr>
          <a:xfrm>
            <a:off x="-53697" y="2819494"/>
            <a:ext cx="697627" cy="400110"/>
          </a:xfrm>
          <a:prstGeom prst="rect">
            <a:avLst/>
          </a:prstGeom>
        </p:spPr>
        <p:txBody>
          <a:bodyPr wrap="none">
            <a:spAutoFit/>
          </a:bodyPr>
          <a:lstStyle/>
          <a:p>
            <a:r>
              <a:rPr lang="ja-JP" altLang="en-US" sz="1000" dirty="0" smtClean="0">
                <a:solidFill>
                  <a:srgbClr val="FF0000"/>
                </a:solidFill>
                <a:latin typeface="メイリオ" panose="020B0604030504040204" pitchFamily="50" charset="-128"/>
                <a:ea typeface="メイリオ" panose="020B0604030504040204" pitchFamily="50" charset="-128"/>
              </a:rPr>
              <a:t>最新</a:t>
            </a:r>
            <a:r>
              <a:rPr lang="ja-JP" altLang="en-US" sz="1000" dirty="0">
                <a:solidFill>
                  <a:srgbClr val="FF0000"/>
                </a:solidFill>
                <a:latin typeface="メイリオ" panose="020B0604030504040204" pitchFamily="50" charset="-128"/>
                <a:ea typeface="メイリオ" panose="020B0604030504040204" pitchFamily="50" charset="-128"/>
              </a:rPr>
              <a:t>＆</a:t>
            </a:r>
            <a:endParaRPr lang="en-US" altLang="ja-JP" sz="1000" dirty="0" smtClean="0">
              <a:solidFill>
                <a:srgbClr val="FF0000"/>
              </a:solidFill>
              <a:latin typeface="メイリオ" panose="020B0604030504040204" pitchFamily="50" charset="-128"/>
              <a:ea typeface="メイリオ" panose="020B0604030504040204" pitchFamily="50" charset="-128"/>
            </a:endParaRPr>
          </a:p>
          <a:p>
            <a:r>
              <a:rPr lang="ja-JP" altLang="en-US" sz="1000" dirty="0" smtClean="0">
                <a:solidFill>
                  <a:srgbClr val="FF0000"/>
                </a:solidFill>
                <a:latin typeface="メイリオ" panose="020B0604030504040204" pitchFamily="50" charset="-128"/>
                <a:ea typeface="メイリオ" panose="020B0604030504040204" pitchFamily="50" charset="-128"/>
              </a:rPr>
              <a:t>未処理順</a:t>
            </a:r>
            <a:endParaRPr lang="ja-JP" altLang="en-US" sz="1000" dirty="0">
              <a:solidFill>
                <a:srgbClr val="FF0000"/>
              </a:solidFill>
              <a:latin typeface="メイリオ" panose="020B0604030504040204" pitchFamily="50" charset="-128"/>
              <a:ea typeface="メイリオ" panose="020B0604030504040204" pitchFamily="50" charset="-128"/>
            </a:endParaRPr>
          </a:p>
        </p:txBody>
      </p:sp>
      <p:sp>
        <p:nvSpPr>
          <p:cNvPr id="104" name="下矢印 103"/>
          <p:cNvSpPr/>
          <p:nvPr/>
        </p:nvSpPr>
        <p:spPr>
          <a:xfrm>
            <a:off x="218171" y="3186695"/>
            <a:ext cx="153889" cy="616332"/>
          </a:xfrm>
          <a:prstGeom prst="downArrow">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929638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28149" y="1182417"/>
            <a:ext cx="3499946" cy="518309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31</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69068" y="745494"/>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■マイページお知らせ設定</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正方形/長方形 75"/>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8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84" name="正方形/長方形 83"/>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602894" y="1504338"/>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マイページお知らせ設定</a:t>
            </a:r>
            <a:endParaRPr lang="en-US" altLang="ja-JP" sz="900" b="1" dirty="0" smtClean="0">
              <a:latin typeface="メイリオ" panose="020B0604030504040204" pitchFamily="50" charset="-128"/>
              <a:ea typeface="メイリオ" panose="020B0604030504040204" pitchFamily="50" charset="-128"/>
            </a:endParaRPr>
          </a:p>
        </p:txBody>
      </p:sp>
      <p:sp>
        <p:nvSpPr>
          <p:cNvPr id="15" name="角丸四角形 14"/>
          <p:cNvSpPr/>
          <p:nvPr/>
        </p:nvSpPr>
        <p:spPr>
          <a:xfrm>
            <a:off x="1299747" y="2220828"/>
            <a:ext cx="2285879" cy="758959"/>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kumimoji="1" lang="ja-JP" altLang="en-US" dirty="0">
              <a:solidFill>
                <a:schemeClr val="bg1">
                  <a:lumMod val="50000"/>
                </a:schemeClr>
              </a:solidFill>
              <a:latin typeface="メイリオ" pitchFamily="50" charset="-128"/>
              <a:ea typeface="メイリオ" pitchFamily="50" charset="-128"/>
              <a:cs typeface="メイリオ" pitchFamily="50" charset="-128"/>
            </a:endParaRPr>
          </a:p>
        </p:txBody>
      </p:sp>
      <p:sp>
        <p:nvSpPr>
          <p:cNvPr id="17" name="正方形/長方形 16"/>
          <p:cNvSpPr/>
          <p:nvPr/>
        </p:nvSpPr>
        <p:spPr>
          <a:xfrm>
            <a:off x="1250514" y="2225109"/>
            <a:ext cx="2335112" cy="415498"/>
          </a:xfrm>
          <a:prstGeom prst="rect">
            <a:avLst/>
          </a:prstGeom>
        </p:spPr>
        <p:txBody>
          <a:bodyPr wrap="square">
            <a:spAutoFit/>
          </a:bodyPr>
          <a:lstStyle/>
          <a:p>
            <a:r>
              <a:rPr lang="ja-JP" altLang="en-US" sz="700" dirty="0" smtClean="0">
                <a:latin typeface="メイリオ" pitchFamily="50" charset="-128"/>
                <a:ea typeface="メイリオ" pitchFamily="50" charset="-128"/>
                <a:cs typeface="メイリオ" pitchFamily="50" charset="-128"/>
              </a:rPr>
              <a:t>本日、悪天候のため送迎バスの到着に遅れが生じております。</a:t>
            </a:r>
            <a:endParaRPr lang="en-US" altLang="ja-JP" sz="700" dirty="0" smtClean="0">
              <a:latin typeface="メイリオ" pitchFamily="50" charset="-128"/>
              <a:ea typeface="メイリオ" pitchFamily="50" charset="-128"/>
              <a:cs typeface="メイリオ" pitchFamily="50" charset="-128"/>
            </a:endParaRPr>
          </a:p>
          <a:p>
            <a:r>
              <a:rPr lang="ja-JP" altLang="en-US" sz="700" dirty="0" smtClean="0">
                <a:latin typeface="メイリオ" pitchFamily="50" charset="-128"/>
                <a:ea typeface="メイリオ" pitchFamily="50" charset="-128"/>
                <a:cs typeface="メイリオ" pitchFamily="50" charset="-128"/>
              </a:rPr>
              <a:t>ご迷惑おかけしますが宜しくお願いいたします。</a:t>
            </a:r>
            <a:endParaRPr lang="ja-JP" altLang="en-US" sz="7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698570" y="2255422"/>
            <a:ext cx="1738941" cy="107722"/>
          </a:xfrm>
          <a:prstGeom prst="rect">
            <a:avLst/>
          </a:prstGeom>
        </p:spPr>
        <p:txBody>
          <a:bodyPr wrap="square" lIns="0" tIns="0" rIns="0" bIns="0">
            <a:spAutoFit/>
          </a:bodyPr>
          <a:lstStyle/>
          <a:p>
            <a:r>
              <a:rPr lang="ja-JP" altLang="en-US" sz="700" b="1" dirty="0" smtClean="0">
                <a:solidFill>
                  <a:schemeClr val="tx1">
                    <a:lumMod val="65000"/>
                    <a:lumOff val="35000"/>
                  </a:schemeClr>
                </a:solidFill>
                <a:latin typeface="メイリオ" pitchFamily="50" charset="-128"/>
                <a:ea typeface="メイリオ" pitchFamily="50" charset="-128"/>
                <a:cs typeface="メイリオ" pitchFamily="50" charset="-128"/>
              </a:rPr>
              <a:t>お知らせ内容</a:t>
            </a:r>
            <a:endParaRPr lang="ja-JP" altLang="en-US" sz="700" b="1" dirty="0">
              <a:solidFill>
                <a:schemeClr val="tx1">
                  <a:lumMod val="65000"/>
                  <a:lumOff val="3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852971" y="3081737"/>
            <a:ext cx="2914691" cy="338554"/>
          </a:xfrm>
          <a:prstGeom prst="rect">
            <a:avLst/>
          </a:prstGeom>
        </p:spPr>
        <p:txBody>
          <a:bodyPr wrap="square">
            <a:spAutoFit/>
          </a:bodyPr>
          <a:lstStyle/>
          <a:p>
            <a:r>
              <a:rPr lang="en-US" altLang="ja-JP" sz="800" dirty="0" smtClean="0">
                <a:solidFill>
                  <a:srgbClr val="FF0000"/>
                </a:solidFill>
                <a:latin typeface="メイリオ" pitchFamily="50" charset="-128"/>
                <a:ea typeface="メイリオ" pitchFamily="50" charset="-128"/>
                <a:cs typeface="メイリオ" pitchFamily="50" charset="-128"/>
              </a:rPr>
              <a:t>※</a:t>
            </a:r>
            <a:r>
              <a:rPr lang="ja-JP" altLang="en-US" sz="800" dirty="0" smtClean="0">
                <a:solidFill>
                  <a:srgbClr val="FF0000"/>
                </a:solidFill>
                <a:latin typeface="メイリオ" pitchFamily="50" charset="-128"/>
                <a:ea typeface="メイリオ" pitchFamily="50" charset="-128"/>
                <a:cs typeface="メイリオ" pitchFamily="50" charset="-128"/>
              </a:rPr>
              <a:t>空にして「更新」すると何も表示されません。</a:t>
            </a:r>
            <a:endParaRPr lang="en-US" altLang="ja-JP" sz="800" dirty="0" smtClean="0">
              <a:solidFill>
                <a:srgbClr val="FF0000"/>
              </a:solidFill>
              <a:latin typeface="メイリオ" pitchFamily="50" charset="-128"/>
              <a:ea typeface="メイリオ" pitchFamily="50" charset="-128"/>
              <a:cs typeface="メイリオ" pitchFamily="50" charset="-128"/>
            </a:endParaRPr>
          </a:p>
          <a:p>
            <a:r>
              <a:rPr lang="ja-JP" altLang="en-US" sz="800" dirty="0" smtClean="0">
                <a:solidFill>
                  <a:srgbClr val="FF0000"/>
                </a:solidFill>
                <a:latin typeface="メイリオ" pitchFamily="50" charset="-128"/>
                <a:ea typeface="メイリオ" pitchFamily="50" charset="-128"/>
                <a:cs typeface="メイリオ" pitchFamily="50" charset="-128"/>
              </a:rPr>
              <a:t>　</a:t>
            </a:r>
            <a:r>
              <a:rPr lang="en-US" altLang="ja-JP" sz="800" dirty="0" smtClean="0">
                <a:solidFill>
                  <a:srgbClr val="FF0000"/>
                </a:solidFill>
                <a:latin typeface="メイリオ" pitchFamily="50" charset="-128"/>
                <a:ea typeface="メイリオ" pitchFamily="50" charset="-128"/>
                <a:cs typeface="メイリオ" pitchFamily="50" charset="-128"/>
              </a:rPr>
              <a:t>HTML</a:t>
            </a:r>
            <a:r>
              <a:rPr lang="ja-JP" altLang="en-US" sz="800" dirty="0" smtClean="0">
                <a:solidFill>
                  <a:srgbClr val="FF0000"/>
                </a:solidFill>
                <a:latin typeface="メイリオ" pitchFamily="50" charset="-128"/>
                <a:ea typeface="メイリオ" pitchFamily="50" charset="-128"/>
                <a:cs typeface="メイリオ" pitchFamily="50" charset="-128"/>
              </a:rPr>
              <a:t>タグの使用（太字や赤字にするなど）が可能です。</a:t>
            </a:r>
            <a:endParaRPr lang="en-US" altLang="ja-JP" sz="800" dirty="0">
              <a:solidFill>
                <a:srgbClr val="FF0000"/>
              </a:solidFill>
              <a:latin typeface="メイリオ" pitchFamily="50" charset="-128"/>
              <a:ea typeface="メイリオ" pitchFamily="50" charset="-128"/>
              <a:cs typeface="メイリオ" pitchFamily="50" charset="-128"/>
            </a:endParaRPr>
          </a:p>
        </p:txBody>
      </p:sp>
      <p:sp>
        <p:nvSpPr>
          <p:cNvPr id="21" name="正方形/長方形 20"/>
          <p:cNvSpPr/>
          <p:nvPr/>
        </p:nvSpPr>
        <p:spPr>
          <a:xfrm>
            <a:off x="1341814" y="3539995"/>
            <a:ext cx="1921242"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600067" y="1844824"/>
            <a:ext cx="3375359" cy="252713"/>
          </a:xfrm>
          <a:prstGeom prst="rect">
            <a:avLst/>
          </a:prstGeom>
          <a:solidFill>
            <a:srgbClr val="FF3300"/>
          </a:solidFill>
          <a:ln w="12700">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72000" rIns="91440" bIns="45720" numCol="1" spcCol="0" rtlCol="0" fromWordArt="0" anchor="ctr" anchorCtr="0" forceAA="0" compatLnSpc="1">
            <a:prstTxWarp prst="textNoShape">
              <a:avLst/>
            </a:prstTxWarp>
            <a:noAutofit/>
          </a:bodyPr>
          <a:lstStyle/>
          <a:p>
            <a:pPr algn="ctr"/>
            <a:r>
              <a:rPr lang="ja-JP" altLang="en-US" sz="1050" b="1" dirty="0">
                <a:solidFill>
                  <a:schemeClr val="bg1"/>
                </a:solidFill>
                <a:latin typeface="メイリオ" pitchFamily="50" charset="-128"/>
                <a:ea typeface="メイリオ" pitchFamily="50" charset="-128"/>
                <a:cs typeface="メイリオ" pitchFamily="50" charset="-128"/>
              </a:rPr>
              <a:t>更新</a:t>
            </a:r>
            <a:r>
              <a:rPr kumimoji="1" lang="ja-JP" altLang="en-US" sz="1050" b="1" dirty="0" smtClean="0">
                <a:solidFill>
                  <a:schemeClr val="bg1"/>
                </a:solidFill>
                <a:latin typeface="メイリオ" pitchFamily="50" charset="-128"/>
                <a:ea typeface="メイリオ" pitchFamily="50" charset="-128"/>
                <a:cs typeface="メイリオ" pitchFamily="50" charset="-128"/>
              </a:rPr>
              <a:t>エラー</a:t>
            </a:r>
            <a:r>
              <a:rPr kumimoji="1" lang="ja-JP" altLang="en-US" sz="1000" b="1" dirty="0" smtClean="0">
                <a:solidFill>
                  <a:schemeClr val="bg1"/>
                </a:solidFill>
                <a:latin typeface="メイリオ" pitchFamily="50" charset="-128"/>
                <a:ea typeface="メイリオ" pitchFamily="50" charset="-128"/>
                <a:cs typeface="メイリオ" pitchFamily="50" charset="-128"/>
              </a:rPr>
              <a:t>　</a:t>
            </a:r>
            <a:r>
              <a:rPr kumimoji="1" lang="ja-JP" altLang="en-US" sz="600" dirty="0" smtClean="0">
                <a:solidFill>
                  <a:schemeClr val="bg1"/>
                </a:solidFill>
                <a:latin typeface="メイリオ" pitchFamily="50" charset="-128"/>
                <a:ea typeface="メイリオ" pitchFamily="50" charset="-128"/>
                <a:cs typeface="メイリオ" pitchFamily="50" charset="-128"/>
              </a:rPr>
              <a:t>何度も失敗する場合はシステム担当へお問い合わせください</a:t>
            </a:r>
          </a:p>
        </p:txBody>
      </p:sp>
      <p:sp>
        <p:nvSpPr>
          <p:cNvPr id="23" name="テキスト ボックス 22"/>
          <p:cNvSpPr txBox="1"/>
          <p:nvPr/>
        </p:nvSpPr>
        <p:spPr>
          <a:xfrm>
            <a:off x="4436605" y="962463"/>
            <a:ext cx="2160240" cy="230832"/>
          </a:xfrm>
          <a:prstGeom prst="rect">
            <a:avLst/>
          </a:prstGeom>
          <a:noFill/>
        </p:spPr>
        <p:txBody>
          <a:bodyPr wrap="square" rtlCol="0">
            <a:spAutoFit/>
          </a:bodyPr>
          <a:lstStyle/>
          <a:p>
            <a:r>
              <a:rPr kumimoji="1"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更新エラー時にのみ</a:t>
            </a:r>
            <a:r>
              <a:rPr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挿入</a:t>
            </a:r>
            <a:r>
              <a:rPr kumimoji="1"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表示</a:t>
            </a:r>
            <a:endParaRPr kumimoji="1" lang="ja-JP" altLang="en-US" sz="9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直線コネクタ 23"/>
          <p:cNvCxnSpPr>
            <a:endCxn id="23" idx="1"/>
          </p:cNvCxnSpPr>
          <p:nvPr/>
        </p:nvCxnSpPr>
        <p:spPr>
          <a:xfrm flipV="1">
            <a:off x="3949841" y="1077879"/>
            <a:ext cx="486764" cy="856709"/>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178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28149" y="1182417"/>
            <a:ext cx="3499946" cy="518309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 name="グループ化 2"/>
          <p:cNvGrpSpPr/>
          <p:nvPr/>
        </p:nvGrpSpPr>
        <p:grpSpPr>
          <a:xfrm>
            <a:off x="612661" y="2794687"/>
            <a:ext cx="3345454" cy="1712824"/>
            <a:chOff x="147841" y="2794687"/>
            <a:chExt cx="3345454" cy="1712824"/>
          </a:xfrm>
        </p:grpSpPr>
        <p:pic>
          <p:nvPicPr>
            <p:cNvPr id="25" name="Picture 2" descr="C:\Users\onion039-pc\Desktop\月曜はじまり・標準色・A4ヨコ_2017.png"/>
            <p:cNvPicPr>
              <a:picLocks noChangeAspect="1" noChangeArrowheads="1"/>
            </p:cNvPicPr>
            <p:nvPr/>
          </p:nvPicPr>
          <p:blipFill rotWithShape="1">
            <a:blip r:embed="rId3">
              <a:extLst>
                <a:ext uri="{28A0092B-C50C-407E-A947-70E740481C1C}">
                  <a14:useLocalDpi xmlns:a14="http://schemas.microsoft.com/office/drawing/2010/main" val="0"/>
                </a:ext>
              </a:extLst>
            </a:blip>
            <a:srcRect t="11634" r="14549"/>
            <a:stretch/>
          </p:blipFill>
          <p:spPr bwMode="auto">
            <a:xfrm>
              <a:off x="614723" y="2794687"/>
              <a:ext cx="2878572" cy="171122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onion039-pc\Desktop\月曜はじまり・標準色・A4ヨコ_2017.png"/>
            <p:cNvPicPr>
              <a:picLocks noChangeAspect="1" noChangeArrowheads="1"/>
            </p:cNvPicPr>
            <p:nvPr/>
          </p:nvPicPr>
          <p:blipFill rotWithShape="1">
            <a:blip r:embed="rId3">
              <a:extLst>
                <a:ext uri="{28A0092B-C50C-407E-A947-70E740481C1C}">
                  <a14:useLocalDpi xmlns:a14="http://schemas.microsoft.com/office/drawing/2010/main" val="0"/>
                </a:ext>
              </a:extLst>
            </a:blip>
            <a:srcRect l="84989" t="11634" r="563"/>
            <a:stretch/>
          </p:blipFill>
          <p:spPr bwMode="auto">
            <a:xfrm>
              <a:off x="147841" y="2796291"/>
              <a:ext cx="486697" cy="171122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32</a:t>
            </a:fld>
            <a:endParaRPr kumimoji="1" lang="ja-JP" altLang="en-US"/>
          </a:p>
        </p:txBody>
      </p:sp>
      <p:pic>
        <p:nvPicPr>
          <p:cNvPr id="6" name="Picture 2" descr="http://hanamigawa-swim.jp/wp-content/themes/hanamigawa/images/low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69068" y="745494"/>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■カレンダー設定</a:t>
            </a:r>
            <a:endParaRPr lang="ja-JP" altLang="en-US" b="1" dirty="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正方形/長方形 75"/>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83" name="Picture 2" descr="http://hanamigawa-swim.jp/wp-content/themes/hanamigawa/images/low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84" name="正方形/長方形 83"/>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602894" y="1504338"/>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カレンダー設定</a:t>
            </a:r>
            <a:endParaRPr lang="en-US" altLang="ja-JP" sz="900" b="1" dirty="0" smtClean="0">
              <a:latin typeface="メイリオ" panose="020B0604030504040204" pitchFamily="50" charset="-128"/>
              <a:ea typeface="メイリオ" panose="020B0604030504040204" pitchFamily="50" charset="-128"/>
            </a:endParaRPr>
          </a:p>
        </p:txBody>
      </p:sp>
      <p:sp>
        <p:nvSpPr>
          <p:cNvPr id="21" name="正方形/長方形 20"/>
          <p:cNvSpPr/>
          <p:nvPr/>
        </p:nvSpPr>
        <p:spPr>
          <a:xfrm>
            <a:off x="1325036" y="6023139"/>
            <a:ext cx="1921242"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600067" y="1844824"/>
            <a:ext cx="3375359" cy="252713"/>
          </a:xfrm>
          <a:prstGeom prst="rect">
            <a:avLst/>
          </a:prstGeom>
          <a:solidFill>
            <a:srgbClr val="FF3300"/>
          </a:solidFill>
          <a:ln w="12700">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72000" rIns="91440" bIns="45720" numCol="1" spcCol="0" rtlCol="0" fromWordArt="0" anchor="ctr" anchorCtr="0" forceAA="0" compatLnSpc="1">
            <a:prstTxWarp prst="textNoShape">
              <a:avLst/>
            </a:prstTxWarp>
            <a:noAutofit/>
          </a:bodyPr>
          <a:lstStyle/>
          <a:p>
            <a:pPr algn="ctr"/>
            <a:r>
              <a:rPr lang="ja-JP" altLang="en-US" sz="1050" b="1" dirty="0">
                <a:solidFill>
                  <a:schemeClr val="bg1"/>
                </a:solidFill>
                <a:latin typeface="メイリオ" pitchFamily="50" charset="-128"/>
                <a:ea typeface="メイリオ" pitchFamily="50" charset="-128"/>
                <a:cs typeface="メイリオ" pitchFamily="50" charset="-128"/>
              </a:rPr>
              <a:t>更新</a:t>
            </a:r>
            <a:r>
              <a:rPr kumimoji="1" lang="ja-JP" altLang="en-US" sz="1050" b="1" dirty="0" smtClean="0">
                <a:solidFill>
                  <a:schemeClr val="bg1"/>
                </a:solidFill>
                <a:latin typeface="メイリオ" pitchFamily="50" charset="-128"/>
                <a:ea typeface="メイリオ" pitchFamily="50" charset="-128"/>
                <a:cs typeface="メイリオ" pitchFamily="50" charset="-128"/>
              </a:rPr>
              <a:t>エラー</a:t>
            </a:r>
            <a:r>
              <a:rPr kumimoji="1" lang="ja-JP" altLang="en-US" sz="1000" b="1" dirty="0" smtClean="0">
                <a:solidFill>
                  <a:schemeClr val="bg1"/>
                </a:solidFill>
                <a:latin typeface="メイリオ" pitchFamily="50" charset="-128"/>
                <a:ea typeface="メイリオ" pitchFamily="50" charset="-128"/>
                <a:cs typeface="メイリオ" pitchFamily="50" charset="-128"/>
              </a:rPr>
              <a:t>　</a:t>
            </a:r>
            <a:r>
              <a:rPr kumimoji="1" lang="ja-JP" altLang="en-US" sz="600" dirty="0" smtClean="0">
                <a:solidFill>
                  <a:schemeClr val="bg1"/>
                </a:solidFill>
                <a:latin typeface="メイリオ" pitchFamily="50" charset="-128"/>
                <a:ea typeface="メイリオ" pitchFamily="50" charset="-128"/>
                <a:cs typeface="メイリオ" pitchFamily="50" charset="-128"/>
              </a:rPr>
              <a:t>何度も失敗する場合はシステム担当へお問い合わせください</a:t>
            </a:r>
          </a:p>
        </p:txBody>
      </p:sp>
      <p:sp>
        <p:nvSpPr>
          <p:cNvPr id="23" name="テキスト ボックス 22"/>
          <p:cNvSpPr txBox="1"/>
          <p:nvPr/>
        </p:nvSpPr>
        <p:spPr>
          <a:xfrm>
            <a:off x="4436605" y="1373524"/>
            <a:ext cx="2160240" cy="230832"/>
          </a:xfrm>
          <a:prstGeom prst="rect">
            <a:avLst/>
          </a:prstGeom>
          <a:noFill/>
        </p:spPr>
        <p:txBody>
          <a:bodyPr wrap="square" rtlCol="0">
            <a:spAutoFit/>
          </a:bodyPr>
          <a:lstStyle/>
          <a:p>
            <a:r>
              <a:rPr kumimoji="1"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更新エラー時にのみ</a:t>
            </a:r>
            <a:r>
              <a:rPr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挿入</a:t>
            </a:r>
            <a:r>
              <a:rPr kumimoji="1" lang="ja-JP" altLang="en-US" sz="9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表示</a:t>
            </a:r>
            <a:endParaRPr kumimoji="1" lang="ja-JP" altLang="en-US" sz="9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直線コネクタ 23"/>
          <p:cNvCxnSpPr>
            <a:endCxn id="23" idx="1"/>
          </p:cNvCxnSpPr>
          <p:nvPr/>
        </p:nvCxnSpPr>
        <p:spPr>
          <a:xfrm flipV="1">
            <a:off x="3860847" y="1488940"/>
            <a:ext cx="575758" cy="48224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6" name="正方形/長方形 25"/>
          <p:cNvSpPr/>
          <p:nvPr/>
        </p:nvSpPr>
        <p:spPr>
          <a:xfrm>
            <a:off x="656597" y="3727319"/>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790118" y="2232498"/>
            <a:ext cx="947695" cy="261610"/>
          </a:xfrm>
          <a:prstGeom prst="rect">
            <a:avLst/>
          </a:prstGeom>
          <a:noFill/>
        </p:spPr>
        <p:txBody>
          <a:bodyPr wrap="none" rtlCol="0">
            <a:spAutoFit/>
          </a:bodyPr>
          <a:lstStyle/>
          <a:p>
            <a:r>
              <a:rPr kumimoji="1" lang="en-US" altLang="ja-JP" sz="1100" b="1" dirty="0" smtClean="0">
                <a:latin typeface="メイリオ" panose="020B0604030504040204" pitchFamily="50" charset="-128"/>
                <a:ea typeface="メイリオ" panose="020B0604030504040204" pitchFamily="50" charset="-128"/>
              </a:rPr>
              <a:t>2017</a:t>
            </a:r>
            <a:r>
              <a:rPr kumimoji="1" lang="ja-JP" altLang="en-US" sz="1100" b="1" dirty="0" smtClean="0">
                <a:latin typeface="メイリオ" panose="020B0604030504040204" pitchFamily="50" charset="-128"/>
                <a:ea typeface="メイリオ" panose="020B0604030504040204" pitchFamily="50" charset="-128"/>
              </a:rPr>
              <a:t>年</a:t>
            </a:r>
            <a:r>
              <a:rPr kumimoji="1" lang="en-US" altLang="ja-JP" sz="1100" b="1" dirty="0" smtClean="0">
                <a:latin typeface="メイリオ" panose="020B0604030504040204" pitchFamily="50" charset="-128"/>
                <a:ea typeface="メイリオ" panose="020B0604030504040204" pitchFamily="50" charset="-128"/>
              </a:rPr>
              <a:t>9</a:t>
            </a:r>
            <a:r>
              <a:rPr kumimoji="1" lang="ja-JP" altLang="en-US" sz="1100" b="1" dirty="0" smtClean="0">
                <a:latin typeface="メイリオ" panose="020B0604030504040204" pitchFamily="50" charset="-128"/>
                <a:ea typeface="メイリオ" panose="020B0604030504040204" pitchFamily="50" charset="-128"/>
              </a:rPr>
              <a:t>月</a:t>
            </a:r>
            <a:endParaRPr kumimoji="1" lang="ja-JP" altLang="en-US" sz="1100" b="1" dirty="0">
              <a:latin typeface="メイリオ" panose="020B0604030504040204" pitchFamily="50" charset="-128"/>
              <a:ea typeface="メイリオ" panose="020B0604030504040204" pitchFamily="50" charset="-128"/>
            </a:endParaRPr>
          </a:p>
        </p:txBody>
      </p:sp>
      <p:sp>
        <p:nvSpPr>
          <p:cNvPr id="35" name="右矢印 34"/>
          <p:cNvSpPr/>
          <p:nvPr/>
        </p:nvSpPr>
        <p:spPr>
          <a:xfrm>
            <a:off x="3794644" y="2187965"/>
            <a:ext cx="169123" cy="268575"/>
          </a:xfrm>
          <a:prstGeom prst="rightArrow">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右矢印 35"/>
          <p:cNvSpPr/>
          <p:nvPr/>
        </p:nvSpPr>
        <p:spPr>
          <a:xfrm rot="10800000">
            <a:off x="623489" y="2198791"/>
            <a:ext cx="169123" cy="268575"/>
          </a:xfrm>
          <a:prstGeom prst="rightArrow">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正方形/長方形 36"/>
          <p:cNvSpPr/>
          <p:nvPr/>
        </p:nvSpPr>
        <p:spPr>
          <a:xfrm>
            <a:off x="3383778" y="2219372"/>
            <a:ext cx="486030" cy="246221"/>
          </a:xfrm>
          <a:prstGeom prst="rect">
            <a:avLst/>
          </a:prstGeom>
        </p:spPr>
        <p:txBody>
          <a:bodyPr wrap="none">
            <a:spAutoFit/>
          </a:bodyPr>
          <a:lstStyle/>
          <a:p>
            <a:r>
              <a:rPr lang="en-US" altLang="ja-JP" sz="1000" u="sng" dirty="0" smtClean="0">
                <a:solidFill>
                  <a:schemeClr val="tx2"/>
                </a:solidFill>
                <a:latin typeface="メイリオ" panose="020B0604030504040204" pitchFamily="50" charset="-128"/>
                <a:ea typeface="メイリオ" panose="020B0604030504040204" pitchFamily="50" charset="-128"/>
              </a:rPr>
              <a:t>10</a:t>
            </a:r>
            <a:r>
              <a:rPr lang="ja-JP" altLang="en-US" sz="1000" u="sng" dirty="0" smtClean="0">
                <a:solidFill>
                  <a:schemeClr val="tx2"/>
                </a:solidFill>
                <a:latin typeface="メイリオ" panose="020B0604030504040204" pitchFamily="50" charset="-128"/>
                <a:ea typeface="メイリオ" panose="020B0604030504040204" pitchFamily="50" charset="-128"/>
              </a:rPr>
              <a:t>月</a:t>
            </a:r>
            <a:endParaRPr lang="ja-JP" altLang="en-US" sz="1000" u="sng" dirty="0">
              <a:solidFill>
                <a:schemeClr val="tx2"/>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760965" y="2229411"/>
            <a:ext cx="393056" cy="246221"/>
          </a:xfrm>
          <a:prstGeom prst="rect">
            <a:avLst/>
          </a:prstGeom>
        </p:spPr>
        <p:txBody>
          <a:bodyPr wrap="none">
            <a:spAutoFit/>
          </a:bodyPr>
          <a:lstStyle/>
          <a:p>
            <a:r>
              <a:rPr lang="en-US" altLang="ja-JP" sz="1000" u="sng" dirty="0" smtClean="0">
                <a:solidFill>
                  <a:schemeClr val="tx2"/>
                </a:solidFill>
                <a:latin typeface="メイリオ" panose="020B0604030504040204" pitchFamily="50" charset="-128"/>
                <a:ea typeface="メイリオ" panose="020B0604030504040204" pitchFamily="50" charset="-128"/>
              </a:rPr>
              <a:t>8</a:t>
            </a:r>
            <a:r>
              <a:rPr lang="ja-JP" altLang="en-US" sz="1000" u="sng" dirty="0" smtClean="0">
                <a:solidFill>
                  <a:schemeClr val="tx2"/>
                </a:solidFill>
                <a:latin typeface="メイリオ" panose="020B0604030504040204" pitchFamily="50" charset="-128"/>
                <a:ea typeface="メイリオ" panose="020B0604030504040204" pitchFamily="50" charset="-128"/>
              </a:rPr>
              <a:t>月</a:t>
            </a:r>
            <a:endParaRPr lang="ja-JP" altLang="en-US" sz="1000" u="sng" dirty="0">
              <a:solidFill>
                <a:schemeClr val="tx2"/>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19221" y="2977313"/>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1219221" y="3296019"/>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55" name="正方形/長方形 54"/>
          <p:cNvSpPr/>
          <p:nvPr/>
        </p:nvSpPr>
        <p:spPr>
          <a:xfrm>
            <a:off x="1219221" y="3606219"/>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56" name="正方形/長方形 55"/>
          <p:cNvSpPr/>
          <p:nvPr/>
        </p:nvSpPr>
        <p:spPr>
          <a:xfrm>
            <a:off x="1218828" y="3915372"/>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57" name="正方形/長方形 56"/>
          <p:cNvSpPr/>
          <p:nvPr/>
        </p:nvSpPr>
        <p:spPr>
          <a:xfrm>
            <a:off x="1219221" y="4227680"/>
            <a:ext cx="337311" cy="245632"/>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66" name="正方形/長方形 65"/>
          <p:cNvSpPr/>
          <p:nvPr/>
        </p:nvSpPr>
        <p:spPr>
          <a:xfrm>
            <a:off x="1614984" y="3723169"/>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67" name="正方形/長方形 66"/>
          <p:cNvSpPr/>
          <p:nvPr/>
        </p:nvSpPr>
        <p:spPr>
          <a:xfrm>
            <a:off x="2095939" y="3720328"/>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68" name="正方形/長方形 67"/>
          <p:cNvSpPr/>
          <p:nvPr/>
        </p:nvSpPr>
        <p:spPr>
          <a:xfrm>
            <a:off x="2572728" y="3716178"/>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69" name="正方形/長方形 68"/>
          <p:cNvSpPr/>
          <p:nvPr/>
        </p:nvSpPr>
        <p:spPr>
          <a:xfrm>
            <a:off x="3045294" y="3721726"/>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70" name="正方形/長方形 69"/>
          <p:cNvSpPr/>
          <p:nvPr/>
        </p:nvSpPr>
        <p:spPr>
          <a:xfrm>
            <a:off x="3522083" y="3717576"/>
            <a:ext cx="405380" cy="139772"/>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71" name="正方形/長方形 70"/>
          <p:cNvSpPr/>
          <p:nvPr/>
        </p:nvSpPr>
        <p:spPr>
          <a:xfrm>
            <a:off x="2324865" y="2512603"/>
            <a:ext cx="478200" cy="239636"/>
          </a:xfrm>
          <a:prstGeom prst="rect">
            <a:avLst/>
          </a:prstGeom>
          <a:solidFill>
            <a:schemeClr val="accent4">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500" b="1" dirty="0" smtClean="0">
                <a:latin typeface="メイリオ" panose="020B0604030504040204" pitchFamily="50" charset="-128"/>
                <a:ea typeface="メイリオ" panose="020B0604030504040204" pitchFamily="50" charset="-128"/>
              </a:rPr>
              <a:t>テスト</a:t>
            </a:r>
            <a:endParaRPr kumimoji="1" lang="ja-JP" altLang="en-US" sz="500" b="1"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1726779" y="2506607"/>
            <a:ext cx="473789" cy="245632"/>
          </a:xfrm>
          <a:prstGeom prst="rect">
            <a:avLst/>
          </a:prstGeom>
          <a:solidFill>
            <a:schemeClr val="bg1">
              <a:lumMod val="75000"/>
            </a:schemeClr>
          </a:solidFill>
          <a:ln w="19050">
            <a:solidFill>
              <a:schemeClr val="tx1">
                <a:lumMod val="65000"/>
                <a:lumOff val="35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休館</a:t>
            </a:r>
            <a:endParaRPr kumimoji="1" lang="ja-JP" altLang="en-US" sz="600" b="1" dirty="0">
              <a:latin typeface="メイリオ" panose="020B0604030504040204" pitchFamily="50" charset="-128"/>
              <a:ea typeface="メイリオ" panose="020B0604030504040204" pitchFamily="50" charset="-128"/>
            </a:endParaRPr>
          </a:p>
        </p:txBody>
      </p:sp>
      <p:sp>
        <p:nvSpPr>
          <p:cNvPr id="74" name="正方形/長方形 73"/>
          <p:cNvSpPr/>
          <p:nvPr/>
        </p:nvSpPr>
        <p:spPr>
          <a:xfrm>
            <a:off x="596541" y="4651608"/>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振替不可日の設定</a:t>
            </a:r>
            <a:endParaRPr lang="en-US" altLang="ja-JP" sz="900" b="1" dirty="0" smtClean="0">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4192205" y="2524637"/>
            <a:ext cx="3380536" cy="1223412"/>
          </a:xfrm>
          <a:prstGeom prst="rect">
            <a:avLst/>
          </a:prstGeom>
          <a:noFill/>
        </p:spPr>
        <p:txBody>
          <a:bodyPr wrap="square" rtlCol="0">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・休館日</a:t>
            </a:r>
            <a:endParaRPr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・テスト日</a:t>
            </a:r>
            <a:endParaRPr kumimoji="1"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について</a:t>
            </a:r>
            <a:r>
              <a:rPr kumimoji="1"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、カレンダーをクリックして設定します。</a:t>
            </a:r>
            <a:endParaRPr kumimoji="1"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（もう一度クリックすると解除）</a:t>
            </a:r>
            <a:endParaRPr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月曜日は初期状態で休館扱い</a:t>
            </a:r>
            <a:endParaRPr kumimoji="1" lang="ja-JP" altLang="en-US"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629432" y="4992907"/>
            <a:ext cx="2958905" cy="208267"/>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1</a:t>
            </a:r>
            <a:r>
              <a:rPr lang="ja-JP" altLang="en-US" sz="800" dirty="0" smtClean="0">
                <a:solidFill>
                  <a:schemeClr val="tx1"/>
                </a:solidFill>
                <a:latin typeface="メイリオ" panose="020B0604030504040204" pitchFamily="50" charset="-128"/>
                <a:ea typeface="メイリオ" panose="020B0604030504040204" pitchFamily="50" charset="-128"/>
              </a:rPr>
              <a:t>日 　　　　</a:t>
            </a:r>
            <a:r>
              <a:rPr kumimoji="1" lang="ja-JP" altLang="en-US" sz="800" dirty="0" smtClean="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701143" y="5000398"/>
            <a:ext cx="231615" cy="20217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628544" y="5267616"/>
            <a:ext cx="2958905" cy="208267"/>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20</a:t>
            </a:r>
            <a:r>
              <a:rPr lang="ja-JP" altLang="en-US" sz="800" dirty="0" smtClean="0">
                <a:solidFill>
                  <a:schemeClr val="tx1"/>
                </a:solidFill>
                <a:latin typeface="メイリオ" panose="020B0604030504040204" pitchFamily="50" charset="-128"/>
                <a:ea typeface="メイリオ" panose="020B0604030504040204" pitchFamily="50" charset="-128"/>
              </a:rPr>
              <a:t>日　　　　 </a:t>
            </a:r>
            <a:r>
              <a:rPr kumimoji="1" lang="ja-JP" altLang="en-US" sz="800" dirty="0" smtClean="0">
                <a:solidFill>
                  <a:schemeClr val="tx1"/>
                </a:solidFill>
                <a:latin typeface="メイリオ" panose="020B0604030504040204" pitchFamily="50" charset="-128"/>
                <a:ea typeface="メイリオ" panose="020B0604030504040204" pitchFamily="50" charset="-128"/>
              </a:rPr>
              <a:t>▼</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700255" y="5275107"/>
            <a:ext cx="231615" cy="20217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1957454" y="5563142"/>
            <a:ext cx="638456" cy="24203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設定追加</a:t>
            </a:r>
            <a:endParaRPr kumimoji="1" lang="en-US" altLang="ja-JP" sz="700" dirty="0" smtClean="0">
              <a:solidFill>
                <a:schemeClr val="tx1"/>
              </a:solidFill>
              <a:latin typeface="メイリオ" panose="020B0604030504040204" pitchFamily="50" charset="-128"/>
              <a:ea typeface="メイリオ" panose="020B0604030504040204" pitchFamily="50" charset="-128"/>
            </a:endParaRPr>
          </a:p>
        </p:txBody>
      </p:sp>
      <p:sp>
        <p:nvSpPr>
          <p:cNvPr id="92" name="テキスト ボックス 91"/>
          <p:cNvSpPr txBox="1"/>
          <p:nvPr/>
        </p:nvSpPr>
        <p:spPr>
          <a:xfrm>
            <a:off x="4234150" y="4867546"/>
            <a:ext cx="2442547" cy="253916"/>
          </a:xfrm>
          <a:prstGeom prst="rect">
            <a:avLst/>
          </a:prstGeom>
          <a:noFill/>
        </p:spPr>
        <p:txBody>
          <a:bodyPr wrap="square" rtlCol="0">
            <a:spAutoFit/>
          </a:bodyPr>
          <a:lstStyle/>
          <a:p>
            <a:r>
              <a:rPr kumimoji="1"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イレギュラーな振替不可日の設定</a:t>
            </a:r>
            <a:endParaRPr kumimoji="1" lang="ja-JP" altLang="en-US"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3" name="直線矢印コネクタ 92"/>
          <p:cNvCxnSpPr/>
          <p:nvPr/>
        </p:nvCxnSpPr>
        <p:spPr>
          <a:xfrm>
            <a:off x="2491784" y="5675772"/>
            <a:ext cx="1840467" cy="54479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4" name="テキスト ボックス 93"/>
          <p:cNvSpPr txBox="1"/>
          <p:nvPr/>
        </p:nvSpPr>
        <p:spPr>
          <a:xfrm>
            <a:off x="4332251" y="6089764"/>
            <a:ext cx="1313540" cy="261610"/>
          </a:xfrm>
          <a:prstGeom prst="rect">
            <a:avLst/>
          </a:prstGeom>
          <a:noFill/>
        </p:spPr>
        <p:txBody>
          <a:bodyPr wrap="square" rtlCol="0">
            <a:spAutoFit/>
          </a:bodyPr>
          <a:lstStyle/>
          <a:p>
            <a:r>
              <a:rPr lang="ja-JP" altLang="en-US" sz="1100" dirty="0" smtClean="0">
                <a:solidFill>
                  <a:srgbClr val="FF0000"/>
                </a:solidFill>
                <a:latin typeface="メイリオ" panose="020B0604030504040204" pitchFamily="50" charset="-128"/>
                <a:ea typeface="メイリオ" panose="020B0604030504040204" pitchFamily="50" charset="-128"/>
              </a:rPr>
              <a:t>入力項目追加</a:t>
            </a:r>
            <a:endParaRPr lang="en-US" altLang="ja-JP" sz="1100" dirty="0" smtClean="0">
              <a:solidFill>
                <a:srgbClr val="FF0000"/>
              </a:solidFill>
              <a:latin typeface="メイリオ" panose="020B0604030504040204" pitchFamily="50" charset="-128"/>
              <a:ea typeface="メイリオ" panose="020B0604030504040204" pitchFamily="50" charset="-128"/>
            </a:endParaRPr>
          </a:p>
        </p:txBody>
      </p:sp>
      <p:sp>
        <p:nvSpPr>
          <p:cNvPr id="95" name="テキスト ボックス 94"/>
          <p:cNvSpPr txBox="1"/>
          <p:nvPr/>
        </p:nvSpPr>
        <p:spPr>
          <a:xfrm>
            <a:off x="4134600" y="745494"/>
            <a:ext cx="4757730" cy="253916"/>
          </a:xfrm>
          <a:prstGeom prst="rect">
            <a:avLst/>
          </a:prstGeom>
          <a:noFill/>
        </p:spPr>
        <p:txBody>
          <a:bodyPr wrap="square" rtlCol="0">
            <a:spAutoFit/>
          </a:bodyPr>
          <a:lstStyle/>
          <a:p>
            <a:r>
              <a:rPr kumimoji="1"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会員マイページの振替申請画面のカレンダー表示に関わる設定です。</a:t>
            </a:r>
            <a:endParaRPr kumimoji="1" lang="ja-JP" altLang="en-US"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6676697" y="4472615"/>
            <a:ext cx="780393" cy="164923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36000" tIns="36000" rIns="0" bIns="0" numCol="1" spcCol="0" rtlCol="0" fromWordArt="0" anchor="t" anchorCtr="0" forceAA="0" compatLnSpc="1">
            <a:prstTxWarp prst="textNoShape">
              <a:avLst/>
            </a:prstTxWarp>
            <a:noAutofit/>
          </a:bodyPr>
          <a:lstStyle/>
          <a:p>
            <a:r>
              <a:rPr lang="en-US" altLang="ja-JP" sz="800" dirty="0">
                <a:solidFill>
                  <a:schemeClr val="tx1"/>
                </a:solidFill>
                <a:latin typeface="メイリオ" panose="020B0604030504040204" pitchFamily="50" charset="-128"/>
                <a:ea typeface="メイリオ" panose="020B0604030504040204" pitchFamily="50" charset="-128"/>
              </a:rPr>
              <a:t>1</a:t>
            </a:r>
            <a:r>
              <a:rPr lang="ja-JP" altLang="en-US" sz="800" dirty="0" smtClean="0">
                <a:solidFill>
                  <a:schemeClr val="tx1"/>
                </a:solidFill>
                <a:latin typeface="メイリオ" panose="020B0604030504040204" pitchFamily="50" charset="-128"/>
                <a:ea typeface="メイリオ" panose="020B0604030504040204" pitchFamily="50" charset="-128"/>
              </a:rPr>
              <a:t>日 　　　</a:t>
            </a:r>
            <a:r>
              <a:rPr kumimoji="1" lang="ja-JP" altLang="en-US" sz="800" dirty="0" smtClean="0">
                <a:solidFill>
                  <a:schemeClr val="tx1"/>
                </a:solidFill>
                <a:latin typeface="メイリオ" panose="020B0604030504040204" pitchFamily="50" charset="-128"/>
                <a:ea typeface="メイリオ" panose="020B0604030504040204" pitchFamily="50" charset="-128"/>
              </a:rPr>
              <a:t>▼</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en-US" altLang="ja-JP" sz="800" dirty="0" smtClean="0">
                <a:solidFill>
                  <a:schemeClr val="tx1"/>
                </a:solidFill>
                <a:latin typeface="メイリオ" panose="020B0604030504040204" pitchFamily="50" charset="-128"/>
                <a:ea typeface="メイリオ" panose="020B0604030504040204" pitchFamily="50" charset="-128"/>
              </a:rPr>
              <a:t>2</a:t>
            </a:r>
            <a:r>
              <a:rPr kumimoji="1" lang="ja-JP" altLang="en-US" sz="800" dirty="0" smtClean="0">
                <a:solidFill>
                  <a:schemeClr val="tx1"/>
                </a:solidFill>
                <a:latin typeface="メイリオ" panose="020B0604030504040204" pitchFamily="50" charset="-128"/>
                <a:ea typeface="メイリオ" panose="020B0604030504040204" pitchFamily="50" charset="-128"/>
              </a:rPr>
              <a:t>日</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lang="ja-JP" altLang="en-US" sz="800" dirty="0" smtClean="0">
                <a:solidFill>
                  <a:schemeClr val="tx1"/>
                </a:solidFill>
                <a:latin typeface="メイリオ" panose="020B0604030504040204" pitchFamily="50" charset="-128"/>
                <a:ea typeface="メイリオ" panose="020B0604030504040204" pitchFamily="50" charset="-128"/>
              </a:rPr>
              <a:t>・</a:t>
            </a:r>
            <a:endParaRPr lang="en-US" altLang="ja-JP" sz="800" dirty="0" smtClean="0">
              <a:solidFill>
                <a:schemeClr val="tx1"/>
              </a:solidFill>
              <a:latin typeface="メイリオ" panose="020B0604030504040204" pitchFamily="50" charset="-128"/>
              <a:ea typeface="メイリオ" panose="020B0604030504040204" pitchFamily="50" charset="-128"/>
            </a:endParaRPr>
          </a:p>
          <a:p>
            <a:r>
              <a:rPr lang="ja-JP" altLang="en-US" sz="800" dirty="0" smtClean="0">
                <a:solidFill>
                  <a:schemeClr val="tx1"/>
                </a:solidFill>
                <a:latin typeface="メイリオ" panose="020B0604030504040204" pitchFamily="50" charset="-128"/>
                <a:ea typeface="メイリオ" panose="020B0604030504040204" pitchFamily="50" charset="-128"/>
              </a:rPr>
              <a:t>・</a:t>
            </a:r>
            <a:endParaRPr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ja-JP" altLang="en-US" sz="800" dirty="0" smtClean="0">
                <a:solidFill>
                  <a:schemeClr val="tx1"/>
                </a:solidFill>
                <a:latin typeface="メイリオ" panose="020B0604030504040204" pitchFamily="50" charset="-128"/>
                <a:ea typeface="メイリオ" panose="020B0604030504040204" pitchFamily="50" charset="-128"/>
              </a:rPr>
              <a:t>・</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lang="en-US" altLang="ja-JP" sz="800" dirty="0" smtClean="0">
                <a:solidFill>
                  <a:schemeClr val="tx1"/>
                </a:solidFill>
                <a:latin typeface="メイリオ" panose="020B0604030504040204" pitchFamily="50" charset="-128"/>
                <a:ea typeface="メイリオ" panose="020B0604030504040204" pitchFamily="50" charset="-128"/>
              </a:rPr>
              <a:t>30</a:t>
            </a:r>
            <a:r>
              <a:rPr lang="ja-JP" altLang="en-US" sz="800" dirty="0" smtClean="0">
                <a:solidFill>
                  <a:schemeClr val="tx1"/>
                </a:solidFill>
                <a:latin typeface="メイリオ" panose="020B0604030504040204" pitchFamily="50" charset="-128"/>
                <a:ea typeface="メイリオ" panose="020B0604030504040204" pitchFamily="50" charset="-128"/>
              </a:rPr>
              <a:t>日</a:t>
            </a:r>
            <a:endParaRPr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en-US" altLang="ja-JP" sz="800" dirty="0" smtClean="0">
                <a:solidFill>
                  <a:schemeClr val="tx1"/>
                </a:solidFill>
                <a:latin typeface="メイリオ" panose="020B0604030504040204" pitchFamily="50" charset="-128"/>
                <a:ea typeface="メイリオ" panose="020B0604030504040204" pitchFamily="50" charset="-128"/>
              </a:rPr>
              <a:t>31</a:t>
            </a:r>
            <a:r>
              <a:rPr kumimoji="1" lang="ja-JP" altLang="en-US" sz="800" dirty="0" smtClean="0">
                <a:solidFill>
                  <a:schemeClr val="tx1"/>
                </a:solidFill>
                <a:latin typeface="メイリオ" panose="020B0604030504040204" pitchFamily="50" charset="-128"/>
                <a:ea typeface="メイリオ" panose="020B0604030504040204" pitchFamily="50" charset="-128"/>
              </a:rPr>
              <a:t>日</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ja-JP" altLang="en-US" sz="800" dirty="0" smtClean="0">
                <a:solidFill>
                  <a:schemeClr val="tx1"/>
                </a:solidFill>
                <a:latin typeface="メイリオ" panose="020B0604030504040204" pitchFamily="50" charset="-128"/>
                <a:ea typeface="メイリオ" panose="020B0604030504040204" pitchFamily="50" charset="-128"/>
              </a:rPr>
              <a:t>毎週火曜日</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lang="ja-JP" altLang="en-US" sz="800" dirty="0" smtClean="0">
                <a:solidFill>
                  <a:schemeClr val="tx1"/>
                </a:solidFill>
                <a:latin typeface="メイリオ" panose="020B0604030504040204" pitchFamily="50" charset="-128"/>
                <a:ea typeface="メイリオ" panose="020B0604030504040204" pitchFamily="50" charset="-128"/>
              </a:rPr>
              <a:t>毎週水曜日</a:t>
            </a:r>
            <a:endParaRPr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ja-JP" altLang="en-US" sz="800" dirty="0" smtClean="0">
                <a:solidFill>
                  <a:schemeClr val="tx1"/>
                </a:solidFill>
                <a:latin typeface="メイリオ" panose="020B0604030504040204" pitchFamily="50" charset="-128"/>
                <a:ea typeface="メイリオ" panose="020B0604030504040204" pitchFamily="50" charset="-128"/>
              </a:rPr>
              <a:t>毎週木曜日</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lang="ja-JP" altLang="en-US" sz="800" dirty="0" smtClean="0">
                <a:solidFill>
                  <a:schemeClr val="tx1"/>
                </a:solidFill>
                <a:latin typeface="メイリオ" panose="020B0604030504040204" pitchFamily="50" charset="-128"/>
                <a:ea typeface="メイリオ" panose="020B0604030504040204" pitchFamily="50" charset="-128"/>
              </a:rPr>
              <a:t>毎週金曜日</a:t>
            </a:r>
            <a:endParaRPr lang="en-US" altLang="ja-JP" sz="800" dirty="0" smtClean="0">
              <a:solidFill>
                <a:schemeClr val="tx1"/>
              </a:solidFill>
              <a:latin typeface="メイリオ" panose="020B0604030504040204" pitchFamily="50" charset="-128"/>
              <a:ea typeface="メイリオ" panose="020B0604030504040204" pitchFamily="50" charset="-128"/>
            </a:endParaRPr>
          </a:p>
          <a:p>
            <a:r>
              <a:rPr kumimoji="1" lang="ja-JP" altLang="en-US" sz="800" dirty="0" smtClean="0">
                <a:solidFill>
                  <a:schemeClr val="tx1"/>
                </a:solidFill>
                <a:latin typeface="メイリオ" panose="020B0604030504040204" pitchFamily="50" charset="-128"/>
                <a:ea typeface="メイリオ" panose="020B0604030504040204" pitchFamily="50" charset="-128"/>
              </a:rPr>
              <a:t>毎週土曜日</a:t>
            </a:r>
            <a:endParaRPr kumimoji="1" lang="en-US" altLang="ja-JP" sz="800" dirty="0" smtClean="0">
              <a:solidFill>
                <a:schemeClr val="tx1"/>
              </a:solidFill>
              <a:latin typeface="メイリオ" panose="020B0604030504040204" pitchFamily="50" charset="-128"/>
              <a:ea typeface="メイリオ" panose="020B0604030504040204" pitchFamily="50" charset="-128"/>
            </a:endParaRPr>
          </a:p>
          <a:p>
            <a:r>
              <a:rPr lang="ja-JP" altLang="en-US" sz="800" dirty="0" smtClean="0">
                <a:solidFill>
                  <a:schemeClr val="tx1"/>
                </a:solidFill>
                <a:latin typeface="メイリオ" panose="020B0604030504040204" pitchFamily="50" charset="-128"/>
                <a:ea typeface="メイリオ" panose="020B0604030504040204" pitchFamily="50" charset="-128"/>
              </a:rPr>
              <a:t>毎週日曜日</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9" name="テキスト ボックス 58"/>
          <p:cNvSpPr txBox="1"/>
          <p:nvPr/>
        </p:nvSpPr>
        <p:spPr>
          <a:xfrm>
            <a:off x="6603658" y="4026467"/>
            <a:ext cx="2442547" cy="415498"/>
          </a:xfrm>
          <a:prstGeom prst="rect">
            <a:avLst/>
          </a:prstGeom>
          <a:noFill/>
        </p:spPr>
        <p:txBody>
          <a:bodyPr wrap="square" rtlCol="0">
            <a:spAutoFit/>
          </a:bodyPr>
          <a:lstStyle/>
          <a:p>
            <a:r>
              <a:rPr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日付の設定プルダウンには</a:t>
            </a:r>
            <a:endParaRPr lang="en-US" altLang="ja-JP"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毎</a:t>
            </a:r>
            <a:r>
              <a:rPr kumimoji="1" lang="ja-JP" altLang="en-US" sz="105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曜日を設ける。</a:t>
            </a:r>
            <a:endParaRPr kumimoji="1" lang="ja-JP" altLang="en-US" sz="105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5" name="直線矢印コネクタ 64"/>
          <p:cNvCxnSpPr/>
          <p:nvPr/>
        </p:nvCxnSpPr>
        <p:spPr>
          <a:xfrm>
            <a:off x="3441747" y="5364124"/>
            <a:ext cx="1245663" cy="32003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3" name="テキスト ボックス 72"/>
          <p:cNvSpPr txBox="1"/>
          <p:nvPr/>
        </p:nvSpPr>
        <p:spPr>
          <a:xfrm>
            <a:off x="4687410" y="5569342"/>
            <a:ext cx="1313540" cy="261610"/>
          </a:xfrm>
          <a:prstGeom prst="rect">
            <a:avLst/>
          </a:prstGeom>
          <a:noFill/>
        </p:spPr>
        <p:txBody>
          <a:bodyPr wrap="square" rtlCol="0">
            <a:spAutoFit/>
          </a:bodyPr>
          <a:lstStyle/>
          <a:p>
            <a:r>
              <a:rPr lang="ja-JP" altLang="en-US" sz="1100" dirty="0" smtClean="0">
                <a:solidFill>
                  <a:srgbClr val="FF0000"/>
                </a:solidFill>
                <a:latin typeface="メイリオ" panose="020B0604030504040204" pitchFamily="50" charset="-128"/>
                <a:ea typeface="メイリオ" panose="020B0604030504040204" pitchFamily="50" charset="-128"/>
              </a:rPr>
              <a:t>理由自由文入力</a:t>
            </a:r>
            <a:endParaRPr lang="en-US" altLang="ja-JP" sz="1100" dirty="0" smtClean="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03440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59977" y="848867"/>
            <a:ext cx="3499946" cy="238240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33</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133670" y="545129"/>
            <a:ext cx="1261884"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マスター設定</a:t>
            </a:r>
            <a:endParaRPr lang="en-US" altLang="ja-JP" sz="1400" b="1" dirty="0" smtClean="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正方形/長方形 75"/>
          <p:cNvSpPr/>
          <p:nvPr/>
        </p:nvSpPr>
        <p:spPr>
          <a:xfrm>
            <a:off x="263767" y="8451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8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09" y="8604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84" name="正方形/長方形 83"/>
          <p:cNvSpPr/>
          <p:nvPr/>
        </p:nvSpPr>
        <p:spPr>
          <a:xfrm>
            <a:off x="697506" y="8743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933078" y="8942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438873" y="8699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3244422" y="2268482"/>
            <a:ext cx="452882"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3244422" y="2431464"/>
            <a:ext cx="452882"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3250772" y="2602913"/>
            <a:ext cx="452882" cy="8671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graphicFrame>
        <p:nvGraphicFramePr>
          <p:cNvPr id="43" name="表 42"/>
          <p:cNvGraphicFramePr>
            <a:graphicFrameLocks noGrp="1"/>
          </p:cNvGraphicFramePr>
          <p:nvPr>
            <p:extLst>
              <p:ext uri="{D42A27DB-BD31-4B8C-83A1-F6EECF244321}">
                <p14:modId xmlns:p14="http://schemas.microsoft.com/office/powerpoint/2010/main" val="754324867"/>
              </p:ext>
            </p:extLst>
          </p:nvPr>
        </p:nvGraphicFramePr>
        <p:xfrm>
          <a:off x="6029141" y="2760869"/>
          <a:ext cx="2953114" cy="908640"/>
        </p:xfrm>
        <a:graphic>
          <a:graphicData uri="http://schemas.openxmlformats.org/drawingml/2006/table">
            <a:tbl>
              <a:tblPr firstRow="1" bandRow="1">
                <a:tableStyleId>{5940675A-B579-460E-94D1-54222C63F5DA}</a:tableStyleId>
              </a:tblPr>
              <a:tblGrid>
                <a:gridCol w="363223"/>
                <a:gridCol w="599039"/>
                <a:gridCol w="427823"/>
                <a:gridCol w="364441"/>
                <a:gridCol w="364441"/>
                <a:gridCol w="530818"/>
                <a:gridCol w="303329"/>
              </a:tblGrid>
              <a:tr h="121253">
                <a:tc>
                  <a:txBody>
                    <a:bodyPr/>
                    <a:lstStyle/>
                    <a:p>
                      <a:pPr algn="ctr"/>
                      <a:r>
                        <a:rPr kumimoji="1" lang="ja-JP" altLang="en-US" sz="600" dirty="0" smtClean="0">
                          <a:latin typeface="メイリオ" panose="020B0604030504040204" pitchFamily="50" charset="-128"/>
                          <a:ea typeface="メイリオ" panose="020B0604030504040204" pitchFamily="50" charset="-128"/>
                        </a:rPr>
                        <a:t>クラスコード</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クラス名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級管理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授業曜日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定員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バス利用</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有効</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BA1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a:t>
                      </a:r>
                      <a:r>
                        <a:rPr kumimoji="1" lang="ja-JP" altLang="en-US" sz="600" dirty="0" smtClean="0">
                          <a:latin typeface="メイリオ" panose="020B0604030504040204" pitchFamily="50" charset="-128"/>
                          <a:ea typeface="メイリオ" panose="020B0604030504040204" pitchFamily="50" charset="-128"/>
                        </a:rPr>
                        <a:t>火　</a:t>
                      </a:r>
                      <a:r>
                        <a:rPr kumimoji="1" lang="en-US" altLang="ja-JP" sz="600" dirty="0" smtClean="0">
                          <a:latin typeface="メイリオ" panose="020B0604030504040204" pitchFamily="50" charset="-128"/>
                          <a:ea typeface="メイリオ" panose="020B0604030504040204" pitchFamily="50" charset="-128"/>
                        </a:rPr>
                        <a:t>13:30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火</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BA4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BA</a:t>
                      </a:r>
                      <a:r>
                        <a:rPr kumimoji="1" lang="ja-JP" altLang="en-US" sz="600" dirty="0" smtClean="0">
                          <a:latin typeface="メイリオ" panose="020B0604030504040204" pitchFamily="50" charset="-128"/>
                          <a:ea typeface="メイリオ" panose="020B0604030504040204" pitchFamily="50" charset="-128"/>
                        </a:rPr>
                        <a:t>金　</a:t>
                      </a:r>
                      <a:r>
                        <a:rPr kumimoji="1" lang="en-US" altLang="ja-JP" sz="600" dirty="0" smtClean="0">
                          <a:latin typeface="メイリオ" panose="020B0604030504040204" pitchFamily="50" charset="-128"/>
                          <a:ea typeface="メイリオ" panose="020B0604030504040204" pitchFamily="50" charset="-128"/>
                        </a:rPr>
                        <a:t>13:30</a:t>
                      </a: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31235">
                <a:tc>
                  <a:txBody>
                    <a:bodyPr/>
                    <a:lstStyle/>
                    <a:p>
                      <a:r>
                        <a:rPr kumimoji="1" lang="en-US" altLang="ja-JP" sz="600" dirty="0" smtClean="0">
                          <a:latin typeface="メイリオ" panose="020B0604030504040204" pitchFamily="50" charset="-128"/>
                          <a:ea typeface="メイリオ" panose="020B0604030504040204" pitchFamily="50" charset="-128"/>
                        </a:rPr>
                        <a:t>BM2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BM</a:t>
                      </a:r>
                      <a:r>
                        <a:rPr kumimoji="1" lang="ja-JP" altLang="en-US" sz="600" dirty="0" smtClean="0">
                          <a:latin typeface="メイリオ" panose="020B0604030504040204" pitchFamily="50" charset="-128"/>
                          <a:ea typeface="メイリオ" panose="020B0604030504040204" pitchFamily="50" charset="-128"/>
                        </a:rPr>
                        <a:t>水　</a:t>
                      </a:r>
                      <a:r>
                        <a:rPr kumimoji="1" lang="en-US" altLang="ja-JP" sz="600" dirty="0" smtClean="0">
                          <a:latin typeface="メイリオ" panose="020B0604030504040204" pitchFamily="50" charset="-128"/>
                          <a:ea typeface="メイリオ" panose="020B0604030504040204" pitchFamily="50" charset="-128"/>
                        </a:rPr>
                        <a:t>11:00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r>
              <a:tr h="121253">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 name="正方形/長方形 2"/>
          <p:cNvSpPr/>
          <p:nvPr/>
        </p:nvSpPr>
        <p:spPr>
          <a:xfrm>
            <a:off x="5835493" y="2523159"/>
            <a:ext cx="1467068" cy="246221"/>
          </a:xfrm>
          <a:prstGeom prst="rect">
            <a:avLst/>
          </a:prstGeom>
        </p:spPr>
        <p:txBody>
          <a:bodyPr wrap="none">
            <a:spAutoFit/>
          </a:bodyPr>
          <a:lstStyle/>
          <a:p>
            <a:r>
              <a:rPr lang="ja-JP" altLang="en-US" sz="1000" b="1" dirty="0" smtClean="0">
                <a:solidFill>
                  <a:srgbClr val="FF0000"/>
                </a:solidFill>
                <a:latin typeface="メイリオ" panose="020B0604030504040204" pitchFamily="50" charset="-128"/>
                <a:ea typeface="メイリオ" panose="020B0604030504040204" pitchFamily="50" charset="-128"/>
              </a:rPr>
              <a:t>「クラス」の設定項目</a:t>
            </a:r>
            <a:endParaRPr lang="ja-JP" altLang="en-US" sz="1000" dirty="0">
              <a:solidFill>
                <a:srgbClr val="FF0000"/>
              </a:solidFill>
            </a:endParaRPr>
          </a:p>
        </p:txBody>
      </p:sp>
      <p:sp>
        <p:nvSpPr>
          <p:cNvPr id="91" name="正方形/長方形 90"/>
          <p:cNvSpPr/>
          <p:nvPr/>
        </p:nvSpPr>
        <p:spPr>
          <a:xfrm>
            <a:off x="1200600" y="2928788"/>
            <a:ext cx="1657045" cy="19150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370403" y="3576146"/>
            <a:ext cx="2507764" cy="3057041"/>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正方形/長方形 92"/>
          <p:cNvSpPr/>
          <p:nvPr/>
        </p:nvSpPr>
        <p:spPr>
          <a:xfrm>
            <a:off x="371364" y="3579167"/>
            <a:ext cx="2506803" cy="253419"/>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94"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6" y="3602088"/>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95" name="正方形/長方形 94"/>
          <p:cNvSpPr/>
          <p:nvPr/>
        </p:nvSpPr>
        <p:spPr>
          <a:xfrm>
            <a:off x="805103" y="3616017"/>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38153" y="3913551"/>
            <a:ext cx="2355392" cy="263952"/>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練習コース</a:t>
            </a:r>
            <a:r>
              <a:rPr lang="ja-JP" altLang="en-US" sz="900" b="1" dirty="0">
                <a:latin typeface="メイリオ" panose="020B0604030504040204" pitchFamily="50" charset="-128"/>
                <a:ea typeface="メイリオ" panose="020B0604030504040204" pitchFamily="50" charset="-128"/>
              </a:rPr>
              <a:t>編集</a:t>
            </a:r>
            <a:endParaRPr lang="en-US" altLang="ja-JP" sz="900" b="1" dirty="0" smtClean="0">
              <a:latin typeface="メイリオ" panose="020B0604030504040204" pitchFamily="50" charset="-128"/>
              <a:ea typeface="メイリオ" panose="020B0604030504040204" pitchFamily="50" charset="-128"/>
            </a:endParaRPr>
          </a:p>
        </p:txBody>
      </p:sp>
      <p:sp>
        <p:nvSpPr>
          <p:cNvPr id="99" name="正方形/長方形 98"/>
          <p:cNvSpPr/>
          <p:nvPr/>
        </p:nvSpPr>
        <p:spPr>
          <a:xfrm>
            <a:off x="236975" y="3277575"/>
            <a:ext cx="2087431"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■練習コース登録</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編集</a:t>
            </a:r>
            <a:endParaRPr lang="en-US" altLang="ja-JP" sz="1400" b="1" dirty="0" smtClean="0">
              <a:latin typeface="メイリオ" panose="020B0604030504040204" pitchFamily="50" charset="-128"/>
              <a:ea typeface="メイリオ" panose="020B0604030504040204" pitchFamily="50" charset="-128"/>
            </a:endParaRPr>
          </a:p>
        </p:txBody>
      </p:sp>
      <p:sp>
        <p:nvSpPr>
          <p:cNvPr id="123" name="角丸四角形 122"/>
          <p:cNvSpPr/>
          <p:nvPr/>
        </p:nvSpPr>
        <p:spPr>
          <a:xfrm>
            <a:off x="1109905" y="4236081"/>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1240</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24" name="正方形/長方形 123"/>
          <p:cNvSpPr/>
          <p:nvPr/>
        </p:nvSpPr>
        <p:spPr>
          <a:xfrm>
            <a:off x="488671" y="4278026"/>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コースコード</a:t>
            </a:r>
            <a:endParaRPr lang="ja-JP" altLang="en-US" sz="700" dirty="0">
              <a:latin typeface="メイリオ" pitchFamily="50" charset="-128"/>
              <a:ea typeface="メイリオ" pitchFamily="50" charset="-128"/>
              <a:cs typeface="メイリオ" pitchFamily="50" charset="-128"/>
            </a:endParaRPr>
          </a:p>
        </p:txBody>
      </p:sp>
      <p:sp>
        <p:nvSpPr>
          <p:cNvPr id="125" name="角丸四角形 124"/>
          <p:cNvSpPr/>
          <p:nvPr/>
        </p:nvSpPr>
        <p:spPr>
          <a:xfrm>
            <a:off x="1111302" y="4455593"/>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itchFamily="50" charset="-128"/>
                <a:ea typeface="メイリオ" pitchFamily="50" charset="-128"/>
                <a:cs typeface="メイリオ" pitchFamily="50" charset="-128"/>
              </a:rPr>
              <a:t>幼稚園児週１</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26" name="正方形/長方形 125"/>
          <p:cNvSpPr/>
          <p:nvPr/>
        </p:nvSpPr>
        <p:spPr>
          <a:xfrm>
            <a:off x="490069" y="4497538"/>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練習コース名</a:t>
            </a:r>
            <a:endParaRPr lang="ja-JP" altLang="en-US" sz="700" dirty="0">
              <a:latin typeface="メイリオ" pitchFamily="50" charset="-128"/>
              <a:ea typeface="メイリオ" pitchFamily="50" charset="-128"/>
              <a:cs typeface="メイリオ" pitchFamily="50" charset="-128"/>
            </a:endParaRPr>
          </a:p>
        </p:txBody>
      </p:sp>
      <p:sp>
        <p:nvSpPr>
          <p:cNvPr id="127" name="角丸四角形 126"/>
          <p:cNvSpPr/>
          <p:nvPr/>
        </p:nvSpPr>
        <p:spPr>
          <a:xfrm>
            <a:off x="1681937" y="4686066"/>
            <a:ext cx="471880" cy="170773"/>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itchFamily="50" charset="-128"/>
                <a:ea typeface="メイリオ" pitchFamily="50" charset="-128"/>
                <a:cs typeface="メイリオ" pitchFamily="50" charset="-128"/>
              </a:rPr>
              <a:t>XXXX</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28" name="正方形/長方形 127"/>
          <p:cNvSpPr/>
          <p:nvPr/>
        </p:nvSpPr>
        <p:spPr>
          <a:xfrm>
            <a:off x="487105" y="4730301"/>
            <a:ext cx="2306439"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会費　　　　　品目コード：　　　　　　　</a:t>
            </a:r>
            <a:r>
              <a:rPr lang="en-US" altLang="ja-JP" sz="700" dirty="0" smtClean="0">
                <a:latin typeface="メイリオ" pitchFamily="50" charset="-128"/>
                <a:ea typeface="メイリオ" pitchFamily="50" charset="-128"/>
                <a:cs typeface="メイリオ" pitchFamily="50" charset="-128"/>
              </a:rPr>
              <a:t>7020</a:t>
            </a:r>
            <a:r>
              <a:rPr lang="ja-JP" altLang="en-US" sz="700" dirty="0" smtClean="0">
                <a:latin typeface="メイリオ" pitchFamily="50" charset="-128"/>
                <a:ea typeface="メイリオ" pitchFamily="50" charset="-128"/>
                <a:cs typeface="メイリオ" pitchFamily="50" charset="-128"/>
              </a:rPr>
              <a:t>円</a:t>
            </a:r>
            <a:endParaRPr lang="ja-JP" altLang="en-US" sz="700" dirty="0">
              <a:latin typeface="メイリオ" pitchFamily="50" charset="-128"/>
              <a:ea typeface="メイリオ" pitchFamily="50" charset="-128"/>
              <a:cs typeface="メイリオ" pitchFamily="50" charset="-128"/>
            </a:endParaRPr>
          </a:p>
        </p:txBody>
      </p:sp>
      <p:sp>
        <p:nvSpPr>
          <p:cNvPr id="129" name="角丸四角形 128"/>
          <p:cNvSpPr/>
          <p:nvPr/>
        </p:nvSpPr>
        <p:spPr>
          <a:xfrm>
            <a:off x="1675561" y="4905479"/>
            <a:ext cx="471880" cy="170773"/>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itchFamily="50" charset="-128"/>
                <a:ea typeface="メイリオ" pitchFamily="50" charset="-128"/>
                <a:cs typeface="メイリオ" pitchFamily="50" charset="-128"/>
              </a:rPr>
              <a:t>XXXX</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30" name="正方形/長方形 129"/>
          <p:cNvSpPr/>
          <p:nvPr/>
        </p:nvSpPr>
        <p:spPr>
          <a:xfrm>
            <a:off x="480729" y="4949714"/>
            <a:ext cx="2306439"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休会費　　　　品目コード：　　　　　　　</a:t>
            </a:r>
            <a:r>
              <a:rPr lang="en-US" altLang="ja-JP" sz="700" dirty="0" smtClean="0">
                <a:latin typeface="メイリオ" pitchFamily="50" charset="-128"/>
                <a:ea typeface="メイリオ" pitchFamily="50" charset="-128"/>
                <a:cs typeface="メイリオ" pitchFamily="50" charset="-128"/>
              </a:rPr>
              <a:t>3240</a:t>
            </a:r>
            <a:r>
              <a:rPr lang="ja-JP" altLang="en-US" sz="700" dirty="0" smtClean="0">
                <a:latin typeface="メイリオ" pitchFamily="50" charset="-128"/>
                <a:ea typeface="メイリオ" pitchFamily="50" charset="-128"/>
                <a:cs typeface="メイリオ" pitchFamily="50" charset="-128"/>
              </a:rPr>
              <a:t>円</a:t>
            </a:r>
            <a:endParaRPr lang="ja-JP" altLang="en-US" sz="700" dirty="0">
              <a:latin typeface="メイリオ" pitchFamily="50" charset="-128"/>
              <a:ea typeface="メイリオ" pitchFamily="50" charset="-128"/>
              <a:cs typeface="メイリオ" pitchFamily="50" charset="-128"/>
            </a:endParaRPr>
          </a:p>
        </p:txBody>
      </p:sp>
      <p:sp>
        <p:nvSpPr>
          <p:cNvPr id="131" name="角丸四角形 130"/>
          <p:cNvSpPr/>
          <p:nvPr/>
        </p:nvSpPr>
        <p:spPr>
          <a:xfrm>
            <a:off x="1675561" y="5124442"/>
            <a:ext cx="471880" cy="170773"/>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itchFamily="50" charset="-128"/>
                <a:ea typeface="メイリオ" pitchFamily="50" charset="-128"/>
                <a:cs typeface="メイリオ" pitchFamily="50" charset="-128"/>
              </a:rPr>
              <a:t>XXXX</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32" name="正方形/長方形 131"/>
          <p:cNvSpPr/>
          <p:nvPr/>
        </p:nvSpPr>
        <p:spPr>
          <a:xfrm>
            <a:off x="480729" y="5168677"/>
            <a:ext cx="2306439"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バス管理費</a:t>
            </a:r>
            <a:r>
              <a:rPr lang="ja-JP" altLang="en-US" sz="700" dirty="0" smtClean="0">
                <a:latin typeface="メイリオ" pitchFamily="50" charset="-128"/>
                <a:ea typeface="メイリオ" pitchFamily="50" charset="-128"/>
                <a:cs typeface="メイリオ" pitchFamily="50" charset="-128"/>
              </a:rPr>
              <a:t>　　品目コード：　　　　　　　  </a:t>
            </a:r>
            <a:r>
              <a:rPr lang="en-US" altLang="ja-JP" sz="700" dirty="0" smtClean="0">
                <a:latin typeface="メイリオ" pitchFamily="50" charset="-128"/>
                <a:ea typeface="メイリオ" pitchFamily="50" charset="-128"/>
                <a:cs typeface="メイリオ" pitchFamily="50" charset="-128"/>
              </a:rPr>
              <a:t>864</a:t>
            </a:r>
            <a:r>
              <a:rPr lang="ja-JP" altLang="en-US" sz="700" dirty="0" smtClean="0">
                <a:latin typeface="メイリオ" pitchFamily="50" charset="-128"/>
                <a:ea typeface="メイリオ" pitchFamily="50" charset="-128"/>
                <a:cs typeface="メイリオ" pitchFamily="50" charset="-128"/>
              </a:rPr>
              <a:t>円</a:t>
            </a:r>
            <a:endParaRPr lang="ja-JP" altLang="en-US" sz="700" dirty="0">
              <a:latin typeface="メイリオ" pitchFamily="50" charset="-128"/>
              <a:ea typeface="メイリオ" pitchFamily="50" charset="-128"/>
              <a:cs typeface="メイリオ" pitchFamily="50" charset="-128"/>
            </a:endParaRPr>
          </a:p>
        </p:txBody>
      </p:sp>
      <p:sp>
        <p:nvSpPr>
          <p:cNvPr id="133" name="角丸四角形 132"/>
          <p:cNvSpPr/>
          <p:nvPr/>
        </p:nvSpPr>
        <p:spPr>
          <a:xfrm>
            <a:off x="1103977" y="534614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Y</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34" name="正方形/長方形 133"/>
          <p:cNvSpPr/>
          <p:nvPr/>
        </p:nvSpPr>
        <p:spPr>
          <a:xfrm>
            <a:off x="474354" y="538809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記号</a:t>
            </a:r>
          </a:p>
        </p:txBody>
      </p:sp>
      <p:sp>
        <p:nvSpPr>
          <p:cNvPr id="96" name="正方形/長方形 95"/>
          <p:cNvSpPr/>
          <p:nvPr/>
        </p:nvSpPr>
        <p:spPr>
          <a:xfrm>
            <a:off x="4053798" y="634233"/>
            <a:ext cx="1723549" cy="246221"/>
          </a:xfrm>
          <a:prstGeom prst="rect">
            <a:avLst/>
          </a:prstGeom>
        </p:spPr>
        <p:txBody>
          <a:bodyPr wrap="none">
            <a:spAutoFit/>
          </a:bodyPr>
          <a:lstStyle/>
          <a:p>
            <a:r>
              <a:rPr lang="ja-JP" altLang="en-US" sz="1000" b="1" dirty="0" smtClean="0">
                <a:solidFill>
                  <a:srgbClr val="FF0000"/>
                </a:solidFill>
                <a:latin typeface="メイリオ" panose="020B0604030504040204" pitchFamily="50" charset="-128"/>
                <a:ea typeface="メイリオ" panose="020B0604030504040204" pitchFamily="50" charset="-128"/>
              </a:rPr>
              <a:t>「練習コース」の設定項目</a:t>
            </a:r>
            <a:endParaRPr lang="ja-JP" altLang="en-US" sz="1000" dirty="0">
              <a:solidFill>
                <a:srgbClr val="FF0000"/>
              </a:solidFill>
            </a:endParaRPr>
          </a:p>
        </p:txBody>
      </p:sp>
      <p:graphicFrame>
        <p:nvGraphicFramePr>
          <p:cNvPr id="97" name="表 96"/>
          <p:cNvGraphicFramePr>
            <a:graphicFrameLocks noGrp="1"/>
          </p:cNvGraphicFramePr>
          <p:nvPr>
            <p:extLst>
              <p:ext uri="{D42A27DB-BD31-4B8C-83A1-F6EECF244321}">
                <p14:modId xmlns:p14="http://schemas.microsoft.com/office/powerpoint/2010/main" val="3698477988"/>
              </p:ext>
            </p:extLst>
          </p:nvPr>
        </p:nvGraphicFramePr>
        <p:xfrm>
          <a:off x="4194519" y="845138"/>
          <a:ext cx="4839806" cy="1914480"/>
        </p:xfrm>
        <a:graphic>
          <a:graphicData uri="http://schemas.openxmlformats.org/drawingml/2006/table">
            <a:tbl>
              <a:tblPr firstRow="1" bandRow="1">
                <a:tableStyleId>{5940675A-B579-460E-94D1-54222C63F5DA}</a:tableStyleId>
              </a:tblPr>
              <a:tblGrid>
                <a:gridCol w="302437"/>
                <a:gridCol w="588330"/>
                <a:gridCol w="261181"/>
                <a:gridCol w="258637"/>
                <a:gridCol w="214299"/>
                <a:gridCol w="121267"/>
                <a:gridCol w="206463"/>
                <a:gridCol w="136596"/>
                <a:gridCol w="152363"/>
                <a:gridCol w="152363"/>
                <a:gridCol w="409013"/>
                <a:gridCol w="242920"/>
                <a:gridCol w="435825"/>
                <a:gridCol w="442970"/>
                <a:gridCol w="573089"/>
                <a:gridCol w="342053"/>
              </a:tblGrid>
              <a:tr h="121253">
                <a:tc>
                  <a:txBody>
                    <a:bodyPr/>
                    <a:lstStyle/>
                    <a:p>
                      <a:pPr algn="ctr"/>
                      <a:r>
                        <a:rPr kumimoji="1" lang="ja-JP" altLang="en-US" sz="600" dirty="0" smtClean="0">
                          <a:latin typeface="メイリオ" panose="020B0604030504040204" pitchFamily="50" charset="-128"/>
                          <a:ea typeface="メイリオ" panose="020B0604030504040204" pitchFamily="50" charset="-128"/>
                        </a:rPr>
                        <a:t>コースコード</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練習コース名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会費</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休会費</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lang="ja-JP" altLang="en-US" sz="600" dirty="0" smtClean="0">
                          <a:latin typeface="メイリオ" pitchFamily="50" charset="-128"/>
                          <a:ea typeface="メイリオ" pitchFamily="50" charset="-128"/>
                          <a:cs typeface="メイリオ" pitchFamily="50" charset="-128"/>
                        </a:rPr>
                        <a:t>バス管理費</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記号</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回数</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振替</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短期</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無料</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開催日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定員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申込開始</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申込終了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参加条件</a:t>
                      </a:r>
                      <a:endParaRPr kumimoji="1" lang="en-US" altLang="ja-JP"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有効</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1041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ベビー週１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7020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3240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864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週</a:t>
                      </a:r>
                      <a:r>
                        <a:rPr kumimoji="1" lang="en-US" altLang="ja-JP" sz="600" dirty="0" smtClean="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1042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ベビー週４</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8640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3240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864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週</a:t>
                      </a:r>
                      <a:r>
                        <a:rPr kumimoji="1" lang="en-US" altLang="ja-JP" sz="600" dirty="0" smtClean="0">
                          <a:latin typeface="メイリオ" panose="020B0604030504040204" pitchFamily="50" charset="-128"/>
                          <a:ea typeface="メイリオ" panose="020B0604030504040204" pitchFamily="50" charset="-128"/>
                        </a:rPr>
                        <a:t>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31235">
                <a:tc>
                  <a:txBody>
                    <a:bodyPr/>
                    <a:lstStyle/>
                    <a:p>
                      <a:r>
                        <a:rPr kumimoji="1" lang="en-US" altLang="ja-JP" sz="600" dirty="0" smtClean="0">
                          <a:latin typeface="メイリオ" panose="020B0604030504040204" pitchFamily="50" charset="-128"/>
                          <a:ea typeface="メイリオ" panose="020B0604030504040204" pitchFamily="50" charset="-128"/>
                        </a:rPr>
                        <a:t>1240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幼稚園児週１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7020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3240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864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Y</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週</a:t>
                      </a:r>
                      <a:r>
                        <a:rPr kumimoji="1" lang="en-US" altLang="ja-JP" sz="600" dirty="0" smtClean="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1241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a:t>
                      </a:r>
                      <a:r>
                        <a:rPr kumimoji="1" lang="ja-JP" altLang="en-US" sz="600" dirty="0" smtClean="0">
                          <a:latin typeface="メイリオ" panose="020B0604030504040204" pitchFamily="50" charset="-128"/>
                          <a:ea typeface="メイリオ" panose="020B0604030504040204" pitchFamily="50" charset="-128"/>
                        </a:rPr>
                        <a:t>年春・はじめてのスイミングレッスン</a:t>
                      </a:r>
                      <a:r>
                        <a:rPr kumimoji="1" lang="en-US" altLang="ja-JP" sz="600" dirty="0" smtClean="0">
                          <a:latin typeface="メイリオ" panose="020B0604030504040204" pitchFamily="50" charset="-128"/>
                          <a:ea typeface="メイリオ" panose="020B0604030504040204" pitchFamily="50" charset="-128"/>
                        </a:rPr>
                        <a:t>2</a:t>
                      </a:r>
                      <a:r>
                        <a:rPr kumimoji="1" lang="ja-JP" altLang="en-US" sz="600" dirty="0" smtClean="0">
                          <a:latin typeface="メイリオ" panose="020B0604030504040204" pitchFamily="50" charset="-128"/>
                          <a:ea typeface="メイリオ" panose="020B0604030504040204" pitchFamily="50" charset="-128"/>
                        </a:rPr>
                        <a:t>日間</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3780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2017/3/28</a:t>
                      </a:r>
                      <a:r>
                        <a:rPr kumimoji="1" lang="ja-JP" altLang="en-US" sz="600" dirty="0" smtClean="0">
                          <a:latin typeface="メイリオ" panose="020B0604030504040204" pitchFamily="50" charset="-128"/>
                          <a:ea typeface="メイリオ" panose="020B0604030504040204" pitchFamily="50" charset="-128"/>
                        </a:rPr>
                        <a:t>～</a:t>
                      </a:r>
                      <a:r>
                        <a:rPr kumimoji="1" lang="en-US" altLang="ja-JP" sz="600" dirty="0" smtClean="0">
                          <a:latin typeface="メイリオ" panose="020B0604030504040204" pitchFamily="50" charset="-128"/>
                          <a:ea typeface="メイリオ" panose="020B0604030504040204" pitchFamily="50" charset="-128"/>
                        </a:rPr>
                        <a:t>2017/3/29</a:t>
                      </a: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25</a:t>
                      </a: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2017/2/11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2017/3/27</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年齢</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年中～小</a:t>
                      </a:r>
                      <a:r>
                        <a:rPr kumimoji="1" lang="en-US" altLang="ja-JP" sz="600" dirty="0" smtClean="0">
                          <a:latin typeface="メイリオ" panose="020B0604030504040204" pitchFamily="50" charset="-128"/>
                          <a:ea typeface="メイリオ" panose="020B0604030504040204" pitchFamily="50" charset="-128"/>
                        </a:rPr>
                        <a:t>6</a:t>
                      </a:r>
                    </a:p>
                    <a:p>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級</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　制限無し</a:t>
                      </a:r>
                      <a:endParaRPr kumimoji="1" lang="en-US" altLang="ja-JP" sz="600" dirty="0" smtClean="0">
                        <a:latin typeface="メイリオ" panose="020B0604030504040204" pitchFamily="50" charset="-128"/>
                        <a:ea typeface="メイリオ" panose="020B0604030504040204" pitchFamily="50" charset="-128"/>
                      </a:endParaRPr>
                    </a:p>
                    <a:p>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泳力</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制限無し</a:t>
                      </a:r>
                      <a:endParaRPr kumimoji="1" lang="en-US" altLang="ja-JP"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37" name="表 136"/>
          <p:cNvGraphicFramePr>
            <a:graphicFrameLocks noGrp="1"/>
          </p:cNvGraphicFramePr>
          <p:nvPr>
            <p:extLst>
              <p:ext uri="{D42A27DB-BD31-4B8C-83A1-F6EECF244321}">
                <p14:modId xmlns:p14="http://schemas.microsoft.com/office/powerpoint/2010/main" val="2613047066"/>
              </p:ext>
            </p:extLst>
          </p:nvPr>
        </p:nvGraphicFramePr>
        <p:xfrm>
          <a:off x="409416" y="1977624"/>
          <a:ext cx="2766425" cy="836640"/>
        </p:xfrm>
        <a:graphic>
          <a:graphicData uri="http://schemas.openxmlformats.org/drawingml/2006/table">
            <a:tbl>
              <a:tblPr firstRow="1" bandRow="1">
                <a:tableStyleId>{5940675A-B579-460E-94D1-54222C63F5DA}</a:tableStyleId>
              </a:tblPr>
              <a:tblGrid>
                <a:gridCol w="340261"/>
                <a:gridCol w="561169"/>
                <a:gridCol w="400777"/>
                <a:gridCol w="341402"/>
                <a:gridCol w="341402"/>
                <a:gridCol w="497261"/>
                <a:gridCol w="284153"/>
              </a:tblGrid>
              <a:tr h="121253">
                <a:tc>
                  <a:txBody>
                    <a:bodyPr/>
                    <a:lstStyle/>
                    <a:p>
                      <a:pPr algn="ctr"/>
                      <a:r>
                        <a:rPr kumimoji="1" lang="ja-JP" altLang="en-US" sz="600" dirty="0" smtClean="0">
                          <a:latin typeface="メイリオ" panose="020B0604030504040204" pitchFamily="50" charset="-128"/>
                          <a:ea typeface="メイリオ" panose="020B0604030504040204" pitchFamily="50" charset="-128"/>
                        </a:rPr>
                        <a:t>クラスコード</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クラス名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級管理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授業曜日</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定員</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バス利用</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有効</a:t>
                      </a:r>
                      <a:r>
                        <a:rPr kumimoji="1" lang="en-US" altLang="ja-JP" sz="600" dirty="0" smtClean="0">
                          <a:latin typeface="メイリオ" panose="020B0604030504040204" pitchFamily="50" charset="-128"/>
                          <a:ea typeface="メイリオ" panose="020B0604030504040204" pitchFamily="50" charset="-128"/>
                        </a:rPr>
                        <a:t>/</a:t>
                      </a:r>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BA1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BA</a:t>
                      </a:r>
                      <a:r>
                        <a:rPr kumimoji="1" lang="ja-JP" altLang="en-US" sz="600" dirty="0" smtClean="0">
                          <a:latin typeface="メイリオ" panose="020B0604030504040204" pitchFamily="50" charset="-128"/>
                          <a:ea typeface="メイリオ" panose="020B0604030504040204" pitchFamily="50" charset="-128"/>
                        </a:rPr>
                        <a:t>火　</a:t>
                      </a:r>
                      <a:r>
                        <a:rPr kumimoji="1" lang="en-US" altLang="ja-JP" sz="600" dirty="0" smtClean="0">
                          <a:latin typeface="メイリオ" panose="020B0604030504040204" pitchFamily="50" charset="-128"/>
                          <a:ea typeface="メイリオ" panose="020B0604030504040204" pitchFamily="50" charset="-128"/>
                        </a:rPr>
                        <a:t>13:30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火</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21253">
                <a:tc>
                  <a:txBody>
                    <a:bodyPr/>
                    <a:lstStyle/>
                    <a:p>
                      <a:r>
                        <a:rPr kumimoji="1" lang="en-US" altLang="ja-JP" sz="600" dirty="0" smtClean="0">
                          <a:latin typeface="メイリオ" panose="020B0604030504040204" pitchFamily="50" charset="-128"/>
                          <a:ea typeface="メイリオ" panose="020B0604030504040204" pitchFamily="50" charset="-128"/>
                        </a:rPr>
                        <a:t>BA4</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BA</a:t>
                      </a:r>
                      <a:r>
                        <a:rPr kumimoji="1" lang="ja-JP" altLang="en-US" sz="600" dirty="0" smtClean="0">
                          <a:latin typeface="メイリオ" panose="020B0604030504040204" pitchFamily="50" charset="-128"/>
                          <a:ea typeface="メイリオ" panose="020B0604030504040204" pitchFamily="50" charset="-128"/>
                        </a:rPr>
                        <a:t>金　</a:t>
                      </a:r>
                      <a:r>
                        <a:rPr kumimoji="1" lang="en-US" altLang="ja-JP" sz="600" dirty="0" smtClean="0">
                          <a:latin typeface="メイリオ" panose="020B0604030504040204" pitchFamily="50" charset="-128"/>
                          <a:ea typeface="メイリオ" panose="020B0604030504040204" pitchFamily="50" charset="-128"/>
                        </a:rPr>
                        <a:t>13:30</a:t>
                      </a: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31235">
                <a:tc>
                  <a:txBody>
                    <a:bodyPr/>
                    <a:lstStyle/>
                    <a:p>
                      <a:r>
                        <a:rPr kumimoji="1" lang="en-US" altLang="ja-JP" sz="600" dirty="0" smtClean="0">
                          <a:latin typeface="メイリオ" panose="020B0604030504040204" pitchFamily="50" charset="-128"/>
                          <a:ea typeface="メイリオ" panose="020B0604030504040204" pitchFamily="50" charset="-128"/>
                        </a:rPr>
                        <a:t>BM2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en-US" altLang="ja-JP" sz="600" dirty="0" smtClean="0">
                          <a:latin typeface="メイリオ" panose="020B0604030504040204" pitchFamily="50" charset="-128"/>
                          <a:ea typeface="メイリオ" panose="020B0604030504040204" pitchFamily="50" charset="-128"/>
                        </a:rPr>
                        <a:t>BM</a:t>
                      </a:r>
                      <a:r>
                        <a:rPr kumimoji="1" lang="ja-JP" altLang="en-US" sz="600" dirty="0" smtClean="0">
                          <a:latin typeface="メイリオ" panose="020B0604030504040204" pitchFamily="50" charset="-128"/>
                          <a:ea typeface="メイリオ" panose="020B0604030504040204" pitchFamily="50" charset="-128"/>
                        </a:rPr>
                        <a:t>水　</a:t>
                      </a:r>
                      <a:r>
                        <a:rPr kumimoji="1" lang="en-US" altLang="ja-JP" sz="600" dirty="0" smtClean="0">
                          <a:latin typeface="メイリオ" panose="020B0604030504040204" pitchFamily="50" charset="-128"/>
                          <a:ea typeface="メイリオ" panose="020B0604030504040204" pitchFamily="50" charset="-128"/>
                        </a:rPr>
                        <a:t>11:00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しない</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水</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kumimoji="1" lang="ja-JP" altLang="en-US" sz="600" dirty="0" smtClean="0">
                          <a:latin typeface="メイリオ" panose="020B0604030504040204" pitchFamily="50" charset="-128"/>
                          <a:ea typeface="メイリオ" panose="020B0604030504040204" pitchFamily="50" charset="-128"/>
                        </a:rPr>
                        <a:t>無効</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75000"/>
                      </a:schemeClr>
                    </a:solidFill>
                  </a:tcPr>
                </a:tc>
              </a:tr>
            </a:tbl>
          </a:graphicData>
        </a:graphic>
      </p:graphicFrame>
      <p:sp>
        <p:nvSpPr>
          <p:cNvPr id="25" name="テキスト ボックス 24"/>
          <p:cNvSpPr txBox="1"/>
          <p:nvPr/>
        </p:nvSpPr>
        <p:spPr>
          <a:xfrm>
            <a:off x="6160046" y="2340065"/>
            <a:ext cx="2862898" cy="215444"/>
          </a:xfrm>
          <a:prstGeom prst="rect">
            <a:avLst/>
          </a:prstGeom>
          <a:noFill/>
        </p:spPr>
        <p:txBody>
          <a:bodyPr wrap="square" rtlCol="0">
            <a:spAutoFit/>
          </a:bodyPr>
          <a:lstStyle/>
          <a:p>
            <a:pPr algn="ctr"/>
            <a:r>
              <a:rPr kumimoji="1" lang="ja-JP" altLang="en-US" sz="800" b="1" dirty="0" smtClean="0">
                <a:solidFill>
                  <a:srgbClr val="FF0000"/>
                </a:solidFill>
                <a:latin typeface="メイリオ" panose="020B0604030504040204" pitchFamily="50" charset="-128"/>
                <a:ea typeface="メイリオ" panose="020B0604030504040204" pitchFamily="50" charset="-128"/>
              </a:rPr>
              <a:t>｜→　　　　　</a:t>
            </a:r>
            <a:r>
              <a:rPr lang="ja-JP" altLang="en-US" sz="800" b="1" dirty="0" smtClean="0">
                <a:solidFill>
                  <a:srgbClr val="FF0000"/>
                </a:solidFill>
                <a:latin typeface="メイリオ" panose="020B0604030504040204" pitchFamily="50" charset="-128"/>
                <a:ea typeface="メイリオ" panose="020B0604030504040204" pitchFamily="50" charset="-128"/>
              </a:rPr>
              <a:t>　　</a:t>
            </a:r>
            <a:r>
              <a:rPr kumimoji="1" lang="ja-JP" altLang="en-US" sz="800" b="1" dirty="0" smtClean="0">
                <a:solidFill>
                  <a:srgbClr val="FF0000"/>
                </a:solidFill>
                <a:latin typeface="メイリオ" panose="020B0604030504040204" pitchFamily="50" charset="-128"/>
                <a:ea typeface="メイリオ" panose="020B0604030504040204" pitchFamily="50" charset="-128"/>
              </a:rPr>
              <a:t>短期コース用設定　　　　　　　←｜</a:t>
            </a:r>
            <a:endParaRPr kumimoji="1"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39" name="フローチャート : せん孔テープ 138"/>
          <p:cNvSpPr/>
          <p:nvPr/>
        </p:nvSpPr>
        <p:spPr>
          <a:xfrm>
            <a:off x="185442" y="6584978"/>
            <a:ext cx="2751857"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4" name="正方形/長方形 143"/>
          <p:cNvSpPr/>
          <p:nvPr/>
        </p:nvSpPr>
        <p:spPr>
          <a:xfrm>
            <a:off x="458128" y="6036036"/>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コース種別</a:t>
            </a:r>
            <a:endParaRPr lang="ja-JP" altLang="en-US" sz="700" dirty="0">
              <a:latin typeface="メイリオ" pitchFamily="50" charset="-128"/>
              <a:ea typeface="メイリオ" pitchFamily="50" charset="-128"/>
              <a:cs typeface="メイリオ" pitchFamily="50" charset="-128"/>
            </a:endParaRPr>
          </a:p>
        </p:txBody>
      </p:sp>
      <p:sp>
        <p:nvSpPr>
          <p:cNvPr id="145" name="正方形/長方形 144"/>
          <p:cNvSpPr/>
          <p:nvPr/>
        </p:nvSpPr>
        <p:spPr>
          <a:xfrm>
            <a:off x="1155536" y="6002589"/>
            <a:ext cx="1261884"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通常</a:t>
            </a:r>
            <a:r>
              <a:rPr lang="ja-JP" altLang="en-US" sz="600" b="1" dirty="0" smtClean="0">
                <a:latin typeface="メイリオ" panose="020B0604030504040204" pitchFamily="50" charset="-128"/>
                <a:ea typeface="メイリオ" panose="020B0604030504040204" pitchFamily="50" charset="-128"/>
              </a:rPr>
              <a:t>　　　短期　　　無料体験</a:t>
            </a:r>
            <a:endParaRPr lang="ja-JP" altLang="en-US" sz="600" b="1" dirty="0">
              <a:latin typeface="メイリオ" panose="020B0604030504040204" pitchFamily="50" charset="-128"/>
              <a:ea typeface="メイリオ" panose="020B0604030504040204" pitchFamily="50" charset="-128"/>
            </a:endParaRPr>
          </a:p>
        </p:txBody>
      </p:sp>
      <p:sp>
        <p:nvSpPr>
          <p:cNvPr id="146" name="円/楕円 145"/>
          <p:cNvSpPr/>
          <p:nvPr/>
        </p:nvSpPr>
        <p:spPr>
          <a:xfrm>
            <a:off x="1065614" y="6000890"/>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7" name="円/楕円 146"/>
          <p:cNvSpPr/>
          <p:nvPr/>
        </p:nvSpPr>
        <p:spPr>
          <a:xfrm>
            <a:off x="1459314" y="599885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円/楕円 147"/>
          <p:cNvSpPr/>
          <p:nvPr/>
        </p:nvSpPr>
        <p:spPr>
          <a:xfrm>
            <a:off x="1499517" y="6033363"/>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9" name="正方形/長方形 148"/>
          <p:cNvSpPr/>
          <p:nvPr/>
        </p:nvSpPr>
        <p:spPr>
          <a:xfrm>
            <a:off x="383478" y="6188857"/>
            <a:ext cx="543739" cy="200055"/>
          </a:xfrm>
          <a:prstGeom prst="rect">
            <a:avLst/>
          </a:prstGeom>
        </p:spPr>
        <p:txBody>
          <a:bodyPr wrap="none">
            <a:spAutoFit/>
          </a:bodyPr>
          <a:lstStyle/>
          <a:p>
            <a:pPr algn="r"/>
            <a:r>
              <a:rPr lang="ja-JP" altLang="en-US" sz="700" dirty="0">
                <a:latin typeface="メイリオ" panose="020B0604030504040204" pitchFamily="50" charset="-128"/>
                <a:ea typeface="メイリオ" panose="020B0604030504040204" pitchFamily="50" charset="-128"/>
              </a:rPr>
              <a:t>開催</a:t>
            </a:r>
            <a:r>
              <a:rPr lang="ja-JP" altLang="en-US" sz="700" dirty="0" smtClean="0">
                <a:latin typeface="メイリオ" panose="020B0604030504040204" pitchFamily="50" charset="-128"/>
                <a:ea typeface="メイリオ" panose="020B0604030504040204" pitchFamily="50" charset="-128"/>
              </a:rPr>
              <a:t>開始</a:t>
            </a:r>
            <a:endParaRPr lang="ja-JP" altLang="en-US" sz="700" dirty="0">
              <a:latin typeface="メイリオ" panose="020B0604030504040204" pitchFamily="50" charset="-128"/>
              <a:ea typeface="メイリオ" panose="020B0604030504040204" pitchFamily="50" charset="-128"/>
            </a:endParaRPr>
          </a:p>
        </p:txBody>
      </p:sp>
      <p:sp>
        <p:nvSpPr>
          <p:cNvPr id="150" name="正方形/長方形 149"/>
          <p:cNvSpPr/>
          <p:nvPr/>
        </p:nvSpPr>
        <p:spPr>
          <a:xfrm>
            <a:off x="1411735" y="621534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1" name="正方形/長方形 150"/>
          <p:cNvSpPr/>
          <p:nvPr/>
        </p:nvSpPr>
        <p:spPr>
          <a:xfrm>
            <a:off x="956397" y="6214226"/>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2" name="正方形/長方形 151"/>
          <p:cNvSpPr/>
          <p:nvPr/>
        </p:nvSpPr>
        <p:spPr>
          <a:xfrm>
            <a:off x="1744189" y="621130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3" name="正方形/長方形 152"/>
          <p:cNvSpPr/>
          <p:nvPr/>
        </p:nvSpPr>
        <p:spPr>
          <a:xfrm>
            <a:off x="383478" y="6379357"/>
            <a:ext cx="543739" cy="200055"/>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開催終了</a:t>
            </a:r>
            <a:endParaRPr lang="ja-JP" altLang="en-US" sz="700" dirty="0">
              <a:latin typeface="メイリオ" panose="020B0604030504040204" pitchFamily="50" charset="-128"/>
              <a:ea typeface="メイリオ" panose="020B0604030504040204" pitchFamily="50" charset="-128"/>
            </a:endParaRPr>
          </a:p>
        </p:txBody>
      </p:sp>
      <p:sp>
        <p:nvSpPr>
          <p:cNvPr id="154" name="正方形/長方形 153"/>
          <p:cNvSpPr/>
          <p:nvPr/>
        </p:nvSpPr>
        <p:spPr>
          <a:xfrm>
            <a:off x="1411735" y="640584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5" name="正方形/長方形 154"/>
          <p:cNvSpPr/>
          <p:nvPr/>
        </p:nvSpPr>
        <p:spPr>
          <a:xfrm>
            <a:off x="956397" y="6404726"/>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56" name="正方形/長方形 155"/>
          <p:cNvSpPr/>
          <p:nvPr/>
        </p:nvSpPr>
        <p:spPr>
          <a:xfrm>
            <a:off x="1744189" y="640180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14" name="テキスト ボックス 113"/>
          <p:cNvSpPr txBox="1"/>
          <p:nvPr/>
        </p:nvSpPr>
        <p:spPr>
          <a:xfrm>
            <a:off x="6139943" y="523665"/>
            <a:ext cx="2862898" cy="338554"/>
          </a:xfrm>
          <a:prstGeom prst="rect">
            <a:avLst/>
          </a:prstGeom>
          <a:noFill/>
        </p:spPr>
        <p:txBody>
          <a:bodyPr wrap="square" rtlCol="0">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 会員マイページ「欠席･振替申請」機能の有効</a:t>
            </a:r>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無効。</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↓フリーコースか否かを判定するのに利用するデータ</a:t>
            </a:r>
            <a:endParaRPr lang="en-US" altLang="ja-JP" sz="800" b="1" dirty="0">
              <a:solidFill>
                <a:srgbClr val="FF0000"/>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60751" y="5835737"/>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振替機能</a:t>
            </a:r>
          </a:p>
        </p:txBody>
      </p:sp>
      <p:sp>
        <p:nvSpPr>
          <p:cNvPr id="116" name="正方形/長方形 115"/>
          <p:cNvSpPr/>
          <p:nvPr/>
        </p:nvSpPr>
        <p:spPr>
          <a:xfrm>
            <a:off x="1158159" y="5802290"/>
            <a:ext cx="723275"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あり</a:t>
            </a:r>
            <a:r>
              <a:rPr lang="ja-JP" altLang="en-US" sz="600" b="1" dirty="0" smtClean="0">
                <a:latin typeface="メイリオ" panose="020B0604030504040204" pitchFamily="50" charset="-128"/>
                <a:ea typeface="メイリオ" panose="020B0604030504040204" pitchFamily="50" charset="-128"/>
              </a:rPr>
              <a:t>　　　</a:t>
            </a:r>
            <a:r>
              <a:rPr lang="ja-JP" altLang="en-US" sz="600" b="1" dirty="0">
                <a:latin typeface="メイリオ" panose="020B0604030504040204" pitchFamily="50" charset="-128"/>
                <a:ea typeface="メイリオ" panose="020B0604030504040204" pitchFamily="50" charset="-128"/>
              </a:rPr>
              <a:t>なし</a:t>
            </a:r>
          </a:p>
        </p:txBody>
      </p:sp>
      <p:sp>
        <p:nvSpPr>
          <p:cNvPr id="117" name="円/楕円 116"/>
          <p:cNvSpPr/>
          <p:nvPr/>
        </p:nvSpPr>
        <p:spPr>
          <a:xfrm>
            <a:off x="1068237" y="580059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円/楕円 117"/>
          <p:cNvSpPr/>
          <p:nvPr/>
        </p:nvSpPr>
        <p:spPr>
          <a:xfrm>
            <a:off x="1461937" y="5798560"/>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9" name="円/楕円 118"/>
          <p:cNvSpPr/>
          <p:nvPr/>
        </p:nvSpPr>
        <p:spPr>
          <a:xfrm>
            <a:off x="1100107" y="5833064"/>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1" name="正方形/長方形 120"/>
          <p:cNvSpPr/>
          <p:nvPr/>
        </p:nvSpPr>
        <p:spPr>
          <a:xfrm>
            <a:off x="465671" y="5634185"/>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回数</a:t>
            </a:r>
            <a:endParaRPr lang="ja-JP" altLang="en-US" sz="700" dirty="0">
              <a:latin typeface="メイリオ" pitchFamily="50" charset="-128"/>
              <a:ea typeface="メイリオ" pitchFamily="50" charset="-128"/>
              <a:cs typeface="メイリオ" pitchFamily="50" charset="-128"/>
            </a:endParaRPr>
          </a:p>
        </p:txBody>
      </p:sp>
      <p:sp>
        <p:nvSpPr>
          <p:cNvPr id="122" name="正方形/長方形 121"/>
          <p:cNvSpPr/>
          <p:nvPr/>
        </p:nvSpPr>
        <p:spPr>
          <a:xfrm>
            <a:off x="1163079" y="5600738"/>
            <a:ext cx="1723549"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週</a:t>
            </a:r>
            <a:r>
              <a:rPr lang="ja-JP" altLang="en-US" sz="600" b="1" dirty="0" smtClean="0">
                <a:latin typeface="メイリオ" panose="020B0604030504040204" pitchFamily="50" charset="-128"/>
                <a:ea typeface="メイリオ" panose="020B0604030504040204" pitchFamily="50" charset="-128"/>
              </a:rPr>
              <a:t>　　　</a:t>
            </a:r>
            <a:r>
              <a:rPr lang="ja-JP" altLang="en-US" sz="600" b="1" dirty="0">
                <a:latin typeface="メイリオ" panose="020B0604030504040204" pitchFamily="50" charset="-128"/>
                <a:ea typeface="メイリオ" panose="020B0604030504040204" pitchFamily="50" charset="-128"/>
              </a:rPr>
              <a:t>　</a:t>
            </a:r>
            <a:r>
              <a:rPr lang="ja-JP" altLang="en-US" sz="600" b="1" dirty="0" smtClean="0">
                <a:latin typeface="メイリオ" panose="020B0604030504040204" pitchFamily="50" charset="-128"/>
                <a:ea typeface="メイリオ" panose="020B0604030504040204" pitchFamily="50" charset="-128"/>
              </a:rPr>
              <a:t>月　　　　　　回　　　　フリー</a:t>
            </a:r>
            <a:endParaRPr lang="ja-JP" altLang="en-US" sz="600" b="1" dirty="0">
              <a:latin typeface="メイリオ" panose="020B0604030504040204" pitchFamily="50" charset="-128"/>
              <a:ea typeface="メイリオ" panose="020B0604030504040204" pitchFamily="50" charset="-128"/>
            </a:endParaRPr>
          </a:p>
        </p:txBody>
      </p:sp>
      <p:sp>
        <p:nvSpPr>
          <p:cNvPr id="142" name="円/楕円 141"/>
          <p:cNvSpPr/>
          <p:nvPr/>
        </p:nvSpPr>
        <p:spPr>
          <a:xfrm>
            <a:off x="1073157" y="559903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7" name="円/楕円 166"/>
          <p:cNvSpPr/>
          <p:nvPr/>
        </p:nvSpPr>
        <p:spPr>
          <a:xfrm>
            <a:off x="1466857" y="5597008"/>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5" name="円/楕円 174"/>
          <p:cNvSpPr/>
          <p:nvPr/>
        </p:nvSpPr>
        <p:spPr>
          <a:xfrm>
            <a:off x="1105027" y="5631512"/>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6" name="正方形/長方形 175"/>
          <p:cNvSpPr/>
          <p:nvPr/>
        </p:nvSpPr>
        <p:spPr>
          <a:xfrm>
            <a:off x="1840257" y="5606840"/>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184" name="円/楕円 183"/>
          <p:cNvSpPr/>
          <p:nvPr/>
        </p:nvSpPr>
        <p:spPr>
          <a:xfrm>
            <a:off x="2376321" y="559209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p:nvSpPr>
        <p:spPr>
          <a:xfrm>
            <a:off x="2088030" y="5762962"/>
            <a:ext cx="997389" cy="276999"/>
          </a:xfrm>
          <a:prstGeom prst="rect">
            <a:avLst/>
          </a:prstGeom>
        </p:spPr>
        <p:txBody>
          <a:bodyPr wrap="none">
            <a:spAutoFit/>
          </a:bodyPr>
          <a:lstStyle/>
          <a:p>
            <a:r>
              <a:rPr lang="ja-JP" altLang="en-US" sz="600" b="1" dirty="0" smtClean="0">
                <a:solidFill>
                  <a:srgbClr val="FF0000"/>
                </a:solidFill>
                <a:latin typeface="メイリオ" panose="020B0604030504040204" pitchFamily="50" charset="-128"/>
                <a:ea typeface="メイリオ" panose="020B0604030504040204" pitchFamily="50" charset="-128"/>
              </a:rPr>
              <a:t>→プルダウン選択肢</a:t>
            </a:r>
            <a:endParaRPr lang="en-US" altLang="ja-JP" sz="600" b="1" dirty="0" smtClean="0">
              <a:solidFill>
                <a:srgbClr val="FF0000"/>
              </a:solidFill>
              <a:latin typeface="メイリオ" panose="020B0604030504040204" pitchFamily="50" charset="-128"/>
              <a:ea typeface="メイリオ" panose="020B0604030504040204" pitchFamily="50" charset="-128"/>
            </a:endParaRPr>
          </a:p>
          <a:p>
            <a:r>
              <a:rPr lang="ja-JP" altLang="en-US" sz="600" b="1" dirty="0" smtClean="0">
                <a:solidFill>
                  <a:srgbClr val="FF0000"/>
                </a:solidFill>
                <a:latin typeface="メイリオ" panose="020B0604030504040204" pitchFamily="50" charset="-128"/>
                <a:ea typeface="メイリオ" panose="020B0604030504040204" pitchFamily="50" charset="-128"/>
              </a:rPr>
              <a:t>　</a:t>
            </a:r>
            <a:r>
              <a:rPr lang="en-US" altLang="ja-JP" sz="600" b="1" dirty="0" smtClean="0">
                <a:solidFill>
                  <a:srgbClr val="FF0000"/>
                </a:solidFill>
                <a:latin typeface="メイリオ" panose="020B0604030504040204" pitchFamily="50" charset="-128"/>
                <a:ea typeface="メイリオ" panose="020B0604030504040204" pitchFamily="50" charset="-128"/>
              </a:rPr>
              <a:t>1/2/3/4/5/6/7/8</a:t>
            </a:r>
            <a:endParaRPr lang="ja-JP" altLang="en-US" sz="600" dirty="0">
              <a:solidFill>
                <a:srgbClr val="FF0000"/>
              </a:solidFill>
            </a:endParaRPr>
          </a:p>
        </p:txBody>
      </p:sp>
      <p:sp>
        <p:nvSpPr>
          <p:cNvPr id="252" name="正方形/長方形 251"/>
          <p:cNvSpPr/>
          <p:nvPr/>
        </p:nvSpPr>
        <p:spPr>
          <a:xfrm>
            <a:off x="330555" y="11719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253" name="正方形/長方形 252"/>
          <p:cNvSpPr/>
          <p:nvPr/>
        </p:nvSpPr>
        <p:spPr>
          <a:xfrm>
            <a:off x="2885487" y="12302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9" name="グループ化 8"/>
          <p:cNvGrpSpPr/>
          <p:nvPr/>
        </p:nvGrpSpPr>
        <p:grpSpPr>
          <a:xfrm>
            <a:off x="335678" y="1470663"/>
            <a:ext cx="3355464" cy="397444"/>
            <a:chOff x="335677" y="1470662"/>
            <a:chExt cx="3966815" cy="469857"/>
          </a:xfrm>
        </p:grpSpPr>
        <p:sp>
          <p:nvSpPr>
            <p:cNvPr id="254" name="正方形/長方形 253"/>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55" name="正方形/長方形 254"/>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56" name="正方形/長方形 255"/>
            <p:cNvSpPr/>
            <p:nvPr/>
          </p:nvSpPr>
          <p:spPr>
            <a:xfrm>
              <a:off x="975852" y="1473036"/>
              <a:ext cx="574565" cy="199333"/>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57" name="正方形/長方形 256"/>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58" name="正方形/長方形 257"/>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259" name="正方形/長方形 258"/>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0" name="正方形/長方形 259"/>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1" name="正方形/長方形 260"/>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2" name="正方形/長方形 261"/>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3" name="正方形/長方形 262"/>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4" name="正方形/長方形 263"/>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186" name="正方形/長方形 185"/>
          <p:cNvSpPr/>
          <p:nvPr/>
        </p:nvSpPr>
        <p:spPr>
          <a:xfrm>
            <a:off x="2290776" y="168074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87" name="正方形/長方形 186"/>
          <p:cNvSpPr/>
          <p:nvPr/>
        </p:nvSpPr>
        <p:spPr>
          <a:xfrm>
            <a:off x="3479025" y="161201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
        <p:nvSpPr>
          <p:cNvPr id="195" name="正方形/長方形 194"/>
          <p:cNvSpPr/>
          <p:nvPr/>
        </p:nvSpPr>
        <p:spPr>
          <a:xfrm>
            <a:off x="3168288" y="3454343"/>
            <a:ext cx="2541241" cy="299208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6" name="正方形/長方形 195"/>
          <p:cNvSpPr/>
          <p:nvPr/>
        </p:nvSpPr>
        <p:spPr>
          <a:xfrm>
            <a:off x="4139377" y="618183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97" name="正方形/長方形 196"/>
          <p:cNvSpPr/>
          <p:nvPr/>
        </p:nvSpPr>
        <p:spPr>
          <a:xfrm>
            <a:off x="3234380" y="6042955"/>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有効</a:t>
            </a:r>
            <a:r>
              <a:rPr lang="en-US" altLang="ja-JP" sz="700" dirty="0" smtClean="0">
                <a:latin typeface="メイリオ" pitchFamily="50" charset="-128"/>
                <a:ea typeface="メイリオ" pitchFamily="50" charset="-128"/>
                <a:cs typeface="メイリオ" pitchFamily="50" charset="-128"/>
              </a:rPr>
              <a:t>/</a:t>
            </a:r>
            <a:r>
              <a:rPr lang="ja-JP" altLang="en-US" sz="700" dirty="0" smtClean="0">
                <a:latin typeface="メイリオ" pitchFamily="50" charset="-128"/>
                <a:ea typeface="メイリオ" pitchFamily="50" charset="-128"/>
                <a:cs typeface="メイリオ" pitchFamily="50" charset="-128"/>
              </a:rPr>
              <a:t>無効</a:t>
            </a:r>
            <a:endParaRPr lang="ja-JP" altLang="en-US" sz="700" dirty="0">
              <a:latin typeface="メイリオ" pitchFamily="50" charset="-128"/>
              <a:ea typeface="メイリオ" pitchFamily="50" charset="-128"/>
              <a:cs typeface="メイリオ" pitchFamily="50" charset="-128"/>
            </a:endParaRPr>
          </a:p>
        </p:txBody>
      </p:sp>
      <p:sp>
        <p:nvSpPr>
          <p:cNvPr id="198" name="正方形/長方形 197"/>
          <p:cNvSpPr/>
          <p:nvPr/>
        </p:nvSpPr>
        <p:spPr>
          <a:xfrm>
            <a:off x="3931788" y="6009508"/>
            <a:ext cx="723275"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有効</a:t>
            </a:r>
            <a:r>
              <a:rPr lang="ja-JP" altLang="en-US" sz="600" b="1" dirty="0" smtClean="0">
                <a:latin typeface="メイリオ" panose="020B0604030504040204" pitchFamily="50" charset="-128"/>
                <a:ea typeface="メイリオ" panose="020B0604030504040204" pitchFamily="50" charset="-128"/>
              </a:rPr>
              <a:t>　　　無効</a:t>
            </a:r>
            <a:endParaRPr lang="ja-JP" altLang="en-US" sz="600" b="1" dirty="0">
              <a:latin typeface="メイリオ" panose="020B0604030504040204" pitchFamily="50" charset="-128"/>
              <a:ea typeface="メイリオ" panose="020B0604030504040204" pitchFamily="50" charset="-128"/>
            </a:endParaRPr>
          </a:p>
        </p:txBody>
      </p:sp>
      <p:sp>
        <p:nvSpPr>
          <p:cNvPr id="199" name="円/楕円 198"/>
          <p:cNvSpPr/>
          <p:nvPr/>
        </p:nvSpPr>
        <p:spPr>
          <a:xfrm>
            <a:off x="3841866" y="600780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0" name="円/楕円 199"/>
          <p:cNvSpPr/>
          <p:nvPr/>
        </p:nvSpPr>
        <p:spPr>
          <a:xfrm>
            <a:off x="4235566" y="6005778"/>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1" name="円/楕円 200"/>
          <p:cNvSpPr/>
          <p:nvPr/>
        </p:nvSpPr>
        <p:spPr>
          <a:xfrm>
            <a:off x="4275769" y="6040282"/>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2" name="フローチャート : せん孔テープ 201"/>
          <p:cNvSpPr/>
          <p:nvPr/>
        </p:nvSpPr>
        <p:spPr>
          <a:xfrm>
            <a:off x="3123492" y="3269723"/>
            <a:ext cx="2645862"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3" name="正方形/長方形 202"/>
          <p:cNvSpPr/>
          <p:nvPr/>
        </p:nvSpPr>
        <p:spPr>
          <a:xfrm>
            <a:off x="3157189" y="4166067"/>
            <a:ext cx="543739" cy="307777"/>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参加条件</a:t>
            </a:r>
            <a:endParaRPr lang="en-US" altLang="ja-JP" sz="700" dirty="0" smtClean="0">
              <a:latin typeface="メイリオ" panose="020B0604030504040204" pitchFamily="50" charset="-128"/>
              <a:ea typeface="メイリオ" panose="020B0604030504040204" pitchFamily="50" charset="-128"/>
            </a:endParaRPr>
          </a:p>
          <a:p>
            <a:pPr algn="r"/>
            <a:r>
              <a:rPr lang="ja-JP" altLang="en-US" sz="700" dirty="0" smtClean="0">
                <a:latin typeface="メイリオ" panose="020B0604030504040204" pitchFamily="50" charset="-128"/>
                <a:ea typeface="メイリオ" panose="020B0604030504040204" pitchFamily="50" charset="-128"/>
              </a:rPr>
              <a:t>（年齢）</a:t>
            </a:r>
            <a:endParaRPr lang="ja-JP" altLang="en-US" sz="700" dirty="0">
              <a:latin typeface="メイリオ" panose="020B0604030504040204" pitchFamily="50" charset="-128"/>
              <a:ea typeface="メイリオ" panose="020B0604030504040204" pitchFamily="50" charset="-128"/>
            </a:endParaRPr>
          </a:p>
        </p:txBody>
      </p:sp>
      <p:sp>
        <p:nvSpPr>
          <p:cNvPr id="209" name="正方形/長方形 208"/>
          <p:cNvSpPr/>
          <p:nvPr/>
        </p:nvSpPr>
        <p:spPr>
          <a:xfrm>
            <a:off x="3164809" y="4455627"/>
            <a:ext cx="543739" cy="307777"/>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参加条件</a:t>
            </a:r>
            <a:endParaRPr lang="en-US" altLang="ja-JP" sz="700" dirty="0" smtClean="0">
              <a:latin typeface="メイリオ" panose="020B0604030504040204" pitchFamily="50" charset="-128"/>
              <a:ea typeface="メイリオ" panose="020B0604030504040204" pitchFamily="50" charset="-128"/>
            </a:endParaRPr>
          </a:p>
          <a:p>
            <a:pPr algn="r"/>
            <a:r>
              <a:rPr lang="ja-JP" altLang="en-US" sz="700" dirty="0" smtClean="0">
                <a:latin typeface="メイリオ" panose="020B0604030504040204" pitchFamily="50" charset="-128"/>
                <a:ea typeface="メイリオ" panose="020B0604030504040204" pitchFamily="50" charset="-128"/>
              </a:rPr>
              <a:t>（級）</a:t>
            </a:r>
            <a:endParaRPr lang="ja-JP" altLang="en-US" sz="700" dirty="0">
              <a:latin typeface="メイリオ" panose="020B0604030504040204" pitchFamily="50" charset="-128"/>
              <a:ea typeface="メイリオ" panose="020B0604030504040204" pitchFamily="50" charset="-128"/>
            </a:endParaRPr>
          </a:p>
        </p:txBody>
      </p:sp>
      <p:sp>
        <p:nvSpPr>
          <p:cNvPr id="210" name="正方形/長方形 209"/>
          <p:cNvSpPr/>
          <p:nvPr/>
        </p:nvSpPr>
        <p:spPr>
          <a:xfrm>
            <a:off x="3172429" y="4722327"/>
            <a:ext cx="543739" cy="307777"/>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参加条件</a:t>
            </a:r>
            <a:endParaRPr lang="en-US" altLang="ja-JP" sz="700" dirty="0" smtClean="0">
              <a:latin typeface="メイリオ" panose="020B0604030504040204" pitchFamily="50" charset="-128"/>
              <a:ea typeface="メイリオ" panose="020B0604030504040204" pitchFamily="50" charset="-128"/>
            </a:endParaRPr>
          </a:p>
          <a:p>
            <a:pPr algn="r"/>
            <a:r>
              <a:rPr lang="ja-JP" altLang="en-US" sz="700" dirty="0" smtClean="0">
                <a:latin typeface="メイリオ" panose="020B0604030504040204" pitchFamily="50" charset="-128"/>
                <a:ea typeface="メイリオ" panose="020B0604030504040204" pitchFamily="50" charset="-128"/>
              </a:rPr>
              <a:t>（泳力）</a:t>
            </a:r>
            <a:endParaRPr lang="ja-JP" altLang="en-US" sz="700" dirty="0">
              <a:latin typeface="メイリオ" panose="020B0604030504040204" pitchFamily="50" charset="-128"/>
              <a:ea typeface="メイリオ" panose="020B0604030504040204" pitchFamily="50" charset="-128"/>
            </a:endParaRPr>
          </a:p>
        </p:txBody>
      </p:sp>
      <p:sp>
        <p:nvSpPr>
          <p:cNvPr id="211" name="正方形/長方形 210"/>
          <p:cNvSpPr/>
          <p:nvPr/>
        </p:nvSpPr>
        <p:spPr>
          <a:xfrm>
            <a:off x="3658687" y="4753510"/>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2" name="正方形/長方形 211"/>
          <p:cNvSpPr/>
          <p:nvPr/>
        </p:nvSpPr>
        <p:spPr>
          <a:xfrm>
            <a:off x="3709863" y="4765487"/>
            <a:ext cx="2108269" cy="1169551"/>
          </a:xfrm>
          <a:prstGeom prst="rect">
            <a:avLst/>
          </a:prstGeom>
        </p:spPr>
        <p:txBody>
          <a:bodyPr wrap="none">
            <a:spAutoFit/>
          </a:bodyPr>
          <a:lstStyle/>
          <a:p>
            <a:r>
              <a:rPr lang="ja-JP" altLang="en-US" sz="500" b="1" dirty="0">
                <a:latin typeface="メイリオ" panose="020B0604030504040204" pitchFamily="50" charset="-128"/>
                <a:ea typeface="メイリオ" panose="020B0604030504040204" pitchFamily="50" charset="-128"/>
              </a:rPr>
              <a:t>水</a:t>
            </a:r>
            <a:r>
              <a:rPr lang="ja-JP" altLang="en-US" sz="500" b="1" dirty="0" smtClean="0">
                <a:latin typeface="メイリオ" panose="020B0604030504040204" pitchFamily="50" charset="-128"/>
                <a:ea typeface="メイリオ" panose="020B0604030504040204" pitchFamily="50" charset="-128"/>
              </a:rPr>
              <a:t>に顔をつけることができない　　　水に顔をつけることができる</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潜れる　　　　　　　　　浮かべる</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smtClean="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バタ足　　　　　　　板キック　　　　　　背泳ぎ</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smtClean="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クロール　　　　　　平泳ぎ　　　　　　　バタフライ</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a:latin typeface="メイリオ" panose="020B0604030504040204" pitchFamily="50" charset="-128"/>
              <a:ea typeface="メイリオ" panose="020B0604030504040204" pitchFamily="50" charset="-128"/>
            </a:endParaRPr>
          </a:p>
          <a:p>
            <a:endParaRPr lang="en-US" altLang="ja-JP" sz="500" b="1" dirty="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無料体験に参加をしたことがある</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短期水泳教室に参加をしたことがある</a:t>
            </a:r>
            <a:endParaRPr lang="en-US" altLang="ja-JP" sz="500" b="1" dirty="0" smtClean="0">
              <a:latin typeface="メイリオ" panose="020B0604030504040204" pitchFamily="50" charset="-128"/>
              <a:ea typeface="メイリオ" panose="020B0604030504040204" pitchFamily="50" charset="-128"/>
            </a:endParaRPr>
          </a:p>
          <a:p>
            <a:endParaRPr lang="en-US" altLang="ja-JP" sz="500" b="1" dirty="0">
              <a:latin typeface="メイリオ" panose="020B0604030504040204" pitchFamily="50" charset="-128"/>
              <a:ea typeface="メイリオ" panose="020B0604030504040204" pitchFamily="50" charset="-128"/>
            </a:endParaRPr>
          </a:p>
          <a:p>
            <a:r>
              <a:rPr lang="ja-JP" altLang="en-US" sz="500" b="1" dirty="0" smtClean="0">
                <a:latin typeface="メイリオ" panose="020B0604030504040204" pitchFamily="50" charset="-128"/>
                <a:ea typeface="メイリオ" panose="020B0604030504040204" pitchFamily="50" charset="-128"/>
              </a:rPr>
              <a:t>当クラブまたは他クラブに通っていたことがある</a:t>
            </a:r>
            <a:endParaRPr lang="en-US" altLang="ja-JP" sz="500" b="1" dirty="0" smtClean="0">
              <a:latin typeface="メイリオ" panose="020B0604030504040204" pitchFamily="50" charset="-128"/>
              <a:ea typeface="メイリオ" panose="020B0604030504040204" pitchFamily="50" charset="-128"/>
            </a:endParaRPr>
          </a:p>
        </p:txBody>
      </p:sp>
      <p:sp>
        <p:nvSpPr>
          <p:cNvPr id="213" name="正方形/長方形 212"/>
          <p:cNvSpPr/>
          <p:nvPr/>
        </p:nvSpPr>
        <p:spPr>
          <a:xfrm>
            <a:off x="3660149" y="4923224"/>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4" name="正方形/長方形 213"/>
          <p:cNvSpPr/>
          <p:nvPr/>
        </p:nvSpPr>
        <p:spPr>
          <a:xfrm>
            <a:off x="3652529" y="5430759"/>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5" name="正方形/長方形 214"/>
          <p:cNvSpPr/>
          <p:nvPr/>
        </p:nvSpPr>
        <p:spPr>
          <a:xfrm>
            <a:off x="3651067" y="559172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16" name="正方形/長方形 215"/>
          <p:cNvSpPr/>
          <p:nvPr/>
        </p:nvSpPr>
        <p:spPr>
          <a:xfrm>
            <a:off x="3624872" y="573611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22" name="正方形/長方形 221"/>
          <p:cNvSpPr/>
          <p:nvPr/>
        </p:nvSpPr>
        <p:spPr>
          <a:xfrm>
            <a:off x="4393534" y="4920321"/>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23" name="正方形/長方形 222"/>
          <p:cNvSpPr/>
          <p:nvPr/>
        </p:nvSpPr>
        <p:spPr>
          <a:xfrm>
            <a:off x="4095175" y="507213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25M</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24" name="正方形/長方形 223"/>
          <p:cNvSpPr/>
          <p:nvPr/>
        </p:nvSpPr>
        <p:spPr>
          <a:xfrm>
            <a:off x="4095174" y="5248872"/>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25M</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25" name="正方形/長方形 224"/>
          <p:cNvSpPr/>
          <p:nvPr/>
        </p:nvSpPr>
        <p:spPr>
          <a:xfrm>
            <a:off x="4721848" y="5070283"/>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25M</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26" name="正方形/長方形 225"/>
          <p:cNvSpPr/>
          <p:nvPr/>
        </p:nvSpPr>
        <p:spPr>
          <a:xfrm>
            <a:off x="4721847" y="5247023"/>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10M</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45" name="正方形/長方形 244"/>
          <p:cNvSpPr/>
          <p:nvPr/>
        </p:nvSpPr>
        <p:spPr>
          <a:xfrm>
            <a:off x="3685688" y="4219283"/>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46" name="正方形/長方形 245"/>
          <p:cNvSpPr/>
          <p:nvPr/>
        </p:nvSpPr>
        <p:spPr>
          <a:xfrm>
            <a:off x="4725697" y="475145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47" name="正方形/長方形 246"/>
          <p:cNvSpPr/>
          <p:nvPr/>
        </p:nvSpPr>
        <p:spPr>
          <a:xfrm>
            <a:off x="4219692" y="4219740"/>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48" name="正方形/長方形 247"/>
          <p:cNvSpPr/>
          <p:nvPr/>
        </p:nvSpPr>
        <p:spPr>
          <a:xfrm>
            <a:off x="3678068" y="4485983"/>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49" name="正方形/長方形 248"/>
          <p:cNvSpPr/>
          <p:nvPr/>
        </p:nvSpPr>
        <p:spPr>
          <a:xfrm>
            <a:off x="4212072" y="4486440"/>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400" dirty="0" smtClean="0">
                <a:solidFill>
                  <a:schemeClr val="tx1"/>
                </a:solidFill>
                <a:latin typeface="メイリオ" panose="020B0604030504040204" pitchFamily="50" charset="-128"/>
                <a:ea typeface="メイリオ" panose="020B0604030504040204" pitchFamily="50" charset="-128"/>
              </a:rPr>
              <a:t>----</a:t>
            </a:r>
            <a:r>
              <a:rPr lang="ja-JP" altLang="en-US" sz="400" dirty="0" smtClean="0">
                <a:solidFill>
                  <a:schemeClr val="tx1"/>
                </a:solidFill>
                <a:latin typeface="メイリオ" panose="020B0604030504040204" pitchFamily="50" charset="-128"/>
                <a:ea typeface="メイリオ" panose="020B0604030504040204" pitchFamily="50" charset="-128"/>
              </a:rPr>
              <a:t> </a:t>
            </a:r>
            <a:r>
              <a:rPr kumimoji="1" lang="ja-JP" altLang="en-US" sz="400" dirty="0" smtClean="0">
                <a:solidFill>
                  <a:schemeClr val="tx1"/>
                </a:solidFill>
                <a:latin typeface="メイリオ" panose="020B0604030504040204" pitchFamily="50" charset="-128"/>
                <a:ea typeface="メイリオ" panose="020B0604030504040204" pitchFamily="50" charset="-128"/>
              </a:rPr>
              <a:t>▼</a:t>
            </a:r>
            <a:endParaRPr kumimoji="1" lang="ja-JP" altLang="en-US" sz="400" dirty="0">
              <a:solidFill>
                <a:schemeClr val="tx1"/>
              </a:solidFill>
              <a:latin typeface="メイリオ" panose="020B0604030504040204" pitchFamily="50" charset="-128"/>
              <a:ea typeface="メイリオ" panose="020B0604030504040204" pitchFamily="50" charset="-128"/>
            </a:endParaRPr>
          </a:p>
        </p:txBody>
      </p:sp>
      <p:sp>
        <p:nvSpPr>
          <p:cNvPr id="250" name="正方形/長方形 249"/>
          <p:cNvSpPr/>
          <p:nvPr/>
        </p:nvSpPr>
        <p:spPr>
          <a:xfrm>
            <a:off x="3979852" y="4187737"/>
            <a:ext cx="287258" cy="215444"/>
          </a:xfrm>
          <a:prstGeom prst="rect">
            <a:avLst/>
          </a:prstGeom>
        </p:spPr>
        <p:txBody>
          <a:bodyPr wrap="none">
            <a:spAutoFit/>
          </a:bodyPr>
          <a:lstStyle/>
          <a:p>
            <a:r>
              <a:rPr lang="ja-JP" altLang="en-US" sz="800" b="1" dirty="0">
                <a:latin typeface="メイリオ" panose="020B0604030504040204" pitchFamily="50" charset="-128"/>
                <a:ea typeface="メイリオ" panose="020B0604030504040204" pitchFamily="50" charset="-128"/>
              </a:rPr>
              <a:t>～</a:t>
            </a:r>
            <a:endParaRPr lang="ja-JP" altLang="en-US" dirty="0"/>
          </a:p>
        </p:txBody>
      </p:sp>
      <p:sp>
        <p:nvSpPr>
          <p:cNvPr id="251" name="正方形/長方形 250"/>
          <p:cNvSpPr/>
          <p:nvPr/>
        </p:nvSpPr>
        <p:spPr>
          <a:xfrm>
            <a:off x="3979852" y="4454437"/>
            <a:ext cx="287258" cy="215444"/>
          </a:xfrm>
          <a:prstGeom prst="rect">
            <a:avLst/>
          </a:prstGeom>
        </p:spPr>
        <p:txBody>
          <a:bodyPr wrap="none">
            <a:spAutoFit/>
          </a:bodyPr>
          <a:lstStyle/>
          <a:p>
            <a:r>
              <a:rPr lang="ja-JP" altLang="en-US" sz="800" b="1" dirty="0">
                <a:latin typeface="メイリオ" panose="020B0604030504040204" pitchFamily="50" charset="-128"/>
                <a:ea typeface="メイリオ" panose="020B0604030504040204" pitchFamily="50" charset="-128"/>
              </a:rPr>
              <a:t>～</a:t>
            </a:r>
            <a:endParaRPr lang="ja-JP" altLang="en-US" dirty="0"/>
          </a:p>
        </p:txBody>
      </p:sp>
      <p:sp>
        <p:nvSpPr>
          <p:cNvPr id="267" name="正方形/長方形 266"/>
          <p:cNvSpPr/>
          <p:nvPr/>
        </p:nvSpPr>
        <p:spPr>
          <a:xfrm>
            <a:off x="3161219" y="3733540"/>
            <a:ext cx="543739" cy="200055"/>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申込開始</a:t>
            </a:r>
            <a:endParaRPr lang="ja-JP" altLang="en-US" sz="700" dirty="0">
              <a:latin typeface="メイリオ" panose="020B0604030504040204" pitchFamily="50" charset="-128"/>
              <a:ea typeface="メイリオ" panose="020B0604030504040204" pitchFamily="50" charset="-128"/>
            </a:endParaRPr>
          </a:p>
        </p:txBody>
      </p:sp>
      <p:sp>
        <p:nvSpPr>
          <p:cNvPr id="268" name="正方形/長方形 267"/>
          <p:cNvSpPr/>
          <p:nvPr/>
        </p:nvSpPr>
        <p:spPr>
          <a:xfrm>
            <a:off x="4189476" y="376002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9" name="正方形/長方形 268"/>
          <p:cNvSpPr/>
          <p:nvPr/>
        </p:nvSpPr>
        <p:spPr>
          <a:xfrm>
            <a:off x="3734138" y="3758909"/>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0" name="正方形/長方形 269"/>
          <p:cNvSpPr/>
          <p:nvPr/>
        </p:nvSpPr>
        <p:spPr>
          <a:xfrm>
            <a:off x="4521930" y="375598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1" name="正方形/長方形 270"/>
          <p:cNvSpPr/>
          <p:nvPr/>
        </p:nvSpPr>
        <p:spPr>
          <a:xfrm>
            <a:off x="3161219" y="3924040"/>
            <a:ext cx="543739" cy="200055"/>
          </a:xfrm>
          <a:prstGeom prst="rect">
            <a:avLst/>
          </a:prstGeom>
        </p:spPr>
        <p:txBody>
          <a:bodyPr wrap="none">
            <a:spAutoFit/>
          </a:bodyPr>
          <a:lstStyle/>
          <a:p>
            <a:pPr algn="r"/>
            <a:r>
              <a:rPr lang="ja-JP" altLang="en-US" sz="700" dirty="0" smtClean="0">
                <a:latin typeface="メイリオ" panose="020B0604030504040204" pitchFamily="50" charset="-128"/>
                <a:ea typeface="メイリオ" panose="020B0604030504040204" pitchFamily="50" charset="-128"/>
              </a:rPr>
              <a:t>申込終了</a:t>
            </a:r>
            <a:endParaRPr lang="ja-JP" altLang="en-US" sz="700" dirty="0">
              <a:latin typeface="メイリオ" panose="020B0604030504040204" pitchFamily="50" charset="-128"/>
              <a:ea typeface="メイリオ" panose="020B0604030504040204" pitchFamily="50" charset="-128"/>
            </a:endParaRPr>
          </a:p>
        </p:txBody>
      </p:sp>
      <p:sp>
        <p:nvSpPr>
          <p:cNvPr id="272" name="正方形/長方形 271"/>
          <p:cNvSpPr/>
          <p:nvPr/>
        </p:nvSpPr>
        <p:spPr>
          <a:xfrm>
            <a:off x="4189476" y="395052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3" name="正方形/長方形 272"/>
          <p:cNvSpPr/>
          <p:nvPr/>
        </p:nvSpPr>
        <p:spPr>
          <a:xfrm>
            <a:off x="3734138" y="3949409"/>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4" name="正方形/長方形 273"/>
          <p:cNvSpPr/>
          <p:nvPr/>
        </p:nvSpPr>
        <p:spPr>
          <a:xfrm>
            <a:off x="4521930" y="394648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5" name="テキスト ボックス 274"/>
          <p:cNvSpPr txBox="1"/>
          <p:nvPr/>
        </p:nvSpPr>
        <p:spPr>
          <a:xfrm>
            <a:off x="3101227" y="6486727"/>
            <a:ext cx="2862898" cy="369332"/>
          </a:xfrm>
          <a:prstGeom prst="rect">
            <a:avLst/>
          </a:prstGeom>
          <a:noFill/>
        </p:spPr>
        <p:txBody>
          <a:bodyPr wrap="square" rtlCol="0">
            <a:spAutoFit/>
          </a:bodyPr>
          <a:lstStyle/>
          <a:p>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会費・休会費・バス管理費の値は、</a:t>
            </a:r>
            <a:endParaRPr lang="en-US" altLang="ja-JP" sz="900" b="1" dirty="0" smtClean="0">
              <a:solidFill>
                <a:srgbClr val="FF0000"/>
              </a:solidFill>
              <a:latin typeface="メイリオ" panose="020B0604030504040204" pitchFamily="50" charset="-128"/>
              <a:ea typeface="メイリオ" panose="020B0604030504040204" pitchFamily="50" charset="-128"/>
            </a:endParaRPr>
          </a:p>
          <a:p>
            <a:r>
              <a:rPr lang="ja-JP" altLang="en-US" sz="900" b="1" dirty="0">
                <a:solidFill>
                  <a:srgbClr val="FF0000"/>
                </a:solidFill>
                <a:latin typeface="メイリオ" panose="020B0604030504040204" pitchFamily="50" charset="-128"/>
                <a:ea typeface="メイリオ" panose="020B0604030504040204" pitchFamily="50" charset="-128"/>
              </a:rPr>
              <a:t>　</a:t>
            </a:r>
            <a:r>
              <a:rPr lang="ja-JP" altLang="en-US" sz="900" b="1" dirty="0" smtClean="0">
                <a:solidFill>
                  <a:srgbClr val="FF0000"/>
                </a:solidFill>
                <a:latin typeface="メイリオ" panose="020B0604030504040204" pitchFamily="50" charset="-128"/>
                <a:ea typeface="メイリオ" panose="020B0604030504040204" pitchFamily="50" charset="-128"/>
              </a:rPr>
              <a:t>品目コードから引き、その</a:t>
            </a:r>
            <a:r>
              <a:rPr lang="ja-JP" altLang="en-US" sz="900" b="1" dirty="0">
                <a:solidFill>
                  <a:srgbClr val="FF0000"/>
                </a:solidFill>
                <a:latin typeface="メイリオ" panose="020B0604030504040204" pitchFamily="50" charset="-128"/>
                <a:ea typeface="メイリオ" panose="020B0604030504040204" pitchFamily="50" charset="-128"/>
              </a:rPr>
              <a:t>値</a:t>
            </a:r>
            <a:r>
              <a:rPr lang="ja-JP" altLang="en-US" sz="900" b="1" dirty="0" smtClean="0">
                <a:solidFill>
                  <a:srgbClr val="FF0000"/>
                </a:solidFill>
                <a:latin typeface="メイリオ" panose="020B0604030504040204" pitchFamily="50" charset="-128"/>
                <a:ea typeface="メイリオ" panose="020B0604030504040204" pitchFamily="50" charset="-128"/>
              </a:rPr>
              <a:t>を表示する形とする。</a:t>
            </a:r>
            <a:endParaRPr lang="en-US" altLang="ja-JP" sz="900" b="1" dirty="0">
              <a:solidFill>
                <a:srgbClr val="FF0000"/>
              </a:solidFill>
              <a:latin typeface="メイリオ" panose="020B0604030504040204" pitchFamily="50" charset="-128"/>
              <a:ea typeface="メイリオ" panose="020B0604030504040204" pitchFamily="50" charset="-128"/>
            </a:endParaRPr>
          </a:p>
        </p:txBody>
      </p:sp>
      <p:sp>
        <p:nvSpPr>
          <p:cNvPr id="276" name="角丸四角形 275"/>
          <p:cNvSpPr/>
          <p:nvPr/>
        </p:nvSpPr>
        <p:spPr>
          <a:xfrm>
            <a:off x="3726769" y="3517105"/>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277" name="正方形/長方形 276"/>
          <p:cNvSpPr/>
          <p:nvPr/>
        </p:nvSpPr>
        <p:spPr>
          <a:xfrm>
            <a:off x="3246418" y="3572057"/>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定員</a:t>
            </a:r>
            <a:endParaRPr lang="ja-JP" altLang="en-US" sz="700" dirty="0">
              <a:latin typeface="メイリオ" pitchFamily="50" charset="-128"/>
              <a:ea typeface="メイリオ" pitchFamily="50" charset="-128"/>
              <a:cs typeface="メイリオ" pitchFamily="50" charset="-128"/>
            </a:endParaRPr>
          </a:p>
        </p:txBody>
      </p:sp>
      <p:sp>
        <p:nvSpPr>
          <p:cNvPr id="278" name="正方形/長方形 277"/>
          <p:cNvSpPr/>
          <p:nvPr/>
        </p:nvSpPr>
        <p:spPr>
          <a:xfrm>
            <a:off x="4666165" y="3535920"/>
            <a:ext cx="954107" cy="184666"/>
          </a:xfrm>
          <a:prstGeom prst="rect">
            <a:avLst/>
          </a:prstGeom>
        </p:spPr>
        <p:txBody>
          <a:bodyPr wrap="none">
            <a:spAutoFit/>
          </a:bodyPr>
          <a:lstStyle/>
          <a:p>
            <a:r>
              <a:rPr lang="ja-JP" altLang="en-US" sz="600" b="1" dirty="0" smtClean="0">
                <a:solidFill>
                  <a:srgbClr val="FF0000"/>
                </a:solidFill>
                <a:latin typeface="メイリオ" panose="020B0604030504040204" pitchFamily="50" charset="-128"/>
                <a:ea typeface="メイリオ" panose="020B0604030504040204" pitchFamily="50" charset="-128"/>
              </a:rPr>
              <a:t>→短期選択時に入力可</a:t>
            </a:r>
            <a:endParaRPr lang="ja-JP" altLang="en-US" sz="600" dirty="0">
              <a:solidFill>
                <a:srgbClr val="FF0000"/>
              </a:solidFill>
            </a:endParaRPr>
          </a:p>
        </p:txBody>
      </p:sp>
      <p:sp>
        <p:nvSpPr>
          <p:cNvPr id="279" name="正方形/長方形 278"/>
          <p:cNvSpPr/>
          <p:nvPr/>
        </p:nvSpPr>
        <p:spPr>
          <a:xfrm>
            <a:off x="6040328" y="3932776"/>
            <a:ext cx="2507764" cy="290299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80" name="正方形/長方形 279"/>
          <p:cNvSpPr/>
          <p:nvPr/>
        </p:nvSpPr>
        <p:spPr>
          <a:xfrm>
            <a:off x="6049725" y="3932776"/>
            <a:ext cx="2506803" cy="253419"/>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281"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367" y="3955697"/>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282" name="正方形/長方形 281"/>
          <p:cNvSpPr/>
          <p:nvPr/>
        </p:nvSpPr>
        <p:spPr>
          <a:xfrm>
            <a:off x="6483464" y="3969626"/>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83" name="正方形/長方形 282"/>
          <p:cNvSpPr/>
          <p:nvPr/>
        </p:nvSpPr>
        <p:spPr>
          <a:xfrm>
            <a:off x="6116514" y="4267160"/>
            <a:ext cx="2355392" cy="263952"/>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a:t>
            </a:r>
            <a:r>
              <a:rPr lang="ja-JP" altLang="en-US" sz="900" b="1" dirty="0">
                <a:latin typeface="メイリオ" panose="020B0604030504040204" pitchFamily="50" charset="-128"/>
                <a:ea typeface="メイリオ" panose="020B0604030504040204" pitchFamily="50" charset="-128"/>
              </a:rPr>
              <a:t>クラス</a:t>
            </a:r>
            <a:r>
              <a:rPr lang="ja-JP" altLang="en-US" sz="900" b="1" dirty="0" smtClean="0">
                <a:latin typeface="メイリオ" panose="020B0604030504040204" pitchFamily="50" charset="-128"/>
                <a:ea typeface="メイリオ" panose="020B0604030504040204" pitchFamily="50" charset="-128"/>
              </a:rPr>
              <a:t>編集</a:t>
            </a:r>
            <a:endParaRPr lang="en-US" altLang="ja-JP" sz="900" b="1" dirty="0" smtClean="0">
              <a:latin typeface="メイリオ" panose="020B0604030504040204" pitchFamily="50" charset="-128"/>
              <a:ea typeface="メイリオ" panose="020B0604030504040204" pitchFamily="50" charset="-128"/>
            </a:endParaRPr>
          </a:p>
        </p:txBody>
      </p:sp>
      <p:sp>
        <p:nvSpPr>
          <p:cNvPr id="284" name="角丸四角形 283"/>
          <p:cNvSpPr/>
          <p:nvPr/>
        </p:nvSpPr>
        <p:spPr>
          <a:xfrm>
            <a:off x="6778088" y="4811165"/>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ja-JP" altLang="en-US" sz="800" dirty="0">
                <a:solidFill>
                  <a:schemeClr val="tx1"/>
                </a:solidFill>
                <a:latin typeface="メイリオ" pitchFamily="50" charset="-128"/>
                <a:ea typeface="メイリオ" pitchFamily="50" charset="-128"/>
                <a:cs typeface="メイリオ" pitchFamily="50" charset="-128"/>
              </a:rPr>
              <a:t>Ｍ　　 </a:t>
            </a:r>
            <a:r>
              <a:rPr lang="ja-JP" altLang="en-US" sz="800" dirty="0" smtClean="0">
                <a:solidFill>
                  <a:schemeClr val="tx1"/>
                </a:solidFill>
                <a:latin typeface="メイリオ" pitchFamily="50" charset="-128"/>
                <a:ea typeface="メイリオ" pitchFamily="50" charset="-128"/>
                <a:cs typeface="メイリオ" pitchFamily="50" charset="-128"/>
              </a:rPr>
              <a:t> ▼</a:t>
            </a:r>
            <a:endParaRPr lang="ja-JP" altLang="en-US" sz="800" dirty="0">
              <a:solidFill>
                <a:schemeClr val="tx1"/>
              </a:solidFill>
              <a:latin typeface="メイリオ" pitchFamily="50" charset="-128"/>
              <a:ea typeface="メイリオ" pitchFamily="50" charset="-128"/>
              <a:cs typeface="メイリオ" pitchFamily="50" charset="-128"/>
            </a:endParaRPr>
          </a:p>
        </p:txBody>
      </p:sp>
      <p:sp>
        <p:nvSpPr>
          <p:cNvPr id="285" name="正方形/長方形 284"/>
          <p:cNvSpPr/>
          <p:nvPr/>
        </p:nvSpPr>
        <p:spPr>
          <a:xfrm>
            <a:off x="6167032" y="4631635"/>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コース記号</a:t>
            </a:r>
            <a:endParaRPr lang="ja-JP" altLang="en-US" sz="700" dirty="0">
              <a:latin typeface="メイリオ" pitchFamily="50" charset="-128"/>
              <a:ea typeface="メイリオ" pitchFamily="50" charset="-128"/>
              <a:cs typeface="メイリオ" pitchFamily="50" charset="-128"/>
            </a:endParaRPr>
          </a:p>
        </p:txBody>
      </p:sp>
      <p:sp>
        <p:nvSpPr>
          <p:cNvPr id="286" name="角丸四角形 285"/>
          <p:cNvSpPr/>
          <p:nvPr/>
        </p:nvSpPr>
        <p:spPr>
          <a:xfrm>
            <a:off x="6778088" y="5000730"/>
            <a:ext cx="1233887" cy="144935"/>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287" name="正方形/長方形 286"/>
          <p:cNvSpPr/>
          <p:nvPr/>
        </p:nvSpPr>
        <p:spPr>
          <a:xfrm>
            <a:off x="6156176" y="5022494"/>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クラスコード</a:t>
            </a:r>
            <a:endParaRPr lang="ja-JP" altLang="en-US" sz="700" dirty="0">
              <a:latin typeface="メイリオ" pitchFamily="50" charset="-128"/>
              <a:ea typeface="メイリオ" pitchFamily="50" charset="-128"/>
              <a:cs typeface="メイリオ" pitchFamily="50" charset="-128"/>
            </a:endParaRPr>
          </a:p>
        </p:txBody>
      </p:sp>
      <p:sp>
        <p:nvSpPr>
          <p:cNvPr id="288" name="正方形/長方形 287"/>
          <p:cNvSpPr/>
          <p:nvPr/>
        </p:nvSpPr>
        <p:spPr>
          <a:xfrm>
            <a:off x="6179993" y="6420498"/>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有効</a:t>
            </a:r>
            <a:r>
              <a:rPr lang="en-US" altLang="ja-JP" sz="700" dirty="0" smtClean="0">
                <a:latin typeface="メイリオ" pitchFamily="50" charset="-128"/>
                <a:ea typeface="メイリオ" pitchFamily="50" charset="-128"/>
                <a:cs typeface="メイリオ" pitchFamily="50" charset="-128"/>
              </a:rPr>
              <a:t>/</a:t>
            </a:r>
            <a:r>
              <a:rPr lang="ja-JP" altLang="en-US" sz="700" dirty="0" smtClean="0">
                <a:latin typeface="メイリオ" pitchFamily="50" charset="-128"/>
                <a:ea typeface="メイリオ" pitchFamily="50" charset="-128"/>
                <a:cs typeface="メイリオ" pitchFamily="50" charset="-128"/>
              </a:rPr>
              <a:t>無効</a:t>
            </a:r>
            <a:endParaRPr lang="ja-JP" altLang="en-US" sz="700" dirty="0">
              <a:latin typeface="メイリオ" pitchFamily="50" charset="-128"/>
              <a:ea typeface="メイリオ" pitchFamily="50" charset="-128"/>
              <a:cs typeface="メイリオ" pitchFamily="50" charset="-128"/>
            </a:endParaRPr>
          </a:p>
        </p:txBody>
      </p:sp>
      <p:sp>
        <p:nvSpPr>
          <p:cNvPr id="289" name="正方形/長方形 288"/>
          <p:cNvSpPr/>
          <p:nvPr/>
        </p:nvSpPr>
        <p:spPr>
          <a:xfrm>
            <a:off x="6877401" y="6387051"/>
            <a:ext cx="723275"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有効</a:t>
            </a:r>
            <a:r>
              <a:rPr lang="ja-JP" altLang="en-US" sz="600" b="1" dirty="0" smtClean="0">
                <a:latin typeface="メイリオ" panose="020B0604030504040204" pitchFamily="50" charset="-128"/>
                <a:ea typeface="メイリオ" panose="020B0604030504040204" pitchFamily="50" charset="-128"/>
              </a:rPr>
              <a:t>　　　</a:t>
            </a:r>
            <a:r>
              <a:rPr lang="ja-JP" altLang="en-US" sz="600" b="1" dirty="0">
                <a:latin typeface="メイリオ" panose="020B0604030504040204" pitchFamily="50" charset="-128"/>
                <a:ea typeface="メイリオ" panose="020B0604030504040204" pitchFamily="50" charset="-128"/>
              </a:rPr>
              <a:t>無効</a:t>
            </a:r>
          </a:p>
        </p:txBody>
      </p:sp>
      <p:sp>
        <p:nvSpPr>
          <p:cNvPr id="290" name="円/楕円 289"/>
          <p:cNvSpPr/>
          <p:nvPr/>
        </p:nvSpPr>
        <p:spPr>
          <a:xfrm>
            <a:off x="6787479" y="6385352"/>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1" name="円/楕円 290"/>
          <p:cNvSpPr/>
          <p:nvPr/>
        </p:nvSpPr>
        <p:spPr>
          <a:xfrm>
            <a:off x="7181179" y="638332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2" name="円/楕円 291"/>
          <p:cNvSpPr/>
          <p:nvPr/>
        </p:nvSpPr>
        <p:spPr>
          <a:xfrm>
            <a:off x="7221382" y="6417825"/>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3" name="正方形/長方形 292"/>
          <p:cNvSpPr/>
          <p:nvPr/>
        </p:nvSpPr>
        <p:spPr>
          <a:xfrm>
            <a:off x="6195711" y="5442453"/>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級管理</a:t>
            </a:r>
          </a:p>
        </p:txBody>
      </p:sp>
      <p:sp>
        <p:nvSpPr>
          <p:cNvPr id="294" name="正方形/長方形 293"/>
          <p:cNvSpPr/>
          <p:nvPr/>
        </p:nvSpPr>
        <p:spPr>
          <a:xfrm>
            <a:off x="6858394" y="5409006"/>
            <a:ext cx="800219"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a:t>
            </a:r>
            <a:r>
              <a:rPr lang="ja-JP" altLang="en-US" sz="600" b="1" dirty="0">
                <a:latin typeface="メイリオ" panose="020B0604030504040204" pitchFamily="50" charset="-128"/>
                <a:ea typeface="メイリオ" panose="020B0604030504040204" pitchFamily="50" charset="-128"/>
              </a:rPr>
              <a:t>しない</a:t>
            </a:r>
          </a:p>
        </p:txBody>
      </p:sp>
      <p:sp>
        <p:nvSpPr>
          <p:cNvPr id="295" name="円/楕円 294"/>
          <p:cNvSpPr/>
          <p:nvPr/>
        </p:nvSpPr>
        <p:spPr>
          <a:xfrm>
            <a:off x="6768472" y="5407307"/>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6" name="円/楕円 295"/>
          <p:cNvSpPr/>
          <p:nvPr/>
        </p:nvSpPr>
        <p:spPr>
          <a:xfrm>
            <a:off x="7162172" y="540527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円/楕円 296"/>
          <p:cNvSpPr/>
          <p:nvPr/>
        </p:nvSpPr>
        <p:spPr>
          <a:xfrm>
            <a:off x="6800342" y="5439780"/>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8" name="正方形/長方形 297"/>
          <p:cNvSpPr/>
          <p:nvPr/>
        </p:nvSpPr>
        <p:spPr>
          <a:xfrm>
            <a:off x="6186061" y="5652728"/>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バス利用</a:t>
            </a:r>
          </a:p>
        </p:txBody>
      </p:sp>
      <p:sp>
        <p:nvSpPr>
          <p:cNvPr id="299" name="正方形/長方形 298"/>
          <p:cNvSpPr/>
          <p:nvPr/>
        </p:nvSpPr>
        <p:spPr>
          <a:xfrm>
            <a:off x="6860319" y="5607706"/>
            <a:ext cx="723275" cy="184666"/>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あり</a:t>
            </a:r>
            <a:r>
              <a:rPr lang="ja-JP" altLang="en-US" sz="600" b="1" dirty="0" smtClean="0">
                <a:latin typeface="メイリオ" panose="020B0604030504040204" pitchFamily="50" charset="-128"/>
                <a:ea typeface="メイリオ" panose="020B0604030504040204" pitchFamily="50" charset="-128"/>
              </a:rPr>
              <a:t>　　　</a:t>
            </a:r>
            <a:r>
              <a:rPr lang="ja-JP" altLang="en-US" sz="600" b="1" dirty="0">
                <a:latin typeface="メイリオ" panose="020B0604030504040204" pitchFamily="50" charset="-128"/>
                <a:ea typeface="メイリオ" panose="020B0604030504040204" pitchFamily="50" charset="-128"/>
              </a:rPr>
              <a:t>なし</a:t>
            </a:r>
          </a:p>
        </p:txBody>
      </p:sp>
      <p:sp>
        <p:nvSpPr>
          <p:cNvPr id="300" name="円/楕円 299"/>
          <p:cNvSpPr/>
          <p:nvPr/>
        </p:nvSpPr>
        <p:spPr>
          <a:xfrm>
            <a:off x="6770397" y="5606007"/>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1" name="円/楕円 300"/>
          <p:cNvSpPr/>
          <p:nvPr/>
        </p:nvSpPr>
        <p:spPr>
          <a:xfrm>
            <a:off x="7164097" y="5603976"/>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2" name="円/楕円 301"/>
          <p:cNvSpPr/>
          <p:nvPr/>
        </p:nvSpPr>
        <p:spPr>
          <a:xfrm>
            <a:off x="6802267" y="5638480"/>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正方形/長方形 302"/>
          <p:cNvSpPr/>
          <p:nvPr/>
        </p:nvSpPr>
        <p:spPr>
          <a:xfrm>
            <a:off x="6848910" y="5760163"/>
            <a:ext cx="1184940" cy="369332"/>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火　　　水　　</a:t>
            </a:r>
            <a:r>
              <a:rPr lang="ja-JP" altLang="en-US" sz="600" b="1" dirty="0">
                <a:latin typeface="メイリオ" panose="020B0604030504040204" pitchFamily="50" charset="-128"/>
                <a:ea typeface="メイリオ" panose="020B0604030504040204" pitchFamily="50" charset="-128"/>
              </a:rPr>
              <a:t>　木</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金　　　土　　　日　　　月</a:t>
            </a:r>
            <a:endParaRPr lang="ja-JP" altLang="en-US" sz="600" b="1" dirty="0">
              <a:latin typeface="メイリオ" panose="020B0604030504040204" pitchFamily="50" charset="-128"/>
              <a:ea typeface="メイリオ" panose="020B0604030504040204" pitchFamily="50" charset="-128"/>
            </a:endParaRPr>
          </a:p>
        </p:txBody>
      </p:sp>
      <p:sp>
        <p:nvSpPr>
          <p:cNvPr id="304" name="正方形/長方形 303"/>
          <p:cNvSpPr/>
          <p:nvPr/>
        </p:nvSpPr>
        <p:spPr>
          <a:xfrm>
            <a:off x="6772835" y="5783551"/>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05" name="正方形/長方形 304"/>
          <p:cNvSpPr/>
          <p:nvPr/>
        </p:nvSpPr>
        <p:spPr>
          <a:xfrm>
            <a:off x="7077945" y="578064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06" name="正方形/長方形 305"/>
          <p:cNvSpPr/>
          <p:nvPr/>
        </p:nvSpPr>
        <p:spPr>
          <a:xfrm>
            <a:off x="7392395" y="578257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07" name="正方形/長方形 306"/>
          <p:cNvSpPr/>
          <p:nvPr/>
        </p:nvSpPr>
        <p:spPr>
          <a:xfrm>
            <a:off x="6774760" y="5970676"/>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08" name="正方形/長方形 307"/>
          <p:cNvSpPr/>
          <p:nvPr/>
        </p:nvSpPr>
        <p:spPr>
          <a:xfrm>
            <a:off x="7079870" y="5967773"/>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09" name="正方形/長方形 308"/>
          <p:cNvSpPr/>
          <p:nvPr/>
        </p:nvSpPr>
        <p:spPr>
          <a:xfrm>
            <a:off x="7394320" y="596969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10" name="正方形/長方形 309"/>
          <p:cNvSpPr/>
          <p:nvPr/>
        </p:nvSpPr>
        <p:spPr>
          <a:xfrm>
            <a:off x="7697195" y="5960048"/>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11" name="正方形/長方形 310"/>
          <p:cNvSpPr/>
          <p:nvPr/>
        </p:nvSpPr>
        <p:spPr>
          <a:xfrm>
            <a:off x="6174652" y="5805185"/>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授業曜日</a:t>
            </a:r>
            <a:endParaRPr lang="ja-JP" altLang="en-US" sz="700" dirty="0">
              <a:latin typeface="メイリオ" pitchFamily="50" charset="-128"/>
              <a:ea typeface="メイリオ" pitchFamily="50" charset="-128"/>
              <a:cs typeface="メイリオ" pitchFamily="50" charset="-128"/>
            </a:endParaRPr>
          </a:p>
        </p:txBody>
      </p:sp>
      <p:sp>
        <p:nvSpPr>
          <p:cNvPr id="312" name="正方形/長方形 311"/>
          <p:cNvSpPr/>
          <p:nvPr/>
        </p:nvSpPr>
        <p:spPr>
          <a:xfrm>
            <a:off x="6970600" y="6597098"/>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313" name="正方形/長方形 312"/>
          <p:cNvSpPr/>
          <p:nvPr/>
        </p:nvSpPr>
        <p:spPr>
          <a:xfrm>
            <a:off x="5907163" y="3700512"/>
            <a:ext cx="172835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■クラス登録</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編集</a:t>
            </a:r>
            <a:endParaRPr lang="en-US" altLang="ja-JP" sz="1400" b="1" dirty="0" smtClean="0">
              <a:latin typeface="メイリオ" panose="020B0604030504040204" pitchFamily="50" charset="-128"/>
              <a:ea typeface="メイリオ" panose="020B0604030504040204" pitchFamily="50" charset="-128"/>
            </a:endParaRPr>
          </a:p>
        </p:txBody>
      </p:sp>
      <p:sp>
        <p:nvSpPr>
          <p:cNvPr id="314" name="角丸四角形 313"/>
          <p:cNvSpPr/>
          <p:nvPr/>
        </p:nvSpPr>
        <p:spPr>
          <a:xfrm>
            <a:off x="6778616" y="4591615"/>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Y</a:t>
            </a:r>
            <a:r>
              <a:rPr kumimoji="1" lang="ja-JP" altLang="en-US" sz="800" dirty="0" smtClean="0">
                <a:solidFill>
                  <a:schemeClr val="tx1"/>
                </a:solidFill>
                <a:latin typeface="メイリオ" pitchFamily="50" charset="-128"/>
                <a:ea typeface="メイリオ" pitchFamily="50" charset="-128"/>
                <a:cs typeface="メイリオ" pitchFamily="50" charset="-128"/>
              </a:rPr>
              <a:t>　　　▼</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315" name="テキスト ボックス 314"/>
          <p:cNvSpPr txBox="1"/>
          <p:nvPr/>
        </p:nvSpPr>
        <p:spPr>
          <a:xfrm>
            <a:off x="7961904" y="4517536"/>
            <a:ext cx="1327496" cy="507831"/>
          </a:xfrm>
          <a:prstGeom prst="rect">
            <a:avLst/>
          </a:prstGeom>
          <a:noFill/>
        </p:spPr>
        <p:txBody>
          <a:bodyPr wrap="square" rtlCol="0">
            <a:spAutoFit/>
          </a:bodyPr>
          <a:lstStyle/>
          <a:p>
            <a:r>
              <a:rPr lang="en-US" altLang="ja-JP" sz="900" b="1" dirty="0" smtClean="0">
                <a:solidFill>
                  <a:srgbClr val="FF0000"/>
                </a:solidFill>
                <a:latin typeface="メイリオ" panose="020B0604030504040204" pitchFamily="50" charset="-128"/>
                <a:ea typeface="メイリオ" panose="020B0604030504040204" pitchFamily="50" charset="-128"/>
              </a:rPr>
              <a:t>※</a:t>
            </a:r>
            <a:r>
              <a:rPr lang="ja-JP" altLang="en-US" sz="900" b="1" dirty="0" smtClean="0">
                <a:solidFill>
                  <a:srgbClr val="FF0000"/>
                </a:solidFill>
                <a:latin typeface="メイリオ" panose="020B0604030504040204" pitchFamily="50" charset="-128"/>
                <a:ea typeface="メイリオ" panose="020B0604030504040204" pitchFamily="50" charset="-128"/>
              </a:rPr>
              <a:t>コース、クラス記号冒頭は練習コース記号のプルダウン選択</a:t>
            </a:r>
            <a:endParaRPr lang="en-US" altLang="ja-JP" sz="900" b="1" dirty="0">
              <a:solidFill>
                <a:srgbClr val="FF0000"/>
              </a:solidFill>
              <a:latin typeface="メイリオ" panose="020B0604030504040204" pitchFamily="50" charset="-128"/>
              <a:ea typeface="メイリオ" panose="020B0604030504040204" pitchFamily="50" charset="-128"/>
            </a:endParaRPr>
          </a:p>
        </p:txBody>
      </p:sp>
      <p:sp>
        <p:nvSpPr>
          <p:cNvPr id="316" name="角丸四角形 315"/>
          <p:cNvSpPr/>
          <p:nvPr/>
        </p:nvSpPr>
        <p:spPr>
          <a:xfrm>
            <a:off x="6768472" y="6170408"/>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317" name="正方形/長方形 316"/>
          <p:cNvSpPr/>
          <p:nvPr/>
        </p:nvSpPr>
        <p:spPr>
          <a:xfrm>
            <a:off x="6184078" y="6212353"/>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定員</a:t>
            </a:r>
            <a:endParaRPr lang="ja-JP" altLang="en-US" sz="7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7961904" y="5002039"/>
            <a:ext cx="595035"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ﾃｷｽﾄ入力</a:t>
            </a:r>
            <a:endParaRPr lang="ja-JP" altLang="en-US" sz="800" dirty="0">
              <a:latin typeface="メイリオ" panose="020B0604030504040204" pitchFamily="50" charset="-128"/>
              <a:ea typeface="メイリオ" panose="020B0604030504040204" pitchFamily="50" charset="-128"/>
            </a:endParaRPr>
          </a:p>
        </p:txBody>
      </p:sp>
      <p:sp>
        <p:nvSpPr>
          <p:cNvPr id="168" name="正方形/長方形 167"/>
          <p:cNvSpPr/>
          <p:nvPr/>
        </p:nvSpPr>
        <p:spPr>
          <a:xfrm>
            <a:off x="6156176" y="4815502"/>
            <a:ext cx="590422"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クラス記号</a:t>
            </a:r>
            <a:endParaRPr lang="ja-JP" altLang="en-US" sz="700" dirty="0">
              <a:latin typeface="メイリオ" pitchFamily="50" charset="-128"/>
              <a:ea typeface="メイリオ" pitchFamily="50" charset="-128"/>
              <a:cs typeface="メイリオ" pitchFamily="50" charset="-128"/>
            </a:endParaRPr>
          </a:p>
        </p:txBody>
      </p:sp>
      <p:sp>
        <p:nvSpPr>
          <p:cNvPr id="169" name="正方形/長方形 168"/>
          <p:cNvSpPr/>
          <p:nvPr/>
        </p:nvSpPr>
        <p:spPr>
          <a:xfrm>
            <a:off x="6139943" y="5216467"/>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クラス名</a:t>
            </a:r>
            <a:endParaRPr lang="ja-JP" altLang="en-US" sz="700" dirty="0">
              <a:latin typeface="メイリオ" pitchFamily="50" charset="-128"/>
              <a:ea typeface="メイリオ" pitchFamily="50" charset="-128"/>
              <a:cs typeface="メイリオ" pitchFamily="50" charset="-128"/>
            </a:endParaRPr>
          </a:p>
        </p:txBody>
      </p:sp>
      <p:sp>
        <p:nvSpPr>
          <p:cNvPr id="170" name="角丸四角形 169"/>
          <p:cNvSpPr/>
          <p:nvPr/>
        </p:nvSpPr>
        <p:spPr>
          <a:xfrm>
            <a:off x="6768472" y="5191977"/>
            <a:ext cx="1233887" cy="144935"/>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72" name="円/楕円 171"/>
          <p:cNvSpPr/>
          <p:nvPr/>
        </p:nvSpPr>
        <p:spPr>
          <a:xfrm>
            <a:off x="1843690" y="5988982"/>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290371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34</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133670" y="833695"/>
            <a:ext cx="1261884"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バス停</a:t>
            </a:r>
            <a:r>
              <a:rPr lang="ja-JP" altLang="en-US" sz="1400" b="1" dirty="0" smtClean="0">
                <a:latin typeface="メイリオ" panose="020B0604030504040204" pitchFamily="50" charset="-128"/>
                <a:ea typeface="メイリオ" panose="020B0604030504040204" pitchFamily="50" charset="-128"/>
              </a:rPr>
              <a:t>一覧</a:t>
            </a:r>
            <a:endParaRPr lang="en-US" altLang="ja-JP" sz="1400" b="1" dirty="0" smtClean="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正方形/長方形 27"/>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3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735944" y="3186775"/>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6" name="表 35"/>
          <p:cNvGraphicFramePr>
            <a:graphicFrameLocks noGrp="1"/>
          </p:cNvGraphicFramePr>
          <p:nvPr>
            <p:extLst>
              <p:ext uri="{D42A27DB-BD31-4B8C-83A1-F6EECF244321}">
                <p14:modId xmlns:p14="http://schemas.microsoft.com/office/powerpoint/2010/main" val="2613480752"/>
              </p:ext>
            </p:extLst>
          </p:nvPr>
        </p:nvGraphicFramePr>
        <p:xfrm>
          <a:off x="643755" y="2337231"/>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乗車場所コード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乗車場所</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1009</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1009</a:t>
                      </a:r>
                      <a:r>
                        <a:rPr kumimoji="1" lang="ja-JP" altLang="en-US" sz="600" dirty="0" smtClean="0">
                          <a:latin typeface="メイリオ" panose="020B0604030504040204" pitchFamily="50" charset="-128"/>
                          <a:ea typeface="メイリオ" panose="020B0604030504040204" pitchFamily="50" charset="-128"/>
                        </a:rPr>
                        <a:t>　さつきが丘団地</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1010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1010</a:t>
                      </a:r>
                      <a:r>
                        <a:rPr kumimoji="1" lang="ja-JP" altLang="en-US" sz="600" dirty="0" smtClean="0">
                          <a:latin typeface="メイリオ" panose="020B0604030504040204" pitchFamily="50" charset="-128"/>
                          <a:ea typeface="メイリオ" panose="020B0604030504040204" pitchFamily="50" charset="-128"/>
                        </a:rPr>
                        <a:t>　さつき第二バス停</a:t>
                      </a:r>
                      <a:endParaRPr kumimoji="1" lang="en-US" altLang="ja-JP"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1020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1020</a:t>
                      </a:r>
                      <a:r>
                        <a:rPr kumimoji="1" lang="ja-JP" altLang="en-US" sz="600" dirty="0" smtClean="0">
                          <a:latin typeface="メイリオ" panose="020B0604030504040204" pitchFamily="50" charset="-128"/>
                          <a:ea typeface="メイリオ" panose="020B0604030504040204" pitchFamily="50" charset="-128"/>
                        </a:rPr>
                        <a:t>　さつき第一バス停</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7" name="正方形/長方形 36"/>
          <p:cNvSpPr/>
          <p:nvPr/>
        </p:nvSpPr>
        <p:spPr>
          <a:xfrm>
            <a:off x="3443577" y="250918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43577" y="2687375"/>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3441301" y="285715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3725517" y="250918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3725517" y="2687375"/>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3723241" y="285715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7"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バス停登録</a:t>
            </a:r>
            <a:endParaRPr lang="en-US" altLang="ja-JP" sz="900" b="1" dirty="0" smtClean="0">
              <a:latin typeface="メイリオ" panose="020B0604030504040204" pitchFamily="50" charset="-128"/>
              <a:ea typeface="メイリオ" panose="020B0604030504040204" pitchFamily="50" charset="-128"/>
            </a:endParaRPr>
          </a:p>
        </p:txBody>
      </p:sp>
      <p:sp>
        <p:nvSpPr>
          <p:cNvPr id="54" name="正方形/長方形 53"/>
          <p:cNvSpPr/>
          <p:nvPr/>
        </p:nvSpPr>
        <p:spPr>
          <a:xfrm>
            <a:off x="4572000" y="819943"/>
            <a:ext cx="1800493"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■バス停登録／編集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55" name="正方形/長方形 54"/>
          <p:cNvSpPr/>
          <p:nvPr/>
        </p:nvSpPr>
        <p:spPr>
          <a:xfrm>
            <a:off x="6068159" y="247600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56" name="角丸四角形 55"/>
          <p:cNvSpPr/>
          <p:nvPr/>
        </p:nvSpPr>
        <p:spPr>
          <a:xfrm>
            <a:off x="5570169"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itchFamily="50" charset="-128"/>
                <a:ea typeface="メイリオ" pitchFamily="50" charset="-128"/>
                <a:cs typeface="メイリオ" pitchFamily="50" charset="-128"/>
              </a:rPr>
              <a:t>1009</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7" name="正方形/長方形 56"/>
          <p:cNvSpPr/>
          <p:nvPr/>
        </p:nvSpPr>
        <p:spPr>
          <a:xfrm>
            <a:off x="4837621" y="193205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乗車場所</a:t>
            </a:r>
            <a:r>
              <a:rPr lang="ja-JP" altLang="en-US" sz="700" dirty="0" smtClean="0">
                <a:latin typeface="メイリオ" pitchFamily="50" charset="-128"/>
                <a:ea typeface="メイリオ" pitchFamily="50" charset="-128"/>
                <a:cs typeface="メイリオ" pitchFamily="50" charset="-128"/>
              </a:rPr>
              <a:t>コード</a:t>
            </a:r>
            <a:endParaRPr lang="ja-JP" altLang="en-US" sz="700" dirty="0">
              <a:latin typeface="メイリオ" pitchFamily="50" charset="-128"/>
              <a:ea typeface="メイリオ" pitchFamily="50" charset="-128"/>
              <a:cs typeface="メイリオ" pitchFamily="50" charset="-128"/>
            </a:endParaRPr>
          </a:p>
        </p:txBody>
      </p:sp>
      <p:sp>
        <p:nvSpPr>
          <p:cNvPr id="58" name="角丸四角形 57"/>
          <p:cNvSpPr/>
          <p:nvPr/>
        </p:nvSpPr>
        <p:spPr>
          <a:xfrm>
            <a:off x="5571566"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1009</a:t>
            </a:r>
            <a:r>
              <a:rPr kumimoji="1" lang="ja-JP" altLang="en-US" sz="800" dirty="0" smtClean="0">
                <a:solidFill>
                  <a:schemeClr val="tx1"/>
                </a:solidFill>
                <a:latin typeface="メイリオ" pitchFamily="50" charset="-128"/>
                <a:ea typeface="メイリオ" pitchFamily="50" charset="-128"/>
                <a:cs typeface="メイリオ" pitchFamily="50" charset="-128"/>
              </a:rPr>
              <a:t>　</a:t>
            </a:r>
            <a:r>
              <a:rPr lang="ja-JP" altLang="en-US" sz="800" dirty="0">
                <a:solidFill>
                  <a:schemeClr val="tx1"/>
                </a:solidFill>
                <a:latin typeface="メイリオ" pitchFamily="50" charset="-128"/>
                <a:ea typeface="メイリオ" pitchFamily="50" charset="-128"/>
                <a:cs typeface="メイリオ" pitchFamily="50" charset="-128"/>
              </a:rPr>
              <a:t>さつき</a:t>
            </a:r>
            <a:r>
              <a:rPr lang="ja-JP" altLang="en-US" sz="800" dirty="0" smtClean="0">
                <a:solidFill>
                  <a:schemeClr val="tx1"/>
                </a:solidFill>
                <a:latin typeface="メイリオ" pitchFamily="50" charset="-128"/>
                <a:ea typeface="メイリオ" pitchFamily="50" charset="-128"/>
                <a:cs typeface="メイリオ" pitchFamily="50" charset="-128"/>
              </a:rPr>
              <a:t>が丘団地</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4839019" y="2151563"/>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乗車場所</a:t>
            </a:r>
          </a:p>
        </p:txBody>
      </p:sp>
      <p:sp>
        <p:nvSpPr>
          <p:cNvPr id="64" name="正方形/長方形 63"/>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613478" y="1794763"/>
            <a:ext cx="3355464" cy="397444"/>
            <a:chOff x="335677" y="1470662"/>
            <a:chExt cx="3966815" cy="469857"/>
          </a:xfrm>
        </p:grpSpPr>
        <p:sp>
          <p:nvSpPr>
            <p:cNvPr id="67" name="正方形/長方形 66"/>
            <p:cNvSpPr/>
            <p:nvPr/>
          </p:nvSpPr>
          <p:spPr>
            <a:xfrm>
              <a:off x="1604857" y="1473036"/>
              <a:ext cx="663354" cy="190129"/>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9" name="正方形/長方形 68"/>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72" name="正方形/長方形 71"/>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6" name="正方形/長方形 75"/>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49" name="正方形/長方形 48"/>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50" name="正方形/長方形 49"/>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3948588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35</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62" name="正方形/長方形 61"/>
          <p:cNvSpPr/>
          <p:nvPr/>
        </p:nvSpPr>
        <p:spPr>
          <a:xfrm>
            <a:off x="334870" y="819942"/>
            <a:ext cx="1620957"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■バスコース一覧</a:t>
            </a:r>
            <a:endParaRPr lang="en-US" altLang="ja-JP" sz="1400" b="1" dirty="0" smtClean="0">
              <a:latin typeface="メイリオ" panose="020B0604030504040204" pitchFamily="50" charset="-128"/>
              <a:ea typeface="メイリオ" panose="020B0604030504040204" pitchFamily="50" charset="-128"/>
            </a:endParaRPr>
          </a:p>
        </p:txBody>
      </p:sp>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正方形/長方形 27"/>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3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808163" y="3433079"/>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6" name="表 35"/>
          <p:cNvGraphicFramePr>
            <a:graphicFrameLocks noGrp="1"/>
          </p:cNvGraphicFramePr>
          <p:nvPr>
            <p:extLst>
              <p:ext uri="{D42A27DB-BD31-4B8C-83A1-F6EECF244321}">
                <p14:modId xmlns:p14="http://schemas.microsoft.com/office/powerpoint/2010/main" val="1243085844"/>
              </p:ext>
            </p:extLst>
          </p:nvPr>
        </p:nvGraphicFramePr>
        <p:xfrm>
          <a:off x="643756" y="2302506"/>
          <a:ext cx="2063291" cy="943320"/>
        </p:xfrm>
        <a:graphic>
          <a:graphicData uri="http://schemas.openxmlformats.org/drawingml/2006/table">
            <a:tbl>
              <a:tblPr firstRow="1" bandRow="1">
                <a:tableStyleId>{5940675A-B579-460E-94D1-54222C63F5DA}</a:tableStyleId>
              </a:tblPr>
              <a:tblGrid>
                <a:gridCol w="199743"/>
                <a:gridCol w="822280"/>
                <a:gridCol w="512645"/>
                <a:gridCol w="528623"/>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バスコースコード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バスコース名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クラス</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定員</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さつきコース　</a:t>
                      </a:r>
                      <a:r>
                        <a:rPr kumimoji="1" lang="en-US" altLang="ja-JP" sz="600" dirty="0" smtClean="0">
                          <a:latin typeface="メイリオ" panose="020B0604030504040204" pitchFamily="50" charset="-128"/>
                          <a:ea typeface="メイリオ" panose="020B0604030504040204" pitchFamily="50" charset="-128"/>
                        </a:rPr>
                        <a:t>M</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さつきコース　</a:t>
                      </a:r>
                      <a:r>
                        <a:rPr kumimoji="1" lang="en-US" altLang="ja-JP" sz="600" dirty="0" smtClean="0">
                          <a:latin typeface="メイリオ" panose="020B0604030504040204" pitchFamily="50" charset="-128"/>
                          <a:ea typeface="メイリオ" panose="020B0604030504040204" pitchFamily="50" charset="-128"/>
                        </a:rPr>
                        <a:t>A</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13</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さつきコース　</a:t>
                      </a:r>
                      <a:r>
                        <a:rPr kumimoji="1" lang="en-US" altLang="ja-JP" sz="600" dirty="0" smtClean="0">
                          <a:latin typeface="メイリオ" panose="020B0604030504040204" pitchFamily="50" charset="-128"/>
                          <a:ea typeface="メイリオ" panose="020B0604030504040204" pitchFamily="50" charset="-128"/>
                        </a:rPr>
                        <a:t>B</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7" name="正方形/長方形 36"/>
          <p:cNvSpPr/>
          <p:nvPr/>
        </p:nvSpPr>
        <p:spPr>
          <a:xfrm>
            <a:off x="2807062" y="277164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2807062" y="2949838"/>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2804786" y="3119620"/>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3089002" y="277164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3089002" y="2949838"/>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3086726" y="3119620"/>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a:latin typeface="メイリオ" panose="020B0604030504040204" pitchFamily="50" charset="-128"/>
                <a:ea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rPr>
              <a:t>バスコース登録／ルート設定</a:t>
            </a:r>
            <a:endParaRPr lang="en-US" altLang="ja-JP" sz="900" b="1" dirty="0" smtClean="0">
              <a:latin typeface="メイリオ" panose="020B0604030504040204" pitchFamily="50" charset="-128"/>
              <a:ea typeface="メイリオ" panose="020B0604030504040204" pitchFamily="50" charset="-128"/>
            </a:endParaRPr>
          </a:p>
        </p:txBody>
      </p:sp>
      <p:sp>
        <p:nvSpPr>
          <p:cNvPr id="48" name="正方形/長方形 47"/>
          <p:cNvSpPr/>
          <p:nvPr/>
        </p:nvSpPr>
        <p:spPr>
          <a:xfrm>
            <a:off x="4509245" y="828908"/>
            <a:ext cx="3775393"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■バスコース登録／編集（バスルート編集）</a:t>
            </a:r>
            <a:endParaRPr lang="en-US" altLang="ja-JP" sz="1400" b="1" dirty="0" smtClean="0">
              <a:latin typeface="メイリオ" panose="020B0604030504040204" pitchFamily="50" charset="-128"/>
              <a:ea typeface="メイリオ" panose="020B0604030504040204" pitchFamily="50" charset="-128"/>
            </a:endParaRPr>
          </a:p>
        </p:txBody>
      </p:sp>
      <p:sp>
        <p:nvSpPr>
          <p:cNvPr id="49" name="正方形/長方形 48"/>
          <p:cNvSpPr/>
          <p:nvPr/>
        </p:nvSpPr>
        <p:spPr>
          <a:xfrm>
            <a:off x="5963358" y="4362868"/>
            <a:ext cx="9218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900" dirty="0">
                <a:solidFill>
                  <a:schemeClr val="tx1"/>
                </a:solidFill>
                <a:latin typeface="メイリオ" panose="020B0604030504040204" pitchFamily="50" charset="-128"/>
                <a:ea typeface="メイリオ" panose="020B0604030504040204" pitchFamily="50" charset="-128"/>
              </a:rPr>
              <a:t>乗車</a:t>
            </a:r>
            <a:r>
              <a:rPr lang="ja-JP" altLang="en-US" sz="900" dirty="0" smtClean="0">
                <a:solidFill>
                  <a:schemeClr val="tx1"/>
                </a:solidFill>
                <a:latin typeface="メイリオ" panose="020B0604030504040204" pitchFamily="50" charset="-128"/>
                <a:ea typeface="メイリオ" panose="020B0604030504040204" pitchFamily="50" charset="-128"/>
              </a:rPr>
              <a:t>場所を</a:t>
            </a:r>
            <a:r>
              <a:rPr kumimoji="1" lang="ja-JP" altLang="en-US" sz="900" dirty="0" smtClean="0">
                <a:solidFill>
                  <a:schemeClr val="tx1"/>
                </a:solidFill>
                <a:latin typeface="メイリオ" panose="020B0604030504040204" pitchFamily="50" charset="-128"/>
                <a:ea typeface="メイリオ" panose="020B0604030504040204" pitchFamily="50" charset="-128"/>
              </a:rPr>
              <a:t>追加</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50" name="角丸四角形 49"/>
          <p:cNvSpPr/>
          <p:nvPr/>
        </p:nvSpPr>
        <p:spPr>
          <a:xfrm>
            <a:off x="5653063"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14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4837620" y="1932051"/>
            <a:ext cx="805513"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バスコース</a:t>
            </a:r>
            <a:r>
              <a:rPr lang="ja-JP" altLang="en-US" sz="700" dirty="0" smtClean="0">
                <a:latin typeface="メイリオ" pitchFamily="50" charset="-128"/>
                <a:ea typeface="メイリオ" pitchFamily="50" charset="-128"/>
                <a:cs typeface="メイリオ" pitchFamily="50" charset="-128"/>
              </a:rPr>
              <a:t>コード</a:t>
            </a:r>
            <a:endParaRPr lang="ja-JP" altLang="en-US" sz="700" dirty="0">
              <a:latin typeface="メイリオ" pitchFamily="50" charset="-128"/>
              <a:ea typeface="メイリオ" pitchFamily="50" charset="-128"/>
              <a:cs typeface="メイリオ" pitchFamily="50" charset="-128"/>
            </a:endParaRPr>
          </a:p>
        </p:txBody>
      </p:sp>
      <p:sp>
        <p:nvSpPr>
          <p:cNvPr id="54" name="角丸四角形 53"/>
          <p:cNvSpPr/>
          <p:nvPr/>
        </p:nvSpPr>
        <p:spPr>
          <a:xfrm>
            <a:off x="5653063" y="2122784"/>
            <a:ext cx="1351062"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itchFamily="50" charset="-128"/>
                <a:ea typeface="メイリオ" pitchFamily="50" charset="-128"/>
                <a:cs typeface="メイリオ" pitchFamily="50" charset="-128"/>
              </a:rPr>
              <a:t>さつきコース　</a:t>
            </a:r>
            <a:r>
              <a:rPr kumimoji="1" lang="en-US" altLang="ja-JP" sz="800" dirty="0" smtClean="0">
                <a:solidFill>
                  <a:schemeClr val="tx1"/>
                </a:solidFill>
                <a:latin typeface="メイリオ" pitchFamily="50" charset="-128"/>
                <a:ea typeface="メイリオ" pitchFamily="50" charset="-128"/>
                <a:cs typeface="メイリオ" pitchFamily="50" charset="-128"/>
              </a:rPr>
              <a:t>C</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5" name="正方形/長方形 54"/>
          <p:cNvSpPr/>
          <p:nvPr/>
        </p:nvSpPr>
        <p:spPr>
          <a:xfrm>
            <a:off x="4837621" y="2164729"/>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バスコース名</a:t>
            </a:r>
            <a:endParaRPr lang="ja-JP" altLang="en-US" sz="700" dirty="0">
              <a:latin typeface="メイリオ" pitchFamily="50" charset="-128"/>
              <a:ea typeface="メイリオ" pitchFamily="50" charset="-128"/>
              <a:cs typeface="メイリオ" pitchFamily="50" charset="-128"/>
            </a:endParaRPr>
          </a:p>
        </p:txBody>
      </p:sp>
      <p:sp>
        <p:nvSpPr>
          <p:cNvPr id="56" name="角丸四角形 55"/>
          <p:cNvSpPr/>
          <p:nvPr/>
        </p:nvSpPr>
        <p:spPr>
          <a:xfrm>
            <a:off x="5654460" y="2358480"/>
            <a:ext cx="1037653" cy="149667"/>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lang="ja-JP" altLang="en-US" sz="800" dirty="0">
                <a:solidFill>
                  <a:schemeClr val="tx1"/>
                </a:solidFill>
                <a:latin typeface="メイリオ" pitchFamily="50" charset="-128"/>
                <a:ea typeface="メイリオ" pitchFamily="50" charset="-128"/>
                <a:cs typeface="メイリオ" pitchFamily="50" charset="-128"/>
              </a:rPr>
              <a:t>▼</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7" name="正方形/長方形 56"/>
          <p:cNvSpPr/>
          <p:nvPr/>
        </p:nvSpPr>
        <p:spPr>
          <a:xfrm>
            <a:off x="4839019" y="2400425"/>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クラス</a:t>
            </a:r>
            <a:endParaRPr lang="en-US" altLang="ja-JP" sz="700" dirty="0" smtClean="0">
              <a:latin typeface="メイリオ" pitchFamily="50" charset="-128"/>
              <a:ea typeface="メイリオ" pitchFamily="50" charset="-128"/>
              <a:cs typeface="メイリオ" pitchFamily="50" charset="-128"/>
            </a:endParaRPr>
          </a:p>
        </p:txBody>
      </p:sp>
      <p:sp>
        <p:nvSpPr>
          <p:cNvPr id="58" name="角丸四角形 57"/>
          <p:cNvSpPr/>
          <p:nvPr/>
        </p:nvSpPr>
        <p:spPr>
          <a:xfrm>
            <a:off x="5661155" y="2582258"/>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4845713" y="2624203"/>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定員</a:t>
            </a:r>
            <a:endParaRPr lang="ja-JP" altLang="en-US" sz="700" dirty="0">
              <a:latin typeface="メイリオ" pitchFamily="50" charset="-128"/>
              <a:ea typeface="メイリオ" pitchFamily="50" charset="-128"/>
              <a:cs typeface="メイリオ" pitchFamily="50" charset="-128"/>
            </a:endParaRPr>
          </a:p>
        </p:txBody>
      </p:sp>
      <p:cxnSp>
        <p:nvCxnSpPr>
          <p:cNvPr id="3" name="直線コネクタ 2"/>
          <p:cNvCxnSpPr/>
          <p:nvPr/>
        </p:nvCxnSpPr>
        <p:spPr>
          <a:xfrm>
            <a:off x="4821436" y="2916296"/>
            <a:ext cx="3198816" cy="0"/>
          </a:xfrm>
          <a:prstGeom prst="line">
            <a:avLst/>
          </a:prstGeom>
        </p:spPr>
        <p:style>
          <a:lnRef idx="1">
            <a:schemeClr val="dk1"/>
          </a:lnRef>
          <a:fillRef idx="0">
            <a:schemeClr val="dk1"/>
          </a:fillRef>
          <a:effectRef idx="0">
            <a:schemeClr val="dk1"/>
          </a:effectRef>
          <a:fontRef idx="minor">
            <a:schemeClr val="tx1"/>
          </a:fontRef>
        </p:style>
      </p:cxnSp>
      <p:sp>
        <p:nvSpPr>
          <p:cNvPr id="80" name="テキスト ボックス 79"/>
          <p:cNvSpPr txBox="1"/>
          <p:nvPr/>
        </p:nvSpPr>
        <p:spPr>
          <a:xfrm>
            <a:off x="4753568" y="2965777"/>
            <a:ext cx="1127232" cy="253916"/>
          </a:xfrm>
          <a:prstGeom prst="rect">
            <a:avLst/>
          </a:prstGeom>
          <a:noFill/>
        </p:spPr>
        <p:txBody>
          <a:bodyPr wrap="none" rtlCol="0">
            <a:spAutoFit/>
          </a:bodyPr>
          <a:lstStyle/>
          <a:p>
            <a:r>
              <a:rPr kumimoji="1" lang="ja-JP" altLang="en-US" sz="1050" b="1" dirty="0" smtClean="0">
                <a:latin typeface="メイリオ" panose="020B0604030504040204" pitchFamily="50" charset="-128"/>
                <a:ea typeface="メイリオ" panose="020B0604030504040204" pitchFamily="50" charset="-128"/>
                <a:cs typeface="メイリオ" panose="020B0604030504040204" pitchFamily="50" charset="-128"/>
              </a:rPr>
              <a:t>バスルート設定</a:t>
            </a:r>
            <a:endParaRPr kumimoji="1" lang="en-US" altLang="ja-JP" sz="105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89" name="表 88"/>
          <p:cNvGraphicFramePr>
            <a:graphicFrameLocks noGrp="1"/>
          </p:cNvGraphicFramePr>
          <p:nvPr>
            <p:extLst>
              <p:ext uri="{D42A27DB-BD31-4B8C-83A1-F6EECF244321}">
                <p14:modId xmlns:p14="http://schemas.microsoft.com/office/powerpoint/2010/main" val="1288694278"/>
              </p:ext>
            </p:extLst>
          </p:nvPr>
        </p:nvGraphicFramePr>
        <p:xfrm>
          <a:off x="4853803" y="3227785"/>
          <a:ext cx="2904564" cy="1041200"/>
        </p:xfrm>
        <a:graphic>
          <a:graphicData uri="http://schemas.openxmlformats.org/drawingml/2006/table">
            <a:tbl>
              <a:tblPr firstRow="1" bandRow="1">
                <a:tableStyleId>{5940675A-B579-460E-94D1-54222C63F5DA}</a:tableStyleId>
              </a:tblPr>
              <a:tblGrid>
                <a:gridCol w="395016"/>
                <a:gridCol w="1208625"/>
                <a:gridCol w="643071"/>
                <a:gridCol w="657852"/>
              </a:tblGrid>
              <a:tr h="260300">
                <a:tc>
                  <a:txBody>
                    <a:bodyPr/>
                    <a:lstStyle/>
                    <a:p>
                      <a:pPr algn="ctr"/>
                      <a:r>
                        <a:rPr kumimoji="1" lang="ja-JP" altLang="en-US" sz="600" dirty="0" smtClean="0">
                          <a:latin typeface="メイリオ" panose="020B0604030504040204" pitchFamily="50" charset="-128"/>
                          <a:ea typeface="メイリオ" panose="020B0604030504040204" pitchFamily="50" charset="-128"/>
                        </a:rPr>
                        <a:t>巡回順</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乗車場所名</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行き（時間）</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600" dirty="0" smtClean="0">
                          <a:latin typeface="メイリオ" panose="020B0604030504040204" pitchFamily="50" charset="-128"/>
                          <a:ea typeface="メイリオ" panose="020B0604030504040204" pitchFamily="50" charset="-128"/>
                        </a:rPr>
                        <a:t>帰り（時間）</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r>
              <a:tr h="260300">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60300">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260300">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90" name="正方形/長方形 89"/>
          <p:cNvSpPr/>
          <p:nvPr/>
        </p:nvSpPr>
        <p:spPr>
          <a:xfrm>
            <a:off x="7857446" y="3580776"/>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7857446" y="3847979"/>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7855170" y="4106773"/>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6068159" y="4681981"/>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94" name="角丸四角形 93"/>
          <p:cNvSpPr/>
          <p:nvPr/>
        </p:nvSpPr>
        <p:spPr>
          <a:xfrm>
            <a:off x="4921313" y="3527362"/>
            <a:ext cx="25792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95" name="角丸四角形 94"/>
          <p:cNvSpPr/>
          <p:nvPr/>
        </p:nvSpPr>
        <p:spPr>
          <a:xfrm>
            <a:off x="5283998" y="3538170"/>
            <a:ext cx="1131783"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600" dirty="0" smtClean="0">
                <a:solidFill>
                  <a:schemeClr val="tx1"/>
                </a:solidFill>
                <a:latin typeface="メイリオ" pitchFamily="50" charset="-128"/>
                <a:ea typeface="メイリオ" pitchFamily="50" charset="-128"/>
                <a:cs typeface="メイリオ" pitchFamily="50" charset="-128"/>
              </a:rPr>
              <a:t>1009 </a:t>
            </a:r>
            <a:r>
              <a:rPr lang="ja-JP" altLang="en-US" sz="600" dirty="0" smtClean="0">
                <a:solidFill>
                  <a:schemeClr val="tx1"/>
                </a:solidFill>
                <a:latin typeface="メイリオ" pitchFamily="50" charset="-128"/>
                <a:ea typeface="メイリオ" pitchFamily="50" charset="-128"/>
                <a:cs typeface="メイリオ" pitchFamily="50" charset="-128"/>
              </a:rPr>
              <a:t>さつきが丘団地　▼</a:t>
            </a:r>
            <a:endParaRPr kumimoji="1" lang="ja-JP" altLang="en-US" sz="600" dirty="0">
              <a:solidFill>
                <a:schemeClr val="tx1"/>
              </a:solidFill>
              <a:latin typeface="メイリオ" pitchFamily="50" charset="-128"/>
              <a:ea typeface="メイリオ" pitchFamily="50" charset="-128"/>
              <a:cs typeface="メイリオ" pitchFamily="50" charset="-128"/>
            </a:endParaRPr>
          </a:p>
        </p:txBody>
      </p:sp>
      <p:sp>
        <p:nvSpPr>
          <p:cNvPr id="96" name="角丸四角形 95"/>
          <p:cNvSpPr/>
          <p:nvPr/>
        </p:nvSpPr>
        <p:spPr>
          <a:xfrm>
            <a:off x="6545240" y="3536056"/>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15:12</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97" name="角丸四角形 96"/>
          <p:cNvSpPr/>
          <p:nvPr/>
        </p:nvSpPr>
        <p:spPr>
          <a:xfrm>
            <a:off x="7180378" y="3535876"/>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17:46</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98" name="角丸四角形 97"/>
          <p:cNvSpPr/>
          <p:nvPr/>
        </p:nvSpPr>
        <p:spPr>
          <a:xfrm>
            <a:off x="4921312" y="3800402"/>
            <a:ext cx="25792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2</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99" name="角丸四角形 98"/>
          <p:cNvSpPr/>
          <p:nvPr/>
        </p:nvSpPr>
        <p:spPr>
          <a:xfrm>
            <a:off x="5283997" y="3811210"/>
            <a:ext cx="1131783"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600" dirty="0" smtClean="0">
                <a:solidFill>
                  <a:schemeClr val="tx1"/>
                </a:solidFill>
                <a:latin typeface="メイリオ" pitchFamily="50" charset="-128"/>
                <a:ea typeface="メイリオ" pitchFamily="50" charset="-128"/>
                <a:cs typeface="メイリオ" pitchFamily="50" charset="-128"/>
              </a:rPr>
              <a:t>1010 </a:t>
            </a:r>
            <a:r>
              <a:rPr kumimoji="1" lang="ja-JP" altLang="en-US" sz="600" dirty="0" smtClean="0">
                <a:solidFill>
                  <a:schemeClr val="tx1"/>
                </a:solidFill>
                <a:latin typeface="メイリオ" pitchFamily="50" charset="-128"/>
                <a:ea typeface="メイリオ" pitchFamily="50" charset="-128"/>
                <a:cs typeface="メイリオ" pitchFamily="50" charset="-128"/>
              </a:rPr>
              <a:t>さつき第二バス停　▼</a:t>
            </a:r>
            <a:endParaRPr kumimoji="1" lang="ja-JP" altLang="en-US" sz="600" dirty="0">
              <a:solidFill>
                <a:schemeClr val="tx1"/>
              </a:solidFill>
              <a:latin typeface="メイリオ" pitchFamily="50" charset="-128"/>
              <a:ea typeface="メイリオ" pitchFamily="50" charset="-128"/>
              <a:cs typeface="メイリオ" pitchFamily="50" charset="-128"/>
            </a:endParaRPr>
          </a:p>
        </p:txBody>
      </p:sp>
      <p:sp>
        <p:nvSpPr>
          <p:cNvPr id="100" name="角丸四角形 99"/>
          <p:cNvSpPr/>
          <p:nvPr/>
        </p:nvSpPr>
        <p:spPr>
          <a:xfrm>
            <a:off x="6545239" y="3809096"/>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15:13</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01" name="角丸四角形 100"/>
          <p:cNvSpPr/>
          <p:nvPr/>
        </p:nvSpPr>
        <p:spPr>
          <a:xfrm>
            <a:off x="7180377" y="3808916"/>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17:45</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02" name="角丸四角形 101"/>
          <p:cNvSpPr/>
          <p:nvPr/>
        </p:nvSpPr>
        <p:spPr>
          <a:xfrm>
            <a:off x="4923209" y="4053583"/>
            <a:ext cx="25792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3</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03" name="角丸四角形 102"/>
          <p:cNvSpPr/>
          <p:nvPr/>
        </p:nvSpPr>
        <p:spPr>
          <a:xfrm>
            <a:off x="5285894" y="4064391"/>
            <a:ext cx="1131783"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600" dirty="0" smtClean="0">
                <a:solidFill>
                  <a:schemeClr val="tx1"/>
                </a:solidFill>
                <a:latin typeface="メイリオ" pitchFamily="50" charset="-128"/>
                <a:ea typeface="メイリオ" pitchFamily="50" charset="-128"/>
                <a:cs typeface="メイリオ" pitchFamily="50" charset="-128"/>
              </a:rPr>
              <a:t>1020 </a:t>
            </a:r>
            <a:r>
              <a:rPr kumimoji="1" lang="ja-JP" altLang="en-US" sz="600" dirty="0" smtClean="0">
                <a:solidFill>
                  <a:schemeClr val="tx1"/>
                </a:solidFill>
                <a:latin typeface="メイリオ" pitchFamily="50" charset="-128"/>
                <a:ea typeface="メイリオ" pitchFamily="50" charset="-128"/>
                <a:cs typeface="メイリオ" pitchFamily="50" charset="-128"/>
              </a:rPr>
              <a:t>さつき第一バス停　▼</a:t>
            </a:r>
            <a:endParaRPr kumimoji="1" lang="ja-JP" altLang="en-US" sz="600" dirty="0">
              <a:solidFill>
                <a:schemeClr val="tx1"/>
              </a:solidFill>
              <a:latin typeface="メイリオ" pitchFamily="50" charset="-128"/>
              <a:ea typeface="メイリオ" pitchFamily="50" charset="-128"/>
              <a:cs typeface="メイリオ" pitchFamily="50" charset="-128"/>
            </a:endParaRPr>
          </a:p>
        </p:txBody>
      </p:sp>
      <p:sp>
        <p:nvSpPr>
          <p:cNvPr id="104" name="角丸四角形 103"/>
          <p:cNvSpPr/>
          <p:nvPr/>
        </p:nvSpPr>
        <p:spPr>
          <a:xfrm>
            <a:off x="6547136" y="4062277"/>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15:14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105" name="角丸四角形 104"/>
          <p:cNvSpPr/>
          <p:nvPr/>
        </p:nvSpPr>
        <p:spPr>
          <a:xfrm>
            <a:off x="7182274" y="4062097"/>
            <a:ext cx="498640"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17:44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0" name="正方形/長方形 59"/>
          <p:cNvSpPr/>
          <p:nvPr/>
        </p:nvSpPr>
        <p:spPr>
          <a:xfrm>
            <a:off x="3374770" y="2771869"/>
            <a:ext cx="569107" cy="9978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コピー作成</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374770" y="2955938"/>
            <a:ext cx="569107" cy="9978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コピー作成</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374770" y="3119842"/>
            <a:ext cx="569107" cy="9978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コピー作成</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72" name="正方形/長方形 71"/>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73" name="グループ化 72"/>
          <p:cNvGrpSpPr/>
          <p:nvPr/>
        </p:nvGrpSpPr>
        <p:grpSpPr>
          <a:xfrm>
            <a:off x="613478" y="1794763"/>
            <a:ext cx="3355464" cy="397444"/>
            <a:chOff x="335677" y="1470662"/>
            <a:chExt cx="3966815" cy="469857"/>
          </a:xfrm>
        </p:grpSpPr>
        <p:sp>
          <p:nvSpPr>
            <p:cNvPr id="74" name="正方形/長方形 73"/>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2322912" y="1473036"/>
              <a:ext cx="660545" cy="192504"/>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6" name="正方形/長方形 75"/>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79" name="正方形/長方形 78"/>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86" name="正方形/長方形 85"/>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87" name="正方形/長方形 86"/>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3773900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36</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正方形/長方形 12"/>
          <p:cNvSpPr/>
          <p:nvPr/>
        </p:nvSpPr>
        <p:spPr>
          <a:xfrm>
            <a:off x="265050" y="827721"/>
            <a:ext cx="108234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品目</a:t>
            </a:r>
            <a:r>
              <a:rPr lang="ja-JP" altLang="en-US" sz="1400" b="1" dirty="0" smtClean="0">
                <a:latin typeface="メイリオ" panose="020B0604030504040204" pitchFamily="50" charset="-128"/>
                <a:ea typeface="メイリオ" panose="020B0604030504040204" pitchFamily="50" charset="-128"/>
              </a:rPr>
              <a:t>一覧</a:t>
            </a:r>
            <a:endParaRPr lang="en-US" altLang="ja-JP" sz="1400" b="1" dirty="0" smtClean="0">
              <a:latin typeface="メイリオ" panose="020B0604030504040204" pitchFamily="50" charset="-128"/>
              <a:ea typeface="メイリオ" panose="020B0604030504040204" pitchFamily="50" charset="-128"/>
            </a:endParaRPr>
          </a:p>
        </p:txBody>
      </p:sp>
      <p:sp>
        <p:nvSpPr>
          <p:cNvPr id="10" name="正方形/長方形 9"/>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4"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1781705" y="3138687"/>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21" name="表 20"/>
          <p:cNvGraphicFramePr>
            <a:graphicFrameLocks noGrp="1"/>
          </p:cNvGraphicFramePr>
          <p:nvPr>
            <p:extLst>
              <p:ext uri="{D42A27DB-BD31-4B8C-83A1-F6EECF244321}">
                <p14:modId xmlns:p14="http://schemas.microsoft.com/office/powerpoint/2010/main" val="527439675"/>
              </p:ext>
            </p:extLst>
          </p:nvPr>
        </p:nvGraphicFramePr>
        <p:xfrm>
          <a:off x="643755" y="2290931"/>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品目コード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品目名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10101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入会金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40101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ベビー</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40201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未就園児週１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22" name="正方形/長方形 21"/>
          <p:cNvSpPr/>
          <p:nvPr/>
        </p:nvSpPr>
        <p:spPr>
          <a:xfrm>
            <a:off x="3443577" y="246288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43577" y="2641075"/>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3441301" y="281085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3725517" y="246288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3725517" y="2641075"/>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3723241" y="2810857"/>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30"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品目登録</a:t>
            </a:r>
            <a:endParaRPr lang="en-US" altLang="ja-JP" sz="900" b="1" dirty="0" smtClean="0">
              <a:latin typeface="メイリオ" panose="020B0604030504040204" pitchFamily="50" charset="-128"/>
              <a:ea typeface="メイリオ" panose="020B0604030504040204" pitchFamily="50" charset="-128"/>
            </a:endParaRPr>
          </a:p>
        </p:txBody>
      </p:sp>
      <p:sp>
        <p:nvSpPr>
          <p:cNvPr id="35" name="正方形/長方形 34"/>
          <p:cNvSpPr/>
          <p:nvPr/>
        </p:nvSpPr>
        <p:spPr>
          <a:xfrm>
            <a:off x="4572000" y="819943"/>
            <a:ext cx="1620957"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品目</a:t>
            </a:r>
            <a:r>
              <a:rPr lang="ja-JP" altLang="en-US" sz="1400" b="1" dirty="0" smtClean="0">
                <a:latin typeface="メイリオ" panose="020B0604030504040204" pitchFamily="50" charset="-128"/>
                <a:ea typeface="メイリオ" panose="020B0604030504040204" pitchFamily="50" charset="-128"/>
              </a:rPr>
              <a:t>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36" name="正方形/長方形 35"/>
          <p:cNvSpPr/>
          <p:nvPr/>
        </p:nvSpPr>
        <p:spPr>
          <a:xfrm>
            <a:off x="6068159" y="5097808"/>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37" name="角丸四角形 36"/>
          <p:cNvSpPr/>
          <p:nvPr/>
        </p:nvSpPr>
        <p:spPr>
          <a:xfrm>
            <a:off x="5458855"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10101</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38" name="正方形/長方形 37"/>
          <p:cNvSpPr/>
          <p:nvPr/>
        </p:nvSpPr>
        <p:spPr>
          <a:xfrm>
            <a:off x="4837621" y="193205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品目</a:t>
            </a:r>
            <a:r>
              <a:rPr lang="ja-JP" altLang="en-US" sz="700" dirty="0" smtClean="0">
                <a:latin typeface="メイリオ" pitchFamily="50" charset="-128"/>
                <a:ea typeface="メイリオ" pitchFamily="50" charset="-128"/>
                <a:cs typeface="メイリオ" pitchFamily="50" charset="-128"/>
              </a:rPr>
              <a:t>コード</a:t>
            </a:r>
            <a:endParaRPr lang="ja-JP" altLang="en-US" sz="700" dirty="0">
              <a:latin typeface="メイリオ" pitchFamily="50" charset="-128"/>
              <a:ea typeface="メイリオ" pitchFamily="50" charset="-128"/>
              <a:cs typeface="メイリオ" pitchFamily="50" charset="-128"/>
            </a:endParaRPr>
          </a:p>
        </p:txBody>
      </p:sp>
      <p:sp>
        <p:nvSpPr>
          <p:cNvPr id="39" name="角丸四角形 38"/>
          <p:cNvSpPr/>
          <p:nvPr/>
        </p:nvSpPr>
        <p:spPr>
          <a:xfrm>
            <a:off x="5460252"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itchFamily="50" charset="-128"/>
                <a:ea typeface="メイリオ" pitchFamily="50" charset="-128"/>
                <a:cs typeface="メイリオ" pitchFamily="50" charset="-128"/>
              </a:rPr>
              <a:t>入会金　　　　　　　　▼</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40" name="正方形/長方形 39"/>
          <p:cNvSpPr/>
          <p:nvPr/>
        </p:nvSpPr>
        <p:spPr>
          <a:xfrm>
            <a:off x="4839019" y="2151563"/>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科目</a:t>
            </a:r>
            <a:endParaRPr lang="ja-JP" altLang="en-US" sz="700" dirty="0">
              <a:latin typeface="メイリオ" pitchFamily="50" charset="-128"/>
              <a:ea typeface="メイリオ" pitchFamily="50" charset="-128"/>
              <a:cs typeface="メイリオ" pitchFamily="50" charset="-128"/>
            </a:endParaRPr>
          </a:p>
        </p:txBody>
      </p:sp>
      <p:sp>
        <p:nvSpPr>
          <p:cNvPr id="41" name="角丸四角形 40"/>
          <p:cNvSpPr/>
          <p:nvPr/>
        </p:nvSpPr>
        <p:spPr>
          <a:xfrm>
            <a:off x="5458855" y="2357452"/>
            <a:ext cx="1351062"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ja-JP" altLang="en-US" sz="800" dirty="0">
                <a:solidFill>
                  <a:schemeClr val="tx1"/>
                </a:solidFill>
                <a:latin typeface="メイリオ" pitchFamily="50" charset="-128"/>
                <a:ea typeface="メイリオ" pitchFamily="50" charset="-128"/>
                <a:cs typeface="メイリオ" pitchFamily="50" charset="-128"/>
              </a:rPr>
              <a:t>入会金</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42" name="正方形/長方形 41"/>
          <p:cNvSpPr/>
          <p:nvPr/>
        </p:nvSpPr>
        <p:spPr>
          <a:xfrm>
            <a:off x="4837621" y="2399397"/>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品名</a:t>
            </a:r>
            <a:endParaRPr lang="ja-JP" altLang="en-US" sz="700" dirty="0">
              <a:latin typeface="メイリオ" pitchFamily="50" charset="-128"/>
              <a:ea typeface="メイリオ" pitchFamily="50" charset="-128"/>
              <a:cs typeface="メイリオ" pitchFamily="50" charset="-128"/>
            </a:endParaRPr>
          </a:p>
        </p:txBody>
      </p:sp>
      <p:sp>
        <p:nvSpPr>
          <p:cNvPr id="43" name="角丸四角形 42"/>
          <p:cNvSpPr/>
          <p:nvPr/>
        </p:nvSpPr>
        <p:spPr>
          <a:xfrm>
            <a:off x="5460252" y="2576964"/>
            <a:ext cx="6515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6,000</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44" name="正方形/長方形 43"/>
          <p:cNvSpPr/>
          <p:nvPr/>
        </p:nvSpPr>
        <p:spPr>
          <a:xfrm>
            <a:off x="4839019" y="2618909"/>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売単価</a:t>
            </a:r>
            <a:endParaRPr lang="ja-JP" altLang="en-US" sz="700" dirty="0">
              <a:latin typeface="メイリオ" pitchFamily="50" charset="-128"/>
              <a:ea typeface="メイリオ" pitchFamily="50" charset="-128"/>
              <a:cs typeface="メイリオ" pitchFamily="50" charset="-128"/>
            </a:endParaRPr>
          </a:p>
        </p:txBody>
      </p:sp>
      <p:sp>
        <p:nvSpPr>
          <p:cNvPr id="45" name="角丸四角形 44"/>
          <p:cNvSpPr/>
          <p:nvPr/>
        </p:nvSpPr>
        <p:spPr>
          <a:xfrm>
            <a:off x="5466947" y="2800742"/>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lang="en-US" altLang="ja-JP" sz="800" dirty="0">
                <a:solidFill>
                  <a:schemeClr val="tx1"/>
                </a:solidFill>
                <a:latin typeface="メイリオ" pitchFamily="50" charset="-128"/>
                <a:ea typeface="メイリオ" pitchFamily="50" charset="-128"/>
                <a:cs typeface="メイリオ" pitchFamily="50" charset="-128"/>
              </a:rPr>
              <a:t>0</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46" name="正方形/長方形 45"/>
          <p:cNvSpPr/>
          <p:nvPr/>
        </p:nvSpPr>
        <p:spPr>
          <a:xfrm>
            <a:off x="4845713" y="2842687"/>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仕入単価</a:t>
            </a:r>
            <a:endParaRPr lang="ja-JP" altLang="en-US" sz="7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4847111" y="3062199"/>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税計算</a:t>
            </a:r>
            <a:endParaRPr lang="ja-JP" altLang="en-US" sz="700" dirty="0">
              <a:latin typeface="メイリオ" pitchFamily="50" charset="-128"/>
              <a:ea typeface="メイリオ" pitchFamily="50" charset="-128"/>
              <a:cs typeface="メイリオ" pitchFamily="50" charset="-128"/>
            </a:endParaRPr>
          </a:p>
        </p:txBody>
      </p:sp>
      <p:sp>
        <p:nvSpPr>
          <p:cNvPr id="50" name="正方形/長方形 49"/>
          <p:cNvSpPr/>
          <p:nvPr/>
        </p:nvSpPr>
        <p:spPr>
          <a:xfrm>
            <a:off x="4845713" y="3310033"/>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在庫管理</a:t>
            </a:r>
            <a:endParaRPr lang="ja-JP" altLang="en-US" sz="700" dirty="0">
              <a:latin typeface="メイリオ" pitchFamily="50" charset="-128"/>
              <a:ea typeface="メイリオ" pitchFamily="50" charset="-128"/>
              <a:cs typeface="メイリオ" pitchFamily="50" charset="-128"/>
            </a:endParaRPr>
          </a:p>
        </p:txBody>
      </p:sp>
      <p:sp>
        <p:nvSpPr>
          <p:cNvPr id="52" name="正方形/長方形 51"/>
          <p:cNvSpPr/>
          <p:nvPr/>
        </p:nvSpPr>
        <p:spPr>
          <a:xfrm>
            <a:off x="4847111" y="3529545"/>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在庫数</a:t>
            </a:r>
          </a:p>
        </p:txBody>
      </p:sp>
      <p:sp>
        <p:nvSpPr>
          <p:cNvPr id="54" name="正方形/長方形 53"/>
          <p:cNvSpPr/>
          <p:nvPr/>
        </p:nvSpPr>
        <p:spPr>
          <a:xfrm>
            <a:off x="4852457" y="3761837"/>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分類</a:t>
            </a:r>
          </a:p>
        </p:txBody>
      </p:sp>
      <p:sp>
        <p:nvSpPr>
          <p:cNvPr id="55" name="正方形/長方形 54"/>
          <p:cNvSpPr/>
          <p:nvPr/>
        </p:nvSpPr>
        <p:spPr>
          <a:xfrm>
            <a:off x="4851109" y="397088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画面表示</a:t>
            </a:r>
          </a:p>
        </p:txBody>
      </p:sp>
      <p:sp>
        <p:nvSpPr>
          <p:cNvPr id="56" name="正方形/長方形 55"/>
          <p:cNvSpPr/>
          <p:nvPr/>
        </p:nvSpPr>
        <p:spPr>
          <a:xfrm>
            <a:off x="5549361" y="3934158"/>
            <a:ext cx="877163"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sp>
        <p:nvSpPr>
          <p:cNvPr id="57" name="円/楕円 56"/>
          <p:cNvSpPr/>
          <p:nvPr/>
        </p:nvSpPr>
        <p:spPr>
          <a:xfrm>
            <a:off x="5459439" y="393245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円/楕円 57"/>
          <p:cNvSpPr/>
          <p:nvPr/>
        </p:nvSpPr>
        <p:spPr>
          <a:xfrm>
            <a:off x="5921878" y="3930428"/>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 name="円/楕円 58"/>
          <p:cNvSpPr/>
          <p:nvPr/>
        </p:nvSpPr>
        <p:spPr>
          <a:xfrm>
            <a:off x="5491309" y="3964932"/>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 name="角丸四角形 59"/>
          <p:cNvSpPr/>
          <p:nvPr/>
        </p:nvSpPr>
        <p:spPr>
          <a:xfrm>
            <a:off x="5481638" y="3468785"/>
            <a:ext cx="6515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kumimoji="1" lang="en-US" altLang="ja-JP" sz="800" dirty="0" smtClean="0">
                <a:solidFill>
                  <a:schemeClr val="tx1"/>
                </a:solidFill>
                <a:latin typeface="メイリオ" pitchFamily="50" charset="-128"/>
                <a:ea typeface="メイリオ" pitchFamily="50" charset="-128"/>
                <a:cs typeface="メイリオ" pitchFamily="50" charset="-128"/>
              </a:rPr>
              <a:t>0</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1" name="角丸四角形 60"/>
          <p:cNvSpPr/>
          <p:nvPr/>
        </p:nvSpPr>
        <p:spPr>
          <a:xfrm>
            <a:off x="5488333" y="3692563"/>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pPr algn="r"/>
            <a:r>
              <a:rPr lang="en-US" altLang="ja-JP" sz="800" dirty="0" smtClean="0">
                <a:solidFill>
                  <a:schemeClr val="tx1"/>
                </a:solidFill>
                <a:latin typeface="メイリオ" pitchFamily="50" charset="-128"/>
                <a:ea typeface="メイリオ" pitchFamily="50" charset="-128"/>
                <a:cs typeface="メイリオ" pitchFamily="50" charset="-128"/>
              </a:rPr>
              <a:t>1</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2" name="正方形/長方形 61"/>
          <p:cNvSpPr/>
          <p:nvPr/>
        </p:nvSpPr>
        <p:spPr>
          <a:xfrm>
            <a:off x="5540514" y="3039911"/>
            <a:ext cx="877163"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sp>
        <p:nvSpPr>
          <p:cNvPr id="63" name="円/楕円 62"/>
          <p:cNvSpPr/>
          <p:nvPr/>
        </p:nvSpPr>
        <p:spPr>
          <a:xfrm>
            <a:off x="5450592" y="3030120"/>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円/楕円 63"/>
          <p:cNvSpPr/>
          <p:nvPr/>
        </p:nvSpPr>
        <p:spPr>
          <a:xfrm>
            <a:off x="5913031" y="303618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5482462" y="3062593"/>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正方形/長方形 65"/>
          <p:cNvSpPr/>
          <p:nvPr/>
        </p:nvSpPr>
        <p:spPr>
          <a:xfrm>
            <a:off x="5538848" y="3252430"/>
            <a:ext cx="877163"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sp>
        <p:nvSpPr>
          <p:cNvPr id="67" name="円/楕円 66"/>
          <p:cNvSpPr/>
          <p:nvPr/>
        </p:nvSpPr>
        <p:spPr>
          <a:xfrm>
            <a:off x="5448926" y="325073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p:nvSpPr>
        <p:spPr>
          <a:xfrm>
            <a:off x="5911365" y="3248700"/>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p:nvSpPr>
        <p:spPr>
          <a:xfrm>
            <a:off x="5480796" y="3283204"/>
            <a:ext cx="74874" cy="74874"/>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78" name="正方形/長方形 77"/>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79" name="グループ化 78"/>
          <p:cNvGrpSpPr/>
          <p:nvPr/>
        </p:nvGrpSpPr>
        <p:grpSpPr>
          <a:xfrm>
            <a:off x="613478" y="1794763"/>
            <a:ext cx="3355464" cy="397444"/>
            <a:chOff x="335677" y="1470662"/>
            <a:chExt cx="3966815" cy="469857"/>
          </a:xfrm>
        </p:grpSpPr>
        <p:sp>
          <p:nvSpPr>
            <p:cNvPr id="80" name="正方形/長方形 79"/>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027663" y="1470662"/>
              <a:ext cx="660545" cy="192504"/>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85" name="正方形/長方形 84"/>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74" name="正方形/長方形 73"/>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75" name="正方形/長方形 74"/>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2785047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37</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正方形/長方形 11"/>
          <p:cNvSpPr/>
          <p:nvPr/>
        </p:nvSpPr>
        <p:spPr>
          <a:xfrm>
            <a:off x="254635" y="821432"/>
            <a:ext cx="108234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■科目一覧</a:t>
            </a:r>
            <a:endParaRPr lang="en-US" altLang="ja-JP" sz="1400" b="1" dirty="0" smtClean="0">
              <a:latin typeface="メイリオ" panose="020B0604030504040204" pitchFamily="50" charset="-128"/>
              <a:ea typeface="メイリオ" panose="020B0604030504040204" pitchFamily="50" charset="-128"/>
            </a:endParaRPr>
          </a:p>
        </p:txBody>
      </p:sp>
      <p:sp>
        <p:nvSpPr>
          <p:cNvPr id="14" name="正方形/長方形 13"/>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1795011" y="3125700"/>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3" name="表 32"/>
          <p:cNvGraphicFramePr>
            <a:graphicFrameLocks noGrp="1"/>
          </p:cNvGraphicFramePr>
          <p:nvPr>
            <p:extLst>
              <p:ext uri="{D42A27DB-BD31-4B8C-83A1-F6EECF244321}">
                <p14:modId xmlns:p14="http://schemas.microsoft.com/office/powerpoint/2010/main" val="1812534123"/>
              </p:ext>
            </p:extLst>
          </p:nvPr>
        </p:nvGraphicFramePr>
        <p:xfrm>
          <a:off x="643755" y="2302506"/>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科目コード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科目名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入会金</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年会費</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3</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更新年会費</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4" name="正方形/長方形 33"/>
          <p:cNvSpPr/>
          <p:nvPr/>
        </p:nvSpPr>
        <p:spPr>
          <a:xfrm>
            <a:off x="3443577" y="2474459"/>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3443577" y="2652650"/>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3441301" y="282243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3725517" y="2474459"/>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725517" y="2652650"/>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3723241" y="282243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正方形/長方形 40"/>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科目登録</a:t>
            </a:r>
            <a:endParaRPr lang="en-US" altLang="ja-JP" sz="900" b="1" dirty="0" smtClean="0">
              <a:latin typeface="メイリオ" panose="020B0604030504040204" pitchFamily="50" charset="-128"/>
              <a:ea typeface="メイリオ" panose="020B0604030504040204" pitchFamily="50" charset="-128"/>
            </a:endParaRPr>
          </a:p>
        </p:txBody>
      </p:sp>
      <p:sp>
        <p:nvSpPr>
          <p:cNvPr id="64" name="正方形/長方形 63"/>
          <p:cNvSpPr/>
          <p:nvPr/>
        </p:nvSpPr>
        <p:spPr>
          <a:xfrm>
            <a:off x="4572000" y="819943"/>
            <a:ext cx="1620957"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■科目登録／編集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6068159" y="247600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6" name="角丸四角形 65"/>
          <p:cNvSpPr/>
          <p:nvPr/>
        </p:nvSpPr>
        <p:spPr>
          <a:xfrm>
            <a:off x="5458855"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7" name="正方形/長方形 66"/>
          <p:cNvSpPr/>
          <p:nvPr/>
        </p:nvSpPr>
        <p:spPr>
          <a:xfrm>
            <a:off x="4837621" y="1932051"/>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科目コード</a:t>
            </a:r>
            <a:endParaRPr lang="ja-JP" altLang="en-US" sz="700" dirty="0">
              <a:latin typeface="メイリオ" pitchFamily="50" charset="-128"/>
              <a:ea typeface="メイリオ" pitchFamily="50" charset="-128"/>
              <a:cs typeface="メイリオ" pitchFamily="50" charset="-128"/>
            </a:endParaRPr>
          </a:p>
        </p:txBody>
      </p:sp>
      <p:sp>
        <p:nvSpPr>
          <p:cNvPr id="68" name="角丸四角形 67"/>
          <p:cNvSpPr/>
          <p:nvPr/>
        </p:nvSpPr>
        <p:spPr>
          <a:xfrm>
            <a:off x="5460252"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itchFamily="50" charset="-128"/>
                <a:ea typeface="メイリオ" pitchFamily="50" charset="-128"/>
                <a:cs typeface="メイリオ" pitchFamily="50" charset="-128"/>
              </a:rPr>
              <a:t>会費</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4839019" y="2151563"/>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科目</a:t>
            </a:r>
            <a:r>
              <a:rPr lang="ja-JP" altLang="en-US" sz="700" dirty="0" smtClean="0">
                <a:latin typeface="メイリオ" pitchFamily="50" charset="-128"/>
                <a:ea typeface="メイリオ" pitchFamily="50" charset="-128"/>
                <a:cs typeface="メイリオ" pitchFamily="50" charset="-128"/>
              </a:rPr>
              <a:t>名</a:t>
            </a:r>
            <a:endParaRPr lang="ja-JP" altLang="en-US" sz="7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55" name="正方形/長方形 54"/>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56" name="グループ化 55"/>
          <p:cNvGrpSpPr/>
          <p:nvPr/>
        </p:nvGrpSpPr>
        <p:grpSpPr>
          <a:xfrm>
            <a:off x="613478" y="1794763"/>
            <a:ext cx="3355464" cy="397444"/>
            <a:chOff x="335677" y="1470662"/>
            <a:chExt cx="3966815" cy="469857"/>
          </a:xfrm>
        </p:grpSpPr>
        <p:sp>
          <p:nvSpPr>
            <p:cNvPr id="57" name="正方形/長方形 56"/>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62" name="正方形/長方形 61"/>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3727927" y="1473036"/>
              <a:ext cx="574565" cy="199333"/>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2" name="正方形/長方形 71"/>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49" name="正方形/長方形 48"/>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50" name="正方形/長方形 49"/>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1077258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38</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正方形/長方形 11"/>
          <p:cNvSpPr/>
          <p:nvPr/>
        </p:nvSpPr>
        <p:spPr>
          <a:xfrm>
            <a:off x="254635" y="821432"/>
            <a:ext cx="902811"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級</a:t>
            </a:r>
            <a:r>
              <a:rPr lang="ja-JP" altLang="en-US" sz="1400" b="1" dirty="0" smtClean="0">
                <a:latin typeface="メイリオ" panose="020B0604030504040204" pitchFamily="50" charset="-128"/>
                <a:ea typeface="メイリオ" panose="020B0604030504040204" pitchFamily="50" charset="-128"/>
              </a:rPr>
              <a:t>一覧</a:t>
            </a:r>
            <a:endParaRPr lang="en-US" altLang="ja-JP" sz="1400" b="1" dirty="0" smtClean="0">
              <a:latin typeface="メイリオ" panose="020B0604030504040204" pitchFamily="50" charset="-128"/>
              <a:ea typeface="メイリオ" panose="020B0604030504040204" pitchFamily="50" charset="-128"/>
            </a:endParaRPr>
          </a:p>
        </p:txBody>
      </p:sp>
      <p:sp>
        <p:nvSpPr>
          <p:cNvPr id="14" name="正方形/長方形 13"/>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1842841" y="3102551"/>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3" name="表 32"/>
          <p:cNvGraphicFramePr>
            <a:graphicFrameLocks noGrp="1"/>
          </p:cNvGraphicFramePr>
          <p:nvPr>
            <p:extLst>
              <p:ext uri="{D42A27DB-BD31-4B8C-83A1-F6EECF244321}">
                <p14:modId xmlns:p14="http://schemas.microsoft.com/office/powerpoint/2010/main" val="2248698286"/>
              </p:ext>
            </p:extLst>
          </p:nvPr>
        </p:nvGraphicFramePr>
        <p:xfrm>
          <a:off x="643755" y="2318408"/>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級コード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級名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０級</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パンダ１</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パンダ２</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4" name="正方形/長方形 33"/>
          <p:cNvSpPr/>
          <p:nvPr/>
        </p:nvSpPr>
        <p:spPr>
          <a:xfrm>
            <a:off x="344357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344357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344130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372551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72551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372324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正方形/長方形 40"/>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級登録</a:t>
            </a:r>
            <a:endParaRPr lang="en-US" altLang="ja-JP" sz="900" b="1" dirty="0" smtClean="0">
              <a:latin typeface="メイリオ" panose="020B0604030504040204" pitchFamily="50" charset="-128"/>
              <a:ea typeface="メイリオ" panose="020B0604030504040204" pitchFamily="50" charset="-128"/>
            </a:endParaRPr>
          </a:p>
        </p:txBody>
      </p:sp>
      <p:sp>
        <p:nvSpPr>
          <p:cNvPr id="64" name="正方形/長方形 63"/>
          <p:cNvSpPr/>
          <p:nvPr/>
        </p:nvSpPr>
        <p:spPr>
          <a:xfrm>
            <a:off x="4572000" y="819943"/>
            <a:ext cx="1441420"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級</a:t>
            </a:r>
            <a:r>
              <a:rPr lang="ja-JP" altLang="en-US" sz="1400" b="1" dirty="0" smtClean="0">
                <a:latin typeface="メイリオ" panose="020B0604030504040204" pitchFamily="50" charset="-128"/>
                <a:ea typeface="メイリオ" panose="020B0604030504040204" pitchFamily="50" charset="-128"/>
              </a:rPr>
              <a:t>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6068159" y="247600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6" name="角丸四角形 65"/>
          <p:cNvSpPr/>
          <p:nvPr/>
        </p:nvSpPr>
        <p:spPr>
          <a:xfrm>
            <a:off x="5458855"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smtClean="0">
                <a:solidFill>
                  <a:schemeClr val="tx1"/>
                </a:solidFill>
                <a:latin typeface="メイリオ" pitchFamily="50" charset="-128"/>
                <a:ea typeface="メイリオ" pitchFamily="50" charset="-128"/>
                <a:cs typeface="メイリオ" pitchFamily="50" charset="-128"/>
              </a:rPr>
              <a:t>13</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7" name="正方形/長方形 66"/>
          <p:cNvSpPr/>
          <p:nvPr/>
        </p:nvSpPr>
        <p:spPr>
          <a:xfrm>
            <a:off x="4837621" y="193205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級</a:t>
            </a:r>
            <a:r>
              <a:rPr lang="ja-JP" altLang="en-US" sz="700" dirty="0" smtClean="0">
                <a:latin typeface="メイリオ" pitchFamily="50" charset="-128"/>
                <a:ea typeface="メイリオ" pitchFamily="50" charset="-128"/>
                <a:cs typeface="メイリオ" pitchFamily="50" charset="-128"/>
              </a:rPr>
              <a:t>コード</a:t>
            </a:r>
            <a:endParaRPr lang="ja-JP" altLang="en-US" sz="700" dirty="0">
              <a:latin typeface="メイリオ" pitchFamily="50" charset="-128"/>
              <a:ea typeface="メイリオ" pitchFamily="50" charset="-128"/>
              <a:cs typeface="メイリオ" pitchFamily="50" charset="-128"/>
            </a:endParaRPr>
          </a:p>
        </p:txBody>
      </p:sp>
      <p:sp>
        <p:nvSpPr>
          <p:cNvPr id="68" name="角丸四角形 67"/>
          <p:cNvSpPr/>
          <p:nvPr/>
        </p:nvSpPr>
        <p:spPr>
          <a:xfrm>
            <a:off x="5460252"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ja-JP" altLang="en-US" sz="800" dirty="0" smtClean="0">
                <a:solidFill>
                  <a:schemeClr val="tx1"/>
                </a:solidFill>
                <a:latin typeface="メイリオ" pitchFamily="50" charset="-128"/>
                <a:ea typeface="メイリオ" pitchFamily="50" charset="-128"/>
                <a:cs typeface="メイリオ" pitchFamily="50" charset="-128"/>
              </a:rPr>
              <a:t>ウマ</a:t>
            </a:r>
            <a:r>
              <a:rPr lang="en-US" altLang="ja-JP" sz="800" dirty="0" smtClean="0">
                <a:solidFill>
                  <a:schemeClr val="tx1"/>
                </a:solidFill>
                <a:latin typeface="メイリオ" pitchFamily="50" charset="-128"/>
                <a:ea typeface="メイリオ" pitchFamily="50" charset="-128"/>
                <a:cs typeface="メイリオ" pitchFamily="50" charset="-128"/>
              </a:rPr>
              <a:t>1</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4839019" y="2151563"/>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級</a:t>
            </a:r>
            <a:r>
              <a:rPr lang="ja-JP" altLang="en-US" sz="700" dirty="0" smtClean="0">
                <a:latin typeface="メイリオ" pitchFamily="50" charset="-128"/>
                <a:ea typeface="メイリオ" pitchFamily="50" charset="-128"/>
                <a:cs typeface="メイリオ" pitchFamily="50" charset="-128"/>
              </a:rPr>
              <a:t>名</a:t>
            </a:r>
            <a:endParaRPr lang="ja-JP" altLang="en-US" sz="7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48" name="正方形/長方形 47"/>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49" name="グループ化 48"/>
          <p:cNvGrpSpPr/>
          <p:nvPr/>
        </p:nvGrpSpPr>
        <p:grpSpPr>
          <a:xfrm>
            <a:off x="613478" y="1794763"/>
            <a:ext cx="3355464" cy="397444"/>
            <a:chOff x="335677" y="1470662"/>
            <a:chExt cx="3966815" cy="469857"/>
          </a:xfrm>
        </p:grpSpPr>
        <p:sp>
          <p:nvSpPr>
            <p:cNvPr id="50" name="正方形/長方形 49"/>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55" name="正方形/長方形 54"/>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618952" y="1741186"/>
              <a:ext cx="574565" cy="199333"/>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61" name="正方形/長方形 60"/>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2" name="正方形/長方形 61"/>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3865827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39</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正方形/長方形 11"/>
          <p:cNvSpPr/>
          <p:nvPr/>
        </p:nvSpPr>
        <p:spPr>
          <a:xfrm>
            <a:off x="254635" y="821432"/>
            <a:ext cx="108234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■種目一覧</a:t>
            </a:r>
            <a:endParaRPr lang="en-US" altLang="ja-JP" sz="1400" b="1" dirty="0" smtClean="0">
              <a:latin typeface="メイリオ" panose="020B0604030504040204" pitchFamily="50" charset="-128"/>
              <a:ea typeface="メイリオ" panose="020B0604030504040204" pitchFamily="50" charset="-128"/>
            </a:endParaRPr>
          </a:p>
        </p:txBody>
      </p:sp>
      <p:sp>
        <p:nvSpPr>
          <p:cNvPr id="14" name="正方形/長方形 13"/>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1795010" y="3102550"/>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3" name="表 32"/>
          <p:cNvGraphicFramePr>
            <a:graphicFrameLocks noGrp="1"/>
          </p:cNvGraphicFramePr>
          <p:nvPr>
            <p:extLst>
              <p:ext uri="{D42A27DB-BD31-4B8C-83A1-F6EECF244321}">
                <p14:modId xmlns:p14="http://schemas.microsoft.com/office/powerpoint/2010/main" val="3883077128"/>
              </p:ext>
            </p:extLst>
          </p:nvPr>
        </p:nvGraphicFramePr>
        <p:xfrm>
          <a:off x="643755" y="2318408"/>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種目コード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種目名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自由形</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600" dirty="0" smtClean="0">
                          <a:latin typeface="メイリオ" panose="020B0604030504040204" pitchFamily="50" charset="-128"/>
                          <a:ea typeface="メイリオ" panose="020B0604030504040204" pitchFamily="50" charset="-128"/>
                        </a:rPr>
                        <a:t>背泳ぎ</a:t>
                      </a: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3</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sz="600" dirty="0" smtClean="0">
                          <a:latin typeface="メイリオ" panose="020B0604030504040204" pitchFamily="50" charset="-128"/>
                          <a:ea typeface="メイリオ" panose="020B0604030504040204" pitchFamily="50" charset="-128"/>
                        </a:rPr>
                        <a:t>平泳ぎ</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4" name="正方形/長方形 33"/>
          <p:cNvSpPr/>
          <p:nvPr/>
        </p:nvSpPr>
        <p:spPr>
          <a:xfrm>
            <a:off x="344357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344357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344130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372551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72551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372324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正方形/長方形 40"/>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種目登録</a:t>
            </a:r>
            <a:endParaRPr lang="en-US" altLang="ja-JP" sz="900" b="1" dirty="0" smtClean="0">
              <a:latin typeface="メイリオ" panose="020B0604030504040204" pitchFamily="50" charset="-128"/>
              <a:ea typeface="メイリオ" panose="020B0604030504040204" pitchFamily="50" charset="-128"/>
            </a:endParaRPr>
          </a:p>
        </p:txBody>
      </p:sp>
      <p:sp>
        <p:nvSpPr>
          <p:cNvPr id="64" name="正方形/長方形 63"/>
          <p:cNvSpPr/>
          <p:nvPr/>
        </p:nvSpPr>
        <p:spPr>
          <a:xfrm>
            <a:off x="4572000" y="819943"/>
            <a:ext cx="1620957"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■種目登録／編集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6068159" y="247600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6" name="角丸四角形 65"/>
          <p:cNvSpPr/>
          <p:nvPr/>
        </p:nvSpPr>
        <p:spPr>
          <a:xfrm>
            <a:off x="5458855"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a:solidFill>
                  <a:schemeClr val="tx1"/>
                </a:solidFill>
                <a:latin typeface="メイリオ" pitchFamily="50" charset="-128"/>
                <a:ea typeface="メイリオ" pitchFamily="50" charset="-128"/>
                <a:cs typeface="メイリオ" pitchFamily="50" charset="-128"/>
              </a:rPr>
              <a:t>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7" name="正方形/長方形 66"/>
          <p:cNvSpPr/>
          <p:nvPr/>
        </p:nvSpPr>
        <p:spPr>
          <a:xfrm>
            <a:off x="4837621" y="1932051"/>
            <a:ext cx="667040"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種目コード</a:t>
            </a:r>
            <a:endParaRPr lang="ja-JP" altLang="en-US" sz="700" dirty="0">
              <a:latin typeface="メイリオ" pitchFamily="50" charset="-128"/>
              <a:ea typeface="メイリオ" pitchFamily="50" charset="-128"/>
              <a:cs typeface="メイリオ" pitchFamily="50" charset="-128"/>
            </a:endParaRPr>
          </a:p>
        </p:txBody>
      </p:sp>
      <p:sp>
        <p:nvSpPr>
          <p:cNvPr id="68" name="角丸四角形 67"/>
          <p:cNvSpPr/>
          <p:nvPr/>
        </p:nvSpPr>
        <p:spPr>
          <a:xfrm>
            <a:off x="5460252"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ja-JP" altLang="en-US" sz="800" dirty="0" smtClean="0">
                <a:solidFill>
                  <a:schemeClr val="tx1"/>
                </a:solidFill>
                <a:latin typeface="メイリオ" pitchFamily="50" charset="-128"/>
                <a:ea typeface="メイリオ" pitchFamily="50" charset="-128"/>
                <a:cs typeface="メイリオ" pitchFamily="50" charset="-128"/>
              </a:rPr>
              <a:t>バタフライ</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4839019" y="2151563"/>
            <a:ext cx="814424" cy="107722"/>
          </a:xfrm>
          <a:prstGeom prst="rect">
            <a:avLst/>
          </a:prstGeom>
        </p:spPr>
        <p:txBody>
          <a:bodyPr wrap="square" lIns="0" tIns="0" rIns="0" bIns="0">
            <a:spAutoFit/>
          </a:bodyPr>
          <a:lstStyle/>
          <a:p>
            <a:r>
              <a:rPr lang="ja-JP" altLang="en-US" sz="700" dirty="0" smtClean="0">
                <a:latin typeface="メイリオ" pitchFamily="50" charset="-128"/>
                <a:ea typeface="メイリオ" pitchFamily="50" charset="-128"/>
                <a:cs typeface="メイリオ" pitchFamily="50" charset="-128"/>
              </a:rPr>
              <a:t>種目名</a:t>
            </a:r>
            <a:endParaRPr lang="ja-JP" altLang="en-US" sz="7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48" name="正方形/長方形 47"/>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49" name="グループ化 48"/>
          <p:cNvGrpSpPr/>
          <p:nvPr/>
        </p:nvGrpSpPr>
        <p:grpSpPr>
          <a:xfrm>
            <a:off x="613478" y="1794763"/>
            <a:ext cx="3355464" cy="397444"/>
            <a:chOff x="335677" y="1470662"/>
            <a:chExt cx="3966815" cy="469857"/>
          </a:xfrm>
        </p:grpSpPr>
        <p:sp>
          <p:nvSpPr>
            <p:cNvPr id="50" name="正方形/長方形 49"/>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55" name="正方形/長方形 54"/>
            <p:cNvSpPr/>
            <p:nvPr/>
          </p:nvSpPr>
          <p:spPr>
            <a:xfrm>
              <a:off x="1247957" y="1741186"/>
              <a:ext cx="663354" cy="190129"/>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1966012" y="174118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61" name="正方形/長方形 60"/>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2" name="正方形/長方形 61"/>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2609946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4</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393649" y="2168656"/>
            <a:ext cx="156966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■メール文章</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正方形/長方形 59"/>
          <p:cNvSpPr/>
          <p:nvPr/>
        </p:nvSpPr>
        <p:spPr>
          <a:xfrm>
            <a:off x="565555" y="2568273"/>
            <a:ext cx="5485387" cy="360603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62" name="正方形/長方形 61"/>
          <p:cNvSpPr/>
          <p:nvPr/>
        </p:nvSpPr>
        <p:spPr>
          <a:xfrm>
            <a:off x="693263" y="2709678"/>
            <a:ext cx="5229970" cy="3170099"/>
          </a:xfrm>
          <a:prstGeom prst="rect">
            <a:avLst/>
          </a:prstGeom>
        </p:spPr>
        <p:txBody>
          <a:bodyPr wrap="square">
            <a:spAutoFit/>
          </a:bodyPr>
          <a:lstStyle/>
          <a:p>
            <a:r>
              <a:rPr lang="ja-JP" altLang="en-US" sz="1000" dirty="0" smtClean="0">
                <a:latin typeface="メイリオ" panose="020B0604030504040204" pitchFamily="50" charset="-128"/>
                <a:ea typeface="メイリオ" panose="020B0604030504040204" pitchFamily="50" charset="-128"/>
              </a:rPr>
              <a:t>（氏名） 様</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花見川スイミングクラブへのお申込み、ありがとうございます。</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en-US" altLang="ja-JP" sz="1000" u="sng" dirty="0" smtClean="0">
                <a:solidFill>
                  <a:schemeClr val="accent1"/>
                </a:solidFill>
                <a:latin typeface="メイリオ" panose="020B0604030504040204" pitchFamily="50" charset="-128"/>
                <a:ea typeface="メイリオ" panose="020B0604030504040204" pitchFamily="50" charset="-128"/>
              </a:rPr>
              <a:t>http://~~~~~~~~~~~~~~~~~~~~~~~~~~~~~~~~~~~~~~~~~~~~~~~~~~~~~~~~~~~~~~~~</a:t>
            </a:r>
            <a:endParaRPr lang="en-US" altLang="ja-JP" sz="1000" u="sng" dirty="0">
              <a:solidFill>
                <a:schemeClr val="accent1"/>
              </a:solidFill>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引き続き、上記のページへアクセス戴きまして、お申込みアンケートのご記入をお願いいたします。</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現時点でお申し込みはまだ完了</a:t>
            </a:r>
            <a:r>
              <a:rPr lang="ja-JP" altLang="en-US" sz="1000" dirty="0">
                <a:latin typeface="メイリオ" panose="020B0604030504040204" pitchFamily="50" charset="-128"/>
                <a:ea typeface="メイリオ" panose="020B0604030504040204" pitchFamily="50" charset="-128"/>
              </a:rPr>
              <a:t>しておりません</a:t>
            </a:r>
            <a:r>
              <a:rPr lang="ja-JP" altLang="en-US" sz="1000" dirty="0" smtClean="0">
                <a:latin typeface="メイリオ" panose="020B0604030504040204" pitchFamily="50" charset="-128"/>
                <a:ea typeface="メイリオ" panose="020B0604030504040204" pitchFamily="50" charset="-128"/>
              </a:rPr>
              <a:t>。</a:t>
            </a:r>
            <a:endParaRPr lang="en-US" altLang="ja-JP" sz="1000" dirty="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このメールにお心当たりのない場合、破棄頂けますようお願い申し上げます。</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■お問い合わせ先</a:t>
            </a:r>
            <a:endParaRPr lang="en-US" altLang="ja-JP" sz="1000" dirty="0" smtClean="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花見川スイミングクラブ</a:t>
            </a:r>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XXX-XXXX-XXXX</a:t>
            </a:r>
            <a:r>
              <a:rPr lang="ja-JP" altLang="en-US" sz="1000" dirty="0" smtClean="0">
                <a:latin typeface="メイリオ" panose="020B0604030504040204" pitchFamily="50" charset="-128"/>
                <a:ea typeface="メイリオ" panose="020B0604030504040204" pitchFamily="50" charset="-128"/>
              </a:rPr>
              <a:t>（営業時間：</a:t>
            </a:r>
            <a:r>
              <a:rPr lang="en-US" altLang="ja-JP" sz="1000" dirty="0" smtClean="0">
                <a:latin typeface="メイリオ" panose="020B0604030504040204" pitchFamily="50" charset="-128"/>
                <a:ea typeface="メイリオ" panose="020B0604030504040204" pitchFamily="50" charset="-128"/>
              </a:rPr>
              <a:t>XX</a:t>
            </a:r>
            <a:r>
              <a:rPr lang="ja-JP" altLang="en-US" sz="1000" dirty="0" smtClean="0">
                <a:latin typeface="メイリオ" panose="020B0604030504040204" pitchFamily="50" charset="-128"/>
                <a:ea typeface="メイリオ" panose="020B0604030504040204" pitchFamily="50" charset="-128"/>
              </a:rPr>
              <a:t>時～</a:t>
            </a:r>
            <a:r>
              <a:rPr lang="en-US" altLang="ja-JP" sz="1000" dirty="0" smtClean="0">
                <a:latin typeface="メイリオ" panose="020B0604030504040204" pitchFamily="50" charset="-128"/>
                <a:ea typeface="メイリオ" panose="020B0604030504040204" pitchFamily="50" charset="-128"/>
              </a:rPr>
              <a:t>XX</a:t>
            </a:r>
            <a:r>
              <a:rPr lang="ja-JP" altLang="en-US" sz="1000" dirty="0" smtClean="0">
                <a:latin typeface="メイリオ" panose="020B0604030504040204" pitchFamily="50" charset="-128"/>
                <a:ea typeface="メイリオ" panose="020B0604030504040204" pitchFamily="50" charset="-128"/>
              </a:rPr>
              <a:t>時）</a:t>
            </a:r>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XXX@XXXX.XX.XX</a:t>
            </a:r>
            <a:endParaRPr lang="en-US" altLang="ja-JP" sz="1000" dirty="0">
              <a:latin typeface="メイリオ" panose="020B0604030504040204" pitchFamily="50" charset="-128"/>
              <a:ea typeface="メイリオ" panose="020B0604030504040204" pitchFamily="50" charset="-128"/>
            </a:endParaRPr>
          </a:p>
        </p:txBody>
      </p:sp>
      <p:sp>
        <p:nvSpPr>
          <p:cNvPr id="51" name="正方形/長方形 50"/>
          <p:cNvSpPr/>
          <p:nvPr/>
        </p:nvSpPr>
        <p:spPr>
          <a:xfrm>
            <a:off x="394980" y="858072"/>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■メールタイトル</a:t>
            </a:r>
            <a:endParaRPr lang="ja-JP" altLang="en-US" b="1"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566886" y="1257689"/>
            <a:ext cx="5485387" cy="51545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2" name="テキスト ボックス 1"/>
          <p:cNvSpPr txBox="1"/>
          <p:nvPr/>
        </p:nvSpPr>
        <p:spPr>
          <a:xfrm>
            <a:off x="7116417" y="5862100"/>
            <a:ext cx="1542553" cy="461665"/>
          </a:xfrm>
          <a:prstGeom prst="rect">
            <a:avLst/>
          </a:prstGeom>
          <a:noFill/>
        </p:spPr>
        <p:txBody>
          <a:bodyPr wrap="square" rtlCol="0">
            <a:spAutoFit/>
          </a:bodyPr>
          <a:lstStyle/>
          <a:p>
            <a:r>
              <a:rPr kumimoji="1" lang="ja-JP" altLang="en-US" sz="2400" b="1" dirty="0" smtClean="0">
                <a:solidFill>
                  <a:srgbClr val="FF0000"/>
                </a:solidFill>
                <a:latin typeface="メイリオ" panose="020B0604030504040204" pitchFamily="50" charset="-128"/>
                <a:ea typeface="メイリオ" panose="020B0604030504040204" pitchFamily="50" charset="-128"/>
              </a:rPr>
              <a:t>暫定文言</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615084" y="1405133"/>
            <a:ext cx="5229970" cy="246221"/>
          </a:xfrm>
          <a:prstGeom prst="rect">
            <a:avLst/>
          </a:prstGeom>
        </p:spPr>
        <p:txBody>
          <a:bodyPr wrap="square">
            <a:spAutoFit/>
          </a:bodyPr>
          <a:lstStyle/>
          <a:p>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花見川スイミングクラブ</a:t>
            </a:r>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お申込みページのご案内</a:t>
            </a:r>
            <a:endParaRPr lang="en-US" altLang="ja-JP" sz="1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53898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40</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正方形/長方形 11"/>
          <p:cNvSpPr/>
          <p:nvPr/>
        </p:nvSpPr>
        <p:spPr>
          <a:xfrm>
            <a:off x="254635" y="821432"/>
            <a:ext cx="108234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■距離一覧</a:t>
            </a:r>
            <a:endParaRPr lang="en-US" altLang="ja-JP" sz="1400" b="1" dirty="0" smtClean="0">
              <a:latin typeface="メイリオ" panose="020B0604030504040204" pitchFamily="50" charset="-128"/>
              <a:ea typeface="メイリオ" panose="020B0604030504040204" pitchFamily="50" charset="-128"/>
            </a:endParaRPr>
          </a:p>
        </p:txBody>
      </p:sp>
      <p:sp>
        <p:nvSpPr>
          <p:cNvPr id="14" name="正方形/長方形 13"/>
          <p:cNvSpPr/>
          <p:nvPr/>
        </p:nvSpPr>
        <p:spPr>
          <a:xfrm>
            <a:off x="528149" y="1182418"/>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531939" y="1178689"/>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18"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81" y="1193990"/>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965678" y="1207919"/>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201250" y="122782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7045" y="1203527"/>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1781705" y="3160424"/>
            <a:ext cx="996623"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新規登録</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graphicFrame>
        <p:nvGraphicFramePr>
          <p:cNvPr id="33" name="表 32"/>
          <p:cNvGraphicFramePr>
            <a:graphicFrameLocks noGrp="1"/>
          </p:cNvGraphicFramePr>
          <p:nvPr>
            <p:extLst>
              <p:ext uri="{D42A27DB-BD31-4B8C-83A1-F6EECF244321}">
                <p14:modId xmlns:p14="http://schemas.microsoft.com/office/powerpoint/2010/main" val="3799501142"/>
              </p:ext>
            </p:extLst>
          </p:nvPr>
        </p:nvGraphicFramePr>
        <p:xfrm>
          <a:off x="643755" y="2318408"/>
          <a:ext cx="2735470" cy="638520"/>
        </p:xfrm>
        <a:graphic>
          <a:graphicData uri="http://schemas.openxmlformats.org/drawingml/2006/table">
            <a:tbl>
              <a:tblPr firstRow="1" bandRow="1">
                <a:tableStyleId>{5940675A-B579-460E-94D1-54222C63F5DA}</a:tableStyleId>
              </a:tblPr>
              <a:tblGrid>
                <a:gridCol w="665578"/>
                <a:gridCol w="2069892"/>
              </a:tblGrid>
              <a:tr h="0">
                <a:tc>
                  <a:txBody>
                    <a:bodyPr/>
                    <a:lstStyle/>
                    <a:p>
                      <a:pPr algn="ctr"/>
                      <a:r>
                        <a:rPr kumimoji="1" lang="ja-JP" altLang="en-US" sz="500" dirty="0" smtClean="0">
                          <a:latin typeface="メイリオ" panose="020B0604030504040204" pitchFamily="50" charset="-128"/>
                          <a:ea typeface="メイリオ" panose="020B0604030504040204" pitchFamily="50" charset="-128"/>
                        </a:rPr>
                        <a:t>距離コード</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kumimoji="1" lang="ja-JP" altLang="en-US" sz="500" dirty="0" smtClean="0">
                          <a:latin typeface="メイリオ" panose="020B0604030504040204" pitchFamily="50" charset="-128"/>
                          <a:ea typeface="メイリオ" panose="020B0604030504040204" pitchFamily="50" charset="-128"/>
                        </a:rPr>
                        <a:t>距離名</a:t>
                      </a:r>
                      <a:endParaRPr kumimoji="1" lang="ja-JP" altLang="en-US" sz="5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1</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25</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2</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smtClean="0">
                          <a:latin typeface="メイリオ" panose="020B0604030504040204" pitchFamily="50" charset="-128"/>
                          <a:ea typeface="メイリオ" panose="020B0604030504040204" pitchFamily="50" charset="-128"/>
                        </a:rPr>
                        <a:t>50</a:t>
                      </a:r>
                      <a:endParaRPr kumimoji="1" lang="ja-JP" altLang="en-US" sz="600" dirty="0" smtClean="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0">
                <a:tc>
                  <a:txBody>
                    <a:bodyPr/>
                    <a:lstStyle/>
                    <a:p>
                      <a:r>
                        <a:rPr kumimoji="1" lang="en-US" altLang="ja-JP" sz="600" dirty="0" smtClean="0">
                          <a:latin typeface="メイリオ" panose="020B0604030504040204" pitchFamily="50" charset="-128"/>
                          <a:ea typeface="メイリオ" panose="020B0604030504040204" pitchFamily="50" charset="-128"/>
                        </a:rPr>
                        <a:t>3</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sz="600" dirty="0" smtClean="0">
                          <a:latin typeface="メイリオ" panose="020B0604030504040204" pitchFamily="50" charset="-128"/>
                          <a:ea typeface="メイリオ" panose="020B0604030504040204" pitchFamily="50" charset="-128"/>
                        </a:rPr>
                        <a:t>100</a:t>
                      </a:r>
                      <a:endParaRPr kumimoji="1" lang="ja-JP" altLang="en-US" sz="600" dirty="0">
                        <a:latin typeface="メイリオ" panose="020B0604030504040204" pitchFamily="50" charset="-128"/>
                        <a:ea typeface="メイリオ" panose="020B0604030504040204" pitchFamily="50" charset="-128"/>
                      </a:endParaRPr>
                    </a:p>
                  </a:txBody>
                  <a:tcPr marL="36000" marR="36000" marT="36000" marB="36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
        <p:nvSpPr>
          <p:cNvPr id="34" name="正方形/長方形 33"/>
          <p:cNvSpPr/>
          <p:nvPr/>
        </p:nvSpPr>
        <p:spPr>
          <a:xfrm>
            <a:off x="344357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344357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344130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編集</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3725517" y="2490361"/>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725517" y="2668552"/>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3723241" y="2838334"/>
            <a:ext cx="229504" cy="94945"/>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rPr>
              <a:t>削除</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665809" y="1194067"/>
            <a:ext cx="3499946" cy="466659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正方形/長方形 40"/>
          <p:cNvSpPr/>
          <p:nvPr/>
        </p:nvSpPr>
        <p:spPr>
          <a:xfrm>
            <a:off x="4669599" y="1190338"/>
            <a:ext cx="3496156"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ja-JP" altLang="en-US" sz="1050" b="1" dirty="0">
              <a:latin typeface="メイリオ" panose="020B0604030504040204" pitchFamily="50" charset="-128"/>
              <a:ea typeface="メイリオ" panose="020B0604030504040204" pitchFamily="50" charset="-128"/>
            </a:endParaRPr>
          </a:p>
        </p:txBody>
      </p:sp>
      <p:pic>
        <p:nvPicPr>
          <p:cNvPr id="4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41" y="1205639"/>
            <a:ext cx="418239" cy="220127"/>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5103338" y="1219568"/>
            <a:ext cx="877163" cy="230832"/>
          </a:xfrm>
          <a:prstGeom prst="rect">
            <a:avLst/>
          </a:prstGeom>
        </p:spPr>
        <p:txBody>
          <a:bodyPr wrap="none">
            <a:spAutoFit/>
          </a:bodyPr>
          <a:lstStyle/>
          <a:p>
            <a:r>
              <a:rPr lang="ja-JP" altLang="en-US" sz="900" b="1" dirty="0">
                <a:solidFill>
                  <a:schemeClr val="bg1"/>
                </a:solidFill>
                <a:latin typeface="メイリオ" panose="020B0604030504040204" pitchFamily="50" charset="-128"/>
                <a:ea typeface="メイリオ" panose="020B0604030504040204" pitchFamily="50" charset="-128"/>
              </a:rPr>
              <a:t>運営</a:t>
            </a:r>
            <a:r>
              <a:rPr lang="ja-JP" altLang="en-US" sz="900" b="1" dirty="0" smtClean="0">
                <a:solidFill>
                  <a:schemeClr val="bg1"/>
                </a:solidFill>
                <a:latin typeface="メイリオ" panose="020B0604030504040204" pitchFamily="50" charset="-128"/>
                <a:ea typeface="メイリオ" panose="020B0604030504040204" pitchFamily="50" charset="-128"/>
              </a:rPr>
              <a:t>管理画面</a:t>
            </a:r>
            <a:endParaRPr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7338910" y="1239471"/>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ログアウト</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6844705" y="1215176"/>
            <a:ext cx="530915" cy="230832"/>
          </a:xfrm>
          <a:prstGeom prst="rect">
            <a:avLst/>
          </a:prstGeom>
        </p:spPr>
        <p:txBody>
          <a:bodyPr wrap="none">
            <a:spAutoFit/>
          </a:bodyPr>
          <a:lstStyle/>
          <a:p>
            <a:r>
              <a:rPr lang="ja-JP" altLang="en-US" sz="900" dirty="0" smtClean="0">
                <a:solidFill>
                  <a:schemeClr val="bg1"/>
                </a:solidFill>
                <a:latin typeface="メイリオ" panose="020B0604030504040204" pitchFamily="50" charset="-128"/>
                <a:ea typeface="メイリオ" panose="020B0604030504040204" pitchFamily="50" charset="-128"/>
              </a:rPr>
              <a:t>管理者</a:t>
            </a:r>
            <a:endParaRPr lang="ja-JP" altLang="en-US" sz="900"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740554" y="1515987"/>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距離登録</a:t>
            </a:r>
            <a:endParaRPr lang="en-US" altLang="ja-JP" sz="900" b="1" dirty="0" smtClean="0">
              <a:latin typeface="メイリオ" panose="020B0604030504040204" pitchFamily="50" charset="-128"/>
              <a:ea typeface="メイリオ" panose="020B0604030504040204" pitchFamily="50" charset="-128"/>
            </a:endParaRPr>
          </a:p>
        </p:txBody>
      </p:sp>
      <p:sp>
        <p:nvSpPr>
          <p:cNvPr id="64" name="正方形/長方形 63"/>
          <p:cNvSpPr/>
          <p:nvPr/>
        </p:nvSpPr>
        <p:spPr>
          <a:xfrm>
            <a:off x="4572000" y="819943"/>
            <a:ext cx="1620957"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■距離登録／編集</a:t>
            </a:r>
            <a:endParaRPr lang="en-US" altLang="ja-JP" sz="1400" b="1" dirty="0" smtClean="0">
              <a:latin typeface="メイリオ" panose="020B0604030504040204" pitchFamily="50" charset="-128"/>
              <a:ea typeface="メイリオ" panose="020B0604030504040204" pitchFamily="50" charset="-128"/>
            </a:endParaRPr>
          </a:p>
        </p:txBody>
      </p:sp>
      <p:sp>
        <p:nvSpPr>
          <p:cNvPr id="65" name="正方形/長方形 64"/>
          <p:cNvSpPr/>
          <p:nvPr/>
        </p:nvSpPr>
        <p:spPr>
          <a:xfrm>
            <a:off x="6068159" y="2476000"/>
            <a:ext cx="695246" cy="197430"/>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メイリオ" panose="020B0604030504040204" pitchFamily="50" charset="-128"/>
                <a:ea typeface="メイリオ" panose="020B0604030504040204" pitchFamily="50" charset="-128"/>
              </a:rPr>
              <a:t>更新</a:t>
            </a: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66" name="角丸四角形 65"/>
          <p:cNvSpPr/>
          <p:nvPr/>
        </p:nvSpPr>
        <p:spPr>
          <a:xfrm>
            <a:off x="5458855" y="1890106"/>
            <a:ext cx="638126"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lang="en-US" altLang="ja-JP" sz="800" dirty="0">
                <a:solidFill>
                  <a:schemeClr val="tx1"/>
                </a:solidFill>
                <a:latin typeface="メイリオ" pitchFamily="50" charset="-128"/>
                <a:ea typeface="メイリオ" pitchFamily="50" charset="-128"/>
                <a:cs typeface="メイリオ" pitchFamily="50" charset="-128"/>
              </a:rPr>
              <a:t>4</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7" name="正方形/長方形 66"/>
          <p:cNvSpPr/>
          <p:nvPr/>
        </p:nvSpPr>
        <p:spPr>
          <a:xfrm>
            <a:off x="4837621" y="1932051"/>
            <a:ext cx="667040"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距離</a:t>
            </a:r>
            <a:r>
              <a:rPr lang="ja-JP" altLang="en-US" sz="700" dirty="0" smtClean="0">
                <a:latin typeface="メイリオ" pitchFamily="50" charset="-128"/>
                <a:ea typeface="メイリオ" pitchFamily="50" charset="-128"/>
                <a:cs typeface="メイリオ" pitchFamily="50" charset="-128"/>
              </a:rPr>
              <a:t>コード</a:t>
            </a:r>
            <a:endParaRPr lang="ja-JP" altLang="en-US" sz="700" dirty="0">
              <a:latin typeface="メイリオ" pitchFamily="50" charset="-128"/>
              <a:ea typeface="メイリオ" pitchFamily="50" charset="-128"/>
              <a:cs typeface="メイリオ" pitchFamily="50" charset="-128"/>
            </a:endParaRPr>
          </a:p>
        </p:txBody>
      </p:sp>
      <p:sp>
        <p:nvSpPr>
          <p:cNvPr id="68" name="角丸四角形 67"/>
          <p:cNvSpPr/>
          <p:nvPr/>
        </p:nvSpPr>
        <p:spPr>
          <a:xfrm>
            <a:off x="5460252" y="2109618"/>
            <a:ext cx="1349665" cy="168482"/>
          </a:xfrm>
          <a:prstGeom prst="roundRect">
            <a:avLst>
              <a:gd name="adj" fmla="val 0"/>
            </a:avLst>
          </a:prstGeom>
          <a:solidFill>
            <a:schemeClr val="bg1"/>
          </a:solidFill>
          <a:ln w="9525">
            <a:solidFill>
              <a:schemeClr val="tx1">
                <a:lumMod val="50000"/>
                <a:lumOff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36000" tIns="36000" rIns="0" bIns="0" numCol="1" spcCol="0" rtlCol="0" fromWordArt="0" anchor="ctr" anchorCtr="0" forceAA="0" compatLnSpc="1">
            <a:prstTxWarp prst="textNoShape">
              <a:avLst/>
            </a:prstTxWarp>
            <a:noAutofit/>
          </a:bodyPr>
          <a:lstStyle/>
          <a:p>
            <a:r>
              <a:rPr kumimoji="1" lang="en-US" altLang="ja-JP" sz="800" dirty="0" smtClean="0">
                <a:solidFill>
                  <a:schemeClr val="tx1"/>
                </a:solidFill>
                <a:latin typeface="メイリオ" pitchFamily="50" charset="-128"/>
                <a:ea typeface="メイリオ" pitchFamily="50" charset="-128"/>
                <a:cs typeface="メイリオ" pitchFamily="50" charset="-128"/>
              </a:rPr>
              <a:t>200</a:t>
            </a:r>
            <a:endParaRPr kumimoji="1" lang="ja-JP" altLang="en-US" sz="800" dirty="0">
              <a:solidFill>
                <a:schemeClr val="tx1"/>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4839019" y="2151563"/>
            <a:ext cx="814424" cy="107722"/>
          </a:xfrm>
          <a:prstGeom prst="rect">
            <a:avLst/>
          </a:prstGeom>
        </p:spPr>
        <p:txBody>
          <a:bodyPr wrap="square" lIns="0" tIns="0" rIns="0" bIns="0">
            <a:spAutoFit/>
          </a:bodyPr>
          <a:lstStyle/>
          <a:p>
            <a:r>
              <a:rPr lang="ja-JP" altLang="en-US" sz="700" dirty="0">
                <a:latin typeface="メイリオ" pitchFamily="50" charset="-128"/>
                <a:ea typeface="メイリオ" pitchFamily="50" charset="-128"/>
                <a:cs typeface="メイリオ" pitchFamily="50" charset="-128"/>
              </a:rPr>
              <a:t>距離</a:t>
            </a:r>
            <a:r>
              <a:rPr lang="ja-JP" altLang="en-US" sz="700" dirty="0" smtClean="0">
                <a:latin typeface="メイリオ" pitchFamily="50" charset="-128"/>
                <a:ea typeface="メイリオ" pitchFamily="50" charset="-128"/>
                <a:cs typeface="メイリオ" pitchFamily="50" charset="-128"/>
              </a:rPr>
              <a:t>名</a:t>
            </a:r>
            <a:endParaRPr lang="ja-JP" altLang="en-US" sz="7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608355" y="1496002"/>
            <a:ext cx="3371179" cy="253916"/>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b="1" dirty="0" smtClean="0">
                <a:latin typeface="メイリオ" panose="020B0604030504040204" pitchFamily="50" charset="-128"/>
                <a:ea typeface="メイリオ" panose="020B0604030504040204" pitchFamily="50" charset="-128"/>
              </a:rPr>
              <a:t> マスター設定</a:t>
            </a:r>
            <a:endParaRPr lang="en-US" altLang="ja-JP" sz="900" b="1" dirty="0" smtClean="0">
              <a:latin typeface="メイリオ" panose="020B0604030504040204" pitchFamily="50" charset="-128"/>
              <a:ea typeface="メイリオ" panose="020B0604030504040204" pitchFamily="50" charset="-128"/>
            </a:endParaRPr>
          </a:p>
        </p:txBody>
      </p:sp>
      <p:sp>
        <p:nvSpPr>
          <p:cNvPr id="48" name="正方形/長方形 47"/>
          <p:cNvSpPr/>
          <p:nvPr/>
        </p:nvSpPr>
        <p:spPr>
          <a:xfrm>
            <a:off x="3163287" y="1554342"/>
            <a:ext cx="774176" cy="13851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800" dirty="0" smtClean="0">
                <a:solidFill>
                  <a:schemeClr val="tx1"/>
                </a:solidFill>
                <a:latin typeface="メイリオ" panose="020B0604030504040204" pitchFamily="50" charset="-128"/>
                <a:ea typeface="メイリオ" panose="020B0604030504040204" pitchFamily="50" charset="-128"/>
              </a:rPr>
              <a:t>CSV</a:t>
            </a:r>
            <a:r>
              <a:rPr lang="ja-JP" altLang="en-US" sz="800" dirty="0" smtClean="0">
                <a:solidFill>
                  <a:schemeClr val="tx1"/>
                </a:solidFill>
                <a:latin typeface="メイリオ" panose="020B0604030504040204" pitchFamily="50" charset="-128"/>
                <a:ea typeface="メイリオ" panose="020B0604030504040204" pitchFamily="50" charset="-128"/>
              </a:rPr>
              <a:t>出力</a:t>
            </a:r>
            <a:endParaRPr lang="ja-JP" altLang="en-US" sz="800" dirty="0">
              <a:solidFill>
                <a:schemeClr val="tx1"/>
              </a:solidFill>
              <a:latin typeface="メイリオ" panose="020B0604030504040204" pitchFamily="50" charset="-128"/>
              <a:ea typeface="メイリオ" panose="020B0604030504040204" pitchFamily="50" charset="-128"/>
            </a:endParaRPr>
          </a:p>
        </p:txBody>
      </p:sp>
      <p:grpSp>
        <p:nvGrpSpPr>
          <p:cNvPr id="49" name="グループ化 48"/>
          <p:cNvGrpSpPr/>
          <p:nvPr/>
        </p:nvGrpSpPr>
        <p:grpSpPr>
          <a:xfrm>
            <a:off x="613478" y="1794763"/>
            <a:ext cx="3355464" cy="397444"/>
            <a:chOff x="335677" y="1470662"/>
            <a:chExt cx="3966815" cy="469857"/>
          </a:xfrm>
        </p:grpSpPr>
        <p:sp>
          <p:nvSpPr>
            <p:cNvPr id="50" name="正方形/長方形 49"/>
            <p:cNvSpPr/>
            <p:nvPr/>
          </p:nvSpPr>
          <p:spPr>
            <a:xfrm>
              <a:off x="1604857" y="147303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バス停</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2322912" y="1473036"/>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バスコース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975852"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クラス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335677" y="1473034"/>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練習コース</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3027663" y="147066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a:solidFill>
                    <a:schemeClr val="tx1"/>
                  </a:solidFill>
                  <a:latin typeface="メイリオ" panose="020B0604030504040204" pitchFamily="50" charset="-128"/>
                  <a:ea typeface="メイリオ" panose="020B0604030504040204" pitchFamily="50" charset="-128"/>
                </a:rPr>
                <a:t>品目</a:t>
              </a:r>
            </a:p>
          </p:txBody>
        </p:sp>
        <p:sp>
          <p:nvSpPr>
            <p:cNvPr id="55" name="正方形/長方形 54"/>
            <p:cNvSpPr/>
            <p:nvPr/>
          </p:nvSpPr>
          <p:spPr>
            <a:xfrm>
              <a:off x="1247957" y="1741186"/>
              <a:ext cx="663354" cy="190129"/>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種目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1966012" y="1741186"/>
              <a:ext cx="660545" cy="192504"/>
            </a:xfrm>
            <a:prstGeom prst="rect">
              <a:avLst/>
            </a:prstGeom>
            <a:solidFill>
              <a:schemeClr val="accent2">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距離</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618952" y="174118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級</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3727927" y="1473036"/>
              <a:ext cx="574565" cy="199333"/>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科目</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2670763" y="1738812"/>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銀行・支店</a:t>
              </a:r>
              <a:endParaRPr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376259" y="1741738"/>
              <a:ext cx="660545" cy="192504"/>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600" dirty="0" smtClean="0">
                  <a:solidFill>
                    <a:schemeClr val="tx1"/>
                  </a:solidFill>
                  <a:latin typeface="メイリオ" panose="020B0604030504040204" pitchFamily="50" charset="-128"/>
                  <a:ea typeface="メイリオ" panose="020B0604030504040204" pitchFamily="50" charset="-128"/>
                </a:rPr>
                <a:t>ゆう</a:t>
              </a:r>
              <a:r>
                <a:rPr lang="ja-JP" altLang="en-US" sz="600" dirty="0" err="1" smtClean="0">
                  <a:solidFill>
                    <a:schemeClr val="tx1"/>
                  </a:solidFill>
                  <a:latin typeface="メイリオ" panose="020B0604030504040204" pitchFamily="50" charset="-128"/>
                  <a:ea typeface="メイリオ" panose="020B0604030504040204" pitchFamily="50" charset="-128"/>
                </a:rPr>
                <a:t>ちょ</a:t>
              </a:r>
              <a:r>
                <a:rPr lang="ja-JP" altLang="en-US" sz="600" dirty="0" smtClean="0">
                  <a:solidFill>
                    <a:schemeClr val="tx1"/>
                  </a:solidFill>
                  <a:latin typeface="メイリオ" panose="020B0604030504040204" pitchFamily="50" charset="-128"/>
                  <a:ea typeface="メイリオ" panose="020B0604030504040204" pitchFamily="50" charset="-128"/>
                </a:rPr>
                <a:t>銀行</a:t>
              </a:r>
              <a:endParaRPr lang="ja-JP" altLang="en-US" sz="600" dirty="0">
                <a:solidFill>
                  <a:schemeClr val="tx1"/>
                </a:solidFill>
                <a:latin typeface="メイリオ" panose="020B0604030504040204" pitchFamily="50" charset="-128"/>
                <a:ea typeface="メイリオ" panose="020B0604030504040204" pitchFamily="50" charset="-128"/>
              </a:endParaRPr>
            </a:p>
          </p:txBody>
        </p:sp>
      </p:grpSp>
      <p:sp>
        <p:nvSpPr>
          <p:cNvPr id="61" name="正方形/長方形 60"/>
          <p:cNvSpPr/>
          <p:nvPr/>
        </p:nvSpPr>
        <p:spPr>
          <a:xfrm>
            <a:off x="2555952" y="2000789"/>
            <a:ext cx="1282041" cy="213779"/>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2" name="正方形/長方形 61"/>
          <p:cNvSpPr/>
          <p:nvPr/>
        </p:nvSpPr>
        <p:spPr>
          <a:xfrm>
            <a:off x="3771633" y="1932051"/>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3220102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主要画面イメージ（管理画面・マスター）</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41</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sav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正方形/長方形 11"/>
          <p:cNvSpPr/>
          <p:nvPr/>
        </p:nvSpPr>
        <p:spPr>
          <a:xfrm>
            <a:off x="461361" y="821432"/>
            <a:ext cx="1082348"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■振替結果</a:t>
            </a:r>
            <a:endParaRPr lang="en-US" altLang="ja-JP" sz="1400" b="1" dirty="0" smtClean="0">
              <a:latin typeface="メイリオ" panose="020B0604030504040204" pitchFamily="50" charset="-128"/>
              <a:ea typeface="メイリオ" panose="020B0604030504040204" pitchFamily="50" charset="-128"/>
            </a:endParaRPr>
          </a:p>
        </p:txBody>
      </p:sp>
      <p:sp>
        <p:nvSpPr>
          <p:cNvPr id="64" name="正方形/長方形 63"/>
          <p:cNvSpPr/>
          <p:nvPr/>
        </p:nvSpPr>
        <p:spPr>
          <a:xfrm>
            <a:off x="4683314" y="819943"/>
            <a:ext cx="902811" cy="307777"/>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rPr>
              <a:t>■開始日</a:t>
            </a:r>
            <a:endParaRPr lang="en-US" altLang="ja-JP" sz="1400" b="1" dirty="0" smtClean="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5"/>
          <a:stretch>
            <a:fillRect/>
          </a:stretch>
        </p:blipFill>
        <p:spPr>
          <a:xfrm>
            <a:off x="573718" y="1226117"/>
            <a:ext cx="3558885" cy="2001873"/>
          </a:xfrm>
          <a:prstGeom prst="rect">
            <a:avLst/>
          </a:prstGeom>
        </p:spPr>
      </p:pic>
      <p:pic>
        <p:nvPicPr>
          <p:cNvPr id="48" name="図 47"/>
          <p:cNvPicPr>
            <a:picLocks noChangeAspect="1"/>
          </p:cNvPicPr>
          <p:nvPr/>
        </p:nvPicPr>
        <p:blipFill>
          <a:blip r:embed="rId6"/>
          <a:stretch>
            <a:fillRect/>
          </a:stretch>
        </p:blipFill>
        <p:spPr>
          <a:xfrm>
            <a:off x="4831037" y="1193096"/>
            <a:ext cx="3558885" cy="2001873"/>
          </a:xfrm>
          <a:prstGeom prst="rect">
            <a:avLst/>
          </a:prstGeom>
        </p:spPr>
      </p:pic>
      <p:sp>
        <p:nvSpPr>
          <p:cNvPr id="49" name="正方形/長方形 48"/>
          <p:cNvSpPr/>
          <p:nvPr/>
        </p:nvSpPr>
        <p:spPr>
          <a:xfrm>
            <a:off x="4683314" y="5131372"/>
            <a:ext cx="4022341" cy="1215094"/>
          </a:xfrm>
          <a:prstGeom prst="rect">
            <a:avLst/>
          </a:prstGeom>
          <a:solidFill>
            <a:srgbClr val="FF0000"/>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600" b="1" dirty="0" smtClean="0"/>
              <a:t>※</a:t>
            </a:r>
            <a:r>
              <a:rPr lang="ja-JP" altLang="en-US" sz="1600" b="1" dirty="0" smtClean="0"/>
              <a:t>設定内容に変動がないと思われるため、</a:t>
            </a:r>
            <a:endParaRPr lang="en-US" altLang="ja-JP" sz="1600" b="1" dirty="0" smtClean="0"/>
          </a:p>
          <a:p>
            <a:pPr algn="ctr"/>
            <a:r>
              <a:rPr lang="ja-JP" altLang="en-US" sz="1600" b="1" dirty="0" smtClean="0"/>
              <a:t>設定画面は用意せず、</a:t>
            </a:r>
            <a:endParaRPr lang="en-US" altLang="ja-JP" sz="1600" b="1" dirty="0" smtClean="0"/>
          </a:p>
          <a:p>
            <a:pPr algn="ctr"/>
            <a:r>
              <a:rPr lang="ja-JP" altLang="en-US" sz="1600" b="1" dirty="0" smtClean="0"/>
              <a:t>プログラム上での直接指定とする</a:t>
            </a:r>
            <a:endParaRPr lang="en-US" altLang="ja-JP" sz="1600" b="1" dirty="0" smtClean="0"/>
          </a:p>
        </p:txBody>
      </p:sp>
      <p:sp>
        <p:nvSpPr>
          <p:cNvPr id="13" name="テキスト ボックス 12"/>
          <p:cNvSpPr txBox="1"/>
          <p:nvPr/>
        </p:nvSpPr>
        <p:spPr>
          <a:xfrm>
            <a:off x="459244" y="3725184"/>
            <a:ext cx="2624950"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理由（休会・退会）</a:t>
            </a:r>
            <a:endParaRPr kumimoji="1" lang="ja-JP" altLang="en-US" sz="1400" b="1" dirty="0">
              <a:latin typeface="メイリオ" panose="020B0604030504040204" pitchFamily="50" charset="-128"/>
              <a:ea typeface="メイリオ" panose="020B0604030504040204" pitchFamily="50" charset="-128"/>
            </a:endParaRPr>
          </a:p>
        </p:txBody>
      </p:sp>
      <p:pic>
        <p:nvPicPr>
          <p:cNvPr id="14" name="図 13"/>
          <p:cNvPicPr>
            <a:picLocks noChangeAspect="1"/>
          </p:cNvPicPr>
          <p:nvPr/>
        </p:nvPicPr>
        <p:blipFill>
          <a:blip r:embed="rId7"/>
          <a:stretch>
            <a:fillRect/>
          </a:stretch>
        </p:blipFill>
        <p:spPr>
          <a:xfrm>
            <a:off x="573717" y="4032961"/>
            <a:ext cx="3558885" cy="2001873"/>
          </a:xfrm>
          <a:prstGeom prst="rect">
            <a:avLst/>
          </a:prstGeom>
        </p:spPr>
      </p:pic>
      <p:sp>
        <p:nvSpPr>
          <p:cNvPr id="15" name="正方形/長方形 14"/>
          <p:cNvSpPr/>
          <p:nvPr/>
        </p:nvSpPr>
        <p:spPr>
          <a:xfrm>
            <a:off x="361514" y="760052"/>
            <a:ext cx="8344141" cy="2671517"/>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16" name="正方形/長方形 15"/>
          <p:cNvSpPr/>
          <p:nvPr/>
        </p:nvSpPr>
        <p:spPr>
          <a:xfrm>
            <a:off x="7911848" y="3441843"/>
            <a:ext cx="793807" cy="338554"/>
          </a:xfrm>
          <a:prstGeom prst="rect">
            <a:avLst/>
          </a:prstGeom>
        </p:spPr>
        <p:txBody>
          <a:bodyPr wrap="none">
            <a:spAutoFit/>
          </a:bodyPr>
          <a:lstStyle/>
          <a:p>
            <a:pPr algn="ctr"/>
            <a:r>
              <a:rPr lang="en-US" altLang="ja-JP" sz="1600" b="1" dirty="0" smtClean="0">
                <a:solidFill>
                  <a:schemeClr val="accent2"/>
                </a:solidFill>
              </a:rPr>
              <a:t>Phase3</a:t>
            </a:r>
            <a:endParaRPr lang="en-US" altLang="ja-JP" sz="1600" b="1" dirty="0">
              <a:solidFill>
                <a:schemeClr val="accent2"/>
              </a:solidFill>
            </a:endParaRPr>
          </a:p>
        </p:txBody>
      </p:sp>
    </p:spTree>
    <p:extLst>
      <p:ext uri="{BB962C8B-B14F-4D97-AF65-F5344CB8AC3E}">
        <p14:creationId xmlns:p14="http://schemas.microsoft.com/office/powerpoint/2010/main" val="1795142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p:cNvSpPr/>
          <p:nvPr/>
        </p:nvSpPr>
        <p:spPr>
          <a:xfrm>
            <a:off x="4978694" y="715056"/>
            <a:ext cx="3499946" cy="108378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9" name="正方形/長方形 8"/>
          <p:cNvSpPr/>
          <p:nvPr/>
        </p:nvSpPr>
        <p:spPr>
          <a:xfrm>
            <a:off x="560014" y="902435"/>
            <a:ext cx="3499946" cy="581196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2" name="正方形/長方形 1"/>
          <p:cNvSpPr/>
          <p:nvPr/>
        </p:nvSpPr>
        <p:spPr>
          <a:xfrm>
            <a:off x="611355" y="2865519"/>
            <a:ext cx="3420376" cy="748233"/>
          </a:xfrm>
          <a:prstGeom prst="rect">
            <a:avLst/>
          </a:prstGeom>
          <a:solidFill>
            <a:schemeClr val="accent2">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5</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393649" y="578118"/>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お申込み</a:t>
            </a:r>
            <a:r>
              <a:rPr lang="ja-JP" altLang="en-US" b="1" dirty="0" smtClean="0">
                <a:latin typeface="メイリオ" panose="020B0604030504040204" pitchFamily="50" charset="-128"/>
                <a:ea typeface="メイリオ" panose="020B0604030504040204" pitchFamily="50" charset="-128"/>
              </a:rPr>
              <a:t>アンケート記入</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正方形/長方形 21"/>
          <p:cNvSpPr/>
          <p:nvPr/>
        </p:nvSpPr>
        <p:spPr>
          <a:xfrm>
            <a:off x="4976760" y="1582126"/>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6244252" y="1249375"/>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送信</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002173" y="1866596"/>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氏名</a:t>
            </a:r>
            <a:endParaRPr lang="ja-JP" altLang="en-US" sz="800" dirty="0">
              <a:latin typeface="メイリオ" panose="020B0604030504040204" pitchFamily="50" charset="-128"/>
              <a:ea typeface="メイリオ" panose="020B0604030504040204" pitchFamily="50" charset="-128"/>
            </a:endParaRPr>
          </a:p>
        </p:txBody>
      </p:sp>
      <p:pic>
        <p:nvPicPr>
          <p:cNvPr id="21"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06" y="99501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p:cNvSpPr/>
          <p:nvPr/>
        </p:nvSpPr>
        <p:spPr>
          <a:xfrm>
            <a:off x="1129295" y="1042866"/>
            <a:ext cx="2877711" cy="246221"/>
          </a:xfrm>
          <a:prstGeom prst="rect">
            <a:avLst/>
          </a:prstGeom>
        </p:spPr>
        <p:txBody>
          <a:bodyPr wrap="none">
            <a:spAutoFit/>
          </a:bodyPr>
          <a:lstStyle/>
          <a:p>
            <a:r>
              <a:rPr lang="ja-JP" altLang="en-US" sz="1000" b="1" dirty="0">
                <a:latin typeface="メイリオ" panose="020B0604030504040204" pitchFamily="50" charset="-128"/>
                <a:ea typeface="メイリオ" panose="020B0604030504040204" pitchFamily="50" charset="-128"/>
              </a:rPr>
              <a:t>無料体験・短期水泳教室・新規入会のお申込み</a:t>
            </a:r>
          </a:p>
        </p:txBody>
      </p:sp>
      <p:sp>
        <p:nvSpPr>
          <p:cNvPr id="24" name="正方形/長方形 23"/>
          <p:cNvSpPr/>
          <p:nvPr/>
        </p:nvSpPr>
        <p:spPr>
          <a:xfrm>
            <a:off x="561204" y="1309109"/>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34" name="正方形/長方形 33"/>
          <p:cNvSpPr/>
          <p:nvPr/>
        </p:nvSpPr>
        <p:spPr>
          <a:xfrm>
            <a:off x="4958240" y="2401246"/>
            <a:ext cx="3499946" cy="3481381"/>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35" name="正方形/長方形 34"/>
          <p:cNvSpPr/>
          <p:nvPr/>
        </p:nvSpPr>
        <p:spPr>
          <a:xfrm>
            <a:off x="4801617" y="1957663"/>
            <a:ext cx="1338828"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■登録完了</a:t>
            </a:r>
            <a:endParaRPr lang="ja-JP" altLang="en-US" b="1" dirty="0">
              <a:latin typeface="メイリオ" panose="020B0604030504040204" pitchFamily="50" charset="-128"/>
              <a:ea typeface="メイリオ" panose="020B0604030504040204" pitchFamily="50" charset="-128"/>
            </a:endParaRPr>
          </a:p>
        </p:txBody>
      </p:sp>
      <p:sp>
        <p:nvSpPr>
          <p:cNvPr id="36" name="正方形/長方形 35"/>
          <p:cNvSpPr/>
          <p:nvPr/>
        </p:nvSpPr>
        <p:spPr>
          <a:xfrm>
            <a:off x="4961140" y="5793460"/>
            <a:ext cx="34970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5063786" y="3361121"/>
            <a:ext cx="3244850" cy="1169551"/>
          </a:xfrm>
          <a:prstGeom prst="rect">
            <a:avLst/>
          </a:prstGeom>
        </p:spPr>
        <p:txBody>
          <a:bodyPr wrap="square">
            <a:spAutoFit/>
          </a:bodyPr>
          <a:lstStyle/>
          <a:p>
            <a:pPr algn="ctr"/>
            <a:r>
              <a:rPr lang="ja-JP" altLang="en-US" sz="1000" dirty="0" smtClean="0">
                <a:latin typeface="メイリオ" panose="020B0604030504040204" pitchFamily="50" charset="-128"/>
                <a:ea typeface="メイリオ" panose="020B0604030504040204" pitchFamily="50" charset="-128"/>
              </a:rPr>
              <a:t>このたびは当クラブへの</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お申込みありがとうございました。</a:t>
            </a:r>
            <a:endParaRPr lang="en-US" altLang="ja-JP" sz="1000" dirty="0" smtClean="0">
              <a:latin typeface="メイリオ" panose="020B0604030504040204" pitchFamily="50" charset="-128"/>
              <a:ea typeface="メイリオ" panose="020B0604030504040204" pitchFamily="50" charset="-128"/>
            </a:endParaRPr>
          </a:p>
          <a:p>
            <a:pPr algn="ctr"/>
            <a:endParaRPr lang="en-US" altLang="ja-JP" sz="1000" dirty="0" smtClean="0">
              <a:latin typeface="メイリオ" panose="020B0604030504040204" pitchFamily="50" charset="-128"/>
              <a:ea typeface="メイリオ" panose="020B0604030504040204" pitchFamily="50" charset="-128"/>
            </a:endParaRPr>
          </a:p>
          <a:p>
            <a:r>
              <a:rPr lang="ja-JP" altLang="en-US" sz="1000" b="1" dirty="0" smtClean="0">
                <a:latin typeface="メイリオ" panose="020B0604030504040204" pitchFamily="50" charset="-128"/>
                <a:ea typeface="メイリオ" panose="020B0604030504040204" pitchFamily="50" charset="-128"/>
              </a:rPr>
              <a:t>　　　お申込み番号：</a:t>
            </a:r>
            <a:r>
              <a:rPr lang="en-US" altLang="ja-JP" sz="1000" b="1" dirty="0" smtClean="0">
                <a:latin typeface="メイリオ" panose="020B0604030504040204" pitchFamily="50" charset="-128"/>
                <a:ea typeface="メイリオ" panose="020B0604030504040204" pitchFamily="50" charset="-128"/>
              </a:rPr>
              <a:t>XXXXXXXX</a:t>
            </a:r>
          </a:p>
          <a:p>
            <a:pPr algn="ct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当クラブの営業時間内にご来館</a:t>
            </a:r>
            <a:r>
              <a:rPr lang="ja-JP" altLang="en-US" sz="1000" dirty="0">
                <a:latin typeface="メイリオ" panose="020B0604030504040204" pitchFamily="50" charset="-128"/>
                <a:ea typeface="メイリオ" panose="020B0604030504040204" pitchFamily="50" charset="-128"/>
              </a:rPr>
              <a:t>いただき</a:t>
            </a:r>
            <a:r>
              <a:rPr lang="ja-JP" altLang="en-US" sz="1000" dirty="0" smtClean="0">
                <a:latin typeface="メイリオ" panose="020B0604030504040204" pitchFamily="50" charset="-128"/>
                <a:ea typeface="メイリオ" panose="020B0604030504040204" pitchFamily="50" charset="-128"/>
              </a:rPr>
              <a:t>、</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受付</a:t>
            </a:r>
            <a:r>
              <a:rPr lang="ja-JP" altLang="en-US" sz="1000" dirty="0">
                <a:latin typeface="メイリオ" panose="020B0604030504040204" pitchFamily="50" charset="-128"/>
                <a:ea typeface="メイリオ" panose="020B0604030504040204" pitchFamily="50" charset="-128"/>
              </a:rPr>
              <a:t>まで</a:t>
            </a:r>
            <a:r>
              <a:rPr lang="ja-JP" altLang="en-US" sz="1000" dirty="0" smtClean="0">
                <a:latin typeface="メイリオ" panose="020B0604030504040204" pitchFamily="50" charset="-128"/>
                <a:ea typeface="メイリオ" panose="020B0604030504040204" pitchFamily="50" charset="-128"/>
              </a:rPr>
              <a:t>お申し出ください。</a:t>
            </a:r>
            <a:endParaRPr lang="en-US" altLang="ja-JP" sz="1000" dirty="0">
              <a:latin typeface="メイリオ" panose="020B0604030504040204" pitchFamily="50" charset="-128"/>
              <a:ea typeface="メイリオ" panose="020B0604030504040204" pitchFamily="50" charset="-128"/>
            </a:endParaRPr>
          </a:p>
        </p:txBody>
      </p:sp>
      <p:pic>
        <p:nvPicPr>
          <p:cNvPr id="4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642" y="243954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5526331" y="2487396"/>
            <a:ext cx="2877711" cy="246221"/>
          </a:xfrm>
          <a:prstGeom prst="rect">
            <a:avLst/>
          </a:prstGeom>
        </p:spPr>
        <p:txBody>
          <a:bodyPr wrap="none">
            <a:spAutoFit/>
          </a:bodyPr>
          <a:lstStyle/>
          <a:p>
            <a:r>
              <a:rPr lang="ja-JP" altLang="en-US" sz="1000" b="1" dirty="0">
                <a:latin typeface="メイリオ" panose="020B0604030504040204" pitchFamily="50" charset="-128"/>
                <a:ea typeface="メイリオ" panose="020B0604030504040204" pitchFamily="50" charset="-128"/>
              </a:rPr>
              <a:t>無料体験・短期水泳教室・新規入会のお申込み</a:t>
            </a:r>
          </a:p>
        </p:txBody>
      </p:sp>
      <p:sp>
        <p:nvSpPr>
          <p:cNvPr id="45" name="正方形/長方形 44"/>
          <p:cNvSpPr/>
          <p:nvPr/>
        </p:nvSpPr>
        <p:spPr>
          <a:xfrm>
            <a:off x="4958240" y="2753639"/>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46" name="角丸四角形 45"/>
          <p:cNvSpPr/>
          <p:nvPr/>
        </p:nvSpPr>
        <p:spPr>
          <a:xfrm>
            <a:off x="5779103" y="5534766"/>
            <a:ext cx="1751748" cy="203562"/>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900" b="1" dirty="0" smtClean="0">
                <a:solidFill>
                  <a:schemeClr val="bg1"/>
                </a:solidFill>
                <a:latin typeface="メイリオ" panose="020B0604030504040204" pitchFamily="50" charset="-128"/>
                <a:ea typeface="メイリオ" panose="020B0604030504040204" pitchFamily="50" charset="-128"/>
              </a:rPr>
              <a:t>TOP</a:t>
            </a:r>
            <a:r>
              <a:rPr kumimoji="1" lang="ja-JP" altLang="en-US" sz="900" b="1" dirty="0" smtClean="0">
                <a:solidFill>
                  <a:schemeClr val="bg1"/>
                </a:solidFill>
                <a:latin typeface="メイリオ" panose="020B0604030504040204" pitchFamily="50" charset="-128"/>
                <a:ea typeface="メイリオ" panose="020B0604030504040204" pitchFamily="50" charset="-128"/>
              </a:rPr>
              <a:t>へ戻る</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7033306" y="1344388"/>
            <a:ext cx="0" cy="103984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ホームベース 49"/>
          <p:cNvSpPr/>
          <p:nvPr/>
        </p:nvSpPr>
        <p:spPr>
          <a:xfrm>
            <a:off x="755474" y="1427467"/>
            <a:ext cx="984250" cy="346742"/>
          </a:xfrm>
          <a:prstGeom prst="homePlate">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smtClean="0">
                <a:latin typeface="メイリオ" panose="020B0604030504040204" pitchFamily="50" charset="-128"/>
                <a:ea typeface="メイリオ" panose="020B0604030504040204" pitchFamily="50" charset="-128"/>
              </a:rPr>
              <a:t>①</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ご連絡先情報</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のご記入</a:t>
            </a:r>
            <a:endParaRPr kumimoji="1" lang="ja-JP" altLang="en-US" sz="700" b="1" dirty="0">
              <a:latin typeface="メイリオ" panose="020B0604030504040204" pitchFamily="50" charset="-128"/>
              <a:ea typeface="メイリオ" panose="020B0604030504040204" pitchFamily="50" charset="-128"/>
            </a:endParaRPr>
          </a:p>
        </p:txBody>
      </p:sp>
      <p:sp>
        <p:nvSpPr>
          <p:cNvPr id="51" name="ホームベース 50"/>
          <p:cNvSpPr/>
          <p:nvPr/>
        </p:nvSpPr>
        <p:spPr>
          <a:xfrm>
            <a:off x="1827307" y="1419060"/>
            <a:ext cx="984250" cy="346742"/>
          </a:xfrm>
          <a:prstGeom prst="homePlate">
            <a:avLst/>
          </a:prstGeom>
          <a:solidFill>
            <a:schemeClr val="accent3"/>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②</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a:latin typeface="メイリオ" panose="020B0604030504040204" pitchFamily="50" charset="-128"/>
                <a:ea typeface="メイリオ" panose="020B0604030504040204" pitchFamily="50" charset="-128"/>
              </a:rPr>
              <a:t>お申込み</a:t>
            </a:r>
            <a:r>
              <a:rPr lang="ja-JP" altLang="en-US" sz="600" b="1" dirty="0" smtClean="0">
                <a:latin typeface="メイリオ" panose="020B0604030504040204" pitchFamily="50" charset="-128"/>
                <a:ea typeface="メイリオ" panose="020B0604030504040204" pitchFamily="50" charset="-128"/>
              </a:rPr>
              <a:t>アンケート</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smtClean="0">
                <a:latin typeface="メイリオ" panose="020B0604030504040204" pitchFamily="50" charset="-128"/>
                <a:ea typeface="メイリオ" panose="020B0604030504040204" pitchFamily="50" charset="-128"/>
              </a:rPr>
              <a:t>のご記入</a:t>
            </a:r>
            <a:endParaRPr kumimoji="1" lang="ja-JP" altLang="en-US" sz="600" b="1" dirty="0">
              <a:latin typeface="メイリオ" panose="020B0604030504040204" pitchFamily="50" charset="-128"/>
              <a:ea typeface="メイリオ" panose="020B0604030504040204" pitchFamily="50" charset="-128"/>
            </a:endParaRPr>
          </a:p>
        </p:txBody>
      </p:sp>
      <p:sp>
        <p:nvSpPr>
          <p:cNvPr id="52" name="ホームベース 51"/>
          <p:cNvSpPr/>
          <p:nvPr/>
        </p:nvSpPr>
        <p:spPr>
          <a:xfrm>
            <a:off x="2924738" y="1412775"/>
            <a:ext cx="943401" cy="346742"/>
          </a:xfrm>
          <a:prstGeom prst="homePlate">
            <a:avLst>
              <a:gd name="adj" fmla="val 0"/>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a:latin typeface="メイリオ" panose="020B0604030504040204" pitchFamily="50" charset="-128"/>
                <a:ea typeface="メイリオ" panose="020B0604030504040204" pitchFamily="50" charset="-128"/>
              </a:rPr>
              <a:t>③</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事前登録完了</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クラブご来館</a:t>
            </a:r>
            <a:endParaRPr kumimoji="1" lang="ja-JP" altLang="en-US" sz="700" b="1" dirty="0">
              <a:latin typeface="メイリオ" panose="020B0604030504040204" pitchFamily="50" charset="-128"/>
              <a:ea typeface="メイリオ" panose="020B0604030504040204" pitchFamily="50" charset="-128"/>
            </a:endParaRPr>
          </a:p>
        </p:txBody>
      </p:sp>
      <p:sp>
        <p:nvSpPr>
          <p:cNvPr id="53" name="ホームベース 52"/>
          <p:cNvSpPr/>
          <p:nvPr/>
        </p:nvSpPr>
        <p:spPr>
          <a:xfrm>
            <a:off x="5150531" y="2878514"/>
            <a:ext cx="984250" cy="346742"/>
          </a:xfrm>
          <a:prstGeom prst="homePlate">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smtClean="0">
                <a:latin typeface="メイリオ" panose="020B0604030504040204" pitchFamily="50" charset="-128"/>
                <a:ea typeface="メイリオ" panose="020B0604030504040204" pitchFamily="50" charset="-128"/>
              </a:rPr>
              <a:t>①</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ご連絡先情報</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のご記入</a:t>
            </a:r>
            <a:endParaRPr kumimoji="1" lang="ja-JP" altLang="en-US" sz="700" b="1" dirty="0">
              <a:latin typeface="メイリオ" panose="020B0604030504040204" pitchFamily="50" charset="-128"/>
              <a:ea typeface="メイリオ" panose="020B0604030504040204" pitchFamily="50" charset="-128"/>
            </a:endParaRPr>
          </a:p>
        </p:txBody>
      </p:sp>
      <p:sp>
        <p:nvSpPr>
          <p:cNvPr id="54" name="ホームベース 53"/>
          <p:cNvSpPr/>
          <p:nvPr/>
        </p:nvSpPr>
        <p:spPr>
          <a:xfrm>
            <a:off x="6222364" y="2870107"/>
            <a:ext cx="984250" cy="346742"/>
          </a:xfrm>
          <a:prstGeom prst="homePlate">
            <a:avLst/>
          </a:prstGeom>
          <a:solidFill>
            <a:schemeClr val="bg1">
              <a:lumMod val="8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 b="1" dirty="0">
                <a:latin typeface="メイリオ" panose="020B0604030504040204" pitchFamily="50" charset="-128"/>
                <a:ea typeface="メイリオ" panose="020B0604030504040204" pitchFamily="50" charset="-128"/>
              </a:rPr>
              <a:t>②</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a:latin typeface="メイリオ" panose="020B0604030504040204" pitchFamily="50" charset="-128"/>
                <a:ea typeface="メイリオ" panose="020B0604030504040204" pitchFamily="50" charset="-128"/>
              </a:rPr>
              <a:t>お申込み</a:t>
            </a:r>
            <a:r>
              <a:rPr lang="ja-JP" altLang="en-US" sz="600" b="1" dirty="0" smtClean="0">
                <a:latin typeface="メイリオ" panose="020B0604030504040204" pitchFamily="50" charset="-128"/>
                <a:ea typeface="メイリオ" panose="020B0604030504040204" pitchFamily="50" charset="-128"/>
              </a:rPr>
              <a:t>アンケート</a:t>
            </a:r>
            <a:endParaRPr lang="en-US" altLang="ja-JP" sz="600" b="1" dirty="0" smtClean="0">
              <a:latin typeface="メイリオ" panose="020B0604030504040204" pitchFamily="50" charset="-128"/>
              <a:ea typeface="メイリオ" panose="020B0604030504040204" pitchFamily="50" charset="-128"/>
            </a:endParaRPr>
          </a:p>
          <a:p>
            <a:pPr algn="ctr"/>
            <a:r>
              <a:rPr lang="ja-JP" altLang="en-US" sz="600" b="1" dirty="0" smtClean="0">
                <a:latin typeface="メイリオ" panose="020B0604030504040204" pitchFamily="50" charset="-128"/>
                <a:ea typeface="メイリオ" panose="020B0604030504040204" pitchFamily="50" charset="-128"/>
              </a:rPr>
              <a:t>のご記入</a:t>
            </a:r>
            <a:endParaRPr kumimoji="1" lang="ja-JP" altLang="en-US" sz="600" b="1" dirty="0">
              <a:latin typeface="メイリオ" panose="020B0604030504040204" pitchFamily="50" charset="-128"/>
              <a:ea typeface="メイリオ" panose="020B0604030504040204" pitchFamily="50" charset="-128"/>
            </a:endParaRPr>
          </a:p>
        </p:txBody>
      </p:sp>
      <p:sp>
        <p:nvSpPr>
          <p:cNvPr id="55" name="ホームベース 54"/>
          <p:cNvSpPr/>
          <p:nvPr/>
        </p:nvSpPr>
        <p:spPr>
          <a:xfrm>
            <a:off x="7319795" y="2863822"/>
            <a:ext cx="943401" cy="346742"/>
          </a:xfrm>
          <a:prstGeom prst="homePlate">
            <a:avLst>
              <a:gd name="adj" fmla="val 0"/>
            </a:avLst>
          </a:prstGeom>
          <a:solidFill>
            <a:schemeClr val="accent3"/>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700" b="1" dirty="0">
                <a:latin typeface="メイリオ" panose="020B0604030504040204" pitchFamily="50" charset="-128"/>
                <a:ea typeface="メイリオ" panose="020B0604030504040204" pitchFamily="50" charset="-128"/>
              </a:rPr>
              <a:t>③</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事前登録完了</a:t>
            </a: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クラブご来館</a:t>
            </a:r>
            <a:endParaRPr kumimoji="1" lang="ja-JP" altLang="en-US" sz="700" b="1" dirty="0">
              <a:latin typeface="メイリオ" panose="020B0604030504040204" pitchFamily="50" charset="-128"/>
              <a:ea typeface="メイリオ" panose="020B0604030504040204" pitchFamily="50" charset="-128"/>
            </a:endParaRPr>
          </a:p>
        </p:txBody>
      </p:sp>
      <p:sp>
        <p:nvSpPr>
          <p:cNvPr id="56" name="正方形/長方形 55"/>
          <p:cNvSpPr/>
          <p:nvPr/>
        </p:nvSpPr>
        <p:spPr>
          <a:xfrm>
            <a:off x="3031678" y="1888760"/>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2498220" y="1864121"/>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フリガナ</a:t>
            </a:r>
          </a:p>
        </p:txBody>
      </p:sp>
      <p:sp>
        <p:nvSpPr>
          <p:cNvPr id="60" name="正方形/長方形 59"/>
          <p:cNvSpPr/>
          <p:nvPr/>
        </p:nvSpPr>
        <p:spPr>
          <a:xfrm>
            <a:off x="2698547" y="2112490"/>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性別</a:t>
            </a:r>
            <a:endParaRPr lang="ja-JP" altLang="en-US" sz="800" dirty="0">
              <a:latin typeface="メイリオ" panose="020B0604030504040204" pitchFamily="50" charset="-128"/>
              <a:ea typeface="メイリオ" panose="020B0604030504040204" pitchFamily="50" charset="-128"/>
            </a:endParaRPr>
          </a:p>
        </p:txBody>
      </p:sp>
      <p:sp>
        <p:nvSpPr>
          <p:cNvPr id="62" name="正方形/長方形 61"/>
          <p:cNvSpPr/>
          <p:nvPr/>
        </p:nvSpPr>
        <p:spPr>
          <a:xfrm>
            <a:off x="808072" y="2070464"/>
            <a:ext cx="595035"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生年月日</a:t>
            </a:r>
          </a:p>
        </p:txBody>
      </p:sp>
      <p:sp>
        <p:nvSpPr>
          <p:cNvPr id="63" name="正方形/長方形 62"/>
          <p:cNvSpPr/>
          <p:nvPr/>
        </p:nvSpPr>
        <p:spPr>
          <a:xfrm>
            <a:off x="2888570" y="2899869"/>
            <a:ext cx="1082844"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2427439" y="2900631"/>
            <a:ext cx="492443"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学校名</a:t>
            </a:r>
            <a:endParaRPr lang="ja-JP" altLang="en-US" sz="800" dirty="0">
              <a:latin typeface="メイリオ" panose="020B0604030504040204" pitchFamily="50" charset="-128"/>
              <a:ea typeface="メイリオ" panose="020B0604030504040204" pitchFamily="50" charset="-128"/>
            </a:endParaRPr>
          </a:p>
        </p:txBody>
      </p:sp>
      <p:sp>
        <p:nvSpPr>
          <p:cNvPr id="65" name="正方形/長方形 64"/>
          <p:cNvSpPr/>
          <p:nvPr/>
        </p:nvSpPr>
        <p:spPr>
          <a:xfrm>
            <a:off x="2890140" y="3097521"/>
            <a:ext cx="1082844" cy="17268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700" dirty="0" smtClean="0">
                <a:solidFill>
                  <a:schemeClr val="tx1"/>
                </a:solidFill>
                <a:latin typeface="メイリオ" panose="020B0604030504040204" pitchFamily="50" charset="-128"/>
                <a:ea typeface="メイリオ" panose="020B0604030504040204" pitchFamily="50" charset="-128"/>
              </a:rPr>
              <a:t>幼稚園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6" name="正方形/長方形 65"/>
          <p:cNvSpPr/>
          <p:nvPr/>
        </p:nvSpPr>
        <p:spPr>
          <a:xfrm>
            <a:off x="2529907" y="3098598"/>
            <a:ext cx="389850"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学年</a:t>
            </a:r>
            <a:endParaRPr lang="ja-JP" altLang="en-US" sz="800" dirty="0">
              <a:latin typeface="メイリオ" panose="020B0604030504040204" pitchFamily="50" charset="-128"/>
              <a:ea typeface="メイリオ" panose="020B0604030504040204" pitchFamily="50" charset="-128"/>
            </a:endParaRPr>
          </a:p>
        </p:txBody>
      </p:sp>
      <p:sp>
        <p:nvSpPr>
          <p:cNvPr id="67" name="正方形/長方形 66"/>
          <p:cNvSpPr/>
          <p:nvPr/>
        </p:nvSpPr>
        <p:spPr>
          <a:xfrm>
            <a:off x="1355779" y="3096333"/>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689247" y="3080161"/>
            <a:ext cx="697627"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保護者氏名</a:t>
            </a:r>
          </a:p>
        </p:txBody>
      </p:sp>
      <p:sp>
        <p:nvSpPr>
          <p:cNvPr id="70" name="正方形/長方形 69"/>
          <p:cNvSpPr/>
          <p:nvPr/>
        </p:nvSpPr>
        <p:spPr>
          <a:xfrm>
            <a:off x="715525" y="3642168"/>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バスの利用</a:t>
            </a:r>
            <a:endParaRPr lang="ja-JP" altLang="en-US" sz="800" dirty="0">
              <a:latin typeface="メイリオ" panose="020B0604030504040204" pitchFamily="50" charset="-128"/>
              <a:ea typeface="メイリオ" panose="020B0604030504040204" pitchFamily="50" charset="-128"/>
            </a:endParaRPr>
          </a:p>
        </p:txBody>
      </p:sp>
      <p:sp>
        <p:nvSpPr>
          <p:cNvPr id="73" name="正方形/長方形 72"/>
          <p:cNvSpPr/>
          <p:nvPr/>
        </p:nvSpPr>
        <p:spPr>
          <a:xfrm>
            <a:off x="602888" y="3852880"/>
            <a:ext cx="800219"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申込時の泳力</a:t>
            </a:r>
            <a:endParaRPr lang="ja-JP" altLang="en-US" sz="800" dirty="0">
              <a:latin typeface="メイリオ" panose="020B0604030504040204" pitchFamily="50" charset="-128"/>
              <a:ea typeface="メイリオ" panose="020B0604030504040204" pitchFamily="50" charset="-128"/>
            </a:endParaRPr>
          </a:p>
        </p:txBody>
      </p:sp>
      <p:sp>
        <p:nvSpPr>
          <p:cNvPr id="74" name="正方形/長方形 73"/>
          <p:cNvSpPr/>
          <p:nvPr/>
        </p:nvSpPr>
        <p:spPr>
          <a:xfrm>
            <a:off x="5748882" y="912327"/>
            <a:ext cx="2584037" cy="19935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75" name="正方形/長方形 74"/>
          <p:cNvSpPr/>
          <p:nvPr/>
        </p:nvSpPr>
        <p:spPr>
          <a:xfrm>
            <a:off x="5082350" y="852751"/>
            <a:ext cx="697627" cy="33855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コーチへの</a:t>
            </a:r>
            <a:endParaRPr lang="en-US" altLang="ja-JP" sz="800" dirty="0" smtClean="0">
              <a:latin typeface="メイリオ" panose="020B0604030504040204" pitchFamily="50" charset="-128"/>
              <a:ea typeface="メイリオ" panose="020B0604030504040204" pitchFamily="50" charset="-128"/>
            </a:endParaRPr>
          </a:p>
          <a:p>
            <a:pPr algn="r"/>
            <a:r>
              <a:rPr lang="ja-JP" altLang="en-US" sz="800" dirty="0" smtClean="0">
                <a:latin typeface="メイリオ" panose="020B0604030504040204" pitchFamily="50" charset="-128"/>
                <a:ea typeface="メイリオ" panose="020B0604030504040204" pitchFamily="50" charset="-128"/>
              </a:rPr>
              <a:t>伝達事項</a:t>
            </a:r>
            <a:endParaRPr lang="ja-JP" altLang="en-US" sz="800" dirty="0">
              <a:latin typeface="メイリオ" panose="020B0604030504040204" pitchFamily="50" charset="-128"/>
              <a:ea typeface="メイリオ" panose="020B0604030504040204" pitchFamily="50" charset="-128"/>
            </a:endParaRPr>
          </a:p>
        </p:txBody>
      </p:sp>
      <p:sp>
        <p:nvSpPr>
          <p:cNvPr id="18" name="正方形/長方形 17"/>
          <p:cNvSpPr/>
          <p:nvPr/>
        </p:nvSpPr>
        <p:spPr>
          <a:xfrm>
            <a:off x="1262568" y="1851301"/>
            <a:ext cx="697627" cy="246221"/>
          </a:xfrm>
          <a:prstGeom prst="rect">
            <a:avLst/>
          </a:prstGeom>
        </p:spPr>
        <p:txBody>
          <a:bodyPr wrap="none">
            <a:spAutoFit/>
          </a:bodyPr>
          <a:lstStyle/>
          <a:p>
            <a:pPr algn="r"/>
            <a:r>
              <a:rPr lang="ja-JP" altLang="en-US" sz="1000" b="1" dirty="0" smtClean="0">
                <a:latin typeface="メイリオ" panose="020B0604030504040204" pitchFamily="50" charset="-128"/>
                <a:ea typeface="メイリオ" panose="020B0604030504040204" pitchFamily="50" charset="-128"/>
              </a:rPr>
              <a:t>玉葱太郎</a:t>
            </a:r>
            <a:endParaRPr lang="ja-JP" altLang="en-US" sz="1000" b="1" dirty="0">
              <a:latin typeface="メイリオ" panose="020B0604030504040204" pitchFamily="50" charset="-128"/>
              <a:ea typeface="メイリオ" panose="020B0604030504040204" pitchFamily="50" charset="-128"/>
            </a:endParaRPr>
          </a:p>
        </p:txBody>
      </p:sp>
      <p:sp>
        <p:nvSpPr>
          <p:cNvPr id="76" name="正方形/長方形 75"/>
          <p:cNvSpPr/>
          <p:nvPr/>
        </p:nvSpPr>
        <p:spPr>
          <a:xfrm>
            <a:off x="1827511" y="2113036"/>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月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7" name="正方形/長方形 76"/>
          <p:cNvSpPr/>
          <p:nvPr/>
        </p:nvSpPr>
        <p:spPr>
          <a:xfrm>
            <a:off x="1372173" y="2111920"/>
            <a:ext cx="411542"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2000</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2159965" y="2108996"/>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600" dirty="0" smtClean="0">
                <a:solidFill>
                  <a:schemeClr val="tx1"/>
                </a:solidFill>
                <a:latin typeface="メイリオ" panose="020B0604030504040204" pitchFamily="50" charset="-128"/>
                <a:ea typeface="メイリオ" panose="020B0604030504040204" pitchFamily="50" charset="-128"/>
              </a:rPr>
              <a:t>1</a:t>
            </a:r>
            <a:r>
              <a:rPr lang="ja-JP" altLang="en-US" sz="600" dirty="0" smtClean="0">
                <a:solidFill>
                  <a:schemeClr val="tx1"/>
                </a:solidFill>
                <a:latin typeface="メイリオ" panose="020B0604030504040204" pitchFamily="50" charset="-128"/>
                <a:ea typeface="メイリオ" panose="020B0604030504040204" pitchFamily="50" charset="-128"/>
              </a:rPr>
              <a:t>日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136199" y="2126731"/>
            <a:ext cx="723275"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男性　　　女性</a:t>
            </a:r>
            <a:endParaRPr lang="ja-JP" altLang="en-US" sz="600" b="1" dirty="0">
              <a:latin typeface="メイリオ" panose="020B0604030504040204" pitchFamily="50" charset="-128"/>
              <a:ea typeface="メイリオ" panose="020B0604030504040204" pitchFamily="50" charset="-128"/>
            </a:endParaRPr>
          </a:p>
        </p:txBody>
      </p:sp>
      <p:grpSp>
        <p:nvGrpSpPr>
          <p:cNvPr id="80" name="グループ化 79"/>
          <p:cNvGrpSpPr/>
          <p:nvPr/>
        </p:nvGrpSpPr>
        <p:grpSpPr>
          <a:xfrm>
            <a:off x="3046277" y="2125032"/>
            <a:ext cx="137404" cy="137404"/>
            <a:chOff x="5467350" y="1732315"/>
            <a:chExt cx="556068" cy="556068"/>
          </a:xfrm>
        </p:grpSpPr>
        <p:sp>
          <p:nvSpPr>
            <p:cNvPr id="81" name="円/楕円 80"/>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円/楕円 81"/>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 name="円/楕円 82"/>
          <p:cNvSpPr/>
          <p:nvPr/>
        </p:nvSpPr>
        <p:spPr>
          <a:xfrm>
            <a:off x="3439977" y="2123001"/>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正方形/長方形 87"/>
          <p:cNvSpPr/>
          <p:nvPr/>
        </p:nvSpPr>
        <p:spPr>
          <a:xfrm>
            <a:off x="1486841" y="3654628"/>
            <a:ext cx="800219" cy="184666"/>
          </a:xfrm>
          <a:prstGeom prst="rect">
            <a:avLst/>
          </a:prstGeom>
        </p:spPr>
        <p:txBody>
          <a:bodyPr wrap="none">
            <a:spAutoFit/>
          </a:bodyPr>
          <a:lstStyle/>
          <a:p>
            <a:r>
              <a:rPr lang="ja-JP" altLang="en-US" sz="600" b="1" dirty="0" smtClean="0">
                <a:latin typeface="メイリオ" panose="020B0604030504040204" pitchFamily="50" charset="-128"/>
                <a:ea typeface="メイリオ" panose="020B0604030504040204" pitchFamily="50" charset="-128"/>
              </a:rPr>
              <a:t>する　　　しない</a:t>
            </a:r>
            <a:endParaRPr lang="ja-JP" altLang="en-US" sz="600" b="1" dirty="0">
              <a:latin typeface="メイリオ" panose="020B0604030504040204" pitchFamily="50" charset="-128"/>
              <a:ea typeface="メイリオ" panose="020B0604030504040204" pitchFamily="50" charset="-128"/>
            </a:endParaRPr>
          </a:p>
        </p:txBody>
      </p:sp>
      <p:grpSp>
        <p:nvGrpSpPr>
          <p:cNvPr id="89" name="グループ化 88"/>
          <p:cNvGrpSpPr/>
          <p:nvPr/>
        </p:nvGrpSpPr>
        <p:grpSpPr>
          <a:xfrm>
            <a:off x="1396919" y="3652929"/>
            <a:ext cx="137404" cy="137404"/>
            <a:chOff x="5467350" y="1732315"/>
            <a:chExt cx="556068" cy="556068"/>
          </a:xfrm>
        </p:grpSpPr>
        <p:sp>
          <p:nvSpPr>
            <p:cNvPr id="90" name="円/楕円 89"/>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1" name="円/楕円 90"/>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2" name="円/楕円 91"/>
          <p:cNvSpPr/>
          <p:nvPr/>
        </p:nvSpPr>
        <p:spPr>
          <a:xfrm>
            <a:off x="1790619" y="3650898"/>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正方形/長方形 92"/>
          <p:cNvSpPr/>
          <p:nvPr/>
        </p:nvSpPr>
        <p:spPr>
          <a:xfrm>
            <a:off x="1386914" y="388876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1453330" y="3880420"/>
            <a:ext cx="2569934" cy="1661993"/>
          </a:xfrm>
          <a:prstGeom prst="rect">
            <a:avLst/>
          </a:prstGeom>
        </p:spPr>
        <p:txBody>
          <a:bodyPr wrap="none">
            <a:spAutoFit/>
          </a:bodyPr>
          <a:lstStyle/>
          <a:p>
            <a:r>
              <a:rPr lang="ja-JP" altLang="en-US" sz="600" b="1" dirty="0">
                <a:latin typeface="メイリオ" panose="020B0604030504040204" pitchFamily="50" charset="-128"/>
                <a:ea typeface="メイリオ" panose="020B0604030504040204" pitchFamily="50" charset="-128"/>
              </a:rPr>
              <a:t>水</a:t>
            </a:r>
            <a:r>
              <a:rPr lang="ja-JP" altLang="en-US" sz="600" b="1" dirty="0" smtClean="0">
                <a:latin typeface="メイリオ" panose="020B0604030504040204" pitchFamily="50" charset="-128"/>
                <a:ea typeface="メイリオ" panose="020B0604030504040204" pitchFamily="50" charset="-128"/>
              </a:rPr>
              <a:t>に顔をつけることができない　　　　水に顔をつけることができる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潜れる　　　　　　　　　浮かべる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バタ足　　　　　　　　板キック　　　　　　　背泳ぎ</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クロール　　　　　　　平泳ぎ　　　　　　　　バタフライ</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smtClean="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備考</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無料体験に参加をしたことがある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短期水泳教室に参加をしたことがある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当クラブまたは他クラブに通っていたことがある</a:t>
            </a:r>
            <a:endParaRPr lang="en-US" altLang="ja-JP" sz="600" b="1" dirty="0" smtClean="0">
              <a:latin typeface="メイリオ" panose="020B0604030504040204" pitchFamily="50" charset="-128"/>
              <a:ea typeface="メイリオ" panose="020B0604030504040204" pitchFamily="50" charset="-128"/>
            </a:endParaRPr>
          </a:p>
          <a:p>
            <a:endParaRPr lang="en-US" altLang="ja-JP" sz="600" b="1" dirty="0">
              <a:latin typeface="メイリオ" panose="020B0604030504040204" pitchFamily="50" charset="-128"/>
              <a:ea typeface="メイリオ" panose="020B0604030504040204" pitchFamily="50" charset="-128"/>
            </a:endParaRPr>
          </a:p>
          <a:p>
            <a:r>
              <a:rPr lang="ja-JP" altLang="en-US" sz="600" b="1" dirty="0" smtClean="0">
                <a:latin typeface="メイリオ" panose="020B0604030504040204" pitchFamily="50" charset="-128"/>
                <a:ea typeface="メイリオ" panose="020B0604030504040204" pitchFamily="50" charset="-128"/>
              </a:rPr>
              <a:t>　クラブ名　　　　　　　　　　　　　　　年　　　　　月退会</a:t>
            </a:r>
            <a:endParaRPr lang="en-US" altLang="ja-JP" sz="600" b="1" dirty="0" smtClean="0">
              <a:latin typeface="メイリオ" panose="020B0604030504040204" pitchFamily="50" charset="-128"/>
              <a:ea typeface="メイリオ" panose="020B0604030504040204" pitchFamily="50" charset="-128"/>
            </a:endParaRPr>
          </a:p>
        </p:txBody>
      </p:sp>
      <p:sp>
        <p:nvSpPr>
          <p:cNvPr id="95" name="正方形/長方形 94"/>
          <p:cNvSpPr/>
          <p:nvPr/>
        </p:nvSpPr>
        <p:spPr>
          <a:xfrm>
            <a:off x="1388376" y="4083877"/>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1388376" y="482001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1386914" y="500553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388376" y="5191122"/>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2304641" y="4080974"/>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732351" y="4634422"/>
            <a:ext cx="2223698" cy="11565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1907222" y="425564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1907221" y="4455245"/>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32015" y="4261416"/>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25M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2732014" y="4461016"/>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10M</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3640477" y="4241879"/>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3640476" y="4441479"/>
            <a:ext cx="279243" cy="12659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691700" y="5344658"/>
            <a:ext cx="332477"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3218731" y="5344658"/>
            <a:ext cx="256171"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500" dirty="0" smtClean="0">
                <a:solidFill>
                  <a:schemeClr val="tx1"/>
                </a:solidFill>
                <a:latin typeface="メイリオ" panose="020B0604030504040204" pitchFamily="50" charset="-128"/>
                <a:ea typeface="メイリオ" panose="020B0604030504040204" pitchFamily="50" charset="-128"/>
              </a:rPr>
              <a:t>--</a:t>
            </a:r>
            <a:r>
              <a:rPr lang="ja-JP" altLang="en-US" sz="500" dirty="0" smtClean="0">
                <a:solidFill>
                  <a:schemeClr val="tx1"/>
                </a:solidFill>
                <a:latin typeface="メイリオ" panose="020B0604030504040204" pitchFamily="50" charset="-128"/>
                <a:ea typeface="メイリオ" panose="020B0604030504040204" pitchFamily="50" charset="-128"/>
              </a:rPr>
              <a:t> </a:t>
            </a:r>
            <a:r>
              <a:rPr kumimoji="1" lang="ja-JP" altLang="en-US" sz="500" dirty="0" smtClean="0">
                <a:solidFill>
                  <a:schemeClr val="tx1"/>
                </a:solidFill>
                <a:latin typeface="メイリオ" panose="020B0604030504040204" pitchFamily="50" charset="-128"/>
                <a:ea typeface="メイリオ" panose="020B0604030504040204" pitchFamily="50" charset="-128"/>
              </a:rPr>
              <a:t>▼</a:t>
            </a: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101362" y="5342155"/>
            <a:ext cx="553642" cy="125144"/>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5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2751104" y="3886705"/>
            <a:ext cx="121632" cy="12594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367224" y="2650919"/>
            <a:ext cx="913287" cy="15858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711315" y="2637364"/>
            <a:ext cx="697627"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緊急連絡先</a:t>
            </a:r>
            <a:endParaRPr lang="ja-JP" altLang="en-US" sz="8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2224825" y="3650340"/>
            <a:ext cx="1531188" cy="169277"/>
          </a:xfrm>
          <a:prstGeom prst="rect">
            <a:avLst/>
          </a:prstGeom>
        </p:spPr>
        <p:txBody>
          <a:bodyPr wrap="none">
            <a:spAutoFit/>
          </a:bodyPr>
          <a:lstStyle/>
          <a:p>
            <a:r>
              <a:rPr lang="ja-JP" altLang="en-US" sz="500" u="sng" dirty="0" smtClean="0">
                <a:solidFill>
                  <a:schemeClr val="accent1"/>
                </a:solidFill>
                <a:latin typeface="メイリオ" panose="020B0604030504040204" pitchFamily="50" charset="-128"/>
                <a:ea typeface="メイリオ" panose="020B0604030504040204" pitchFamily="50" charset="-128"/>
              </a:rPr>
              <a:t>送迎バスのご案内（別ウィンドウで開きます）</a:t>
            </a:r>
            <a:endParaRPr lang="ja-JP" altLang="en-US" sz="500" u="sng" dirty="0">
              <a:solidFill>
                <a:schemeClr val="accent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1012112" y="2276511"/>
            <a:ext cx="389851"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住所</a:t>
            </a:r>
            <a:endParaRPr lang="ja-JP" altLang="en-US" sz="800" dirty="0">
              <a:latin typeface="メイリオ" panose="020B0604030504040204" pitchFamily="50" charset="-128"/>
              <a:ea typeface="メイリオ" panose="020B0604030504040204" pitchFamily="50" charset="-128"/>
            </a:endParaRPr>
          </a:p>
        </p:txBody>
      </p:sp>
      <p:sp>
        <p:nvSpPr>
          <p:cNvPr id="125" name="正方形/長方形 124"/>
          <p:cNvSpPr/>
          <p:nvPr/>
        </p:nvSpPr>
        <p:spPr>
          <a:xfrm>
            <a:off x="511541" y="2463838"/>
            <a:ext cx="902812"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メールアドレス</a:t>
            </a:r>
            <a:endParaRPr lang="ja-JP" altLang="en-US" sz="800" dirty="0">
              <a:latin typeface="メイリオ" panose="020B0604030504040204" pitchFamily="50" charset="-128"/>
              <a:ea typeface="メイリオ" panose="020B0604030504040204" pitchFamily="50" charset="-128"/>
            </a:endParaRPr>
          </a:p>
        </p:txBody>
      </p:sp>
      <p:sp>
        <p:nvSpPr>
          <p:cNvPr id="127" name="正方形/長方形 126"/>
          <p:cNvSpPr/>
          <p:nvPr/>
        </p:nvSpPr>
        <p:spPr>
          <a:xfrm>
            <a:off x="2490604" y="2473117"/>
            <a:ext cx="595036"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電話番号</a:t>
            </a:r>
          </a:p>
        </p:txBody>
      </p:sp>
      <p:sp>
        <p:nvSpPr>
          <p:cNvPr id="128" name="正方形/長方形 127"/>
          <p:cNvSpPr/>
          <p:nvPr/>
        </p:nvSpPr>
        <p:spPr>
          <a:xfrm>
            <a:off x="1274083" y="2287798"/>
            <a:ext cx="2401619" cy="215444"/>
          </a:xfrm>
          <a:prstGeom prst="rect">
            <a:avLst/>
          </a:prstGeom>
        </p:spPr>
        <p:txBody>
          <a:bodyPr wrap="none">
            <a:spAutoFit/>
          </a:bodyPr>
          <a:lstStyle/>
          <a:p>
            <a:r>
              <a:rPr lang="ja-JP" altLang="en-US" sz="800" b="1" dirty="0" smtClean="0">
                <a:latin typeface="メイリオ" panose="020B0604030504040204" pitchFamily="50" charset="-128"/>
                <a:ea typeface="メイリオ" panose="020B0604030504040204" pitchFamily="50" charset="-128"/>
              </a:rPr>
              <a:t>〒</a:t>
            </a:r>
            <a:r>
              <a:rPr lang="en-US" altLang="ja-JP" sz="800" b="1" dirty="0" smtClean="0">
                <a:latin typeface="メイリオ" panose="020B0604030504040204" pitchFamily="50" charset="-128"/>
                <a:ea typeface="メイリオ" panose="020B0604030504040204" pitchFamily="50" charset="-128"/>
              </a:rPr>
              <a:t>XXX-XXXX</a:t>
            </a:r>
            <a:r>
              <a:rPr lang="ja-JP" altLang="en-US" sz="800" b="1" dirty="0" smtClean="0">
                <a:latin typeface="メイリオ" panose="020B0604030504040204" pitchFamily="50" charset="-128"/>
                <a:ea typeface="メイリオ" panose="020B0604030504040204" pitchFamily="50" charset="-128"/>
              </a:rPr>
              <a:t>　千葉県千葉市花見川区</a:t>
            </a:r>
            <a:r>
              <a:rPr lang="ja-JP" altLang="en-US" sz="800" b="1" dirty="0">
                <a:latin typeface="メイリオ" panose="020B0604030504040204" pitchFamily="50" charset="-128"/>
                <a:ea typeface="メイリオ" panose="020B0604030504040204" pitchFamily="50" charset="-128"/>
              </a:rPr>
              <a:t>～～～～</a:t>
            </a:r>
          </a:p>
        </p:txBody>
      </p:sp>
      <p:sp>
        <p:nvSpPr>
          <p:cNvPr id="129" name="正方形/長方形 128"/>
          <p:cNvSpPr/>
          <p:nvPr/>
        </p:nvSpPr>
        <p:spPr>
          <a:xfrm>
            <a:off x="1305478" y="2454179"/>
            <a:ext cx="1080745" cy="215444"/>
          </a:xfrm>
          <a:prstGeom prst="rect">
            <a:avLst/>
          </a:prstGeom>
        </p:spPr>
        <p:txBody>
          <a:bodyPr wrap="none">
            <a:spAutoFit/>
          </a:bodyPr>
          <a:lstStyle/>
          <a:p>
            <a:r>
              <a:rPr lang="en-US" altLang="ja-JP" sz="800" b="1" dirty="0" smtClean="0">
                <a:latin typeface="メイリオ" panose="020B0604030504040204" pitchFamily="50" charset="-128"/>
                <a:ea typeface="メイリオ" panose="020B0604030504040204" pitchFamily="50" charset="-128"/>
              </a:rPr>
              <a:t>xxx@xxxx.xx.xx</a:t>
            </a:r>
            <a:endParaRPr lang="ja-JP" altLang="en-US" sz="800" b="1" dirty="0">
              <a:latin typeface="メイリオ" panose="020B0604030504040204" pitchFamily="50" charset="-128"/>
              <a:ea typeface="メイリオ" panose="020B0604030504040204" pitchFamily="50" charset="-128"/>
            </a:endParaRPr>
          </a:p>
        </p:txBody>
      </p:sp>
      <p:sp>
        <p:nvSpPr>
          <p:cNvPr id="130" name="正方形/長方形 129"/>
          <p:cNvSpPr/>
          <p:nvPr/>
        </p:nvSpPr>
        <p:spPr>
          <a:xfrm>
            <a:off x="2951266" y="2465524"/>
            <a:ext cx="1109599" cy="215444"/>
          </a:xfrm>
          <a:prstGeom prst="rect">
            <a:avLst/>
          </a:prstGeom>
        </p:spPr>
        <p:txBody>
          <a:bodyPr wrap="none">
            <a:spAutoFit/>
          </a:bodyPr>
          <a:lstStyle/>
          <a:p>
            <a:r>
              <a:rPr lang="en-US" altLang="ja-JP" sz="800" b="1" dirty="0" smtClean="0">
                <a:latin typeface="メイリオ" panose="020B0604030504040204" pitchFamily="50" charset="-128"/>
                <a:ea typeface="メイリオ" panose="020B0604030504040204" pitchFamily="50" charset="-128"/>
              </a:rPr>
              <a:t>XXX-XXXX-XXXX</a:t>
            </a:r>
            <a:endParaRPr lang="ja-JP" altLang="en-US" sz="800" b="1" dirty="0">
              <a:latin typeface="メイリオ" panose="020B0604030504040204" pitchFamily="50" charset="-128"/>
              <a:ea typeface="メイリオ" panose="020B0604030504040204" pitchFamily="50" charset="-128"/>
            </a:endParaRPr>
          </a:p>
        </p:txBody>
      </p:sp>
      <p:sp>
        <p:nvSpPr>
          <p:cNvPr id="131" name="正方形/長方形 130"/>
          <p:cNvSpPr/>
          <p:nvPr/>
        </p:nvSpPr>
        <p:spPr>
          <a:xfrm>
            <a:off x="506521" y="5546705"/>
            <a:ext cx="902811" cy="215444"/>
          </a:xfrm>
          <a:prstGeom prst="rect">
            <a:avLst/>
          </a:prstGeom>
        </p:spPr>
        <p:txBody>
          <a:bodyPr wrap="none">
            <a:spAutoFit/>
          </a:bodyPr>
          <a:lstStyle/>
          <a:p>
            <a:pPr algn="r"/>
            <a:r>
              <a:rPr lang="ja-JP" altLang="en-US" sz="800" dirty="0">
                <a:latin typeface="メイリオ" panose="020B0604030504040204" pitchFamily="50" charset="-128"/>
                <a:ea typeface="メイリオ" panose="020B0604030504040204" pitchFamily="50" charset="-128"/>
              </a:rPr>
              <a:t>お申込み</a:t>
            </a:r>
            <a:r>
              <a:rPr lang="ja-JP" altLang="en-US" sz="800" dirty="0" smtClean="0">
                <a:latin typeface="メイリオ" panose="020B0604030504040204" pitchFamily="50" charset="-128"/>
                <a:ea typeface="メイリオ" panose="020B0604030504040204" pitchFamily="50" charset="-128"/>
              </a:rPr>
              <a:t>コース</a:t>
            </a:r>
            <a:endParaRPr lang="en-US" altLang="ja-JP" sz="800" dirty="0" smtClean="0">
              <a:latin typeface="メイリオ" panose="020B0604030504040204" pitchFamily="50" charset="-128"/>
              <a:ea typeface="メイリオ" panose="020B0604030504040204" pitchFamily="50" charset="-128"/>
            </a:endParaRPr>
          </a:p>
        </p:txBody>
      </p:sp>
      <p:sp>
        <p:nvSpPr>
          <p:cNvPr id="132" name="正方形/長方形 131"/>
          <p:cNvSpPr/>
          <p:nvPr/>
        </p:nvSpPr>
        <p:spPr>
          <a:xfrm>
            <a:off x="2305432" y="5558689"/>
            <a:ext cx="1475441" cy="155716"/>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a:solidFill>
                  <a:schemeClr val="tx1"/>
                </a:solidFill>
                <a:latin typeface="メイリオ" panose="020B0604030504040204" pitchFamily="50" charset="-128"/>
                <a:ea typeface="メイリオ" panose="020B0604030504040204" pitchFamily="50" charset="-128"/>
              </a:rPr>
              <a:t>ジュニア</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34" name="正方形/長方形 133"/>
          <p:cNvSpPr/>
          <p:nvPr/>
        </p:nvSpPr>
        <p:spPr>
          <a:xfrm>
            <a:off x="6489163" y="2002226"/>
            <a:ext cx="1111070" cy="156496"/>
          </a:xfrm>
          <a:prstGeom prst="rect">
            <a:avLst/>
          </a:prstGeom>
          <a:solidFill>
            <a:schemeClr val="bg1"/>
          </a:solidFill>
          <a:ln w="19050">
            <a:solidFill>
              <a:srgbClr val="FF0000"/>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rgbClr val="FF0000"/>
                </a:solidFill>
                <a:latin typeface="メイリオ" panose="020B0604030504040204" pitchFamily="50" charset="-128"/>
                <a:ea typeface="メイリオ" panose="020B0604030504040204" pitchFamily="50" charset="-128"/>
              </a:rPr>
              <a:t>ダイアログ確認</a:t>
            </a:r>
            <a:endParaRPr kumimoji="1" lang="ja-JP" altLang="en-US" sz="900" b="1" dirty="0">
              <a:solidFill>
                <a:srgbClr val="FF0000"/>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58949" y="2892291"/>
            <a:ext cx="1827853" cy="215444"/>
          </a:xfrm>
          <a:prstGeom prst="rect">
            <a:avLst/>
          </a:prstGeom>
        </p:spPr>
        <p:txBody>
          <a:bodyPr wrap="square">
            <a:spAutoFit/>
          </a:bodyPr>
          <a:lstStyle/>
          <a:p>
            <a:pPr algn="r"/>
            <a:r>
              <a:rPr lang="en-US" altLang="ja-JP" sz="800" b="1" dirty="0" smtClean="0">
                <a:solidFill>
                  <a:schemeClr val="accent2"/>
                </a:solidFill>
                <a:latin typeface="メイリオ" panose="020B0604030504040204" pitchFamily="50" charset="-128"/>
                <a:ea typeface="メイリオ" panose="020B0604030504040204" pitchFamily="50" charset="-128"/>
              </a:rPr>
              <a:t>※</a:t>
            </a:r>
            <a:r>
              <a:rPr lang="ja-JP" altLang="en-US" sz="800" b="1" dirty="0" smtClean="0">
                <a:solidFill>
                  <a:schemeClr val="accent2"/>
                </a:solidFill>
                <a:latin typeface="メイリオ" panose="020B0604030504040204" pitchFamily="50" charset="-128"/>
                <a:ea typeface="メイリオ" panose="020B0604030504040204" pitchFamily="50" charset="-128"/>
              </a:rPr>
              <a:t>入会者が未成年の場合のみ記入</a:t>
            </a:r>
            <a:endParaRPr lang="ja-JP" altLang="en-US" sz="800" b="1" dirty="0">
              <a:solidFill>
                <a:schemeClr val="accent2"/>
              </a:solidFill>
              <a:latin typeface="メイリオ" panose="020B0604030504040204" pitchFamily="50" charset="-128"/>
              <a:ea typeface="メイリオ" panose="020B0604030504040204" pitchFamily="50" charset="-128"/>
            </a:endParaRPr>
          </a:p>
        </p:txBody>
      </p:sp>
      <p:grpSp>
        <p:nvGrpSpPr>
          <p:cNvPr id="98" name="グループ化 97"/>
          <p:cNvGrpSpPr/>
          <p:nvPr/>
        </p:nvGrpSpPr>
        <p:grpSpPr>
          <a:xfrm>
            <a:off x="1376719" y="5775280"/>
            <a:ext cx="137404" cy="137404"/>
            <a:chOff x="5467350" y="1732315"/>
            <a:chExt cx="556068" cy="556068"/>
          </a:xfrm>
        </p:grpSpPr>
        <p:sp>
          <p:nvSpPr>
            <p:cNvPr id="103" name="円/楕円 102"/>
            <p:cNvSpPr/>
            <p:nvPr/>
          </p:nvSpPr>
          <p:spPr>
            <a:xfrm>
              <a:off x="5467350" y="1732315"/>
              <a:ext cx="556068" cy="556068"/>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4" name="円/楕円 103"/>
            <p:cNvSpPr/>
            <p:nvPr/>
          </p:nvSpPr>
          <p:spPr>
            <a:xfrm>
              <a:off x="5593742" y="1863731"/>
              <a:ext cx="303013" cy="303013"/>
            </a:xfrm>
            <a:prstGeom prst="ellipse">
              <a:avLst/>
            </a:prstGeom>
            <a:solidFill>
              <a:schemeClr val="tx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5" name="円/楕円 104"/>
          <p:cNvSpPr/>
          <p:nvPr/>
        </p:nvSpPr>
        <p:spPr>
          <a:xfrm>
            <a:off x="1376719" y="558688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6" name="円/楕円 105"/>
          <p:cNvSpPr/>
          <p:nvPr/>
        </p:nvSpPr>
        <p:spPr>
          <a:xfrm>
            <a:off x="1376719" y="5952649"/>
            <a:ext cx="137404" cy="137404"/>
          </a:xfrm>
          <a:prstGeom prst="ellips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p:nvSpPr>
        <p:spPr>
          <a:xfrm>
            <a:off x="1489464" y="5518677"/>
            <a:ext cx="800219" cy="646331"/>
          </a:xfrm>
          <a:prstGeom prst="rect">
            <a:avLst/>
          </a:prstGeom>
        </p:spPr>
        <p:txBody>
          <a:bodyPr wrap="none">
            <a:spAutoFit/>
          </a:bodyPr>
          <a:lstStyle/>
          <a:p>
            <a:pPr>
              <a:lnSpc>
                <a:spcPct val="150000"/>
              </a:lnSpc>
            </a:pPr>
            <a:r>
              <a:rPr lang="ja-JP" altLang="en-US" sz="800" b="1" dirty="0" smtClean="0">
                <a:latin typeface="メイリオ" panose="020B0604030504040204" pitchFamily="50" charset="-128"/>
                <a:ea typeface="メイリオ" panose="020B0604030504040204" pitchFamily="50" charset="-128"/>
              </a:rPr>
              <a:t>新規入会</a:t>
            </a:r>
            <a:endParaRPr lang="en-US" altLang="ja-JP" sz="800" b="1" dirty="0" smtClean="0">
              <a:latin typeface="メイリオ" panose="020B0604030504040204" pitchFamily="50" charset="-128"/>
              <a:ea typeface="メイリオ" panose="020B0604030504040204" pitchFamily="50" charset="-128"/>
            </a:endParaRPr>
          </a:p>
          <a:p>
            <a:pPr>
              <a:lnSpc>
                <a:spcPct val="150000"/>
              </a:lnSpc>
            </a:pPr>
            <a:r>
              <a:rPr lang="ja-JP" altLang="en-US" sz="800" b="1" dirty="0" smtClean="0">
                <a:latin typeface="メイリオ" panose="020B0604030504040204" pitchFamily="50" charset="-128"/>
                <a:ea typeface="メイリオ" panose="020B0604030504040204" pitchFamily="50" charset="-128"/>
              </a:rPr>
              <a:t>短期水泳教室</a:t>
            </a:r>
            <a:endParaRPr lang="en-US" altLang="ja-JP" sz="800" b="1" dirty="0" smtClean="0">
              <a:latin typeface="メイリオ" panose="020B0604030504040204" pitchFamily="50" charset="-128"/>
              <a:ea typeface="メイリオ" panose="020B0604030504040204" pitchFamily="50" charset="-128"/>
            </a:endParaRPr>
          </a:p>
          <a:p>
            <a:pPr>
              <a:lnSpc>
                <a:spcPct val="150000"/>
              </a:lnSpc>
            </a:pPr>
            <a:r>
              <a:rPr lang="ja-JP" altLang="en-US" sz="800" b="1" dirty="0" smtClean="0">
                <a:latin typeface="メイリオ" panose="020B0604030504040204" pitchFamily="50" charset="-128"/>
                <a:ea typeface="メイリオ" panose="020B0604030504040204" pitchFamily="50" charset="-128"/>
              </a:rPr>
              <a:t>無料体験</a:t>
            </a:r>
            <a:endParaRPr lang="en-US" altLang="ja-JP" sz="800" b="1" dirty="0" smtClean="0">
              <a:latin typeface="メイリオ" panose="020B0604030504040204" pitchFamily="50" charset="-128"/>
              <a:ea typeface="メイリオ" panose="020B0604030504040204" pitchFamily="50" charset="-128"/>
            </a:endParaRPr>
          </a:p>
        </p:txBody>
      </p:sp>
      <p:sp>
        <p:nvSpPr>
          <p:cNvPr id="107" name="正方形/長方形 106"/>
          <p:cNvSpPr/>
          <p:nvPr/>
        </p:nvSpPr>
        <p:spPr>
          <a:xfrm>
            <a:off x="2305433" y="5954929"/>
            <a:ext cx="1474664" cy="156890"/>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ja-JP" sz="700" dirty="0" smtClean="0">
                <a:solidFill>
                  <a:schemeClr val="tx1"/>
                </a:solidFill>
                <a:latin typeface="メイリオ" panose="020B0604030504040204" pitchFamily="50" charset="-128"/>
                <a:ea typeface="メイリオ" panose="020B0604030504040204" pitchFamily="50" charset="-128"/>
              </a:rPr>
              <a:t>11</a:t>
            </a:r>
            <a:r>
              <a:rPr lang="ja-JP" altLang="en-US" sz="700" dirty="0" smtClean="0">
                <a:solidFill>
                  <a:schemeClr val="tx1"/>
                </a:solidFill>
                <a:latin typeface="メイリオ" panose="020B0604030504040204" pitchFamily="50" charset="-128"/>
                <a:ea typeface="メイリオ" panose="020B0604030504040204" pitchFamily="50" charset="-128"/>
              </a:rPr>
              <a:t>月 </a:t>
            </a:r>
            <a:r>
              <a:rPr kumimoji="1" lang="ja-JP" altLang="en-US" sz="700" dirty="0" smtClean="0">
                <a:solidFill>
                  <a:schemeClr val="tx1"/>
                </a:solidFill>
                <a:latin typeface="メイリオ" panose="020B0604030504040204" pitchFamily="50" charset="-128"/>
                <a:ea typeface="メイリオ" panose="020B0604030504040204" pitchFamily="50" charset="-128"/>
              </a:rPr>
              <a:t>無料体験</a:t>
            </a:r>
            <a:r>
              <a:rPr kumimoji="1" lang="en-US" altLang="ja-JP" sz="700" dirty="0" smtClean="0">
                <a:solidFill>
                  <a:schemeClr val="tx1"/>
                </a:solidFill>
                <a:latin typeface="メイリオ" panose="020B0604030504040204" pitchFamily="50" charset="-128"/>
                <a:ea typeface="メイリオ" panose="020B0604030504040204" pitchFamily="50" charset="-128"/>
              </a:rPr>
              <a:t>(11/3~11/9)</a:t>
            </a:r>
            <a:r>
              <a:rPr kumimoji="1" lang="ja-JP" altLang="en-US" sz="700" dirty="0" smtClean="0">
                <a:solidFill>
                  <a:schemeClr val="tx1"/>
                </a:solidFill>
                <a:latin typeface="メイリオ" panose="020B0604030504040204" pitchFamily="50" charset="-128"/>
                <a:ea typeface="メイリオ" panose="020B0604030504040204" pitchFamily="50" charset="-128"/>
              </a:rPr>
              <a:t>　　▼</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2305433" y="5772048"/>
            <a:ext cx="1474664" cy="135125"/>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700" dirty="0" smtClean="0">
                <a:solidFill>
                  <a:schemeClr val="tx1"/>
                </a:solidFill>
                <a:latin typeface="メイリオ" panose="020B0604030504040204" pitchFamily="50" charset="-128"/>
                <a:ea typeface="メイリオ" panose="020B0604030504040204" pitchFamily="50" charset="-128"/>
              </a:rPr>
              <a:t>春の短期水泳教室</a:t>
            </a:r>
            <a:r>
              <a:rPr lang="en-US" altLang="ja-JP" sz="700" dirty="0" smtClean="0">
                <a:solidFill>
                  <a:schemeClr val="tx1"/>
                </a:solidFill>
                <a:latin typeface="メイリオ" panose="020B0604030504040204" pitchFamily="50" charset="-128"/>
                <a:ea typeface="メイリオ" panose="020B0604030504040204" pitchFamily="50" charset="-128"/>
              </a:rPr>
              <a:t>(3/25</a:t>
            </a:r>
            <a:r>
              <a:rPr lang="ja-JP" altLang="en-US" sz="700" dirty="0" smtClean="0">
                <a:solidFill>
                  <a:schemeClr val="tx1"/>
                </a:solidFill>
                <a:latin typeface="メイリオ" panose="020B0604030504040204" pitchFamily="50" charset="-128"/>
                <a:ea typeface="メイリオ" panose="020B0604030504040204" pitchFamily="50" charset="-128"/>
              </a:rPr>
              <a:t>～</a:t>
            </a:r>
            <a:r>
              <a:rPr lang="en-US" altLang="ja-JP" sz="700" dirty="0" smtClean="0">
                <a:solidFill>
                  <a:schemeClr val="tx1"/>
                </a:solidFill>
                <a:latin typeface="メイリオ" panose="020B0604030504040204" pitchFamily="50" charset="-128"/>
                <a:ea typeface="メイリオ" panose="020B0604030504040204" pitchFamily="50" charset="-128"/>
              </a:rPr>
              <a:t>29)</a:t>
            </a:r>
            <a:r>
              <a:rPr lang="ja-JP" altLang="en-US" sz="700" dirty="0" smtClean="0">
                <a:solidFill>
                  <a:schemeClr val="tx1"/>
                </a:solidFill>
                <a:latin typeface="メイリオ" panose="020B0604030504040204" pitchFamily="50" charset="-128"/>
                <a:ea typeface="メイリオ" panose="020B0604030504040204" pitchFamily="50" charset="-128"/>
              </a:rPr>
              <a:t>　</a:t>
            </a:r>
            <a:r>
              <a:rPr kumimoji="1" lang="ja-JP" altLang="en-US" sz="700" dirty="0" smtClean="0">
                <a:solidFill>
                  <a:schemeClr val="tx1"/>
                </a:solidFill>
                <a:latin typeface="メイリオ" panose="020B0604030504040204" pitchFamily="50" charset="-128"/>
                <a:ea typeface="メイリオ" panose="020B0604030504040204" pitchFamily="50" charset="-128"/>
              </a:rPr>
              <a:t>▼</a:t>
            </a: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4271572" y="6298875"/>
            <a:ext cx="4288353" cy="553998"/>
          </a:xfrm>
          <a:prstGeom prst="rect">
            <a:avLst/>
          </a:prstGeom>
        </p:spPr>
        <p:txBody>
          <a:bodyPr wrap="non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現在申込受付中の短期水泳教室、無料体験教室を選択肢表示。</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smtClean="0">
                <a:solidFill>
                  <a:srgbClr val="FF0000"/>
                </a:solidFill>
                <a:latin typeface="メイリオ" panose="020B0604030504040204" pitchFamily="50" charset="-128"/>
                <a:ea typeface="メイリオ" panose="020B0604030504040204" pitchFamily="50" charset="-128"/>
              </a:rPr>
              <a:t>　短期水泳教室には「学年」「申込時の泳力」の参加条件があり、</a:t>
            </a:r>
            <a:endParaRPr lang="en-US" altLang="ja-JP" sz="1000" b="1" dirty="0" smtClean="0">
              <a:solidFill>
                <a:srgbClr val="FF0000"/>
              </a:solidFill>
              <a:latin typeface="メイリオ" panose="020B0604030504040204" pitchFamily="50" charset="-128"/>
              <a:ea typeface="メイリオ" panose="020B0604030504040204" pitchFamily="50" charset="-128"/>
            </a:endParaRPr>
          </a:p>
          <a:p>
            <a:r>
              <a:rPr lang="ja-JP" altLang="en-US" sz="1000" b="1" dirty="0">
                <a:solidFill>
                  <a:srgbClr val="FF0000"/>
                </a:solidFill>
                <a:latin typeface="メイリオ" panose="020B0604030504040204" pitchFamily="50" charset="-128"/>
                <a:ea typeface="メイリオ" panose="020B0604030504040204" pitchFamily="50" charset="-128"/>
              </a:rPr>
              <a:t>　</a:t>
            </a:r>
            <a:r>
              <a:rPr lang="ja-JP" altLang="en-US" sz="1000" b="1" dirty="0" smtClean="0">
                <a:solidFill>
                  <a:srgbClr val="FF0000"/>
                </a:solidFill>
                <a:latin typeface="メイリオ" panose="020B0604030504040204" pitchFamily="50" charset="-128"/>
                <a:ea typeface="メイリオ" panose="020B0604030504040204" pitchFamily="50" charset="-128"/>
              </a:rPr>
              <a:t>条件に沿わない場合はエラーメッセージを表示して送信不可とする。</a:t>
            </a:r>
            <a:endParaRPr lang="en-US" altLang="ja-JP" sz="1000" b="1" dirty="0" smtClean="0">
              <a:solidFill>
                <a:srgbClr val="FF0000"/>
              </a:solidFill>
              <a:latin typeface="メイリオ" panose="020B0604030504040204" pitchFamily="50" charset="-128"/>
              <a:ea typeface="メイリオ" panose="020B0604030504040204" pitchFamily="50" charset="-128"/>
            </a:endParaRPr>
          </a:p>
        </p:txBody>
      </p:sp>
      <p:sp>
        <p:nvSpPr>
          <p:cNvPr id="126" name="フローチャート : せん孔テープ 59"/>
          <p:cNvSpPr/>
          <p:nvPr/>
        </p:nvSpPr>
        <p:spPr>
          <a:xfrm>
            <a:off x="4814641" y="578118"/>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5" name="フローチャート : せん孔テープ 59"/>
          <p:cNvSpPr/>
          <p:nvPr/>
        </p:nvSpPr>
        <p:spPr>
          <a:xfrm>
            <a:off x="371983" y="6609620"/>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632032" y="6301369"/>
            <a:ext cx="3352455" cy="338554"/>
          </a:xfrm>
          <a:prstGeom prst="rect">
            <a:avLst/>
          </a:prstGeom>
        </p:spPr>
        <p:txBody>
          <a:bodyPr wrap="square">
            <a:spAutoFit/>
          </a:bodyPr>
          <a:lstStyle/>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「学年」が募集条件に合わないため、短期水泳教室「春の短期水泳教室</a:t>
            </a:r>
            <a:r>
              <a:rPr lang="en-US" altLang="ja-JP" sz="800" b="1" dirty="0" smtClean="0">
                <a:solidFill>
                  <a:srgbClr val="FF0000"/>
                </a:solidFill>
                <a:latin typeface="メイリオ" panose="020B0604030504040204" pitchFamily="50" charset="-128"/>
                <a:ea typeface="メイリオ" panose="020B0604030504040204" pitchFamily="50" charset="-128"/>
              </a:rPr>
              <a:t>(3/25</a:t>
            </a:r>
            <a:r>
              <a:rPr lang="ja-JP" altLang="en-US" sz="800" b="1" dirty="0" smtClean="0">
                <a:solidFill>
                  <a:srgbClr val="FF0000"/>
                </a:solidFill>
                <a:latin typeface="メイリオ" panose="020B0604030504040204" pitchFamily="50" charset="-128"/>
                <a:ea typeface="メイリオ" panose="020B0604030504040204" pitchFamily="50" charset="-128"/>
              </a:rPr>
              <a:t>～</a:t>
            </a:r>
            <a:r>
              <a:rPr lang="en-US" altLang="ja-JP" sz="800" b="1" dirty="0" smtClean="0">
                <a:solidFill>
                  <a:srgbClr val="FF0000"/>
                </a:solidFill>
                <a:latin typeface="メイリオ" panose="020B0604030504040204" pitchFamily="50" charset="-128"/>
                <a:ea typeface="メイリオ" panose="020B0604030504040204" pitchFamily="50" charset="-128"/>
              </a:rPr>
              <a:t>29)</a:t>
            </a:r>
            <a:r>
              <a:rPr lang="ja-JP" altLang="en-US" sz="800" b="1" dirty="0" smtClean="0">
                <a:solidFill>
                  <a:srgbClr val="FF0000"/>
                </a:solidFill>
                <a:latin typeface="メイリオ" panose="020B0604030504040204" pitchFamily="50" charset="-128"/>
                <a:ea typeface="メイリオ" panose="020B0604030504040204" pitchFamily="50" charset="-128"/>
              </a:rPr>
              <a:t>」へお申込みいただくことはできません。</a:t>
            </a:r>
            <a:endParaRPr lang="ja-JP" altLang="en-US" sz="800" b="1" dirty="0"/>
          </a:p>
        </p:txBody>
      </p:sp>
      <p:cxnSp>
        <p:nvCxnSpPr>
          <p:cNvPr id="109" name="直線矢印コネクタ 108"/>
          <p:cNvCxnSpPr/>
          <p:nvPr/>
        </p:nvCxnSpPr>
        <p:spPr>
          <a:xfrm>
            <a:off x="7319795" y="5704137"/>
            <a:ext cx="0" cy="41709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6" name="正方形/長方形 135"/>
          <p:cNvSpPr/>
          <p:nvPr/>
        </p:nvSpPr>
        <p:spPr>
          <a:xfrm>
            <a:off x="5937167" y="6072684"/>
            <a:ext cx="2965497"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花見川スイミングクラブホームページ</a:t>
            </a:r>
            <a:r>
              <a:rPr lang="en-US" altLang="ja-JP" sz="1050" dirty="0" smtClean="0">
                <a:solidFill>
                  <a:srgbClr val="FF0000"/>
                </a:solidFill>
                <a:latin typeface="メイリオ" panose="020B0604030504040204" pitchFamily="50" charset="-128"/>
                <a:ea typeface="メイリオ" panose="020B0604030504040204" pitchFamily="50" charset="-128"/>
              </a:rPr>
              <a:t>TOP</a:t>
            </a:r>
            <a:r>
              <a:rPr lang="ja-JP" altLang="en-US" sz="1050" dirty="0" smtClean="0">
                <a:solidFill>
                  <a:srgbClr val="FF0000"/>
                </a:solidFill>
                <a:latin typeface="メイリオ" panose="020B0604030504040204" pitchFamily="50" charset="-128"/>
                <a:ea typeface="メイリオ" panose="020B0604030504040204" pitchFamily="50" charset="-128"/>
              </a:rPr>
              <a:t>へ</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688613" y="927365"/>
            <a:ext cx="2961428" cy="184666"/>
          </a:xfrm>
          <a:prstGeom prst="rect">
            <a:avLst/>
          </a:prstGeom>
        </p:spPr>
        <p:txBody>
          <a:bodyPr wrap="square">
            <a:spAutoFit/>
          </a:bodyPr>
          <a:lstStyle/>
          <a:p>
            <a:r>
              <a:rPr lang="en-US" altLang="ja-JP" sz="600" dirty="0">
                <a:latin typeface="メイリオ" panose="020B0604030504040204" pitchFamily="50" charset="-128"/>
                <a:ea typeface="メイリオ" panose="020B0604030504040204" pitchFamily="50" charset="-128"/>
              </a:rPr>
              <a:t> </a:t>
            </a:r>
            <a:r>
              <a:rPr lang="ja-JP" altLang="en-US" sz="600" dirty="0">
                <a:latin typeface="メイリオ" panose="020B0604030504040204" pitchFamily="50" charset="-128"/>
                <a:ea typeface="メイリオ" panose="020B0604030504040204" pitchFamily="50" charset="-128"/>
              </a:rPr>
              <a:t>肌が弱いため、上がるときのシャワー念入りにお願いします</a:t>
            </a:r>
            <a:endParaRPr lang="ja-JP" altLang="en-US" sz="600" dirty="0"/>
          </a:p>
        </p:txBody>
      </p:sp>
      <p:sp>
        <p:nvSpPr>
          <p:cNvPr id="137" name="正方形/長方形 136"/>
          <p:cNvSpPr/>
          <p:nvPr/>
        </p:nvSpPr>
        <p:spPr>
          <a:xfrm>
            <a:off x="1945863" y="6125167"/>
            <a:ext cx="1005403" cy="215444"/>
          </a:xfrm>
          <a:prstGeom prst="rect">
            <a:avLst/>
          </a:prstGeom>
        </p:spPr>
        <p:txBody>
          <a:bodyPr wrap="none">
            <a:spAutoFit/>
          </a:bodyPr>
          <a:lstStyle/>
          <a:p>
            <a:pPr algn="r"/>
            <a:r>
              <a:rPr lang="ja-JP" altLang="en-US" sz="800" dirty="0" smtClean="0">
                <a:latin typeface="メイリオ" panose="020B0604030504040204" pitchFamily="50" charset="-128"/>
                <a:ea typeface="メイリオ" panose="020B0604030504040204" pitchFamily="50" charset="-128"/>
              </a:rPr>
              <a:t>→無料体験希望日</a:t>
            </a:r>
            <a:endParaRPr lang="ja-JP" altLang="en-US" sz="800" dirty="0">
              <a:latin typeface="メイリオ" panose="020B0604030504040204" pitchFamily="50" charset="-128"/>
              <a:ea typeface="メイリオ" panose="020B0604030504040204" pitchFamily="50" charset="-128"/>
            </a:endParaRPr>
          </a:p>
        </p:txBody>
      </p:sp>
      <p:sp>
        <p:nvSpPr>
          <p:cNvPr id="139" name="正方形/長方形 138"/>
          <p:cNvSpPr/>
          <p:nvPr/>
        </p:nvSpPr>
        <p:spPr>
          <a:xfrm>
            <a:off x="2936164" y="6165008"/>
            <a:ext cx="843933" cy="123669"/>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en-US" altLang="ja-JP" sz="600" dirty="0" smtClean="0">
                <a:solidFill>
                  <a:schemeClr val="tx1"/>
                </a:solidFill>
                <a:latin typeface="メイリオ" panose="020B0604030504040204" pitchFamily="50" charset="-128"/>
                <a:ea typeface="メイリオ" panose="020B0604030504040204" pitchFamily="50" charset="-128"/>
              </a:rPr>
              <a:t>2017</a:t>
            </a:r>
            <a:r>
              <a:rPr kumimoji="1" lang="ja-JP" altLang="en-US" sz="600" dirty="0" smtClean="0">
                <a:solidFill>
                  <a:schemeClr val="tx1"/>
                </a:solidFill>
                <a:latin typeface="メイリオ" panose="020B0604030504040204" pitchFamily="50" charset="-128"/>
                <a:ea typeface="メイリオ" panose="020B0604030504040204" pitchFamily="50" charset="-128"/>
              </a:rPr>
              <a:t>年</a:t>
            </a:r>
            <a:r>
              <a:rPr kumimoji="1" lang="en-US" altLang="ja-JP" sz="600" dirty="0" smtClean="0">
                <a:solidFill>
                  <a:schemeClr val="tx1"/>
                </a:solidFill>
                <a:latin typeface="メイリオ" panose="020B0604030504040204" pitchFamily="50" charset="-128"/>
                <a:ea typeface="メイリオ" panose="020B0604030504040204" pitchFamily="50" charset="-128"/>
              </a:rPr>
              <a:t>11</a:t>
            </a:r>
            <a:r>
              <a:rPr kumimoji="1" lang="ja-JP" altLang="en-US" sz="600" dirty="0" smtClean="0">
                <a:solidFill>
                  <a:schemeClr val="tx1"/>
                </a:solidFill>
                <a:latin typeface="メイリオ" panose="020B0604030504040204" pitchFamily="50" charset="-128"/>
                <a:ea typeface="メイリオ" panose="020B0604030504040204" pitchFamily="50" charset="-128"/>
              </a:rPr>
              <a:t>月</a:t>
            </a:r>
            <a:r>
              <a:rPr kumimoji="1" lang="en-US" altLang="ja-JP" sz="600" dirty="0" smtClean="0">
                <a:solidFill>
                  <a:schemeClr val="tx1"/>
                </a:solidFill>
                <a:latin typeface="メイリオ" panose="020B0604030504040204" pitchFamily="50" charset="-128"/>
                <a:ea typeface="メイリオ" panose="020B0604030504040204" pitchFamily="50" charset="-128"/>
              </a:rPr>
              <a:t>5</a:t>
            </a:r>
            <a:r>
              <a:rPr kumimoji="1" lang="ja-JP" altLang="en-US" sz="600" dirty="0" smtClean="0">
                <a:solidFill>
                  <a:schemeClr val="tx1"/>
                </a:solidFill>
                <a:latin typeface="メイリオ" panose="020B0604030504040204" pitchFamily="50" charset="-128"/>
                <a:ea typeface="メイリオ" panose="020B0604030504040204" pitchFamily="50" charset="-128"/>
              </a:rPr>
              <a:t>日</a:t>
            </a:r>
            <a:r>
              <a:rPr lang="ja-JP" altLang="en-US" sz="600" dirty="0" smtClean="0">
                <a:solidFill>
                  <a:schemeClr val="tx1"/>
                </a:solidFill>
                <a:latin typeface="メイリオ" panose="020B0604030504040204" pitchFamily="50" charset="-128"/>
                <a:ea typeface="メイリオ" panose="020B0604030504040204" pitchFamily="50" charset="-128"/>
              </a:rPr>
              <a:t> </a:t>
            </a:r>
            <a:r>
              <a:rPr kumimoji="1" lang="ja-JP" altLang="en-US" sz="600" dirty="0" smtClean="0">
                <a:solidFill>
                  <a:schemeClr val="tx1"/>
                </a:solidFill>
                <a:latin typeface="メイリオ" panose="020B0604030504040204" pitchFamily="50" charset="-128"/>
                <a:ea typeface="メイリオ" panose="020B0604030504040204" pitchFamily="50" charset="-128"/>
              </a:rPr>
              <a:t>▼</a:t>
            </a:r>
            <a:endParaRPr kumimoji="1" lang="ja-JP" altLang="en-US" sz="600" dirty="0">
              <a:solidFill>
                <a:schemeClr val="tx1"/>
              </a:solidFill>
              <a:latin typeface="メイリオ" panose="020B0604030504040204" pitchFamily="50" charset="-128"/>
              <a:ea typeface="メイリオ" panose="020B0604030504040204" pitchFamily="50" charset="-128"/>
            </a:endParaRPr>
          </a:p>
        </p:txBody>
      </p:sp>
      <p:cxnSp>
        <p:nvCxnSpPr>
          <p:cNvPr id="143" name="直線矢印コネクタ 142"/>
          <p:cNvCxnSpPr/>
          <p:nvPr/>
        </p:nvCxnSpPr>
        <p:spPr>
          <a:xfrm>
            <a:off x="3919719" y="6421666"/>
            <a:ext cx="351853"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直線矢印コネクタ 143"/>
          <p:cNvCxnSpPr/>
          <p:nvPr/>
        </p:nvCxnSpPr>
        <p:spPr>
          <a:xfrm>
            <a:off x="3806528" y="5871765"/>
            <a:ext cx="621865" cy="429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p:cNvCxnSpPr/>
          <p:nvPr/>
        </p:nvCxnSpPr>
        <p:spPr>
          <a:xfrm>
            <a:off x="3780874" y="6016455"/>
            <a:ext cx="647519" cy="2722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3" name="テキスト ボックス 132"/>
          <p:cNvSpPr txBox="1"/>
          <p:nvPr/>
        </p:nvSpPr>
        <p:spPr>
          <a:xfrm>
            <a:off x="3382" y="3362680"/>
            <a:ext cx="685865" cy="307777"/>
          </a:xfrm>
          <a:prstGeom prst="rect">
            <a:avLst/>
          </a:prstGeom>
          <a:noFill/>
        </p:spPr>
        <p:txBody>
          <a:bodyPr wrap="square" rtlCol="0">
            <a:spAutoFit/>
          </a:bodyPr>
          <a:lstStyle/>
          <a:p>
            <a:r>
              <a:rPr kumimoji="1" lang="ja-JP" altLang="en-US" sz="1400" b="1" dirty="0" smtClean="0">
                <a:solidFill>
                  <a:srgbClr val="00B050"/>
                </a:solidFill>
                <a:latin typeface="メイリオ" panose="020B0604030504040204" pitchFamily="50" charset="-128"/>
                <a:ea typeface="メイリオ" panose="020B0604030504040204" pitchFamily="50" charset="-128"/>
              </a:rPr>
              <a:t>追加</a:t>
            </a:r>
            <a:endParaRPr kumimoji="1" lang="ja-JP" altLang="en-US" sz="1400" b="1" dirty="0">
              <a:solidFill>
                <a:srgbClr val="00B050"/>
              </a:solidFill>
              <a:latin typeface="メイリオ" panose="020B0604030504040204" pitchFamily="50" charset="-128"/>
              <a:ea typeface="メイリオ" panose="020B0604030504040204" pitchFamily="50" charset="-128"/>
            </a:endParaRPr>
          </a:p>
        </p:txBody>
      </p:sp>
      <p:sp>
        <p:nvSpPr>
          <p:cNvPr id="138" name="右大かっこ 137"/>
          <p:cNvSpPr/>
          <p:nvPr/>
        </p:nvSpPr>
        <p:spPr>
          <a:xfrm rot="10800000" flipH="1">
            <a:off x="8332919" y="4695093"/>
            <a:ext cx="145721" cy="772206"/>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0" name="正方形/長方形 139"/>
          <p:cNvSpPr/>
          <p:nvPr/>
        </p:nvSpPr>
        <p:spPr>
          <a:xfrm>
            <a:off x="3822007" y="3371134"/>
            <a:ext cx="121632" cy="125940"/>
          </a:xfrm>
          <a:prstGeom prst="rect">
            <a:avLst/>
          </a:prstGeom>
          <a:solidFill>
            <a:schemeClr val="bg1"/>
          </a:solidFill>
          <a:ln w="22225">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701140" y="3295605"/>
            <a:ext cx="3416320" cy="276999"/>
          </a:xfrm>
          <a:prstGeom prst="rect">
            <a:avLst/>
          </a:prstGeom>
        </p:spPr>
        <p:txBody>
          <a:bodyPr wrap="none">
            <a:spAutoFit/>
          </a:bodyPr>
          <a:lstStyle/>
          <a:p>
            <a:pPr lvl="0"/>
            <a:r>
              <a:rPr lang="ja-JP" altLang="en-US" sz="600" b="1" dirty="0" smtClean="0">
                <a:solidFill>
                  <a:prstClr val="black"/>
                </a:solidFill>
                <a:latin typeface="メイリオ" panose="020B0604030504040204" pitchFamily="50" charset="-128"/>
                <a:ea typeface="メイリオ" panose="020B0604030504040204" pitchFamily="50" charset="-128"/>
              </a:rPr>
              <a:t>上記の者は、良好な健康状態にあり、水泳練習への参加に支障がないものと認め健康</a:t>
            </a:r>
            <a:endParaRPr lang="en-US" altLang="ja-JP" sz="600" b="1" dirty="0" smtClean="0">
              <a:solidFill>
                <a:prstClr val="black"/>
              </a:solidFill>
              <a:latin typeface="メイリオ" panose="020B0604030504040204" pitchFamily="50" charset="-128"/>
              <a:ea typeface="メイリオ" panose="020B0604030504040204" pitchFamily="50" charset="-128"/>
            </a:endParaRPr>
          </a:p>
          <a:p>
            <a:pPr lvl="0"/>
            <a:r>
              <a:rPr lang="ja-JP" altLang="en-US" sz="600" b="1" dirty="0" smtClean="0">
                <a:solidFill>
                  <a:prstClr val="black"/>
                </a:solidFill>
                <a:latin typeface="メイリオ" panose="020B0604030504040204" pitchFamily="50" charset="-128"/>
                <a:ea typeface="メイリオ" panose="020B0604030504040204" pitchFamily="50" charset="-128"/>
              </a:rPr>
              <a:t>状態についての一切とクラブ規則を遵守する</a:t>
            </a:r>
            <a:r>
              <a:rPr lang="ja-JP" altLang="en-US" sz="600" b="1" dirty="0">
                <a:solidFill>
                  <a:prstClr val="black"/>
                </a:solidFill>
                <a:latin typeface="メイリオ" panose="020B0604030504040204" pitchFamily="50" charset="-128"/>
                <a:ea typeface="メイリオ" panose="020B0604030504040204" pitchFamily="50" charset="-128"/>
              </a:rPr>
              <a:t>こと</a:t>
            </a:r>
            <a:r>
              <a:rPr lang="ja-JP" altLang="en-US" sz="600" b="1" dirty="0" smtClean="0">
                <a:solidFill>
                  <a:prstClr val="black"/>
                </a:solidFill>
                <a:latin typeface="メイリオ" panose="020B0604030504040204" pitchFamily="50" charset="-128"/>
                <a:ea typeface="メイリオ" panose="020B0604030504040204" pitchFamily="50" charset="-128"/>
              </a:rPr>
              <a:t>を保護者責任のもと申込み致します。　　</a:t>
            </a:r>
            <a:endParaRPr lang="en-US" altLang="ja-JP" sz="600" b="1" dirty="0">
              <a:solidFill>
                <a:prstClr val="black"/>
              </a:solidFill>
              <a:latin typeface="メイリオ" panose="020B0604030504040204" pitchFamily="50" charset="-128"/>
              <a:ea typeface="メイリオ" panose="020B0604030504040204" pitchFamily="50" charset="-128"/>
            </a:endParaRPr>
          </a:p>
        </p:txBody>
      </p:sp>
      <p:cxnSp>
        <p:nvCxnSpPr>
          <p:cNvPr id="141" name="直線矢印コネクタ 140"/>
          <p:cNvCxnSpPr/>
          <p:nvPr/>
        </p:nvCxnSpPr>
        <p:spPr>
          <a:xfrm>
            <a:off x="3971414" y="3446862"/>
            <a:ext cx="235969"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2" name="正方形/長方形 141"/>
          <p:cNvSpPr/>
          <p:nvPr/>
        </p:nvSpPr>
        <p:spPr>
          <a:xfrm>
            <a:off x="4117460" y="3332905"/>
            <a:ext cx="864182" cy="584775"/>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未成年のみ</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チェック必要</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en-US" altLang="ja-JP" sz="800" b="1" dirty="0" smtClean="0">
                <a:solidFill>
                  <a:srgbClr val="FF0000"/>
                </a:solidFill>
                <a:latin typeface="メイリオ" panose="020B0604030504040204" pitchFamily="50" charset="-128"/>
                <a:ea typeface="メイリオ" panose="020B0604030504040204" pitchFamily="50" charset="-128"/>
              </a:rPr>
              <a:t>※</a:t>
            </a:r>
            <a:r>
              <a:rPr lang="ja-JP" altLang="en-US" sz="800" b="1" dirty="0" smtClean="0">
                <a:solidFill>
                  <a:srgbClr val="FF0000"/>
                </a:solidFill>
                <a:latin typeface="メイリオ" panose="020B0604030504040204" pitchFamily="50" charset="-128"/>
                <a:ea typeface="メイリオ" panose="020B0604030504040204" pitchFamily="50" charset="-128"/>
              </a:rPr>
              <a:t>無き場合は</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a:solidFill>
                  <a:srgbClr val="FF0000"/>
                </a:solidFill>
                <a:latin typeface="メイリオ" panose="020B0604030504040204" pitchFamily="50" charset="-128"/>
                <a:ea typeface="メイリオ" panose="020B0604030504040204" pitchFamily="50" charset="-128"/>
              </a:rPr>
              <a:t>　</a:t>
            </a:r>
            <a:r>
              <a:rPr lang="ja-JP" altLang="en-US" sz="800" b="1" dirty="0" smtClean="0">
                <a:solidFill>
                  <a:srgbClr val="FF0000"/>
                </a:solidFill>
                <a:latin typeface="メイリオ" panose="020B0604030504040204" pitchFamily="50" charset="-128"/>
                <a:ea typeface="メイリオ" panose="020B0604030504040204" pitchFamily="50" charset="-128"/>
              </a:rPr>
              <a:t>送信不可</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46" name="正方形/長方形 145"/>
          <p:cNvSpPr/>
          <p:nvPr/>
        </p:nvSpPr>
        <p:spPr>
          <a:xfrm>
            <a:off x="2604058" y="3501710"/>
            <a:ext cx="1402948" cy="169277"/>
          </a:xfrm>
          <a:prstGeom prst="rect">
            <a:avLst/>
          </a:prstGeom>
        </p:spPr>
        <p:txBody>
          <a:bodyPr wrap="none">
            <a:spAutoFit/>
          </a:bodyPr>
          <a:lstStyle/>
          <a:p>
            <a:pPr algn="r"/>
            <a:r>
              <a:rPr lang="ja-JP" altLang="en-US" sz="500" b="1" dirty="0" smtClean="0">
                <a:latin typeface="メイリオ" panose="020B0604030504040204" pitchFamily="50" charset="-128"/>
                <a:ea typeface="メイリオ" panose="020B0604030504040204" pitchFamily="50" charset="-128"/>
              </a:rPr>
              <a:t>同意の場合、チェック</a:t>
            </a:r>
            <a:r>
              <a:rPr lang="ja-JP" altLang="en-US" sz="500" b="1" dirty="0" err="1" smtClean="0">
                <a:latin typeface="メイリオ" panose="020B0604030504040204" pitchFamily="50" charset="-128"/>
                <a:ea typeface="メイリオ" panose="020B0604030504040204" pitchFamily="50" charset="-128"/>
              </a:rPr>
              <a:t>入れてくください</a:t>
            </a:r>
            <a:r>
              <a:rPr lang="ja-JP" altLang="en-US" sz="500" b="1" dirty="0" smtClean="0">
                <a:latin typeface="メイリオ" panose="020B0604030504040204" pitchFamily="50" charset="-128"/>
                <a:ea typeface="メイリオ" panose="020B0604030504040204" pitchFamily="50" charset="-128"/>
              </a:rPr>
              <a:t>↑</a:t>
            </a:r>
            <a:endParaRPr lang="en-US" altLang="ja-JP" sz="500" b="1" dirty="0" smtClean="0">
              <a:latin typeface="メイリオ" panose="020B0604030504040204" pitchFamily="50" charset="-128"/>
              <a:ea typeface="メイリオ" panose="020B0604030504040204" pitchFamily="50" charset="-128"/>
            </a:endParaRPr>
          </a:p>
        </p:txBody>
      </p:sp>
      <p:sp>
        <p:nvSpPr>
          <p:cNvPr id="150" name="右大かっこ 149"/>
          <p:cNvSpPr/>
          <p:nvPr/>
        </p:nvSpPr>
        <p:spPr>
          <a:xfrm flipH="1">
            <a:off x="553780" y="3327131"/>
            <a:ext cx="124178" cy="286621"/>
          </a:xfrm>
          <a:prstGeom prst="rightBracket">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51" name="テキスト ボックス 150"/>
          <p:cNvSpPr txBox="1"/>
          <p:nvPr/>
        </p:nvSpPr>
        <p:spPr>
          <a:xfrm>
            <a:off x="8415447" y="4279832"/>
            <a:ext cx="685865" cy="307777"/>
          </a:xfrm>
          <a:prstGeom prst="rect">
            <a:avLst/>
          </a:prstGeom>
          <a:noFill/>
        </p:spPr>
        <p:txBody>
          <a:bodyPr wrap="square" rtlCol="0">
            <a:spAutoFit/>
          </a:bodyPr>
          <a:lstStyle/>
          <a:p>
            <a:r>
              <a:rPr kumimoji="1" lang="ja-JP" altLang="en-US" sz="1400" b="1" dirty="0" smtClean="0">
                <a:solidFill>
                  <a:srgbClr val="00B050"/>
                </a:solidFill>
                <a:latin typeface="メイリオ" panose="020B0604030504040204" pitchFamily="50" charset="-128"/>
                <a:ea typeface="メイリオ" panose="020B0604030504040204" pitchFamily="50" charset="-128"/>
              </a:rPr>
              <a:t>追加</a:t>
            </a:r>
            <a:endParaRPr kumimoji="1" lang="ja-JP" altLang="en-US" sz="1400" b="1" dirty="0">
              <a:solidFill>
                <a:srgbClr val="00B050"/>
              </a:solidFill>
              <a:latin typeface="メイリオ" panose="020B0604030504040204" pitchFamily="50" charset="-128"/>
              <a:ea typeface="メイリオ" panose="020B0604030504040204" pitchFamily="50" charset="-128"/>
            </a:endParaRPr>
          </a:p>
        </p:txBody>
      </p:sp>
      <p:sp>
        <p:nvSpPr>
          <p:cNvPr id="152" name="正方形/長方形 151"/>
          <p:cNvSpPr/>
          <p:nvPr/>
        </p:nvSpPr>
        <p:spPr>
          <a:xfrm>
            <a:off x="5155391" y="4614294"/>
            <a:ext cx="3244850" cy="1061829"/>
          </a:xfrm>
          <a:prstGeom prst="rect">
            <a:avLst/>
          </a:prstGeom>
        </p:spPr>
        <p:txBody>
          <a:bodyPr wrap="square">
            <a:spAutoFit/>
          </a:bodyPr>
          <a:lstStyle/>
          <a:p>
            <a:r>
              <a:rPr lang="ja-JP" altLang="en-US" sz="900" dirty="0" smtClean="0">
                <a:latin typeface="メイリオ" panose="020B0604030504040204" pitchFamily="50" charset="-128"/>
                <a:ea typeface="メイリオ" panose="020B0604030504040204" pitchFamily="50" charset="-128"/>
              </a:rPr>
              <a:t>■重要■　</a:t>
            </a:r>
            <a:r>
              <a:rPr lang="ja-JP" altLang="en-US" sz="900" dirty="0" smtClean="0">
                <a:latin typeface="メイリオ" panose="020B0604030504040204" pitchFamily="50" charset="-128"/>
                <a:ea typeface="メイリオ" panose="020B0604030504040204" pitchFamily="50" charset="-128"/>
              </a:rPr>
              <a:t>成人のご入会者様にご</a:t>
            </a:r>
            <a:r>
              <a:rPr lang="ja-JP" altLang="en-US" sz="900" dirty="0" smtClean="0">
                <a:latin typeface="メイリオ" panose="020B0604030504040204" pitchFamily="50" charset="-128"/>
                <a:ea typeface="メイリオ" panose="020B0604030504040204" pitchFamily="50" charset="-128"/>
              </a:rPr>
              <a:t>案内</a:t>
            </a:r>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①ご来館前に、本人以外のご家族様に</a:t>
            </a:r>
            <a:r>
              <a:rPr lang="ja-JP" altLang="en-US" sz="900" b="1" u="sng" dirty="0" smtClean="0">
                <a:solidFill>
                  <a:schemeClr val="tx2">
                    <a:lumMod val="50000"/>
                  </a:schemeClr>
                </a:solidFill>
                <a:latin typeface="メイリオ" panose="020B0604030504040204" pitchFamily="50" charset="-128"/>
                <a:ea typeface="メイリオ" panose="020B0604030504040204" pitchFamily="50" charset="-128"/>
              </a:rPr>
              <a:t>誓約書</a:t>
            </a:r>
            <a:r>
              <a:rPr lang="en-US" altLang="ja-JP" sz="900" b="1" u="sng" dirty="0" smtClean="0">
                <a:solidFill>
                  <a:schemeClr val="tx2">
                    <a:lumMod val="50000"/>
                  </a:schemeClr>
                </a:solidFill>
                <a:latin typeface="メイリオ" panose="020B0604030504040204" pitchFamily="50" charset="-128"/>
                <a:ea typeface="メイリオ" panose="020B0604030504040204" pitchFamily="50" charset="-128"/>
              </a:rPr>
              <a:t>(</a:t>
            </a:r>
            <a:r>
              <a:rPr lang="ja-JP" altLang="en-US" sz="900" b="1" u="sng" dirty="0" smtClean="0">
                <a:solidFill>
                  <a:schemeClr val="tx2">
                    <a:lumMod val="50000"/>
                  </a:schemeClr>
                </a:solidFill>
                <a:latin typeface="メイリオ" panose="020B0604030504040204" pitchFamily="50" charset="-128"/>
                <a:ea typeface="メイリオ" panose="020B0604030504040204" pitchFamily="50" charset="-128"/>
              </a:rPr>
              <a:t>要ｸﾘｯｸ</a:t>
            </a:r>
            <a:r>
              <a:rPr lang="en-US" altLang="ja-JP" sz="900" b="1" u="sng" dirty="0" smtClean="0">
                <a:solidFill>
                  <a:schemeClr val="tx2">
                    <a:lumMod val="50000"/>
                  </a:schemeClr>
                </a:solidFill>
                <a:latin typeface="メイリオ" panose="020B0604030504040204" pitchFamily="50" charset="-128"/>
                <a:ea typeface="メイリオ" panose="020B0604030504040204" pitchFamily="50" charset="-128"/>
              </a:rPr>
              <a:t>)</a:t>
            </a:r>
            <a:r>
              <a:rPr lang="ja-JP" altLang="en-US" sz="900" b="1" u="sng" dirty="0" smtClean="0">
                <a:solidFill>
                  <a:schemeClr val="tx2">
                    <a:lumMod val="50000"/>
                  </a:schemeClr>
                </a:solidFill>
                <a:latin typeface="メイリオ" panose="020B0604030504040204" pitchFamily="50" charset="-128"/>
                <a:ea typeface="メイリオ" panose="020B0604030504040204" pitchFamily="50" charset="-128"/>
              </a:rPr>
              <a:t>　</a:t>
            </a:r>
            <a:endParaRPr lang="en-US" altLang="ja-JP" sz="900" b="1" u="sng" dirty="0" smtClean="0">
              <a:solidFill>
                <a:schemeClr val="tx2">
                  <a:lumMod val="50000"/>
                </a:schemeClr>
              </a:solidFill>
              <a:latin typeface="メイリオ" panose="020B0604030504040204" pitchFamily="50" charset="-128"/>
              <a:ea typeface="メイリオ" panose="020B0604030504040204" pitchFamily="50" charset="-128"/>
            </a:endParaRPr>
          </a:p>
          <a:p>
            <a:r>
              <a:rPr lang="ja-JP" altLang="en-US" sz="900" b="1" dirty="0" smtClean="0">
                <a:solidFill>
                  <a:schemeClr val="tx2">
                    <a:lumMod val="50000"/>
                  </a:schemeClr>
                </a:solidFill>
                <a:latin typeface="メイリオ" panose="020B0604030504040204" pitchFamily="50" charset="-128"/>
                <a:ea typeface="メイリオ" panose="020B0604030504040204" pitchFamily="50" charset="-128"/>
              </a:rPr>
              <a:t>　</a:t>
            </a:r>
            <a:r>
              <a:rPr lang="ja-JP" altLang="en-US" sz="900" dirty="0" smtClean="0">
                <a:latin typeface="メイリオ" panose="020B0604030504040204" pitchFamily="50" charset="-128"/>
                <a:ea typeface="メイリオ" panose="020B0604030504040204" pitchFamily="50" charset="-128"/>
              </a:rPr>
              <a:t>の内容をご確認・同意をお願いします。</a:t>
            </a:r>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②</a:t>
            </a:r>
            <a:r>
              <a:rPr lang="ja-JP" altLang="en-US" sz="900" b="1" u="sng" dirty="0" smtClean="0">
                <a:solidFill>
                  <a:schemeClr val="tx2">
                    <a:lumMod val="50000"/>
                  </a:schemeClr>
                </a:solidFill>
                <a:latin typeface="メイリオ" panose="020B0604030504040204" pitchFamily="50" charset="-128"/>
                <a:ea typeface="メイリオ" panose="020B0604030504040204" pitchFamily="50" charset="-128"/>
              </a:rPr>
              <a:t>ライフチェックシート</a:t>
            </a:r>
            <a:r>
              <a:rPr lang="en-US" altLang="ja-JP" sz="900" b="1" u="sng" dirty="0" smtClean="0">
                <a:solidFill>
                  <a:schemeClr val="tx2">
                    <a:lumMod val="50000"/>
                  </a:schemeClr>
                </a:solidFill>
                <a:latin typeface="メイリオ" panose="020B0604030504040204" pitchFamily="50" charset="-128"/>
                <a:ea typeface="メイリオ" panose="020B0604030504040204" pitchFamily="50" charset="-128"/>
              </a:rPr>
              <a:t>(</a:t>
            </a:r>
            <a:r>
              <a:rPr lang="ja-JP" altLang="en-US" sz="900" b="1" u="sng" dirty="0">
                <a:solidFill>
                  <a:schemeClr val="tx2">
                    <a:lumMod val="50000"/>
                  </a:schemeClr>
                </a:solidFill>
                <a:latin typeface="メイリオ" panose="020B0604030504040204" pitchFamily="50" charset="-128"/>
                <a:ea typeface="メイリオ" panose="020B0604030504040204" pitchFamily="50" charset="-128"/>
              </a:rPr>
              <a:t>要ｸﾘｯｸ</a:t>
            </a:r>
            <a:r>
              <a:rPr lang="en-US" altLang="ja-JP" sz="900" b="1" u="sng" dirty="0" smtClean="0">
                <a:solidFill>
                  <a:schemeClr val="tx2">
                    <a:lumMod val="50000"/>
                  </a:schemeClr>
                </a:solidFill>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を印刷、ご記入いただき、ご来館時にご持参ください。</a:t>
            </a:r>
            <a:r>
              <a:rPr lang="en-US" altLang="ja-JP" sz="900" dirty="0" smtClean="0">
                <a:latin typeface="メイリオ" panose="020B0604030504040204" pitchFamily="50" charset="-128"/>
                <a:ea typeface="メイリオ" panose="020B0604030504040204" pitchFamily="50" charset="-128"/>
              </a:rPr>
              <a:t>(</a:t>
            </a:r>
            <a:r>
              <a:rPr lang="ja-JP" altLang="en-US" sz="900" dirty="0" smtClean="0">
                <a:latin typeface="メイリオ" panose="020B0604030504040204" pitchFamily="50" charset="-128"/>
                <a:ea typeface="メイリオ" panose="020B0604030504040204" pitchFamily="50" charset="-128"/>
              </a:rPr>
              <a:t>印刷できない場合は、窓口にてご記入頂けますが、必ず事前にご確認下さい</a:t>
            </a:r>
            <a:r>
              <a:rPr lang="en-US" altLang="ja-JP" sz="900" dirty="0" smtClean="0">
                <a:latin typeface="メイリオ" panose="020B0604030504040204" pitchFamily="50" charset="-128"/>
                <a:ea typeface="メイリオ" panose="020B0604030504040204" pitchFamily="50" charset="-128"/>
              </a:rPr>
              <a:t>)</a:t>
            </a:r>
          </a:p>
          <a:p>
            <a:endParaRPr lang="en-US" altLang="ja-JP" sz="900" dirty="0">
              <a:latin typeface="メイリオ" panose="020B0604030504040204" pitchFamily="50" charset="-128"/>
              <a:ea typeface="メイリオ" panose="020B0604030504040204" pitchFamily="50" charset="-128"/>
            </a:endParaRPr>
          </a:p>
        </p:txBody>
      </p:sp>
      <p:cxnSp>
        <p:nvCxnSpPr>
          <p:cNvPr id="153" name="直線矢印コネクタ 152"/>
          <p:cNvCxnSpPr/>
          <p:nvPr/>
        </p:nvCxnSpPr>
        <p:spPr>
          <a:xfrm>
            <a:off x="7913511" y="4882982"/>
            <a:ext cx="709704"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正方形/長方形 153"/>
          <p:cNvSpPr/>
          <p:nvPr/>
        </p:nvSpPr>
        <p:spPr>
          <a:xfrm>
            <a:off x="8559925" y="4792918"/>
            <a:ext cx="742061" cy="33855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誓約書画面</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smtClean="0">
                <a:solidFill>
                  <a:srgbClr val="FF0000"/>
                </a:solidFill>
                <a:latin typeface="メイリオ" panose="020B0604030504040204" pitchFamily="50" charset="-128"/>
                <a:ea typeface="メイリオ" panose="020B0604030504040204" pitchFamily="50" charset="-128"/>
              </a:rPr>
              <a:t>の表示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cxnSp>
        <p:nvCxnSpPr>
          <p:cNvPr id="155" name="直線矢印コネクタ 154"/>
          <p:cNvCxnSpPr/>
          <p:nvPr/>
        </p:nvCxnSpPr>
        <p:spPr>
          <a:xfrm>
            <a:off x="6964943" y="5191122"/>
            <a:ext cx="165827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6" name="正方形/長方形 155"/>
          <p:cNvSpPr/>
          <p:nvPr/>
        </p:nvSpPr>
        <p:spPr>
          <a:xfrm>
            <a:off x="8559924" y="5070494"/>
            <a:ext cx="742061" cy="707886"/>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ライフチェックシートの</a:t>
            </a:r>
            <a:endParaRPr lang="en-US" altLang="ja-JP" sz="800" b="1" dirty="0" smtClean="0">
              <a:solidFill>
                <a:srgbClr val="FF0000"/>
              </a:solidFill>
              <a:latin typeface="メイリオ" panose="020B0604030504040204" pitchFamily="50" charset="-128"/>
              <a:ea typeface="メイリオ" panose="020B0604030504040204" pitchFamily="50" charset="-128"/>
            </a:endParaRPr>
          </a:p>
          <a:p>
            <a:r>
              <a:rPr lang="ja-JP" altLang="en-US" sz="800" b="1" dirty="0">
                <a:solidFill>
                  <a:srgbClr val="FF0000"/>
                </a:solidFill>
                <a:latin typeface="メイリオ" panose="020B0604030504040204" pitchFamily="50" charset="-128"/>
                <a:ea typeface="メイリオ" panose="020B0604030504040204" pitchFamily="50" charset="-128"/>
              </a:rPr>
              <a:t>ダウンロード</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
        <p:nvSpPr>
          <p:cNvPr id="157" name="正方形/長方形 156"/>
          <p:cNvSpPr/>
          <p:nvPr/>
        </p:nvSpPr>
        <p:spPr>
          <a:xfrm>
            <a:off x="8437965" y="4480780"/>
            <a:ext cx="968036" cy="215444"/>
          </a:xfrm>
          <a:prstGeom prst="rect">
            <a:avLst/>
          </a:prstGeom>
        </p:spPr>
        <p:txBody>
          <a:bodyPr wrap="square">
            <a:spAutoFit/>
          </a:bodyPr>
          <a:lstStyle/>
          <a:p>
            <a:r>
              <a:rPr lang="ja-JP" altLang="en-US" sz="800" b="1" dirty="0" smtClean="0">
                <a:solidFill>
                  <a:srgbClr val="FF0000"/>
                </a:solidFill>
                <a:latin typeface="メイリオ" panose="020B0604030504040204" pitchFamily="50" charset="-128"/>
                <a:ea typeface="メイリオ" panose="020B0604030504040204" pitchFamily="50" charset="-128"/>
              </a:rPr>
              <a:t>成人のみ</a:t>
            </a:r>
            <a:r>
              <a:rPr lang="ja-JP" altLang="en-US" sz="800" b="1" dirty="0" smtClean="0">
                <a:solidFill>
                  <a:srgbClr val="FF0000"/>
                </a:solidFill>
                <a:latin typeface="メイリオ" panose="020B0604030504040204" pitchFamily="50" charset="-128"/>
                <a:ea typeface="メイリオ" panose="020B0604030504040204" pitchFamily="50" charset="-128"/>
              </a:rPr>
              <a:t>表示</a:t>
            </a:r>
            <a:endParaRPr lang="ja-JP" altLang="en-US" sz="8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87205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6</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393649" y="2168656"/>
            <a:ext cx="1569660"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■メール文章</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正方形/長方形 59"/>
          <p:cNvSpPr/>
          <p:nvPr/>
        </p:nvSpPr>
        <p:spPr>
          <a:xfrm>
            <a:off x="565555" y="2568273"/>
            <a:ext cx="5485387" cy="3606036"/>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62" name="正方形/長方形 61"/>
          <p:cNvSpPr/>
          <p:nvPr/>
        </p:nvSpPr>
        <p:spPr>
          <a:xfrm>
            <a:off x="693263" y="2709678"/>
            <a:ext cx="5229970" cy="2708434"/>
          </a:xfrm>
          <a:prstGeom prst="rect">
            <a:avLst/>
          </a:prstGeom>
        </p:spPr>
        <p:txBody>
          <a:bodyPr wrap="square">
            <a:spAutoFit/>
          </a:bodyPr>
          <a:lstStyle/>
          <a:p>
            <a:r>
              <a:rPr lang="ja-JP" altLang="en-US" sz="1000" dirty="0" smtClean="0">
                <a:latin typeface="メイリオ" panose="020B0604030504040204" pitchFamily="50" charset="-128"/>
                <a:ea typeface="メイリオ" panose="020B0604030504040204" pitchFamily="50" charset="-128"/>
              </a:rPr>
              <a:t>（氏名） 様</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花見川スイミングクラブへのお申込み、ありがとうございます。</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ja-JP" altLang="en-US" sz="1000" b="1" dirty="0">
                <a:latin typeface="メイリオ" panose="020B0604030504040204" pitchFamily="50" charset="-128"/>
                <a:ea typeface="メイリオ" panose="020B0604030504040204" pitchFamily="50" charset="-128"/>
              </a:rPr>
              <a:t>お申込み番号：</a:t>
            </a:r>
            <a:r>
              <a:rPr lang="en-US" altLang="ja-JP" sz="1000" b="1" dirty="0" smtClean="0">
                <a:latin typeface="メイリオ" panose="020B0604030504040204" pitchFamily="50" charset="-128"/>
                <a:ea typeface="メイリオ" panose="020B0604030504040204" pitchFamily="50" charset="-128"/>
              </a:rPr>
              <a:t>XXXXXXXX</a:t>
            </a:r>
          </a:p>
          <a:p>
            <a:endParaRPr lang="en-US" altLang="ja-JP" sz="1000" b="1" dirty="0">
              <a:latin typeface="メイリオ" panose="020B0604030504040204" pitchFamily="50" charset="-128"/>
              <a:ea typeface="メイリオ" panose="020B0604030504040204" pitchFamily="50" charset="-128"/>
            </a:endParaRPr>
          </a:p>
          <a:p>
            <a:endParaRPr lang="en-US" altLang="ja-JP" sz="1000" dirty="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ご案内</a:t>
            </a:r>
            <a:endParaRPr lang="en-US" altLang="ja-JP" sz="1000" dirty="0" smtClean="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a:t>
            </a:r>
            <a:endParaRPr lang="en-US" altLang="ja-JP" sz="1000" dirty="0" smtClean="0">
              <a:latin typeface="メイリオ" panose="020B0604030504040204" pitchFamily="50" charset="-128"/>
              <a:ea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rPr>
              <a:t>～～～～～～～～～～～～～～～～～～～～～～～～～～～～～～～～～～</a:t>
            </a:r>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endParaRPr lang="en-US" altLang="ja-JP" sz="1000" dirty="0" smtClean="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■お問い合わせ先</a:t>
            </a:r>
            <a:endParaRPr lang="en-US" altLang="ja-JP" sz="1000" dirty="0" smtClean="0">
              <a:latin typeface="メイリオ" panose="020B0604030504040204" pitchFamily="50" charset="-128"/>
              <a:ea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rPr>
              <a:t>花見川スイミングクラブ</a:t>
            </a:r>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XXX-XXXX-XXXX</a:t>
            </a:r>
            <a:r>
              <a:rPr lang="ja-JP" altLang="en-US" sz="1000" dirty="0" smtClean="0">
                <a:latin typeface="メイリオ" panose="020B0604030504040204" pitchFamily="50" charset="-128"/>
                <a:ea typeface="メイリオ" panose="020B0604030504040204" pitchFamily="50" charset="-128"/>
              </a:rPr>
              <a:t>（営業時間：</a:t>
            </a:r>
            <a:r>
              <a:rPr lang="en-US" altLang="ja-JP" sz="1000" dirty="0" smtClean="0">
                <a:latin typeface="メイリオ" panose="020B0604030504040204" pitchFamily="50" charset="-128"/>
                <a:ea typeface="メイリオ" panose="020B0604030504040204" pitchFamily="50" charset="-128"/>
              </a:rPr>
              <a:t>XX</a:t>
            </a:r>
            <a:r>
              <a:rPr lang="ja-JP" altLang="en-US" sz="1000" dirty="0" smtClean="0">
                <a:latin typeface="メイリオ" panose="020B0604030504040204" pitchFamily="50" charset="-128"/>
                <a:ea typeface="メイリオ" panose="020B0604030504040204" pitchFamily="50" charset="-128"/>
              </a:rPr>
              <a:t>時～</a:t>
            </a:r>
            <a:r>
              <a:rPr lang="en-US" altLang="ja-JP" sz="1000" dirty="0" smtClean="0">
                <a:latin typeface="メイリオ" panose="020B0604030504040204" pitchFamily="50" charset="-128"/>
                <a:ea typeface="メイリオ" panose="020B0604030504040204" pitchFamily="50" charset="-128"/>
              </a:rPr>
              <a:t>XX</a:t>
            </a:r>
            <a:r>
              <a:rPr lang="ja-JP" altLang="en-US" sz="1000" dirty="0" smtClean="0">
                <a:latin typeface="メイリオ" panose="020B0604030504040204" pitchFamily="50" charset="-128"/>
                <a:ea typeface="メイリオ" panose="020B0604030504040204" pitchFamily="50" charset="-128"/>
              </a:rPr>
              <a:t>時）</a:t>
            </a:r>
            <a:endParaRPr lang="en-US" altLang="ja-JP" sz="1000" dirty="0" smtClean="0">
              <a:latin typeface="メイリオ" panose="020B0604030504040204" pitchFamily="50" charset="-128"/>
              <a:ea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rPr>
              <a:t>XXX@XXXX.XX.XX</a:t>
            </a:r>
            <a:endParaRPr lang="en-US" altLang="ja-JP" sz="1000" dirty="0">
              <a:latin typeface="メイリオ" panose="020B0604030504040204" pitchFamily="50" charset="-128"/>
              <a:ea typeface="メイリオ" panose="020B0604030504040204" pitchFamily="50" charset="-128"/>
            </a:endParaRPr>
          </a:p>
        </p:txBody>
      </p:sp>
      <p:sp>
        <p:nvSpPr>
          <p:cNvPr id="51" name="正方形/長方形 50"/>
          <p:cNvSpPr/>
          <p:nvPr/>
        </p:nvSpPr>
        <p:spPr>
          <a:xfrm>
            <a:off x="394980" y="858072"/>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■メールタイトル</a:t>
            </a:r>
            <a:endParaRPr lang="ja-JP" altLang="en-US" b="1"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566886" y="1257689"/>
            <a:ext cx="5485387" cy="51545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2" name="テキスト ボックス 1"/>
          <p:cNvSpPr txBox="1"/>
          <p:nvPr/>
        </p:nvSpPr>
        <p:spPr>
          <a:xfrm>
            <a:off x="7116417" y="5862100"/>
            <a:ext cx="1542553" cy="461665"/>
          </a:xfrm>
          <a:prstGeom prst="rect">
            <a:avLst/>
          </a:prstGeom>
          <a:noFill/>
        </p:spPr>
        <p:txBody>
          <a:bodyPr wrap="square" rtlCol="0">
            <a:spAutoFit/>
          </a:bodyPr>
          <a:lstStyle/>
          <a:p>
            <a:r>
              <a:rPr kumimoji="1" lang="ja-JP" altLang="en-US" sz="2400" b="1" dirty="0" smtClean="0">
                <a:solidFill>
                  <a:srgbClr val="FF0000"/>
                </a:solidFill>
                <a:latin typeface="メイリオ" panose="020B0604030504040204" pitchFamily="50" charset="-128"/>
                <a:ea typeface="メイリオ" panose="020B0604030504040204" pitchFamily="50" charset="-128"/>
              </a:rPr>
              <a:t>文言検討</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615084" y="1405133"/>
            <a:ext cx="5229970" cy="246221"/>
          </a:xfrm>
          <a:prstGeom prst="rect">
            <a:avLst/>
          </a:prstGeom>
        </p:spPr>
        <p:txBody>
          <a:bodyPr wrap="square">
            <a:spAutoFit/>
          </a:bodyPr>
          <a:lstStyle/>
          <a:p>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花見川スイミングクラブ</a:t>
            </a:r>
            <a:r>
              <a:rPr lang="en-US" altLang="ja-JP" sz="1000" dirty="0" smtClean="0">
                <a:latin typeface="メイリオ" panose="020B0604030504040204" pitchFamily="50" charset="-128"/>
                <a:ea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rPr>
              <a:t>ご登録完了のご案内</a:t>
            </a:r>
            <a:endParaRPr lang="en-US" altLang="ja-JP" sz="1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54753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61204" y="996124"/>
            <a:ext cx="3499946" cy="3192459"/>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14" name="正方形/長方形 113"/>
          <p:cNvSpPr/>
          <p:nvPr/>
        </p:nvSpPr>
        <p:spPr>
          <a:xfrm>
            <a:off x="564704" y="1001432"/>
            <a:ext cx="3496446" cy="690563"/>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ja-JP" sz="7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7</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47" name="正方形/長方形 46"/>
          <p:cNvSpPr/>
          <p:nvPr/>
        </p:nvSpPr>
        <p:spPr>
          <a:xfrm>
            <a:off x="393649" y="658782"/>
            <a:ext cx="272382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■会員・保護者ログイン</a:t>
            </a:r>
            <a:endParaRPr lang="ja-JP" altLang="en-US" b="1" dirty="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正方形/長方形 104"/>
          <p:cNvSpPr/>
          <p:nvPr/>
        </p:nvSpPr>
        <p:spPr>
          <a:xfrm>
            <a:off x="1815996" y="3034101"/>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1100" dirty="0">
                <a:solidFill>
                  <a:schemeClr val="tx1"/>
                </a:solidFill>
                <a:latin typeface="メイリオ" panose="020B0604030504040204" pitchFamily="50" charset="-128"/>
                <a:ea typeface="メイリオ" panose="020B0604030504040204" pitchFamily="50" charset="-128"/>
              </a:rPr>
              <a:t>ログイン</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126854" y="1937743"/>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872545" y="1860708"/>
            <a:ext cx="1210588" cy="400110"/>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会員番号もしく</a:t>
            </a:r>
            <a:r>
              <a:rPr lang="ja-JP" altLang="en-US" sz="1000" dirty="0">
                <a:latin typeface="メイリオ" panose="020B0604030504040204" pitchFamily="50" charset="-128"/>
                <a:ea typeface="メイリオ" panose="020B0604030504040204" pitchFamily="50" charset="-128"/>
              </a:rPr>
              <a:t>は</a:t>
            </a:r>
            <a:endParaRPr lang="en-US" altLang="ja-JP" sz="1000" dirty="0" smtClean="0">
              <a:latin typeface="メイリオ" panose="020B0604030504040204" pitchFamily="50" charset="-128"/>
              <a:ea typeface="メイリオ" panose="020B0604030504040204" pitchFamily="50" charset="-128"/>
            </a:endParaRPr>
          </a:p>
          <a:p>
            <a:pPr algn="r"/>
            <a:r>
              <a:rPr lang="ja-JP" altLang="en-US" sz="1000" dirty="0" smtClean="0">
                <a:latin typeface="メイリオ" panose="020B0604030504040204" pitchFamily="50" charset="-128"/>
                <a:ea typeface="メイリオ" panose="020B0604030504040204" pitchFamily="50" charset="-128"/>
              </a:rPr>
              <a:t>メールアドレス</a:t>
            </a:r>
            <a:endParaRPr lang="en-US" altLang="ja-JP" sz="1000" dirty="0" smtClean="0">
              <a:latin typeface="メイリオ" panose="020B0604030504040204" pitchFamily="50" charset="-128"/>
              <a:ea typeface="メイリオ" panose="020B0604030504040204" pitchFamily="50" charset="-128"/>
            </a:endParaRPr>
          </a:p>
        </p:txBody>
      </p:sp>
      <p:sp>
        <p:nvSpPr>
          <p:cNvPr id="109" name="正方形/長方形 108"/>
          <p:cNvSpPr/>
          <p:nvPr/>
        </p:nvSpPr>
        <p:spPr>
          <a:xfrm>
            <a:off x="2126854" y="2334259"/>
            <a:ext cx="1091571"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1257265" y="2327076"/>
            <a:ext cx="825868"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パスワード</a:t>
            </a:r>
            <a:endParaRPr lang="ja-JP" altLang="en-US" sz="1000" dirty="0">
              <a:latin typeface="メイリオ" panose="020B0604030504040204" pitchFamily="50" charset="-128"/>
              <a:ea typeface="メイリオ" panose="020B0604030504040204" pitchFamily="50" charset="-128"/>
            </a:endParaRPr>
          </a:p>
        </p:txBody>
      </p:sp>
      <p:pic>
        <p:nvPicPr>
          <p:cNvPr id="111"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51" y="1097923"/>
            <a:ext cx="983954" cy="517873"/>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372458" y="3440052"/>
            <a:ext cx="1877437" cy="276999"/>
          </a:xfrm>
          <a:prstGeom prst="rect">
            <a:avLst/>
          </a:prstGeom>
          <a:noFill/>
        </p:spPr>
        <p:txBody>
          <a:bodyPr wrap="none" rtlCol="0">
            <a:spAutoFit/>
          </a:bodyPr>
          <a:lstStyle/>
          <a:p>
            <a:r>
              <a:rPr kumimoji="1" lang="ja-JP" altLang="en-US" sz="1200" u="sng" dirty="0" smtClean="0">
                <a:solidFill>
                  <a:srgbClr val="0070C0"/>
                </a:solidFill>
                <a:latin typeface="メイリオ" panose="020B0604030504040204" pitchFamily="50" charset="-128"/>
                <a:ea typeface="メイリオ" panose="020B0604030504040204" pitchFamily="50" charset="-128"/>
              </a:rPr>
              <a:t>パスワードを忘れたら？</a:t>
            </a:r>
            <a:endParaRPr kumimoji="1" lang="ja-JP" altLang="en-US" sz="1200" u="sng" dirty="0">
              <a:solidFill>
                <a:srgbClr val="0070C0"/>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1786410" y="1293029"/>
            <a:ext cx="2185214" cy="400110"/>
          </a:xfrm>
          <a:prstGeom prst="rect">
            <a:avLst/>
          </a:prstGeom>
        </p:spPr>
        <p:txBody>
          <a:bodyPr wrap="none">
            <a:spAutoFit/>
          </a:bodyPr>
          <a:lstStyle/>
          <a:p>
            <a:pPr algn="r"/>
            <a:r>
              <a:rPr lang="ja-JP" altLang="en-US" sz="2000" b="1" dirty="0" smtClean="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ホエールくん</a:t>
            </a:r>
            <a:r>
              <a:rPr lang="ja-JP" altLang="en-US" sz="1100" b="1" dirty="0" smtClean="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（仮）</a:t>
            </a:r>
            <a:endParaRPr lang="ja-JP" altLang="en-US" sz="1100" b="1"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113" name="正方形/長方形 112"/>
          <p:cNvSpPr/>
          <p:nvPr/>
        </p:nvSpPr>
        <p:spPr>
          <a:xfrm>
            <a:off x="1854266" y="1116973"/>
            <a:ext cx="1082348" cy="246221"/>
          </a:xfrm>
          <a:prstGeom prst="rect">
            <a:avLst/>
          </a:prstGeom>
        </p:spPr>
        <p:txBody>
          <a:bodyPr wrap="none">
            <a:spAutoFit/>
          </a:bodyPr>
          <a:lstStyle/>
          <a:p>
            <a:r>
              <a:rPr lang="ja-JP" altLang="en-US" sz="1000" dirty="0" smtClean="0">
                <a:solidFill>
                  <a:schemeClr val="bg1"/>
                </a:solidFill>
                <a:latin typeface="メイリオ" panose="020B0604030504040204" pitchFamily="50" charset="-128"/>
                <a:ea typeface="メイリオ" panose="020B0604030504040204" pitchFamily="50" charset="-128"/>
              </a:rPr>
              <a:t>会員専用ページ</a:t>
            </a:r>
            <a:endParaRPr lang="ja-JP" altLang="en-US" sz="1000" dirty="0">
              <a:solidFill>
                <a:schemeClr val="bg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561204" y="3977019"/>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115" name="正方形/長方形 114"/>
          <p:cNvSpPr/>
          <p:nvPr/>
        </p:nvSpPr>
        <p:spPr>
          <a:xfrm>
            <a:off x="4764533" y="658782"/>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■パスワードを忘れたら？</a:t>
            </a:r>
            <a:endParaRPr lang="ja-JP" altLang="en-US" b="1" dirty="0">
              <a:latin typeface="メイリオ" panose="020B0604030504040204" pitchFamily="50" charset="-128"/>
              <a:ea typeface="メイリオ" panose="020B0604030504040204" pitchFamily="50" charset="-128"/>
            </a:endParaRPr>
          </a:p>
        </p:txBody>
      </p:sp>
      <p:sp>
        <p:nvSpPr>
          <p:cNvPr id="122" name="正方形/長方形 121"/>
          <p:cNvSpPr/>
          <p:nvPr/>
        </p:nvSpPr>
        <p:spPr>
          <a:xfrm>
            <a:off x="4952229" y="996124"/>
            <a:ext cx="3499946" cy="286729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24" name="正方形/長方形 123"/>
          <p:cNvSpPr/>
          <p:nvPr/>
        </p:nvSpPr>
        <p:spPr>
          <a:xfrm>
            <a:off x="6302271" y="3269030"/>
            <a:ext cx="956471" cy="212101"/>
          </a:xfrm>
          <a:prstGeom prst="rect">
            <a:avLst/>
          </a:prstGeom>
          <a:solidFill>
            <a:schemeClr val="accent1">
              <a:lumMod val="60000"/>
              <a:lumOff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1100" dirty="0" smtClean="0">
                <a:solidFill>
                  <a:schemeClr val="tx1"/>
                </a:solidFill>
                <a:latin typeface="メイリオ" panose="020B0604030504040204" pitchFamily="50" charset="-128"/>
                <a:ea typeface="メイリオ" panose="020B0604030504040204" pitchFamily="50" charset="-128"/>
              </a:rPr>
              <a:t>送信</a:t>
            </a:r>
            <a:endParaRPr kumimoji="1" lang="ja-JP" altLang="en-US" sz="11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6270229" y="2462654"/>
            <a:ext cx="1996949" cy="183598"/>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9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144160" y="2436421"/>
            <a:ext cx="1082348" cy="246221"/>
          </a:xfrm>
          <a:prstGeom prst="rect">
            <a:avLst/>
          </a:prstGeom>
        </p:spPr>
        <p:txBody>
          <a:bodyPr wrap="none">
            <a:spAutoFit/>
          </a:bodyPr>
          <a:lstStyle/>
          <a:p>
            <a:pPr algn="r"/>
            <a:r>
              <a:rPr lang="ja-JP" altLang="en-US" sz="1000" dirty="0" smtClean="0">
                <a:latin typeface="メイリオ" panose="020B0604030504040204" pitchFamily="50" charset="-128"/>
                <a:ea typeface="メイリオ" panose="020B0604030504040204" pitchFamily="50" charset="-128"/>
              </a:rPr>
              <a:t>メールアドレス</a:t>
            </a:r>
            <a:endParaRPr lang="ja-JP" altLang="en-US" sz="1000" dirty="0">
              <a:latin typeface="メイリオ" panose="020B0604030504040204" pitchFamily="50" charset="-128"/>
              <a:ea typeface="メイリオ" panose="020B0604030504040204" pitchFamily="50" charset="-128"/>
            </a:endParaRPr>
          </a:p>
        </p:txBody>
      </p:sp>
      <p:sp>
        <p:nvSpPr>
          <p:cNvPr id="141" name="正方形/長方形 140"/>
          <p:cNvSpPr/>
          <p:nvPr/>
        </p:nvSpPr>
        <p:spPr>
          <a:xfrm>
            <a:off x="4952229" y="3651858"/>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pic>
        <p:nvPicPr>
          <p:cNvPr id="142"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70" y="1036355"/>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45" name="正方形/長方形 144"/>
          <p:cNvSpPr/>
          <p:nvPr/>
        </p:nvSpPr>
        <p:spPr>
          <a:xfrm>
            <a:off x="4955068" y="1350450"/>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cxnSp>
        <p:nvCxnSpPr>
          <p:cNvPr id="146" name="直線矢印コネクタ 145"/>
          <p:cNvCxnSpPr/>
          <p:nvPr/>
        </p:nvCxnSpPr>
        <p:spPr>
          <a:xfrm>
            <a:off x="3252441" y="3566004"/>
            <a:ext cx="1604538"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7" name="正方形/長方形 146"/>
          <p:cNvSpPr/>
          <p:nvPr/>
        </p:nvSpPr>
        <p:spPr>
          <a:xfrm>
            <a:off x="5374298" y="1834871"/>
            <a:ext cx="2749471" cy="553998"/>
          </a:xfrm>
          <a:prstGeom prst="rect">
            <a:avLst/>
          </a:prstGeom>
        </p:spPr>
        <p:txBody>
          <a:bodyPr wrap="none">
            <a:spAutoFit/>
          </a:bodyPr>
          <a:lstStyle/>
          <a:p>
            <a:pPr algn="ctr"/>
            <a:r>
              <a:rPr lang="ja-JP" altLang="en-US" sz="1000" dirty="0" smtClean="0">
                <a:latin typeface="メイリオ" panose="020B0604030504040204" pitchFamily="50" charset="-128"/>
                <a:ea typeface="メイリオ" panose="020B0604030504040204" pitchFamily="50" charset="-128"/>
              </a:rPr>
              <a:t>入会時、もしくは</a:t>
            </a:r>
            <a:r>
              <a:rPr lang="ja-JP" altLang="en-US" sz="1000" dirty="0">
                <a:latin typeface="メイリオ" panose="020B0604030504040204" pitchFamily="50" charset="-128"/>
                <a:ea typeface="メイリオ" panose="020B0604030504040204" pitchFamily="50" charset="-128"/>
              </a:rPr>
              <a:t>マイページ</a:t>
            </a:r>
            <a:r>
              <a:rPr lang="ja-JP" altLang="en-US" sz="1000" dirty="0" smtClean="0">
                <a:latin typeface="メイリオ" panose="020B0604030504040204" pitchFamily="50" charset="-128"/>
                <a:ea typeface="メイリオ" panose="020B0604030504040204" pitchFamily="50" charset="-128"/>
              </a:rPr>
              <a:t>で登録された</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あなたのメールアドレスへ</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ログインのための仮パスワードを発行します</a:t>
            </a:r>
            <a:endParaRPr lang="ja-JP" altLang="en-US" sz="1000" dirty="0">
              <a:latin typeface="メイリオ" panose="020B0604030504040204" pitchFamily="50" charset="-128"/>
              <a:ea typeface="メイリオ" panose="020B0604030504040204" pitchFamily="50" charset="-128"/>
            </a:endParaRPr>
          </a:p>
        </p:txBody>
      </p:sp>
      <p:sp>
        <p:nvSpPr>
          <p:cNvPr id="148" name="正方形/長方形 147"/>
          <p:cNvSpPr/>
          <p:nvPr/>
        </p:nvSpPr>
        <p:spPr>
          <a:xfrm>
            <a:off x="5025343" y="1711045"/>
            <a:ext cx="3371179" cy="45719"/>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lang="ja-JP" altLang="en-US" sz="1050" b="1" dirty="0">
              <a:latin typeface="メイリオ" panose="020B0604030504040204" pitchFamily="50" charset="-128"/>
              <a:ea typeface="メイリオ" panose="020B0604030504040204" pitchFamily="50" charset="-128"/>
            </a:endParaRPr>
          </a:p>
        </p:txBody>
      </p:sp>
      <p:sp>
        <p:nvSpPr>
          <p:cNvPr id="149" name="正方形/長方形 148"/>
          <p:cNvSpPr/>
          <p:nvPr/>
        </p:nvSpPr>
        <p:spPr>
          <a:xfrm>
            <a:off x="4929839" y="1483619"/>
            <a:ext cx="1313180" cy="261610"/>
          </a:xfrm>
          <a:prstGeom prst="rect">
            <a:avLst/>
          </a:prstGeom>
        </p:spPr>
        <p:txBody>
          <a:bodyPr wrap="none">
            <a:spAutoFit/>
          </a:bodyPr>
          <a:lstStyle/>
          <a:p>
            <a:r>
              <a:rPr lang="ja-JP" altLang="en-US" sz="1100" b="1" dirty="0" smtClean="0">
                <a:latin typeface="メイリオ" panose="020B0604030504040204" pitchFamily="50" charset="-128"/>
                <a:ea typeface="メイリオ" panose="020B0604030504040204" pitchFamily="50" charset="-128"/>
              </a:rPr>
              <a:t>パスワード再発行</a:t>
            </a:r>
            <a:endParaRPr lang="ja-JP" altLang="en-US" sz="1100" b="1" dirty="0">
              <a:latin typeface="メイリオ" panose="020B0604030504040204" pitchFamily="50" charset="-128"/>
              <a:ea typeface="メイリオ" panose="020B0604030504040204" pitchFamily="50" charset="-128"/>
            </a:endParaRPr>
          </a:p>
        </p:txBody>
      </p:sp>
      <p:sp>
        <p:nvSpPr>
          <p:cNvPr id="150" name="正方形/長方形 149"/>
          <p:cNvSpPr/>
          <p:nvPr/>
        </p:nvSpPr>
        <p:spPr>
          <a:xfrm>
            <a:off x="4961754" y="4344017"/>
            <a:ext cx="3499946" cy="1746485"/>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154" name="正方形/長方形 153"/>
          <p:cNvSpPr/>
          <p:nvPr/>
        </p:nvSpPr>
        <p:spPr>
          <a:xfrm>
            <a:off x="4961754" y="5878938"/>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pic>
        <p:nvPicPr>
          <p:cNvPr id="155"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995" y="4384247"/>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156" name="正方形/長方形 155"/>
          <p:cNvSpPr/>
          <p:nvPr/>
        </p:nvSpPr>
        <p:spPr>
          <a:xfrm>
            <a:off x="4964593" y="4698342"/>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157" name="正方形/長方形 156"/>
          <p:cNvSpPr/>
          <p:nvPr/>
        </p:nvSpPr>
        <p:spPr>
          <a:xfrm>
            <a:off x="5319703" y="5217680"/>
            <a:ext cx="2877711" cy="553998"/>
          </a:xfrm>
          <a:prstGeom prst="rect">
            <a:avLst/>
          </a:prstGeom>
        </p:spPr>
        <p:txBody>
          <a:bodyPr wrap="none">
            <a:spAutoFit/>
          </a:bodyPr>
          <a:lstStyle/>
          <a:p>
            <a:pPr algn="ctr"/>
            <a:r>
              <a:rPr lang="ja-JP" altLang="en-US" sz="1000" dirty="0" smtClean="0">
                <a:latin typeface="メイリオ" panose="020B0604030504040204" pitchFamily="50" charset="-128"/>
                <a:ea typeface="メイリオ" panose="020B0604030504040204" pitchFamily="50" charset="-128"/>
              </a:rPr>
              <a:t>入力いただいたメールアドレス宛てに</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ログインのための仮パスワードを送りました。</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rPr>
              <a:t>メール</a:t>
            </a:r>
            <a:r>
              <a:rPr lang="ja-JP" altLang="en-US" sz="1000" dirty="0" smtClean="0">
                <a:latin typeface="メイリオ" panose="020B0604030504040204" pitchFamily="50" charset="-128"/>
                <a:ea typeface="メイリオ" panose="020B0604030504040204" pitchFamily="50" charset="-128"/>
              </a:rPr>
              <a:t>をご確認ください。</a:t>
            </a:r>
            <a:endParaRPr lang="en-US" altLang="ja-JP" sz="1000" dirty="0" smtClean="0">
              <a:latin typeface="メイリオ" panose="020B0604030504040204" pitchFamily="50" charset="-128"/>
              <a:ea typeface="メイリオ" panose="020B0604030504040204" pitchFamily="50" charset="-128"/>
            </a:endParaRPr>
          </a:p>
        </p:txBody>
      </p:sp>
      <p:sp>
        <p:nvSpPr>
          <p:cNvPr id="158" name="正方形/長方形 157"/>
          <p:cNvSpPr/>
          <p:nvPr/>
        </p:nvSpPr>
        <p:spPr>
          <a:xfrm>
            <a:off x="5034868" y="5058937"/>
            <a:ext cx="3371179" cy="45719"/>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lang="ja-JP" altLang="en-US" sz="1050" b="1" dirty="0">
              <a:latin typeface="メイリオ" panose="020B0604030504040204" pitchFamily="50" charset="-128"/>
              <a:ea typeface="メイリオ" panose="020B0604030504040204" pitchFamily="50" charset="-128"/>
            </a:endParaRPr>
          </a:p>
        </p:txBody>
      </p:sp>
      <p:sp>
        <p:nvSpPr>
          <p:cNvPr id="159" name="正方形/長方形 158"/>
          <p:cNvSpPr/>
          <p:nvPr/>
        </p:nvSpPr>
        <p:spPr>
          <a:xfrm>
            <a:off x="4939364" y="4831511"/>
            <a:ext cx="1313180" cy="261610"/>
          </a:xfrm>
          <a:prstGeom prst="rect">
            <a:avLst/>
          </a:prstGeom>
        </p:spPr>
        <p:txBody>
          <a:bodyPr wrap="none">
            <a:spAutoFit/>
          </a:bodyPr>
          <a:lstStyle/>
          <a:p>
            <a:r>
              <a:rPr lang="ja-JP" altLang="en-US" sz="1100" b="1" dirty="0" smtClean="0">
                <a:latin typeface="メイリオ" panose="020B0604030504040204" pitchFamily="50" charset="-128"/>
                <a:ea typeface="メイリオ" panose="020B0604030504040204" pitchFamily="50" charset="-128"/>
              </a:rPr>
              <a:t>パスワード再発行</a:t>
            </a:r>
            <a:endParaRPr lang="ja-JP" altLang="en-US" sz="1100" b="1" dirty="0">
              <a:latin typeface="メイリオ" panose="020B0604030504040204" pitchFamily="50" charset="-128"/>
              <a:ea typeface="メイリオ" panose="020B0604030504040204" pitchFamily="50" charset="-128"/>
            </a:endParaRPr>
          </a:p>
        </p:txBody>
      </p:sp>
      <p:cxnSp>
        <p:nvCxnSpPr>
          <p:cNvPr id="160" name="直線矢印コネクタ 159"/>
          <p:cNvCxnSpPr/>
          <p:nvPr/>
        </p:nvCxnSpPr>
        <p:spPr>
          <a:xfrm>
            <a:off x="7071966" y="3398672"/>
            <a:ext cx="0" cy="86879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2709859" y="2680912"/>
            <a:ext cx="169158" cy="181702"/>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kumimoji="1" lang="ja-JP" altLang="en-US" sz="7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529546" y="2689505"/>
            <a:ext cx="1226618"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ログイン</a:t>
            </a:r>
            <a:r>
              <a:rPr lang="en-US" altLang="ja-JP" sz="800" dirty="0" smtClean="0">
                <a:latin typeface="メイリオ" panose="020B0604030504040204" pitchFamily="50" charset="-128"/>
                <a:ea typeface="メイリオ" panose="020B0604030504040204" pitchFamily="50" charset="-128"/>
              </a:rPr>
              <a:t>ID</a:t>
            </a:r>
            <a:r>
              <a:rPr lang="ja-JP" altLang="en-US" sz="800" dirty="0" smtClean="0">
                <a:latin typeface="メイリオ" panose="020B0604030504040204" pitchFamily="50" charset="-128"/>
                <a:ea typeface="メイリオ" panose="020B0604030504040204" pitchFamily="50" charset="-128"/>
              </a:rPr>
              <a:t>を記録する</a:t>
            </a:r>
            <a:endParaRPr lang="en-US" altLang="ja-JP" sz="800" dirty="0" smtClean="0">
              <a:latin typeface="メイリオ" panose="020B0604030504040204" pitchFamily="50" charset="-128"/>
              <a:ea typeface="メイリオ" panose="020B0604030504040204" pitchFamily="50" charset="-128"/>
            </a:endParaRPr>
          </a:p>
        </p:txBody>
      </p:sp>
      <p:sp>
        <p:nvSpPr>
          <p:cNvPr id="2" name="正方形/長方形 1"/>
          <p:cNvSpPr/>
          <p:nvPr/>
        </p:nvSpPr>
        <p:spPr>
          <a:xfrm>
            <a:off x="4961754" y="2799576"/>
            <a:ext cx="3490422" cy="338554"/>
          </a:xfrm>
          <a:prstGeom prst="rect">
            <a:avLst/>
          </a:prstGeom>
        </p:spPr>
        <p:txBody>
          <a:bodyPr wrap="square">
            <a:spAutoFit/>
          </a:bodyPr>
          <a:lstStyle/>
          <a:p>
            <a:pPr algn="ctr"/>
            <a:r>
              <a:rPr lang="en-US" altLang="ja-JP" sz="800" dirty="0" smtClean="0">
                <a:latin typeface="メイリオ" panose="020B0604030504040204" pitchFamily="50" charset="-128"/>
                <a:ea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rPr>
              <a:t>メールアドレスが無い会員様の場合は、身分証明書をご持参の上、</a:t>
            </a:r>
            <a:endParaRPr lang="en-US" altLang="ja-JP" sz="800" dirty="0" smtClean="0">
              <a:latin typeface="メイリオ" panose="020B0604030504040204" pitchFamily="50" charset="-128"/>
              <a:ea typeface="メイリオ" panose="020B0604030504040204" pitchFamily="50" charset="-128"/>
            </a:endParaRPr>
          </a:p>
          <a:p>
            <a:pPr algn="ctr"/>
            <a:r>
              <a:rPr lang="ja-JP" altLang="en-US" sz="800" dirty="0" smtClean="0">
                <a:latin typeface="メイリオ" panose="020B0604030504040204" pitchFamily="50" charset="-128"/>
                <a:ea typeface="メイリオ" panose="020B0604030504040204" pitchFamily="50" charset="-128"/>
              </a:rPr>
              <a:t>クラブ受付までお問い合わせください。</a:t>
            </a:r>
            <a:endParaRPr lang="ja-JP" altLang="en-US" sz="800" dirty="0">
              <a:latin typeface="メイリオ" panose="020B0604030504040204" pitchFamily="50" charset="-128"/>
              <a:ea typeface="メイリオ" panose="020B0604030504040204" pitchFamily="50" charset="-128"/>
            </a:endParaRPr>
          </a:p>
        </p:txBody>
      </p:sp>
      <p:sp>
        <p:nvSpPr>
          <p:cNvPr id="44" name="正方形/長方形 43"/>
          <p:cNvSpPr/>
          <p:nvPr/>
        </p:nvSpPr>
        <p:spPr>
          <a:xfrm>
            <a:off x="565609" y="4761137"/>
            <a:ext cx="3499946" cy="159670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p>
        </p:txBody>
      </p:sp>
      <p:sp>
        <p:nvSpPr>
          <p:cNvPr id="45" name="正方形/長方形 44"/>
          <p:cNvSpPr/>
          <p:nvPr/>
        </p:nvSpPr>
        <p:spPr>
          <a:xfrm>
            <a:off x="565609" y="6146280"/>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pic>
        <p:nvPicPr>
          <p:cNvPr id="4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50" y="4801366"/>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568448" y="5115461"/>
            <a:ext cx="3506632" cy="51340"/>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49" name="正方形/長方形 48"/>
          <p:cNvSpPr/>
          <p:nvPr/>
        </p:nvSpPr>
        <p:spPr>
          <a:xfrm>
            <a:off x="859438" y="5634799"/>
            <a:ext cx="3005951" cy="400110"/>
          </a:xfrm>
          <a:prstGeom prst="rect">
            <a:avLst/>
          </a:prstGeom>
        </p:spPr>
        <p:txBody>
          <a:bodyPr wrap="none">
            <a:spAutoFit/>
          </a:bodyPr>
          <a:lstStyle/>
          <a:p>
            <a:pPr algn="ctr"/>
            <a:r>
              <a:rPr lang="ja-JP" altLang="en-US" sz="1000" dirty="0">
                <a:latin typeface="メイリオ" panose="020B0604030504040204" pitchFamily="50" charset="-128"/>
                <a:ea typeface="メイリオ" panose="020B0604030504040204" pitchFamily="50" charset="-128"/>
              </a:rPr>
              <a:t>お客</a:t>
            </a:r>
            <a:r>
              <a:rPr lang="ja-JP" altLang="en-US" sz="1000" dirty="0" smtClean="0">
                <a:latin typeface="メイリオ" panose="020B0604030504040204" pitchFamily="50" charset="-128"/>
                <a:ea typeface="メイリオ" panose="020B0604030504040204" pitchFamily="50" charset="-128"/>
              </a:rPr>
              <a:t>様は現在会員機能を利用できません。</a:t>
            </a:r>
            <a:endParaRPr lang="en-US" altLang="ja-JP" sz="1000" dirty="0" smtClean="0">
              <a:latin typeface="メイリオ" panose="020B0604030504040204" pitchFamily="50" charset="-128"/>
              <a:ea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rPr>
              <a:t>詳しくはクラブ受付までお問い合わせください。</a:t>
            </a:r>
            <a:endParaRPr lang="en-US" altLang="ja-JP" sz="1000" dirty="0" smtClean="0">
              <a:latin typeface="メイリオ" panose="020B0604030504040204" pitchFamily="50" charset="-128"/>
              <a:ea typeface="メイリオ" panose="020B0604030504040204" pitchFamily="50" charset="-128"/>
            </a:endParaRPr>
          </a:p>
        </p:txBody>
      </p:sp>
      <p:sp>
        <p:nvSpPr>
          <p:cNvPr id="50" name="正方形/長方形 49"/>
          <p:cNvSpPr/>
          <p:nvPr/>
        </p:nvSpPr>
        <p:spPr>
          <a:xfrm>
            <a:off x="638723" y="5476056"/>
            <a:ext cx="3371179" cy="45719"/>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lang="ja-JP" altLang="en-US" sz="1050" b="1" dirty="0">
              <a:latin typeface="メイリオ" panose="020B0604030504040204" pitchFamily="50" charset="-128"/>
              <a:ea typeface="メイリオ" panose="020B0604030504040204" pitchFamily="50" charset="-128"/>
            </a:endParaRPr>
          </a:p>
        </p:txBody>
      </p:sp>
      <p:sp>
        <p:nvSpPr>
          <p:cNvPr id="51" name="正方形/長方形 50"/>
          <p:cNvSpPr/>
          <p:nvPr/>
        </p:nvSpPr>
        <p:spPr>
          <a:xfrm>
            <a:off x="543219" y="5248630"/>
            <a:ext cx="1172116" cy="261610"/>
          </a:xfrm>
          <a:prstGeom prst="rect">
            <a:avLst/>
          </a:prstGeom>
        </p:spPr>
        <p:txBody>
          <a:bodyPr wrap="none">
            <a:spAutoFit/>
          </a:bodyPr>
          <a:lstStyle/>
          <a:p>
            <a:r>
              <a:rPr lang="ja-JP" altLang="en-US" sz="1100" b="1" dirty="0" smtClean="0">
                <a:latin typeface="メイリオ" panose="020B0604030504040204" pitchFamily="50" charset="-128"/>
                <a:ea typeface="メイリオ" panose="020B0604030504040204" pitchFamily="50" charset="-128"/>
              </a:rPr>
              <a:t>会員機能停止中</a:t>
            </a:r>
            <a:endParaRPr lang="ja-JP" altLang="en-US" sz="1100" b="1" dirty="0">
              <a:latin typeface="メイリオ" panose="020B0604030504040204" pitchFamily="50" charset="-128"/>
              <a:ea typeface="メイリオ" panose="020B0604030504040204" pitchFamily="50" charset="-128"/>
            </a:endParaRPr>
          </a:p>
        </p:txBody>
      </p:sp>
      <p:sp>
        <p:nvSpPr>
          <p:cNvPr id="53" name="正方形/長方形 52"/>
          <p:cNvSpPr/>
          <p:nvPr/>
        </p:nvSpPr>
        <p:spPr>
          <a:xfrm>
            <a:off x="413524" y="4408385"/>
            <a:ext cx="203132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■会員機能ロック</a:t>
            </a:r>
            <a:endParaRPr lang="ja-JP" altLang="en-US" b="1"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543219" y="6440476"/>
            <a:ext cx="5314275" cy="246221"/>
          </a:xfrm>
          <a:prstGeom prst="rect">
            <a:avLst/>
          </a:prstGeom>
        </p:spPr>
        <p:txBody>
          <a:bodyPr wrap="none">
            <a:spAutoFit/>
          </a:bodyPr>
          <a:lstStyle/>
          <a:p>
            <a:r>
              <a:rPr lang="en-US" altLang="ja-JP" sz="1000" b="1" dirty="0" smtClean="0">
                <a:solidFill>
                  <a:srgbClr val="FF0000"/>
                </a:solidFill>
                <a:latin typeface="メイリオ" panose="020B0604030504040204" pitchFamily="50" charset="-128"/>
                <a:ea typeface="メイリオ" panose="020B0604030504040204" pitchFamily="50" charset="-128"/>
              </a:rPr>
              <a:t>※</a:t>
            </a:r>
            <a:r>
              <a:rPr lang="ja-JP" altLang="en-US" sz="1000" b="1" dirty="0" smtClean="0">
                <a:solidFill>
                  <a:srgbClr val="FF0000"/>
                </a:solidFill>
                <a:latin typeface="メイリオ" panose="020B0604030504040204" pitchFamily="50" charset="-128"/>
                <a:ea typeface="メイリオ" panose="020B0604030504040204" pitchFamily="50" charset="-128"/>
              </a:rPr>
              <a:t>ログインボタン押下後、会員が料金の未納等で会員機能をロックされている場合に表示</a:t>
            </a:r>
            <a:endParaRPr lang="en-US" altLang="ja-JP" sz="1000" b="1" dirty="0" smtClean="0">
              <a:solidFill>
                <a:srgbClr val="FF0000"/>
              </a:solidFill>
              <a:latin typeface="メイリオ" panose="020B0604030504040204" pitchFamily="50" charset="-128"/>
              <a:ea typeface="メイリオ" panose="020B0604030504040204" pitchFamily="50" charset="-128"/>
            </a:endParaRPr>
          </a:p>
        </p:txBody>
      </p:sp>
      <p:sp>
        <p:nvSpPr>
          <p:cNvPr id="5" name="正方形/長方形 4"/>
          <p:cNvSpPr/>
          <p:nvPr/>
        </p:nvSpPr>
        <p:spPr>
          <a:xfrm>
            <a:off x="8168477" y="4390872"/>
            <a:ext cx="207565" cy="23505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a:p>
        </p:txBody>
      </p:sp>
      <p:sp>
        <p:nvSpPr>
          <p:cNvPr id="10" name="正方形/長方形 9"/>
          <p:cNvSpPr/>
          <p:nvPr/>
        </p:nvSpPr>
        <p:spPr>
          <a:xfrm>
            <a:off x="8100392" y="4365104"/>
            <a:ext cx="343733" cy="338554"/>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rPr>
              <a:t>×</a:t>
            </a:r>
            <a:endParaRPr lang="ja-JP" altLang="en-US" sz="1600" dirty="0"/>
          </a:p>
        </p:txBody>
      </p:sp>
      <p:sp>
        <p:nvSpPr>
          <p:cNvPr id="57" name="正方形/長方形 56"/>
          <p:cNvSpPr/>
          <p:nvPr/>
        </p:nvSpPr>
        <p:spPr>
          <a:xfrm>
            <a:off x="3764059" y="4823887"/>
            <a:ext cx="207565" cy="235050"/>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a:p>
        </p:txBody>
      </p:sp>
      <p:sp>
        <p:nvSpPr>
          <p:cNvPr id="58" name="正方形/長方形 57"/>
          <p:cNvSpPr/>
          <p:nvPr/>
        </p:nvSpPr>
        <p:spPr>
          <a:xfrm>
            <a:off x="3695974" y="4798119"/>
            <a:ext cx="343733" cy="338554"/>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rPr>
              <a:t>×</a:t>
            </a:r>
            <a:endParaRPr lang="ja-JP" altLang="en-US" sz="1600" dirty="0"/>
          </a:p>
        </p:txBody>
      </p:sp>
    </p:spTree>
    <p:extLst>
      <p:ext uri="{BB962C8B-B14F-4D97-AF65-F5344CB8AC3E}">
        <p14:creationId xmlns:p14="http://schemas.microsoft.com/office/powerpoint/2010/main" val="269178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正方形/長方形 109"/>
          <p:cNvSpPr/>
          <p:nvPr/>
        </p:nvSpPr>
        <p:spPr>
          <a:xfrm>
            <a:off x="4834276" y="6075034"/>
            <a:ext cx="3499946" cy="49636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9" name="正方形/長方形 8"/>
          <p:cNvSpPr/>
          <p:nvPr/>
        </p:nvSpPr>
        <p:spPr>
          <a:xfrm>
            <a:off x="561204" y="1185316"/>
            <a:ext cx="3499946" cy="543940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11" name="円/楕円 10"/>
          <p:cNvSpPr/>
          <p:nvPr/>
        </p:nvSpPr>
        <p:spPr>
          <a:xfrm>
            <a:off x="2026840" y="5803316"/>
            <a:ext cx="584473" cy="541966"/>
          </a:xfrm>
          <a:prstGeom prst="ellipse">
            <a:avLst/>
          </a:prstGeom>
          <a:solidFill>
            <a:schemeClr val="accent1">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8</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621631" y="5323192"/>
            <a:ext cx="3371179" cy="45719"/>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lang="ja-JP" altLang="en-US" sz="1050" b="1" dirty="0">
              <a:latin typeface="メイリオ" panose="020B0604030504040204" pitchFamily="50" charset="-128"/>
              <a:ea typeface="メイリオ" panose="020B0604030504040204" pitchFamily="50" charset="-128"/>
            </a:endParaRPr>
          </a:p>
        </p:txBody>
      </p:sp>
      <p:sp>
        <p:nvSpPr>
          <p:cNvPr id="41" name="正方形/長方形 40"/>
          <p:cNvSpPr/>
          <p:nvPr/>
        </p:nvSpPr>
        <p:spPr>
          <a:xfrm>
            <a:off x="526127" y="5095766"/>
            <a:ext cx="748923" cy="261610"/>
          </a:xfrm>
          <a:prstGeom prst="rect">
            <a:avLst/>
          </a:prstGeom>
        </p:spPr>
        <p:txBody>
          <a:bodyPr wrap="none">
            <a:spAutoFit/>
          </a:bodyPr>
          <a:lstStyle/>
          <a:p>
            <a:r>
              <a:rPr lang="ja-JP" altLang="en-US" sz="1100" b="1" dirty="0" smtClean="0">
                <a:latin typeface="メイリオ" panose="020B0604030504040204" pitchFamily="50" charset="-128"/>
                <a:ea typeface="メイリオ" panose="020B0604030504040204" pitchFamily="50" charset="-128"/>
              </a:rPr>
              <a:t>出席記録</a:t>
            </a:r>
            <a:endParaRPr lang="ja-JP" altLang="en-US" sz="1100" b="1" dirty="0">
              <a:latin typeface="メイリオ" panose="020B0604030504040204" pitchFamily="50" charset="-128"/>
              <a:ea typeface="メイリオ" panose="020B0604030504040204" pitchFamily="50" charset="-128"/>
            </a:endParaRPr>
          </a:p>
        </p:txBody>
      </p:sp>
      <p:pic>
        <p:nvPicPr>
          <p:cNvPr id="43"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06" y="1223614"/>
            <a:ext cx="547591" cy="288207"/>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60665" y="1254532"/>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45" name="角丸四角形 44"/>
          <p:cNvSpPr/>
          <p:nvPr/>
        </p:nvSpPr>
        <p:spPr>
          <a:xfrm>
            <a:off x="3372702" y="1258495"/>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561204" y="1537709"/>
            <a:ext cx="3506632" cy="248758"/>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r>
              <a:rPr lang="ja-JP" altLang="en-US" sz="900" dirty="0" smtClean="0">
                <a:latin typeface="メイリオ" panose="020B0604030504040204" pitchFamily="50" charset="-128"/>
                <a:ea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rPr>
              <a:t>6</a:t>
            </a:r>
            <a:r>
              <a:rPr lang="ja-JP" altLang="en-US" sz="900" dirty="0" smtClean="0">
                <a:latin typeface="メイリオ" panose="020B0604030504040204" pitchFamily="50" charset="-128"/>
                <a:ea typeface="メイリオ" panose="020B0604030504040204" pitchFamily="50" charset="-128"/>
              </a:rPr>
              <a:t>級</a:t>
            </a:r>
            <a:r>
              <a:rPr lang="ja-JP" altLang="en-US" sz="700" dirty="0" smtClean="0">
                <a:latin typeface="メイリオ" panose="020B0604030504040204" pitchFamily="50" charset="-128"/>
                <a:ea typeface="メイリオ" panose="020B0604030504040204" pitchFamily="50" charset="-128"/>
              </a:rPr>
              <a:t>（</a:t>
            </a:r>
            <a:r>
              <a:rPr lang="en-US" altLang="ja-JP" sz="700" dirty="0" smtClean="0">
                <a:latin typeface="メイリオ" panose="020B0604030504040204" pitchFamily="50" charset="-128"/>
                <a:ea typeface="メイリオ" panose="020B0604030504040204" pitchFamily="50" charset="-128"/>
              </a:rPr>
              <a:t>2017</a:t>
            </a:r>
            <a:r>
              <a:rPr lang="ja-JP" altLang="en-US" sz="700" dirty="0" smtClean="0">
                <a:latin typeface="メイリオ" panose="020B0604030504040204" pitchFamily="50" charset="-128"/>
                <a:ea typeface="メイリオ" panose="020B0604030504040204" pitchFamily="50" charset="-128"/>
              </a:rPr>
              <a:t>年</a:t>
            </a:r>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月</a:t>
            </a:r>
            <a:r>
              <a:rPr lang="en-US" altLang="ja-JP" sz="700" dirty="0" smtClean="0">
                <a:latin typeface="メイリオ" panose="020B0604030504040204" pitchFamily="50" charset="-128"/>
                <a:ea typeface="メイリオ" panose="020B0604030504040204" pitchFamily="50" charset="-128"/>
              </a:rPr>
              <a:t>23</a:t>
            </a:r>
            <a:r>
              <a:rPr lang="ja-JP" altLang="en-US" sz="700" dirty="0" smtClean="0">
                <a:latin typeface="メイリオ" panose="020B0604030504040204" pitchFamily="50" charset="-128"/>
                <a:ea typeface="メイリオ" panose="020B0604030504040204" pitchFamily="50" charset="-128"/>
              </a:rPr>
              <a:t>日合格）</a:t>
            </a:r>
            <a:r>
              <a:rPr lang="ja-JP" altLang="en-US" sz="900" dirty="0" smtClean="0">
                <a:latin typeface="メイリオ" panose="020B0604030504040204" pitchFamily="50" charset="-128"/>
                <a:ea typeface="メイリオ" panose="020B0604030504040204" pitchFamily="50" charset="-128"/>
              </a:rPr>
              <a:t>・</a:t>
            </a:r>
            <a:r>
              <a:rPr lang="en-US" altLang="ja-JP" sz="900" dirty="0" smtClean="0">
                <a:latin typeface="メイリオ" panose="020B0604030504040204" pitchFamily="50" charset="-128"/>
                <a:ea typeface="メイリオ" panose="020B0604030504040204" pitchFamily="50" charset="-128"/>
              </a:rPr>
              <a:t>2</a:t>
            </a:r>
            <a:r>
              <a:rPr lang="ja-JP" altLang="en-US" sz="900" dirty="0" smtClean="0">
                <a:latin typeface="メイリオ" panose="020B0604030504040204" pitchFamily="50" charset="-128"/>
                <a:ea typeface="メイリオ" panose="020B0604030504040204" pitchFamily="50" charset="-128"/>
              </a:rPr>
              <a:t>年</a:t>
            </a:r>
            <a:r>
              <a:rPr lang="en-US" altLang="ja-JP" sz="900" dirty="0" smtClean="0">
                <a:latin typeface="メイリオ" panose="020B0604030504040204" pitchFamily="50" charset="-128"/>
                <a:ea typeface="メイリオ" panose="020B0604030504040204" pitchFamily="50" charset="-128"/>
              </a:rPr>
              <a:t>6</a:t>
            </a:r>
            <a:r>
              <a:rPr lang="ja-JP" altLang="en-US" sz="900" dirty="0">
                <a:latin typeface="メイリオ" panose="020B0604030504040204" pitchFamily="50" charset="-128"/>
                <a:ea typeface="メイリオ" panose="020B0604030504040204" pitchFamily="50" charset="-128"/>
              </a:rPr>
              <a:t>ヶ</a:t>
            </a:r>
            <a:r>
              <a:rPr lang="ja-JP" altLang="en-US" sz="900" dirty="0" smtClean="0">
                <a:latin typeface="メイリオ" panose="020B0604030504040204" pitchFamily="50" charset="-128"/>
                <a:ea typeface="メイリオ" panose="020B0604030504040204" pitchFamily="50" charset="-128"/>
              </a:rPr>
              <a:t>月目</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2014</a:t>
            </a:r>
            <a:r>
              <a:rPr lang="ja-JP" altLang="en-US" sz="800" dirty="0" smtClean="0">
                <a:latin typeface="メイリオ" panose="020B0604030504040204" pitchFamily="50" charset="-128"/>
                <a:ea typeface="メイリオ" panose="020B0604030504040204" pitchFamily="50" charset="-128"/>
              </a:rPr>
              <a:t>年</a:t>
            </a:r>
            <a:r>
              <a:rPr lang="en-US" altLang="ja-JP" sz="800" dirty="0" smtClean="0">
                <a:latin typeface="メイリオ" panose="020B0604030504040204" pitchFamily="50" charset="-128"/>
                <a:ea typeface="メイリオ" panose="020B0604030504040204" pitchFamily="50" charset="-128"/>
              </a:rPr>
              <a:t>7</a:t>
            </a:r>
            <a:r>
              <a:rPr lang="ja-JP" altLang="en-US" sz="800" dirty="0" smtClean="0">
                <a:latin typeface="メイリオ" panose="020B0604030504040204" pitchFamily="50" charset="-128"/>
                <a:ea typeface="メイリオ" panose="020B0604030504040204" pitchFamily="50" charset="-128"/>
              </a:rPr>
              <a:t>月入会）</a:t>
            </a:r>
            <a:endParaRPr lang="en-US" altLang="ja-JP" sz="800" dirty="0" smtClean="0">
              <a:latin typeface="メイリオ" panose="020B0604030504040204" pitchFamily="50" charset="-128"/>
              <a:ea typeface="メイリオ" panose="020B0604030504040204" pitchFamily="50" charset="-128"/>
            </a:endParaRPr>
          </a:p>
        </p:txBody>
      </p:sp>
      <p:sp>
        <p:nvSpPr>
          <p:cNvPr id="47" name="正方形/長方形 46"/>
          <p:cNvSpPr/>
          <p:nvPr/>
        </p:nvSpPr>
        <p:spPr>
          <a:xfrm>
            <a:off x="393649" y="753378"/>
            <a:ext cx="2287934"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■マイページ・</a:t>
            </a:r>
            <a:r>
              <a:rPr lang="en-US" altLang="ja-JP" b="1" dirty="0" smtClean="0">
                <a:latin typeface="メイリオ" panose="020B0604030504040204" pitchFamily="50" charset="-128"/>
                <a:ea typeface="メイリオ" panose="020B0604030504040204" pitchFamily="50" charset="-128"/>
              </a:rPr>
              <a:t>TOP</a:t>
            </a:r>
            <a:endParaRPr lang="ja-JP" altLang="en-US" b="1" dirty="0">
              <a:latin typeface="メイリオ" panose="020B0604030504040204" pitchFamily="50" charset="-128"/>
              <a:ea typeface="メイリオ" panose="020B0604030504040204" pitchFamily="50" charset="-128"/>
            </a:endParaRPr>
          </a:p>
        </p:txBody>
      </p:sp>
      <p:sp>
        <p:nvSpPr>
          <p:cNvPr id="49" name="テキスト ボックス 48"/>
          <p:cNvSpPr txBox="1"/>
          <p:nvPr/>
        </p:nvSpPr>
        <p:spPr>
          <a:xfrm>
            <a:off x="1249281" y="3978756"/>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a:latin typeface="メイリオ" pitchFamily="50" charset="-128"/>
                <a:ea typeface="メイリオ" pitchFamily="50" charset="-128"/>
                <a:cs typeface="メイリオ" pitchFamily="50" charset="-128"/>
              </a:rPr>
              <a:t>指導状況・</a:t>
            </a:r>
            <a:r>
              <a:rPr lang="ja-JP" altLang="en-US" sz="700" b="1" dirty="0" smtClean="0">
                <a:latin typeface="メイリオ" pitchFamily="50" charset="-128"/>
                <a:ea typeface="メイリオ" pitchFamily="50" charset="-128"/>
                <a:cs typeface="メイリオ" pitchFamily="50" charset="-128"/>
              </a:rPr>
              <a:t>泳力認定証</a:t>
            </a:r>
            <a:endParaRPr lang="ja-JP" altLang="en-US" sz="700" b="1"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2389604" y="3978105"/>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a:latin typeface="メイリオ" pitchFamily="50" charset="-128"/>
                <a:ea typeface="メイリオ" pitchFamily="50" charset="-128"/>
                <a:cs typeface="メイリオ" pitchFamily="50" charset="-128"/>
              </a:rPr>
              <a:t>各種変更申請</a:t>
            </a:r>
          </a:p>
        </p:txBody>
      </p:sp>
      <p:sp>
        <p:nvSpPr>
          <p:cNvPr id="53" name="テキスト ボックス 52"/>
          <p:cNvSpPr txBox="1"/>
          <p:nvPr/>
        </p:nvSpPr>
        <p:spPr>
          <a:xfrm>
            <a:off x="678975" y="3059804"/>
            <a:ext cx="955988" cy="790404"/>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a:latin typeface="メイリオ" pitchFamily="50" charset="-128"/>
                <a:ea typeface="メイリオ" pitchFamily="50" charset="-128"/>
                <a:cs typeface="メイリオ" pitchFamily="50" charset="-128"/>
              </a:rPr>
              <a:t>欠席・振替</a:t>
            </a:r>
            <a:r>
              <a:rPr lang="ja-JP" altLang="en-US" sz="700" b="1" dirty="0" smtClean="0">
                <a:latin typeface="メイリオ" pitchFamily="50" charset="-128"/>
                <a:ea typeface="メイリオ" pitchFamily="50" charset="-128"/>
                <a:cs typeface="メイリオ" pitchFamily="50" charset="-128"/>
              </a:rPr>
              <a:t>申請</a:t>
            </a:r>
            <a:endParaRPr lang="en-US" altLang="ja-JP" sz="700" b="1" dirty="0">
              <a:latin typeface="メイリオ" pitchFamily="50" charset="-128"/>
              <a:ea typeface="メイリオ" pitchFamily="50" charset="-128"/>
            </a:endParaRPr>
          </a:p>
          <a:p>
            <a:pPr algn="ctr"/>
            <a:endParaRPr lang="ja-JP" altLang="en-US" sz="700" b="1" dirty="0">
              <a:latin typeface="メイリオ" pitchFamily="50" charset="-128"/>
              <a:ea typeface="メイリオ" pitchFamily="50" charset="-128"/>
              <a:cs typeface="メイリオ" pitchFamily="50" charset="-128"/>
            </a:endParaRPr>
          </a:p>
        </p:txBody>
      </p:sp>
      <p:sp>
        <p:nvSpPr>
          <p:cNvPr id="57" name="テキスト ボックス 56"/>
          <p:cNvSpPr txBox="1"/>
          <p:nvPr/>
        </p:nvSpPr>
        <p:spPr>
          <a:xfrm>
            <a:off x="2969851" y="3059152"/>
            <a:ext cx="955988" cy="790404"/>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smtClean="0">
                <a:latin typeface="メイリオ" panose="020B0604030504040204" pitchFamily="50" charset="-128"/>
                <a:ea typeface="メイリオ" panose="020B0604030504040204" pitchFamily="50" charset="-128"/>
              </a:rPr>
              <a:t>バス乗降連絡</a:t>
            </a:r>
            <a:endParaRPr kumimoji="1" lang="en-US" altLang="ja-JP" sz="700" b="1" dirty="0" smtClean="0">
              <a:latin typeface="メイリオ" panose="020B0604030504040204" pitchFamily="50" charset="-128"/>
              <a:ea typeface="メイリオ" panose="020B0604030504040204" pitchFamily="50" charset="-128"/>
            </a:endParaRPr>
          </a:p>
          <a:p>
            <a:pPr algn="ctr"/>
            <a:endParaRPr kumimoji="1" lang="ja-JP" altLang="en-US" sz="700" b="1" dirty="0">
              <a:latin typeface="メイリオ" panose="020B0604030504040204" pitchFamily="50" charset="-128"/>
              <a:ea typeface="メイリオ" panose="020B0604030504040204" pitchFamily="50" charset="-128"/>
            </a:endParaRPr>
          </a:p>
        </p:txBody>
      </p:sp>
      <p:sp>
        <p:nvSpPr>
          <p:cNvPr id="59" name="テキスト ボックス 58"/>
          <p:cNvSpPr txBox="1"/>
          <p:nvPr/>
        </p:nvSpPr>
        <p:spPr>
          <a:xfrm>
            <a:off x="1816703" y="3059153"/>
            <a:ext cx="955988" cy="790404"/>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出席記録</a:t>
            </a: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p:txBody>
      </p:sp>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7176" name="Picture 8" descr="「顔　アイコン」の画像検索結果"/>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5657" y="4091574"/>
            <a:ext cx="355272" cy="35527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関連画像"/>
          <p:cNvPicPr>
            <a:picLocks noChangeAspect="1" noChangeArrowheads="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656533" y="4075808"/>
            <a:ext cx="384131" cy="384131"/>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マイクロバス　アイコン」の画像検索結果"/>
          <p:cNvPicPr>
            <a:picLocks noChangeAspect="1" noChangeArrowheads="1"/>
          </p:cNvPicPr>
          <p:nvPr/>
        </p:nvPicPr>
        <p:blipFill rotWithShape="1">
          <a:blip r:embed="rId8">
            <a:duotone>
              <a:schemeClr val="accent1">
                <a:shade val="45000"/>
                <a:satMod val="135000"/>
              </a:schemeClr>
              <a:prstClr val="white"/>
            </a:duotone>
            <a:extLst>
              <a:ext uri="{28A0092B-C50C-407E-A947-70E740481C1C}">
                <a14:useLocalDpi xmlns:a14="http://schemas.microsoft.com/office/drawing/2010/main" val="0"/>
              </a:ext>
            </a:extLst>
          </a:blip>
          <a:srcRect t="14816" b="16810"/>
          <a:stretch/>
        </p:blipFill>
        <p:spPr bwMode="auto">
          <a:xfrm>
            <a:off x="3187173" y="3169410"/>
            <a:ext cx="514169" cy="35156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水泳　アイコン」の画像検索結果"/>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95429" y="3153100"/>
            <a:ext cx="418054" cy="418054"/>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カレンダー　アイコン」の画像検索結果"/>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6040" y="3142997"/>
            <a:ext cx="377976" cy="377976"/>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97284" y="5392618"/>
            <a:ext cx="1683474" cy="246221"/>
          </a:xfrm>
          <a:prstGeom prst="rect">
            <a:avLst/>
          </a:prstGeom>
        </p:spPr>
        <p:txBody>
          <a:bodyPr wrap="none">
            <a:spAutoFit/>
          </a:bodyPr>
          <a:lstStyle/>
          <a:p>
            <a:r>
              <a:rPr lang="en-US" altLang="ja-JP" sz="1000" b="1" dirty="0" smtClean="0">
                <a:latin typeface="メイリオ" panose="020B0604030504040204" pitchFamily="50" charset="-128"/>
                <a:ea typeface="メイリオ" panose="020B0604030504040204" pitchFamily="50" charset="-128"/>
              </a:rPr>
              <a:t>2017/9/1</a:t>
            </a:r>
            <a:r>
              <a:rPr lang="ja-JP" altLang="en-US" sz="1000" b="1" dirty="0" smtClean="0">
                <a:latin typeface="メイリオ" panose="020B0604030504040204" pitchFamily="50" charset="-128"/>
                <a:ea typeface="メイリオ" panose="020B0604030504040204" pitchFamily="50" charset="-128"/>
              </a:rPr>
              <a:t>　</a:t>
            </a:r>
            <a:r>
              <a:rPr lang="en-US" altLang="ja-JP" sz="1000" b="1" dirty="0" smtClean="0">
                <a:latin typeface="メイリオ" panose="020B0604030504040204" pitchFamily="50" charset="-128"/>
                <a:ea typeface="メイリオ" panose="020B0604030504040204" pitchFamily="50" charset="-128"/>
              </a:rPr>
              <a:t>18:32 </a:t>
            </a:r>
            <a:r>
              <a:rPr lang="ja-JP" altLang="en-US" sz="1000" b="1" dirty="0" smtClean="0">
                <a:latin typeface="メイリオ" panose="020B0604030504040204" pitchFamily="50" charset="-128"/>
                <a:ea typeface="メイリオ" panose="020B0604030504040204" pitchFamily="50" charset="-128"/>
              </a:rPr>
              <a:t>現在</a:t>
            </a:r>
            <a:endParaRPr lang="ja-JP" altLang="en-US" sz="1000" dirty="0"/>
          </a:p>
        </p:txBody>
      </p:sp>
      <p:sp>
        <p:nvSpPr>
          <p:cNvPr id="39" name="正方形/長方形 38"/>
          <p:cNvSpPr/>
          <p:nvPr/>
        </p:nvSpPr>
        <p:spPr>
          <a:xfrm>
            <a:off x="600026" y="5844202"/>
            <a:ext cx="1409360" cy="461665"/>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バス乗車（行き）：</a:t>
            </a:r>
            <a:r>
              <a:rPr lang="en-US" altLang="ja-JP" sz="800" dirty="0" smtClean="0">
                <a:latin typeface="メイリオ" panose="020B0604030504040204" pitchFamily="50" charset="-128"/>
                <a:ea typeface="メイリオ" panose="020B0604030504040204" pitchFamily="50" charset="-128"/>
              </a:rPr>
              <a:t>15:32</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降車（行き</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15:40</a:t>
            </a:r>
            <a:endParaRPr lang="en-US" altLang="ja-JP" sz="800" dirty="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入館　　　　　　：</a:t>
            </a:r>
            <a:r>
              <a:rPr lang="en-US" altLang="ja-JP" sz="800" dirty="0" smtClean="0">
                <a:latin typeface="メイリオ" panose="020B0604030504040204" pitchFamily="50" charset="-128"/>
                <a:ea typeface="メイリオ" panose="020B0604030504040204" pitchFamily="50" charset="-128"/>
              </a:rPr>
              <a:t>15:43</a:t>
            </a:r>
            <a:endParaRPr lang="en-US" altLang="ja-JP" sz="8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1139392" y="5652816"/>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行き</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3154543" y="5648296"/>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帰り</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2627079" y="5832208"/>
            <a:ext cx="1409360" cy="461665"/>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退館　　　　　　：</a:t>
            </a:r>
            <a:r>
              <a:rPr lang="en-US" altLang="ja-JP" sz="800" dirty="0" smtClean="0">
                <a:latin typeface="メイリオ" panose="020B0604030504040204" pitchFamily="50" charset="-128"/>
                <a:ea typeface="メイリオ" panose="020B0604030504040204" pitchFamily="50" charset="-128"/>
              </a:rPr>
              <a:t>18:28</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乗車</a:t>
            </a:r>
            <a:r>
              <a:rPr lang="ja-JP" altLang="en-US" sz="800" dirty="0" smtClean="0">
                <a:latin typeface="メイリオ" panose="020B0604030504040204" pitchFamily="50" charset="-128"/>
                <a:ea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18:30</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降車（帰り</a:t>
            </a:r>
            <a:r>
              <a:rPr lang="ja-JP" altLang="en-US" sz="800" dirty="0" smtClean="0">
                <a:latin typeface="メイリオ" panose="020B0604030504040204" pitchFamily="50" charset="-128"/>
                <a:ea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endParaRPr>
          </a:p>
        </p:txBody>
      </p:sp>
      <p:sp>
        <p:nvSpPr>
          <p:cNvPr id="54" name="正方形/長方形 53"/>
          <p:cNvSpPr/>
          <p:nvPr/>
        </p:nvSpPr>
        <p:spPr>
          <a:xfrm>
            <a:off x="2119400" y="5652407"/>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出席</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2087944" y="6165876"/>
            <a:ext cx="465192" cy="200055"/>
          </a:xfrm>
          <a:prstGeom prst="rect">
            <a:avLst/>
          </a:prstGeom>
        </p:spPr>
        <p:txBody>
          <a:bodyPr wrap="none">
            <a:spAutoFit/>
          </a:bodyPr>
          <a:lstStyle/>
          <a:p>
            <a:r>
              <a:rPr lang="en-US" altLang="ja-JP" sz="700" b="1" dirty="0">
                <a:solidFill>
                  <a:srgbClr val="FF0000"/>
                </a:solidFill>
                <a:latin typeface="メイリオ" panose="020B0604030504040204" pitchFamily="50" charset="-128"/>
                <a:ea typeface="メイリオ" panose="020B0604030504040204" pitchFamily="50" charset="-128"/>
              </a:rPr>
              <a:t>16:02</a:t>
            </a:r>
            <a:endParaRPr lang="ja-JP" altLang="en-US" sz="700" b="1" dirty="0">
              <a:solidFill>
                <a:srgbClr val="FF0000"/>
              </a:solidFill>
              <a:latin typeface="メイリオ" panose="020B0604030504040204" pitchFamily="50" charset="-128"/>
              <a:ea typeface="メイリオ" panose="020B0604030504040204" pitchFamily="50" charset="-128"/>
            </a:endParaRPr>
          </a:p>
        </p:txBody>
      </p:sp>
      <p:cxnSp>
        <p:nvCxnSpPr>
          <p:cNvPr id="17" name="直線コネクタ 16"/>
          <p:cNvCxnSpPr/>
          <p:nvPr/>
        </p:nvCxnSpPr>
        <p:spPr>
          <a:xfrm>
            <a:off x="661046" y="6390317"/>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687458" y="5630956"/>
            <a:ext cx="3301031"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58" name="正方形/長方形 57"/>
          <p:cNvSpPr/>
          <p:nvPr/>
        </p:nvSpPr>
        <p:spPr>
          <a:xfrm>
            <a:off x="2477296" y="5413200"/>
            <a:ext cx="1496847" cy="154692"/>
          </a:xfrm>
          <a:prstGeom prst="rect">
            <a:avLst/>
          </a:prstGeom>
          <a:solidFill>
            <a:schemeClr val="tx2">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最新の情報</a:t>
            </a:r>
            <a:r>
              <a:rPr lang="ja-JP" altLang="en-US" sz="800" dirty="0">
                <a:solidFill>
                  <a:schemeClr val="tx1"/>
                </a:solidFill>
                <a:latin typeface="メイリオ" panose="020B0604030504040204" pitchFamily="50" charset="-128"/>
                <a:ea typeface="メイリオ" panose="020B0604030504040204" pitchFamily="50" charset="-128"/>
              </a:rPr>
              <a:t>に更新する</a:t>
            </a:r>
          </a:p>
        </p:txBody>
      </p:sp>
      <p:grpSp>
        <p:nvGrpSpPr>
          <p:cNvPr id="19" name="グループ化 18"/>
          <p:cNvGrpSpPr/>
          <p:nvPr/>
        </p:nvGrpSpPr>
        <p:grpSpPr>
          <a:xfrm>
            <a:off x="2107724" y="5844034"/>
            <a:ext cx="412578" cy="331413"/>
            <a:chOff x="5099294" y="1691062"/>
            <a:chExt cx="730828" cy="587055"/>
          </a:xfrm>
        </p:grpSpPr>
        <p:pic>
          <p:nvPicPr>
            <p:cNvPr id="1026" name="Picture 2" descr="花見川スイミングクラブ　043-258-0011"/>
            <p:cNvPicPr>
              <a:picLocks noChangeAspect="1" noChangeArrowheads="1"/>
            </p:cNvPicPr>
            <p:nvPr/>
          </p:nvPicPr>
          <p:blipFill rotWithShape="1">
            <a:blip r:embed="rId11">
              <a:extLst>
                <a:ext uri="{28A0092B-C50C-407E-A947-70E740481C1C}">
                  <a14:useLocalDpi xmlns:a14="http://schemas.microsoft.com/office/drawing/2010/main" val="0"/>
                </a:ext>
              </a:extLst>
            </a:blip>
            <a:srcRect t="22341" r="76400" b="24065"/>
            <a:stretch/>
          </p:blipFill>
          <p:spPr bwMode="auto">
            <a:xfrm>
              <a:off x="5099294" y="1691062"/>
              <a:ext cx="726065" cy="587055"/>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5784403" y="1843088"/>
              <a:ext cx="45719" cy="176081"/>
            </a:xfrm>
            <a:prstGeom prst="rect">
              <a:avLst/>
            </a:prstGeom>
            <a:solidFill>
              <a:schemeClr val="bg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0" name="角丸四角形 19"/>
          <p:cNvSpPr/>
          <p:nvPr/>
        </p:nvSpPr>
        <p:spPr>
          <a:xfrm>
            <a:off x="624021" y="2195795"/>
            <a:ext cx="3377471" cy="205073"/>
          </a:xfrm>
          <a:prstGeom prst="round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kumimoji="1" lang="ja-JP" altLang="en-US" sz="1000" dirty="0" smtClean="0">
                <a:solidFill>
                  <a:srgbClr val="FF0000"/>
                </a:solidFill>
                <a:latin typeface="メイリオ" panose="020B0604030504040204" pitchFamily="50" charset="-128"/>
                <a:ea typeface="メイリオ" panose="020B0604030504040204" pitchFamily="50" charset="-128"/>
              </a:rPr>
              <a:t>新しいメッセージがあります！</a:t>
            </a:r>
            <a:endParaRPr kumimoji="1" lang="ja-JP" altLang="en-US" sz="1000" dirty="0">
              <a:solidFill>
                <a:srgbClr val="FF0000"/>
              </a:solidFill>
              <a:latin typeface="メイリオ" panose="020B0604030504040204" pitchFamily="50" charset="-128"/>
              <a:ea typeface="メイリオ" panose="020B0604030504040204" pitchFamily="50" charset="-128"/>
            </a:endParaRPr>
          </a:p>
        </p:txBody>
      </p:sp>
      <p:sp>
        <p:nvSpPr>
          <p:cNvPr id="90" name="テキスト ボックス 89"/>
          <p:cNvSpPr txBox="1"/>
          <p:nvPr/>
        </p:nvSpPr>
        <p:spPr>
          <a:xfrm>
            <a:off x="678991" y="4761366"/>
            <a:ext cx="3243671" cy="243079"/>
          </a:xfrm>
          <a:prstGeom prst="rect">
            <a:avLst/>
          </a:prstGeom>
          <a:noFill/>
          <a:ln>
            <a:solidFill>
              <a:schemeClr val="tx2"/>
            </a:solidFill>
          </a:ln>
        </p:spPr>
        <p:txBody>
          <a:bodyPr wrap="square" lIns="0" tIns="36000" rIns="0" bIns="0" rtlCol="0" anchor="ctr">
            <a:noAutofit/>
          </a:bodyPr>
          <a:lstStyle/>
          <a:p>
            <a:pPr algn="ctr"/>
            <a:r>
              <a:rPr lang="ja-JP" altLang="en-US" sz="800" b="1" dirty="0">
                <a:latin typeface="メイリオ" panose="020B0604030504040204" pitchFamily="50" charset="-128"/>
                <a:ea typeface="メイリオ" panose="020B0604030504040204" pitchFamily="50" charset="-128"/>
              </a:rPr>
              <a:t>ヘルプ</a:t>
            </a:r>
            <a:r>
              <a:rPr kumimoji="1" lang="ja-JP" altLang="en-US" sz="800" b="1" dirty="0" smtClean="0">
                <a:latin typeface="メイリオ" panose="020B0604030504040204" pitchFamily="50" charset="-128"/>
                <a:ea typeface="メイリオ" panose="020B0604030504040204" pitchFamily="50" charset="-128"/>
              </a:rPr>
              <a:t>・お困りのときは</a:t>
            </a:r>
            <a:endParaRPr kumimoji="1" lang="ja-JP" altLang="en-US" sz="800" b="1" dirty="0">
              <a:latin typeface="メイリオ" panose="020B0604030504040204" pitchFamily="50" charset="-128"/>
              <a:ea typeface="メイリオ" panose="020B0604030504040204" pitchFamily="50" charset="-128"/>
            </a:endParaRPr>
          </a:p>
        </p:txBody>
      </p:sp>
      <p:sp>
        <p:nvSpPr>
          <p:cNvPr id="106" name="正方形/長方形 105"/>
          <p:cNvSpPr/>
          <p:nvPr/>
        </p:nvSpPr>
        <p:spPr>
          <a:xfrm>
            <a:off x="1198661" y="1258495"/>
            <a:ext cx="887448" cy="216533"/>
          </a:xfrm>
          <a:prstGeom prst="rect">
            <a:avLst/>
          </a:prstGeom>
          <a:solidFill>
            <a:schemeClr val="bg1"/>
          </a:solidFill>
          <a:ln>
            <a:solidFill>
              <a:schemeClr val="bg1">
                <a:lumMod val="50000"/>
              </a:schemeClr>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tx1"/>
                </a:solidFill>
                <a:latin typeface="メイリオ" panose="020B0604030504040204" pitchFamily="50" charset="-128"/>
                <a:ea typeface="メイリオ" panose="020B0604030504040204" pitchFamily="50" charset="-128"/>
              </a:rPr>
              <a:t>花見川 太郎 ▼</a:t>
            </a:r>
            <a:endParaRPr kumimoji="1" lang="ja-JP" altLang="en-US" sz="900" b="1" dirty="0">
              <a:solidFill>
                <a:schemeClr val="tx1"/>
              </a:solidFill>
              <a:latin typeface="メイリオ" panose="020B0604030504040204" pitchFamily="50" charset="-128"/>
              <a:ea typeface="メイリオ" panose="020B0604030504040204" pitchFamily="50" charset="-128"/>
            </a:endParaRPr>
          </a:p>
        </p:txBody>
      </p:sp>
      <p:cxnSp>
        <p:nvCxnSpPr>
          <p:cNvPr id="108" name="直線矢印コネクタ 107"/>
          <p:cNvCxnSpPr/>
          <p:nvPr/>
        </p:nvCxnSpPr>
        <p:spPr>
          <a:xfrm>
            <a:off x="2009386" y="1415972"/>
            <a:ext cx="2791368"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正方形/長方形 15"/>
          <p:cNvSpPr/>
          <p:nvPr/>
        </p:nvSpPr>
        <p:spPr>
          <a:xfrm>
            <a:off x="4840269" y="714987"/>
            <a:ext cx="3550972" cy="1223412"/>
          </a:xfrm>
          <a:prstGeom prst="rect">
            <a:avLst/>
          </a:prstGeom>
        </p:spPr>
        <p:txBody>
          <a:bodyPr wrap="non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兄弟で入会者がいる場合、プルダウンで切り替え。</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smtClean="0">
                <a:solidFill>
                  <a:srgbClr val="FF0000"/>
                </a:solidFill>
                <a:latin typeface="メイリオ" panose="020B0604030504040204" pitchFamily="50" charset="-128"/>
                <a:ea typeface="メイリオ" panose="020B0604030504040204" pitchFamily="50" charset="-128"/>
              </a:rPr>
              <a:t>・</a:t>
            </a:r>
            <a:r>
              <a:rPr lang="ja-JP" altLang="en-US" sz="1050" b="1" dirty="0" smtClean="0">
                <a:solidFill>
                  <a:srgbClr val="FF0000"/>
                </a:solidFill>
                <a:latin typeface="メイリオ" panose="020B0604030504040204" pitchFamily="50" charset="-128"/>
                <a:ea typeface="メイリオ" panose="020B0604030504040204" pitchFamily="50" charset="-128"/>
              </a:rPr>
              <a:t>同一</a:t>
            </a:r>
            <a:r>
              <a:rPr lang="ja-JP" altLang="en-US" sz="1050" b="1" dirty="0">
                <a:solidFill>
                  <a:srgbClr val="FF0000"/>
                </a:solidFill>
                <a:latin typeface="メイリオ" panose="020B0604030504040204" pitchFamily="50" charset="-128"/>
                <a:ea typeface="メイリオ" panose="020B0604030504040204" pitchFamily="50" charset="-128"/>
              </a:rPr>
              <a:t>電話番号</a:t>
            </a:r>
            <a:r>
              <a:rPr lang="ja-JP" altLang="en-US" sz="1050" dirty="0" smtClean="0">
                <a:solidFill>
                  <a:srgbClr val="FF0000"/>
                </a:solidFill>
                <a:latin typeface="メイリオ" panose="020B0604030504040204" pitchFamily="50" charset="-128"/>
                <a:ea typeface="メイリオ" panose="020B0604030504040204" pitchFamily="50" charset="-128"/>
              </a:rPr>
              <a:t>は家族と判定される</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smtClean="0">
                <a:solidFill>
                  <a:srgbClr val="FF0000"/>
                </a:solidFill>
                <a:latin typeface="メイリオ" panose="020B0604030504040204" pitchFamily="50" charset="-128"/>
                <a:ea typeface="メイリオ" panose="020B0604030504040204" pitchFamily="50" charset="-128"/>
              </a:rPr>
              <a:t>・会員自らが</a:t>
            </a:r>
            <a:r>
              <a:rPr lang="ja-JP" altLang="en-US" sz="1050" b="1" dirty="0" smtClean="0">
                <a:solidFill>
                  <a:srgbClr val="FF0000"/>
                </a:solidFill>
                <a:latin typeface="メイリオ" panose="020B0604030504040204" pitchFamily="50" charset="-128"/>
                <a:ea typeface="メイリオ" panose="020B0604030504040204" pitchFamily="50" charset="-128"/>
              </a:rPr>
              <a:t>電話番号</a:t>
            </a:r>
            <a:r>
              <a:rPr lang="ja-JP" altLang="en-US" sz="1050" dirty="0" smtClean="0">
                <a:solidFill>
                  <a:srgbClr val="FF0000"/>
                </a:solidFill>
                <a:latin typeface="メイリオ" panose="020B0604030504040204" pitchFamily="50" charset="-128"/>
                <a:ea typeface="メイリオ" panose="020B0604030504040204" pitchFamily="50" charset="-128"/>
              </a:rPr>
              <a:t>を変更した際は、</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a:solidFill>
                  <a:srgbClr val="FF0000"/>
                </a:solidFill>
                <a:latin typeface="メイリオ" panose="020B0604030504040204" pitchFamily="50" charset="-128"/>
                <a:ea typeface="メイリオ" panose="020B0604030504040204" pitchFamily="50" charset="-128"/>
              </a:rPr>
              <a:t>　同一</a:t>
            </a:r>
            <a:r>
              <a:rPr lang="ja-JP" altLang="en-US" sz="1050" dirty="0" smtClean="0">
                <a:solidFill>
                  <a:srgbClr val="FF0000"/>
                </a:solidFill>
                <a:latin typeface="メイリオ" panose="020B0604030504040204" pitchFamily="50" charset="-128"/>
                <a:ea typeface="メイリオ" panose="020B0604030504040204" pitchFamily="50" charset="-128"/>
              </a:rPr>
              <a:t>の</a:t>
            </a:r>
            <a:r>
              <a:rPr lang="ja-JP" altLang="en-US" sz="1050" b="1" dirty="0" smtClean="0">
                <a:solidFill>
                  <a:srgbClr val="FF0000"/>
                </a:solidFill>
                <a:latin typeface="メイリオ" panose="020B0604030504040204" pitchFamily="50" charset="-128"/>
                <a:ea typeface="メイリオ" panose="020B0604030504040204" pitchFamily="50" charset="-128"/>
              </a:rPr>
              <a:t>電話番号</a:t>
            </a:r>
            <a:r>
              <a:rPr lang="ja-JP" altLang="en-US" sz="1050" dirty="0" smtClean="0">
                <a:solidFill>
                  <a:srgbClr val="FF0000"/>
                </a:solidFill>
                <a:latin typeface="メイリオ" panose="020B0604030504040204" pitchFamily="50" charset="-128"/>
                <a:ea typeface="メイリオ" panose="020B0604030504040204" pitchFamily="50" charset="-128"/>
              </a:rPr>
              <a:t>が一括で変更となる。</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a:solidFill>
                  <a:srgbClr val="FF0000"/>
                </a:solidFill>
                <a:latin typeface="メイリオ" panose="020B0604030504040204" pitchFamily="50" charset="-128"/>
                <a:ea typeface="メイリオ" panose="020B0604030504040204" pitchFamily="50" charset="-128"/>
              </a:rPr>
              <a:t>　</a:t>
            </a:r>
            <a:r>
              <a:rPr lang="ja-JP" altLang="en-US" sz="1050" dirty="0" smtClean="0">
                <a:solidFill>
                  <a:srgbClr val="FF0000"/>
                </a:solidFill>
                <a:latin typeface="メイリオ" panose="020B0604030504040204" pitchFamily="50" charset="-128"/>
                <a:ea typeface="メイリオ" panose="020B0604030504040204" pitchFamily="50" charset="-128"/>
              </a:rPr>
              <a:t>（兄弟扱いとなっている会員から、</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a:solidFill>
                  <a:srgbClr val="FF0000"/>
                </a:solidFill>
                <a:latin typeface="メイリオ" panose="020B0604030504040204" pitchFamily="50" charset="-128"/>
                <a:ea typeface="メイリオ" panose="020B0604030504040204" pitchFamily="50" charset="-128"/>
              </a:rPr>
              <a:t>　</a:t>
            </a:r>
            <a:r>
              <a:rPr lang="ja-JP" altLang="en-US" sz="1050" dirty="0" smtClean="0">
                <a:solidFill>
                  <a:srgbClr val="FF0000"/>
                </a:solidFill>
                <a:latin typeface="メイリオ" panose="020B0604030504040204" pitchFamily="50" charset="-128"/>
                <a:ea typeface="メイリオ" panose="020B0604030504040204" pitchFamily="50" charset="-128"/>
              </a:rPr>
              <a:t>　登録電話番号をばらけさせたい要望がある場合は、</a:t>
            </a:r>
            <a:endParaRPr lang="en-US" altLang="ja-JP" sz="1050" dirty="0" smtClean="0">
              <a:solidFill>
                <a:srgbClr val="FF0000"/>
              </a:solidFill>
              <a:latin typeface="メイリオ" panose="020B0604030504040204" pitchFamily="50" charset="-128"/>
              <a:ea typeface="メイリオ" panose="020B0604030504040204" pitchFamily="50" charset="-128"/>
            </a:endParaRPr>
          </a:p>
          <a:p>
            <a:r>
              <a:rPr lang="ja-JP" altLang="en-US" sz="1050" dirty="0">
                <a:solidFill>
                  <a:srgbClr val="FF0000"/>
                </a:solidFill>
                <a:latin typeface="メイリオ" panose="020B0604030504040204" pitchFamily="50" charset="-128"/>
                <a:ea typeface="メイリオ" panose="020B0604030504040204" pitchFamily="50" charset="-128"/>
              </a:rPr>
              <a:t>　</a:t>
            </a:r>
            <a:r>
              <a:rPr lang="ja-JP" altLang="en-US" sz="1050" dirty="0" smtClean="0">
                <a:solidFill>
                  <a:srgbClr val="FF0000"/>
                </a:solidFill>
                <a:latin typeface="メイリオ" panose="020B0604030504040204" pitchFamily="50" charset="-128"/>
                <a:ea typeface="メイリオ" panose="020B0604030504040204" pitchFamily="50" charset="-128"/>
              </a:rPr>
              <a:t>　クラブ受付・管理画面側で対応）</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619468" y="1826031"/>
            <a:ext cx="3425438" cy="369332"/>
          </a:xfrm>
          <a:prstGeom prst="rect">
            <a:avLst/>
          </a:prstGeom>
        </p:spPr>
        <p:txBody>
          <a:bodyPr wrap="square">
            <a:spAutoFit/>
          </a:bodyPr>
          <a:lstStyle/>
          <a:p>
            <a:r>
              <a:rPr lang="ja-JP" altLang="en-US" sz="900" dirty="0">
                <a:latin typeface="メイリオ" pitchFamily="50" charset="-128"/>
                <a:ea typeface="メイリオ" pitchFamily="50" charset="-128"/>
                <a:cs typeface="メイリオ" pitchFamily="50" charset="-128"/>
              </a:rPr>
              <a:t>本日、悪天候のため送迎バスの到着に遅れが生じております。</a:t>
            </a:r>
            <a:endParaRPr lang="en-US" altLang="ja-JP" sz="900" dirty="0">
              <a:latin typeface="メイリオ" pitchFamily="50" charset="-128"/>
              <a:ea typeface="メイリオ" pitchFamily="50" charset="-128"/>
              <a:cs typeface="メイリオ" pitchFamily="50" charset="-128"/>
            </a:endParaRPr>
          </a:p>
          <a:p>
            <a:r>
              <a:rPr lang="ja-JP" altLang="en-US" sz="900" dirty="0">
                <a:latin typeface="メイリオ" pitchFamily="50" charset="-128"/>
                <a:ea typeface="メイリオ" pitchFamily="50" charset="-128"/>
                <a:cs typeface="メイリオ" pitchFamily="50" charset="-128"/>
              </a:rPr>
              <a:t>ご迷惑おかけしますが宜しくお願いいたします。</a:t>
            </a:r>
          </a:p>
        </p:txBody>
      </p:sp>
      <p:sp>
        <p:nvSpPr>
          <p:cNvPr id="23" name="正方形/長方形 22"/>
          <p:cNvSpPr/>
          <p:nvPr/>
        </p:nvSpPr>
        <p:spPr>
          <a:xfrm>
            <a:off x="4834494" y="2097111"/>
            <a:ext cx="2076260" cy="253916"/>
          </a:xfrm>
          <a:prstGeom prst="rect">
            <a:avLst/>
          </a:prstGeom>
        </p:spPr>
        <p:txBody>
          <a:bodyPr wrap="square">
            <a:spAutoFit/>
          </a:bodyPr>
          <a:lstStyle/>
          <a:p>
            <a:r>
              <a:rPr lang="ja-JP" altLang="en-US" sz="1050" dirty="0" smtClean="0">
                <a:solidFill>
                  <a:srgbClr val="FF0000"/>
                </a:solidFill>
                <a:latin typeface="メイリオ" panose="020B0604030504040204" pitchFamily="50" charset="-128"/>
                <a:ea typeface="メイリオ" panose="020B0604030504040204" pitchFamily="50" charset="-128"/>
              </a:rPr>
              <a:t>お知らせ設定時に表示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cxnSp>
        <p:nvCxnSpPr>
          <p:cNvPr id="100" name="直線矢印コネクタ 99"/>
          <p:cNvCxnSpPr>
            <a:endCxn id="23" idx="1"/>
          </p:cNvCxnSpPr>
          <p:nvPr/>
        </p:nvCxnSpPr>
        <p:spPr>
          <a:xfrm>
            <a:off x="3922662" y="2002082"/>
            <a:ext cx="911832" cy="221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フローチャート : せん孔テープ 59"/>
          <p:cNvSpPr/>
          <p:nvPr/>
        </p:nvSpPr>
        <p:spPr>
          <a:xfrm>
            <a:off x="376997" y="6519949"/>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正方形/長方形 108"/>
          <p:cNvSpPr/>
          <p:nvPr/>
        </p:nvSpPr>
        <p:spPr>
          <a:xfrm>
            <a:off x="4834276" y="6359838"/>
            <a:ext cx="3499946" cy="211564"/>
          </a:xfrm>
          <a:prstGeom prst="rect">
            <a:avLst/>
          </a:prstGeom>
          <a:solidFill>
            <a:srgbClr val="1D2088"/>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700" dirty="0">
                <a:latin typeface="メイリオ" panose="020B0604030504040204" pitchFamily="50" charset="-128"/>
                <a:ea typeface="メイリオ" panose="020B0604030504040204" pitchFamily="50" charset="-128"/>
              </a:rPr>
              <a:t>Copyright © Hanamigawa Swimming Club. All Rights Reserved</a:t>
            </a:r>
            <a:r>
              <a:rPr lang="en-US" altLang="ja-JP" sz="700" dirty="0" smtClean="0">
                <a:latin typeface="メイリオ" panose="020B0604030504040204" pitchFamily="50" charset="-128"/>
                <a:ea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endParaRPr>
          </a:p>
        </p:txBody>
      </p:sp>
      <p:sp>
        <p:nvSpPr>
          <p:cNvPr id="101" name="フローチャート : せん孔テープ 59"/>
          <p:cNvSpPr/>
          <p:nvPr/>
        </p:nvSpPr>
        <p:spPr>
          <a:xfrm>
            <a:off x="4666549" y="5949215"/>
            <a:ext cx="3835400" cy="209550"/>
          </a:xfrm>
          <a:prstGeom prst="flowChartPunchedTape">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2" name="角丸四角形 111"/>
          <p:cNvSpPr/>
          <p:nvPr/>
        </p:nvSpPr>
        <p:spPr>
          <a:xfrm>
            <a:off x="618127" y="2504769"/>
            <a:ext cx="3377471" cy="459656"/>
          </a:xfrm>
          <a:prstGeom prst="roundRect">
            <a:avLst/>
          </a:prstGeom>
          <a:solidFill>
            <a:schemeClr val="accent2">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pPr algn="ctr"/>
            <a:r>
              <a:rPr kumimoji="1" lang="ja-JP" altLang="en-US" sz="800" b="1" dirty="0" smtClean="0">
                <a:solidFill>
                  <a:srgbClr val="FF0000"/>
                </a:solidFill>
                <a:latin typeface="メイリオ" panose="020B0604030504040204" pitchFamily="50" charset="-128"/>
                <a:ea typeface="メイリオ" panose="020B0604030504040204" pitchFamily="50" charset="-128"/>
              </a:rPr>
              <a:t>現在休会中です。</a:t>
            </a:r>
            <a:endParaRPr kumimoji="1" lang="en-US" altLang="ja-JP" sz="800" b="1" dirty="0" smtClean="0">
              <a:solidFill>
                <a:srgbClr val="FF0000"/>
              </a:solidFill>
              <a:latin typeface="メイリオ" panose="020B0604030504040204" pitchFamily="50" charset="-128"/>
              <a:ea typeface="メイリオ" panose="020B0604030504040204" pitchFamily="50" charset="-128"/>
            </a:endParaRPr>
          </a:p>
          <a:p>
            <a:pPr algn="ctr"/>
            <a:r>
              <a:rPr lang="en-US" altLang="ja-JP" sz="800" dirty="0" smtClean="0">
                <a:solidFill>
                  <a:srgbClr val="FF0000"/>
                </a:solidFill>
                <a:latin typeface="メイリオ" panose="020B0604030504040204" pitchFamily="50" charset="-128"/>
                <a:ea typeface="メイリオ" panose="020B0604030504040204" pitchFamily="50" charset="-128"/>
              </a:rPr>
              <a:t>2017</a:t>
            </a:r>
            <a:r>
              <a:rPr lang="ja-JP" altLang="en-US" sz="800" dirty="0" smtClean="0">
                <a:solidFill>
                  <a:srgbClr val="FF0000"/>
                </a:solidFill>
                <a:latin typeface="メイリオ" panose="020B0604030504040204" pitchFamily="50" charset="-128"/>
                <a:ea typeface="メイリオ" panose="020B0604030504040204" pitchFamily="50" charset="-128"/>
              </a:rPr>
              <a:t>年</a:t>
            </a:r>
            <a:r>
              <a:rPr lang="en-US" altLang="ja-JP" sz="800" dirty="0" smtClean="0">
                <a:solidFill>
                  <a:srgbClr val="FF0000"/>
                </a:solidFill>
                <a:latin typeface="メイリオ" panose="020B0604030504040204" pitchFamily="50" charset="-128"/>
                <a:ea typeface="メイリオ" panose="020B0604030504040204" pitchFamily="50" charset="-128"/>
              </a:rPr>
              <a:t>11</a:t>
            </a:r>
            <a:r>
              <a:rPr lang="ja-JP" altLang="en-US" sz="800" dirty="0" smtClean="0">
                <a:solidFill>
                  <a:srgbClr val="FF0000"/>
                </a:solidFill>
                <a:latin typeface="メイリオ" panose="020B0604030504040204" pitchFamily="50" charset="-128"/>
                <a:ea typeface="メイリオ" panose="020B0604030504040204" pitchFamily="50" charset="-128"/>
              </a:rPr>
              <a:t>月</a:t>
            </a:r>
            <a:r>
              <a:rPr lang="en-US" altLang="ja-JP" sz="800" dirty="0" smtClean="0">
                <a:solidFill>
                  <a:srgbClr val="FF0000"/>
                </a:solidFill>
                <a:latin typeface="メイリオ" panose="020B0604030504040204" pitchFamily="50" charset="-128"/>
                <a:ea typeface="メイリオ" panose="020B0604030504040204" pitchFamily="50" charset="-128"/>
              </a:rPr>
              <a:t>1</a:t>
            </a:r>
            <a:r>
              <a:rPr lang="ja-JP" altLang="en-US" sz="800" dirty="0" smtClean="0">
                <a:solidFill>
                  <a:srgbClr val="FF0000"/>
                </a:solidFill>
                <a:latin typeface="メイリオ" panose="020B0604030504040204" pitchFamily="50" charset="-128"/>
                <a:ea typeface="メイリオ" panose="020B0604030504040204" pitchFamily="50" charset="-128"/>
              </a:rPr>
              <a:t>日より元の練習コースへ復帰します。</a:t>
            </a:r>
            <a:endParaRPr lang="en-US" altLang="ja-JP" sz="800" dirty="0" smtClean="0">
              <a:solidFill>
                <a:srgbClr val="FF0000"/>
              </a:solidFill>
              <a:latin typeface="メイリオ" panose="020B0604030504040204" pitchFamily="50" charset="-128"/>
              <a:ea typeface="メイリオ" panose="020B0604030504040204" pitchFamily="50" charset="-128"/>
            </a:endParaRPr>
          </a:p>
          <a:p>
            <a:pPr algn="ctr"/>
            <a:r>
              <a:rPr kumimoji="1" lang="ja-JP" altLang="en-US" sz="800" dirty="0" smtClean="0">
                <a:solidFill>
                  <a:srgbClr val="FF0000"/>
                </a:solidFill>
                <a:latin typeface="メイリオ" panose="020B0604030504040204" pitchFamily="50" charset="-128"/>
                <a:ea typeface="メイリオ" panose="020B0604030504040204" pitchFamily="50" charset="-128"/>
              </a:rPr>
              <a:t>休会を延長される場合は、再度休会申請を行ってください。</a:t>
            </a:r>
            <a:endParaRPr kumimoji="1" lang="ja-JP" altLang="en-US" sz="800" dirty="0">
              <a:solidFill>
                <a:srgbClr val="FF0000"/>
              </a:solidFill>
              <a:latin typeface="メイリオ" panose="020B0604030504040204" pitchFamily="50" charset="-128"/>
              <a:ea typeface="メイリオ" panose="020B0604030504040204" pitchFamily="50" charset="-128"/>
            </a:endParaRPr>
          </a:p>
        </p:txBody>
      </p:sp>
      <p:cxnSp>
        <p:nvCxnSpPr>
          <p:cNvPr id="111" name="直線矢印コネクタ 110"/>
          <p:cNvCxnSpPr/>
          <p:nvPr/>
        </p:nvCxnSpPr>
        <p:spPr>
          <a:xfrm>
            <a:off x="3922662" y="2685535"/>
            <a:ext cx="878092" cy="86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3" name="正方形/長方形 112"/>
          <p:cNvSpPr/>
          <p:nvPr/>
        </p:nvSpPr>
        <p:spPr>
          <a:xfrm>
            <a:off x="4834276" y="2589240"/>
            <a:ext cx="2076260" cy="253916"/>
          </a:xfrm>
          <a:prstGeom prst="rect">
            <a:avLst/>
          </a:prstGeom>
        </p:spPr>
        <p:txBody>
          <a:bodyPr wrap="square">
            <a:spAutoFit/>
          </a:bodyPr>
          <a:lstStyle/>
          <a:p>
            <a:r>
              <a:rPr lang="ja-JP" altLang="en-US" sz="1050" dirty="0">
                <a:solidFill>
                  <a:srgbClr val="FF0000"/>
                </a:solidFill>
                <a:latin typeface="メイリオ" panose="020B0604030504040204" pitchFamily="50" charset="-128"/>
                <a:ea typeface="メイリオ" panose="020B0604030504040204" pitchFamily="50" charset="-128"/>
              </a:rPr>
              <a:t>会員</a:t>
            </a:r>
            <a:r>
              <a:rPr lang="ja-JP" altLang="en-US" sz="1050" dirty="0" smtClean="0">
                <a:solidFill>
                  <a:srgbClr val="FF0000"/>
                </a:solidFill>
                <a:latin typeface="メイリオ" panose="020B0604030504040204" pitchFamily="50" charset="-128"/>
                <a:ea typeface="メイリオ" panose="020B0604030504040204" pitchFamily="50" charset="-128"/>
              </a:rPr>
              <a:t>休会中の場合に表示</a:t>
            </a:r>
            <a:endParaRPr lang="ja-JP" altLang="en-US" sz="1050"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1773924" y="3010859"/>
            <a:ext cx="2188153" cy="894161"/>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0" name="正方形/長方形 59"/>
          <p:cNvSpPr/>
          <p:nvPr/>
        </p:nvSpPr>
        <p:spPr>
          <a:xfrm>
            <a:off x="4020450" y="3285077"/>
            <a:ext cx="793807" cy="338554"/>
          </a:xfrm>
          <a:prstGeom prst="rect">
            <a:avLst/>
          </a:prstGeom>
        </p:spPr>
        <p:txBody>
          <a:bodyPr wrap="none">
            <a:spAutoFit/>
          </a:bodyPr>
          <a:lstStyle/>
          <a:p>
            <a:pPr algn="ctr"/>
            <a:r>
              <a:rPr lang="en-US" altLang="ja-JP" sz="1600" b="1" dirty="0">
                <a:solidFill>
                  <a:schemeClr val="accent2"/>
                </a:solidFill>
              </a:rPr>
              <a:t>Phase2</a:t>
            </a:r>
          </a:p>
        </p:txBody>
      </p:sp>
      <p:sp>
        <p:nvSpPr>
          <p:cNvPr id="61" name="正方形/長方形 60"/>
          <p:cNvSpPr/>
          <p:nvPr/>
        </p:nvSpPr>
        <p:spPr>
          <a:xfrm>
            <a:off x="615729" y="5068647"/>
            <a:ext cx="3385763" cy="1396973"/>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2" name="正方形/長方形 61"/>
          <p:cNvSpPr/>
          <p:nvPr/>
        </p:nvSpPr>
        <p:spPr>
          <a:xfrm>
            <a:off x="1198549" y="3905020"/>
            <a:ext cx="1100497" cy="878480"/>
          </a:xfrm>
          <a:prstGeom prst="rect">
            <a:avLst/>
          </a:prstGeom>
          <a:solidFill>
            <a:schemeClr val="tx1">
              <a:alpha val="4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b="1" dirty="0" smtClean="0">
              <a:solidFill>
                <a:srgbClr val="FF0000"/>
              </a:solidFill>
            </a:endParaRPr>
          </a:p>
        </p:txBody>
      </p:sp>
      <p:sp>
        <p:nvSpPr>
          <p:cNvPr id="63" name="正方形/長方形 62"/>
          <p:cNvSpPr/>
          <p:nvPr/>
        </p:nvSpPr>
        <p:spPr>
          <a:xfrm>
            <a:off x="480949" y="4174983"/>
            <a:ext cx="793807" cy="338554"/>
          </a:xfrm>
          <a:prstGeom prst="rect">
            <a:avLst/>
          </a:prstGeom>
        </p:spPr>
        <p:txBody>
          <a:bodyPr wrap="none">
            <a:spAutoFit/>
          </a:bodyPr>
          <a:lstStyle/>
          <a:p>
            <a:pPr algn="ctr"/>
            <a:r>
              <a:rPr lang="en-US" altLang="ja-JP" sz="1600" b="1" dirty="0">
                <a:solidFill>
                  <a:schemeClr val="accent2"/>
                </a:solidFill>
              </a:rPr>
              <a:t>Phase2</a:t>
            </a:r>
          </a:p>
        </p:txBody>
      </p:sp>
      <p:sp>
        <p:nvSpPr>
          <p:cNvPr id="64" name="正方形/長方形 63"/>
          <p:cNvSpPr/>
          <p:nvPr/>
        </p:nvSpPr>
        <p:spPr>
          <a:xfrm>
            <a:off x="4025472" y="5078124"/>
            <a:ext cx="793807" cy="338554"/>
          </a:xfrm>
          <a:prstGeom prst="rect">
            <a:avLst/>
          </a:prstGeom>
        </p:spPr>
        <p:txBody>
          <a:bodyPr wrap="none">
            <a:spAutoFit/>
          </a:bodyPr>
          <a:lstStyle/>
          <a:p>
            <a:pPr algn="ctr"/>
            <a:r>
              <a:rPr lang="en-US" altLang="ja-JP" sz="1600" b="1" dirty="0">
                <a:solidFill>
                  <a:schemeClr val="accent2"/>
                </a:solidFill>
              </a:rPr>
              <a:t>Phase2</a:t>
            </a:r>
          </a:p>
        </p:txBody>
      </p:sp>
    </p:spTree>
    <p:extLst>
      <p:ext uri="{BB962C8B-B14F-4D97-AF65-F5344CB8AC3E}">
        <p14:creationId xmlns:p14="http://schemas.microsoft.com/office/powerpoint/2010/main" val="170563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500743"/>
          </a:xfrm>
          <a:prstGeom prst="rect">
            <a:avLst/>
          </a:prstGeom>
          <a:solidFill>
            <a:srgbClr val="3399FF"/>
          </a:solidFill>
          <a:ln>
            <a:noFill/>
          </a:ln>
        </p:spPr>
        <p:style>
          <a:lnRef idx="1">
            <a:schemeClr val="accent1"/>
          </a:lnRef>
          <a:fillRef idx="3">
            <a:schemeClr val="accent1"/>
          </a:fillRef>
          <a:effectRef idx="2">
            <a:schemeClr val="accent1"/>
          </a:effectRef>
          <a:fontRef idx="minor">
            <a:schemeClr val="lt1"/>
          </a:fontRef>
        </p:style>
        <p:txBody>
          <a:bodyPr tIns="72000" bIns="0" rtlCol="0" anchor="ctr"/>
          <a:lstStyle/>
          <a:p>
            <a:r>
              <a:rPr lang="ja-JP" altLang="en-US" sz="2000" b="1" dirty="0" smtClean="0">
                <a:latin typeface="メイリオ"/>
                <a:ea typeface="メイリオ"/>
                <a:cs typeface="メイリオ"/>
              </a:rPr>
              <a:t>主要画面イメージ（会員・保護者マイページ）</a:t>
            </a:r>
            <a:endParaRPr lang="ja-JP" altLang="en-US" sz="2000" b="1" dirty="0">
              <a:latin typeface="メイリオ"/>
              <a:ea typeface="メイリオ"/>
              <a:cs typeface="メイリオ"/>
            </a:endParaRPr>
          </a:p>
        </p:txBody>
      </p:sp>
      <p:pic>
        <p:nvPicPr>
          <p:cNvPr id="7" name="図 6" descr="スクリーンショット 2014-12-23 15.47.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4828" y="29997"/>
            <a:ext cx="578675" cy="438088"/>
          </a:xfrm>
          <a:prstGeom prst="rect">
            <a:avLst/>
          </a:prstGeom>
        </p:spPr>
      </p:pic>
      <p:sp>
        <p:nvSpPr>
          <p:cNvPr id="8" name="スライド番号プレースホルダー 6"/>
          <p:cNvSpPr>
            <a:spLocks noGrp="1"/>
          </p:cNvSpPr>
          <p:nvPr>
            <p:ph type="sldNum" sz="quarter" idx="12"/>
          </p:nvPr>
        </p:nvSpPr>
        <p:spPr>
          <a:xfrm>
            <a:off x="8036436" y="6470646"/>
            <a:ext cx="1081172" cy="365125"/>
          </a:xfrm>
        </p:spPr>
        <p:txBody>
          <a:bodyPr/>
          <a:lstStyle/>
          <a:p>
            <a:fld id="{1D930C5E-8EAE-48CF-86F8-C0A5611F23A8}" type="slidenum">
              <a:rPr kumimoji="1" lang="ja-JP" altLang="en-US" smtClean="0"/>
              <a:t>9</a:t>
            </a:fld>
            <a:endParaRPr kumimoji="1" lang="ja-JP" altLang="en-US"/>
          </a:p>
        </p:txBody>
      </p:sp>
      <p:pic>
        <p:nvPicPr>
          <p:cNvPr id="6" name="Picture 2" descr="http://hanamigawa-swim.jp/wp-content/themes/hanamigawa/images/lo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686" y="21772"/>
            <a:ext cx="843500" cy="443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メール アイコン」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正方形/長方形 73"/>
          <p:cNvSpPr/>
          <p:nvPr/>
        </p:nvSpPr>
        <p:spPr>
          <a:xfrm>
            <a:off x="263598" y="817373"/>
            <a:ext cx="4108817" cy="646331"/>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rPr>
              <a:t>■マイページ・</a:t>
            </a:r>
            <a:r>
              <a:rPr lang="en-US" altLang="ja-JP" b="1" dirty="0" smtClean="0">
                <a:latin typeface="メイリオ" panose="020B0604030504040204" pitchFamily="50" charset="-128"/>
                <a:ea typeface="メイリオ" panose="020B0604030504040204" pitchFamily="50" charset="-128"/>
              </a:rPr>
              <a:t>TOP</a:t>
            </a:r>
          </a:p>
          <a:p>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ヘッダー「メニュー」ボタン押下時</a:t>
            </a:r>
            <a:endParaRPr lang="ja-JP" altLang="en-US" b="1" dirty="0">
              <a:latin typeface="メイリオ" panose="020B0604030504040204" pitchFamily="50" charset="-128"/>
              <a:ea typeface="メイリオ" panose="020B0604030504040204" pitchFamily="50" charset="-128"/>
            </a:endParaRPr>
          </a:p>
        </p:txBody>
      </p:sp>
      <p:sp>
        <p:nvSpPr>
          <p:cNvPr id="75" name="正方形/長方形 74"/>
          <p:cNvSpPr/>
          <p:nvPr/>
        </p:nvSpPr>
        <p:spPr>
          <a:xfrm>
            <a:off x="419703" y="1552635"/>
            <a:ext cx="3499946" cy="4005888"/>
          </a:xfrm>
          <a:prstGeom prst="rect">
            <a:avLst/>
          </a:prstGeom>
          <a:solidFill>
            <a:schemeClr val="bg1"/>
          </a:solidFill>
          <a:ln>
            <a:solidFill>
              <a:schemeClr val="tx1"/>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a:p>
        </p:txBody>
      </p:sp>
      <p:sp>
        <p:nvSpPr>
          <p:cNvPr id="76" name="円/楕円 75"/>
          <p:cNvSpPr/>
          <p:nvPr/>
        </p:nvSpPr>
        <p:spPr>
          <a:xfrm>
            <a:off x="726538" y="5211298"/>
            <a:ext cx="584473" cy="347225"/>
          </a:xfrm>
          <a:prstGeom prst="ellipse">
            <a:avLst/>
          </a:prstGeom>
          <a:solidFill>
            <a:schemeClr val="accent1">
              <a:lumMod val="20000"/>
              <a:lumOff val="8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p:nvSpPr>
        <p:spPr>
          <a:xfrm>
            <a:off x="427586" y="4731174"/>
            <a:ext cx="2264922" cy="45719"/>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endParaRPr lang="ja-JP" altLang="en-US" sz="1050" b="1" dirty="0">
              <a:latin typeface="メイリオ" panose="020B0604030504040204" pitchFamily="50" charset="-128"/>
              <a:ea typeface="メイリオ" panose="020B0604030504040204" pitchFamily="50" charset="-128"/>
            </a:endParaRPr>
          </a:p>
        </p:txBody>
      </p:sp>
      <p:sp>
        <p:nvSpPr>
          <p:cNvPr id="81" name="正方形/長方形 80"/>
          <p:cNvSpPr/>
          <p:nvPr/>
        </p:nvSpPr>
        <p:spPr>
          <a:xfrm>
            <a:off x="365037" y="1638785"/>
            <a:ext cx="1210588" cy="246221"/>
          </a:xfrm>
          <a:prstGeom prst="rect">
            <a:avLst/>
          </a:prstGeom>
        </p:spPr>
        <p:txBody>
          <a:bodyPr wrap="none">
            <a:spAutoFit/>
          </a:bodyPr>
          <a:lstStyle/>
          <a:p>
            <a:r>
              <a:rPr lang="ja-JP" altLang="en-US" sz="1000" b="1" dirty="0" err="1" smtClean="0">
                <a:latin typeface="メイリオ" panose="020B0604030504040204" pitchFamily="50" charset="-128"/>
                <a:ea typeface="メイリオ" panose="020B0604030504040204" pitchFamily="50" charset="-128"/>
              </a:rPr>
              <a:t>さんの</a:t>
            </a:r>
            <a:r>
              <a:rPr lang="ja-JP" altLang="en-US" sz="1000" b="1" dirty="0" smtClean="0">
                <a:latin typeface="メイリオ" panose="020B0604030504040204" pitchFamily="50" charset="-128"/>
                <a:ea typeface="メイリオ" panose="020B0604030504040204" pitchFamily="50" charset="-128"/>
              </a:rPr>
              <a:t>マイページ</a:t>
            </a:r>
            <a:endParaRPr lang="ja-JP" altLang="en-US" sz="1000" b="1" dirty="0">
              <a:latin typeface="メイリオ" panose="020B0604030504040204" pitchFamily="50" charset="-128"/>
              <a:ea typeface="メイリオ" panose="020B0604030504040204" pitchFamily="50" charset="-128"/>
            </a:endParaRPr>
          </a:p>
        </p:txBody>
      </p:sp>
      <p:sp>
        <p:nvSpPr>
          <p:cNvPr id="82" name="角丸四角形 81"/>
          <p:cNvSpPr/>
          <p:nvPr/>
        </p:nvSpPr>
        <p:spPr>
          <a:xfrm>
            <a:off x="2072400" y="1625814"/>
            <a:ext cx="616194" cy="216533"/>
          </a:xfrm>
          <a:prstGeom prst="roundRect">
            <a:avLst>
              <a:gd name="adj" fmla="val 50000"/>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メイリオ" panose="020B0604030504040204" pitchFamily="50" charset="-128"/>
                <a:ea typeface="メイリオ" panose="020B0604030504040204" pitchFamily="50" charset="-128"/>
              </a:rPr>
              <a:t>メニュー</a:t>
            </a:r>
            <a:endParaRPr kumimoji="1" lang="ja-JP" altLang="en-US" sz="900" b="1" dirty="0">
              <a:solidFill>
                <a:schemeClr val="bg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419702" y="1905028"/>
            <a:ext cx="2347831" cy="248758"/>
          </a:xfrm>
          <a:prstGeom prst="rect">
            <a:avLst/>
          </a:prstGeom>
          <a:solidFill>
            <a:schemeClr val="tx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lvl="0"/>
            <a:r>
              <a:rPr lang="ja-JP" altLang="en-US" sz="900" dirty="0" smtClean="0">
                <a:solidFill>
                  <a:prstClr val="white"/>
                </a:solidFill>
                <a:latin typeface="メイリオ" panose="020B0604030504040204" pitchFamily="50" charset="-128"/>
                <a:ea typeface="メイリオ" panose="020B0604030504040204" pitchFamily="50" charset="-128"/>
              </a:rPr>
              <a:t>年</a:t>
            </a:r>
            <a:r>
              <a:rPr lang="en-US" altLang="ja-JP" sz="900" dirty="0" smtClean="0">
                <a:solidFill>
                  <a:prstClr val="white"/>
                </a:solidFill>
                <a:latin typeface="メイリオ" panose="020B0604030504040204" pitchFamily="50" charset="-128"/>
                <a:ea typeface="メイリオ" panose="020B0604030504040204" pitchFamily="50" charset="-128"/>
              </a:rPr>
              <a:t>6</a:t>
            </a:r>
            <a:r>
              <a:rPr lang="ja-JP" altLang="en-US" sz="900" dirty="0">
                <a:solidFill>
                  <a:prstClr val="white"/>
                </a:solidFill>
                <a:latin typeface="メイリオ" panose="020B0604030504040204" pitchFamily="50" charset="-128"/>
                <a:ea typeface="メイリオ" panose="020B0604030504040204" pitchFamily="50" charset="-128"/>
              </a:rPr>
              <a:t>ヶ月目</a:t>
            </a:r>
            <a:r>
              <a:rPr lang="ja-JP" altLang="en-US" sz="800" dirty="0">
                <a:solidFill>
                  <a:prstClr val="white"/>
                </a:solidFill>
                <a:latin typeface="メイリオ" panose="020B0604030504040204" pitchFamily="50" charset="-128"/>
                <a:ea typeface="メイリオ" panose="020B0604030504040204" pitchFamily="50" charset="-128"/>
              </a:rPr>
              <a:t>（</a:t>
            </a:r>
            <a:r>
              <a:rPr lang="en-US" altLang="ja-JP" sz="800" dirty="0">
                <a:solidFill>
                  <a:prstClr val="white"/>
                </a:solidFill>
                <a:latin typeface="メイリオ" panose="020B0604030504040204" pitchFamily="50" charset="-128"/>
                <a:ea typeface="メイリオ" panose="020B0604030504040204" pitchFamily="50" charset="-128"/>
              </a:rPr>
              <a:t>2014</a:t>
            </a:r>
            <a:r>
              <a:rPr lang="ja-JP" altLang="en-US" sz="800" dirty="0">
                <a:solidFill>
                  <a:prstClr val="white"/>
                </a:solidFill>
                <a:latin typeface="メイリオ" panose="020B0604030504040204" pitchFamily="50" charset="-128"/>
                <a:ea typeface="メイリオ" panose="020B0604030504040204" pitchFamily="50" charset="-128"/>
              </a:rPr>
              <a:t>年</a:t>
            </a:r>
            <a:r>
              <a:rPr lang="en-US" altLang="ja-JP" sz="800" dirty="0">
                <a:solidFill>
                  <a:prstClr val="white"/>
                </a:solidFill>
                <a:latin typeface="メイリオ" panose="020B0604030504040204" pitchFamily="50" charset="-128"/>
                <a:ea typeface="メイリオ" panose="020B0604030504040204" pitchFamily="50" charset="-128"/>
              </a:rPr>
              <a:t>7</a:t>
            </a:r>
            <a:r>
              <a:rPr lang="ja-JP" altLang="en-US" sz="800" dirty="0">
                <a:solidFill>
                  <a:prstClr val="white"/>
                </a:solidFill>
                <a:latin typeface="メイリオ" panose="020B0604030504040204" pitchFamily="50" charset="-128"/>
                <a:ea typeface="メイリオ" panose="020B0604030504040204" pitchFamily="50" charset="-128"/>
              </a:rPr>
              <a:t>月入会</a:t>
            </a:r>
            <a:r>
              <a:rPr lang="ja-JP" altLang="en-US" sz="800" dirty="0" smtClean="0">
                <a:solidFill>
                  <a:prstClr val="white"/>
                </a:solidFill>
                <a:latin typeface="メイリオ" panose="020B0604030504040204" pitchFamily="50" charset="-128"/>
                <a:ea typeface="メイリオ" panose="020B0604030504040204" pitchFamily="50" charset="-128"/>
              </a:rPr>
              <a:t>）</a:t>
            </a:r>
            <a:endParaRPr lang="en-US" altLang="ja-JP" sz="800" dirty="0">
              <a:solidFill>
                <a:prstClr val="white"/>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353304" y="4800600"/>
            <a:ext cx="570990" cy="246221"/>
          </a:xfrm>
          <a:prstGeom prst="rect">
            <a:avLst/>
          </a:prstGeom>
        </p:spPr>
        <p:txBody>
          <a:bodyPr wrap="none">
            <a:spAutoFit/>
          </a:bodyPr>
          <a:lstStyle/>
          <a:p>
            <a:r>
              <a:rPr lang="en-US" altLang="ja-JP" sz="1000" b="1" dirty="0" smtClean="0">
                <a:latin typeface="メイリオ" panose="020B0604030504040204" pitchFamily="50" charset="-128"/>
                <a:ea typeface="メイリオ" panose="020B0604030504040204" pitchFamily="50" charset="-128"/>
              </a:rPr>
              <a:t>2 </a:t>
            </a:r>
            <a:r>
              <a:rPr lang="ja-JP" altLang="en-US" sz="1000" b="1" dirty="0" smtClean="0">
                <a:latin typeface="メイリオ" panose="020B0604030504040204" pitchFamily="50" charset="-128"/>
                <a:ea typeface="メイリオ" panose="020B0604030504040204" pitchFamily="50" charset="-128"/>
              </a:rPr>
              <a:t>現在</a:t>
            </a:r>
            <a:endParaRPr lang="ja-JP" altLang="en-US" sz="1000" dirty="0"/>
          </a:p>
        </p:txBody>
      </p:sp>
      <p:sp>
        <p:nvSpPr>
          <p:cNvPr id="103" name="正方形/長方形 102"/>
          <p:cNvSpPr/>
          <p:nvPr/>
        </p:nvSpPr>
        <p:spPr>
          <a:xfrm>
            <a:off x="340280" y="5252184"/>
            <a:ext cx="357790" cy="338554"/>
          </a:xfrm>
          <a:prstGeom prst="rect">
            <a:avLst/>
          </a:prstGeom>
        </p:spPr>
        <p:txBody>
          <a:bodyPr wrap="none">
            <a:spAutoFit/>
          </a:bodyPr>
          <a:lstStyle/>
          <a:p>
            <a:r>
              <a:rPr lang="en-US" altLang="ja-JP" sz="800" dirty="0" smtClean="0">
                <a:latin typeface="メイリオ" panose="020B0604030504040204" pitchFamily="50" charset="-128"/>
                <a:ea typeface="メイリオ" panose="020B0604030504040204" pitchFamily="50" charset="-128"/>
              </a:rPr>
              <a:t>:32</a:t>
            </a:r>
          </a:p>
          <a:p>
            <a:r>
              <a:rPr lang="en-US" altLang="ja-JP" sz="800" dirty="0" smtClean="0">
                <a:latin typeface="メイリオ" panose="020B0604030504040204" pitchFamily="50" charset="-128"/>
                <a:ea typeface="メイリオ" panose="020B0604030504040204" pitchFamily="50" charset="-128"/>
              </a:rPr>
              <a:t>:40</a:t>
            </a:r>
            <a:endParaRPr lang="en-US" altLang="ja-JP" sz="800" dirty="0">
              <a:latin typeface="メイリオ" panose="020B0604030504040204" pitchFamily="50" charset="-128"/>
              <a:ea typeface="メイリオ" panose="020B0604030504040204" pitchFamily="50" charset="-128"/>
            </a:endParaRPr>
          </a:p>
        </p:txBody>
      </p:sp>
      <p:sp>
        <p:nvSpPr>
          <p:cNvPr id="107" name="正方形/長方形 106"/>
          <p:cNvSpPr/>
          <p:nvPr/>
        </p:nvSpPr>
        <p:spPr>
          <a:xfrm>
            <a:off x="1854241" y="5056278"/>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帰り</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1326777" y="5036982"/>
            <a:ext cx="1409360" cy="461665"/>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rPr>
              <a:t>退館　　　　　　：</a:t>
            </a:r>
            <a:r>
              <a:rPr lang="en-US" altLang="ja-JP" sz="800" dirty="0" smtClean="0">
                <a:latin typeface="メイリオ" panose="020B0604030504040204" pitchFamily="50" charset="-128"/>
                <a:ea typeface="メイリオ" panose="020B0604030504040204" pitchFamily="50" charset="-128"/>
              </a:rPr>
              <a:t>18:28</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乗車</a:t>
            </a:r>
            <a:r>
              <a:rPr lang="ja-JP" altLang="en-US" sz="800" dirty="0" smtClean="0">
                <a:latin typeface="メイリオ" panose="020B0604030504040204" pitchFamily="50" charset="-128"/>
                <a:ea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rPr>
              <a:t>帰り</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18:30</a:t>
            </a:r>
          </a:p>
          <a:p>
            <a:r>
              <a:rPr lang="ja-JP" altLang="en-US" sz="800" dirty="0" smtClean="0">
                <a:latin typeface="メイリオ" panose="020B0604030504040204" pitchFamily="50" charset="-128"/>
                <a:ea typeface="メイリオ" panose="020B0604030504040204" pitchFamily="50" charset="-128"/>
              </a:rPr>
              <a:t>バス</a:t>
            </a:r>
            <a:r>
              <a:rPr lang="ja-JP" altLang="en-US" sz="800" dirty="0">
                <a:latin typeface="メイリオ" panose="020B0604030504040204" pitchFamily="50" charset="-128"/>
                <a:ea typeface="メイリオ" panose="020B0604030504040204" pitchFamily="50" charset="-128"/>
              </a:rPr>
              <a:t>降車（帰り</a:t>
            </a:r>
            <a:r>
              <a:rPr lang="ja-JP" altLang="en-US" sz="800" dirty="0" smtClean="0">
                <a:latin typeface="メイリオ" panose="020B0604030504040204" pitchFamily="50" charset="-128"/>
                <a:ea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endParaRPr>
          </a:p>
        </p:txBody>
      </p:sp>
      <p:sp>
        <p:nvSpPr>
          <p:cNvPr id="117" name="正方形/長方形 116"/>
          <p:cNvSpPr/>
          <p:nvPr/>
        </p:nvSpPr>
        <p:spPr>
          <a:xfrm>
            <a:off x="819098" y="5060389"/>
            <a:ext cx="389850" cy="215444"/>
          </a:xfrm>
          <a:prstGeom prst="rect">
            <a:avLst/>
          </a:prstGeom>
        </p:spPr>
        <p:txBody>
          <a:bodyPr wrap="none">
            <a:spAutoFit/>
          </a:bodyPr>
          <a:lstStyle/>
          <a:p>
            <a:r>
              <a:rPr lang="ja-JP" altLang="en-US" sz="800" b="1" dirty="0" smtClean="0">
                <a:solidFill>
                  <a:schemeClr val="tx2">
                    <a:lumMod val="50000"/>
                  </a:schemeClr>
                </a:solidFill>
                <a:latin typeface="メイリオ" panose="020B0604030504040204" pitchFamily="50" charset="-128"/>
                <a:ea typeface="メイリオ" panose="020B0604030504040204" pitchFamily="50" charset="-128"/>
              </a:rPr>
              <a:t>出席</a:t>
            </a:r>
            <a:endParaRPr lang="ja-JP" altLang="en-US" sz="800" b="1" dirty="0">
              <a:solidFill>
                <a:schemeClr val="tx2">
                  <a:lumMod val="50000"/>
                </a:schemeClr>
              </a:solidFill>
              <a:latin typeface="メイリオ" panose="020B0604030504040204" pitchFamily="50" charset="-128"/>
              <a:ea typeface="メイリオ" panose="020B0604030504040204" pitchFamily="50" charset="-128"/>
            </a:endParaRPr>
          </a:p>
        </p:txBody>
      </p:sp>
      <p:cxnSp>
        <p:nvCxnSpPr>
          <p:cNvPr id="120" name="直線コネクタ 119"/>
          <p:cNvCxnSpPr/>
          <p:nvPr/>
        </p:nvCxnSpPr>
        <p:spPr>
          <a:xfrm>
            <a:off x="419703" y="5038938"/>
            <a:ext cx="2268484" cy="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121" name="正方形/長方形 120"/>
          <p:cNvSpPr/>
          <p:nvPr/>
        </p:nvSpPr>
        <p:spPr>
          <a:xfrm>
            <a:off x="1176994" y="4821182"/>
            <a:ext cx="1496847" cy="154692"/>
          </a:xfrm>
          <a:prstGeom prst="rect">
            <a:avLst/>
          </a:prstGeom>
          <a:solidFill>
            <a:schemeClr val="tx2">
              <a:lumMod val="40000"/>
              <a:lumOff val="60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ja-JP" altLang="en-US" sz="800" dirty="0" smtClean="0">
                <a:solidFill>
                  <a:schemeClr val="tx1"/>
                </a:solidFill>
                <a:latin typeface="メイリオ" panose="020B0604030504040204" pitchFamily="50" charset="-128"/>
                <a:ea typeface="メイリオ" panose="020B0604030504040204" pitchFamily="50" charset="-128"/>
              </a:rPr>
              <a:t>最新の情報</a:t>
            </a:r>
            <a:r>
              <a:rPr lang="ja-JP" altLang="en-US" sz="800" dirty="0">
                <a:solidFill>
                  <a:schemeClr val="tx1"/>
                </a:solidFill>
                <a:latin typeface="メイリオ" panose="020B0604030504040204" pitchFamily="50" charset="-128"/>
                <a:ea typeface="メイリオ" panose="020B0604030504040204" pitchFamily="50" charset="-128"/>
              </a:rPr>
              <a:t>に更新する</a:t>
            </a:r>
          </a:p>
        </p:txBody>
      </p:sp>
      <p:grpSp>
        <p:nvGrpSpPr>
          <p:cNvPr id="128" name="グループ化 127"/>
          <p:cNvGrpSpPr/>
          <p:nvPr/>
        </p:nvGrpSpPr>
        <p:grpSpPr>
          <a:xfrm>
            <a:off x="807422" y="5311286"/>
            <a:ext cx="412578" cy="247934"/>
            <a:chOff x="5099294" y="1691064"/>
            <a:chExt cx="730828" cy="439183"/>
          </a:xfrm>
        </p:grpSpPr>
        <p:pic>
          <p:nvPicPr>
            <p:cNvPr id="129" name="Picture 2" descr="花見川スイミングクラブ　043-258-0011"/>
            <p:cNvPicPr>
              <a:picLocks noChangeAspect="1" noChangeArrowheads="1"/>
            </p:cNvPicPr>
            <p:nvPr/>
          </p:nvPicPr>
          <p:blipFill rotWithShape="1">
            <a:blip r:embed="rId5">
              <a:extLst>
                <a:ext uri="{28A0092B-C50C-407E-A947-70E740481C1C}">
                  <a14:useLocalDpi xmlns:a14="http://schemas.microsoft.com/office/drawing/2010/main" val="0"/>
                </a:ext>
              </a:extLst>
            </a:blip>
            <a:srcRect t="22342" r="76400" b="37564"/>
            <a:stretch/>
          </p:blipFill>
          <p:spPr bwMode="auto">
            <a:xfrm>
              <a:off x="5099294" y="1691064"/>
              <a:ext cx="726065" cy="439183"/>
            </a:xfrm>
            <a:prstGeom prst="rect">
              <a:avLst/>
            </a:prstGeom>
            <a:noFill/>
            <a:extLst>
              <a:ext uri="{909E8E84-426E-40DD-AFC4-6F175D3DCCD1}">
                <a14:hiddenFill xmlns:a14="http://schemas.microsoft.com/office/drawing/2010/main">
                  <a:solidFill>
                    <a:srgbClr val="FFFFFF"/>
                  </a:solidFill>
                </a14:hiddenFill>
              </a:ext>
            </a:extLst>
          </p:spPr>
        </p:pic>
        <p:sp>
          <p:nvSpPr>
            <p:cNvPr id="130" name="正方形/長方形 129"/>
            <p:cNvSpPr/>
            <p:nvPr/>
          </p:nvSpPr>
          <p:spPr>
            <a:xfrm>
              <a:off x="5784403" y="1843088"/>
              <a:ext cx="45719" cy="176081"/>
            </a:xfrm>
            <a:prstGeom prst="rect">
              <a:avLst/>
            </a:prstGeom>
            <a:solidFill>
              <a:schemeClr val="bg1"/>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31" name="角丸四角形 130"/>
          <p:cNvSpPr/>
          <p:nvPr/>
        </p:nvSpPr>
        <p:spPr>
          <a:xfrm>
            <a:off x="427586" y="2488382"/>
            <a:ext cx="2281487" cy="205898"/>
          </a:xfrm>
          <a:prstGeom prst="roundRect">
            <a:avLst/>
          </a:prstGeom>
          <a:solidFill>
            <a:srgbClr val="FFFF00"/>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36000" rIns="91440" bIns="0" numCol="1" spcCol="0" rtlCol="0" fromWordArt="0" anchor="ctr" anchorCtr="0" forceAA="0" compatLnSpc="1">
            <a:prstTxWarp prst="textNoShape">
              <a:avLst/>
            </a:prstTxWarp>
            <a:noAutofit/>
          </a:bodyPr>
          <a:lstStyle/>
          <a:p>
            <a:r>
              <a:rPr kumimoji="1" lang="ja-JP" altLang="en-US" sz="1000" dirty="0" smtClean="0">
                <a:solidFill>
                  <a:srgbClr val="FF0000"/>
                </a:solidFill>
                <a:latin typeface="メイリオ" panose="020B0604030504040204" pitchFamily="50" charset="-128"/>
                <a:ea typeface="メイリオ" panose="020B0604030504040204" pitchFamily="50" charset="-128"/>
              </a:rPr>
              <a:t>があります！</a:t>
            </a:r>
            <a:endParaRPr kumimoji="1" lang="ja-JP" altLang="en-US" sz="1000" dirty="0">
              <a:solidFill>
                <a:srgbClr val="FF0000"/>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767533" y="1554024"/>
            <a:ext cx="1152672" cy="4004500"/>
          </a:xfrm>
          <a:prstGeom prst="rect">
            <a:avLst/>
          </a:prstGeom>
          <a:solidFill>
            <a:schemeClr val="tx2">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endParaRPr lang="en-US" altLang="ja-JP" sz="1100" b="1" dirty="0" smtClean="0">
              <a:latin typeface="メイリオ" panose="020B0604030504040204" pitchFamily="50" charset="-128"/>
              <a:ea typeface="メイリオ" panose="020B0604030504040204" pitchFamily="50" charset="-128"/>
            </a:endParaRPr>
          </a:p>
        </p:txBody>
      </p:sp>
      <p:sp>
        <p:nvSpPr>
          <p:cNvPr id="21" name="正方形/長方形 20"/>
          <p:cNvSpPr/>
          <p:nvPr/>
        </p:nvSpPr>
        <p:spPr>
          <a:xfrm>
            <a:off x="2736822" y="1540640"/>
            <a:ext cx="1218920" cy="2554545"/>
          </a:xfrm>
          <a:prstGeom prst="rect">
            <a:avLst/>
          </a:prstGeom>
        </p:spPr>
        <p:txBody>
          <a:bodyPr wrap="square">
            <a:spAutoFit/>
          </a:bodyPr>
          <a:lstStyle/>
          <a:p>
            <a:pPr>
              <a:lnSpc>
                <a:spcPct val="200000"/>
              </a:lnSpc>
            </a:pPr>
            <a:r>
              <a:rPr lang="en-US" altLang="ja-JP" sz="800" b="1" dirty="0" smtClean="0">
                <a:solidFill>
                  <a:schemeClr val="bg1"/>
                </a:solidFill>
                <a:latin typeface="メイリオ" panose="020B0604030504040204" pitchFamily="50" charset="-128"/>
                <a:ea typeface="メイリオ" panose="020B0604030504040204" pitchFamily="50" charset="-128"/>
              </a:rPr>
              <a:t>× </a:t>
            </a:r>
            <a:r>
              <a:rPr lang="ja-JP" altLang="en-US" sz="800" b="1" dirty="0" smtClean="0">
                <a:solidFill>
                  <a:schemeClr val="bg1"/>
                </a:solidFill>
                <a:latin typeface="メイリオ" panose="020B0604030504040204" pitchFamily="50" charset="-128"/>
                <a:ea typeface="メイリオ" panose="020B0604030504040204" pitchFamily="50" charset="-128"/>
              </a:rPr>
              <a:t>メニューを閉じる</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r>
              <a:rPr lang="ja-JP" altLang="en-US" sz="800" b="1" dirty="0" smtClean="0">
                <a:solidFill>
                  <a:schemeClr val="bg1"/>
                </a:solidFill>
                <a:latin typeface="メイリオ" panose="020B0604030504040204" pitchFamily="50" charset="-128"/>
                <a:ea typeface="メイリオ" panose="020B0604030504040204" pitchFamily="50" charset="-128"/>
              </a:rPr>
              <a:t>マイページ</a:t>
            </a:r>
            <a:r>
              <a:rPr lang="en-US" altLang="ja-JP" sz="800" b="1" dirty="0" smtClean="0">
                <a:solidFill>
                  <a:schemeClr val="bg1"/>
                </a:solidFill>
                <a:latin typeface="メイリオ" panose="020B0604030504040204" pitchFamily="50" charset="-128"/>
                <a:ea typeface="メイリオ" panose="020B0604030504040204" pitchFamily="50" charset="-128"/>
              </a:rPr>
              <a:t>TOP</a:t>
            </a:r>
          </a:p>
          <a:p>
            <a:pPr>
              <a:lnSpc>
                <a:spcPct val="200000"/>
              </a:lnSpc>
            </a:pPr>
            <a:r>
              <a:rPr lang="ja-JP" altLang="en-US" sz="800" b="1" dirty="0" smtClean="0">
                <a:solidFill>
                  <a:schemeClr val="bg1"/>
                </a:solidFill>
                <a:latin typeface="メイリオ" panose="020B0604030504040204" pitchFamily="50" charset="-128"/>
                <a:ea typeface="メイリオ" panose="020B0604030504040204" pitchFamily="50" charset="-128"/>
              </a:rPr>
              <a:t>欠席・振替申請</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r>
              <a:rPr lang="ja-JP" altLang="en-US" sz="800" b="1" dirty="0" smtClean="0">
                <a:solidFill>
                  <a:schemeClr val="bg1"/>
                </a:solidFill>
                <a:latin typeface="メイリオ" panose="020B0604030504040204" pitchFamily="50" charset="-128"/>
                <a:ea typeface="メイリオ" panose="020B0604030504040204" pitchFamily="50" charset="-128"/>
              </a:rPr>
              <a:t>出席記録</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r>
              <a:rPr lang="ja-JP" altLang="en-US" sz="800" b="1" dirty="0" smtClean="0">
                <a:solidFill>
                  <a:schemeClr val="bg1"/>
                </a:solidFill>
                <a:latin typeface="メイリオ" panose="020B0604030504040204" pitchFamily="50" charset="-128"/>
                <a:ea typeface="メイリオ" panose="020B0604030504040204" pitchFamily="50" charset="-128"/>
              </a:rPr>
              <a:t>バス乗降連絡</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r>
              <a:rPr lang="ja-JP" altLang="en-US" sz="800" b="1" dirty="0">
                <a:solidFill>
                  <a:schemeClr val="bg1"/>
                </a:solidFill>
                <a:latin typeface="メイリオ" panose="020B0604030504040204" pitchFamily="50" charset="-128"/>
                <a:ea typeface="メイリオ" panose="020B0604030504040204" pitchFamily="50" charset="-128"/>
              </a:rPr>
              <a:t>指導状況・泳力</a:t>
            </a:r>
            <a:r>
              <a:rPr lang="ja-JP" altLang="en-US" sz="800" b="1" dirty="0" smtClean="0">
                <a:solidFill>
                  <a:schemeClr val="bg1"/>
                </a:solidFill>
                <a:latin typeface="メイリオ" panose="020B0604030504040204" pitchFamily="50" charset="-128"/>
                <a:ea typeface="メイリオ" panose="020B0604030504040204" pitchFamily="50" charset="-128"/>
              </a:rPr>
              <a:t>認定書</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r>
              <a:rPr lang="ja-JP" altLang="en-US" sz="800" b="1" dirty="0">
                <a:solidFill>
                  <a:schemeClr val="bg1"/>
                </a:solidFill>
                <a:latin typeface="メイリオ" panose="020B0604030504040204" pitchFamily="50" charset="-128"/>
                <a:ea typeface="メイリオ" panose="020B0604030504040204" pitchFamily="50" charset="-128"/>
              </a:rPr>
              <a:t>各種</a:t>
            </a:r>
            <a:r>
              <a:rPr lang="ja-JP" altLang="en-US" sz="800" b="1" dirty="0" smtClean="0">
                <a:solidFill>
                  <a:schemeClr val="bg1"/>
                </a:solidFill>
                <a:latin typeface="メイリオ" panose="020B0604030504040204" pitchFamily="50" charset="-128"/>
                <a:ea typeface="メイリオ" panose="020B0604030504040204" pitchFamily="50" charset="-128"/>
              </a:rPr>
              <a:t>変更申請</a:t>
            </a:r>
            <a:endParaRPr lang="en-US" altLang="ja-JP" sz="800" b="1" dirty="0" smtClean="0">
              <a:solidFill>
                <a:schemeClr val="bg1"/>
              </a:solidFill>
              <a:latin typeface="メイリオ" panose="020B0604030504040204" pitchFamily="50" charset="-128"/>
              <a:ea typeface="メイリオ" panose="020B0604030504040204" pitchFamily="50" charset="-128"/>
            </a:endParaRPr>
          </a:p>
          <a:p>
            <a:pPr>
              <a:lnSpc>
                <a:spcPct val="200000"/>
              </a:lnSpc>
            </a:pPr>
            <a:endParaRPr lang="en-US" altLang="ja-JP" sz="800" b="1" dirty="0">
              <a:solidFill>
                <a:schemeClr val="bg1"/>
              </a:solidFill>
              <a:latin typeface="メイリオ" panose="020B0604030504040204" pitchFamily="50" charset="-128"/>
              <a:ea typeface="メイリオ" panose="020B0604030504040204" pitchFamily="50" charset="-128"/>
            </a:endParaRPr>
          </a:p>
          <a:p>
            <a:pPr algn="r">
              <a:lnSpc>
                <a:spcPct val="200000"/>
              </a:lnSpc>
            </a:pPr>
            <a:r>
              <a:rPr lang="ja-JP" altLang="en-US" sz="800" b="1" dirty="0" smtClean="0">
                <a:solidFill>
                  <a:schemeClr val="bg1"/>
                </a:solidFill>
                <a:latin typeface="メイリオ" panose="020B0604030504040204" pitchFamily="50" charset="-128"/>
                <a:ea typeface="メイリオ" panose="020B0604030504040204" pitchFamily="50" charset="-128"/>
              </a:rPr>
              <a:t>ログアウト</a:t>
            </a:r>
            <a:endParaRPr lang="ja-JP" altLang="en-US" sz="800" b="1" dirty="0">
              <a:solidFill>
                <a:schemeClr val="bg1"/>
              </a:solidFill>
              <a:latin typeface="メイリオ" panose="020B0604030504040204" pitchFamily="50" charset="-128"/>
              <a:ea typeface="メイリオ" panose="020B0604030504040204" pitchFamily="50" charset="-128"/>
            </a:endParaRPr>
          </a:p>
        </p:txBody>
      </p:sp>
      <p:cxnSp>
        <p:nvCxnSpPr>
          <p:cNvPr id="133" name="直線コネクタ 132"/>
          <p:cNvCxnSpPr/>
          <p:nvPr/>
        </p:nvCxnSpPr>
        <p:spPr>
          <a:xfrm>
            <a:off x="2848470" y="1960814"/>
            <a:ext cx="1008475" cy="1416"/>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直線コネクタ 133"/>
          <p:cNvCxnSpPr/>
          <p:nvPr/>
        </p:nvCxnSpPr>
        <p:spPr>
          <a:xfrm>
            <a:off x="2839631" y="3689482"/>
            <a:ext cx="1008475" cy="1416"/>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5" name="下矢印 134"/>
          <p:cNvSpPr/>
          <p:nvPr/>
        </p:nvSpPr>
        <p:spPr>
          <a:xfrm rot="5400000">
            <a:off x="3339540" y="4089264"/>
            <a:ext cx="437027" cy="1379600"/>
          </a:xfrm>
          <a:prstGeom prst="downArrow">
            <a:avLst/>
          </a:prstGeom>
          <a:solidFill>
            <a:srgbClr val="FF0000"/>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テキスト ボックス 23"/>
          <p:cNvSpPr txBox="1"/>
          <p:nvPr/>
        </p:nvSpPr>
        <p:spPr>
          <a:xfrm>
            <a:off x="3004168" y="4668556"/>
            <a:ext cx="1210588" cy="246221"/>
          </a:xfrm>
          <a:prstGeom prst="rect">
            <a:avLst/>
          </a:prstGeom>
          <a:noFill/>
        </p:spPr>
        <p:txBody>
          <a:bodyPr wrap="none" rtlCol="0">
            <a:spAutoFit/>
          </a:bodyPr>
          <a:lstStyle/>
          <a:p>
            <a:r>
              <a:rPr kumimoji="1" lang="ja-JP" altLang="en-US" sz="1000" dirty="0" smtClean="0">
                <a:solidFill>
                  <a:schemeClr val="bg1"/>
                </a:solidFill>
                <a:latin typeface="メイリオ" panose="020B0604030504040204" pitchFamily="50" charset="-128"/>
                <a:ea typeface="メイリオ" panose="020B0604030504040204" pitchFamily="50" charset="-128"/>
              </a:rPr>
              <a:t>スライドメニュー</a:t>
            </a:r>
            <a:endParaRPr kumimoji="1" lang="ja-JP" altLang="en-US" sz="1000" dirty="0">
              <a:solidFill>
                <a:schemeClr val="bg1"/>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419702" y="4230583"/>
            <a:ext cx="2216156" cy="243079"/>
          </a:xfrm>
          <a:prstGeom prst="rect">
            <a:avLst/>
          </a:prstGeom>
          <a:noFill/>
          <a:ln>
            <a:solidFill>
              <a:schemeClr val="tx2"/>
            </a:solidFill>
          </a:ln>
        </p:spPr>
        <p:txBody>
          <a:bodyPr wrap="square" lIns="0" tIns="36000" rIns="0" bIns="0" rtlCol="0" anchor="ctr">
            <a:noAutofit/>
          </a:bodyPr>
          <a:lstStyle/>
          <a:p>
            <a:r>
              <a:rPr lang="ja-JP" altLang="en-US" sz="800" b="1" dirty="0" smtClean="0">
                <a:latin typeface="メイリオ" panose="020B0604030504040204" pitchFamily="50" charset="-128"/>
                <a:ea typeface="メイリオ" panose="020B0604030504040204" pitchFamily="50" charset="-128"/>
              </a:rPr>
              <a:t>ヘルプ</a:t>
            </a:r>
            <a:r>
              <a:rPr kumimoji="1" lang="ja-JP" altLang="en-US" sz="800" b="1" dirty="0" smtClean="0">
                <a:latin typeface="メイリオ" panose="020B0604030504040204" pitchFamily="50" charset="-128"/>
                <a:ea typeface="メイリオ" panose="020B0604030504040204" pitchFamily="50" charset="-128"/>
              </a:rPr>
              <a:t>・お困りのときは</a:t>
            </a:r>
            <a:endParaRPr kumimoji="1" lang="ja-JP" altLang="en-US" sz="800" b="1" dirty="0">
              <a:latin typeface="メイリオ" panose="020B0604030504040204" pitchFamily="50" charset="-128"/>
              <a:ea typeface="メイリオ" panose="020B0604030504040204" pitchFamily="50" charset="-128"/>
            </a:endParaRPr>
          </a:p>
        </p:txBody>
      </p:sp>
      <p:sp>
        <p:nvSpPr>
          <p:cNvPr id="99" name="正方形/長方形 98"/>
          <p:cNvSpPr/>
          <p:nvPr/>
        </p:nvSpPr>
        <p:spPr>
          <a:xfrm>
            <a:off x="331021" y="2153786"/>
            <a:ext cx="2505732" cy="369332"/>
          </a:xfrm>
          <a:prstGeom prst="rect">
            <a:avLst/>
          </a:prstGeom>
        </p:spPr>
        <p:txBody>
          <a:bodyPr wrap="square">
            <a:spAutoFit/>
          </a:bodyPr>
          <a:lstStyle/>
          <a:p>
            <a:r>
              <a:rPr lang="ja-JP" altLang="en-US" sz="900" dirty="0" smtClean="0">
                <a:latin typeface="メイリオ" pitchFamily="50" charset="-128"/>
                <a:ea typeface="メイリオ" pitchFamily="50" charset="-128"/>
                <a:cs typeface="メイリオ" pitchFamily="50" charset="-128"/>
              </a:rPr>
              <a:t>バスの到着に遅れが生じております。</a:t>
            </a:r>
            <a:endParaRPr lang="en-US" altLang="ja-JP" sz="900" dirty="0" smtClean="0">
              <a:latin typeface="メイリオ" pitchFamily="50" charset="-128"/>
              <a:ea typeface="メイリオ" pitchFamily="50" charset="-128"/>
              <a:cs typeface="メイリオ" pitchFamily="50" charset="-128"/>
            </a:endParaRPr>
          </a:p>
          <a:p>
            <a:r>
              <a:rPr lang="ja-JP" altLang="en-US" sz="900" dirty="0" smtClean="0">
                <a:latin typeface="メイリオ" pitchFamily="50" charset="-128"/>
                <a:ea typeface="メイリオ" pitchFamily="50" charset="-128"/>
                <a:cs typeface="メイリオ" pitchFamily="50" charset="-128"/>
              </a:rPr>
              <a:t>お願いいたします。</a:t>
            </a:r>
            <a:endParaRPr lang="ja-JP" altLang="en-US" sz="900" dirty="0">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427585" y="3490466"/>
            <a:ext cx="472617"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itchFamily="50" charset="-128"/>
                <a:ea typeface="メイリオ" pitchFamily="50" charset="-128"/>
                <a:cs typeface="メイリオ" pitchFamily="50" charset="-128"/>
              </a:rPr>
              <a:t>泳力認定証</a:t>
            </a:r>
            <a:endParaRPr lang="ja-JP" altLang="en-US" sz="700" b="1"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1084538" y="3489815"/>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a:latin typeface="メイリオ" pitchFamily="50" charset="-128"/>
                <a:ea typeface="メイリオ" pitchFamily="50" charset="-128"/>
                <a:cs typeface="メイリオ" pitchFamily="50" charset="-128"/>
              </a:rPr>
              <a:t>各種変更申請</a:t>
            </a:r>
          </a:p>
        </p:txBody>
      </p:sp>
      <p:sp>
        <p:nvSpPr>
          <p:cNvPr id="46" name="テキスト ボックス 45"/>
          <p:cNvSpPr txBox="1"/>
          <p:nvPr/>
        </p:nvSpPr>
        <p:spPr>
          <a:xfrm>
            <a:off x="1664785" y="2730666"/>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kumimoji="1" lang="ja-JP" altLang="en-US" sz="700" b="1" dirty="0" smtClean="0">
                <a:latin typeface="メイリオ" panose="020B0604030504040204" pitchFamily="50" charset="-128"/>
                <a:ea typeface="メイリオ" panose="020B0604030504040204" pitchFamily="50" charset="-128"/>
              </a:rPr>
              <a:t>バス乗降連絡</a:t>
            </a:r>
            <a:endParaRPr kumimoji="1" lang="ja-JP" altLang="en-US" sz="700" b="1" dirty="0">
              <a:latin typeface="メイリオ" panose="020B0604030504040204" pitchFamily="50" charset="-128"/>
              <a:ea typeface="メイリオ" panose="020B0604030504040204" pitchFamily="50" charset="-128"/>
            </a:endParaRPr>
          </a:p>
        </p:txBody>
      </p:sp>
      <p:sp>
        <p:nvSpPr>
          <p:cNvPr id="47" name="テキスト ボックス 46"/>
          <p:cNvSpPr txBox="1"/>
          <p:nvPr/>
        </p:nvSpPr>
        <p:spPr>
          <a:xfrm>
            <a:off x="511637" y="2730667"/>
            <a:ext cx="955988" cy="682682"/>
          </a:xfrm>
          <a:prstGeom prst="rect">
            <a:avLst/>
          </a:prstGeom>
          <a:noFill/>
          <a:ln>
            <a:solidFill>
              <a:schemeClr val="tx2"/>
            </a:solidFill>
          </a:ln>
        </p:spPr>
        <p:txBody>
          <a:bodyPr wrap="square" lIns="0" tIns="36000" rIns="0" bIns="0" rtlCol="0">
            <a:spAutoFit/>
          </a:bodyPr>
          <a:lstStyle/>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endParaRPr lang="en-US" altLang="ja-JP" sz="700" b="1" dirty="0">
              <a:latin typeface="メイリオ" panose="020B0604030504040204" pitchFamily="50" charset="-128"/>
              <a:ea typeface="メイリオ" panose="020B0604030504040204" pitchFamily="50" charset="-128"/>
            </a:endParaRPr>
          </a:p>
          <a:p>
            <a:pPr algn="ctr"/>
            <a:endParaRPr lang="en-US" altLang="ja-JP" sz="700" b="1" dirty="0" smtClean="0">
              <a:latin typeface="メイリオ" panose="020B0604030504040204" pitchFamily="50" charset="-128"/>
              <a:ea typeface="メイリオ" panose="020B0604030504040204" pitchFamily="50" charset="-128"/>
            </a:endParaRPr>
          </a:p>
          <a:p>
            <a:pPr algn="ctr"/>
            <a:r>
              <a:rPr lang="ja-JP" altLang="en-US" sz="700" b="1" dirty="0" smtClean="0">
                <a:latin typeface="メイリオ" panose="020B0604030504040204" pitchFamily="50" charset="-128"/>
                <a:ea typeface="メイリオ" panose="020B0604030504040204" pitchFamily="50" charset="-128"/>
              </a:rPr>
              <a:t>出席記録</a:t>
            </a:r>
            <a:endParaRPr lang="en-US" altLang="ja-JP" sz="700" b="1" dirty="0" smtClean="0">
              <a:latin typeface="メイリオ" panose="020B0604030504040204" pitchFamily="50" charset="-128"/>
              <a:ea typeface="メイリオ" panose="020B0604030504040204" pitchFamily="50" charset="-128"/>
            </a:endParaRPr>
          </a:p>
        </p:txBody>
      </p:sp>
      <p:pic>
        <p:nvPicPr>
          <p:cNvPr id="48" name="Picture 8" descr="「顔　アイコン」の画像検索結果"/>
          <p:cNvPicPr>
            <a:picLocks noChangeAspect="1" noChangeArrowheads="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l="50000" b="9172"/>
          <a:stretch/>
        </p:blipFill>
        <p:spPr bwMode="auto">
          <a:xfrm>
            <a:off x="438227" y="3603284"/>
            <a:ext cx="177636" cy="32268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関連画像"/>
          <p:cNvPicPr>
            <a:picLocks noChangeAspect="1" noChangeArrowheads="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351467" y="3587518"/>
            <a:ext cx="384131" cy="38413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 descr="「マイクロバス　アイコン」の画像検索結果"/>
          <p:cNvPicPr>
            <a:picLocks noChangeAspect="1" noChangeArrowheads="1"/>
          </p:cNvPicPr>
          <p:nvPr/>
        </p:nvPicPr>
        <p:blipFill rotWithShape="1">
          <a:blip r:embed="rId9">
            <a:duotone>
              <a:schemeClr val="accent1">
                <a:shade val="45000"/>
                <a:satMod val="135000"/>
              </a:schemeClr>
              <a:prstClr val="white"/>
            </a:duotone>
            <a:extLst>
              <a:ext uri="{28A0092B-C50C-407E-A947-70E740481C1C}">
                <a14:useLocalDpi xmlns:a14="http://schemas.microsoft.com/office/drawing/2010/main" val="0"/>
              </a:ext>
            </a:extLst>
          </a:blip>
          <a:srcRect t="14816" b="16810"/>
          <a:stretch/>
        </p:blipFill>
        <p:spPr bwMode="auto">
          <a:xfrm>
            <a:off x="1882107" y="2840924"/>
            <a:ext cx="514169" cy="35156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4" descr="「水泳　アイコン」の画像検索結果"/>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0363" y="2824614"/>
            <a:ext cx="418054" cy="4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960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3"/>
        </a:lnRef>
        <a:fillRef idx="3">
          <a:schemeClr val="accent3"/>
        </a:fillRef>
        <a:effectRef idx="2">
          <a:schemeClr val="accent3"/>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a:latin typeface="メイリオ" panose="020B0604030504040204" pitchFamily="50" charset="-128"/>
            <a:ea typeface="メイリオ" panose="020B0604030504040204" pitchFamily="50" charset="-128"/>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18813</TotalTime>
  <Words>9175</Words>
  <Application>Microsoft Office PowerPoint</Application>
  <PresentationFormat>画面に合わせる (4:3)</PresentationFormat>
  <Paragraphs>3498</Paragraphs>
  <Slides>41</Slides>
  <Notes>41</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Yamamoto Hiroshi</dc:creator>
  <cp:lastModifiedBy>husui</cp:lastModifiedBy>
  <cp:revision>1420</cp:revision>
  <cp:lastPrinted>2017-05-22T08:15:02Z</cp:lastPrinted>
  <dcterms:created xsi:type="dcterms:W3CDTF">2017-01-06T12:40:20Z</dcterms:created>
  <dcterms:modified xsi:type="dcterms:W3CDTF">2017-12-21T10:06:08Z</dcterms:modified>
</cp:coreProperties>
</file>