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10287000" cx="18288000"/>
  <p:notesSz cx="6858000" cy="9144000"/>
  <p:embeddedFontLst>
    <p:embeddedFont>
      <p:font typeface="Play"/>
      <p:regular r:id="rId38"/>
      <p:bold r:id="rId39"/>
    </p:embeddedFont>
    <p:embeddedFont>
      <p:font typeface="Roboto"/>
      <p:bold r:id="rId40"/>
      <p:boldItalic r:id="rId41"/>
    </p:embeddedFont>
    <p:embeddedFont>
      <p:font typeface="Cabin"/>
      <p:regular r:id="rId42"/>
      <p:bold r:id="rId43"/>
      <p:italic r:id="rId44"/>
      <p:boldItalic r:id="rId45"/>
    </p:embeddedFont>
    <p:embeddedFont>
      <p:font typeface="Cabin Medium"/>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50" roundtripDataSignature="AMtx7mgkL2MsY3LQiJrjmCMVgb2pB1Ab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F768DB-E71E-4738-AB3C-A8ADA2AEDC73}">
  <a:tblStyle styleId="{9AF768DB-E71E-4738-AB3C-A8ADA2AEDC7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Cabin-regular.fntdata"/><Relationship Id="rId41" Type="http://schemas.openxmlformats.org/officeDocument/2006/relationships/font" Target="fonts/Roboto-boldItalic.fntdata"/><Relationship Id="rId44" Type="http://schemas.openxmlformats.org/officeDocument/2006/relationships/font" Target="fonts/Cabin-italic.fntdata"/><Relationship Id="rId43" Type="http://schemas.openxmlformats.org/officeDocument/2006/relationships/font" Target="fonts/Cabin-bold.fntdata"/><Relationship Id="rId46" Type="http://schemas.openxmlformats.org/officeDocument/2006/relationships/font" Target="fonts/CabinMedium-regular.fntdata"/><Relationship Id="rId45" Type="http://schemas.openxmlformats.org/officeDocument/2006/relationships/font" Target="fonts/Cabin-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CabinMedium-italic.fntdata"/><Relationship Id="rId47" Type="http://schemas.openxmlformats.org/officeDocument/2006/relationships/font" Target="fonts/CabinMedium-bold.fntdata"/><Relationship Id="rId49" Type="http://schemas.openxmlformats.org/officeDocument/2006/relationships/font" Target="fonts/CabinMedium-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Play-bold.fntdata"/><Relationship Id="rId38" Type="http://schemas.openxmlformats.org/officeDocument/2006/relationships/font" Target="fonts/Play-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4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1"/>
          <p:cNvSpPr/>
          <p:nvPr>
            <p:ph idx="2" type="pic"/>
          </p:nvPr>
        </p:nvSpPr>
        <p:spPr>
          <a:xfrm>
            <a:off x="1792288" y="612775"/>
            <a:ext cx="5486400" cy="4114800"/>
          </a:xfrm>
          <a:prstGeom prst="rect">
            <a:avLst/>
          </a:prstGeom>
          <a:noFill/>
          <a:ln>
            <a:noFill/>
          </a:ln>
        </p:spPr>
      </p:sp>
      <p:sp>
        <p:nvSpPr>
          <p:cNvPr id="64" name="Google Shape;64;p4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2.png"/><Relationship Id="rId5" Type="http://schemas.openxmlformats.org/officeDocument/2006/relationships/image" Target="../media/image4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1.png"/><Relationship Id="rId5"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7.png"/><Relationship Id="rId5" Type="http://schemas.openxmlformats.org/officeDocument/2006/relationships/image" Target="../media/image40.png"/><Relationship Id="rId6"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8.png"/><Relationship Id="rId5" Type="http://schemas.openxmlformats.org/officeDocument/2006/relationships/image" Target="../media/image26.png"/><Relationship Id="rId6" Type="http://schemas.openxmlformats.org/officeDocument/2006/relationships/hyperlink" Target="https://github.com/google-research/bert/blob/master/multilingual.md" TargetMode="External"/><Relationship Id="rId7" Type="http://schemas.openxmlformats.org/officeDocument/2006/relationships/hyperlink" Target="https://github.com/google-research/bert/blob/master/multilingual.m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0" Type="http://schemas.openxmlformats.org/officeDocument/2006/relationships/image" Target="../media/image37.png"/><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26.png"/><Relationship Id="rId9" Type="http://schemas.openxmlformats.org/officeDocument/2006/relationships/image" Target="../media/image41.png"/><Relationship Id="rId5" Type="http://schemas.openxmlformats.org/officeDocument/2006/relationships/image" Target="../media/image33.png"/><Relationship Id="rId6" Type="http://schemas.openxmlformats.org/officeDocument/2006/relationships/image" Target="../media/image38.png"/><Relationship Id="rId7" Type="http://schemas.openxmlformats.org/officeDocument/2006/relationships/image" Target="../media/image28.png"/><Relationship Id="rId8"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11" Type="http://schemas.openxmlformats.org/officeDocument/2006/relationships/image" Target="../media/image20.png"/><Relationship Id="rId10" Type="http://schemas.openxmlformats.org/officeDocument/2006/relationships/image" Target="../media/image8.png"/><Relationship Id="rId13" Type="http://schemas.openxmlformats.org/officeDocument/2006/relationships/image" Target="../media/image13.png"/><Relationship Id="rId12"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1.png"/><Relationship Id="rId9" Type="http://schemas.openxmlformats.org/officeDocument/2006/relationships/image" Target="../media/image10.png"/><Relationship Id="rId14" Type="http://schemas.openxmlformats.org/officeDocument/2006/relationships/image" Target="../media/image17.png"/><Relationship Id="rId5" Type="http://schemas.openxmlformats.org/officeDocument/2006/relationships/image" Target="../media/image7.png"/><Relationship Id="rId6" Type="http://schemas.openxmlformats.org/officeDocument/2006/relationships/image" Target="../media/image19.png"/><Relationship Id="rId7" Type="http://schemas.openxmlformats.org/officeDocument/2006/relationships/image" Target="../media/image21.png"/><Relationship Id="rId8" Type="http://schemas.openxmlformats.org/officeDocument/2006/relationships/image" Target="../media/image18.png"/></Relationships>
</file>

<file path=ppt/slides/_rels/slide5.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1.png"/><Relationship Id="rId9" Type="http://schemas.openxmlformats.org/officeDocument/2006/relationships/image" Target="../media/image13.png"/><Relationship Id="rId5" Type="http://schemas.openxmlformats.org/officeDocument/2006/relationships/image" Target="../media/image18.png"/><Relationship Id="rId6" Type="http://schemas.openxmlformats.org/officeDocument/2006/relationships/image" Target="../media/image10.png"/><Relationship Id="rId7" Type="http://schemas.openxmlformats.org/officeDocument/2006/relationships/image" Target="../media/image8.png"/><Relationship Id="rId8" Type="http://schemas.openxmlformats.org/officeDocument/2006/relationships/image" Target="../media/image20.png"/></Relationships>
</file>

<file path=ppt/slides/_rels/slide6.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1.png"/><Relationship Id="rId9" Type="http://schemas.openxmlformats.org/officeDocument/2006/relationships/image" Target="../media/image13.png"/><Relationship Id="rId5" Type="http://schemas.openxmlformats.org/officeDocument/2006/relationships/image" Target="../media/image18.png"/><Relationship Id="rId6" Type="http://schemas.openxmlformats.org/officeDocument/2006/relationships/image" Target="../media/image10.png"/><Relationship Id="rId7" Type="http://schemas.openxmlformats.org/officeDocument/2006/relationships/image" Target="../media/image8.png"/><Relationship Id="rId8" Type="http://schemas.openxmlformats.org/officeDocument/2006/relationships/image" Target="../media/image20.png"/></Relationships>
</file>

<file path=ppt/slides/_rels/slide7.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1.png"/><Relationship Id="rId9" Type="http://schemas.openxmlformats.org/officeDocument/2006/relationships/image" Target="../media/image13.png"/><Relationship Id="rId5" Type="http://schemas.openxmlformats.org/officeDocument/2006/relationships/image" Target="../media/image18.png"/><Relationship Id="rId6" Type="http://schemas.openxmlformats.org/officeDocument/2006/relationships/image" Target="../media/image10.png"/><Relationship Id="rId7" Type="http://schemas.openxmlformats.org/officeDocument/2006/relationships/image" Target="../media/image8.png"/><Relationship Id="rId8"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BF5"/>
        </a:solidFill>
      </p:bgPr>
    </p:bg>
    <p:spTree>
      <p:nvGrpSpPr>
        <p:cNvPr id="83" name="Shape 83"/>
        <p:cNvGrpSpPr/>
        <p:nvPr/>
      </p:nvGrpSpPr>
      <p:grpSpPr>
        <a:xfrm>
          <a:off x="0" y="0"/>
          <a:ext cx="0" cy="0"/>
          <a:chOff x="0" y="0"/>
          <a:chExt cx="0" cy="0"/>
        </a:xfrm>
      </p:grpSpPr>
      <p:cxnSp>
        <p:nvCxnSpPr>
          <p:cNvPr id="84" name="Google Shape;84;p1"/>
          <p:cNvCxnSpPr/>
          <p:nvPr/>
        </p:nvCxnSpPr>
        <p:spPr>
          <a:xfrm>
            <a:off x="1028701" y="6122257"/>
            <a:ext cx="16230600" cy="4762"/>
          </a:xfrm>
          <a:prstGeom prst="straightConnector1">
            <a:avLst/>
          </a:prstGeom>
          <a:noFill/>
          <a:ln cap="flat" cmpd="sng" w="9525">
            <a:solidFill>
              <a:srgbClr val="000000"/>
            </a:solidFill>
            <a:prstDash val="solid"/>
            <a:round/>
            <a:headEnd len="sm" w="sm" type="none"/>
            <a:tailEnd len="sm" w="sm" type="none"/>
          </a:ln>
        </p:spPr>
      </p:cxnSp>
      <p:sp>
        <p:nvSpPr>
          <p:cNvPr id="85" name="Google Shape;85;p1"/>
          <p:cNvSpPr/>
          <p:nvPr/>
        </p:nvSpPr>
        <p:spPr>
          <a:xfrm>
            <a:off x="6259093" y="0"/>
            <a:ext cx="5769814" cy="1753848"/>
          </a:xfrm>
          <a:custGeom>
            <a:rect b="b" l="l" r="r" t="t"/>
            <a:pathLst>
              <a:path extrusionOk="0" h="1753848" w="5769814">
                <a:moveTo>
                  <a:pt x="0" y="0"/>
                </a:moveTo>
                <a:lnTo>
                  <a:pt x="5769814" y="0"/>
                </a:lnTo>
                <a:lnTo>
                  <a:pt x="5769814" y="1753848"/>
                </a:lnTo>
                <a:lnTo>
                  <a:pt x="0" y="1753848"/>
                </a:lnTo>
                <a:lnTo>
                  <a:pt x="0" y="0"/>
                </a:lnTo>
                <a:close/>
              </a:path>
            </a:pathLst>
          </a:custGeom>
          <a:blipFill rotWithShape="1">
            <a:blip r:embed="rId3">
              <a:alphaModFix/>
            </a:blip>
            <a:stretch>
              <a:fillRect b="-118136" l="0" r="0" t="-110832"/>
            </a:stretch>
          </a:blipFill>
          <a:ln>
            <a:noFill/>
          </a:ln>
        </p:spPr>
      </p:sp>
      <p:sp>
        <p:nvSpPr>
          <p:cNvPr id="86" name="Google Shape;86;p1"/>
          <p:cNvSpPr txBox="1"/>
          <p:nvPr/>
        </p:nvSpPr>
        <p:spPr>
          <a:xfrm>
            <a:off x="777557" y="2418464"/>
            <a:ext cx="16925457" cy="4510911"/>
          </a:xfrm>
          <a:prstGeom prst="rect">
            <a:avLst/>
          </a:prstGeom>
          <a:noFill/>
          <a:ln>
            <a:noFill/>
          </a:ln>
        </p:spPr>
        <p:txBody>
          <a:bodyPr anchorCtr="0" anchor="t" bIns="0" lIns="0" spcFirstLastPara="1" rIns="0" wrap="square" tIns="0">
            <a:spAutoFit/>
          </a:bodyPr>
          <a:lstStyle/>
          <a:p>
            <a:pPr indent="0" lvl="0" marL="0" marR="0" rtl="0" algn="ctr">
              <a:lnSpc>
                <a:spcPct val="119993"/>
              </a:lnSpc>
              <a:spcBef>
                <a:spcPts val="0"/>
              </a:spcBef>
              <a:spcAft>
                <a:spcPts val="0"/>
              </a:spcAft>
              <a:buNone/>
            </a:pPr>
            <a:r>
              <a:rPr b="1" i="0" lang="en-US" sz="9893" u="none" cap="none" strike="noStrike">
                <a:solidFill>
                  <a:srgbClr val="000000"/>
                </a:solidFill>
                <a:latin typeface="Cabin Medium"/>
                <a:ea typeface="Cabin Medium"/>
                <a:cs typeface="Cabin Medium"/>
                <a:sym typeface="Cabin Medium"/>
              </a:rPr>
              <a:t>ViLegalNLI:  A New Vietnamese NLI dataset for Legal Domain</a:t>
            </a:r>
            <a:endParaRPr/>
          </a:p>
          <a:p>
            <a:pPr indent="0" lvl="0" marL="0" marR="0" rtl="0" algn="ctr">
              <a:lnSpc>
                <a:spcPct val="119993"/>
              </a:lnSpc>
              <a:spcBef>
                <a:spcPts val="0"/>
              </a:spcBef>
              <a:spcAft>
                <a:spcPts val="0"/>
              </a:spcAft>
              <a:buNone/>
            </a:pPr>
            <a:r>
              <a:t/>
            </a:r>
            <a:endParaRPr b="1" i="0" sz="9893" u="none" cap="none" strike="noStrike">
              <a:solidFill>
                <a:srgbClr val="000000"/>
              </a:solidFill>
              <a:latin typeface="Cabin Medium"/>
              <a:ea typeface="Cabin Medium"/>
              <a:cs typeface="Cabin Medium"/>
              <a:sym typeface="Cabin Medium"/>
            </a:endParaRPr>
          </a:p>
        </p:txBody>
      </p:sp>
      <p:grpSp>
        <p:nvGrpSpPr>
          <p:cNvPr id="87" name="Google Shape;87;p1"/>
          <p:cNvGrpSpPr/>
          <p:nvPr/>
        </p:nvGrpSpPr>
        <p:grpSpPr>
          <a:xfrm>
            <a:off x="13297280" y="7750499"/>
            <a:ext cx="3962020" cy="2197576"/>
            <a:chOff x="0" y="-66675"/>
            <a:chExt cx="5282693" cy="2930102"/>
          </a:xfrm>
        </p:grpSpPr>
        <p:sp>
          <p:nvSpPr>
            <p:cNvPr id="88" name="Google Shape;88;p1"/>
            <p:cNvSpPr txBox="1"/>
            <p:nvPr/>
          </p:nvSpPr>
          <p:spPr>
            <a:xfrm>
              <a:off x="0" y="764752"/>
              <a:ext cx="5282693" cy="209867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000" u="none" cap="none" strike="noStrike">
                  <a:solidFill>
                    <a:srgbClr val="000000"/>
                  </a:solidFill>
                  <a:latin typeface="Cabin"/>
                  <a:ea typeface="Cabin"/>
                  <a:cs typeface="Cabin"/>
                  <a:sym typeface="Cabin"/>
                </a:rPr>
                <a:t>Nguyễn Phi Long</a:t>
              </a:r>
              <a:endParaRPr/>
            </a:p>
            <a:p>
              <a:pPr indent="0" lvl="0" marL="0" marR="0" rtl="0" algn="l">
                <a:lnSpc>
                  <a:spcPct val="140000"/>
                </a:lnSpc>
                <a:spcBef>
                  <a:spcPts val="0"/>
                </a:spcBef>
                <a:spcAft>
                  <a:spcPts val="0"/>
                </a:spcAft>
                <a:buNone/>
              </a:pPr>
              <a:r>
                <a:rPr b="0" i="0" lang="en-US" sz="3000" u="none" cap="none" strike="noStrike">
                  <a:solidFill>
                    <a:srgbClr val="000000"/>
                  </a:solidFill>
                  <a:latin typeface="Cabin"/>
                  <a:ea typeface="Cabin"/>
                  <a:cs typeface="Cabin"/>
                  <a:sym typeface="Cabin"/>
                </a:rPr>
                <a:t>Dương Thị Hồng Nhung</a:t>
              </a:r>
              <a:endParaRPr/>
            </a:p>
            <a:p>
              <a:pPr indent="0" lvl="0" marL="0" marR="0" rtl="0" algn="l">
                <a:lnSpc>
                  <a:spcPct val="140000"/>
                </a:lnSpc>
                <a:spcBef>
                  <a:spcPts val="0"/>
                </a:spcBef>
                <a:spcAft>
                  <a:spcPts val="0"/>
                </a:spcAft>
                <a:buNone/>
              </a:pPr>
              <a:r>
                <a:rPr b="0" i="0" lang="en-US" sz="3000" u="none" cap="none" strike="noStrike">
                  <a:solidFill>
                    <a:srgbClr val="000000"/>
                  </a:solidFill>
                  <a:latin typeface="Cabin"/>
                  <a:ea typeface="Cabin"/>
                  <a:cs typeface="Cabin"/>
                  <a:sym typeface="Cabin"/>
                </a:rPr>
                <a:t>Hồ Nguyễn Thiên Vũ</a:t>
              </a:r>
              <a:endParaRPr/>
            </a:p>
          </p:txBody>
        </p:sp>
        <p:sp>
          <p:nvSpPr>
            <p:cNvPr id="89" name="Google Shape;89;p1"/>
            <p:cNvSpPr txBox="1"/>
            <p:nvPr/>
          </p:nvSpPr>
          <p:spPr>
            <a:xfrm>
              <a:off x="0" y="-66675"/>
              <a:ext cx="5282693" cy="67627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000" u="none" cap="none" strike="noStrike">
                  <a:solidFill>
                    <a:srgbClr val="000000"/>
                  </a:solidFill>
                  <a:latin typeface="Cabin Medium"/>
                  <a:ea typeface="Cabin Medium"/>
                  <a:cs typeface="Cabin Medium"/>
                  <a:sym typeface="Cabin Medium"/>
                </a:rPr>
                <a:t>Nhóm 5:</a:t>
              </a:r>
              <a:endParaRPr/>
            </a:p>
          </p:txBody>
        </p:sp>
      </p:grpSp>
      <p:sp>
        <p:nvSpPr>
          <p:cNvPr id="90" name="Google Shape;90;p1"/>
          <p:cNvSpPr txBox="1"/>
          <p:nvPr/>
        </p:nvSpPr>
        <p:spPr>
          <a:xfrm>
            <a:off x="567304" y="6251801"/>
            <a:ext cx="6575166" cy="4407879"/>
          </a:xfrm>
          <a:prstGeom prst="rect">
            <a:avLst/>
          </a:prstGeom>
          <a:noFill/>
          <a:ln>
            <a:noFill/>
          </a:ln>
        </p:spPr>
        <p:txBody>
          <a:bodyPr anchorCtr="0" anchor="t" bIns="0" lIns="0" spcFirstLastPara="1" rIns="0" wrap="square" tIns="0">
            <a:spAutoFit/>
          </a:bodyPr>
          <a:lstStyle/>
          <a:p>
            <a:pPr indent="-343978" lvl="1" marL="687956" marR="0" rtl="0" algn="l">
              <a:lnSpc>
                <a:spcPct val="140018"/>
              </a:lnSpc>
              <a:spcBef>
                <a:spcPts val="0"/>
              </a:spcBef>
              <a:spcAft>
                <a:spcPts val="0"/>
              </a:spcAft>
              <a:buClr>
                <a:srgbClr val="000000"/>
              </a:buClr>
              <a:buSzPts val="3186"/>
              <a:buFont typeface="Arial"/>
              <a:buChar char="•"/>
            </a:pPr>
            <a:r>
              <a:rPr b="1" i="0" lang="en-US" sz="3186" u="none" cap="none" strike="noStrike">
                <a:solidFill>
                  <a:srgbClr val="000000"/>
                </a:solidFill>
                <a:latin typeface="Cabin Medium"/>
                <a:ea typeface="Cabin Medium"/>
                <a:cs typeface="Cabin Medium"/>
                <a:sym typeface="Cabin Medium"/>
              </a:rPr>
              <a:t>GVHD: </a:t>
            </a:r>
            <a:endParaRPr/>
          </a:p>
          <a:p>
            <a:pPr indent="0" lvl="0" marL="0" marR="0" rtl="0" algn="l">
              <a:lnSpc>
                <a:spcPct val="140018"/>
              </a:lnSpc>
              <a:spcBef>
                <a:spcPts val="0"/>
              </a:spcBef>
              <a:spcAft>
                <a:spcPts val="0"/>
              </a:spcAft>
              <a:buNone/>
            </a:pPr>
            <a:r>
              <a:rPr b="1" i="0" lang="en-US" sz="3186" u="none" cap="none" strike="noStrike">
                <a:solidFill>
                  <a:srgbClr val="000000"/>
                </a:solidFill>
                <a:latin typeface="Cabin Medium"/>
                <a:ea typeface="Cabin Medium"/>
                <a:cs typeface="Cabin Medium"/>
                <a:sym typeface="Cabin Medium"/>
              </a:rPr>
              <a:t>        PGS. TS. Nguyễn Lưu Thùy Ngân</a:t>
            </a:r>
            <a:endParaRPr/>
          </a:p>
          <a:p>
            <a:pPr indent="0" lvl="0" marL="0" marR="0" rtl="0" algn="l">
              <a:lnSpc>
                <a:spcPct val="140018"/>
              </a:lnSpc>
              <a:spcBef>
                <a:spcPts val="0"/>
              </a:spcBef>
              <a:spcAft>
                <a:spcPts val="0"/>
              </a:spcAft>
              <a:buNone/>
            </a:pPr>
            <a:r>
              <a:rPr b="1" i="0" lang="en-US" sz="3186" u="none" cap="none" strike="noStrike">
                <a:solidFill>
                  <a:srgbClr val="000000"/>
                </a:solidFill>
                <a:latin typeface="Cabin Medium"/>
                <a:ea typeface="Cabin Medium"/>
                <a:cs typeface="Cabin Medium"/>
                <a:sym typeface="Cabin Medium"/>
              </a:rPr>
              <a:t>        TS. Nguyễn Văn Kiệt</a:t>
            </a:r>
            <a:endParaRPr/>
          </a:p>
          <a:p>
            <a:pPr indent="0" lvl="0" marL="0" marR="0" rtl="0" algn="l">
              <a:lnSpc>
                <a:spcPct val="140018"/>
              </a:lnSpc>
              <a:spcBef>
                <a:spcPts val="0"/>
              </a:spcBef>
              <a:spcAft>
                <a:spcPts val="0"/>
              </a:spcAft>
              <a:buNone/>
            </a:pPr>
            <a:r>
              <a:rPr b="1" i="0" lang="en-US" sz="3186" u="none" cap="none" strike="noStrike">
                <a:solidFill>
                  <a:srgbClr val="000000"/>
                </a:solidFill>
                <a:latin typeface="Cabin Medium"/>
                <a:ea typeface="Cabin Medium"/>
                <a:cs typeface="Cabin Medium"/>
                <a:sym typeface="Cabin Medium"/>
              </a:rPr>
              <a:t>        ThS. Nguyễn Đức Vũ</a:t>
            </a:r>
            <a:endParaRPr/>
          </a:p>
          <a:p>
            <a:pPr indent="-343978" lvl="1" marL="687956" marR="0" rtl="0" algn="l">
              <a:lnSpc>
                <a:spcPct val="140018"/>
              </a:lnSpc>
              <a:spcBef>
                <a:spcPts val="0"/>
              </a:spcBef>
              <a:spcAft>
                <a:spcPts val="0"/>
              </a:spcAft>
              <a:buClr>
                <a:srgbClr val="000000"/>
              </a:buClr>
              <a:buSzPts val="3186"/>
              <a:buFont typeface="Arial"/>
              <a:buChar char="•"/>
            </a:pPr>
            <a:r>
              <a:rPr b="1" i="0" lang="en-US" sz="3186" u="none" cap="none" strike="noStrike">
                <a:solidFill>
                  <a:srgbClr val="000000"/>
                </a:solidFill>
                <a:latin typeface="Cabin Medium"/>
                <a:ea typeface="Cabin Medium"/>
                <a:cs typeface="Cabin Medium"/>
                <a:sym typeface="Cabin Medium"/>
              </a:rPr>
              <a:t>Mentor:</a:t>
            </a:r>
            <a:endParaRPr/>
          </a:p>
          <a:p>
            <a:pPr indent="0" lvl="0" marL="0" marR="0" rtl="0" algn="l">
              <a:lnSpc>
                <a:spcPct val="140018"/>
              </a:lnSpc>
              <a:spcBef>
                <a:spcPts val="0"/>
              </a:spcBef>
              <a:spcAft>
                <a:spcPts val="0"/>
              </a:spcAft>
              <a:buNone/>
            </a:pPr>
            <a:r>
              <a:rPr b="1" i="0" lang="en-US" sz="3186" u="none" cap="none" strike="noStrike">
                <a:solidFill>
                  <a:srgbClr val="000000"/>
                </a:solidFill>
                <a:latin typeface="Cabin Medium"/>
                <a:ea typeface="Cabin Medium"/>
                <a:cs typeface="Cabin Medium"/>
                <a:sym typeface="Cabin Medium"/>
              </a:rPr>
              <a:t>        ThS. Huỳnh Văn Tín</a:t>
            </a:r>
            <a:endParaRPr/>
          </a:p>
          <a:p>
            <a:pPr indent="0" lvl="0" marL="0" marR="0" rtl="0" algn="l">
              <a:lnSpc>
                <a:spcPct val="131230"/>
              </a:lnSpc>
              <a:spcBef>
                <a:spcPts val="0"/>
              </a:spcBef>
              <a:spcAft>
                <a:spcPts val="0"/>
              </a:spcAft>
              <a:buNone/>
            </a:pPr>
            <a:r>
              <a:t/>
            </a:r>
            <a:endParaRPr b="1" i="0" sz="3186" u="none" cap="none" strike="noStrike">
              <a:solidFill>
                <a:srgbClr val="000000"/>
              </a:solidFill>
              <a:latin typeface="Cabin Medium"/>
              <a:ea typeface="Cabin Medium"/>
              <a:cs typeface="Cabin Medium"/>
              <a:sym typeface="Cabin Medium"/>
            </a:endParaRPr>
          </a:p>
          <a:p>
            <a:pPr indent="0" lvl="0" marL="0" marR="0" rtl="0" algn="l">
              <a:lnSpc>
                <a:spcPct val="131230"/>
              </a:lnSpc>
              <a:spcBef>
                <a:spcPts val="0"/>
              </a:spcBef>
              <a:spcAft>
                <a:spcPts val="0"/>
              </a:spcAft>
              <a:buNone/>
            </a:pPr>
            <a:r>
              <a:t/>
            </a:r>
            <a:endParaRPr b="1" i="0" sz="3186" u="none" cap="none" strike="noStrike">
              <a:solidFill>
                <a:srgbClr val="000000"/>
              </a:solidFill>
              <a:latin typeface="Cabin Medium"/>
              <a:ea typeface="Cabin Medium"/>
              <a:cs typeface="Cabin Medium"/>
              <a:sym typeface="Cabin Medium"/>
            </a:endParaRPr>
          </a:p>
        </p:txBody>
      </p:sp>
      <p:sp>
        <p:nvSpPr>
          <p:cNvPr id="91" name="Google Shape;91;p1"/>
          <p:cNvSpPr txBox="1"/>
          <p:nvPr/>
        </p:nvSpPr>
        <p:spPr>
          <a:xfrm>
            <a:off x="15057915" y="5492337"/>
            <a:ext cx="2201386" cy="62992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699" u="none" cap="none" strike="noStrike">
                <a:solidFill>
                  <a:srgbClr val="000000"/>
                </a:solidFill>
                <a:latin typeface="Cabin Medium"/>
                <a:ea typeface="Cabin Medium"/>
                <a:cs typeface="Cabin Medium"/>
                <a:sym typeface="Cabin Medium"/>
              </a:rPr>
              <a:t>DS310.P11</a:t>
            </a:r>
            <a:endParaRPr/>
          </a:p>
        </p:txBody>
      </p:sp>
      <p:sp>
        <p:nvSpPr>
          <p:cNvPr id="92" name="Google Shape;92;p1"/>
          <p:cNvSpPr txBox="1"/>
          <p:nvPr/>
        </p:nvSpPr>
        <p:spPr>
          <a:xfrm>
            <a:off x="17919206" y="9749637"/>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Play"/>
                <a:ea typeface="Play"/>
                <a:cs typeface="Play"/>
                <a:sym typeface="Play"/>
              </a:rPr>
              <a: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BF5"/>
        </a:solidFill>
      </p:bgPr>
    </p:bg>
    <p:spTree>
      <p:nvGrpSpPr>
        <p:cNvPr id="297" name="Shape 297"/>
        <p:cNvGrpSpPr/>
        <p:nvPr/>
      </p:nvGrpSpPr>
      <p:grpSpPr>
        <a:xfrm>
          <a:off x="0" y="0"/>
          <a:ext cx="0" cy="0"/>
          <a:chOff x="0" y="0"/>
          <a:chExt cx="0" cy="0"/>
        </a:xfrm>
      </p:grpSpPr>
      <p:sp>
        <p:nvSpPr>
          <p:cNvPr id="298" name="Google Shape;298;p10"/>
          <p:cNvSpPr txBox="1"/>
          <p:nvPr/>
        </p:nvSpPr>
        <p:spPr>
          <a:xfrm>
            <a:off x="1028700" y="1028700"/>
            <a:ext cx="14230196" cy="12287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8100" u="none" cap="none" strike="noStrike">
                <a:solidFill>
                  <a:srgbClr val="000000"/>
                </a:solidFill>
                <a:latin typeface="Cabin"/>
                <a:ea typeface="Cabin"/>
                <a:cs typeface="Cabin"/>
                <a:sym typeface="Cabin"/>
              </a:rPr>
              <a:t>Mục tiêu</a:t>
            </a:r>
            <a:endParaRPr/>
          </a:p>
        </p:txBody>
      </p:sp>
      <p:sp>
        <p:nvSpPr>
          <p:cNvPr id="299" name="Google Shape;299;p10"/>
          <p:cNvSpPr/>
          <p:nvPr/>
        </p:nvSpPr>
        <p:spPr>
          <a:xfrm>
            <a:off x="13507509" y="0"/>
            <a:ext cx="4780491" cy="1453124"/>
          </a:xfrm>
          <a:custGeom>
            <a:rect b="b" l="l" r="r" t="t"/>
            <a:pathLst>
              <a:path extrusionOk="0" h="1453124" w="4780491">
                <a:moveTo>
                  <a:pt x="0" y="0"/>
                </a:moveTo>
                <a:lnTo>
                  <a:pt x="4780491" y="0"/>
                </a:lnTo>
                <a:lnTo>
                  <a:pt x="4780491" y="1453124"/>
                </a:lnTo>
                <a:lnTo>
                  <a:pt x="0" y="1453124"/>
                </a:lnTo>
                <a:lnTo>
                  <a:pt x="0" y="0"/>
                </a:lnTo>
                <a:close/>
              </a:path>
            </a:pathLst>
          </a:custGeom>
          <a:blipFill rotWithShape="1">
            <a:blip r:embed="rId3">
              <a:alphaModFix/>
            </a:blip>
            <a:stretch>
              <a:fillRect b="-118136" l="0" r="0" t="-110832"/>
            </a:stretch>
          </a:blipFill>
          <a:ln>
            <a:noFill/>
          </a:ln>
        </p:spPr>
      </p:sp>
      <p:sp>
        <p:nvSpPr>
          <p:cNvPr id="300" name="Google Shape;300;p10"/>
          <p:cNvSpPr txBox="1"/>
          <p:nvPr/>
        </p:nvSpPr>
        <p:spPr>
          <a:xfrm>
            <a:off x="1028700" y="3076575"/>
            <a:ext cx="16370636" cy="4133850"/>
          </a:xfrm>
          <a:prstGeom prst="rect">
            <a:avLst/>
          </a:prstGeom>
          <a:noFill/>
          <a:ln>
            <a:noFill/>
          </a:ln>
        </p:spPr>
        <p:txBody>
          <a:bodyPr anchorCtr="0" anchor="t" bIns="0" lIns="0" spcFirstLastPara="1" rIns="0" wrap="square" tIns="0">
            <a:spAutoFit/>
          </a:bodyPr>
          <a:lstStyle/>
          <a:p>
            <a:pPr indent="0" lvl="0" marL="0" marR="0" rtl="0" algn="just">
              <a:lnSpc>
                <a:spcPct val="235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370367" lvl="1" marL="740734" marR="0" rtl="0" algn="just">
              <a:lnSpc>
                <a:spcPct val="120029"/>
              </a:lnSpc>
              <a:spcBef>
                <a:spcPts val="0"/>
              </a:spcBef>
              <a:spcAft>
                <a:spcPts val="0"/>
              </a:spcAft>
              <a:buClr>
                <a:srgbClr val="000000"/>
              </a:buClr>
              <a:buSzPts val="3430"/>
              <a:buFont typeface="Arial"/>
              <a:buChar char="•"/>
            </a:pPr>
            <a:r>
              <a:rPr b="0" i="0" lang="en-US" sz="3430" u="none" cap="none" strike="noStrike">
                <a:solidFill>
                  <a:srgbClr val="000000"/>
                </a:solidFill>
                <a:latin typeface="Cabin"/>
                <a:ea typeface="Cabin"/>
                <a:cs typeface="Cabin"/>
                <a:sym typeface="Cabin"/>
              </a:rPr>
              <a:t>Xây dựng bộ dữ liệu ViLegalNLI gồm các văn bản quy phạm pháp luật trên tiếng Việt.</a:t>
            </a:r>
            <a:endParaRPr/>
          </a:p>
          <a:p>
            <a:pPr indent="0" lvl="0" marL="0" marR="0" rtl="0" algn="just">
              <a:lnSpc>
                <a:spcPct val="120029"/>
              </a:lnSpc>
              <a:spcBef>
                <a:spcPts val="0"/>
              </a:spcBef>
              <a:spcAft>
                <a:spcPts val="0"/>
              </a:spcAft>
              <a:buNone/>
            </a:pPr>
            <a:r>
              <a:t/>
            </a:r>
            <a:endParaRPr b="0" i="0" sz="3430" u="none" cap="none" strike="noStrike">
              <a:solidFill>
                <a:srgbClr val="000000"/>
              </a:solidFill>
              <a:latin typeface="Cabin"/>
              <a:ea typeface="Cabin"/>
              <a:cs typeface="Cabin"/>
              <a:sym typeface="Cabin"/>
            </a:endParaRPr>
          </a:p>
          <a:p>
            <a:pPr indent="-370367" lvl="1" marL="740734" marR="0" rtl="0" algn="just">
              <a:lnSpc>
                <a:spcPct val="120029"/>
              </a:lnSpc>
              <a:spcBef>
                <a:spcPts val="0"/>
              </a:spcBef>
              <a:spcAft>
                <a:spcPts val="0"/>
              </a:spcAft>
              <a:buClr>
                <a:srgbClr val="000000"/>
              </a:buClr>
              <a:buSzPts val="3430"/>
              <a:buFont typeface="Arial"/>
              <a:buChar char="•"/>
            </a:pPr>
            <a:r>
              <a:rPr b="0" i="0" lang="en-US" sz="3430" u="none" cap="none" strike="noStrike">
                <a:solidFill>
                  <a:srgbClr val="000000"/>
                </a:solidFill>
                <a:latin typeface="Cabin"/>
                <a:ea typeface="Cabin"/>
                <a:cs typeface="Cabin"/>
                <a:sym typeface="Cabin"/>
              </a:rPr>
              <a:t>Tiến hành thực nghiệm trên các mô hình Transformer được pre-trained trên dữ liệu đa ngôn ngữ và tiếng Việt.</a:t>
            </a:r>
            <a:endParaRPr/>
          </a:p>
          <a:p>
            <a:pPr indent="0" lvl="0" marL="0" marR="0" rtl="0" algn="just">
              <a:lnSpc>
                <a:spcPct val="120029"/>
              </a:lnSpc>
              <a:spcBef>
                <a:spcPts val="0"/>
              </a:spcBef>
              <a:spcAft>
                <a:spcPts val="0"/>
              </a:spcAft>
              <a:buNone/>
            </a:pPr>
            <a:r>
              <a:t/>
            </a:r>
            <a:endParaRPr b="0" i="0" sz="3430" u="none" cap="none" strike="noStrike">
              <a:solidFill>
                <a:srgbClr val="000000"/>
              </a:solidFill>
              <a:latin typeface="Cabin"/>
              <a:ea typeface="Cabin"/>
              <a:cs typeface="Cabin"/>
              <a:sym typeface="Cabin"/>
            </a:endParaRPr>
          </a:p>
          <a:p>
            <a:pPr indent="-370367" lvl="1" marL="740734" marR="0" rtl="0" algn="just">
              <a:lnSpc>
                <a:spcPct val="120029"/>
              </a:lnSpc>
              <a:spcBef>
                <a:spcPts val="0"/>
              </a:spcBef>
              <a:spcAft>
                <a:spcPts val="0"/>
              </a:spcAft>
              <a:buClr>
                <a:srgbClr val="000000"/>
              </a:buClr>
              <a:buSzPts val="3430"/>
              <a:buFont typeface="Arial"/>
              <a:buChar char="•"/>
            </a:pPr>
            <a:r>
              <a:rPr b="0" i="0" lang="en-US" sz="3430" u="none" cap="none" strike="noStrike">
                <a:solidFill>
                  <a:srgbClr val="000000"/>
                </a:solidFill>
                <a:latin typeface="Cabin"/>
                <a:ea typeface="Cabin"/>
                <a:cs typeface="Cabin"/>
                <a:sym typeface="Cabin"/>
              </a:rPr>
              <a:t>Phân tích ảnh hưởng của các kết quả phân tích thăm dò dữ liệu đối với kết quả thực nghiệm, từ đó đánh giá bộ dữ liệu. </a:t>
            </a:r>
            <a:endParaRPr/>
          </a:p>
        </p:txBody>
      </p:sp>
      <p:sp>
        <p:nvSpPr>
          <p:cNvPr id="301" name="Google Shape;301;p10"/>
          <p:cNvSpPr txBox="1"/>
          <p:nvPr/>
        </p:nvSpPr>
        <p:spPr>
          <a:xfrm>
            <a:off x="17919206" y="9749637"/>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Play"/>
                <a:ea typeface="Play"/>
                <a:cs typeface="Play"/>
                <a:sym typeface="Play"/>
              </a:rPr>
              <a:t>10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BF5"/>
        </a:solidFill>
      </p:bgPr>
    </p:bg>
    <p:spTree>
      <p:nvGrpSpPr>
        <p:cNvPr id="305" name="Shape 305"/>
        <p:cNvGrpSpPr/>
        <p:nvPr/>
      </p:nvGrpSpPr>
      <p:grpSpPr>
        <a:xfrm>
          <a:off x="0" y="0"/>
          <a:ext cx="0" cy="0"/>
          <a:chOff x="0" y="0"/>
          <a:chExt cx="0" cy="0"/>
        </a:xfrm>
      </p:grpSpPr>
      <p:sp>
        <p:nvSpPr>
          <p:cNvPr id="306" name="Google Shape;306;p11"/>
          <p:cNvSpPr/>
          <p:nvPr/>
        </p:nvSpPr>
        <p:spPr>
          <a:xfrm>
            <a:off x="13507509" y="0"/>
            <a:ext cx="4780491" cy="1453124"/>
          </a:xfrm>
          <a:custGeom>
            <a:rect b="b" l="l" r="r" t="t"/>
            <a:pathLst>
              <a:path extrusionOk="0" h="1453124" w="4780491">
                <a:moveTo>
                  <a:pt x="0" y="0"/>
                </a:moveTo>
                <a:lnTo>
                  <a:pt x="4780491" y="0"/>
                </a:lnTo>
                <a:lnTo>
                  <a:pt x="4780491" y="1453124"/>
                </a:lnTo>
                <a:lnTo>
                  <a:pt x="0" y="1453124"/>
                </a:lnTo>
                <a:lnTo>
                  <a:pt x="0" y="0"/>
                </a:lnTo>
                <a:close/>
              </a:path>
            </a:pathLst>
          </a:custGeom>
          <a:blipFill rotWithShape="1">
            <a:blip r:embed="rId3">
              <a:alphaModFix/>
            </a:blip>
            <a:stretch>
              <a:fillRect b="-118136" l="0" r="0" t="-110832"/>
            </a:stretch>
          </a:blipFill>
          <a:ln>
            <a:noFill/>
          </a:ln>
        </p:spPr>
      </p:sp>
      <p:sp>
        <p:nvSpPr>
          <p:cNvPr id="307" name="Google Shape;307;p11"/>
          <p:cNvSpPr/>
          <p:nvPr/>
        </p:nvSpPr>
        <p:spPr>
          <a:xfrm>
            <a:off x="545492" y="2775748"/>
            <a:ext cx="11142363" cy="4735504"/>
          </a:xfrm>
          <a:custGeom>
            <a:rect b="b" l="l" r="r" t="t"/>
            <a:pathLst>
              <a:path extrusionOk="0" h="4735504" w="11142363">
                <a:moveTo>
                  <a:pt x="0" y="0"/>
                </a:moveTo>
                <a:lnTo>
                  <a:pt x="11142363" y="0"/>
                </a:lnTo>
                <a:lnTo>
                  <a:pt x="11142363" y="4735504"/>
                </a:lnTo>
                <a:lnTo>
                  <a:pt x="0" y="4735504"/>
                </a:lnTo>
                <a:lnTo>
                  <a:pt x="0" y="0"/>
                </a:lnTo>
                <a:close/>
              </a:path>
            </a:pathLst>
          </a:custGeom>
          <a:blipFill rotWithShape="1">
            <a:blip r:embed="rId4">
              <a:alphaModFix/>
            </a:blip>
            <a:stretch>
              <a:fillRect b="0" l="0" r="0" t="0"/>
            </a:stretch>
          </a:blipFill>
          <a:ln>
            <a:noFill/>
          </a:ln>
        </p:spPr>
      </p:sp>
      <p:sp>
        <p:nvSpPr>
          <p:cNvPr id="308" name="Google Shape;308;p11"/>
          <p:cNvSpPr/>
          <p:nvPr/>
        </p:nvSpPr>
        <p:spPr>
          <a:xfrm>
            <a:off x="545492" y="5476888"/>
            <a:ext cx="1752977" cy="1757665"/>
          </a:xfrm>
          <a:custGeom>
            <a:rect b="b" l="l" r="r" t="t"/>
            <a:pathLst>
              <a:path extrusionOk="0" h="1757665" w="1752977">
                <a:moveTo>
                  <a:pt x="0" y="0"/>
                </a:moveTo>
                <a:lnTo>
                  <a:pt x="1752977" y="0"/>
                </a:lnTo>
                <a:lnTo>
                  <a:pt x="1752977" y="1757664"/>
                </a:lnTo>
                <a:lnTo>
                  <a:pt x="0" y="1757664"/>
                </a:lnTo>
                <a:lnTo>
                  <a:pt x="0" y="0"/>
                </a:lnTo>
                <a:close/>
              </a:path>
            </a:pathLst>
          </a:custGeom>
          <a:blipFill rotWithShape="1">
            <a:blip r:embed="rId5">
              <a:alphaModFix/>
            </a:blip>
            <a:stretch>
              <a:fillRect b="0" l="0" r="0" t="0"/>
            </a:stretch>
          </a:blipFill>
          <a:ln>
            <a:noFill/>
          </a:ln>
        </p:spPr>
      </p:sp>
      <p:sp>
        <p:nvSpPr>
          <p:cNvPr id="309" name="Google Shape;309;p11"/>
          <p:cNvSpPr txBox="1"/>
          <p:nvPr/>
        </p:nvSpPr>
        <p:spPr>
          <a:xfrm>
            <a:off x="-287068" y="7501727"/>
            <a:ext cx="3418097" cy="714524"/>
          </a:xfrm>
          <a:prstGeom prst="rect">
            <a:avLst/>
          </a:prstGeom>
          <a:noFill/>
          <a:ln>
            <a:noFill/>
          </a:ln>
        </p:spPr>
        <p:txBody>
          <a:bodyPr anchorCtr="0" anchor="t" bIns="0" lIns="0" spcFirstLastPara="1" rIns="0" wrap="square" tIns="0">
            <a:spAutoFit/>
          </a:bodyPr>
          <a:lstStyle/>
          <a:p>
            <a:pPr indent="0" lvl="0" marL="0" marR="0" rtl="0" algn="ctr">
              <a:lnSpc>
                <a:spcPct val="119974"/>
              </a:lnSpc>
              <a:spcBef>
                <a:spcPts val="0"/>
              </a:spcBef>
              <a:spcAft>
                <a:spcPts val="0"/>
              </a:spcAft>
              <a:buNone/>
            </a:pPr>
            <a:r>
              <a:rPr b="1" i="0" lang="en-US" sz="2353" u="none" cap="none" strike="noStrike">
                <a:solidFill>
                  <a:srgbClr val="000000"/>
                </a:solidFill>
                <a:latin typeface="Cabin"/>
                <a:ea typeface="Cabin"/>
                <a:cs typeface="Cabin"/>
                <a:sym typeface="Cabin"/>
              </a:rPr>
              <a:t>3232 Premise</a:t>
            </a:r>
            <a:endParaRPr/>
          </a:p>
          <a:p>
            <a:pPr indent="0" lvl="0" marL="0" marR="0" rtl="0" algn="ctr">
              <a:lnSpc>
                <a:spcPct val="119974"/>
              </a:lnSpc>
              <a:spcBef>
                <a:spcPts val="0"/>
              </a:spcBef>
              <a:spcAft>
                <a:spcPts val="0"/>
              </a:spcAft>
              <a:buNone/>
            </a:pPr>
            <a:r>
              <a:rPr b="1" i="0" lang="en-US" sz="2353" u="none" cap="none" strike="noStrike">
                <a:solidFill>
                  <a:srgbClr val="000000"/>
                </a:solidFill>
                <a:latin typeface="Cabin"/>
                <a:ea typeface="Cabin"/>
                <a:cs typeface="Cabin"/>
                <a:sym typeface="Cabin"/>
              </a:rPr>
              <a:t>9696 Hypothesis</a:t>
            </a:r>
            <a:endParaRPr/>
          </a:p>
        </p:txBody>
      </p:sp>
      <p:sp>
        <p:nvSpPr>
          <p:cNvPr id="310" name="Google Shape;310;p11"/>
          <p:cNvSpPr txBox="1"/>
          <p:nvPr/>
        </p:nvSpPr>
        <p:spPr>
          <a:xfrm>
            <a:off x="759888" y="342900"/>
            <a:ext cx="12946358" cy="12287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8100" u="none" cap="none" strike="noStrike">
                <a:solidFill>
                  <a:srgbClr val="000000"/>
                </a:solidFill>
                <a:latin typeface="Cabin"/>
                <a:ea typeface="Cabin"/>
                <a:cs typeface="Cabin"/>
                <a:sym typeface="Cabin"/>
              </a:rPr>
              <a:t>Quy trình xây dựng bộ dữ liệu</a:t>
            </a:r>
            <a:endParaRPr/>
          </a:p>
        </p:txBody>
      </p:sp>
      <p:sp>
        <p:nvSpPr>
          <p:cNvPr id="311" name="Google Shape;311;p11"/>
          <p:cNvSpPr txBox="1"/>
          <p:nvPr/>
        </p:nvSpPr>
        <p:spPr>
          <a:xfrm>
            <a:off x="17919206" y="9749637"/>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Play"/>
                <a:ea typeface="Play"/>
                <a:cs typeface="Play"/>
                <a:sym typeface="Play"/>
              </a:rPr>
              <a:t>11</a:t>
            </a:r>
            <a:endParaRPr/>
          </a:p>
        </p:txBody>
      </p:sp>
      <p:sp>
        <p:nvSpPr>
          <p:cNvPr id="312" name="Google Shape;312;p11"/>
          <p:cNvSpPr txBox="1"/>
          <p:nvPr/>
        </p:nvSpPr>
        <p:spPr>
          <a:xfrm>
            <a:off x="11685308" y="2117273"/>
            <a:ext cx="6233898" cy="6538256"/>
          </a:xfrm>
          <a:prstGeom prst="rect">
            <a:avLst/>
          </a:prstGeom>
          <a:noFill/>
          <a:ln>
            <a:noFill/>
          </a:ln>
        </p:spPr>
        <p:txBody>
          <a:bodyPr anchorCtr="0" anchor="t" bIns="0" lIns="0" spcFirstLastPara="1" rIns="0" wrap="square" tIns="0">
            <a:spAutoFit/>
          </a:bodyPr>
          <a:lstStyle/>
          <a:p>
            <a:pPr indent="-350869" lvl="1" marL="701738" marR="0" rtl="0" algn="l">
              <a:lnSpc>
                <a:spcPct val="179015"/>
              </a:lnSpc>
              <a:spcBef>
                <a:spcPts val="0"/>
              </a:spcBef>
              <a:spcAft>
                <a:spcPts val="0"/>
              </a:spcAft>
              <a:buClr>
                <a:srgbClr val="000000"/>
              </a:buClr>
              <a:buSzPts val="3250"/>
              <a:buFont typeface="Arial"/>
              <a:buChar char="•"/>
            </a:pPr>
            <a:r>
              <a:rPr b="1" i="0" lang="en-US" sz="3250" u="sng" cap="none" strike="noStrike">
                <a:solidFill>
                  <a:srgbClr val="000000"/>
                </a:solidFill>
                <a:latin typeface="Cabin"/>
                <a:ea typeface="Cabin"/>
                <a:cs typeface="Cabin"/>
                <a:sym typeface="Cabin"/>
              </a:rPr>
              <a:t>Bước 1:</a:t>
            </a:r>
            <a:r>
              <a:rPr b="1" i="0" lang="en-US" sz="3250" u="none" cap="none" strike="noStrike">
                <a:solidFill>
                  <a:srgbClr val="000000"/>
                </a:solidFill>
                <a:latin typeface="Cabin"/>
                <a:ea typeface="Cabin"/>
                <a:cs typeface="Cabin"/>
                <a:sym typeface="Cabin"/>
              </a:rPr>
              <a:t> Thu thập dữ liệu.</a:t>
            </a:r>
            <a:endParaRPr/>
          </a:p>
          <a:p>
            <a:pPr indent="-350869" lvl="1" marL="701738" marR="0" rtl="0" algn="l">
              <a:lnSpc>
                <a:spcPct val="179015"/>
              </a:lnSpc>
              <a:spcBef>
                <a:spcPts val="0"/>
              </a:spcBef>
              <a:spcAft>
                <a:spcPts val="0"/>
              </a:spcAft>
              <a:buClr>
                <a:srgbClr val="000000"/>
              </a:buClr>
              <a:buSzPts val="3250"/>
              <a:buFont typeface="Arial"/>
              <a:buChar char="•"/>
            </a:pPr>
            <a:r>
              <a:rPr b="1" i="0" lang="en-US" sz="3250" u="none" cap="none" strike="noStrike">
                <a:solidFill>
                  <a:srgbClr val="000000"/>
                </a:solidFill>
                <a:latin typeface="Cabin"/>
                <a:ea typeface="Cabin"/>
                <a:cs typeface="Cabin"/>
                <a:sym typeface="Cabin"/>
              </a:rPr>
              <a:t>Bước 2: Sàng lọc và xử lý sơ bộ văn bản</a:t>
            </a:r>
            <a:endParaRPr/>
          </a:p>
          <a:p>
            <a:pPr indent="-350869" lvl="1" marL="701738" marR="0" rtl="0" algn="l">
              <a:lnSpc>
                <a:spcPct val="179015"/>
              </a:lnSpc>
              <a:spcBef>
                <a:spcPts val="0"/>
              </a:spcBef>
              <a:spcAft>
                <a:spcPts val="0"/>
              </a:spcAft>
              <a:buClr>
                <a:srgbClr val="000000"/>
              </a:buClr>
              <a:buSzPts val="3250"/>
              <a:buFont typeface="Arial"/>
              <a:buChar char="•"/>
            </a:pPr>
            <a:r>
              <a:rPr b="1" i="0" lang="en-US" sz="3250" u="sng" cap="none" strike="noStrike">
                <a:solidFill>
                  <a:srgbClr val="000000"/>
                </a:solidFill>
                <a:latin typeface="Cabin"/>
                <a:ea typeface="Cabin"/>
                <a:cs typeface="Cabin"/>
                <a:sym typeface="Cabin"/>
              </a:rPr>
              <a:t>Bước 3:</a:t>
            </a:r>
            <a:r>
              <a:rPr b="1" i="0" lang="en-US" sz="3250" u="none" cap="none" strike="noStrike">
                <a:solidFill>
                  <a:srgbClr val="000000"/>
                </a:solidFill>
                <a:latin typeface="Cabin"/>
                <a:ea typeface="Cabin"/>
                <a:cs typeface="Cabin"/>
                <a:sym typeface="Cabin"/>
              </a:rPr>
              <a:t> Rút trích đoạn văn tiền đề (Premise).</a:t>
            </a:r>
            <a:endParaRPr/>
          </a:p>
          <a:p>
            <a:pPr indent="-350869" lvl="1" marL="701738" marR="0" rtl="0" algn="l">
              <a:lnSpc>
                <a:spcPct val="179015"/>
              </a:lnSpc>
              <a:spcBef>
                <a:spcPts val="0"/>
              </a:spcBef>
              <a:spcAft>
                <a:spcPts val="0"/>
              </a:spcAft>
              <a:buClr>
                <a:srgbClr val="000000"/>
              </a:buClr>
              <a:buSzPts val="3250"/>
              <a:buFont typeface="Arial"/>
              <a:buChar char="•"/>
            </a:pPr>
            <a:r>
              <a:rPr b="1" i="0" lang="en-US" sz="3250" u="sng" cap="none" strike="noStrike">
                <a:solidFill>
                  <a:srgbClr val="000000"/>
                </a:solidFill>
                <a:latin typeface="Cabin"/>
                <a:ea typeface="Cabin"/>
                <a:cs typeface="Cabin"/>
                <a:sym typeface="Cabin"/>
              </a:rPr>
              <a:t>Bước 4:</a:t>
            </a:r>
            <a:r>
              <a:rPr b="1" i="0" lang="en-US" sz="3250" u="none" cap="none" strike="noStrike">
                <a:solidFill>
                  <a:srgbClr val="000000"/>
                </a:solidFill>
                <a:latin typeface="Cabin"/>
                <a:ea typeface="Cabin"/>
                <a:cs typeface="Cabin"/>
                <a:sym typeface="Cabin"/>
              </a:rPr>
              <a:t> Tạo sinh giả thuyết.  bằng mô hình GPT-4o.</a:t>
            </a:r>
            <a:endParaRPr/>
          </a:p>
          <a:p>
            <a:pPr indent="-350869" lvl="1" marL="701738" marR="0" rtl="0" algn="l">
              <a:lnSpc>
                <a:spcPct val="179015"/>
              </a:lnSpc>
              <a:spcBef>
                <a:spcPts val="0"/>
              </a:spcBef>
              <a:spcAft>
                <a:spcPts val="0"/>
              </a:spcAft>
              <a:buClr>
                <a:srgbClr val="000000"/>
              </a:buClr>
              <a:buSzPts val="3250"/>
              <a:buFont typeface="Arial"/>
              <a:buChar char="•"/>
            </a:pPr>
            <a:r>
              <a:rPr b="1" i="0" lang="en-US" sz="3250" u="sng" cap="none" strike="noStrike">
                <a:solidFill>
                  <a:srgbClr val="000000"/>
                </a:solidFill>
                <a:latin typeface="Cabin"/>
                <a:ea typeface="Cabin"/>
                <a:cs typeface="Cabin"/>
                <a:sym typeface="Cabin"/>
              </a:rPr>
              <a:t>Bước 5:</a:t>
            </a:r>
            <a:r>
              <a:rPr b="1" i="0" lang="en-US" sz="3250" u="none" cap="none" strike="noStrike">
                <a:solidFill>
                  <a:srgbClr val="000000"/>
                </a:solidFill>
                <a:latin typeface="Cabin"/>
                <a:ea typeface="Cabin"/>
                <a:cs typeface="Cabin"/>
                <a:sym typeface="Cabin"/>
              </a:rPr>
              <a:t> Trích gần 26% dataset để kiểm duyệt.</a:t>
            </a:r>
            <a:endParaRPr/>
          </a:p>
        </p:txBody>
      </p:sp>
      <p:sp>
        <p:nvSpPr>
          <p:cNvPr id="313" name="Google Shape;313;p11"/>
          <p:cNvSpPr txBox="1"/>
          <p:nvPr/>
        </p:nvSpPr>
        <p:spPr>
          <a:xfrm>
            <a:off x="545492" y="4905375"/>
            <a:ext cx="1762125" cy="4667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3000" u="none" cap="none" strike="noStrike">
                <a:solidFill>
                  <a:srgbClr val="000000"/>
                </a:solidFill>
                <a:latin typeface="Cabin"/>
                <a:ea typeface="Cabin"/>
                <a:cs typeface="Cabin"/>
                <a:sym typeface="Cabin"/>
              </a:rPr>
              <a:t>ViLegalNLI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2"/>
          <p:cNvSpPr/>
          <p:nvPr/>
        </p:nvSpPr>
        <p:spPr>
          <a:xfrm>
            <a:off x="13507509" y="0"/>
            <a:ext cx="4780491" cy="1453124"/>
          </a:xfrm>
          <a:custGeom>
            <a:rect b="b" l="l" r="r" t="t"/>
            <a:pathLst>
              <a:path extrusionOk="0" h="1453124" w="4780491">
                <a:moveTo>
                  <a:pt x="0" y="0"/>
                </a:moveTo>
                <a:lnTo>
                  <a:pt x="4780491" y="0"/>
                </a:lnTo>
                <a:lnTo>
                  <a:pt x="4780491" y="1453124"/>
                </a:lnTo>
                <a:lnTo>
                  <a:pt x="0" y="1453124"/>
                </a:lnTo>
                <a:lnTo>
                  <a:pt x="0" y="0"/>
                </a:lnTo>
                <a:close/>
              </a:path>
            </a:pathLst>
          </a:custGeom>
          <a:blipFill rotWithShape="1">
            <a:blip r:embed="rId3">
              <a:alphaModFix/>
            </a:blip>
            <a:stretch>
              <a:fillRect b="-118136" l="0" r="0" t="-110832"/>
            </a:stretch>
          </a:blipFill>
          <a:ln>
            <a:noFill/>
          </a:ln>
        </p:spPr>
      </p:sp>
      <p:sp>
        <p:nvSpPr>
          <p:cNvPr id="319" name="Google Shape;319;p12"/>
          <p:cNvSpPr txBox="1"/>
          <p:nvPr/>
        </p:nvSpPr>
        <p:spPr>
          <a:xfrm>
            <a:off x="722481" y="333375"/>
            <a:ext cx="10233033" cy="13811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9000" u="none" cap="none" strike="noStrike">
                <a:solidFill>
                  <a:srgbClr val="000000"/>
                </a:solidFill>
                <a:latin typeface="Cabin"/>
                <a:ea typeface="Cabin"/>
                <a:cs typeface="Cabin"/>
                <a:sym typeface="Cabin"/>
              </a:rPr>
              <a:t>Kết quả quả tạo sinh</a:t>
            </a:r>
            <a:endParaRPr/>
          </a:p>
        </p:txBody>
      </p:sp>
      <p:graphicFrame>
        <p:nvGraphicFramePr>
          <p:cNvPr id="320" name="Google Shape;320;p12"/>
          <p:cNvGraphicFramePr/>
          <p:nvPr/>
        </p:nvGraphicFramePr>
        <p:xfrm>
          <a:off x="1028700" y="2577369"/>
          <a:ext cx="3000000" cy="3000000"/>
        </p:xfrm>
        <a:graphic>
          <a:graphicData uri="http://schemas.openxmlformats.org/drawingml/2006/table">
            <a:tbl>
              <a:tblPr>
                <a:noFill/>
                <a:tableStyleId>{9AF768DB-E71E-4738-AB3C-A8ADA2AEDC73}</a:tableStyleId>
              </a:tblPr>
              <a:tblGrid>
                <a:gridCol w="1639475"/>
                <a:gridCol w="1639475"/>
                <a:gridCol w="1639475"/>
                <a:gridCol w="1639475"/>
                <a:gridCol w="1639475"/>
                <a:gridCol w="1639475"/>
                <a:gridCol w="1639475"/>
                <a:gridCol w="1639475"/>
                <a:gridCol w="1639475"/>
                <a:gridCol w="1639475"/>
              </a:tblGrid>
              <a:tr h="1160875">
                <a:tc rowSpan="2">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Label</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6D6D6"/>
                    </a:solidFill>
                  </a:tcPr>
                </a:tc>
                <a:tc rowSpan="2">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Jaccard (%)</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6D6D6"/>
                    </a:solidFill>
                  </a:tcPr>
                </a:tc>
                <a:tc rowSpan="2">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LCS</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6D6D6"/>
                    </a:solidFill>
                  </a:tcPr>
                </a:tc>
                <a:tc rowSpan="2">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New word rate (%)</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6D6D6"/>
                    </a:solidFill>
                  </a:tcPr>
                </a:tc>
                <a:tc gridSpan="6">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Part-Of-Speech (%)</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6D6D6"/>
                    </a:solidFill>
                  </a:tcPr>
                </a:tc>
                <a:tc hMerge="1"/>
                <a:tc hMerge="1"/>
                <a:tc hMerge="1"/>
                <a:tc hMerge="1"/>
                <a:tc hMerge="1"/>
              </a:tr>
              <a:tr h="1160875">
                <a:tc vMerge="1"/>
                <a:tc vMerge="1"/>
                <a:tc vMerge="1"/>
                <a:tc vMerge="1"/>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Noun</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6D6D6"/>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Verb</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6D6D6"/>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Adjective</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6D6D6"/>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Pronoun</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6D6D6"/>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Adverb</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6D6D6"/>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Others</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6D6D6"/>
                    </a:solidFill>
                  </a:tcPr>
                </a:tc>
              </a:tr>
              <a:tr h="1160875">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Support</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10.84</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39958"/>
                        </a:lnSpc>
                        <a:spcBef>
                          <a:spcPts val="0"/>
                        </a:spcBef>
                        <a:spcAft>
                          <a:spcPts val="0"/>
                        </a:spcAft>
                        <a:buNone/>
                      </a:pPr>
                      <a:r>
                        <a:rPr lang="en-US" sz="2400" u="none" cap="none" strike="noStrike">
                          <a:solidFill>
                            <a:srgbClr val="000000"/>
                          </a:solidFill>
                          <a:latin typeface="Roboto"/>
                          <a:ea typeface="Roboto"/>
                          <a:cs typeface="Roboto"/>
                          <a:sym typeface="Roboto"/>
                        </a:rPr>
                        <a:t>34.004</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26.06</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92.04</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26.713</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4.241</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0.788</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3.31</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0.022</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139375">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Neural</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7.42</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27.6605</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38.7</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92.53</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24.357</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3.805</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1.616</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7.161</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0.018</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160875">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Refute</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8.22</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28.9239</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29.3</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92.23</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24.828</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3.256</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2.844</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8.292</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0.005</a:t>
                      </a:r>
                      <a:endParaRPr sz="1100" u="none" cap="none" strike="noStrike"/>
                    </a:p>
                  </a:txBody>
                  <a:tcPr marT="18700" marB="18700" marR="18700" marL="18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bl>
          </a:graphicData>
        </a:graphic>
      </p:graphicFrame>
      <p:sp>
        <p:nvSpPr>
          <p:cNvPr id="321" name="Google Shape;321;p12"/>
          <p:cNvSpPr txBox="1"/>
          <p:nvPr/>
        </p:nvSpPr>
        <p:spPr>
          <a:xfrm>
            <a:off x="17919206" y="9749637"/>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Play"/>
                <a:ea typeface="Play"/>
                <a:cs typeface="Play"/>
                <a:sym typeface="Play"/>
              </a:rPr>
              <a:t>12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BF5"/>
        </a:solidFill>
      </p:bgPr>
    </p:bg>
    <p:spTree>
      <p:nvGrpSpPr>
        <p:cNvPr id="325" name="Shape 325"/>
        <p:cNvGrpSpPr/>
        <p:nvPr/>
      </p:nvGrpSpPr>
      <p:grpSpPr>
        <a:xfrm>
          <a:off x="0" y="0"/>
          <a:ext cx="0" cy="0"/>
          <a:chOff x="0" y="0"/>
          <a:chExt cx="0" cy="0"/>
        </a:xfrm>
      </p:grpSpPr>
      <p:sp>
        <p:nvSpPr>
          <p:cNvPr id="326" name="Google Shape;326;p13"/>
          <p:cNvSpPr/>
          <p:nvPr/>
        </p:nvSpPr>
        <p:spPr>
          <a:xfrm>
            <a:off x="13507509" y="0"/>
            <a:ext cx="4780491" cy="1453124"/>
          </a:xfrm>
          <a:custGeom>
            <a:rect b="b" l="l" r="r" t="t"/>
            <a:pathLst>
              <a:path extrusionOk="0" h="1453124" w="4780491">
                <a:moveTo>
                  <a:pt x="0" y="0"/>
                </a:moveTo>
                <a:lnTo>
                  <a:pt x="4780491" y="0"/>
                </a:lnTo>
                <a:lnTo>
                  <a:pt x="4780491" y="1453124"/>
                </a:lnTo>
                <a:lnTo>
                  <a:pt x="0" y="1453124"/>
                </a:lnTo>
                <a:lnTo>
                  <a:pt x="0" y="0"/>
                </a:lnTo>
                <a:close/>
              </a:path>
            </a:pathLst>
          </a:custGeom>
          <a:blipFill rotWithShape="1">
            <a:blip r:embed="rId3">
              <a:alphaModFix/>
            </a:blip>
            <a:stretch>
              <a:fillRect b="-118136" l="0" r="0" t="-110832"/>
            </a:stretch>
          </a:blipFill>
          <a:ln>
            <a:noFill/>
          </a:ln>
        </p:spPr>
      </p:sp>
      <p:sp>
        <p:nvSpPr>
          <p:cNvPr id="327" name="Google Shape;327;p13"/>
          <p:cNvSpPr/>
          <p:nvPr/>
        </p:nvSpPr>
        <p:spPr>
          <a:xfrm>
            <a:off x="2998830" y="1795440"/>
            <a:ext cx="5304539" cy="7239045"/>
          </a:xfrm>
          <a:custGeom>
            <a:rect b="b" l="l" r="r" t="t"/>
            <a:pathLst>
              <a:path extrusionOk="0" h="7239045" w="5304539">
                <a:moveTo>
                  <a:pt x="0" y="0"/>
                </a:moveTo>
                <a:lnTo>
                  <a:pt x="5304538" y="0"/>
                </a:lnTo>
                <a:lnTo>
                  <a:pt x="5304538" y="7239045"/>
                </a:lnTo>
                <a:lnTo>
                  <a:pt x="0" y="7239045"/>
                </a:lnTo>
                <a:lnTo>
                  <a:pt x="0" y="0"/>
                </a:lnTo>
                <a:close/>
              </a:path>
            </a:pathLst>
          </a:custGeom>
          <a:blipFill rotWithShape="1">
            <a:blip r:embed="rId4">
              <a:alphaModFix/>
            </a:blip>
            <a:stretch>
              <a:fillRect b="0" l="-1393" r="0" t="0"/>
            </a:stretch>
          </a:blipFill>
          <a:ln>
            <a:noFill/>
          </a:ln>
        </p:spPr>
      </p:sp>
      <p:sp>
        <p:nvSpPr>
          <p:cNvPr id="328" name="Google Shape;328;p13"/>
          <p:cNvSpPr/>
          <p:nvPr/>
        </p:nvSpPr>
        <p:spPr>
          <a:xfrm>
            <a:off x="9144000" y="2486134"/>
            <a:ext cx="6050051" cy="6305287"/>
          </a:xfrm>
          <a:custGeom>
            <a:rect b="b" l="l" r="r" t="t"/>
            <a:pathLst>
              <a:path extrusionOk="0" h="6305287" w="6050051">
                <a:moveTo>
                  <a:pt x="0" y="0"/>
                </a:moveTo>
                <a:lnTo>
                  <a:pt x="6050051" y="0"/>
                </a:lnTo>
                <a:lnTo>
                  <a:pt x="6050051" y="6305287"/>
                </a:lnTo>
                <a:lnTo>
                  <a:pt x="0" y="6305287"/>
                </a:lnTo>
                <a:lnTo>
                  <a:pt x="0" y="0"/>
                </a:lnTo>
                <a:close/>
              </a:path>
            </a:pathLst>
          </a:custGeom>
          <a:blipFill rotWithShape="1">
            <a:blip r:embed="rId5">
              <a:alphaModFix/>
            </a:blip>
            <a:stretch>
              <a:fillRect b="0" l="0" r="0" t="0"/>
            </a:stretch>
          </a:blipFill>
          <a:ln>
            <a:noFill/>
          </a:ln>
        </p:spPr>
      </p:sp>
      <p:sp>
        <p:nvSpPr>
          <p:cNvPr id="329" name="Google Shape;329;p13"/>
          <p:cNvSpPr txBox="1"/>
          <p:nvPr/>
        </p:nvSpPr>
        <p:spPr>
          <a:xfrm>
            <a:off x="759888" y="342900"/>
            <a:ext cx="12946358" cy="12287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8100" u="none" cap="none" strike="noStrike">
                <a:solidFill>
                  <a:srgbClr val="000000"/>
                </a:solidFill>
                <a:latin typeface="Cabin"/>
                <a:ea typeface="Cabin"/>
                <a:cs typeface="Cabin"/>
                <a:sym typeface="Cabin"/>
              </a:rPr>
              <a:t>Phân tích đặc điểm bộ dữ liệu</a:t>
            </a:r>
            <a:endParaRPr/>
          </a:p>
        </p:txBody>
      </p:sp>
      <p:sp>
        <p:nvSpPr>
          <p:cNvPr id="330" name="Google Shape;330;p13"/>
          <p:cNvSpPr txBox="1"/>
          <p:nvPr/>
        </p:nvSpPr>
        <p:spPr>
          <a:xfrm>
            <a:off x="17919206" y="9749637"/>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Play"/>
                <a:ea typeface="Play"/>
                <a:cs typeface="Play"/>
                <a:sym typeface="Play"/>
              </a:rPr>
              <a:t>13</a:t>
            </a:r>
            <a:endParaRPr/>
          </a:p>
        </p:txBody>
      </p:sp>
      <p:sp>
        <p:nvSpPr>
          <p:cNvPr id="331" name="Google Shape;331;p13"/>
          <p:cNvSpPr txBox="1"/>
          <p:nvPr/>
        </p:nvSpPr>
        <p:spPr>
          <a:xfrm>
            <a:off x="3750028" y="9258300"/>
            <a:ext cx="3802142" cy="5429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3600" u="none" cap="none" strike="noStrike">
                <a:solidFill>
                  <a:srgbClr val="000000"/>
                </a:solidFill>
                <a:latin typeface="Cabin Medium"/>
                <a:ea typeface="Cabin Medium"/>
                <a:cs typeface="Cabin Medium"/>
                <a:sym typeface="Cabin Medium"/>
              </a:rPr>
              <a:t>Thống kê bộ dữ liệu</a:t>
            </a:r>
            <a:endParaRPr/>
          </a:p>
        </p:txBody>
      </p:sp>
      <p:sp>
        <p:nvSpPr>
          <p:cNvPr id="332" name="Google Shape;332;p13"/>
          <p:cNvSpPr txBox="1"/>
          <p:nvPr/>
        </p:nvSpPr>
        <p:spPr>
          <a:xfrm>
            <a:off x="9945414" y="9258300"/>
            <a:ext cx="4447222" cy="5429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3600" u="none" cap="none" strike="noStrike">
                <a:solidFill>
                  <a:srgbClr val="000000"/>
                </a:solidFill>
                <a:latin typeface="Cabin Medium"/>
                <a:ea typeface="Cabin Medium"/>
                <a:cs typeface="Cabin Medium"/>
                <a:sym typeface="Cabin Medium"/>
              </a:rPr>
              <a:t>Phân phối nhãn dữ liệu</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BF5"/>
        </a:solidFill>
      </p:bgPr>
    </p:bg>
    <p:spTree>
      <p:nvGrpSpPr>
        <p:cNvPr id="336" name="Shape 336"/>
        <p:cNvGrpSpPr/>
        <p:nvPr/>
      </p:nvGrpSpPr>
      <p:grpSpPr>
        <a:xfrm>
          <a:off x="0" y="0"/>
          <a:ext cx="0" cy="0"/>
          <a:chOff x="0" y="0"/>
          <a:chExt cx="0" cy="0"/>
        </a:xfrm>
      </p:grpSpPr>
      <p:sp>
        <p:nvSpPr>
          <p:cNvPr id="337" name="Google Shape;337;p14"/>
          <p:cNvSpPr/>
          <p:nvPr/>
        </p:nvSpPr>
        <p:spPr>
          <a:xfrm>
            <a:off x="13507509" y="0"/>
            <a:ext cx="4780491" cy="1453124"/>
          </a:xfrm>
          <a:custGeom>
            <a:rect b="b" l="l" r="r" t="t"/>
            <a:pathLst>
              <a:path extrusionOk="0" h="1453124" w="4780491">
                <a:moveTo>
                  <a:pt x="0" y="0"/>
                </a:moveTo>
                <a:lnTo>
                  <a:pt x="4780491" y="0"/>
                </a:lnTo>
                <a:lnTo>
                  <a:pt x="4780491" y="1453124"/>
                </a:lnTo>
                <a:lnTo>
                  <a:pt x="0" y="1453124"/>
                </a:lnTo>
                <a:lnTo>
                  <a:pt x="0" y="0"/>
                </a:lnTo>
                <a:close/>
              </a:path>
            </a:pathLst>
          </a:custGeom>
          <a:blipFill rotWithShape="1">
            <a:blip r:embed="rId3">
              <a:alphaModFix/>
            </a:blip>
            <a:stretch>
              <a:fillRect b="-118136" l="0" r="0" t="-110832"/>
            </a:stretch>
          </a:blipFill>
          <a:ln>
            <a:noFill/>
          </a:ln>
        </p:spPr>
      </p:sp>
      <p:sp>
        <p:nvSpPr>
          <p:cNvPr id="338" name="Google Shape;338;p14"/>
          <p:cNvSpPr txBox="1"/>
          <p:nvPr/>
        </p:nvSpPr>
        <p:spPr>
          <a:xfrm>
            <a:off x="17919206" y="9749637"/>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Play"/>
                <a:ea typeface="Play"/>
                <a:cs typeface="Play"/>
                <a:sym typeface="Play"/>
              </a:rPr>
              <a:t>14</a:t>
            </a:r>
            <a:endParaRPr/>
          </a:p>
        </p:txBody>
      </p:sp>
      <p:sp>
        <p:nvSpPr>
          <p:cNvPr id="339" name="Google Shape;339;p14"/>
          <p:cNvSpPr/>
          <p:nvPr/>
        </p:nvSpPr>
        <p:spPr>
          <a:xfrm>
            <a:off x="1511168" y="1863601"/>
            <a:ext cx="6777753" cy="3360399"/>
          </a:xfrm>
          <a:custGeom>
            <a:rect b="b" l="l" r="r" t="t"/>
            <a:pathLst>
              <a:path extrusionOk="0" h="3360399" w="6777753">
                <a:moveTo>
                  <a:pt x="0" y="0"/>
                </a:moveTo>
                <a:lnTo>
                  <a:pt x="6777753" y="0"/>
                </a:lnTo>
                <a:lnTo>
                  <a:pt x="6777753" y="3360398"/>
                </a:lnTo>
                <a:lnTo>
                  <a:pt x="0" y="3360398"/>
                </a:lnTo>
                <a:lnTo>
                  <a:pt x="0" y="0"/>
                </a:lnTo>
                <a:close/>
              </a:path>
            </a:pathLst>
          </a:custGeom>
          <a:blipFill rotWithShape="1">
            <a:blip r:embed="rId4">
              <a:alphaModFix/>
            </a:blip>
            <a:stretch>
              <a:fillRect b="0" l="0" r="0" t="0"/>
            </a:stretch>
          </a:blipFill>
          <a:ln>
            <a:noFill/>
          </a:ln>
        </p:spPr>
      </p:sp>
      <p:sp>
        <p:nvSpPr>
          <p:cNvPr id="340" name="Google Shape;340;p14"/>
          <p:cNvSpPr/>
          <p:nvPr/>
        </p:nvSpPr>
        <p:spPr>
          <a:xfrm>
            <a:off x="10650785" y="2122618"/>
            <a:ext cx="5713448" cy="3101381"/>
          </a:xfrm>
          <a:custGeom>
            <a:rect b="b" l="l" r="r" t="t"/>
            <a:pathLst>
              <a:path extrusionOk="0" h="3101381" w="5713448">
                <a:moveTo>
                  <a:pt x="0" y="0"/>
                </a:moveTo>
                <a:lnTo>
                  <a:pt x="5713449" y="0"/>
                </a:lnTo>
                <a:lnTo>
                  <a:pt x="5713449" y="3101381"/>
                </a:lnTo>
                <a:lnTo>
                  <a:pt x="0" y="3101381"/>
                </a:lnTo>
                <a:lnTo>
                  <a:pt x="0" y="0"/>
                </a:lnTo>
                <a:close/>
              </a:path>
            </a:pathLst>
          </a:custGeom>
          <a:blipFill rotWithShape="1">
            <a:blip r:embed="rId5">
              <a:alphaModFix/>
            </a:blip>
            <a:stretch>
              <a:fillRect b="0" l="0" r="0" t="0"/>
            </a:stretch>
          </a:blipFill>
          <a:ln>
            <a:noFill/>
          </a:ln>
        </p:spPr>
      </p:sp>
      <p:sp>
        <p:nvSpPr>
          <p:cNvPr id="341" name="Google Shape;341;p14"/>
          <p:cNvSpPr/>
          <p:nvPr/>
        </p:nvSpPr>
        <p:spPr>
          <a:xfrm>
            <a:off x="1653749" y="6032306"/>
            <a:ext cx="14980503" cy="3690521"/>
          </a:xfrm>
          <a:custGeom>
            <a:rect b="b" l="l" r="r" t="t"/>
            <a:pathLst>
              <a:path extrusionOk="0" h="3690521" w="14980503">
                <a:moveTo>
                  <a:pt x="0" y="0"/>
                </a:moveTo>
                <a:lnTo>
                  <a:pt x="14980502" y="0"/>
                </a:lnTo>
                <a:lnTo>
                  <a:pt x="14980502" y="3690521"/>
                </a:lnTo>
                <a:lnTo>
                  <a:pt x="0" y="3690521"/>
                </a:lnTo>
                <a:lnTo>
                  <a:pt x="0" y="0"/>
                </a:lnTo>
                <a:close/>
              </a:path>
            </a:pathLst>
          </a:custGeom>
          <a:blipFill rotWithShape="1">
            <a:blip r:embed="rId6">
              <a:alphaModFix/>
            </a:blip>
            <a:stretch>
              <a:fillRect b="0" l="0" r="0" t="0"/>
            </a:stretch>
          </a:blipFill>
          <a:ln>
            <a:noFill/>
          </a:ln>
        </p:spPr>
      </p:sp>
      <p:sp>
        <p:nvSpPr>
          <p:cNvPr id="342" name="Google Shape;342;p14"/>
          <p:cNvSpPr txBox="1"/>
          <p:nvPr/>
        </p:nvSpPr>
        <p:spPr>
          <a:xfrm>
            <a:off x="2857721" y="5425439"/>
            <a:ext cx="4084646" cy="416368"/>
          </a:xfrm>
          <a:prstGeom prst="rect">
            <a:avLst/>
          </a:prstGeom>
          <a:noFill/>
          <a:ln>
            <a:noFill/>
          </a:ln>
        </p:spPr>
        <p:txBody>
          <a:bodyPr anchorCtr="0" anchor="t" bIns="0" lIns="0" spcFirstLastPara="1" rIns="0" wrap="square" tIns="0">
            <a:spAutoFit/>
          </a:bodyPr>
          <a:lstStyle/>
          <a:p>
            <a:pPr indent="0" lvl="0" marL="0" marR="0" rtl="0" algn="ctr">
              <a:lnSpc>
                <a:spcPct val="120007"/>
              </a:lnSpc>
              <a:spcBef>
                <a:spcPts val="0"/>
              </a:spcBef>
              <a:spcAft>
                <a:spcPts val="0"/>
              </a:spcAft>
              <a:buNone/>
            </a:pPr>
            <a:r>
              <a:rPr b="1" i="0" lang="en-US" sz="2824" u="none" cap="none" strike="noStrike">
                <a:solidFill>
                  <a:srgbClr val="000000"/>
                </a:solidFill>
                <a:latin typeface="Cabin Medium"/>
                <a:ea typeface="Cabin Medium"/>
                <a:cs typeface="Cabin Medium"/>
                <a:sym typeface="Cabin Medium"/>
              </a:rPr>
              <a:t>Phân phối lĩnh vực văn bản</a:t>
            </a:r>
            <a:endParaRPr/>
          </a:p>
        </p:txBody>
      </p:sp>
      <p:sp>
        <p:nvSpPr>
          <p:cNvPr id="343" name="Google Shape;343;p14"/>
          <p:cNvSpPr txBox="1"/>
          <p:nvPr/>
        </p:nvSpPr>
        <p:spPr>
          <a:xfrm>
            <a:off x="11835354" y="5425439"/>
            <a:ext cx="3741784" cy="416368"/>
          </a:xfrm>
          <a:prstGeom prst="rect">
            <a:avLst/>
          </a:prstGeom>
          <a:noFill/>
          <a:ln>
            <a:noFill/>
          </a:ln>
        </p:spPr>
        <p:txBody>
          <a:bodyPr anchorCtr="0" anchor="t" bIns="0" lIns="0" spcFirstLastPara="1" rIns="0" wrap="square" tIns="0">
            <a:spAutoFit/>
          </a:bodyPr>
          <a:lstStyle/>
          <a:p>
            <a:pPr indent="0" lvl="0" marL="0" marR="0" rtl="0" algn="ctr">
              <a:lnSpc>
                <a:spcPct val="120007"/>
              </a:lnSpc>
              <a:spcBef>
                <a:spcPts val="0"/>
              </a:spcBef>
              <a:spcAft>
                <a:spcPts val="0"/>
              </a:spcAft>
              <a:buNone/>
            </a:pPr>
            <a:r>
              <a:rPr b="1" i="0" lang="en-US" sz="2824" u="none" cap="none" strike="noStrike">
                <a:solidFill>
                  <a:srgbClr val="000000"/>
                </a:solidFill>
                <a:latin typeface="Cabin Medium"/>
                <a:ea typeface="Cabin Medium"/>
                <a:cs typeface="Cabin Medium"/>
                <a:sym typeface="Cabin Medium"/>
              </a:rPr>
              <a:t>Word Cloud của văn bản</a:t>
            </a:r>
            <a:endParaRPr/>
          </a:p>
        </p:txBody>
      </p:sp>
      <p:sp>
        <p:nvSpPr>
          <p:cNvPr id="344" name="Google Shape;344;p14"/>
          <p:cNvSpPr txBox="1"/>
          <p:nvPr/>
        </p:nvSpPr>
        <p:spPr>
          <a:xfrm>
            <a:off x="6161722" y="9854412"/>
            <a:ext cx="5964555" cy="361950"/>
          </a:xfrm>
          <a:prstGeom prst="rect">
            <a:avLst/>
          </a:prstGeom>
          <a:noFill/>
          <a:ln>
            <a:noFill/>
          </a:ln>
        </p:spPr>
        <p:txBody>
          <a:bodyPr anchorCtr="0" anchor="t" bIns="0" lIns="0" spcFirstLastPara="1" rIns="0" wrap="square" tIns="0">
            <a:spAutoFit/>
          </a:bodyPr>
          <a:lstStyle/>
          <a:p>
            <a:pPr indent="0" lvl="0" marL="0" marR="0" rtl="0" algn="ctr">
              <a:lnSpc>
                <a:spcPct val="120008"/>
              </a:lnSpc>
              <a:spcBef>
                <a:spcPts val="0"/>
              </a:spcBef>
              <a:spcAft>
                <a:spcPts val="0"/>
              </a:spcAft>
              <a:buNone/>
            </a:pPr>
            <a:r>
              <a:rPr b="1" i="0" lang="en-US" sz="2424" u="none" cap="none" strike="noStrike">
                <a:solidFill>
                  <a:srgbClr val="000000"/>
                </a:solidFill>
                <a:latin typeface="Cabin Medium"/>
                <a:ea typeface="Cabin Medium"/>
                <a:cs typeface="Cabin Medium"/>
                <a:sym typeface="Cabin Medium"/>
              </a:rPr>
              <a:t>Phân phối độ dài Text, Premise và Hypothesis</a:t>
            </a:r>
            <a:endParaRPr/>
          </a:p>
        </p:txBody>
      </p:sp>
      <p:sp>
        <p:nvSpPr>
          <p:cNvPr id="345" name="Google Shape;345;p14"/>
          <p:cNvSpPr txBox="1"/>
          <p:nvPr/>
        </p:nvSpPr>
        <p:spPr>
          <a:xfrm>
            <a:off x="759888" y="342900"/>
            <a:ext cx="12946358" cy="12287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8100" u="none" cap="none" strike="noStrike">
                <a:solidFill>
                  <a:srgbClr val="000000"/>
                </a:solidFill>
                <a:latin typeface="Cabin"/>
                <a:ea typeface="Cabin"/>
                <a:cs typeface="Cabin"/>
                <a:sym typeface="Cabin"/>
              </a:rPr>
              <a:t>Phân tích đặc điểm bộ dữ liệu</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cxnSp>
        <p:nvCxnSpPr>
          <p:cNvPr id="350" name="Google Shape;350;p15"/>
          <p:cNvCxnSpPr/>
          <p:nvPr/>
        </p:nvCxnSpPr>
        <p:spPr>
          <a:xfrm>
            <a:off x="1028699" y="2405062"/>
            <a:ext cx="16230600" cy="4762"/>
          </a:xfrm>
          <a:prstGeom prst="straightConnector1">
            <a:avLst/>
          </a:prstGeom>
          <a:noFill/>
          <a:ln cap="flat" cmpd="sng" w="9525">
            <a:solidFill>
              <a:srgbClr val="000000"/>
            </a:solidFill>
            <a:prstDash val="solid"/>
            <a:round/>
            <a:headEnd len="sm" w="sm" type="none"/>
            <a:tailEnd len="sm" w="sm" type="none"/>
          </a:ln>
        </p:spPr>
      </p:cxnSp>
      <p:sp>
        <p:nvSpPr>
          <p:cNvPr id="351" name="Google Shape;351;p15"/>
          <p:cNvSpPr txBox="1"/>
          <p:nvPr/>
        </p:nvSpPr>
        <p:spPr>
          <a:xfrm>
            <a:off x="2446807" y="1028733"/>
            <a:ext cx="13403911" cy="13811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9000" u="none" cap="none" strike="noStrike">
                <a:solidFill>
                  <a:srgbClr val="000000"/>
                </a:solidFill>
                <a:latin typeface="Cabin"/>
                <a:ea typeface="Cabin"/>
                <a:cs typeface="Cabin"/>
                <a:sym typeface="Cabin"/>
              </a:rPr>
              <a:t>Thực nghiệm</a:t>
            </a:r>
            <a:endParaRPr/>
          </a:p>
        </p:txBody>
      </p:sp>
      <p:sp>
        <p:nvSpPr>
          <p:cNvPr id="352" name="Google Shape;352;p15"/>
          <p:cNvSpPr/>
          <p:nvPr/>
        </p:nvSpPr>
        <p:spPr>
          <a:xfrm>
            <a:off x="0" y="0"/>
            <a:ext cx="4780491" cy="1453124"/>
          </a:xfrm>
          <a:custGeom>
            <a:rect b="b" l="l" r="r" t="t"/>
            <a:pathLst>
              <a:path extrusionOk="0" h="1453124" w="4780491">
                <a:moveTo>
                  <a:pt x="0" y="0"/>
                </a:moveTo>
                <a:lnTo>
                  <a:pt x="4780491" y="0"/>
                </a:lnTo>
                <a:lnTo>
                  <a:pt x="4780491" y="1453124"/>
                </a:lnTo>
                <a:lnTo>
                  <a:pt x="0" y="1453124"/>
                </a:lnTo>
                <a:lnTo>
                  <a:pt x="0" y="0"/>
                </a:lnTo>
                <a:close/>
              </a:path>
            </a:pathLst>
          </a:custGeom>
          <a:blipFill rotWithShape="1">
            <a:blip r:embed="rId3">
              <a:alphaModFix/>
            </a:blip>
            <a:stretch>
              <a:fillRect b="-118136" l="0" r="0" t="-110832"/>
            </a:stretch>
          </a:blipFill>
          <a:ln>
            <a:noFill/>
          </a:ln>
        </p:spPr>
      </p:sp>
      <p:grpSp>
        <p:nvGrpSpPr>
          <p:cNvPr id="353" name="Google Shape;353;p15"/>
          <p:cNvGrpSpPr/>
          <p:nvPr/>
        </p:nvGrpSpPr>
        <p:grpSpPr>
          <a:xfrm>
            <a:off x="1997428" y="4661424"/>
            <a:ext cx="4778188" cy="2669249"/>
            <a:chOff x="0" y="0"/>
            <a:chExt cx="6370917" cy="3558999"/>
          </a:xfrm>
        </p:grpSpPr>
        <p:sp>
          <p:nvSpPr>
            <p:cNvPr id="354" name="Google Shape;354;p15"/>
            <p:cNvSpPr/>
            <p:nvPr/>
          </p:nvSpPr>
          <p:spPr>
            <a:xfrm>
              <a:off x="0" y="0"/>
              <a:ext cx="6370917" cy="3558999"/>
            </a:xfrm>
            <a:custGeom>
              <a:rect b="b" l="l" r="r" t="t"/>
              <a:pathLst>
                <a:path extrusionOk="0" h="3558999" w="6370917">
                  <a:moveTo>
                    <a:pt x="0" y="0"/>
                  </a:moveTo>
                  <a:lnTo>
                    <a:pt x="6370917" y="0"/>
                  </a:lnTo>
                  <a:lnTo>
                    <a:pt x="6370917" y="3558999"/>
                  </a:lnTo>
                  <a:lnTo>
                    <a:pt x="0" y="3558999"/>
                  </a:lnTo>
                  <a:lnTo>
                    <a:pt x="0" y="0"/>
                  </a:lnTo>
                  <a:close/>
                </a:path>
              </a:pathLst>
            </a:custGeom>
            <a:blipFill rotWithShape="1">
              <a:blip r:embed="rId4">
                <a:alphaModFix/>
              </a:blip>
              <a:stretch>
                <a:fillRect b="0" l="-1249" r="-1249" t="0"/>
              </a:stretch>
            </a:blipFill>
            <a:ln>
              <a:noFill/>
            </a:ln>
          </p:spPr>
        </p:sp>
        <p:sp>
          <p:nvSpPr>
            <p:cNvPr id="355" name="Google Shape;355;p15"/>
            <p:cNvSpPr txBox="1"/>
            <p:nvPr/>
          </p:nvSpPr>
          <p:spPr>
            <a:xfrm>
              <a:off x="996474" y="1352379"/>
              <a:ext cx="3900927" cy="1465553"/>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190" u="none" cap="none" strike="noStrike">
                  <a:solidFill>
                    <a:srgbClr val="000000"/>
                  </a:solidFill>
                  <a:latin typeface="Cabin"/>
                  <a:ea typeface="Cabin"/>
                  <a:cs typeface="Cabin"/>
                  <a:sym typeface="Cabin"/>
                </a:rPr>
                <a:t>MÔ HÌNH ĐÁNH GIÁ</a:t>
              </a:r>
              <a:endParaRPr/>
            </a:p>
          </p:txBody>
        </p:sp>
      </p:grpSp>
      <p:sp>
        <p:nvSpPr>
          <p:cNvPr id="356" name="Google Shape;356;p15"/>
          <p:cNvSpPr/>
          <p:nvPr/>
        </p:nvSpPr>
        <p:spPr>
          <a:xfrm>
            <a:off x="10401379" y="2664126"/>
            <a:ext cx="4236265" cy="1705097"/>
          </a:xfrm>
          <a:custGeom>
            <a:rect b="b" l="l" r="r" t="t"/>
            <a:pathLst>
              <a:path extrusionOk="0" h="1705097" w="4236265">
                <a:moveTo>
                  <a:pt x="0" y="0"/>
                </a:moveTo>
                <a:lnTo>
                  <a:pt x="4236265" y="0"/>
                </a:lnTo>
                <a:lnTo>
                  <a:pt x="4236265" y="1705096"/>
                </a:lnTo>
                <a:lnTo>
                  <a:pt x="0" y="1705096"/>
                </a:lnTo>
                <a:lnTo>
                  <a:pt x="0" y="0"/>
                </a:lnTo>
                <a:close/>
              </a:path>
            </a:pathLst>
          </a:custGeom>
          <a:blipFill rotWithShape="1">
            <a:blip r:embed="rId5">
              <a:alphaModFix/>
            </a:blip>
            <a:stretch>
              <a:fillRect b="0" l="0" r="0" t="0"/>
            </a:stretch>
          </a:blipFill>
          <a:ln>
            <a:noFill/>
          </a:ln>
        </p:spPr>
      </p:sp>
      <p:sp>
        <p:nvSpPr>
          <p:cNvPr id="357" name="Google Shape;357;p15"/>
          <p:cNvSpPr txBox="1"/>
          <p:nvPr/>
        </p:nvSpPr>
        <p:spPr>
          <a:xfrm>
            <a:off x="10793556" y="3037060"/>
            <a:ext cx="3451911" cy="952500"/>
          </a:xfrm>
          <a:prstGeom prst="rect">
            <a:avLst/>
          </a:prstGeom>
          <a:noFill/>
          <a:ln>
            <a:noFill/>
          </a:ln>
        </p:spPr>
        <p:txBody>
          <a:bodyPr anchorCtr="0" anchor="t" bIns="0" lIns="0" spcFirstLastPara="1" rIns="0" wrap="square" tIns="0">
            <a:spAutoFit/>
          </a:bodyPr>
          <a:lstStyle/>
          <a:p>
            <a:pPr indent="0" lvl="0" marL="0" marR="0" rtl="0" algn="ctr">
              <a:lnSpc>
                <a:spcPct val="120023"/>
              </a:lnSpc>
              <a:spcBef>
                <a:spcPts val="0"/>
              </a:spcBef>
              <a:spcAft>
                <a:spcPts val="0"/>
              </a:spcAft>
              <a:buNone/>
            </a:pPr>
            <a:r>
              <a:rPr b="1" i="0" lang="en-US" sz="3356" u="none" cap="none" strike="noStrike">
                <a:solidFill>
                  <a:srgbClr val="000000"/>
                </a:solidFill>
                <a:latin typeface="Cabin"/>
                <a:ea typeface="Cabin"/>
                <a:cs typeface="Cabin"/>
                <a:sym typeface="Cabin"/>
              </a:rPr>
              <a:t>mBERT </a:t>
            </a:r>
            <a:endParaRPr/>
          </a:p>
          <a:p>
            <a:pPr indent="0" lvl="0" marL="0" marR="0" rtl="0" algn="ctr">
              <a:lnSpc>
                <a:spcPct val="120027"/>
              </a:lnSpc>
              <a:spcBef>
                <a:spcPts val="0"/>
              </a:spcBef>
              <a:spcAft>
                <a:spcPts val="0"/>
              </a:spcAft>
              <a:buNone/>
            </a:pPr>
            <a:r>
              <a:rPr b="0" i="0" lang="en-US" sz="2961" u="none" cap="none" strike="noStrike">
                <a:solidFill>
                  <a:srgbClr val="000000"/>
                </a:solidFill>
                <a:latin typeface="Cabin"/>
                <a:ea typeface="Cabin"/>
                <a:cs typeface="Cabin"/>
                <a:sym typeface="Cabin"/>
              </a:rPr>
              <a:t>(</a:t>
            </a:r>
            <a:r>
              <a:rPr b="0" i="0" lang="en-US" sz="2961" u="sng" cap="none" strike="noStrike">
                <a:solidFill>
                  <a:srgbClr val="000000"/>
                </a:solidFill>
                <a:latin typeface="Cabin"/>
                <a:ea typeface="Cabin"/>
                <a:cs typeface="Cabin"/>
                <a:sym typeface="Cabin"/>
                <a:hlinkClick r:id="rId6">
                  <a:extLst>
                    <a:ext uri="{A12FA001-AC4F-418D-AE19-62706E023703}">
                      <ahyp:hlinkClr val="tx"/>
                    </a:ext>
                  </a:extLst>
                </a:hlinkClick>
              </a:rPr>
              <a:t>Multilingual BERT</a:t>
            </a:r>
            <a:r>
              <a:rPr b="0" i="0" lang="en-US" sz="2961" u="none" cap="none" strike="noStrike">
                <a:solidFill>
                  <a:srgbClr val="000000"/>
                </a:solidFill>
                <a:latin typeface="Cabin"/>
                <a:ea typeface="Cabin"/>
                <a:cs typeface="Cabin"/>
                <a:sym typeface="Cabin"/>
              </a:rPr>
              <a:t> )</a:t>
            </a:r>
            <a:endParaRPr/>
          </a:p>
        </p:txBody>
      </p:sp>
      <p:sp>
        <p:nvSpPr>
          <p:cNvPr id="358" name="Google Shape;358;p15"/>
          <p:cNvSpPr/>
          <p:nvPr/>
        </p:nvSpPr>
        <p:spPr>
          <a:xfrm>
            <a:off x="10401379" y="8043923"/>
            <a:ext cx="4236265" cy="1705097"/>
          </a:xfrm>
          <a:custGeom>
            <a:rect b="b" l="l" r="r" t="t"/>
            <a:pathLst>
              <a:path extrusionOk="0" h="1705097" w="4236265">
                <a:moveTo>
                  <a:pt x="0" y="0"/>
                </a:moveTo>
                <a:lnTo>
                  <a:pt x="4236265" y="0"/>
                </a:lnTo>
                <a:lnTo>
                  <a:pt x="4236265" y="1705097"/>
                </a:lnTo>
                <a:lnTo>
                  <a:pt x="0" y="1705097"/>
                </a:lnTo>
                <a:lnTo>
                  <a:pt x="0" y="0"/>
                </a:lnTo>
                <a:close/>
              </a:path>
            </a:pathLst>
          </a:custGeom>
          <a:blipFill rotWithShape="1">
            <a:blip r:embed="rId5">
              <a:alphaModFix/>
            </a:blip>
            <a:stretch>
              <a:fillRect b="0" l="0" r="0" t="0"/>
            </a:stretch>
          </a:blipFill>
          <a:ln>
            <a:noFill/>
          </a:ln>
        </p:spPr>
      </p:sp>
      <p:sp>
        <p:nvSpPr>
          <p:cNvPr id="359" name="Google Shape;359;p15"/>
          <p:cNvSpPr/>
          <p:nvPr/>
        </p:nvSpPr>
        <p:spPr>
          <a:xfrm>
            <a:off x="10404437" y="5157173"/>
            <a:ext cx="4236265" cy="1705097"/>
          </a:xfrm>
          <a:custGeom>
            <a:rect b="b" l="l" r="r" t="t"/>
            <a:pathLst>
              <a:path extrusionOk="0" h="1705097" w="4236265">
                <a:moveTo>
                  <a:pt x="0" y="0"/>
                </a:moveTo>
                <a:lnTo>
                  <a:pt x="4236264" y="0"/>
                </a:lnTo>
                <a:lnTo>
                  <a:pt x="4236264" y="1705097"/>
                </a:lnTo>
                <a:lnTo>
                  <a:pt x="0" y="1705097"/>
                </a:lnTo>
                <a:lnTo>
                  <a:pt x="0" y="0"/>
                </a:lnTo>
                <a:close/>
              </a:path>
            </a:pathLst>
          </a:custGeom>
          <a:blipFill rotWithShape="1">
            <a:blip r:embed="rId5">
              <a:alphaModFix/>
            </a:blip>
            <a:stretch>
              <a:fillRect b="0" l="0" r="0" t="0"/>
            </a:stretch>
          </a:blipFill>
          <a:ln>
            <a:noFill/>
          </a:ln>
        </p:spPr>
      </p:sp>
      <p:sp>
        <p:nvSpPr>
          <p:cNvPr id="360" name="Google Shape;360;p15"/>
          <p:cNvSpPr txBox="1"/>
          <p:nvPr/>
        </p:nvSpPr>
        <p:spPr>
          <a:xfrm>
            <a:off x="10749212" y="8658347"/>
            <a:ext cx="3496255" cy="51435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1" i="0" lang="en-US" sz="3399" u="none" cap="none" strike="noStrike">
                <a:solidFill>
                  <a:srgbClr val="000000"/>
                </a:solidFill>
                <a:latin typeface="Cabin"/>
                <a:ea typeface="Cabin"/>
                <a:cs typeface="Cabin"/>
                <a:sym typeface="Cabin"/>
              </a:rPr>
              <a:t>CafeBERT </a:t>
            </a:r>
            <a:endParaRPr/>
          </a:p>
        </p:txBody>
      </p:sp>
      <p:sp>
        <p:nvSpPr>
          <p:cNvPr id="361" name="Google Shape;361;p15"/>
          <p:cNvSpPr txBox="1"/>
          <p:nvPr/>
        </p:nvSpPr>
        <p:spPr>
          <a:xfrm>
            <a:off x="10752269" y="5444273"/>
            <a:ext cx="3496255" cy="142875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1" i="0" lang="en-US" sz="3399" u="none" cap="none" strike="noStrike">
                <a:solidFill>
                  <a:srgbClr val="000000"/>
                </a:solidFill>
                <a:latin typeface="Cabin"/>
                <a:ea typeface="Cabin"/>
                <a:cs typeface="Cabin"/>
                <a:sym typeface="Cabin"/>
              </a:rPr>
              <a:t>XLM-R</a:t>
            </a:r>
            <a:endParaRPr/>
          </a:p>
          <a:p>
            <a:pPr indent="0" lvl="0" marL="0" marR="0" rtl="0" algn="ctr">
              <a:lnSpc>
                <a:spcPct val="120000"/>
              </a:lnSpc>
              <a:spcBef>
                <a:spcPts val="0"/>
              </a:spcBef>
              <a:spcAft>
                <a:spcPts val="0"/>
              </a:spcAft>
              <a:buNone/>
            </a:pPr>
            <a:r>
              <a:rPr b="1" i="0" lang="en-US" sz="3000" u="none" cap="none" strike="noStrike">
                <a:solidFill>
                  <a:srgbClr val="000000"/>
                </a:solidFill>
                <a:latin typeface="Cabin"/>
                <a:ea typeface="Cabin"/>
                <a:cs typeface="Cabin"/>
                <a:sym typeface="Cabin"/>
              </a:rPr>
              <a:t>(</a:t>
            </a:r>
            <a:r>
              <a:rPr b="1" i="0" lang="en-US" sz="3000" u="sng" cap="none" strike="noStrike">
                <a:solidFill>
                  <a:srgbClr val="000000"/>
                </a:solidFill>
                <a:latin typeface="Cabin"/>
                <a:ea typeface="Cabin"/>
                <a:cs typeface="Cabin"/>
                <a:sym typeface="Cabin"/>
                <a:hlinkClick r:id="rId7">
                  <a:extLst>
                    <a:ext uri="{A12FA001-AC4F-418D-AE19-62706E023703}">
                      <ahyp:hlinkClr val="tx"/>
                    </a:ext>
                  </a:extLst>
                </a:hlinkClick>
              </a:rPr>
              <a:t>X</a:t>
            </a:r>
            <a:r>
              <a:rPr b="0" i="0" lang="en-US" sz="3000" u="none" cap="none" strike="noStrike">
                <a:solidFill>
                  <a:srgbClr val="000000"/>
                </a:solidFill>
                <a:latin typeface="Cabin"/>
                <a:ea typeface="Cabin"/>
                <a:cs typeface="Cabin"/>
                <a:sym typeface="Cabin"/>
              </a:rPr>
              <a:t>LM-RoBERTa</a:t>
            </a:r>
            <a:r>
              <a:rPr b="1" i="0" lang="en-US" sz="3000" u="none" cap="none" strike="noStrike">
                <a:solidFill>
                  <a:srgbClr val="000000"/>
                </a:solidFill>
                <a:latin typeface="Cabin"/>
                <a:ea typeface="Cabin"/>
                <a:cs typeface="Cabin"/>
                <a:sym typeface="Cabin"/>
              </a:rPr>
              <a:t> )</a:t>
            </a:r>
            <a:endParaRPr/>
          </a:p>
          <a:p>
            <a:pPr indent="0" lvl="0" marL="0" marR="0" rtl="0" algn="l">
              <a:lnSpc>
                <a:spcPct val="120000"/>
              </a:lnSpc>
              <a:spcBef>
                <a:spcPts val="0"/>
              </a:spcBef>
              <a:spcAft>
                <a:spcPts val="0"/>
              </a:spcAft>
              <a:buNone/>
            </a:pPr>
            <a:r>
              <a:t/>
            </a:r>
            <a:endParaRPr b="1" i="0" sz="3000" u="none" cap="none" strike="noStrike">
              <a:solidFill>
                <a:srgbClr val="000000"/>
              </a:solidFill>
              <a:latin typeface="Cabin"/>
              <a:ea typeface="Cabin"/>
              <a:cs typeface="Cabin"/>
              <a:sym typeface="Cabin"/>
            </a:endParaRPr>
          </a:p>
        </p:txBody>
      </p:sp>
      <p:cxnSp>
        <p:nvCxnSpPr>
          <p:cNvPr id="362" name="Google Shape;362;p15"/>
          <p:cNvCxnSpPr/>
          <p:nvPr/>
        </p:nvCxnSpPr>
        <p:spPr>
          <a:xfrm>
            <a:off x="7782172" y="3557829"/>
            <a:ext cx="2622265" cy="0"/>
          </a:xfrm>
          <a:prstGeom prst="straightConnector1">
            <a:avLst/>
          </a:prstGeom>
          <a:noFill/>
          <a:ln cap="flat" cmpd="sng" w="38100">
            <a:solidFill>
              <a:srgbClr val="000000"/>
            </a:solidFill>
            <a:prstDash val="solid"/>
            <a:round/>
            <a:headEnd len="sm" w="sm" type="none"/>
            <a:tailEnd len="med" w="med" type="triangle"/>
          </a:ln>
        </p:spPr>
      </p:cxnSp>
      <p:cxnSp>
        <p:nvCxnSpPr>
          <p:cNvPr id="363" name="Google Shape;363;p15"/>
          <p:cNvCxnSpPr/>
          <p:nvPr/>
        </p:nvCxnSpPr>
        <p:spPr>
          <a:xfrm rot="10800000">
            <a:off x="7782172" y="3557829"/>
            <a:ext cx="0" cy="5339209"/>
          </a:xfrm>
          <a:prstGeom prst="straightConnector1">
            <a:avLst/>
          </a:prstGeom>
          <a:noFill/>
          <a:ln cap="flat" cmpd="sng" w="38100">
            <a:solidFill>
              <a:srgbClr val="000000"/>
            </a:solidFill>
            <a:prstDash val="solid"/>
            <a:round/>
            <a:headEnd len="sm" w="sm" type="none"/>
            <a:tailEnd len="sm" w="sm" type="none"/>
          </a:ln>
        </p:spPr>
      </p:cxnSp>
      <p:cxnSp>
        <p:nvCxnSpPr>
          <p:cNvPr id="364" name="Google Shape;364;p15"/>
          <p:cNvCxnSpPr/>
          <p:nvPr/>
        </p:nvCxnSpPr>
        <p:spPr>
          <a:xfrm>
            <a:off x="7779114" y="6015098"/>
            <a:ext cx="2622265" cy="0"/>
          </a:xfrm>
          <a:prstGeom prst="straightConnector1">
            <a:avLst/>
          </a:prstGeom>
          <a:noFill/>
          <a:ln cap="flat" cmpd="sng" w="38100">
            <a:solidFill>
              <a:srgbClr val="000000"/>
            </a:solidFill>
            <a:prstDash val="solid"/>
            <a:round/>
            <a:headEnd len="sm" w="sm" type="none"/>
            <a:tailEnd len="med" w="med" type="triangle"/>
          </a:ln>
        </p:spPr>
      </p:cxnSp>
      <p:cxnSp>
        <p:nvCxnSpPr>
          <p:cNvPr id="365" name="Google Shape;365;p15"/>
          <p:cNvCxnSpPr/>
          <p:nvPr/>
        </p:nvCxnSpPr>
        <p:spPr>
          <a:xfrm>
            <a:off x="7782172" y="8916087"/>
            <a:ext cx="2622265" cy="0"/>
          </a:xfrm>
          <a:prstGeom prst="straightConnector1">
            <a:avLst/>
          </a:prstGeom>
          <a:noFill/>
          <a:ln cap="flat" cmpd="sng" w="38100">
            <a:solidFill>
              <a:srgbClr val="000000"/>
            </a:solidFill>
            <a:prstDash val="solid"/>
            <a:round/>
            <a:headEnd len="sm" w="sm" type="none"/>
            <a:tailEnd len="med" w="med" type="triangle"/>
          </a:ln>
        </p:spPr>
      </p:cxnSp>
      <p:sp>
        <p:nvSpPr>
          <p:cNvPr id="366" name="Google Shape;366;p15"/>
          <p:cNvSpPr txBox="1"/>
          <p:nvPr/>
        </p:nvSpPr>
        <p:spPr>
          <a:xfrm>
            <a:off x="17919206" y="9749637"/>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Play"/>
                <a:ea typeface="Play"/>
                <a:cs typeface="Play"/>
                <a:sym typeface="Play"/>
              </a:rPr>
              <a:t>15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cxnSp>
        <p:nvCxnSpPr>
          <p:cNvPr id="371" name="Google Shape;371;p16"/>
          <p:cNvCxnSpPr/>
          <p:nvPr/>
        </p:nvCxnSpPr>
        <p:spPr>
          <a:xfrm>
            <a:off x="1028699" y="2405062"/>
            <a:ext cx="16230600" cy="4762"/>
          </a:xfrm>
          <a:prstGeom prst="straightConnector1">
            <a:avLst/>
          </a:prstGeom>
          <a:noFill/>
          <a:ln cap="flat" cmpd="sng" w="9525">
            <a:solidFill>
              <a:srgbClr val="000000"/>
            </a:solidFill>
            <a:prstDash val="solid"/>
            <a:round/>
            <a:headEnd len="sm" w="sm" type="none"/>
            <a:tailEnd len="sm" w="sm" type="none"/>
          </a:ln>
        </p:spPr>
      </p:cxnSp>
      <p:sp>
        <p:nvSpPr>
          <p:cNvPr id="372" name="Google Shape;372;p16"/>
          <p:cNvSpPr txBox="1"/>
          <p:nvPr/>
        </p:nvSpPr>
        <p:spPr>
          <a:xfrm>
            <a:off x="2446807" y="1028733"/>
            <a:ext cx="13403911" cy="13811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9000" u="none" cap="none" strike="noStrike">
                <a:solidFill>
                  <a:srgbClr val="000000"/>
                </a:solidFill>
                <a:latin typeface="Cabin Medium"/>
                <a:ea typeface="Cabin Medium"/>
                <a:cs typeface="Cabin Medium"/>
                <a:sym typeface="Cabin Medium"/>
              </a:rPr>
              <a:t>Độ đo đánh giá</a:t>
            </a:r>
            <a:endParaRPr/>
          </a:p>
        </p:txBody>
      </p:sp>
      <p:sp>
        <p:nvSpPr>
          <p:cNvPr id="373" name="Google Shape;373;p16"/>
          <p:cNvSpPr/>
          <p:nvPr/>
        </p:nvSpPr>
        <p:spPr>
          <a:xfrm>
            <a:off x="0" y="0"/>
            <a:ext cx="4780491" cy="1453124"/>
          </a:xfrm>
          <a:custGeom>
            <a:rect b="b" l="l" r="r" t="t"/>
            <a:pathLst>
              <a:path extrusionOk="0" h="1453124" w="4780491">
                <a:moveTo>
                  <a:pt x="0" y="0"/>
                </a:moveTo>
                <a:lnTo>
                  <a:pt x="4780491" y="0"/>
                </a:lnTo>
                <a:lnTo>
                  <a:pt x="4780491" y="1453124"/>
                </a:lnTo>
                <a:lnTo>
                  <a:pt x="0" y="1453124"/>
                </a:lnTo>
                <a:lnTo>
                  <a:pt x="0" y="0"/>
                </a:lnTo>
                <a:close/>
              </a:path>
            </a:pathLst>
          </a:custGeom>
          <a:blipFill rotWithShape="1">
            <a:blip r:embed="rId3">
              <a:alphaModFix/>
            </a:blip>
            <a:stretch>
              <a:fillRect b="-118136" l="0" r="0" t="-110832"/>
            </a:stretch>
          </a:blipFill>
          <a:ln>
            <a:noFill/>
          </a:ln>
        </p:spPr>
      </p:sp>
      <p:sp>
        <p:nvSpPr>
          <p:cNvPr id="374" name="Google Shape;374;p16"/>
          <p:cNvSpPr txBox="1"/>
          <p:nvPr/>
        </p:nvSpPr>
        <p:spPr>
          <a:xfrm>
            <a:off x="779841" y="3068659"/>
            <a:ext cx="15346940" cy="64643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799" u="none" cap="none" strike="noStrike">
                <a:solidFill>
                  <a:srgbClr val="000000"/>
                </a:solidFill>
                <a:latin typeface="Cabin"/>
                <a:ea typeface="Cabin"/>
                <a:cs typeface="Cabin"/>
                <a:sym typeface="Cabin"/>
              </a:rPr>
              <a:t>Độ chính xác - Accuracy</a:t>
            </a:r>
            <a:endParaRPr/>
          </a:p>
        </p:txBody>
      </p:sp>
      <p:sp>
        <p:nvSpPr>
          <p:cNvPr id="375" name="Google Shape;375;p16"/>
          <p:cNvSpPr txBox="1"/>
          <p:nvPr/>
        </p:nvSpPr>
        <p:spPr>
          <a:xfrm>
            <a:off x="1181099" y="8330162"/>
            <a:ext cx="15346940" cy="131318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0" i="0" lang="en-US" sz="3799" u="none" cap="none" strike="noStrike">
                <a:solidFill>
                  <a:srgbClr val="000000"/>
                </a:solidFill>
                <a:latin typeface="Cabin"/>
                <a:ea typeface="Cabin"/>
                <a:cs typeface="Cabin"/>
                <a:sym typeface="Cabin"/>
              </a:rPr>
              <a:t>M: số mẫu mô hình đự đoán đúng</a:t>
            </a:r>
            <a:endParaRPr/>
          </a:p>
          <a:p>
            <a:pPr indent="0" lvl="0" marL="0" marR="0" rtl="0" algn="l">
              <a:lnSpc>
                <a:spcPct val="140010"/>
              </a:lnSpc>
              <a:spcBef>
                <a:spcPts val="0"/>
              </a:spcBef>
              <a:spcAft>
                <a:spcPts val="0"/>
              </a:spcAft>
              <a:buNone/>
            </a:pPr>
            <a:r>
              <a:rPr b="0" i="0" lang="en-US" sz="3799" u="none" cap="none" strike="noStrike">
                <a:solidFill>
                  <a:srgbClr val="000000"/>
                </a:solidFill>
                <a:latin typeface="Cabin"/>
                <a:ea typeface="Cabin"/>
                <a:cs typeface="Cabin"/>
                <a:sym typeface="Cabin"/>
              </a:rPr>
              <a:t>N: tổng số lượng mẫu được đánh giá</a:t>
            </a:r>
            <a:endParaRPr/>
          </a:p>
        </p:txBody>
      </p:sp>
      <p:grpSp>
        <p:nvGrpSpPr>
          <p:cNvPr id="376" name="Google Shape;376;p16"/>
          <p:cNvGrpSpPr/>
          <p:nvPr/>
        </p:nvGrpSpPr>
        <p:grpSpPr>
          <a:xfrm>
            <a:off x="5536234" y="4628782"/>
            <a:ext cx="5834155" cy="2190911"/>
            <a:chOff x="0" y="-85725"/>
            <a:chExt cx="7778874" cy="2921214"/>
          </a:xfrm>
        </p:grpSpPr>
        <p:sp>
          <p:nvSpPr>
            <p:cNvPr id="377" name="Google Shape;377;p16"/>
            <p:cNvSpPr txBox="1"/>
            <p:nvPr/>
          </p:nvSpPr>
          <p:spPr>
            <a:xfrm>
              <a:off x="0" y="716705"/>
              <a:ext cx="6153433" cy="1107017"/>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5000" u="none" cap="none" strike="noStrike">
                  <a:solidFill>
                    <a:srgbClr val="000000"/>
                  </a:solidFill>
                  <a:latin typeface="Cabin"/>
                  <a:ea typeface="Cabin"/>
                  <a:cs typeface="Cabin"/>
                  <a:sym typeface="Cabin"/>
                </a:rPr>
                <a:t>Độ chính xác   = </a:t>
              </a:r>
              <a:endParaRPr/>
            </a:p>
          </p:txBody>
        </p:sp>
        <p:sp>
          <p:nvSpPr>
            <p:cNvPr id="378" name="Google Shape;378;p16"/>
            <p:cNvSpPr txBox="1"/>
            <p:nvPr/>
          </p:nvSpPr>
          <p:spPr>
            <a:xfrm>
              <a:off x="6393217" y="-85725"/>
              <a:ext cx="1385657" cy="1097493"/>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0" i="0" lang="en-US" sz="4999" u="none" cap="none" strike="noStrike">
                  <a:solidFill>
                    <a:srgbClr val="000000"/>
                  </a:solidFill>
                  <a:latin typeface="Cabin"/>
                  <a:ea typeface="Cabin"/>
                  <a:cs typeface="Cabin"/>
                  <a:sym typeface="Cabin"/>
                </a:rPr>
                <a:t>M</a:t>
              </a:r>
              <a:endParaRPr/>
            </a:p>
          </p:txBody>
        </p:sp>
        <p:sp>
          <p:nvSpPr>
            <p:cNvPr id="379" name="Google Shape;379;p16"/>
            <p:cNvSpPr txBox="1"/>
            <p:nvPr/>
          </p:nvSpPr>
          <p:spPr>
            <a:xfrm>
              <a:off x="6393217" y="1737996"/>
              <a:ext cx="1385657" cy="1097493"/>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0" i="0" lang="en-US" sz="4999" u="none" cap="none" strike="noStrike">
                  <a:solidFill>
                    <a:srgbClr val="000000"/>
                  </a:solidFill>
                  <a:latin typeface="Cabin"/>
                  <a:ea typeface="Cabin"/>
                  <a:cs typeface="Cabin"/>
                  <a:sym typeface="Cabin"/>
                </a:rPr>
                <a:t>N</a:t>
              </a:r>
              <a:endParaRPr/>
            </a:p>
          </p:txBody>
        </p:sp>
        <p:cxnSp>
          <p:nvCxnSpPr>
            <p:cNvPr id="380" name="Google Shape;380;p16"/>
            <p:cNvCxnSpPr/>
            <p:nvPr/>
          </p:nvCxnSpPr>
          <p:spPr>
            <a:xfrm>
              <a:off x="6153433" y="1418168"/>
              <a:ext cx="1167547" cy="0"/>
            </a:xfrm>
            <a:prstGeom prst="straightConnector1">
              <a:avLst/>
            </a:prstGeom>
            <a:noFill/>
            <a:ln cap="flat" cmpd="sng" w="50800">
              <a:solidFill>
                <a:srgbClr val="000000"/>
              </a:solidFill>
              <a:prstDash val="solid"/>
              <a:round/>
              <a:headEnd len="sm" w="sm" type="none"/>
              <a:tailEnd len="sm" w="sm" type="none"/>
            </a:ln>
          </p:spPr>
        </p:cxnSp>
      </p:grpSp>
      <p:sp>
        <p:nvSpPr>
          <p:cNvPr id="381" name="Google Shape;381;p16"/>
          <p:cNvSpPr txBox="1"/>
          <p:nvPr/>
        </p:nvSpPr>
        <p:spPr>
          <a:xfrm>
            <a:off x="17919206" y="9749637"/>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Play"/>
                <a:ea typeface="Play"/>
                <a:cs typeface="Play"/>
                <a:sym typeface="Play"/>
              </a:rPr>
              <a:t>16</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cxnSp>
        <p:nvCxnSpPr>
          <p:cNvPr id="386" name="Google Shape;386;p17"/>
          <p:cNvCxnSpPr/>
          <p:nvPr/>
        </p:nvCxnSpPr>
        <p:spPr>
          <a:xfrm>
            <a:off x="1028699" y="2405062"/>
            <a:ext cx="16230600" cy="4762"/>
          </a:xfrm>
          <a:prstGeom prst="straightConnector1">
            <a:avLst/>
          </a:prstGeom>
          <a:noFill/>
          <a:ln cap="flat" cmpd="sng" w="9525">
            <a:solidFill>
              <a:srgbClr val="000000"/>
            </a:solidFill>
            <a:prstDash val="solid"/>
            <a:round/>
            <a:headEnd len="sm" w="sm" type="none"/>
            <a:tailEnd len="sm" w="sm" type="none"/>
          </a:ln>
        </p:spPr>
      </p:cxnSp>
      <p:sp>
        <p:nvSpPr>
          <p:cNvPr id="387" name="Google Shape;387;p17"/>
          <p:cNvSpPr txBox="1"/>
          <p:nvPr/>
        </p:nvSpPr>
        <p:spPr>
          <a:xfrm>
            <a:off x="2446807" y="1028733"/>
            <a:ext cx="13403911" cy="13811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9000" u="none" cap="none" strike="noStrike">
                <a:solidFill>
                  <a:srgbClr val="000000"/>
                </a:solidFill>
                <a:latin typeface="Cabin Medium"/>
                <a:ea typeface="Cabin Medium"/>
                <a:cs typeface="Cabin Medium"/>
                <a:sym typeface="Cabin Medium"/>
              </a:rPr>
              <a:t>Độ đo đánh giá</a:t>
            </a:r>
            <a:endParaRPr/>
          </a:p>
        </p:txBody>
      </p:sp>
      <p:sp>
        <p:nvSpPr>
          <p:cNvPr id="388" name="Google Shape;388;p17"/>
          <p:cNvSpPr/>
          <p:nvPr/>
        </p:nvSpPr>
        <p:spPr>
          <a:xfrm>
            <a:off x="0" y="0"/>
            <a:ext cx="4780491" cy="1453124"/>
          </a:xfrm>
          <a:custGeom>
            <a:rect b="b" l="l" r="r" t="t"/>
            <a:pathLst>
              <a:path extrusionOk="0" h="1453124" w="4780491">
                <a:moveTo>
                  <a:pt x="0" y="0"/>
                </a:moveTo>
                <a:lnTo>
                  <a:pt x="4780491" y="0"/>
                </a:lnTo>
                <a:lnTo>
                  <a:pt x="4780491" y="1453124"/>
                </a:lnTo>
                <a:lnTo>
                  <a:pt x="0" y="1453124"/>
                </a:lnTo>
                <a:lnTo>
                  <a:pt x="0" y="0"/>
                </a:lnTo>
                <a:close/>
              </a:path>
            </a:pathLst>
          </a:custGeom>
          <a:blipFill rotWithShape="1">
            <a:blip r:embed="rId3">
              <a:alphaModFix/>
            </a:blip>
            <a:stretch>
              <a:fillRect b="-118136" l="0" r="0" t="-110832"/>
            </a:stretch>
          </a:blipFill>
          <a:ln>
            <a:noFill/>
          </a:ln>
        </p:spPr>
      </p:sp>
      <p:sp>
        <p:nvSpPr>
          <p:cNvPr id="389" name="Google Shape;389;p17"/>
          <p:cNvSpPr txBox="1"/>
          <p:nvPr/>
        </p:nvSpPr>
        <p:spPr>
          <a:xfrm>
            <a:off x="905728" y="2515235"/>
            <a:ext cx="15346940" cy="738505"/>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1" i="0" lang="en-US" sz="4299" u="none" cap="none" strike="noStrike">
                <a:solidFill>
                  <a:srgbClr val="000000"/>
                </a:solidFill>
                <a:latin typeface="Cabin"/>
                <a:ea typeface="Cabin"/>
                <a:cs typeface="Cabin"/>
                <a:sym typeface="Cabin"/>
              </a:rPr>
              <a:t>F1 - score</a:t>
            </a:r>
            <a:endParaRPr/>
          </a:p>
        </p:txBody>
      </p:sp>
      <p:grpSp>
        <p:nvGrpSpPr>
          <p:cNvPr id="390" name="Google Shape;390;p17"/>
          <p:cNvGrpSpPr/>
          <p:nvPr/>
        </p:nvGrpSpPr>
        <p:grpSpPr>
          <a:xfrm>
            <a:off x="1489884" y="3868774"/>
            <a:ext cx="3449794" cy="1570953"/>
            <a:chOff x="0" y="-66675"/>
            <a:chExt cx="4599725" cy="2094604"/>
          </a:xfrm>
        </p:grpSpPr>
        <p:sp>
          <p:nvSpPr>
            <p:cNvPr id="391" name="Google Shape;391;p17"/>
            <p:cNvSpPr txBox="1"/>
            <p:nvPr/>
          </p:nvSpPr>
          <p:spPr>
            <a:xfrm>
              <a:off x="0" y="581102"/>
              <a:ext cx="2823679" cy="799050"/>
            </a:xfrm>
            <a:prstGeom prst="rect">
              <a:avLst/>
            </a:prstGeom>
            <a:noFill/>
            <a:ln>
              <a:noFill/>
            </a:ln>
          </p:spPr>
          <p:txBody>
            <a:bodyPr anchorCtr="0" anchor="t" bIns="0" lIns="0" spcFirstLastPara="1" rIns="0" wrap="square" tIns="0">
              <a:spAutoFit/>
            </a:bodyPr>
            <a:lstStyle/>
            <a:p>
              <a:pPr indent="0" lvl="0" marL="0" marR="0" rtl="0" algn="l">
                <a:lnSpc>
                  <a:spcPct val="140049"/>
                </a:lnSpc>
                <a:spcBef>
                  <a:spcPts val="0"/>
                </a:spcBef>
                <a:spcAft>
                  <a:spcPts val="0"/>
                </a:spcAft>
                <a:buNone/>
              </a:pPr>
              <a:r>
                <a:rPr b="0" i="0" lang="en-US" sz="3618" u="none" cap="none" strike="noStrike">
                  <a:solidFill>
                    <a:srgbClr val="000000"/>
                  </a:solidFill>
                  <a:latin typeface="Cabin"/>
                  <a:ea typeface="Cabin"/>
                  <a:cs typeface="Cabin"/>
                  <a:sym typeface="Cabin"/>
                </a:rPr>
                <a:t>Recall  = </a:t>
              </a:r>
              <a:endParaRPr/>
            </a:p>
          </p:txBody>
        </p:sp>
        <p:sp>
          <p:nvSpPr>
            <p:cNvPr id="392" name="Google Shape;392;p17"/>
            <p:cNvSpPr txBox="1"/>
            <p:nvPr/>
          </p:nvSpPr>
          <p:spPr>
            <a:xfrm>
              <a:off x="2589616" y="-66675"/>
              <a:ext cx="2010109" cy="795003"/>
            </a:xfrm>
            <a:prstGeom prst="rect">
              <a:avLst/>
            </a:prstGeom>
            <a:noFill/>
            <a:ln>
              <a:noFill/>
            </a:ln>
          </p:spPr>
          <p:txBody>
            <a:bodyPr anchorCtr="0" anchor="t" bIns="0" lIns="0" spcFirstLastPara="1" rIns="0" wrap="square" tIns="0">
              <a:spAutoFit/>
            </a:bodyPr>
            <a:lstStyle/>
            <a:p>
              <a:pPr indent="0" lvl="0" marL="0" marR="0" rtl="0" algn="ctr">
                <a:lnSpc>
                  <a:spcPct val="140022"/>
                </a:lnSpc>
                <a:spcBef>
                  <a:spcPts val="0"/>
                </a:spcBef>
                <a:spcAft>
                  <a:spcPts val="0"/>
                </a:spcAft>
                <a:buNone/>
              </a:pPr>
              <a:r>
                <a:rPr b="0" i="0" lang="en-US" sz="3618" u="none" cap="none" strike="noStrike">
                  <a:solidFill>
                    <a:srgbClr val="000000"/>
                  </a:solidFill>
                  <a:latin typeface="Cabin"/>
                  <a:ea typeface="Cabin"/>
                  <a:cs typeface="Cabin"/>
                  <a:sym typeface="Cabin"/>
                </a:rPr>
                <a:t>TP</a:t>
              </a:r>
              <a:endParaRPr/>
            </a:p>
          </p:txBody>
        </p:sp>
        <p:sp>
          <p:nvSpPr>
            <p:cNvPr id="393" name="Google Shape;393;p17"/>
            <p:cNvSpPr txBox="1"/>
            <p:nvPr/>
          </p:nvSpPr>
          <p:spPr>
            <a:xfrm>
              <a:off x="2416047" y="1232926"/>
              <a:ext cx="2183678" cy="795003"/>
            </a:xfrm>
            <a:prstGeom prst="rect">
              <a:avLst/>
            </a:prstGeom>
            <a:noFill/>
            <a:ln>
              <a:noFill/>
            </a:ln>
          </p:spPr>
          <p:txBody>
            <a:bodyPr anchorCtr="0" anchor="t" bIns="0" lIns="0" spcFirstLastPara="1" rIns="0" wrap="square" tIns="0">
              <a:spAutoFit/>
            </a:bodyPr>
            <a:lstStyle/>
            <a:p>
              <a:pPr indent="0" lvl="0" marL="0" marR="0" rtl="0" algn="ctr">
                <a:lnSpc>
                  <a:spcPct val="140022"/>
                </a:lnSpc>
                <a:spcBef>
                  <a:spcPts val="0"/>
                </a:spcBef>
                <a:spcAft>
                  <a:spcPts val="0"/>
                </a:spcAft>
                <a:buNone/>
              </a:pPr>
              <a:r>
                <a:rPr b="0" i="0" lang="en-US" sz="3618" u="none" cap="none" strike="noStrike">
                  <a:solidFill>
                    <a:srgbClr val="000000"/>
                  </a:solidFill>
                  <a:latin typeface="Cabin"/>
                  <a:ea typeface="Cabin"/>
                  <a:cs typeface="Cabin"/>
                  <a:sym typeface="Cabin"/>
                </a:rPr>
                <a:t>TP + FN</a:t>
              </a:r>
              <a:endParaRPr/>
            </a:p>
          </p:txBody>
        </p:sp>
        <p:cxnSp>
          <p:nvCxnSpPr>
            <p:cNvPr id="394" name="Google Shape;394;p17"/>
            <p:cNvCxnSpPr/>
            <p:nvPr/>
          </p:nvCxnSpPr>
          <p:spPr>
            <a:xfrm>
              <a:off x="2416047" y="1026551"/>
              <a:ext cx="2183678" cy="0"/>
            </a:xfrm>
            <a:prstGeom prst="straightConnector1">
              <a:avLst/>
            </a:prstGeom>
            <a:noFill/>
            <a:ln cap="flat" cmpd="sng" w="38100">
              <a:solidFill>
                <a:srgbClr val="000000"/>
              </a:solidFill>
              <a:prstDash val="solid"/>
              <a:round/>
              <a:headEnd len="sm" w="sm" type="none"/>
              <a:tailEnd len="sm" w="sm" type="none"/>
            </a:ln>
          </p:spPr>
        </p:cxnSp>
      </p:grpSp>
      <p:sp>
        <p:nvSpPr>
          <p:cNvPr id="395" name="Google Shape;395;p17"/>
          <p:cNvSpPr txBox="1"/>
          <p:nvPr/>
        </p:nvSpPr>
        <p:spPr>
          <a:xfrm>
            <a:off x="17919206" y="9749637"/>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Play"/>
                <a:ea typeface="Play"/>
                <a:cs typeface="Play"/>
                <a:sym typeface="Play"/>
              </a:rPr>
              <a:t>17</a:t>
            </a:r>
            <a:endParaRPr/>
          </a:p>
        </p:txBody>
      </p:sp>
      <p:grpSp>
        <p:nvGrpSpPr>
          <p:cNvPr id="396" name="Google Shape;396;p17"/>
          <p:cNvGrpSpPr/>
          <p:nvPr/>
        </p:nvGrpSpPr>
        <p:grpSpPr>
          <a:xfrm>
            <a:off x="10733544" y="3868774"/>
            <a:ext cx="4177675" cy="1570953"/>
            <a:chOff x="0" y="-66675"/>
            <a:chExt cx="5570233" cy="2094604"/>
          </a:xfrm>
        </p:grpSpPr>
        <p:sp>
          <p:nvSpPr>
            <p:cNvPr id="397" name="Google Shape;397;p17"/>
            <p:cNvSpPr txBox="1"/>
            <p:nvPr/>
          </p:nvSpPr>
          <p:spPr>
            <a:xfrm>
              <a:off x="0" y="581102"/>
              <a:ext cx="3758836" cy="799050"/>
            </a:xfrm>
            <a:prstGeom prst="rect">
              <a:avLst/>
            </a:prstGeom>
            <a:noFill/>
            <a:ln>
              <a:noFill/>
            </a:ln>
          </p:spPr>
          <p:txBody>
            <a:bodyPr anchorCtr="0" anchor="t" bIns="0" lIns="0" spcFirstLastPara="1" rIns="0" wrap="square" tIns="0">
              <a:spAutoFit/>
            </a:bodyPr>
            <a:lstStyle/>
            <a:p>
              <a:pPr indent="0" lvl="0" marL="0" marR="0" rtl="0" algn="l">
                <a:lnSpc>
                  <a:spcPct val="140049"/>
                </a:lnSpc>
                <a:spcBef>
                  <a:spcPts val="0"/>
                </a:spcBef>
                <a:spcAft>
                  <a:spcPts val="0"/>
                </a:spcAft>
                <a:buNone/>
              </a:pPr>
              <a:r>
                <a:rPr b="0" i="0" lang="en-US" sz="3618" u="none" cap="none" strike="noStrike">
                  <a:solidFill>
                    <a:srgbClr val="000000"/>
                  </a:solidFill>
                  <a:latin typeface="Cabin"/>
                  <a:ea typeface="Cabin"/>
                  <a:cs typeface="Cabin"/>
                  <a:sym typeface="Cabin"/>
                </a:rPr>
                <a:t>Precision  = </a:t>
              </a:r>
              <a:endParaRPr/>
            </a:p>
          </p:txBody>
        </p:sp>
        <p:sp>
          <p:nvSpPr>
            <p:cNvPr id="398" name="Google Shape;398;p17"/>
            <p:cNvSpPr txBox="1"/>
            <p:nvPr/>
          </p:nvSpPr>
          <p:spPr>
            <a:xfrm>
              <a:off x="3560124" y="-66675"/>
              <a:ext cx="2010109" cy="795003"/>
            </a:xfrm>
            <a:prstGeom prst="rect">
              <a:avLst/>
            </a:prstGeom>
            <a:noFill/>
            <a:ln>
              <a:noFill/>
            </a:ln>
          </p:spPr>
          <p:txBody>
            <a:bodyPr anchorCtr="0" anchor="t" bIns="0" lIns="0" spcFirstLastPara="1" rIns="0" wrap="square" tIns="0">
              <a:spAutoFit/>
            </a:bodyPr>
            <a:lstStyle/>
            <a:p>
              <a:pPr indent="0" lvl="0" marL="0" marR="0" rtl="0" algn="ctr">
                <a:lnSpc>
                  <a:spcPct val="140022"/>
                </a:lnSpc>
                <a:spcBef>
                  <a:spcPts val="0"/>
                </a:spcBef>
                <a:spcAft>
                  <a:spcPts val="0"/>
                </a:spcAft>
                <a:buNone/>
              </a:pPr>
              <a:r>
                <a:rPr b="0" i="0" lang="en-US" sz="3618" u="none" cap="none" strike="noStrike">
                  <a:solidFill>
                    <a:srgbClr val="000000"/>
                  </a:solidFill>
                  <a:latin typeface="Cabin"/>
                  <a:ea typeface="Cabin"/>
                  <a:cs typeface="Cabin"/>
                  <a:sym typeface="Cabin"/>
                </a:rPr>
                <a:t>TP</a:t>
              </a:r>
              <a:endParaRPr/>
            </a:p>
          </p:txBody>
        </p:sp>
        <p:sp>
          <p:nvSpPr>
            <p:cNvPr id="399" name="Google Shape;399;p17"/>
            <p:cNvSpPr txBox="1"/>
            <p:nvPr/>
          </p:nvSpPr>
          <p:spPr>
            <a:xfrm>
              <a:off x="3386555" y="1232926"/>
              <a:ext cx="2183678" cy="795003"/>
            </a:xfrm>
            <a:prstGeom prst="rect">
              <a:avLst/>
            </a:prstGeom>
            <a:noFill/>
            <a:ln>
              <a:noFill/>
            </a:ln>
          </p:spPr>
          <p:txBody>
            <a:bodyPr anchorCtr="0" anchor="t" bIns="0" lIns="0" spcFirstLastPara="1" rIns="0" wrap="square" tIns="0">
              <a:spAutoFit/>
            </a:bodyPr>
            <a:lstStyle/>
            <a:p>
              <a:pPr indent="0" lvl="0" marL="0" marR="0" rtl="0" algn="ctr">
                <a:lnSpc>
                  <a:spcPct val="140022"/>
                </a:lnSpc>
                <a:spcBef>
                  <a:spcPts val="0"/>
                </a:spcBef>
                <a:spcAft>
                  <a:spcPts val="0"/>
                </a:spcAft>
                <a:buNone/>
              </a:pPr>
              <a:r>
                <a:rPr b="0" i="0" lang="en-US" sz="3618" u="none" cap="none" strike="noStrike">
                  <a:solidFill>
                    <a:srgbClr val="000000"/>
                  </a:solidFill>
                  <a:latin typeface="Cabin"/>
                  <a:ea typeface="Cabin"/>
                  <a:cs typeface="Cabin"/>
                  <a:sym typeface="Cabin"/>
                </a:rPr>
                <a:t>TP + FP</a:t>
              </a:r>
              <a:endParaRPr/>
            </a:p>
          </p:txBody>
        </p:sp>
        <p:cxnSp>
          <p:nvCxnSpPr>
            <p:cNvPr id="400" name="Google Shape;400;p17"/>
            <p:cNvCxnSpPr/>
            <p:nvPr/>
          </p:nvCxnSpPr>
          <p:spPr>
            <a:xfrm>
              <a:off x="3386555" y="1026551"/>
              <a:ext cx="2183678" cy="0"/>
            </a:xfrm>
            <a:prstGeom prst="straightConnector1">
              <a:avLst/>
            </a:prstGeom>
            <a:noFill/>
            <a:ln cap="flat" cmpd="sng" w="38100">
              <a:solidFill>
                <a:srgbClr val="000000"/>
              </a:solidFill>
              <a:prstDash val="solid"/>
              <a:round/>
              <a:headEnd len="sm" w="sm" type="none"/>
              <a:tailEnd len="sm" w="sm" type="none"/>
            </a:ln>
          </p:spPr>
        </p:cxnSp>
      </p:grpSp>
      <p:grpSp>
        <p:nvGrpSpPr>
          <p:cNvPr id="401" name="Google Shape;401;p17"/>
          <p:cNvGrpSpPr/>
          <p:nvPr/>
        </p:nvGrpSpPr>
        <p:grpSpPr>
          <a:xfrm>
            <a:off x="4308202" y="6887527"/>
            <a:ext cx="8514180" cy="1857205"/>
            <a:chOff x="0" y="-76200"/>
            <a:chExt cx="11352240" cy="2476274"/>
          </a:xfrm>
        </p:grpSpPr>
        <p:sp>
          <p:nvSpPr>
            <p:cNvPr id="402" name="Google Shape;402;p17"/>
            <p:cNvSpPr txBox="1"/>
            <p:nvPr/>
          </p:nvSpPr>
          <p:spPr>
            <a:xfrm>
              <a:off x="5281255" y="-76200"/>
              <a:ext cx="6070984" cy="990600"/>
            </a:xfrm>
            <a:prstGeom prst="rect">
              <a:avLst/>
            </a:prstGeom>
            <a:noFill/>
            <a:ln>
              <a:noFill/>
            </a:ln>
          </p:spPr>
          <p:txBody>
            <a:bodyPr anchorCtr="0" anchor="t" bIns="0" lIns="0" spcFirstLastPara="1" rIns="0" wrap="square" tIns="0">
              <a:spAutoFit/>
            </a:bodyPr>
            <a:lstStyle/>
            <a:p>
              <a:pPr indent="0" lvl="0" marL="0" marR="0" rtl="0" algn="ctr">
                <a:lnSpc>
                  <a:spcPct val="139977"/>
                </a:lnSpc>
                <a:spcBef>
                  <a:spcPts val="0"/>
                </a:spcBef>
                <a:spcAft>
                  <a:spcPts val="0"/>
                </a:spcAft>
                <a:buNone/>
              </a:pPr>
              <a:r>
                <a:rPr b="0" i="0" lang="en-US" sz="4500" u="none" cap="none" strike="noStrike">
                  <a:solidFill>
                    <a:srgbClr val="000000"/>
                  </a:solidFill>
                  <a:latin typeface="Cabin"/>
                  <a:ea typeface="Cabin"/>
                  <a:cs typeface="Cabin"/>
                  <a:sym typeface="Cabin"/>
                </a:rPr>
                <a:t>Precision x Recall</a:t>
              </a:r>
              <a:endParaRPr/>
            </a:p>
          </p:txBody>
        </p:sp>
        <p:sp>
          <p:nvSpPr>
            <p:cNvPr id="403" name="Google Shape;403;p17"/>
            <p:cNvSpPr txBox="1"/>
            <p:nvPr/>
          </p:nvSpPr>
          <p:spPr>
            <a:xfrm>
              <a:off x="5124767" y="1409474"/>
              <a:ext cx="6227473" cy="990600"/>
            </a:xfrm>
            <a:prstGeom prst="rect">
              <a:avLst/>
            </a:prstGeom>
            <a:noFill/>
            <a:ln>
              <a:noFill/>
            </a:ln>
          </p:spPr>
          <p:txBody>
            <a:bodyPr anchorCtr="0" anchor="t" bIns="0" lIns="0" spcFirstLastPara="1" rIns="0" wrap="square" tIns="0">
              <a:spAutoFit/>
            </a:bodyPr>
            <a:lstStyle/>
            <a:p>
              <a:pPr indent="0" lvl="0" marL="0" marR="0" rtl="0" algn="ctr">
                <a:lnSpc>
                  <a:spcPct val="139977"/>
                </a:lnSpc>
                <a:spcBef>
                  <a:spcPts val="0"/>
                </a:spcBef>
                <a:spcAft>
                  <a:spcPts val="0"/>
                </a:spcAft>
                <a:buNone/>
              </a:pPr>
              <a:r>
                <a:rPr b="0" i="0" lang="en-US" sz="4500" u="none" cap="none" strike="noStrike">
                  <a:solidFill>
                    <a:srgbClr val="000000"/>
                  </a:solidFill>
                  <a:latin typeface="Cabin"/>
                  <a:ea typeface="Cabin"/>
                  <a:cs typeface="Cabin"/>
                  <a:sym typeface="Cabin"/>
                </a:rPr>
                <a:t>Precision + Recall</a:t>
              </a:r>
              <a:endParaRPr/>
            </a:p>
          </p:txBody>
        </p:sp>
        <p:cxnSp>
          <p:nvCxnSpPr>
            <p:cNvPr id="404" name="Google Shape;404;p17"/>
            <p:cNvCxnSpPr/>
            <p:nvPr/>
          </p:nvCxnSpPr>
          <p:spPr>
            <a:xfrm>
              <a:off x="5589525" y="1104977"/>
              <a:ext cx="5468335" cy="0"/>
            </a:xfrm>
            <a:prstGeom prst="straightConnector1">
              <a:avLst/>
            </a:prstGeom>
            <a:noFill/>
            <a:ln cap="flat" cmpd="sng" w="38100">
              <a:solidFill>
                <a:srgbClr val="000000"/>
              </a:solidFill>
              <a:prstDash val="solid"/>
              <a:round/>
              <a:headEnd len="sm" w="sm" type="none"/>
              <a:tailEnd len="sm" w="sm" type="none"/>
            </a:ln>
          </p:spPr>
        </p:cxnSp>
        <p:sp>
          <p:nvSpPr>
            <p:cNvPr id="405" name="Google Shape;405;p17"/>
            <p:cNvSpPr txBox="1"/>
            <p:nvPr/>
          </p:nvSpPr>
          <p:spPr>
            <a:xfrm>
              <a:off x="0" y="571577"/>
              <a:ext cx="3860766" cy="990600"/>
            </a:xfrm>
            <a:prstGeom prst="rect">
              <a:avLst/>
            </a:prstGeom>
            <a:noFill/>
            <a:ln>
              <a:noFill/>
            </a:ln>
          </p:spPr>
          <p:txBody>
            <a:bodyPr anchorCtr="0" anchor="t" bIns="0" lIns="0" spcFirstLastPara="1" rIns="0" wrap="square" tIns="0">
              <a:spAutoFit/>
            </a:bodyPr>
            <a:lstStyle/>
            <a:p>
              <a:pPr indent="0" lvl="0" marL="0" marR="0" rtl="0" algn="l">
                <a:lnSpc>
                  <a:spcPct val="139977"/>
                </a:lnSpc>
                <a:spcBef>
                  <a:spcPts val="0"/>
                </a:spcBef>
                <a:spcAft>
                  <a:spcPts val="0"/>
                </a:spcAft>
                <a:buNone/>
              </a:pPr>
              <a:r>
                <a:rPr b="0" i="0" lang="en-US" sz="4500" u="none" cap="none" strike="noStrike">
                  <a:solidFill>
                    <a:srgbClr val="000000"/>
                  </a:solidFill>
                  <a:latin typeface="Cabin"/>
                  <a:ea typeface="Cabin"/>
                  <a:cs typeface="Cabin"/>
                  <a:sym typeface="Cabin"/>
                </a:rPr>
                <a:t>F1 - Score  = </a:t>
              </a:r>
              <a:endParaRPr/>
            </a:p>
          </p:txBody>
        </p:sp>
        <p:sp>
          <p:nvSpPr>
            <p:cNvPr id="406" name="Google Shape;406;p17"/>
            <p:cNvSpPr txBox="1"/>
            <p:nvPr/>
          </p:nvSpPr>
          <p:spPr>
            <a:xfrm>
              <a:off x="4081419" y="571577"/>
              <a:ext cx="1508106" cy="990600"/>
            </a:xfrm>
            <a:prstGeom prst="rect">
              <a:avLst/>
            </a:prstGeom>
            <a:noFill/>
            <a:ln>
              <a:noFill/>
            </a:ln>
          </p:spPr>
          <p:txBody>
            <a:bodyPr anchorCtr="0" anchor="t" bIns="0" lIns="0" spcFirstLastPara="1" rIns="0" wrap="square" tIns="0">
              <a:spAutoFit/>
            </a:bodyPr>
            <a:lstStyle/>
            <a:p>
              <a:pPr indent="0" lvl="0" marL="0" marR="0" rtl="0" algn="l">
                <a:lnSpc>
                  <a:spcPct val="139977"/>
                </a:lnSpc>
                <a:spcBef>
                  <a:spcPts val="0"/>
                </a:spcBef>
                <a:spcAft>
                  <a:spcPts val="0"/>
                </a:spcAft>
                <a:buNone/>
              </a:pPr>
              <a:r>
                <a:rPr b="0" i="0" lang="en-US" sz="4500" u="none" cap="none" strike="noStrike">
                  <a:solidFill>
                    <a:srgbClr val="000000"/>
                  </a:solidFill>
                  <a:latin typeface="Cabin"/>
                  <a:ea typeface="Cabin"/>
                  <a:cs typeface="Cabin"/>
                  <a:sym typeface="Cabin"/>
                </a:rPr>
                <a:t>2 x</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BF5"/>
        </a:solidFill>
      </p:bgPr>
    </p:bg>
    <p:spTree>
      <p:nvGrpSpPr>
        <p:cNvPr id="410" name="Shape 410"/>
        <p:cNvGrpSpPr/>
        <p:nvPr/>
      </p:nvGrpSpPr>
      <p:grpSpPr>
        <a:xfrm>
          <a:off x="0" y="0"/>
          <a:ext cx="0" cy="0"/>
          <a:chOff x="0" y="0"/>
          <a:chExt cx="0" cy="0"/>
        </a:xfrm>
      </p:grpSpPr>
      <p:sp>
        <p:nvSpPr>
          <p:cNvPr id="411" name="Google Shape;411;p18"/>
          <p:cNvSpPr/>
          <p:nvPr/>
        </p:nvSpPr>
        <p:spPr>
          <a:xfrm>
            <a:off x="13507509" y="0"/>
            <a:ext cx="4780491" cy="1453124"/>
          </a:xfrm>
          <a:custGeom>
            <a:rect b="b" l="l" r="r" t="t"/>
            <a:pathLst>
              <a:path extrusionOk="0" h="1453124" w="4780491">
                <a:moveTo>
                  <a:pt x="0" y="0"/>
                </a:moveTo>
                <a:lnTo>
                  <a:pt x="4780491" y="0"/>
                </a:lnTo>
                <a:lnTo>
                  <a:pt x="4780491" y="1453124"/>
                </a:lnTo>
                <a:lnTo>
                  <a:pt x="0" y="1453124"/>
                </a:lnTo>
                <a:lnTo>
                  <a:pt x="0" y="0"/>
                </a:lnTo>
                <a:close/>
              </a:path>
            </a:pathLst>
          </a:custGeom>
          <a:blipFill rotWithShape="1">
            <a:blip r:embed="rId3">
              <a:alphaModFix/>
            </a:blip>
            <a:stretch>
              <a:fillRect b="-118136" l="0" r="0" t="-110832"/>
            </a:stretch>
          </a:blipFill>
          <a:ln>
            <a:noFill/>
          </a:ln>
        </p:spPr>
      </p:sp>
      <p:graphicFrame>
        <p:nvGraphicFramePr>
          <p:cNvPr id="412" name="Google Shape;412;p18"/>
          <p:cNvGraphicFramePr/>
          <p:nvPr/>
        </p:nvGraphicFramePr>
        <p:xfrm>
          <a:off x="1028700" y="2856084"/>
          <a:ext cx="3000000" cy="3000000"/>
        </p:xfrm>
        <a:graphic>
          <a:graphicData uri="http://schemas.openxmlformats.org/drawingml/2006/table">
            <a:tbl>
              <a:tblPr>
                <a:noFill/>
                <a:tableStyleId>{9AF768DB-E71E-4738-AB3C-A8ADA2AEDC73}</a:tableStyleId>
              </a:tblPr>
              <a:tblGrid>
                <a:gridCol w="3278975"/>
                <a:gridCol w="3278975"/>
                <a:gridCol w="3278975"/>
                <a:gridCol w="3278975"/>
                <a:gridCol w="3278975"/>
              </a:tblGrid>
              <a:tr h="1163100">
                <a:tc rowSpan="3">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Model</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6D6D6"/>
                    </a:solidFill>
                  </a:tcPr>
                </a:tc>
                <a:tc gridSpan="4">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3 Labels</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6D6D6"/>
                    </a:solidFill>
                  </a:tcPr>
                </a:tc>
                <a:tc hMerge="1"/>
                <a:tc hMerge="1"/>
                <a:tc hMerge="1"/>
              </a:tr>
              <a:tr h="1163100">
                <a:tc vMerge="1"/>
                <a:tc gridSpan="2">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Dev</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6D6D6"/>
                    </a:solidFill>
                  </a:tcPr>
                </a:tc>
                <a:tc hMerge="1"/>
                <a:tc gridSpan="2">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Test</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6D6D6"/>
                    </a:solidFill>
                  </a:tcPr>
                </a:tc>
                <a:tc hMerge="1"/>
              </a:tr>
              <a:tr h="1163100">
                <a:tc vMerge="1"/>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Acc</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6D6D6"/>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F1</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6D6D6"/>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Acc</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6D6D6"/>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F1</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6D6D6"/>
                    </a:solidFill>
                  </a:tcPr>
                </a:tc>
              </a:tr>
              <a:tr h="1163100">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mBERT</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93.47</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93.49</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92.02</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92.04</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1141550">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XLM-RLarge</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94.36</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94.36</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92.53</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92.53</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1163100">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CafeBERT</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94.16</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94.16</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92.22</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92.23</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bl>
          </a:graphicData>
        </a:graphic>
      </p:graphicFrame>
      <p:sp>
        <p:nvSpPr>
          <p:cNvPr id="413" name="Google Shape;413;p18"/>
          <p:cNvSpPr txBox="1"/>
          <p:nvPr/>
        </p:nvSpPr>
        <p:spPr>
          <a:xfrm>
            <a:off x="722481" y="333375"/>
            <a:ext cx="10233033" cy="13811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9000" u="none" cap="none" strike="noStrike">
                <a:solidFill>
                  <a:srgbClr val="000000"/>
                </a:solidFill>
                <a:latin typeface="Cabin"/>
                <a:ea typeface="Cabin"/>
                <a:cs typeface="Cabin"/>
                <a:sym typeface="Cabin"/>
              </a:rPr>
              <a:t>Kết quả thực nghiệm</a:t>
            </a:r>
            <a:endParaRPr/>
          </a:p>
        </p:txBody>
      </p:sp>
      <p:sp>
        <p:nvSpPr>
          <p:cNvPr id="414" name="Google Shape;414;p18"/>
          <p:cNvSpPr txBox="1"/>
          <p:nvPr/>
        </p:nvSpPr>
        <p:spPr>
          <a:xfrm>
            <a:off x="17919206" y="9749637"/>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Play"/>
                <a:ea typeface="Play"/>
                <a:cs typeface="Play"/>
                <a:sym typeface="Play"/>
              </a:rPr>
              <a:t>18</a:t>
            </a:r>
            <a:endParaRPr/>
          </a:p>
        </p:txBody>
      </p:sp>
      <p:sp>
        <p:nvSpPr>
          <p:cNvPr id="415" name="Google Shape;415;p18"/>
          <p:cNvSpPr txBox="1"/>
          <p:nvPr/>
        </p:nvSpPr>
        <p:spPr>
          <a:xfrm>
            <a:off x="1028700" y="1797535"/>
            <a:ext cx="7449737" cy="11239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4400" u="none" cap="none" strike="noStrike">
                <a:solidFill>
                  <a:srgbClr val="000000"/>
                </a:solidFill>
                <a:latin typeface="Cabin Medium"/>
                <a:ea typeface="Cabin Medium"/>
                <a:cs typeface="Cabin Medium"/>
                <a:sym typeface="Cabin Medium"/>
              </a:rPr>
              <a:t>Accuracy, F1-Score: %</a:t>
            </a:r>
            <a:endParaRPr/>
          </a:p>
          <a:p>
            <a:pPr indent="0" lvl="0" marL="0" marR="0" rtl="0" algn="l">
              <a:lnSpc>
                <a:spcPct val="81818"/>
              </a:lnSpc>
              <a:spcBef>
                <a:spcPts val="0"/>
              </a:spcBef>
              <a:spcAft>
                <a:spcPts val="0"/>
              </a:spcAft>
              <a:buNone/>
            </a:pPr>
            <a:r>
              <a:t/>
            </a:r>
            <a:endParaRPr b="1" i="0" sz="4400" u="none" cap="none" strike="noStrike">
              <a:solidFill>
                <a:srgbClr val="000000"/>
              </a:solidFill>
              <a:latin typeface="Cabin Medium"/>
              <a:ea typeface="Cabin Medium"/>
              <a:cs typeface="Cabin Medium"/>
              <a:sym typeface="Cabin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BF5"/>
        </a:solidFill>
      </p:bgPr>
    </p:bg>
    <p:spTree>
      <p:nvGrpSpPr>
        <p:cNvPr id="419" name="Shape 419"/>
        <p:cNvGrpSpPr/>
        <p:nvPr/>
      </p:nvGrpSpPr>
      <p:grpSpPr>
        <a:xfrm>
          <a:off x="0" y="0"/>
          <a:ext cx="0" cy="0"/>
          <a:chOff x="0" y="0"/>
          <a:chExt cx="0" cy="0"/>
        </a:xfrm>
      </p:grpSpPr>
      <p:sp>
        <p:nvSpPr>
          <p:cNvPr id="420" name="Google Shape;420;p19"/>
          <p:cNvSpPr/>
          <p:nvPr/>
        </p:nvSpPr>
        <p:spPr>
          <a:xfrm>
            <a:off x="13507509" y="0"/>
            <a:ext cx="4780491" cy="1453124"/>
          </a:xfrm>
          <a:custGeom>
            <a:rect b="b" l="l" r="r" t="t"/>
            <a:pathLst>
              <a:path extrusionOk="0" h="1453124" w="4780491">
                <a:moveTo>
                  <a:pt x="0" y="0"/>
                </a:moveTo>
                <a:lnTo>
                  <a:pt x="4780491" y="0"/>
                </a:lnTo>
                <a:lnTo>
                  <a:pt x="4780491" y="1453124"/>
                </a:lnTo>
                <a:lnTo>
                  <a:pt x="0" y="1453124"/>
                </a:lnTo>
                <a:lnTo>
                  <a:pt x="0" y="0"/>
                </a:lnTo>
                <a:close/>
              </a:path>
            </a:pathLst>
          </a:custGeom>
          <a:blipFill rotWithShape="1">
            <a:blip r:embed="rId3">
              <a:alphaModFix/>
            </a:blip>
            <a:stretch>
              <a:fillRect b="-118136" l="0" r="0" t="-110832"/>
            </a:stretch>
          </a:blipFill>
          <a:ln>
            <a:noFill/>
          </a:ln>
        </p:spPr>
      </p:sp>
      <p:sp>
        <p:nvSpPr>
          <p:cNvPr id="421" name="Google Shape;421;p19"/>
          <p:cNvSpPr txBox="1"/>
          <p:nvPr/>
        </p:nvSpPr>
        <p:spPr>
          <a:xfrm>
            <a:off x="722481" y="333375"/>
            <a:ext cx="11256196" cy="13811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9000" u="none" cap="none" strike="noStrike">
                <a:solidFill>
                  <a:srgbClr val="000000"/>
                </a:solidFill>
                <a:latin typeface="Cabin"/>
                <a:ea typeface="Cabin"/>
                <a:cs typeface="Cabin"/>
                <a:sym typeface="Cabin"/>
              </a:rPr>
              <a:t>So với bộ dữ liệu ViNLI</a:t>
            </a:r>
            <a:endParaRPr/>
          </a:p>
        </p:txBody>
      </p:sp>
      <p:graphicFrame>
        <p:nvGraphicFramePr>
          <p:cNvPr id="422" name="Google Shape;422;p19"/>
          <p:cNvGraphicFramePr/>
          <p:nvPr/>
        </p:nvGraphicFramePr>
        <p:xfrm>
          <a:off x="946584" y="3631969"/>
          <a:ext cx="3000000" cy="3000000"/>
        </p:xfrm>
        <a:graphic>
          <a:graphicData uri="http://schemas.openxmlformats.org/drawingml/2006/table">
            <a:tbl>
              <a:tblPr>
                <a:noFill/>
                <a:tableStyleId>{9AF768DB-E71E-4738-AB3C-A8ADA2AEDC73}</a:tableStyleId>
              </a:tblPr>
              <a:tblGrid>
                <a:gridCol w="4098700"/>
                <a:gridCol w="4098700"/>
                <a:gridCol w="4098700"/>
                <a:gridCol w="4098700"/>
              </a:tblGrid>
              <a:tr h="1164375">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Model</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6D6D6"/>
                    </a:solidFill>
                  </a:tcPr>
                </a:tc>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Dataset</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6D6D6"/>
                    </a:solidFill>
                  </a:tcPr>
                </a:tc>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Dev</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6D6D6"/>
                    </a:solidFill>
                  </a:tcPr>
                </a:tc>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Test</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6D6D6"/>
                    </a:solidFill>
                  </a:tcPr>
                </a:tc>
              </a:tr>
              <a:tr h="1164375">
                <a:tc rowSpan="2">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mBERT</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ViLegalNLI</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93.47</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92.02</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1263325">
                <a:tc vMerge="1"/>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ViNLI </a:t>
                      </a:r>
                      <a:endParaRPr sz="1100" u="none" cap="none" strike="noStrike"/>
                    </a:p>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(Huynh et al. 2022)</a:t>
                      </a:r>
                      <a:endParaRPr/>
                    </a:p>
                    <a:p>
                      <a:pPr indent="0" lvl="0" marL="0" marR="0" rtl="0" algn="ctr">
                        <a:lnSpc>
                          <a:spcPct val="119958"/>
                        </a:lnSpc>
                        <a:spcBef>
                          <a:spcPts val="0"/>
                        </a:spcBef>
                        <a:spcAft>
                          <a:spcPts val="0"/>
                        </a:spcAft>
                        <a:buNone/>
                      </a:pPr>
                      <a:r>
                        <a:t/>
                      </a:r>
                      <a:endParaRPr sz="2400" u="none" cap="none" strike="noStrike">
                        <a:solidFill>
                          <a:srgbClr val="010101"/>
                        </a:solidFill>
                        <a:latin typeface="Roboto"/>
                        <a:ea typeface="Roboto"/>
                        <a:cs typeface="Roboto"/>
                        <a:sym typeface="Roboto"/>
                      </a:endParaRPr>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67,41</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64,84</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1142825">
                <a:tc rowSpan="2">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XML-RLarge</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ViLegalNLI</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94.36</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92.53</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1263325">
                <a:tc vMerge="1"/>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ViNLI </a:t>
                      </a:r>
                      <a:endParaRPr sz="1100" u="none" cap="none" strike="noStrike"/>
                    </a:p>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(Huynh et al. 2022)</a:t>
                      </a:r>
                      <a:endParaRPr/>
                    </a:p>
                    <a:p>
                      <a:pPr indent="0" lvl="0" marL="0" marR="0" rtl="0" algn="ctr">
                        <a:lnSpc>
                          <a:spcPct val="119958"/>
                        </a:lnSpc>
                        <a:spcBef>
                          <a:spcPts val="0"/>
                        </a:spcBef>
                        <a:spcAft>
                          <a:spcPts val="0"/>
                        </a:spcAft>
                        <a:buNone/>
                      </a:pPr>
                      <a:r>
                        <a:t/>
                      </a:r>
                      <a:endParaRPr sz="2400" u="none" cap="none" strike="noStrike">
                        <a:solidFill>
                          <a:srgbClr val="010101"/>
                        </a:solidFill>
                        <a:latin typeface="Roboto"/>
                        <a:ea typeface="Roboto"/>
                        <a:cs typeface="Roboto"/>
                        <a:sym typeface="Roboto"/>
                      </a:endParaRPr>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83,02</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81,36</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bl>
          </a:graphicData>
        </a:graphic>
      </p:graphicFrame>
      <p:sp>
        <p:nvSpPr>
          <p:cNvPr id="423" name="Google Shape;423;p19"/>
          <p:cNvSpPr txBox="1"/>
          <p:nvPr/>
        </p:nvSpPr>
        <p:spPr>
          <a:xfrm>
            <a:off x="17919206" y="9749637"/>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Play"/>
                <a:ea typeface="Play"/>
                <a:cs typeface="Play"/>
                <a:sym typeface="Play"/>
              </a:rPr>
              <a:t>19</a:t>
            </a:r>
            <a:endParaRPr/>
          </a:p>
        </p:txBody>
      </p:sp>
      <p:sp>
        <p:nvSpPr>
          <p:cNvPr id="424" name="Google Shape;424;p19"/>
          <p:cNvSpPr txBox="1"/>
          <p:nvPr/>
        </p:nvSpPr>
        <p:spPr>
          <a:xfrm>
            <a:off x="1028700" y="2111259"/>
            <a:ext cx="3223628" cy="11239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4400" u="none" cap="none" strike="noStrike">
                <a:solidFill>
                  <a:srgbClr val="000000"/>
                </a:solidFill>
                <a:latin typeface="Cabin Medium"/>
                <a:ea typeface="Cabin Medium"/>
                <a:cs typeface="Cabin Medium"/>
                <a:sym typeface="Cabin Medium"/>
              </a:rPr>
              <a:t>Accuracy: %</a:t>
            </a:r>
            <a:endParaRPr/>
          </a:p>
          <a:p>
            <a:pPr indent="0" lvl="0" marL="0" marR="0" rtl="0" algn="l">
              <a:lnSpc>
                <a:spcPct val="81818"/>
              </a:lnSpc>
              <a:spcBef>
                <a:spcPts val="0"/>
              </a:spcBef>
              <a:spcAft>
                <a:spcPts val="0"/>
              </a:spcAft>
              <a:buNone/>
            </a:pPr>
            <a:r>
              <a:t/>
            </a:r>
            <a:endParaRPr b="1" i="0" sz="4400" u="none" cap="none" strike="noStrike">
              <a:solidFill>
                <a:srgbClr val="000000"/>
              </a:solidFill>
              <a:latin typeface="Cabin Medium"/>
              <a:ea typeface="Cabin Medium"/>
              <a:cs typeface="Cabin Medium"/>
              <a:sym typeface="Cabin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BF5"/>
        </a:solidFill>
      </p:bgPr>
    </p:bg>
    <p:spTree>
      <p:nvGrpSpPr>
        <p:cNvPr id="96" name="Shape 96"/>
        <p:cNvGrpSpPr/>
        <p:nvPr/>
      </p:nvGrpSpPr>
      <p:grpSpPr>
        <a:xfrm>
          <a:off x="0" y="0"/>
          <a:ext cx="0" cy="0"/>
          <a:chOff x="0" y="0"/>
          <a:chExt cx="0" cy="0"/>
        </a:xfrm>
      </p:grpSpPr>
      <p:sp>
        <p:nvSpPr>
          <p:cNvPr id="97" name="Google Shape;97;p2"/>
          <p:cNvSpPr txBox="1"/>
          <p:nvPr/>
        </p:nvSpPr>
        <p:spPr>
          <a:xfrm>
            <a:off x="3986209" y="1019175"/>
            <a:ext cx="10315583" cy="13811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9000" u="none" cap="none" strike="noStrike">
                <a:solidFill>
                  <a:srgbClr val="000000"/>
                </a:solidFill>
                <a:latin typeface="Cabin Medium"/>
                <a:ea typeface="Cabin Medium"/>
                <a:cs typeface="Cabin Medium"/>
                <a:sym typeface="Cabin Medium"/>
              </a:rPr>
              <a:t>Giới thiệu thành viên</a:t>
            </a:r>
            <a:endParaRPr/>
          </a:p>
        </p:txBody>
      </p:sp>
      <p:cxnSp>
        <p:nvCxnSpPr>
          <p:cNvPr id="98" name="Google Shape;98;p2"/>
          <p:cNvCxnSpPr/>
          <p:nvPr/>
        </p:nvCxnSpPr>
        <p:spPr>
          <a:xfrm>
            <a:off x="1409573" y="2783652"/>
            <a:ext cx="15115652" cy="0"/>
          </a:xfrm>
          <a:prstGeom prst="straightConnector1">
            <a:avLst/>
          </a:prstGeom>
          <a:noFill/>
          <a:ln cap="flat" cmpd="sng" w="9525">
            <a:solidFill>
              <a:srgbClr val="000000"/>
            </a:solidFill>
            <a:prstDash val="solid"/>
            <a:round/>
            <a:headEnd len="sm" w="sm" type="none"/>
            <a:tailEnd len="sm" w="sm" type="none"/>
          </a:ln>
        </p:spPr>
      </p:cxnSp>
      <p:sp>
        <p:nvSpPr>
          <p:cNvPr id="99" name="Google Shape;99;p2"/>
          <p:cNvSpPr/>
          <p:nvPr/>
        </p:nvSpPr>
        <p:spPr>
          <a:xfrm>
            <a:off x="0" y="0"/>
            <a:ext cx="4780491" cy="1453124"/>
          </a:xfrm>
          <a:custGeom>
            <a:rect b="b" l="l" r="r" t="t"/>
            <a:pathLst>
              <a:path extrusionOk="0" h="1453124" w="4780491">
                <a:moveTo>
                  <a:pt x="0" y="0"/>
                </a:moveTo>
                <a:lnTo>
                  <a:pt x="4780491" y="0"/>
                </a:lnTo>
                <a:lnTo>
                  <a:pt x="4780491" y="1453124"/>
                </a:lnTo>
                <a:lnTo>
                  <a:pt x="0" y="1453124"/>
                </a:lnTo>
                <a:lnTo>
                  <a:pt x="0" y="0"/>
                </a:lnTo>
                <a:close/>
              </a:path>
            </a:pathLst>
          </a:custGeom>
          <a:blipFill rotWithShape="1">
            <a:blip r:embed="rId3">
              <a:alphaModFix/>
            </a:blip>
            <a:stretch>
              <a:fillRect b="-118136" l="0" r="0" t="-110832"/>
            </a:stretch>
          </a:blipFill>
          <a:ln>
            <a:noFill/>
          </a:ln>
        </p:spPr>
      </p:sp>
      <p:sp>
        <p:nvSpPr>
          <p:cNvPr id="100" name="Google Shape;100;p2"/>
          <p:cNvSpPr/>
          <p:nvPr/>
        </p:nvSpPr>
        <p:spPr>
          <a:xfrm>
            <a:off x="1725342" y="3509283"/>
            <a:ext cx="3055149" cy="3783151"/>
          </a:xfrm>
          <a:custGeom>
            <a:rect b="b" l="l" r="r" t="t"/>
            <a:pathLst>
              <a:path extrusionOk="0" h="812800" w="656391">
                <a:moveTo>
                  <a:pt x="0" y="0"/>
                </a:moveTo>
                <a:lnTo>
                  <a:pt x="656391" y="0"/>
                </a:lnTo>
                <a:lnTo>
                  <a:pt x="656391" y="812800"/>
                </a:lnTo>
                <a:lnTo>
                  <a:pt x="0" y="812800"/>
                </a:lnTo>
                <a:close/>
              </a:path>
            </a:pathLst>
          </a:custGeom>
          <a:blipFill rotWithShape="1">
            <a:blip r:embed="rId4">
              <a:alphaModFix/>
            </a:blip>
            <a:stretch>
              <a:fillRect b="0" l="-42867" r="-42867" t="0"/>
            </a:stretch>
          </a:blipFill>
          <a:ln>
            <a:noFill/>
          </a:ln>
        </p:spPr>
      </p:sp>
      <p:sp>
        <p:nvSpPr>
          <p:cNvPr id="101" name="Google Shape;101;p2"/>
          <p:cNvSpPr/>
          <p:nvPr/>
        </p:nvSpPr>
        <p:spPr>
          <a:xfrm>
            <a:off x="7616426" y="3509283"/>
            <a:ext cx="3055149" cy="3783151"/>
          </a:xfrm>
          <a:custGeom>
            <a:rect b="b" l="l" r="r" t="t"/>
            <a:pathLst>
              <a:path extrusionOk="0" h="812800" w="656391">
                <a:moveTo>
                  <a:pt x="0" y="0"/>
                </a:moveTo>
                <a:lnTo>
                  <a:pt x="656391" y="0"/>
                </a:lnTo>
                <a:lnTo>
                  <a:pt x="656391" y="812800"/>
                </a:lnTo>
                <a:lnTo>
                  <a:pt x="0" y="812800"/>
                </a:lnTo>
                <a:close/>
              </a:path>
            </a:pathLst>
          </a:custGeom>
          <a:blipFill rotWithShape="1">
            <a:blip r:embed="rId5">
              <a:alphaModFix/>
            </a:blip>
            <a:stretch>
              <a:fillRect b="-3568" l="0" r="0" t="-3568"/>
            </a:stretch>
          </a:blipFill>
          <a:ln>
            <a:noFill/>
          </a:ln>
        </p:spPr>
      </p:sp>
      <p:sp>
        <p:nvSpPr>
          <p:cNvPr id="102" name="Google Shape;102;p2"/>
          <p:cNvSpPr/>
          <p:nvPr/>
        </p:nvSpPr>
        <p:spPr>
          <a:xfrm>
            <a:off x="13510024" y="3509283"/>
            <a:ext cx="3055149" cy="3783151"/>
          </a:xfrm>
          <a:custGeom>
            <a:rect b="b" l="l" r="r" t="t"/>
            <a:pathLst>
              <a:path extrusionOk="0" h="812800" w="656391">
                <a:moveTo>
                  <a:pt x="0" y="0"/>
                </a:moveTo>
                <a:lnTo>
                  <a:pt x="656391" y="0"/>
                </a:lnTo>
                <a:lnTo>
                  <a:pt x="656391" y="812800"/>
                </a:lnTo>
                <a:lnTo>
                  <a:pt x="0" y="812800"/>
                </a:lnTo>
                <a:close/>
              </a:path>
            </a:pathLst>
          </a:custGeom>
          <a:blipFill rotWithShape="1">
            <a:blip r:embed="rId6">
              <a:alphaModFix/>
            </a:blip>
            <a:stretch>
              <a:fillRect b="-4032" l="0" r="0" t="-4031"/>
            </a:stretch>
          </a:blipFill>
          <a:ln>
            <a:noFill/>
          </a:ln>
        </p:spPr>
      </p:sp>
      <p:grpSp>
        <p:nvGrpSpPr>
          <p:cNvPr id="103" name="Google Shape;103;p2"/>
          <p:cNvGrpSpPr/>
          <p:nvPr/>
        </p:nvGrpSpPr>
        <p:grpSpPr>
          <a:xfrm>
            <a:off x="1725342" y="7680578"/>
            <a:ext cx="3278973" cy="2021810"/>
            <a:chOff x="0" y="9525"/>
            <a:chExt cx="4371964" cy="2695746"/>
          </a:xfrm>
        </p:grpSpPr>
        <p:sp>
          <p:nvSpPr>
            <p:cNvPr id="104" name="Google Shape;104;p2"/>
            <p:cNvSpPr txBox="1"/>
            <p:nvPr/>
          </p:nvSpPr>
          <p:spPr>
            <a:xfrm>
              <a:off x="0" y="1099645"/>
              <a:ext cx="4371964" cy="569622"/>
            </a:xfrm>
            <a:prstGeom prst="rect">
              <a:avLst/>
            </a:prstGeom>
            <a:noFill/>
            <a:ln>
              <a:noFill/>
            </a:ln>
          </p:spPr>
          <p:txBody>
            <a:bodyPr anchorCtr="0" anchor="t" bIns="0" lIns="0" spcFirstLastPara="1" rIns="0" wrap="square" tIns="0">
              <a:spAutoFit/>
            </a:bodyPr>
            <a:lstStyle/>
            <a:p>
              <a:pPr indent="0" lvl="0" marL="0" marR="0" rtl="0" algn="ctr">
                <a:lnSpc>
                  <a:spcPct val="140038"/>
                </a:lnSpc>
                <a:spcBef>
                  <a:spcPts val="0"/>
                </a:spcBef>
                <a:spcAft>
                  <a:spcPts val="0"/>
                </a:spcAft>
                <a:buNone/>
              </a:pPr>
              <a:r>
                <a:rPr b="0" i="0" lang="en-US" sz="2595" u="none" cap="none" strike="noStrike">
                  <a:solidFill>
                    <a:srgbClr val="000000"/>
                  </a:solidFill>
                  <a:latin typeface="Cabin"/>
                  <a:ea typeface="Cabin"/>
                  <a:cs typeface="Cabin"/>
                  <a:sym typeface="Cabin"/>
                </a:rPr>
                <a:t>22520818</a:t>
              </a:r>
              <a:endParaRPr/>
            </a:p>
          </p:txBody>
        </p:sp>
        <p:sp>
          <p:nvSpPr>
            <p:cNvPr id="105" name="Google Shape;105;p2"/>
            <p:cNvSpPr txBox="1"/>
            <p:nvPr/>
          </p:nvSpPr>
          <p:spPr>
            <a:xfrm>
              <a:off x="0" y="2135649"/>
              <a:ext cx="4371964" cy="569622"/>
            </a:xfrm>
            <a:prstGeom prst="rect">
              <a:avLst/>
            </a:prstGeom>
            <a:noFill/>
            <a:ln>
              <a:noFill/>
            </a:ln>
          </p:spPr>
          <p:txBody>
            <a:bodyPr anchorCtr="0" anchor="t" bIns="0" lIns="0" spcFirstLastPara="1" rIns="0" wrap="square" tIns="0">
              <a:spAutoFit/>
            </a:bodyPr>
            <a:lstStyle/>
            <a:p>
              <a:pPr indent="0" lvl="0" marL="0" marR="0" rtl="0" algn="ctr">
                <a:lnSpc>
                  <a:spcPct val="140038"/>
                </a:lnSpc>
                <a:spcBef>
                  <a:spcPts val="0"/>
                </a:spcBef>
                <a:spcAft>
                  <a:spcPts val="0"/>
                </a:spcAft>
                <a:buNone/>
              </a:pPr>
              <a:r>
                <a:rPr b="0" i="0" lang="en-US" sz="2595" u="none" cap="none" strike="noStrike">
                  <a:solidFill>
                    <a:srgbClr val="000000"/>
                  </a:solidFill>
                  <a:latin typeface="Cabin"/>
                  <a:ea typeface="Cabin"/>
                  <a:cs typeface="Cabin"/>
                  <a:sym typeface="Cabin"/>
                </a:rPr>
                <a:t>KHDL2022</a:t>
              </a:r>
              <a:endParaRPr/>
            </a:p>
          </p:txBody>
        </p:sp>
        <p:sp>
          <p:nvSpPr>
            <p:cNvPr id="106" name="Google Shape;106;p2"/>
            <p:cNvSpPr txBox="1"/>
            <p:nvPr/>
          </p:nvSpPr>
          <p:spPr>
            <a:xfrm>
              <a:off x="0" y="9525"/>
              <a:ext cx="4371964" cy="649839"/>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3245" u="none" cap="none" strike="noStrike">
                  <a:solidFill>
                    <a:srgbClr val="000000"/>
                  </a:solidFill>
                  <a:latin typeface="Cabin Medium"/>
                  <a:ea typeface="Cabin Medium"/>
                  <a:cs typeface="Cabin Medium"/>
                  <a:sym typeface="Cabin Medium"/>
                </a:rPr>
                <a:t>Nguyễn Phi Long</a:t>
              </a:r>
              <a:endParaRPr/>
            </a:p>
          </p:txBody>
        </p:sp>
      </p:grpSp>
      <p:grpSp>
        <p:nvGrpSpPr>
          <p:cNvPr id="107" name="Google Shape;107;p2"/>
          <p:cNvGrpSpPr/>
          <p:nvPr/>
        </p:nvGrpSpPr>
        <p:grpSpPr>
          <a:xfrm>
            <a:off x="6841981" y="7680578"/>
            <a:ext cx="4604038" cy="2021810"/>
            <a:chOff x="0" y="9525"/>
            <a:chExt cx="6138718" cy="2695746"/>
          </a:xfrm>
        </p:grpSpPr>
        <p:sp>
          <p:nvSpPr>
            <p:cNvPr id="108" name="Google Shape;108;p2"/>
            <p:cNvSpPr txBox="1"/>
            <p:nvPr/>
          </p:nvSpPr>
          <p:spPr>
            <a:xfrm>
              <a:off x="0" y="1099645"/>
              <a:ext cx="6138718" cy="569622"/>
            </a:xfrm>
            <a:prstGeom prst="rect">
              <a:avLst/>
            </a:prstGeom>
            <a:noFill/>
            <a:ln>
              <a:noFill/>
            </a:ln>
          </p:spPr>
          <p:txBody>
            <a:bodyPr anchorCtr="0" anchor="t" bIns="0" lIns="0" spcFirstLastPara="1" rIns="0" wrap="square" tIns="0">
              <a:spAutoFit/>
            </a:bodyPr>
            <a:lstStyle/>
            <a:p>
              <a:pPr indent="0" lvl="0" marL="0" marR="0" rtl="0" algn="ctr">
                <a:lnSpc>
                  <a:spcPct val="140038"/>
                </a:lnSpc>
                <a:spcBef>
                  <a:spcPts val="0"/>
                </a:spcBef>
                <a:spcAft>
                  <a:spcPts val="0"/>
                </a:spcAft>
                <a:buNone/>
              </a:pPr>
              <a:r>
                <a:rPr b="0" i="0" lang="en-US" sz="2595" u="none" cap="none" strike="noStrike">
                  <a:solidFill>
                    <a:srgbClr val="000000"/>
                  </a:solidFill>
                  <a:latin typeface="Cabin"/>
                  <a:ea typeface="Cabin"/>
                  <a:cs typeface="Cabin"/>
                  <a:sym typeface="Cabin"/>
                </a:rPr>
                <a:t>22521056</a:t>
              </a:r>
              <a:endParaRPr/>
            </a:p>
          </p:txBody>
        </p:sp>
        <p:sp>
          <p:nvSpPr>
            <p:cNvPr id="109" name="Google Shape;109;p2"/>
            <p:cNvSpPr txBox="1"/>
            <p:nvPr/>
          </p:nvSpPr>
          <p:spPr>
            <a:xfrm>
              <a:off x="0" y="2135649"/>
              <a:ext cx="6138718" cy="569622"/>
            </a:xfrm>
            <a:prstGeom prst="rect">
              <a:avLst/>
            </a:prstGeom>
            <a:noFill/>
            <a:ln>
              <a:noFill/>
            </a:ln>
          </p:spPr>
          <p:txBody>
            <a:bodyPr anchorCtr="0" anchor="t" bIns="0" lIns="0" spcFirstLastPara="1" rIns="0" wrap="square" tIns="0">
              <a:spAutoFit/>
            </a:bodyPr>
            <a:lstStyle/>
            <a:p>
              <a:pPr indent="0" lvl="0" marL="0" marR="0" rtl="0" algn="ctr">
                <a:lnSpc>
                  <a:spcPct val="140038"/>
                </a:lnSpc>
                <a:spcBef>
                  <a:spcPts val="0"/>
                </a:spcBef>
                <a:spcAft>
                  <a:spcPts val="0"/>
                </a:spcAft>
                <a:buNone/>
              </a:pPr>
              <a:r>
                <a:rPr b="0" i="0" lang="en-US" sz="2595" u="none" cap="none" strike="noStrike">
                  <a:solidFill>
                    <a:srgbClr val="000000"/>
                  </a:solidFill>
                  <a:latin typeface="Cabin"/>
                  <a:ea typeface="Cabin"/>
                  <a:cs typeface="Cabin"/>
                  <a:sym typeface="Cabin"/>
                </a:rPr>
                <a:t>KHDL2022</a:t>
              </a:r>
              <a:endParaRPr/>
            </a:p>
          </p:txBody>
        </p:sp>
        <p:sp>
          <p:nvSpPr>
            <p:cNvPr id="110" name="Google Shape;110;p2"/>
            <p:cNvSpPr txBox="1"/>
            <p:nvPr/>
          </p:nvSpPr>
          <p:spPr>
            <a:xfrm>
              <a:off x="0" y="9525"/>
              <a:ext cx="6138718" cy="649839"/>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3245" u="none" cap="none" strike="noStrike">
                  <a:solidFill>
                    <a:srgbClr val="000000"/>
                  </a:solidFill>
                  <a:latin typeface="Cabin"/>
                  <a:ea typeface="Cabin"/>
                  <a:cs typeface="Cabin"/>
                  <a:sym typeface="Cabin"/>
                </a:rPr>
                <a:t>Nguyễn Thị Hồng Nhung</a:t>
              </a:r>
              <a:endParaRPr/>
            </a:p>
          </p:txBody>
        </p:sp>
      </p:grpSp>
      <p:grpSp>
        <p:nvGrpSpPr>
          <p:cNvPr id="111" name="Google Shape;111;p2"/>
          <p:cNvGrpSpPr/>
          <p:nvPr/>
        </p:nvGrpSpPr>
        <p:grpSpPr>
          <a:xfrm>
            <a:off x="12655262" y="7680578"/>
            <a:ext cx="4604038" cy="2021810"/>
            <a:chOff x="0" y="9525"/>
            <a:chExt cx="6138718" cy="2695746"/>
          </a:xfrm>
        </p:grpSpPr>
        <p:sp>
          <p:nvSpPr>
            <p:cNvPr id="112" name="Google Shape;112;p2"/>
            <p:cNvSpPr txBox="1"/>
            <p:nvPr/>
          </p:nvSpPr>
          <p:spPr>
            <a:xfrm>
              <a:off x="0" y="1099645"/>
              <a:ext cx="6138718" cy="569622"/>
            </a:xfrm>
            <a:prstGeom prst="rect">
              <a:avLst/>
            </a:prstGeom>
            <a:noFill/>
            <a:ln>
              <a:noFill/>
            </a:ln>
          </p:spPr>
          <p:txBody>
            <a:bodyPr anchorCtr="0" anchor="t" bIns="0" lIns="0" spcFirstLastPara="1" rIns="0" wrap="square" tIns="0">
              <a:spAutoFit/>
            </a:bodyPr>
            <a:lstStyle/>
            <a:p>
              <a:pPr indent="0" lvl="0" marL="0" marR="0" rtl="0" algn="ctr">
                <a:lnSpc>
                  <a:spcPct val="140038"/>
                </a:lnSpc>
                <a:spcBef>
                  <a:spcPts val="0"/>
                </a:spcBef>
                <a:spcAft>
                  <a:spcPts val="0"/>
                </a:spcAft>
                <a:buNone/>
              </a:pPr>
              <a:r>
                <a:rPr b="0" i="0" lang="en-US" sz="2595" u="none" cap="none" strike="noStrike">
                  <a:solidFill>
                    <a:srgbClr val="000000"/>
                  </a:solidFill>
                  <a:latin typeface="Cabin"/>
                  <a:ea typeface="Cabin"/>
                  <a:cs typeface="Cabin"/>
                  <a:sym typeface="Cabin"/>
                </a:rPr>
                <a:t>22521689</a:t>
              </a:r>
              <a:endParaRPr/>
            </a:p>
          </p:txBody>
        </p:sp>
        <p:sp>
          <p:nvSpPr>
            <p:cNvPr id="113" name="Google Shape;113;p2"/>
            <p:cNvSpPr txBox="1"/>
            <p:nvPr/>
          </p:nvSpPr>
          <p:spPr>
            <a:xfrm>
              <a:off x="0" y="2135649"/>
              <a:ext cx="6138718" cy="569622"/>
            </a:xfrm>
            <a:prstGeom prst="rect">
              <a:avLst/>
            </a:prstGeom>
            <a:noFill/>
            <a:ln>
              <a:noFill/>
            </a:ln>
          </p:spPr>
          <p:txBody>
            <a:bodyPr anchorCtr="0" anchor="t" bIns="0" lIns="0" spcFirstLastPara="1" rIns="0" wrap="square" tIns="0">
              <a:spAutoFit/>
            </a:bodyPr>
            <a:lstStyle/>
            <a:p>
              <a:pPr indent="0" lvl="0" marL="0" marR="0" rtl="0" algn="ctr">
                <a:lnSpc>
                  <a:spcPct val="140038"/>
                </a:lnSpc>
                <a:spcBef>
                  <a:spcPts val="0"/>
                </a:spcBef>
                <a:spcAft>
                  <a:spcPts val="0"/>
                </a:spcAft>
                <a:buNone/>
              </a:pPr>
              <a:r>
                <a:rPr b="0" i="0" lang="en-US" sz="2595" u="none" cap="none" strike="noStrike">
                  <a:solidFill>
                    <a:srgbClr val="000000"/>
                  </a:solidFill>
                  <a:latin typeface="Cabin"/>
                  <a:ea typeface="Cabin"/>
                  <a:cs typeface="Cabin"/>
                  <a:sym typeface="Cabin"/>
                </a:rPr>
                <a:t>KHDL2022</a:t>
              </a:r>
              <a:endParaRPr/>
            </a:p>
          </p:txBody>
        </p:sp>
        <p:sp>
          <p:nvSpPr>
            <p:cNvPr id="114" name="Google Shape;114;p2"/>
            <p:cNvSpPr txBox="1"/>
            <p:nvPr/>
          </p:nvSpPr>
          <p:spPr>
            <a:xfrm>
              <a:off x="0" y="9525"/>
              <a:ext cx="6138718" cy="649839"/>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3245" u="none" cap="none" strike="noStrike">
                  <a:solidFill>
                    <a:srgbClr val="000000"/>
                  </a:solidFill>
                  <a:latin typeface="Cabin"/>
                  <a:ea typeface="Cabin"/>
                  <a:cs typeface="Cabin"/>
                  <a:sym typeface="Cabin"/>
                </a:rPr>
                <a:t>Hồ Nguyễn Thiên Vũ</a:t>
              </a:r>
              <a:endParaRPr/>
            </a:p>
          </p:txBody>
        </p:sp>
      </p:grpSp>
      <p:sp>
        <p:nvSpPr>
          <p:cNvPr id="115" name="Google Shape;115;p2"/>
          <p:cNvSpPr txBox="1"/>
          <p:nvPr/>
        </p:nvSpPr>
        <p:spPr>
          <a:xfrm>
            <a:off x="17919206" y="9749637"/>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Play"/>
                <a:ea typeface="Play"/>
                <a:cs typeface="Play"/>
                <a:sym typeface="Play"/>
              </a:rPr>
              <a:t>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BF5"/>
        </a:solidFill>
      </p:bgPr>
    </p:bg>
    <p:spTree>
      <p:nvGrpSpPr>
        <p:cNvPr id="428" name="Shape 428"/>
        <p:cNvGrpSpPr/>
        <p:nvPr/>
      </p:nvGrpSpPr>
      <p:grpSpPr>
        <a:xfrm>
          <a:off x="0" y="0"/>
          <a:ext cx="0" cy="0"/>
          <a:chOff x="0" y="0"/>
          <a:chExt cx="0" cy="0"/>
        </a:xfrm>
      </p:grpSpPr>
      <p:sp>
        <p:nvSpPr>
          <p:cNvPr id="429" name="Google Shape;429;p20"/>
          <p:cNvSpPr/>
          <p:nvPr/>
        </p:nvSpPr>
        <p:spPr>
          <a:xfrm>
            <a:off x="13507509" y="0"/>
            <a:ext cx="4780491" cy="1453124"/>
          </a:xfrm>
          <a:custGeom>
            <a:rect b="b" l="l" r="r" t="t"/>
            <a:pathLst>
              <a:path extrusionOk="0" h="1453124" w="4780491">
                <a:moveTo>
                  <a:pt x="0" y="0"/>
                </a:moveTo>
                <a:lnTo>
                  <a:pt x="4780491" y="0"/>
                </a:lnTo>
                <a:lnTo>
                  <a:pt x="4780491" y="1453124"/>
                </a:lnTo>
                <a:lnTo>
                  <a:pt x="0" y="1453124"/>
                </a:lnTo>
                <a:lnTo>
                  <a:pt x="0" y="0"/>
                </a:lnTo>
                <a:close/>
              </a:path>
            </a:pathLst>
          </a:custGeom>
          <a:blipFill rotWithShape="1">
            <a:blip r:embed="rId3">
              <a:alphaModFix/>
            </a:blip>
            <a:stretch>
              <a:fillRect b="-118136" l="0" r="0" t="-110832"/>
            </a:stretch>
          </a:blipFill>
          <a:ln>
            <a:noFill/>
          </a:ln>
        </p:spPr>
      </p:sp>
      <p:sp>
        <p:nvSpPr>
          <p:cNvPr id="430" name="Google Shape;430;p20"/>
          <p:cNvSpPr txBox="1"/>
          <p:nvPr/>
        </p:nvSpPr>
        <p:spPr>
          <a:xfrm>
            <a:off x="482178" y="81524"/>
            <a:ext cx="14592598" cy="2057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800" u="none" cap="none" strike="noStrike">
                <a:solidFill>
                  <a:srgbClr val="000000"/>
                </a:solidFill>
                <a:latin typeface="Cabin"/>
                <a:ea typeface="Cabin"/>
                <a:cs typeface="Cabin"/>
                <a:sym typeface="Cabin"/>
              </a:rPr>
              <a:t>Ảnh hưởng của độ dài giả thuyết đến hiệu suất mô hình</a:t>
            </a:r>
            <a:endParaRPr/>
          </a:p>
        </p:txBody>
      </p:sp>
      <p:graphicFrame>
        <p:nvGraphicFramePr>
          <p:cNvPr id="431" name="Google Shape;431;p20"/>
          <p:cNvGraphicFramePr/>
          <p:nvPr/>
        </p:nvGraphicFramePr>
        <p:xfrm>
          <a:off x="946584" y="3478453"/>
          <a:ext cx="3000000" cy="3000000"/>
        </p:xfrm>
        <a:graphic>
          <a:graphicData uri="http://schemas.openxmlformats.org/drawingml/2006/table">
            <a:tbl>
              <a:tblPr>
                <a:noFill/>
                <a:tableStyleId>{9AF768DB-E71E-4738-AB3C-A8ADA2AEDC73}</a:tableStyleId>
              </a:tblPr>
              <a:tblGrid>
                <a:gridCol w="4098700"/>
                <a:gridCol w="4098700"/>
                <a:gridCol w="4098700"/>
                <a:gridCol w="4098700"/>
              </a:tblGrid>
              <a:tr h="1164600">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Length</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6D6D6"/>
                    </a:solidFill>
                  </a:tcPr>
                </a:tc>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mBERT</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6D6D6"/>
                    </a:solidFill>
                  </a:tcPr>
                </a:tc>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XLM-RLarge</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6D6D6"/>
                    </a:solidFill>
                  </a:tcPr>
                </a:tc>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CafeBERT</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6D6D6"/>
                    </a:solidFill>
                  </a:tcPr>
                </a:tc>
              </a:tr>
              <a:tr h="1164600">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(10, 20]</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92</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91</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90</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1164600">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(20, 30]</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92</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92</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93</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1143025">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(30, 40]</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93</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93</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94</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1143025">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(40, 50]</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92</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92</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92</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bl>
          </a:graphicData>
        </a:graphic>
      </p:graphicFrame>
      <p:sp>
        <p:nvSpPr>
          <p:cNvPr id="432" name="Google Shape;432;p20"/>
          <p:cNvSpPr txBox="1"/>
          <p:nvPr/>
        </p:nvSpPr>
        <p:spPr>
          <a:xfrm>
            <a:off x="17919206" y="9749637"/>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Play"/>
                <a:ea typeface="Play"/>
                <a:cs typeface="Play"/>
                <a:sym typeface="Play"/>
              </a:rPr>
              <a:t>20</a:t>
            </a:r>
            <a:endParaRPr/>
          </a:p>
        </p:txBody>
      </p:sp>
      <p:sp>
        <p:nvSpPr>
          <p:cNvPr id="433" name="Google Shape;433;p20"/>
          <p:cNvSpPr txBox="1"/>
          <p:nvPr/>
        </p:nvSpPr>
        <p:spPr>
          <a:xfrm>
            <a:off x="946584" y="2468803"/>
            <a:ext cx="3223628" cy="10096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4000" u="none" cap="none" strike="noStrike">
                <a:solidFill>
                  <a:srgbClr val="000000"/>
                </a:solidFill>
                <a:latin typeface="Cabin Medium"/>
                <a:ea typeface="Cabin Medium"/>
                <a:cs typeface="Cabin Medium"/>
                <a:sym typeface="Cabin Medium"/>
              </a:rPr>
              <a:t>Accuracy: %</a:t>
            </a:r>
            <a:endParaRPr/>
          </a:p>
          <a:p>
            <a:pPr indent="0" lvl="0" marL="0" marR="0" rtl="0" algn="l">
              <a:lnSpc>
                <a:spcPct val="78000"/>
              </a:lnSpc>
              <a:spcBef>
                <a:spcPts val="0"/>
              </a:spcBef>
              <a:spcAft>
                <a:spcPts val="0"/>
              </a:spcAft>
              <a:buNone/>
            </a:pPr>
            <a:r>
              <a:t/>
            </a:r>
            <a:endParaRPr b="1" i="0" sz="4000" u="none" cap="none" strike="noStrike">
              <a:solidFill>
                <a:srgbClr val="000000"/>
              </a:solidFill>
              <a:latin typeface="Cabin Medium"/>
              <a:ea typeface="Cabin Medium"/>
              <a:cs typeface="Cabin Medium"/>
              <a:sym typeface="Cabin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BF5"/>
        </a:solidFill>
      </p:bgPr>
    </p:bg>
    <p:spTree>
      <p:nvGrpSpPr>
        <p:cNvPr id="437" name="Shape 437"/>
        <p:cNvGrpSpPr/>
        <p:nvPr/>
      </p:nvGrpSpPr>
      <p:grpSpPr>
        <a:xfrm>
          <a:off x="0" y="0"/>
          <a:ext cx="0" cy="0"/>
          <a:chOff x="0" y="0"/>
          <a:chExt cx="0" cy="0"/>
        </a:xfrm>
      </p:grpSpPr>
      <p:sp>
        <p:nvSpPr>
          <p:cNvPr id="438" name="Google Shape;438;p21"/>
          <p:cNvSpPr/>
          <p:nvPr/>
        </p:nvSpPr>
        <p:spPr>
          <a:xfrm>
            <a:off x="13507509" y="0"/>
            <a:ext cx="4780491" cy="1453124"/>
          </a:xfrm>
          <a:custGeom>
            <a:rect b="b" l="l" r="r" t="t"/>
            <a:pathLst>
              <a:path extrusionOk="0" h="1453124" w="4780491">
                <a:moveTo>
                  <a:pt x="0" y="0"/>
                </a:moveTo>
                <a:lnTo>
                  <a:pt x="4780491" y="0"/>
                </a:lnTo>
                <a:lnTo>
                  <a:pt x="4780491" y="1453124"/>
                </a:lnTo>
                <a:lnTo>
                  <a:pt x="0" y="1453124"/>
                </a:lnTo>
                <a:lnTo>
                  <a:pt x="0" y="0"/>
                </a:lnTo>
                <a:close/>
              </a:path>
            </a:pathLst>
          </a:custGeom>
          <a:blipFill rotWithShape="1">
            <a:blip r:embed="rId3">
              <a:alphaModFix/>
            </a:blip>
            <a:stretch>
              <a:fillRect b="-118136" l="0" r="0" t="-110832"/>
            </a:stretch>
          </a:blipFill>
          <a:ln>
            <a:noFill/>
          </a:ln>
        </p:spPr>
      </p:sp>
      <p:graphicFrame>
        <p:nvGraphicFramePr>
          <p:cNvPr id="439" name="Google Shape;439;p21"/>
          <p:cNvGraphicFramePr/>
          <p:nvPr/>
        </p:nvGraphicFramePr>
        <p:xfrm>
          <a:off x="506675" y="2170160"/>
          <a:ext cx="3000000" cy="3000000"/>
        </p:xfrm>
        <a:graphic>
          <a:graphicData uri="http://schemas.openxmlformats.org/drawingml/2006/table">
            <a:tbl>
              <a:tblPr>
                <a:noFill/>
                <a:tableStyleId>{9AF768DB-E71E-4738-AB3C-A8ADA2AEDC73}</a:tableStyleId>
              </a:tblPr>
              <a:tblGrid>
                <a:gridCol w="3407850"/>
                <a:gridCol w="1270550"/>
                <a:gridCol w="2017325"/>
                <a:gridCol w="1788950"/>
              </a:tblGrid>
              <a:tr h="535450">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Aspect</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6D6D6"/>
                    </a:solidFill>
                  </a:tcPr>
                </a:tc>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mBERT</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6D6D6"/>
                    </a:solidFill>
                  </a:tcPr>
                </a:tc>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XLM-RLarge</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6D6D6"/>
                    </a:solidFill>
                  </a:tcPr>
                </a:tc>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CafeBERT</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6D6D6"/>
                    </a:solidFill>
                  </a:tcPr>
                </a:tc>
              </a:tr>
              <a:tr h="535450">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Bộ máy hành chính</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93</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94</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94</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535450">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Giao thông - Vận tải</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94</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91</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94</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535450">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Dân sự </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79</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88</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88</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535450">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Văn hóa - Xã hội</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100</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100</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83</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535450">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Công nghệ thông tin</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89</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83</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83</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535450">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Bất động sản</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100</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100</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96</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535450">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Tài nguyên - Môi trường</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86</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95</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100</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535450">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Tài chính nhà nước</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88</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85</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92</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535450">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Vi phạm hành chính</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94</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92</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92</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535450">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Đầu tư</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91</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89</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91</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535450">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Kế toán - Kiểm toán</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87</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93</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93</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535450">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Xây dựng - Đô thị</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98</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98</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95</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535450">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Xuất nhập khẩu</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83</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100</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92</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bl>
          </a:graphicData>
        </a:graphic>
      </p:graphicFrame>
      <p:sp>
        <p:nvSpPr>
          <p:cNvPr id="440" name="Google Shape;440;p21"/>
          <p:cNvSpPr txBox="1"/>
          <p:nvPr/>
        </p:nvSpPr>
        <p:spPr>
          <a:xfrm>
            <a:off x="17919206" y="9749637"/>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Play"/>
                <a:ea typeface="Play"/>
                <a:cs typeface="Play"/>
                <a:sym typeface="Play"/>
              </a:rPr>
              <a:t>21</a:t>
            </a:r>
            <a:endParaRPr/>
          </a:p>
        </p:txBody>
      </p:sp>
      <p:sp>
        <p:nvSpPr>
          <p:cNvPr id="441" name="Google Shape;441;p21"/>
          <p:cNvSpPr txBox="1"/>
          <p:nvPr/>
        </p:nvSpPr>
        <p:spPr>
          <a:xfrm>
            <a:off x="506675" y="1453124"/>
            <a:ext cx="3223628" cy="9715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3900" u="none" cap="none" strike="noStrike">
                <a:solidFill>
                  <a:srgbClr val="000000"/>
                </a:solidFill>
                <a:latin typeface="Cabin Medium"/>
                <a:ea typeface="Cabin Medium"/>
                <a:cs typeface="Cabin Medium"/>
                <a:sym typeface="Cabin Medium"/>
              </a:rPr>
              <a:t>Accuracy: %</a:t>
            </a:r>
            <a:endParaRPr/>
          </a:p>
          <a:p>
            <a:pPr indent="0" lvl="0" marL="0" marR="0" rtl="0" algn="l">
              <a:lnSpc>
                <a:spcPct val="76923"/>
              </a:lnSpc>
              <a:spcBef>
                <a:spcPts val="0"/>
              </a:spcBef>
              <a:spcAft>
                <a:spcPts val="0"/>
              </a:spcAft>
              <a:buNone/>
            </a:pPr>
            <a:r>
              <a:t/>
            </a:r>
            <a:endParaRPr b="1" i="0" sz="3900" u="none" cap="none" strike="noStrike">
              <a:solidFill>
                <a:srgbClr val="000000"/>
              </a:solidFill>
              <a:latin typeface="Cabin Medium"/>
              <a:ea typeface="Cabin Medium"/>
              <a:cs typeface="Cabin Medium"/>
              <a:sym typeface="Cabin Medium"/>
            </a:endParaRPr>
          </a:p>
        </p:txBody>
      </p:sp>
      <p:sp>
        <p:nvSpPr>
          <p:cNvPr id="442" name="Google Shape;442;p21"/>
          <p:cNvSpPr txBox="1"/>
          <p:nvPr/>
        </p:nvSpPr>
        <p:spPr>
          <a:xfrm>
            <a:off x="506675" y="474844"/>
            <a:ext cx="13000834" cy="7905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5300" u="none" cap="none" strike="noStrike">
                <a:solidFill>
                  <a:srgbClr val="000000"/>
                </a:solidFill>
                <a:latin typeface="Cabin Medium"/>
                <a:ea typeface="Cabin Medium"/>
                <a:cs typeface="Cabin Medium"/>
                <a:sym typeface="Cabin Medium"/>
              </a:rPr>
              <a:t>Ảnh hưởng của aspect đến hiệu suất mô hình</a:t>
            </a:r>
            <a:endParaRPr/>
          </a:p>
        </p:txBody>
      </p:sp>
      <p:graphicFrame>
        <p:nvGraphicFramePr>
          <p:cNvPr id="443" name="Google Shape;443;p21"/>
          <p:cNvGraphicFramePr/>
          <p:nvPr/>
        </p:nvGraphicFramePr>
        <p:xfrm>
          <a:off x="9265178" y="2170160"/>
          <a:ext cx="3000000" cy="3000000"/>
        </p:xfrm>
        <a:graphic>
          <a:graphicData uri="http://schemas.openxmlformats.org/drawingml/2006/table">
            <a:tbl>
              <a:tblPr>
                <a:noFill/>
                <a:tableStyleId>{9AF768DB-E71E-4738-AB3C-A8ADA2AEDC73}</a:tableStyleId>
              </a:tblPr>
              <a:tblGrid>
                <a:gridCol w="3407850"/>
                <a:gridCol w="1270550"/>
                <a:gridCol w="2017325"/>
                <a:gridCol w="1788950"/>
              </a:tblGrid>
              <a:tr h="535450">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Aspect</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6D6D6"/>
                    </a:solidFill>
                  </a:tcPr>
                </a:tc>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mBERT</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6D6D6"/>
                    </a:solidFill>
                  </a:tcPr>
                </a:tc>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XLM-RLarge</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6D6D6"/>
                    </a:solidFill>
                  </a:tcPr>
                </a:tc>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CafeBERT</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6D6D6"/>
                    </a:solidFill>
                  </a:tcPr>
                </a:tc>
              </a:tr>
              <a:tr h="535450">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Tiền tệ - Ngân hàng</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100</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100</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100</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535450">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Thủ tục tố tụng</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78</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89</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78</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535450">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Lao động - Tiền lương</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86</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71</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90</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535450">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Sở hữu trí tuệ</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96</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93</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96</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535450">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Chứng khoán</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100</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100</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83</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535450">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Giáo dục</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95</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95</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92</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535450">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Doanh nghiệp</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83</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83</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83</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535450">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Thể thao - Y tế</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84</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80</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88</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535450">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Thương mại</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100</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100</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100</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535450">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Thuế - Phí - Lệ phí</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92</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92</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92</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535450">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Dịch vụ pháp lý</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100</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100</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100</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535450">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Bảo hiểm</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50</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67</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67</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535450">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Khác</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95</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94</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00000"/>
                          </a:solidFill>
                          <a:latin typeface="Roboto"/>
                          <a:ea typeface="Roboto"/>
                          <a:cs typeface="Roboto"/>
                          <a:sym typeface="Roboto"/>
                        </a:rPr>
                        <a:t>94</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BF5"/>
        </a:solidFill>
      </p:bgPr>
    </p:bg>
    <p:spTree>
      <p:nvGrpSpPr>
        <p:cNvPr id="447" name="Shape 447"/>
        <p:cNvGrpSpPr/>
        <p:nvPr/>
      </p:nvGrpSpPr>
      <p:grpSpPr>
        <a:xfrm>
          <a:off x="0" y="0"/>
          <a:ext cx="0" cy="0"/>
          <a:chOff x="0" y="0"/>
          <a:chExt cx="0" cy="0"/>
        </a:xfrm>
      </p:grpSpPr>
      <p:cxnSp>
        <p:nvCxnSpPr>
          <p:cNvPr id="448" name="Google Shape;448;p22"/>
          <p:cNvCxnSpPr/>
          <p:nvPr/>
        </p:nvCxnSpPr>
        <p:spPr>
          <a:xfrm>
            <a:off x="1028701" y="1566862"/>
            <a:ext cx="16230600" cy="4762"/>
          </a:xfrm>
          <a:prstGeom prst="straightConnector1">
            <a:avLst/>
          </a:prstGeom>
          <a:noFill/>
          <a:ln cap="flat" cmpd="sng" w="9525">
            <a:solidFill>
              <a:srgbClr val="000000"/>
            </a:solidFill>
            <a:prstDash val="solid"/>
            <a:round/>
            <a:headEnd len="sm" w="sm" type="none"/>
            <a:tailEnd len="sm" w="sm" type="none"/>
          </a:ln>
        </p:spPr>
      </p:cxnSp>
      <p:sp>
        <p:nvSpPr>
          <p:cNvPr id="449" name="Google Shape;449;p22"/>
          <p:cNvSpPr txBox="1"/>
          <p:nvPr/>
        </p:nvSpPr>
        <p:spPr>
          <a:xfrm>
            <a:off x="1138012" y="495300"/>
            <a:ext cx="12506381" cy="1066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7050" u="none" cap="none" strike="noStrike">
                <a:solidFill>
                  <a:srgbClr val="000000"/>
                </a:solidFill>
                <a:latin typeface="Cabin Medium"/>
                <a:ea typeface="Cabin Medium"/>
                <a:cs typeface="Cabin Medium"/>
                <a:sym typeface="Cabin Medium"/>
              </a:rPr>
              <a:t>Phân tích kết quả</a:t>
            </a:r>
            <a:endParaRPr/>
          </a:p>
        </p:txBody>
      </p:sp>
      <p:sp>
        <p:nvSpPr>
          <p:cNvPr id="450" name="Google Shape;450;p22"/>
          <p:cNvSpPr txBox="1"/>
          <p:nvPr/>
        </p:nvSpPr>
        <p:spPr>
          <a:xfrm>
            <a:off x="706401" y="2429279"/>
            <a:ext cx="16417615" cy="1136118"/>
          </a:xfrm>
          <a:prstGeom prst="rect">
            <a:avLst/>
          </a:prstGeom>
          <a:noFill/>
          <a:ln>
            <a:noFill/>
          </a:ln>
        </p:spPr>
        <p:txBody>
          <a:bodyPr anchorCtr="0" anchor="t" bIns="0" lIns="0" spcFirstLastPara="1" rIns="0" wrap="square" tIns="0">
            <a:spAutoFit/>
          </a:bodyPr>
          <a:lstStyle/>
          <a:p>
            <a:pPr indent="-353097" lvl="1" marL="706195" marR="0" rtl="0" algn="l">
              <a:lnSpc>
                <a:spcPct val="140030"/>
              </a:lnSpc>
              <a:spcBef>
                <a:spcPts val="0"/>
              </a:spcBef>
              <a:spcAft>
                <a:spcPts val="0"/>
              </a:spcAft>
              <a:buClr>
                <a:srgbClr val="000000"/>
              </a:buClr>
              <a:buSzPts val="3270"/>
              <a:buFont typeface="Arial"/>
              <a:buChar char="•"/>
            </a:pPr>
            <a:r>
              <a:rPr b="0" i="0" lang="en-US" sz="3270" u="none" cap="none" strike="noStrike">
                <a:solidFill>
                  <a:srgbClr val="000000"/>
                </a:solidFill>
                <a:latin typeface="Cabin"/>
                <a:ea typeface="Cabin"/>
                <a:cs typeface="Cabin"/>
                <a:sym typeface="Cabin"/>
              </a:rPr>
              <a:t>Cả 3 mô hình đều cho kết quả khá cao với hiệu suất trên 92%</a:t>
            </a:r>
            <a:endParaRPr/>
          </a:p>
          <a:p>
            <a:pPr indent="0" lvl="0" marL="0" marR="0" rtl="0" algn="l">
              <a:lnSpc>
                <a:spcPct val="140030"/>
              </a:lnSpc>
              <a:spcBef>
                <a:spcPts val="0"/>
              </a:spcBef>
              <a:spcAft>
                <a:spcPts val="0"/>
              </a:spcAft>
              <a:buNone/>
            </a:pPr>
            <a:r>
              <a:t/>
            </a:r>
            <a:endParaRPr b="0" i="0" sz="3270" u="none" cap="none" strike="noStrike">
              <a:solidFill>
                <a:srgbClr val="000000"/>
              </a:solidFill>
              <a:latin typeface="Cabin"/>
              <a:ea typeface="Cabin"/>
              <a:cs typeface="Cabin"/>
              <a:sym typeface="Cabin"/>
            </a:endParaRPr>
          </a:p>
        </p:txBody>
      </p:sp>
      <p:sp>
        <p:nvSpPr>
          <p:cNvPr id="451" name="Google Shape;451;p22"/>
          <p:cNvSpPr/>
          <p:nvPr/>
        </p:nvSpPr>
        <p:spPr>
          <a:xfrm>
            <a:off x="13507509" y="0"/>
            <a:ext cx="4780491" cy="1453124"/>
          </a:xfrm>
          <a:custGeom>
            <a:rect b="b" l="l" r="r" t="t"/>
            <a:pathLst>
              <a:path extrusionOk="0" h="1453124" w="4780491">
                <a:moveTo>
                  <a:pt x="0" y="0"/>
                </a:moveTo>
                <a:lnTo>
                  <a:pt x="4780491" y="0"/>
                </a:lnTo>
                <a:lnTo>
                  <a:pt x="4780491" y="1453124"/>
                </a:lnTo>
                <a:lnTo>
                  <a:pt x="0" y="1453124"/>
                </a:lnTo>
                <a:lnTo>
                  <a:pt x="0" y="0"/>
                </a:lnTo>
                <a:close/>
              </a:path>
            </a:pathLst>
          </a:custGeom>
          <a:blipFill rotWithShape="1">
            <a:blip r:embed="rId3">
              <a:alphaModFix/>
            </a:blip>
            <a:stretch>
              <a:fillRect b="-118136" l="0" r="0" t="-110832"/>
            </a:stretch>
          </a:blipFill>
          <a:ln>
            <a:noFill/>
          </a:ln>
        </p:spPr>
      </p:sp>
      <p:sp>
        <p:nvSpPr>
          <p:cNvPr id="452" name="Google Shape;452;p22"/>
          <p:cNvSpPr txBox="1"/>
          <p:nvPr/>
        </p:nvSpPr>
        <p:spPr>
          <a:xfrm>
            <a:off x="17919206" y="9749637"/>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Play"/>
                <a:ea typeface="Play"/>
                <a:cs typeface="Play"/>
                <a:sym typeface="Play"/>
              </a:rPr>
              <a:t>22</a:t>
            </a:r>
            <a:endParaRPr/>
          </a:p>
        </p:txBody>
      </p:sp>
      <p:sp>
        <p:nvSpPr>
          <p:cNvPr id="453" name="Google Shape;453;p22"/>
          <p:cNvSpPr txBox="1"/>
          <p:nvPr/>
        </p:nvSpPr>
        <p:spPr>
          <a:xfrm>
            <a:off x="706401" y="3880800"/>
            <a:ext cx="16417615" cy="1136118"/>
          </a:xfrm>
          <a:prstGeom prst="rect">
            <a:avLst/>
          </a:prstGeom>
          <a:noFill/>
          <a:ln>
            <a:noFill/>
          </a:ln>
        </p:spPr>
        <p:txBody>
          <a:bodyPr anchorCtr="0" anchor="t" bIns="0" lIns="0" spcFirstLastPara="1" rIns="0" wrap="square" tIns="0">
            <a:spAutoFit/>
          </a:bodyPr>
          <a:lstStyle/>
          <a:p>
            <a:pPr indent="-353097" lvl="1" marL="706195" marR="0" rtl="0" algn="l">
              <a:lnSpc>
                <a:spcPct val="140030"/>
              </a:lnSpc>
              <a:spcBef>
                <a:spcPts val="0"/>
              </a:spcBef>
              <a:spcAft>
                <a:spcPts val="0"/>
              </a:spcAft>
              <a:buClr>
                <a:srgbClr val="000000"/>
              </a:buClr>
              <a:buSzPts val="3270"/>
              <a:buFont typeface="Arial"/>
              <a:buChar char="•"/>
            </a:pPr>
            <a:r>
              <a:rPr b="0" i="0" lang="en-US" sz="3270" u="none" cap="none" strike="noStrike">
                <a:solidFill>
                  <a:srgbClr val="000000"/>
                </a:solidFill>
                <a:latin typeface="Cabin"/>
                <a:ea typeface="Cabin"/>
                <a:cs typeface="Cabin"/>
                <a:sym typeface="Cabin"/>
              </a:rPr>
              <a:t> Mô hình XLM-RLarge cho ra kết quả tốt nhất, độ chính xác 92,53 %.</a:t>
            </a:r>
            <a:endParaRPr/>
          </a:p>
          <a:p>
            <a:pPr indent="0" lvl="0" marL="0" marR="0" rtl="0" algn="l">
              <a:lnSpc>
                <a:spcPct val="140030"/>
              </a:lnSpc>
              <a:spcBef>
                <a:spcPts val="0"/>
              </a:spcBef>
              <a:spcAft>
                <a:spcPts val="0"/>
              </a:spcAft>
              <a:buNone/>
            </a:pPr>
            <a:r>
              <a:t/>
            </a:r>
            <a:endParaRPr b="0" i="0" sz="3270" u="none" cap="none" strike="noStrike">
              <a:solidFill>
                <a:srgbClr val="000000"/>
              </a:solidFill>
              <a:latin typeface="Cabin"/>
              <a:ea typeface="Cabin"/>
              <a:cs typeface="Cabin"/>
              <a:sym typeface="Cabin"/>
            </a:endParaRPr>
          </a:p>
        </p:txBody>
      </p:sp>
      <p:sp>
        <p:nvSpPr>
          <p:cNvPr id="454" name="Google Shape;454;p22"/>
          <p:cNvSpPr txBox="1"/>
          <p:nvPr/>
        </p:nvSpPr>
        <p:spPr>
          <a:xfrm>
            <a:off x="706401" y="5194172"/>
            <a:ext cx="16417615" cy="1136118"/>
          </a:xfrm>
          <a:prstGeom prst="rect">
            <a:avLst/>
          </a:prstGeom>
          <a:noFill/>
          <a:ln>
            <a:noFill/>
          </a:ln>
        </p:spPr>
        <p:txBody>
          <a:bodyPr anchorCtr="0" anchor="t" bIns="0" lIns="0" spcFirstLastPara="1" rIns="0" wrap="square" tIns="0">
            <a:spAutoFit/>
          </a:bodyPr>
          <a:lstStyle/>
          <a:p>
            <a:pPr indent="-353097" lvl="1" marL="706195" marR="0" rtl="0" algn="l">
              <a:lnSpc>
                <a:spcPct val="140030"/>
              </a:lnSpc>
              <a:spcBef>
                <a:spcPts val="0"/>
              </a:spcBef>
              <a:spcAft>
                <a:spcPts val="0"/>
              </a:spcAft>
              <a:buClr>
                <a:srgbClr val="000000"/>
              </a:buClr>
              <a:buSzPts val="3270"/>
              <a:buFont typeface="Arial"/>
              <a:buChar char="•"/>
            </a:pPr>
            <a:r>
              <a:rPr b="0" i="0" lang="en-US" sz="3270" u="none" cap="none" strike="noStrike">
                <a:solidFill>
                  <a:srgbClr val="000000"/>
                </a:solidFill>
                <a:latin typeface="Cabin"/>
                <a:ea typeface="Cabin"/>
                <a:cs typeface="Cabin"/>
                <a:sym typeface="Cabin"/>
              </a:rPr>
              <a:t> Không có sự chênh lệch quá lớn đối với kết quả đánh giá trên train - dev - test .</a:t>
            </a:r>
            <a:endParaRPr/>
          </a:p>
          <a:p>
            <a:pPr indent="0" lvl="0" marL="0" marR="0" rtl="0" algn="l">
              <a:lnSpc>
                <a:spcPct val="140030"/>
              </a:lnSpc>
              <a:spcBef>
                <a:spcPts val="0"/>
              </a:spcBef>
              <a:spcAft>
                <a:spcPts val="0"/>
              </a:spcAft>
              <a:buNone/>
            </a:pPr>
            <a:r>
              <a:t/>
            </a:r>
            <a:endParaRPr b="0" i="0" sz="3270" u="none" cap="none" strike="noStrike">
              <a:solidFill>
                <a:srgbClr val="000000"/>
              </a:solidFill>
              <a:latin typeface="Cabin"/>
              <a:ea typeface="Cabin"/>
              <a:cs typeface="Cabin"/>
              <a:sym typeface="Cabin"/>
            </a:endParaRPr>
          </a:p>
        </p:txBody>
      </p:sp>
      <p:sp>
        <p:nvSpPr>
          <p:cNvPr id="455" name="Google Shape;455;p22"/>
          <p:cNvSpPr txBox="1"/>
          <p:nvPr/>
        </p:nvSpPr>
        <p:spPr>
          <a:xfrm>
            <a:off x="706401" y="7374490"/>
            <a:ext cx="16417615" cy="1717143"/>
          </a:xfrm>
          <a:prstGeom prst="rect">
            <a:avLst/>
          </a:prstGeom>
          <a:noFill/>
          <a:ln>
            <a:noFill/>
          </a:ln>
        </p:spPr>
        <p:txBody>
          <a:bodyPr anchorCtr="0" anchor="t" bIns="0" lIns="0" spcFirstLastPara="1" rIns="0" wrap="square" tIns="0">
            <a:spAutoFit/>
          </a:bodyPr>
          <a:lstStyle/>
          <a:p>
            <a:pPr indent="-353097" lvl="1" marL="706195" marR="0" rtl="0" algn="l">
              <a:lnSpc>
                <a:spcPct val="140030"/>
              </a:lnSpc>
              <a:spcBef>
                <a:spcPts val="0"/>
              </a:spcBef>
              <a:spcAft>
                <a:spcPts val="0"/>
              </a:spcAft>
              <a:buClr>
                <a:srgbClr val="000000"/>
              </a:buClr>
              <a:buSzPts val="3270"/>
              <a:buFont typeface="Arial"/>
              <a:buChar char="•"/>
            </a:pPr>
            <a:r>
              <a:rPr b="0" i="0" lang="en-US" sz="3270" u="none" cap="none" strike="noStrike">
                <a:solidFill>
                  <a:srgbClr val="000000"/>
                </a:solidFill>
                <a:latin typeface="Cabin"/>
                <a:ea typeface="Cabin"/>
                <a:cs typeface="Cabin"/>
                <a:sym typeface="Cabin"/>
              </a:rPr>
              <a:t>F1-score (macro), Precision, Recall đều có giá trị cao khi đánh giá trên từng nhãn của tập Dev. </a:t>
            </a:r>
            <a:endParaRPr/>
          </a:p>
          <a:p>
            <a:pPr indent="0" lvl="0" marL="0" marR="0" rtl="0" algn="l">
              <a:lnSpc>
                <a:spcPct val="140030"/>
              </a:lnSpc>
              <a:spcBef>
                <a:spcPts val="0"/>
              </a:spcBef>
              <a:spcAft>
                <a:spcPts val="0"/>
              </a:spcAft>
              <a:buNone/>
            </a:pPr>
            <a:r>
              <a:t/>
            </a:r>
            <a:endParaRPr b="0" i="0" sz="3270" u="none" cap="none" strike="noStrike">
              <a:solidFill>
                <a:srgbClr val="000000"/>
              </a:solidFill>
              <a:latin typeface="Cabin"/>
              <a:ea typeface="Cabin"/>
              <a:cs typeface="Cabin"/>
              <a:sym typeface="Cabin"/>
            </a:endParaRPr>
          </a:p>
        </p:txBody>
      </p:sp>
      <p:sp>
        <p:nvSpPr>
          <p:cNvPr id="456" name="Google Shape;456;p22"/>
          <p:cNvSpPr txBox="1"/>
          <p:nvPr/>
        </p:nvSpPr>
        <p:spPr>
          <a:xfrm>
            <a:off x="1870385" y="6081946"/>
            <a:ext cx="16417615" cy="491676"/>
          </a:xfrm>
          <a:prstGeom prst="rect">
            <a:avLst/>
          </a:prstGeom>
          <a:noFill/>
          <a:ln>
            <a:noFill/>
          </a:ln>
        </p:spPr>
        <p:txBody>
          <a:bodyPr anchorCtr="0" anchor="t" bIns="0" lIns="0" spcFirstLastPara="1" rIns="0" wrap="square" tIns="0">
            <a:spAutoFit/>
          </a:bodyPr>
          <a:lstStyle/>
          <a:p>
            <a:pPr indent="0" lvl="0" marL="0" marR="0" rtl="0" algn="l">
              <a:lnSpc>
                <a:spcPct val="140034"/>
              </a:lnSpc>
              <a:spcBef>
                <a:spcPts val="0"/>
              </a:spcBef>
              <a:spcAft>
                <a:spcPts val="0"/>
              </a:spcAft>
              <a:buNone/>
            </a:pPr>
            <a:r>
              <a:rPr b="0" i="0" lang="en-US" sz="2870" u="none" cap="none" strike="noStrike">
                <a:solidFill>
                  <a:srgbClr val="000000"/>
                </a:solidFill>
                <a:latin typeface="Cabin"/>
                <a:ea typeface="Cabin"/>
                <a:cs typeface="Cabin"/>
                <a:sym typeface="Cabin"/>
              </a:rPr>
              <a:t> =&gt; Mô hình không chỉ học tốt trên tập huấn luyện mà còn tổng quát tốt trên dữ liệu mới. </a:t>
            </a:r>
            <a:endParaRPr/>
          </a:p>
        </p:txBody>
      </p:sp>
      <p:sp>
        <p:nvSpPr>
          <p:cNvPr id="457" name="Google Shape;457;p22"/>
          <p:cNvSpPr txBox="1"/>
          <p:nvPr/>
        </p:nvSpPr>
        <p:spPr>
          <a:xfrm>
            <a:off x="1870385" y="8888197"/>
            <a:ext cx="16417615" cy="48133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000000"/>
                </a:solidFill>
                <a:latin typeface="Cabin"/>
                <a:ea typeface="Cabin"/>
                <a:cs typeface="Cabin"/>
                <a:sym typeface="Cabin"/>
              </a:rPr>
              <a:t>=&gt; Mô hình dự đoán tốt  trên từng lớp, và có sự điều hòa giữa Precision và Recall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BF5"/>
        </a:solidFill>
      </p:bgPr>
    </p:bg>
    <p:spTree>
      <p:nvGrpSpPr>
        <p:cNvPr id="461" name="Shape 461"/>
        <p:cNvGrpSpPr/>
        <p:nvPr/>
      </p:nvGrpSpPr>
      <p:grpSpPr>
        <a:xfrm>
          <a:off x="0" y="0"/>
          <a:ext cx="0" cy="0"/>
          <a:chOff x="0" y="0"/>
          <a:chExt cx="0" cy="0"/>
        </a:xfrm>
      </p:grpSpPr>
      <p:cxnSp>
        <p:nvCxnSpPr>
          <p:cNvPr id="462" name="Google Shape;462;p23"/>
          <p:cNvCxnSpPr/>
          <p:nvPr/>
        </p:nvCxnSpPr>
        <p:spPr>
          <a:xfrm>
            <a:off x="1028701" y="1566862"/>
            <a:ext cx="16230600" cy="4762"/>
          </a:xfrm>
          <a:prstGeom prst="straightConnector1">
            <a:avLst/>
          </a:prstGeom>
          <a:noFill/>
          <a:ln cap="flat" cmpd="sng" w="9525">
            <a:solidFill>
              <a:srgbClr val="000000"/>
            </a:solidFill>
            <a:prstDash val="solid"/>
            <a:round/>
            <a:headEnd len="sm" w="sm" type="none"/>
            <a:tailEnd len="sm" w="sm" type="none"/>
          </a:ln>
        </p:spPr>
      </p:cxnSp>
      <p:sp>
        <p:nvSpPr>
          <p:cNvPr id="463" name="Google Shape;463;p23"/>
          <p:cNvSpPr txBox="1"/>
          <p:nvPr/>
        </p:nvSpPr>
        <p:spPr>
          <a:xfrm>
            <a:off x="1138012" y="495300"/>
            <a:ext cx="12506381" cy="1066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7050" u="none" cap="none" strike="noStrike">
                <a:solidFill>
                  <a:srgbClr val="000000"/>
                </a:solidFill>
                <a:latin typeface="Cabin Medium"/>
                <a:ea typeface="Cabin Medium"/>
                <a:cs typeface="Cabin Medium"/>
                <a:sym typeface="Cabin Medium"/>
              </a:rPr>
              <a:t>Phân tích lỗi </a:t>
            </a:r>
            <a:endParaRPr/>
          </a:p>
        </p:txBody>
      </p:sp>
      <p:sp>
        <p:nvSpPr>
          <p:cNvPr id="464" name="Google Shape;464;p23"/>
          <p:cNvSpPr/>
          <p:nvPr/>
        </p:nvSpPr>
        <p:spPr>
          <a:xfrm>
            <a:off x="13507509" y="0"/>
            <a:ext cx="4780491" cy="1453124"/>
          </a:xfrm>
          <a:custGeom>
            <a:rect b="b" l="l" r="r" t="t"/>
            <a:pathLst>
              <a:path extrusionOk="0" h="1453124" w="4780491">
                <a:moveTo>
                  <a:pt x="0" y="0"/>
                </a:moveTo>
                <a:lnTo>
                  <a:pt x="4780491" y="0"/>
                </a:lnTo>
                <a:lnTo>
                  <a:pt x="4780491" y="1453124"/>
                </a:lnTo>
                <a:lnTo>
                  <a:pt x="0" y="1453124"/>
                </a:lnTo>
                <a:lnTo>
                  <a:pt x="0" y="0"/>
                </a:lnTo>
                <a:close/>
              </a:path>
            </a:pathLst>
          </a:custGeom>
          <a:blipFill rotWithShape="1">
            <a:blip r:embed="rId3">
              <a:alphaModFix/>
            </a:blip>
            <a:stretch>
              <a:fillRect b="-118136" l="0" r="0" t="-110832"/>
            </a:stretch>
          </a:blipFill>
          <a:ln>
            <a:noFill/>
          </a:ln>
        </p:spPr>
      </p:sp>
      <p:sp>
        <p:nvSpPr>
          <p:cNvPr id="465" name="Google Shape;465;p23"/>
          <p:cNvSpPr txBox="1"/>
          <p:nvPr/>
        </p:nvSpPr>
        <p:spPr>
          <a:xfrm>
            <a:off x="17919206" y="9749637"/>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Play"/>
                <a:ea typeface="Play"/>
                <a:cs typeface="Play"/>
                <a:sym typeface="Play"/>
              </a:rPr>
              <a:t>23</a:t>
            </a:r>
            <a:endParaRPr/>
          </a:p>
        </p:txBody>
      </p:sp>
      <p:grpSp>
        <p:nvGrpSpPr>
          <p:cNvPr id="466" name="Google Shape;466;p23"/>
          <p:cNvGrpSpPr/>
          <p:nvPr/>
        </p:nvGrpSpPr>
        <p:grpSpPr>
          <a:xfrm>
            <a:off x="1138012" y="5863744"/>
            <a:ext cx="15956108" cy="3308154"/>
            <a:chOff x="0" y="9525"/>
            <a:chExt cx="21274810" cy="4410872"/>
          </a:xfrm>
        </p:grpSpPr>
        <p:sp>
          <p:nvSpPr>
            <p:cNvPr id="467" name="Google Shape;467;p23"/>
            <p:cNvSpPr txBox="1"/>
            <p:nvPr/>
          </p:nvSpPr>
          <p:spPr>
            <a:xfrm>
              <a:off x="0" y="9525"/>
              <a:ext cx="21274810" cy="835634"/>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b="1" i="0" lang="en-US" sz="4159" u="none" cap="none" strike="noStrike">
                  <a:solidFill>
                    <a:srgbClr val="000000"/>
                  </a:solidFill>
                  <a:latin typeface="Cabin Medium"/>
                  <a:ea typeface="Cabin Medium"/>
                  <a:cs typeface="Cabin Medium"/>
                  <a:sym typeface="Cabin Medium"/>
                </a:rPr>
                <a:t>Về ảnh hưởng của aspect đến hiệu suất mô hình</a:t>
              </a:r>
              <a:endParaRPr/>
            </a:p>
          </p:txBody>
        </p:sp>
        <p:sp>
          <p:nvSpPr>
            <p:cNvPr id="468" name="Google Shape;468;p23"/>
            <p:cNvSpPr txBox="1"/>
            <p:nvPr/>
          </p:nvSpPr>
          <p:spPr>
            <a:xfrm>
              <a:off x="0" y="1744260"/>
              <a:ext cx="21274810" cy="2676137"/>
            </a:xfrm>
            <a:prstGeom prst="rect">
              <a:avLst/>
            </a:prstGeom>
            <a:noFill/>
            <a:ln>
              <a:noFill/>
            </a:ln>
          </p:spPr>
          <p:txBody>
            <a:bodyPr anchorCtr="0" anchor="t" bIns="0" lIns="0" spcFirstLastPara="1" rIns="0" wrap="square" tIns="0">
              <a:spAutoFit/>
            </a:bodyPr>
            <a:lstStyle/>
            <a:p>
              <a:pPr indent="0" lvl="0" marL="0" marR="0" rtl="0" algn="l">
                <a:lnSpc>
                  <a:spcPct val="140020"/>
                </a:lnSpc>
                <a:spcBef>
                  <a:spcPts val="0"/>
                </a:spcBef>
                <a:spcAft>
                  <a:spcPts val="0"/>
                </a:spcAft>
                <a:buNone/>
              </a:pPr>
              <a:r>
                <a:rPr b="0" i="0" lang="en-US" sz="2881" u="none" cap="none" strike="noStrike">
                  <a:solidFill>
                    <a:srgbClr val="000000"/>
                  </a:solidFill>
                  <a:latin typeface="Cabin"/>
                  <a:ea typeface="Cabin"/>
                  <a:cs typeface="Cabin"/>
                  <a:sym typeface="Cabin"/>
                </a:rPr>
                <a:t>Các lĩnh vực có hiệu suất cao 100% như Văn hóa - Xã hội, Thương mại, Bất động sản thì có số lượng mẫu thấp khiến cho việc tạo sinh không được đa dạng.</a:t>
              </a:r>
              <a:endParaRPr/>
            </a:p>
            <a:p>
              <a:pPr indent="0" lvl="0" marL="0" marR="0" rtl="0" algn="l">
                <a:lnSpc>
                  <a:spcPct val="140020"/>
                </a:lnSpc>
                <a:spcBef>
                  <a:spcPts val="0"/>
                </a:spcBef>
                <a:spcAft>
                  <a:spcPts val="0"/>
                </a:spcAft>
                <a:buNone/>
              </a:pPr>
              <a:r>
                <a:rPr b="0" i="0" lang="en-US" sz="2881" u="none" cap="none" strike="noStrike">
                  <a:solidFill>
                    <a:srgbClr val="000000"/>
                  </a:solidFill>
                  <a:latin typeface="Cabin"/>
                  <a:ea typeface="Cabin"/>
                  <a:cs typeface="Cabin"/>
                  <a:sym typeface="Cabin"/>
                </a:rPr>
                <a:t>=&gt; Khiến việc đánh giá chưa đủ khách quan.</a:t>
              </a:r>
              <a:endParaRPr/>
            </a:p>
            <a:p>
              <a:pPr indent="0" lvl="0" marL="0" marR="0" rtl="0" algn="l">
                <a:lnSpc>
                  <a:spcPct val="140020"/>
                </a:lnSpc>
                <a:spcBef>
                  <a:spcPts val="0"/>
                </a:spcBef>
                <a:spcAft>
                  <a:spcPts val="0"/>
                </a:spcAft>
                <a:buNone/>
              </a:pPr>
              <a:r>
                <a:t/>
              </a:r>
              <a:endParaRPr b="0" i="0" sz="2881" u="none" cap="none" strike="noStrike">
                <a:solidFill>
                  <a:srgbClr val="000000"/>
                </a:solidFill>
                <a:latin typeface="Cabin"/>
                <a:ea typeface="Cabin"/>
                <a:cs typeface="Cabin"/>
                <a:sym typeface="Cabin"/>
              </a:endParaRPr>
            </a:p>
          </p:txBody>
        </p:sp>
      </p:grpSp>
      <p:grpSp>
        <p:nvGrpSpPr>
          <p:cNvPr id="469" name="Google Shape;469;p23"/>
          <p:cNvGrpSpPr/>
          <p:nvPr/>
        </p:nvGrpSpPr>
        <p:grpSpPr>
          <a:xfrm>
            <a:off x="1028700" y="1952685"/>
            <a:ext cx="15956108" cy="3817513"/>
            <a:chOff x="0" y="9525"/>
            <a:chExt cx="21274810" cy="5090018"/>
          </a:xfrm>
        </p:grpSpPr>
        <p:sp>
          <p:nvSpPr>
            <p:cNvPr id="470" name="Google Shape;470;p23"/>
            <p:cNvSpPr txBox="1"/>
            <p:nvPr/>
          </p:nvSpPr>
          <p:spPr>
            <a:xfrm>
              <a:off x="0" y="9525"/>
              <a:ext cx="21274810" cy="835634"/>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b="1" i="0" lang="en-US" sz="4159" u="none" cap="none" strike="noStrike">
                  <a:solidFill>
                    <a:srgbClr val="000000"/>
                  </a:solidFill>
                  <a:latin typeface="Cabin Medium"/>
                  <a:ea typeface="Cabin Medium"/>
                  <a:cs typeface="Cabin Medium"/>
                  <a:sym typeface="Cabin Medium"/>
                </a:rPr>
                <a:t>Đánh giá tổng quát hiệu suất mô hình</a:t>
              </a:r>
              <a:endParaRPr/>
            </a:p>
          </p:txBody>
        </p:sp>
        <p:sp>
          <p:nvSpPr>
            <p:cNvPr id="471" name="Google Shape;471;p23"/>
            <p:cNvSpPr txBox="1"/>
            <p:nvPr/>
          </p:nvSpPr>
          <p:spPr>
            <a:xfrm>
              <a:off x="0" y="1744260"/>
              <a:ext cx="21274810" cy="3355283"/>
            </a:xfrm>
            <a:prstGeom prst="rect">
              <a:avLst/>
            </a:prstGeom>
            <a:noFill/>
            <a:ln>
              <a:noFill/>
            </a:ln>
          </p:spPr>
          <p:txBody>
            <a:bodyPr anchorCtr="0" anchor="t" bIns="0" lIns="0" spcFirstLastPara="1" rIns="0" wrap="square" tIns="0">
              <a:spAutoFit/>
            </a:bodyPr>
            <a:lstStyle/>
            <a:p>
              <a:pPr indent="0" lvl="0" marL="0" marR="0" rtl="0" algn="l">
                <a:lnSpc>
                  <a:spcPct val="140020"/>
                </a:lnSpc>
                <a:spcBef>
                  <a:spcPts val="0"/>
                </a:spcBef>
                <a:spcAft>
                  <a:spcPts val="0"/>
                </a:spcAft>
                <a:buNone/>
              </a:pPr>
              <a:r>
                <a:rPr b="0" i="0" lang="en-US" sz="2881" u="none" cap="none" strike="noStrike">
                  <a:solidFill>
                    <a:srgbClr val="000000"/>
                  </a:solidFill>
                  <a:latin typeface="Cabin"/>
                  <a:ea typeface="Cabin"/>
                  <a:cs typeface="Cabin"/>
                  <a:sym typeface="Cabin"/>
                </a:rPr>
                <a:t>Hiệu suất cao của các mô hình có thể do tập test được chia từ dữ liệu do LLMs tạo sinh, dẫn đến ngữ liệu thiếu đa dạng và tương đồng với tập huấn luyện. Điều này làm mô hình quen thuộc với dữ liệu kiểm tra, cải thiện kết quả nhưng không phản ánh đúng khả năng tổng quát hóa trên dữ liệu thực tế.</a:t>
              </a:r>
              <a:endParaRPr/>
            </a:p>
            <a:p>
              <a:pPr indent="0" lvl="0" marL="0" marR="0" rtl="0" algn="l">
                <a:lnSpc>
                  <a:spcPct val="140020"/>
                </a:lnSpc>
                <a:spcBef>
                  <a:spcPts val="0"/>
                </a:spcBef>
                <a:spcAft>
                  <a:spcPts val="0"/>
                </a:spcAft>
                <a:buNone/>
              </a:pPr>
              <a:r>
                <a:t/>
              </a:r>
              <a:endParaRPr b="0" i="0" sz="2881" u="none" cap="none" strike="noStrike">
                <a:solidFill>
                  <a:srgbClr val="000000"/>
                </a:solidFill>
                <a:latin typeface="Cabin"/>
                <a:ea typeface="Cabin"/>
                <a:cs typeface="Cabin"/>
                <a:sym typeface="Cabin"/>
              </a:endParaRPr>
            </a:p>
            <a:p>
              <a:pPr indent="0" lvl="0" marL="0" marR="0" rtl="0" algn="l">
                <a:lnSpc>
                  <a:spcPct val="140020"/>
                </a:lnSpc>
                <a:spcBef>
                  <a:spcPts val="0"/>
                </a:spcBef>
                <a:spcAft>
                  <a:spcPts val="0"/>
                </a:spcAft>
                <a:buNone/>
              </a:pPr>
              <a:r>
                <a:t/>
              </a:r>
              <a:endParaRPr b="0" i="0" sz="2881" u="none" cap="none" strike="noStrike">
                <a:solidFill>
                  <a:srgbClr val="000000"/>
                </a:solidFill>
                <a:latin typeface="Cabin"/>
                <a:ea typeface="Cabin"/>
                <a:cs typeface="Cabin"/>
                <a:sym typeface="Cabin"/>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BF5"/>
        </a:solidFill>
      </p:bgPr>
    </p:bg>
    <p:spTree>
      <p:nvGrpSpPr>
        <p:cNvPr id="475" name="Shape 475"/>
        <p:cNvGrpSpPr/>
        <p:nvPr/>
      </p:nvGrpSpPr>
      <p:grpSpPr>
        <a:xfrm>
          <a:off x="0" y="0"/>
          <a:ext cx="0" cy="0"/>
          <a:chOff x="0" y="0"/>
          <a:chExt cx="0" cy="0"/>
        </a:xfrm>
      </p:grpSpPr>
      <p:cxnSp>
        <p:nvCxnSpPr>
          <p:cNvPr id="476" name="Google Shape;476;p24"/>
          <p:cNvCxnSpPr/>
          <p:nvPr/>
        </p:nvCxnSpPr>
        <p:spPr>
          <a:xfrm>
            <a:off x="1028701" y="1566862"/>
            <a:ext cx="16230600" cy="4762"/>
          </a:xfrm>
          <a:prstGeom prst="straightConnector1">
            <a:avLst/>
          </a:prstGeom>
          <a:noFill/>
          <a:ln cap="flat" cmpd="sng" w="9525">
            <a:solidFill>
              <a:srgbClr val="000000"/>
            </a:solidFill>
            <a:prstDash val="solid"/>
            <a:round/>
            <a:headEnd len="sm" w="sm" type="none"/>
            <a:tailEnd len="sm" w="sm" type="none"/>
          </a:ln>
        </p:spPr>
      </p:cxnSp>
      <p:sp>
        <p:nvSpPr>
          <p:cNvPr id="477" name="Google Shape;477;p24"/>
          <p:cNvSpPr txBox="1"/>
          <p:nvPr/>
        </p:nvSpPr>
        <p:spPr>
          <a:xfrm>
            <a:off x="1138012" y="495300"/>
            <a:ext cx="12506381" cy="1066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7050" u="none" cap="none" strike="noStrike">
                <a:solidFill>
                  <a:srgbClr val="000000"/>
                </a:solidFill>
                <a:latin typeface="Cabin Medium"/>
                <a:ea typeface="Cabin Medium"/>
                <a:cs typeface="Cabin Medium"/>
                <a:sym typeface="Cabin Medium"/>
              </a:rPr>
              <a:t>Kết luận &amp; định hướng phát triển</a:t>
            </a:r>
            <a:endParaRPr/>
          </a:p>
        </p:txBody>
      </p:sp>
      <p:cxnSp>
        <p:nvCxnSpPr>
          <p:cNvPr id="478" name="Google Shape;478;p24"/>
          <p:cNvCxnSpPr/>
          <p:nvPr/>
        </p:nvCxnSpPr>
        <p:spPr>
          <a:xfrm rot="10800000">
            <a:off x="9198657" y="2061092"/>
            <a:ext cx="0" cy="7340687"/>
          </a:xfrm>
          <a:prstGeom prst="straightConnector1">
            <a:avLst/>
          </a:prstGeom>
          <a:noFill/>
          <a:ln cap="flat" cmpd="sng" w="9525">
            <a:solidFill>
              <a:srgbClr val="000000"/>
            </a:solidFill>
            <a:prstDash val="solid"/>
            <a:round/>
            <a:headEnd len="sm" w="sm" type="none"/>
            <a:tailEnd len="sm" w="sm" type="none"/>
          </a:ln>
        </p:spPr>
      </p:cxnSp>
      <p:grpSp>
        <p:nvGrpSpPr>
          <p:cNvPr id="479" name="Google Shape;479;p24"/>
          <p:cNvGrpSpPr/>
          <p:nvPr/>
        </p:nvGrpSpPr>
        <p:grpSpPr>
          <a:xfrm>
            <a:off x="1138012" y="2068236"/>
            <a:ext cx="7595478" cy="7383028"/>
            <a:chOff x="0" y="9525"/>
            <a:chExt cx="10127305" cy="9844037"/>
          </a:xfrm>
        </p:grpSpPr>
        <p:sp>
          <p:nvSpPr>
            <p:cNvPr id="480" name="Google Shape;480;p24"/>
            <p:cNvSpPr txBox="1"/>
            <p:nvPr/>
          </p:nvSpPr>
          <p:spPr>
            <a:xfrm>
              <a:off x="0" y="9525"/>
              <a:ext cx="10127305" cy="835634"/>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b="1" i="0" lang="en-US" sz="4159" u="none" cap="none" strike="noStrike">
                  <a:solidFill>
                    <a:srgbClr val="000000"/>
                  </a:solidFill>
                  <a:latin typeface="Cabin Medium"/>
                  <a:ea typeface="Cabin Medium"/>
                  <a:cs typeface="Cabin Medium"/>
                  <a:sym typeface="Cabin Medium"/>
                </a:rPr>
                <a:t>Kết luận</a:t>
              </a:r>
              <a:endParaRPr/>
            </a:p>
          </p:txBody>
        </p:sp>
        <p:sp>
          <p:nvSpPr>
            <p:cNvPr id="481" name="Google Shape;481;p24"/>
            <p:cNvSpPr txBox="1"/>
            <p:nvPr/>
          </p:nvSpPr>
          <p:spPr>
            <a:xfrm>
              <a:off x="0" y="1744260"/>
              <a:ext cx="10127305" cy="8109302"/>
            </a:xfrm>
            <a:prstGeom prst="rect">
              <a:avLst/>
            </a:prstGeom>
            <a:noFill/>
            <a:ln>
              <a:noFill/>
            </a:ln>
          </p:spPr>
          <p:txBody>
            <a:bodyPr anchorCtr="0" anchor="t" bIns="0" lIns="0" spcFirstLastPara="1" rIns="0" wrap="square" tIns="0">
              <a:spAutoFit/>
            </a:bodyPr>
            <a:lstStyle/>
            <a:p>
              <a:pPr indent="-311086" lvl="1" marL="622172" marR="0" rtl="0" algn="l">
                <a:lnSpc>
                  <a:spcPct val="140020"/>
                </a:lnSpc>
                <a:spcBef>
                  <a:spcPts val="0"/>
                </a:spcBef>
                <a:spcAft>
                  <a:spcPts val="0"/>
                </a:spcAft>
                <a:buClr>
                  <a:srgbClr val="000000"/>
                </a:buClr>
                <a:buSzPts val="2881"/>
                <a:buFont typeface="Arial"/>
                <a:buChar char="•"/>
              </a:pPr>
              <a:r>
                <a:rPr b="0" i="0" lang="en-US" sz="2881" u="none" cap="none" strike="noStrike">
                  <a:solidFill>
                    <a:srgbClr val="000000"/>
                  </a:solidFill>
                  <a:latin typeface="Cabin"/>
                  <a:ea typeface="Cabin"/>
                  <a:cs typeface="Cabin"/>
                  <a:sym typeface="Cabin"/>
                </a:rPr>
                <a:t> Bộ dữ liệu ViLegalNLI là bộ dữ liệu NLI chất lượng đầu tiên trong lĩnh vực pháp luật tiếng Việt, bao gồm 9667 cặp tiền đề - giả thuyết.</a:t>
              </a:r>
              <a:endParaRPr/>
            </a:p>
            <a:p>
              <a:pPr indent="0" lvl="0" marL="0" marR="0" rtl="0" algn="l">
                <a:lnSpc>
                  <a:spcPct val="140020"/>
                </a:lnSpc>
                <a:spcBef>
                  <a:spcPts val="0"/>
                </a:spcBef>
                <a:spcAft>
                  <a:spcPts val="0"/>
                </a:spcAft>
                <a:buNone/>
              </a:pPr>
              <a:r>
                <a:t/>
              </a:r>
              <a:endParaRPr b="0" i="0" sz="2881" u="none" cap="none" strike="noStrike">
                <a:solidFill>
                  <a:srgbClr val="000000"/>
                </a:solidFill>
                <a:latin typeface="Cabin"/>
                <a:ea typeface="Cabin"/>
                <a:cs typeface="Cabin"/>
                <a:sym typeface="Cabin"/>
              </a:endParaRPr>
            </a:p>
            <a:p>
              <a:pPr indent="-311086" lvl="1" marL="622172" marR="0" rtl="0" algn="l">
                <a:lnSpc>
                  <a:spcPct val="140020"/>
                </a:lnSpc>
                <a:spcBef>
                  <a:spcPts val="0"/>
                </a:spcBef>
                <a:spcAft>
                  <a:spcPts val="0"/>
                </a:spcAft>
                <a:buClr>
                  <a:srgbClr val="000000"/>
                </a:buClr>
                <a:buSzPts val="2881"/>
                <a:buFont typeface="Arial"/>
                <a:buChar char="•"/>
              </a:pPr>
              <a:r>
                <a:rPr b="0" i="0" lang="en-US" sz="2881" u="none" cap="none" strike="noStrike">
                  <a:solidFill>
                    <a:srgbClr val="000000"/>
                  </a:solidFill>
                  <a:latin typeface="Cabin"/>
                  <a:ea typeface="Cabin"/>
                  <a:cs typeface="Cabin"/>
                  <a:sym typeface="Cabin"/>
                </a:rPr>
                <a:t>Các mô hình pre-trained như BERT Multilingual, XLM-RLarge và CafeBERT đạt hiệu suất trên 92% trên cả tập dev và test, trong đó thì XLM - RLagre đạt hiệu quả cao nhất với 92.53%</a:t>
              </a:r>
              <a:endParaRPr/>
            </a:p>
            <a:p>
              <a:pPr indent="0" lvl="0" marL="0" marR="0" rtl="0" algn="l">
                <a:lnSpc>
                  <a:spcPct val="140020"/>
                </a:lnSpc>
                <a:spcBef>
                  <a:spcPts val="0"/>
                </a:spcBef>
                <a:spcAft>
                  <a:spcPts val="0"/>
                </a:spcAft>
                <a:buNone/>
              </a:pPr>
              <a:r>
                <a:rPr b="0" i="0" lang="en-US" sz="2881" u="none" cap="none" strike="noStrike">
                  <a:solidFill>
                    <a:srgbClr val="000000"/>
                  </a:solidFill>
                  <a:latin typeface="Cabin"/>
                  <a:ea typeface="Cabin"/>
                  <a:cs typeface="Cabin"/>
                  <a:sym typeface="Cabin"/>
                </a:rPr>
                <a:t>=&gt; Chứng minh tính khả thi của bộ dữ liệu cho các mô hình NLI tiếng Việt.</a:t>
              </a:r>
              <a:endParaRPr/>
            </a:p>
            <a:p>
              <a:pPr indent="0" lvl="0" marL="0" marR="0" rtl="0" algn="l">
                <a:lnSpc>
                  <a:spcPct val="140020"/>
                </a:lnSpc>
                <a:spcBef>
                  <a:spcPts val="0"/>
                </a:spcBef>
                <a:spcAft>
                  <a:spcPts val="0"/>
                </a:spcAft>
                <a:buNone/>
              </a:pPr>
              <a:r>
                <a:t/>
              </a:r>
              <a:endParaRPr b="0" i="0" sz="2881" u="none" cap="none" strike="noStrike">
                <a:solidFill>
                  <a:srgbClr val="000000"/>
                </a:solidFill>
                <a:latin typeface="Cabin"/>
                <a:ea typeface="Cabin"/>
                <a:cs typeface="Cabin"/>
                <a:sym typeface="Cabin"/>
              </a:endParaRPr>
            </a:p>
          </p:txBody>
        </p:sp>
      </p:grpSp>
      <p:grpSp>
        <p:nvGrpSpPr>
          <p:cNvPr id="482" name="Google Shape;482;p24"/>
          <p:cNvGrpSpPr/>
          <p:nvPr/>
        </p:nvGrpSpPr>
        <p:grpSpPr>
          <a:xfrm>
            <a:off x="9709770" y="2068236"/>
            <a:ext cx="7595478" cy="6364310"/>
            <a:chOff x="0" y="9525"/>
            <a:chExt cx="10127305" cy="8485746"/>
          </a:xfrm>
        </p:grpSpPr>
        <p:sp>
          <p:nvSpPr>
            <p:cNvPr id="483" name="Google Shape;483;p24"/>
            <p:cNvSpPr txBox="1"/>
            <p:nvPr/>
          </p:nvSpPr>
          <p:spPr>
            <a:xfrm>
              <a:off x="0" y="9525"/>
              <a:ext cx="10127305" cy="835634"/>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b="1" i="0" lang="en-US" sz="4159" u="none" cap="none" strike="noStrike">
                  <a:solidFill>
                    <a:srgbClr val="000000"/>
                  </a:solidFill>
                  <a:latin typeface="Cabin Medium"/>
                  <a:ea typeface="Cabin Medium"/>
                  <a:cs typeface="Cabin Medium"/>
                  <a:sym typeface="Cabin Medium"/>
                </a:rPr>
                <a:t>Định hướng phát triển</a:t>
              </a:r>
              <a:endParaRPr/>
            </a:p>
          </p:txBody>
        </p:sp>
        <p:sp>
          <p:nvSpPr>
            <p:cNvPr id="484" name="Google Shape;484;p24"/>
            <p:cNvSpPr txBox="1"/>
            <p:nvPr/>
          </p:nvSpPr>
          <p:spPr>
            <a:xfrm>
              <a:off x="0" y="1744260"/>
              <a:ext cx="10127305" cy="6751011"/>
            </a:xfrm>
            <a:prstGeom prst="rect">
              <a:avLst/>
            </a:prstGeom>
            <a:noFill/>
            <a:ln>
              <a:noFill/>
            </a:ln>
          </p:spPr>
          <p:txBody>
            <a:bodyPr anchorCtr="0" anchor="t" bIns="0" lIns="0" spcFirstLastPara="1" rIns="0" wrap="square" tIns="0">
              <a:spAutoFit/>
            </a:bodyPr>
            <a:lstStyle/>
            <a:p>
              <a:pPr indent="-311086" lvl="1" marL="622172" marR="0" rtl="0" algn="l">
                <a:lnSpc>
                  <a:spcPct val="140020"/>
                </a:lnSpc>
                <a:spcBef>
                  <a:spcPts val="0"/>
                </a:spcBef>
                <a:spcAft>
                  <a:spcPts val="0"/>
                </a:spcAft>
                <a:buClr>
                  <a:srgbClr val="000000"/>
                </a:buClr>
                <a:buSzPts val="2881"/>
                <a:buFont typeface="Arial"/>
                <a:buChar char="•"/>
              </a:pPr>
              <a:r>
                <a:rPr b="0" i="0" lang="en-US" sz="2881" u="none" cap="none" strike="noStrike">
                  <a:solidFill>
                    <a:srgbClr val="000000"/>
                  </a:solidFill>
                  <a:latin typeface="Cabin"/>
                  <a:ea typeface="Cabin"/>
                  <a:cs typeface="Cabin"/>
                  <a:sym typeface="Cabin"/>
                </a:rPr>
                <a:t>Tạo sinh thêm dữ liệu từ con người và thử nghiệm trên đó.</a:t>
              </a:r>
              <a:endParaRPr/>
            </a:p>
            <a:p>
              <a:pPr indent="-311086" lvl="1" marL="622172" marR="0" rtl="0" algn="l">
                <a:lnSpc>
                  <a:spcPct val="140020"/>
                </a:lnSpc>
                <a:spcBef>
                  <a:spcPts val="0"/>
                </a:spcBef>
                <a:spcAft>
                  <a:spcPts val="0"/>
                </a:spcAft>
                <a:buClr>
                  <a:srgbClr val="000000"/>
                </a:buClr>
                <a:buSzPts val="2881"/>
                <a:buFont typeface="Arial"/>
                <a:buChar char="•"/>
              </a:pPr>
              <a:r>
                <a:rPr b="0" i="0" lang="en-US" sz="2881" u="none" cap="none" strike="noStrike">
                  <a:solidFill>
                    <a:srgbClr val="000000"/>
                  </a:solidFill>
                  <a:latin typeface="Cabin"/>
                  <a:ea typeface="Cabin"/>
                  <a:cs typeface="Cabin"/>
                  <a:sym typeface="Cabin"/>
                </a:rPr>
                <a:t>Cải thiệt chất lượng và quy mô bộ dữ liệu.</a:t>
              </a:r>
              <a:endParaRPr/>
            </a:p>
            <a:p>
              <a:pPr indent="-311086" lvl="1" marL="622172" marR="0" rtl="0" algn="l">
                <a:lnSpc>
                  <a:spcPct val="140020"/>
                </a:lnSpc>
                <a:spcBef>
                  <a:spcPts val="0"/>
                </a:spcBef>
                <a:spcAft>
                  <a:spcPts val="0"/>
                </a:spcAft>
                <a:buClr>
                  <a:srgbClr val="000000"/>
                </a:buClr>
                <a:buSzPts val="2881"/>
                <a:buFont typeface="Arial"/>
                <a:buChar char="•"/>
              </a:pPr>
              <a:r>
                <a:rPr b="0" i="0" lang="en-US" sz="2881" u="none" cap="none" strike="noStrike">
                  <a:solidFill>
                    <a:srgbClr val="000000"/>
                  </a:solidFill>
                  <a:latin typeface="Cabin"/>
                  <a:ea typeface="Cabin"/>
                  <a:cs typeface="Cabin"/>
                  <a:sym typeface="Cabin"/>
                </a:rPr>
                <a:t>Cân bằng số lượng mẫu giữa các lĩnh vực</a:t>
              </a:r>
              <a:endParaRPr/>
            </a:p>
            <a:p>
              <a:pPr indent="0" lvl="0" marL="0" marR="0" rtl="0" algn="l">
                <a:lnSpc>
                  <a:spcPct val="140020"/>
                </a:lnSpc>
                <a:spcBef>
                  <a:spcPts val="0"/>
                </a:spcBef>
                <a:spcAft>
                  <a:spcPts val="0"/>
                </a:spcAft>
                <a:buNone/>
              </a:pPr>
              <a:r>
                <a:t/>
              </a:r>
              <a:endParaRPr b="0" i="0" sz="2881" u="none" cap="none" strike="noStrike">
                <a:solidFill>
                  <a:srgbClr val="000000"/>
                </a:solidFill>
                <a:latin typeface="Cabin"/>
                <a:ea typeface="Cabin"/>
                <a:cs typeface="Cabin"/>
                <a:sym typeface="Cabin"/>
              </a:endParaRPr>
            </a:p>
            <a:p>
              <a:pPr indent="-311086" lvl="1" marL="622172" marR="0" rtl="0" algn="l">
                <a:lnSpc>
                  <a:spcPct val="140020"/>
                </a:lnSpc>
                <a:spcBef>
                  <a:spcPts val="0"/>
                </a:spcBef>
                <a:spcAft>
                  <a:spcPts val="0"/>
                </a:spcAft>
                <a:buClr>
                  <a:srgbClr val="000000"/>
                </a:buClr>
                <a:buSzPts val="2881"/>
                <a:buFont typeface="Arial"/>
                <a:buChar char="•"/>
              </a:pPr>
              <a:r>
                <a:rPr b="0" i="0" lang="en-US" sz="2881" u="none" cap="none" strike="noStrike">
                  <a:solidFill>
                    <a:srgbClr val="000000"/>
                  </a:solidFill>
                  <a:latin typeface="Cabin"/>
                  <a:ea typeface="Cabin"/>
                  <a:cs typeface="Cabin"/>
                  <a:sym typeface="Cabin"/>
                </a:rPr>
                <a:t>Thực nghiệm trên các mô hình transformer khác.</a:t>
              </a:r>
              <a:endParaRPr/>
            </a:p>
            <a:p>
              <a:pPr indent="0" lvl="0" marL="0" marR="0" rtl="0" algn="l">
                <a:lnSpc>
                  <a:spcPct val="140020"/>
                </a:lnSpc>
                <a:spcBef>
                  <a:spcPts val="0"/>
                </a:spcBef>
                <a:spcAft>
                  <a:spcPts val="0"/>
                </a:spcAft>
                <a:buNone/>
              </a:pPr>
              <a:r>
                <a:t/>
              </a:r>
              <a:endParaRPr b="0" i="0" sz="2881" u="none" cap="none" strike="noStrike">
                <a:solidFill>
                  <a:srgbClr val="000000"/>
                </a:solidFill>
                <a:latin typeface="Cabin"/>
                <a:ea typeface="Cabin"/>
                <a:cs typeface="Cabin"/>
                <a:sym typeface="Cabin"/>
              </a:endParaRPr>
            </a:p>
            <a:p>
              <a:pPr indent="-311086" lvl="1" marL="622172" marR="0" rtl="0" algn="l">
                <a:lnSpc>
                  <a:spcPct val="140020"/>
                </a:lnSpc>
                <a:spcBef>
                  <a:spcPts val="0"/>
                </a:spcBef>
                <a:spcAft>
                  <a:spcPts val="0"/>
                </a:spcAft>
                <a:buClr>
                  <a:srgbClr val="000000"/>
                </a:buClr>
                <a:buSzPts val="2881"/>
                <a:buFont typeface="Arial"/>
                <a:buChar char="•"/>
              </a:pPr>
              <a:r>
                <a:rPr b="0" i="0" lang="en-US" sz="2881" u="none" cap="none" strike="noStrike">
                  <a:solidFill>
                    <a:srgbClr val="000000"/>
                  </a:solidFill>
                  <a:latin typeface="Cabin"/>
                  <a:ea typeface="Cabin"/>
                  <a:cs typeface="Cabin"/>
                  <a:sym typeface="Cabin"/>
                </a:rPr>
                <a:t>Tích hợp với các ứng dụng thực tế liên quan đến luật pháp.</a:t>
              </a:r>
              <a:endParaRPr/>
            </a:p>
          </p:txBody>
        </p:sp>
      </p:grpSp>
      <p:sp>
        <p:nvSpPr>
          <p:cNvPr id="485" name="Google Shape;485;p24"/>
          <p:cNvSpPr/>
          <p:nvPr/>
        </p:nvSpPr>
        <p:spPr>
          <a:xfrm>
            <a:off x="13507509" y="0"/>
            <a:ext cx="4780491" cy="1453124"/>
          </a:xfrm>
          <a:custGeom>
            <a:rect b="b" l="l" r="r" t="t"/>
            <a:pathLst>
              <a:path extrusionOk="0" h="1453124" w="4780491">
                <a:moveTo>
                  <a:pt x="0" y="0"/>
                </a:moveTo>
                <a:lnTo>
                  <a:pt x="4780491" y="0"/>
                </a:lnTo>
                <a:lnTo>
                  <a:pt x="4780491" y="1453124"/>
                </a:lnTo>
                <a:lnTo>
                  <a:pt x="0" y="1453124"/>
                </a:lnTo>
                <a:lnTo>
                  <a:pt x="0" y="0"/>
                </a:lnTo>
                <a:close/>
              </a:path>
            </a:pathLst>
          </a:custGeom>
          <a:blipFill rotWithShape="1">
            <a:blip r:embed="rId3">
              <a:alphaModFix/>
            </a:blip>
            <a:stretch>
              <a:fillRect b="-118136" l="0" r="0" t="-110832"/>
            </a:stretch>
          </a:blipFill>
          <a:ln>
            <a:noFill/>
          </a:ln>
        </p:spPr>
      </p:sp>
      <p:sp>
        <p:nvSpPr>
          <p:cNvPr id="486" name="Google Shape;486;p24"/>
          <p:cNvSpPr txBox="1"/>
          <p:nvPr/>
        </p:nvSpPr>
        <p:spPr>
          <a:xfrm>
            <a:off x="17919206" y="9749637"/>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Play"/>
                <a:ea typeface="Play"/>
                <a:cs typeface="Play"/>
                <a:sym typeface="Play"/>
              </a:rPr>
              <a:t>24</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BF5"/>
        </a:solidFill>
      </p:bgPr>
    </p:bg>
    <p:spTree>
      <p:nvGrpSpPr>
        <p:cNvPr id="490" name="Shape 490"/>
        <p:cNvGrpSpPr/>
        <p:nvPr/>
      </p:nvGrpSpPr>
      <p:grpSpPr>
        <a:xfrm>
          <a:off x="0" y="0"/>
          <a:ext cx="0" cy="0"/>
          <a:chOff x="0" y="0"/>
          <a:chExt cx="0" cy="0"/>
        </a:xfrm>
      </p:grpSpPr>
      <p:cxnSp>
        <p:nvCxnSpPr>
          <p:cNvPr id="491" name="Google Shape;491;p25"/>
          <p:cNvCxnSpPr/>
          <p:nvPr/>
        </p:nvCxnSpPr>
        <p:spPr>
          <a:xfrm>
            <a:off x="1028701" y="1566862"/>
            <a:ext cx="16230600" cy="4762"/>
          </a:xfrm>
          <a:prstGeom prst="straightConnector1">
            <a:avLst/>
          </a:prstGeom>
          <a:noFill/>
          <a:ln cap="flat" cmpd="sng" w="9525">
            <a:solidFill>
              <a:srgbClr val="000000"/>
            </a:solidFill>
            <a:prstDash val="solid"/>
            <a:round/>
            <a:headEnd len="sm" w="sm" type="none"/>
            <a:tailEnd len="sm" w="sm" type="none"/>
          </a:ln>
        </p:spPr>
      </p:cxnSp>
      <p:sp>
        <p:nvSpPr>
          <p:cNvPr id="492" name="Google Shape;492;p25"/>
          <p:cNvSpPr txBox="1"/>
          <p:nvPr/>
        </p:nvSpPr>
        <p:spPr>
          <a:xfrm>
            <a:off x="1138012" y="495300"/>
            <a:ext cx="12506381" cy="1066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7050" u="none" cap="none" strike="noStrike">
                <a:solidFill>
                  <a:srgbClr val="000000"/>
                </a:solidFill>
                <a:latin typeface="Cabin Medium"/>
                <a:ea typeface="Cabin Medium"/>
                <a:cs typeface="Cabin Medium"/>
                <a:sym typeface="Cabin Medium"/>
              </a:rPr>
              <a:t>Tài liệu tham khảo</a:t>
            </a:r>
            <a:endParaRPr/>
          </a:p>
        </p:txBody>
      </p:sp>
      <p:sp>
        <p:nvSpPr>
          <p:cNvPr id="493" name="Google Shape;493;p25"/>
          <p:cNvSpPr txBox="1"/>
          <p:nvPr/>
        </p:nvSpPr>
        <p:spPr>
          <a:xfrm>
            <a:off x="1083355" y="1633537"/>
            <a:ext cx="15867400" cy="8653463"/>
          </a:xfrm>
          <a:prstGeom prst="rect">
            <a:avLst/>
          </a:prstGeom>
          <a:noFill/>
          <a:ln>
            <a:noFill/>
          </a:ln>
        </p:spPr>
        <p:txBody>
          <a:bodyPr anchorCtr="0" anchor="t" bIns="0" lIns="0" spcFirstLastPara="1" rIns="0" wrap="square" tIns="0">
            <a:spAutoFit/>
          </a:bodyPr>
          <a:lstStyle/>
          <a:p>
            <a:pPr indent="-240790" lvl="1" marL="481580" marR="0" rtl="0" algn="l">
              <a:lnSpc>
                <a:spcPct val="140000"/>
              </a:lnSpc>
              <a:spcBef>
                <a:spcPts val="0"/>
              </a:spcBef>
              <a:spcAft>
                <a:spcPts val="0"/>
              </a:spcAft>
              <a:buClr>
                <a:srgbClr val="000000"/>
              </a:buClr>
              <a:buSzPts val="2230"/>
              <a:buFont typeface="Arial"/>
              <a:buChar char="•"/>
            </a:pPr>
            <a:r>
              <a:rPr b="0" i="0" lang="en-US" sz="2230" u="none" cap="none" strike="noStrike">
                <a:solidFill>
                  <a:srgbClr val="000000"/>
                </a:solidFill>
                <a:latin typeface="Cabin"/>
                <a:ea typeface="Cabin"/>
                <a:cs typeface="Cabin"/>
                <a:sym typeface="Cabin"/>
              </a:rPr>
              <a:t>[1] Jurafsky, D., &amp; Martin, J. H. (2023). Speech and Language Processing (3rd ed.). Pearson.</a:t>
            </a:r>
            <a:endParaRPr/>
          </a:p>
          <a:p>
            <a:pPr indent="-240790" lvl="1" marL="481580" marR="0" rtl="0" algn="l">
              <a:lnSpc>
                <a:spcPct val="140000"/>
              </a:lnSpc>
              <a:spcBef>
                <a:spcPts val="0"/>
              </a:spcBef>
              <a:spcAft>
                <a:spcPts val="0"/>
              </a:spcAft>
              <a:buClr>
                <a:srgbClr val="000000"/>
              </a:buClr>
              <a:buSzPts val="2230"/>
              <a:buFont typeface="Arial"/>
              <a:buChar char="•"/>
            </a:pPr>
            <a:r>
              <a:rPr b="0" i="0" lang="en-US" sz="2230" u="none" cap="none" strike="noStrike">
                <a:solidFill>
                  <a:srgbClr val="000000"/>
                </a:solidFill>
                <a:latin typeface="Cabin"/>
                <a:ea typeface="Cabin"/>
                <a:cs typeface="Cabin"/>
                <a:sym typeface="Cabin"/>
              </a:rPr>
              <a:t>[2] Bowman, S. R., Angeli, G., Potts, C., &amp; Manning, C. D. (2015). A large annotated corpus for learning natural language inference. Proceedings of the 2015 Conference on Empirical Methods in Natural Language Processing (EMNLP), 632–642. https://doi.org/10.18653/v1/D15-1075</a:t>
            </a:r>
            <a:endParaRPr/>
          </a:p>
          <a:p>
            <a:pPr indent="-240790" lvl="1" marL="481580" marR="0" rtl="0" algn="l">
              <a:lnSpc>
                <a:spcPct val="140000"/>
              </a:lnSpc>
              <a:spcBef>
                <a:spcPts val="0"/>
              </a:spcBef>
              <a:spcAft>
                <a:spcPts val="0"/>
              </a:spcAft>
              <a:buClr>
                <a:srgbClr val="000000"/>
              </a:buClr>
              <a:buSzPts val="2230"/>
              <a:buFont typeface="Arial"/>
              <a:buChar char="•"/>
            </a:pPr>
            <a:r>
              <a:rPr b="0" i="0" lang="en-US" sz="2230" u="none" cap="none" strike="noStrike">
                <a:solidFill>
                  <a:srgbClr val="000000"/>
                </a:solidFill>
                <a:latin typeface="Cabin"/>
                <a:ea typeface="Cabin"/>
                <a:cs typeface="Cabin"/>
                <a:sym typeface="Cabin"/>
              </a:rPr>
              <a:t>[3] Williams, A., Nangia, N., &amp; Bowman, S. R. (2018). A broad-coverage challenge corpus for sentence understanding through inference. Proceedings of the 2018 Conference of the North American Chapter of the Association for Computational Linguistics: Human Language Technologies (NAACL-HLT), 1112–1122. https://doi.org/10.18653/v1/N18-1101</a:t>
            </a:r>
            <a:endParaRPr/>
          </a:p>
          <a:p>
            <a:pPr indent="-240790" lvl="1" marL="481580" marR="0" rtl="0" algn="l">
              <a:lnSpc>
                <a:spcPct val="140000"/>
              </a:lnSpc>
              <a:spcBef>
                <a:spcPts val="0"/>
              </a:spcBef>
              <a:spcAft>
                <a:spcPts val="0"/>
              </a:spcAft>
              <a:buClr>
                <a:srgbClr val="000000"/>
              </a:buClr>
              <a:buSzPts val="2230"/>
              <a:buFont typeface="Arial"/>
              <a:buChar char="•"/>
            </a:pPr>
            <a:r>
              <a:rPr b="0" i="0" lang="en-US" sz="2230" u="none" cap="none" strike="noStrike">
                <a:solidFill>
                  <a:srgbClr val="000000"/>
                </a:solidFill>
                <a:latin typeface="Cabin"/>
                <a:ea typeface="Cabin"/>
                <a:cs typeface="Cabin"/>
                <a:sym typeface="Cabin"/>
              </a:rPr>
              <a:t>[4] Conneau, A., Rinott, R., Lample, G., Williams, A., Bowman, S., Schwenk, H., &amp; Stoyanov, V. (2018). XNLI: Evaluating cross-lingual sentence representations. Proceedings of the 2018 Conference on Empirical Methods in Natural Language Processing (EMNLP), 2475–2485. https://doi.org/10.18653/v1/D18-1269</a:t>
            </a:r>
            <a:endParaRPr/>
          </a:p>
          <a:p>
            <a:pPr indent="-240790" lvl="1" marL="481580" marR="0" rtl="0" algn="l">
              <a:lnSpc>
                <a:spcPct val="140000"/>
              </a:lnSpc>
              <a:spcBef>
                <a:spcPts val="0"/>
              </a:spcBef>
              <a:spcAft>
                <a:spcPts val="0"/>
              </a:spcAft>
              <a:buClr>
                <a:srgbClr val="000000"/>
              </a:buClr>
              <a:buSzPts val="2230"/>
              <a:buFont typeface="Arial"/>
              <a:buChar char="•"/>
            </a:pPr>
            <a:r>
              <a:rPr b="0" i="0" lang="en-US" sz="2230" u="none" cap="none" strike="noStrike">
                <a:solidFill>
                  <a:srgbClr val="000000"/>
                </a:solidFill>
                <a:latin typeface="Cabin"/>
                <a:ea typeface="Cabin"/>
                <a:cs typeface="Cabin"/>
                <a:sym typeface="Cabin"/>
              </a:rPr>
              <a:t>[5] Conneau, A., Kruszewski, G., Lample, G., Barrault, L., &amp; Campagna, M. (2020). Unsupervised cross-lingual representation learning at scale. Proceedings of the 58th Annual Meeting of the Association for Computational Linguistics (ACL 2020), 8440–8451. https://doi.org/10.18653/v1/2020.acl-main.747</a:t>
            </a:r>
            <a:endParaRPr/>
          </a:p>
          <a:p>
            <a:pPr indent="-240790" lvl="1" marL="481580" marR="0" rtl="0" algn="l">
              <a:lnSpc>
                <a:spcPct val="140000"/>
              </a:lnSpc>
              <a:spcBef>
                <a:spcPts val="0"/>
              </a:spcBef>
              <a:spcAft>
                <a:spcPts val="0"/>
              </a:spcAft>
              <a:buClr>
                <a:srgbClr val="000000"/>
              </a:buClr>
              <a:buSzPts val="2230"/>
              <a:buFont typeface="Arial"/>
              <a:buChar char="•"/>
            </a:pPr>
            <a:r>
              <a:rPr b="0" i="0" lang="en-US" sz="2230" u="none" cap="none" strike="noStrike">
                <a:solidFill>
                  <a:srgbClr val="000000"/>
                </a:solidFill>
                <a:latin typeface="Cabin"/>
                <a:ea typeface="Cabin"/>
                <a:cs typeface="Cabin"/>
                <a:sym typeface="Cabin"/>
              </a:rPr>
              <a:t>[6] Hu, Z., Sun, M., Zhang, R., Yu, H., Xie, X., &amp; Lu, W. (2020). OCNLI: Original Chinese Natural Language Inference Dataset. Proceedings of the 2020 Conference on Empirical Methods in Natural Language Processing (EMNLP). [5] Devlin, J., Chang, M. W., Lee, K., &amp; Toutanova, K. (2019). BERT: Pre-training of deep bidirectional transformers for language understanding. Proceedings of NAACL-HLT 2019, 4171–4186. https://doi.org/10.18653/v1/N19-1423</a:t>
            </a:r>
            <a:endParaRPr/>
          </a:p>
          <a:p>
            <a:pPr indent="-240790" lvl="1" marL="481580" marR="0" rtl="0" algn="l">
              <a:lnSpc>
                <a:spcPct val="140000"/>
              </a:lnSpc>
              <a:spcBef>
                <a:spcPts val="0"/>
              </a:spcBef>
              <a:spcAft>
                <a:spcPts val="0"/>
              </a:spcAft>
              <a:buClr>
                <a:srgbClr val="000000"/>
              </a:buClr>
              <a:buSzPts val="2230"/>
              <a:buFont typeface="Arial"/>
              <a:buChar char="•"/>
            </a:pPr>
            <a:r>
              <a:rPr b="0" i="0" lang="en-US" sz="2230" u="none" cap="none" strike="noStrike">
                <a:solidFill>
                  <a:srgbClr val="000000"/>
                </a:solidFill>
                <a:latin typeface="Cabin"/>
                <a:ea typeface="Cabin"/>
                <a:cs typeface="Cabin"/>
                <a:sym typeface="Cabin"/>
              </a:rPr>
              <a:t>[7] Ham, J., Park, S., Yang, J., &amp; Cho, K. (2020). KorNLI and KorSTS: New Benchmark Datasets for Korean Natural Language Understanding. Proceedings of the 2020 Conference on Empirical Methods in Natural Language Processing (EMNLP).</a:t>
            </a:r>
            <a:endParaRPr/>
          </a:p>
          <a:p>
            <a:pPr indent="-240790" lvl="1" marL="481580" marR="0" rtl="0" algn="l">
              <a:lnSpc>
                <a:spcPct val="140000"/>
              </a:lnSpc>
              <a:spcBef>
                <a:spcPts val="0"/>
              </a:spcBef>
              <a:spcAft>
                <a:spcPts val="0"/>
              </a:spcAft>
              <a:buClr>
                <a:srgbClr val="000000"/>
              </a:buClr>
              <a:buSzPts val="2230"/>
              <a:buFont typeface="Arial"/>
              <a:buChar char="•"/>
            </a:pPr>
            <a:r>
              <a:rPr b="0" i="0" lang="en-US" sz="2230" u="none" cap="none" strike="noStrike">
                <a:solidFill>
                  <a:srgbClr val="000000"/>
                </a:solidFill>
                <a:latin typeface="Cabin"/>
                <a:ea typeface="Cabin"/>
                <a:cs typeface="Cabin"/>
                <a:sym typeface="Cabin"/>
              </a:rPr>
              <a:t>[8] Mahendra, R., Ilmania, S., Wibisono, M. R. K., &amp; Purwarianti, A. (2021). IndoNLI: A Natural Language Inference Dataset for Indonesian. Proceedings of the 2021 Workshop on Multilingual Representation Learning (MRL).</a:t>
            </a:r>
            <a:endParaRPr/>
          </a:p>
          <a:p>
            <a:pPr indent="-240790" lvl="1" marL="481580" marR="0" rtl="0" algn="l">
              <a:lnSpc>
                <a:spcPct val="140000"/>
              </a:lnSpc>
              <a:spcBef>
                <a:spcPts val="0"/>
              </a:spcBef>
              <a:spcAft>
                <a:spcPts val="0"/>
              </a:spcAft>
              <a:buClr>
                <a:srgbClr val="000000"/>
              </a:buClr>
              <a:buSzPts val="2230"/>
              <a:buFont typeface="Arial"/>
              <a:buChar char="•"/>
            </a:pPr>
            <a:r>
              <a:rPr b="0" i="0" lang="en-US" sz="2230" u="none" cap="none" strike="noStrike">
                <a:solidFill>
                  <a:srgbClr val="000000"/>
                </a:solidFill>
                <a:latin typeface="Cabin"/>
                <a:ea typeface="Cabin"/>
                <a:cs typeface="Cabin"/>
                <a:sym typeface="Cabin"/>
              </a:rPr>
              <a:t>[...]</a:t>
            </a:r>
            <a:endParaRPr/>
          </a:p>
        </p:txBody>
      </p:sp>
      <p:sp>
        <p:nvSpPr>
          <p:cNvPr id="494" name="Google Shape;494;p25"/>
          <p:cNvSpPr/>
          <p:nvPr/>
        </p:nvSpPr>
        <p:spPr>
          <a:xfrm>
            <a:off x="13507509" y="0"/>
            <a:ext cx="4780491" cy="1453124"/>
          </a:xfrm>
          <a:custGeom>
            <a:rect b="b" l="l" r="r" t="t"/>
            <a:pathLst>
              <a:path extrusionOk="0" h="1453124" w="4780491">
                <a:moveTo>
                  <a:pt x="0" y="0"/>
                </a:moveTo>
                <a:lnTo>
                  <a:pt x="4780491" y="0"/>
                </a:lnTo>
                <a:lnTo>
                  <a:pt x="4780491" y="1453124"/>
                </a:lnTo>
                <a:lnTo>
                  <a:pt x="0" y="1453124"/>
                </a:lnTo>
                <a:lnTo>
                  <a:pt x="0" y="0"/>
                </a:lnTo>
                <a:close/>
              </a:path>
            </a:pathLst>
          </a:custGeom>
          <a:blipFill rotWithShape="1">
            <a:blip r:embed="rId3">
              <a:alphaModFix/>
            </a:blip>
            <a:stretch>
              <a:fillRect b="-118136" l="0" r="0" t="-110832"/>
            </a:stretch>
          </a:blipFill>
          <a:ln>
            <a:noFill/>
          </a:ln>
        </p:spPr>
      </p:sp>
      <p:sp>
        <p:nvSpPr>
          <p:cNvPr id="495" name="Google Shape;495;p25"/>
          <p:cNvSpPr txBox="1"/>
          <p:nvPr/>
        </p:nvSpPr>
        <p:spPr>
          <a:xfrm>
            <a:off x="17919206" y="9749637"/>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Play"/>
                <a:ea typeface="Play"/>
                <a:cs typeface="Play"/>
                <a:sym typeface="Play"/>
              </a:rPr>
              <a:t>25</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BF5"/>
        </a:solidFill>
      </p:bgPr>
    </p:bg>
    <p:spTree>
      <p:nvGrpSpPr>
        <p:cNvPr id="499" name="Shape 499"/>
        <p:cNvGrpSpPr/>
        <p:nvPr/>
      </p:nvGrpSpPr>
      <p:grpSpPr>
        <a:xfrm>
          <a:off x="0" y="0"/>
          <a:ext cx="0" cy="0"/>
          <a:chOff x="0" y="0"/>
          <a:chExt cx="0" cy="0"/>
        </a:xfrm>
      </p:grpSpPr>
      <p:grpSp>
        <p:nvGrpSpPr>
          <p:cNvPr id="500" name="Google Shape;500;p26"/>
          <p:cNvGrpSpPr/>
          <p:nvPr/>
        </p:nvGrpSpPr>
        <p:grpSpPr>
          <a:xfrm>
            <a:off x="1480133" y="3331852"/>
            <a:ext cx="15327733" cy="3616154"/>
            <a:chOff x="0" y="-9525"/>
            <a:chExt cx="20436977" cy="4821537"/>
          </a:xfrm>
        </p:grpSpPr>
        <p:sp>
          <p:nvSpPr>
            <p:cNvPr id="501" name="Google Shape;501;p26"/>
            <p:cNvSpPr txBox="1"/>
            <p:nvPr/>
          </p:nvSpPr>
          <p:spPr>
            <a:xfrm>
              <a:off x="0" y="-9525"/>
              <a:ext cx="12839028" cy="18383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9000" u="none" cap="none" strike="noStrike">
                  <a:solidFill>
                    <a:srgbClr val="000000"/>
                  </a:solidFill>
                  <a:latin typeface="Cabin Medium"/>
                  <a:ea typeface="Cabin Medium"/>
                  <a:cs typeface="Cabin Medium"/>
                  <a:sym typeface="Cabin Medium"/>
                </a:rPr>
                <a:t>Phiên Hỏi đáp</a:t>
              </a:r>
              <a:endParaRPr/>
            </a:p>
          </p:txBody>
        </p:sp>
        <p:sp>
          <p:nvSpPr>
            <p:cNvPr id="502" name="Google Shape;502;p26"/>
            <p:cNvSpPr txBox="1"/>
            <p:nvPr/>
          </p:nvSpPr>
          <p:spPr>
            <a:xfrm>
              <a:off x="0" y="4006831"/>
              <a:ext cx="12839028" cy="805181"/>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599" u="none" cap="none" strike="noStrike">
                  <a:solidFill>
                    <a:srgbClr val="000000"/>
                  </a:solidFill>
                  <a:latin typeface="Cabin"/>
                  <a:ea typeface="Cabin"/>
                  <a:cs typeface="Cabin"/>
                  <a:sym typeface="Cabin"/>
                </a:rPr>
                <a:t>Cảm ơn bạn đã lắng nghe!</a:t>
              </a:r>
              <a:endParaRPr/>
            </a:p>
          </p:txBody>
        </p:sp>
        <p:cxnSp>
          <p:nvCxnSpPr>
            <p:cNvPr id="503" name="Google Shape;503;p26"/>
            <p:cNvCxnSpPr/>
            <p:nvPr/>
          </p:nvCxnSpPr>
          <p:spPr>
            <a:xfrm>
              <a:off x="2" y="2952740"/>
              <a:ext cx="20436975" cy="6350"/>
            </a:xfrm>
            <a:prstGeom prst="straightConnector1">
              <a:avLst/>
            </a:prstGeom>
            <a:noFill/>
            <a:ln cap="flat" cmpd="sng" w="12700">
              <a:solidFill>
                <a:srgbClr val="000000"/>
              </a:solidFill>
              <a:prstDash val="solid"/>
              <a:round/>
              <a:headEnd len="sm" w="sm" type="none"/>
              <a:tailEnd len="sm" w="sm" type="none"/>
            </a:ln>
          </p:spPr>
        </p:cxnSp>
      </p:grpSp>
      <p:sp>
        <p:nvSpPr>
          <p:cNvPr id="504" name="Google Shape;504;p26"/>
          <p:cNvSpPr/>
          <p:nvPr/>
        </p:nvSpPr>
        <p:spPr>
          <a:xfrm>
            <a:off x="6753755" y="302138"/>
            <a:ext cx="4780491" cy="1453124"/>
          </a:xfrm>
          <a:custGeom>
            <a:rect b="b" l="l" r="r" t="t"/>
            <a:pathLst>
              <a:path extrusionOk="0" h="1453124" w="4780491">
                <a:moveTo>
                  <a:pt x="0" y="0"/>
                </a:moveTo>
                <a:lnTo>
                  <a:pt x="4780490" y="0"/>
                </a:lnTo>
                <a:lnTo>
                  <a:pt x="4780490" y="1453124"/>
                </a:lnTo>
                <a:lnTo>
                  <a:pt x="0" y="1453124"/>
                </a:lnTo>
                <a:lnTo>
                  <a:pt x="0" y="0"/>
                </a:lnTo>
                <a:close/>
              </a:path>
            </a:pathLst>
          </a:custGeom>
          <a:blipFill rotWithShape="1">
            <a:blip r:embed="rId3">
              <a:alphaModFix/>
            </a:blip>
            <a:stretch>
              <a:fillRect b="-118136" l="0" r="0" t="-110832"/>
            </a:stretch>
          </a:blipFill>
          <a:ln>
            <a:noFill/>
          </a:ln>
        </p:spPr>
      </p:sp>
      <p:sp>
        <p:nvSpPr>
          <p:cNvPr id="505" name="Google Shape;505;p26"/>
          <p:cNvSpPr txBox="1"/>
          <p:nvPr/>
        </p:nvSpPr>
        <p:spPr>
          <a:xfrm>
            <a:off x="17919206" y="9749637"/>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Play"/>
                <a:ea typeface="Play"/>
                <a:cs typeface="Play"/>
                <a:sym typeface="Play"/>
              </a:rPr>
              <a:t>26</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BF5"/>
        </a:solidFill>
      </p:bgPr>
    </p:bg>
    <p:spTree>
      <p:nvGrpSpPr>
        <p:cNvPr id="509" name="Shape 509"/>
        <p:cNvGrpSpPr/>
        <p:nvPr/>
      </p:nvGrpSpPr>
      <p:grpSpPr>
        <a:xfrm>
          <a:off x="0" y="0"/>
          <a:ext cx="0" cy="0"/>
          <a:chOff x="0" y="0"/>
          <a:chExt cx="0" cy="0"/>
        </a:xfrm>
      </p:grpSpPr>
      <p:grpSp>
        <p:nvGrpSpPr>
          <p:cNvPr id="510" name="Google Shape;510;p27"/>
          <p:cNvGrpSpPr/>
          <p:nvPr/>
        </p:nvGrpSpPr>
        <p:grpSpPr>
          <a:xfrm>
            <a:off x="1480133" y="3331852"/>
            <a:ext cx="15327733" cy="2226461"/>
            <a:chOff x="0" y="-9525"/>
            <a:chExt cx="20436977" cy="2968615"/>
          </a:xfrm>
        </p:grpSpPr>
        <p:sp>
          <p:nvSpPr>
            <p:cNvPr id="511" name="Google Shape;511;p27"/>
            <p:cNvSpPr txBox="1"/>
            <p:nvPr/>
          </p:nvSpPr>
          <p:spPr>
            <a:xfrm>
              <a:off x="0" y="-9525"/>
              <a:ext cx="12839028" cy="18383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9000" u="none" cap="none" strike="noStrike">
                  <a:solidFill>
                    <a:srgbClr val="000000"/>
                  </a:solidFill>
                  <a:latin typeface="Cabin"/>
                  <a:ea typeface="Cabin"/>
                  <a:cs typeface="Cabin"/>
                  <a:sym typeface="Cabin"/>
                </a:rPr>
                <a:t>Backup</a:t>
              </a:r>
              <a:endParaRPr/>
            </a:p>
          </p:txBody>
        </p:sp>
        <p:cxnSp>
          <p:nvCxnSpPr>
            <p:cNvPr id="512" name="Google Shape;512;p27"/>
            <p:cNvCxnSpPr/>
            <p:nvPr/>
          </p:nvCxnSpPr>
          <p:spPr>
            <a:xfrm>
              <a:off x="2" y="2952740"/>
              <a:ext cx="20436975" cy="6350"/>
            </a:xfrm>
            <a:prstGeom prst="straightConnector1">
              <a:avLst/>
            </a:prstGeom>
            <a:noFill/>
            <a:ln cap="flat" cmpd="sng" w="12700">
              <a:solidFill>
                <a:srgbClr val="000000"/>
              </a:solidFill>
              <a:prstDash val="solid"/>
              <a:round/>
              <a:headEnd len="sm" w="sm" type="none"/>
              <a:tailEnd len="sm" w="sm" type="none"/>
            </a:ln>
          </p:spPr>
        </p:cxnSp>
      </p:grpSp>
      <p:sp>
        <p:nvSpPr>
          <p:cNvPr id="513" name="Google Shape;513;p27"/>
          <p:cNvSpPr/>
          <p:nvPr/>
        </p:nvSpPr>
        <p:spPr>
          <a:xfrm>
            <a:off x="6753755" y="302138"/>
            <a:ext cx="4780491" cy="1453124"/>
          </a:xfrm>
          <a:custGeom>
            <a:rect b="b" l="l" r="r" t="t"/>
            <a:pathLst>
              <a:path extrusionOk="0" h="1453124" w="4780491">
                <a:moveTo>
                  <a:pt x="0" y="0"/>
                </a:moveTo>
                <a:lnTo>
                  <a:pt x="4780490" y="0"/>
                </a:lnTo>
                <a:lnTo>
                  <a:pt x="4780490" y="1453124"/>
                </a:lnTo>
                <a:lnTo>
                  <a:pt x="0" y="1453124"/>
                </a:lnTo>
                <a:lnTo>
                  <a:pt x="0" y="0"/>
                </a:lnTo>
                <a:close/>
              </a:path>
            </a:pathLst>
          </a:custGeom>
          <a:blipFill rotWithShape="1">
            <a:blip r:embed="rId3">
              <a:alphaModFix/>
            </a:blip>
            <a:stretch>
              <a:fillRect b="-118136" l="0" r="0" t="-110832"/>
            </a:stretch>
          </a:blipFill>
          <a:ln>
            <a:noFill/>
          </a:ln>
        </p:spPr>
      </p:sp>
      <p:sp>
        <p:nvSpPr>
          <p:cNvPr id="514" name="Google Shape;514;p27"/>
          <p:cNvSpPr txBox="1"/>
          <p:nvPr/>
        </p:nvSpPr>
        <p:spPr>
          <a:xfrm>
            <a:off x="17919206" y="9749637"/>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Play"/>
                <a:ea typeface="Play"/>
                <a:cs typeface="Play"/>
                <a:sym typeface="Play"/>
              </a:rPr>
              <a:t>27</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BF5"/>
        </a:solidFill>
      </p:bgPr>
    </p:bg>
    <p:spTree>
      <p:nvGrpSpPr>
        <p:cNvPr id="518" name="Shape 518"/>
        <p:cNvGrpSpPr/>
        <p:nvPr/>
      </p:nvGrpSpPr>
      <p:grpSpPr>
        <a:xfrm>
          <a:off x="0" y="0"/>
          <a:ext cx="0" cy="0"/>
          <a:chOff x="0" y="0"/>
          <a:chExt cx="0" cy="0"/>
        </a:xfrm>
      </p:grpSpPr>
      <p:sp>
        <p:nvSpPr>
          <p:cNvPr id="519" name="Google Shape;519;p28"/>
          <p:cNvSpPr/>
          <p:nvPr/>
        </p:nvSpPr>
        <p:spPr>
          <a:xfrm>
            <a:off x="13507509" y="0"/>
            <a:ext cx="4780491" cy="1453124"/>
          </a:xfrm>
          <a:custGeom>
            <a:rect b="b" l="l" r="r" t="t"/>
            <a:pathLst>
              <a:path extrusionOk="0" h="1453124" w="4780491">
                <a:moveTo>
                  <a:pt x="0" y="0"/>
                </a:moveTo>
                <a:lnTo>
                  <a:pt x="4780491" y="0"/>
                </a:lnTo>
                <a:lnTo>
                  <a:pt x="4780491" y="1453124"/>
                </a:lnTo>
                <a:lnTo>
                  <a:pt x="0" y="1453124"/>
                </a:lnTo>
                <a:lnTo>
                  <a:pt x="0" y="0"/>
                </a:lnTo>
                <a:close/>
              </a:path>
            </a:pathLst>
          </a:custGeom>
          <a:blipFill rotWithShape="1">
            <a:blip r:embed="rId3">
              <a:alphaModFix/>
            </a:blip>
            <a:stretch>
              <a:fillRect b="-118136" l="0" r="0" t="-110832"/>
            </a:stretch>
          </a:blipFill>
          <a:ln>
            <a:noFill/>
          </a:ln>
        </p:spPr>
      </p:sp>
      <p:graphicFrame>
        <p:nvGraphicFramePr>
          <p:cNvPr id="520" name="Google Shape;520;p28"/>
          <p:cNvGraphicFramePr/>
          <p:nvPr/>
        </p:nvGraphicFramePr>
        <p:xfrm>
          <a:off x="946584" y="2744000"/>
          <a:ext cx="3000000" cy="3000000"/>
        </p:xfrm>
        <a:graphic>
          <a:graphicData uri="http://schemas.openxmlformats.org/drawingml/2006/table">
            <a:tbl>
              <a:tblPr>
                <a:noFill/>
                <a:tableStyleId>{9AF768DB-E71E-4738-AB3C-A8ADA2AEDC73}</a:tableStyleId>
              </a:tblPr>
              <a:tblGrid>
                <a:gridCol w="4098700"/>
                <a:gridCol w="4098700"/>
                <a:gridCol w="4098700"/>
                <a:gridCol w="4098700"/>
              </a:tblGrid>
              <a:tr h="1200200">
                <a:tc rowSpan="2">
                  <a:txBody>
                    <a:bodyPr/>
                    <a:lstStyle/>
                    <a:p>
                      <a:pPr indent="0" lvl="0" marL="0" marR="0" rtl="0" algn="ctr">
                        <a:lnSpc>
                          <a:spcPct val="120007"/>
                        </a:lnSpc>
                        <a:spcBef>
                          <a:spcPts val="0"/>
                        </a:spcBef>
                        <a:spcAft>
                          <a:spcPts val="0"/>
                        </a:spcAft>
                        <a:buNone/>
                      </a:pPr>
                      <a:r>
                        <a:rPr b="1" lang="en-US" sz="2699" u="none" cap="none" strike="noStrike">
                          <a:solidFill>
                            <a:srgbClr val="010101"/>
                          </a:solidFill>
                          <a:latin typeface="Roboto"/>
                          <a:ea typeface="Roboto"/>
                          <a:cs typeface="Roboto"/>
                          <a:sym typeface="Roboto"/>
                        </a:rPr>
                        <a:t>Nhãn</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6D6D6"/>
                    </a:solidFill>
                  </a:tcPr>
                </a:tc>
                <a:tc gridSpan="3">
                  <a:txBody>
                    <a:bodyPr/>
                    <a:lstStyle/>
                    <a:p>
                      <a:pPr indent="0" lvl="0" marL="0" marR="0" rtl="0" algn="ctr">
                        <a:lnSpc>
                          <a:spcPct val="120007"/>
                        </a:lnSpc>
                        <a:spcBef>
                          <a:spcPts val="0"/>
                        </a:spcBef>
                        <a:spcAft>
                          <a:spcPts val="0"/>
                        </a:spcAft>
                        <a:buNone/>
                      </a:pPr>
                      <a:r>
                        <a:rPr b="1" lang="en-US" sz="2799" u="none" cap="none" strike="noStrike">
                          <a:solidFill>
                            <a:srgbClr val="010101"/>
                          </a:solidFill>
                          <a:latin typeface="Roboto"/>
                          <a:ea typeface="Roboto"/>
                          <a:cs typeface="Roboto"/>
                          <a:sym typeface="Roboto"/>
                        </a:rPr>
                        <a:t>Thang đo đánh giá với XLM-R (%) </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6D6D6"/>
                    </a:solidFill>
                  </a:tcPr>
                </a:tc>
                <a:tc hMerge="1"/>
                <a:tc hMerge="1"/>
              </a:tr>
              <a:tr h="1127900">
                <a:tc vMerge="1"/>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F1</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6D6D6"/>
                    </a:solidFill>
                  </a:tcPr>
                </a:tc>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Precision</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6D6D6"/>
                    </a:solidFill>
                  </a:tcPr>
                </a:tc>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Recall</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D6D6D6"/>
                    </a:solidFill>
                  </a:tcPr>
                </a:tc>
              </a:tr>
              <a:tr h="1164050">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0 - Support</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95</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94</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93</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1142500">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1 - Neutral</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95</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94</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95</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r h="1164050">
                <a:tc>
                  <a:txBody>
                    <a:bodyPr/>
                    <a:lstStyle/>
                    <a:p>
                      <a:pPr indent="0" lvl="0" marL="0" marR="0" rtl="0" algn="ctr">
                        <a:lnSpc>
                          <a:spcPct val="119958"/>
                        </a:lnSpc>
                        <a:spcBef>
                          <a:spcPts val="0"/>
                        </a:spcBef>
                        <a:spcAft>
                          <a:spcPts val="0"/>
                        </a:spcAft>
                        <a:buNone/>
                      </a:pPr>
                      <a:r>
                        <a:rPr b="1" lang="en-US" sz="2400" u="none" cap="none" strike="noStrike">
                          <a:solidFill>
                            <a:srgbClr val="010101"/>
                          </a:solidFill>
                          <a:latin typeface="Roboto"/>
                          <a:ea typeface="Roboto"/>
                          <a:cs typeface="Roboto"/>
                          <a:sym typeface="Roboto"/>
                        </a:rPr>
                        <a:t>2 - Refute </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94</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94</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c>
                  <a:txBody>
                    <a:bodyPr/>
                    <a:lstStyle/>
                    <a:p>
                      <a:pPr indent="0" lvl="0" marL="0" marR="0" rtl="0" algn="ctr">
                        <a:lnSpc>
                          <a:spcPct val="119958"/>
                        </a:lnSpc>
                        <a:spcBef>
                          <a:spcPts val="0"/>
                        </a:spcBef>
                        <a:spcAft>
                          <a:spcPts val="0"/>
                        </a:spcAft>
                        <a:buNone/>
                      </a:pPr>
                      <a:r>
                        <a:rPr lang="en-US" sz="2400" u="none" cap="none" strike="noStrike">
                          <a:solidFill>
                            <a:srgbClr val="010101"/>
                          </a:solidFill>
                          <a:latin typeface="Roboto"/>
                          <a:ea typeface="Roboto"/>
                          <a:cs typeface="Roboto"/>
                          <a:sym typeface="Roboto"/>
                        </a:rPr>
                        <a:t>94</a:t>
                      </a:r>
                      <a:endParaRPr sz="1100" u="none" cap="none" strike="noStrike"/>
                    </a:p>
                  </a:txBody>
                  <a:tcPr marT="18700" marB="18700" marR="18700" marL="187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FFFFF"/>
                    </a:solidFill>
                  </a:tcPr>
                </a:tc>
              </a:tr>
            </a:tbl>
          </a:graphicData>
        </a:graphic>
      </p:graphicFrame>
      <p:sp>
        <p:nvSpPr>
          <p:cNvPr id="521" name="Google Shape;521;p28"/>
          <p:cNvSpPr txBox="1"/>
          <p:nvPr/>
        </p:nvSpPr>
        <p:spPr>
          <a:xfrm>
            <a:off x="506675" y="524312"/>
            <a:ext cx="15682116" cy="10763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7000" u="none" cap="none" strike="noStrike">
                <a:solidFill>
                  <a:srgbClr val="000000"/>
                </a:solidFill>
                <a:latin typeface="Cabin"/>
                <a:ea typeface="Cabin"/>
                <a:cs typeface="Cabin"/>
                <a:sym typeface="Cabin"/>
              </a:rPr>
              <a:t>Kết quả thực nghiệm trên Dev</a:t>
            </a:r>
            <a:endParaRPr/>
          </a:p>
        </p:txBody>
      </p:sp>
      <p:sp>
        <p:nvSpPr>
          <p:cNvPr id="522" name="Google Shape;522;p28"/>
          <p:cNvSpPr txBox="1"/>
          <p:nvPr/>
        </p:nvSpPr>
        <p:spPr>
          <a:xfrm>
            <a:off x="17919206" y="9749637"/>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Play"/>
                <a:ea typeface="Play"/>
                <a:cs typeface="Play"/>
                <a:sym typeface="Play"/>
              </a:rPr>
              <a:t>28</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BF5"/>
        </a:solidFill>
      </p:bgPr>
    </p:bg>
    <p:spTree>
      <p:nvGrpSpPr>
        <p:cNvPr id="526" name="Shape 526"/>
        <p:cNvGrpSpPr/>
        <p:nvPr/>
      </p:nvGrpSpPr>
      <p:grpSpPr>
        <a:xfrm>
          <a:off x="0" y="0"/>
          <a:ext cx="0" cy="0"/>
          <a:chOff x="0" y="0"/>
          <a:chExt cx="0" cy="0"/>
        </a:xfrm>
      </p:grpSpPr>
      <p:sp>
        <p:nvSpPr>
          <p:cNvPr id="527" name="Google Shape;527;p29"/>
          <p:cNvSpPr/>
          <p:nvPr/>
        </p:nvSpPr>
        <p:spPr>
          <a:xfrm>
            <a:off x="13507509" y="0"/>
            <a:ext cx="4780491" cy="1453124"/>
          </a:xfrm>
          <a:custGeom>
            <a:rect b="b" l="l" r="r" t="t"/>
            <a:pathLst>
              <a:path extrusionOk="0" h="1453124" w="4780491">
                <a:moveTo>
                  <a:pt x="0" y="0"/>
                </a:moveTo>
                <a:lnTo>
                  <a:pt x="4780491" y="0"/>
                </a:lnTo>
                <a:lnTo>
                  <a:pt x="4780491" y="1453124"/>
                </a:lnTo>
                <a:lnTo>
                  <a:pt x="0" y="1453124"/>
                </a:lnTo>
                <a:lnTo>
                  <a:pt x="0" y="0"/>
                </a:lnTo>
                <a:close/>
              </a:path>
            </a:pathLst>
          </a:custGeom>
          <a:blipFill rotWithShape="1">
            <a:blip r:embed="rId3">
              <a:alphaModFix/>
            </a:blip>
            <a:stretch>
              <a:fillRect b="-118136" l="0" r="0" t="-110832"/>
            </a:stretch>
          </a:blipFill>
          <a:ln>
            <a:noFill/>
          </a:ln>
        </p:spPr>
      </p:sp>
      <p:sp>
        <p:nvSpPr>
          <p:cNvPr id="528" name="Google Shape;528;p29"/>
          <p:cNvSpPr txBox="1"/>
          <p:nvPr/>
        </p:nvSpPr>
        <p:spPr>
          <a:xfrm>
            <a:off x="506675" y="910199"/>
            <a:ext cx="15682116" cy="10763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7000" u="none" cap="none" strike="noStrike">
                <a:solidFill>
                  <a:srgbClr val="000000"/>
                </a:solidFill>
                <a:latin typeface="Cabin Medium"/>
                <a:ea typeface="Cabin Medium"/>
                <a:cs typeface="Cabin Medium"/>
                <a:sym typeface="Cabin Medium"/>
              </a:rPr>
              <a:t>Tham số cài đặt mô hình</a:t>
            </a:r>
            <a:endParaRPr/>
          </a:p>
        </p:txBody>
      </p:sp>
      <p:sp>
        <p:nvSpPr>
          <p:cNvPr id="529" name="Google Shape;529;p29"/>
          <p:cNvSpPr txBox="1"/>
          <p:nvPr/>
        </p:nvSpPr>
        <p:spPr>
          <a:xfrm>
            <a:off x="17919206" y="9749637"/>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Play"/>
                <a:ea typeface="Play"/>
                <a:cs typeface="Play"/>
                <a:sym typeface="Play"/>
              </a:rPr>
              <a:t>29</a:t>
            </a:r>
            <a:endParaRPr/>
          </a:p>
        </p:txBody>
      </p:sp>
      <p:sp>
        <p:nvSpPr>
          <p:cNvPr id="530" name="Google Shape;530;p29"/>
          <p:cNvSpPr txBox="1"/>
          <p:nvPr/>
        </p:nvSpPr>
        <p:spPr>
          <a:xfrm>
            <a:off x="506675" y="2353255"/>
            <a:ext cx="16417615" cy="1233273"/>
          </a:xfrm>
          <a:prstGeom prst="rect">
            <a:avLst/>
          </a:prstGeom>
          <a:noFill/>
          <a:ln>
            <a:noFill/>
          </a:ln>
        </p:spPr>
        <p:txBody>
          <a:bodyPr anchorCtr="0" anchor="t" bIns="0" lIns="0" spcFirstLastPara="1" rIns="0" wrap="square" tIns="0">
            <a:spAutoFit/>
          </a:bodyPr>
          <a:lstStyle/>
          <a:p>
            <a:pPr indent="-385482" lvl="1" marL="770964" marR="0" rtl="0" algn="l">
              <a:lnSpc>
                <a:spcPct val="140028"/>
              </a:lnSpc>
              <a:spcBef>
                <a:spcPts val="0"/>
              </a:spcBef>
              <a:spcAft>
                <a:spcPts val="0"/>
              </a:spcAft>
              <a:buClr>
                <a:srgbClr val="000000"/>
              </a:buClr>
              <a:buSzPts val="3570"/>
              <a:buFont typeface="Arial"/>
              <a:buChar char="•"/>
            </a:pPr>
            <a:r>
              <a:rPr b="0" i="0" lang="en-US" sz="3570" u="none" cap="none" strike="noStrike">
                <a:solidFill>
                  <a:srgbClr val="000000"/>
                </a:solidFill>
                <a:latin typeface="Cabin"/>
                <a:ea typeface="Cabin"/>
                <a:cs typeface="Cabin"/>
                <a:sym typeface="Cabin"/>
              </a:rPr>
              <a:t>learning_rate: 2e-5</a:t>
            </a:r>
            <a:endParaRPr/>
          </a:p>
          <a:p>
            <a:pPr indent="0" lvl="0" marL="0" marR="0" rtl="0" algn="l">
              <a:lnSpc>
                <a:spcPct val="140028"/>
              </a:lnSpc>
              <a:spcBef>
                <a:spcPts val="0"/>
              </a:spcBef>
              <a:spcAft>
                <a:spcPts val="0"/>
              </a:spcAft>
              <a:buNone/>
            </a:pPr>
            <a:r>
              <a:t/>
            </a:r>
            <a:endParaRPr b="0" i="0" sz="3570" u="none" cap="none" strike="noStrike">
              <a:solidFill>
                <a:srgbClr val="000000"/>
              </a:solidFill>
              <a:latin typeface="Cabin"/>
              <a:ea typeface="Cabin"/>
              <a:cs typeface="Cabin"/>
              <a:sym typeface="Cabin"/>
            </a:endParaRPr>
          </a:p>
        </p:txBody>
      </p:sp>
      <p:sp>
        <p:nvSpPr>
          <p:cNvPr id="531" name="Google Shape;531;p29"/>
          <p:cNvSpPr txBox="1"/>
          <p:nvPr/>
        </p:nvSpPr>
        <p:spPr>
          <a:xfrm>
            <a:off x="506675" y="4768754"/>
            <a:ext cx="16417615" cy="1136118"/>
          </a:xfrm>
          <a:prstGeom prst="rect">
            <a:avLst/>
          </a:prstGeom>
          <a:noFill/>
          <a:ln>
            <a:noFill/>
          </a:ln>
        </p:spPr>
        <p:txBody>
          <a:bodyPr anchorCtr="0" anchor="t" bIns="0" lIns="0" spcFirstLastPara="1" rIns="0" wrap="square" tIns="0">
            <a:spAutoFit/>
          </a:bodyPr>
          <a:lstStyle/>
          <a:p>
            <a:pPr indent="-353097" lvl="1" marL="706195" marR="0" rtl="0" algn="l">
              <a:lnSpc>
                <a:spcPct val="140030"/>
              </a:lnSpc>
              <a:spcBef>
                <a:spcPts val="0"/>
              </a:spcBef>
              <a:spcAft>
                <a:spcPts val="0"/>
              </a:spcAft>
              <a:buClr>
                <a:srgbClr val="000000"/>
              </a:buClr>
              <a:buSzPts val="3270"/>
              <a:buFont typeface="Arial"/>
              <a:buChar char="•"/>
            </a:pPr>
            <a:r>
              <a:rPr b="0" i="0" lang="en-US" sz="3270" u="none" cap="none" strike="noStrike">
                <a:solidFill>
                  <a:srgbClr val="000000"/>
                </a:solidFill>
                <a:latin typeface="Cabin"/>
                <a:ea typeface="Cabin"/>
                <a:cs typeface="Cabin"/>
                <a:sym typeface="Cabin"/>
              </a:rPr>
              <a:t>batch_size : 32</a:t>
            </a:r>
            <a:endParaRPr/>
          </a:p>
          <a:p>
            <a:pPr indent="0" lvl="0" marL="0" marR="0" rtl="0" algn="l">
              <a:lnSpc>
                <a:spcPct val="140030"/>
              </a:lnSpc>
              <a:spcBef>
                <a:spcPts val="0"/>
              </a:spcBef>
              <a:spcAft>
                <a:spcPts val="0"/>
              </a:spcAft>
              <a:buNone/>
            </a:pPr>
            <a:r>
              <a:t/>
            </a:r>
            <a:endParaRPr b="0" i="0" sz="3270" u="none" cap="none" strike="noStrike">
              <a:solidFill>
                <a:srgbClr val="000000"/>
              </a:solidFill>
              <a:latin typeface="Cabin"/>
              <a:ea typeface="Cabin"/>
              <a:cs typeface="Cabin"/>
              <a:sym typeface="Cabin"/>
            </a:endParaRPr>
          </a:p>
        </p:txBody>
      </p:sp>
      <p:sp>
        <p:nvSpPr>
          <p:cNvPr id="532" name="Google Shape;532;p29"/>
          <p:cNvSpPr txBox="1"/>
          <p:nvPr/>
        </p:nvSpPr>
        <p:spPr>
          <a:xfrm>
            <a:off x="506675" y="6473553"/>
            <a:ext cx="16417615" cy="1197713"/>
          </a:xfrm>
          <a:prstGeom prst="rect">
            <a:avLst/>
          </a:prstGeom>
          <a:noFill/>
          <a:ln>
            <a:noFill/>
          </a:ln>
        </p:spPr>
        <p:txBody>
          <a:bodyPr anchorCtr="0" anchor="t" bIns="0" lIns="0" spcFirstLastPara="1" rIns="0" wrap="square" tIns="0">
            <a:spAutoFit/>
          </a:bodyPr>
          <a:lstStyle/>
          <a:p>
            <a:pPr indent="-374687" lvl="1" marL="749374" marR="0" rtl="0" algn="l">
              <a:lnSpc>
                <a:spcPct val="140028"/>
              </a:lnSpc>
              <a:spcBef>
                <a:spcPts val="0"/>
              </a:spcBef>
              <a:spcAft>
                <a:spcPts val="0"/>
              </a:spcAft>
              <a:buClr>
                <a:srgbClr val="000000"/>
              </a:buClr>
              <a:buSzPts val="3470"/>
              <a:buFont typeface="Arial"/>
              <a:buChar char="•"/>
            </a:pPr>
            <a:r>
              <a:rPr b="0" i="0" lang="en-US" sz="3470" u="none" cap="none" strike="noStrike">
                <a:solidFill>
                  <a:srgbClr val="000000"/>
                </a:solidFill>
                <a:latin typeface="Cabin"/>
                <a:ea typeface="Cabin"/>
                <a:cs typeface="Cabin"/>
                <a:sym typeface="Cabin"/>
              </a:rPr>
              <a:t>weight_decay : 0.01</a:t>
            </a:r>
            <a:endParaRPr/>
          </a:p>
          <a:p>
            <a:pPr indent="0" lvl="0" marL="0" marR="0" rtl="0" algn="l">
              <a:lnSpc>
                <a:spcPct val="140028"/>
              </a:lnSpc>
              <a:spcBef>
                <a:spcPts val="0"/>
              </a:spcBef>
              <a:spcAft>
                <a:spcPts val="0"/>
              </a:spcAft>
              <a:buNone/>
            </a:pPr>
            <a:r>
              <a:t/>
            </a:r>
            <a:endParaRPr b="0" i="0" sz="3470" u="none" cap="none" strike="noStrike">
              <a:solidFill>
                <a:srgbClr val="000000"/>
              </a:solidFill>
              <a:latin typeface="Cabin"/>
              <a:ea typeface="Cabin"/>
              <a:cs typeface="Cabin"/>
              <a:sym typeface="Cabin"/>
            </a:endParaRPr>
          </a:p>
        </p:txBody>
      </p:sp>
      <p:sp>
        <p:nvSpPr>
          <p:cNvPr id="533" name="Google Shape;533;p29"/>
          <p:cNvSpPr txBox="1"/>
          <p:nvPr/>
        </p:nvSpPr>
        <p:spPr>
          <a:xfrm>
            <a:off x="506675" y="8112657"/>
            <a:ext cx="16417615" cy="1197713"/>
          </a:xfrm>
          <a:prstGeom prst="rect">
            <a:avLst/>
          </a:prstGeom>
          <a:noFill/>
          <a:ln>
            <a:noFill/>
          </a:ln>
        </p:spPr>
        <p:txBody>
          <a:bodyPr anchorCtr="0" anchor="t" bIns="0" lIns="0" spcFirstLastPara="1" rIns="0" wrap="square" tIns="0">
            <a:spAutoFit/>
          </a:bodyPr>
          <a:lstStyle/>
          <a:p>
            <a:pPr indent="-374687" lvl="1" marL="749374" marR="0" rtl="0" algn="l">
              <a:lnSpc>
                <a:spcPct val="140028"/>
              </a:lnSpc>
              <a:spcBef>
                <a:spcPts val="0"/>
              </a:spcBef>
              <a:spcAft>
                <a:spcPts val="0"/>
              </a:spcAft>
              <a:buClr>
                <a:srgbClr val="000000"/>
              </a:buClr>
              <a:buSzPts val="3470"/>
              <a:buFont typeface="Arial"/>
              <a:buChar char="•"/>
            </a:pPr>
            <a:r>
              <a:rPr b="0" i="0" lang="en-US" sz="3470" u="none" cap="none" strike="noStrike">
                <a:solidFill>
                  <a:srgbClr val="000000"/>
                </a:solidFill>
                <a:latin typeface="Cabin"/>
                <a:ea typeface="Cabin"/>
                <a:cs typeface="Cabin"/>
                <a:sym typeface="Cabin"/>
              </a:rPr>
              <a:t>epochs  : 5</a:t>
            </a:r>
            <a:endParaRPr/>
          </a:p>
          <a:p>
            <a:pPr indent="0" lvl="0" marL="0" marR="0" rtl="0" algn="l">
              <a:lnSpc>
                <a:spcPct val="140028"/>
              </a:lnSpc>
              <a:spcBef>
                <a:spcPts val="0"/>
              </a:spcBef>
              <a:spcAft>
                <a:spcPts val="0"/>
              </a:spcAft>
              <a:buNone/>
            </a:pPr>
            <a:r>
              <a:t/>
            </a:r>
            <a:endParaRPr b="0" i="0" sz="3470" u="none" cap="none" strike="noStrike">
              <a:solidFill>
                <a:srgbClr val="000000"/>
              </a:solidFill>
              <a:latin typeface="Cabin"/>
              <a:ea typeface="Cabin"/>
              <a:cs typeface="Cabin"/>
              <a:sym typeface="Cabin"/>
            </a:endParaRPr>
          </a:p>
        </p:txBody>
      </p:sp>
      <p:sp>
        <p:nvSpPr>
          <p:cNvPr id="534" name="Google Shape;534;p29"/>
          <p:cNvSpPr txBox="1"/>
          <p:nvPr/>
        </p:nvSpPr>
        <p:spPr>
          <a:xfrm>
            <a:off x="1501591" y="3168820"/>
            <a:ext cx="16417615" cy="958318"/>
          </a:xfrm>
          <a:prstGeom prst="rect">
            <a:avLst/>
          </a:prstGeom>
          <a:noFill/>
          <a:ln>
            <a:noFill/>
          </a:ln>
        </p:spPr>
        <p:txBody>
          <a:bodyPr anchorCtr="0" anchor="t" bIns="0" lIns="0" spcFirstLastPara="1" rIns="0" wrap="square" tIns="0">
            <a:spAutoFit/>
          </a:bodyPr>
          <a:lstStyle/>
          <a:p>
            <a:pPr indent="0" lvl="0" marL="0" marR="0" rtl="0" algn="l">
              <a:lnSpc>
                <a:spcPct val="140036"/>
              </a:lnSpc>
              <a:spcBef>
                <a:spcPts val="0"/>
              </a:spcBef>
              <a:spcAft>
                <a:spcPts val="0"/>
              </a:spcAft>
              <a:buNone/>
            </a:pPr>
            <a:r>
              <a:rPr b="0" i="0" lang="en-US" sz="2770" u="none" cap="none" strike="noStrike">
                <a:solidFill>
                  <a:srgbClr val="000000"/>
                </a:solidFill>
                <a:latin typeface="Cabin"/>
                <a:ea typeface="Cabin"/>
                <a:cs typeface="Cabin"/>
                <a:sym typeface="Cabin"/>
              </a:rPr>
              <a:t>Tốc độ học, là một phần tỷ lệ của một bước dịch chuyển trọng số mô hình được cập nhật theo mini-batch truyền vào. </a:t>
            </a:r>
            <a:endParaRPr/>
          </a:p>
        </p:txBody>
      </p:sp>
      <p:sp>
        <p:nvSpPr>
          <p:cNvPr id="535" name="Google Shape;535;p29"/>
          <p:cNvSpPr txBox="1"/>
          <p:nvPr/>
        </p:nvSpPr>
        <p:spPr>
          <a:xfrm>
            <a:off x="1643606" y="5562860"/>
            <a:ext cx="16417615" cy="472543"/>
          </a:xfrm>
          <a:prstGeom prst="rect">
            <a:avLst/>
          </a:prstGeom>
          <a:noFill/>
          <a:ln>
            <a:noFill/>
          </a:ln>
        </p:spPr>
        <p:txBody>
          <a:bodyPr anchorCtr="0" anchor="t" bIns="0" lIns="0" spcFirstLastPara="1" rIns="0" wrap="square" tIns="0">
            <a:spAutoFit/>
          </a:bodyPr>
          <a:lstStyle/>
          <a:p>
            <a:pPr indent="0" lvl="0" marL="0" marR="0" rtl="0" algn="l">
              <a:lnSpc>
                <a:spcPct val="140036"/>
              </a:lnSpc>
              <a:spcBef>
                <a:spcPts val="0"/>
              </a:spcBef>
              <a:spcAft>
                <a:spcPts val="0"/>
              </a:spcAft>
              <a:buNone/>
            </a:pPr>
            <a:r>
              <a:rPr b="0" i="0" lang="en-US" sz="2770" u="none" cap="none" strike="noStrike">
                <a:solidFill>
                  <a:srgbClr val="000000"/>
                </a:solidFill>
                <a:latin typeface="Cabin"/>
                <a:ea typeface="Cabin"/>
                <a:cs typeface="Cabin"/>
                <a:sym typeface="Cabin"/>
              </a:rPr>
              <a:t>Số lượng mẫu được sử dụng trong một lần cập nhật tham số. </a:t>
            </a:r>
            <a:endParaRPr/>
          </a:p>
        </p:txBody>
      </p:sp>
      <p:sp>
        <p:nvSpPr>
          <p:cNvPr id="536" name="Google Shape;536;p29"/>
          <p:cNvSpPr txBox="1"/>
          <p:nvPr/>
        </p:nvSpPr>
        <p:spPr>
          <a:xfrm>
            <a:off x="1643606" y="7216503"/>
            <a:ext cx="16417615" cy="472543"/>
          </a:xfrm>
          <a:prstGeom prst="rect">
            <a:avLst/>
          </a:prstGeom>
          <a:noFill/>
          <a:ln>
            <a:noFill/>
          </a:ln>
        </p:spPr>
        <p:txBody>
          <a:bodyPr anchorCtr="0" anchor="t" bIns="0" lIns="0" spcFirstLastPara="1" rIns="0" wrap="square" tIns="0">
            <a:spAutoFit/>
          </a:bodyPr>
          <a:lstStyle/>
          <a:p>
            <a:pPr indent="0" lvl="0" marL="0" marR="0" rtl="0" algn="l">
              <a:lnSpc>
                <a:spcPct val="140036"/>
              </a:lnSpc>
              <a:spcBef>
                <a:spcPts val="0"/>
              </a:spcBef>
              <a:spcAft>
                <a:spcPts val="0"/>
              </a:spcAft>
              <a:buNone/>
            </a:pPr>
            <a:r>
              <a:rPr b="0" i="0" lang="en-US" sz="2770" u="none" cap="none" strike="noStrike">
                <a:solidFill>
                  <a:srgbClr val="000000"/>
                </a:solidFill>
                <a:latin typeface="Cabin"/>
                <a:ea typeface="Cabin"/>
                <a:cs typeface="Cabin"/>
                <a:sym typeface="Cabin"/>
              </a:rPr>
              <a:t>Số lượng mẫu được sử dụng trong một lần cập nhật tham số. </a:t>
            </a:r>
            <a:endParaRPr/>
          </a:p>
        </p:txBody>
      </p:sp>
      <p:sp>
        <p:nvSpPr>
          <p:cNvPr id="537" name="Google Shape;537;p29"/>
          <p:cNvSpPr txBox="1"/>
          <p:nvPr/>
        </p:nvSpPr>
        <p:spPr>
          <a:xfrm>
            <a:off x="1643606" y="8870146"/>
            <a:ext cx="16417615" cy="472543"/>
          </a:xfrm>
          <a:prstGeom prst="rect">
            <a:avLst/>
          </a:prstGeom>
          <a:noFill/>
          <a:ln>
            <a:noFill/>
          </a:ln>
        </p:spPr>
        <p:txBody>
          <a:bodyPr anchorCtr="0" anchor="t" bIns="0" lIns="0" spcFirstLastPara="1" rIns="0" wrap="square" tIns="0">
            <a:spAutoFit/>
          </a:bodyPr>
          <a:lstStyle/>
          <a:p>
            <a:pPr indent="0" lvl="0" marL="0" marR="0" rtl="0" algn="l">
              <a:lnSpc>
                <a:spcPct val="140036"/>
              </a:lnSpc>
              <a:spcBef>
                <a:spcPts val="0"/>
              </a:spcBef>
              <a:spcAft>
                <a:spcPts val="0"/>
              </a:spcAft>
              <a:buNone/>
            </a:pPr>
            <a:r>
              <a:rPr b="0" i="0" lang="en-US" sz="2770" u="none" cap="none" strike="noStrike">
                <a:solidFill>
                  <a:srgbClr val="000000"/>
                </a:solidFill>
                <a:latin typeface="Cabin"/>
                <a:ea typeface="Cabin"/>
                <a:cs typeface="Cabin"/>
                <a:sym typeface="Cabin"/>
              </a:rPr>
              <a:t>Chi phí phạt được thêm vào hàm mất mát để giảm giá trị các tham số --&gt; giảm overfitting.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BF5"/>
        </a:solidFill>
      </p:bgPr>
    </p:bg>
    <p:spTree>
      <p:nvGrpSpPr>
        <p:cNvPr id="119" name="Shape 119"/>
        <p:cNvGrpSpPr/>
        <p:nvPr/>
      </p:nvGrpSpPr>
      <p:grpSpPr>
        <a:xfrm>
          <a:off x="0" y="0"/>
          <a:ext cx="0" cy="0"/>
          <a:chOff x="0" y="0"/>
          <a:chExt cx="0" cy="0"/>
        </a:xfrm>
      </p:grpSpPr>
      <p:sp>
        <p:nvSpPr>
          <p:cNvPr id="120" name="Google Shape;120;p3"/>
          <p:cNvSpPr txBox="1"/>
          <p:nvPr/>
        </p:nvSpPr>
        <p:spPr>
          <a:xfrm>
            <a:off x="6131552" y="1443599"/>
            <a:ext cx="6024896" cy="13811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9000" u="none" cap="none" strike="noStrike">
                <a:solidFill>
                  <a:srgbClr val="000000"/>
                </a:solidFill>
                <a:latin typeface="Cabin Medium"/>
                <a:ea typeface="Cabin Medium"/>
                <a:cs typeface="Cabin Medium"/>
                <a:sym typeface="Cabin Medium"/>
              </a:rPr>
              <a:t>Nội dung</a:t>
            </a:r>
            <a:endParaRPr/>
          </a:p>
        </p:txBody>
      </p:sp>
      <p:cxnSp>
        <p:nvCxnSpPr>
          <p:cNvPr id="121" name="Google Shape;121;p3"/>
          <p:cNvCxnSpPr/>
          <p:nvPr/>
        </p:nvCxnSpPr>
        <p:spPr>
          <a:xfrm>
            <a:off x="1046455" y="2946313"/>
            <a:ext cx="15115652" cy="0"/>
          </a:xfrm>
          <a:prstGeom prst="straightConnector1">
            <a:avLst/>
          </a:prstGeom>
          <a:noFill/>
          <a:ln cap="flat" cmpd="sng" w="9525">
            <a:solidFill>
              <a:srgbClr val="000000"/>
            </a:solidFill>
            <a:prstDash val="solid"/>
            <a:round/>
            <a:headEnd len="sm" w="sm" type="none"/>
            <a:tailEnd len="sm" w="sm" type="none"/>
          </a:ln>
        </p:spPr>
      </p:cxnSp>
      <p:sp>
        <p:nvSpPr>
          <p:cNvPr id="122" name="Google Shape;122;p3"/>
          <p:cNvSpPr/>
          <p:nvPr/>
        </p:nvSpPr>
        <p:spPr>
          <a:xfrm>
            <a:off x="0" y="0"/>
            <a:ext cx="4780491" cy="1453124"/>
          </a:xfrm>
          <a:custGeom>
            <a:rect b="b" l="l" r="r" t="t"/>
            <a:pathLst>
              <a:path extrusionOk="0" h="1453124" w="4780491">
                <a:moveTo>
                  <a:pt x="0" y="0"/>
                </a:moveTo>
                <a:lnTo>
                  <a:pt x="4780491" y="0"/>
                </a:lnTo>
                <a:lnTo>
                  <a:pt x="4780491" y="1453124"/>
                </a:lnTo>
                <a:lnTo>
                  <a:pt x="0" y="1453124"/>
                </a:lnTo>
                <a:lnTo>
                  <a:pt x="0" y="0"/>
                </a:lnTo>
                <a:close/>
              </a:path>
            </a:pathLst>
          </a:custGeom>
          <a:blipFill rotWithShape="1">
            <a:blip r:embed="rId3">
              <a:alphaModFix/>
            </a:blip>
            <a:stretch>
              <a:fillRect b="-118136" l="0" r="0" t="-110832"/>
            </a:stretch>
          </a:blipFill>
          <a:ln>
            <a:noFill/>
          </a:ln>
        </p:spPr>
      </p:sp>
      <p:cxnSp>
        <p:nvCxnSpPr>
          <p:cNvPr id="123" name="Google Shape;123;p3"/>
          <p:cNvCxnSpPr/>
          <p:nvPr/>
        </p:nvCxnSpPr>
        <p:spPr>
          <a:xfrm rot="10800000">
            <a:off x="8785644" y="2946313"/>
            <a:ext cx="0" cy="7340687"/>
          </a:xfrm>
          <a:prstGeom prst="straightConnector1">
            <a:avLst/>
          </a:prstGeom>
          <a:noFill/>
          <a:ln cap="flat" cmpd="sng" w="9525">
            <a:solidFill>
              <a:srgbClr val="000000"/>
            </a:solidFill>
            <a:prstDash val="solid"/>
            <a:round/>
            <a:headEnd len="sm" w="sm" type="none"/>
            <a:tailEnd len="sm" w="sm" type="none"/>
          </a:ln>
        </p:spPr>
      </p:cxnSp>
      <p:sp>
        <p:nvSpPr>
          <p:cNvPr id="124" name="Google Shape;124;p3"/>
          <p:cNvSpPr txBox="1"/>
          <p:nvPr/>
        </p:nvSpPr>
        <p:spPr>
          <a:xfrm>
            <a:off x="0" y="2936788"/>
            <a:ext cx="1715438" cy="13811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9000" u="none" cap="none" strike="noStrike">
                <a:solidFill>
                  <a:srgbClr val="000000"/>
                </a:solidFill>
                <a:latin typeface="Cabin Medium"/>
                <a:ea typeface="Cabin Medium"/>
                <a:cs typeface="Cabin Medium"/>
                <a:sym typeface="Cabin Medium"/>
              </a:rPr>
              <a:t>01</a:t>
            </a:r>
            <a:endParaRPr/>
          </a:p>
        </p:txBody>
      </p:sp>
      <p:sp>
        <p:nvSpPr>
          <p:cNvPr id="125" name="Google Shape;125;p3"/>
          <p:cNvSpPr txBox="1"/>
          <p:nvPr/>
        </p:nvSpPr>
        <p:spPr>
          <a:xfrm>
            <a:off x="0" y="4674224"/>
            <a:ext cx="1715438" cy="13811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9000" u="none" cap="none" strike="noStrike">
                <a:solidFill>
                  <a:srgbClr val="000000"/>
                </a:solidFill>
                <a:latin typeface="Cabin"/>
                <a:ea typeface="Cabin"/>
                <a:cs typeface="Cabin"/>
                <a:sym typeface="Cabin"/>
              </a:rPr>
              <a:t>02</a:t>
            </a:r>
            <a:endParaRPr/>
          </a:p>
        </p:txBody>
      </p:sp>
      <p:sp>
        <p:nvSpPr>
          <p:cNvPr id="126" name="Google Shape;126;p3"/>
          <p:cNvSpPr txBox="1"/>
          <p:nvPr/>
        </p:nvSpPr>
        <p:spPr>
          <a:xfrm>
            <a:off x="0" y="6407774"/>
            <a:ext cx="1715438" cy="13811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9000" u="none" cap="none" strike="noStrike">
                <a:solidFill>
                  <a:srgbClr val="000000"/>
                </a:solidFill>
                <a:latin typeface="Cabin"/>
                <a:ea typeface="Cabin"/>
                <a:cs typeface="Cabin"/>
                <a:sym typeface="Cabin"/>
              </a:rPr>
              <a:t>03</a:t>
            </a:r>
            <a:endParaRPr/>
          </a:p>
        </p:txBody>
      </p:sp>
      <p:sp>
        <p:nvSpPr>
          <p:cNvPr id="127" name="Google Shape;127;p3"/>
          <p:cNvSpPr txBox="1"/>
          <p:nvPr/>
        </p:nvSpPr>
        <p:spPr>
          <a:xfrm>
            <a:off x="0" y="8141324"/>
            <a:ext cx="1715438" cy="13811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9000" u="none" cap="none" strike="noStrike">
                <a:solidFill>
                  <a:srgbClr val="000000"/>
                </a:solidFill>
                <a:latin typeface="Cabin"/>
                <a:ea typeface="Cabin"/>
                <a:cs typeface="Cabin"/>
                <a:sym typeface="Cabin"/>
              </a:rPr>
              <a:t>04</a:t>
            </a:r>
            <a:endParaRPr/>
          </a:p>
        </p:txBody>
      </p:sp>
      <p:sp>
        <p:nvSpPr>
          <p:cNvPr id="128" name="Google Shape;128;p3"/>
          <p:cNvSpPr txBox="1"/>
          <p:nvPr/>
        </p:nvSpPr>
        <p:spPr>
          <a:xfrm>
            <a:off x="9117330" y="2936788"/>
            <a:ext cx="1715438" cy="13811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9000" u="none" cap="none" strike="noStrike">
                <a:solidFill>
                  <a:srgbClr val="000000"/>
                </a:solidFill>
                <a:latin typeface="Cabin"/>
                <a:ea typeface="Cabin"/>
                <a:cs typeface="Cabin"/>
                <a:sym typeface="Cabin"/>
              </a:rPr>
              <a:t>05</a:t>
            </a:r>
            <a:endParaRPr/>
          </a:p>
        </p:txBody>
      </p:sp>
      <p:sp>
        <p:nvSpPr>
          <p:cNvPr id="129" name="Google Shape;129;p3"/>
          <p:cNvSpPr txBox="1"/>
          <p:nvPr/>
        </p:nvSpPr>
        <p:spPr>
          <a:xfrm>
            <a:off x="9117330" y="4674224"/>
            <a:ext cx="1715438" cy="13811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9000" u="none" cap="none" strike="noStrike">
                <a:solidFill>
                  <a:srgbClr val="000000"/>
                </a:solidFill>
                <a:latin typeface="Cabin"/>
                <a:ea typeface="Cabin"/>
                <a:cs typeface="Cabin"/>
                <a:sym typeface="Cabin"/>
              </a:rPr>
              <a:t>06</a:t>
            </a:r>
            <a:endParaRPr/>
          </a:p>
        </p:txBody>
      </p:sp>
      <p:sp>
        <p:nvSpPr>
          <p:cNvPr id="130" name="Google Shape;130;p3"/>
          <p:cNvSpPr txBox="1"/>
          <p:nvPr/>
        </p:nvSpPr>
        <p:spPr>
          <a:xfrm>
            <a:off x="9117330" y="6407774"/>
            <a:ext cx="1715438" cy="13811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9000" u="none" cap="none" strike="noStrike">
                <a:solidFill>
                  <a:srgbClr val="000000"/>
                </a:solidFill>
                <a:latin typeface="Cabin"/>
                <a:ea typeface="Cabin"/>
                <a:cs typeface="Cabin"/>
                <a:sym typeface="Cabin"/>
              </a:rPr>
              <a:t>07</a:t>
            </a:r>
            <a:endParaRPr/>
          </a:p>
        </p:txBody>
      </p:sp>
      <p:sp>
        <p:nvSpPr>
          <p:cNvPr id="131" name="Google Shape;131;p3"/>
          <p:cNvSpPr txBox="1"/>
          <p:nvPr/>
        </p:nvSpPr>
        <p:spPr>
          <a:xfrm>
            <a:off x="9117330" y="8141324"/>
            <a:ext cx="1715438" cy="13811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9000" u="none" cap="none" strike="noStrike">
                <a:solidFill>
                  <a:srgbClr val="000000"/>
                </a:solidFill>
                <a:latin typeface="Cabin"/>
                <a:ea typeface="Cabin"/>
                <a:cs typeface="Cabin"/>
                <a:sym typeface="Cabin"/>
              </a:rPr>
              <a:t>08</a:t>
            </a:r>
            <a:endParaRPr/>
          </a:p>
        </p:txBody>
      </p:sp>
      <p:sp>
        <p:nvSpPr>
          <p:cNvPr id="132" name="Google Shape;132;p3"/>
          <p:cNvSpPr txBox="1"/>
          <p:nvPr/>
        </p:nvSpPr>
        <p:spPr>
          <a:xfrm>
            <a:off x="2027126" y="2946313"/>
            <a:ext cx="5804705" cy="15811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4400" u="none" cap="none" strike="noStrike">
                <a:solidFill>
                  <a:srgbClr val="000000"/>
                </a:solidFill>
                <a:latin typeface="Cabin Medium"/>
                <a:ea typeface="Cabin Medium"/>
                <a:cs typeface="Cabin Medium"/>
                <a:sym typeface="Cabin Medium"/>
              </a:rPr>
              <a:t>Giới thiệu</a:t>
            </a:r>
            <a:endParaRPr/>
          </a:p>
          <a:p>
            <a:pPr indent="-323850" lvl="1" marL="647700" marR="0" rtl="0" algn="l">
              <a:lnSpc>
                <a:spcPct val="120000"/>
              </a:lnSpc>
              <a:spcBef>
                <a:spcPts val="0"/>
              </a:spcBef>
              <a:spcAft>
                <a:spcPts val="0"/>
              </a:spcAft>
              <a:buClr>
                <a:srgbClr val="000000"/>
              </a:buClr>
              <a:buSzPts val="3000"/>
              <a:buFont typeface="Arial"/>
              <a:buChar char="•"/>
            </a:pPr>
            <a:r>
              <a:rPr b="1" i="1" lang="en-US" sz="3000" u="none" cap="none" strike="noStrike">
                <a:solidFill>
                  <a:srgbClr val="000000"/>
                </a:solidFill>
                <a:latin typeface="Cabin Medium"/>
                <a:ea typeface="Cabin Medium"/>
                <a:cs typeface="Cabin Medium"/>
                <a:sym typeface="Cabin Medium"/>
              </a:rPr>
              <a:t>Bài toán </a:t>
            </a:r>
            <a:r>
              <a:rPr b="0" i="1" lang="en-US" sz="3000" u="none" cap="none" strike="noStrike">
                <a:solidFill>
                  <a:srgbClr val="000000"/>
                </a:solidFill>
                <a:latin typeface="Cabin"/>
                <a:ea typeface="Cabin"/>
                <a:cs typeface="Cabin"/>
                <a:sym typeface="Cabin"/>
              </a:rPr>
              <a:t>NLI</a:t>
            </a:r>
            <a:endParaRPr/>
          </a:p>
          <a:p>
            <a:pPr indent="-323850" lvl="1" marL="647700" marR="0" rtl="0" algn="l">
              <a:lnSpc>
                <a:spcPct val="120000"/>
              </a:lnSpc>
              <a:spcBef>
                <a:spcPts val="0"/>
              </a:spcBef>
              <a:spcAft>
                <a:spcPts val="0"/>
              </a:spcAft>
              <a:buClr>
                <a:srgbClr val="000000"/>
              </a:buClr>
              <a:buSzPts val="3000"/>
              <a:buFont typeface="Arial"/>
              <a:buChar char="•"/>
            </a:pPr>
            <a:r>
              <a:rPr b="0" i="1" lang="en-US" sz="3000" u="none" cap="none" strike="noStrike">
                <a:solidFill>
                  <a:srgbClr val="000000"/>
                </a:solidFill>
                <a:latin typeface="Cabin"/>
                <a:ea typeface="Cabin"/>
                <a:cs typeface="Cabin"/>
                <a:sym typeface="Cabin"/>
              </a:rPr>
              <a:t>ViLegalNLI Dataset</a:t>
            </a:r>
            <a:endParaRPr/>
          </a:p>
        </p:txBody>
      </p:sp>
      <p:sp>
        <p:nvSpPr>
          <p:cNvPr id="133" name="Google Shape;133;p3"/>
          <p:cNvSpPr txBox="1"/>
          <p:nvPr/>
        </p:nvSpPr>
        <p:spPr>
          <a:xfrm>
            <a:off x="2027126" y="4683749"/>
            <a:ext cx="4986851" cy="15811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4400" u="none" cap="none" strike="noStrike">
                <a:solidFill>
                  <a:srgbClr val="000000"/>
                </a:solidFill>
                <a:latin typeface="Cabin Medium"/>
                <a:ea typeface="Cabin Medium"/>
                <a:cs typeface="Cabin Medium"/>
                <a:sym typeface="Cabin Medium"/>
              </a:rPr>
              <a:t>Công trình liên quan</a:t>
            </a:r>
            <a:endParaRPr/>
          </a:p>
          <a:p>
            <a:pPr indent="-323850" lvl="1" marL="647700" marR="0" rtl="0" algn="l">
              <a:lnSpc>
                <a:spcPct val="120000"/>
              </a:lnSpc>
              <a:spcBef>
                <a:spcPts val="0"/>
              </a:spcBef>
              <a:spcAft>
                <a:spcPts val="0"/>
              </a:spcAft>
              <a:buClr>
                <a:srgbClr val="000000"/>
              </a:buClr>
              <a:buSzPts val="3000"/>
              <a:buFont typeface="Arial"/>
              <a:buChar char="•"/>
            </a:pPr>
            <a:r>
              <a:rPr b="1" i="1" lang="en-US" sz="3000" u="none" cap="none" strike="noStrike">
                <a:solidFill>
                  <a:srgbClr val="000000"/>
                </a:solidFill>
                <a:latin typeface="Cabin Medium"/>
                <a:ea typeface="Cabin Medium"/>
                <a:cs typeface="Cabin Medium"/>
                <a:sym typeface="Cabin Medium"/>
              </a:rPr>
              <a:t>Tiêng Anh, Ngôn ngữ khác</a:t>
            </a:r>
            <a:endParaRPr/>
          </a:p>
          <a:p>
            <a:pPr indent="-323850" lvl="1" marL="647700" marR="0" rtl="0" algn="l">
              <a:lnSpc>
                <a:spcPct val="120000"/>
              </a:lnSpc>
              <a:spcBef>
                <a:spcPts val="0"/>
              </a:spcBef>
              <a:spcAft>
                <a:spcPts val="0"/>
              </a:spcAft>
              <a:buClr>
                <a:srgbClr val="000000"/>
              </a:buClr>
              <a:buSzPts val="3000"/>
              <a:buFont typeface="Arial"/>
              <a:buChar char="•"/>
            </a:pPr>
            <a:r>
              <a:rPr b="0" i="1" lang="en-US" sz="3000" u="none" cap="none" strike="noStrike">
                <a:solidFill>
                  <a:srgbClr val="000000"/>
                </a:solidFill>
                <a:latin typeface="Cabin"/>
                <a:ea typeface="Cabin"/>
                <a:cs typeface="Cabin"/>
                <a:sym typeface="Cabin"/>
              </a:rPr>
              <a:t>Tiếng Việt</a:t>
            </a:r>
            <a:endParaRPr/>
          </a:p>
        </p:txBody>
      </p:sp>
      <p:sp>
        <p:nvSpPr>
          <p:cNvPr id="134" name="Google Shape;134;p3"/>
          <p:cNvSpPr txBox="1"/>
          <p:nvPr/>
        </p:nvSpPr>
        <p:spPr>
          <a:xfrm>
            <a:off x="2145513" y="6693524"/>
            <a:ext cx="5269955" cy="11239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4400" u="none" cap="none" strike="noStrike">
                <a:solidFill>
                  <a:srgbClr val="000000"/>
                </a:solidFill>
                <a:latin typeface="Cabin Medium"/>
                <a:ea typeface="Cabin Medium"/>
                <a:cs typeface="Cabin Medium"/>
                <a:sym typeface="Cabin Medium"/>
              </a:rPr>
              <a:t>Động lực và mục tiêu</a:t>
            </a:r>
            <a:endParaRPr/>
          </a:p>
          <a:p>
            <a:pPr indent="0" lvl="0" marL="0" marR="0" rtl="0" algn="l">
              <a:lnSpc>
                <a:spcPct val="81818"/>
              </a:lnSpc>
              <a:spcBef>
                <a:spcPts val="0"/>
              </a:spcBef>
              <a:spcAft>
                <a:spcPts val="0"/>
              </a:spcAft>
              <a:buNone/>
            </a:pPr>
            <a:r>
              <a:t/>
            </a:r>
            <a:endParaRPr b="1" i="0" sz="4400" u="none" cap="none" strike="noStrike">
              <a:solidFill>
                <a:srgbClr val="000000"/>
              </a:solidFill>
              <a:latin typeface="Cabin Medium"/>
              <a:ea typeface="Cabin Medium"/>
              <a:cs typeface="Cabin Medium"/>
              <a:sym typeface="Cabin Medium"/>
            </a:endParaRPr>
          </a:p>
        </p:txBody>
      </p:sp>
      <p:sp>
        <p:nvSpPr>
          <p:cNvPr id="135" name="Google Shape;135;p3"/>
          <p:cNvSpPr txBox="1"/>
          <p:nvPr/>
        </p:nvSpPr>
        <p:spPr>
          <a:xfrm>
            <a:off x="2027126" y="8150849"/>
            <a:ext cx="5615969" cy="15811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4400" u="none" cap="none" strike="noStrike">
                <a:solidFill>
                  <a:srgbClr val="000000"/>
                </a:solidFill>
                <a:latin typeface="Cabin"/>
                <a:ea typeface="Cabin"/>
                <a:cs typeface="Cabin"/>
                <a:sym typeface="Cabin"/>
              </a:rPr>
              <a:t>Bộ dữ liệu</a:t>
            </a:r>
            <a:endParaRPr/>
          </a:p>
          <a:p>
            <a:pPr indent="-323850" lvl="1" marL="647700" marR="0" rtl="0" algn="l">
              <a:lnSpc>
                <a:spcPct val="120000"/>
              </a:lnSpc>
              <a:spcBef>
                <a:spcPts val="0"/>
              </a:spcBef>
              <a:spcAft>
                <a:spcPts val="0"/>
              </a:spcAft>
              <a:buClr>
                <a:srgbClr val="000000"/>
              </a:buClr>
              <a:buSzPts val="3000"/>
              <a:buFont typeface="Arial"/>
              <a:buChar char="•"/>
            </a:pPr>
            <a:r>
              <a:rPr b="1" i="1" lang="en-US" sz="3000" u="none" cap="none" strike="noStrike">
                <a:solidFill>
                  <a:srgbClr val="000000"/>
                </a:solidFill>
                <a:latin typeface="Cabin Medium"/>
                <a:ea typeface="Cabin Medium"/>
                <a:cs typeface="Cabin Medium"/>
                <a:sym typeface="Cabin Medium"/>
              </a:rPr>
              <a:t>Quy trình xây dựng</a:t>
            </a:r>
            <a:endParaRPr/>
          </a:p>
          <a:p>
            <a:pPr indent="-323850" lvl="1" marL="647700" marR="0" rtl="0" algn="l">
              <a:lnSpc>
                <a:spcPct val="120000"/>
              </a:lnSpc>
              <a:spcBef>
                <a:spcPts val="0"/>
              </a:spcBef>
              <a:spcAft>
                <a:spcPts val="0"/>
              </a:spcAft>
              <a:buClr>
                <a:srgbClr val="000000"/>
              </a:buClr>
              <a:buSzPts val="3000"/>
              <a:buFont typeface="Arial"/>
              <a:buChar char="•"/>
            </a:pPr>
            <a:r>
              <a:rPr b="0" i="1" lang="en-US" sz="3000" u="none" cap="none" strike="noStrike">
                <a:solidFill>
                  <a:srgbClr val="000000"/>
                </a:solidFill>
                <a:latin typeface="Cabin"/>
                <a:ea typeface="Cabin"/>
                <a:cs typeface="Cabin"/>
                <a:sym typeface="Cabin"/>
              </a:rPr>
              <a:t>Phân tích đặc điểm bộ dữ liệu</a:t>
            </a:r>
            <a:endParaRPr/>
          </a:p>
        </p:txBody>
      </p:sp>
      <p:sp>
        <p:nvSpPr>
          <p:cNvPr id="136" name="Google Shape;136;p3"/>
          <p:cNvSpPr txBox="1"/>
          <p:nvPr/>
        </p:nvSpPr>
        <p:spPr>
          <a:xfrm>
            <a:off x="10832769" y="2950199"/>
            <a:ext cx="5615969" cy="15811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4400" u="none" cap="none" strike="noStrike">
                <a:solidFill>
                  <a:srgbClr val="000000"/>
                </a:solidFill>
                <a:latin typeface="Cabin Medium"/>
                <a:ea typeface="Cabin Medium"/>
                <a:cs typeface="Cabin Medium"/>
                <a:sym typeface="Cabin Medium"/>
              </a:rPr>
              <a:t>Thực nghiệm</a:t>
            </a:r>
            <a:endParaRPr/>
          </a:p>
          <a:p>
            <a:pPr indent="-323850" lvl="1" marL="647700" marR="0" rtl="0" algn="l">
              <a:lnSpc>
                <a:spcPct val="120000"/>
              </a:lnSpc>
              <a:spcBef>
                <a:spcPts val="0"/>
              </a:spcBef>
              <a:spcAft>
                <a:spcPts val="0"/>
              </a:spcAft>
              <a:buClr>
                <a:srgbClr val="000000"/>
              </a:buClr>
              <a:buSzPts val="3000"/>
              <a:buFont typeface="Arial"/>
              <a:buChar char="•"/>
            </a:pPr>
            <a:r>
              <a:rPr b="1" i="1" lang="en-US" sz="3000" u="none" cap="none" strike="noStrike">
                <a:solidFill>
                  <a:srgbClr val="000000"/>
                </a:solidFill>
                <a:latin typeface="Cabin Medium"/>
                <a:ea typeface="Cabin Medium"/>
                <a:cs typeface="Cabin Medium"/>
                <a:sym typeface="Cabin Medium"/>
              </a:rPr>
              <a:t>Mô hình sử dụng</a:t>
            </a:r>
            <a:endParaRPr/>
          </a:p>
          <a:p>
            <a:pPr indent="-323850" lvl="1" marL="647700" marR="0" rtl="0" algn="l">
              <a:lnSpc>
                <a:spcPct val="120000"/>
              </a:lnSpc>
              <a:spcBef>
                <a:spcPts val="0"/>
              </a:spcBef>
              <a:spcAft>
                <a:spcPts val="0"/>
              </a:spcAft>
              <a:buClr>
                <a:srgbClr val="000000"/>
              </a:buClr>
              <a:buSzPts val="3000"/>
              <a:buFont typeface="Arial"/>
              <a:buChar char="•"/>
            </a:pPr>
            <a:r>
              <a:rPr b="0" i="1" lang="en-US" sz="3000" u="none" cap="none" strike="noStrike">
                <a:solidFill>
                  <a:srgbClr val="000000"/>
                </a:solidFill>
                <a:latin typeface="Cabin"/>
                <a:ea typeface="Cabin"/>
                <a:cs typeface="Cabin"/>
                <a:sym typeface="Cabin"/>
              </a:rPr>
              <a:t>Độ đo sử dụng</a:t>
            </a:r>
            <a:endParaRPr/>
          </a:p>
        </p:txBody>
      </p:sp>
      <p:sp>
        <p:nvSpPr>
          <p:cNvPr id="137" name="Google Shape;137;p3"/>
          <p:cNvSpPr txBox="1"/>
          <p:nvPr/>
        </p:nvSpPr>
        <p:spPr>
          <a:xfrm>
            <a:off x="10832769" y="4683749"/>
            <a:ext cx="7000029" cy="15811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4400" u="none" cap="none" strike="noStrike">
                <a:solidFill>
                  <a:srgbClr val="000000"/>
                </a:solidFill>
                <a:latin typeface="Cabin Medium"/>
                <a:ea typeface="Cabin Medium"/>
                <a:cs typeface="Cabin Medium"/>
                <a:sym typeface="Cabin Medium"/>
              </a:rPr>
              <a:t>Kết quả thực nghiệm</a:t>
            </a:r>
            <a:endParaRPr/>
          </a:p>
          <a:p>
            <a:pPr indent="-323850" lvl="1" marL="647700" marR="0" rtl="0" algn="l">
              <a:lnSpc>
                <a:spcPct val="120000"/>
              </a:lnSpc>
              <a:spcBef>
                <a:spcPts val="0"/>
              </a:spcBef>
              <a:spcAft>
                <a:spcPts val="0"/>
              </a:spcAft>
              <a:buClr>
                <a:srgbClr val="000000"/>
              </a:buClr>
              <a:buSzPts val="3000"/>
              <a:buFont typeface="Arial"/>
              <a:buChar char="•"/>
            </a:pPr>
            <a:r>
              <a:rPr b="1" i="1" lang="en-US" sz="3000" u="none" cap="none" strike="noStrike">
                <a:solidFill>
                  <a:srgbClr val="000000"/>
                </a:solidFill>
                <a:latin typeface="Cabin Medium"/>
                <a:ea typeface="Cabin Medium"/>
                <a:cs typeface="Cabin Medium"/>
                <a:sym typeface="Cabin Medium"/>
              </a:rPr>
              <a:t>Kết quả so với bộ dữ liệu khác</a:t>
            </a:r>
            <a:endParaRPr/>
          </a:p>
          <a:p>
            <a:pPr indent="-323850" lvl="1" marL="647700" marR="0" rtl="0" algn="l">
              <a:lnSpc>
                <a:spcPct val="120000"/>
              </a:lnSpc>
              <a:spcBef>
                <a:spcPts val="0"/>
              </a:spcBef>
              <a:spcAft>
                <a:spcPts val="0"/>
              </a:spcAft>
              <a:buClr>
                <a:srgbClr val="000000"/>
              </a:buClr>
              <a:buSzPts val="3000"/>
              <a:buFont typeface="Arial"/>
              <a:buChar char="•"/>
            </a:pPr>
            <a:r>
              <a:rPr b="0" i="1" lang="en-US" sz="3000" u="none" cap="none" strike="noStrike">
                <a:solidFill>
                  <a:srgbClr val="000000"/>
                </a:solidFill>
                <a:latin typeface="Cabin"/>
                <a:ea typeface="Cabin"/>
                <a:cs typeface="Cabin"/>
                <a:sym typeface="Cabin"/>
              </a:rPr>
              <a:t>Kết quả ảnh hưởng từ các khía cạnh riêng</a:t>
            </a:r>
            <a:endParaRPr/>
          </a:p>
        </p:txBody>
      </p:sp>
      <p:sp>
        <p:nvSpPr>
          <p:cNvPr id="138" name="Google Shape;138;p3"/>
          <p:cNvSpPr txBox="1"/>
          <p:nvPr/>
        </p:nvSpPr>
        <p:spPr>
          <a:xfrm>
            <a:off x="10832769" y="6693524"/>
            <a:ext cx="7000029" cy="15811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4400" u="none" cap="none" strike="noStrike">
                <a:solidFill>
                  <a:srgbClr val="000000"/>
                </a:solidFill>
                <a:latin typeface="Cabin Medium"/>
                <a:ea typeface="Cabin Medium"/>
                <a:cs typeface="Cabin Medium"/>
                <a:sym typeface="Cabin Medium"/>
              </a:rPr>
              <a:t>Phân tích lỗi </a:t>
            </a:r>
            <a:endParaRPr/>
          </a:p>
          <a:p>
            <a:pPr indent="-323850" lvl="1" marL="647700" marR="0" rtl="0" algn="l">
              <a:lnSpc>
                <a:spcPct val="120000"/>
              </a:lnSpc>
              <a:spcBef>
                <a:spcPts val="0"/>
              </a:spcBef>
              <a:spcAft>
                <a:spcPts val="0"/>
              </a:spcAft>
              <a:buClr>
                <a:srgbClr val="000000"/>
              </a:buClr>
              <a:buSzPts val="3000"/>
              <a:buFont typeface="Arial"/>
              <a:buChar char="•"/>
            </a:pPr>
            <a:r>
              <a:rPr b="1" i="1" lang="en-US" sz="3000" u="none" cap="none" strike="noStrike">
                <a:solidFill>
                  <a:srgbClr val="000000"/>
                </a:solidFill>
                <a:latin typeface="Cabin Medium"/>
                <a:ea typeface="Cabin Medium"/>
                <a:cs typeface="Cabin Medium"/>
                <a:sym typeface="Cabin Medium"/>
              </a:rPr>
              <a:t>Mẫu mô hình dự đoán sai</a:t>
            </a:r>
            <a:endParaRPr/>
          </a:p>
          <a:p>
            <a:pPr indent="-323850" lvl="1" marL="647700" marR="0" rtl="0" algn="l">
              <a:lnSpc>
                <a:spcPct val="120000"/>
              </a:lnSpc>
              <a:spcBef>
                <a:spcPts val="0"/>
              </a:spcBef>
              <a:spcAft>
                <a:spcPts val="0"/>
              </a:spcAft>
              <a:buClr>
                <a:srgbClr val="000000"/>
              </a:buClr>
              <a:buSzPts val="3000"/>
              <a:buFont typeface="Arial"/>
              <a:buChar char="•"/>
            </a:pPr>
            <a:r>
              <a:rPr b="0" i="1" lang="en-US" sz="3000" u="none" cap="none" strike="noStrike">
                <a:solidFill>
                  <a:srgbClr val="000000"/>
                </a:solidFill>
                <a:latin typeface="Cabin"/>
                <a:ea typeface="Cabin"/>
                <a:cs typeface="Cabin"/>
                <a:sym typeface="Cabin"/>
              </a:rPr>
              <a:t>Định hướng phát triển</a:t>
            </a:r>
            <a:endParaRPr/>
          </a:p>
        </p:txBody>
      </p:sp>
      <p:sp>
        <p:nvSpPr>
          <p:cNvPr id="139" name="Google Shape;139;p3"/>
          <p:cNvSpPr txBox="1"/>
          <p:nvPr/>
        </p:nvSpPr>
        <p:spPr>
          <a:xfrm>
            <a:off x="17919206" y="9749637"/>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Play"/>
                <a:ea typeface="Play"/>
                <a:cs typeface="Play"/>
                <a:sym typeface="Play"/>
              </a:rPr>
              <a:t>3</a:t>
            </a:r>
            <a:endParaRPr/>
          </a:p>
        </p:txBody>
      </p:sp>
      <p:sp>
        <p:nvSpPr>
          <p:cNvPr id="140" name="Google Shape;140;p3"/>
          <p:cNvSpPr txBox="1"/>
          <p:nvPr/>
        </p:nvSpPr>
        <p:spPr>
          <a:xfrm>
            <a:off x="10892152" y="8427074"/>
            <a:ext cx="5269955" cy="11239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4400" u="none" cap="none" strike="noStrike">
                <a:solidFill>
                  <a:srgbClr val="000000"/>
                </a:solidFill>
                <a:latin typeface="Cabin Medium"/>
                <a:ea typeface="Cabin Medium"/>
                <a:cs typeface="Cabin Medium"/>
                <a:sym typeface="Cabin Medium"/>
              </a:rPr>
              <a:t>Tài liệu tham khảo</a:t>
            </a:r>
            <a:endParaRPr/>
          </a:p>
          <a:p>
            <a:pPr indent="0" lvl="0" marL="0" marR="0" rtl="0" algn="l">
              <a:lnSpc>
                <a:spcPct val="81818"/>
              </a:lnSpc>
              <a:spcBef>
                <a:spcPts val="0"/>
              </a:spcBef>
              <a:spcAft>
                <a:spcPts val="0"/>
              </a:spcAft>
              <a:buNone/>
            </a:pPr>
            <a:r>
              <a:t/>
            </a:r>
            <a:endParaRPr b="1" i="0" sz="4400" u="none" cap="none" strike="noStrike">
              <a:solidFill>
                <a:srgbClr val="000000"/>
              </a:solidFill>
              <a:latin typeface="Cabin Medium"/>
              <a:ea typeface="Cabin Medium"/>
              <a:cs typeface="Cabin Medium"/>
              <a:sym typeface="Cabin Medium"/>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BF5"/>
        </a:solidFill>
      </p:bgPr>
    </p:bg>
    <p:spTree>
      <p:nvGrpSpPr>
        <p:cNvPr id="541" name="Shape 541"/>
        <p:cNvGrpSpPr/>
        <p:nvPr/>
      </p:nvGrpSpPr>
      <p:grpSpPr>
        <a:xfrm>
          <a:off x="0" y="0"/>
          <a:ext cx="0" cy="0"/>
          <a:chOff x="0" y="0"/>
          <a:chExt cx="0" cy="0"/>
        </a:xfrm>
      </p:grpSpPr>
      <p:sp>
        <p:nvSpPr>
          <p:cNvPr id="542" name="Google Shape;542;p30"/>
          <p:cNvSpPr/>
          <p:nvPr/>
        </p:nvSpPr>
        <p:spPr>
          <a:xfrm>
            <a:off x="13507509" y="0"/>
            <a:ext cx="4780491" cy="1453124"/>
          </a:xfrm>
          <a:custGeom>
            <a:rect b="b" l="l" r="r" t="t"/>
            <a:pathLst>
              <a:path extrusionOk="0" h="1453124" w="4780491">
                <a:moveTo>
                  <a:pt x="0" y="0"/>
                </a:moveTo>
                <a:lnTo>
                  <a:pt x="4780491" y="0"/>
                </a:lnTo>
                <a:lnTo>
                  <a:pt x="4780491" y="1453124"/>
                </a:lnTo>
                <a:lnTo>
                  <a:pt x="0" y="1453124"/>
                </a:lnTo>
                <a:lnTo>
                  <a:pt x="0" y="0"/>
                </a:lnTo>
                <a:close/>
              </a:path>
            </a:pathLst>
          </a:custGeom>
          <a:blipFill rotWithShape="1">
            <a:blip r:embed="rId3">
              <a:alphaModFix/>
            </a:blip>
            <a:stretch>
              <a:fillRect b="-118136" l="0" r="0" t="-110832"/>
            </a:stretch>
          </a:blipFill>
          <a:ln>
            <a:noFill/>
          </a:ln>
        </p:spPr>
      </p:sp>
      <p:grpSp>
        <p:nvGrpSpPr>
          <p:cNvPr id="543" name="Google Shape;543;p30"/>
          <p:cNvGrpSpPr/>
          <p:nvPr/>
        </p:nvGrpSpPr>
        <p:grpSpPr>
          <a:xfrm>
            <a:off x="4771320" y="1977595"/>
            <a:ext cx="8745361" cy="7819668"/>
            <a:chOff x="0" y="0"/>
            <a:chExt cx="11660481" cy="10426223"/>
          </a:xfrm>
        </p:grpSpPr>
        <p:sp>
          <p:nvSpPr>
            <p:cNvPr id="544" name="Google Shape;544;p30"/>
            <p:cNvSpPr/>
            <p:nvPr/>
          </p:nvSpPr>
          <p:spPr>
            <a:xfrm>
              <a:off x="949173" y="8798740"/>
              <a:ext cx="4043437" cy="1627483"/>
            </a:xfrm>
            <a:custGeom>
              <a:rect b="b" l="l" r="r" t="t"/>
              <a:pathLst>
                <a:path extrusionOk="0" h="1627483" w="4043437">
                  <a:moveTo>
                    <a:pt x="0" y="0"/>
                  </a:moveTo>
                  <a:lnTo>
                    <a:pt x="4043437" y="0"/>
                  </a:lnTo>
                  <a:lnTo>
                    <a:pt x="4043437" y="1627483"/>
                  </a:lnTo>
                  <a:lnTo>
                    <a:pt x="0" y="1627483"/>
                  </a:lnTo>
                  <a:lnTo>
                    <a:pt x="0" y="0"/>
                  </a:lnTo>
                  <a:close/>
                </a:path>
              </a:pathLst>
            </a:custGeom>
            <a:blipFill rotWithShape="1">
              <a:blip r:embed="rId4">
                <a:alphaModFix/>
              </a:blip>
              <a:stretch>
                <a:fillRect b="0" l="0" r="0" t="0"/>
              </a:stretch>
            </a:blipFill>
            <a:ln>
              <a:noFill/>
            </a:ln>
          </p:spPr>
        </p:sp>
        <p:sp>
          <p:nvSpPr>
            <p:cNvPr id="545" name="Google Shape;545;p30"/>
            <p:cNvSpPr/>
            <p:nvPr/>
          </p:nvSpPr>
          <p:spPr>
            <a:xfrm>
              <a:off x="67623" y="0"/>
              <a:ext cx="2158457" cy="1850877"/>
            </a:xfrm>
            <a:custGeom>
              <a:rect b="b" l="l" r="r" t="t"/>
              <a:pathLst>
                <a:path extrusionOk="0" h="1850877" w="2158457">
                  <a:moveTo>
                    <a:pt x="0" y="0"/>
                  </a:moveTo>
                  <a:lnTo>
                    <a:pt x="2158457" y="0"/>
                  </a:lnTo>
                  <a:lnTo>
                    <a:pt x="2158457" y="1850877"/>
                  </a:lnTo>
                  <a:lnTo>
                    <a:pt x="0" y="1850877"/>
                  </a:lnTo>
                  <a:lnTo>
                    <a:pt x="0" y="0"/>
                  </a:lnTo>
                  <a:close/>
                </a:path>
              </a:pathLst>
            </a:custGeom>
            <a:blipFill rotWithShape="1">
              <a:blip r:embed="rId5">
                <a:alphaModFix/>
              </a:blip>
              <a:stretch>
                <a:fillRect b="0" l="0" r="0" t="0"/>
              </a:stretch>
            </a:blipFill>
            <a:ln>
              <a:noFill/>
            </a:ln>
          </p:spPr>
        </p:sp>
        <p:sp>
          <p:nvSpPr>
            <p:cNvPr id="546" name="Google Shape;546;p30"/>
            <p:cNvSpPr/>
            <p:nvPr/>
          </p:nvSpPr>
          <p:spPr>
            <a:xfrm>
              <a:off x="9502024" y="0"/>
              <a:ext cx="2158457" cy="1850877"/>
            </a:xfrm>
            <a:custGeom>
              <a:rect b="b" l="l" r="r" t="t"/>
              <a:pathLst>
                <a:path extrusionOk="0" h="1850877" w="2158457">
                  <a:moveTo>
                    <a:pt x="0" y="0"/>
                  </a:moveTo>
                  <a:lnTo>
                    <a:pt x="2158457" y="0"/>
                  </a:lnTo>
                  <a:lnTo>
                    <a:pt x="2158457" y="1850877"/>
                  </a:lnTo>
                  <a:lnTo>
                    <a:pt x="0" y="1850877"/>
                  </a:lnTo>
                  <a:lnTo>
                    <a:pt x="0" y="0"/>
                  </a:lnTo>
                  <a:close/>
                </a:path>
              </a:pathLst>
            </a:custGeom>
            <a:blipFill rotWithShape="1">
              <a:blip r:embed="rId5">
                <a:alphaModFix/>
              </a:blip>
              <a:stretch>
                <a:fillRect b="0" l="0" r="0" t="0"/>
              </a:stretch>
            </a:blipFill>
            <a:ln>
              <a:noFill/>
            </a:ln>
          </p:spPr>
        </p:sp>
        <p:sp>
          <p:nvSpPr>
            <p:cNvPr id="547" name="Google Shape;547;p30"/>
            <p:cNvSpPr/>
            <p:nvPr/>
          </p:nvSpPr>
          <p:spPr>
            <a:xfrm>
              <a:off x="4686112" y="965200"/>
              <a:ext cx="2743200" cy="2743200"/>
            </a:xfrm>
            <a:custGeom>
              <a:rect b="b" l="l" r="r" t="t"/>
              <a:pathLst>
                <a:path extrusionOk="0" h="2743200" w="2743200">
                  <a:moveTo>
                    <a:pt x="0" y="0"/>
                  </a:moveTo>
                  <a:lnTo>
                    <a:pt x="2743200" y="0"/>
                  </a:lnTo>
                  <a:lnTo>
                    <a:pt x="2743200" y="2743200"/>
                  </a:lnTo>
                  <a:lnTo>
                    <a:pt x="0" y="2743200"/>
                  </a:lnTo>
                  <a:lnTo>
                    <a:pt x="0" y="0"/>
                  </a:lnTo>
                  <a:close/>
                </a:path>
              </a:pathLst>
            </a:custGeom>
            <a:blipFill rotWithShape="1">
              <a:blip r:embed="rId6">
                <a:alphaModFix/>
              </a:blip>
              <a:stretch>
                <a:fillRect b="0" l="0" r="0" t="0"/>
              </a:stretch>
            </a:blipFill>
            <a:ln>
              <a:noFill/>
            </a:ln>
          </p:spPr>
        </p:sp>
        <p:sp>
          <p:nvSpPr>
            <p:cNvPr id="548" name="Google Shape;548;p30"/>
            <p:cNvSpPr/>
            <p:nvPr/>
          </p:nvSpPr>
          <p:spPr>
            <a:xfrm>
              <a:off x="3656712" y="5124618"/>
              <a:ext cx="4924768" cy="2683999"/>
            </a:xfrm>
            <a:custGeom>
              <a:rect b="b" l="l" r="r" t="t"/>
              <a:pathLst>
                <a:path extrusionOk="0" h="2683999" w="4924768">
                  <a:moveTo>
                    <a:pt x="0" y="0"/>
                  </a:moveTo>
                  <a:lnTo>
                    <a:pt x="4924768" y="0"/>
                  </a:lnTo>
                  <a:lnTo>
                    <a:pt x="4924768" y="2683999"/>
                  </a:lnTo>
                  <a:lnTo>
                    <a:pt x="0" y="2683999"/>
                  </a:lnTo>
                  <a:lnTo>
                    <a:pt x="0" y="0"/>
                  </a:lnTo>
                  <a:close/>
                </a:path>
              </a:pathLst>
            </a:custGeom>
            <a:blipFill rotWithShape="1">
              <a:blip r:embed="rId7">
                <a:alphaModFix/>
              </a:blip>
              <a:stretch>
                <a:fillRect b="0" l="0" r="0" t="0"/>
              </a:stretch>
            </a:blipFill>
            <a:ln>
              <a:noFill/>
            </a:ln>
          </p:spPr>
        </p:sp>
        <p:sp>
          <p:nvSpPr>
            <p:cNvPr id="549" name="Google Shape;549;p30"/>
            <p:cNvSpPr txBox="1"/>
            <p:nvPr/>
          </p:nvSpPr>
          <p:spPr>
            <a:xfrm>
              <a:off x="4426994" y="5972334"/>
              <a:ext cx="3015447" cy="1373687"/>
            </a:xfrm>
            <a:prstGeom prst="rect">
              <a:avLst/>
            </a:prstGeom>
            <a:noFill/>
            <a:ln>
              <a:noFill/>
            </a:ln>
          </p:spPr>
          <p:txBody>
            <a:bodyPr anchorCtr="0" anchor="t" bIns="0" lIns="0" spcFirstLastPara="1" rIns="0" wrap="square" tIns="0">
              <a:spAutoFit/>
            </a:bodyPr>
            <a:lstStyle/>
            <a:p>
              <a:pPr indent="-214987" lvl="1" marL="429975" marR="0" rtl="0" algn="ctr">
                <a:lnSpc>
                  <a:spcPct val="140030"/>
                </a:lnSpc>
                <a:spcBef>
                  <a:spcPts val="0"/>
                </a:spcBef>
                <a:spcAft>
                  <a:spcPts val="0"/>
                </a:spcAft>
                <a:buClr>
                  <a:srgbClr val="000000"/>
                </a:buClr>
                <a:buSzPts val="1991"/>
                <a:buFont typeface="Arial"/>
                <a:buChar char="•"/>
              </a:pPr>
              <a:r>
                <a:rPr b="0" i="0" lang="en-US" sz="1991" u="none" cap="none" strike="noStrike">
                  <a:solidFill>
                    <a:srgbClr val="000000"/>
                  </a:solidFill>
                  <a:latin typeface="Cabin"/>
                  <a:ea typeface="Cabin"/>
                  <a:cs typeface="Cabin"/>
                  <a:sym typeface="Cabin"/>
                </a:rPr>
                <a:t>BERT- Multiligual</a:t>
              </a:r>
              <a:endParaRPr/>
            </a:p>
            <a:p>
              <a:pPr indent="-214987" lvl="1" marL="429975" marR="0" rtl="0" algn="ctr">
                <a:lnSpc>
                  <a:spcPct val="140030"/>
                </a:lnSpc>
                <a:spcBef>
                  <a:spcPts val="0"/>
                </a:spcBef>
                <a:spcAft>
                  <a:spcPts val="0"/>
                </a:spcAft>
                <a:buClr>
                  <a:srgbClr val="000000"/>
                </a:buClr>
                <a:buSzPts val="1991"/>
                <a:buFont typeface="Arial"/>
                <a:buChar char="•"/>
              </a:pPr>
              <a:r>
                <a:rPr b="0" i="0" lang="en-US" sz="1991" u="none" cap="none" strike="noStrike">
                  <a:solidFill>
                    <a:srgbClr val="000000"/>
                  </a:solidFill>
                  <a:latin typeface="Cabin"/>
                  <a:ea typeface="Cabin"/>
                  <a:cs typeface="Cabin"/>
                  <a:sym typeface="Cabin"/>
                </a:rPr>
                <a:t>XLMR- Large</a:t>
              </a:r>
              <a:endParaRPr/>
            </a:p>
            <a:p>
              <a:pPr indent="-214987" lvl="1" marL="429975" marR="0" rtl="0" algn="ctr">
                <a:lnSpc>
                  <a:spcPct val="140030"/>
                </a:lnSpc>
                <a:spcBef>
                  <a:spcPts val="0"/>
                </a:spcBef>
                <a:spcAft>
                  <a:spcPts val="0"/>
                </a:spcAft>
                <a:buClr>
                  <a:srgbClr val="000000"/>
                </a:buClr>
                <a:buSzPts val="1991"/>
                <a:buFont typeface="Arial"/>
                <a:buChar char="•"/>
              </a:pPr>
              <a:r>
                <a:rPr b="0" i="0" lang="en-US" sz="1991" u="none" cap="none" strike="noStrike">
                  <a:solidFill>
                    <a:srgbClr val="000000"/>
                  </a:solidFill>
                  <a:latin typeface="Cabin"/>
                  <a:ea typeface="Cabin"/>
                  <a:cs typeface="Cabin"/>
                  <a:sym typeface="Cabin"/>
                </a:rPr>
                <a:t>CafeBERT</a:t>
              </a:r>
              <a:endParaRPr/>
            </a:p>
          </p:txBody>
        </p:sp>
        <p:sp>
          <p:nvSpPr>
            <p:cNvPr id="550" name="Google Shape;550;p30"/>
            <p:cNvSpPr txBox="1"/>
            <p:nvPr/>
          </p:nvSpPr>
          <p:spPr>
            <a:xfrm>
              <a:off x="0" y="2022475"/>
              <a:ext cx="2970891" cy="6191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000" u="none" cap="none" strike="noStrike">
                  <a:solidFill>
                    <a:srgbClr val="000000"/>
                  </a:solidFill>
                  <a:latin typeface="Cabin"/>
                  <a:ea typeface="Cabin"/>
                  <a:cs typeface="Cabin"/>
                  <a:sym typeface="Cabin"/>
                </a:rPr>
                <a:t>ViLegalNLI</a:t>
              </a:r>
              <a:endParaRPr/>
            </a:p>
          </p:txBody>
        </p:sp>
        <p:sp>
          <p:nvSpPr>
            <p:cNvPr id="551" name="Google Shape;551;p30"/>
            <p:cNvSpPr/>
            <p:nvPr/>
          </p:nvSpPr>
          <p:spPr>
            <a:xfrm flipH="1" rot="-1077488">
              <a:off x="7734993" y="1614534"/>
              <a:ext cx="1682334" cy="683448"/>
            </a:xfrm>
            <a:custGeom>
              <a:rect b="b" l="l" r="r" t="t"/>
              <a:pathLst>
                <a:path extrusionOk="0" h="683448" w="1682334">
                  <a:moveTo>
                    <a:pt x="1682335" y="0"/>
                  </a:moveTo>
                  <a:lnTo>
                    <a:pt x="0" y="0"/>
                  </a:lnTo>
                  <a:lnTo>
                    <a:pt x="0" y="683449"/>
                  </a:lnTo>
                  <a:lnTo>
                    <a:pt x="1682335" y="683449"/>
                  </a:lnTo>
                  <a:lnTo>
                    <a:pt x="1682335" y="0"/>
                  </a:lnTo>
                  <a:close/>
                </a:path>
              </a:pathLst>
            </a:custGeom>
            <a:blipFill rotWithShape="1">
              <a:blip r:embed="rId8">
                <a:alphaModFix/>
              </a:blip>
              <a:stretch>
                <a:fillRect b="0" l="0" r="0" t="0"/>
              </a:stretch>
            </a:blipFill>
            <a:ln>
              <a:noFill/>
            </a:ln>
          </p:spPr>
        </p:sp>
        <p:sp>
          <p:nvSpPr>
            <p:cNvPr id="552" name="Google Shape;552;p30"/>
            <p:cNvSpPr/>
            <p:nvPr/>
          </p:nvSpPr>
          <p:spPr>
            <a:xfrm rot="5400000">
              <a:off x="5197575" y="4126896"/>
              <a:ext cx="1292546" cy="525097"/>
            </a:xfrm>
            <a:custGeom>
              <a:rect b="b" l="l" r="r" t="t"/>
              <a:pathLst>
                <a:path extrusionOk="0" h="525097" w="1292546">
                  <a:moveTo>
                    <a:pt x="0" y="0"/>
                  </a:moveTo>
                  <a:lnTo>
                    <a:pt x="1292546" y="0"/>
                  </a:lnTo>
                  <a:lnTo>
                    <a:pt x="1292546" y="525097"/>
                  </a:lnTo>
                  <a:lnTo>
                    <a:pt x="0" y="525097"/>
                  </a:lnTo>
                  <a:lnTo>
                    <a:pt x="0" y="0"/>
                  </a:lnTo>
                  <a:close/>
                </a:path>
              </a:pathLst>
            </a:custGeom>
            <a:blipFill rotWithShape="1">
              <a:blip r:embed="rId9">
                <a:alphaModFix/>
              </a:blip>
              <a:stretch>
                <a:fillRect b="0" l="0" r="0" t="0"/>
              </a:stretch>
            </a:blipFill>
            <a:ln>
              <a:noFill/>
            </a:ln>
          </p:spPr>
        </p:sp>
        <p:sp>
          <p:nvSpPr>
            <p:cNvPr id="553" name="Google Shape;553;p30"/>
            <p:cNvSpPr/>
            <p:nvPr/>
          </p:nvSpPr>
          <p:spPr>
            <a:xfrm rot="8598605">
              <a:off x="4935843" y="8194961"/>
              <a:ext cx="1157437" cy="470209"/>
            </a:xfrm>
            <a:custGeom>
              <a:rect b="b" l="l" r="r" t="t"/>
              <a:pathLst>
                <a:path extrusionOk="0" h="470209" w="1157437">
                  <a:moveTo>
                    <a:pt x="0" y="0"/>
                  </a:moveTo>
                  <a:lnTo>
                    <a:pt x="1157437" y="0"/>
                  </a:lnTo>
                  <a:lnTo>
                    <a:pt x="1157437" y="470209"/>
                  </a:lnTo>
                  <a:lnTo>
                    <a:pt x="0" y="470209"/>
                  </a:lnTo>
                  <a:lnTo>
                    <a:pt x="0" y="0"/>
                  </a:lnTo>
                  <a:close/>
                </a:path>
              </a:pathLst>
            </a:custGeom>
            <a:blipFill rotWithShape="1">
              <a:blip r:embed="rId9">
                <a:alphaModFix/>
              </a:blip>
              <a:stretch>
                <a:fillRect b="0" l="0" r="0" t="0"/>
              </a:stretch>
            </a:blipFill>
            <a:ln>
              <a:noFill/>
            </a:ln>
          </p:spPr>
        </p:sp>
        <p:sp>
          <p:nvSpPr>
            <p:cNvPr id="554" name="Google Shape;554;p30"/>
            <p:cNvSpPr/>
            <p:nvPr/>
          </p:nvSpPr>
          <p:spPr>
            <a:xfrm rot="939482">
              <a:off x="2701464" y="1614534"/>
              <a:ext cx="1682334" cy="683448"/>
            </a:xfrm>
            <a:custGeom>
              <a:rect b="b" l="l" r="r" t="t"/>
              <a:pathLst>
                <a:path extrusionOk="0" h="683448" w="1682334">
                  <a:moveTo>
                    <a:pt x="0" y="0"/>
                  </a:moveTo>
                  <a:lnTo>
                    <a:pt x="1682334" y="0"/>
                  </a:lnTo>
                  <a:lnTo>
                    <a:pt x="1682334" y="683449"/>
                  </a:lnTo>
                  <a:lnTo>
                    <a:pt x="0" y="683449"/>
                  </a:lnTo>
                  <a:lnTo>
                    <a:pt x="0" y="0"/>
                  </a:lnTo>
                  <a:close/>
                </a:path>
              </a:pathLst>
            </a:custGeom>
            <a:blipFill rotWithShape="1">
              <a:blip r:embed="rId9">
                <a:alphaModFix/>
              </a:blip>
              <a:stretch>
                <a:fillRect b="0" l="0" r="0" t="0"/>
              </a:stretch>
            </a:blipFill>
            <a:ln>
              <a:noFill/>
            </a:ln>
          </p:spPr>
        </p:sp>
        <p:sp>
          <p:nvSpPr>
            <p:cNvPr id="555" name="Google Shape;555;p30"/>
            <p:cNvSpPr/>
            <p:nvPr/>
          </p:nvSpPr>
          <p:spPr>
            <a:xfrm rot="2341141">
              <a:off x="5954435" y="8207670"/>
              <a:ext cx="1157437" cy="470209"/>
            </a:xfrm>
            <a:custGeom>
              <a:rect b="b" l="l" r="r" t="t"/>
              <a:pathLst>
                <a:path extrusionOk="0" h="470209" w="1157437">
                  <a:moveTo>
                    <a:pt x="0" y="0"/>
                  </a:moveTo>
                  <a:lnTo>
                    <a:pt x="1157437" y="0"/>
                  </a:lnTo>
                  <a:lnTo>
                    <a:pt x="1157437" y="470209"/>
                  </a:lnTo>
                  <a:lnTo>
                    <a:pt x="0" y="470209"/>
                  </a:lnTo>
                  <a:lnTo>
                    <a:pt x="0" y="0"/>
                  </a:lnTo>
                  <a:close/>
                </a:path>
              </a:pathLst>
            </a:custGeom>
            <a:blipFill rotWithShape="1">
              <a:blip r:embed="rId8">
                <a:alphaModFix/>
              </a:blip>
              <a:stretch>
                <a:fillRect b="0" l="0" r="0" t="0"/>
              </a:stretch>
            </a:blipFill>
            <a:ln>
              <a:noFill/>
            </a:ln>
          </p:spPr>
        </p:sp>
        <p:sp>
          <p:nvSpPr>
            <p:cNvPr id="556" name="Google Shape;556;p30"/>
            <p:cNvSpPr/>
            <p:nvPr/>
          </p:nvSpPr>
          <p:spPr>
            <a:xfrm>
              <a:off x="7130798" y="8773817"/>
              <a:ext cx="4043437" cy="1627483"/>
            </a:xfrm>
            <a:custGeom>
              <a:rect b="b" l="l" r="r" t="t"/>
              <a:pathLst>
                <a:path extrusionOk="0" h="1627483" w="4043437">
                  <a:moveTo>
                    <a:pt x="0" y="0"/>
                  </a:moveTo>
                  <a:lnTo>
                    <a:pt x="4043436" y="0"/>
                  </a:lnTo>
                  <a:lnTo>
                    <a:pt x="4043436" y="1627483"/>
                  </a:lnTo>
                  <a:lnTo>
                    <a:pt x="0" y="1627483"/>
                  </a:lnTo>
                  <a:lnTo>
                    <a:pt x="0" y="0"/>
                  </a:lnTo>
                  <a:close/>
                </a:path>
              </a:pathLst>
            </a:custGeom>
            <a:blipFill rotWithShape="1">
              <a:blip r:embed="rId10">
                <a:alphaModFix/>
              </a:blip>
              <a:stretch>
                <a:fillRect b="0" l="0" r="0" t="0"/>
              </a:stretch>
            </a:blipFill>
            <a:ln>
              <a:noFill/>
            </a:ln>
          </p:spPr>
        </p:sp>
        <p:sp>
          <p:nvSpPr>
            <p:cNvPr id="557" name="Google Shape;557;p30"/>
            <p:cNvSpPr/>
            <p:nvPr/>
          </p:nvSpPr>
          <p:spPr>
            <a:xfrm rot="5400000">
              <a:off x="5735372" y="4126896"/>
              <a:ext cx="1292546" cy="525097"/>
            </a:xfrm>
            <a:custGeom>
              <a:rect b="b" l="l" r="r" t="t"/>
              <a:pathLst>
                <a:path extrusionOk="0" h="525097" w="1292546">
                  <a:moveTo>
                    <a:pt x="0" y="0"/>
                  </a:moveTo>
                  <a:lnTo>
                    <a:pt x="1292546" y="0"/>
                  </a:lnTo>
                  <a:lnTo>
                    <a:pt x="1292546" y="525097"/>
                  </a:lnTo>
                  <a:lnTo>
                    <a:pt x="0" y="525097"/>
                  </a:lnTo>
                  <a:lnTo>
                    <a:pt x="0" y="0"/>
                  </a:lnTo>
                  <a:close/>
                </a:path>
              </a:pathLst>
            </a:custGeom>
            <a:blipFill rotWithShape="1">
              <a:blip r:embed="rId8">
                <a:alphaModFix/>
              </a:blip>
              <a:stretch>
                <a:fillRect b="0" l="0" r="0" t="0"/>
              </a:stretch>
            </a:blipFill>
            <a:ln>
              <a:noFill/>
            </a:ln>
          </p:spPr>
        </p:sp>
        <p:sp>
          <p:nvSpPr>
            <p:cNvPr id="558" name="Google Shape;558;p30"/>
            <p:cNvSpPr txBox="1"/>
            <p:nvPr/>
          </p:nvSpPr>
          <p:spPr>
            <a:xfrm>
              <a:off x="9889344" y="2022475"/>
              <a:ext cx="1383817" cy="6191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000" u="none" cap="none" strike="noStrike">
                  <a:solidFill>
                    <a:srgbClr val="000000"/>
                  </a:solidFill>
                  <a:latin typeface="Cabin"/>
                  <a:ea typeface="Cabin"/>
                  <a:cs typeface="Cabin"/>
                  <a:sym typeface="Cabin"/>
                </a:rPr>
                <a:t>ViNLI</a:t>
              </a:r>
              <a:endParaRPr/>
            </a:p>
          </p:txBody>
        </p:sp>
        <p:sp>
          <p:nvSpPr>
            <p:cNvPr id="559" name="Google Shape;559;p30"/>
            <p:cNvSpPr txBox="1"/>
            <p:nvPr/>
          </p:nvSpPr>
          <p:spPr>
            <a:xfrm>
              <a:off x="6655012" y="4102184"/>
              <a:ext cx="2110847" cy="6191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000" u="none" cap="none" strike="noStrike">
                  <a:solidFill>
                    <a:srgbClr val="000000"/>
                  </a:solidFill>
                  <a:latin typeface="Cabin"/>
                  <a:ea typeface="Cabin"/>
                  <a:cs typeface="Cabin"/>
                  <a:sym typeface="Cabin"/>
                </a:rPr>
                <a:t>Training</a:t>
              </a:r>
              <a:endParaRPr/>
            </a:p>
          </p:txBody>
        </p:sp>
        <p:sp>
          <p:nvSpPr>
            <p:cNvPr id="560" name="Google Shape;560;p30"/>
            <p:cNvSpPr txBox="1"/>
            <p:nvPr/>
          </p:nvSpPr>
          <p:spPr>
            <a:xfrm>
              <a:off x="1956922" y="9234192"/>
              <a:ext cx="2313895" cy="6191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000" u="none" cap="none" strike="noStrike">
                  <a:solidFill>
                    <a:srgbClr val="000000"/>
                  </a:solidFill>
                  <a:latin typeface="Cabin"/>
                  <a:ea typeface="Cabin"/>
                  <a:cs typeface="Cabin"/>
                  <a:sym typeface="Cabin"/>
                </a:rPr>
                <a:t>Evaluate</a:t>
              </a:r>
              <a:endParaRPr/>
            </a:p>
          </p:txBody>
        </p:sp>
        <p:sp>
          <p:nvSpPr>
            <p:cNvPr id="561" name="Google Shape;561;p30"/>
            <p:cNvSpPr txBox="1"/>
            <p:nvPr/>
          </p:nvSpPr>
          <p:spPr>
            <a:xfrm>
              <a:off x="7549898" y="8929392"/>
              <a:ext cx="3323455" cy="12287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000" u="none" cap="none" strike="noStrike">
                  <a:solidFill>
                    <a:srgbClr val="000000"/>
                  </a:solidFill>
                  <a:latin typeface="Cabin"/>
                  <a:ea typeface="Cabin"/>
                  <a:cs typeface="Cabin"/>
                  <a:sym typeface="Cabin"/>
                </a:rPr>
                <a:t>Compare with ViLegalNLI</a:t>
              </a:r>
              <a:endParaRPr/>
            </a:p>
          </p:txBody>
        </p:sp>
      </p:grpSp>
      <p:sp>
        <p:nvSpPr>
          <p:cNvPr id="562" name="Google Shape;562;p30"/>
          <p:cNvSpPr txBox="1"/>
          <p:nvPr/>
        </p:nvSpPr>
        <p:spPr>
          <a:xfrm>
            <a:off x="759888" y="342900"/>
            <a:ext cx="12946358" cy="12287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8100" u="none" cap="none" strike="noStrike">
                <a:solidFill>
                  <a:srgbClr val="000000"/>
                </a:solidFill>
                <a:latin typeface="Cabin"/>
                <a:ea typeface="Cabin"/>
                <a:cs typeface="Cabin"/>
                <a:sym typeface="Cabin"/>
              </a:rPr>
              <a:t>Quy trình thực nghiệm</a:t>
            </a:r>
            <a:endParaRPr/>
          </a:p>
        </p:txBody>
      </p:sp>
      <p:sp>
        <p:nvSpPr>
          <p:cNvPr id="563" name="Google Shape;563;p30"/>
          <p:cNvSpPr txBox="1"/>
          <p:nvPr/>
        </p:nvSpPr>
        <p:spPr>
          <a:xfrm>
            <a:off x="17919206" y="9749637"/>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Play"/>
                <a:ea typeface="Play"/>
                <a:cs typeface="Play"/>
                <a:sym typeface="Play"/>
              </a:rPr>
              <a:t>30</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BF5"/>
        </a:solidFill>
      </p:bgPr>
    </p:bg>
    <p:spTree>
      <p:nvGrpSpPr>
        <p:cNvPr id="567" name="Shape 567"/>
        <p:cNvGrpSpPr/>
        <p:nvPr/>
      </p:nvGrpSpPr>
      <p:grpSpPr>
        <a:xfrm>
          <a:off x="0" y="0"/>
          <a:ext cx="0" cy="0"/>
          <a:chOff x="0" y="0"/>
          <a:chExt cx="0" cy="0"/>
        </a:xfrm>
      </p:grpSpPr>
      <p:sp>
        <p:nvSpPr>
          <p:cNvPr id="568" name="Google Shape;568;p31"/>
          <p:cNvSpPr/>
          <p:nvPr/>
        </p:nvSpPr>
        <p:spPr>
          <a:xfrm>
            <a:off x="13507509" y="0"/>
            <a:ext cx="4780491" cy="1453124"/>
          </a:xfrm>
          <a:custGeom>
            <a:rect b="b" l="l" r="r" t="t"/>
            <a:pathLst>
              <a:path extrusionOk="0" h="1453124" w="4780491">
                <a:moveTo>
                  <a:pt x="0" y="0"/>
                </a:moveTo>
                <a:lnTo>
                  <a:pt x="4780491" y="0"/>
                </a:lnTo>
                <a:lnTo>
                  <a:pt x="4780491" y="1453124"/>
                </a:lnTo>
                <a:lnTo>
                  <a:pt x="0" y="1453124"/>
                </a:lnTo>
                <a:lnTo>
                  <a:pt x="0" y="0"/>
                </a:lnTo>
                <a:close/>
              </a:path>
            </a:pathLst>
          </a:custGeom>
          <a:blipFill rotWithShape="1">
            <a:blip r:embed="rId3">
              <a:alphaModFix/>
            </a:blip>
            <a:stretch>
              <a:fillRect b="-118136" l="0" r="0" t="-110832"/>
            </a:stretch>
          </a:blipFill>
          <a:ln>
            <a:noFill/>
          </a:ln>
        </p:spPr>
      </p:sp>
      <p:grpSp>
        <p:nvGrpSpPr>
          <p:cNvPr id="569" name="Google Shape;569;p31"/>
          <p:cNvGrpSpPr/>
          <p:nvPr/>
        </p:nvGrpSpPr>
        <p:grpSpPr>
          <a:xfrm>
            <a:off x="7879148" y="1864360"/>
            <a:ext cx="9380152" cy="7393940"/>
            <a:chOff x="0" y="0"/>
            <a:chExt cx="12506870" cy="9858587"/>
          </a:xfrm>
        </p:grpSpPr>
        <p:sp>
          <p:nvSpPr>
            <p:cNvPr id="570" name="Google Shape;570;p31"/>
            <p:cNvSpPr/>
            <p:nvPr/>
          </p:nvSpPr>
          <p:spPr>
            <a:xfrm>
              <a:off x="0" y="0"/>
              <a:ext cx="12506870" cy="8896733"/>
            </a:xfrm>
            <a:custGeom>
              <a:rect b="b" l="l" r="r" t="t"/>
              <a:pathLst>
                <a:path extrusionOk="0" h="8896733" w="12506870">
                  <a:moveTo>
                    <a:pt x="0" y="0"/>
                  </a:moveTo>
                  <a:lnTo>
                    <a:pt x="12506870" y="0"/>
                  </a:lnTo>
                  <a:lnTo>
                    <a:pt x="12506870" y="8896733"/>
                  </a:lnTo>
                  <a:lnTo>
                    <a:pt x="0" y="8896733"/>
                  </a:lnTo>
                  <a:lnTo>
                    <a:pt x="0" y="0"/>
                  </a:lnTo>
                  <a:close/>
                </a:path>
              </a:pathLst>
            </a:custGeom>
            <a:blipFill rotWithShape="1">
              <a:blip r:embed="rId4">
                <a:alphaModFix/>
              </a:blip>
              <a:stretch>
                <a:fillRect b="-2714" l="0" r="0" t="-2715"/>
              </a:stretch>
            </a:blipFill>
            <a:ln>
              <a:noFill/>
            </a:ln>
          </p:spPr>
        </p:sp>
        <p:sp>
          <p:nvSpPr>
            <p:cNvPr id="571" name="Google Shape;571;p31"/>
            <p:cNvSpPr txBox="1"/>
            <p:nvPr/>
          </p:nvSpPr>
          <p:spPr>
            <a:xfrm>
              <a:off x="6939935" y="8909064"/>
              <a:ext cx="4557463" cy="949523"/>
            </a:xfrm>
            <a:prstGeom prst="rect">
              <a:avLst/>
            </a:prstGeom>
            <a:noFill/>
            <a:ln>
              <a:noFill/>
            </a:ln>
          </p:spPr>
          <p:txBody>
            <a:bodyPr anchorCtr="0" anchor="t" bIns="0" lIns="0" spcFirstLastPara="1" rIns="0" wrap="square" tIns="0">
              <a:spAutoFit/>
            </a:bodyPr>
            <a:lstStyle/>
            <a:p>
              <a:pPr indent="0" lvl="0" marL="0" marR="0" rtl="0" algn="ctr">
                <a:lnSpc>
                  <a:spcPct val="119974"/>
                </a:lnSpc>
                <a:spcBef>
                  <a:spcPts val="0"/>
                </a:spcBef>
                <a:spcAft>
                  <a:spcPts val="0"/>
                </a:spcAft>
                <a:buNone/>
              </a:pPr>
              <a:r>
                <a:rPr b="1" i="0" lang="en-US" sz="2353" u="none" cap="none" strike="noStrike">
                  <a:solidFill>
                    <a:srgbClr val="000000"/>
                  </a:solidFill>
                  <a:latin typeface="Cabin"/>
                  <a:ea typeface="Cabin"/>
                  <a:cs typeface="Cabin"/>
                  <a:sym typeface="Cabin"/>
                </a:rPr>
                <a:t>3232 Premise</a:t>
              </a:r>
              <a:endParaRPr/>
            </a:p>
            <a:p>
              <a:pPr indent="0" lvl="0" marL="0" marR="0" rtl="0" algn="ctr">
                <a:lnSpc>
                  <a:spcPct val="119974"/>
                </a:lnSpc>
                <a:spcBef>
                  <a:spcPts val="0"/>
                </a:spcBef>
                <a:spcAft>
                  <a:spcPts val="0"/>
                </a:spcAft>
                <a:buNone/>
              </a:pPr>
              <a:r>
                <a:rPr b="1" i="0" lang="en-US" sz="2353" u="none" cap="none" strike="noStrike">
                  <a:solidFill>
                    <a:srgbClr val="000000"/>
                  </a:solidFill>
                  <a:latin typeface="Cabin"/>
                  <a:ea typeface="Cabin"/>
                  <a:cs typeface="Cabin"/>
                  <a:sym typeface="Cabin"/>
                </a:rPr>
                <a:t>9696 Hypothesis</a:t>
              </a:r>
              <a:endParaRPr/>
            </a:p>
          </p:txBody>
        </p:sp>
      </p:grpSp>
      <p:sp>
        <p:nvSpPr>
          <p:cNvPr id="572" name="Google Shape;572;p31"/>
          <p:cNvSpPr txBox="1"/>
          <p:nvPr/>
        </p:nvSpPr>
        <p:spPr>
          <a:xfrm>
            <a:off x="759888" y="342900"/>
            <a:ext cx="12946358" cy="12287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8100" u="none" cap="none" strike="noStrike">
                <a:solidFill>
                  <a:srgbClr val="000000"/>
                </a:solidFill>
                <a:latin typeface="Cabin"/>
                <a:ea typeface="Cabin"/>
                <a:cs typeface="Cabin"/>
                <a:sym typeface="Cabin"/>
              </a:rPr>
              <a:t>Quy trình xây dựng bộ dữ liệu</a:t>
            </a:r>
            <a:endParaRPr/>
          </a:p>
        </p:txBody>
      </p:sp>
      <p:sp>
        <p:nvSpPr>
          <p:cNvPr id="573" name="Google Shape;573;p31"/>
          <p:cNvSpPr txBox="1"/>
          <p:nvPr/>
        </p:nvSpPr>
        <p:spPr>
          <a:xfrm>
            <a:off x="17919206" y="9749637"/>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Play"/>
                <a:ea typeface="Play"/>
                <a:cs typeface="Play"/>
                <a:sym typeface="Play"/>
              </a:rPr>
              <a:t>31</a:t>
            </a:r>
            <a:endParaRPr/>
          </a:p>
        </p:txBody>
      </p:sp>
      <p:sp>
        <p:nvSpPr>
          <p:cNvPr id="574" name="Google Shape;574;p31"/>
          <p:cNvSpPr txBox="1"/>
          <p:nvPr/>
        </p:nvSpPr>
        <p:spPr>
          <a:xfrm>
            <a:off x="551829" y="2884022"/>
            <a:ext cx="7327318" cy="4337981"/>
          </a:xfrm>
          <a:prstGeom prst="rect">
            <a:avLst/>
          </a:prstGeom>
          <a:noFill/>
          <a:ln>
            <a:noFill/>
          </a:ln>
        </p:spPr>
        <p:txBody>
          <a:bodyPr anchorCtr="0" anchor="t" bIns="0" lIns="0" spcFirstLastPara="1" rIns="0" wrap="square" tIns="0">
            <a:spAutoFit/>
          </a:bodyPr>
          <a:lstStyle/>
          <a:p>
            <a:pPr indent="-350869" lvl="1" marL="701738" marR="0" rtl="0" algn="l">
              <a:lnSpc>
                <a:spcPct val="179015"/>
              </a:lnSpc>
              <a:spcBef>
                <a:spcPts val="0"/>
              </a:spcBef>
              <a:spcAft>
                <a:spcPts val="0"/>
              </a:spcAft>
              <a:buClr>
                <a:srgbClr val="000000"/>
              </a:buClr>
              <a:buSzPts val="3250"/>
              <a:buFont typeface="Arial"/>
              <a:buChar char="•"/>
            </a:pPr>
            <a:r>
              <a:rPr b="1" i="0" lang="en-US" sz="3250" u="sng" cap="none" strike="noStrike">
                <a:solidFill>
                  <a:srgbClr val="000000"/>
                </a:solidFill>
                <a:latin typeface="Cabin"/>
                <a:ea typeface="Cabin"/>
                <a:cs typeface="Cabin"/>
                <a:sym typeface="Cabin"/>
              </a:rPr>
              <a:t>Bước 1:</a:t>
            </a:r>
            <a:r>
              <a:rPr b="1" i="0" lang="en-US" sz="3250" u="none" cap="none" strike="noStrike">
                <a:solidFill>
                  <a:srgbClr val="000000"/>
                </a:solidFill>
                <a:latin typeface="Cabin"/>
                <a:ea typeface="Cabin"/>
                <a:cs typeface="Cabin"/>
                <a:sym typeface="Cabin"/>
              </a:rPr>
              <a:t> Thu thập dữ liệu.</a:t>
            </a:r>
            <a:endParaRPr/>
          </a:p>
          <a:p>
            <a:pPr indent="-350869" lvl="1" marL="701738" marR="0" rtl="0" algn="l">
              <a:lnSpc>
                <a:spcPct val="179015"/>
              </a:lnSpc>
              <a:spcBef>
                <a:spcPts val="0"/>
              </a:spcBef>
              <a:spcAft>
                <a:spcPts val="0"/>
              </a:spcAft>
              <a:buClr>
                <a:srgbClr val="000000"/>
              </a:buClr>
              <a:buSzPts val="3250"/>
              <a:buFont typeface="Arial"/>
              <a:buChar char="•"/>
            </a:pPr>
            <a:r>
              <a:rPr b="1" i="0" lang="en-US" sz="3250" u="sng" cap="none" strike="noStrike">
                <a:solidFill>
                  <a:srgbClr val="000000"/>
                </a:solidFill>
                <a:latin typeface="Cabin"/>
                <a:ea typeface="Cabin"/>
                <a:cs typeface="Cabin"/>
                <a:sym typeface="Cabin"/>
              </a:rPr>
              <a:t>Bước 2:</a:t>
            </a:r>
            <a:r>
              <a:rPr b="1" i="0" lang="en-US" sz="3250" u="none" cap="none" strike="noStrike">
                <a:solidFill>
                  <a:srgbClr val="000000"/>
                </a:solidFill>
                <a:latin typeface="Cabin"/>
                <a:ea typeface="Cabin"/>
                <a:cs typeface="Cabin"/>
                <a:sym typeface="Cabin"/>
              </a:rPr>
              <a:t> Rút trích đoạn văn tiền đề (Premise).</a:t>
            </a:r>
            <a:endParaRPr/>
          </a:p>
          <a:p>
            <a:pPr indent="-350869" lvl="1" marL="701738" marR="0" rtl="0" algn="l">
              <a:lnSpc>
                <a:spcPct val="179015"/>
              </a:lnSpc>
              <a:spcBef>
                <a:spcPts val="0"/>
              </a:spcBef>
              <a:spcAft>
                <a:spcPts val="0"/>
              </a:spcAft>
              <a:buClr>
                <a:srgbClr val="000000"/>
              </a:buClr>
              <a:buSzPts val="3250"/>
              <a:buFont typeface="Arial"/>
              <a:buChar char="•"/>
            </a:pPr>
            <a:r>
              <a:rPr b="1" i="0" lang="en-US" sz="3250" u="sng" cap="none" strike="noStrike">
                <a:solidFill>
                  <a:srgbClr val="000000"/>
                </a:solidFill>
                <a:latin typeface="Cabin"/>
                <a:ea typeface="Cabin"/>
                <a:cs typeface="Cabin"/>
                <a:sym typeface="Cabin"/>
              </a:rPr>
              <a:t>Bước 3:</a:t>
            </a:r>
            <a:r>
              <a:rPr b="1" i="0" lang="en-US" sz="3250" u="none" cap="none" strike="noStrike">
                <a:solidFill>
                  <a:srgbClr val="000000"/>
                </a:solidFill>
                <a:latin typeface="Cabin"/>
                <a:ea typeface="Cabin"/>
                <a:cs typeface="Cabin"/>
                <a:sym typeface="Cabin"/>
              </a:rPr>
              <a:t> Tạo sinh giả thuyết. (Hypothesis) bằng mô hình GPT-4o.</a:t>
            </a:r>
            <a:endParaRPr/>
          </a:p>
          <a:p>
            <a:pPr indent="-350869" lvl="1" marL="701738" marR="0" rtl="0" algn="l">
              <a:lnSpc>
                <a:spcPct val="179015"/>
              </a:lnSpc>
              <a:spcBef>
                <a:spcPts val="0"/>
              </a:spcBef>
              <a:spcAft>
                <a:spcPts val="0"/>
              </a:spcAft>
              <a:buClr>
                <a:srgbClr val="000000"/>
              </a:buClr>
              <a:buSzPts val="3250"/>
              <a:buFont typeface="Arial"/>
              <a:buChar char="•"/>
            </a:pPr>
            <a:r>
              <a:rPr b="1" i="0" lang="en-US" sz="3250" u="sng" cap="none" strike="noStrike">
                <a:solidFill>
                  <a:srgbClr val="000000"/>
                </a:solidFill>
                <a:latin typeface="Cabin"/>
                <a:ea typeface="Cabin"/>
                <a:cs typeface="Cabin"/>
                <a:sym typeface="Cabin"/>
              </a:rPr>
              <a:t>Bước 4:</a:t>
            </a:r>
            <a:r>
              <a:rPr b="1" i="0" lang="en-US" sz="3250" u="none" cap="none" strike="noStrike">
                <a:solidFill>
                  <a:srgbClr val="000000"/>
                </a:solidFill>
                <a:latin typeface="Cabin"/>
                <a:ea typeface="Cabin"/>
                <a:cs typeface="Cabin"/>
                <a:sym typeface="Cabin"/>
              </a:rPr>
              <a:t> Kiểm duyệt dữ liệu tạo được.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BF5"/>
        </a:solidFill>
      </p:bgPr>
    </p:bg>
    <p:spTree>
      <p:nvGrpSpPr>
        <p:cNvPr id="144" name="Shape 144"/>
        <p:cNvGrpSpPr/>
        <p:nvPr/>
      </p:nvGrpSpPr>
      <p:grpSpPr>
        <a:xfrm>
          <a:off x="0" y="0"/>
          <a:ext cx="0" cy="0"/>
          <a:chOff x="0" y="0"/>
          <a:chExt cx="0" cy="0"/>
        </a:xfrm>
      </p:grpSpPr>
      <p:cxnSp>
        <p:nvCxnSpPr>
          <p:cNvPr id="145" name="Google Shape;145;p4"/>
          <p:cNvCxnSpPr/>
          <p:nvPr/>
        </p:nvCxnSpPr>
        <p:spPr>
          <a:xfrm>
            <a:off x="1470530" y="1457887"/>
            <a:ext cx="15115652" cy="0"/>
          </a:xfrm>
          <a:prstGeom prst="straightConnector1">
            <a:avLst/>
          </a:prstGeom>
          <a:noFill/>
          <a:ln cap="flat" cmpd="sng" w="9525">
            <a:solidFill>
              <a:srgbClr val="000000"/>
            </a:solidFill>
            <a:prstDash val="solid"/>
            <a:round/>
            <a:headEnd len="sm" w="sm" type="none"/>
            <a:tailEnd len="sm" w="sm" type="none"/>
          </a:ln>
        </p:spPr>
      </p:cxnSp>
      <p:sp>
        <p:nvSpPr>
          <p:cNvPr id="146" name="Google Shape;146;p4"/>
          <p:cNvSpPr/>
          <p:nvPr/>
        </p:nvSpPr>
        <p:spPr>
          <a:xfrm>
            <a:off x="0" y="0"/>
            <a:ext cx="4780491" cy="1453124"/>
          </a:xfrm>
          <a:custGeom>
            <a:rect b="b" l="l" r="r" t="t"/>
            <a:pathLst>
              <a:path extrusionOk="0" h="1453124" w="4780491">
                <a:moveTo>
                  <a:pt x="0" y="0"/>
                </a:moveTo>
                <a:lnTo>
                  <a:pt x="4780491" y="0"/>
                </a:lnTo>
                <a:lnTo>
                  <a:pt x="4780491" y="1453124"/>
                </a:lnTo>
                <a:lnTo>
                  <a:pt x="0" y="1453124"/>
                </a:lnTo>
                <a:lnTo>
                  <a:pt x="0" y="0"/>
                </a:lnTo>
                <a:close/>
              </a:path>
            </a:pathLst>
          </a:custGeom>
          <a:blipFill rotWithShape="1">
            <a:blip r:embed="rId3">
              <a:alphaModFix/>
            </a:blip>
            <a:stretch>
              <a:fillRect b="-118136" l="0" r="0" t="-110832"/>
            </a:stretch>
          </a:blipFill>
          <a:ln>
            <a:noFill/>
          </a:ln>
        </p:spPr>
      </p:sp>
      <p:cxnSp>
        <p:nvCxnSpPr>
          <p:cNvPr id="147" name="Google Shape;147;p4"/>
          <p:cNvCxnSpPr/>
          <p:nvPr/>
        </p:nvCxnSpPr>
        <p:spPr>
          <a:xfrm>
            <a:off x="1480055" y="4725569"/>
            <a:ext cx="15115652" cy="0"/>
          </a:xfrm>
          <a:prstGeom prst="straightConnector1">
            <a:avLst/>
          </a:prstGeom>
          <a:noFill/>
          <a:ln cap="flat" cmpd="sng" w="9525">
            <a:solidFill>
              <a:srgbClr val="000000"/>
            </a:solidFill>
            <a:prstDash val="solid"/>
            <a:round/>
            <a:headEnd len="sm" w="sm" type="none"/>
            <a:tailEnd len="sm" w="sm" type="none"/>
          </a:ln>
        </p:spPr>
      </p:cxnSp>
      <p:sp>
        <p:nvSpPr>
          <p:cNvPr id="148" name="Google Shape;148;p4"/>
          <p:cNvSpPr/>
          <p:nvPr/>
        </p:nvSpPr>
        <p:spPr>
          <a:xfrm>
            <a:off x="11689394" y="2079849"/>
            <a:ext cx="6598606" cy="2014841"/>
          </a:xfrm>
          <a:custGeom>
            <a:rect b="b" l="l" r="r" t="t"/>
            <a:pathLst>
              <a:path extrusionOk="0" h="2014841" w="6598606">
                <a:moveTo>
                  <a:pt x="0" y="0"/>
                </a:moveTo>
                <a:lnTo>
                  <a:pt x="6598606" y="0"/>
                </a:lnTo>
                <a:lnTo>
                  <a:pt x="6598606" y="2014841"/>
                </a:lnTo>
                <a:lnTo>
                  <a:pt x="0" y="2014841"/>
                </a:lnTo>
                <a:lnTo>
                  <a:pt x="0" y="0"/>
                </a:lnTo>
                <a:close/>
              </a:path>
            </a:pathLst>
          </a:custGeom>
          <a:blipFill rotWithShape="1">
            <a:blip r:embed="rId4">
              <a:alphaModFix/>
            </a:blip>
            <a:stretch>
              <a:fillRect b="0" l="0" r="0" t="0"/>
            </a:stretch>
          </a:blipFill>
          <a:ln>
            <a:noFill/>
          </a:ln>
        </p:spPr>
      </p:sp>
      <p:grpSp>
        <p:nvGrpSpPr>
          <p:cNvPr id="149" name="Google Shape;149;p4"/>
          <p:cNvGrpSpPr/>
          <p:nvPr/>
        </p:nvGrpSpPr>
        <p:grpSpPr>
          <a:xfrm>
            <a:off x="1787510" y="4725569"/>
            <a:ext cx="14712981" cy="5328068"/>
            <a:chOff x="0" y="0"/>
            <a:chExt cx="19617308" cy="7104091"/>
          </a:xfrm>
        </p:grpSpPr>
        <p:sp>
          <p:nvSpPr>
            <p:cNvPr id="150" name="Google Shape;150;p4"/>
            <p:cNvSpPr/>
            <p:nvPr/>
          </p:nvSpPr>
          <p:spPr>
            <a:xfrm>
              <a:off x="1911842" y="12700"/>
              <a:ext cx="2997011" cy="711790"/>
            </a:xfrm>
            <a:custGeom>
              <a:rect b="b" l="l" r="r" t="t"/>
              <a:pathLst>
                <a:path extrusionOk="0" h="711790" w="2997011">
                  <a:moveTo>
                    <a:pt x="0" y="0"/>
                  </a:moveTo>
                  <a:lnTo>
                    <a:pt x="2997010" y="0"/>
                  </a:lnTo>
                  <a:lnTo>
                    <a:pt x="2997010" y="711790"/>
                  </a:lnTo>
                  <a:lnTo>
                    <a:pt x="0" y="711790"/>
                  </a:lnTo>
                  <a:lnTo>
                    <a:pt x="0" y="0"/>
                  </a:lnTo>
                  <a:close/>
                </a:path>
              </a:pathLst>
            </a:custGeom>
            <a:blipFill rotWithShape="1">
              <a:blip r:embed="rId5">
                <a:alphaModFix/>
              </a:blip>
              <a:stretch>
                <a:fillRect b="0" l="0" r="0" t="0"/>
              </a:stretch>
            </a:blipFill>
            <a:ln>
              <a:noFill/>
            </a:ln>
          </p:spPr>
        </p:sp>
        <p:sp>
          <p:nvSpPr>
            <p:cNvPr id="151" name="Google Shape;151;p4"/>
            <p:cNvSpPr/>
            <p:nvPr/>
          </p:nvSpPr>
          <p:spPr>
            <a:xfrm>
              <a:off x="0" y="0"/>
              <a:ext cx="6820694" cy="4714805"/>
            </a:xfrm>
            <a:custGeom>
              <a:rect b="b" l="l" r="r" t="t"/>
              <a:pathLst>
                <a:path extrusionOk="0" h="4714805" w="6820694">
                  <a:moveTo>
                    <a:pt x="0" y="0"/>
                  </a:moveTo>
                  <a:lnTo>
                    <a:pt x="6820694" y="0"/>
                  </a:lnTo>
                  <a:lnTo>
                    <a:pt x="6820694" y="4714805"/>
                  </a:lnTo>
                  <a:lnTo>
                    <a:pt x="0" y="4714805"/>
                  </a:lnTo>
                  <a:lnTo>
                    <a:pt x="0" y="0"/>
                  </a:lnTo>
                  <a:close/>
                </a:path>
              </a:pathLst>
            </a:custGeom>
            <a:blipFill rotWithShape="1">
              <a:blip r:embed="rId6">
                <a:alphaModFix/>
              </a:blip>
              <a:stretch>
                <a:fillRect b="0" l="0" r="0" t="0"/>
              </a:stretch>
            </a:blipFill>
            <a:ln>
              <a:noFill/>
            </a:ln>
          </p:spPr>
        </p:sp>
        <p:sp>
          <p:nvSpPr>
            <p:cNvPr id="152" name="Google Shape;152;p4"/>
            <p:cNvSpPr/>
            <p:nvPr/>
          </p:nvSpPr>
          <p:spPr>
            <a:xfrm>
              <a:off x="827038" y="1296253"/>
              <a:ext cx="5432555" cy="1432219"/>
            </a:xfrm>
            <a:custGeom>
              <a:rect b="b" l="l" r="r" t="t"/>
              <a:pathLst>
                <a:path extrusionOk="0" h="1432219" w="5432555">
                  <a:moveTo>
                    <a:pt x="0" y="0"/>
                  </a:moveTo>
                  <a:lnTo>
                    <a:pt x="5432554" y="0"/>
                  </a:lnTo>
                  <a:lnTo>
                    <a:pt x="5432554" y="1432219"/>
                  </a:lnTo>
                  <a:lnTo>
                    <a:pt x="0" y="1432219"/>
                  </a:lnTo>
                  <a:lnTo>
                    <a:pt x="0" y="0"/>
                  </a:lnTo>
                  <a:close/>
                </a:path>
              </a:pathLst>
            </a:custGeom>
            <a:blipFill rotWithShape="1">
              <a:blip r:embed="rId7">
                <a:alphaModFix/>
              </a:blip>
              <a:stretch>
                <a:fillRect b="0" l="0" r="0" t="0"/>
              </a:stretch>
            </a:blipFill>
            <a:ln>
              <a:noFill/>
            </a:ln>
          </p:spPr>
        </p:sp>
        <p:sp>
          <p:nvSpPr>
            <p:cNvPr id="153" name="Google Shape;153;p4"/>
            <p:cNvSpPr/>
            <p:nvPr/>
          </p:nvSpPr>
          <p:spPr>
            <a:xfrm>
              <a:off x="1126298" y="1610677"/>
              <a:ext cx="1104425" cy="803370"/>
            </a:xfrm>
            <a:custGeom>
              <a:rect b="b" l="l" r="r" t="t"/>
              <a:pathLst>
                <a:path extrusionOk="0" h="803370" w="1104425">
                  <a:moveTo>
                    <a:pt x="0" y="0"/>
                  </a:moveTo>
                  <a:lnTo>
                    <a:pt x="1104425" y="0"/>
                  </a:lnTo>
                  <a:lnTo>
                    <a:pt x="1104425" y="803370"/>
                  </a:lnTo>
                  <a:lnTo>
                    <a:pt x="0" y="803370"/>
                  </a:lnTo>
                  <a:lnTo>
                    <a:pt x="0" y="0"/>
                  </a:lnTo>
                  <a:close/>
                </a:path>
              </a:pathLst>
            </a:custGeom>
            <a:blipFill rotWithShape="1">
              <a:blip r:embed="rId8">
                <a:alphaModFix/>
              </a:blip>
              <a:stretch>
                <a:fillRect b="0" l="0" r="0" t="0"/>
              </a:stretch>
            </a:blipFill>
            <a:ln>
              <a:noFill/>
            </a:ln>
          </p:spPr>
        </p:sp>
        <p:sp>
          <p:nvSpPr>
            <p:cNvPr id="154" name="Google Shape;154;p4"/>
            <p:cNvSpPr txBox="1"/>
            <p:nvPr/>
          </p:nvSpPr>
          <p:spPr>
            <a:xfrm>
              <a:off x="2775214" y="1637712"/>
              <a:ext cx="2583696" cy="7493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1" i="0" lang="en-US" sz="3699" u="none" cap="none" strike="noStrike">
                  <a:solidFill>
                    <a:srgbClr val="000000"/>
                  </a:solidFill>
                  <a:latin typeface="Cabin"/>
                  <a:ea typeface="Cabin"/>
                  <a:cs typeface="Cabin"/>
                  <a:sym typeface="Cabin"/>
                </a:rPr>
                <a:t>Premise</a:t>
              </a:r>
              <a:endParaRPr/>
            </a:p>
          </p:txBody>
        </p:sp>
        <p:sp>
          <p:nvSpPr>
            <p:cNvPr id="155" name="Google Shape;155;p4"/>
            <p:cNvSpPr/>
            <p:nvPr/>
          </p:nvSpPr>
          <p:spPr>
            <a:xfrm>
              <a:off x="827038" y="3183469"/>
              <a:ext cx="5432555" cy="1432219"/>
            </a:xfrm>
            <a:custGeom>
              <a:rect b="b" l="l" r="r" t="t"/>
              <a:pathLst>
                <a:path extrusionOk="0" h="1432219" w="5432555">
                  <a:moveTo>
                    <a:pt x="0" y="0"/>
                  </a:moveTo>
                  <a:lnTo>
                    <a:pt x="5432554" y="0"/>
                  </a:lnTo>
                  <a:lnTo>
                    <a:pt x="5432554" y="1432219"/>
                  </a:lnTo>
                  <a:lnTo>
                    <a:pt x="0" y="1432219"/>
                  </a:lnTo>
                  <a:lnTo>
                    <a:pt x="0" y="0"/>
                  </a:lnTo>
                  <a:close/>
                </a:path>
              </a:pathLst>
            </a:custGeom>
            <a:blipFill rotWithShape="1">
              <a:blip r:embed="rId9">
                <a:alphaModFix/>
              </a:blip>
              <a:stretch>
                <a:fillRect b="0" l="0" r="0" t="0"/>
              </a:stretch>
            </a:blipFill>
            <a:ln>
              <a:noFill/>
            </a:ln>
          </p:spPr>
        </p:sp>
        <p:sp>
          <p:nvSpPr>
            <p:cNvPr id="156" name="Google Shape;156;p4"/>
            <p:cNvSpPr/>
            <p:nvPr/>
          </p:nvSpPr>
          <p:spPr>
            <a:xfrm>
              <a:off x="1126298" y="3497894"/>
              <a:ext cx="1104425" cy="803370"/>
            </a:xfrm>
            <a:custGeom>
              <a:rect b="b" l="l" r="r" t="t"/>
              <a:pathLst>
                <a:path extrusionOk="0" h="803370" w="1104425">
                  <a:moveTo>
                    <a:pt x="0" y="0"/>
                  </a:moveTo>
                  <a:lnTo>
                    <a:pt x="1104425" y="0"/>
                  </a:lnTo>
                  <a:lnTo>
                    <a:pt x="1104425" y="803370"/>
                  </a:lnTo>
                  <a:lnTo>
                    <a:pt x="0" y="803370"/>
                  </a:lnTo>
                  <a:lnTo>
                    <a:pt x="0" y="0"/>
                  </a:lnTo>
                  <a:close/>
                </a:path>
              </a:pathLst>
            </a:custGeom>
            <a:blipFill rotWithShape="1">
              <a:blip r:embed="rId8">
                <a:alphaModFix/>
              </a:blip>
              <a:stretch>
                <a:fillRect b="0" l="0" r="0" t="0"/>
              </a:stretch>
            </a:blipFill>
            <a:ln>
              <a:noFill/>
            </a:ln>
          </p:spPr>
        </p:sp>
        <p:sp>
          <p:nvSpPr>
            <p:cNvPr id="157" name="Google Shape;157;p4"/>
            <p:cNvSpPr txBox="1"/>
            <p:nvPr/>
          </p:nvSpPr>
          <p:spPr>
            <a:xfrm>
              <a:off x="2230723" y="3524929"/>
              <a:ext cx="3484378" cy="7493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1" i="0" lang="en-US" sz="3699" u="none" cap="none" strike="noStrike">
                  <a:solidFill>
                    <a:srgbClr val="000000"/>
                  </a:solidFill>
                  <a:latin typeface="Cabin"/>
                  <a:ea typeface="Cabin"/>
                  <a:cs typeface="Cabin"/>
                  <a:sym typeface="Cabin"/>
                </a:rPr>
                <a:t>Hypothesis</a:t>
              </a:r>
              <a:endParaRPr/>
            </a:p>
          </p:txBody>
        </p:sp>
        <p:sp>
          <p:nvSpPr>
            <p:cNvPr id="158" name="Google Shape;158;p4"/>
            <p:cNvSpPr txBox="1"/>
            <p:nvPr/>
          </p:nvSpPr>
          <p:spPr>
            <a:xfrm>
              <a:off x="1668158" y="0"/>
              <a:ext cx="3484378" cy="7493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1" i="0" lang="en-US" sz="3699" u="none" cap="none" strike="noStrike">
                  <a:solidFill>
                    <a:srgbClr val="000000"/>
                  </a:solidFill>
                  <a:latin typeface="Cabin"/>
                  <a:ea typeface="Cabin"/>
                  <a:cs typeface="Cabin"/>
                  <a:sym typeface="Cabin"/>
                </a:rPr>
                <a:t>Input</a:t>
              </a:r>
              <a:endParaRPr/>
            </a:p>
          </p:txBody>
        </p:sp>
        <p:sp>
          <p:nvSpPr>
            <p:cNvPr id="159" name="Google Shape;159;p4"/>
            <p:cNvSpPr/>
            <p:nvPr/>
          </p:nvSpPr>
          <p:spPr>
            <a:xfrm>
              <a:off x="7632389" y="1999662"/>
              <a:ext cx="5432555" cy="1432219"/>
            </a:xfrm>
            <a:custGeom>
              <a:rect b="b" l="l" r="r" t="t"/>
              <a:pathLst>
                <a:path extrusionOk="0" h="1432219" w="5432555">
                  <a:moveTo>
                    <a:pt x="0" y="0"/>
                  </a:moveTo>
                  <a:lnTo>
                    <a:pt x="5432555" y="0"/>
                  </a:lnTo>
                  <a:lnTo>
                    <a:pt x="5432555" y="1432219"/>
                  </a:lnTo>
                  <a:lnTo>
                    <a:pt x="0" y="1432219"/>
                  </a:lnTo>
                  <a:lnTo>
                    <a:pt x="0" y="0"/>
                  </a:lnTo>
                  <a:close/>
                </a:path>
              </a:pathLst>
            </a:custGeom>
            <a:blipFill rotWithShape="1">
              <a:blip r:embed="rId10">
                <a:alphaModFix/>
              </a:blip>
              <a:stretch>
                <a:fillRect b="0" l="0" r="0" t="0"/>
              </a:stretch>
            </a:blipFill>
            <a:ln>
              <a:noFill/>
            </a:ln>
          </p:spPr>
        </p:sp>
        <p:sp>
          <p:nvSpPr>
            <p:cNvPr id="160" name="Google Shape;160;p4"/>
            <p:cNvSpPr/>
            <p:nvPr/>
          </p:nvSpPr>
          <p:spPr>
            <a:xfrm>
              <a:off x="8105923" y="2236102"/>
              <a:ext cx="959340" cy="959340"/>
            </a:xfrm>
            <a:custGeom>
              <a:rect b="b" l="l" r="r" t="t"/>
              <a:pathLst>
                <a:path extrusionOk="0" h="959340" w="959340">
                  <a:moveTo>
                    <a:pt x="0" y="0"/>
                  </a:moveTo>
                  <a:lnTo>
                    <a:pt x="959340" y="0"/>
                  </a:lnTo>
                  <a:lnTo>
                    <a:pt x="959340" y="959340"/>
                  </a:lnTo>
                  <a:lnTo>
                    <a:pt x="0" y="959340"/>
                  </a:lnTo>
                  <a:lnTo>
                    <a:pt x="0" y="0"/>
                  </a:lnTo>
                  <a:close/>
                </a:path>
              </a:pathLst>
            </a:custGeom>
            <a:blipFill rotWithShape="1">
              <a:blip r:embed="rId11">
                <a:alphaModFix/>
              </a:blip>
              <a:stretch>
                <a:fillRect b="0" l="0" r="0" t="0"/>
              </a:stretch>
            </a:blipFill>
            <a:ln>
              <a:noFill/>
            </a:ln>
          </p:spPr>
        </p:sp>
        <p:sp>
          <p:nvSpPr>
            <p:cNvPr id="161" name="Google Shape;161;p4"/>
            <p:cNvSpPr/>
            <p:nvPr/>
          </p:nvSpPr>
          <p:spPr>
            <a:xfrm>
              <a:off x="14030144" y="246091"/>
              <a:ext cx="5587164" cy="3862127"/>
            </a:xfrm>
            <a:custGeom>
              <a:rect b="b" l="l" r="r" t="t"/>
              <a:pathLst>
                <a:path extrusionOk="0" h="3862127" w="5587164">
                  <a:moveTo>
                    <a:pt x="0" y="0"/>
                  </a:moveTo>
                  <a:lnTo>
                    <a:pt x="5587164" y="0"/>
                  </a:lnTo>
                  <a:lnTo>
                    <a:pt x="5587164" y="3862127"/>
                  </a:lnTo>
                  <a:lnTo>
                    <a:pt x="0" y="3862127"/>
                  </a:lnTo>
                  <a:lnTo>
                    <a:pt x="0" y="0"/>
                  </a:lnTo>
                  <a:close/>
                </a:path>
              </a:pathLst>
            </a:custGeom>
            <a:blipFill rotWithShape="1">
              <a:blip r:embed="rId6">
                <a:alphaModFix/>
              </a:blip>
              <a:stretch>
                <a:fillRect b="0" l="0" r="0" t="0"/>
              </a:stretch>
            </a:blipFill>
            <a:ln>
              <a:noFill/>
            </a:ln>
          </p:spPr>
        </p:sp>
        <p:sp>
          <p:nvSpPr>
            <p:cNvPr id="162" name="Google Shape;162;p4"/>
            <p:cNvSpPr/>
            <p:nvPr/>
          </p:nvSpPr>
          <p:spPr>
            <a:xfrm>
              <a:off x="14030144" y="1999662"/>
              <a:ext cx="5432555" cy="1432219"/>
            </a:xfrm>
            <a:custGeom>
              <a:rect b="b" l="l" r="r" t="t"/>
              <a:pathLst>
                <a:path extrusionOk="0" h="1432219" w="5432555">
                  <a:moveTo>
                    <a:pt x="0" y="0"/>
                  </a:moveTo>
                  <a:lnTo>
                    <a:pt x="5432554" y="0"/>
                  </a:lnTo>
                  <a:lnTo>
                    <a:pt x="5432554" y="1432219"/>
                  </a:lnTo>
                  <a:lnTo>
                    <a:pt x="0" y="1432219"/>
                  </a:lnTo>
                  <a:lnTo>
                    <a:pt x="0" y="0"/>
                  </a:lnTo>
                  <a:close/>
                </a:path>
              </a:pathLst>
            </a:custGeom>
            <a:blipFill rotWithShape="1">
              <a:blip r:embed="rId10">
                <a:alphaModFix/>
              </a:blip>
              <a:stretch>
                <a:fillRect b="0" l="0" r="0" t="0"/>
              </a:stretch>
            </a:blipFill>
            <a:ln>
              <a:noFill/>
            </a:ln>
          </p:spPr>
        </p:sp>
        <p:sp>
          <p:nvSpPr>
            <p:cNvPr id="163" name="Google Shape;163;p4"/>
            <p:cNvSpPr/>
            <p:nvPr/>
          </p:nvSpPr>
          <p:spPr>
            <a:xfrm>
              <a:off x="14308458" y="2260774"/>
              <a:ext cx="1235987" cy="909996"/>
            </a:xfrm>
            <a:custGeom>
              <a:rect b="b" l="l" r="r" t="t"/>
              <a:pathLst>
                <a:path extrusionOk="0" h="909996" w="1235987">
                  <a:moveTo>
                    <a:pt x="0" y="0"/>
                  </a:moveTo>
                  <a:lnTo>
                    <a:pt x="1235987" y="0"/>
                  </a:lnTo>
                  <a:lnTo>
                    <a:pt x="1235987" y="909995"/>
                  </a:lnTo>
                  <a:lnTo>
                    <a:pt x="0" y="909995"/>
                  </a:lnTo>
                  <a:lnTo>
                    <a:pt x="0" y="0"/>
                  </a:lnTo>
                  <a:close/>
                </a:path>
              </a:pathLst>
            </a:custGeom>
            <a:blipFill rotWithShape="1">
              <a:blip r:embed="rId12">
                <a:alphaModFix/>
              </a:blip>
              <a:stretch>
                <a:fillRect b="0" l="0" r="0" t="0"/>
              </a:stretch>
            </a:blipFill>
            <a:ln>
              <a:noFill/>
            </a:ln>
          </p:spPr>
        </p:sp>
        <p:sp>
          <p:nvSpPr>
            <p:cNvPr id="164" name="Google Shape;164;p4"/>
            <p:cNvSpPr txBox="1"/>
            <p:nvPr/>
          </p:nvSpPr>
          <p:spPr>
            <a:xfrm>
              <a:off x="14926451" y="2341122"/>
              <a:ext cx="3801790" cy="7493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1" i="0" lang="en-US" sz="3699" u="none" cap="none" strike="noStrike">
                  <a:solidFill>
                    <a:srgbClr val="000000"/>
                  </a:solidFill>
                  <a:latin typeface="Cabin"/>
                  <a:ea typeface="Cabin"/>
                  <a:cs typeface="Cabin"/>
                  <a:sym typeface="Cabin"/>
                </a:rPr>
                <a:t>Label</a:t>
              </a:r>
              <a:endParaRPr/>
            </a:p>
          </p:txBody>
        </p:sp>
        <p:sp>
          <p:nvSpPr>
            <p:cNvPr id="165" name="Google Shape;165;p4"/>
            <p:cNvSpPr/>
            <p:nvPr/>
          </p:nvSpPr>
          <p:spPr>
            <a:xfrm>
              <a:off x="15325221" y="246091"/>
              <a:ext cx="2997011" cy="711790"/>
            </a:xfrm>
            <a:custGeom>
              <a:rect b="b" l="l" r="r" t="t"/>
              <a:pathLst>
                <a:path extrusionOk="0" h="711790" w="2997011">
                  <a:moveTo>
                    <a:pt x="0" y="0"/>
                  </a:moveTo>
                  <a:lnTo>
                    <a:pt x="2997010" y="0"/>
                  </a:lnTo>
                  <a:lnTo>
                    <a:pt x="2997010" y="711790"/>
                  </a:lnTo>
                  <a:lnTo>
                    <a:pt x="0" y="711790"/>
                  </a:lnTo>
                  <a:lnTo>
                    <a:pt x="0" y="0"/>
                  </a:lnTo>
                  <a:close/>
                </a:path>
              </a:pathLst>
            </a:custGeom>
            <a:blipFill rotWithShape="1">
              <a:blip r:embed="rId5">
                <a:alphaModFix/>
              </a:blip>
              <a:stretch>
                <a:fillRect b="0" l="0" r="0" t="0"/>
              </a:stretch>
            </a:blipFill>
            <a:ln>
              <a:noFill/>
            </a:ln>
          </p:spPr>
        </p:sp>
        <p:sp>
          <p:nvSpPr>
            <p:cNvPr id="166" name="Google Shape;166;p4"/>
            <p:cNvSpPr/>
            <p:nvPr/>
          </p:nvSpPr>
          <p:spPr>
            <a:xfrm rot="794120">
              <a:off x="6345624" y="2009391"/>
              <a:ext cx="1272140" cy="335527"/>
            </a:xfrm>
            <a:custGeom>
              <a:rect b="b" l="l" r="r" t="t"/>
              <a:pathLst>
                <a:path extrusionOk="0" h="335527" w="1272140">
                  <a:moveTo>
                    <a:pt x="0" y="0"/>
                  </a:moveTo>
                  <a:lnTo>
                    <a:pt x="1272140" y="0"/>
                  </a:lnTo>
                  <a:lnTo>
                    <a:pt x="1272140" y="335527"/>
                  </a:lnTo>
                  <a:lnTo>
                    <a:pt x="0" y="335527"/>
                  </a:lnTo>
                  <a:lnTo>
                    <a:pt x="0" y="0"/>
                  </a:lnTo>
                  <a:close/>
                </a:path>
              </a:pathLst>
            </a:custGeom>
            <a:blipFill rotWithShape="1">
              <a:blip r:embed="rId13">
                <a:alphaModFix/>
              </a:blip>
              <a:stretch>
                <a:fillRect b="0" l="0" r="0" t="0"/>
              </a:stretch>
            </a:blipFill>
            <a:ln>
              <a:noFill/>
            </a:ln>
          </p:spPr>
        </p:sp>
        <p:sp>
          <p:nvSpPr>
            <p:cNvPr id="167" name="Google Shape;167;p4"/>
            <p:cNvSpPr/>
            <p:nvPr/>
          </p:nvSpPr>
          <p:spPr>
            <a:xfrm flipH="1" rot="9780755">
              <a:off x="6345372" y="3373957"/>
              <a:ext cx="1272140" cy="335527"/>
            </a:xfrm>
            <a:custGeom>
              <a:rect b="b" l="l" r="r" t="t"/>
              <a:pathLst>
                <a:path extrusionOk="0" h="335527" w="1272140">
                  <a:moveTo>
                    <a:pt x="0" y="335527"/>
                  </a:moveTo>
                  <a:lnTo>
                    <a:pt x="1272139" y="335527"/>
                  </a:lnTo>
                  <a:lnTo>
                    <a:pt x="1272139" y="0"/>
                  </a:lnTo>
                  <a:lnTo>
                    <a:pt x="0" y="0"/>
                  </a:lnTo>
                  <a:lnTo>
                    <a:pt x="0" y="335527"/>
                  </a:lnTo>
                  <a:close/>
                </a:path>
              </a:pathLst>
            </a:custGeom>
            <a:blipFill rotWithShape="1">
              <a:blip r:embed="rId13">
                <a:alphaModFix/>
              </a:blip>
              <a:stretch>
                <a:fillRect b="0" l="0" r="0" t="0"/>
              </a:stretch>
            </a:blipFill>
            <a:ln>
              <a:noFill/>
            </a:ln>
          </p:spPr>
        </p:sp>
        <p:cxnSp>
          <p:nvCxnSpPr>
            <p:cNvPr id="168" name="Google Shape;168;p4"/>
            <p:cNvCxnSpPr/>
            <p:nvPr/>
          </p:nvCxnSpPr>
          <p:spPr>
            <a:xfrm>
              <a:off x="13034287" y="2722141"/>
              <a:ext cx="996000" cy="6300"/>
            </a:xfrm>
            <a:prstGeom prst="straightConnector1">
              <a:avLst/>
            </a:prstGeom>
            <a:noFill/>
            <a:ln cap="flat" cmpd="sng" w="50800">
              <a:solidFill>
                <a:srgbClr val="000000"/>
              </a:solidFill>
              <a:prstDash val="solid"/>
              <a:round/>
              <a:headEnd len="sm" w="sm" type="none"/>
              <a:tailEnd len="med" w="med" type="stealth"/>
            </a:ln>
          </p:spPr>
        </p:cxnSp>
        <p:sp>
          <p:nvSpPr>
            <p:cNvPr id="169" name="Google Shape;169;p4"/>
            <p:cNvSpPr/>
            <p:nvPr/>
          </p:nvSpPr>
          <p:spPr>
            <a:xfrm>
              <a:off x="14720447" y="3697690"/>
              <a:ext cx="4206558" cy="3406401"/>
            </a:xfrm>
            <a:custGeom>
              <a:rect b="b" l="l" r="r" t="t"/>
              <a:pathLst>
                <a:path extrusionOk="0" h="3406401" w="4206558">
                  <a:moveTo>
                    <a:pt x="0" y="0"/>
                  </a:moveTo>
                  <a:lnTo>
                    <a:pt x="4206558" y="0"/>
                  </a:lnTo>
                  <a:lnTo>
                    <a:pt x="4206558" y="3406401"/>
                  </a:lnTo>
                  <a:lnTo>
                    <a:pt x="0" y="3406401"/>
                  </a:lnTo>
                  <a:lnTo>
                    <a:pt x="0" y="0"/>
                  </a:lnTo>
                  <a:close/>
                </a:path>
              </a:pathLst>
            </a:custGeom>
            <a:blipFill rotWithShape="1">
              <a:blip r:embed="rId14">
                <a:alphaModFix/>
              </a:blip>
              <a:stretch>
                <a:fillRect b="-50836" l="0" r="-310559" t="0"/>
              </a:stretch>
            </a:blipFill>
            <a:ln>
              <a:noFill/>
            </a:ln>
          </p:spPr>
        </p:sp>
        <p:sp>
          <p:nvSpPr>
            <p:cNvPr id="170" name="Google Shape;170;p4"/>
            <p:cNvSpPr txBox="1"/>
            <p:nvPr/>
          </p:nvSpPr>
          <p:spPr>
            <a:xfrm>
              <a:off x="8853655" y="2341122"/>
              <a:ext cx="3484378" cy="7493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1" i="0" lang="en-US" sz="3699" u="none" cap="none" strike="noStrike">
                  <a:solidFill>
                    <a:srgbClr val="000000"/>
                  </a:solidFill>
                  <a:latin typeface="Cabin"/>
                  <a:ea typeface="Cabin"/>
                  <a:cs typeface="Cabin"/>
                  <a:sym typeface="Cabin"/>
                </a:rPr>
                <a:t>Model NLI</a:t>
              </a:r>
              <a:endParaRPr/>
            </a:p>
          </p:txBody>
        </p:sp>
        <p:sp>
          <p:nvSpPr>
            <p:cNvPr id="171" name="Google Shape;171;p4"/>
            <p:cNvSpPr txBox="1"/>
            <p:nvPr/>
          </p:nvSpPr>
          <p:spPr>
            <a:xfrm>
              <a:off x="15081537" y="208581"/>
              <a:ext cx="3484378" cy="7493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1" i="0" lang="en-US" sz="3699" u="none" cap="none" strike="noStrike">
                  <a:solidFill>
                    <a:srgbClr val="000000"/>
                  </a:solidFill>
                  <a:latin typeface="Cabin"/>
                  <a:ea typeface="Cabin"/>
                  <a:cs typeface="Cabin"/>
                  <a:sym typeface="Cabin"/>
                </a:rPr>
                <a:t>Output</a:t>
              </a:r>
              <a:endParaRPr/>
            </a:p>
          </p:txBody>
        </p:sp>
        <p:sp>
          <p:nvSpPr>
            <p:cNvPr id="172" name="Google Shape;172;p4"/>
            <p:cNvSpPr txBox="1"/>
            <p:nvPr/>
          </p:nvSpPr>
          <p:spPr>
            <a:xfrm>
              <a:off x="15081537" y="3733568"/>
              <a:ext cx="3484378" cy="7493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0" i="0" lang="en-US" sz="3699" u="none" cap="none" strike="noStrike">
                  <a:solidFill>
                    <a:srgbClr val="000000"/>
                  </a:solidFill>
                  <a:latin typeface="Cabin"/>
                  <a:ea typeface="Cabin"/>
                  <a:cs typeface="Cabin"/>
                  <a:sym typeface="Cabin"/>
                </a:rPr>
                <a:t>Tập nhãn</a:t>
              </a:r>
              <a:endParaRPr/>
            </a:p>
          </p:txBody>
        </p:sp>
        <p:sp>
          <p:nvSpPr>
            <p:cNvPr id="173" name="Google Shape;173;p4"/>
            <p:cNvSpPr txBox="1"/>
            <p:nvPr/>
          </p:nvSpPr>
          <p:spPr>
            <a:xfrm>
              <a:off x="15081537" y="4600514"/>
              <a:ext cx="3484378" cy="7493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0" i="0" lang="en-US" sz="3699" u="none" cap="none" strike="noStrike">
                  <a:solidFill>
                    <a:srgbClr val="000000"/>
                  </a:solidFill>
                  <a:latin typeface="Cabin"/>
                  <a:ea typeface="Cabin"/>
                  <a:cs typeface="Cabin"/>
                  <a:sym typeface="Cabin"/>
                </a:rPr>
                <a:t>Support</a:t>
              </a:r>
              <a:endParaRPr/>
            </a:p>
          </p:txBody>
        </p:sp>
        <p:sp>
          <p:nvSpPr>
            <p:cNvPr id="174" name="Google Shape;174;p4"/>
            <p:cNvSpPr txBox="1"/>
            <p:nvPr/>
          </p:nvSpPr>
          <p:spPr>
            <a:xfrm>
              <a:off x="15081537" y="5476814"/>
              <a:ext cx="3484378" cy="7493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0" i="0" lang="en-US" sz="3699" u="none" cap="none" strike="noStrike">
                  <a:solidFill>
                    <a:srgbClr val="000000"/>
                  </a:solidFill>
                  <a:latin typeface="Cabin"/>
                  <a:ea typeface="Cabin"/>
                  <a:cs typeface="Cabin"/>
                  <a:sym typeface="Cabin"/>
                </a:rPr>
                <a:t>Refute</a:t>
              </a:r>
              <a:endParaRPr/>
            </a:p>
          </p:txBody>
        </p:sp>
        <p:sp>
          <p:nvSpPr>
            <p:cNvPr id="175" name="Google Shape;175;p4"/>
            <p:cNvSpPr txBox="1"/>
            <p:nvPr/>
          </p:nvSpPr>
          <p:spPr>
            <a:xfrm>
              <a:off x="15081537" y="6354791"/>
              <a:ext cx="3484378" cy="7493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0" i="0" lang="en-US" sz="3699" u="none" cap="none" strike="noStrike">
                  <a:solidFill>
                    <a:srgbClr val="000000"/>
                  </a:solidFill>
                  <a:latin typeface="Cabin"/>
                  <a:ea typeface="Cabin"/>
                  <a:cs typeface="Cabin"/>
                  <a:sym typeface="Cabin"/>
                </a:rPr>
                <a:t>Neural</a:t>
              </a:r>
              <a:endParaRPr/>
            </a:p>
          </p:txBody>
        </p:sp>
      </p:grpSp>
      <p:sp>
        <p:nvSpPr>
          <p:cNvPr id="176" name="Google Shape;176;p4"/>
          <p:cNvSpPr txBox="1"/>
          <p:nvPr/>
        </p:nvSpPr>
        <p:spPr>
          <a:xfrm>
            <a:off x="6666824" y="71999"/>
            <a:ext cx="4742115" cy="13811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9000" u="none" cap="none" strike="noStrike">
                <a:solidFill>
                  <a:srgbClr val="000000"/>
                </a:solidFill>
                <a:latin typeface="Cabin Medium"/>
                <a:ea typeface="Cabin Medium"/>
                <a:cs typeface="Cabin Medium"/>
                <a:sym typeface="Cabin Medium"/>
              </a:rPr>
              <a:t>Giới thiệu</a:t>
            </a:r>
            <a:endParaRPr/>
          </a:p>
        </p:txBody>
      </p:sp>
      <p:sp>
        <p:nvSpPr>
          <p:cNvPr id="177" name="Google Shape;177;p4"/>
          <p:cNvSpPr txBox="1"/>
          <p:nvPr/>
        </p:nvSpPr>
        <p:spPr>
          <a:xfrm>
            <a:off x="1215606" y="1682332"/>
            <a:ext cx="10212383" cy="2809875"/>
          </a:xfrm>
          <a:prstGeom prst="rect">
            <a:avLst/>
          </a:prstGeom>
          <a:noFill/>
          <a:ln>
            <a:noFill/>
          </a:ln>
        </p:spPr>
        <p:txBody>
          <a:bodyPr anchorCtr="0" anchor="t" bIns="0" lIns="0" spcFirstLastPara="1" rIns="0" wrap="square" tIns="0">
            <a:spAutoFit/>
          </a:bodyPr>
          <a:lstStyle/>
          <a:p>
            <a:pPr indent="0" lvl="0" marL="0" marR="0" rtl="0" algn="just">
              <a:lnSpc>
                <a:spcPct val="119983"/>
              </a:lnSpc>
              <a:spcBef>
                <a:spcPts val="0"/>
              </a:spcBef>
              <a:spcAft>
                <a:spcPts val="0"/>
              </a:spcAft>
              <a:buNone/>
            </a:pPr>
            <a:r>
              <a:rPr b="1" i="0" lang="en-US" sz="3708" u="none" cap="none" strike="noStrike">
                <a:solidFill>
                  <a:srgbClr val="000000"/>
                </a:solidFill>
                <a:latin typeface="Cabin Medium"/>
                <a:ea typeface="Cabin Medium"/>
                <a:cs typeface="Cabin Medium"/>
                <a:sym typeface="Cabin Medium"/>
              </a:rPr>
              <a:t>Suy luận ngôn ngữ tự nhiên (NLI - Natural Language Inference) là bài toán xác định xem một câu H có thể suy ra từ nghĩa của câu P hay không, trong đó H gọi là câu giả thuyết, P gọi là câu tiền đề (MacCartney et al. 2009). </a:t>
            </a:r>
            <a:endParaRPr/>
          </a:p>
        </p:txBody>
      </p:sp>
      <p:sp>
        <p:nvSpPr>
          <p:cNvPr id="178" name="Google Shape;178;p4"/>
          <p:cNvSpPr txBox="1"/>
          <p:nvPr/>
        </p:nvSpPr>
        <p:spPr>
          <a:xfrm>
            <a:off x="17919206" y="9749637"/>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Play"/>
                <a:ea typeface="Play"/>
                <a:cs typeface="Play"/>
                <a:sym typeface="Play"/>
              </a:rPr>
              <a:t>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BF5"/>
        </a:solidFill>
      </p:bgPr>
    </p:bg>
    <p:spTree>
      <p:nvGrpSpPr>
        <p:cNvPr id="182" name="Shape 182"/>
        <p:cNvGrpSpPr/>
        <p:nvPr/>
      </p:nvGrpSpPr>
      <p:grpSpPr>
        <a:xfrm>
          <a:off x="0" y="0"/>
          <a:ext cx="0" cy="0"/>
          <a:chOff x="0" y="0"/>
          <a:chExt cx="0" cy="0"/>
        </a:xfrm>
      </p:grpSpPr>
      <p:cxnSp>
        <p:nvCxnSpPr>
          <p:cNvPr id="183" name="Google Shape;183;p5"/>
          <p:cNvCxnSpPr/>
          <p:nvPr/>
        </p:nvCxnSpPr>
        <p:spPr>
          <a:xfrm>
            <a:off x="1470530" y="1457887"/>
            <a:ext cx="15115652" cy="0"/>
          </a:xfrm>
          <a:prstGeom prst="straightConnector1">
            <a:avLst/>
          </a:prstGeom>
          <a:noFill/>
          <a:ln cap="flat" cmpd="sng" w="9525">
            <a:solidFill>
              <a:srgbClr val="000000"/>
            </a:solidFill>
            <a:prstDash val="solid"/>
            <a:round/>
            <a:headEnd len="sm" w="sm" type="none"/>
            <a:tailEnd len="sm" w="sm" type="none"/>
          </a:ln>
        </p:spPr>
      </p:cxnSp>
      <p:sp>
        <p:nvSpPr>
          <p:cNvPr id="184" name="Google Shape;184;p5"/>
          <p:cNvSpPr/>
          <p:nvPr/>
        </p:nvSpPr>
        <p:spPr>
          <a:xfrm>
            <a:off x="0" y="0"/>
            <a:ext cx="4780491" cy="1453124"/>
          </a:xfrm>
          <a:custGeom>
            <a:rect b="b" l="l" r="r" t="t"/>
            <a:pathLst>
              <a:path extrusionOk="0" h="1453124" w="4780491">
                <a:moveTo>
                  <a:pt x="0" y="0"/>
                </a:moveTo>
                <a:lnTo>
                  <a:pt x="4780491" y="0"/>
                </a:lnTo>
                <a:lnTo>
                  <a:pt x="4780491" y="1453124"/>
                </a:lnTo>
                <a:lnTo>
                  <a:pt x="0" y="1453124"/>
                </a:lnTo>
                <a:lnTo>
                  <a:pt x="0" y="0"/>
                </a:lnTo>
                <a:close/>
              </a:path>
            </a:pathLst>
          </a:custGeom>
          <a:blipFill rotWithShape="1">
            <a:blip r:embed="rId3">
              <a:alphaModFix/>
            </a:blip>
            <a:stretch>
              <a:fillRect b="-118136" l="0" r="0" t="-110832"/>
            </a:stretch>
          </a:blipFill>
          <a:ln>
            <a:noFill/>
          </a:ln>
        </p:spPr>
      </p:sp>
      <p:grpSp>
        <p:nvGrpSpPr>
          <p:cNvPr id="185" name="Google Shape;185;p5"/>
          <p:cNvGrpSpPr/>
          <p:nvPr/>
        </p:nvGrpSpPr>
        <p:grpSpPr>
          <a:xfrm>
            <a:off x="304308" y="4781085"/>
            <a:ext cx="2895547" cy="763371"/>
            <a:chOff x="0" y="0"/>
            <a:chExt cx="3860729" cy="1017829"/>
          </a:xfrm>
        </p:grpSpPr>
        <p:sp>
          <p:nvSpPr>
            <p:cNvPr id="186" name="Google Shape;186;p5"/>
            <p:cNvSpPr/>
            <p:nvPr/>
          </p:nvSpPr>
          <p:spPr>
            <a:xfrm>
              <a:off x="0" y="0"/>
              <a:ext cx="3860729" cy="1017829"/>
            </a:xfrm>
            <a:custGeom>
              <a:rect b="b" l="l" r="r" t="t"/>
              <a:pathLst>
                <a:path extrusionOk="0" h="1017829" w="3860729">
                  <a:moveTo>
                    <a:pt x="0" y="0"/>
                  </a:moveTo>
                  <a:lnTo>
                    <a:pt x="3860729" y="0"/>
                  </a:lnTo>
                  <a:lnTo>
                    <a:pt x="3860729" y="1017829"/>
                  </a:lnTo>
                  <a:lnTo>
                    <a:pt x="0" y="1017829"/>
                  </a:lnTo>
                  <a:lnTo>
                    <a:pt x="0" y="0"/>
                  </a:lnTo>
                  <a:close/>
                </a:path>
              </a:pathLst>
            </a:custGeom>
            <a:blipFill rotWithShape="1">
              <a:blip r:embed="rId4">
                <a:alphaModFix/>
              </a:blip>
              <a:stretch>
                <a:fillRect b="0" l="0" r="0" t="0"/>
              </a:stretch>
            </a:blipFill>
            <a:ln>
              <a:noFill/>
            </a:ln>
          </p:spPr>
        </p:sp>
        <p:sp>
          <p:nvSpPr>
            <p:cNvPr id="187" name="Google Shape;187;p5"/>
            <p:cNvSpPr/>
            <p:nvPr/>
          </p:nvSpPr>
          <p:spPr>
            <a:xfrm>
              <a:off x="212674" y="223451"/>
              <a:ext cx="784877" cy="570927"/>
            </a:xfrm>
            <a:custGeom>
              <a:rect b="b" l="l" r="r" t="t"/>
              <a:pathLst>
                <a:path extrusionOk="0" h="570927" w="784877">
                  <a:moveTo>
                    <a:pt x="0" y="0"/>
                  </a:moveTo>
                  <a:lnTo>
                    <a:pt x="784877" y="0"/>
                  </a:lnTo>
                  <a:lnTo>
                    <a:pt x="784877" y="570927"/>
                  </a:lnTo>
                  <a:lnTo>
                    <a:pt x="0" y="570927"/>
                  </a:lnTo>
                  <a:lnTo>
                    <a:pt x="0" y="0"/>
                  </a:lnTo>
                  <a:close/>
                </a:path>
              </a:pathLst>
            </a:custGeom>
            <a:blipFill rotWithShape="1">
              <a:blip r:embed="rId5">
                <a:alphaModFix/>
              </a:blip>
              <a:stretch>
                <a:fillRect b="0" l="0" r="0" t="0"/>
              </a:stretch>
            </a:blipFill>
            <a:ln>
              <a:noFill/>
            </a:ln>
          </p:spPr>
        </p:sp>
        <p:sp>
          <p:nvSpPr>
            <p:cNvPr id="188" name="Google Shape;188;p5"/>
            <p:cNvSpPr txBox="1"/>
            <p:nvPr/>
          </p:nvSpPr>
          <p:spPr>
            <a:xfrm>
              <a:off x="1384502" y="242663"/>
              <a:ext cx="1836144" cy="532502"/>
            </a:xfrm>
            <a:prstGeom prst="rect">
              <a:avLst/>
            </a:prstGeom>
            <a:noFill/>
            <a:ln>
              <a:noFill/>
            </a:ln>
          </p:spPr>
          <p:txBody>
            <a:bodyPr anchorCtr="0" anchor="t" bIns="0" lIns="0" spcFirstLastPara="1" rIns="0" wrap="square" tIns="0">
              <a:spAutoFit/>
            </a:bodyPr>
            <a:lstStyle/>
            <a:p>
              <a:pPr indent="0" lvl="0" marL="0" marR="0" rtl="0" algn="ctr">
                <a:lnSpc>
                  <a:spcPct val="120007"/>
                </a:lnSpc>
                <a:spcBef>
                  <a:spcPts val="0"/>
                </a:spcBef>
                <a:spcAft>
                  <a:spcPts val="0"/>
                </a:spcAft>
                <a:buNone/>
              </a:pPr>
              <a:r>
                <a:rPr b="1" i="0" lang="en-US" sz="2629" u="none" cap="none" strike="noStrike">
                  <a:solidFill>
                    <a:srgbClr val="000000"/>
                  </a:solidFill>
                  <a:latin typeface="Cabin"/>
                  <a:ea typeface="Cabin"/>
                  <a:cs typeface="Cabin"/>
                  <a:sym typeface="Cabin"/>
                </a:rPr>
                <a:t>Premise</a:t>
              </a:r>
              <a:endParaRPr/>
            </a:p>
          </p:txBody>
        </p:sp>
      </p:grpSp>
      <p:grpSp>
        <p:nvGrpSpPr>
          <p:cNvPr id="189" name="Google Shape;189;p5"/>
          <p:cNvGrpSpPr/>
          <p:nvPr/>
        </p:nvGrpSpPr>
        <p:grpSpPr>
          <a:xfrm>
            <a:off x="304308" y="2001007"/>
            <a:ext cx="2895547" cy="763371"/>
            <a:chOff x="0" y="0"/>
            <a:chExt cx="3860729" cy="1017829"/>
          </a:xfrm>
        </p:grpSpPr>
        <p:sp>
          <p:nvSpPr>
            <p:cNvPr id="190" name="Google Shape;190;p5"/>
            <p:cNvSpPr/>
            <p:nvPr/>
          </p:nvSpPr>
          <p:spPr>
            <a:xfrm>
              <a:off x="0" y="0"/>
              <a:ext cx="3860729" cy="1017829"/>
            </a:xfrm>
            <a:custGeom>
              <a:rect b="b" l="l" r="r" t="t"/>
              <a:pathLst>
                <a:path extrusionOk="0" h="1017829" w="3860729">
                  <a:moveTo>
                    <a:pt x="0" y="0"/>
                  </a:moveTo>
                  <a:lnTo>
                    <a:pt x="3860729" y="0"/>
                  </a:lnTo>
                  <a:lnTo>
                    <a:pt x="3860729" y="1017829"/>
                  </a:lnTo>
                  <a:lnTo>
                    <a:pt x="0" y="1017829"/>
                  </a:lnTo>
                  <a:lnTo>
                    <a:pt x="0" y="0"/>
                  </a:lnTo>
                  <a:close/>
                </a:path>
              </a:pathLst>
            </a:custGeom>
            <a:blipFill rotWithShape="1">
              <a:blip r:embed="rId6">
                <a:alphaModFix/>
              </a:blip>
              <a:stretch>
                <a:fillRect b="0" l="0" r="0" t="0"/>
              </a:stretch>
            </a:blipFill>
            <a:ln>
              <a:noFill/>
            </a:ln>
          </p:spPr>
        </p:sp>
        <p:sp>
          <p:nvSpPr>
            <p:cNvPr id="191" name="Google Shape;191;p5"/>
            <p:cNvSpPr/>
            <p:nvPr/>
          </p:nvSpPr>
          <p:spPr>
            <a:xfrm>
              <a:off x="212674" y="223451"/>
              <a:ext cx="784877" cy="570927"/>
            </a:xfrm>
            <a:custGeom>
              <a:rect b="b" l="l" r="r" t="t"/>
              <a:pathLst>
                <a:path extrusionOk="0" h="570927" w="784877">
                  <a:moveTo>
                    <a:pt x="0" y="0"/>
                  </a:moveTo>
                  <a:lnTo>
                    <a:pt x="784877" y="0"/>
                  </a:lnTo>
                  <a:lnTo>
                    <a:pt x="784877" y="570927"/>
                  </a:lnTo>
                  <a:lnTo>
                    <a:pt x="0" y="570927"/>
                  </a:lnTo>
                  <a:lnTo>
                    <a:pt x="0" y="0"/>
                  </a:lnTo>
                  <a:close/>
                </a:path>
              </a:pathLst>
            </a:custGeom>
            <a:blipFill rotWithShape="1">
              <a:blip r:embed="rId5">
                <a:alphaModFix/>
              </a:blip>
              <a:stretch>
                <a:fillRect b="0" l="0" r="0" t="0"/>
              </a:stretch>
            </a:blipFill>
            <a:ln>
              <a:noFill/>
            </a:ln>
          </p:spPr>
        </p:sp>
        <p:sp>
          <p:nvSpPr>
            <p:cNvPr id="192" name="Google Shape;192;p5"/>
            <p:cNvSpPr txBox="1"/>
            <p:nvPr/>
          </p:nvSpPr>
          <p:spPr>
            <a:xfrm>
              <a:off x="997551" y="242663"/>
              <a:ext cx="2476228" cy="532502"/>
            </a:xfrm>
            <a:prstGeom prst="rect">
              <a:avLst/>
            </a:prstGeom>
            <a:noFill/>
            <a:ln>
              <a:noFill/>
            </a:ln>
          </p:spPr>
          <p:txBody>
            <a:bodyPr anchorCtr="0" anchor="t" bIns="0" lIns="0" spcFirstLastPara="1" rIns="0" wrap="square" tIns="0">
              <a:spAutoFit/>
            </a:bodyPr>
            <a:lstStyle/>
            <a:p>
              <a:pPr indent="0" lvl="0" marL="0" marR="0" rtl="0" algn="ctr">
                <a:lnSpc>
                  <a:spcPct val="120007"/>
                </a:lnSpc>
                <a:spcBef>
                  <a:spcPts val="0"/>
                </a:spcBef>
                <a:spcAft>
                  <a:spcPts val="0"/>
                </a:spcAft>
                <a:buNone/>
              </a:pPr>
              <a:r>
                <a:rPr b="1" i="0" lang="en-US" sz="2629" u="none" cap="none" strike="noStrike">
                  <a:solidFill>
                    <a:srgbClr val="000000"/>
                  </a:solidFill>
                  <a:latin typeface="Cabin"/>
                  <a:ea typeface="Cabin"/>
                  <a:cs typeface="Cabin"/>
                  <a:sym typeface="Cabin"/>
                </a:rPr>
                <a:t>Hypothesis</a:t>
              </a:r>
              <a:endParaRPr/>
            </a:p>
          </p:txBody>
        </p:sp>
      </p:grpSp>
      <p:sp>
        <p:nvSpPr>
          <p:cNvPr id="193" name="Google Shape;193;p5"/>
          <p:cNvSpPr txBox="1"/>
          <p:nvPr/>
        </p:nvSpPr>
        <p:spPr>
          <a:xfrm>
            <a:off x="6666824" y="71999"/>
            <a:ext cx="4742115" cy="13811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9000" u="none" cap="none" strike="noStrike">
                <a:solidFill>
                  <a:srgbClr val="000000"/>
                </a:solidFill>
                <a:latin typeface="Cabin Medium"/>
                <a:ea typeface="Cabin Medium"/>
                <a:cs typeface="Cabin Medium"/>
                <a:sym typeface="Cabin Medium"/>
              </a:rPr>
              <a:t>Giới thiệu</a:t>
            </a:r>
            <a:endParaRPr/>
          </a:p>
        </p:txBody>
      </p:sp>
      <p:grpSp>
        <p:nvGrpSpPr>
          <p:cNvPr id="194" name="Google Shape;194;p5"/>
          <p:cNvGrpSpPr/>
          <p:nvPr/>
        </p:nvGrpSpPr>
        <p:grpSpPr>
          <a:xfrm>
            <a:off x="13353094" y="3057101"/>
            <a:ext cx="3906206" cy="1029818"/>
            <a:chOff x="0" y="0"/>
            <a:chExt cx="5208274" cy="1373091"/>
          </a:xfrm>
        </p:grpSpPr>
        <p:sp>
          <p:nvSpPr>
            <p:cNvPr id="195" name="Google Shape;195;p5"/>
            <p:cNvSpPr/>
            <p:nvPr/>
          </p:nvSpPr>
          <p:spPr>
            <a:xfrm>
              <a:off x="0" y="0"/>
              <a:ext cx="5208274" cy="1373091"/>
            </a:xfrm>
            <a:custGeom>
              <a:rect b="b" l="l" r="r" t="t"/>
              <a:pathLst>
                <a:path extrusionOk="0" h="1373091" w="5208274">
                  <a:moveTo>
                    <a:pt x="0" y="0"/>
                  </a:moveTo>
                  <a:lnTo>
                    <a:pt x="5208274" y="0"/>
                  </a:lnTo>
                  <a:lnTo>
                    <a:pt x="5208274" y="1373091"/>
                  </a:lnTo>
                  <a:lnTo>
                    <a:pt x="0" y="1373091"/>
                  </a:lnTo>
                  <a:lnTo>
                    <a:pt x="0" y="0"/>
                  </a:lnTo>
                  <a:close/>
                </a:path>
              </a:pathLst>
            </a:custGeom>
            <a:blipFill rotWithShape="1">
              <a:blip r:embed="rId7">
                <a:alphaModFix/>
              </a:blip>
              <a:stretch>
                <a:fillRect b="0" l="0" r="0" t="0"/>
              </a:stretch>
            </a:blipFill>
            <a:ln>
              <a:noFill/>
            </a:ln>
          </p:spPr>
        </p:sp>
        <p:sp>
          <p:nvSpPr>
            <p:cNvPr id="196" name="Google Shape;196;p5"/>
            <p:cNvSpPr/>
            <p:nvPr/>
          </p:nvSpPr>
          <p:spPr>
            <a:xfrm>
              <a:off x="453984" y="226678"/>
              <a:ext cx="919734" cy="919734"/>
            </a:xfrm>
            <a:custGeom>
              <a:rect b="b" l="l" r="r" t="t"/>
              <a:pathLst>
                <a:path extrusionOk="0" h="919734" w="919734">
                  <a:moveTo>
                    <a:pt x="0" y="0"/>
                  </a:moveTo>
                  <a:lnTo>
                    <a:pt x="919734" y="0"/>
                  </a:lnTo>
                  <a:lnTo>
                    <a:pt x="919734" y="919734"/>
                  </a:lnTo>
                  <a:lnTo>
                    <a:pt x="0" y="919734"/>
                  </a:lnTo>
                  <a:lnTo>
                    <a:pt x="0" y="0"/>
                  </a:lnTo>
                  <a:close/>
                </a:path>
              </a:pathLst>
            </a:custGeom>
            <a:blipFill rotWithShape="1">
              <a:blip r:embed="rId8">
                <a:alphaModFix/>
              </a:blip>
              <a:stretch>
                <a:fillRect b="0" l="0" r="0" t="0"/>
              </a:stretch>
            </a:blipFill>
            <a:ln>
              <a:noFill/>
            </a:ln>
          </p:spPr>
        </p:sp>
        <p:sp>
          <p:nvSpPr>
            <p:cNvPr id="197" name="Google Shape;197;p5"/>
            <p:cNvSpPr txBox="1"/>
            <p:nvPr/>
          </p:nvSpPr>
          <p:spPr>
            <a:xfrm>
              <a:off x="1170847" y="327362"/>
              <a:ext cx="3340528" cy="718366"/>
            </a:xfrm>
            <a:prstGeom prst="rect">
              <a:avLst/>
            </a:prstGeom>
            <a:noFill/>
            <a:ln>
              <a:noFill/>
            </a:ln>
          </p:spPr>
          <p:txBody>
            <a:bodyPr anchorCtr="0" anchor="t" bIns="0" lIns="0" spcFirstLastPara="1" rIns="0" wrap="square" tIns="0">
              <a:spAutoFit/>
            </a:bodyPr>
            <a:lstStyle/>
            <a:p>
              <a:pPr indent="0" lvl="0" marL="0" marR="0" rtl="0" algn="ctr">
                <a:lnSpc>
                  <a:spcPct val="119988"/>
                </a:lnSpc>
                <a:spcBef>
                  <a:spcPts val="0"/>
                </a:spcBef>
                <a:spcAft>
                  <a:spcPts val="0"/>
                </a:spcAft>
                <a:buNone/>
              </a:pPr>
              <a:r>
                <a:rPr b="1" i="0" lang="en-US" sz="3547" u="none" cap="none" strike="noStrike">
                  <a:solidFill>
                    <a:srgbClr val="000000"/>
                  </a:solidFill>
                  <a:latin typeface="Cabin"/>
                  <a:ea typeface="Cabin"/>
                  <a:cs typeface="Cabin"/>
                  <a:sym typeface="Cabin"/>
                </a:rPr>
                <a:t>Model NLI</a:t>
              </a:r>
              <a:endParaRPr/>
            </a:p>
          </p:txBody>
        </p:sp>
      </p:grpSp>
      <p:sp>
        <p:nvSpPr>
          <p:cNvPr id="198" name="Google Shape;198;p5"/>
          <p:cNvSpPr txBox="1"/>
          <p:nvPr/>
        </p:nvSpPr>
        <p:spPr>
          <a:xfrm>
            <a:off x="17919206" y="9749637"/>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Play"/>
                <a:ea typeface="Play"/>
                <a:cs typeface="Play"/>
                <a:sym typeface="Play"/>
              </a:rPr>
              <a:t>5</a:t>
            </a:r>
            <a:endParaRPr/>
          </a:p>
        </p:txBody>
      </p:sp>
      <p:sp>
        <p:nvSpPr>
          <p:cNvPr id="199" name="Google Shape;199;p5"/>
          <p:cNvSpPr txBox="1"/>
          <p:nvPr/>
        </p:nvSpPr>
        <p:spPr>
          <a:xfrm>
            <a:off x="304308" y="2842250"/>
            <a:ext cx="10606227" cy="1553537"/>
          </a:xfrm>
          <a:prstGeom prst="rect">
            <a:avLst/>
          </a:prstGeom>
          <a:noFill/>
          <a:ln>
            <a:noFill/>
          </a:ln>
        </p:spPr>
        <p:txBody>
          <a:bodyPr anchorCtr="0" anchor="t" bIns="0" lIns="0" spcFirstLastPara="1" rIns="0" wrap="square" tIns="0">
            <a:spAutoFit/>
          </a:bodyPr>
          <a:lstStyle/>
          <a:p>
            <a:pPr indent="0" lvl="0" marL="0" marR="0" rtl="0" algn="l">
              <a:lnSpc>
                <a:spcPct val="139972"/>
              </a:lnSpc>
              <a:spcBef>
                <a:spcPts val="0"/>
              </a:spcBef>
              <a:spcAft>
                <a:spcPts val="0"/>
              </a:spcAft>
              <a:buNone/>
            </a:pPr>
            <a:r>
              <a:rPr b="0" i="0" lang="en-US" sz="2962" u="none" cap="none" strike="noStrike">
                <a:solidFill>
                  <a:srgbClr val="000000"/>
                </a:solidFill>
                <a:latin typeface="Cabin"/>
                <a:ea typeface="Cabin"/>
                <a:cs typeface="Cabin"/>
                <a:sym typeface="Cabin"/>
              </a:rPr>
              <a:t>Cơ quan kho bạc nhà nước phải thực hiện việc thu tiền sử dụng khu vực biển ngay khi người nộp đã hoàn thành đầy đủ các thủ tục và không được hoãn ngày thu.</a:t>
            </a:r>
            <a:endParaRPr/>
          </a:p>
        </p:txBody>
      </p:sp>
      <p:sp>
        <p:nvSpPr>
          <p:cNvPr id="200" name="Google Shape;200;p5"/>
          <p:cNvSpPr txBox="1"/>
          <p:nvPr/>
        </p:nvSpPr>
        <p:spPr>
          <a:xfrm>
            <a:off x="304308" y="5775387"/>
            <a:ext cx="10756969" cy="3648813"/>
          </a:xfrm>
          <a:prstGeom prst="rect">
            <a:avLst/>
          </a:prstGeom>
          <a:noFill/>
          <a:ln>
            <a:noFill/>
          </a:ln>
        </p:spPr>
        <p:txBody>
          <a:bodyPr anchorCtr="0" anchor="t" bIns="0" lIns="0" spcFirstLastPara="1" rIns="0" wrap="square" tIns="0">
            <a:spAutoFit/>
          </a:bodyPr>
          <a:lstStyle/>
          <a:p>
            <a:pPr indent="0" lvl="0" marL="0" marR="0" rtl="0" algn="l">
              <a:lnSpc>
                <a:spcPct val="140033"/>
              </a:lnSpc>
              <a:spcBef>
                <a:spcPts val="0"/>
              </a:spcBef>
              <a:spcAft>
                <a:spcPts val="0"/>
              </a:spcAft>
              <a:buNone/>
            </a:pPr>
            <a:r>
              <a:rPr b="0" i="0" lang="en-US" sz="2970" u="none" cap="none" strike="noStrike">
                <a:solidFill>
                  <a:srgbClr val="000000"/>
                </a:solidFill>
                <a:latin typeface="Cabin"/>
                <a:ea typeface="Cabin"/>
                <a:cs typeface="Cabin"/>
                <a:sym typeface="Cabin"/>
              </a:rPr>
              <a:t>4. Cơ quan kho bạc nhà nước có trách nhiệm a Thu đủ số tiền sử dụng khu vực biển vào Kho bạc Nhà nước theo thông báo nộp tiền sử dụng khu vực biển của cơ quan thuế. b Không được chuyển việc thu tiền sang ngày hôm sau khi đã nhận đủ thủ tục nộp tiền của người có trách nhiệm thực hiện nghĩa vụ tài chính. c Không được từ chối thu khi tổ chức, cá nhân nộp tiền sử dụng khu vực biển trong giờ làm việc và đầy đủ hồ sơ, thủ tục theo quy định....</a:t>
            </a:r>
            <a:endParaRPr/>
          </a:p>
        </p:txBody>
      </p:sp>
      <p:sp>
        <p:nvSpPr>
          <p:cNvPr id="201" name="Google Shape;201;p5"/>
          <p:cNvSpPr/>
          <p:nvPr/>
        </p:nvSpPr>
        <p:spPr>
          <a:xfrm flipH="1" rot="8650670">
            <a:off x="11379546" y="4539150"/>
            <a:ext cx="1689384" cy="445575"/>
          </a:xfrm>
          <a:custGeom>
            <a:rect b="b" l="l" r="r" t="t"/>
            <a:pathLst>
              <a:path extrusionOk="0" h="445575" w="1689384">
                <a:moveTo>
                  <a:pt x="0" y="445575"/>
                </a:moveTo>
                <a:lnTo>
                  <a:pt x="1689384" y="445575"/>
                </a:lnTo>
                <a:lnTo>
                  <a:pt x="1689384" y="0"/>
                </a:lnTo>
                <a:lnTo>
                  <a:pt x="0" y="0"/>
                </a:lnTo>
                <a:lnTo>
                  <a:pt x="0" y="445575"/>
                </a:lnTo>
                <a:close/>
              </a:path>
            </a:pathLst>
          </a:custGeom>
          <a:blipFill rotWithShape="1">
            <a:blip r:embed="rId9">
              <a:alphaModFix/>
            </a:blip>
            <a:stretch>
              <a:fillRect b="0" l="0" r="0" t="0"/>
            </a:stretch>
          </a:blipFill>
          <a:ln>
            <a:noFill/>
          </a:ln>
        </p:spPr>
      </p:sp>
      <p:cxnSp>
        <p:nvCxnSpPr>
          <p:cNvPr id="202" name="Google Shape;202;p5"/>
          <p:cNvCxnSpPr/>
          <p:nvPr/>
        </p:nvCxnSpPr>
        <p:spPr>
          <a:xfrm>
            <a:off x="14130" y="10098887"/>
            <a:ext cx="11409070" cy="0"/>
          </a:xfrm>
          <a:prstGeom prst="straightConnector1">
            <a:avLst/>
          </a:prstGeom>
          <a:noFill/>
          <a:ln cap="flat" cmpd="sng" w="38100">
            <a:solidFill>
              <a:srgbClr val="000000"/>
            </a:solidFill>
            <a:prstDash val="solid"/>
            <a:round/>
            <a:headEnd len="sm" w="sm" type="none"/>
            <a:tailEnd len="sm" w="sm" type="none"/>
          </a:ln>
        </p:spPr>
      </p:cxnSp>
      <p:cxnSp>
        <p:nvCxnSpPr>
          <p:cNvPr id="203" name="Google Shape;203;p5"/>
          <p:cNvCxnSpPr/>
          <p:nvPr/>
        </p:nvCxnSpPr>
        <p:spPr>
          <a:xfrm>
            <a:off x="0" y="1675949"/>
            <a:ext cx="11408939" cy="0"/>
          </a:xfrm>
          <a:prstGeom prst="straightConnector1">
            <a:avLst/>
          </a:prstGeom>
          <a:noFill/>
          <a:ln cap="flat" cmpd="sng" w="28575">
            <a:solidFill>
              <a:srgbClr val="000000"/>
            </a:solidFill>
            <a:prstDash val="solid"/>
            <a:round/>
            <a:headEnd len="sm" w="sm" type="none"/>
            <a:tailEnd len="sm" w="sm" type="none"/>
          </a:ln>
        </p:spPr>
      </p:cxnSp>
      <p:cxnSp>
        <p:nvCxnSpPr>
          <p:cNvPr id="204" name="Google Shape;204;p5"/>
          <p:cNvCxnSpPr/>
          <p:nvPr/>
        </p:nvCxnSpPr>
        <p:spPr>
          <a:xfrm rot="10800000">
            <a:off x="11408939" y="1675949"/>
            <a:ext cx="0" cy="8422938"/>
          </a:xfrm>
          <a:prstGeom prst="straightConnector1">
            <a:avLst/>
          </a:prstGeom>
          <a:noFill/>
          <a:ln cap="flat" cmpd="sng" w="28575">
            <a:solidFill>
              <a:srgbClr val="000000"/>
            </a:solidFill>
            <a:prstDash val="solid"/>
            <a:round/>
            <a:headEnd len="sm" w="sm" type="none"/>
            <a:tailEnd len="sm" w="sm" type="none"/>
          </a:ln>
        </p:spPr>
      </p:cxnSp>
      <p:cxnSp>
        <p:nvCxnSpPr>
          <p:cNvPr id="205" name="Google Shape;205;p5"/>
          <p:cNvCxnSpPr/>
          <p:nvPr/>
        </p:nvCxnSpPr>
        <p:spPr>
          <a:xfrm>
            <a:off x="15220252" y="4476927"/>
            <a:ext cx="0" cy="1333147"/>
          </a:xfrm>
          <a:prstGeom prst="straightConnector1">
            <a:avLst/>
          </a:prstGeom>
          <a:noFill/>
          <a:ln cap="flat" cmpd="sng" w="57150">
            <a:solidFill>
              <a:srgbClr val="000000"/>
            </a:solidFill>
            <a:prstDash val="solid"/>
            <a:round/>
            <a:headEnd len="sm" w="sm" type="none"/>
            <a:tailEnd len="med" w="med" type="triangle"/>
          </a:ln>
        </p:spPr>
      </p:cxnSp>
      <p:grpSp>
        <p:nvGrpSpPr>
          <p:cNvPr id="206" name="Google Shape;206;p5"/>
          <p:cNvGrpSpPr/>
          <p:nvPr/>
        </p:nvGrpSpPr>
        <p:grpSpPr>
          <a:xfrm>
            <a:off x="13609453" y="6315939"/>
            <a:ext cx="3278748" cy="2266435"/>
            <a:chOff x="0" y="0"/>
            <a:chExt cx="4371664" cy="3021913"/>
          </a:xfrm>
        </p:grpSpPr>
        <p:sp>
          <p:nvSpPr>
            <p:cNvPr id="207" name="Google Shape;207;p5"/>
            <p:cNvSpPr txBox="1"/>
            <p:nvPr/>
          </p:nvSpPr>
          <p:spPr>
            <a:xfrm>
              <a:off x="418243" y="0"/>
              <a:ext cx="3484378" cy="7493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0" i="0" lang="en-US" sz="3699" u="none" cap="none" strike="noStrike">
                  <a:solidFill>
                    <a:srgbClr val="000000"/>
                  </a:solidFill>
                  <a:latin typeface="Cabin"/>
                  <a:ea typeface="Cabin"/>
                  <a:cs typeface="Cabin"/>
                  <a:sym typeface="Cabin"/>
                </a:rPr>
                <a:t>Output</a:t>
              </a:r>
              <a:endParaRPr/>
            </a:p>
          </p:txBody>
        </p:sp>
        <p:sp>
          <p:nvSpPr>
            <p:cNvPr id="208" name="Google Shape;208;p5"/>
            <p:cNvSpPr/>
            <p:nvPr/>
          </p:nvSpPr>
          <p:spPr>
            <a:xfrm>
              <a:off x="0" y="0"/>
              <a:ext cx="4371664" cy="3021913"/>
            </a:xfrm>
            <a:custGeom>
              <a:rect b="b" l="l" r="r" t="t"/>
              <a:pathLst>
                <a:path extrusionOk="0" h="3021913" w="4371664">
                  <a:moveTo>
                    <a:pt x="0" y="0"/>
                  </a:moveTo>
                  <a:lnTo>
                    <a:pt x="4371664" y="0"/>
                  </a:lnTo>
                  <a:lnTo>
                    <a:pt x="4371664" y="3021913"/>
                  </a:lnTo>
                  <a:lnTo>
                    <a:pt x="0" y="3021913"/>
                  </a:lnTo>
                  <a:lnTo>
                    <a:pt x="0" y="0"/>
                  </a:lnTo>
                  <a:close/>
                </a:path>
              </a:pathLst>
            </a:custGeom>
            <a:blipFill rotWithShape="1">
              <a:blip r:embed="rId10">
                <a:alphaModFix/>
              </a:blip>
              <a:stretch>
                <a:fillRect b="0" l="0" r="0" t="0"/>
              </a:stretch>
            </a:blipFill>
            <a:ln>
              <a:noFill/>
            </a:ln>
          </p:spPr>
        </p:sp>
        <p:sp>
          <p:nvSpPr>
            <p:cNvPr id="209" name="Google Shape;209;p5"/>
            <p:cNvSpPr/>
            <p:nvPr/>
          </p:nvSpPr>
          <p:spPr>
            <a:xfrm>
              <a:off x="687327" y="0"/>
              <a:ext cx="2997011" cy="711790"/>
            </a:xfrm>
            <a:custGeom>
              <a:rect b="b" l="l" r="r" t="t"/>
              <a:pathLst>
                <a:path extrusionOk="0" h="711790" w="2997011">
                  <a:moveTo>
                    <a:pt x="0" y="0"/>
                  </a:moveTo>
                  <a:lnTo>
                    <a:pt x="2997010" y="0"/>
                  </a:lnTo>
                  <a:lnTo>
                    <a:pt x="2997010" y="711790"/>
                  </a:lnTo>
                  <a:lnTo>
                    <a:pt x="0" y="711790"/>
                  </a:lnTo>
                  <a:lnTo>
                    <a:pt x="0" y="0"/>
                  </a:lnTo>
                  <a:close/>
                </a:path>
              </a:pathLst>
            </a:custGeom>
            <a:blipFill rotWithShape="1">
              <a:blip r:embed="rId11">
                <a:alphaModFix/>
              </a:blip>
              <a:stretch>
                <a:fillRect b="0" l="0" r="0" t="0"/>
              </a:stretch>
            </a:blipFill>
            <a:ln>
              <a:noFill/>
            </a:ln>
          </p:spPr>
        </p:sp>
      </p:grpSp>
      <p:sp>
        <p:nvSpPr>
          <p:cNvPr id="210" name="Google Shape;210;p5"/>
          <p:cNvSpPr/>
          <p:nvPr/>
        </p:nvSpPr>
        <p:spPr>
          <a:xfrm>
            <a:off x="13609453" y="6315939"/>
            <a:ext cx="588658" cy="428195"/>
          </a:xfrm>
          <a:custGeom>
            <a:rect b="b" l="l" r="r" t="t"/>
            <a:pathLst>
              <a:path extrusionOk="0" h="428195" w="588658">
                <a:moveTo>
                  <a:pt x="0" y="0"/>
                </a:moveTo>
                <a:lnTo>
                  <a:pt x="588658" y="0"/>
                </a:lnTo>
                <a:lnTo>
                  <a:pt x="588658" y="428195"/>
                </a:lnTo>
                <a:lnTo>
                  <a:pt x="0" y="428195"/>
                </a:lnTo>
                <a:lnTo>
                  <a:pt x="0" y="0"/>
                </a:lnTo>
                <a:close/>
              </a:path>
            </a:pathLst>
          </a:custGeom>
          <a:blipFill rotWithShape="1">
            <a:blip r:embed="rId5">
              <a:alphaModFix/>
            </a:blip>
            <a:stretch>
              <a:fillRect b="0" l="0" r="0" t="0"/>
            </a:stretch>
          </a:blipFill>
          <a:ln>
            <a:noFill/>
          </a:ln>
        </p:spPr>
      </p:sp>
      <p:sp>
        <p:nvSpPr>
          <p:cNvPr id="211" name="Google Shape;211;p5"/>
          <p:cNvSpPr txBox="1"/>
          <p:nvPr/>
        </p:nvSpPr>
        <p:spPr>
          <a:xfrm>
            <a:off x="14531698" y="7449156"/>
            <a:ext cx="1377108" cy="561975"/>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0" i="0" lang="en-US" sz="3729" u="none" cap="none" strike="noStrike">
                <a:solidFill>
                  <a:srgbClr val="000000"/>
                </a:solidFill>
                <a:latin typeface="Cabin"/>
                <a:ea typeface="Cabin"/>
                <a:cs typeface="Cabin"/>
                <a:sym typeface="Cabin"/>
              </a:rPr>
              <a:t>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BF5"/>
        </a:solidFill>
      </p:bgPr>
    </p:bg>
    <p:spTree>
      <p:nvGrpSpPr>
        <p:cNvPr id="215" name="Shape 215"/>
        <p:cNvGrpSpPr/>
        <p:nvPr/>
      </p:nvGrpSpPr>
      <p:grpSpPr>
        <a:xfrm>
          <a:off x="0" y="0"/>
          <a:ext cx="0" cy="0"/>
          <a:chOff x="0" y="0"/>
          <a:chExt cx="0" cy="0"/>
        </a:xfrm>
      </p:grpSpPr>
      <p:cxnSp>
        <p:nvCxnSpPr>
          <p:cNvPr id="216" name="Google Shape;216;p6"/>
          <p:cNvCxnSpPr/>
          <p:nvPr/>
        </p:nvCxnSpPr>
        <p:spPr>
          <a:xfrm>
            <a:off x="1470530" y="1457887"/>
            <a:ext cx="15115652" cy="0"/>
          </a:xfrm>
          <a:prstGeom prst="straightConnector1">
            <a:avLst/>
          </a:prstGeom>
          <a:noFill/>
          <a:ln cap="flat" cmpd="sng" w="9525">
            <a:solidFill>
              <a:srgbClr val="000000"/>
            </a:solidFill>
            <a:prstDash val="solid"/>
            <a:round/>
            <a:headEnd len="sm" w="sm" type="none"/>
            <a:tailEnd len="sm" w="sm" type="none"/>
          </a:ln>
        </p:spPr>
      </p:cxnSp>
      <p:sp>
        <p:nvSpPr>
          <p:cNvPr id="217" name="Google Shape;217;p6"/>
          <p:cNvSpPr/>
          <p:nvPr/>
        </p:nvSpPr>
        <p:spPr>
          <a:xfrm>
            <a:off x="0" y="0"/>
            <a:ext cx="4780491" cy="1453124"/>
          </a:xfrm>
          <a:custGeom>
            <a:rect b="b" l="l" r="r" t="t"/>
            <a:pathLst>
              <a:path extrusionOk="0" h="1453124" w="4780491">
                <a:moveTo>
                  <a:pt x="0" y="0"/>
                </a:moveTo>
                <a:lnTo>
                  <a:pt x="4780491" y="0"/>
                </a:lnTo>
                <a:lnTo>
                  <a:pt x="4780491" y="1453124"/>
                </a:lnTo>
                <a:lnTo>
                  <a:pt x="0" y="1453124"/>
                </a:lnTo>
                <a:lnTo>
                  <a:pt x="0" y="0"/>
                </a:lnTo>
                <a:close/>
              </a:path>
            </a:pathLst>
          </a:custGeom>
          <a:blipFill rotWithShape="1">
            <a:blip r:embed="rId3">
              <a:alphaModFix/>
            </a:blip>
            <a:stretch>
              <a:fillRect b="-118136" l="0" r="0" t="-110832"/>
            </a:stretch>
          </a:blipFill>
          <a:ln>
            <a:noFill/>
          </a:ln>
        </p:spPr>
      </p:sp>
      <p:grpSp>
        <p:nvGrpSpPr>
          <p:cNvPr id="218" name="Google Shape;218;p6"/>
          <p:cNvGrpSpPr/>
          <p:nvPr/>
        </p:nvGrpSpPr>
        <p:grpSpPr>
          <a:xfrm>
            <a:off x="304308" y="4781085"/>
            <a:ext cx="2895547" cy="763371"/>
            <a:chOff x="0" y="0"/>
            <a:chExt cx="3860729" cy="1017829"/>
          </a:xfrm>
        </p:grpSpPr>
        <p:sp>
          <p:nvSpPr>
            <p:cNvPr id="219" name="Google Shape;219;p6"/>
            <p:cNvSpPr/>
            <p:nvPr/>
          </p:nvSpPr>
          <p:spPr>
            <a:xfrm>
              <a:off x="0" y="0"/>
              <a:ext cx="3860729" cy="1017829"/>
            </a:xfrm>
            <a:custGeom>
              <a:rect b="b" l="l" r="r" t="t"/>
              <a:pathLst>
                <a:path extrusionOk="0" h="1017829" w="3860729">
                  <a:moveTo>
                    <a:pt x="0" y="0"/>
                  </a:moveTo>
                  <a:lnTo>
                    <a:pt x="3860729" y="0"/>
                  </a:lnTo>
                  <a:lnTo>
                    <a:pt x="3860729" y="1017829"/>
                  </a:lnTo>
                  <a:lnTo>
                    <a:pt x="0" y="1017829"/>
                  </a:lnTo>
                  <a:lnTo>
                    <a:pt x="0" y="0"/>
                  </a:lnTo>
                  <a:close/>
                </a:path>
              </a:pathLst>
            </a:custGeom>
            <a:blipFill rotWithShape="1">
              <a:blip r:embed="rId4">
                <a:alphaModFix/>
              </a:blip>
              <a:stretch>
                <a:fillRect b="0" l="0" r="0" t="0"/>
              </a:stretch>
            </a:blipFill>
            <a:ln>
              <a:noFill/>
            </a:ln>
          </p:spPr>
        </p:sp>
        <p:sp>
          <p:nvSpPr>
            <p:cNvPr id="220" name="Google Shape;220;p6"/>
            <p:cNvSpPr/>
            <p:nvPr/>
          </p:nvSpPr>
          <p:spPr>
            <a:xfrm>
              <a:off x="212674" y="223451"/>
              <a:ext cx="784877" cy="570927"/>
            </a:xfrm>
            <a:custGeom>
              <a:rect b="b" l="l" r="r" t="t"/>
              <a:pathLst>
                <a:path extrusionOk="0" h="570927" w="784877">
                  <a:moveTo>
                    <a:pt x="0" y="0"/>
                  </a:moveTo>
                  <a:lnTo>
                    <a:pt x="784877" y="0"/>
                  </a:lnTo>
                  <a:lnTo>
                    <a:pt x="784877" y="570927"/>
                  </a:lnTo>
                  <a:lnTo>
                    <a:pt x="0" y="570927"/>
                  </a:lnTo>
                  <a:lnTo>
                    <a:pt x="0" y="0"/>
                  </a:lnTo>
                  <a:close/>
                </a:path>
              </a:pathLst>
            </a:custGeom>
            <a:blipFill rotWithShape="1">
              <a:blip r:embed="rId5">
                <a:alphaModFix/>
              </a:blip>
              <a:stretch>
                <a:fillRect b="0" l="0" r="0" t="0"/>
              </a:stretch>
            </a:blipFill>
            <a:ln>
              <a:noFill/>
            </a:ln>
          </p:spPr>
        </p:sp>
        <p:sp>
          <p:nvSpPr>
            <p:cNvPr id="221" name="Google Shape;221;p6"/>
            <p:cNvSpPr txBox="1"/>
            <p:nvPr/>
          </p:nvSpPr>
          <p:spPr>
            <a:xfrm>
              <a:off x="1384502" y="242663"/>
              <a:ext cx="1836144" cy="532502"/>
            </a:xfrm>
            <a:prstGeom prst="rect">
              <a:avLst/>
            </a:prstGeom>
            <a:noFill/>
            <a:ln>
              <a:noFill/>
            </a:ln>
          </p:spPr>
          <p:txBody>
            <a:bodyPr anchorCtr="0" anchor="t" bIns="0" lIns="0" spcFirstLastPara="1" rIns="0" wrap="square" tIns="0">
              <a:spAutoFit/>
            </a:bodyPr>
            <a:lstStyle/>
            <a:p>
              <a:pPr indent="0" lvl="0" marL="0" marR="0" rtl="0" algn="ctr">
                <a:lnSpc>
                  <a:spcPct val="120007"/>
                </a:lnSpc>
                <a:spcBef>
                  <a:spcPts val="0"/>
                </a:spcBef>
                <a:spcAft>
                  <a:spcPts val="0"/>
                </a:spcAft>
                <a:buNone/>
              </a:pPr>
              <a:r>
                <a:rPr b="1" i="0" lang="en-US" sz="2629" u="none" cap="none" strike="noStrike">
                  <a:solidFill>
                    <a:srgbClr val="000000"/>
                  </a:solidFill>
                  <a:latin typeface="Cabin"/>
                  <a:ea typeface="Cabin"/>
                  <a:cs typeface="Cabin"/>
                  <a:sym typeface="Cabin"/>
                </a:rPr>
                <a:t>Premise</a:t>
              </a:r>
              <a:endParaRPr/>
            </a:p>
          </p:txBody>
        </p:sp>
      </p:grpSp>
      <p:grpSp>
        <p:nvGrpSpPr>
          <p:cNvPr id="222" name="Google Shape;222;p6"/>
          <p:cNvGrpSpPr/>
          <p:nvPr/>
        </p:nvGrpSpPr>
        <p:grpSpPr>
          <a:xfrm>
            <a:off x="304308" y="2001007"/>
            <a:ext cx="2895547" cy="763371"/>
            <a:chOff x="0" y="0"/>
            <a:chExt cx="3860729" cy="1017829"/>
          </a:xfrm>
        </p:grpSpPr>
        <p:sp>
          <p:nvSpPr>
            <p:cNvPr id="223" name="Google Shape;223;p6"/>
            <p:cNvSpPr/>
            <p:nvPr/>
          </p:nvSpPr>
          <p:spPr>
            <a:xfrm>
              <a:off x="0" y="0"/>
              <a:ext cx="3860729" cy="1017829"/>
            </a:xfrm>
            <a:custGeom>
              <a:rect b="b" l="l" r="r" t="t"/>
              <a:pathLst>
                <a:path extrusionOk="0" h="1017829" w="3860729">
                  <a:moveTo>
                    <a:pt x="0" y="0"/>
                  </a:moveTo>
                  <a:lnTo>
                    <a:pt x="3860729" y="0"/>
                  </a:lnTo>
                  <a:lnTo>
                    <a:pt x="3860729" y="1017829"/>
                  </a:lnTo>
                  <a:lnTo>
                    <a:pt x="0" y="1017829"/>
                  </a:lnTo>
                  <a:lnTo>
                    <a:pt x="0" y="0"/>
                  </a:lnTo>
                  <a:close/>
                </a:path>
              </a:pathLst>
            </a:custGeom>
            <a:blipFill rotWithShape="1">
              <a:blip r:embed="rId6">
                <a:alphaModFix/>
              </a:blip>
              <a:stretch>
                <a:fillRect b="0" l="0" r="0" t="0"/>
              </a:stretch>
            </a:blipFill>
            <a:ln>
              <a:noFill/>
            </a:ln>
          </p:spPr>
        </p:sp>
        <p:sp>
          <p:nvSpPr>
            <p:cNvPr id="224" name="Google Shape;224;p6"/>
            <p:cNvSpPr/>
            <p:nvPr/>
          </p:nvSpPr>
          <p:spPr>
            <a:xfrm>
              <a:off x="212674" y="223451"/>
              <a:ext cx="784877" cy="570927"/>
            </a:xfrm>
            <a:custGeom>
              <a:rect b="b" l="l" r="r" t="t"/>
              <a:pathLst>
                <a:path extrusionOk="0" h="570927" w="784877">
                  <a:moveTo>
                    <a:pt x="0" y="0"/>
                  </a:moveTo>
                  <a:lnTo>
                    <a:pt x="784877" y="0"/>
                  </a:lnTo>
                  <a:lnTo>
                    <a:pt x="784877" y="570927"/>
                  </a:lnTo>
                  <a:lnTo>
                    <a:pt x="0" y="570927"/>
                  </a:lnTo>
                  <a:lnTo>
                    <a:pt x="0" y="0"/>
                  </a:lnTo>
                  <a:close/>
                </a:path>
              </a:pathLst>
            </a:custGeom>
            <a:blipFill rotWithShape="1">
              <a:blip r:embed="rId5">
                <a:alphaModFix/>
              </a:blip>
              <a:stretch>
                <a:fillRect b="0" l="0" r="0" t="0"/>
              </a:stretch>
            </a:blipFill>
            <a:ln>
              <a:noFill/>
            </a:ln>
          </p:spPr>
        </p:sp>
        <p:sp>
          <p:nvSpPr>
            <p:cNvPr id="225" name="Google Shape;225;p6"/>
            <p:cNvSpPr txBox="1"/>
            <p:nvPr/>
          </p:nvSpPr>
          <p:spPr>
            <a:xfrm>
              <a:off x="997551" y="242663"/>
              <a:ext cx="2476228" cy="532502"/>
            </a:xfrm>
            <a:prstGeom prst="rect">
              <a:avLst/>
            </a:prstGeom>
            <a:noFill/>
            <a:ln>
              <a:noFill/>
            </a:ln>
          </p:spPr>
          <p:txBody>
            <a:bodyPr anchorCtr="0" anchor="t" bIns="0" lIns="0" spcFirstLastPara="1" rIns="0" wrap="square" tIns="0">
              <a:spAutoFit/>
            </a:bodyPr>
            <a:lstStyle/>
            <a:p>
              <a:pPr indent="0" lvl="0" marL="0" marR="0" rtl="0" algn="ctr">
                <a:lnSpc>
                  <a:spcPct val="120007"/>
                </a:lnSpc>
                <a:spcBef>
                  <a:spcPts val="0"/>
                </a:spcBef>
                <a:spcAft>
                  <a:spcPts val="0"/>
                </a:spcAft>
                <a:buNone/>
              </a:pPr>
              <a:r>
                <a:rPr b="1" i="0" lang="en-US" sz="2629" u="none" cap="none" strike="noStrike">
                  <a:solidFill>
                    <a:srgbClr val="000000"/>
                  </a:solidFill>
                  <a:latin typeface="Cabin"/>
                  <a:ea typeface="Cabin"/>
                  <a:cs typeface="Cabin"/>
                  <a:sym typeface="Cabin"/>
                </a:rPr>
                <a:t>Hypothesis</a:t>
              </a:r>
              <a:endParaRPr/>
            </a:p>
          </p:txBody>
        </p:sp>
      </p:grpSp>
      <p:sp>
        <p:nvSpPr>
          <p:cNvPr id="226" name="Google Shape;226;p6"/>
          <p:cNvSpPr txBox="1"/>
          <p:nvPr/>
        </p:nvSpPr>
        <p:spPr>
          <a:xfrm>
            <a:off x="6666824" y="71999"/>
            <a:ext cx="4742115" cy="13811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9000" u="none" cap="none" strike="noStrike">
                <a:solidFill>
                  <a:srgbClr val="000000"/>
                </a:solidFill>
                <a:latin typeface="Cabin Medium"/>
                <a:ea typeface="Cabin Medium"/>
                <a:cs typeface="Cabin Medium"/>
                <a:sym typeface="Cabin Medium"/>
              </a:rPr>
              <a:t>Giới thiệu</a:t>
            </a:r>
            <a:endParaRPr/>
          </a:p>
        </p:txBody>
      </p:sp>
      <p:grpSp>
        <p:nvGrpSpPr>
          <p:cNvPr id="227" name="Google Shape;227;p6"/>
          <p:cNvGrpSpPr/>
          <p:nvPr/>
        </p:nvGrpSpPr>
        <p:grpSpPr>
          <a:xfrm>
            <a:off x="13353094" y="3057101"/>
            <a:ext cx="3906206" cy="1029818"/>
            <a:chOff x="0" y="0"/>
            <a:chExt cx="5208274" cy="1373091"/>
          </a:xfrm>
        </p:grpSpPr>
        <p:sp>
          <p:nvSpPr>
            <p:cNvPr id="228" name="Google Shape;228;p6"/>
            <p:cNvSpPr/>
            <p:nvPr/>
          </p:nvSpPr>
          <p:spPr>
            <a:xfrm>
              <a:off x="0" y="0"/>
              <a:ext cx="5208274" cy="1373091"/>
            </a:xfrm>
            <a:custGeom>
              <a:rect b="b" l="l" r="r" t="t"/>
              <a:pathLst>
                <a:path extrusionOk="0" h="1373091" w="5208274">
                  <a:moveTo>
                    <a:pt x="0" y="0"/>
                  </a:moveTo>
                  <a:lnTo>
                    <a:pt x="5208274" y="0"/>
                  </a:lnTo>
                  <a:lnTo>
                    <a:pt x="5208274" y="1373091"/>
                  </a:lnTo>
                  <a:lnTo>
                    <a:pt x="0" y="1373091"/>
                  </a:lnTo>
                  <a:lnTo>
                    <a:pt x="0" y="0"/>
                  </a:lnTo>
                  <a:close/>
                </a:path>
              </a:pathLst>
            </a:custGeom>
            <a:blipFill rotWithShape="1">
              <a:blip r:embed="rId7">
                <a:alphaModFix/>
              </a:blip>
              <a:stretch>
                <a:fillRect b="0" l="0" r="0" t="0"/>
              </a:stretch>
            </a:blipFill>
            <a:ln>
              <a:noFill/>
            </a:ln>
          </p:spPr>
        </p:sp>
        <p:sp>
          <p:nvSpPr>
            <p:cNvPr id="229" name="Google Shape;229;p6"/>
            <p:cNvSpPr/>
            <p:nvPr/>
          </p:nvSpPr>
          <p:spPr>
            <a:xfrm>
              <a:off x="453984" y="226678"/>
              <a:ext cx="919734" cy="919734"/>
            </a:xfrm>
            <a:custGeom>
              <a:rect b="b" l="l" r="r" t="t"/>
              <a:pathLst>
                <a:path extrusionOk="0" h="919734" w="919734">
                  <a:moveTo>
                    <a:pt x="0" y="0"/>
                  </a:moveTo>
                  <a:lnTo>
                    <a:pt x="919734" y="0"/>
                  </a:lnTo>
                  <a:lnTo>
                    <a:pt x="919734" y="919734"/>
                  </a:lnTo>
                  <a:lnTo>
                    <a:pt x="0" y="919734"/>
                  </a:lnTo>
                  <a:lnTo>
                    <a:pt x="0" y="0"/>
                  </a:lnTo>
                  <a:close/>
                </a:path>
              </a:pathLst>
            </a:custGeom>
            <a:blipFill rotWithShape="1">
              <a:blip r:embed="rId8">
                <a:alphaModFix/>
              </a:blip>
              <a:stretch>
                <a:fillRect b="0" l="0" r="0" t="0"/>
              </a:stretch>
            </a:blipFill>
            <a:ln>
              <a:noFill/>
            </a:ln>
          </p:spPr>
        </p:sp>
        <p:sp>
          <p:nvSpPr>
            <p:cNvPr id="230" name="Google Shape;230;p6"/>
            <p:cNvSpPr txBox="1"/>
            <p:nvPr/>
          </p:nvSpPr>
          <p:spPr>
            <a:xfrm>
              <a:off x="1170847" y="327362"/>
              <a:ext cx="3340528" cy="718366"/>
            </a:xfrm>
            <a:prstGeom prst="rect">
              <a:avLst/>
            </a:prstGeom>
            <a:noFill/>
            <a:ln>
              <a:noFill/>
            </a:ln>
          </p:spPr>
          <p:txBody>
            <a:bodyPr anchorCtr="0" anchor="t" bIns="0" lIns="0" spcFirstLastPara="1" rIns="0" wrap="square" tIns="0">
              <a:spAutoFit/>
            </a:bodyPr>
            <a:lstStyle/>
            <a:p>
              <a:pPr indent="0" lvl="0" marL="0" marR="0" rtl="0" algn="ctr">
                <a:lnSpc>
                  <a:spcPct val="119988"/>
                </a:lnSpc>
                <a:spcBef>
                  <a:spcPts val="0"/>
                </a:spcBef>
                <a:spcAft>
                  <a:spcPts val="0"/>
                </a:spcAft>
                <a:buNone/>
              </a:pPr>
              <a:r>
                <a:rPr b="1" i="0" lang="en-US" sz="3547" u="none" cap="none" strike="noStrike">
                  <a:solidFill>
                    <a:srgbClr val="000000"/>
                  </a:solidFill>
                  <a:latin typeface="Cabin"/>
                  <a:ea typeface="Cabin"/>
                  <a:cs typeface="Cabin"/>
                  <a:sym typeface="Cabin"/>
                </a:rPr>
                <a:t>Model NLI</a:t>
              </a:r>
              <a:endParaRPr/>
            </a:p>
          </p:txBody>
        </p:sp>
      </p:grpSp>
      <p:sp>
        <p:nvSpPr>
          <p:cNvPr id="231" name="Google Shape;231;p6"/>
          <p:cNvSpPr txBox="1"/>
          <p:nvPr/>
        </p:nvSpPr>
        <p:spPr>
          <a:xfrm>
            <a:off x="17919206" y="9749637"/>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Play"/>
                <a:ea typeface="Play"/>
                <a:cs typeface="Play"/>
                <a:sym typeface="Play"/>
              </a:rPr>
              <a:t>6</a:t>
            </a:r>
            <a:endParaRPr/>
          </a:p>
        </p:txBody>
      </p:sp>
      <p:sp>
        <p:nvSpPr>
          <p:cNvPr id="232" name="Google Shape;232;p6"/>
          <p:cNvSpPr txBox="1"/>
          <p:nvPr/>
        </p:nvSpPr>
        <p:spPr>
          <a:xfrm>
            <a:off x="304308" y="2842250"/>
            <a:ext cx="10606227" cy="1553537"/>
          </a:xfrm>
          <a:prstGeom prst="rect">
            <a:avLst/>
          </a:prstGeom>
          <a:noFill/>
          <a:ln>
            <a:noFill/>
          </a:ln>
        </p:spPr>
        <p:txBody>
          <a:bodyPr anchorCtr="0" anchor="t" bIns="0" lIns="0" spcFirstLastPara="1" rIns="0" wrap="square" tIns="0">
            <a:spAutoFit/>
          </a:bodyPr>
          <a:lstStyle/>
          <a:p>
            <a:pPr indent="0" lvl="0" marL="0" marR="0" rtl="0" algn="l">
              <a:lnSpc>
                <a:spcPct val="139972"/>
              </a:lnSpc>
              <a:spcBef>
                <a:spcPts val="0"/>
              </a:spcBef>
              <a:spcAft>
                <a:spcPts val="0"/>
              </a:spcAft>
              <a:buNone/>
            </a:pPr>
            <a:r>
              <a:rPr b="0" i="0" lang="en-US" sz="2962" u="none" cap="none" strike="noStrike">
                <a:solidFill>
                  <a:srgbClr val="000000"/>
                </a:solidFill>
                <a:latin typeface="Cabin"/>
                <a:ea typeface="Cabin"/>
                <a:cs typeface="Cabin"/>
                <a:sym typeface="Cabin"/>
              </a:rPr>
              <a:t>Quyết định này có thể đến từ một sự thay đổi trong chính sách sử dụng tài nguyên biển do những vấn đề phát sinh từ việc quản lý trước đây.</a:t>
            </a:r>
            <a:endParaRPr/>
          </a:p>
        </p:txBody>
      </p:sp>
      <p:sp>
        <p:nvSpPr>
          <p:cNvPr id="233" name="Google Shape;233;p6"/>
          <p:cNvSpPr txBox="1"/>
          <p:nvPr/>
        </p:nvSpPr>
        <p:spPr>
          <a:xfrm>
            <a:off x="304308" y="5775387"/>
            <a:ext cx="10756969" cy="3648813"/>
          </a:xfrm>
          <a:prstGeom prst="rect">
            <a:avLst/>
          </a:prstGeom>
          <a:noFill/>
          <a:ln>
            <a:noFill/>
          </a:ln>
        </p:spPr>
        <p:txBody>
          <a:bodyPr anchorCtr="0" anchor="t" bIns="0" lIns="0" spcFirstLastPara="1" rIns="0" wrap="square" tIns="0">
            <a:spAutoFit/>
          </a:bodyPr>
          <a:lstStyle/>
          <a:p>
            <a:pPr indent="0" lvl="0" marL="0" marR="0" rtl="0" algn="l">
              <a:lnSpc>
                <a:spcPct val="140033"/>
              </a:lnSpc>
              <a:spcBef>
                <a:spcPts val="0"/>
              </a:spcBef>
              <a:spcAft>
                <a:spcPts val="0"/>
              </a:spcAft>
              <a:buNone/>
            </a:pPr>
            <a:r>
              <a:rPr b="0" i="0" lang="en-US" sz="2970" u="none" cap="none" strike="noStrike">
                <a:solidFill>
                  <a:srgbClr val="000000"/>
                </a:solidFill>
                <a:latin typeface="Cabin"/>
                <a:ea typeface="Cabin"/>
                <a:cs typeface="Cabin"/>
                <a:sym typeface="Cabin"/>
              </a:rPr>
              <a:t>4. Cơ quan kho bạc nhà nước có trách nhiệm a Thu đủ số tiền sử dụng khu vực biển vào Kho bạc Nhà nước theo thông báo nộp tiền sử dụng khu vực biển của cơ quan thuế. b Không được chuyển việc thu tiền sang ngày hôm sau khi đã nhận đủ thủ tục nộp tiền của người có trách nhiệm thực hiện nghĩa vụ tài chính. c Không được từ chối thu khi tổ chức, cá nhân nộp tiền sử dụng khu vực biển trong giờ làm việc và đầy đủ hồ sơ, thủ tục theo quy định....</a:t>
            </a:r>
            <a:endParaRPr/>
          </a:p>
        </p:txBody>
      </p:sp>
      <p:sp>
        <p:nvSpPr>
          <p:cNvPr id="234" name="Google Shape;234;p6"/>
          <p:cNvSpPr/>
          <p:nvPr/>
        </p:nvSpPr>
        <p:spPr>
          <a:xfrm flipH="1" rot="8650670">
            <a:off x="11379546" y="4539150"/>
            <a:ext cx="1689384" cy="445575"/>
          </a:xfrm>
          <a:custGeom>
            <a:rect b="b" l="l" r="r" t="t"/>
            <a:pathLst>
              <a:path extrusionOk="0" h="445575" w="1689384">
                <a:moveTo>
                  <a:pt x="0" y="445575"/>
                </a:moveTo>
                <a:lnTo>
                  <a:pt x="1689384" y="445575"/>
                </a:lnTo>
                <a:lnTo>
                  <a:pt x="1689384" y="0"/>
                </a:lnTo>
                <a:lnTo>
                  <a:pt x="0" y="0"/>
                </a:lnTo>
                <a:lnTo>
                  <a:pt x="0" y="445575"/>
                </a:lnTo>
                <a:close/>
              </a:path>
            </a:pathLst>
          </a:custGeom>
          <a:blipFill rotWithShape="1">
            <a:blip r:embed="rId9">
              <a:alphaModFix/>
            </a:blip>
            <a:stretch>
              <a:fillRect b="0" l="0" r="0" t="0"/>
            </a:stretch>
          </a:blipFill>
          <a:ln>
            <a:noFill/>
          </a:ln>
        </p:spPr>
      </p:sp>
      <p:cxnSp>
        <p:nvCxnSpPr>
          <p:cNvPr id="235" name="Google Shape;235;p6"/>
          <p:cNvCxnSpPr/>
          <p:nvPr/>
        </p:nvCxnSpPr>
        <p:spPr>
          <a:xfrm>
            <a:off x="14130" y="10098887"/>
            <a:ext cx="11409070" cy="0"/>
          </a:xfrm>
          <a:prstGeom prst="straightConnector1">
            <a:avLst/>
          </a:prstGeom>
          <a:noFill/>
          <a:ln cap="flat" cmpd="sng" w="38100">
            <a:solidFill>
              <a:srgbClr val="000000"/>
            </a:solidFill>
            <a:prstDash val="solid"/>
            <a:round/>
            <a:headEnd len="sm" w="sm" type="none"/>
            <a:tailEnd len="sm" w="sm" type="none"/>
          </a:ln>
        </p:spPr>
      </p:cxnSp>
      <p:cxnSp>
        <p:nvCxnSpPr>
          <p:cNvPr id="236" name="Google Shape;236;p6"/>
          <p:cNvCxnSpPr/>
          <p:nvPr/>
        </p:nvCxnSpPr>
        <p:spPr>
          <a:xfrm>
            <a:off x="0" y="1675949"/>
            <a:ext cx="11408939" cy="0"/>
          </a:xfrm>
          <a:prstGeom prst="straightConnector1">
            <a:avLst/>
          </a:prstGeom>
          <a:noFill/>
          <a:ln cap="flat" cmpd="sng" w="28575">
            <a:solidFill>
              <a:srgbClr val="000000"/>
            </a:solidFill>
            <a:prstDash val="solid"/>
            <a:round/>
            <a:headEnd len="sm" w="sm" type="none"/>
            <a:tailEnd len="sm" w="sm" type="none"/>
          </a:ln>
        </p:spPr>
      </p:cxnSp>
      <p:cxnSp>
        <p:nvCxnSpPr>
          <p:cNvPr id="237" name="Google Shape;237;p6"/>
          <p:cNvCxnSpPr/>
          <p:nvPr/>
        </p:nvCxnSpPr>
        <p:spPr>
          <a:xfrm rot="10800000">
            <a:off x="11408939" y="1675949"/>
            <a:ext cx="0" cy="8422938"/>
          </a:xfrm>
          <a:prstGeom prst="straightConnector1">
            <a:avLst/>
          </a:prstGeom>
          <a:noFill/>
          <a:ln cap="flat" cmpd="sng" w="28575">
            <a:solidFill>
              <a:srgbClr val="000000"/>
            </a:solidFill>
            <a:prstDash val="solid"/>
            <a:round/>
            <a:headEnd len="sm" w="sm" type="none"/>
            <a:tailEnd len="sm" w="sm" type="none"/>
          </a:ln>
        </p:spPr>
      </p:cxnSp>
      <p:cxnSp>
        <p:nvCxnSpPr>
          <p:cNvPr id="238" name="Google Shape;238;p6"/>
          <p:cNvCxnSpPr/>
          <p:nvPr/>
        </p:nvCxnSpPr>
        <p:spPr>
          <a:xfrm>
            <a:off x="15220252" y="4476927"/>
            <a:ext cx="0" cy="1333147"/>
          </a:xfrm>
          <a:prstGeom prst="straightConnector1">
            <a:avLst/>
          </a:prstGeom>
          <a:noFill/>
          <a:ln cap="flat" cmpd="sng" w="57150">
            <a:solidFill>
              <a:srgbClr val="000000"/>
            </a:solidFill>
            <a:prstDash val="solid"/>
            <a:round/>
            <a:headEnd len="sm" w="sm" type="none"/>
            <a:tailEnd len="med" w="med" type="triangle"/>
          </a:ln>
        </p:spPr>
      </p:cxnSp>
      <p:grpSp>
        <p:nvGrpSpPr>
          <p:cNvPr id="239" name="Google Shape;239;p6"/>
          <p:cNvGrpSpPr/>
          <p:nvPr/>
        </p:nvGrpSpPr>
        <p:grpSpPr>
          <a:xfrm>
            <a:off x="13609453" y="6315939"/>
            <a:ext cx="3278748" cy="2266435"/>
            <a:chOff x="0" y="0"/>
            <a:chExt cx="4371664" cy="3021913"/>
          </a:xfrm>
        </p:grpSpPr>
        <p:sp>
          <p:nvSpPr>
            <p:cNvPr id="240" name="Google Shape;240;p6"/>
            <p:cNvSpPr txBox="1"/>
            <p:nvPr/>
          </p:nvSpPr>
          <p:spPr>
            <a:xfrm>
              <a:off x="418243" y="0"/>
              <a:ext cx="3484378" cy="7493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0" i="0" lang="en-US" sz="3699" u="none" cap="none" strike="noStrike">
                  <a:solidFill>
                    <a:srgbClr val="000000"/>
                  </a:solidFill>
                  <a:latin typeface="Cabin"/>
                  <a:ea typeface="Cabin"/>
                  <a:cs typeface="Cabin"/>
                  <a:sym typeface="Cabin"/>
                </a:rPr>
                <a:t>Output</a:t>
              </a:r>
              <a:endParaRPr/>
            </a:p>
          </p:txBody>
        </p:sp>
        <p:sp>
          <p:nvSpPr>
            <p:cNvPr id="241" name="Google Shape;241;p6"/>
            <p:cNvSpPr/>
            <p:nvPr/>
          </p:nvSpPr>
          <p:spPr>
            <a:xfrm>
              <a:off x="0" y="0"/>
              <a:ext cx="4371664" cy="3021913"/>
            </a:xfrm>
            <a:custGeom>
              <a:rect b="b" l="l" r="r" t="t"/>
              <a:pathLst>
                <a:path extrusionOk="0" h="3021913" w="4371664">
                  <a:moveTo>
                    <a:pt x="0" y="0"/>
                  </a:moveTo>
                  <a:lnTo>
                    <a:pt x="4371664" y="0"/>
                  </a:lnTo>
                  <a:lnTo>
                    <a:pt x="4371664" y="3021913"/>
                  </a:lnTo>
                  <a:lnTo>
                    <a:pt x="0" y="3021913"/>
                  </a:lnTo>
                  <a:lnTo>
                    <a:pt x="0" y="0"/>
                  </a:lnTo>
                  <a:close/>
                </a:path>
              </a:pathLst>
            </a:custGeom>
            <a:blipFill rotWithShape="1">
              <a:blip r:embed="rId10">
                <a:alphaModFix/>
              </a:blip>
              <a:stretch>
                <a:fillRect b="0" l="0" r="0" t="0"/>
              </a:stretch>
            </a:blipFill>
            <a:ln>
              <a:noFill/>
            </a:ln>
          </p:spPr>
        </p:sp>
        <p:sp>
          <p:nvSpPr>
            <p:cNvPr id="242" name="Google Shape;242;p6"/>
            <p:cNvSpPr/>
            <p:nvPr/>
          </p:nvSpPr>
          <p:spPr>
            <a:xfrm>
              <a:off x="687327" y="0"/>
              <a:ext cx="2997011" cy="711790"/>
            </a:xfrm>
            <a:custGeom>
              <a:rect b="b" l="l" r="r" t="t"/>
              <a:pathLst>
                <a:path extrusionOk="0" h="711790" w="2997011">
                  <a:moveTo>
                    <a:pt x="0" y="0"/>
                  </a:moveTo>
                  <a:lnTo>
                    <a:pt x="2997010" y="0"/>
                  </a:lnTo>
                  <a:lnTo>
                    <a:pt x="2997010" y="711790"/>
                  </a:lnTo>
                  <a:lnTo>
                    <a:pt x="0" y="711790"/>
                  </a:lnTo>
                  <a:lnTo>
                    <a:pt x="0" y="0"/>
                  </a:lnTo>
                  <a:close/>
                </a:path>
              </a:pathLst>
            </a:custGeom>
            <a:blipFill rotWithShape="1">
              <a:blip r:embed="rId11">
                <a:alphaModFix/>
              </a:blip>
              <a:stretch>
                <a:fillRect b="0" l="0" r="0" t="0"/>
              </a:stretch>
            </a:blipFill>
            <a:ln>
              <a:noFill/>
            </a:ln>
          </p:spPr>
        </p:sp>
      </p:grpSp>
      <p:sp>
        <p:nvSpPr>
          <p:cNvPr id="243" name="Google Shape;243;p6"/>
          <p:cNvSpPr/>
          <p:nvPr/>
        </p:nvSpPr>
        <p:spPr>
          <a:xfrm>
            <a:off x="13609453" y="6315939"/>
            <a:ext cx="588658" cy="428195"/>
          </a:xfrm>
          <a:custGeom>
            <a:rect b="b" l="l" r="r" t="t"/>
            <a:pathLst>
              <a:path extrusionOk="0" h="428195" w="588658">
                <a:moveTo>
                  <a:pt x="0" y="0"/>
                </a:moveTo>
                <a:lnTo>
                  <a:pt x="588658" y="0"/>
                </a:lnTo>
                <a:lnTo>
                  <a:pt x="588658" y="428195"/>
                </a:lnTo>
                <a:lnTo>
                  <a:pt x="0" y="428195"/>
                </a:lnTo>
                <a:lnTo>
                  <a:pt x="0" y="0"/>
                </a:lnTo>
                <a:close/>
              </a:path>
            </a:pathLst>
          </a:custGeom>
          <a:blipFill rotWithShape="1">
            <a:blip r:embed="rId5">
              <a:alphaModFix/>
            </a:blip>
            <a:stretch>
              <a:fillRect b="0" l="0" r="0" t="0"/>
            </a:stretch>
          </a:blipFill>
          <a:ln>
            <a:noFill/>
          </a:ln>
        </p:spPr>
      </p:sp>
      <p:sp>
        <p:nvSpPr>
          <p:cNvPr id="244" name="Google Shape;244;p6"/>
          <p:cNvSpPr txBox="1"/>
          <p:nvPr/>
        </p:nvSpPr>
        <p:spPr>
          <a:xfrm>
            <a:off x="14531698" y="7449156"/>
            <a:ext cx="1377108" cy="561975"/>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0" i="0" lang="en-US" sz="3729" u="none" cap="none" strike="noStrike">
                <a:solidFill>
                  <a:srgbClr val="000000"/>
                </a:solidFill>
                <a:latin typeface="Cabin"/>
                <a:ea typeface="Cabin"/>
                <a:cs typeface="Cabin"/>
                <a:sym typeface="Cabin"/>
              </a:rPr>
              <a:t>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BF5"/>
        </a:solidFill>
      </p:bgPr>
    </p:bg>
    <p:spTree>
      <p:nvGrpSpPr>
        <p:cNvPr id="248" name="Shape 248"/>
        <p:cNvGrpSpPr/>
        <p:nvPr/>
      </p:nvGrpSpPr>
      <p:grpSpPr>
        <a:xfrm>
          <a:off x="0" y="0"/>
          <a:ext cx="0" cy="0"/>
          <a:chOff x="0" y="0"/>
          <a:chExt cx="0" cy="0"/>
        </a:xfrm>
      </p:grpSpPr>
      <p:cxnSp>
        <p:nvCxnSpPr>
          <p:cNvPr id="249" name="Google Shape;249;p7"/>
          <p:cNvCxnSpPr/>
          <p:nvPr/>
        </p:nvCxnSpPr>
        <p:spPr>
          <a:xfrm>
            <a:off x="1470530" y="1457887"/>
            <a:ext cx="15115652" cy="0"/>
          </a:xfrm>
          <a:prstGeom prst="straightConnector1">
            <a:avLst/>
          </a:prstGeom>
          <a:noFill/>
          <a:ln cap="flat" cmpd="sng" w="9525">
            <a:solidFill>
              <a:srgbClr val="000000"/>
            </a:solidFill>
            <a:prstDash val="solid"/>
            <a:round/>
            <a:headEnd len="sm" w="sm" type="none"/>
            <a:tailEnd len="sm" w="sm" type="none"/>
          </a:ln>
        </p:spPr>
      </p:cxnSp>
      <p:sp>
        <p:nvSpPr>
          <p:cNvPr id="250" name="Google Shape;250;p7"/>
          <p:cNvSpPr/>
          <p:nvPr/>
        </p:nvSpPr>
        <p:spPr>
          <a:xfrm>
            <a:off x="0" y="0"/>
            <a:ext cx="4780491" cy="1453124"/>
          </a:xfrm>
          <a:custGeom>
            <a:rect b="b" l="l" r="r" t="t"/>
            <a:pathLst>
              <a:path extrusionOk="0" h="1453124" w="4780491">
                <a:moveTo>
                  <a:pt x="0" y="0"/>
                </a:moveTo>
                <a:lnTo>
                  <a:pt x="4780491" y="0"/>
                </a:lnTo>
                <a:lnTo>
                  <a:pt x="4780491" y="1453124"/>
                </a:lnTo>
                <a:lnTo>
                  <a:pt x="0" y="1453124"/>
                </a:lnTo>
                <a:lnTo>
                  <a:pt x="0" y="0"/>
                </a:lnTo>
                <a:close/>
              </a:path>
            </a:pathLst>
          </a:custGeom>
          <a:blipFill rotWithShape="1">
            <a:blip r:embed="rId3">
              <a:alphaModFix/>
            </a:blip>
            <a:stretch>
              <a:fillRect b="-118136" l="0" r="0" t="-110832"/>
            </a:stretch>
          </a:blipFill>
          <a:ln>
            <a:noFill/>
          </a:ln>
        </p:spPr>
      </p:sp>
      <p:grpSp>
        <p:nvGrpSpPr>
          <p:cNvPr id="251" name="Google Shape;251;p7"/>
          <p:cNvGrpSpPr/>
          <p:nvPr/>
        </p:nvGrpSpPr>
        <p:grpSpPr>
          <a:xfrm>
            <a:off x="304308" y="4343938"/>
            <a:ext cx="2895547" cy="763371"/>
            <a:chOff x="0" y="0"/>
            <a:chExt cx="3860729" cy="1017829"/>
          </a:xfrm>
        </p:grpSpPr>
        <p:sp>
          <p:nvSpPr>
            <p:cNvPr id="252" name="Google Shape;252;p7"/>
            <p:cNvSpPr/>
            <p:nvPr/>
          </p:nvSpPr>
          <p:spPr>
            <a:xfrm>
              <a:off x="0" y="0"/>
              <a:ext cx="3860729" cy="1017829"/>
            </a:xfrm>
            <a:custGeom>
              <a:rect b="b" l="l" r="r" t="t"/>
              <a:pathLst>
                <a:path extrusionOk="0" h="1017829" w="3860729">
                  <a:moveTo>
                    <a:pt x="0" y="0"/>
                  </a:moveTo>
                  <a:lnTo>
                    <a:pt x="3860729" y="0"/>
                  </a:lnTo>
                  <a:lnTo>
                    <a:pt x="3860729" y="1017829"/>
                  </a:lnTo>
                  <a:lnTo>
                    <a:pt x="0" y="1017829"/>
                  </a:lnTo>
                  <a:lnTo>
                    <a:pt x="0" y="0"/>
                  </a:lnTo>
                  <a:close/>
                </a:path>
              </a:pathLst>
            </a:custGeom>
            <a:blipFill rotWithShape="1">
              <a:blip r:embed="rId4">
                <a:alphaModFix/>
              </a:blip>
              <a:stretch>
                <a:fillRect b="0" l="0" r="0" t="0"/>
              </a:stretch>
            </a:blipFill>
            <a:ln>
              <a:noFill/>
            </a:ln>
          </p:spPr>
        </p:sp>
        <p:sp>
          <p:nvSpPr>
            <p:cNvPr id="253" name="Google Shape;253;p7"/>
            <p:cNvSpPr/>
            <p:nvPr/>
          </p:nvSpPr>
          <p:spPr>
            <a:xfrm>
              <a:off x="212674" y="223451"/>
              <a:ext cx="784877" cy="570927"/>
            </a:xfrm>
            <a:custGeom>
              <a:rect b="b" l="l" r="r" t="t"/>
              <a:pathLst>
                <a:path extrusionOk="0" h="570927" w="784877">
                  <a:moveTo>
                    <a:pt x="0" y="0"/>
                  </a:moveTo>
                  <a:lnTo>
                    <a:pt x="784877" y="0"/>
                  </a:lnTo>
                  <a:lnTo>
                    <a:pt x="784877" y="570927"/>
                  </a:lnTo>
                  <a:lnTo>
                    <a:pt x="0" y="570927"/>
                  </a:lnTo>
                  <a:lnTo>
                    <a:pt x="0" y="0"/>
                  </a:lnTo>
                  <a:close/>
                </a:path>
              </a:pathLst>
            </a:custGeom>
            <a:blipFill rotWithShape="1">
              <a:blip r:embed="rId5">
                <a:alphaModFix/>
              </a:blip>
              <a:stretch>
                <a:fillRect b="0" l="0" r="0" t="0"/>
              </a:stretch>
            </a:blipFill>
            <a:ln>
              <a:noFill/>
            </a:ln>
          </p:spPr>
        </p:sp>
        <p:sp>
          <p:nvSpPr>
            <p:cNvPr id="254" name="Google Shape;254;p7"/>
            <p:cNvSpPr txBox="1"/>
            <p:nvPr/>
          </p:nvSpPr>
          <p:spPr>
            <a:xfrm>
              <a:off x="1384502" y="242663"/>
              <a:ext cx="1836144" cy="532502"/>
            </a:xfrm>
            <a:prstGeom prst="rect">
              <a:avLst/>
            </a:prstGeom>
            <a:noFill/>
            <a:ln>
              <a:noFill/>
            </a:ln>
          </p:spPr>
          <p:txBody>
            <a:bodyPr anchorCtr="0" anchor="t" bIns="0" lIns="0" spcFirstLastPara="1" rIns="0" wrap="square" tIns="0">
              <a:spAutoFit/>
            </a:bodyPr>
            <a:lstStyle/>
            <a:p>
              <a:pPr indent="0" lvl="0" marL="0" marR="0" rtl="0" algn="ctr">
                <a:lnSpc>
                  <a:spcPct val="120007"/>
                </a:lnSpc>
                <a:spcBef>
                  <a:spcPts val="0"/>
                </a:spcBef>
                <a:spcAft>
                  <a:spcPts val="0"/>
                </a:spcAft>
                <a:buNone/>
              </a:pPr>
              <a:r>
                <a:rPr b="1" i="0" lang="en-US" sz="2629" u="none" cap="none" strike="noStrike">
                  <a:solidFill>
                    <a:srgbClr val="000000"/>
                  </a:solidFill>
                  <a:latin typeface="Cabin"/>
                  <a:ea typeface="Cabin"/>
                  <a:cs typeface="Cabin"/>
                  <a:sym typeface="Cabin"/>
                </a:rPr>
                <a:t>Premise</a:t>
              </a:r>
              <a:endParaRPr/>
            </a:p>
          </p:txBody>
        </p:sp>
      </p:grpSp>
      <p:grpSp>
        <p:nvGrpSpPr>
          <p:cNvPr id="255" name="Google Shape;255;p7"/>
          <p:cNvGrpSpPr/>
          <p:nvPr/>
        </p:nvGrpSpPr>
        <p:grpSpPr>
          <a:xfrm>
            <a:off x="304308" y="2001007"/>
            <a:ext cx="2895547" cy="763371"/>
            <a:chOff x="0" y="0"/>
            <a:chExt cx="3860729" cy="1017829"/>
          </a:xfrm>
        </p:grpSpPr>
        <p:sp>
          <p:nvSpPr>
            <p:cNvPr id="256" name="Google Shape;256;p7"/>
            <p:cNvSpPr/>
            <p:nvPr/>
          </p:nvSpPr>
          <p:spPr>
            <a:xfrm>
              <a:off x="0" y="0"/>
              <a:ext cx="3860729" cy="1017829"/>
            </a:xfrm>
            <a:custGeom>
              <a:rect b="b" l="l" r="r" t="t"/>
              <a:pathLst>
                <a:path extrusionOk="0" h="1017829" w="3860729">
                  <a:moveTo>
                    <a:pt x="0" y="0"/>
                  </a:moveTo>
                  <a:lnTo>
                    <a:pt x="3860729" y="0"/>
                  </a:lnTo>
                  <a:lnTo>
                    <a:pt x="3860729" y="1017829"/>
                  </a:lnTo>
                  <a:lnTo>
                    <a:pt x="0" y="1017829"/>
                  </a:lnTo>
                  <a:lnTo>
                    <a:pt x="0" y="0"/>
                  </a:lnTo>
                  <a:close/>
                </a:path>
              </a:pathLst>
            </a:custGeom>
            <a:blipFill rotWithShape="1">
              <a:blip r:embed="rId6">
                <a:alphaModFix/>
              </a:blip>
              <a:stretch>
                <a:fillRect b="0" l="0" r="0" t="0"/>
              </a:stretch>
            </a:blipFill>
            <a:ln>
              <a:noFill/>
            </a:ln>
          </p:spPr>
        </p:sp>
        <p:sp>
          <p:nvSpPr>
            <p:cNvPr id="257" name="Google Shape;257;p7"/>
            <p:cNvSpPr/>
            <p:nvPr/>
          </p:nvSpPr>
          <p:spPr>
            <a:xfrm>
              <a:off x="212674" y="223451"/>
              <a:ext cx="784877" cy="570927"/>
            </a:xfrm>
            <a:custGeom>
              <a:rect b="b" l="l" r="r" t="t"/>
              <a:pathLst>
                <a:path extrusionOk="0" h="570927" w="784877">
                  <a:moveTo>
                    <a:pt x="0" y="0"/>
                  </a:moveTo>
                  <a:lnTo>
                    <a:pt x="784877" y="0"/>
                  </a:lnTo>
                  <a:lnTo>
                    <a:pt x="784877" y="570927"/>
                  </a:lnTo>
                  <a:lnTo>
                    <a:pt x="0" y="570927"/>
                  </a:lnTo>
                  <a:lnTo>
                    <a:pt x="0" y="0"/>
                  </a:lnTo>
                  <a:close/>
                </a:path>
              </a:pathLst>
            </a:custGeom>
            <a:blipFill rotWithShape="1">
              <a:blip r:embed="rId5">
                <a:alphaModFix/>
              </a:blip>
              <a:stretch>
                <a:fillRect b="0" l="0" r="0" t="0"/>
              </a:stretch>
            </a:blipFill>
            <a:ln>
              <a:noFill/>
            </a:ln>
          </p:spPr>
        </p:sp>
        <p:sp>
          <p:nvSpPr>
            <p:cNvPr id="258" name="Google Shape;258;p7"/>
            <p:cNvSpPr txBox="1"/>
            <p:nvPr/>
          </p:nvSpPr>
          <p:spPr>
            <a:xfrm>
              <a:off x="997551" y="242663"/>
              <a:ext cx="2476228" cy="532502"/>
            </a:xfrm>
            <a:prstGeom prst="rect">
              <a:avLst/>
            </a:prstGeom>
            <a:noFill/>
            <a:ln>
              <a:noFill/>
            </a:ln>
          </p:spPr>
          <p:txBody>
            <a:bodyPr anchorCtr="0" anchor="t" bIns="0" lIns="0" spcFirstLastPara="1" rIns="0" wrap="square" tIns="0">
              <a:spAutoFit/>
            </a:bodyPr>
            <a:lstStyle/>
            <a:p>
              <a:pPr indent="0" lvl="0" marL="0" marR="0" rtl="0" algn="ctr">
                <a:lnSpc>
                  <a:spcPct val="120007"/>
                </a:lnSpc>
                <a:spcBef>
                  <a:spcPts val="0"/>
                </a:spcBef>
                <a:spcAft>
                  <a:spcPts val="0"/>
                </a:spcAft>
                <a:buNone/>
              </a:pPr>
              <a:r>
                <a:rPr b="1" i="0" lang="en-US" sz="2629" u="none" cap="none" strike="noStrike">
                  <a:solidFill>
                    <a:srgbClr val="000000"/>
                  </a:solidFill>
                  <a:latin typeface="Cabin"/>
                  <a:ea typeface="Cabin"/>
                  <a:cs typeface="Cabin"/>
                  <a:sym typeface="Cabin"/>
                </a:rPr>
                <a:t>Hypothesis</a:t>
              </a:r>
              <a:endParaRPr/>
            </a:p>
          </p:txBody>
        </p:sp>
      </p:grpSp>
      <p:sp>
        <p:nvSpPr>
          <p:cNvPr id="259" name="Google Shape;259;p7"/>
          <p:cNvSpPr txBox="1"/>
          <p:nvPr/>
        </p:nvSpPr>
        <p:spPr>
          <a:xfrm>
            <a:off x="6666824" y="71999"/>
            <a:ext cx="4742115" cy="13811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9000" u="none" cap="none" strike="noStrike">
                <a:solidFill>
                  <a:srgbClr val="000000"/>
                </a:solidFill>
                <a:latin typeface="Cabin Medium"/>
                <a:ea typeface="Cabin Medium"/>
                <a:cs typeface="Cabin Medium"/>
                <a:sym typeface="Cabin Medium"/>
              </a:rPr>
              <a:t>Giới thiệu</a:t>
            </a:r>
            <a:endParaRPr/>
          </a:p>
        </p:txBody>
      </p:sp>
      <p:grpSp>
        <p:nvGrpSpPr>
          <p:cNvPr id="260" name="Google Shape;260;p7"/>
          <p:cNvGrpSpPr/>
          <p:nvPr/>
        </p:nvGrpSpPr>
        <p:grpSpPr>
          <a:xfrm>
            <a:off x="13353094" y="3057101"/>
            <a:ext cx="3906206" cy="1029818"/>
            <a:chOff x="0" y="0"/>
            <a:chExt cx="5208274" cy="1373091"/>
          </a:xfrm>
        </p:grpSpPr>
        <p:sp>
          <p:nvSpPr>
            <p:cNvPr id="261" name="Google Shape;261;p7"/>
            <p:cNvSpPr/>
            <p:nvPr/>
          </p:nvSpPr>
          <p:spPr>
            <a:xfrm>
              <a:off x="0" y="0"/>
              <a:ext cx="5208274" cy="1373091"/>
            </a:xfrm>
            <a:custGeom>
              <a:rect b="b" l="l" r="r" t="t"/>
              <a:pathLst>
                <a:path extrusionOk="0" h="1373091" w="5208274">
                  <a:moveTo>
                    <a:pt x="0" y="0"/>
                  </a:moveTo>
                  <a:lnTo>
                    <a:pt x="5208274" y="0"/>
                  </a:lnTo>
                  <a:lnTo>
                    <a:pt x="5208274" y="1373091"/>
                  </a:lnTo>
                  <a:lnTo>
                    <a:pt x="0" y="1373091"/>
                  </a:lnTo>
                  <a:lnTo>
                    <a:pt x="0" y="0"/>
                  </a:lnTo>
                  <a:close/>
                </a:path>
              </a:pathLst>
            </a:custGeom>
            <a:blipFill rotWithShape="1">
              <a:blip r:embed="rId7">
                <a:alphaModFix/>
              </a:blip>
              <a:stretch>
                <a:fillRect b="0" l="0" r="0" t="0"/>
              </a:stretch>
            </a:blipFill>
            <a:ln>
              <a:noFill/>
            </a:ln>
          </p:spPr>
        </p:sp>
        <p:sp>
          <p:nvSpPr>
            <p:cNvPr id="262" name="Google Shape;262;p7"/>
            <p:cNvSpPr/>
            <p:nvPr/>
          </p:nvSpPr>
          <p:spPr>
            <a:xfrm>
              <a:off x="453984" y="226678"/>
              <a:ext cx="919734" cy="919734"/>
            </a:xfrm>
            <a:custGeom>
              <a:rect b="b" l="l" r="r" t="t"/>
              <a:pathLst>
                <a:path extrusionOk="0" h="919734" w="919734">
                  <a:moveTo>
                    <a:pt x="0" y="0"/>
                  </a:moveTo>
                  <a:lnTo>
                    <a:pt x="919734" y="0"/>
                  </a:lnTo>
                  <a:lnTo>
                    <a:pt x="919734" y="919734"/>
                  </a:lnTo>
                  <a:lnTo>
                    <a:pt x="0" y="919734"/>
                  </a:lnTo>
                  <a:lnTo>
                    <a:pt x="0" y="0"/>
                  </a:lnTo>
                  <a:close/>
                </a:path>
              </a:pathLst>
            </a:custGeom>
            <a:blipFill rotWithShape="1">
              <a:blip r:embed="rId8">
                <a:alphaModFix/>
              </a:blip>
              <a:stretch>
                <a:fillRect b="0" l="0" r="0" t="0"/>
              </a:stretch>
            </a:blipFill>
            <a:ln>
              <a:noFill/>
            </a:ln>
          </p:spPr>
        </p:sp>
        <p:sp>
          <p:nvSpPr>
            <p:cNvPr id="263" name="Google Shape;263;p7"/>
            <p:cNvSpPr txBox="1"/>
            <p:nvPr/>
          </p:nvSpPr>
          <p:spPr>
            <a:xfrm>
              <a:off x="1170847" y="327362"/>
              <a:ext cx="3340528" cy="718366"/>
            </a:xfrm>
            <a:prstGeom prst="rect">
              <a:avLst/>
            </a:prstGeom>
            <a:noFill/>
            <a:ln>
              <a:noFill/>
            </a:ln>
          </p:spPr>
          <p:txBody>
            <a:bodyPr anchorCtr="0" anchor="t" bIns="0" lIns="0" spcFirstLastPara="1" rIns="0" wrap="square" tIns="0">
              <a:spAutoFit/>
            </a:bodyPr>
            <a:lstStyle/>
            <a:p>
              <a:pPr indent="0" lvl="0" marL="0" marR="0" rtl="0" algn="ctr">
                <a:lnSpc>
                  <a:spcPct val="119988"/>
                </a:lnSpc>
                <a:spcBef>
                  <a:spcPts val="0"/>
                </a:spcBef>
                <a:spcAft>
                  <a:spcPts val="0"/>
                </a:spcAft>
                <a:buNone/>
              </a:pPr>
              <a:r>
                <a:rPr b="1" i="0" lang="en-US" sz="3547" u="none" cap="none" strike="noStrike">
                  <a:solidFill>
                    <a:srgbClr val="000000"/>
                  </a:solidFill>
                  <a:latin typeface="Cabin"/>
                  <a:ea typeface="Cabin"/>
                  <a:cs typeface="Cabin"/>
                  <a:sym typeface="Cabin"/>
                </a:rPr>
                <a:t>Model NLI</a:t>
              </a:r>
              <a:endParaRPr/>
            </a:p>
          </p:txBody>
        </p:sp>
      </p:grpSp>
      <p:sp>
        <p:nvSpPr>
          <p:cNvPr id="264" name="Google Shape;264;p7"/>
          <p:cNvSpPr txBox="1"/>
          <p:nvPr/>
        </p:nvSpPr>
        <p:spPr>
          <a:xfrm>
            <a:off x="17919206" y="9749637"/>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Play"/>
                <a:ea typeface="Play"/>
                <a:cs typeface="Play"/>
                <a:sym typeface="Play"/>
              </a:rPr>
              <a:t>7</a:t>
            </a:r>
            <a:endParaRPr/>
          </a:p>
        </p:txBody>
      </p:sp>
      <p:sp>
        <p:nvSpPr>
          <p:cNvPr id="265" name="Google Shape;265;p7"/>
          <p:cNvSpPr txBox="1"/>
          <p:nvPr/>
        </p:nvSpPr>
        <p:spPr>
          <a:xfrm>
            <a:off x="304308" y="2999951"/>
            <a:ext cx="10606227" cy="1029662"/>
          </a:xfrm>
          <a:prstGeom prst="rect">
            <a:avLst/>
          </a:prstGeom>
          <a:noFill/>
          <a:ln>
            <a:noFill/>
          </a:ln>
        </p:spPr>
        <p:txBody>
          <a:bodyPr anchorCtr="0" anchor="t" bIns="0" lIns="0" spcFirstLastPara="1" rIns="0" wrap="square" tIns="0">
            <a:spAutoFit/>
          </a:bodyPr>
          <a:lstStyle/>
          <a:p>
            <a:pPr indent="0" lvl="0" marL="0" marR="0" rtl="0" algn="l">
              <a:lnSpc>
                <a:spcPct val="139972"/>
              </a:lnSpc>
              <a:spcBef>
                <a:spcPts val="0"/>
              </a:spcBef>
              <a:spcAft>
                <a:spcPts val="0"/>
              </a:spcAft>
              <a:buNone/>
            </a:pPr>
            <a:r>
              <a:rPr b="0" i="0" lang="en-US" sz="2962" u="none" cap="none" strike="noStrike">
                <a:solidFill>
                  <a:srgbClr val="000000"/>
                </a:solidFill>
                <a:latin typeface="Cabin"/>
                <a:ea typeface="Cabin"/>
                <a:cs typeface="Cabin"/>
                <a:sym typeface="Cabin"/>
              </a:rPr>
              <a:t>Ủy ban nhân dân huyện Cần Giờ không có trách nhiệm gì trong việc xác định vị trí và diện tích sử dụng khu vực biển.</a:t>
            </a:r>
            <a:endParaRPr/>
          </a:p>
        </p:txBody>
      </p:sp>
      <p:sp>
        <p:nvSpPr>
          <p:cNvPr id="266" name="Google Shape;266;p7"/>
          <p:cNvSpPr txBox="1"/>
          <p:nvPr/>
        </p:nvSpPr>
        <p:spPr>
          <a:xfrm>
            <a:off x="228937" y="5259709"/>
            <a:ext cx="10756969" cy="4696563"/>
          </a:xfrm>
          <a:prstGeom prst="rect">
            <a:avLst/>
          </a:prstGeom>
          <a:noFill/>
          <a:ln>
            <a:noFill/>
          </a:ln>
        </p:spPr>
        <p:txBody>
          <a:bodyPr anchorCtr="0" anchor="t" bIns="0" lIns="0" spcFirstLastPara="1" rIns="0" wrap="square" tIns="0">
            <a:spAutoFit/>
          </a:bodyPr>
          <a:lstStyle/>
          <a:p>
            <a:pPr indent="0" lvl="0" marL="0" marR="0" rtl="0" algn="l">
              <a:lnSpc>
                <a:spcPct val="140033"/>
              </a:lnSpc>
              <a:spcBef>
                <a:spcPts val="0"/>
              </a:spcBef>
              <a:spcAft>
                <a:spcPts val="0"/>
              </a:spcAft>
              <a:buNone/>
            </a:pPr>
            <a:r>
              <a:rPr b="0" i="0" lang="en-US" sz="2970" u="none" cap="none" strike="noStrike">
                <a:solidFill>
                  <a:srgbClr val="000000"/>
                </a:solidFill>
                <a:latin typeface="Cabin"/>
                <a:ea typeface="Cabin"/>
                <a:cs typeface="Cabin"/>
                <a:sym typeface="Cabin"/>
              </a:rPr>
              <a:t>5. Ủy ban nhân dân huyện Cần Giờ có trách nhiệm Phối hợp với Sở Tài nguyên và Môi trường trong việc xác định cụ thể vị trí, diện tích sử dụng khu vực biển. 6. Trách nhiệm của tổ chức, cá nhân nộp tiền sử dụng khu vực biển. a Nộp tiền sử dụng khu vực biển theo đúng phương thức và thời hạn theo Thông báo của cơ quan thuế b Quá thời hạn nộp tiền sử dụng khu vực biển theo Thông báo của cơ quan thuế mà không nộp đủ tiền sử dụng khu vực biển thì phải nộp tiền chậm nộp theo quy định tại Điểm c Khoản 2, Điều 7, Thông tư liên tịch số 1982015TTLTBTCBTNMT .  </a:t>
            </a:r>
            <a:endParaRPr/>
          </a:p>
        </p:txBody>
      </p:sp>
      <p:sp>
        <p:nvSpPr>
          <p:cNvPr id="267" name="Google Shape;267;p7"/>
          <p:cNvSpPr/>
          <p:nvPr/>
        </p:nvSpPr>
        <p:spPr>
          <a:xfrm flipH="1" rot="8650670">
            <a:off x="11379546" y="4539150"/>
            <a:ext cx="1689384" cy="445575"/>
          </a:xfrm>
          <a:custGeom>
            <a:rect b="b" l="l" r="r" t="t"/>
            <a:pathLst>
              <a:path extrusionOk="0" h="445575" w="1689384">
                <a:moveTo>
                  <a:pt x="0" y="445575"/>
                </a:moveTo>
                <a:lnTo>
                  <a:pt x="1689384" y="445575"/>
                </a:lnTo>
                <a:lnTo>
                  <a:pt x="1689384" y="0"/>
                </a:lnTo>
                <a:lnTo>
                  <a:pt x="0" y="0"/>
                </a:lnTo>
                <a:lnTo>
                  <a:pt x="0" y="445575"/>
                </a:lnTo>
                <a:close/>
              </a:path>
            </a:pathLst>
          </a:custGeom>
          <a:blipFill rotWithShape="1">
            <a:blip r:embed="rId9">
              <a:alphaModFix/>
            </a:blip>
            <a:stretch>
              <a:fillRect b="0" l="0" r="0" t="0"/>
            </a:stretch>
          </a:blipFill>
          <a:ln>
            <a:noFill/>
          </a:ln>
        </p:spPr>
      </p:sp>
      <p:cxnSp>
        <p:nvCxnSpPr>
          <p:cNvPr id="268" name="Google Shape;268;p7"/>
          <p:cNvCxnSpPr/>
          <p:nvPr/>
        </p:nvCxnSpPr>
        <p:spPr>
          <a:xfrm>
            <a:off x="26" y="10098887"/>
            <a:ext cx="11409070" cy="0"/>
          </a:xfrm>
          <a:prstGeom prst="straightConnector1">
            <a:avLst/>
          </a:prstGeom>
          <a:noFill/>
          <a:ln cap="flat" cmpd="sng" w="38100">
            <a:solidFill>
              <a:srgbClr val="000000"/>
            </a:solidFill>
            <a:prstDash val="solid"/>
            <a:round/>
            <a:headEnd len="sm" w="sm" type="none"/>
            <a:tailEnd len="sm" w="sm" type="none"/>
          </a:ln>
        </p:spPr>
      </p:cxnSp>
      <p:cxnSp>
        <p:nvCxnSpPr>
          <p:cNvPr id="269" name="Google Shape;269;p7"/>
          <p:cNvCxnSpPr/>
          <p:nvPr/>
        </p:nvCxnSpPr>
        <p:spPr>
          <a:xfrm>
            <a:off x="0" y="1675949"/>
            <a:ext cx="11408939" cy="0"/>
          </a:xfrm>
          <a:prstGeom prst="straightConnector1">
            <a:avLst/>
          </a:prstGeom>
          <a:noFill/>
          <a:ln cap="flat" cmpd="sng" w="28575">
            <a:solidFill>
              <a:srgbClr val="000000"/>
            </a:solidFill>
            <a:prstDash val="solid"/>
            <a:round/>
            <a:headEnd len="sm" w="sm" type="none"/>
            <a:tailEnd len="sm" w="sm" type="none"/>
          </a:ln>
        </p:spPr>
      </p:cxnSp>
      <p:cxnSp>
        <p:nvCxnSpPr>
          <p:cNvPr id="270" name="Google Shape;270;p7"/>
          <p:cNvCxnSpPr/>
          <p:nvPr/>
        </p:nvCxnSpPr>
        <p:spPr>
          <a:xfrm rot="10800000">
            <a:off x="11408939" y="1675949"/>
            <a:ext cx="0" cy="8422938"/>
          </a:xfrm>
          <a:prstGeom prst="straightConnector1">
            <a:avLst/>
          </a:prstGeom>
          <a:noFill/>
          <a:ln cap="flat" cmpd="sng" w="28575">
            <a:solidFill>
              <a:srgbClr val="000000"/>
            </a:solidFill>
            <a:prstDash val="solid"/>
            <a:round/>
            <a:headEnd len="sm" w="sm" type="none"/>
            <a:tailEnd len="sm" w="sm" type="none"/>
          </a:ln>
        </p:spPr>
      </p:cxnSp>
      <p:cxnSp>
        <p:nvCxnSpPr>
          <p:cNvPr id="271" name="Google Shape;271;p7"/>
          <p:cNvCxnSpPr/>
          <p:nvPr/>
        </p:nvCxnSpPr>
        <p:spPr>
          <a:xfrm>
            <a:off x="15220252" y="4476927"/>
            <a:ext cx="0" cy="1333147"/>
          </a:xfrm>
          <a:prstGeom prst="straightConnector1">
            <a:avLst/>
          </a:prstGeom>
          <a:noFill/>
          <a:ln cap="flat" cmpd="sng" w="57150">
            <a:solidFill>
              <a:srgbClr val="000000"/>
            </a:solidFill>
            <a:prstDash val="solid"/>
            <a:round/>
            <a:headEnd len="sm" w="sm" type="none"/>
            <a:tailEnd len="med" w="med" type="triangle"/>
          </a:ln>
        </p:spPr>
      </p:cxnSp>
      <p:grpSp>
        <p:nvGrpSpPr>
          <p:cNvPr id="272" name="Google Shape;272;p7"/>
          <p:cNvGrpSpPr/>
          <p:nvPr/>
        </p:nvGrpSpPr>
        <p:grpSpPr>
          <a:xfrm>
            <a:off x="13609453" y="6315939"/>
            <a:ext cx="3278748" cy="2266435"/>
            <a:chOff x="0" y="0"/>
            <a:chExt cx="4371664" cy="3021913"/>
          </a:xfrm>
        </p:grpSpPr>
        <p:sp>
          <p:nvSpPr>
            <p:cNvPr id="273" name="Google Shape;273;p7"/>
            <p:cNvSpPr txBox="1"/>
            <p:nvPr/>
          </p:nvSpPr>
          <p:spPr>
            <a:xfrm>
              <a:off x="418243" y="0"/>
              <a:ext cx="3484378" cy="749300"/>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0" i="0" lang="en-US" sz="3699" u="none" cap="none" strike="noStrike">
                  <a:solidFill>
                    <a:srgbClr val="000000"/>
                  </a:solidFill>
                  <a:latin typeface="Cabin"/>
                  <a:ea typeface="Cabin"/>
                  <a:cs typeface="Cabin"/>
                  <a:sym typeface="Cabin"/>
                </a:rPr>
                <a:t>Output</a:t>
              </a:r>
              <a:endParaRPr/>
            </a:p>
          </p:txBody>
        </p:sp>
        <p:sp>
          <p:nvSpPr>
            <p:cNvPr id="274" name="Google Shape;274;p7"/>
            <p:cNvSpPr/>
            <p:nvPr/>
          </p:nvSpPr>
          <p:spPr>
            <a:xfrm>
              <a:off x="0" y="0"/>
              <a:ext cx="4371664" cy="3021913"/>
            </a:xfrm>
            <a:custGeom>
              <a:rect b="b" l="l" r="r" t="t"/>
              <a:pathLst>
                <a:path extrusionOk="0" h="3021913" w="4371664">
                  <a:moveTo>
                    <a:pt x="0" y="0"/>
                  </a:moveTo>
                  <a:lnTo>
                    <a:pt x="4371664" y="0"/>
                  </a:lnTo>
                  <a:lnTo>
                    <a:pt x="4371664" y="3021913"/>
                  </a:lnTo>
                  <a:lnTo>
                    <a:pt x="0" y="3021913"/>
                  </a:lnTo>
                  <a:lnTo>
                    <a:pt x="0" y="0"/>
                  </a:lnTo>
                  <a:close/>
                </a:path>
              </a:pathLst>
            </a:custGeom>
            <a:blipFill rotWithShape="1">
              <a:blip r:embed="rId10">
                <a:alphaModFix/>
              </a:blip>
              <a:stretch>
                <a:fillRect b="0" l="0" r="0" t="0"/>
              </a:stretch>
            </a:blipFill>
            <a:ln>
              <a:noFill/>
            </a:ln>
          </p:spPr>
        </p:sp>
        <p:sp>
          <p:nvSpPr>
            <p:cNvPr id="275" name="Google Shape;275;p7"/>
            <p:cNvSpPr/>
            <p:nvPr/>
          </p:nvSpPr>
          <p:spPr>
            <a:xfrm>
              <a:off x="687327" y="0"/>
              <a:ext cx="2997011" cy="711790"/>
            </a:xfrm>
            <a:custGeom>
              <a:rect b="b" l="l" r="r" t="t"/>
              <a:pathLst>
                <a:path extrusionOk="0" h="711790" w="2997011">
                  <a:moveTo>
                    <a:pt x="0" y="0"/>
                  </a:moveTo>
                  <a:lnTo>
                    <a:pt x="2997010" y="0"/>
                  </a:lnTo>
                  <a:lnTo>
                    <a:pt x="2997010" y="711790"/>
                  </a:lnTo>
                  <a:lnTo>
                    <a:pt x="0" y="711790"/>
                  </a:lnTo>
                  <a:lnTo>
                    <a:pt x="0" y="0"/>
                  </a:lnTo>
                  <a:close/>
                </a:path>
              </a:pathLst>
            </a:custGeom>
            <a:blipFill rotWithShape="1">
              <a:blip r:embed="rId11">
                <a:alphaModFix/>
              </a:blip>
              <a:stretch>
                <a:fillRect b="0" l="0" r="0" t="0"/>
              </a:stretch>
            </a:blipFill>
            <a:ln>
              <a:noFill/>
            </a:ln>
          </p:spPr>
        </p:sp>
      </p:grpSp>
      <p:sp>
        <p:nvSpPr>
          <p:cNvPr id="276" name="Google Shape;276;p7"/>
          <p:cNvSpPr/>
          <p:nvPr/>
        </p:nvSpPr>
        <p:spPr>
          <a:xfrm>
            <a:off x="13609453" y="6315939"/>
            <a:ext cx="588658" cy="428195"/>
          </a:xfrm>
          <a:custGeom>
            <a:rect b="b" l="l" r="r" t="t"/>
            <a:pathLst>
              <a:path extrusionOk="0" h="428195" w="588658">
                <a:moveTo>
                  <a:pt x="0" y="0"/>
                </a:moveTo>
                <a:lnTo>
                  <a:pt x="588658" y="0"/>
                </a:lnTo>
                <a:lnTo>
                  <a:pt x="588658" y="428195"/>
                </a:lnTo>
                <a:lnTo>
                  <a:pt x="0" y="428195"/>
                </a:lnTo>
                <a:lnTo>
                  <a:pt x="0" y="0"/>
                </a:lnTo>
                <a:close/>
              </a:path>
            </a:pathLst>
          </a:custGeom>
          <a:blipFill rotWithShape="1">
            <a:blip r:embed="rId5">
              <a:alphaModFix/>
            </a:blip>
            <a:stretch>
              <a:fillRect b="0" l="0" r="0" t="0"/>
            </a:stretch>
          </a:blipFill>
          <a:ln>
            <a:noFill/>
          </a:ln>
        </p:spPr>
      </p:sp>
      <p:sp>
        <p:nvSpPr>
          <p:cNvPr id="277" name="Google Shape;277;p7"/>
          <p:cNvSpPr txBox="1"/>
          <p:nvPr/>
        </p:nvSpPr>
        <p:spPr>
          <a:xfrm>
            <a:off x="14531698" y="7449156"/>
            <a:ext cx="1377108" cy="561975"/>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0" i="0" lang="en-US" sz="3729" u="none" cap="none" strike="noStrike">
                <a:solidFill>
                  <a:srgbClr val="000000"/>
                </a:solidFill>
                <a:latin typeface="Cabin"/>
                <a:ea typeface="Cabin"/>
                <a:cs typeface="Cabin"/>
                <a:sym typeface="Cabin"/>
              </a:rPr>
              <a:t>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BF5"/>
        </a:solidFill>
      </p:bgPr>
    </p:bg>
    <p:spTree>
      <p:nvGrpSpPr>
        <p:cNvPr id="281" name="Shape 281"/>
        <p:cNvGrpSpPr/>
        <p:nvPr/>
      </p:nvGrpSpPr>
      <p:grpSpPr>
        <a:xfrm>
          <a:off x="0" y="0"/>
          <a:ext cx="0" cy="0"/>
          <a:chOff x="0" y="0"/>
          <a:chExt cx="0" cy="0"/>
        </a:xfrm>
      </p:grpSpPr>
      <p:sp>
        <p:nvSpPr>
          <p:cNvPr id="282" name="Google Shape;282;p8"/>
          <p:cNvSpPr txBox="1"/>
          <p:nvPr/>
        </p:nvSpPr>
        <p:spPr>
          <a:xfrm>
            <a:off x="759888" y="679967"/>
            <a:ext cx="10233033" cy="13811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9000" u="none" cap="none" strike="noStrike">
                <a:solidFill>
                  <a:srgbClr val="000000"/>
                </a:solidFill>
                <a:latin typeface="Cabin"/>
                <a:ea typeface="Cabin"/>
                <a:cs typeface="Cabin"/>
                <a:sym typeface="Cabin"/>
              </a:rPr>
              <a:t>Công trình liên quan</a:t>
            </a:r>
            <a:endParaRPr/>
          </a:p>
        </p:txBody>
      </p:sp>
      <p:sp>
        <p:nvSpPr>
          <p:cNvPr id="283" name="Google Shape;283;p8"/>
          <p:cNvSpPr/>
          <p:nvPr/>
        </p:nvSpPr>
        <p:spPr>
          <a:xfrm>
            <a:off x="13507509" y="0"/>
            <a:ext cx="4780491" cy="1453124"/>
          </a:xfrm>
          <a:custGeom>
            <a:rect b="b" l="l" r="r" t="t"/>
            <a:pathLst>
              <a:path extrusionOk="0" h="1453124" w="4780491">
                <a:moveTo>
                  <a:pt x="0" y="0"/>
                </a:moveTo>
                <a:lnTo>
                  <a:pt x="4780491" y="0"/>
                </a:lnTo>
                <a:lnTo>
                  <a:pt x="4780491" y="1453124"/>
                </a:lnTo>
                <a:lnTo>
                  <a:pt x="0" y="1453124"/>
                </a:lnTo>
                <a:lnTo>
                  <a:pt x="0" y="0"/>
                </a:lnTo>
                <a:close/>
              </a:path>
            </a:pathLst>
          </a:custGeom>
          <a:blipFill rotWithShape="1">
            <a:blip r:embed="rId3">
              <a:alphaModFix/>
            </a:blip>
            <a:stretch>
              <a:fillRect b="-118136" l="0" r="0" t="-110832"/>
            </a:stretch>
          </a:blipFill>
          <a:ln>
            <a:noFill/>
          </a:ln>
        </p:spPr>
      </p:sp>
      <p:sp>
        <p:nvSpPr>
          <p:cNvPr id="284" name="Google Shape;284;p8"/>
          <p:cNvSpPr txBox="1"/>
          <p:nvPr/>
        </p:nvSpPr>
        <p:spPr>
          <a:xfrm>
            <a:off x="1484233" y="2061092"/>
            <a:ext cx="15319534" cy="7943850"/>
          </a:xfrm>
          <a:prstGeom prst="rect">
            <a:avLst/>
          </a:prstGeom>
          <a:noFill/>
          <a:ln>
            <a:noFill/>
          </a:ln>
        </p:spPr>
        <p:txBody>
          <a:bodyPr anchorCtr="0" anchor="t" bIns="0" lIns="0" spcFirstLastPara="1" rIns="0" wrap="square" tIns="0">
            <a:spAutoFit/>
          </a:bodyPr>
          <a:lstStyle/>
          <a:p>
            <a:pPr indent="0" lvl="0" marL="0" marR="0" rtl="0" algn="just">
              <a:lnSpc>
                <a:spcPct val="195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327188" lvl="1" marL="654376" marR="0" rtl="0" algn="just">
              <a:lnSpc>
                <a:spcPct val="120033"/>
              </a:lnSpc>
              <a:spcBef>
                <a:spcPts val="0"/>
              </a:spcBef>
              <a:spcAft>
                <a:spcPts val="0"/>
              </a:spcAft>
              <a:buClr>
                <a:srgbClr val="000000"/>
              </a:buClr>
              <a:buSzPts val="3030"/>
              <a:buFont typeface="Cabin"/>
              <a:buAutoNum type="arabicPeriod"/>
            </a:pPr>
            <a:r>
              <a:rPr b="1" i="0" lang="en-US" sz="3030" u="none" cap="none" strike="noStrike">
                <a:solidFill>
                  <a:srgbClr val="000000"/>
                </a:solidFill>
                <a:latin typeface="Cabin"/>
                <a:ea typeface="Cabin"/>
                <a:cs typeface="Cabin"/>
                <a:sym typeface="Cabin"/>
              </a:rPr>
              <a:t>Tiếng Anh:</a:t>
            </a:r>
            <a:endParaRPr/>
          </a:p>
          <a:p>
            <a:pPr indent="-316393" lvl="1" marL="632787" marR="0" rtl="0" algn="just">
              <a:lnSpc>
                <a:spcPct val="120034"/>
              </a:lnSpc>
              <a:spcBef>
                <a:spcPts val="0"/>
              </a:spcBef>
              <a:spcAft>
                <a:spcPts val="0"/>
              </a:spcAft>
              <a:buClr>
                <a:srgbClr val="000000"/>
              </a:buClr>
              <a:buSzPts val="2930"/>
              <a:buFont typeface="Arial"/>
              <a:buChar char="•"/>
            </a:pPr>
            <a:r>
              <a:rPr b="0" i="0" lang="en-US" sz="2930" u="none" cap="none" strike="noStrike">
                <a:solidFill>
                  <a:srgbClr val="000000"/>
                </a:solidFill>
                <a:latin typeface="Cabin"/>
                <a:ea typeface="Cabin"/>
                <a:cs typeface="Cabin"/>
                <a:sym typeface="Cabin"/>
              </a:rPr>
              <a:t>SNLI (Bowman et al., 2015): 570,152 cặp câu với 3 nhãn (entailment, contradiction, neutral), tiêu chuẩn cho ngôn ngữ hội thoại đơn giản =&gt; Chưa bao quát hết các tình huống phức tạp trong ngôn ngữ tự nhiên. </a:t>
            </a:r>
            <a:endParaRPr/>
          </a:p>
          <a:p>
            <a:pPr indent="-316393" lvl="1" marL="632787" marR="0" rtl="0" algn="just">
              <a:lnSpc>
                <a:spcPct val="120034"/>
              </a:lnSpc>
              <a:spcBef>
                <a:spcPts val="0"/>
              </a:spcBef>
              <a:spcAft>
                <a:spcPts val="0"/>
              </a:spcAft>
              <a:buClr>
                <a:srgbClr val="000000"/>
              </a:buClr>
              <a:buSzPts val="2930"/>
              <a:buFont typeface="Arial"/>
              <a:buChar char="•"/>
            </a:pPr>
            <a:r>
              <a:rPr b="0" i="0" lang="en-US" sz="2930" u="none" cap="none" strike="noStrike">
                <a:solidFill>
                  <a:srgbClr val="000000"/>
                </a:solidFill>
                <a:latin typeface="Cabin"/>
                <a:ea typeface="Cabin"/>
                <a:cs typeface="Cabin"/>
                <a:sym typeface="Cabin"/>
              </a:rPr>
              <a:t>SciNLI (Sadat và Caragea, 2022): 107,412 cặp câu từ bài báo khoa học, tập trung vào ngôn ngữ chuyên ngành =&gt; Gây khó khăn cho các nghiên cứu hiện tại vì độ phức tạp của bộ dữ liệu này.</a:t>
            </a:r>
            <a:endParaRPr/>
          </a:p>
          <a:p>
            <a:pPr indent="0" lvl="0" marL="0" marR="0" rtl="0" algn="just">
              <a:lnSpc>
                <a:spcPct val="120033"/>
              </a:lnSpc>
              <a:spcBef>
                <a:spcPts val="0"/>
              </a:spcBef>
              <a:spcAft>
                <a:spcPts val="0"/>
              </a:spcAft>
              <a:buNone/>
            </a:pPr>
            <a:r>
              <a:rPr b="1" i="0" lang="en-US" sz="3030" u="none" cap="none" strike="noStrike">
                <a:solidFill>
                  <a:srgbClr val="000000"/>
                </a:solidFill>
                <a:latin typeface="Cabin Medium"/>
                <a:ea typeface="Cabin Medium"/>
                <a:cs typeface="Cabin Medium"/>
                <a:sym typeface="Cabin Medium"/>
              </a:rPr>
              <a:t>    2</a:t>
            </a:r>
            <a:r>
              <a:rPr b="1" i="0" lang="en-US" sz="3030" u="none" cap="none" strike="noStrike">
                <a:solidFill>
                  <a:srgbClr val="000000"/>
                </a:solidFill>
                <a:latin typeface="Cabin"/>
                <a:ea typeface="Cabin"/>
                <a:cs typeface="Cabin"/>
                <a:sym typeface="Cabin"/>
              </a:rPr>
              <a:t>. Ngôn ngữ khác:</a:t>
            </a:r>
            <a:endParaRPr/>
          </a:p>
          <a:p>
            <a:pPr indent="-316393" lvl="1" marL="632787" marR="0" rtl="0" algn="just">
              <a:lnSpc>
                <a:spcPct val="120034"/>
              </a:lnSpc>
              <a:spcBef>
                <a:spcPts val="0"/>
              </a:spcBef>
              <a:spcAft>
                <a:spcPts val="0"/>
              </a:spcAft>
              <a:buClr>
                <a:srgbClr val="000000"/>
              </a:buClr>
              <a:buSzPts val="2930"/>
              <a:buFont typeface="Arial"/>
              <a:buChar char="•"/>
            </a:pPr>
            <a:r>
              <a:rPr b="0" i="0" lang="en-US" sz="2930" u="none" cap="none" strike="noStrike">
                <a:solidFill>
                  <a:srgbClr val="000000"/>
                </a:solidFill>
                <a:latin typeface="Cabin"/>
                <a:ea typeface="Cabin"/>
                <a:cs typeface="Cabin"/>
                <a:sym typeface="Cabin"/>
              </a:rPr>
              <a:t>OCNLI (Hu, Z., Sun, M., Zhang, R., Yu, H., Xie, X., &amp; Lu, W., 2020): 56k cặp câu tiếng Trung được gán nhãn (entailment, contradiction, neutral).</a:t>
            </a:r>
            <a:endParaRPr/>
          </a:p>
          <a:p>
            <a:pPr indent="-316393" lvl="1" marL="632787" marR="0" rtl="0" algn="just">
              <a:lnSpc>
                <a:spcPct val="120034"/>
              </a:lnSpc>
              <a:spcBef>
                <a:spcPts val="0"/>
              </a:spcBef>
              <a:spcAft>
                <a:spcPts val="0"/>
              </a:spcAft>
              <a:buClr>
                <a:srgbClr val="000000"/>
              </a:buClr>
              <a:buSzPts val="2930"/>
              <a:buFont typeface="Arial"/>
              <a:buChar char="•"/>
            </a:pPr>
            <a:r>
              <a:rPr b="0" i="0" lang="en-US" sz="2930" u="none" cap="none" strike="noStrike">
                <a:solidFill>
                  <a:srgbClr val="000000"/>
                </a:solidFill>
                <a:latin typeface="Cabin"/>
                <a:ea typeface="Cabin"/>
                <a:cs typeface="Cabin"/>
                <a:sym typeface="Cabin"/>
              </a:rPr>
              <a:t>KorNLI (Ham, J., Park, S., Yang, J., &amp; Cho, K, 2020): 942,854 cặp câu tiếng Hàn được gán nhãn (entailment, contradiction, neutral).</a:t>
            </a:r>
            <a:endParaRPr/>
          </a:p>
          <a:p>
            <a:pPr indent="0" lvl="0" marL="0" marR="0" rtl="0" algn="just">
              <a:lnSpc>
                <a:spcPct val="120033"/>
              </a:lnSpc>
              <a:spcBef>
                <a:spcPts val="0"/>
              </a:spcBef>
              <a:spcAft>
                <a:spcPts val="0"/>
              </a:spcAft>
              <a:buNone/>
            </a:pPr>
            <a:r>
              <a:rPr b="1" i="0" lang="en-US" sz="3030" u="none" cap="none" strike="noStrike">
                <a:solidFill>
                  <a:srgbClr val="000000"/>
                </a:solidFill>
                <a:latin typeface="Cabin"/>
                <a:ea typeface="Cabin"/>
                <a:cs typeface="Cabin"/>
                <a:sym typeface="Cabin"/>
              </a:rPr>
              <a:t>    3. Tiếng Việt:</a:t>
            </a:r>
            <a:endParaRPr/>
          </a:p>
          <a:p>
            <a:pPr indent="-316393" lvl="1" marL="632787" marR="0" rtl="0" algn="just">
              <a:lnSpc>
                <a:spcPct val="120034"/>
              </a:lnSpc>
              <a:spcBef>
                <a:spcPts val="0"/>
              </a:spcBef>
              <a:spcAft>
                <a:spcPts val="0"/>
              </a:spcAft>
              <a:buClr>
                <a:srgbClr val="000000"/>
              </a:buClr>
              <a:buSzPts val="2930"/>
              <a:buFont typeface="Arial"/>
              <a:buChar char="•"/>
            </a:pPr>
            <a:r>
              <a:rPr b="0" i="0" lang="en-US" sz="2930" u="none" cap="none" strike="noStrike">
                <a:solidFill>
                  <a:srgbClr val="000000"/>
                </a:solidFill>
                <a:latin typeface="Cabin"/>
                <a:ea typeface="Cabin"/>
                <a:cs typeface="Cabin"/>
                <a:sym typeface="Cabin"/>
              </a:rPr>
              <a:t>ViNLI (Huynh et al., 2022): 30,000 cặp câu từ 13 chủ đề, nhưng thiếu ngữ cảnh phức tạp.</a:t>
            </a:r>
            <a:endParaRPr/>
          </a:p>
          <a:p>
            <a:pPr indent="-316393" lvl="1" marL="632787" marR="0" rtl="0" algn="just">
              <a:lnSpc>
                <a:spcPct val="120034"/>
              </a:lnSpc>
              <a:spcBef>
                <a:spcPts val="0"/>
              </a:spcBef>
              <a:spcAft>
                <a:spcPts val="0"/>
              </a:spcAft>
              <a:buClr>
                <a:srgbClr val="000000"/>
              </a:buClr>
              <a:buSzPts val="2930"/>
              <a:buFont typeface="Arial"/>
              <a:buChar char="•"/>
            </a:pPr>
            <a:r>
              <a:rPr b="0" i="0" lang="en-US" sz="2930" u="none" cap="none" strike="noStrike">
                <a:solidFill>
                  <a:srgbClr val="000000"/>
                </a:solidFill>
                <a:latin typeface="Cabin"/>
                <a:ea typeface="Cabin"/>
                <a:cs typeface="Cabin"/>
                <a:sym typeface="Cabin"/>
              </a:rPr>
              <a:t>ViANLI (Huynh, N. D.; Pham, T. A.; and Vu, M. H., 2024): 10,000 cặp câu đối kháng, độ chính xác mô hình chỉ đạt 48.4%.</a:t>
            </a:r>
            <a:endParaRPr/>
          </a:p>
          <a:p>
            <a:pPr indent="-316393" lvl="1" marL="632787" marR="0" rtl="0" algn="just">
              <a:lnSpc>
                <a:spcPct val="120034"/>
              </a:lnSpc>
              <a:spcBef>
                <a:spcPts val="0"/>
              </a:spcBef>
              <a:spcAft>
                <a:spcPts val="0"/>
              </a:spcAft>
              <a:buClr>
                <a:srgbClr val="000000"/>
              </a:buClr>
              <a:buSzPts val="2930"/>
              <a:buFont typeface="Arial"/>
              <a:buChar char="•"/>
            </a:pPr>
            <a:r>
              <a:rPr b="0" i="0" lang="en-US" sz="2930" u="none" cap="none" strike="noStrike">
                <a:solidFill>
                  <a:srgbClr val="000000"/>
                </a:solidFill>
                <a:latin typeface="Cabin"/>
                <a:ea typeface="Cabin"/>
                <a:cs typeface="Cabin"/>
                <a:sym typeface="Cabin"/>
              </a:rPr>
              <a:t>ViHealthNLI (Huyen, D. T. T.; Pham, N. T.; and Le, H. V. , 2024): Dữ liệu NLI y tế, yêu cầu độ chính xác và kiểm chứng cao.</a:t>
            </a:r>
            <a:endParaRPr/>
          </a:p>
        </p:txBody>
      </p:sp>
      <p:sp>
        <p:nvSpPr>
          <p:cNvPr id="285" name="Google Shape;285;p8"/>
          <p:cNvSpPr txBox="1"/>
          <p:nvPr/>
        </p:nvSpPr>
        <p:spPr>
          <a:xfrm>
            <a:off x="17919206" y="9749637"/>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Play"/>
                <a:ea typeface="Play"/>
                <a:cs typeface="Play"/>
                <a:sym typeface="Play"/>
              </a:rPr>
              <a:t>8</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BF5"/>
        </a:solidFill>
      </p:bgPr>
    </p:bg>
    <p:spTree>
      <p:nvGrpSpPr>
        <p:cNvPr id="289" name="Shape 289"/>
        <p:cNvGrpSpPr/>
        <p:nvPr/>
      </p:nvGrpSpPr>
      <p:grpSpPr>
        <a:xfrm>
          <a:off x="0" y="0"/>
          <a:ext cx="0" cy="0"/>
          <a:chOff x="0" y="0"/>
          <a:chExt cx="0" cy="0"/>
        </a:xfrm>
      </p:grpSpPr>
      <p:sp>
        <p:nvSpPr>
          <p:cNvPr id="290" name="Google Shape;290;p9"/>
          <p:cNvSpPr txBox="1"/>
          <p:nvPr/>
        </p:nvSpPr>
        <p:spPr>
          <a:xfrm>
            <a:off x="1028700" y="1028700"/>
            <a:ext cx="14230196" cy="12287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8100" u="none" cap="none" strike="noStrike">
                <a:solidFill>
                  <a:srgbClr val="000000"/>
                </a:solidFill>
                <a:latin typeface="Cabin"/>
                <a:ea typeface="Cabin"/>
                <a:cs typeface="Cabin"/>
                <a:sym typeface="Cabin"/>
              </a:rPr>
              <a:t>Động lực nghiên cứu</a:t>
            </a:r>
            <a:endParaRPr/>
          </a:p>
        </p:txBody>
      </p:sp>
      <p:sp>
        <p:nvSpPr>
          <p:cNvPr id="291" name="Google Shape;291;p9"/>
          <p:cNvSpPr/>
          <p:nvPr/>
        </p:nvSpPr>
        <p:spPr>
          <a:xfrm>
            <a:off x="13507509" y="0"/>
            <a:ext cx="4780491" cy="1453124"/>
          </a:xfrm>
          <a:custGeom>
            <a:rect b="b" l="l" r="r" t="t"/>
            <a:pathLst>
              <a:path extrusionOk="0" h="1453124" w="4780491">
                <a:moveTo>
                  <a:pt x="0" y="0"/>
                </a:moveTo>
                <a:lnTo>
                  <a:pt x="4780491" y="0"/>
                </a:lnTo>
                <a:lnTo>
                  <a:pt x="4780491" y="1453124"/>
                </a:lnTo>
                <a:lnTo>
                  <a:pt x="0" y="1453124"/>
                </a:lnTo>
                <a:lnTo>
                  <a:pt x="0" y="0"/>
                </a:lnTo>
                <a:close/>
              </a:path>
            </a:pathLst>
          </a:custGeom>
          <a:blipFill rotWithShape="1">
            <a:blip r:embed="rId3">
              <a:alphaModFix/>
            </a:blip>
            <a:stretch>
              <a:fillRect b="-118136" l="0" r="0" t="-110832"/>
            </a:stretch>
          </a:blipFill>
          <a:ln>
            <a:noFill/>
          </a:ln>
        </p:spPr>
      </p:sp>
      <p:sp>
        <p:nvSpPr>
          <p:cNvPr id="292" name="Google Shape;292;p9"/>
          <p:cNvSpPr txBox="1"/>
          <p:nvPr/>
        </p:nvSpPr>
        <p:spPr>
          <a:xfrm>
            <a:off x="953579" y="2926598"/>
            <a:ext cx="16305721" cy="5162550"/>
          </a:xfrm>
          <a:prstGeom prst="rect">
            <a:avLst/>
          </a:prstGeom>
          <a:noFill/>
          <a:ln>
            <a:noFill/>
          </a:ln>
        </p:spPr>
        <p:txBody>
          <a:bodyPr anchorCtr="0" anchor="t" bIns="0" lIns="0" spcFirstLastPara="1" rIns="0" wrap="square" tIns="0">
            <a:spAutoFit/>
          </a:bodyPr>
          <a:lstStyle/>
          <a:p>
            <a:pPr indent="0" lvl="0" marL="0" marR="0" rtl="0" algn="just">
              <a:lnSpc>
                <a:spcPct val="235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370367" lvl="1" marL="740734" marR="0" rtl="0" algn="just">
              <a:lnSpc>
                <a:spcPct val="120029"/>
              </a:lnSpc>
              <a:spcBef>
                <a:spcPts val="0"/>
              </a:spcBef>
              <a:spcAft>
                <a:spcPts val="0"/>
              </a:spcAft>
              <a:buClr>
                <a:srgbClr val="000000"/>
              </a:buClr>
              <a:buSzPts val="3430"/>
              <a:buFont typeface="Arial"/>
              <a:buChar char="•"/>
            </a:pPr>
            <a:r>
              <a:rPr b="0" i="0" lang="en-US" sz="3430" u="none" cap="none" strike="noStrike">
                <a:solidFill>
                  <a:srgbClr val="000000"/>
                </a:solidFill>
                <a:latin typeface="Cabin"/>
                <a:ea typeface="Cabin"/>
                <a:cs typeface="Cabin"/>
                <a:sym typeface="Cabin"/>
              </a:rPr>
              <a:t>Các văn bản quy phạm pháp luật thường rất dài và mang tính chuyên môn cao, gây khó khăn cho việc đánh giá mối quan hệ ngữ nghĩa giữa chúng với các phát biểu liên quan.</a:t>
            </a:r>
            <a:endParaRPr/>
          </a:p>
          <a:p>
            <a:pPr indent="0" lvl="0" marL="0" marR="0" rtl="0" algn="just">
              <a:lnSpc>
                <a:spcPct val="120029"/>
              </a:lnSpc>
              <a:spcBef>
                <a:spcPts val="0"/>
              </a:spcBef>
              <a:spcAft>
                <a:spcPts val="0"/>
              </a:spcAft>
              <a:buNone/>
            </a:pPr>
            <a:r>
              <a:t/>
            </a:r>
            <a:endParaRPr b="0" i="0" sz="3430" u="none" cap="none" strike="noStrike">
              <a:solidFill>
                <a:srgbClr val="000000"/>
              </a:solidFill>
              <a:latin typeface="Cabin"/>
              <a:ea typeface="Cabin"/>
              <a:cs typeface="Cabin"/>
              <a:sym typeface="Cabin"/>
            </a:endParaRPr>
          </a:p>
          <a:p>
            <a:pPr indent="-370367" lvl="1" marL="740734" marR="0" rtl="0" algn="just">
              <a:lnSpc>
                <a:spcPct val="120029"/>
              </a:lnSpc>
              <a:spcBef>
                <a:spcPts val="0"/>
              </a:spcBef>
              <a:spcAft>
                <a:spcPts val="0"/>
              </a:spcAft>
              <a:buClr>
                <a:srgbClr val="000000"/>
              </a:buClr>
              <a:buSzPts val="3430"/>
              <a:buFont typeface="Arial"/>
              <a:buChar char="•"/>
            </a:pPr>
            <a:r>
              <a:rPr b="0" i="0" lang="en-US" sz="3430" u="none" cap="none" strike="noStrike">
                <a:solidFill>
                  <a:srgbClr val="000000"/>
                </a:solidFill>
                <a:latin typeface="Cabin"/>
                <a:ea typeface="Cabin"/>
                <a:cs typeface="Cabin"/>
                <a:sym typeface="Cabin"/>
              </a:rPr>
              <a:t>Nguồn dữ liệu các văn bản pháp luật Việt Nam vẫn còn khá mới mẻ, chưa được khai thác để xây dựng thành bộ dữ liệu hoàn chỉnh cho bài toán NLI.</a:t>
            </a:r>
            <a:endParaRPr/>
          </a:p>
          <a:p>
            <a:pPr indent="0" lvl="0" marL="0" marR="0" rtl="0" algn="just">
              <a:lnSpc>
                <a:spcPct val="120029"/>
              </a:lnSpc>
              <a:spcBef>
                <a:spcPts val="0"/>
              </a:spcBef>
              <a:spcAft>
                <a:spcPts val="0"/>
              </a:spcAft>
              <a:buNone/>
            </a:pPr>
            <a:r>
              <a:t/>
            </a:r>
            <a:endParaRPr b="0" i="0" sz="3430" u="none" cap="none" strike="noStrike">
              <a:solidFill>
                <a:srgbClr val="000000"/>
              </a:solidFill>
              <a:latin typeface="Cabin"/>
              <a:ea typeface="Cabin"/>
              <a:cs typeface="Cabin"/>
              <a:sym typeface="Cabin"/>
            </a:endParaRPr>
          </a:p>
          <a:p>
            <a:pPr indent="-370367" lvl="1" marL="740734" marR="0" rtl="0" algn="just">
              <a:lnSpc>
                <a:spcPct val="120029"/>
              </a:lnSpc>
              <a:spcBef>
                <a:spcPts val="0"/>
              </a:spcBef>
              <a:spcAft>
                <a:spcPts val="0"/>
              </a:spcAft>
              <a:buClr>
                <a:srgbClr val="000000"/>
              </a:buClr>
              <a:buSzPts val="3430"/>
              <a:buFont typeface="Arial"/>
              <a:buChar char="•"/>
            </a:pPr>
            <a:r>
              <a:rPr b="0" i="0" lang="en-US" sz="3430" u="none" cap="none" strike="noStrike">
                <a:solidFill>
                  <a:srgbClr val="000000"/>
                </a:solidFill>
                <a:latin typeface="Cabin"/>
                <a:ea typeface="Cabin"/>
                <a:cs typeface="Cabin"/>
                <a:sym typeface="Cabin"/>
              </a:rPr>
              <a:t>Các nghiên cứu trước đó chỉ giải quyết bài toán NLI dừng lại ở mức độ câu – câu (sentence – level), chưa mở rộng lên mức độ câu – văn bản (document – level). </a:t>
            </a:r>
            <a:endParaRPr/>
          </a:p>
        </p:txBody>
      </p:sp>
      <p:sp>
        <p:nvSpPr>
          <p:cNvPr id="293" name="Google Shape;293;p9"/>
          <p:cNvSpPr txBox="1"/>
          <p:nvPr/>
        </p:nvSpPr>
        <p:spPr>
          <a:xfrm>
            <a:off x="17919206" y="9749637"/>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Play"/>
                <a:ea typeface="Play"/>
                <a:cs typeface="Play"/>
                <a:sym typeface="Play"/>
              </a:rPr>
              <a:t>9</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