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19"/>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3"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521" autoAdjust="0"/>
  </p:normalViewPr>
  <p:slideViewPr>
    <p:cSldViewPr snapToGrid="0">
      <p:cViewPr varScale="1">
        <p:scale>
          <a:sx n="60" d="100"/>
          <a:sy n="60" d="100"/>
        </p:scale>
        <p:origin x="30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BECF73-CA51-40E4-8B11-7860B69049D5}" type="datetimeFigureOut">
              <a:rPr lang="en-US" smtClean="0"/>
              <a:t>08/06/2022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ED01F5-A4E0-496A-BB79-67F57E3E6F89}" type="slidenum">
              <a:rPr lang="en-US" smtClean="0"/>
              <a:t>‹#›</a:t>
            </a:fld>
            <a:endParaRPr lang="en-US"/>
          </a:p>
        </p:txBody>
      </p:sp>
    </p:spTree>
    <p:extLst>
      <p:ext uri="{BB962C8B-B14F-4D97-AF65-F5344CB8AC3E}">
        <p14:creationId xmlns:p14="http://schemas.microsoft.com/office/powerpoint/2010/main" val="2929166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Que thăm dò sau đi từ lỗ rò ngoài sau đó đi theo đường rò cao rồi xuyên vào thành trực tràng. Dễ chẩn đoán lầm do PTV có thể nghĩ đường rò đi ngoài cơ thắt</a:t>
            </a:r>
          </a:p>
        </p:txBody>
      </p:sp>
      <p:sp>
        <p:nvSpPr>
          <p:cNvPr id="4" name="Slide Number Placeholder 3"/>
          <p:cNvSpPr>
            <a:spLocks noGrp="1"/>
          </p:cNvSpPr>
          <p:nvPr>
            <p:ph type="sldNum" sz="quarter" idx="5"/>
          </p:nvPr>
        </p:nvSpPr>
        <p:spPr/>
        <p:txBody>
          <a:bodyPr/>
          <a:lstStyle/>
          <a:p>
            <a:fld id="{87ED01F5-A4E0-496A-BB79-67F57E3E6F89}" type="slidenum">
              <a:rPr lang="en-US" smtClean="0"/>
              <a:t>6</a:t>
            </a:fld>
            <a:endParaRPr lang="en-US"/>
          </a:p>
        </p:txBody>
      </p:sp>
    </p:spTree>
    <p:extLst>
      <p:ext uri="{BB962C8B-B14F-4D97-AF65-F5344CB8AC3E}">
        <p14:creationId xmlns:p14="http://schemas.microsoft.com/office/powerpoint/2010/main" val="21091173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7ED01F5-A4E0-496A-BB79-67F57E3E6F89}" type="slidenum">
              <a:rPr lang="en-US" smtClean="0"/>
              <a:t>16</a:t>
            </a:fld>
            <a:endParaRPr lang="en-US"/>
          </a:p>
        </p:txBody>
      </p:sp>
    </p:spTree>
    <p:extLst>
      <p:ext uri="{BB962C8B-B14F-4D97-AF65-F5344CB8AC3E}">
        <p14:creationId xmlns:p14="http://schemas.microsoft.com/office/powerpoint/2010/main" val="1488877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Áp xe trên cơ nâng loại 1 theo ortega</a:t>
            </a:r>
          </a:p>
        </p:txBody>
      </p:sp>
      <p:sp>
        <p:nvSpPr>
          <p:cNvPr id="4" name="Slide Number Placeholder 3"/>
          <p:cNvSpPr>
            <a:spLocks noGrp="1"/>
          </p:cNvSpPr>
          <p:nvPr>
            <p:ph type="sldNum" sz="quarter" idx="5"/>
          </p:nvPr>
        </p:nvSpPr>
        <p:spPr/>
        <p:txBody>
          <a:bodyPr/>
          <a:lstStyle/>
          <a:p>
            <a:fld id="{87ED01F5-A4E0-496A-BB79-67F57E3E6F89}" type="slidenum">
              <a:rPr lang="en-US" smtClean="0"/>
              <a:t>8</a:t>
            </a:fld>
            <a:endParaRPr lang="en-US"/>
          </a:p>
        </p:txBody>
      </p:sp>
    </p:spTree>
    <p:extLst>
      <p:ext uri="{BB962C8B-B14F-4D97-AF65-F5344CB8AC3E}">
        <p14:creationId xmlns:p14="http://schemas.microsoft.com/office/powerpoint/2010/main" val="254123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Ổ nhiễm trùng trên vùng chậu tạo đường rò xuống khoang trên cơ nâng sau đó theo khoang gian cơ thắt ra ngoài da</a:t>
            </a:r>
          </a:p>
          <a:p>
            <a:endParaRPr lang="en-US"/>
          </a:p>
        </p:txBody>
      </p:sp>
      <p:sp>
        <p:nvSpPr>
          <p:cNvPr id="4" name="Slide Number Placeholder 3"/>
          <p:cNvSpPr>
            <a:spLocks noGrp="1"/>
          </p:cNvSpPr>
          <p:nvPr>
            <p:ph type="sldNum" sz="quarter" idx="5"/>
          </p:nvPr>
        </p:nvSpPr>
        <p:spPr/>
        <p:txBody>
          <a:bodyPr/>
          <a:lstStyle/>
          <a:p>
            <a:fld id="{87ED01F5-A4E0-496A-BB79-67F57E3E6F89}" type="slidenum">
              <a:rPr lang="en-US" smtClean="0"/>
              <a:t>9</a:t>
            </a:fld>
            <a:endParaRPr lang="en-US"/>
          </a:p>
        </p:txBody>
      </p:sp>
    </p:spTree>
    <p:extLst>
      <p:ext uri="{BB962C8B-B14F-4D97-AF65-F5344CB8AC3E}">
        <p14:creationId xmlns:p14="http://schemas.microsoft.com/office/powerpoint/2010/main" val="2717596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Dựa vào vị trí đường rò xuyên qua cơ thắt ngoài mà có thể chia thành </a:t>
            </a:r>
            <a:r>
              <a:rPr lang="en-US">
                <a:solidFill>
                  <a:srgbClr val="000000"/>
                </a:solidFill>
              </a:rPr>
              <a:t>rò thấp, trung bình, cao</a:t>
            </a:r>
            <a:endParaRPr lang="en-US"/>
          </a:p>
        </p:txBody>
      </p:sp>
      <p:sp>
        <p:nvSpPr>
          <p:cNvPr id="4" name="Slide Number Placeholder 3"/>
          <p:cNvSpPr>
            <a:spLocks noGrp="1"/>
          </p:cNvSpPr>
          <p:nvPr>
            <p:ph type="sldNum" sz="quarter" idx="5"/>
          </p:nvPr>
        </p:nvSpPr>
        <p:spPr/>
        <p:txBody>
          <a:bodyPr/>
          <a:lstStyle/>
          <a:p>
            <a:fld id="{87ED01F5-A4E0-496A-BB79-67F57E3E6F89}" type="slidenum">
              <a:rPr lang="en-US" smtClean="0"/>
              <a:t>10</a:t>
            </a:fld>
            <a:endParaRPr lang="en-US"/>
          </a:p>
        </p:txBody>
      </p:sp>
    </p:spTree>
    <p:extLst>
      <p:ext uri="{BB962C8B-B14F-4D97-AF65-F5344CB8AC3E}">
        <p14:creationId xmlns:p14="http://schemas.microsoft.com/office/powerpoint/2010/main" val="2515852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solidFill>
                  <a:srgbClr val="000000"/>
                </a:solidFill>
              </a:rPr>
              <a:t>Đường rò sau khi xuyên qua cơ thắt ngoài có thể chia làm 2 nữa, 1 đường đi xuống và ra da, 1 đường đi lên trên đỉnh của hố ngồi-trực tràng, 1 số trường hợp có thể đi xuyên cơ nâng hậu môn vào khoang trên cơ nâng. </a:t>
            </a:r>
          </a:p>
          <a:p>
            <a:r>
              <a:rPr lang="en-US">
                <a:solidFill>
                  <a:srgbClr val="000000"/>
                </a:solidFill>
              </a:rPr>
              <a:t>Gđ cấp Tương ứng với type 2 ortega</a:t>
            </a:r>
            <a:endParaRPr lang="en-US"/>
          </a:p>
        </p:txBody>
      </p:sp>
      <p:sp>
        <p:nvSpPr>
          <p:cNvPr id="4" name="Slide Number Placeholder 3"/>
          <p:cNvSpPr>
            <a:spLocks noGrp="1"/>
          </p:cNvSpPr>
          <p:nvPr>
            <p:ph type="sldNum" sz="quarter" idx="5"/>
          </p:nvPr>
        </p:nvSpPr>
        <p:spPr/>
        <p:txBody>
          <a:bodyPr/>
          <a:lstStyle/>
          <a:p>
            <a:fld id="{87ED01F5-A4E0-496A-BB79-67F57E3E6F89}" type="slidenum">
              <a:rPr lang="en-US" smtClean="0"/>
              <a:t>11</a:t>
            </a:fld>
            <a:endParaRPr lang="en-US"/>
          </a:p>
        </p:txBody>
      </p:sp>
    </p:spTree>
    <p:extLst>
      <p:ext uri="{BB962C8B-B14F-4D97-AF65-F5344CB8AC3E}">
        <p14:creationId xmlns:p14="http://schemas.microsoft.com/office/powerpoint/2010/main" val="1797677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Đường rò bắt đầu ở khoang gian cơ thắt đi lên trên đến trên mức cơ mu trực tràng -&gt; đi giữa cơ này và cơ nâng hậu môn -&gt; vào hố ngồi-trực tràng. Thường tạo thành áp xe trên cơ nâng, củng có thể lan sang khoang trên cơ nâng đối diện tạo thành áp xe hình móng ngựa</a:t>
            </a:r>
          </a:p>
        </p:txBody>
      </p:sp>
      <p:sp>
        <p:nvSpPr>
          <p:cNvPr id="4" name="Slide Number Placeholder 3"/>
          <p:cNvSpPr>
            <a:spLocks noGrp="1"/>
          </p:cNvSpPr>
          <p:nvPr>
            <p:ph type="sldNum" sz="quarter" idx="5"/>
          </p:nvPr>
        </p:nvSpPr>
        <p:spPr/>
        <p:txBody>
          <a:bodyPr/>
          <a:lstStyle/>
          <a:p>
            <a:fld id="{87ED01F5-A4E0-496A-BB79-67F57E3E6F89}" type="slidenum">
              <a:rPr lang="en-US" smtClean="0"/>
              <a:t>12</a:t>
            </a:fld>
            <a:endParaRPr lang="en-US"/>
          </a:p>
        </p:txBody>
      </p:sp>
    </p:spTree>
    <p:extLst>
      <p:ext uri="{BB962C8B-B14F-4D97-AF65-F5344CB8AC3E}">
        <p14:creationId xmlns:p14="http://schemas.microsoft.com/office/powerpoint/2010/main" val="2091876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7ED01F5-A4E0-496A-BB79-67F57E3E6F89}" type="slidenum">
              <a:rPr lang="en-US" smtClean="0"/>
              <a:t>13</a:t>
            </a:fld>
            <a:endParaRPr lang="en-US"/>
          </a:p>
        </p:txBody>
      </p:sp>
    </p:spTree>
    <p:extLst>
      <p:ext uri="{BB962C8B-B14F-4D97-AF65-F5344CB8AC3E}">
        <p14:creationId xmlns:p14="http://schemas.microsoft.com/office/powerpoint/2010/main" val="19344007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7ED01F5-A4E0-496A-BB79-67F57E3E6F89}" type="slidenum">
              <a:rPr lang="en-US" smtClean="0"/>
              <a:t>14</a:t>
            </a:fld>
            <a:endParaRPr lang="en-US"/>
          </a:p>
        </p:txBody>
      </p:sp>
    </p:spTree>
    <p:extLst>
      <p:ext uri="{BB962C8B-B14F-4D97-AF65-F5344CB8AC3E}">
        <p14:creationId xmlns:p14="http://schemas.microsoft.com/office/powerpoint/2010/main" val="1050462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7ED01F5-A4E0-496A-BB79-67F57E3E6F89}" type="slidenum">
              <a:rPr lang="en-US" smtClean="0"/>
              <a:t>15</a:t>
            </a:fld>
            <a:endParaRPr lang="en-US"/>
          </a:p>
        </p:txBody>
      </p:sp>
    </p:spTree>
    <p:extLst>
      <p:ext uri="{BB962C8B-B14F-4D97-AF65-F5344CB8AC3E}">
        <p14:creationId xmlns:p14="http://schemas.microsoft.com/office/powerpoint/2010/main" val="3555296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029514-A5B8-432A-911F-14BC40AC4577}" type="datetimeFigureOut">
              <a:rPr lang="en-US" smtClean="0"/>
              <a:t>08/06/2022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8C6E3F7-0E97-4F60-808C-097A15C7CFE4}" type="slidenum">
              <a:rPr lang="en-US" smtClean="0"/>
              <a:t>‹#›</a:t>
            </a:fld>
            <a:endParaRPr lang="en-US"/>
          </a:p>
        </p:txBody>
      </p:sp>
    </p:spTree>
    <p:extLst>
      <p:ext uri="{BB962C8B-B14F-4D97-AF65-F5344CB8AC3E}">
        <p14:creationId xmlns:p14="http://schemas.microsoft.com/office/powerpoint/2010/main" val="3199821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029514-A5B8-432A-911F-14BC40AC4577}" type="datetimeFigureOut">
              <a:rPr lang="en-US" smtClean="0"/>
              <a:t>08/06/2022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8C6E3F7-0E97-4F60-808C-097A15C7CFE4}" type="slidenum">
              <a:rPr lang="en-US" smtClean="0"/>
              <a:t>‹#›</a:t>
            </a:fld>
            <a:endParaRPr lang="en-US"/>
          </a:p>
        </p:txBody>
      </p:sp>
    </p:spTree>
    <p:extLst>
      <p:ext uri="{BB962C8B-B14F-4D97-AF65-F5344CB8AC3E}">
        <p14:creationId xmlns:p14="http://schemas.microsoft.com/office/powerpoint/2010/main" val="3033814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029514-A5B8-432A-911F-14BC40AC4577}" type="datetimeFigureOut">
              <a:rPr lang="en-US" smtClean="0"/>
              <a:t>08/06/2022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8C6E3F7-0E97-4F60-808C-097A15C7CFE4}"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38269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B029514-A5B8-432A-911F-14BC40AC4577}" type="datetimeFigureOut">
              <a:rPr lang="en-US" smtClean="0"/>
              <a:t>08/06/2022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8C6E3F7-0E97-4F60-808C-097A15C7CFE4}" type="slidenum">
              <a:rPr lang="en-US" smtClean="0"/>
              <a:t>‹#›</a:t>
            </a:fld>
            <a:endParaRPr lang="en-US"/>
          </a:p>
        </p:txBody>
      </p:sp>
    </p:spTree>
    <p:extLst>
      <p:ext uri="{BB962C8B-B14F-4D97-AF65-F5344CB8AC3E}">
        <p14:creationId xmlns:p14="http://schemas.microsoft.com/office/powerpoint/2010/main" val="32761488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B029514-A5B8-432A-911F-14BC40AC4577}" type="datetimeFigureOut">
              <a:rPr lang="en-US" smtClean="0"/>
              <a:t>08/06/2022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8C6E3F7-0E97-4F60-808C-097A15C7CFE4}"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279544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B029514-A5B8-432A-911F-14BC40AC4577}" type="datetimeFigureOut">
              <a:rPr lang="en-US" smtClean="0"/>
              <a:t>08/06/2022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8C6E3F7-0E97-4F60-808C-097A15C7CFE4}" type="slidenum">
              <a:rPr lang="en-US" smtClean="0"/>
              <a:t>‹#›</a:t>
            </a:fld>
            <a:endParaRPr lang="en-US"/>
          </a:p>
        </p:txBody>
      </p:sp>
    </p:spTree>
    <p:extLst>
      <p:ext uri="{BB962C8B-B14F-4D97-AF65-F5344CB8AC3E}">
        <p14:creationId xmlns:p14="http://schemas.microsoft.com/office/powerpoint/2010/main" val="7798972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029514-A5B8-432A-911F-14BC40AC4577}" type="datetimeFigureOut">
              <a:rPr lang="en-US" smtClean="0"/>
              <a:t>08/06/2022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8C6E3F7-0E97-4F60-808C-097A15C7CFE4}" type="slidenum">
              <a:rPr lang="en-US" smtClean="0"/>
              <a:t>‹#›</a:t>
            </a:fld>
            <a:endParaRPr lang="en-US"/>
          </a:p>
        </p:txBody>
      </p:sp>
    </p:spTree>
    <p:extLst>
      <p:ext uri="{BB962C8B-B14F-4D97-AF65-F5344CB8AC3E}">
        <p14:creationId xmlns:p14="http://schemas.microsoft.com/office/powerpoint/2010/main" val="19637871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029514-A5B8-432A-911F-14BC40AC4577}" type="datetimeFigureOut">
              <a:rPr lang="en-US" smtClean="0"/>
              <a:t>08/06/2022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8C6E3F7-0E97-4F60-808C-097A15C7CFE4}" type="slidenum">
              <a:rPr lang="en-US" smtClean="0"/>
              <a:t>‹#›</a:t>
            </a:fld>
            <a:endParaRPr lang="en-US"/>
          </a:p>
        </p:txBody>
      </p:sp>
    </p:spTree>
    <p:extLst>
      <p:ext uri="{BB962C8B-B14F-4D97-AF65-F5344CB8AC3E}">
        <p14:creationId xmlns:p14="http://schemas.microsoft.com/office/powerpoint/2010/main" val="821127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029514-A5B8-432A-911F-14BC40AC4577}" type="datetimeFigureOut">
              <a:rPr lang="en-US" smtClean="0"/>
              <a:t>08/06/2022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8C6E3F7-0E97-4F60-808C-097A15C7CFE4}" type="slidenum">
              <a:rPr lang="en-US" smtClean="0"/>
              <a:t>‹#›</a:t>
            </a:fld>
            <a:endParaRPr lang="en-US"/>
          </a:p>
        </p:txBody>
      </p:sp>
    </p:spTree>
    <p:extLst>
      <p:ext uri="{BB962C8B-B14F-4D97-AF65-F5344CB8AC3E}">
        <p14:creationId xmlns:p14="http://schemas.microsoft.com/office/powerpoint/2010/main" val="451918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029514-A5B8-432A-911F-14BC40AC4577}" type="datetimeFigureOut">
              <a:rPr lang="en-US" smtClean="0"/>
              <a:t>08/06/2022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8C6E3F7-0E97-4F60-808C-097A15C7CFE4}" type="slidenum">
              <a:rPr lang="en-US" smtClean="0"/>
              <a:t>‹#›</a:t>
            </a:fld>
            <a:endParaRPr lang="en-US"/>
          </a:p>
        </p:txBody>
      </p:sp>
    </p:spTree>
    <p:extLst>
      <p:ext uri="{BB962C8B-B14F-4D97-AF65-F5344CB8AC3E}">
        <p14:creationId xmlns:p14="http://schemas.microsoft.com/office/powerpoint/2010/main" val="1298271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029514-A5B8-432A-911F-14BC40AC4577}" type="datetimeFigureOut">
              <a:rPr lang="en-US" smtClean="0"/>
              <a:t>08/06/2022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8C6E3F7-0E97-4F60-808C-097A15C7CFE4}" type="slidenum">
              <a:rPr lang="en-US" smtClean="0"/>
              <a:t>‹#›</a:t>
            </a:fld>
            <a:endParaRPr lang="en-US"/>
          </a:p>
        </p:txBody>
      </p:sp>
    </p:spTree>
    <p:extLst>
      <p:ext uri="{BB962C8B-B14F-4D97-AF65-F5344CB8AC3E}">
        <p14:creationId xmlns:p14="http://schemas.microsoft.com/office/powerpoint/2010/main" val="427681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029514-A5B8-432A-911F-14BC40AC4577}" type="datetimeFigureOut">
              <a:rPr lang="en-US" smtClean="0"/>
              <a:t>08/06/2022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8C6E3F7-0E97-4F60-808C-097A15C7CFE4}" type="slidenum">
              <a:rPr lang="en-US" smtClean="0"/>
              <a:t>‹#›</a:t>
            </a:fld>
            <a:endParaRPr lang="en-US"/>
          </a:p>
        </p:txBody>
      </p:sp>
    </p:spTree>
    <p:extLst>
      <p:ext uri="{BB962C8B-B14F-4D97-AF65-F5344CB8AC3E}">
        <p14:creationId xmlns:p14="http://schemas.microsoft.com/office/powerpoint/2010/main" val="736862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029514-A5B8-432A-911F-14BC40AC4577}" type="datetimeFigureOut">
              <a:rPr lang="en-US" smtClean="0"/>
              <a:t>08/06/2022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8C6E3F7-0E97-4F60-808C-097A15C7CFE4}" type="slidenum">
              <a:rPr lang="en-US" smtClean="0"/>
              <a:t>‹#›</a:t>
            </a:fld>
            <a:endParaRPr lang="en-US"/>
          </a:p>
        </p:txBody>
      </p:sp>
    </p:spTree>
    <p:extLst>
      <p:ext uri="{BB962C8B-B14F-4D97-AF65-F5344CB8AC3E}">
        <p14:creationId xmlns:p14="http://schemas.microsoft.com/office/powerpoint/2010/main" val="2124305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029514-A5B8-432A-911F-14BC40AC4577}" type="datetimeFigureOut">
              <a:rPr lang="en-US" smtClean="0"/>
              <a:t>08/06/2022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8C6E3F7-0E97-4F60-808C-097A15C7CFE4}" type="slidenum">
              <a:rPr lang="en-US" smtClean="0"/>
              <a:t>‹#›</a:t>
            </a:fld>
            <a:endParaRPr lang="en-US"/>
          </a:p>
        </p:txBody>
      </p:sp>
    </p:spTree>
    <p:extLst>
      <p:ext uri="{BB962C8B-B14F-4D97-AF65-F5344CB8AC3E}">
        <p14:creationId xmlns:p14="http://schemas.microsoft.com/office/powerpoint/2010/main" val="3011321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029514-A5B8-432A-911F-14BC40AC4577}" type="datetimeFigureOut">
              <a:rPr lang="en-US" smtClean="0"/>
              <a:t>08/06/2022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8C6E3F7-0E97-4F60-808C-097A15C7CFE4}" type="slidenum">
              <a:rPr lang="en-US" smtClean="0"/>
              <a:t>‹#›</a:t>
            </a:fld>
            <a:endParaRPr lang="en-US"/>
          </a:p>
        </p:txBody>
      </p:sp>
    </p:spTree>
    <p:extLst>
      <p:ext uri="{BB962C8B-B14F-4D97-AF65-F5344CB8AC3E}">
        <p14:creationId xmlns:p14="http://schemas.microsoft.com/office/powerpoint/2010/main" val="2671707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029514-A5B8-432A-911F-14BC40AC4577}" type="datetimeFigureOut">
              <a:rPr lang="en-US" smtClean="0"/>
              <a:t>08/06/2022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8C6E3F7-0E97-4F60-808C-097A15C7CFE4}" type="slidenum">
              <a:rPr lang="en-US" smtClean="0"/>
              <a:t>‹#›</a:t>
            </a:fld>
            <a:endParaRPr lang="en-US"/>
          </a:p>
        </p:txBody>
      </p:sp>
    </p:spTree>
    <p:extLst>
      <p:ext uri="{BB962C8B-B14F-4D97-AF65-F5344CB8AC3E}">
        <p14:creationId xmlns:p14="http://schemas.microsoft.com/office/powerpoint/2010/main" val="3186728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B029514-A5B8-432A-911F-14BC40AC4577}" type="datetimeFigureOut">
              <a:rPr lang="en-US" smtClean="0"/>
              <a:t>08/06/2022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8C6E3F7-0E97-4F60-808C-097A15C7CFE4}" type="slidenum">
              <a:rPr lang="en-US" smtClean="0"/>
              <a:t>‹#›</a:t>
            </a:fld>
            <a:endParaRPr lang="en-US"/>
          </a:p>
        </p:txBody>
      </p:sp>
    </p:spTree>
    <p:extLst>
      <p:ext uri="{BB962C8B-B14F-4D97-AF65-F5344CB8AC3E}">
        <p14:creationId xmlns:p14="http://schemas.microsoft.com/office/powerpoint/2010/main" val="96276349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Times New Roman" panose="02020603050405020304" pitchFamily="18" charset="0"/>
          <a:ea typeface="+mj-ea"/>
          <a:cs typeface="Times New Roman" panose="02020603050405020304"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B62B7-EF61-1553-3A01-8A273B0C0B86}"/>
              </a:ext>
            </a:extLst>
          </p:cNvPr>
          <p:cNvSpPr>
            <a:spLocks noGrp="1"/>
          </p:cNvSpPr>
          <p:nvPr>
            <p:ph type="ctrTitle"/>
          </p:nvPr>
        </p:nvSpPr>
        <p:spPr>
          <a:xfrm>
            <a:off x="2589213" y="1474840"/>
            <a:ext cx="8406580" cy="2196413"/>
          </a:xfrm>
        </p:spPr>
        <p:txBody>
          <a:bodyPr/>
          <a:lstStyle/>
          <a:p>
            <a:pPr algn="ctr"/>
            <a:r>
              <a:rPr lang="en-US" b="1" i="1">
                <a:solidFill>
                  <a:srgbClr val="002060"/>
                </a:solidFill>
                <a:latin typeface="Times New Roman" panose="02020603050405020304" pitchFamily="18" charset="0"/>
                <a:cs typeface="Times New Roman" panose="02020603050405020304" pitchFamily="18" charset="0"/>
              </a:rPr>
              <a:t>Phân Loại Rò Hậu Môn Theo Parks</a:t>
            </a:r>
          </a:p>
        </p:txBody>
      </p:sp>
      <p:sp>
        <p:nvSpPr>
          <p:cNvPr id="3" name="Subtitle 2">
            <a:extLst>
              <a:ext uri="{FF2B5EF4-FFF2-40B4-BE49-F238E27FC236}">
                <a16:creationId xmlns:a16="http://schemas.microsoft.com/office/drawing/2014/main" id="{12FE530F-A052-0D27-BDA0-013DC6AFF2A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40391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70ADE-1D45-899A-BD59-227BD5FE74CD}"/>
              </a:ext>
            </a:extLst>
          </p:cNvPr>
          <p:cNvSpPr>
            <a:spLocks noGrp="1"/>
          </p:cNvSpPr>
          <p:nvPr>
            <p:ph type="title"/>
          </p:nvPr>
        </p:nvSpPr>
        <p:spPr>
          <a:xfrm>
            <a:off x="1683956" y="667653"/>
            <a:ext cx="4795672" cy="1280890"/>
          </a:xfrm>
        </p:spPr>
        <p:txBody>
          <a:bodyPr>
            <a:normAutofit fontScale="90000"/>
          </a:bodyPr>
          <a:lstStyle/>
          <a:p>
            <a:r>
              <a:rPr lang="en-US" sz="3000" b="1">
                <a:solidFill>
                  <a:srgbClr val="002060"/>
                </a:solidFill>
              </a:rPr>
              <a:t>Type 2: </a:t>
            </a:r>
            <a:r>
              <a:rPr lang="en-US" b="1">
                <a:solidFill>
                  <a:srgbClr val="002060"/>
                </a:solidFill>
              </a:rPr>
              <a:t>Trans-sphincteric</a:t>
            </a:r>
            <a:br>
              <a:rPr lang="en-US" sz="3000" b="1">
                <a:solidFill>
                  <a:srgbClr val="002060"/>
                </a:solidFill>
              </a:rPr>
            </a:br>
            <a:endParaRPr lang="en-US" sz="3000" b="1">
              <a:solidFill>
                <a:srgbClr val="002060"/>
              </a:solidFill>
            </a:endParaRPr>
          </a:p>
        </p:txBody>
      </p:sp>
      <p:sp>
        <p:nvSpPr>
          <p:cNvPr id="9" name="Content Placeholder 8">
            <a:extLst>
              <a:ext uri="{FF2B5EF4-FFF2-40B4-BE49-F238E27FC236}">
                <a16:creationId xmlns:a16="http://schemas.microsoft.com/office/drawing/2014/main" id="{3CA589BB-4178-2737-120B-B60AC0D9D815}"/>
              </a:ext>
            </a:extLst>
          </p:cNvPr>
          <p:cNvSpPr>
            <a:spLocks noGrp="1"/>
          </p:cNvSpPr>
          <p:nvPr>
            <p:ph idx="1"/>
          </p:nvPr>
        </p:nvSpPr>
        <p:spPr>
          <a:xfrm>
            <a:off x="1683956" y="2133600"/>
            <a:ext cx="4140772" cy="3777622"/>
          </a:xfrm>
        </p:spPr>
        <p:txBody>
          <a:bodyPr>
            <a:normAutofit/>
          </a:bodyPr>
          <a:lstStyle/>
          <a:p>
            <a:r>
              <a:rPr lang="en-US">
                <a:solidFill>
                  <a:srgbClr val="000000"/>
                </a:solidFill>
              </a:rPr>
              <a:t>Type 2a: Rò xuyên cơ thắt đơn giản (uncomplicated)</a:t>
            </a:r>
          </a:p>
          <a:p>
            <a:pPr>
              <a:buFontTx/>
              <a:buChar char="-"/>
            </a:pPr>
            <a:r>
              <a:rPr lang="en-US">
                <a:solidFill>
                  <a:srgbClr val="000000"/>
                </a:solidFill>
              </a:rPr>
              <a:t>Đường rò xuyên cơ thắt ngoài -&gt; vào hố ngồi-trực tràng -&gt; ra da</a:t>
            </a:r>
          </a:p>
          <a:p>
            <a:pPr>
              <a:buFontTx/>
              <a:buChar char="-"/>
            </a:pPr>
            <a:r>
              <a:rPr lang="en-US">
                <a:solidFill>
                  <a:srgbClr val="000000"/>
                </a:solidFill>
              </a:rPr>
              <a:t>Có thể chia thành rò thấp, trung bình, cao</a:t>
            </a:r>
          </a:p>
        </p:txBody>
      </p:sp>
      <p:pic>
        <p:nvPicPr>
          <p:cNvPr id="5" name="Content Placeholder 4">
            <a:extLst>
              <a:ext uri="{FF2B5EF4-FFF2-40B4-BE49-F238E27FC236}">
                <a16:creationId xmlns:a16="http://schemas.microsoft.com/office/drawing/2014/main" id="{9591DB87-4A67-AFC1-8AC3-CCDE9F546514}"/>
              </a:ext>
            </a:extLst>
          </p:cNvPr>
          <p:cNvPicPr>
            <a:picLocks noChangeAspect="1"/>
          </p:cNvPicPr>
          <p:nvPr/>
        </p:nvPicPr>
        <p:blipFill>
          <a:blip r:embed="rId3"/>
          <a:stretch>
            <a:fillRect/>
          </a:stretch>
        </p:blipFill>
        <p:spPr>
          <a:xfrm>
            <a:off x="6091916" y="802119"/>
            <a:ext cx="5451627" cy="4933721"/>
          </a:xfrm>
          <a:prstGeom prst="rect">
            <a:avLst/>
          </a:prstGeom>
        </p:spPr>
      </p:pic>
    </p:spTree>
    <p:extLst>
      <p:ext uri="{BB962C8B-B14F-4D97-AF65-F5344CB8AC3E}">
        <p14:creationId xmlns:p14="http://schemas.microsoft.com/office/powerpoint/2010/main" val="1839844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70ADE-1D45-899A-BD59-227BD5FE74CD}"/>
              </a:ext>
            </a:extLst>
          </p:cNvPr>
          <p:cNvSpPr>
            <a:spLocks noGrp="1"/>
          </p:cNvSpPr>
          <p:nvPr>
            <p:ph type="title"/>
          </p:nvPr>
        </p:nvSpPr>
        <p:spPr>
          <a:xfrm>
            <a:off x="1687669" y="624110"/>
            <a:ext cx="4519307" cy="1280890"/>
          </a:xfrm>
        </p:spPr>
        <p:txBody>
          <a:bodyPr>
            <a:normAutofit fontScale="90000"/>
          </a:bodyPr>
          <a:lstStyle/>
          <a:p>
            <a:r>
              <a:rPr lang="en-US" sz="3000" b="1">
                <a:solidFill>
                  <a:srgbClr val="002060"/>
                </a:solidFill>
              </a:rPr>
              <a:t>Type 2: </a:t>
            </a:r>
            <a:r>
              <a:rPr lang="en-US" b="1">
                <a:solidFill>
                  <a:srgbClr val="002060"/>
                </a:solidFill>
              </a:rPr>
              <a:t>Trans-sphincteric</a:t>
            </a:r>
            <a:br>
              <a:rPr lang="en-US" sz="3000" b="1">
                <a:solidFill>
                  <a:srgbClr val="002060"/>
                </a:solidFill>
              </a:rPr>
            </a:br>
            <a:endParaRPr lang="en-US" sz="3000" b="1">
              <a:solidFill>
                <a:srgbClr val="002060"/>
              </a:solidFill>
            </a:endParaRPr>
          </a:p>
        </p:txBody>
      </p:sp>
      <p:sp>
        <p:nvSpPr>
          <p:cNvPr id="9" name="Content Placeholder 8">
            <a:extLst>
              <a:ext uri="{FF2B5EF4-FFF2-40B4-BE49-F238E27FC236}">
                <a16:creationId xmlns:a16="http://schemas.microsoft.com/office/drawing/2014/main" id="{3CA589BB-4178-2737-120B-B60AC0D9D815}"/>
              </a:ext>
            </a:extLst>
          </p:cNvPr>
          <p:cNvSpPr>
            <a:spLocks noGrp="1"/>
          </p:cNvSpPr>
          <p:nvPr>
            <p:ph idx="1"/>
          </p:nvPr>
        </p:nvSpPr>
        <p:spPr>
          <a:xfrm>
            <a:off x="1683956" y="2133600"/>
            <a:ext cx="4140772" cy="3777622"/>
          </a:xfrm>
        </p:spPr>
        <p:txBody>
          <a:bodyPr>
            <a:normAutofit/>
          </a:bodyPr>
          <a:lstStyle/>
          <a:p>
            <a:r>
              <a:rPr lang="en-US">
                <a:solidFill>
                  <a:srgbClr val="000000"/>
                </a:solidFill>
              </a:rPr>
              <a:t>Type 2b: Rò xuyên cơ thắt có nhánh chột cao</a:t>
            </a:r>
          </a:p>
          <a:p>
            <a:pPr>
              <a:buFontTx/>
              <a:buChar char="-"/>
            </a:pPr>
            <a:r>
              <a:rPr lang="en-US">
                <a:solidFill>
                  <a:srgbClr val="000000"/>
                </a:solidFill>
              </a:rPr>
              <a:t>Đường rò sau khi xuyên qua cơ thắt ngoài chia làm 2</a:t>
            </a:r>
          </a:p>
          <a:p>
            <a:pPr>
              <a:buFontTx/>
              <a:buChar char="-"/>
            </a:pPr>
            <a:r>
              <a:rPr lang="en-US">
                <a:solidFill>
                  <a:srgbClr val="000000"/>
                </a:solidFill>
              </a:rPr>
              <a:t>Quan trọng nhất</a:t>
            </a:r>
          </a:p>
          <a:p>
            <a:pPr>
              <a:buFontTx/>
              <a:buChar char="-"/>
            </a:pPr>
            <a:r>
              <a:rPr lang="en-US">
                <a:solidFill>
                  <a:srgbClr val="000000"/>
                </a:solidFill>
              </a:rPr>
              <a:t>Để lại hậu quả nghiêm trọng nếu không điều trị đúng cách</a:t>
            </a:r>
          </a:p>
        </p:txBody>
      </p:sp>
      <p:pic>
        <p:nvPicPr>
          <p:cNvPr id="4" name="Picture 3">
            <a:extLst>
              <a:ext uri="{FF2B5EF4-FFF2-40B4-BE49-F238E27FC236}">
                <a16:creationId xmlns:a16="http://schemas.microsoft.com/office/drawing/2014/main" id="{008DAEB5-2A4B-19A4-B30A-2198372FF177}"/>
              </a:ext>
            </a:extLst>
          </p:cNvPr>
          <p:cNvPicPr>
            <a:picLocks noChangeAspect="1"/>
          </p:cNvPicPr>
          <p:nvPr/>
        </p:nvPicPr>
        <p:blipFill>
          <a:blip r:embed="rId3"/>
          <a:stretch>
            <a:fillRect/>
          </a:stretch>
        </p:blipFill>
        <p:spPr>
          <a:xfrm>
            <a:off x="6206976" y="645106"/>
            <a:ext cx="5221507" cy="5247747"/>
          </a:xfrm>
          <a:prstGeom prst="rect">
            <a:avLst/>
          </a:prstGeom>
        </p:spPr>
      </p:pic>
    </p:spTree>
    <p:extLst>
      <p:ext uri="{BB962C8B-B14F-4D97-AF65-F5344CB8AC3E}">
        <p14:creationId xmlns:p14="http://schemas.microsoft.com/office/powerpoint/2010/main" val="864049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70ADE-1D45-899A-BD59-227BD5FE74CD}"/>
              </a:ext>
            </a:extLst>
          </p:cNvPr>
          <p:cNvSpPr>
            <a:spLocks noGrp="1"/>
          </p:cNvSpPr>
          <p:nvPr>
            <p:ph type="title"/>
          </p:nvPr>
        </p:nvSpPr>
        <p:spPr>
          <a:xfrm>
            <a:off x="1687669" y="624110"/>
            <a:ext cx="4631136" cy="1280890"/>
          </a:xfrm>
        </p:spPr>
        <p:txBody>
          <a:bodyPr>
            <a:normAutofit/>
          </a:bodyPr>
          <a:lstStyle/>
          <a:p>
            <a:r>
              <a:rPr lang="en-US" sz="3200" b="1">
                <a:solidFill>
                  <a:srgbClr val="002060"/>
                </a:solidFill>
              </a:rPr>
              <a:t>Type 3: Suprasphincteric</a:t>
            </a:r>
          </a:p>
        </p:txBody>
      </p:sp>
      <p:sp>
        <p:nvSpPr>
          <p:cNvPr id="3" name="Content Placeholder 2">
            <a:extLst>
              <a:ext uri="{FF2B5EF4-FFF2-40B4-BE49-F238E27FC236}">
                <a16:creationId xmlns:a16="http://schemas.microsoft.com/office/drawing/2014/main" id="{81256D2A-C2BD-CF4B-D35A-B67CCFC29539}"/>
              </a:ext>
            </a:extLst>
          </p:cNvPr>
          <p:cNvSpPr>
            <a:spLocks noGrp="1"/>
          </p:cNvSpPr>
          <p:nvPr>
            <p:ph idx="1"/>
          </p:nvPr>
        </p:nvSpPr>
        <p:spPr>
          <a:xfrm>
            <a:off x="1683956" y="2133600"/>
            <a:ext cx="4140772" cy="3777622"/>
          </a:xfrm>
        </p:spPr>
        <p:txBody>
          <a:bodyPr>
            <a:normAutofit/>
          </a:bodyPr>
          <a:lstStyle/>
          <a:p>
            <a:pPr>
              <a:buFontTx/>
              <a:buChar char="-"/>
            </a:pPr>
            <a:r>
              <a:rPr lang="en-US">
                <a:solidFill>
                  <a:srgbClr val="000000"/>
                </a:solidFill>
              </a:rPr>
              <a:t>Từ khoang gian cơ thắt -&gt; đi lên trên cơ mu trực tràng -&gt; đi xuống hố ngồi trực tràng</a:t>
            </a:r>
          </a:p>
          <a:p>
            <a:pPr>
              <a:buFontTx/>
              <a:buChar char="-"/>
            </a:pPr>
            <a:r>
              <a:rPr lang="en-US">
                <a:solidFill>
                  <a:srgbClr val="000000"/>
                </a:solidFill>
              </a:rPr>
              <a:t>Thường tạo thành áp xe trên cơ nâng</a:t>
            </a:r>
          </a:p>
          <a:p>
            <a:pPr>
              <a:buFontTx/>
              <a:buChar char="-"/>
            </a:pPr>
            <a:r>
              <a:rPr lang="en-US">
                <a:solidFill>
                  <a:srgbClr val="000000"/>
                </a:solidFill>
              </a:rPr>
              <a:t>Có thể tạo thành áp xe hình mòng ngựa</a:t>
            </a:r>
          </a:p>
        </p:txBody>
      </p:sp>
      <p:pic>
        <p:nvPicPr>
          <p:cNvPr id="5" name="Picture 4">
            <a:extLst>
              <a:ext uri="{FF2B5EF4-FFF2-40B4-BE49-F238E27FC236}">
                <a16:creationId xmlns:a16="http://schemas.microsoft.com/office/drawing/2014/main" id="{4A32A5F6-C20F-F000-7F27-F9C493161C2B}"/>
              </a:ext>
            </a:extLst>
          </p:cNvPr>
          <p:cNvPicPr>
            <a:picLocks noChangeAspect="1"/>
          </p:cNvPicPr>
          <p:nvPr/>
        </p:nvPicPr>
        <p:blipFill>
          <a:blip r:embed="rId3"/>
          <a:stretch>
            <a:fillRect/>
          </a:stretch>
        </p:blipFill>
        <p:spPr>
          <a:xfrm>
            <a:off x="6502161" y="645106"/>
            <a:ext cx="4631136" cy="5247747"/>
          </a:xfrm>
          <a:prstGeom prst="rect">
            <a:avLst/>
          </a:prstGeom>
        </p:spPr>
      </p:pic>
    </p:spTree>
    <p:extLst>
      <p:ext uri="{BB962C8B-B14F-4D97-AF65-F5344CB8AC3E}">
        <p14:creationId xmlns:p14="http://schemas.microsoft.com/office/powerpoint/2010/main" val="3822408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70ADE-1D45-899A-BD59-227BD5FE74CD}"/>
              </a:ext>
            </a:extLst>
          </p:cNvPr>
          <p:cNvSpPr>
            <a:spLocks noGrp="1"/>
          </p:cNvSpPr>
          <p:nvPr>
            <p:ph type="title"/>
          </p:nvPr>
        </p:nvSpPr>
        <p:spPr>
          <a:xfrm>
            <a:off x="1687669" y="624110"/>
            <a:ext cx="4137059" cy="1280890"/>
          </a:xfrm>
        </p:spPr>
        <p:txBody>
          <a:bodyPr>
            <a:normAutofit/>
          </a:bodyPr>
          <a:lstStyle/>
          <a:p>
            <a:r>
              <a:rPr lang="en-US" sz="3200" b="1"/>
              <a:t>Type 4: Extrasphincteric</a:t>
            </a:r>
          </a:p>
        </p:txBody>
      </p:sp>
      <p:sp>
        <p:nvSpPr>
          <p:cNvPr id="3" name="Content Placeholder 2">
            <a:extLst>
              <a:ext uri="{FF2B5EF4-FFF2-40B4-BE49-F238E27FC236}">
                <a16:creationId xmlns:a16="http://schemas.microsoft.com/office/drawing/2014/main" id="{81256D2A-C2BD-CF4B-D35A-B67CCFC29539}"/>
              </a:ext>
            </a:extLst>
          </p:cNvPr>
          <p:cNvSpPr>
            <a:spLocks noGrp="1"/>
          </p:cNvSpPr>
          <p:nvPr>
            <p:ph idx="1"/>
          </p:nvPr>
        </p:nvSpPr>
        <p:spPr>
          <a:xfrm>
            <a:off x="1683956" y="2133600"/>
            <a:ext cx="4140772" cy="3777622"/>
          </a:xfrm>
        </p:spPr>
        <p:txBody>
          <a:bodyPr>
            <a:normAutofit/>
          </a:bodyPr>
          <a:lstStyle/>
          <a:p>
            <a:pPr>
              <a:buFontTx/>
              <a:buChar char="-"/>
            </a:pPr>
            <a:r>
              <a:rPr lang="en-US">
                <a:solidFill>
                  <a:srgbClr val="000000"/>
                </a:solidFill>
              </a:rPr>
              <a:t>Đường rò đi từ da -&gt; hố ngồi trực tràng -&gt; xuyên cơ nâng hậu môn -&gt; thành trực tràng</a:t>
            </a:r>
          </a:p>
          <a:p>
            <a:pPr>
              <a:buFontTx/>
              <a:buChar char="-"/>
            </a:pPr>
            <a:r>
              <a:rPr lang="en-US">
                <a:solidFill>
                  <a:srgbClr val="000000"/>
                </a:solidFill>
              </a:rPr>
              <a:t>4 thể</a:t>
            </a:r>
          </a:p>
        </p:txBody>
      </p:sp>
      <p:pic>
        <p:nvPicPr>
          <p:cNvPr id="5" name="Picture 4">
            <a:extLst>
              <a:ext uri="{FF2B5EF4-FFF2-40B4-BE49-F238E27FC236}">
                <a16:creationId xmlns:a16="http://schemas.microsoft.com/office/drawing/2014/main" id="{1083FD81-35D3-4270-8E3B-5BA6F07ACA0C}"/>
              </a:ext>
            </a:extLst>
          </p:cNvPr>
          <p:cNvPicPr>
            <a:picLocks noChangeAspect="1"/>
          </p:cNvPicPr>
          <p:nvPr/>
        </p:nvPicPr>
        <p:blipFill>
          <a:blip r:embed="rId3"/>
          <a:stretch>
            <a:fillRect/>
          </a:stretch>
        </p:blipFill>
        <p:spPr>
          <a:xfrm>
            <a:off x="6367274" y="624110"/>
            <a:ext cx="5117146" cy="5247747"/>
          </a:xfrm>
          <a:prstGeom prst="rect">
            <a:avLst/>
          </a:prstGeom>
        </p:spPr>
      </p:pic>
    </p:spTree>
    <p:extLst>
      <p:ext uri="{BB962C8B-B14F-4D97-AF65-F5344CB8AC3E}">
        <p14:creationId xmlns:p14="http://schemas.microsoft.com/office/powerpoint/2010/main" val="2601017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70ADE-1D45-899A-BD59-227BD5FE74CD}"/>
              </a:ext>
            </a:extLst>
          </p:cNvPr>
          <p:cNvSpPr>
            <a:spLocks noGrp="1"/>
          </p:cNvSpPr>
          <p:nvPr>
            <p:ph type="title"/>
          </p:nvPr>
        </p:nvSpPr>
        <p:spPr>
          <a:xfrm>
            <a:off x="1687669" y="624110"/>
            <a:ext cx="4137059" cy="1280890"/>
          </a:xfrm>
        </p:spPr>
        <p:txBody>
          <a:bodyPr>
            <a:normAutofit/>
          </a:bodyPr>
          <a:lstStyle/>
          <a:p>
            <a:r>
              <a:rPr lang="en-US" sz="3200" b="1"/>
              <a:t>Type 4: Extrasphincteric</a:t>
            </a:r>
          </a:p>
        </p:txBody>
      </p:sp>
      <p:sp>
        <p:nvSpPr>
          <p:cNvPr id="3" name="Content Placeholder 2">
            <a:extLst>
              <a:ext uri="{FF2B5EF4-FFF2-40B4-BE49-F238E27FC236}">
                <a16:creationId xmlns:a16="http://schemas.microsoft.com/office/drawing/2014/main" id="{81256D2A-C2BD-CF4B-D35A-B67CCFC29539}"/>
              </a:ext>
            </a:extLst>
          </p:cNvPr>
          <p:cNvSpPr>
            <a:spLocks noGrp="1"/>
          </p:cNvSpPr>
          <p:nvPr>
            <p:ph idx="1"/>
          </p:nvPr>
        </p:nvSpPr>
        <p:spPr>
          <a:xfrm>
            <a:off x="1683956" y="2133600"/>
            <a:ext cx="4140772" cy="3777622"/>
          </a:xfrm>
        </p:spPr>
        <p:txBody>
          <a:bodyPr>
            <a:normAutofit/>
          </a:bodyPr>
          <a:lstStyle/>
          <a:p>
            <a:r>
              <a:rPr lang="en-US">
                <a:solidFill>
                  <a:srgbClr val="000000"/>
                </a:solidFill>
              </a:rPr>
              <a:t>Thứ phát sau rò hậu môn xuyên cơ thắt</a:t>
            </a:r>
          </a:p>
          <a:p>
            <a:pPr>
              <a:buFontTx/>
              <a:buChar char="-"/>
            </a:pPr>
            <a:r>
              <a:rPr lang="en-US">
                <a:solidFill>
                  <a:srgbClr val="000000"/>
                </a:solidFill>
              </a:rPr>
              <a:t>Hiếm</a:t>
            </a:r>
          </a:p>
          <a:p>
            <a:pPr>
              <a:buFontTx/>
              <a:buChar char="-"/>
            </a:pPr>
            <a:r>
              <a:rPr lang="en-US">
                <a:solidFill>
                  <a:srgbClr val="000000"/>
                </a:solidFill>
              </a:rPr>
              <a:t>Nhánh rò cao của type 2b đi lên trên xuyên qua cơ nâng -&gt; vào trực tràng</a:t>
            </a:r>
          </a:p>
          <a:p>
            <a:pPr>
              <a:buFontTx/>
              <a:buChar char="-"/>
            </a:pPr>
            <a:r>
              <a:rPr lang="en-US">
                <a:solidFill>
                  <a:srgbClr val="000000"/>
                </a:solidFill>
              </a:rPr>
              <a:t>Nguyên nhân:</a:t>
            </a:r>
          </a:p>
          <a:p>
            <a:pPr lvl="1">
              <a:buFontTx/>
              <a:buChar char="-"/>
            </a:pPr>
            <a:r>
              <a:rPr lang="en-US">
                <a:solidFill>
                  <a:srgbClr val="000000"/>
                </a:solidFill>
              </a:rPr>
              <a:t>Tự phát</a:t>
            </a:r>
          </a:p>
          <a:p>
            <a:pPr lvl="1">
              <a:buFontTx/>
              <a:buChar char="-"/>
            </a:pPr>
            <a:r>
              <a:rPr lang="en-US">
                <a:solidFill>
                  <a:srgbClr val="000000"/>
                </a:solidFill>
              </a:rPr>
              <a:t>Do que thăm dò</a:t>
            </a:r>
          </a:p>
          <a:p>
            <a:pPr marL="0" indent="0">
              <a:buNone/>
            </a:pPr>
            <a:endParaRPr lang="en-US">
              <a:solidFill>
                <a:srgbClr val="000000"/>
              </a:solidFill>
            </a:endParaRPr>
          </a:p>
        </p:txBody>
      </p:sp>
      <p:pic>
        <p:nvPicPr>
          <p:cNvPr id="6" name="Picture 5">
            <a:extLst>
              <a:ext uri="{FF2B5EF4-FFF2-40B4-BE49-F238E27FC236}">
                <a16:creationId xmlns:a16="http://schemas.microsoft.com/office/drawing/2014/main" id="{3BE8C23B-DF71-EE1B-F0D7-DD497B4B0303}"/>
              </a:ext>
            </a:extLst>
          </p:cNvPr>
          <p:cNvPicPr>
            <a:picLocks noChangeAspect="1"/>
          </p:cNvPicPr>
          <p:nvPr/>
        </p:nvPicPr>
        <p:blipFill>
          <a:blip r:embed="rId3"/>
          <a:stretch>
            <a:fillRect/>
          </a:stretch>
        </p:blipFill>
        <p:spPr>
          <a:xfrm>
            <a:off x="6367274" y="624110"/>
            <a:ext cx="5117146" cy="5247747"/>
          </a:xfrm>
          <a:prstGeom prst="rect">
            <a:avLst/>
          </a:prstGeom>
        </p:spPr>
      </p:pic>
    </p:spTree>
    <p:extLst>
      <p:ext uri="{BB962C8B-B14F-4D97-AF65-F5344CB8AC3E}">
        <p14:creationId xmlns:p14="http://schemas.microsoft.com/office/powerpoint/2010/main" val="3329935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70ADE-1D45-899A-BD59-227BD5FE74CD}"/>
              </a:ext>
            </a:extLst>
          </p:cNvPr>
          <p:cNvSpPr>
            <a:spLocks noGrp="1"/>
          </p:cNvSpPr>
          <p:nvPr>
            <p:ph type="title"/>
          </p:nvPr>
        </p:nvSpPr>
        <p:spPr>
          <a:xfrm>
            <a:off x="1687669" y="624110"/>
            <a:ext cx="4137059" cy="1280890"/>
          </a:xfrm>
        </p:spPr>
        <p:txBody>
          <a:bodyPr>
            <a:normAutofit/>
          </a:bodyPr>
          <a:lstStyle/>
          <a:p>
            <a:r>
              <a:rPr lang="en-US" sz="3200" b="1"/>
              <a:t>Type 4: Extrasphincteric</a:t>
            </a:r>
          </a:p>
        </p:txBody>
      </p:sp>
      <p:sp>
        <p:nvSpPr>
          <p:cNvPr id="3" name="Content Placeholder 2">
            <a:extLst>
              <a:ext uri="{FF2B5EF4-FFF2-40B4-BE49-F238E27FC236}">
                <a16:creationId xmlns:a16="http://schemas.microsoft.com/office/drawing/2014/main" id="{81256D2A-C2BD-CF4B-D35A-B67CCFC29539}"/>
              </a:ext>
            </a:extLst>
          </p:cNvPr>
          <p:cNvSpPr>
            <a:spLocks noGrp="1"/>
          </p:cNvSpPr>
          <p:nvPr>
            <p:ph idx="1"/>
          </p:nvPr>
        </p:nvSpPr>
        <p:spPr>
          <a:xfrm>
            <a:off x="1683956" y="2133600"/>
            <a:ext cx="9146954" cy="3777622"/>
          </a:xfrm>
        </p:spPr>
        <p:txBody>
          <a:bodyPr>
            <a:normAutofit/>
          </a:bodyPr>
          <a:lstStyle/>
          <a:p>
            <a:r>
              <a:rPr lang="en-US">
                <a:solidFill>
                  <a:srgbClr val="000000"/>
                </a:solidFill>
              </a:rPr>
              <a:t>Do chấn thương</a:t>
            </a:r>
          </a:p>
          <a:p>
            <a:pPr>
              <a:buFontTx/>
              <a:buChar char="-"/>
            </a:pPr>
            <a:r>
              <a:rPr lang="en-US">
                <a:solidFill>
                  <a:srgbClr val="000000"/>
                </a:solidFill>
              </a:rPr>
              <a:t>2 cơ chế</a:t>
            </a:r>
          </a:p>
          <a:p>
            <a:pPr lvl="1">
              <a:buFontTx/>
              <a:buChar char="-"/>
            </a:pPr>
            <a:r>
              <a:rPr lang="en-US" sz="1800">
                <a:solidFill>
                  <a:srgbClr val="000000"/>
                </a:solidFill>
              </a:rPr>
              <a:t>Dị vật xuyên tầng sinh môn -&gt; vào trực tràng</a:t>
            </a:r>
          </a:p>
          <a:p>
            <a:pPr lvl="1">
              <a:buFontTx/>
              <a:buChar char="-"/>
            </a:pPr>
            <a:r>
              <a:rPr lang="en-US" sz="1800">
                <a:solidFill>
                  <a:srgbClr val="000000"/>
                </a:solidFill>
              </a:rPr>
              <a:t>Nuốt dị vật -&gt; đến trực tràng -&gt; xuyên thủng trực tràng -&gt; thủng cơ nâng HM</a:t>
            </a:r>
          </a:p>
          <a:p>
            <a:pPr marL="0" indent="0">
              <a:buNone/>
            </a:pPr>
            <a:endParaRPr lang="en-US">
              <a:solidFill>
                <a:srgbClr val="000000"/>
              </a:solidFill>
            </a:endParaRPr>
          </a:p>
        </p:txBody>
      </p:sp>
    </p:spTree>
    <p:extLst>
      <p:ext uri="{BB962C8B-B14F-4D97-AF65-F5344CB8AC3E}">
        <p14:creationId xmlns:p14="http://schemas.microsoft.com/office/powerpoint/2010/main" val="1286260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70ADE-1D45-899A-BD59-227BD5FE74CD}"/>
              </a:ext>
            </a:extLst>
          </p:cNvPr>
          <p:cNvSpPr>
            <a:spLocks noGrp="1"/>
          </p:cNvSpPr>
          <p:nvPr>
            <p:ph type="title"/>
          </p:nvPr>
        </p:nvSpPr>
        <p:spPr>
          <a:xfrm>
            <a:off x="1687669" y="624110"/>
            <a:ext cx="4137059" cy="1280890"/>
          </a:xfrm>
        </p:spPr>
        <p:txBody>
          <a:bodyPr>
            <a:normAutofit/>
          </a:bodyPr>
          <a:lstStyle/>
          <a:p>
            <a:r>
              <a:rPr lang="en-US" sz="3200" b="1"/>
              <a:t>Type 4: Extrasphincteric</a:t>
            </a:r>
          </a:p>
        </p:txBody>
      </p:sp>
      <p:sp>
        <p:nvSpPr>
          <p:cNvPr id="3" name="Content Placeholder 2">
            <a:extLst>
              <a:ext uri="{FF2B5EF4-FFF2-40B4-BE49-F238E27FC236}">
                <a16:creationId xmlns:a16="http://schemas.microsoft.com/office/drawing/2014/main" id="{81256D2A-C2BD-CF4B-D35A-B67CCFC29539}"/>
              </a:ext>
            </a:extLst>
          </p:cNvPr>
          <p:cNvSpPr>
            <a:spLocks noGrp="1"/>
          </p:cNvSpPr>
          <p:nvPr>
            <p:ph idx="1"/>
          </p:nvPr>
        </p:nvSpPr>
        <p:spPr>
          <a:xfrm>
            <a:off x="1683956" y="2133600"/>
            <a:ext cx="4140772" cy="3777622"/>
          </a:xfrm>
        </p:spPr>
        <p:txBody>
          <a:bodyPr>
            <a:normAutofit/>
          </a:bodyPr>
          <a:lstStyle/>
          <a:p>
            <a:r>
              <a:rPr lang="en-US">
                <a:solidFill>
                  <a:srgbClr val="000000"/>
                </a:solidFill>
              </a:rPr>
              <a:t>Do bệnh lý vùng chậu</a:t>
            </a:r>
          </a:p>
          <a:p>
            <a:pPr>
              <a:buFontTx/>
              <a:buChar char="-"/>
            </a:pPr>
            <a:r>
              <a:rPr lang="en-US">
                <a:solidFill>
                  <a:srgbClr val="000000"/>
                </a:solidFill>
              </a:rPr>
              <a:t>Ổ nhiễm trùng từ vùng chậu lan xuống -&gt; xuyên qua cơ nâng HM -&gt; ra vùng tầng sinh môn</a:t>
            </a:r>
          </a:p>
          <a:p>
            <a:pPr>
              <a:buFontTx/>
              <a:buChar char="-"/>
            </a:pPr>
            <a:r>
              <a:rPr lang="en-US">
                <a:solidFill>
                  <a:srgbClr val="000000"/>
                </a:solidFill>
              </a:rPr>
              <a:t>Nguyên nhân thường gặp nhất: viêm túi thừa đại tràng sigma, bệnh Crohn của đoạn cuối hồi tràng, ung thư</a:t>
            </a:r>
          </a:p>
          <a:p>
            <a:pPr marL="0" indent="0">
              <a:buNone/>
            </a:pPr>
            <a:endParaRPr lang="en-US">
              <a:solidFill>
                <a:srgbClr val="000000"/>
              </a:solidFill>
            </a:endParaRPr>
          </a:p>
        </p:txBody>
      </p:sp>
      <p:pic>
        <p:nvPicPr>
          <p:cNvPr id="5" name="Picture 4">
            <a:extLst>
              <a:ext uri="{FF2B5EF4-FFF2-40B4-BE49-F238E27FC236}">
                <a16:creationId xmlns:a16="http://schemas.microsoft.com/office/drawing/2014/main" id="{62F4C96B-49CA-69F0-C3A4-5C5FFA94AFC0}"/>
              </a:ext>
            </a:extLst>
          </p:cNvPr>
          <p:cNvPicPr>
            <a:picLocks noChangeAspect="1"/>
          </p:cNvPicPr>
          <p:nvPr/>
        </p:nvPicPr>
        <p:blipFill>
          <a:blip r:embed="rId3"/>
          <a:stretch>
            <a:fillRect/>
          </a:stretch>
        </p:blipFill>
        <p:spPr>
          <a:xfrm>
            <a:off x="6567758" y="645106"/>
            <a:ext cx="4499942" cy="5247747"/>
          </a:xfrm>
          <a:prstGeom prst="rect">
            <a:avLst/>
          </a:prstGeom>
        </p:spPr>
      </p:pic>
    </p:spTree>
    <p:extLst>
      <p:ext uri="{BB962C8B-B14F-4D97-AF65-F5344CB8AC3E}">
        <p14:creationId xmlns:p14="http://schemas.microsoft.com/office/powerpoint/2010/main" val="3958352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2050" name="Picture 2" descr="Giá trị của lời cảm ơn trong cuộc sống bạn nên trân trọng -  GiaTriCuocSong.org">
            <a:extLst>
              <a:ext uri="{FF2B5EF4-FFF2-40B4-BE49-F238E27FC236}">
                <a16:creationId xmlns:a16="http://schemas.microsoft.com/office/drawing/2014/main" id="{932B0A2D-638B-8537-3408-11B305688F5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014" b="7479"/>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8006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7728-3C32-5A7F-CF0D-1A2C6AF413A5}"/>
              </a:ext>
            </a:extLst>
          </p:cNvPr>
          <p:cNvSpPr>
            <a:spLocks noGrp="1"/>
          </p:cNvSpPr>
          <p:nvPr>
            <p:ph type="title"/>
          </p:nvPr>
        </p:nvSpPr>
        <p:spPr>
          <a:xfrm>
            <a:off x="649224" y="645106"/>
            <a:ext cx="3650279" cy="1259894"/>
          </a:xfrm>
        </p:spPr>
        <p:txBody>
          <a:bodyPr vert="horz" lIns="91440" tIns="45720" rIns="91440" bIns="45720" rtlCol="0" anchor="t">
            <a:normAutofit/>
          </a:bodyPr>
          <a:lstStyle/>
          <a:p>
            <a:r>
              <a:rPr lang="en-US"/>
              <a:t>4 nhóm chính</a:t>
            </a:r>
          </a:p>
        </p:txBody>
      </p:sp>
      <p:pic>
        <p:nvPicPr>
          <p:cNvPr id="5" name="Content Placeholder 4" descr="Diagram&#10;&#10;Description automatically generated">
            <a:extLst>
              <a:ext uri="{FF2B5EF4-FFF2-40B4-BE49-F238E27FC236}">
                <a16:creationId xmlns:a16="http://schemas.microsoft.com/office/drawing/2014/main" id="{26EB5B66-B231-8BAE-C907-AFE93327A2B0}"/>
              </a:ext>
            </a:extLst>
          </p:cNvPr>
          <p:cNvPicPr>
            <a:picLocks noGrp="1" noChangeAspect="1"/>
          </p:cNvPicPr>
          <p:nvPr>
            <p:ph idx="1"/>
          </p:nvPr>
        </p:nvPicPr>
        <p:blipFill rotWithShape="1">
          <a:blip r:embed="rId2"/>
          <a:srcRect r="5040"/>
          <a:stretch/>
        </p:blipFill>
        <p:spPr>
          <a:xfrm>
            <a:off x="4619543" y="10"/>
            <a:ext cx="7572457" cy="6857990"/>
          </a:xfrm>
          <a:prstGeom prst="rect">
            <a:avLst/>
          </a:prstGeom>
        </p:spPr>
      </p:pic>
      <p:sp>
        <p:nvSpPr>
          <p:cNvPr id="6" name="TextBox 5">
            <a:extLst>
              <a:ext uri="{FF2B5EF4-FFF2-40B4-BE49-F238E27FC236}">
                <a16:creationId xmlns:a16="http://schemas.microsoft.com/office/drawing/2014/main" id="{0F1545A2-5035-2A47-7350-B8E4B55BA1B2}"/>
              </a:ext>
            </a:extLst>
          </p:cNvPr>
          <p:cNvSpPr txBox="1"/>
          <p:nvPr/>
        </p:nvSpPr>
        <p:spPr>
          <a:xfrm>
            <a:off x="649225" y="2133600"/>
            <a:ext cx="3650278" cy="3759253"/>
          </a:xfrm>
          <a:prstGeom prst="rect">
            <a:avLst/>
          </a:prstGeom>
        </p:spPr>
        <p:txBody>
          <a:bodyPr vert="horz" lIns="91440" tIns="45720" rIns="91440" bIns="45720" rtlCol="0">
            <a:normAutofit/>
          </a:bodyPr>
          <a:lstStyle/>
          <a:p>
            <a:pPr>
              <a:spcBef>
                <a:spcPts val="1000"/>
              </a:spcBef>
              <a:buClr>
                <a:schemeClr val="accent1"/>
              </a:buClr>
              <a:buFont typeface="Wingdings 3" charset="2"/>
              <a:buChar char=""/>
            </a:pPr>
            <a:r>
              <a:rPr lang="en-US">
                <a:solidFill>
                  <a:schemeClr val="tx1">
                    <a:lumMod val="75000"/>
                    <a:lumOff val="25000"/>
                  </a:schemeClr>
                </a:solidFill>
              </a:rPr>
              <a:t>1- Intersphincteric</a:t>
            </a:r>
          </a:p>
          <a:p>
            <a:pPr>
              <a:spcBef>
                <a:spcPts val="1000"/>
              </a:spcBef>
              <a:buClr>
                <a:schemeClr val="accent1"/>
              </a:buClr>
              <a:buFont typeface="Wingdings 3" charset="2"/>
              <a:buChar char=""/>
            </a:pPr>
            <a:r>
              <a:rPr lang="en-US">
                <a:solidFill>
                  <a:schemeClr val="tx1">
                    <a:lumMod val="75000"/>
                    <a:lumOff val="25000"/>
                  </a:schemeClr>
                </a:solidFill>
              </a:rPr>
              <a:t>2- Trans-sphincteric</a:t>
            </a:r>
          </a:p>
          <a:p>
            <a:pPr>
              <a:spcBef>
                <a:spcPts val="1000"/>
              </a:spcBef>
              <a:buClr>
                <a:schemeClr val="accent1"/>
              </a:buClr>
              <a:buFont typeface="Wingdings 3" charset="2"/>
              <a:buChar char=""/>
            </a:pPr>
            <a:r>
              <a:rPr lang="en-US">
                <a:solidFill>
                  <a:schemeClr val="tx1">
                    <a:lumMod val="75000"/>
                    <a:lumOff val="25000"/>
                  </a:schemeClr>
                </a:solidFill>
              </a:rPr>
              <a:t>3- Suprasphincteric</a:t>
            </a:r>
          </a:p>
          <a:p>
            <a:pPr>
              <a:spcBef>
                <a:spcPts val="1000"/>
              </a:spcBef>
              <a:buClr>
                <a:schemeClr val="accent1"/>
              </a:buClr>
              <a:buFont typeface="Wingdings 3" charset="2"/>
              <a:buChar char=""/>
            </a:pPr>
            <a:r>
              <a:rPr lang="en-US">
                <a:solidFill>
                  <a:schemeClr val="tx1">
                    <a:lumMod val="75000"/>
                    <a:lumOff val="25000"/>
                  </a:schemeClr>
                </a:solidFill>
              </a:rPr>
              <a:t>4- Extrasphincteric </a:t>
            </a:r>
          </a:p>
        </p:txBody>
      </p:sp>
    </p:spTree>
    <p:extLst>
      <p:ext uri="{BB962C8B-B14F-4D97-AF65-F5344CB8AC3E}">
        <p14:creationId xmlns:p14="http://schemas.microsoft.com/office/powerpoint/2010/main" val="194744982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70ADE-1D45-899A-BD59-227BD5FE74CD}"/>
              </a:ext>
            </a:extLst>
          </p:cNvPr>
          <p:cNvSpPr>
            <a:spLocks noGrp="1"/>
          </p:cNvSpPr>
          <p:nvPr>
            <p:ph type="title"/>
          </p:nvPr>
        </p:nvSpPr>
        <p:spPr/>
        <p:txBody>
          <a:bodyPr/>
          <a:lstStyle/>
          <a:p>
            <a:r>
              <a:rPr lang="en-US" b="1">
                <a:solidFill>
                  <a:srgbClr val="002060"/>
                </a:solidFill>
              </a:rPr>
              <a:t>Type 1: Intersphincteric</a:t>
            </a:r>
          </a:p>
        </p:txBody>
      </p:sp>
      <p:sp>
        <p:nvSpPr>
          <p:cNvPr id="3" name="Content Placeholder 2">
            <a:extLst>
              <a:ext uri="{FF2B5EF4-FFF2-40B4-BE49-F238E27FC236}">
                <a16:creationId xmlns:a16="http://schemas.microsoft.com/office/drawing/2014/main" id="{81256D2A-C2BD-CF4B-D35A-B67CCFC29539}"/>
              </a:ext>
            </a:extLst>
          </p:cNvPr>
          <p:cNvSpPr>
            <a:spLocks noGrp="1"/>
          </p:cNvSpPr>
          <p:nvPr>
            <p:ph idx="1"/>
          </p:nvPr>
        </p:nvSpPr>
        <p:spPr/>
        <p:txBody>
          <a:bodyPr>
            <a:normAutofit/>
          </a:bodyPr>
          <a:lstStyle/>
          <a:p>
            <a:pPr>
              <a:buFontTx/>
              <a:buChar char="-"/>
            </a:pPr>
            <a:r>
              <a:rPr lang="en-US"/>
              <a:t>Đường rò chỉ ở khoảng gian cơ thắt</a:t>
            </a:r>
          </a:p>
          <a:p>
            <a:pPr>
              <a:buFontTx/>
              <a:buChar char="-"/>
            </a:pPr>
            <a:r>
              <a:rPr lang="en-US"/>
              <a:t>Chia làm 6 thể</a:t>
            </a:r>
          </a:p>
        </p:txBody>
      </p:sp>
    </p:spTree>
    <p:extLst>
      <p:ext uri="{BB962C8B-B14F-4D97-AF65-F5344CB8AC3E}">
        <p14:creationId xmlns:p14="http://schemas.microsoft.com/office/powerpoint/2010/main" val="1306036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70ADE-1D45-899A-BD59-227BD5FE74CD}"/>
              </a:ext>
            </a:extLst>
          </p:cNvPr>
          <p:cNvSpPr>
            <a:spLocks noGrp="1"/>
          </p:cNvSpPr>
          <p:nvPr>
            <p:ph type="title"/>
          </p:nvPr>
        </p:nvSpPr>
        <p:spPr>
          <a:xfrm>
            <a:off x="1687669" y="624110"/>
            <a:ext cx="4408331" cy="1280890"/>
          </a:xfrm>
        </p:spPr>
        <p:txBody>
          <a:bodyPr>
            <a:normAutofit/>
          </a:bodyPr>
          <a:lstStyle/>
          <a:p>
            <a:r>
              <a:rPr lang="en-US" sz="3200" b="1">
                <a:solidFill>
                  <a:srgbClr val="002060"/>
                </a:solidFill>
              </a:rPr>
              <a:t>Type 1: Intersphincteric</a:t>
            </a:r>
          </a:p>
        </p:txBody>
      </p:sp>
      <p:sp>
        <p:nvSpPr>
          <p:cNvPr id="3" name="Content Placeholder 2">
            <a:extLst>
              <a:ext uri="{FF2B5EF4-FFF2-40B4-BE49-F238E27FC236}">
                <a16:creationId xmlns:a16="http://schemas.microsoft.com/office/drawing/2014/main" id="{81256D2A-C2BD-CF4B-D35A-B67CCFC29539}"/>
              </a:ext>
            </a:extLst>
          </p:cNvPr>
          <p:cNvSpPr>
            <a:spLocks noGrp="1"/>
          </p:cNvSpPr>
          <p:nvPr>
            <p:ph idx="1"/>
          </p:nvPr>
        </p:nvSpPr>
        <p:spPr>
          <a:xfrm>
            <a:off x="1683956" y="2133600"/>
            <a:ext cx="4140772" cy="3777622"/>
          </a:xfrm>
        </p:spPr>
        <p:txBody>
          <a:bodyPr>
            <a:normAutofit/>
          </a:bodyPr>
          <a:lstStyle/>
          <a:p>
            <a:r>
              <a:rPr lang="en-US">
                <a:solidFill>
                  <a:srgbClr val="000000"/>
                </a:solidFill>
              </a:rPr>
              <a:t>Type 1a: Rò gian cơ thắt thấp đơn giản</a:t>
            </a:r>
          </a:p>
          <a:p>
            <a:pPr>
              <a:buFontTx/>
              <a:buChar char="-"/>
            </a:pPr>
            <a:r>
              <a:rPr lang="en-US">
                <a:solidFill>
                  <a:srgbClr val="000000"/>
                </a:solidFill>
              </a:rPr>
              <a:t>Đường rò đi từ ổ áp xe nguyên phát ở khoang gian cơ thắt -&gt; ra bờ hậu môn</a:t>
            </a:r>
          </a:p>
          <a:p>
            <a:pPr>
              <a:buFontTx/>
              <a:buChar char="-"/>
            </a:pPr>
            <a:r>
              <a:rPr lang="en-US">
                <a:solidFill>
                  <a:srgbClr val="000000"/>
                </a:solidFill>
              </a:rPr>
              <a:t>Phổ biến nhất trong tắt cả các loại rò hậu môn</a:t>
            </a:r>
          </a:p>
          <a:p>
            <a:pPr>
              <a:buFontTx/>
              <a:buChar char="-"/>
            </a:pPr>
            <a:r>
              <a:rPr lang="en-US">
                <a:solidFill>
                  <a:srgbClr val="000000"/>
                </a:solidFill>
              </a:rPr>
              <a:t>Giai đoạn cấp: biểu hiện áp xe quanh hậu môn</a:t>
            </a:r>
          </a:p>
        </p:txBody>
      </p:sp>
      <p:pic>
        <p:nvPicPr>
          <p:cNvPr id="7" name="Picture 6">
            <a:extLst>
              <a:ext uri="{FF2B5EF4-FFF2-40B4-BE49-F238E27FC236}">
                <a16:creationId xmlns:a16="http://schemas.microsoft.com/office/drawing/2014/main" id="{0F1E8A9B-A9BE-33BB-8B1C-072551836B24}"/>
              </a:ext>
            </a:extLst>
          </p:cNvPr>
          <p:cNvPicPr>
            <a:picLocks noChangeAspect="1"/>
          </p:cNvPicPr>
          <p:nvPr/>
        </p:nvPicPr>
        <p:blipFill>
          <a:blip r:embed="rId2"/>
          <a:stretch>
            <a:fillRect/>
          </a:stretch>
        </p:blipFill>
        <p:spPr>
          <a:xfrm>
            <a:off x="6266013" y="645106"/>
            <a:ext cx="5484491" cy="5639580"/>
          </a:xfrm>
          <a:prstGeom prst="rect">
            <a:avLst/>
          </a:prstGeom>
        </p:spPr>
      </p:pic>
    </p:spTree>
    <p:extLst>
      <p:ext uri="{BB962C8B-B14F-4D97-AF65-F5344CB8AC3E}">
        <p14:creationId xmlns:p14="http://schemas.microsoft.com/office/powerpoint/2010/main" val="1189841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70ADE-1D45-899A-BD59-227BD5FE74CD}"/>
              </a:ext>
            </a:extLst>
          </p:cNvPr>
          <p:cNvSpPr>
            <a:spLocks noGrp="1"/>
          </p:cNvSpPr>
          <p:nvPr>
            <p:ph type="title"/>
          </p:nvPr>
        </p:nvSpPr>
        <p:spPr>
          <a:xfrm>
            <a:off x="1687669" y="624110"/>
            <a:ext cx="4137059" cy="1280890"/>
          </a:xfrm>
        </p:spPr>
        <p:txBody>
          <a:bodyPr>
            <a:normAutofit fontScale="90000"/>
          </a:bodyPr>
          <a:lstStyle/>
          <a:p>
            <a:r>
              <a:rPr lang="en-US" sz="3200" b="1">
                <a:solidFill>
                  <a:srgbClr val="002060"/>
                </a:solidFill>
              </a:rPr>
              <a:t>Type 1: Intersphincteric</a:t>
            </a:r>
            <a:br>
              <a:rPr lang="en-US" sz="3200" b="1">
                <a:solidFill>
                  <a:srgbClr val="002060"/>
                </a:solidFill>
              </a:rPr>
            </a:br>
            <a:endParaRPr lang="en-US" sz="3200"/>
          </a:p>
        </p:txBody>
      </p:sp>
      <p:sp>
        <p:nvSpPr>
          <p:cNvPr id="3" name="Content Placeholder 2">
            <a:extLst>
              <a:ext uri="{FF2B5EF4-FFF2-40B4-BE49-F238E27FC236}">
                <a16:creationId xmlns:a16="http://schemas.microsoft.com/office/drawing/2014/main" id="{81256D2A-C2BD-CF4B-D35A-B67CCFC29539}"/>
              </a:ext>
            </a:extLst>
          </p:cNvPr>
          <p:cNvSpPr>
            <a:spLocks noGrp="1"/>
          </p:cNvSpPr>
          <p:nvPr>
            <p:ph idx="1"/>
          </p:nvPr>
        </p:nvSpPr>
        <p:spPr>
          <a:xfrm>
            <a:off x="1683956" y="2133600"/>
            <a:ext cx="4140772" cy="3777622"/>
          </a:xfrm>
        </p:spPr>
        <p:txBody>
          <a:bodyPr>
            <a:normAutofit/>
          </a:bodyPr>
          <a:lstStyle/>
          <a:p>
            <a:r>
              <a:rPr lang="en-US">
                <a:solidFill>
                  <a:srgbClr val="000000"/>
                </a:solidFill>
              </a:rPr>
              <a:t>Type 1b: Rò gian cơ thắt có nhánh chột cao</a:t>
            </a:r>
          </a:p>
          <a:p>
            <a:pPr>
              <a:buFontTx/>
              <a:buChar char="-"/>
            </a:pPr>
            <a:r>
              <a:rPr lang="en-US">
                <a:solidFill>
                  <a:srgbClr val="000000"/>
                </a:solidFill>
              </a:rPr>
              <a:t>Đường rò đi xuống ra da và đi giữa cơ thắt trong và cơ dọc lên trên thành trực tràng</a:t>
            </a:r>
          </a:p>
          <a:p>
            <a:pPr>
              <a:buFontTx/>
              <a:buChar char="-"/>
            </a:pPr>
            <a:r>
              <a:rPr lang="en-US">
                <a:solidFill>
                  <a:srgbClr val="000000"/>
                </a:solidFill>
              </a:rPr>
              <a:t>Không mở vào lòng trực tràng</a:t>
            </a:r>
          </a:p>
          <a:p>
            <a:endParaRPr lang="en-US">
              <a:solidFill>
                <a:srgbClr val="000000"/>
              </a:solidFill>
            </a:endParaRPr>
          </a:p>
        </p:txBody>
      </p:sp>
      <p:pic>
        <p:nvPicPr>
          <p:cNvPr id="7" name="Picture 6">
            <a:extLst>
              <a:ext uri="{FF2B5EF4-FFF2-40B4-BE49-F238E27FC236}">
                <a16:creationId xmlns:a16="http://schemas.microsoft.com/office/drawing/2014/main" id="{3FD0C7E1-C963-97F7-CCAC-D1BD084B3ADA}"/>
              </a:ext>
            </a:extLst>
          </p:cNvPr>
          <p:cNvPicPr>
            <a:picLocks noChangeAspect="1"/>
          </p:cNvPicPr>
          <p:nvPr/>
        </p:nvPicPr>
        <p:blipFill rotWithShape="1">
          <a:blip r:embed="rId2"/>
          <a:srcRect l="7731" r="9842" b="5"/>
          <a:stretch/>
        </p:blipFill>
        <p:spPr>
          <a:xfrm>
            <a:off x="7018550" y="403688"/>
            <a:ext cx="4650935" cy="6050624"/>
          </a:xfrm>
          <a:prstGeom prst="rect">
            <a:avLst/>
          </a:prstGeom>
        </p:spPr>
      </p:pic>
    </p:spTree>
    <p:extLst>
      <p:ext uri="{BB962C8B-B14F-4D97-AF65-F5344CB8AC3E}">
        <p14:creationId xmlns:p14="http://schemas.microsoft.com/office/powerpoint/2010/main" val="903530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256D2A-C2BD-CF4B-D35A-B67CCFC29539}"/>
              </a:ext>
            </a:extLst>
          </p:cNvPr>
          <p:cNvSpPr>
            <a:spLocks noGrp="1"/>
          </p:cNvSpPr>
          <p:nvPr>
            <p:ph idx="1"/>
          </p:nvPr>
        </p:nvSpPr>
        <p:spPr>
          <a:xfrm>
            <a:off x="1683956" y="2133600"/>
            <a:ext cx="4934558" cy="3777622"/>
          </a:xfrm>
        </p:spPr>
        <p:txBody>
          <a:bodyPr>
            <a:normAutofit/>
          </a:bodyPr>
          <a:lstStyle/>
          <a:p>
            <a:r>
              <a:rPr lang="en-US">
                <a:solidFill>
                  <a:srgbClr val="000000"/>
                </a:solidFill>
              </a:rPr>
              <a:t>Type 1c: Rò gian cơ thắt có nhánh mở vào trực tràng</a:t>
            </a:r>
          </a:p>
          <a:p>
            <a:pPr>
              <a:buFontTx/>
              <a:buChar char="-"/>
            </a:pPr>
            <a:r>
              <a:rPr lang="en-US">
                <a:solidFill>
                  <a:srgbClr val="000000"/>
                </a:solidFill>
              </a:rPr>
              <a:t>Quan trọng do có thể chẩn đoán lầm với rò ngoài cơ thắt</a:t>
            </a:r>
          </a:p>
          <a:p>
            <a:pPr marL="0" indent="0">
              <a:buNone/>
            </a:pPr>
            <a:endParaRPr lang="en-US">
              <a:solidFill>
                <a:srgbClr val="000000"/>
              </a:solidFill>
            </a:endParaRPr>
          </a:p>
        </p:txBody>
      </p:sp>
      <p:pic>
        <p:nvPicPr>
          <p:cNvPr id="4" name="Picture 3">
            <a:extLst>
              <a:ext uri="{FF2B5EF4-FFF2-40B4-BE49-F238E27FC236}">
                <a16:creationId xmlns:a16="http://schemas.microsoft.com/office/drawing/2014/main" id="{2BC42DF3-F6E6-1E18-DAC5-7CC324715777}"/>
              </a:ext>
            </a:extLst>
          </p:cNvPr>
          <p:cNvPicPr>
            <a:picLocks noChangeAspect="1"/>
          </p:cNvPicPr>
          <p:nvPr/>
        </p:nvPicPr>
        <p:blipFill rotWithShape="1">
          <a:blip r:embed="rId3"/>
          <a:srcRect l="7731" r="9842" b="5"/>
          <a:stretch/>
        </p:blipFill>
        <p:spPr>
          <a:xfrm>
            <a:off x="7337864" y="663475"/>
            <a:ext cx="4033787" cy="5247747"/>
          </a:xfrm>
          <a:prstGeom prst="rect">
            <a:avLst/>
          </a:prstGeom>
        </p:spPr>
      </p:pic>
      <p:sp>
        <p:nvSpPr>
          <p:cNvPr id="7" name="Title 1">
            <a:extLst>
              <a:ext uri="{FF2B5EF4-FFF2-40B4-BE49-F238E27FC236}">
                <a16:creationId xmlns:a16="http://schemas.microsoft.com/office/drawing/2014/main" id="{853BB3D6-8983-C3B3-F7A0-4F729741C1AB}"/>
              </a:ext>
            </a:extLst>
          </p:cNvPr>
          <p:cNvSpPr txBox="1">
            <a:spLocks/>
          </p:cNvSpPr>
          <p:nvPr/>
        </p:nvSpPr>
        <p:spPr>
          <a:xfrm>
            <a:off x="1687669" y="624110"/>
            <a:ext cx="4814731"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Times New Roman" panose="02020603050405020304" pitchFamily="18" charset="0"/>
                <a:ea typeface="+mj-ea"/>
                <a:cs typeface="Times New Roman" panose="02020603050405020304"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a:solidFill>
                  <a:srgbClr val="002060"/>
                </a:solidFill>
              </a:rPr>
              <a:t>Type 1: Intersphincteric</a:t>
            </a:r>
          </a:p>
        </p:txBody>
      </p:sp>
    </p:spTree>
    <p:extLst>
      <p:ext uri="{BB962C8B-B14F-4D97-AF65-F5344CB8AC3E}">
        <p14:creationId xmlns:p14="http://schemas.microsoft.com/office/powerpoint/2010/main" val="3507280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70ADE-1D45-899A-BD59-227BD5FE74CD}"/>
              </a:ext>
            </a:extLst>
          </p:cNvPr>
          <p:cNvSpPr>
            <a:spLocks noGrp="1"/>
          </p:cNvSpPr>
          <p:nvPr>
            <p:ph type="title"/>
          </p:nvPr>
        </p:nvSpPr>
        <p:spPr>
          <a:xfrm>
            <a:off x="1687669" y="624110"/>
            <a:ext cx="4814731" cy="1280890"/>
          </a:xfrm>
        </p:spPr>
        <p:txBody>
          <a:bodyPr>
            <a:normAutofit/>
          </a:bodyPr>
          <a:lstStyle/>
          <a:p>
            <a:r>
              <a:rPr lang="en-US" sz="3200" b="1">
                <a:solidFill>
                  <a:srgbClr val="002060"/>
                </a:solidFill>
              </a:rPr>
              <a:t>Type 1: Intersphincteric</a:t>
            </a:r>
          </a:p>
        </p:txBody>
      </p:sp>
      <p:sp>
        <p:nvSpPr>
          <p:cNvPr id="3" name="Content Placeholder 2">
            <a:extLst>
              <a:ext uri="{FF2B5EF4-FFF2-40B4-BE49-F238E27FC236}">
                <a16:creationId xmlns:a16="http://schemas.microsoft.com/office/drawing/2014/main" id="{81256D2A-C2BD-CF4B-D35A-B67CCFC29539}"/>
              </a:ext>
            </a:extLst>
          </p:cNvPr>
          <p:cNvSpPr>
            <a:spLocks noGrp="1"/>
          </p:cNvSpPr>
          <p:nvPr>
            <p:ph idx="1"/>
          </p:nvPr>
        </p:nvSpPr>
        <p:spPr>
          <a:xfrm>
            <a:off x="1683956" y="2133600"/>
            <a:ext cx="4937886" cy="3777622"/>
          </a:xfrm>
        </p:spPr>
        <p:txBody>
          <a:bodyPr>
            <a:normAutofit/>
          </a:bodyPr>
          <a:lstStyle/>
          <a:p>
            <a:r>
              <a:rPr lang="en-US">
                <a:solidFill>
                  <a:schemeClr val="tx1"/>
                </a:solidFill>
              </a:rPr>
              <a:t>Type 1d: Rò gian cơ thắt cao có nhánh mở vào trực tràng, không có lỗ rò ngoài ở tầng sinh môn</a:t>
            </a:r>
          </a:p>
          <a:p>
            <a:pPr>
              <a:buFontTx/>
              <a:buChar char="-"/>
            </a:pPr>
            <a:r>
              <a:rPr lang="en-US">
                <a:solidFill>
                  <a:srgbClr val="000000"/>
                </a:solidFill>
              </a:rPr>
              <a:t>Từ khoang giang cơ thắt đi giữa cơ vòng và cơ dọc lên thành trực tràng</a:t>
            </a:r>
          </a:p>
          <a:p>
            <a:pPr>
              <a:buFontTx/>
              <a:buChar char="-"/>
            </a:pPr>
            <a:r>
              <a:rPr lang="en-US">
                <a:solidFill>
                  <a:srgbClr val="000000"/>
                </a:solidFill>
              </a:rPr>
              <a:t>Có thể chột hoặc mở là lòng trực tràng</a:t>
            </a:r>
          </a:p>
          <a:p>
            <a:pPr>
              <a:buFontTx/>
              <a:buChar char="-"/>
            </a:pPr>
            <a:r>
              <a:rPr lang="en-US">
                <a:solidFill>
                  <a:srgbClr val="000000"/>
                </a:solidFill>
              </a:rPr>
              <a:t>Trong giai đoạn cấp, biểu hiện là một khối áp xe trong thành trực tràng</a:t>
            </a:r>
          </a:p>
        </p:txBody>
      </p:sp>
      <p:pic>
        <p:nvPicPr>
          <p:cNvPr id="5" name="Picture 4">
            <a:extLst>
              <a:ext uri="{FF2B5EF4-FFF2-40B4-BE49-F238E27FC236}">
                <a16:creationId xmlns:a16="http://schemas.microsoft.com/office/drawing/2014/main" id="{35BE37EC-3D10-12C6-A912-FA5274DE2ECD}"/>
              </a:ext>
            </a:extLst>
          </p:cNvPr>
          <p:cNvPicPr>
            <a:picLocks noChangeAspect="1"/>
          </p:cNvPicPr>
          <p:nvPr/>
        </p:nvPicPr>
        <p:blipFill>
          <a:blip r:embed="rId2"/>
          <a:stretch>
            <a:fillRect/>
          </a:stretch>
        </p:blipFill>
        <p:spPr>
          <a:xfrm>
            <a:off x="6963829" y="599265"/>
            <a:ext cx="4937886" cy="5659469"/>
          </a:xfrm>
          <a:prstGeom prst="rect">
            <a:avLst/>
          </a:prstGeom>
        </p:spPr>
      </p:pic>
    </p:spTree>
    <p:extLst>
      <p:ext uri="{BB962C8B-B14F-4D97-AF65-F5344CB8AC3E}">
        <p14:creationId xmlns:p14="http://schemas.microsoft.com/office/powerpoint/2010/main" val="1731855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70ADE-1D45-899A-BD59-227BD5FE74CD}"/>
              </a:ext>
            </a:extLst>
          </p:cNvPr>
          <p:cNvSpPr>
            <a:spLocks noGrp="1"/>
          </p:cNvSpPr>
          <p:nvPr>
            <p:ph type="title"/>
          </p:nvPr>
        </p:nvSpPr>
        <p:spPr>
          <a:xfrm>
            <a:off x="1687669" y="624110"/>
            <a:ext cx="4655074" cy="1280890"/>
          </a:xfrm>
        </p:spPr>
        <p:txBody>
          <a:bodyPr>
            <a:normAutofit/>
          </a:bodyPr>
          <a:lstStyle/>
          <a:p>
            <a:r>
              <a:rPr lang="en-US" sz="3200" b="1">
                <a:solidFill>
                  <a:srgbClr val="002060"/>
                </a:solidFill>
              </a:rPr>
              <a:t>Type 1: Intersphincteric</a:t>
            </a:r>
          </a:p>
        </p:txBody>
      </p:sp>
      <p:sp>
        <p:nvSpPr>
          <p:cNvPr id="3" name="Content Placeholder 2">
            <a:extLst>
              <a:ext uri="{FF2B5EF4-FFF2-40B4-BE49-F238E27FC236}">
                <a16:creationId xmlns:a16="http://schemas.microsoft.com/office/drawing/2014/main" id="{81256D2A-C2BD-CF4B-D35A-B67CCFC29539}"/>
              </a:ext>
            </a:extLst>
          </p:cNvPr>
          <p:cNvSpPr>
            <a:spLocks noGrp="1"/>
          </p:cNvSpPr>
          <p:nvPr>
            <p:ph idx="1"/>
          </p:nvPr>
        </p:nvSpPr>
        <p:spPr>
          <a:xfrm>
            <a:off x="1683955" y="2133600"/>
            <a:ext cx="4774901" cy="3777622"/>
          </a:xfrm>
        </p:spPr>
        <p:txBody>
          <a:bodyPr>
            <a:normAutofit/>
          </a:bodyPr>
          <a:lstStyle/>
          <a:p>
            <a:r>
              <a:rPr lang="en-US">
                <a:solidFill>
                  <a:srgbClr val="000000"/>
                </a:solidFill>
              </a:rPr>
              <a:t>Type 1e: Rò gian cơ thắt cao tạo áp xe trên cơ nâng</a:t>
            </a:r>
          </a:p>
          <a:p>
            <a:pPr>
              <a:buFontTx/>
              <a:buChar char="-"/>
            </a:pPr>
            <a:r>
              <a:rPr lang="en-US">
                <a:solidFill>
                  <a:srgbClr val="000000"/>
                </a:solidFill>
              </a:rPr>
              <a:t>Ổ nhiễm trùng rò vào khoang trên cơ nâng</a:t>
            </a:r>
          </a:p>
          <a:p>
            <a:pPr>
              <a:buFontTx/>
              <a:buChar char="-"/>
            </a:pPr>
            <a:r>
              <a:rPr lang="en-US">
                <a:solidFill>
                  <a:srgbClr val="000000"/>
                </a:solidFill>
              </a:rPr>
              <a:t>Thường gặp ở giai đoạn áp xe</a:t>
            </a:r>
          </a:p>
        </p:txBody>
      </p:sp>
      <p:pic>
        <p:nvPicPr>
          <p:cNvPr id="5" name="Picture 4">
            <a:extLst>
              <a:ext uri="{FF2B5EF4-FFF2-40B4-BE49-F238E27FC236}">
                <a16:creationId xmlns:a16="http://schemas.microsoft.com/office/drawing/2014/main" id="{1FC11A2B-C290-CB7C-F428-85E4E108A59A}"/>
              </a:ext>
            </a:extLst>
          </p:cNvPr>
          <p:cNvPicPr>
            <a:picLocks noChangeAspect="1"/>
          </p:cNvPicPr>
          <p:nvPr/>
        </p:nvPicPr>
        <p:blipFill>
          <a:blip r:embed="rId3"/>
          <a:stretch>
            <a:fillRect/>
          </a:stretch>
        </p:blipFill>
        <p:spPr>
          <a:xfrm>
            <a:off x="6595241" y="624110"/>
            <a:ext cx="5233902" cy="5627851"/>
          </a:xfrm>
          <a:prstGeom prst="rect">
            <a:avLst/>
          </a:prstGeom>
        </p:spPr>
      </p:pic>
    </p:spTree>
    <p:extLst>
      <p:ext uri="{BB962C8B-B14F-4D97-AF65-F5344CB8AC3E}">
        <p14:creationId xmlns:p14="http://schemas.microsoft.com/office/powerpoint/2010/main" val="2990811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70ADE-1D45-899A-BD59-227BD5FE74CD}"/>
              </a:ext>
            </a:extLst>
          </p:cNvPr>
          <p:cNvSpPr>
            <a:spLocks noGrp="1"/>
          </p:cNvSpPr>
          <p:nvPr>
            <p:ph type="title"/>
          </p:nvPr>
        </p:nvSpPr>
        <p:spPr>
          <a:xfrm>
            <a:off x="1687669" y="624110"/>
            <a:ext cx="4548705" cy="1280890"/>
          </a:xfrm>
        </p:spPr>
        <p:txBody>
          <a:bodyPr>
            <a:normAutofit/>
          </a:bodyPr>
          <a:lstStyle/>
          <a:p>
            <a:r>
              <a:rPr lang="en-US" sz="3200" b="1">
                <a:solidFill>
                  <a:srgbClr val="002060"/>
                </a:solidFill>
              </a:rPr>
              <a:t>Type 1: Intersphincteric</a:t>
            </a:r>
          </a:p>
        </p:txBody>
      </p:sp>
      <p:sp>
        <p:nvSpPr>
          <p:cNvPr id="3" name="Content Placeholder 2">
            <a:extLst>
              <a:ext uri="{FF2B5EF4-FFF2-40B4-BE49-F238E27FC236}">
                <a16:creationId xmlns:a16="http://schemas.microsoft.com/office/drawing/2014/main" id="{81256D2A-C2BD-CF4B-D35A-B67CCFC29539}"/>
              </a:ext>
            </a:extLst>
          </p:cNvPr>
          <p:cNvSpPr>
            <a:spLocks noGrp="1"/>
          </p:cNvSpPr>
          <p:nvPr>
            <p:ph idx="1"/>
          </p:nvPr>
        </p:nvSpPr>
        <p:spPr>
          <a:xfrm>
            <a:off x="1683955" y="2133600"/>
            <a:ext cx="4552419" cy="3777622"/>
          </a:xfrm>
        </p:spPr>
        <p:txBody>
          <a:bodyPr>
            <a:normAutofit/>
          </a:bodyPr>
          <a:lstStyle/>
          <a:p>
            <a:r>
              <a:rPr lang="en-US">
                <a:solidFill>
                  <a:srgbClr val="000000"/>
                </a:solidFill>
              </a:rPr>
              <a:t>Type 1f: Rò gian cơ thắt từ áp xe vùng chậu</a:t>
            </a:r>
          </a:p>
          <a:p>
            <a:pPr marL="0" indent="0">
              <a:buNone/>
            </a:pPr>
            <a:r>
              <a:rPr lang="en-US">
                <a:solidFill>
                  <a:srgbClr val="000000"/>
                </a:solidFill>
              </a:rPr>
              <a:t>- Khoang gian cơ thắt là con đường tự nhiên cho ổ nhiễm trùng xuất phát từ vùng chậu đi ra ngoài</a:t>
            </a:r>
          </a:p>
        </p:txBody>
      </p:sp>
      <p:pic>
        <p:nvPicPr>
          <p:cNvPr id="5" name="Picture 4">
            <a:extLst>
              <a:ext uri="{FF2B5EF4-FFF2-40B4-BE49-F238E27FC236}">
                <a16:creationId xmlns:a16="http://schemas.microsoft.com/office/drawing/2014/main" id="{D95FC660-E61E-BBF6-27CE-83E81F604DE5}"/>
              </a:ext>
            </a:extLst>
          </p:cNvPr>
          <p:cNvPicPr>
            <a:picLocks noChangeAspect="1"/>
          </p:cNvPicPr>
          <p:nvPr/>
        </p:nvPicPr>
        <p:blipFill>
          <a:blip r:embed="rId3"/>
          <a:stretch>
            <a:fillRect/>
          </a:stretch>
        </p:blipFill>
        <p:spPr>
          <a:xfrm>
            <a:off x="6759235" y="663475"/>
            <a:ext cx="4552419" cy="5247747"/>
          </a:xfrm>
          <a:prstGeom prst="rect">
            <a:avLst/>
          </a:prstGeom>
        </p:spPr>
      </p:pic>
    </p:spTree>
    <p:extLst>
      <p:ext uri="{BB962C8B-B14F-4D97-AF65-F5344CB8AC3E}">
        <p14:creationId xmlns:p14="http://schemas.microsoft.com/office/powerpoint/2010/main" val="131650148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740</TotalTime>
  <Words>810</Words>
  <Application>Microsoft Office PowerPoint</Application>
  <PresentationFormat>Widescreen</PresentationFormat>
  <Paragraphs>82</Paragraphs>
  <Slides>17</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Century Gothic</vt:lpstr>
      <vt:lpstr>Times New Roman</vt:lpstr>
      <vt:lpstr>Wingdings 3</vt:lpstr>
      <vt:lpstr>Wisp</vt:lpstr>
      <vt:lpstr>Phân Loại Rò Hậu Môn Theo Parks</vt:lpstr>
      <vt:lpstr>4 nhóm chính</vt:lpstr>
      <vt:lpstr>Type 1: Intersphincteric</vt:lpstr>
      <vt:lpstr>Type 1: Intersphincteric</vt:lpstr>
      <vt:lpstr>Type 1: Intersphincteric </vt:lpstr>
      <vt:lpstr>PowerPoint Presentation</vt:lpstr>
      <vt:lpstr>Type 1: Intersphincteric</vt:lpstr>
      <vt:lpstr>Type 1: Intersphincteric</vt:lpstr>
      <vt:lpstr>Type 1: Intersphincteric</vt:lpstr>
      <vt:lpstr>Type 2: Trans-sphincteric </vt:lpstr>
      <vt:lpstr>Type 2: Trans-sphincteric </vt:lpstr>
      <vt:lpstr>Type 3: Suprasphincteric</vt:lpstr>
      <vt:lpstr>Type 4: Extrasphincteric</vt:lpstr>
      <vt:lpstr>Type 4: Extrasphincteric</vt:lpstr>
      <vt:lpstr>Type 4: Extrasphincteric</vt:lpstr>
      <vt:lpstr>Type 4: Extrasphincteric</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Loại Rò Hậu Môn Theo Parks</dc:title>
  <dc:creator>Nhut Duong</dc:creator>
  <cp:lastModifiedBy>Nhut Duong</cp:lastModifiedBy>
  <cp:revision>5</cp:revision>
  <dcterms:created xsi:type="dcterms:W3CDTF">2022-06-06T10:12:39Z</dcterms:created>
  <dcterms:modified xsi:type="dcterms:W3CDTF">2022-06-08T17:58:33Z</dcterms:modified>
</cp:coreProperties>
</file>