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12" r:id="rId54"/>
    <p:sldId id="313" r:id="rId55"/>
    <p:sldId id="369" r:id="rId56"/>
    <p:sldId id="370" r:id="rId57"/>
    <p:sldId id="371" r:id="rId58"/>
    <p:sldId id="379" r:id="rId59"/>
    <p:sldId id="380" r:id="rId60"/>
    <p:sldId id="375" r:id="rId61"/>
    <p:sldId id="376" r:id="rId62"/>
    <p:sldId id="314" r:id="rId63"/>
    <p:sldId id="315" r:id="rId64"/>
    <p:sldId id="316" r:id="rId65"/>
    <p:sldId id="317" r:id="rId66"/>
    <p:sldId id="318" r:id="rId67"/>
    <p:sldId id="372" r:id="rId68"/>
    <p:sldId id="373" r:id="rId69"/>
    <p:sldId id="374"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2" r:id="rId83"/>
    <p:sldId id="333" r:id="rId84"/>
    <p:sldId id="377" r:id="rId85"/>
    <p:sldId id="378" r:id="rId86"/>
    <p:sldId id="334" r:id="rId87"/>
    <p:sldId id="335" r:id="rId88"/>
    <p:sldId id="336" r:id="rId89"/>
    <p:sldId id="337" r:id="rId90"/>
    <p:sldId id="338" r:id="rId91"/>
    <p:sldId id="339" r:id="rId92"/>
    <p:sldId id="340" r:id="rId93"/>
    <p:sldId id="341" r:id="rId94"/>
    <p:sldId id="344" r:id="rId95"/>
    <p:sldId id="345" r:id="rId96"/>
    <p:sldId id="346" r:id="rId97"/>
    <p:sldId id="347" r:id="rId98"/>
    <p:sldId id="350" r:id="rId99"/>
    <p:sldId id="351" r:id="rId100"/>
    <p:sldId id="352" r:id="rId101"/>
    <p:sldId id="360" r:id="rId102"/>
    <p:sldId id="361" r:id="rId103"/>
    <p:sldId id="353" r:id="rId104"/>
    <p:sldId id="354" r:id="rId105"/>
    <p:sldId id="362" r:id="rId106"/>
    <p:sldId id="363" r:id="rId107"/>
    <p:sldId id="364" r:id="rId108"/>
    <p:sldId id="365" r:id="rId109"/>
    <p:sldId id="366" r:id="rId110"/>
    <p:sldId id="367" r:id="rId111"/>
    <p:sldId id="36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46" d="100"/>
          <a:sy n="46" d="100"/>
        </p:scale>
        <p:origin x="-1310" y="-82"/>
      </p:cViewPr>
      <p:guideLst>
        <p:guide orient="horz" pos="2160"/>
        <p:guide pos="2880"/>
      </p:guideLst>
    </p:cSldViewPr>
  </p:slideViewPr>
  <p:notesTextViewPr>
    <p:cViewPr>
      <p:scale>
        <a:sx n="1" d="1"/>
        <a:sy n="1" d="1"/>
      </p:scale>
      <p:origin x="0" y="0"/>
    </p:cViewPr>
  </p:notesTextViewPr>
  <p:sorterViewPr>
    <p:cViewPr>
      <p:scale>
        <a:sx n="100" d="100"/>
        <a:sy n="100" d="100"/>
      </p:scale>
      <p:origin x="0" y="1826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817377-1E5C-4FFF-82A0-1D574C0ACC49}" type="datetimeFigureOut">
              <a:rPr lang="en-US" smtClean="0"/>
              <a:pPr/>
              <a:t>9/8/2022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4A333-0865-45B7-98FB-1D4116ECFBC3}" type="slidenum">
              <a:rPr lang="en-US" smtClean="0"/>
              <a:pPr/>
              <a:t>‹#›</a:t>
            </a:fld>
            <a:endParaRPr lang="en-US"/>
          </a:p>
        </p:txBody>
      </p:sp>
    </p:spTree>
    <p:extLst>
      <p:ext uri="{BB962C8B-B14F-4D97-AF65-F5344CB8AC3E}">
        <p14:creationId xmlns:p14="http://schemas.microsoft.com/office/powerpoint/2010/main" xmlns="" val="303098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75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775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0DCFD63-F716-4521-8678-C13B0F27C0A1}" type="slidenum">
              <a:rPr lang="en-US" sz="1200" smtClean="0"/>
              <a:pPr eaLnBrk="1" hangingPunct="1"/>
              <a:t>37</a:t>
            </a:fld>
            <a:endParaRPr 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A79CDD-7B0F-4211-A979-CF553EA73E18}"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83387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A79CDD-7B0F-4211-A979-CF553EA73E18}"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268907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A79CDD-7B0F-4211-A979-CF553EA73E18}"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46002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A79CDD-7B0F-4211-A979-CF553EA73E18}"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9271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A79CDD-7B0F-4211-A979-CF553EA73E18}"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280664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A79CDD-7B0F-4211-A979-CF553EA73E18}"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164631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A79CDD-7B0F-4211-A979-CF553EA73E18}" type="datetimeFigureOut">
              <a:rPr lang="en-US" smtClean="0"/>
              <a:pPr/>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283331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A79CDD-7B0F-4211-A979-CF553EA73E18}" type="datetimeFigureOut">
              <a:rPr lang="en-US" smtClean="0"/>
              <a:pPr/>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214585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A79CDD-7B0F-4211-A979-CF553EA73E18}" type="datetimeFigureOut">
              <a:rPr lang="en-US" smtClean="0"/>
              <a:pPr/>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262480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A79CDD-7B0F-4211-A979-CF553EA73E18}"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169655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A79CDD-7B0F-4211-A979-CF553EA73E18}"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384285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79CDD-7B0F-4211-A979-CF553EA73E18}" type="datetimeFigureOut">
              <a:rPr lang="en-US" smtClean="0"/>
              <a:pPr/>
              <a:t>9/8/2022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0FB9C-73B4-478B-B663-BCA09CC61741}" type="slidenum">
              <a:rPr lang="en-US" smtClean="0"/>
              <a:pPr/>
              <a:t>‹#›</a:t>
            </a:fld>
            <a:endParaRPr lang="en-US"/>
          </a:p>
        </p:txBody>
      </p:sp>
    </p:spTree>
    <p:extLst>
      <p:ext uri="{BB962C8B-B14F-4D97-AF65-F5344CB8AC3E}">
        <p14:creationId xmlns:p14="http://schemas.microsoft.com/office/powerpoint/2010/main" xmlns="" val="394076973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ctrTitle"/>
          </p:nvPr>
        </p:nvSpPr>
        <p:spPr>
          <a:xfrm>
            <a:off x="685800" y="819150"/>
            <a:ext cx="7772400" cy="3143250"/>
          </a:xfrm>
        </p:spPr>
        <p:txBody>
          <a:bodyPr/>
          <a:lstStyle/>
          <a:p>
            <a:r>
              <a:rPr lang="en-US" dirty="0" smtClean="0">
                <a:solidFill>
                  <a:srgbClr val="FFFF00"/>
                </a:solidFill>
                <a:latin typeface="Arial" pitchFamily="34" charset="0"/>
                <a:cs typeface="Arial" pitchFamily="34" charset="0"/>
              </a:rPr>
              <a:t>HƯỚNG DẪN ĐIỀU TRỊ DỰA TRÊN Y HỌC CHỨNG CỨ VÀ RÒ HẬU MÔN DO NGUYÊN NHÂN ĐẶC HIỆU</a:t>
            </a:r>
          </a:p>
        </p:txBody>
      </p:sp>
      <p:sp>
        <p:nvSpPr>
          <p:cNvPr id="3" name="Subtitle 2"/>
          <p:cNvSpPr>
            <a:spLocks noGrp="1"/>
          </p:cNvSpPr>
          <p:nvPr>
            <p:ph type="subTitle" idx="1"/>
          </p:nvPr>
        </p:nvSpPr>
        <p:spPr>
          <a:xfrm>
            <a:off x="2667000" y="4724400"/>
            <a:ext cx="6400800" cy="1752600"/>
          </a:xfrm>
        </p:spPr>
        <p:txBody>
          <a:bodyPr/>
          <a:lstStyle/>
          <a:p>
            <a:pPr algn="r">
              <a:defRPr/>
            </a:pPr>
            <a:r>
              <a:rPr lang="en-US" smtClean="0">
                <a:solidFill>
                  <a:schemeClr val="accent1">
                    <a:lumMod val="40000"/>
                    <a:lumOff val="60000"/>
                  </a:schemeClr>
                </a:solidFill>
                <a:latin typeface="Arial" pitchFamily="34" charset="0"/>
                <a:cs typeface="Arial" pitchFamily="34" charset="0"/>
              </a:rPr>
              <a:t>BS DƯƠNG PHƯỚC HƯNG</a:t>
            </a:r>
          </a:p>
          <a:p>
            <a:pPr algn="r">
              <a:defRPr/>
            </a:pPr>
            <a:r>
              <a:rPr lang="en-US" smtClean="0">
                <a:solidFill>
                  <a:schemeClr val="accent1">
                    <a:lumMod val="40000"/>
                    <a:lumOff val="60000"/>
                  </a:schemeClr>
                </a:solidFill>
                <a:latin typeface="Arial" pitchFamily="34" charset="0"/>
                <a:cs typeface="Arial" pitchFamily="34" charset="0"/>
              </a:rPr>
              <a:t>KHOA HẬU MÔN TRỰC TRÀNG </a:t>
            </a:r>
          </a:p>
          <a:p>
            <a:pPr algn="r">
              <a:defRPr/>
            </a:pPr>
            <a:r>
              <a:rPr lang="en-US" smtClean="0">
                <a:solidFill>
                  <a:schemeClr val="accent1">
                    <a:lumMod val="40000"/>
                    <a:lumOff val="60000"/>
                  </a:schemeClr>
                </a:solidFill>
                <a:latin typeface="Arial" pitchFamily="34" charset="0"/>
                <a:cs typeface="Arial" pitchFamily="34" charset="0"/>
              </a:rPr>
              <a:t>BVĐHYD TPHCM</a:t>
            </a:r>
            <a:endParaRPr lang="en-US">
              <a:solidFill>
                <a:schemeClr val="accent1">
                  <a:lumMod val="40000"/>
                  <a:lumOff val="60000"/>
                </a:schemeClr>
              </a:solidFill>
              <a:latin typeface="Arial" pitchFamily="34" charset="0"/>
              <a:cs typeface="Arial" pitchFamily="34" charset="0"/>
            </a:endParaRPr>
          </a:p>
        </p:txBody>
      </p:sp>
    </p:spTree>
    <p:extLst>
      <p:ext uri="{BB962C8B-B14F-4D97-AF65-F5344CB8AC3E}">
        <p14:creationId xmlns:p14="http://schemas.microsoft.com/office/powerpoint/2010/main" xmlns="" val="2412728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
          <p:cNvSpPr>
            <a:spLocks noChangeArrowheads="1"/>
          </p:cNvSpPr>
          <p:nvPr/>
        </p:nvSpPr>
        <p:spPr bwMode="auto">
          <a:xfrm>
            <a:off x="685800" y="914400"/>
            <a:ext cx="7543800" cy="44942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ctr"/>
            <a:r>
              <a:rPr lang="en-US" sz="3600" b="1" dirty="0" err="1">
                <a:solidFill>
                  <a:srgbClr val="FFFF00"/>
                </a:solidFill>
                <a:latin typeface="Arial" pitchFamily="34" charset="0"/>
                <a:cs typeface="Arial" pitchFamily="34" charset="0"/>
              </a:rPr>
              <a:t>Khuyến</a:t>
            </a:r>
            <a:r>
              <a:rPr lang="en-US" sz="3600" b="1" dirty="0">
                <a:solidFill>
                  <a:srgbClr val="FFFF00"/>
                </a:solidFill>
                <a:latin typeface="Arial" pitchFamily="34" charset="0"/>
                <a:cs typeface="Arial" pitchFamily="34" charset="0"/>
              </a:rPr>
              <a:t> </a:t>
            </a:r>
            <a:r>
              <a:rPr lang="en-US" sz="3600" b="1" dirty="0" err="1" smtClean="0">
                <a:solidFill>
                  <a:srgbClr val="FFFF00"/>
                </a:solidFill>
                <a:latin typeface="Arial" pitchFamily="34" charset="0"/>
                <a:cs typeface="Arial" pitchFamily="34" charset="0"/>
              </a:rPr>
              <a:t>nghị</a:t>
            </a:r>
            <a:endParaRPr lang="en-US" sz="3600" b="1" dirty="0">
              <a:solidFill>
                <a:srgbClr val="FFFF00"/>
              </a:solidFill>
              <a:latin typeface="Arial" pitchFamily="34" charset="0"/>
              <a:cs typeface="Arial" pitchFamily="34" charset="0"/>
            </a:endParaRPr>
          </a:p>
          <a:p>
            <a:endParaRPr lang="en-US" sz="3200" dirty="0">
              <a:latin typeface="Arial" pitchFamily="34" charset="0"/>
              <a:cs typeface="Arial" pitchFamily="34" charset="0"/>
            </a:endParaRPr>
          </a:p>
          <a:p>
            <a:pPr algn="just"/>
            <a:r>
              <a:rPr lang="en-US" sz="3200" dirty="0">
                <a:latin typeface="Arial" pitchFamily="34" charset="0"/>
                <a:cs typeface="Arial" pitchFamily="34" charset="0"/>
              </a:rPr>
              <a:t>  </a:t>
            </a:r>
            <a:r>
              <a:rPr lang="vi-VN" sz="3200" dirty="0">
                <a:latin typeface="Arial" pitchFamily="34" charset="0"/>
                <a:cs typeface="Arial" pitchFamily="34" charset="0"/>
              </a:rPr>
              <a:t>Thời gian can thiệp phẫu thuật chủ yếu</a:t>
            </a:r>
            <a:r>
              <a:rPr lang="en-US" sz="3200" dirty="0">
                <a:latin typeface="Arial" pitchFamily="34" charset="0"/>
                <a:cs typeface="Arial" pitchFamily="34" charset="0"/>
              </a:rPr>
              <a:t> </a:t>
            </a:r>
            <a:r>
              <a:rPr lang="vi-VN" sz="3200" dirty="0">
                <a:latin typeface="Arial" pitchFamily="34" charset="0"/>
                <a:cs typeface="Arial" pitchFamily="34" charset="0"/>
              </a:rPr>
              <a:t> phụ thuộc vào các dấu hiệu và triệu chứng của bệnh nhân, với áp xe cấp tính luôn </a:t>
            </a:r>
            <a:r>
              <a:rPr lang="en-US" sz="3200" dirty="0" err="1">
                <a:latin typeface="Arial" pitchFamily="34" charset="0"/>
                <a:cs typeface="Arial" pitchFamily="34" charset="0"/>
              </a:rPr>
              <a:t>là</a:t>
            </a:r>
            <a:r>
              <a:rPr lang="vi-VN" sz="3200" dirty="0">
                <a:latin typeface="Arial" pitchFamily="34" charset="0"/>
                <a:cs typeface="Arial" pitchFamily="34" charset="0"/>
              </a:rPr>
              <a:t> một dấu hiệu cho phẫu thuật khẩn cấp.</a:t>
            </a:r>
            <a:endParaRPr lang="en-US" sz="3200" dirty="0">
              <a:latin typeface="Arial" pitchFamily="34" charset="0"/>
              <a:cs typeface="Arial" pitchFamily="34" charset="0"/>
            </a:endParaRPr>
          </a:p>
          <a:p>
            <a:pPr algn="just"/>
            <a:endParaRPr lang="en-US" sz="3200" dirty="0">
              <a:latin typeface="Arial" pitchFamily="34" charset="0"/>
              <a:cs typeface="Arial" pitchFamily="34" charset="0"/>
            </a:endParaRPr>
          </a:p>
          <a:p>
            <a:pPr algn="just"/>
            <a:r>
              <a:rPr lang="en-US" sz="3200" dirty="0">
                <a:latin typeface="Arial" pitchFamily="34" charset="0"/>
                <a:cs typeface="Arial" pitchFamily="34" charset="0"/>
              </a:rPr>
              <a:t>       </a:t>
            </a:r>
            <a:r>
              <a:rPr lang="en-US" sz="3200" dirty="0" err="1">
                <a:solidFill>
                  <a:srgbClr val="FFFF00"/>
                </a:solidFill>
                <a:latin typeface="Arial" pitchFamily="34" charset="0"/>
                <a:cs typeface="Arial" pitchFamily="34" charset="0"/>
              </a:rPr>
              <a:t>Mức</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độ</a:t>
            </a:r>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đồng thuận: mạnh mẽ </a:t>
            </a:r>
          </a:p>
        </p:txBody>
      </p:sp>
    </p:spTree>
    <p:extLst>
      <p:ext uri="{BB962C8B-B14F-4D97-AF65-F5344CB8AC3E}">
        <p14:creationId xmlns:p14="http://schemas.microsoft.com/office/powerpoint/2010/main" xmlns="" val="170954585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1"/>
          <p:cNvSpPr>
            <a:spLocks noGrp="1"/>
          </p:cNvSpPr>
          <p:nvPr>
            <p:ph type="title"/>
          </p:nvPr>
        </p:nvSpPr>
        <p:spPr/>
        <p:txBody>
          <a:bodyPr/>
          <a:lstStyle/>
          <a:p>
            <a:r>
              <a:rPr lang="en-US" sz="3200" smtClean="0">
                <a:solidFill>
                  <a:srgbClr val="FFFF00"/>
                </a:solidFill>
                <a:latin typeface="Arial" pitchFamily="34" charset="0"/>
                <a:cs typeface="Arial" pitchFamily="34" charset="0"/>
              </a:rPr>
              <a:t>Perianal Crohn’s disease: </a:t>
            </a:r>
            <a:br>
              <a:rPr lang="en-US" sz="3200" smtClean="0">
                <a:solidFill>
                  <a:srgbClr val="FFFF00"/>
                </a:solidFill>
                <a:latin typeface="Arial" pitchFamily="34" charset="0"/>
                <a:cs typeface="Arial" pitchFamily="34" charset="0"/>
              </a:rPr>
            </a:br>
            <a:r>
              <a:rPr lang="en-US" sz="3200" smtClean="0">
                <a:solidFill>
                  <a:srgbClr val="FFFF00"/>
                </a:solidFill>
                <a:latin typeface="Arial" pitchFamily="34" charset="0"/>
                <a:cs typeface="Arial" pitchFamily="34" charset="0"/>
              </a:rPr>
              <a:t>Classification and clinical evaluation</a:t>
            </a:r>
            <a:endParaRPr lang="en-US" sz="3200" smtClean="0">
              <a:solidFill>
                <a:srgbClr val="FFFF00"/>
              </a:solidFill>
            </a:endParaRPr>
          </a:p>
        </p:txBody>
      </p:sp>
      <p:pic>
        <p:nvPicPr>
          <p:cNvPr id="234499"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609600" y="1371600"/>
            <a:ext cx="7924800" cy="4343400"/>
          </a:xfrm>
        </p:spPr>
      </p:pic>
      <p:sp>
        <p:nvSpPr>
          <p:cNvPr id="234500" name="Rectangle 4"/>
          <p:cNvSpPr>
            <a:spLocks noChangeArrowheads="1"/>
          </p:cNvSpPr>
          <p:nvPr/>
        </p:nvSpPr>
        <p:spPr bwMode="auto">
          <a:xfrm>
            <a:off x="228600" y="5907088"/>
            <a:ext cx="88392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S. Vermeire∗,Division of Gastroenterology, University of Leuven, Belgium  </a:t>
            </a:r>
          </a:p>
          <a:p>
            <a:pPr algn="r"/>
            <a:r>
              <a:rPr lang="en-US" sz="1800" i="1">
                <a:solidFill>
                  <a:srgbClr val="FFFF00"/>
                </a:solidFill>
                <a:latin typeface="Arial" pitchFamily="34" charset="0"/>
                <a:cs typeface="Arial" pitchFamily="34" charset="0"/>
              </a:rPr>
              <a:t>Received 24 July 2007; accepted 24 July 2007</a:t>
            </a:r>
          </a:p>
        </p:txBody>
      </p:sp>
    </p:spTree>
    <p:extLst>
      <p:ext uri="{BB962C8B-B14F-4D97-AF65-F5344CB8AC3E}">
        <p14:creationId xmlns:p14="http://schemas.microsoft.com/office/powerpoint/2010/main" xmlns="" val="6803805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sz="3200" smtClean="0">
                <a:solidFill>
                  <a:srgbClr val="FFFF00"/>
                </a:solidFill>
                <a:latin typeface="Arial" pitchFamily="34" charset="0"/>
                <a:cs typeface="Arial" pitchFamily="34" charset="0"/>
              </a:rPr>
              <a:t>Perianal Crohn’s disease: </a:t>
            </a:r>
            <a:br>
              <a:rPr lang="en-US" sz="3200" smtClean="0">
                <a:solidFill>
                  <a:srgbClr val="FFFF00"/>
                </a:solidFill>
                <a:latin typeface="Arial" pitchFamily="34" charset="0"/>
                <a:cs typeface="Arial" pitchFamily="34" charset="0"/>
              </a:rPr>
            </a:br>
            <a:r>
              <a:rPr lang="en-US" sz="3200" smtClean="0">
                <a:solidFill>
                  <a:srgbClr val="FFFF00"/>
                </a:solidFill>
                <a:latin typeface="Arial" pitchFamily="34" charset="0"/>
                <a:cs typeface="Arial" pitchFamily="34" charset="0"/>
              </a:rPr>
              <a:t>Classification and clinical evaluation</a:t>
            </a:r>
            <a:endParaRPr lang="en-US" sz="3200" smtClean="0">
              <a:solidFill>
                <a:srgbClr val="FFFF00"/>
              </a:solidFill>
            </a:endParaRPr>
          </a:p>
        </p:txBody>
      </p:sp>
      <p:sp>
        <p:nvSpPr>
          <p:cNvPr id="242691" name="Content Placeholder 2"/>
          <p:cNvSpPr>
            <a:spLocks noGrp="1"/>
          </p:cNvSpPr>
          <p:nvPr>
            <p:ph idx="1"/>
          </p:nvPr>
        </p:nvSpPr>
        <p:spPr/>
        <p:txBody>
          <a:bodyPr/>
          <a:lstStyle/>
          <a:p>
            <a:pPr marL="0" indent="0" algn="just">
              <a:buFont typeface="Arial" pitchFamily="34" charset="0"/>
              <a:buNone/>
            </a:pPr>
            <a:r>
              <a:rPr lang="en-US" sz="2000" smtClean="0">
                <a:latin typeface="Arial" pitchFamily="34" charset="0"/>
                <a:cs typeface="Arial" pitchFamily="34" charset="0"/>
              </a:rPr>
              <a:t>Conclusion</a:t>
            </a:r>
          </a:p>
          <a:p>
            <a:pPr marL="0" indent="0" algn="just">
              <a:buFont typeface="Arial" pitchFamily="34" charset="0"/>
              <a:buNone/>
            </a:pPr>
            <a:r>
              <a:rPr lang="en-US" sz="2000" smtClean="0">
                <a:latin typeface="Arial" pitchFamily="34" charset="0"/>
                <a:cs typeface="Arial" pitchFamily="34" charset="0"/>
              </a:rPr>
              <a:t>Perianal manifestations are common in patients with CD and include skin tags and haemorrhoids, fissures, ulcers, abscesses, fistulas, stenosis or cancer. Perianal CD is often accompanied with substantial morbidity, although the advent of new biological therapies has lead to great improvement in the management. A good classification and anatomical description of perianal fistula is crucial before embarking on any kind of (medical or surgical) therapy, as this greatly influences management. A combination of a good clinical evaluation under anaesthesia, together with endoanal ultra-sonography and magnetic resonance lead to an excellent diagnostic accuracy. Also, in the follow of therapy, clinical evaluation should be accompanied by imaging modalities.</a:t>
            </a:r>
          </a:p>
        </p:txBody>
      </p:sp>
      <p:sp>
        <p:nvSpPr>
          <p:cNvPr id="242692" name="Rectangle 3"/>
          <p:cNvSpPr>
            <a:spLocks noChangeArrowheads="1"/>
          </p:cNvSpPr>
          <p:nvPr/>
        </p:nvSpPr>
        <p:spPr bwMode="auto">
          <a:xfrm>
            <a:off x="890588" y="5907088"/>
            <a:ext cx="78486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S. Vermeire∗,Division of Gastroenterology, University of Leuven, Belgium  </a:t>
            </a:r>
          </a:p>
          <a:p>
            <a:pPr algn="r"/>
            <a:r>
              <a:rPr lang="en-US" sz="1800" i="1">
                <a:solidFill>
                  <a:srgbClr val="FFFF00"/>
                </a:solidFill>
                <a:latin typeface="Arial" pitchFamily="34" charset="0"/>
                <a:cs typeface="Arial" pitchFamily="34" charset="0"/>
              </a:rPr>
              <a:t>Received 24 July 2007; accepted 24 July 2007</a:t>
            </a:r>
          </a:p>
        </p:txBody>
      </p:sp>
    </p:spTree>
    <p:extLst>
      <p:ext uri="{BB962C8B-B14F-4D97-AF65-F5344CB8AC3E}">
        <p14:creationId xmlns:p14="http://schemas.microsoft.com/office/powerpoint/2010/main" xmlns="" val="39807946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1"/>
          <p:cNvSpPr>
            <a:spLocks noChangeArrowheads="1"/>
          </p:cNvSpPr>
          <p:nvPr/>
        </p:nvSpPr>
        <p:spPr bwMode="auto">
          <a:xfrm>
            <a:off x="762000" y="685800"/>
            <a:ext cx="7696200" cy="563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2400" dirty="0">
                <a:latin typeface="Arial" pitchFamily="34" charset="0"/>
                <a:cs typeface="Arial" pitchFamily="34" charset="0"/>
              </a:rPr>
              <a:t>Phần kết luận</a:t>
            </a:r>
          </a:p>
          <a:p>
            <a:pPr algn="just"/>
            <a:r>
              <a:rPr lang="vi-VN" sz="2400" dirty="0">
                <a:latin typeface="Arial" pitchFamily="34" charset="0"/>
                <a:cs typeface="Arial" pitchFamily="34" charset="0"/>
              </a:rPr>
              <a:t>Biểu hiện quanh hậu môn là phổ biến ở bệnh nhân bị CD và bao gồm các </a:t>
            </a:r>
            <a:r>
              <a:rPr lang="en-US" sz="2400" dirty="0">
                <a:latin typeface="Arial" pitchFamily="34" charset="0"/>
                <a:cs typeface="Arial" pitchFamily="34" charset="0"/>
              </a:rPr>
              <a:t>skin tag,</a:t>
            </a:r>
            <a:r>
              <a:rPr lang="vi-VN" sz="2400" dirty="0">
                <a:latin typeface="Arial" pitchFamily="34" charset="0"/>
                <a:cs typeface="Arial" pitchFamily="34" charset="0"/>
              </a:rPr>
              <a:t> trĩ, vết nứt, loét, áp xe, lỗ rò, hẹp hoặc ung thư. Perianal CD</a:t>
            </a:r>
            <a:r>
              <a:rPr lang="en-US" sz="2400" dirty="0">
                <a:latin typeface="Arial" pitchFamily="34" charset="0"/>
                <a:cs typeface="Arial" pitchFamily="34" charset="0"/>
              </a:rPr>
              <a:t> </a:t>
            </a:r>
            <a:r>
              <a:rPr lang="vi-VN" sz="2400" dirty="0">
                <a:latin typeface="Arial" pitchFamily="34" charset="0"/>
                <a:cs typeface="Arial" pitchFamily="34" charset="0"/>
              </a:rPr>
              <a:t>thường đi kèm với tỷ lệ mắc bệnh</a:t>
            </a:r>
            <a:r>
              <a:rPr lang="en-US" sz="2400" dirty="0">
                <a:latin typeface="Arial" pitchFamily="34" charset="0"/>
                <a:cs typeface="Arial" pitchFamily="34" charset="0"/>
              </a:rPr>
              <a:t> CD</a:t>
            </a:r>
            <a:r>
              <a:rPr lang="vi-VN" sz="2400" dirty="0">
                <a:latin typeface="Arial" pitchFamily="34" charset="0"/>
                <a:cs typeface="Arial" pitchFamily="34" charset="0"/>
              </a:rPr>
              <a:t> đáng kể, mặc dù sự ra đời của các liệu pháp sinh học mới đã dẫn đến sự cải thiện lớn trong việc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trị</a:t>
            </a:r>
            <a:r>
              <a:rPr lang="vi-VN" sz="2400" dirty="0">
                <a:latin typeface="Arial" pitchFamily="34" charset="0"/>
                <a:cs typeface="Arial" pitchFamily="34" charset="0"/>
              </a:rPr>
              <a:t>. Một phân loại tốt và mô tả giải phẫu của lỗ rò quanh hậu môn là rất quan trọng trước khi bắt đầu bất kỳ loại trị liệu (</a:t>
            </a:r>
            <a:r>
              <a:rPr lang="en-US" sz="2400" dirty="0" err="1">
                <a:latin typeface="Arial" pitchFamily="34" charset="0"/>
                <a:cs typeface="Arial" pitchFamily="34" charset="0"/>
              </a:rPr>
              <a:t>nội</a:t>
            </a:r>
            <a:r>
              <a:rPr lang="en-US" sz="2400" dirty="0">
                <a:latin typeface="Arial" pitchFamily="34" charset="0"/>
                <a:cs typeface="Arial" pitchFamily="34" charset="0"/>
              </a:rPr>
              <a:t> </a:t>
            </a:r>
            <a:r>
              <a:rPr lang="en-US" sz="2400" dirty="0" err="1">
                <a:latin typeface="Arial" pitchFamily="34" charset="0"/>
                <a:cs typeface="Arial" pitchFamily="34" charset="0"/>
              </a:rPr>
              <a:t>khoa</a:t>
            </a:r>
            <a:r>
              <a:rPr lang="en-US" sz="2400" dirty="0">
                <a:latin typeface="Arial" pitchFamily="34" charset="0"/>
                <a:cs typeface="Arial" pitchFamily="34" charset="0"/>
              </a:rPr>
              <a:t> </a:t>
            </a:r>
            <a:r>
              <a:rPr lang="vi-VN" sz="2400" dirty="0">
                <a:latin typeface="Arial" pitchFamily="34" charset="0"/>
                <a:cs typeface="Arial" pitchFamily="34" charset="0"/>
              </a:rPr>
              <a:t>hoặc phẫu thuật) nào, vì điều này ảnh hưởng lớn đến việc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trị</a:t>
            </a:r>
            <a:r>
              <a:rPr lang="vi-VN" sz="2400" dirty="0">
                <a:latin typeface="Arial" pitchFamily="34" charset="0"/>
                <a:cs typeface="Arial" pitchFamily="34" charset="0"/>
              </a:rPr>
              <a:t>. Một sự kết hợp của một đánh giá lâm sàng tốt dưới gây mê, cùng với siêu âm nội soi và cộng hưởng từ dẫn đến </a:t>
            </a:r>
            <a:r>
              <a:rPr lang="vi-VN" sz="2400" dirty="0" smtClean="0">
                <a:latin typeface="Arial" pitchFamily="34" charset="0"/>
                <a:cs typeface="Arial" pitchFamily="34" charset="0"/>
              </a:rPr>
              <a:t>chẩn đoán chính </a:t>
            </a:r>
            <a:r>
              <a:rPr lang="vi-VN" sz="2400" dirty="0">
                <a:latin typeface="Arial" pitchFamily="34" charset="0"/>
                <a:cs typeface="Arial" pitchFamily="34" charset="0"/>
              </a:rPr>
              <a:t>xác </a:t>
            </a:r>
            <a:r>
              <a:rPr lang="vi-VN" sz="2400" dirty="0" smtClean="0">
                <a:latin typeface="Arial" pitchFamily="34" charset="0"/>
                <a:cs typeface="Arial" pitchFamily="34" charset="0"/>
              </a:rPr>
              <a:t>tuyệt </a:t>
            </a:r>
            <a:r>
              <a:rPr lang="vi-VN" sz="2400" dirty="0">
                <a:latin typeface="Arial" pitchFamily="34" charset="0"/>
                <a:cs typeface="Arial" pitchFamily="34" charset="0"/>
              </a:rPr>
              <a:t>vời. Ngoài ra, trong quá trình điều trị, đánh giá lâm sàng phải đi kèm với phương thức chẩn đoán hình ảnh.</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34032494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2" name="Picture 2" descr="C:\Users\Administrator\Documents\CHUNG CHI HMTT 05-2020\fistula_chart@2x.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290513"/>
            <a:ext cx="8561388" cy="618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288103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6" name="Picture 2" descr="C:\Users\Administrator\Documents\CHUNG CHI HMTT 05-2020\slide17.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304800"/>
            <a:ext cx="8496300" cy="594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083454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a:lstStyle/>
          <a:p>
            <a:pPr eaLnBrk="1" hangingPunct="1"/>
            <a:r>
              <a:rPr lang="en-US" smtClean="0">
                <a:solidFill>
                  <a:srgbClr val="FFFF00"/>
                </a:solidFill>
                <a:latin typeface="Arial" pitchFamily="34" charset="0"/>
                <a:cs typeface="Arial" pitchFamily="34" charset="0"/>
              </a:rPr>
              <a:t>KẾT LUẬN</a:t>
            </a:r>
          </a:p>
        </p:txBody>
      </p:sp>
      <p:sp>
        <p:nvSpPr>
          <p:cNvPr id="244739" name="Content Placeholder 2"/>
          <p:cNvSpPr>
            <a:spLocks noGrp="1"/>
          </p:cNvSpPr>
          <p:nvPr>
            <p:ph idx="1"/>
          </p:nvPr>
        </p:nvSpPr>
        <p:spPr/>
        <p:txBody>
          <a:bodyPr/>
          <a:lstStyle/>
          <a:p>
            <a:pPr algn="just" eaLnBrk="1" hangingPunct="1"/>
            <a:r>
              <a:rPr lang="en-US" smtClean="0"/>
              <a:t>Biến chứng mất tự chủ là do tổn thương cơ vòng khi phẫu thuật, do đó không nên cố gắng giải quyết trong phẩu thuật lần đầu.</a:t>
            </a:r>
          </a:p>
          <a:p>
            <a:pPr algn="just" eaLnBrk="1" hangingPunct="1"/>
            <a:r>
              <a:rPr lang="en-US" smtClean="0"/>
              <a:t>Tỷ lệ rò móng ngựa tăng nhờ MRI.</a:t>
            </a:r>
          </a:p>
          <a:p>
            <a:pPr algn="just" eaLnBrk="1" hangingPunct="1"/>
            <a:r>
              <a:rPr lang="en-US" smtClean="0"/>
              <a:t>Tỷ lệ rò do lao thấp nhưng nếu không phát hiện qua GPB sẽ tái phát cao.</a:t>
            </a:r>
          </a:p>
          <a:p>
            <a:pPr algn="just" eaLnBrk="1" hangingPunct="1"/>
            <a:r>
              <a:rPr lang="en-US" smtClean="0"/>
              <a:t>Tỷ lệ rò do Crohn xuất hiện ở VN nhưng chưa được phát hiện trực tiếp bằng GPB.</a:t>
            </a:r>
          </a:p>
        </p:txBody>
      </p:sp>
    </p:spTree>
    <p:extLst>
      <p:ext uri="{BB962C8B-B14F-4D97-AF65-F5344CB8AC3E}">
        <p14:creationId xmlns:p14="http://schemas.microsoft.com/office/powerpoint/2010/main" xmlns="" val="85006810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a:xfrm>
            <a:off x="381000" y="76200"/>
            <a:ext cx="8229600" cy="1143000"/>
          </a:xfrm>
        </p:spPr>
        <p:txBody>
          <a:bodyPr/>
          <a:lstStyle/>
          <a:p>
            <a:r>
              <a:rPr lang="en-US" smtClean="0">
                <a:solidFill>
                  <a:srgbClr val="FFFF00"/>
                </a:solidFill>
                <a:latin typeface="Arial" pitchFamily="34" charset="0"/>
                <a:cs typeface="Arial" pitchFamily="34" charset="0"/>
              </a:rPr>
              <a:t>REFERENCES</a:t>
            </a:r>
          </a:p>
        </p:txBody>
      </p:sp>
      <p:sp>
        <p:nvSpPr>
          <p:cNvPr id="245763" name="Content Placeholder 2"/>
          <p:cNvSpPr>
            <a:spLocks noGrp="1"/>
          </p:cNvSpPr>
          <p:nvPr>
            <p:ph idx="1"/>
          </p:nvPr>
        </p:nvSpPr>
        <p:spPr>
          <a:xfrm>
            <a:off x="457200" y="1371600"/>
            <a:ext cx="8229600" cy="5410200"/>
          </a:xfrm>
        </p:spPr>
        <p:txBody>
          <a:bodyPr/>
          <a:lstStyle/>
          <a:p>
            <a:pPr algn="just"/>
            <a:r>
              <a:rPr lang="en-US" sz="2200" smtClean="0">
                <a:latin typeface="Arial" pitchFamily="34" charset="0"/>
                <a:cs typeface="Arial" pitchFamily="34" charset="0"/>
              </a:rPr>
              <a:t>Ankara Numune , Perianal Tuberculosis in A Male Patient with Diabetes Mellitus 09.12.2016, Accepted / Kabul tarihi: 14.01.2017 </a:t>
            </a:r>
          </a:p>
          <a:p>
            <a:pPr algn="just"/>
            <a:r>
              <a:rPr lang="en-US" sz="2200" smtClean="0">
                <a:latin typeface="Arial" pitchFamily="34" charset="0"/>
                <a:cs typeface="Arial" pitchFamily="34" charset="0"/>
              </a:rPr>
              <a:t>A. Azadi, Anal tuberculosis: A non–Healing anal lesion. IDCases 12 (2018) 25–28</a:t>
            </a:r>
          </a:p>
          <a:p>
            <a:pPr algn="just"/>
            <a:r>
              <a:rPr lang="en-US" sz="2200" smtClean="0">
                <a:latin typeface="Arial" pitchFamily="34" charset="0"/>
                <a:cs typeface="Arial" pitchFamily="34" charset="0"/>
              </a:rPr>
              <a:t>Bharati Kochar .Asians Have More Perianal Crohn Disease and Ocular Manifestations Compared with White Americans</a:t>
            </a:r>
            <a:r>
              <a:rPr lang="en-US" sz="2200" b="1" smtClean="0">
                <a:latin typeface="Arial" pitchFamily="34" charset="0"/>
                <a:cs typeface="Arial" pitchFamily="34" charset="0"/>
              </a:rPr>
              <a:t>. </a:t>
            </a:r>
            <a:r>
              <a:rPr lang="en-US" sz="2200" smtClean="0">
                <a:latin typeface="Arial" pitchFamily="34" charset="0"/>
                <a:cs typeface="Arial" pitchFamily="34" charset="0"/>
              </a:rPr>
              <a:t>Inflamm Intest Dis 2017;2:147–153 .</a:t>
            </a:r>
          </a:p>
          <a:p>
            <a:pPr algn="just"/>
            <a:r>
              <a:rPr lang="en-US" sz="2200" smtClean="0">
                <a:latin typeface="Arial" pitchFamily="34" charset="0"/>
                <a:cs typeface="Arial" pitchFamily="34" charset="0"/>
              </a:rPr>
              <a:t>Boudabous M,.Isolated ano-perianal tuberculosis: challenging diagnosis.</a:t>
            </a:r>
            <a:r>
              <a:rPr lang="en-US" sz="2200" b="1" smtClean="0">
                <a:latin typeface="Arial" pitchFamily="34" charset="0"/>
                <a:cs typeface="Arial" pitchFamily="34" charset="0"/>
              </a:rPr>
              <a:t> </a:t>
            </a:r>
            <a:r>
              <a:rPr lang="en-US" sz="2200" smtClean="0">
                <a:latin typeface="Arial" pitchFamily="34" charset="0"/>
                <a:cs typeface="Arial" pitchFamily="34" charset="0"/>
              </a:rPr>
              <a:t>Volume 10 Issue 5 – 2019 Gdoura</a:t>
            </a:r>
          </a:p>
          <a:p>
            <a:pPr algn="just"/>
            <a:r>
              <a:rPr lang="en-US" sz="2200" smtClean="0">
                <a:latin typeface="Arial" pitchFamily="34" charset="0"/>
                <a:cs typeface="Arial" pitchFamily="34" charset="0"/>
              </a:rPr>
              <a:t>Edwin F. de Zoeten, Diagnosis and Treatment of Perianal Crohn Disease .JPGN2013;57: 401–412.</a:t>
            </a:r>
          </a:p>
          <a:p>
            <a:pPr algn="just"/>
            <a:r>
              <a:rPr lang="en-US" sz="2200" smtClean="0">
                <a:latin typeface="Arial" pitchFamily="34" charset="0"/>
                <a:cs typeface="Arial" pitchFamily="34" charset="0"/>
              </a:rPr>
              <a:t>Francisso Perz MD. Stapled endorectal mucosectomy for high extrasphincteric fistula-in-ano.Dis.Colon.Rectum 2006; 49:1-5.</a:t>
            </a:r>
          </a:p>
          <a:p>
            <a:endParaRPr lang="en-US" sz="2000" smtClean="0">
              <a:latin typeface="Arial" pitchFamily="34" charset="0"/>
              <a:cs typeface="Arial" pitchFamily="34" charset="0"/>
            </a:endParaRPr>
          </a:p>
        </p:txBody>
      </p:sp>
    </p:spTree>
    <p:extLst>
      <p:ext uri="{BB962C8B-B14F-4D97-AF65-F5344CB8AC3E}">
        <p14:creationId xmlns:p14="http://schemas.microsoft.com/office/powerpoint/2010/main" xmlns="" val="17682154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Content Placeholder 2"/>
          <p:cNvSpPr>
            <a:spLocks noGrp="1"/>
          </p:cNvSpPr>
          <p:nvPr>
            <p:ph idx="1"/>
          </p:nvPr>
        </p:nvSpPr>
        <p:spPr>
          <a:xfrm>
            <a:off x="457200" y="609600"/>
            <a:ext cx="8229600" cy="5562600"/>
          </a:xfrm>
        </p:spPr>
        <p:txBody>
          <a:bodyPr/>
          <a:lstStyle/>
          <a:p>
            <a:pPr algn="just"/>
            <a:r>
              <a:rPr lang="en-US" sz="2200" smtClean="0">
                <a:latin typeface="Arial" pitchFamily="34" charset="0"/>
                <a:cs typeface="Arial" pitchFamily="34" charset="0"/>
              </a:rPr>
              <a:t>Goodsall DH, Miles WE. Diseases of the anus and rectum. London, England: Longmans, Green, 1900.</a:t>
            </a:r>
          </a:p>
          <a:p>
            <a:pPr algn="just"/>
            <a:r>
              <a:rPr lang="en-US" sz="2200" smtClean="0">
                <a:latin typeface="Arial" pitchFamily="34" charset="0"/>
                <a:cs typeface="Arial" pitchFamily="34" charset="0"/>
              </a:rPr>
              <a:t>IsaacJoséFelippeCorrêaNeto, Perianal tuberculosis :A rare disease of late diagnosis</a:t>
            </a:r>
            <a:r>
              <a:rPr lang="en-US" sz="2200" b="1" smtClean="0">
                <a:latin typeface="Arial" pitchFamily="34" charset="0"/>
                <a:cs typeface="Arial" pitchFamily="34" charset="0"/>
              </a:rPr>
              <a:t> </a:t>
            </a:r>
            <a:r>
              <a:rPr lang="en-US" sz="2200" smtClean="0">
                <a:latin typeface="Arial" pitchFamily="34" charset="0"/>
                <a:cs typeface="Arial" pitchFamily="34" charset="0"/>
              </a:rPr>
              <a:t>Coloproctology Service,Hospital SantaMarcelina (HSM), SãoPaulo, SP,Brazil  Accepted14March2014.</a:t>
            </a:r>
          </a:p>
          <a:p>
            <a:pPr algn="just"/>
            <a:r>
              <a:rPr lang="en-US" sz="2200" smtClean="0">
                <a:latin typeface="Arial" pitchFamily="34" charset="0"/>
                <a:cs typeface="Arial" pitchFamily="34" charset="0"/>
              </a:rPr>
              <a:t>John Morris, FRCR MR Imaging Classification of Perianal Fistulas and Its Implications for Patient Manage-ment. RadioGraphics 2000;20:623–635.</a:t>
            </a:r>
          </a:p>
          <a:p>
            <a:pPr algn="just"/>
            <a:r>
              <a:rPr lang="en-US" sz="2200" smtClean="0">
                <a:latin typeface="Arial" pitchFamily="34" charset="0"/>
                <a:cs typeface="Arial" pitchFamily="34" charset="0"/>
              </a:rPr>
              <a:t>Julian Panes. Burden and outcomes for complex perianal fistulas in Crohn’s disease</a:t>
            </a:r>
            <a:r>
              <a:rPr lang="en-US" sz="2200" b="1" smtClean="0">
                <a:latin typeface="Arial" pitchFamily="34" charset="0"/>
                <a:cs typeface="Arial" pitchFamily="34" charset="0"/>
              </a:rPr>
              <a:t>: </a:t>
            </a:r>
            <a:r>
              <a:rPr lang="en-US" sz="2200" smtClean="0">
                <a:latin typeface="Arial" pitchFamily="34" charset="0"/>
                <a:cs typeface="Arial" pitchFamily="34" charset="0"/>
              </a:rPr>
              <a:t>Systematic revie</a:t>
            </a:r>
            <a:r>
              <a:rPr lang="en-US" sz="2200" b="1" smtClean="0">
                <a:latin typeface="Arial" pitchFamily="34" charset="0"/>
                <a:cs typeface="Arial" pitchFamily="34" charset="0"/>
              </a:rPr>
              <a:t>w</a:t>
            </a:r>
            <a:r>
              <a:rPr lang="en-US" sz="2200" smtClean="0">
                <a:latin typeface="Arial" pitchFamily="34" charset="0"/>
                <a:cs typeface="Arial" pitchFamily="34" charset="0"/>
              </a:rPr>
              <a:t>, World J Gastroenterol2018 November 14; 24(42): 4821-4834.</a:t>
            </a:r>
          </a:p>
          <a:p>
            <a:pPr algn="just"/>
            <a:r>
              <a:rPr lang="en-US" sz="2200" smtClean="0">
                <a:latin typeface="Arial" pitchFamily="34" charset="0"/>
                <a:cs typeface="Arial" pitchFamily="34" charset="0"/>
              </a:rPr>
              <a:t>Lameris JS. Fistula-in-ano: endoanal sonography versus endoanal MR imaging in classification. Radiology 1996; 200:475–481.</a:t>
            </a:r>
          </a:p>
          <a:p>
            <a:endParaRPr lang="en-US" sz="1400" smtClean="0"/>
          </a:p>
          <a:p>
            <a:endParaRPr lang="en-US" sz="1400" smtClean="0"/>
          </a:p>
          <a:p>
            <a:endParaRPr lang="en-US" sz="1400" smtClean="0"/>
          </a:p>
          <a:p>
            <a:endParaRPr lang="en-US" sz="1400" smtClean="0">
              <a:latin typeface="Arial" pitchFamily="34" charset="0"/>
              <a:cs typeface="Arial" pitchFamily="34" charset="0"/>
            </a:endParaRPr>
          </a:p>
        </p:txBody>
      </p:sp>
    </p:spTree>
    <p:extLst>
      <p:ext uri="{BB962C8B-B14F-4D97-AF65-F5344CB8AC3E}">
        <p14:creationId xmlns:p14="http://schemas.microsoft.com/office/powerpoint/2010/main" xmlns="" val="11261487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Content Placeholder 2"/>
          <p:cNvSpPr>
            <a:spLocks noGrp="1"/>
          </p:cNvSpPr>
          <p:nvPr>
            <p:ph idx="1"/>
          </p:nvPr>
        </p:nvSpPr>
        <p:spPr>
          <a:xfrm>
            <a:off x="457200" y="533400"/>
            <a:ext cx="8229600" cy="5867400"/>
          </a:xfrm>
        </p:spPr>
        <p:txBody>
          <a:bodyPr/>
          <a:lstStyle/>
          <a:p>
            <a:pPr algn="just"/>
            <a:r>
              <a:rPr lang="en-US" sz="2200" smtClean="0">
                <a:latin typeface="Arial" pitchFamily="34" charset="0"/>
                <a:cs typeface="Arial" pitchFamily="34" charset="0"/>
              </a:rPr>
              <a:t>Mark H. Whiteford, M.D. Practice Parameters for the Treatment of Perianal Abscess and Fistula-in-Ano Dis Colon Rectum, July 2005: 1337-1342.</a:t>
            </a:r>
          </a:p>
          <a:p>
            <a:pPr algn="just"/>
            <a:r>
              <a:rPr lang="en-US" sz="2200" smtClean="0">
                <a:latin typeface="Arial" pitchFamily="34" charset="0"/>
                <a:cs typeface="Arial" pitchFamily="34" charset="0"/>
              </a:rPr>
              <a:t>Majdoub Hassani, Perianal Tuberculosis: ACase Report and a Review of the Literature. Department of Surgery, University Hospital Hassan II, Faculty of Medicine and Pharmacy of Fez, Received 16 November 2012.</a:t>
            </a:r>
          </a:p>
          <a:p>
            <a:pPr algn="just"/>
            <a:r>
              <a:rPr lang="en-US" sz="2200" smtClean="0">
                <a:latin typeface="Arial" pitchFamily="34" charset="0"/>
                <a:cs typeface="Arial" pitchFamily="34" charset="0"/>
              </a:rPr>
              <a:t>Parks A. Pathogenesis and treatment of fistula-in-ano. BMJ 1961;1:463–9.</a:t>
            </a:r>
          </a:p>
          <a:p>
            <a:pPr algn="just"/>
            <a:r>
              <a:rPr lang="en-US" sz="2200" smtClean="0">
                <a:latin typeface="Arial" pitchFamily="34" charset="0"/>
                <a:cs typeface="Arial" pitchFamily="34" charset="0"/>
              </a:rPr>
              <a:t>Parks. A classification of fistula-in-ano. Br.J.Surg 1976; 63:1</a:t>
            </a:r>
          </a:p>
          <a:p>
            <a:pPr algn="just"/>
            <a:r>
              <a:rPr lang="en-US" sz="2200" u="sng" smtClean="0">
                <a:latin typeface="Arial" pitchFamily="34" charset="0"/>
                <a:cs typeface="Arial" pitchFamily="34" charset="0"/>
              </a:rPr>
              <a:t>Pankaj Garg .</a:t>
            </a:r>
            <a:r>
              <a:rPr lang="en-US" sz="2200" smtClean="0">
                <a:latin typeface="Arial" pitchFamily="34" charset="0"/>
                <a:cs typeface="Arial" pitchFamily="34" charset="0"/>
              </a:rPr>
              <a:t> Garg Classification for Anal Fistulas: Is It Better than Existing Classifications? Indian J. surgery volume 80, pages 606–608(2018).</a:t>
            </a:r>
          </a:p>
          <a:p>
            <a:pPr algn="just"/>
            <a:r>
              <a:rPr lang="en-US" sz="2200" smtClean="0">
                <a:latin typeface="Arial" pitchFamily="34" charset="0"/>
                <a:cs typeface="Arial" pitchFamily="34" charset="0"/>
              </a:rPr>
              <a:t>Reetika Dawar  Recurrent high fistula-in-ano: Think of tuberculosis. Med Public Health 2016;9:273-5.</a:t>
            </a:r>
          </a:p>
          <a:p>
            <a:endParaRPr lang="en-US" sz="2000" smtClean="0">
              <a:latin typeface="Arial" pitchFamily="34" charset="0"/>
              <a:cs typeface="Arial" pitchFamily="34" charset="0"/>
            </a:endParaRPr>
          </a:p>
        </p:txBody>
      </p:sp>
    </p:spTree>
    <p:extLst>
      <p:ext uri="{BB962C8B-B14F-4D97-AF65-F5344CB8AC3E}">
        <p14:creationId xmlns:p14="http://schemas.microsoft.com/office/powerpoint/2010/main" xmlns="" val="31743098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Content Placeholder 2"/>
          <p:cNvSpPr>
            <a:spLocks noGrp="1"/>
          </p:cNvSpPr>
          <p:nvPr>
            <p:ph idx="1"/>
          </p:nvPr>
        </p:nvSpPr>
        <p:spPr>
          <a:xfrm>
            <a:off x="457200" y="533400"/>
            <a:ext cx="8229600" cy="5410200"/>
          </a:xfrm>
        </p:spPr>
        <p:txBody>
          <a:bodyPr/>
          <a:lstStyle/>
          <a:p>
            <a:pPr algn="just"/>
            <a:r>
              <a:rPr lang="en-US" sz="2200" smtClean="0">
                <a:latin typeface="Arial" pitchFamily="34" charset="0"/>
                <a:cs typeface="Arial" pitchFamily="34" charset="0"/>
              </a:rPr>
              <a:t>Soniya Mathew. Anal tuberculosis: Report of a case and review of literature  Queen’s Medical Centre, Department of Emergency Medicine, Nottingham NG7 2UH, UK Available online 2 December 2006.</a:t>
            </a:r>
          </a:p>
          <a:p>
            <a:pPr algn="just"/>
            <a:r>
              <a:rPr lang="en-US" sz="2200" smtClean="0">
                <a:latin typeface="Arial" pitchFamily="34" charset="0"/>
                <a:cs typeface="Arial" pitchFamily="34" charset="0"/>
              </a:rPr>
              <a:t>Shannon P. Sheedy, MD. MR imaging of Perianal Crohn disease. Radiology: Volume 282: Number 3—March 2017: 628-645.</a:t>
            </a:r>
          </a:p>
          <a:p>
            <a:pPr algn="just"/>
            <a:r>
              <a:rPr lang="en-US" sz="2200" smtClean="0">
                <a:latin typeface="Arial" pitchFamily="34" charset="0"/>
                <a:cs typeface="Arial" pitchFamily="34" charset="0"/>
              </a:rPr>
              <a:t>Stephanie L. Gold Perianal Fistulas in Patients With Crohn’s Disease</a:t>
            </a:r>
            <a:r>
              <a:rPr lang="en-US" sz="2200" b="1" smtClean="0">
                <a:latin typeface="Arial" pitchFamily="34" charset="0"/>
                <a:cs typeface="Arial" pitchFamily="34" charset="0"/>
              </a:rPr>
              <a:t>,</a:t>
            </a:r>
            <a:r>
              <a:rPr lang="en-US" sz="2200" smtClean="0">
                <a:latin typeface="Arial" pitchFamily="34" charset="0"/>
                <a:cs typeface="Arial" pitchFamily="34" charset="0"/>
              </a:rPr>
              <a:t>, MD. Gastroenterology &amp; Hepatology Volume 14, Issue 8 August 2018.</a:t>
            </a:r>
          </a:p>
          <a:p>
            <a:pPr algn="just"/>
            <a:r>
              <a:rPr lang="en-US" sz="2200" smtClean="0">
                <a:latin typeface="Arial" pitchFamily="34" charset="0"/>
                <a:cs typeface="Arial" pitchFamily="34" charset="0"/>
              </a:rPr>
              <a:t>S. Vermeire. Perianal Crohn’s disease: Classification and clinical evaluation,  Division of Gastroenterology, University of Leuven, Herestraat 49, 3000 Leuven, Belgium. Received 24 July 2007; accepted 24 July 2007</a:t>
            </a:r>
          </a:p>
        </p:txBody>
      </p:sp>
    </p:spTree>
    <p:extLst>
      <p:ext uri="{BB962C8B-B14F-4D97-AF65-F5344CB8AC3E}">
        <p14:creationId xmlns:p14="http://schemas.microsoft.com/office/powerpoint/2010/main" xmlns="" val="2920671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09600" y="458788"/>
            <a:ext cx="7848600" cy="60944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ctr">
              <a:defRPr/>
            </a:pPr>
            <a:r>
              <a:rPr lang="en-US" sz="4000" b="1" dirty="0" err="1">
                <a:solidFill>
                  <a:srgbClr val="FFFF00"/>
                </a:solidFill>
                <a:latin typeface="Arial" pitchFamily="34" charset="0"/>
                <a:cs typeface="Arial" pitchFamily="34" charset="0"/>
              </a:rPr>
              <a:t>Khuyến</a:t>
            </a:r>
            <a:r>
              <a:rPr lang="en-US" sz="4000" b="1" dirty="0">
                <a:solidFill>
                  <a:srgbClr val="FFFF00"/>
                </a:solidFill>
                <a:latin typeface="Arial" pitchFamily="34" charset="0"/>
                <a:cs typeface="Arial" pitchFamily="34" charset="0"/>
              </a:rPr>
              <a:t> </a:t>
            </a:r>
            <a:r>
              <a:rPr lang="en-US" sz="4000" b="1" dirty="0" err="1">
                <a:solidFill>
                  <a:srgbClr val="FFFF00"/>
                </a:solidFill>
                <a:latin typeface="Arial" pitchFamily="34" charset="0"/>
                <a:cs typeface="Arial" pitchFamily="34" charset="0"/>
              </a:rPr>
              <a:t>nghị</a:t>
            </a:r>
            <a:endParaRPr lang="en-US" sz="4000" b="1" dirty="0">
              <a:solidFill>
                <a:srgbClr val="FFFF00"/>
              </a:solidFill>
              <a:latin typeface="Arial" pitchFamily="34" charset="0"/>
              <a:cs typeface="Arial" pitchFamily="34" charset="0"/>
            </a:endParaRPr>
          </a:p>
          <a:p>
            <a:pPr algn="ctr">
              <a:defRPr/>
            </a:pPr>
            <a:endParaRPr lang="en-US" sz="3200" dirty="0">
              <a:latin typeface="Arial" pitchFamily="34" charset="0"/>
              <a:cs typeface="Arial" pitchFamily="34" charset="0"/>
            </a:endParaRPr>
          </a:p>
          <a:p>
            <a:pPr marL="457200" indent="-457200" algn="just">
              <a:buFont typeface="Wingdings" pitchFamily="2" charset="2"/>
              <a:buChar char="Ø"/>
              <a:defRPr/>
            </a:pPr>
            <a:r>
              <a:rPr lang="en-US" sz="3200" dirty="0">
                <a:latin typeface="Arial" pitchFamily="34" charset="0"/>
                <a:cs typeface="Arial" pitchFamily="34" charset="0"/>
              </a:rPr>
              <a:t>     </a:t>
            </a:r>
            <a:r>
              <a:rPr lang="vi-VN" sz="3200" dirty="0">
                <a:latin typeface="Arial" pitchFamily="34" charset="0"/>
                <a:cs typeface="Arial" pitchFamily="34" charset="0"/>
              </a:rPr>
              <a:t>Áp xe hậu môn điều trị bằng phẫu thuật. </a:t>
            </a:r>
            <a:endParaRPr lang="en-US" sz="3200" dirty="0">
              <a:latin typeface="Arial" pitchFamily="34" charset="0"/>
              <a:cs typeface="Arial" pitchFamily="34" charset="0"/>
            </a:endParaRPr>
          </a:p>
          <a:p>
            <a:pPr marL="457200" indent="-457200" algn="just">
              <a:buFont typeface="Wingdings" pitchFamily="2" charset="2"/>
              <a:buChar char="Ø"/>
              <a:defRPr/>
            </a:pPr>
            <a:r>
              <a:rPr lang="en-US" sz="3200" dirty="0">
                <a:latin typeface="Arial" pitchFamily="34" charset="0"/>
                <a:cs typeface="Arial" pitchFamily="34" charset="0"/>
              </a:rPr>
              <a:t>    </a:t>
            </a:r>
            <a:r>
              <a:rPr lang="en-US" sz="3200" dirty="0" err="1">
                <a:latin typeface="Arial" pitchFamily="34" charset="0"/>
                <a:cs typeface="Arial" pitchFamily="34" charset="0"/>
              </a:rPr>
              <a:t>Nhận</a:t>
            </a:r>
            <a:r>
              <a:rPr lang="en-US" sz="3200" dirty="0">
                <a:latin typeface="Arial" pitchFamily="34" charset="0"/>
                <a:cs typeface="Arial" pitchFamily="34" charset="0"/>
              </a:rPr>
              <a:t> </a:t>
            </a:r>
            <a:r>
              <a:rPr lang="en-US" sz="3200" dirty="0" err="1">
                <a:latin typeface="Arial" pitchFamily="34" charset="0"/>
                <a:cs typeface="Arial" pitchFamily="34" charset="0"/>
              </a:rPr>
              <a:t>định</a:t>
            </a:r>
            <a:r>
              <a:rPr lang="en-US" sz="3200" dirty="0">
                <a:latin typeface="Arial" pitchFamily="34" charset="0"/>
                <a:cs typeface="Arial" pitchFamily="34" charset="0"/>
              </a:rPr>
              <a:t> </a:t>
            </a:r>
            <a:r>
              <a:rPr lang="en-US" sz="3200" dirty="0" err="1">
                <a:latin typeface="Arial" pitchFamily="34" charset="0"/>
                <a:cs typeface="Arial" pitchFamily="34" charset="0"/>
              </a:rPr>
              <a:t>vị</a:t>
            </a:r>
            <a:r>
              <a:rPr lang="en-US" sz="3200" dirty="0">
                <a:latin typeface="Arial" pitchFamily="34" charset="0"/>
                <a:cs typeface="Arial" pitchFamily="34" charset="0"/>
              </a:rPr>
              <a:t> </a:t>
            </a:r>
            <a:r>
              <a:rPr lang="en-US" sz="3200" dirty="0" err="1">
                <a:latin typeface="Arial" pitchFamily="34" charset="0"/>
                <a:cs typeface="Arial" pitchFamily="34" charset="0"/>
              </a:rPr>
              <a:t>trí</a:t>
            </a:r>
            <a:r>
              <a:rPr lang="en-US" sz="3200" dirty="0">
                <a:latin typeface="Arial" pitchFamily="34" charset="0"/>
                <a:cs typeface="Arial" pitchFamily="34" charset="0"/>
              </a:rPr>
              <a:t> </a:t>
            </a:r>
            <a:r>
              <a:rPr lang="en-US" sz="3200" dirty="0" err="1">
                <a:latin typeface="Arial" pitchFamily="34" charset="0"/>
                <a:cs typeface="Arial" pitchFamily="34" charset="0"/>
              </a:rPr>
              <a:t>áp</a:t>
            </a:r>
            <a:r>
              <a:rPr lang="en-US" sz="3200" dirty="0">
                <a:latin typeface="Arial" pitchFamily="34" charset="0"/>
                <a:cs typeface="Arial" pitchFamily="34" charset="0"/>
              </a:rPr>
              <a:t> </a:t>
            </a:r>
            <a:r>
              <a:rPr lang="en-US" sz="3200" dirty="0" err="1">
                <a:latin typeface="Arial" pitchFamily="34" charset="0"/>
                <a:cs typeface="Arial" pitchFamily="34" charset="0"/>
              </a:rPr>
              <a:t>xe</a:t>
            </a:r>
            <a:r>
              <a:rPr lang="en-US" sz="3200" dirty="0">
                <a:latin typeface="Arial" pitchFamily="34" charset="0"/>
                <a:cs typeface="Arial" pitchFamily="34" charset="0"/>
              </a:rPr>
              <a:t> </a:t>
            </a:r>
            <a:r>
              <a:rPr lang="vi-VN" sz="3200" dirty="0">
                <a:latin typeface="Arial" pitchFamily="34" charset="0"/>
                <a:cs typeface="Arial" pitchFamily="34" charset="0"/>
              </a:rPr>
              <a:t>(trực tràng hoặc </a:t>
            </a:r>
            <a:r>
              <a:rPr lang="en-US" sz="3200" dirty="0">
                <a:latin typeface="Arial" pitchFamily="34" charset="0"/>
                <a:cs typeface="Arial" pitchFamily="34" charset="0"/>
              </a:rPr>
              <a:t>      </a:t>
            </a:r>
            <a:r>
              <a:rPr lang="vi-VN" sz="3200" dirty="0">
                <a:latin typeface="Arial" pitchFamily="34" charset="0"/>
                <a:cs typeface="Arial" pitchFamily="34" charset="0"/>
              </a:rPr>
              <a:t>perianal) phụ thuộc vào </a:t>
            </a:r>
            <a:r>
              <a:rPr lang="en-US" sz="3200" dirty="0" err="1">
                <a:latin typeface="Arial" pitchFamily="34" charset="0"/>
                <a:cs typeface="Arial" pitchFamily="34" charset="0"/>
              </a:rPr>
              <a:t>lâm</a:t>
            </a:r>
            <a:r>
              <a:rPr lang="en-US" sz="3200" dirty="0">
                <a:latin typeface="Arial" pitchFamily="34" charset="0"/>
                <a:cs typeface="Arial" pitchFamily="34" charset="0"/>
              </a:rPr>
              <a:t> </a:t>
            </a:r>
            <a:r>
              <a:rPr lang="en-US" sz="3200" dirty="0" err="1">
                <a:latin typeface="Arial" pitchFamily="34" charset="0"/>
                <a:cs typeface="Arial" pitchFamily="34" charset="0"/>
              </a:rPr>
              <a:t>sàng</a:t>
            </a:r>
            <a:r>
              <a:rPr lang="vi-VN" sz="3200" dirty="0">
                <a:latin typeface="Arial" pitchFamily="34" charset="0"/>
                <a:cs typeface="Arial" pitchFamily="34" charset="0"/>
              </a:rPr>
              <a:t>.</a:t>
            </a:r>
            <a:endParaRPr lang="en-US" sz="3200" dirty="0">
              <a:latin typeface="Arial" pitchFamily="34" charset="0"/>
              <a:cs typeface="Arial" pitchFamily="34" charset="0"/>
            </a:endParaRPr>
          </a:p>
          <a:p>
            <a:pPr marL="457200" indent="-457200" algn="just">
              <a:buFont typeface="Wingdings" pitchFamily="2" charset="2"/>
              <a:buChar char="Ø"/>
              <a:defRPr/>
            </a:pPr>
            <a:r>
              <a:rPr lang="vi-VN" sz="3200" dirty="0">
                <a:latin typeface="Arial" pitchFamily="34" charset="0"/>
                <a:cs typeface="Arial" pitchFamily="34" charset="0"/>
              </a:rPr>
              <a:t> </a:t>
            </a:r>
            <a:r>
              <a:rPr lang="en-US" sz="3200" dirty="0">
                <a:latin typeface="Arial" pitchFamily="34" charset="0"/>
                <a:cs typeface="Arial" pitchFamily="34" charset="0"/>
              </a:rPr>
              <a:t>   </a:t>
            </a:r>
            <a:r>
              <a:rPr lang="vi-VN" sz="3200" dirty="0">
                <a:latin typeface="Arial" pitchFamily="34" charset="0"/>
                <a:cs typeface="Arial" pitchFamily="34" charset="0"/>
              </a:rPr>
              <a:t>Mục đích phẫu thuật là </a:t>
            </a:r>
            <a:r>
              <a:rPr lang="en-US" sz="3200" dirty="0" err="1">
                <a:latin typeface="Arial" pitchFamily="34" charset="0"/>
                <a:cs typeface="Arial" pitchFamily="34" charset="0"/>
              </a:rPr>
              <a:t>dẫn</a:t>
            </a:r>
            <a:r>
              <a:rPr lang="en-US" sz="3200" dirty="0">
                <a:latin typeface="Arial" pitchFamily="34" charset="0"/>
                <a:cs typeface="Arial" pitchFamily="34" charset="0"/>
              </a:rPr>
              <a:t> </a:t>
            </a:r>
            <a:r>
              <a:rPr lang="en-US" sz="3200" dirty="0" err="1">
                <a:latin typeface="Arial" pitchFamily="34" charset="0"/>
                <a:cs typeface="Arial" pitchFamily="34" charset="0"/>
              </a:rPr>
              <a:t>lưu</a:t>
            </a:r>
            <a:r>
              <a:rPr lang="en-US" sz="3200" dirty="0">
                <a:latin typeface="Arial" pitchFamily="34" charset="0"/>
                <a:cs typeface="Arial" pitchFamily="34" charset="0"/>
              </a:rPr>
              <a:t> </a:t>
            </a:r>
            <a:r>
              <a:rPr lang="vi-VN" sz="3200" dirty="0">
                <a:latin typeface="Arial" pitchFamily="34" charset="0"/>
                <a:cs typeface="Arial" pitchFamily="34" charset="0"/>
              </a:rPr>
              <a:t>triệt để </a:t>
            </a:r>
            <a:r>
              <a:rPr lang="en-US" sz="3200" dirty="0">
                <a:latin typeface="Arial" pitchFamily="34" charset="0"/>
                <a:cs typeface="Arial" pitchFamily="34" charset="0"/>
              </a:rPr>
              <a:t>ổ</a:t>
            </a:r>
            <a:r>
              <a:rPr lang="vi-VN" sz="3200" dirty="0">
                <a:latin typeface="Arial" pitchFamily="34" charset="0"/>
                <a:cs typeface="Arial" pitchFamily="34" charset="0"/>
              </a:rPr>
              <a:t> nhiễm trùng </a:t>
            </a:r>
            <a:r>
              <a:rPr lang="en-US" sz="3200" dirty="0" err="1">
                <a:latin typeface="Arial" pitchFamily="34" charset="0"/>
                <a:cs typeface="Arial" pitchFamily="34" charset="0"/>
              </a:rPr>
              <a:t>và</a:t>
            </a:r>
            <a:r>
              <a:rPr lang="en-US" sz="3200" dirty="0">
                <a:latin typeface="Arial" pitchFamily="34" charset="0"/>
                <a:cs typeface="Arial" pitchFamily="34" charset="0"/>
              </a:rPr>
              <a:t> </a:t>
            </a:r>
            <a:r>
              <a:rPr lang="vi-VN" sz="3200" dirty="0">
                <a:latin typeface="Arial" pitchFamily="34" charset="0"/>
                <a:cs typeface="Arial" pitchFamily="34" charset="0"/>
              </a:rPr>
              <a:t>tr</a:t>
            </a:r>
            <a:r>
              <a:rPr lang="en-US" sz="3200" dirty="0" err="1">
                <a:latin typeface="Arial" pitchFamily="34" charset="0"/>
                <a:cs typeface="Arial" pitchFamily="34" charset="0"/>
              </a:rPr>
              <a:t>ánh</a:t>
            </a:r>
            <a:r>
              <a:rPr lang="en-US" sz="3200" dirty="0">
                <a:latin typeface="Arial" pitchFamily="34" charset="0"/>
                <a:cs typeface="Arial" pitchFamily="34" charset="0"/>
              </a:rPr>
              <a:t> </a:t>
            </a:r>
            <a:r>
              <a:rPr lang="en-US" sz="3200" dirty="0" err="1">
                <a:latin typeface="Arial" pitchFamily="34" charset="0"/>
                <a:cs typeface="Arial" pitchFamily="34" charset="0"/>
              </a:rPr>
              <a:t>tổn</a:t>
            </a:r>
            <a:r>
              <a:rPr lang="en-US" sz="3200" dirty="0">
                <a:latin typeface="Arial" pitchFamily="34" charset="0"/>
                <a:cs typeface="Arial" pitchFamily="34" charset="0"/>
              </a:rPr>
              <a:t> </a:t>
            </a:r>
            <a:r>
              <a:rPr lang="en-US" sz="3200" dirty="0" err="1">
                <a:latin typeface="Arial" pitchFamily="34" charset="0"/>
                <a:cs typeface="Arial" pitchFamily="34" charset="0"/>
              </a:rPr>
              <a:t>thương</a:t>
            </a:r>
            <a:r>
              <a:rPr lang="en-US" sz="3200" dirty="0">
                <a:latin typeface="Arial" pitchFamily="34" charset="0"/>
                <a:cs typeface="Arial" pitchFamily="34" charset="0"/>
              </a:rPr>
              <a:t> </a:t>
            </a:r>
            <a:r>
              <a:rPr lang="vi-VN" sz="3200" dirty="0">
                <a:latin typeface="Arial" pitchFamily="34" charset="0"/>
                <a:cs typeface="Arial" pitchFamily="34" charset="0"/>
              </a:rPr>
              <a:t>các cấu trúc cơ vòng.  </a:t>
            </a:r>
            <a:endParaRPr lang="en-US" sz="3200" dirty="0">
              <a:latin typeface="Arial" pitchFamily="34" charset="0"/>
              <a:cs typeface="Arial" pitchFamily="34" charset="0"/>
            </a:endParaRPr>
          </a:p>
          <a:p>
            <a:pPr algn="just">
              <a:defRPr/>
            </a:pPr>
            <a:endParaRPr lang="en-US" sz="3200" dirty="0">
              <a:latin typeface="Arial" pitchFamily="34" charset="0"/>
              <a:cs typeface="Arial" pitchFamily="34" charset="0"/>
            </a:endParaRPr>
          </a:p>
          <a:p>
            <a:pPr algn="just">
              <a:defRPr/>
            </a:pPr>
            <a:r>
              <a:rPr lang="en-US" sz="3200" dirty="0">
                <a:latin typeface="Arial" pitchFamily="34" charset="0"/>
                <a:cs typeface="Arial" pitchFamily="34" charset="0"/>
              </a:rPr>
              <a:t>        </a:t>
            </a:r>
            <a:r>
              <a:rPr lang="en-US" sz="3200" dirty="0" err="1">
                <a:solidFill>
                  <a:srgbClr val="FFFF00"/>
                </a:solidFill>
                <a:latin typeface="Arial" pitchFamily="34" charset="0"/>
                <a:cs typeface="Arial" pitchFamily="34" charset="0"/>
              </a:rPr>
              <a:t>Mức</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độ</a:t>
            </a:r>
            <a:r>
              <a:rPr lang="vi-VN" sz="3200" dirty="0">
                <a:solidFill>
                  <a:srgbClr val="FFFF00"/>
                </a:solidFill>
                <a:latin typeface="Arial" pitchFamily="34" charset="0"/>
                <a:cs typeface="Arial" pitchFamily="34" charset="0"/>
              </a:rPr>
              <a:t> đồng thuận: mạnh mẽ</a:t>
            </a:r>
          </a:p>
          <a:p>
            <a:pPr eaLnBrk="0" hangingPunct="0">
              <a:defRPr/>
            </a:pPr>
            <a:r>
              <a:rPr lang="vi-VN" sz="1800" dirty="0">
                <a:latin typeface="Arial" pitchFamily="34" charset="0"/>
                <a:cs typeface="Arial" pitchFamily="34" charset="0"/>
              </a:rPr>
              <a:t/>
            </a:r>
            <a:br>
              <a:rPr lang="vi-VN" sz="1800" dirty="0">
                <a:latin typeface="Arial" pitchFamily="34" charset="0"/>
                <a:cs typeface="Arial" pitchFamily="34" charset="0"/>
              </a:rPr>
            </a:br>
            <a:endParaRPr lang="vi-VN" sz="1800" dirty="0">
              <a:latin typeface="Arial" pitchFamily="34" charset="0"/>
              <a:cs typeface="Arial" pitchFamily="34" charset="0"/>
            </a:endParaRPr>
          </a:p>
        </p:txBody>
      </p:sp>
    </p:spTree>
    <p:extLst>
      <p:ext uri="{BB962C8B-B14F-4D97-AF65-F5344CB8AC3E}">
        <p14:creationId xmlns:p14="http://schemas.microsoft.com/office/powerpoint/2010/main" xmlns="" val="161321361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01000" cy="4525963"/>
          </a:xfrm>
        </p:spPr>
        <p:txBody>
          <a:bodyPr/>
          <a:lstStyle/>
          <a:p>
            <a:pPr>
              <a:defRPr/>
            </a:pPr>
            <a:endParaRPr lang="en-US" sz="2000">
              <a:latin typeface="Arial" pitchFamily="34" charset="0"/>
              <a:cs typeface="Arial" pitchFamily="34" charset="0"/>
            </a:endParaRPr>
          </a:p>
          <a:p>
            <a:pPr algn="just">
              <a:defRPr/>
            </a:pPr>
            <a:r>
              <a:rPr lang="en-US" sz="2200" smtClean="0">
                <a:latin typeface="Arial" pitchFamily="34" charset="0"/>
                <a:cs typeface="Arial" pitchFamily="34" charset="0"/>
              </a:rPr>
              <a:t>The Cochrane Collaboration. Published by John Wiley &amp; Sons, Ltd. 2010</a:t>
            </a:r>
          </a:p>
          <a:p>
            <a:pPr algn="just">
              <a:defRPr/>
            </a:pPr>
            <a:r>
              <a:rPr lang="en-US" sz="2200" smtClean="0">
                <a:latin typeface="Arial" pitchFamily="34" charset="0"/>
                <a:cs typeface="Arial" pitchFamily="34" charset="0"/>
              </a:rPr>
              <a:t>Yong Sung Choi. ,Clinical Characteristics and Incidence of Perianal Diseases in Patients With Ulcerative Colitis Departments of Gastroenterology and Surgery, Daehang Hospital, Seoul, Korea . Received: April 2, 2017 •Accepted: June 8, 2017. </a:t>
            </a:r>
          </a:p>
          <a:p>
            <a:pPr algn="just">
              <a:defRPr/>
            </a:pPr>
            <a:endParaRPr lang="en-US" sz="2200" smtClean="0">
              <a:latin typeface="Arial" pitchFamily="34" charset="0"/>
              <a:cs typeface="Arial" pitchFamily="34" charset="0"/>
            </a:endParaRPr>
          </a:p>
          <a:p>
            <a:pPr marL="0" indent="0">
              <a:buFont typeface="Arial" pitchFamily="34" charset="0"/>
              <a:buNone/>
              <a:defRPr/>
            </a:pPr>
            <a:endParaRPr lang="en-US" sz="2000">
              <a:latin typeface="Arial" pitchFamily="34" charset="0"/>
              <a:cs typeface="Arial" pitchFamily="34" charset="0"/>
            </a:endParaRPr>
          </a:p>
          <a:p>
            <a:pPr>
              <a:defRPr/>
            </a:pPr>
            <a:endParaRPr lang="en-US" sz="2000">
              <a:latin typeface="Arial" pitchFamily="34" charset="0"/>
              <a:cs typeface="Arial" pitchFamily="34" charset="0"/>
            </a:endParaRPr>
          </a:p>
        </p:txBody>
      </p:sp>
    </p:spTree>
    <p:extLst>
      <p:ext uri="{BB962C8B-B14F-4D97-AF65-F5344CB8AC3E}">
        <p14:creationId xmlns:p14="http://schemas.microsoft.com/office/powerpoint/2010/main" xmlns="" val="337379187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76200"/>
            <a:ext cx="9144000" cy="5915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0883" name="Rectangle 1"/>
          <p:cNvSpPr>
            <a:spLocks noChangeArrowheads="1"/>
          </p:cNvSpPr>
          <p:nvPr/>
        </p:nvSpPr>
        <p:spPr bwMode="auto">
          <a:xfrm>
            <a:off x="319088" y="6019800"/>
            <a:ext cx="850582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3600">
                <a:solidFill>
                  <a:srgbClr val="FFFF00"/>
                </a:solidFill>
                <a:latin typeface="Arial" pitchFamily="34" charset="0"/>
                <a:cs typeface="Arial" pitchFamily="34" charset="0"/>
              </a:rPr>
              <a:t>CÁM ƠN SỰ THEO DÕI CỦA CÁC BẠN</a:t>
            </a:r>
          </a:p>
        </p:txBody>
      </p:sp>
    </p:spTree>
    <p:extLst>
      <p:ext uri="{BB962C8B-B14F-4D97-AF65-F5344CB8AC3E}">
        <p14:creationId xmlns:p14="http://schemas.microsoft.com/office/powerpoint/2010/main" xmlns="" val="1491970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
          <p:cNvSpPr>
            <a:spLocks noChangeArrowheads="1"/>
          </p:cNvSpPr>
          <p:nvPr/>
        </p:nvSpPr>
        <p:spPr bwMode="auto">
          <a:xfrm>
            <a:off x="838200" y="762000"/>
            <a:ext cx="7620000" cy="455453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r>
              <a:rPr lang="en-US" sz="3200" dirty="0">
                <a:latin typeface="Arial" pitchFamily="34" charset="0"/>
                <a:cs typeface="Arial" pitchFamily="34" charset="0"/>
              </a:rPr>
              <a:t>      </a:t>
            </a:r>
            <a:r>
              <a:rPr lang="vi-VN" sz="4000" b="1" dirty="0">
                <a:solidFill>
                  <a:srgbClr val="FFFF00"/>
                </a:solidFill>
                <a:latin typeface="Arial" pitchFamily="34" charset="0"/>
                <a:cs typeface="Arial" pitchFamily="34" charset="0"/>
              </a:rPr>
              <a:t>Nguyên nhân tái phát áp x</a:t>
            </a:r>
            <a:r>
              <a:rPr lang="en-US" sz="4000" b="1" dirty="0">
                <a:solidFill>
                  <a:srgbClr val="FFFF00"/>
                </a:solidFill>
                <a:latin typeface="Arial" pitchFamily="34" charset="0"/>
                <a:cs typeface="Arial" pitchFamily="34" charset="0"/>
              </a:rPr>
              <a:t>e</a:t>
            </a:r>
          </a:p>
          <a:p>
            <a:endParaRPr lang="en-US" sz="3200" dirty="0">
              <a:solidFill>
                <a:srgbClr val="FFFF00"/>
              </a:solidFill>
              <a:latin typeface="Arial" pitchFamily="34" charset="0"/>
              <a:cs typeface="Arial" pitchFamily="34" charset="0"/>
            </a:endParaRPr>
          </a:p>
          <a:p>
            <a:pPr algn="just">
              <a:buFont typeface="Wingdings" pitchFamily="2" charset="2"/>
              <a:buChar char="Ø"/>
            </a:pPr>
            <a:r>
              <a:rPr lang="vi-VN" sz="3200" dirty="0">
                <a:latin typeface="Arial" pitchFamily="34" charset="0"/>
                <a:cs typeface="Arial" pitchFamily="34" charset="0"/>
              </a:rPr>
              <a:t> </a:t>
            </a:r>
            <a:r>
              <a:rPr lang="en-US" sz="3200" dirty="0">
                <a:latin typeface="Arial" pitchFamily="34" charset="0"/>
                <a:cs typeface="Arial" pitchFamily="34" charset="0"/>
              </a:rPr>
              <a:t>   </a:t>
            </a:r>
            <a:r>
              <a:rPr lang="en-US" sz="3200" dirty="0" err="1">
                <a:latin typeface="Arial" pitchFamily="34" charset="0"/>
                <a:cs typeface="Arial" pitchFamily="34" charset="0"/>
              </a:rPr>
              <a:t>Dẫn</a:t>
            </a:r>
            <a:r>
              <a:rPr lang="en-US" sz="3200" dirty="0">
                <a:latin typeface="Arial" pitchFamily="34" charset="0"/>
                <a:cs typeface="Arial" pitchFamily="34" charset="0"/>
              </a:rPr>
              <a:t> </a:t>
            </a:r>
            <a:r>
              <a:rPr lang="en-US" sz="3200" dirty="0" err="1">
                <a:latin typeface="Arial" pitchFamily="34" charset="0"/>
                <a:cs typeface="Arial" pitchFamily="34" charset="0"/>
              </a:rPr>
              <a:t>lưu</a:t>
            </a:r>
            <a:r>
              <a:rPr lang="en-US" sz="3200" dirty="0">
                <a:latin typeface="Arial" pitchFamily="34" charset="0"/>
                <a:cs typeface="Arial" pitchFamily="34" charset="0"/>
              </a:rPr>
              <a:t> </a:t>
            </a:r>
            <a:r>
              <a:rPr lang="en-US" sz="3200" dirty="0" err="1">
                <a:latin typeface="Arial" pitchFamily="34" charset="0"/>
                <a:cs typeface="Arial" pitchFamily="34" charset="0"/>
              </a:rPr>
              <a:t>không</a:t>
            </a:r>
            <a:r>
              <a:rPr lang="en-US" sz="3200" dirty="0">
                <a:latin typeface="Arial" pitchFamily="34" charset="0"/>
                <a:cs typeface="Arial" pitchFamily="34" charset="0"/>
              </a:rPr>
              <a:t> </a:t>
            </a:r>
            <a:r>
              <a:rPr lang="en-US" sz="3200" dirty="0" err="1">
                <a:latin typeface="Arial" pitchFamily="34" charset="0"/>
                <a:cs typeface="Arial" pitchFamily="34" charset="0"/>
              </a:rPr>
              <a:t>hiệu</a:t>
            </a:r>
            <a:r>
              <a:rPr lang="en-US" sz="3200" dirty="0">
                <a:latin typeface="Arial" pitchFamily="34" charset="0"/>
                <a:cs typeface="Arial" pitchFamily="34" charset="0"/>
              </a:rPr>
              <a:t> </a:t>
            </a:r>
            <a:r>
              <a:rPr lang="en-US" sz="3200" dirty="0" err="1">
                <a:latin typeface="Arial" pitchFamily="34" charset="0"/>
                <a:cs typeface="Arial" pitchFamily="34" charset="0"/>
              </a:rPr>
              <a:t>quả</a:t>
            </a:r>
            <a:r>
              <a:rPr lang="en-US" sz="3200" dirty="0">
                <a:latin typeface="Arial" pitchFamily="34" charset="0"/>
                <a:cs typeface="Arial" pitchFamily="34" charset="0"/>
              </a:rPr>
              <a:t> </a:t>
            </a:r>
            <a:r>
              <a:rPr lang="vi-VN" sz="3200" dirty="0">
                <a:latin typeface="Arial" pitchFamily="34" charset="0"/>
                <a:cs typeface="Arial" pitchFamily="34" charset="0"/>
              </a:rPr>
              <a:t>và </a:t>
            </a:r>
            <a:r>
              <a:rPr lang="en-US" sz="3200" dirty="0" err="1">
                <a:latin typeface="Arial" pitchFamily="34" charset="0"/>
                <a:cs typeface="Arial" pitchFamily="34" charset="0"/>
              </a:rPr>
              <a:t>dẫn</a:t>
            </a:r>
            <a:r>
              <a:rPr lang="en-US" sz="3200" dirty="0">
                <a:latin typeface="Arial" pitchFamily="34" charset="0"/>
                <a:cs typeface="Arial" pitchFamily="34" charset="0"/>
              </a:rPr>
              <a:t> </a:t>
            </a:r>
            <a:r>
              <a:rPr lang="en-US" sz="3200" dirty="0" err="1">
                <a:latin typeface="Arial" pitchFamily="34" charset="0"/>
                <a:cs typeface="Arial" pitchFamily="34" charset="0"/>
              </a:rPr>
              <a:t>lưu</a:t>
            </a:r>
            <a:r>
              <a:rPr lang="vi-VN" sz="3200" dirty="0">
                <a:latin typeface="Arial" pitchFamily="34" charset="0"/>
                <a:cs typeface="Arial" pitchFamily="34" charset="0"/>
              </a:rPr>
              <a:t> muộn có thể gây ra tái phát sớm. </a:t>
            </a:r>
            <a:endParaRPr lang="en-US" sz="3200" dirty="0">
              <a:latin typeface="Arial" pitchFamily="34" charset="0"/>
              <a:cs typeface="Arial" pitchFamily="34" charset="0"/>
            </a:endParaRPr>
          </a:p>
          <a:p>
            <a:pPr algn="just">
              <a:buFont typeface="Wingdings" pitchFamily="2" charset="2"/>
              <a:buChar char="Ø"/>
            </a:pPr>
            <a:r>
              <a:rPr lang="en-US" sz="3200" dirty="0">
                <a:latin typeface="Arial" pitchFamily="34" charset="0"/>
                <a:cs typeface="Arial" pitchFamily="34" charset="0"/>
              </a:rPr>
              <a:t>    </a:t>
            </a:r>
            <a:r>
              <a:rPr lang="vi-VN" sz="3200" dirty="0">
                <a:latin typeface="Arial" pitchFamily="34" charset="0"/>
                <a:cs typeface="Arial" pitchFamily="34" charset="0"/>
              </a:rPr>
              <a:t>Do đó, </a:t>
            </a:r>
            <a:r>
              <a:rPr lang="en-US" sz="3200" dirty="0" err="1">
                <a:latin typeface="Arial" pitchFamily="34" charset="0"/>
                <a:cs typeface="Arial" pitchFamily="34" charset="0"/>
              </a:rPr>
              <a:t>dẫn</a:t>
            </a:r>
            <a:r>
              <a:rPr lang="en-US" sz="3200" dirty="0">
                <a:latin typeface="Arial" pitchFamily="34" charset="0"/>
                <a:cs typeface="Arial" pitchFamily="34" charset="0"/>
              </a:rPr>
              <a:t> </a:t>
            </a:r>
            <a:r>
              <a:rPr lang="en-US" sz="3200" dirty="0" err="1">
                <a:latin typeface="Arial" pitchFamily="34" charset="0"/>
                <a:cs typeface="Arial" pitchFamily="34" charset="0"/>
              </a:rPr>
              <a:t>lưu</a:t>
            </a:r>
            <a:r>
              <a:rPr lang="en-US" sz="3200" dirty="0">
                <a:latin typeface="Arial" pitchFamily="34" charset="0"/>
                <a:cs typeface="Arial" pitchFamily="34" charset="0"/>
              </a:rPr>
              <a:t> </a:t>
            </a:r>
            <a:r>
              <a:rPr lang="vi-VN" sz="3200" dirty="0">
                <a:latin typeface="Arial" pitchFamily="34" charset="0"/>
                <a:cs typeface="Arial" pitchFamily="34" charset="0"/>
              </a:rPr>
              <a:t>h</a:t>
            </a:r>
            <a:r>
              <a:rPr lang="en-US" sz="3200" dirty="0" err="1">
                <a:latin typeface="Arial" pitchFamily="34" charset="0"/>
                <a:cs typeface="Arial" pitchFamily="34" charset="0"/>
              </a:rPr>
              <a:t>iệ</a:t>
            </a:r>
            <a:r>
              <a:rPr lang="vi-VN" sz="3200" dirty="0">
                <a:latin typeface="Arial" pitchFamily="34" charset="0"/>
                <a:cs typeface="Arial" pitchFamily="34" charset="0"/>
              </a:rPr>
              <a:t>u quả áp xe hậu môn là rất quan trọng để ngăn chặn sự tái phát và hình thành </a:t>
            </a:r>
            <a:r>
              <a:rPr lang="en-US" sz="3200" dirty="0" err="1">
                <a:latin typeface="Arial" pitchFamily="34" charset="0"/>
                <a:cs typeface="Arial" pitchFamily="34" charset="0"/>
              </a:rPr>
              <a:t>đường</a:t>
            </a:r>
            <a:r>
              <a:rPr lang="vi-VN" sz="3200" dirty="0">
                <a:latin typeface="Arial" pitchFamily="34" charset="0"/>
                <a:cs typeface="Arial" pitchFamily="34" charset="0"/>
              </a:rPr>
              <a:t> rò. </a:t>
            </a:r>
            <a:endParaRPr lang="en-US" sz="3200" dirty="0">
              <a:latin typeface="Arial" pitchFamily="34" charset="0"/>
              <a:cs typeface="Arial" pitchFamily="34" charset="0"/>
            </a:endParaRPr>
          </a:p>
          <a:p>
            <a:pPr algn="just">
              <a:buFont typeface="Wingdings" pitchFamily="2" charset="2"/>
              <a:buChar char="Ø"/>
            </a:pPr>
            <a:r>
              <a:rPr lang="en-US" sz="3200" dirty="0">
                <a:latin typeface="Arial" pitchFamily="34" charset="0"/>
                <a:cs typeface="Arial" pitchFamily="34" charset="0"/>
              </a:rPr>
              <a:t>    </a:t>
            </a:r>
            <a:r>
              <a:rPr lang="vi-VN" sz="3200" dirty="0">
                <a:latin typeface="Arial" pitchFamily="34" charset="0"/>
                <a:cs typeface="Arial" pitchFamily="34" charset="0"/>
              </a:rPr>
              <a:t>Trong trường hợp áp xe mở </a:t>
            </a:r>
            <a:r>
              <a:rPr lang="en-US" sz="3200" dirty="0">
                <a:latin typeface="Arial" pitchFamily="34" charset="0"/>
                <a:cs typeface="Arial" pitchFamily="34" charset="0"/>
              </a:rPr>
              <a:t>r</a:t>
            </a:r>
            <a:r>
              <a:rPr lang="vi-VN" sz="3200" dirty="0">
                <a:latin typeface="Arial" pitchFamily="34" charset="0"/>
                <a:cs typeface="Arial" pitchFamily="34" charset="0"/>
              </a:rPr>
              <a:t>ộng, c</a:t>
            </a:r>
            <a:r>
              <a:rPr lang="en-US" sz="3200" dirty="0" err="1">
                <a:latin typeface="Arial" pitchFamily="34" charset="0"/>
                <a:cs typeface="Arial" pitchFamily="34" charset="0"/>
              </a:rPr>
              <a:t>ần</a:t>
            </a:r>
            <a:r>
              <a:rPr lang="en-US" sz="3200" dirty="0">
                <a:latin typeface="Arial" pitchFamily="34" charset="0"/>
                <a:cs typeface="Arial" pitchFamily="34" charset="0"/>
              </a:rPr>
              <a:t> </a:t>
            </a:r>
            <a:r>
              <a:rPr lang="en-US" sz="3200" dirty="0" err="1">
                <a:latin typeface="Arial" pitchFamily="34" charset="0"/>
                <a:cs typeface="Arial" pitchFamily="34" charset="0"/>
              </a:rPr>
              <a:t>thiết</a:t>
            </a:r>
            <a:r>
              <a:rPr lang="en-US" sz="3200" dirty="0">
                <a:latin typeface="Arial" pitchFamily="34" charset="0"/>
                <a:cs typeface="Arial" pitchFamily="34" charset="0"/>
              </a:rPr>
              <a:t> </a:t>
            </a:r>
            <a:r>
              <a:rPr lang="vi-VN" sz="3200" dirty="0">
                <a:latin typeface="Arial" pitchFamily="34" charset="0"/>
                <a:cs typeface="Arial" pitchFamily="34" charset="0"/>
              </a:rPr>
              <a:t>chỉ định </a:t>
            </a:r>
            <a:r>
              <a:rPr lang="en-US" sz="3200" dirty="0" err="1">
                <a:latin typeface="Arial" pitchFamily="34" charset="0"/>
                <a:cs typeface="Arial" pitchFamily="34" charset="0"/>
              </a:rPr>
              <a:t>dẫn</a:t>
            </a:r>
            <a:r>
              <a:rPr lang="en-US" sz="3200" dirty="0">
                <a:latin typeface="Arial" pitchFamily="34" charset="0"/>
                <a:cs typeface="Arial" pitchFamily="34" charset="0"/>
              </a:rPr>
              <a:t> </a:t>
            </a:r>
            <a:r>
              <a:rPr lang="en-US" sz="3200" dirty="0" err="1">
                <a:latin typeface="Arial" pitchFamily="34" charset="0"/>
                <a:cs typeface="Arial" pitchFamily="34" charset="0"/>
              </a:rPr>
              <a:t>lưu</a:t>
            </a:r>
            <a:r>
              <a:rPr lang="en-US" sz="3200" dirty="0">
                <a:latin typeface="Arial" pitchFamily="34" charset="0"/>
                <a:cs typeface="Arial" pitchFamily="34" charset="0"/>
              </a:rPr>
              <a:t> </a:t>
            </a:r>
            <a:r>
              <a:rPr lang="vi-VN" sz="3200" dirty="0">
                <a:latin typeface="Arial" pitchFamily="34" charset="0"/>
                <a:cs typeface="Arial" pitchFamily="34" charset="0"/>
              </a:rPr>
              <a:t>dưới gây mê. </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xmlns="" val="376453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
          <p:cNvSpPr>
            <a:spLocks noChangeArrowheads="1"/>
          </p:cNvSpPr>
          <p:nvPr/>
        </p:nvSpPr>
        <p:spPr bwMode="auto">
          <a:xfrm>
            <a:off x="1198563" y="609600"/>
            <a:ext cx="6629400"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3600" b="1" dirty="0" err="1">
                <a:solidFill>
                  <a:srgbClr val="FFFF00"/>
                </a:solidFill>
                <a:latin typeface="Arial" pitchFamily="34" charset="0"/>
                <a:cs typeface="Arial" pitchFamily="34" charset="0"/>
              </a:rPr>
              <a:t>Khuyến</a:t>
            </a:r>
            <a:r>
              <a:rPr lang="en-US" sz="3600" b="1" dirty="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nghị</a:t>
            </a:r>
            <a:r>
              <a:rPr lang="en-US" sz="3600" b="1" dirty="0">
                <a:solidFill>
                  <a:srgbClr val="FFFF00"/>
                </a:solidFill>
                <a:latin typeface="Arial" pitchFamily="34" charset="0"/>
                <a:cs typeface="Arial" pitchFamily="34" charset="0"/>
              </a:rPr>
              <a:t>:</a:t>
            </a:r>
          </a:p>
          <a:p>
            <a:pPr algn="ctr"/>
            <a:endParaRPr lang="vi-VN" sz="2800" dirty="0">
              <a:latin typeface="Arial" pitchFamily="34" charset="0"/>
              <a:cs typeface="Arial" pitchFamily="34" charset="0"/>
            </a:endParaRPr>
          </a:p>
          <a:p>
            <a:pPr>
              <a:buFont typeface="Wingdings" pitchFamily="2" charset="2"/>
              <a:buChar char="Ø"/>
            </a:pPr>
            <a:r>
              <a:rPr lang="en-US" sz="3200" dirty="0">
                <a:latin typeface="Arial" pitchFamily="34" charset="0"/>
                <a:cs typeface="Arial" pitchFamily="34" charset="0"/>
              </a:rPr>
              <a:t>     </a:t>
            </a:r>
            <a:r>
              <a:rPr lang="vi-VN" sz="3200" dirty="0">
                <a:latin typeface="Arial" pitchFamily="34" charset="0"/>
                <a:cs typeface="Arial" pitchFamily="34" charset="0"/>
              </a:rPr>
              <a:t>Nhìn chung, nguy cơ tái phát áp xe hoặc rò </a:t>
            </a:r>
            <a:r>
              <a:rPr lang="en-US" sz="3200" dirty="0">
                <a:latin typeface="Arial" pitchFamily="34" charset="0"/>
                <a:cs typeface="Arial" pitchFamily="34" charset="0"/>
              </a:rPr>
              <a:t>HM</a:t>
            </a:r>
            <a:r>
              <a:rPr lang="vi-VN" sz="3200" dirty="0">
                <a:latin typeface="Arial" pitchFamily="34" charset="0"/>
                <a:cs typeface="Arial" pitchFamily="34" charset="0"/>
              </a:rPr>
              <a:t> thứ </a:t>
            </a:r>
            <a:r>
              <a:rPr lang="en-US" sz="3200" dirty="0" err="1">
                <a:latin typeface="Arial" pitchFamily="34" charset="0"/>
                <a:cs typeface="Arial" pitchFamily="34" charset="0"/>
              </a:rPr>
              <a:t>phát</a:t>
            </a:r>
            <a:r>
              <a:rPr lang="en-US" sz="3200" dirty="0">
                <a:latin typeface="Arial" pitchFamily="34" charset="0"/>
                <a:cs typeface="Arial" pitchFamily="34" charset="0"/>
              </a:rPr>
              <a:t> </a:t>
            </a:r>
            <a:r>
              <a:rPr lang="vi-VN" sz="3200" dirty="0">
                <a:latin typeface="Arial" pitchFamily="34" charset="0"/>
                <a:cs typeface="Arial" pitchFamily="34" charset="0"/>
              </a:rPr>
              <a:t>thấp. </a:t>
            </a:r>
            <a:endParaRPr lang="en-US" sz="3200" dirty="0">
              <a:latin typeface="Arial" pitchFamily="34" charset="0"/>
              <a:cs typeface="Arial" pitchFamily="34" charset="0"/>
            </a:endParaRPr>
          </a:p>
          <a:p>
            <a:pPr>
              <a:buFont typeface="Wingdings" pitchFamily="2" charset="2"/>
              <a:buChar char="Ø"/>
            </a:pPr>
            <a:r>
              <a:rPr lang="en-US" sz="3200" dirty="0">
                <a:latin typeface="Arial" pitchFamily="34" charset="0"/>
                <a:cs typeface="Arial" pitchFamily="34" charset="0"/>
              </a:rPr>
              <a:t>     </a:t>
            </a:r>
            <a:r>
              <a:rPr lang="en-US" sz="3200" dirty="0" err="1">
                <a:latin typeface="Arial" pitchFamily="34" charset="0"/>
                <a:cs typeface="Arial" pitchFamily="34" charset="0"/>
              </a:rPr>
              <a:t>Nguyên</a:t>
            </a:r>
            <a:r>
              <a:rPr lang="en-US" sz="3200" dirty="0">
                <a:latin typeface="Arial" pitchFamily="34" charset="0"/>
                <a:cs typeface="Arial" pitchFamily="34" charset="0"/>
              </a:rPr>
              <a:t> </a:t>
            </a:r>
            <a:r>
              <a:rPr lang="en-US" sz="3200" dirty="0" err="1">
                <a:latin typeface="Arial" pitchFamily="34" charset="0"/>
                <a:cs typeface="Arial" pitchFamily="34" charset="0"/>
              </a:rPr>
              <a:t>nhân</a:t>
            </a:r>
            <a:r>
              <a:rPr lang="en-US" sz="3200" dirty="0">
                <a:latin typeface="Arial" pitchFamily="34" charset="0"/>
                <a:cs typeface="Arial" pitchFamily="34" charset="0"/>
              </a:rPr>
              <a:t> </a:t>
            </a:r>
            <a:r>
              <a:rPr lang="en-US" sz="3200" dirty="0" err="1">
                <a:latin typeface="Arial" pitchFamily="34" charset="0"/>
                <a:cs typeface="Arial" pitchFamily="34" charset="0"/>
              </a:rPr>
              <a:t>tái</a:t>
            </a:r>
            <a:r>
              <a:rPr lang="en-US" sz="3200" dirty="0">
                <a:latin typeface="Arial" pitchFamily="34" charset="0"/>
                <a:cs typeface="Arial" pitchFamily="34" charset="0"/>
              </a:rPr>
              <a:t> </a:t>
            </a:r>
            <a:r>
              <a:rPr lang="en-US" sz="3200" dirty="0" err="1">
                <a:latin typeface="Arial" pitchFamily="34" charset="0"/>
                <a:cs typeface="Arial" pitchFamily="34" charset="0"/>
              </a:rPr>
              <a:t>phát</a:t>
            </a:r>
            <a:r>
              <a:rPr lang="en-US" sz="3200" dirty="0">
                <a:latin typeface="Arial" pitchFamily="34" charset="0"/>
                <a:cs typeface="Arial" pitchFamily="34" charset="0"/>
              </a:rPr>
              <a:t> </a:t>
            </a:r>
            <a:r>
              <a:rPr lang="vi-VN" sz="3200" dirty="0">
                <a:latin typeface="Arial" pitchFamily="34" charset="0"/>
                <a:cs typeface="Arial" pitchFamily="34" charset="0"/>
              </a:rPr>
              <a:t> có thể gây ra do </a:t>
            </a:r>
            <a:r>
              <a:rPr lang="en-US" sz="3200" dirty="0" err="1">
                <a:latin typeface="Arial" pitchFamily="34" charset="0"/>
                <a:cs typeface="Arial" pitchFamily="34" charset="0"/>
              </a:rPr>
              <a:t>dẫn</a:t>
            </a:r>
            <a:r>
              <a:rPr lang="en-US" sz="3200" dirty="0">
                <a:latin typeface="Arial" pitchFamily="34" charset="0"/>
                <a:cs typeface="Arial" pitchFamily="34" charset="0"/>
              </a:rPr>
              <a:t> </a:t>
            </a:r>
            <a:r>
              <a:rPr lang="en-US" sz="3200" dirty="0" err="1">
                <a:latin typeface="Arial" pitchFamily="34" charset="0"/>
                <a:cs typeface="Arial" pitchFamily="34" charset="0"/>
              </a:rPr>
              <a:t>lưu</a:t>
            </a:r>
            <a:r>
              <a:rPr lang="en-US" sz="3200" dirty="0">
                <a:latin typeface="Arial" pitchFamily="34" charset="0"/>
                <a:cs typeface="Arial" pitchFamily="34" charset="0"/>
              </a:rPr>
              <a:t> </a:t>
            </a:r>
            <a:r>
              <a:rPr lang="en-US" sz="3200" dirty="0" err="1">
                <a:latin typeface="Arial" pitchFamily="34" charset="0"/>
                <a:cs typeface="Arial" pitchFamily="34" charset="0"/>
              </a:rPr>
              <a:t>không</a:t>
            </a:r>
            <a:r>
              <a:rPr lang="en-US" sz="3200" dirty="0">
                <a:latin typeface="Arial" pitchFamily="34" charset="0"/>
                <a:cs typeface="Arial" pitchFamily="34" charset="0"/>
              </a:rPr>
              <a:t> </a:t>
            </a:r>
            <a:r>
              <a:rPr lang="en-US" sz="3200" dirty="0" err="1">
                <a:latin typeface="Arial" pitchFamily="34" charset="0"/>
                <a:cs typeface="Arial" pitchFamily="34" charset="0"/>
              </a:rPr>
              <a:t>hiệu</a:t>
            </a:r>
            <a:r>
              <a:rPr lang="en-US" sz="3200" dirty="0">
                <a:latin typeface="Arial" pitchFamily="34" charset="0"/>
                <a:cs typeface="Arial" pitchFamily="34" charset="0"/>
              </a:rPr>
              <a:t> </a:t>
            </a:r>
            <a:r>
              <a:rPr lang="en-US" sz="3200" dirty="0" err="1">
                <a:latin typeface="Arial" pitchFamily="34" charset="0"/>
                <a:cs typeface="Arial" pitchFamily="34" charset="0"/>
              </a:rPr>
              <a:t>quả</a:t>
            </a:r>
            <a:r>
              <a:rPr lang="vi-VN" sz="3200" dirty="0">
                <a:latin typeface="Arial" pitchFamily="34" charset="0"/>
                <a:cs typeface="Arial" pitchFamily="34" charset="0"/>
              </a:rPr>
              <a:t>.</a:t>
            </a:r>
          </a:p>
          <a:p>
            <a:r>
              <a:rPr lang="en-US" sz="3200" dirty="0">
                <a:latin typeface="Arial" pitchFamily="34" charset="0"/>
                <a:cs typeface="Arial" pitchFamily="34" charset="0"/>
              </a:rPr>
              <a:t> </a:t>
            </a:r>
          </a:p>
          <a:p>
            <a:r>
              <a:rPr lang="en-US" sz="3200" dirty="0">
                <a:latin typeface="Arial" pitchFamily="34" charset="0"/>
                <a:cs typeface="Arial" pitchFamily="34" charset="0"/>
              </a:rPr>
              <a:t>      </a:t>
            </a:r>
            <a:r>
              <a:rPr lang="vi-VN" sz="3200" dirty="0">
                <a:solidFill>
                  <a:srgbClr val="FFFF00"/>
                </a:solidFill>
                <a:latin typeface="Arial" pitchFamily="34" charset="0"/>
                <a:cs typeface="Arial" pitchFamily="34" charset="0"/>
              </a:rPr>
              <a:t>Bằng chứng:</a:t>
            </a:r>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mức độ:</a:t>
            </a:r>
            <a:r>
              <a:rPr lang="en-US" sz="3200" dirty="0">
                <a:solidFill>
                  <a:srgbClr val="FFFF00"/>
                </a:solidFill>
                <a:latin typeface="Arial" pitchFamily="34" charset="0"/>
                <a:cs typeface="Arial" pitchFamily="34" charset="0"/>
              </a:rPr>
              <a:t> 4B</a:t>
            </a:r>
            <a:endParaRPr lang="vi-VN" sz="3200" dirty="0">
              <a:solidFill>
                <a:srgbClr val="FFFF00"/>
              </a:solidFill>
              <a:latin typeface="Arial" pitchFamily="34" charset="0"/>
              <a:cs typeface="Arial" pitchFamily="34" charset="0"/>
            </a:endParaRPr>
          </a:p>
          <a:p>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Mức</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độ</a:t>
            </a:r>
            <a:r>
              <a:rPr lang="vi-VN" sz="3200" dirty="0">
                <a:solidFill>
                  <a:srgbClr val="FFFF00"/>
                </a:solidFill>
                <a:latin typeface="Arial" pitchFamily="34" charset="0"/>
                <a:cs typeface="Arial" pitchFamily="34" charset="0"/>
              </a:rPr>
              <a:t> đồng thuận:</a:t>
            </a:r>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mạnh mẽ</a:t>
            </a:r>
            <a:endParaRPr lang="en-US" sz="3200"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4235423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
          <p:cNvSpPr>
            <a:spLocks noChangeArrowheads="1"/>
          </p:cNvSpPr>
          <p:nvPr/>
        </p:nvSpPr>
        <p:spPr bwMode="auto">
          <a:xfrm>
            <a:off x="1063625" y="457200"/>
            <a:ext cx="7010400" cy="550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3200">
                <a:latin typeface="Arial" pitchFamily="34" charset="0"/>
                <a:cs typeface="Arial" pitchFamily="34" charset="0"/>
              </a:rPr>
              <a:t>   Trên tạp chí</a:t>
            </a:r>
            <a:r>
              <a:rPr lang="vi-VN" sz="3200">
                <a:latin typeface="Arial" pitchFamily="34" charset="0"/>
                <a:cs typeface="Arial" pitchFamily="34" charset="0"/>
              </a:rPr>
              <a:t> Hy Lạp</a:t>
            </a:r>
            <a:r>
              <a:rPr lang="en-US" sz="3200">
                <a:latin typeface="Arial" pitchFamily="34" charset="0"/>
                <a:cs typeface="Arial" pitchFamily="34" charset="0"/>
              </a:rPr>
              <a:t> </a:t>
            </a:r>
            <a:r>
              <a:rPr lang="vi-VN" sz="3200">
                <a:latin typeface="Arial" pitchFamily="34" charset="0"/>
                <a:cs typeface="Arial" pitchFamily="34" charset="0"/>
              </a:rPr>
              <a:t>cho thấy tỷ lệ tái phát cao hơn </a:t>
            </a:r>
            <a:r>
              <a:rPr lang="en-US" sz="3200">
                <a:latin typeface="Arial" pitchFamily="34" charset="0"/>
                <a:cs typeface="Arial" pitchFamily="34" charset="0"/>
              </a:rPr>
              <a:t>(</a:t>
            </a:r>
            <a:r>
              <a:rPr lang="vi-VN" sz="3200">
                <a:latin typeface="Arial" pitchFamily="34" charset="0"/>
                <a:cs typeface="Arial" pitchFamily="34" charset="0"/>
              </a:rPr>
              <a:t>theo dõi 12 tháng</a:t>
            </a:r>
            <a:r>
              <a:rPr lang="en-US" sz="3200">
                <a:latin typeface="Arial" pitchFamily="34" charset="0"/>
                <a:cs typeface="Arial" pitchFamily="34" charset="0"/>
              </a:rPr>
              <a:t>) sau phẫu thuật dẫn lưu</a:t>
            </a:r>
            <a:r>
              <a:rPr lang="vi-VN" sz="3200">
                <a:latin typeface="Arial" pitchFamily="34" charset="0"/>
                <a:cs typeface="Arial" pitchFamily="34" charset="0"/>
              </a:rPr>
              <a:t> đơn </a:t>
            </a:r>
            <a:r>
              <a:rPr lang="en-US" sz="3200">
                <a:latin typeface="Arial" pitchFamily="34" charset="0"/>
                <a:cs typeface="Arial" pitchFamily="34" charset="0"/>
              </a:rPr>
              <a:t>thuần</a:t>
            </a:r>
            <a:r>
              <a:rPr lang="vi-VN" sz="3200">
                <a:latin typeface="Arial" pitchFamily="34" charset="0"/>
                <a:cs typeface="Arial" pitchFamily="34" charset="0"/>
              </a:rPr>
              <a:t> so với sau</a:t>
            </a:r>
            <a:r>
              <a:rPr lang="en-US" sz="3200">
                <a:latin typeface="Arial" pitchFamily="34" charset="0"/>
                <a:cs typeface="Arial" pitchFamily="34" charset="0"/>
              </a:rPr>
              <a:t> </a:t>
            </a:r>
            <a:r>
              <a:rPr lang="vi-VN" sz="3200">
                <a:latin typeface="Arial" pitchFamily="34" charset="0"/>
                <a:cs typeface="Arial" pitchFamily="34" charset="0"/>
              </a:rPr>
              <a:t>cắt </a:t>
            </a:r>
            <a:r>
              <a:rPr lang="en-US" sz="3200">
                <a:latin typeface="Arial" pitchFamily="34" charset="0"/>
                <a:cs typeface="Arial" pitchFamily="34" charset="0"/>
              </a:rPr>
              <a:t>đường rò</a:t>
            </a:r>
            <a:r>
              <a:rPr lang="vi-VN" sz="3200">
                <a:latin typeface="Arial" pitchFamily="34" charset="0"/>
                <a:cs typeface="Arial" pitchFamily="34" charset="0"/>
              </a:rPr>
              <a:t> và điều trị rò </a:t>
            </a:r>
            <a:r>
              <a:rPr lang="en-US" sz="3200">
                <a:latin typeface="Arial" pitchFamily="34" charset="0"/>
                <a:cs typeface="Arial" pitchFamily="34" charset="0"/>
              </a:rPr>
              <a:t>nguyên phát</a:t>
            </a:r>
            <a:r>
              <a:rPr lang="vi-VN" sz="3200">
                <a:latin typeface="Arial" pitchFamily="34" charset="0"/>
                <a:cs typeface="Arial" pitchFamily="34" charset="0"/>
              </a:rPr>
              <a:t> (44</a:t>
            </a:r>
            <a:r>
              <a:rPr lang="en-US" sz="3200">
                <a:latin typeface="Arial" pitchFamily="34" charset="0"/>
                <a:cs typeface="Arial" pitchFamily="34" charset="0"/>
              </a:rPr>
              <a:t>%</a:t>
            </a:r>
            <a:r>
              <a:rPr lang="vi-VN" sz="3200">
                <a:latin typeface="Arial" pitchFamily="34" charset="0"/>
                <a:cs typeface="Arial" pitchFamily="34" charset="0"/>
              </a:rPr>
              <a:t> so với 6%).</a:t>
            </a:r>
            <a:endParaRPr lang="en-US" sz="3200">
              <a:latin typeface="Arial" pitchFamily="34" charset="0"/>
              <a:cs typeface="Arial" pitchFamily="34" charset="0"/>
            </a:endParaRPr>
          </a:p>
          <a:p>
            <a:pPr algn="just"/>
            <a:endParaRPr lang="vi-VN" sz="3200">
              <a:latin typeface="Arial" pitchFamily="34" charset="0"/>
              <a:cs typeface="Arial" pitchFamily="34" charset="0"/>
            </a:endParaRPr>
          </a:p>
          <a:p>
            <a:pPr algn="just"/>
            <a:r>
              <a:rPr lang="en-US" sz="3200">
                <a:latin typeface="Arial" pitchFamily="34" charset="0"/>
                <a:cs typeface="Arial" pitchFamily="34" charset="0"/>
              </a:rPr>
              <a:t>   </a:t>
            </a:r>
            <a:r>
              <a:rPr lang="vi-VN" sz="3200">
                <a:latin typeface="Arial" pitchFamily="34" charset="0"/>
                <a:cs typeface="Arial" pitchFamily="34" charset="0"/>
              </a:rPr>
              <a:t>Điều trị </a:t>
            </a:r>
            <a:r>
              <a:rPr lang="en-US" sz="3200">
                <a:latin typeface="Arial" pitchFamily="34" charset="0"/>
                <a:cs typeface="Arial" pitchFamily="34" charset="0"/>
              </a:rPr>
              <a:t>rò hậu môn cao trên cơ thắt và cột dây thun</a:t>
            </a:r>
            <a:r>
              <a:rPr lang="vi-VN" sz="3200">
                <a:latin typeface="Arial" pitchFamily="34" charset="0"/>
                <a:cs typeface="Arial" pitchFamily="34" charset="0"/>
              </a:rPr>
              <a:t> seton</a:t>
            </a:r>
            <a:r>
              <a:rPr lang="en-US" sz="3200">
                <a:latin typeface="Arial" pitchFamily="34" charset="0"/>
                <a:cs typeface="Arial" pitchFamily="34" charset="0"/>
              </a:rPr>
              <a:t>. Có</a:t>
            </a:r>
            <a:r>
              <a:rPr lang="vi-VN" sz="3200">
                <a:latin typeface="Arial" pitchFamily="34" charset="0"/>
                <a:cs typeface="Arial" pitchFamily="34" charset="0"/>
              </a:rPr>
              <a:t> </a:t>
            </a:r>
            <a:r>
              <a:rPr lang="en-US" sz="3200">
                <a:latin typeface="Arial" pitchFamily="34" charset="0"/>
                <a:cs typeface="Arial" pitchFamily="34" charset="0"/>
              </a:rPr>
              <a:t>tỷ lệ</a:t>
            </a:r>
            <a:r>
              <a:rPr lang="vi-VN" sz="3200">
                <a:latin typeface="Arial" pitchFamily="34" charset="0"/>
                <a:cs typeface="Arial" pitchFamily="34" charset="0"/>
              </a:rPr>
              <a:t> đáng kể </a:t>
            </a:r>
            <a:r>
              <a:rPr lang="en-US" sz="3200">
                <a:latin typeface="Arial" pitchFamily="34" charset="0"/>
                <a:cs typeface="Arial" pitchFamily="34" charset="0"/>
              </a:rPr>
              <a:t>hiện tượng rối loạn mất tự chủ </a:t>
            </a:r>
            <a:r>
              <a:rPr lang="vi-VN" sz="3200">
                <a:latin typeface="Arial" pitchFamily="34" charset="0"/>
                <a:cs typeface="Arial" pitchFamily="34" charset="0"/>
              </a:rPr>
              <a:t>quan sát thấy trong nhóm rò </a:t>
            </a:r>
            <a:r>
              <a:rPr lang="en-US" sz="3200">
                <a:latin typeface="Arial" pitchFamily="34" charset="0"/>
                <a:cs typeface="Arial" pitchFamily="34" charset="0"/>
              </a:rPr>
              <a:t>nguyên phát </a:t>
            </a:r>
            <a:r>
              <a:rPr lang="vi-VN" sz="3200">
                <a:latin typeface="Arial" pitchFamily="34" charset="0"/>
                <a:cs typeface="Arial" pitchFamily="34" charset="0"/>
              </a:rPr>
              <a:t>.</a:t>
            </a:r>
            <a:endParaRPr lang="en-US" sz="3200">
              <a:latin typeface="Arial" pitchFamily="34" charset="0"/>
              <a:cs typeface="Arial" pitchFamily="34" charset="0"/>
            </a:endParaRPr>
          </a:p>
        </p:txBody>
      </p:sp>
    </p:spTree>
    <p:extLst>
      <p:ext uri="{BB962C8B-B14F-4D97-AF65-F5344CB8AC3E}">
        <p14:creationId xmlns:p14="http://schemas.microsoft.com/office/powerpoint/2010/main" xmlns="" val="2220922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noChangeArrowheads="1"/>
          </p:cNvSpPr>
          <p:nvPr/>
        </p:nvSpPr>
        <p:spPr bwMode="auto">
          <a:xfrm>
            <a:off x="990600" y="304800"/>
            <a:ext cx="7315200" cy="661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3200" b="1" dirty="0" err="1">
                <a:solidFill>
                  <a:srgbClr val="FFFF00"/>
                </a:solidFill>
                <a:latin typeface="Arial" pitchFamily="34" charset="0"/>
                <a:cs typeface="Arial" pitchFamily="34" charset="0"/>
              </a:rPr>
              <a:t>Khuyến</a:t>
            </a:r>
            <a:r>
              <a:rPr lang="en-US" sz="3200" b="1" dirty="0">
                <a:solidFill>
                  <a:srgbClr val="FFFF00"/>
                </a:solidFill>
                <a:latin typeface="Arial" pitchFamily="34" charset="0"/>
                <a:cs typeface="Arial" pitchFamily="34" charset="0"/>
              </a:rPr>
              <a:t> </a:t>
            </a:r>
            <a:r>
              <a:rPr lang="en-US" sz="3200" b="1" dirty="0" err="1">
                <a:solidFill>
                  <a:srgbClr val="FFFF00"/>
                </a:solidFill>
                <a:latin typeface="Arial" pitchFamily="34" charset="0"/>
                <a:cs typeface="Arial" pitchFamily="34" charset="0"/>
              </a:rPr>
              <a:t>nghị</a:t>
            </a:r>
            <a:r>
              <a:rPr lang="en-US" sz="3200" dirty="0">
                <a:solidFill>
                  <a:srgbClr val="C00000"/>
                </a:solidFill>
                <a:latin typeface="Arial" pitchFamily="34" charset="0"/>
                <a:cs typeface="Arial" pitchFamily="34" charset="0"/>
              </a:rPr>
              <a:t>:</a:t>
            </a:r>
            <a:endParaRPr lang="vi-VN" sz="3200" dirty="0">
              <a:solidFill>
                <a:srgbClr val="C00000"/>
              </a:solidFill>
              <a:latin typeface="Arial" pitchFamily="34" charset="0"/>
              <a:cs typeface="Arial" pitchFamily="34" charset="0"/>
            </a:endParaRPr>
          </a:p>
          <a:p>
            <a:pPr algn="just">
              <a:buFont typeface="Wingdings" pitchFamily="2" charset="2"/>
              <a:buChar char="Ø"/>
            </a:pPr>
            <a:r>
              <a:rPr lang="en-US" sz="2800" dirty="0"/>
              <a:t>   </a:t>
            </a:r>
            <a:r>
              <a:rPr lang="en-US" sz="2800" dirty="0" err="1">
                <a:latin typeface="Arial" pitchFamily="34" charset="0"/>
                <a:cs typeface="Arial" pitchFamily="34" charset="0"/>
              </a:rPr>
              <a:t>Tìm</a:t>
            </a:r>
            <a:r>
              <a:rPr lang="en-US" sz="2800" dirty="0">
                <a:latin typeface="Arial" pitchFamily="34" charset="0"/>
                <a:cs typeface="Arial" pitchFamily="34" charset="0"/>
              </a:rPr>
              <a:t> </a:t>
            </a:r>
            <a:r>
              <a:rPr lang="vi-VN" sz="2800" dirty="0">
                <a:latin typeface="Arial" pitchFamily="34" charset="0"/>
                <a:cs typeface="Arial" pitchFamily="34" charset="0"/>
              </a:rPr>
              <a:t>lỗ rò trong đòi hỏi phải thận trọng cao.</a:t>
            </a:r>
            <a:r>
              <a:rPr lang="en-US" sz="2800" dirty="0">
                <a:latin typeface="Arial" pitchFamily="34" charset="0"/>
                <a:cs typeface="Arial" pitchFamily="34" charset="0"/>
              </a:rPr>
              <a:t> </a:t>
            </a:r>
            <a:r>
              <a:rPr lang="vi-VN" sz="2800" dirty="0">
                <a:latin typeface="Arial" pitchFamily="34" charset="0"/>
                <a:cs typeface="Arial" pitchFamily="34" charset="0"/>
              </a:rPr>
              <a:t>Kiểm tra quá mức để xác nhận lỗ rò không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vi-VN" sz="2800" dirty="0">
                <a:latin typeface="Arial" pitchFamily="34" charset="0"/>
                <a:cs typeface="Arial" pitchFamily="34" charset="0"/>
              </a:rPr>
              <a:t>khuyến khích. </a:t>
            </a:r>
            <a:endParaRPr lang="en-US" sz="2800" dirty="0">
              <a:latin typeface="Arial" pitchFamily="34" charset="0"/>
              <a:cs typeface="Arial" pitchFamily="34" charset="0"/>
            </a:endParaRPr>
          </a:p>
          <a:p>
            <a:pPr algn="just">
              <a:buFont typeface="Wingdings" pitchFamily="2" charset="2"/>
              <a:buChar char="Ø"/>
            </a:pPr>
            <a:r>
              <a:rPr lang="en-US" sz="2800" dirty="0">
                <a:latin typeface="Arial" pitchFamily="34" charset="0"/>
                <a:cs typeface="Arial" pitchFamily="34" charset="0"/>
              </a:rPr>
              <a:t>   </a:t>
            </a:r>
            <a:r>
              <a:rPr lang="vi-VN" sz="2800" dirty="0">
                <a:latin typeface="Arial" pitchFamily="34" charset="0"/>
                <a:cs typeface="Arial" pitchFamily="34" charset="0"/>
              </a:rPr>
              <a:t>Phẫu thuật cắt </a:t>
            </a:r>
            <a:r>
              <a:rPr lang="en-US" sz="2800" dirty="0" err="1">
                <a:latin typeface="Arial" pitchFamily="34" charset="0"/>
                <a:cs typeface="Arial" pitchFamily="34" charset="0"/>
              </a:rPr>
              <a:t>đường</a:t>
            </a:r>
            <a:r>
              <a:rPr lang="en-US" sz="2800" dirty="0">
                <a:latin typeface="Arial" pitchFamily="34" charset="0"/>
                <a:cs typeface="Arial" pitchFamily="34" charset="0"/>
              </a:rPr>
              <a:t> </a:t>
            </a:r>
            <a:r>
              <a:rPr lang="en-US" sz="2800" dirty="0" err="1">
                <a:latin typeface="Arial" pitchFamily="34" charset="0"/>
                <a:cs typeface="Arial" pitchFamily="34" charset="0"/>
              </a:rPr>
              <a:t>rò</a:t>
            </a:r>
            <a:r>
              <a:rPr lang="en-US" sz="2800" dirty="0">
                <a:latin typeface="Arial" pitchFamily="34" charset="0"/>
                <a:cs typeface="Arial" pitchFamily="34" charset="0"/>
              </a:rPr>
              <a:t> </a:t>
            </a:r>
            <a:r>
              <a:rPr lang="en-US" sz="2800" dirty="0" err="1">
                <a:latin typeface="Arial" pitchFamily="34" charset="0"/>
                <a:cs typeface="Arial" pitchFamily="34" charset="0"/>
              </a:rPr>
              <a:t>nguyên</a:t>
            </a:r>
            <a:r>
              <a:rPr lang="en-US" sz="2800" dirty="0">
                <a:latin typeface="Arial" pitchFamily="34" charset="0"/>
                <a:cs typeface="Arial" pitchFamily="34" charset="0"/>
              </a:rPr>
              <a:t> </a:t>
            </a:r>
            <a:r>
              <a:rPr lang="en-US" sz="2800" dirty="0" err="1">
                <a:latin typeface="Arial" pitchFamily="34" charset="0"/>
                <a:cs typeface="Arial" pitchFamily="34" charset="0"/>
              </a:rPr>
              <a:t>phát</a:t>
            </a:r>
            <a:r>
              <a:rPr lang="en-US" sz="2800" dirty="0">
                <a:latin typeface="Arial" pitchFamily="34" charset="0"/>
                <a:cs typeface="Arial" pitchFamily="34" charset="0"/>
              </a:rPr>
              <a:t> </a:t>
            </a:r>
            <a:r>
              <a:rPr lang="vi-VN" sz="2800" dirty="0">
                <a:latin typeface="Arial" pitchFamily="34" charset="0"/>
                <a:cs typeface="Arial" pitchFamily="34" charset="0"/>
              </a:rPr>
              <a:t>chỉ nên được thực hiện</a:t>
            </a:r>
            <a:r>
              <a:rPr lang="en-US" sz="2800" dirty="0">
                <a:latin typeface="Arial" pitchFamily="34" charset="0"/>
                <a:cs typeface="Arial" pitchFamily="34" charset="0"/>
              </a:rPr>
              <a:t> </a:t>
            </a:r>
            <a:r>
              <a:rPr lang="vi-VN" sz="2800" dirty="0">
                <a:latin typeface="Arial" pitchFamily="34" charset="0"/>
                <a:cs typeface="Arial" pitchFamily="34" charset="0"/>
              </a:rPr>
              <a:t>trong lỗ </a:t>
            </a:r>
            <a:r>
              <a:rPr lang="en-US" sz="2800" dirty="0" err="1">
                <a:latin typeface="Arial" pitchFamily="34" charset="0"/>
                <a:cs typeface="Arial" pitchFamily="34" charset="0"/>
              </a:rPr>
              <a:t>rò</a:t>
            </a:r>
            <a:r>
              <a:rPr lang="en-US" sz="2800" dirty="0">
                <a:latin typeface="Arial" pitchFamily="34" charset="0"/>
                <a:cs typeface="Arial" pitchFamily="34" charset="0"/>
              </a:rPr>
              <a:t> </a:t>
            </a:r>
            <a:r>
              <a:rPr lang="en-US" sz="2800" dirty="0" err="1">
                <a:latin typeface="Arial" pitchFamily="34" charset="0"/>
                <a:cs typeface="Arial" pitchFamily="34" charset="0"/>
              </a:rPr>
              <a:t>nông</a:t>
            </a:r>
            <a:r>
              <a:rPr lang="en-US" sz="2800" dirty="0">
                <a:latin typeface="Arial" pitchFamily="34" charset="0"/>
                <a:cs typeface="Arial" pitchFamily="34" charset="0"/>
              </a:rPr>
              <a:t> </a:t>
            </a:r>
            <a:r>
              <a:rPr lang="vi-VN" sz="2800" dirty="0">
                <a:latin typeface="Arial" pitchFamily="34" charset="0"/>
                <a:cs typeface="Arial" pitchFamily="34" charset="0"/>
              </a:rPr>
              <a:t>và bởi các bác sĩ phẫu thuật có kinh nghiệm. Nguy cơ</a:t>
            </a:r>
            <a:r>
              <a:rPr lang="en-US" sz="2800" dirty="0">
                <a:latin typeface="Arial" pitchFamily="34" charset="0"/>
                <a:cs typeface="Arial" pitchFamily="34" charset="0"/>
              </a:rPr>
              <a:t> </a:t>
            </a:r>
            <a:r>
              <a:rPr lang="en-US" sz="2800" dirty="0" err="1">
                <a:latin typeface="Arial" pitchFamily="34" charset="0"/>
                <a:cs typeface="Arial" pitchFamily="34" charset="0"/>
              </a:rPr>
              <a:t>mất</a:t>
            </a:r>
            <a:r>
              <a:rPr lang="en-US" sz="2800" dirty="0">
                <a:latin typeface="Arial" pitchFamily="34" charset="0"/>
                <a:cs typeface="Arial" pitchFamily="34" charset="0"/>
              </a:rPr>
              <a:t> </a:t>
            </a:r>
            <a:r>
              <a:rPr lang="en-US" sz="2800" dirty="0" err="1">
                <a:latin typeface="Arial" pitchFamily="34" charset="0"/>
                <a:cs typeface="Arial" pitchFamily="34" charset="0"/>
              </a:rPr>
              <a:t>tự</a:t>
            </a:r>
            <a:r>
              <a:rPr lang="en-US" sz="2800" dirty="0">
                <a:latin typeface="Arial" pitchFamily="34" charset="0"/>
                <a:cs typeface="Arial" pitchFamily="34" charset="0"/>
              </a:rPr>
              <a:t> </a:t>
            </a:r>
            <a:r>
              <a:rPr lang="en-US" sz="2800" dirty="0" err="1">
                <a:latin typeface="Arial" pitchFamily="34" charset="0"/>
                <a:cs typeface="Arial" pitchFamily="34" charset="0"/>
              </a:rPr>
              <a:t>chủ</a:t>
            </a:r>
            <a:r>
              <a:rPr lang="vi-VN" sz="2800" dirty="0">
                <a:latin typeface="Arial" pitchFamily="34" charset="0"/>
                <a:cs typeface="Arial" pitchFamily="34" charset="0"/>
              </a:rPr>
              <a:t> sau phẫu thuật tăng </a:t>
            </a:r>
            <a:r>
              <a:rPr lang="en-US" sz="2800" dirty="0" err="1">
                <a:latin typeface="Arial" pitchFamily="34" charset="0"/>
                <a:cs typeface="Arial" pitchFamily="34" charset="0"/>
              </a:rPr>
              <a:t>lên</a:t>
            </a:r>
            <a:r>
              <a:rPr lang="en-US" sz="2800" dirty="0">
                <a:latin typeface="Arial" pitchFamily="34" charset="0"/>
                <a:cs typeface="Arial" pitchFamily="34" charset="0"/>
              </a:rPr>
              <a:t> </a:t>
            </a:r>
            <a:r>
              <a:rPr lang="en-US" sz="2800" dirty="0" err="1">
                <a:latin typeface="Arial" pitchFamily="34" charset="0"/>
                <a:cs typeface="Arial" pitchFamily="34" charset="0"/>
              </a:rPr>
              <a:t>theo</a:t>
            </a:r>
            <a:r>
              <a:rPr lang="en-US" sz="2800" dirty="0">
                <a:latin typeface="Arial" pitchFamily="34" charset="0"/>
                <a:cs typeface="Arial" pitchFamily="34" charset="0"/>
              </a:rPr>
              <a:t> </a:t>
            </a:r>
            <a:r>
              <a:rPr lang="vi-VN" sz="2800" dirty="0">
                <a:latin typeface="Arial" pitchFamily="34" charset="0"/>
                <a:cs typeface="Arial" pitchFamily="34" charset="0"/>
              </a:rPr>
              <a:t>số lượng cơ vòng </a:t>
            </a:r>
            <a:r>
              <a:rPr lang="en-US" sz="2800" dirty="0" err="1">
                <a:latin typeface="Arial" pitchFamily="34" charset="0"/>
                <a:cs typeface="Arial" pitchFamily="34" charset="0"/>
              </a:rPr>
              <a:t>tổn</a:t>
            </a:r>
            <a:r>
              <a:rPr lang="en-US" sz="2800" dirty="0">
                <a:latin typeface="Arial" pitchFamily="34" charset="0"/>
                <a:cs typeface="Arial" pitchFamily="34" charset="0"/>
              </a:rPr>
              <a:t> </a:t>
            </a:r>
            <a:r>
              <a:rPr lang="en-US" sz="2800" dirty="0" err="1">
                <a:latin typeface="Arial" pitchFamily="34" charset="0"/>
                <a:cs typeface="Arial" pitchFamily="34" charset="0"/>
              </a:rPr>
              <a:t>thương</a:t>
            </a:r>
            <a:r>
              <a:rPr lang="vi-VN" sz="2800" dirty="0">
                <a:latin typeface="Arial" pitchFamily="34" charset="0"/>
                <a:cs typeface="Arial" pitchFamily="34" charset="0"/>
              </a:rPr>
              <a:t>. </a:t>
            </a:r>
            <a:endParaRPr lang="en-US" sz="2800" dirty="0">
              <a:latin typeface="Arial" pitchFamily="34" charset="0"/>
              <a:cs typeface="Arial" pitchFamily="34" charset="0"/>
            </a:endParaRPr>
          </a:p>
          <a:p>
            <a:pPr algn="just">
              <a:buFont typeface="Wingdings" pitchFamily="2" charset="2"/>
              <a:buChar char="Ø"/>
            </a:pPr>
            <a:r>
              <a:rPr lang="en-US" sz="2800" dirty="0">
                <a:latin typeface="Arial" pitchFamily="34" charset="0"/>
                <a:cs typeface="Arial" pitchFamily="34" charset="0"/>
              </a:rPr>
              <a:t>   </a:t>
            </a:r>
            <a:r>
              <a:rPr lang="vi-VN" sz="2800" dirty="0">
                <a:latin typeface="Arial" pitchFamily="34" charset="0"/>
                <a:cs typeface="Arial" pitchFamily="34" charset="0"/>
              </a:rPr>
              <a:t>Trong trường hợp phát hiện không rõ ràng</a:t>
            </a:r>
            <a:r>
              <a:rPr lang="en-US" sz="2800" dirty="0">
                <a:latin typeface="Arial" pitchFamily="34" charset="0"/>
                <a:cs typeface="Arial" pitchFamily="34" charset="0"/>
              </a:rPr>
              <a:t> </a:t>
            </a:r>
            <a:r>
              <a:rPr lang="vi-VN" sz="2800" dirty="0">
                <a:latin typeface="Arial" pitchFamily="34" charset="0"/>
                <a:cs typeface="Arial" pitchFamily="34" charset="0"/>
              </a:rPr>
              <a:t>hoặc </a:t>
            </a:r>
            <a:r>
              <a:rPr lang="en-US" sz="2800" dirty="0" err="1">
                <a:latin typeface="Arial" pitchFamily="34" charset="0"/>
                <a:cs typeface="Arial" pitchFamily="34" charset="0"/>
              </a:rPr>
              <a:t>lỗ</a:t>
            </a:r>
            <a:r>
              <a:rPr lang="en-US" sz="2800" dirty="0">
                <a:latin typeface="Arial" pitchFamily="34" charset="0"/>
                <a:cs typeface="Arial" pitchFamily="34" charset="0"/>
              </a:rPr>
              <a:t> </a:t>
            </a:r>
            <a:r>
              <a:rPr lang="en-US" sz="2800" dirty="0" err="1">
                <a:latin typeface="Arial" pitchFamily="34" charset="0"/>
                <a:cs typeface="Arial" pitchFamily="34" charset="0"/>
              </a:rPr>
              <a:t>rò</a:t>
            </a:r>
            <a:r>
              <a:rPr lang="en-US" sz="2800" dirty="0">
                <a:latin typeface="Arial" pitchFamily="34" charset="0"/>
                <a:cs typeface="Arial" pitchFamily="34" charset="0"/>
              </a:rPr>
              <a:t> </a:t>
            </a:r>
            <a:r>
              <a:rPr lang="vi-VN" sz="2800" dirty="0">
                <a:latin typeface="Arial" pitchFamily="34" charset="0"/>
                <a:cs typeface="Arial" pitchFamily="34" charset="0"/>
              </a:rPr>
              <a:t>cao nên thực hiện</a:t>
            </a:r>
            <a:r>
              <a:rPr lang="en-US" sz="2800" dirty="0">
                <a:latin typeface="Arial" pitchFamily="34" charset="0"/>
                <a:cs typeface="Arial" pitchFamily="34" charset="0"/>
              </a:rPr>
              <a:t> </a:t>
            </a:r>
            <a:r>
              <a:rPr lang="vi-VN" sz="2800" dirty="0">
                <a:latin typeface="Arial" pitchFamily="34" charset="0"/>
                <a:cs typeface="Arial" pitchFamily="34" charset="0"/>
              </a:rPr>
              <a:t>trong </a:t>
            </a:r>
            <a:r>
              <a:rPr lang="en-US" sz="2800" dirty="0" err="1">
                <a:latin typeface="Arial" pitchFamily="34" charset="0"/>
                <a:cs typeface="Arial" pitchFamily="34" charset="0"/>
              </a:rPr>
              <a:t>phẫu</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lần</a:t>
            </a:r>
            <a:r>
              <a:rPr lang="en-US" sz="2800" dirty="0">
                <a:latin typeface="Arial" pitchFamily="34" charset="0"/>
                <a:cs typeface="Arial" pitchFamily="34" charset="0"/>
              </a:rPr>
              <a:t> </a:t>
            </a:r>
            <a:r>
              <a:rPr lang="en-US" sz="2800" dirty="0" err="1">
                <a:latin typeface="Arial" pitchFamily="34" charset="0"/>
                <a:cs typeface="Arial" pitchFamily="34" charset="0"/>
              </a:rPr>
              <a:t>thứ</a:t>
            </a:r>
            <a:r>
              <a:rPr lang="en-US" sz="2800" dirty="0">
                <a:latin typeface="Arial" pitchFamily="34" charset="0"/>
                <a:cs typeface="Arial" pitchFamily="34" charset="0"/>
              </a:rPr>
              <a:t> </a:t>
            </a:r>
            <a:r>
              <a:rPr lang="en-US" sz="2800" dirty="0" err="1">
                <a:latin typeface="Arial" pitchFamily="34" charset="0"/>
                <a:cs typeface="Arial" pitchFamily="34" charset="0"/>
              </a:rPr>
              <a:t>hai</a:t>
            </a:r>
            <a:r>
              <a:rPr lang="en-US" sz="2800" dirty="0">
                <a:latin typeface="Arial" pitchFamily="34" charset="0"/>
                <a:cs typeface="Arial" pitchFamily="34" charset="0"/>
              </a:rPr>
              <a:t>. </a:t>
            </a:r>
          </a:p>
          <a:p>
            <a:r>
              <a:rPr lang="en-US" sz="2800" dirty="0">
                <a:solidFill>
                  <a:srgbClr val="92D050"/>
                </a:solidFill>
                <a:latin typeface="Arial" pitchFamily="34" charset="0"/>
                <a:cs typeface="Arial" pitchFamily="34" charset="0"/>
              </a:rPr>
              <a:t>             </a:t>
            </a:r>
            <a:r>
              <a:rPr lang="vi-VN" sz="2800" dirty="0">
                <a:solidFill>
                  <a:srgbClr val="92D050"/>
                </a:solidFill>
                <a:latin typeface="Arial" pitchFamily="34" charset="0"/>
                <a:cs typeface="Arial" pitchFamily="34" charset="0"/>
              </a:rPr>
              <a:t>Bằng chứng:</a:t>
            </a:r>
            <a:r>
              <a:rPr lang="en-US" sz="2800" dirty="0">
                <a:solidFill>
                  <a:srgbClr val="92D050"/>
                </a:solidFill>
                <a:latin typeface="Arial" pitchFamily="34" charset="0"/>
                <a:cs typeface="Arial" pitchFamily="34" charset="0"/>
              </a:rPr>
              <a:t> </a:t>
            </a:r>
            <a:r>
              <a:rPr lang="vi-VN" sz="2800" dirty="0">
                <a:solidFill>
                  <a:srgbClr val="92D050"/>
                </a:solidFill>
                <a:latin typeface="Arial" pitchFamily="34" charset="0"/>
                <a:cs typeface="Arial" pitchFamily="34" charset="0"/>
              </a:rPr>
              <a:t>mức độ:</a:t>
            </a:r>
            <a:r>
              <a:rPr lang="en-US" sz="2800" dirty="0">
                <a:solidFill>
                  <a:srgbClr val="92D050"/>
                </a:solidFill>
                <a:latin typeface="Arial" pitchFamily="34" charset="0"/>
                <a:cs typeface="Arial" pitchFamily="34" charset="0"/>
              </a:rPr>
              <a:t> 1A</a:t>
            </a:r>
            <a:endParaRPr lang="vi-VN" sz="2800" dirty="0">
              <a:solidFill>
                <a:srgbClr val="92D050"/>
              </a:solidFill>
              <a:latin typeface="Arial" pitchFamily="34" charset="0"/>
              <a:cs typeface="Arial" pitchFamily="34" charset="0"/>
            </a:endParaRPr>
          </a:p>
          <a:p>
            <a:r>
              <a:rPr lang="en-US" sz="2800" dirty="0">
                <a:solidFill>
                  <a:srgbClr val="92D050"/>
                </a:solidFill>
                <a:latin typeface="Arial" pitchFamily="34" charset="0"/>
                <a:cs typeface="Arial" pitchFamily="34" charset="0"/>
              </a:rPr>
              <a:t>        </a:t>
            </a:r>
            <a:r>
              <a:rPr lang="en-US" sz="2800" dirty="0" err="1">
                <a:solidFill>
                  <a:srgbClr val="92D050"/>
                </a:solidFill>
                <a:latin typeface="Arial" pitchFamily="34" charset="0"/>
                <a:cs typeface="Arial" pitchFamily="34" charset="0"/>
              </a:rPr>
              <a:t>Mức</a:t>
            </a:r>
            <a:r>
              <a:rPr lang="en-US" sz="2800" dirty="0">
                <a:solidFill>
                  <a:srgbClr val="92D050"/>
                </a:solidFill>
                <a:latin typeface="Arial" pitchFamily="34" charset="0"/>
                <a:cs typeface="Arial" pitchFamily="34" charset="0"/>
              </a:rPr>
              <a:t> </a:t>
            </a:r>
            <a:r>
              <a:rPr lang="en-US" sz="2800" dirty="0" err="1">
                <a:solidFill>
                  <a:srgbClr val="92D050"/>
                </a:solidFill>
                <a:latin typeface="Arial" pitchFamily="34" charset="0"/>
                <a:cs typeface="Arial" pitchFamily="34" charset="0"/>
              </a:rPr>
              <a:t>độ</a:t>
            </a:r>
            <a:r>
              <a:rPr lang="vi-VN" sz="2800" dirty="0">
                <a:solidFill>
                  <a:srgbClr val="92D050"/>
                </a:solidFill>
                <a:latin typeface="Arial" pitchFamily="34" charset="0"/>
                <a:cs typeface="Arial" pitchFamily="34" charset="0"/>
              </a:rPr>
              <a:t> đồng thuận:</a:t>
            </a:r>
            <a:r>
              <a:rPr lang="en-US" sz="2800" dirty="0">
                <a:solidFill>
                  <a:srgbClr val="92D050"/>
                </a:solidFill>
                <a:latin typeface="Arial" pitchFamily="34" charset="0"/>
                <a:cs typeface="Arial" pitchFamily="34" charset="0"/>
              </a:rPr>
              <a:t> </a:t>
            </a:r>
            <a:r>
              <a:rPr lang="vi-VN" sz="2800" dirty="0">
                <a:solidFill>
                  <a:srgbClr val="92D050"/>
                </a:solidFill>
                <a:latin typeface="Arial" pitchFamily="34" charset="0"/>
                <a:cs typeface="Arial" pitchFamily="34" charset="0"/>
              </a:rPr>
              <a:t>mạnh mẽ</a:t>
            </a:r>
            <a:endParaRPr lang="en-US" sz="2800" dirty="0">
              <a:solidFill>
                <a:srgbClr val="92D050"/>
              </a:solidFill>
              <a:latin typeface="Arial" pitchFamily="34" charset="0"/>
              <a:cs typeface="Arial" pitchFamily="34" charset="0"/>
            </a:endParaRPr>
          </a:p>
          <a:p>
            <a:r>
              <a:rPr lang="en-US" sz="2800" dirty="0">
                <a:solidFill>
                  <a:srgbClr val="92D050"/>
                </a:solidFill>
                <a:latin typeface="Arial" pitchFamily="34" charset="0"/>
                <a:cs typeface="Arial" pitchFamily="34" charset="0"/>
              </a:rPr>
              <a:t> </a:t>
            </a:r>
          </a:p>
        </p:txBody>
      </p:sp>
    </p:spTree>
    <p:extLst>
      <p:ext uri="{BB962C8B-B14F-4D97-AF65-F5344CB8AC3E}">
        <p14:creationId xmlns:p14="http://schemas.microsoft.com/office/powerpoint/2010/main" xmlns="" val="1717759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
          <p:cNvSpPr>
            <a:spLocks noChangeArrowheads="1"/>
          </p:cNvSpPr>
          <p:nvPr/>
        </p:nvSpPr>
        <p:spPr bwMode="auto">
          <a:xfrm>
            <a:off x="914400" y="228600"/>
            <a:ext cx="7391400" cy="65864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3200" b="1" dirty="0" err="1">
                <a:solidFill>
                  <a:srgbClr val="FFFF00"/>
                </a:solidFill>
                <a:latin typeface="Arial" pitchFamily="34" charset="0"/>
                <a:cs typeface="Arial" pitchFamily="34" charset="0"/>
              </a:rPr>
              <a:t>Khuyến</a:t>
            </a:r>
            <a:r>
              <a:rPr lang="en-US" sz="3200" b="1" dirty="0">
                <a:solidFill>
                  <a:srgbClr val="FFFF00"/>
                </a:solidFill>
                <a:latin typeface="Arial" pitchFamily="34" charset="0"/>
                <a:cs typeface="Arial" pitchFamily="34" charset="0"/>
              </a:rPr>
              <a:t> </a:t>
            </a:r>
            <a:r>
              <a:rPr lang="en-US" sz="3200" b="1" dirty="0" err="1">
                <a:solidFill>
                  <a:srgbClr val="FFFF00"/>
                </a:solidFill>
                <a:latin typeface="Arial" pitchFamily="34" charset="0"/>
                <a:cs typeface="Arial" pitchFamily="34" charset="0"/>
              </a:rPr>
              <a:t>nghị</a:t>
            </a:r>
            <a:endParaRPr lang="en-US" sz="3200" b="1" dirty="0">
              <a:solidFill>
                <a:srgbClr val="FFFF00"/>
              </a:solidFill>
              <a:latin typeface="Arial" pitchFamily="34" charset="0"/>
              <a:cs typeface="Arial" pitchFamily="34" charset="0"/>
            </a:endParaRPr>
          </a:p>
          <a:p>
            <a:pPr algn="just">
              <a:buFont typeface="Wingdings" pitchFamily="2" charset="2"/>
              <a:buChar char="Ø"/>
            </a:pPr>
            <a:r>
              <a:rPr lang="en-US" dirty="0">
                <a:latin typeface="Arial" pitchFamily="34" charset="0"/>
                <a:cs typeface="Arial" pitchFamily="34" charset="0"/>
              </a:rPr>
              <a:t>      </a:t>
            </a:r>
            <a:r>
              <a:rPr lang="en-US" sz="2800" dirty="0">
                <a:latin typeface="Arial" pitchFamily="34" charset="0"/>
                <a:cs typeface="Arial" pitchFamily="34" charset="0"/>
              </a:rPr>
              <a:t>T</a:t>
            </a:r>
            <a:r>
              <a:rPr lang="vi-VN" sz="2800" dirty="0">
                <a:latin typeface="Arial" pitchFamily="34" charset="0"/>
                <a:cs typeface="Arial" pitchFamily="34" charset="0"/>
              </a:rPr>
              <a:t>ỷ lệ rò thứ </a:t>
            </a:r>
            <a:r>
              <a:rPr lang="en-US" sz="2800" dirty="0" err="1">
                <a:latin typeface="Arial" pitchFamily="34" charset="0"/>
                <a:cs typeface="Arial" pitchFamily="34" charset="0"/>
              </a:rPr>
              <a:t>phát</a:t>
            </a:r>
            <a:r>
              <a:rPr lang="en-US" sz="2800" dirty="0">
                <a:latin typeface="Arial" pitchFamily="34" charset="0"/>
                <a:cs typeface="Arial" pitchFamily="34" charset="0"/>
              </a:rPr>
              <a:t> :</a:t>
            </a:r>
            <a:r>
              <a:rPr lang="vi-VN" sz="2800" dirty="0">
                <a:latin typeface="Arial" pitchFamily="34" charset="0"/>
                <a:cs typeface="Arial" pitchFamily="34" charset="0"/>
              </a:rPr>
              <a:t>Ngoài sự tái phát của áp xe, sự phát triển của lỗ rò</a:t>
            </a:r>
            <a:r>
              <a:rPr lang="en-US" sz="2800" dirty="0">
                <a:latin typeface="Arial" pitchFamily="34" charset="0"/>
                <a:cs typeface="Arial" pitchFamily="34" charset="0"/>
              </a:rPr>
              <a:t> </a:t>
            </a:r>
            <a:r>
              <a:rPr lang="en-US" sz="2800" dirty="0" err="1">
                <a:latin typeface="Arial" pitchFamily="34" charset="0"/>
                <a:cs typeface="Arial" pitchFamily="34" charset="0"/>
              </a:rPr>
              <a:t>thứ</a:t>
            </a:r>
            <a:r>
              <a:rPr lang="en-US" sz="2800" dirty="0">
                <a:latin typeface="Arial" pitchFamily="34" charset="0"/>
                <a:cs typeface="Arial" pitchFamily="34" charset="0"/>
              </a:rPr>
              <a:t> </a:t>
            </a:r>
            <a:r>
              <a:rPr lang="en-US" sz="2800" dirty="0" err="1">
                <a:latin typeface="Arial" pitchFamily="34" charset="0"/>
                <a:cs typeface="Arial" pitchFamily="34" charset="0"/>
              </a:rPr>
              <a:t>phát</a:t>
            </a:r>
            <a:r>
              <a:rPr lang="vi-VN" sz="2800" dirty="0">
                <a:latin typeface="Arial" pitchFamily="34" charset="0"/>
                <a:cs typeface="Arial" pitchFamily="34" charset="0"/>
              </a:rPr>
              <a:t> phổ biến nhất </a:t>
            </a:r>
            <a:r>
              <a:rPr lang="en-US" sz="2800" dirty="0" err="1">
                <a:latin typeface="Arial" pitchFamily="34" charset="0"/>
                <a:cs typeface="Arial" pitchFamily="34" charset="0"/>
              </a:rPr>
              <a:t>là</a:t>
            </a:r>
            <a:r>
              <a:rPr lang="en-US" sz="2800" dirty="0">
                <a:latin typeface="Arial" pitchFamily="34" charset="0"/>
                <a:cs typeface="Arial" pitchFamily="34" charset="0"/>
              </a:rPr>
              <a:t> </a:t>
            </a:r>
            <a:r>
              <a:rPr lang="en-US" sz="2800" dirty="0" err="1">
                <a:latin typeface="Arial" pitchFamily="34" charset="0"/>
                <a:cs typeface="Arial" pitchFamily="34" charset="0"/>
              </a:rPr>
              <a:t>dư</a:t>
            </a:r>
            <a:r>
              <a:rPr lang="en-US" sz="2800" dirty="0">
                <a:latin typeface="Arial" pitchFamily="34" charset="0"/>
                <a:cs typeface="Arial" pitchFamily="34" charset="0"/>
              </a:rPr>
              <a:t> </a:t>
            </a:r>
            <a:r>
              <a:rPr lang="en-US" sz="2800" dirty="0" err="1">
                <a:latin typeface="Arial" pitchFamily="34" charset="0"/>
                <a:cs typeface="Arial" pitchFamily="34" charset="0"/>
              </a:rPr>
              <a:t>chứng</a:t>
            </a:r>
            <a:r>
              <a:rPr lang="en-US" sz="2800" dirty="0">
                <a:latin typeface="Arial" pitchFamily="34" charset="0"/>
                <a:cs typeface="Arial" pitchFamily="34" charset="0"/>
              </a:rPr>
              <a:t> </a:t>
            </a:r>
            <a:r>
              <a:rPr lang="vi-VN" sz="2800" dirty="0">
                <a:latin typeface="Arial" pitchFamily="34" charset="0"/>
                <a:cs typeface="Arial" pitchFamily="34" charset="0"/>
              </a:rPr>
              <a:t>liên quan đến phẫu thuật </a:t>
            </a:r>
            <a:r>
              <a:rPr lang="en-US" sz="2800" dirty="0" err="1">
                <a:latin typeface="Arial" pitchFamily="34" charset="0"/>
                <a:cs typeface="Arial" pitchFamily="34" charset="0"/>
              </a:rPr>
              <a:t>dẫn</a:t>
            </a:r>
            <a:r>
              <a:rPr lang="en-US" sz="2800" dirty="0">
                <a:latin typeface="Arial" pitchFamily="34" charset="0"/>
                <a:cs typeface="Arial" pitchFamily="34" charset="0"/>
              </a:rPr>
              <a:t> </a:t>
            </a:r>
            <a:r>
              <a:rPr lang="en-US" sz="2800" dirty="0" err="1">
                <a:latin typeface="Arial" pitchFamily="34" charset="0"/>
                <a:cs typeface="Arial" pitchFamily="34" charset="0"/>
              </a:rPr>
              <a:t>lưu</a:t>
            </a:r>
            <a:r>
              <a:rPr lang="en-US" sz="2800" dirty="0">
                <a:latin typeface="Arial" pitchFamily="34" charset="0"/>
                <a:cs typeface="Arial" pitchFamily="34" charset="0"/>
              </a:rPr>
              <a:t> </a:t>
            </a:r>
            <a:r>
              <a:rPr lang="vi-VN" sz="2800" dirty="0">
                <a:latin typeface="Arial" pitchFamily="34" charset="0"/>
                <a:cs typeface="Arial" pitchFamily="34" charset="0"/>
              </a:rPr>
              <a:t>áp xe. </a:t>
            </a:r>
            <a:endParaRPr lang="en-US" sz="2800" dirty="0">
              <a:latin typeface="Arial" pitchFamily="34" charset="0"/>
              <a:cs typeface="Arial" pitchFamily="34" charset="0"/>
            </a:endParaRPr>
          </a:p>
          <a:p>
            <a:pPr algn="just">
              <a:buFont typeface="Wingdings" pitchFamily="2" charset="2"/>
              <a:buChar char="Ø"/>
            </a:pPr>
            <a:r>
              <a:rPr lang="en-US" sz="2800" dirty="0">
                <a:latin typeface="Arial" pitchFamily="34" charset="0"/>
                <a:cs typeface="Arial" pitchFamily="34" charset="0"/>
              </a:rPr>
              <a:t>     </a:t>
            </a:r>
            <a:r>
              <a:rPr lang="vi-VN" sz="2800" dirty="0">
                <a:latin typeface="Arial" pitchFamily="34" charset="0"/>
                <a:cs typeface="Arial" pitchFamily="34" charset="0"/>
              </a:rPr>
              <a:t>Theo </a:t>
            </a:r>
            <a:r>
              <a:rPr lang="en-US" sz="2800" dirty="0">
                <a:latin typeface="Arial" pitchFamily="34" charset="0"/>
                <a:cs typeface="Arial" pitchFamily="34" charset="0"/>
              </a:rPr>
              <a:t>y </a:t>
            </a:r>
            <a:r>
              <a:rPr lang="vi-VN" sz="2800" dirty="0">
                <a:latin typeface="Arial" pitchFamily="34" charset="0"/>
                <a:cs typeface="Arial" pitchFamily="34" charset="0"/>
              </a:rPr>
              <a:t>văn,</a:t>
            </a:r>
            <a:r>
              <a:rPr lang="en-US" sz="2800" dirty="0">
                <a:latin typeface="Arial" pitchFamily="34" charset="0"/>
                <a:cs typeface="Arial" pitchFamily="34" charset="0"/>
              </a:rPr>
              <a:t> </a:t>
            </a:r>
            <a:r>
              <a:rPr lang="en-US" sz="2800" dirty="0" err="1">
                <a:latin typeface="Arial" pitchFamily="34" charset="0"/>
                <a:cs typeface="Arial" pitchFamily="34" charset="0"/>
              </a:rPr>
              <a:t>chỉ</a:t>
            </a:r>
            <a:r>
              <a:rPr lang="en-US" sz="2800" dirty="0">
                <a:latin typeface="Arial" pitchFamily="34" charset="0"/>
                <a:cs typeface="Arial" pitchFamily="34" charset="0"/>
              </a:rPr>
              <a:t> </a:t>
            </a:r>
            <a:r>
              <a:rPr lang="en-US" sz="2800" dirty="0" err="1">
                <a:latin typeface="Arial" pitchFamily="34" charset="0"/>
                <a:cs typeface="Arial" pitchFamily="34" charset="0"/>
              </a:rPr>
              <a:t>có</a:t>
            </a:r>
            <a:r>
              <a:rPr lang="en-US" sz="2800" dirty="0">
                <a:latin typeface="Arial" pitchFamily="34" charset="0"/>
                <a:cs typeface="Arial" pitchFamily="34" charset="0"/>
              </a:rPr>
              <a:t> </a:t>
            </a:r>
            <a:r>
              <a:rPr lang="vi-VN" sz="2800" dirty="0">
                <a:latin typeface="Arial" pitchFamily="34" charset="0"/>
                <a:cs typeface="Arial" pitchFamily="34" charset="0"/>
              </a:rPr>
              <a:t>một số trường hợp áp-xe dẫn đến rò </a:t>
            </a:r>
            <a:r>
              <a:rPr lang="en-US" sz="2800" dirty="0" err="1">
                <a:latin typeface="Arial" pitchFamily="34" charset="0"/>
                <a:cs typeface="Arial" pitchFamily="34" charset="0"/>
              </a:rPr>
              <a:t>thứ</a:t>
            </a:r>
            <a:r>
              <a:rPr lang="en-US" sz="2800" dirty="0">
                <a:latin typeface="Arial" pitchFamily="34" charset="0"/>
                <a:cs typeface="Arial" pitchFamily="34" charset="0"/>
              </a:rPr>
              <a:t> </a:t>
            </a:r>
            <a:r>
              <a:rPr lang="en-US" sz="2800" dirty="0" err="1">
                <a:latin typeface="Arial" pitchFamily="34" charset="0"/>
                <a:cs typeface="Arial" pitchFamily="34" charset="0"/>
              </a:rPr>
              <a:t>phát</a:t>
            </a:r>
            <a:r>
              <a:rPr lang="vi-VN" sz="2800" dirty="0">
                <a:latin typeface="Arial" pitchFamily="34" charset="0"/>
                <a:cs typeface="Arial" pitchFamily="34" charset="0"/>
              </a:rPr>
              <a:t>. Một báo cáo đánh giá </a:t>
            </a:r>
            <a:r>
              <a:rPr lang="en-US" sz="2800" dirty="0" err="1">
                <a:latin typeface="Arial" pitchFamily="34" charset="0"/>
                <a:cs typeface="Arial" pitchFamily="34" charset="0"/>
              </a:rPr>
              <a:t>rò</a:t>
            </a:r>
            <a:r>
              <a:rPr lang="vi-VN" sz="2800" dirty="0">
                <a:latin typeface="Arial" pitchFamily="34" charset="0"/>
                <a:cs typeface="Arial" pitchFamily="34" charset="0"/>
              </a:rPr>
              <a:t> </a:t>
            </a:r>
            <a:r>
              <a:rPr lang="en-US" sz="2800" dirty="0" err="1">
                <a:latin typeface="Arial" pitchFamily="34" charset="0"/>
                <a:cs typeface="Arial" pitchFamily="34" charset="0"/>
              </a:rPr>
              <a:t>thứ</a:t>
            </a:r>
            <a:r>
              <a:rPr lang="en-US" sz="2800" dirty="0">
                <a:latin typeface="Arial" pitchFamily="34" charset="0"/>
                <a:cs typeface="Arial" pitchFamily="34" charset="0"/>
              </a:rPr>
              <a:t> </a:t>
            </a:r>
            <a:r>
              <a:rPr lang="en-US" sz="2800" dirty="0" err="1">
                <a:latin typeface="Arial" pitchFamily="34" charset="0"/>
                <a:cs typeface="Arial" pitchFamily="34" charset="0"/>
              </a:rPr>
              <a:t>phát</a:t>
            </a:r>
            <a:r>
              <a:rPr lang="en-US" sz="2800" dirty="0">
                <a:latin typeface="Arial" pitchFamily="34" charset="0"/>
                <a:cs typeface="Arial" pitchFamily="34" charset="0"/>
              </a:rPr>
              <a:t> </a:t>
            </a:r>
            <a:r>
              <a:rPr lang="en-US" sz="2800" dirty="0" err="1">
                <a:latin typeface="Arial" pitchFamily="34" charset="0"/>
                <a:cs typeface="Arial" pitchFamily="34" charset="0"/>
              </a:rPr>
              <a:t>khoảng</a:t>
            </a:r>
            <a:r>
              <a:rPr lang="en-US" sz="2800" dirty="0">
                <a:latin typeface="Arial" pitchFamily="34" charset="0"/>
                <a:cs typeface="Arial" pitchFamily="34" charset="0"/>
              </a:rPr>
              <a:t> </a:t>
            </a:r>
            <a:r>
              <a:rPr lang="vi-VN" sz="2800" dirty="0">
                <a:latin typeface="Arial" pitchFamily="34" charset="0"/>
                <a:cs typeface="Arial" pitchFamily="34" charset="0"/>
              </a:rPr>
              <a:t>7 đến 66% (trung </a:t>
            </a:r>
            <a:r>
              <a:rPr lang="en-US" sz="2800" dirty="0" err="1">
                <a:latin typeface="Arial" pitchFamily="34" charset="0"/>
                <a:cs typeface="Arial" pitchFamily="34" charset="0"/>
              </a:rPr>
              <a:t>bình</a:t>
            </a:r>
            <a:r>
              <a:rPr lang="en-US" sz="2800" dirty="0">
                <a:latin typeface="Arial" pitchFamily="34" charset="0"/>
                <a:cs typeface="Arial" pitchFamily="34" charset="0"/>
              </a:rPr>
              <a:t> </a:t>
            </a:r>
            <a:r>
              <a:rPr lang="vi-VN" sz="2800" dirty="0">
                <a:latin typeface="Arial" pitchFamily="34" charset="0"/>
                <a:cs typeface="Arial" pitchFamily="34" charset="0"/>
              </a:rPr>
              <a:t>16%) và </a:t>
            </a:r>
            <a:r>
              <a:rPr lang="en-US" sz="2800" dirty="0" err="1">
                <a:latin typeface="Arial" pitchFamily="34" charset="0"/>
                <a:cs typeface="Arial" pitchFamily="34" charset="0"/>
              </a:rPr>
              <a:t>áp</a:t>
            </a:r>
            <a:r>
              <a:rPr lang="en-US" sz="2800" dirty="0">
                <a:latin typeface="Arial" pitchFamily="34" charset="0"/>
                <a:cs typeface="Arial" pitchFamily="34" charset="0"/>
              </a:rPr>
              <a:t> </a:t>
            </a:r>
            <a:r>
              <a:rPr lang="en-US" sz="2800" dirty="0" err="1">
                <a:latin typeface="Arial" pitchFamily="34" charset="0"/>
                <a:cs typeface="Arial" pitchFamily="34" charset="0"/>
              </a:rPr>
              <a:t>xe</a:t>
            </a:r>
            <a:r>
              <a:rPr lang="vi-VN" sz="2800" dirty="0">
                <a:latin typeface="Arial" pitchFamily="34" charset="0"/>
                <a:cs typeface="Arial" pitchFamily="34" charset="0"/>
              </a:rPr>
              <a:t> </a:t>
            </a:r>
            <a:r>
              <a:rPr lang="en-US" sz="2800" dirty="0" err="1">
                <a:latin typeface="Arial" pitchFamily="34" charset="0"/>
                <a:cs typeface="Arial" pitchFamily="34" charset="0"/>
              </a:rPr>
              <a:t>tái</a:t>
            </a:r>
            <a:r>
              <a:rPr lang="en-US" sz="2800" dirty="0">
                <a:latin typeface="Arial" pitchFamily="34" charset="0"/>
                <a:cs typeface="Arial" pitchFamily="34" charset="0"/>
              </a:rPr>
              <a:t> </a:t>
            </a:r>
            <a:r>
              <a:rPr lang="en-US" sz="2800" dirty="0" err="1">
                <a:latin typeface="Arial" pitchFamily="34" charset="0"/>
                <a:cs typeface="Arial" pitchFamily="34" charset="0"/>
              </a:rPr>
              <a:t>phát</a:t>
            </a:r>
            <a:r>
              <a:rPr lang="en-US" sz="2800" dirty="0">
                <a:latin typeface="Arial" pitchFamily="34" charset="0"/>
                <a:cs typeface="Arial" pitchFamily="34" charset="0"/>
              </a:rPr>
              <a:t> </a:t>
            </a:r>
            <a:r>
              <a:rPr lang="en-US" sz="2800" dirty="0" err="1">
                <a:latin typeface="Arial" pitchFamily="34" charset="0"/>
                <a:cs typeface="Arial" pitchFamily="34" charset="0"/>
              </a:rPr>
              <a:t>khoảng</a:t>
            </a:r>
            <a:r>
              <a:rPr lang="vi-VN" sz="2800" dirty="0">
                <a:latin typeface="Arial" pitchFamily="34" charset="0"/>
                <a:cs typeface="Arial" pitchFamily="34" charset="0"/>
              </a:rPr>
              <a:t> 4 đến 31% (trung bình 13%). </a:t>
            </a:r>
            <a:endParaRPr lang="en-US" sz="2800" dirty="0">
              <a:latin typeface="Arial" pitchFamily="34" charset="0"/>
              <a:cs typeface="Arial" pitchFamily="34" charset="0"/>
            </a:endParaRPr>
          </a:p>
          <a:p>
            <a:pPr algn="just">
              <a:buFont typeface="Wingdings" pitchFamily="2" charset="2"/>
              <a:buChar char="Ø"/>
            </a:pPr>
            <a:r>
              <a:rPr lang="en-US" sz="2800" dirty="0">
                <a:latin typeface="Arial" pitchFamily="34" charset="0"/>
                <a:cs typeface="Arial" pitchFamily="34" charset="0"/>
              </a:rPr>
              <a:t>     </a:t>
            </a:r>
            <a:r>
              <a:rPr lang="vi-VN" sz="2800" dirty="0">
                <a:latin typeface="Arial" pitchFamily="34" charset="0"/>
                <a:cs typeface="Arial" pitchFamily="34" charset="0"/>
              </a:rPr>
              <a:t>Do đó,</a:t>
            </a:r>
            <a:r>
              <a:rPr lang="en-US" sz="2800" dirty="0">
                <a:latin typeface="Arial" pitchFamily="34" charset="0"/>
                <a:cs typeface="Arial" pitchFamily="34" charset="0"/>
              </a:rPr>
              <a:t> </a:t>
            </a:r>
            <a:r>
              <a:rPr lang="en-US" sz="2800" dirty="0" err="1">
                <a:latin typeface="Arial" pitchFamily="34" charset="0"/>
                <a:cs typeface="Arial" pitchFamily="34" charset="0"/>
              </a:rPr>
              <a:t>cắt</a:t>
            </a:r>
            <a:r>
              <a:rPr lang="en-US" sz="2800" dirty="0">
                <a:latin typeface="Arial" pitchFamily="34" charset="0"/>
                <a:cs typeface="Arial" pitchFamily="34" charset="0"/>
              </a:rPr>
              <a:t> </a:t>
            </a:r>
            <a:r>
              <a:rPr lang="en-US" sz="2800" dirty="0" err="1">
                <a:latin typeface="Arial" pitchFamily="34" charset="0"/>
                <a:cs typeface="Arial" pitchFamily="34" charset="0"/>
              </a:rPr>
              <a:t>đường</a:t>
            </a:r>
            <a:r>
              <a:rPr lang="en-US" sz="2800" dirty="0">
                <a:latin typeface="Arial" pitchFamily="34" charset="0"/>
                <a:cs typeface="Arial" pitchFamily="34" charset="0"/>
              </a:rPr>
              <a:t> </a:t>
            </a:r>
            <a:r>
              <a:rPr lang="vi-VN" sz="2800" dirty="0">
                <a:latin typeface="Arial" pitchFamily="34" charset="0"/>
                <a:cs typeface="Arial" pitchFamily="34" charset="0"/>
              </a:rPr>
              <a:t>rò rộng</a:t>
            </a:r>
            <a:r>
              <a:rPr lang="en-US" sz="2800" dirty="0">
                <a:latin typeface="Arial" pitchFamily="34" charset="0"/>
                <a:cs typeface="Arial" pitchFamily="34" charset="0"/>
              </a:rPr>
              <a:t> </a:t>
            </a:r>
            <a:r>
              <a:rPr lang="en-US" sz="2800" dirty="0" err="1">
                <a:latin typeface="Arial" pitchFamily="34" charset="0"/>
                <a:cs typeface="Arial" pitchFamily="34" charset="0"/>
              </a:rPr>
              <a:t>rải</a:t>
            </a:r>
            <a:r>
              <a:rPr lang="vi-VN" sz="2800" dirty="0">
                <a:latin typeface="Arial" pitchFamily="34" charset="0"/>
                <a:cs typeface="Arial" pitchFamily="34" charset="0"/>
              </a:rPr>
              <a:t> không được khuyến cáo trong lần đầu tiên</a:t>
            </a:r>
            <a:r>
              <a:rPr lang="en-US" sz="2800" dirty="0">
                <a:latin typeface="Arial" pitchFamily="34" charset="0"/>
                <a:cs typeface="Arial" pitchFamily="34" charset="0"/>
              </a:rPr>
              <a:t> </a:t>
            </a:r>
            <a:r>
              <a:rPr lang="en-US" sz="2800" dirty="0" err="1">
                <a:latin typeface="Arial" pitchFamily="34" charset="0"/>
                <a:cs typeface="Arial" pitchFamily="34" charset="0"/>
              </a:rPr>
              <a:t>phẫu</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vi-VN" sz="2800" dirty="0">
                <a:latin typeface="Arial" pitchFamily="34" charset="0"/>
                <a:cs typeface="Arial" pitchFamily="34" charset="0"/>
              </a:rPr>
              <a:t>. </a:t>
            </a:r>
            <a:endParaRPr lang="en-US" dirty="0">
              <a:latin typeface="Arial" pitchFamily="34" charset="0"/>
              <a:cs typeface="Arial" pitchFamily="34" charset="0"/>
            </a:endParaRPr>
          </a:p>
          <a:p>
            <a:pPr algn="ctr"/>
            <a:r>
              <a:rPr lang="en-US" sz="2000" dirty="0">
                <a:solidFill>
                  <a:srgbClr val="FFFF00"/>
                </a:solidFill>
                <a:latin typeface="Arial" pitchFamily="34" charset="0"/>
                <a:cs typeface="Arial" pitchFamily="34" charset="0"/>
              </a:rPr>
              <a:t>            </a:t>
            </a:r>
            <a:r>
              <a:rPr lang="vi-VN" sz="2000" dirty="0">
                <a:solidFill>
                  <a:srgbClr val="FFFF00"/>
                </a:solidFill>
                <a:latin typeface="Arial" pitchFamily="34" charset="0"/>
                <a:cs typeface="Arial" pitchFamily="34" charset="0"/>
              </a:rPr>
              <a:t>Bằng chứng:</a:t>
            </a:r>
            <a:r>
              <a:rPr lang="en-US" sz="2000" dirty="0">
                <a:solidFill>
                  <a:srgbClr val="FFFF00"/>
                </a:solidFill>
                <a:latin typeface="Arial" pitchFamily="34" charset="0"/>
                <a:cs typeface="Arial" pitchFamily="34" charset="0"/>
              </a:rPr>
              <a:t> </a:t>
            </a:r>
            <a:r>
              <a:rPr lang="vi-VN" sz="2000" dirty="0">
                <a:solidFill>
                  <a:srgbClr val="FFFF00"/>
                </a:solidFill>
                <a:latin typeface="Arial" pitchFamily="34" charset="0"/>
                <a:cs typeface="Arial" pitchFamily="34" charset="0"/>
              </a:rPr>
              <a:t>mức độ:</a:t>
            </a:r>
            <a:r>
              <a:rPr lang="en-US" sz="2000" dirty="0">
                <a:solidFill>
                  <a:srgbClr val="FFFF00"/>
                </a:solidFill>
                <a:latin typeface="Arial" pitchFamily="34" charset="0"/>
                <a:cs typeface="Arial" pitchFamily="34" charset="0"/>
              </a:rPr>
              <a:t> 3B</a:t>
            </a:r>
            <a:endParaRPr lang="vi-VN" sz="2000" dirty="0">
              <a:solidFill>
                <a:srgbClr val="FFFF00"/>
              </a:solidFill>
              <a:latin typeface="Arial" pitchFamily="34" charset="0"/>
              <a:cs typeface="Arial" pitchFamily="34" charset="0"/>
            </a:endParaRPr>
          </a:p>
          <a:p>
            <a:pPr algn="ctr"/>
            <a:r>
              <a:rPr lang="en-US" sz="2000" dirty="0">
                <a:solidFill>
                  <a:srgbClr val="FFFF00"/>
                </a:solidFill>
                <a:latin typeface="Arial" pitchFamily="34" charset="0"/>
                <a:cs typeface="Arial" pitchFamily="34" charset="0"/>
              </a:rPr>
              <a:t>	 </a:t>
            </a:r>
            <a:r>
              <a:rPr lang="en-US" sz="2000" dirty="0" err="1">
                <a:solidFill>
                  <a:srgbClr val="FFFF00"/>
                </a:solidFill>
                <a:latin typeface="Arial" pitchFamily="34" charset="0"/>
                <a:cs typeface="Arial" pitchFamily="34" charset="0"/>
              </a:rPr>
              <a:t>Mức</a:t>
            </a:r>
            <a:r>
              <a:rPr lang="en-US" sz="2000" dirty="0">
                <a:solidFill>
                  <a:srgbClr val="FFFF00"/>
                </a:solidFill>
                <a:latin typeface="Arial" pitchFamily="34" charset="0"/>
                <a:cs typeface="Arial" pitchFamily="34" charset="0"/>
              </a:rPr>
              <a:t> </a:t>
            </a:r>
            <a:r>
              <a:rPr lang="en-US" sz="2000" dirty="0" err="1">
                <a:solidFill>
                  <a:srgbClr val="FFFF00"/>
                </a:solidFill>
                <a:latin typeface="Arial" pitchFamily="34" charset="0"/>
                <a:cs typeface="Arial" pitchFamily="34" charset="0"/>
              </a:rPr>
              <a:t>độ</a:t>
            </a:r>
            <a:r>
              <a:rPr lang="vi-VN" sz="2000" dirty="0">
                <a:solidFill>
                  <a:srgbClr val="FFFF00"/>
                </a:solidFill>
                <a:latin typeface="Arial" pitchFamily="34" charset="0"/>
                <a:cs typeface="Arial" pitchFamily="34" charset="0"/>
              </a:rPr>
              <a:t> đồng thuận:</a:t>
            </a:r>
            <a:r>
              <a:rPr lang="en-US" sz="2000" dirty="0">
                <a:solidFill>
                  <a:srgbClr val="FFFF00"/>
                </a:solidFill>
                <a:latin typeface="Arial" pitchFamily="34" charset="0"/>
                <a:cs typeface="Arial" pitchFamily="34" charset="0"/>
              </a:rPr>
              <a:t> </a:t>
            </a:r>
            <a:r>
              <a:rPr lang="vi-VN" sz="2000" dirty="0">
                <a:solidFill>
                  <a:srgbClr val="FFFF00"/>
                </a:solidFill>
                <a:latin typeface="Arial" pitchFamily="34" charset="0"/>
                <a:cs typeface="Arial" pitchFamily="34" charset="0"/>
              </a:rPr>
              <a:t>mạnh mẽ</a:t>
            </a:r>
            <a:endParaRPr lang="en-US" sz="2000" dirty="0">
              <a:solidFill>
                <a:srgbClr val="FFFF00"/>
              </a:solidFill>
              <a:latin typeface="Arial" pitchFamily="34" charset="0"/>
              <a:cs typeface="Arial" pitchFamily="34" charset="0"/>
            </a:endParaRPr>
          </a:p>
          <a:p>
            <a:endParaRPr lang="vi-VN" dirty="0">
              <a:latin typeface="Arial" pitchFamily="34" charset="0"/>
              <a:cs typeface="Arial" pitchFamily="34" charset="0"/>
            </a:endParaRPr>
          </a:p>
        </p:txBody>
      </p:sp>
    </p:spTree>
    <p:extLst>
      <p:ext uri="{BB962C8B-B14F-4D97-AF65-F5344CB8AC3E}">
        <p14:creationId xmlns:p14="http://schemas.microsoft.com/office/powerpoint/2010/main" xmlns="" val="3293565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7315200" cy="5140325"/>
          </a:xfrm>
          <a:prstGeom prst="rect">
            <a:avLst/>
          </a:prstGeom>
        </p:spPr>
        <p:txBody>
          <a:bodyPr>
            <a:spAutoFit/>
          </a:bodyPr>
          <a:lstStyle/>
          <a:p>
            <a:pPr algn="ctr">
              <a:defRPr/>
            </a:pPr>
            <a:r>
              <a:rPr lang="vi-VN" sz="4000" b="1" dirty="0">
                <a:solidFill>
                  <a:srgbClr val="FFFF00"/>
                </a:solidFill>
                <a:latin typeface="Arial" pitchFamily="34" charset="0"/>
                <a:cs typeface="Arial" pitchFamily="34" charset="0"/>
              </a:rPr>
              <a:t>Điều trị phẫu thuật</a:t>
            </a:r>
            <a:endParaRPr lang="en-US" sz="4000" b="1" dirty="0">
              <a:solidFill>
                <a:srgbClr val="FFFF00"/>
              </a:solidFill>
              <a:latin typeface="Arial" pitchFamily="34" charset="0"/>
              <a:cs typeface="Arial" pitchFamily="34" charset="0"/>
            </a:endParaRPr>
          </a:p>
          <a:p>
            <a:pPr algn="ctr">
              <a:defRPr/>
            </a:pPr>
            <a:endParaRPr lang="vi-VN" sz="3200" dirty="0">
              <a:solidFill>
                <a:srgbClr val="FF0000"/>
              </a:solidFill>
              <a:latin typeface="Arial" pitchFamily="34" charset="0"/>
              <a:cs typeface="Arial" pitchFamily="34" charset="0"/>
            </a:endParaRPr>
          </a:p>
          <a:p>
            <a:pPr marL="457200" indent="-457200" algn="just">
              <a:buFont typeface="Wingdings" pitchFamily="2" charset="2"/>
              <a:buChar char="Ø"/>
              <a:defRPr/>
            </a:pPr>
            <a:r>
              <a:rPr lang="en-US" sz="3200" dirty="0">
                <a:latin typeface="Arial" pitchFamily="34" charset="0"/>
                <a:cs typeface="Arial" pitchFamily="34" charset="0"/>
              </a:rPr>
              <a:t>   </a:t>
            </a:r>
            <a:r>
              <a:rPr lang="vi-VN" sz="3200" dirty="0">
                <a:latin typeface="Arial" pitchFamily="34" charset="0"/>
                <a:cs typeface="Arial" pitchFamily="34" charset="0"/>
              </a:rPr>
              <a:t>Năm 2011, hướng dẫn của Hiệp hội </a:t>
            </a:r>
            <a:r>
              <a:rPr lang="en-US" sz="3200" dirty="0" err="1">
                <a:latin typeface="Arial" pitchFamily="34" charset="0"/>
                <a:cs typeface="Arial" pitchFamily="34" charset="0"/>
              </a:rPr>
              <a:t>phẫu</a:t>
            </a:r>
            <a:r>
              <a:rPr lang="en-US" sz="3200" dirty="0">
                <a:latin typeface="Arial" pitchFamily="34" charset="0"/>
                <a:cs typeface="Arial" pitchFamily="34" charset="0"/>
              </a:rPr>
              <a:t> </a:t>
            </a:r>
            <a:r>
              <a:rPr lang="en-US" sz="3200" dirty="0" err="1">
                <a:latin typeface="Arial" pitchFamily="34" charset="0"/>
                <a:cs typeface="Arial" pitchFamily="34" charset="0"/>
              </a:rPr>
              <a:t>thuật</a:t>
            </a:r>
            <a:r>
              <a:rPr lang="en-US" sz="3200" dirty="0">
                <a:latin typeface="Arial" pitchFamily="34" charset="0"/>
                <a:cs typeface="Arial" pitchFamily="34" charset="0"/>
              </a:rPr>
              <a:t> </a:t>
            </a:r>
            <a:r>
              <a:rPr lang="en-US" sz="3200" dirty="0" err="1">
                <a:latin typeface="Arial" pitchFamily="34" charset="0"/>
                <a:cs typeface="Arial" pitchFamily="34" charset="0"/>
              </a:rPr>
              <a:t>Đại</a:t>
            </a:r>
            <a:r>
              <a:rPr lang="en-US" sz="3200" dirty="0">
                <a:latin typeface="Arial" pitchFamily="34" charset="0"/>
                <a:cs typeface="Arial" pitchFamily="34" charset="0"/>
              </a:rPr>
              <a:t> </a:t>
            </a:r>
            <a:r>
              <a:rPr lang="en-US" sz="3200" dirty="0" err="1">
                <a:latin typeface="Arial" pitchFamily="34" charset="0"/>
                <a:cs typeface="Arial" pitchFamily="34" charset="0"/>
              </a:rPr>
              <a:t>trực</a:t>
            </a:r>
            <a:r>
              <a:rPr lang="en-US" sz="3200" dirty="0">
                <a:latin typeface="Arial" pitchFamily="34" charset="0"/>
                <a:cs typeface="Arial" pitchFamily="34" charset="0"/>
              </a:rPr>
              <a:t> </a:t>
            </a:r>
            <a:r>
              <a:rPr lang="en-US" sz="3200" dirty="0" err="1">
                <a:latin typeface="Arial" pitchFamily="34" charset="0"/>
                <a:cs typeface="Arial" pitchFamily="34" charset="0"/>
              </a:rPr>
              <a:t>tràng</a:t>
            </a:r>
            <a:r>
              <a:rPr lang="en-US" sz="3200" dirty="0">
                <a:latin typeface="Arial" pitchFamily="34" charset="0"/>
                <a:cs typeface="Arial" pitchFamily="34" charset="0"/>
              </a:rPr>
              <a:t> </a:t>
            </a:r>
            <a:r>
              <a:rPr lang="en-US" sz="3200" dirty="0" err="1">
                <a:latin typeface="Arial" pitchFamily="34" charset="0"/>
                <a:cs typeface="Arial" pitchFamily="34" charset="0"/>
              </a:rPr>
              <a:t>Mỹ</a:t>
            </a:r>
            <a:r>
              <a:rPr lang="en-US" sz="3200" dirty="0">
                <a:latin typeface="Arial" pitchFamily="34" charset="0"/>
                <a:cs typeface="Arial" pitchFamily="34" charset="0"/>
              </a:rPr>
              <a:t> </a:t>
            </a:r>
            <a:r>
              <a:rPr lang="vi-VN" sz="3200" dirty="0">
                <a:latin typeface="Arial" pitchFamily="34" charset="0"/>
                <a:cs typeface="Arial" pitchFamily="34" charset="0"/>
              </a:rPr>
              <a:t>và năm 2015 hướng dẫn phẫu thuật đại trực tràng </a:t>
            </a:r>
            <a:r>
              <a:rPr lang="en-US" sz="3200" dirty="0">
                <a:latin typeface="Arial" pitchFamily="34" charset="0"/>
                <a:cs typeface="Arial" pitchFamily="34" charset="0"/>
              </a:rPr>
              <a:t>Ý </a:t>
            </a:r>
            <a:r>
              <a:rPr lang="vi-VN" sz="3200" dirty="0">
                <a:latin typeface="Arial" pitchFamily="34" charset="0"/>
                <a:cs typeface="Arial" pitchFamily="34" charset="0"/>
              </a:rPr>
              <a:t>đã được xuất bản . </a:t>
            </a:r>
            <a:endParaRPr lang="en-US" sz="3200" dirty="0">
              <a:latin typeface="Arial" pitchFamily="34" charset="0"/>
              <a:cs typeface="Arial" pitchFamily="34" charset="0"/>
            </a:endParaRPr>
          </a:p>
          <a:p>
            <a:pPr marL="457200" indent="-457200" algn="just">
              <a:buFont typeface="Wingdings" pitchFamily="2" charset="2"/>
              <a:buChar char="Ø"/>
              <a:defRPr/>
            </a:pPr>
            <a:r>
              <a:rPr lang="en-US" sz="3200" dirty="0">
                <a:latin typeface="Arial" pitchFamily="34" charset="0"/>
                <a:cs typeface="Arial" pitchFamily="34" charset="0"/>
              </a:rPr>
              <a:t>   </a:t>
            </a:r>
            <a:r>
              <a:rPr lang="vi-VN" sz="3200" dirty="0">
                <a:latin typeface="Arial" pitchFamily="34" charset="0"/>
                <a:cs typeface="Arial" pitchFamily="34" charset="0"/>
              </a:rPr>
              <a:t>Trong</a:t>
            </a:r>
            <a:r>
              <a:rPr lang="en-US" sz="3200" dirty="0">
                <a:latin typeface="Arial" pitchFamily="34" charset="0"/>
                <a:cs typeface="Arial" pitchFamily="34" charset="0"/>
              </a:rPr>
              <a:t> n</a:t>
            </a:r>
            <a:r>
              <a:rPr lang="vi-VN" sz="3200" dirty="0">
                <a:latin typeface="Arial" pitchFamily="34" charset="0"/>
                <a:cs typeface="Arial" pitchFamily="34" charset="0"/>
              </a:rPr>
              <a:t>ăm 2016, Hiệp hội phẫu thuật đại trực tràng </a:t>
            </a:r>
            <a:r>
              <a:rPr lang="en-US" sz="3200" dirty="0" err="1">
                <a:latin typeface="Arial" pitchFamily="34" charset="0"/>
                <a:cs typeface="Arial" pitchFamily="34" charset="0"/>
              </a:rPr>
              <a:t>Châu</a:t>
            </a:r>
            <a:r>
              <a:rPr lang="en-US" sz="3200" dirty="0">
                <a:latin typeface="Arial" pitchFamily="34" charset="0"/>
                <a:cs typeface="Arial" pitchFamily="34" charset="0"/>
              </a:rPr>
              <a:t> </a:t>
            </a:r>
            <a:r>
              <a:rPr lang="en-US" sz="3200" dirty="0" err="1">
                <a:latin typeface="Arial" pitchFamily="34" charset="0"/>
                <a:cs typeface="Arial" pitchFamily="34" charset="0"/>
              </a:rPr>
              <a:t>Âu</a:t>
            </a:r>
            <a:r>
              <a:rPr lang="en-US" sz="3200" dirty="0">
                <a:latin typeface="Arial" pitchFamily="34" charset="0"/>
                <a:cs typeface="Arial" pitchFamily="34" charset="0"/>
              </a:rPr>
              <a:t> </a:t>
            </a:r>
            <a:r>
              <a:rPr lang="vi-VN" sz="3200" dirty="0">
                <a:latin typeface="Arial" pitchFamily="34" charset="0"/>
                <a:cs typeface="Arial" pitchFamily="34" charset="0"/>
              </a:rPr>
              <a:t>đã xuất bản</a:t>
            </a:r>
            <a:r>
              <a:rPr lang="en-US" sz="3200" dirty="0">
                <a:latin typeface="Arial" pitchFamily="34" charset="0"/>
                <a:cs typeface="Arial" pitchFamily="34" charset="0"/>
              </a:rPr>
              <a:t> </a:t>
            </a:r>
            <a:r>
              <a:rPr lang="vi-VN" sz="3200" dirty="0">
                <a:latin typeface="Arial" pitchFamily="34" charset="0"/>
                <a:cs typeface="Arial" pitchFamily="34" charset="0"/>
              </a:rPr>
              <a:t>đánh giá các hướng dẫn về điều trị </a:t>
            </a:r>
            <a:r>
              <a:rPr lang="en-US" sz="3200" dirty="0" err="1">
                <a:latin typeface="Arial" pitchFamily="34" charset="0"/>
                <a:cs typeface="Arial" pitchFamily="34" charset="0"/>
              </a:rPr>
              <a:t>áp</a:t>
            </a:r>
            <a:r>
              <a:rPr lang="en-US" sz="3200" dirty="0">
                <a:latin typeface="Arial" pitchFamily="34" charset="0"/>
                <a:cs typeface="Arial" pitchFamily="34" charset="0"/>
              </a:rPr>
              <a:t> </a:t>
            </a:r>
            <a:r>
              <a:rPr lang="en-US" sz="3200" dirty="0" err="1">
                <a:latin typeface="Arial" pitchFamily="34" charset="0"/>
                <a:cs typeface="Arial" pitchFamily="34" charset="0"/>
              </a:rPr>
              <a:t>xe</a:t>
            </a:r>
            <a:r>
              <a:rPr lang="en-US" sz="3200" dirty="0">
                <a:latin typeface="Arial" pitchFamily="34" charset="0"/>
                <a:cs typeface="Arial" pitchFamily="34" charset="0"/>
              </a:rPr>
              <a:t> </a:t>
            </a:r>
            <a:r>
              <a:rPr lang="vi-VN" sz="3200" dirty="0">
                <a:latin typeface="Arial" pitchFamily="34" charset="0"/>
                <a:cs typeface="Arial" pitchFamily="34" charset="0"/>
              </a:rPr>
              <a:t>hậu môn và rò </a:t>
            </a:r>
            <a:r>
              <a:rPr lang="en-US" sz="3200" dirty="0" err="1">
                <a:latin typeface="Arial" pitchFamily="34" charset="0"/>
                <a:cs typeface="Arial" pitchFamily="34" charset="0"/>
              </a:rPr>
              <a:t>hậu</a:t>
            </a:r>
            <a:r>
              <a:rPr lang="en-US" sz="3200" dirty="0">
                <a:latin typeface="Arial" pitchFamily="34" charset="0"/>
                <a:cs typeface="Arial" pitchFamily="34" charset="0"/>
              </a:rPr>
              <a:t> </a:t>
            </a:r>
            <a:r>
              <a:rPr lang="en-US" sz="3200" dirty="0" err="1">
                <a:latin typeface="Arial" pitchFamily="34" charset="0"/>
                <a:cs typeface="Arial" pitchFamily="34" charset="0"/>
              </a:rPr>
              <a:t>môn</a:t>
            </a:r>
            <a:r>
              <a:rPr lang="vi-VN" sz="3200" dirty="0">
                <a:latin typeface="Arial" pitchFamily="34" charset="0"/>
                <a:cs typeface="Arial" pitchFamily="34" charset="0"/>
              </a:rPr>
              <a:t>.</a:t>
            </a:r>
          </a:p>
        </p:txBody>
      </p:sp>
    </p:spTree>
    <p:extLst>
      <p:ext uri="{BB962C8B-B14F-4D97-AF65-F5344CB8AC3E}">
        <p14:creationId xmlns:p14="http://schemas.microsoft.com/office/powerpoint/2010/main" xmlns="" val="3930629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p:cNvSpPr>
            <a:spLocks noChangeArrowheads="1"/>
          </p:cNvSpPr>
          <p:nvPr/>
        </p:nvSpPr>
        <p:spPr bwMode="auto">
          <a:xfrm>
            <a:off x="815975" y="534988"/>
            <a:ext cx="7794625" cy="618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50000"/>
              </a:lnSpc>
            </a:pPr>
            <a:r>
              <a:rPr lang="vi-VN" sz="4000" b="1" dirty="0">
                <a:solidFill>
                  <a:srgbClr val="FFFF00"/>
                </a:solidFill>
                <a:latin typeface="Arial" pitchFamily="34" charset="0"/>
                <a:cs typeface="Arial" pitchFamily="34" charset="0"/>
              </a:rPr>
              <a:t>Quy trình điều trị</a:t>
            </a:r>
            <a:r>
              <a:rPr lang="en-US" sz="4000" b="1" dirty="0">
                <a:solidFill>
                  <a:srgbClr val="FFFF00"/>
                </a:solidFill>
                <a:latin typeface="Arial" pitchFamily="34" charset="0"/>
                <a:cs typeface="Arial" pitchFamily="34" charset="0"/>
              </a:rPr>
              <a:t> </a:t>
            </a:r>
          </a:p>
          <a:p>
            <a:pPr algn="just">
              <a:lnSpc>
                <a:spcPct val="150000"/>
              </a:lnSpc>
              <a:buFont typeface="Wingdings" pitchFamily="2" charset="2"/>
              <a:buChar char="Ø"/>
            </a:pPr>
            <a:r>
              <a:rPr lang="en-US" sz="3200" dirty="0">
                <a:latin typeface="Arial" pitchFamily="34" charset="0"/>
                <a:cs typeface="Arial" pitchFamily="34" charset="0"/>
              </a:rPr>
              <a:t>   </a:t>
            </a:r>
            <a:r>
              <a:rPr lang="vi-VN" sz="3200" dirty="0">
                <a:latin typeface="Arial" pitchFamily="34" charset="0"/>
                <a:cs typeface="Arial" pitchFamily="34" charset="0"/>
              </a:rPr>
              <a:t>Chẩn đoán rò hậu môn là dấu hiệu </a:t>
            </a:r>
            <a:r>
              <a:rPr lang="en-US" sz="3200" dirty="0" err="1">
                <a:latin typeface="Arial" pitchFamily="34" charset="0"/>
                <a:cs typeface="Arial" pitchFamily="34" charset="0"/>
              </a:rPr>
              <a:t>cần</a:t>
            </a:r>
            <a:r>
              <a:rPr lang="en-US" sz="3200" dirty="0">
                <a:latin typeface="Arial" pitchFamily="34" charset="0"/>
                <a:cs typeface="Arial" pitchFamily="34" charset="0"/>
              </a:rPr>
              <a:t> </a:t>
            </a:r>
            <a:r>
              <a:rPr lang="vi-VN" sz="3200" dirty="0">
                <a:latin typeface="Arial" pitchFamily="34" charset="0"/>
                <a:cs typeface="Arial" pitchFamily="34" charset="0"/>
              </a:rPr>
              <a:t>phẫu thuật</a:t>
            </a:r>
            <a:r>
              <a:rPr lang="en-US" sz="3200" dirty="0">
                <a:latin typeface="Arial" pitchFamily="34" charset="0"/>
                <a:cs typeface="Arial" pitchFamily="34" charset="0"/>
              </a:rPr>
              <a:t> </a:t>
            </a:r>
            <a:r>
              <a:rPr lang="vi-VN" sz="3200" dirty="0">
                <a:latin typeface="Arial" pitchFamily="34" charset="0"/>
                <a:cs typeface="Arial" pitchFamily="34" charset="0"/>
              </a:rPr>
              <a:t>để ngăn chặn quá trình nhiễm trùng tái phát. </a:t>
            </a:r>
            <a:endParaRPr lang="en-US" sz="3200" dirty="0">
              <a:latin typeface="Arial" pitchFamily="34" charset="0"/>
              <a:cs typeface="Arial" pitchFamily="34" charset="0"/>
            </a:endParaRPr>
          </a:p>
          <a:p>
            <a:pPr algn="just">
              <a:lnSpc>
                <a:spcPct val="150000"/>
              </a:lnSpc>
              <a:buFont typeface="Wingdings" pitchFamily="2" charset="2"/>
              <a:buChar char="Ø"/>
            </a:pPr>
            <a:r>
              <a:rPr lang="en-US" sz="3200" dirty="0">
                <a:latin typeface="Arial" pitchFamily="34" charset="0"/>
                <a:cs typeface="Arial" pitchFamily="34" charset="0"/>
              </a:rPr>
              <a:t>   </a:t>
            </a:r>
            <a:r>
              <a:rPr lang="en-US" sz="3200" dirty="0" err="1">
                <a:latin typeface="Arial" pitchFamily="34" charset="0"/>
                <a:cs typeface="Arial" pitchFamily="34" charset="0"/>
              </a:rPr>
              <a:t>Phẫu</a:t>
            </a:r>
            <a:r>
              <a:rPr lang="en-US" sz="3200" dirty="0">
                <a:latin typeface="Arial" pitchFamily="34" charset="0"/>
                <a:cs typeface="Arial" pitchFamily="34" charset="0"/>
              </a:rPr>
              <a:t> </a:t>
            </a:r>
            <a:r>
              <a:rPr lang="en-US" sz="3200" dirty="0" err="1">
                <a:latin typeface="Arial" pitchFamily="34" charset="0"/>
                <a:cs typeface="Arial" pitchFamily="34" charset="0"/>
              </a:rPr>
              <a:t>thuật</a:t>
            </a:r>
            <a:r>
              <a:rPr lang="en-US" sz="3200" dirty="0">
                <a:latin typeface="Arial" pitchFamily="34" charset="0"/>
                <a:cs typeface="Arial" pitchFamily="34" charset="0"/>
              </a:rPr>
              <a:t> </a:t>
            </a:r>
            <a:r>
              <a:rPr lang="vi-VN" sz="3200" dirty="0">
                <a:latin typeface="Arial" pitchFamily="34" charset="0"/>
                <a:cs typeface="Arial" pitchFamily="34" charset="0"/>
              </a:rPr>
              <a:t>được chọn theo </a:t>
            </a:r>
            <a:r>
              <a:rPr lang="en-US" sz="3200" dirty="0" err="1">
                <a:latin typeface="Arial" pitchFamily="34" charset="0"/>
                <a:cs typeface="Arial" pitchFamily="34" charset="0"/>
              </a:rPr>
              <a:t>hình</a:t>
            </a:r>
            <a:r>
              <a:rPr lang="en-US" sz="3200" dirty="0">
                <a:latin typeface="Arial" pitchFamily="34" charset="0"/>
                <a:cs typeface="Arial" pitchFamily="34" charset="0"/>
              </a:rPr>
              <a:t> </a:t>
            </a:r>
            <a:r>
              <a:rPr lang="en-US" sz="3200" dirty="0" err="1">
                <a:latin typeface="Arial" pitchFamily="34" charset="0"/>
                <a:cs typeface="Arial" pitchFamily="34" charset="0"/>
              </a:rPr>
              <a:t>dáng</a:t>
            </a:r>
            <a:r>
              <a:rPr lang="en-US" sz="3200" dirty="0">
                <a:latin typeface="Arial" pitchFamily="34" charset="0"/>
                <a:cs typeface="Arial" pitchFamily="34" charset="0"/>
              </a:rPr>
              <a:t> </a:t>
            </a:r>
            <a:r>
              <a:rPr lang="vi-VN" sz="3200" dirty="0">
                <a:latin typeface="Arial" pitchFamily="34" charset="0"/>
                <a:cs typeface="Arial" pitchFamily="34" charset="0"/>
              </a:rPr>
              <a:t>đường rò và mối quan hệ với</a:t>
            </a:r>
            <a:r>
              <a:rPr lang="en-US" sz="3200" dirty="0">
                <a:latin typeface="Arial" pitchFamily="34" charset="0"/>
                <a:cs typeface="Arial" pitchFamily="34" charset="0"/>
              </a:rPr>
              <a:t> </a:t>
            </a:r>
            <a:r>
              <a:rPr lang="vi-VN" sz="3200" dirty="0">
                <a:latin typeface="Arial" pitchFamily="34" charset="0"/>
                <a:cs typeface="Arial" pitchFamily="34" charset="0"/>
              </a:rPr>
              <a:t>cơ vòng </a:t>
            </a:r>
            <a:r>
              <a:rPr lang="en-US" sz="3200" dirty="0">
                <a:latin typeface="Arial" pitchFamily="34" charset="0"/>
                <a:cs typeface="Arial" pitchFamily="34" charset="0"/>
              </a:rPr>
              <a:t>HM</a:t>
            </a:r>
            <a:r>
              <a:rPr lang="vi-VN" sz="3200" dirty="0">
                <a:latin typeface="Arial" pitchFamily="34" charset="0"/>
                <a:cs typeface="Arial" pitchFamily="34" charset="0"/>
              </a:rPr>
              <a:t> </a:t>
            </a:r>
            <a:endParaRPr lang="en-US" sz="3200" dirty="0">
              <a:latin typeface="Arial" pitchFamily="34" charset="0"/>
              <a:cs typeface="Arial" pitchFamily="34" charset="0"/>
            </a:endParaRPr>
          </a:p>
          <a:p>
            <a:pPr algn="just">
              <a:lnSpc>
                <a:spcPct val="150000"/>
              </a:lnSpc>
              <a:buFont typeface="Wingdings" pitchFamily="2" charset="2"/>
              <a:buChar char="Ø"/>
            </a:pPr>
            <a:r>
              <a:rPr lang="en-US" sz="3200" dirty="0">
                <a:latin typeface="Arial" pitchFamily="34" charset="0"/>
                <a:cs typeface="Arial" pitchFamily="34" charset="0"/>
              </a:rPr>
              <a:t>   </a:t>
            </a:r>
            <a:r>
              <a:rPr lang="vi-VN" sz="3200" dirty="0">
                <a:latin typeface="Arial" pitchFamily="34" charset="0"/>
                <a:cs typeface="Arial" pitchFamily="34" charset="0"/>
              </a:rPr>
              <a:t>Các kỹ thuật phẫu thuật như sau:</a:t>
            </a:r>
          </a:p>
          <a:p>
            <a:pPr algn="just">
              <a:lnSpc>
                <a:spcPct val="150000"/>
              </a:lnSpc>
            </a:pPr>
            <a:r>
              <a:rPr lang="en-US" sz="3200" dirty="0">
                <a:latin typeface="Arial" pitchFamily="34" charset="0"/>
                <a:cs typeface="Arial" pitchFamily="34" charset="0"/>
              </a:rPr>
              <a:t>		</a:t>
            </a:r>
          </a:p>
        </p:txBody>
      </p:sp>
    </p:spTree>
    <p:extLst>
      <p:ext uri="{BB962C8B-B14F-4D97-AF65-F5344CB8AC3E}">
        <p14:creationId xmlns:p14="http://schemas.microsoft.com/office/powerpoint/2010/main" xmlns="" val="2914670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7761288" cy="6032421"/>
          </a:xfrm>
          <a:prstGeom prst="rect">
            <a:avLst/>
          </a:prstGeom>
        </p:spPr>
        <p:txBody>
          <a:bodyPr wrap="square">
            <a:spAutoFit/>
          </a:bodyPr>
          <a:lstStyle/>
          <a:p>
            <a:pPr algn="ctr">
              <a:defRPr/>
            </a:pPr>
            <a:r>
              <a:rPr lang="en-US" sz="3200" b="1" dirty="0" err="1">
                <a:solidFill>
                  <a:srgbClr val="FFFF00"/>
                </a:solidFill>
                <a:latin typeface="Arial" pitchFamily="34" charset="0"/>
                <a:cs typeface="Arial" pitchFamily="34" charset="0"/>
              </a:rPr>
              <a:t>Khuyến</a:t>
            </a:r>
            <a:r>
              <a:rPr lang="en-US" sz="3200" b="1" dirty="0">
                <a:solidFill>
                  <a:srgbClr val="FFFF00"/>
                </a:solidFill>
                <a:latin typeface="Arial" pitchFamily="34" charset="0"/>
                <a:cs typeface="Arial" pitchFamily="34" charset="0"/>
              </a:rPr>
              <a:t> </a:t>
            </a:r>
            <a:r>
              <a:rPr lang="en-US" sz="3200" b="1" dirty="0" err="1">
                <a:solidFill>
                  <a:srgbClr val="FFFF00"/>
                </a:solidFill>
                <a:latin typeface="Arial" pitchFamily="34" charset="0"/>
                <a:cs typeface="Arial" pitchFamily="34" charset="0"/>
              </a:rPr>
              <a:t>nghị</a:t>
            </a:r>
            <a:r>
              <a:rPr lang="en-US" sz="3200" b="1" dirty="0">
                <a:solidFill>
                  <a:srgbClr val="FFFF00"/>
                </a:solidFill>
                <a:latin typeface="Arial" pitchFamily="34" charset="0"/>
                <a:cs typeface="Arial" pitchFamily="34" charset="0"/>
              </a:rPr>
              <a:t> </a:t>
            </a:r>
            <a:r>
              <a:rPr lang="vi-VN" sz="3200" b="1" dirty="0">
                <a:solidFill>
                  <a:srgbClr val="FFFF00"/>
                </a:solidFill>
                <a:latin typeface="Arial" pitchFamily="34" charset="0"/>
                <a:cs typeface="Arial" pitchFamily="34" charset="0"/>
              </a:rPr>
              <a:t>Fistulotomy</a:t>
            </a:r>
            <a:endParaRPr lang="en-US" sz="3200" b="1" dirty="0">
              <a:solidFill>
                <a:srgbClr val="FFFF00"/>
              </a:solidFill>
              <a:latin typeface="Arial" pitchFamily="34" charset="0"/>
              <a:cs typeface="Arial" pitchFamily="34" charset="0"/>
            </a:endParaRPr>
          </a:p>
          <a:p>
            <a:pPr algn="ctr">
              <a:defRPr/>
            </a:pPr>
            <a:endParaRPr lang="en-US" b="1"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en-US" sz="2400" dirty="0" err="1">
                <a:latin typeface="Arial" pitchFamily="34" charset="0"/>
                <a:cs typeface="Arial" pitchFamily="34" charset="0"/>
              </a:rPr>
              <a:t>Phẫu</a:t>
            </a:r>
            <a:r>
              <a:rPr lang="vi-VN" sz="2400" dirty="0">
                <a:latin typeface="Arial" pitchFamily="34" charset="0"/>
                <a:cs typeface="Arial" pitchFamily="34" charset="0"/>
              </a:rPr>
              <a:t> thuật phổ biến nhất là phẫu thuật cắt </a:t>
            </a:r>
            <a:r>
              <a:rPr lang="en-US" sz="2400" dirty="0" err="1">
                <a:latin typeface="Arial" pitchFamily="34" charset="0"/>
                <a:cs typeface="Arial" pitchFamily="34" charset="0"/>
              </a:rPr>
              <a:t>mở</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rò</a:t>
            </a:r>
            <a:r>
              <a:rPr lang="vi-VN" sz="2400" dirty="0">
                <a:latin typeface="Arial" pitchFamily="34" charset="0"/>
                <a:cs typeface="Arial" pitchFamily="34" charset="0"/>
              </a:rPr>
              <a:t>,</a:t>
            </a:r>
            <a:r>
              <a:rPr lang="en-US" sz="2400" dirty="0">
                <a:latin typeface="Arial" pitchFamily="34" charset="0"/>
                <a:cs typeface="Arial" pitchFamily="34" charset="0"/>
              </a:rPr>
              <a:t> </a:t>
            </a:r>
            <a:r>
              <a:rPr lang="vi-VN" sz="2400" dirty="0">
                <a:latin typeface="Arial" pitchFamily="34" charset="0"/>
                <a:cs typeface="Arial" pitchFamily="34" charset="0"/>
              </a:rPr>
              <a:t>Tỷ lệ </a:t>
            </a:r>
            <a:r>
              <a:rPr lang="en-US" sz="2400" dirty="0" err="1">
                <a:latin typeface="Arial" pitchFamily="34" charset="0"/>
                <a:cs typeface="Arial" pitchFamily="34" charset="0"/>
              </a:rPr>
              <a:t>lành</a:t>
            </a:r>
            <a:r>
              <a:rPr lang="vi-VN" sz="2400" dirty="0">
                <a:latin typeface="Arial" pitchFamily="34" charset="0"/>
                <a:cs typeface="Arial" pitchFamily="34" charset="0"/>
              </a:rPr>
              <a:t> từ 74 đến 100%. </a:t>
            </a:r>
            <a:r>
              <a:rPr lang="en-US" sz="2400" dirty="0" err="1">
                <a:latin typeface="Arial" pitchFamily="34" charset="0"/>
                <a:cs typeface="Arial" pitchFamily="34" charset="0"/>
              </a:rPr>
              <a:t>Tỷ</a:t>
            </a:r>
            <a:r>
              <a:rPr lang="en-US" sz="2400" dirty="0">
                <a:latin typeface="Arial" pitchFamily="34" charset="0"/>
                <a:cs typeface="Arial" pitchFamily="34" charset="0"/>
              </a:rPr>
              <a:t> </a:t>
            </a:r>
            <a:r>
              <a:rPr lang="en-US" sz="2400" dirty="0" err="1">
                <a:latin typeface="Arial" pitchFamily="34" charset="0"/>
                <a:cs typeface="Arial" pitchFamily="34" charset="0"/>
              </a:rPr>
              <a:t>lệ</a:t>
            </a:r>
            <a:r>
              <a:rPr lang="en-US" sz="2400" dirty="0">
                <a:latin typeface="Arial" pitchFamily="34" charset="0"/>
                <a:cs typeface="Arial" pitchFamily="34" charset="0"/>
              </a:rPr>
              <a:t> </a:t>
            </a:r>
            <a:r>
              <a:rPr lang="en-US" sz="2400" dirty="0" err="1">
                <a:latin typeface="Arial" pitchFamily="34" charset="0"/>
                <a:cs typeface="Arial" pitchFamily="34" charset="0"/>
              </a:rPr>
              <a:t>mất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en-US" sz="2400" dirty="0">
                <a:latin typeface="Arial" pitchFamily="34" charset="0"/>
                <a:cs typeface="Arial" pitchFamily="34" charset="0"/>
              </a:rPr>
              <a:t> </a:t>
            </a:r>
            <a:r>
              <a:rPr lang="vi-VN" sz="2400" dirty="0">
                <a:latin typeface="Arial" pitchFamily="34" charset="0"/>
                <a:cs typeface="Arial" pitchFamily="34" charset="0"/>
              </a:rPr>
              <a:t>thay đổi từ 0 đến 45%. Đối với fistulas thấp, </a:t>
            </a:r>
            <a:r>
              <a:rPr lang="en-US" sz="2400" dirty="0" err="1">
                <a:latin typeface="Arial" pitchFamily="34" charset="0"/>
                <a:cs typeface="Arial" pitchFamily="34" charset="0"/>
              </a:rPr>
              <a:t>tỷ</a:t>
            </a:r>
            <a:r>
              <a:rPr lang="en-US" sz="2400" dirty="0">
                <a:latin typeface="Arial" pitchFamily="34" charset="0"/>
                <a:cs typeface="Arial" pitchFamily="34" charset="0"/>
              </a:rPr>
              <a:t> </a:t>
            </a:r>
            <a:r>
              <a:rPr lang="en-US" sz="2400" dirty="0" err="1">
                <a:latin typeface="Arial" pitchFamily="34" charset="0"/>
                <a:cs typeface="Arial" pitchFamily="34" charset="0"/>
              </a:rPr>
              <a:t>lệ</a:t>
            </a:r>
            <a:r>
              <a:rPr lang="en-US" sz="2400" dirty="0">
                <a:latin typeface="Arial" pitchFamily="34" charset="0"/>
                <a:cs typeface="Arial" pitchFamily="34" charset="0"/>
              </a:rPr>
              <a:t> </a:t>
            </a:r>
            <a:r>
              <a:rPr lang="vi-VN" sz="2400" dirty="0">
                <a:latin typeface="Arial" pitchFamily="34" charset="0"/>
                <a:cs typeface="Arial" pitchFamily="34" charset="0"/>
              </a:rPr>
              <a:t>hồi phục gần 100%. </a:t>
            </a:r>
            <a:endParaRPr lang="en-US" sz="24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a:latin typeface="Arial" pitchFamily="34" charset="0"/>
                <a:cs typeface="Arial" pitchFamily="34" charset="0"/>
              </a:rPr>
              <a:t>Trong</a:t>
            </a:r>
            <a:r>
              <a:rPr lang="en-US" sz="2400" dirty="0">
                <a:latin typeface="Arial" pitchFamily="34" charset="0"/>
                <a:cs typeface="Arial" pitchFamily="34" charset="0"/>
              </a:rPr>
              <a:t> y </a:t>
            </a:r>
            <a:r>
              <a:rPr lang="en-US" sz="2400" dirty="0" err="1">
                <a:latin typeface="Arial" pitchFamily="34" charset="0"/>
                <a:cs typeface="Arial" pitchFamily="34" charset="0"/>
              </a:rPr>
              <a:t>văn</a:t>
            </a:r>
            <a:r>
              <a:rPr lang="vi-VN" sz="2400" dirty="0">
                <a:latin typeface="Arial" pitchFamily="34" charset="0"/>
                <a:cs typeface="Arial" pitchFamily="34" charset="0"/>
              </a:rPr>
              <a:t>, tỷ lệ </a:t>
            </a:r>
            <a:r>
              <a:rPr lang="en-US" sz="2400" dirty="0" err="1">
                <a:latin typeface="Arial" pitchFamily="34" charset="0"/>
                <a:cs typeface="Arial" pitchFamily="34" charset="0"/>
              </a:rPr>
              <a:t>mất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en-US" sz="2400" dirty="0">
                <a:latin typeface="Arial" pitchFamily="34" charset="0"/>
                <a:cs typeface="Arial" pitchFamily="34" charset="0"/>
              </a:rPr>
              <a:t> </a:t>
            </a:r>
            <a:r>
              <a:rPr lang="vi-VN" sz="2400" dirty="0">
                <a:latin typeface="Arial" pitchFamily="34" charset="0"/>
                <a:cs typeface="Arial" pitchFamily="34" charset="0"/>
              </a:rPr>
              <a:t>sau phẫu thuật tương đối thấp. Tỷ lệ m</a:t>
            </a:r>
            <a:r>
              <a:rPr lang="en-US" sz="2400" dirty="0" err="1">
                <a:latin typeface="Arial" pitchFamily="34" charset="0"/>
                <a:cs typeface="Arial" pitchFamily="34" charset="0"/>
              </a:rPr>
              <a:t>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vi-VN" sz="2400" dirty="0">
                <a:latin typeface="Arial" pitchFamily="34" charset="0"/>
                <a:cs typeface="Arial" pitchFamily="34" charset="0"/>
              </a:rPr>
              <a:t> tăng lên với số lượng</a:t>
            </a:r>
            <a:r>
              <a:rPr lang="en-US" sz="2400" dirty="0">
                <a:latin typeface="Arial" pitchFamily="34" charset="0"/>
                <a:cs typeface="Arial" pitchFamily="34" charset="0"/>
              </a:rPr>
              <a:t> </a:t>
            </a:r>
            <a:r>
              <a:rPr lang="vi-VN" sz="2400" dirty="0">
                <a:latin typeface="Arial" pitchFamily="34" charset="0"/>
                <a:cs typeface="Arial" pitchFamily="34" charset="0"/>
              </a:rPr>
              <a:t>cơ vòng </a:t>
            </a:r>
            <a:r>
              <a:rPr lang="en-US" sz="2400" dirty="0" err="1">
                <a:latin typeface="Arial" pitchFamily="34" charset="0"/>
                <a:cs typeface="Arial" pitchFamily="34" charset="0"/>
              </a:rPr>
              <a:t>bị</a:t>
            </a:r>
            <a:r>
              <a:rPr lang="en-US" sz="2400" dirty="0">
                <a:latin typeface="Arial" pitchFamily="34" charset="0"/>
                <a:cs typeface="Arial" pitchFamily="34" charset="0"/>
              </a:rPr>
              <a:t> </a:t>
            </a:r>
            <a:r>
              <a:rPr lang="en-US" sz="2400" dirty="0" err="1">
                <a:latin typeface="Arial" pitchFamily="34" charset="0"/>
                <a:cs typeface="Arial" pitchFamily="34" charset="0"/>
              </a:rPr>
              <a:t>tổn</a:t>
            </a:r>
            <a:r>
              <a:rPr lang="en-US" sz="2400" dirty="0">
                <a:latin typeface="Arial" pitchFamily="34" charset="0"/>
                <a:cs typeface="Arial" pitchFamily="34" charset="0"/>
              </a:rPr>
              <a:t> </a:t>
            </a:r>
            <a:r>
              <a:rPr lang="en-US" sz="2400" dirty="0" err="1">
                <a:latin typeface="Arial" pitchFamily="34" charset="0"/>
                <a:cs typeface="Arial" pitchFamily="34" charset="0"/>
              </a:rPr>
              <a:t>thương</a:t>
            </a:r>
            <a:r>
              <a:rPr lang="vi-VN" sz="2400" dirty="0">
                <a:latin typeface="Arial" pitchFamily="34" charset="0"/>
                <a:cs typeface="Arial" pitchFamily="34" charset="0"/>
              </a:rPr>
              <a:t>. </a:t>
            </a:r>
            <a:r>
              <a:rPr lang="en-US" sz="2400" dirty="0">
                <a:latin typeface="Arial" pitchFamily="34" charset="0"/>
                <a:cs typeface="Arial" pitchFamily="34" charset="0"/>
              </a:rPr>
              <a:t>Do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vi-VN" sz="2400" dirty="0">
                <a:latin typeface="Arial" pitchFamily="34" charset="0"/>
                <a:cs typeface="Arial" pitchFamily="34" charset="0"/>
              </a:rPr>
              <a:t>nên luôn luôn </a:t>
            </a:r>
            <a:r>
              <a:rPr lang="en-US" sz="2400" dirty="0">
                <a:latin typeface="Arial" pitchFamily="34" charset="0"/>
                <a:cs typeface="Arial" pitchFamily="34" charset="0"/>
              </a:rPr>
              <a:t>t</a:t>
            </a:r>
            <a:r>
              <a:rPr lang="vi-VN" sz="2400" dirty="0">
                <a:latin typeface="Arial" pitchFamily="34" charset="0"/>
                <a:cs typeface="Arial" pitchFamily="34" charset="0"/>
              </a:rPr>
              <a:t>ránh</a:t>
            </a:r>
            <a:r>
              <a:rPr lang="en-US" sz="2400" dirty="0">
                <a:latin typeface="Arial" pitchFamily="34" charset="0"/>
                <a:cs typeface="Arial" pitchFamily="34" charset="0"/>
              </a:rPr>
              <a:t> </a:t>
            </a:r>
            <a:r>
              <a:rPr lang="en-US" sz="2400" dirty="0" err="1">
                <a:latin typeface="Arial" pitchFamily="34" charset="0"/>
                <a:cs typeface="Arial" pitchFamily="34" charset="0"/>
              </a:rPr>
              <a:t>tổn</a:t>
            </a:r>
            <a:r>
              <a:rPr lang="en-US" sz="2400" dirty="0">
                <a:latin typeface="Arial" pitchFamily="34" charset="0"/>
                <a:cs typeface="Arial" pitchFamily="34" charset="0"/>
              </a:rPr>
              <a:t> </a:t>
            </a:r>
            <a:r>
              <a:rPr lang="en-US" sz="2400" dirty="0" err="1">
                <a:latin typeface="Arial" pitchFamily="34" charset="0"/>
                <a:cs typeface="Arial" pitchFamily="34" charset="0"/>
              </a:rPr>
              <a:t>thương</a:t>
            </a:r>
            <a:r>
              <a:rPr lang="en-US" sz="2400" dirty="0">
                <a:latin typeface="Arial" pitchFamily="34" charset="0"/>
                <a:cs typeface="Arial" pitchFamily="34" charset="0"/>
              </a:rPr>
              <a:t> </a:t>
            </a:r>
            <a:r>
              <a:rPr lang="en-US" sz="2400" dirty="0" err="1">
                <a:latin typeface="Arial" pitchFamily="34" charset="0"/>
                <a:cs typeface="Arial" pitchFamily="34" charset="0"/>
              </a:rPr>
              <a:t>cơ</a:t>
            </a:r>
            <a:r>
              <a:rPr lang="en-US" sz="2400" dirty="0">
                <a:latin typeface="Arial" pitchFamily="34" charset="0"/>
                <a:cs typeface="Arial" pitchFamily="34" charset="0"/>
              </a:rPr>
              <a:t> </a:t>
            </a:r>
            <a:r>
              <a:rPr lang="en-US" sz="2400" dirty="0" err="1">
                <a:latin typeface="Arial" pitchFamily="34" charset="0"/>
                <a:cs typeface="Arial" pitchFamily="34" charset="0"/>
              </a:rPr>
              <a:t>vòng</a:t>
            </a:r>
            <a:r>
              <a:rPr lang="vi-VN" sz="2400" dirty="0">
                <a:latin typeface="Arial" pitchFamily="34" charset="0"/>
                <a:cs typeface="Arial" pitchFamily="34" charset="0"/>
              </a:rPr>
              <a:t>. Một nghiên cứu đa trung</a:t>
            </a:r>
            <a:r>
              <a:rPr lang="en-US" sz="2400" dirty="0">
                <a:latin typeface="Arial" pitchFamily="34" charset="0"/>
                <a:cs typeface="Arial" pitchFamily="34" charset="0"/>
              </a:rPr>
              <a:t> </a:t>
            </a:r>
            <a:r>
              <a:rPr lang="en-US" sz="2400" dirty="0" err="1">
                <a:latin typeface="Arial" pitchFamily="34" charset="0"/>
                <a:cs typeface="Arial" pitchFamily="34" charset="0"/>
              </a:rPr>
              <a:t>tâm</a:t>
            </a:r>
            <a:r>
              <a:rPr lang="vi-VN" sz="2400" dirty="0">
                <a:latin typeface="Arial" pitchFamily="34" charset="0"/>
                <a:cs typeface="Arial" pitchFamily="34" charset="0"/>
              </a:rPr>
              <a:t> trên 537 bệnh nhân mô tả tỷ lệ </a:t>
            </a:r>
            <a:r>
              <a:rPr lang="en-US" sz="2400" dirty="0" err="1">
                <a:latin typeface="Arial" pitchFamily="34" charset="0"/>
                <a:cs typeface="Arial" pitchFamily="34" charset="0"/>
              </a:rPr>
              <a:t>lành</a:t>
            </a:r>
            <a:r>
              <a:rPr lang="en-US" sz="2400" dirty="0">
                <a:latin typeface="Arial" pitchFamily="34" charset="0"/>
                <a:cs typeface="Arial" pitchFamily="34" charset="0"/>
              </a:rPr>
              <a:t> </a:t>
            </a:r>
            <a:r>
              <a:rPr lang="vi-VN" sz="2400" dirty="0">
                <a:latin typeface="Arial" pitchFamily="34" charset="0"/>
                <a:cs typeface="Arial" pitchFamily="34" charset="0"/>
              </a:rPr>
              <a:t>là 84% (theo dõi</a:t>
            </a:r>
            <a:r>
              <a:rPr lang="en-US" sz="2400" dirty="0">
                <a:latin typeface="Arial" pitchFamily="34" charset="0"/>
                <a:cs typeface="Arial" pitchFamily="34" charset="0"/>
              </a:rPr>
              <a:t> </a:t>
            </a:r>
            <a:r>
              <a:rPr lang="vi-VN" sz="2400" dirty="0">
                <a:latin typeface="Arial" pitchFamily="34" charset="0"/>
                <a:cs typeface="Arial" pitchFamily="34" charset="0"/>
              </a:rPr>
              <a:t>60 tháng). Tỷ lệ </a:t>
            </a:r>
            <a:r>
              <a:rPr lang="en-US" sz="2400" dirty="0" err="1">
                <a:latin typeface="Arial" pitchFamily="34" charset="0"/>
                <a:cs typeface="Arial" pitchFamily="34" charset="0"/>
              </a:rPr>
              <a:t>mất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en-US" sz="2400" dirty="0">
                <a:latin typeface="Arial" pitchFamily="34" charset="0"/>
                <a:cs typeface="Arial" pitchFamily="34" charset="0"/>
              </a:rPr>
              <a:t> </a:t>
            </a:r>
            <a:r>
              <a:rPr lang="vi-VN" sz="2400" dirty="0">
                <a:latin typeface="Arial" pitchFamily="34" charset="0"/>
                <a:cs typeface="Arial" pitchFamily="34" charset="0"/>
              </a:rPr>
              <a:t>74% là</a:t>
            </a:r>
            <a:r>
              <a:rPr lang="en-US" sz="2400" dirty="0">
                <a:latin typeface="Arial" pitchFamily="34" charset="0"/>
                <a:cs typeface="Arial" pitchFamily="34" charset="0"/>
              </a:rPr>
              <a:t> </a:t>
            </a:r>
            <a:r>
              <a:rPr lang="vi-VN" sz="2400" dirty="0">
                <a:latin typeface="Arial" pitchFamily="34" charset="0"/>
                <a:cs typeface="Arial" pitchFamily="34" charset="0"/>
              </a:rPr>
              <a:t>khá cao (</a:t>
            </a:r>
            <a:r>
              <a:rPr lang="en-US" sz="2400" dirty="0" err="1">
                <a:latin typeface="Arial" pitchFamily="34" charset="0"/>
                <a:cs typeface="Arial" pitchFamily="34" charset="0"/>
              </a:rPr>
              <a:t>Mất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en-US" sz="2400" dirty="0">
                <a:latin typeface="Arial" pitchFamily="34" charset="0"/>
                <a:cs typeface="Arial" pitchFamily="34" charset="0"/>
              </a:rPr>
              <a:t> </a:t>
            </a:r>
            <a:r>
              <a:rPr lang="en-US" sz="2400" dirty="0" err="1">
                <a:latin typeface="Arial" pitchFamily="34" charset="0"/>
                <a:cs typeface="Arial" pitchFamily="34" charset="0"/>
              </a:rPr>
              <a:t>hoàn</a:t>
            </a:r>
            <a:r>
              <a:rPr lang="en-US" sz="2400" dirty="0">
                <a:latin typeface="Arial" pitchFamily="34" charset="0"/>
                <a:cs typeface="Arial" pitchFamily="34" charset="0"/>
              </a:rPr>
              <a:t> </a:t>
            </a:r>
            <a:r>
              <a:rPr lang="en-US" sz="2400" dirty="0" err="1">
                <a:latin typeface="Arial" pitchFamily="34" charset="0"/>
                <a:cs typeface="Arial" pitchFamily="34" charset="0"/>
              </a:rPr>
              <a:t>toàn</a:t>
            </a:r>
            <a:r>
              <a:rPr lang="vi-VN" sz="2400" dirty="0">
                <a:latin typeface="Arial" pitchFamily="34" charset="0"/>
                <a:cs typeface="Arial" pitchFamily="34" charset="0"/>
              </a:rPr>
              <a:t> 28%) nhưng chất lượng cuộc sống không</a:t>
            </a:r>
            <a:r>
              <a:rPr lang="en-US" sz="2400" dirty="0">
                <a:latin typeface="Arial" pitchFamily="34" charset="0"/>
                <a:cs typeface="Arial" pitchFamily="34" charset="0"/>
              </a:rPr>
              <a:t> </a:t>
            </a:r>
            <a:r>
              <a:rPr lang="en-US" sz="2400" dirty="0" err="1">
                <a:latin typeface="Arial" pitchFamily="34" charset="0"/>
                <a:cs typeface="Arial" pitchFamily="34" charset="0"/>
              </a:rPr>
              <a:t>thay</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so</a:t>
            </a:r>
            <a:r>
              <a:rPr lang="vi-VN" sz="2400" dirty="0">
                <a:latin typeface="Arial" pitchFamily="34" charset="0"/>
                <a:cs typeface="Arial" pitchFamily="34" charset="0"/>
              </a:rPr>
              <a:t> với dân số nói chung.</a:t>
            </a:r>
          </a:p>
          <a:p>
            <a:pPr algn="just">
              <a:defRPr/>
            </a:pPr>
            <a:r>
              <a:rPr lang="en-US" sz="2400" dirty="0">
                <a:latin typeface="Arial" pitchFamily="34" charset="0"/>
                <a:cs typeface="Arial" pitchFamily="34" charset="0"/>
              </a:rPr>
              <a:t>		</a:t>
            </a:r>
            <a:r>
              <a:rPr lang="vi-VN" sz="2400" dirty="0">
                <a:solidFill>
                  <a:srgbClr val="FFFF00"/>
                </a:solidFill>
                <a:latin typeface="Arial" pitchFamily="34" charset="0"/>
                <a:cs typeface="Arial" pitchFamily="34" charset="0"/>
              </a:rPr>
              <a:t>Bằng chứng: 2</a:t>
            </a:r>
            <a:r>
              <a:rPr lang="en-US" sz="2400" dirty="0">
                <a:solidFill>
                  <a:srgbClr val="FFFF00"/>
                </a:solidFill>
                <a:latin typeface="Arial" pitchFamily="34" charset="0"/>
                <a:cs typeface="Arial" pitchFamily="34" charset="0"/>
              </a:rPr>
              <a:t>B</a:t>
            </a:r>
            <a:endParaRPr lang="vi-VN" sz="2400" dirty="0">
              <a:solidFill>
                <a:srgbClr val="FFFF00"/>
              </a:solidFill>
              <a:latin typeface="Arial" pitchFamily="34" charset="0"/>
              <a:cs typeface="Arial" pitchFamily="34" charset="0"/>
            </a:endParaRPr>
          </a:p>
          <a:p>
            <a:pPr algn="just">
              <a:defRPr/>
            </a:pP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Mức</a:t>
            </a: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độ</a:t>
            </a:r>
            <a:r>
              <a:rPr lang="en-US" sz="2400" dirty="0">
                <a:solidFill>
                  <a:srgbClr val="FFFF00"/>
                </a:solidFill>
                <a:latin typeface="Arial" pitchFamily="34" charset="0"/>
                <a:cs typeface="Arial" pitchFamily="34" charset="0"/>
              </a:rPr>
              <a:t> </a:t>
            </a:r>
            <a:r>
              <a:rPr lang="vi-VN" sz="2400" dirty="0">
                <a:solidFill>
                  <a:srgbClr val="FFFF00"/>
                </a:solidFill>
                <a:latin typeface="Arial" pitchFamily="34" charset="0"/>
                <a:cs typeface="Arial" pitchFamily="34" charset="0"/>
              </a:rPr>
              <a:t>đồng thuận: mạnh mẽ</a:t>
            </a:r>
          </a:p>
        </p:txBody>
      </p:sp>
    </p:spTree>
    <p:extLst>
      <p:ext uri="{BB962C8B-B14F-4D97-AF65-F5344CB8AC3E}">
        <p14:creationId xmlns:p14="http://schemas.microsoft.com/office/powerpoint/2010/main" xmlns="" val="1520115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8938" y="533400"/>
            <a:ext cx="8526462" cy="4751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824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74900" y="5715000"/>
            <a:ext cx="65405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92002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975" y="336550"/>
            <a:ext cx="7489825" cy="6862763"/>
          </a:xfrm>
          <a:prstGeom prst="rect">
            <a:avLst/>
          </a:prstGeom>
        </p:spPr>
        <p:txBody>
          <a:bodyPr>
            <a:spAutoFit/>
          </a:bodyPr>
          <a:lstStyle/>
          <a:p>
            <a:pPr algn="ctr">
              <a:defRPr/>
            </a:pPr>
            <a:r>
              <a:rPr lang="en-US" sz="3200" b="1" dirty="0" err="1">
                <a:solidFill>
                  <a:srgbClr val="FFFF00"/>
                </a:solidFill>
                <a:latin typeface="Arial" pitchFamily="34" charset="0"/>
                <a:cs typeface="Arial" pitchFamily="34" charset="0"/>
              </a:rPr>
              <a:t>Khuyến</a:t>
            </a:r>
            <a:r>
              <a:rPr lang="en-US" sz="3200" b="1" dirty="0">
                <a:solidFill>
                  <a:srgbClr val="FFFF00"/>
                </a:solidFill>
                <a:latin typeface="Arial" pitchFamily="34" charset="0"/>
                <a:cs typeface="Arial" pitchFamily="34" charset="0"/>
              </a:rPr>
              <a:t> </a:t>
            </a:r>
            <a:r>
              <a:rPr lang="en-US" sz="3200" b="1" dirty="0" err="1">
                <a:solidFill>
                  <a:srgbClr val="FFFF00"/>
                </a:solidFill>
                <a:latin typeface="Arial" pitchFamily="34" charset="0"/>
                <a:cs typeface="Arial" pitchFamily="34" charset="0"/>
              </a:rPr>
              <a:t>nghị</a:t>
            </a:r>
            <a:r>
              <a:rPr lang="en-US" sz="3200" b="1" dirty="0">
                <a:solidFill>
                  <a:srgbClr val="FFFF00"/>
                </a:solidFill>
                <a:latin typeface="Arial" pitchFamily="34" charset="0"/>
                <a:cs typeface="Arial" pitchFamily="34" charset="0"/>
              </a:rPr>
              <a:t> Cutting </a:t>
            </a:r>
            <a:r>
              <a:rPr lang="en-US" sz="3200" b="1" dirty="0" err="1">
                <a:solidFill>
                  <a:srgbClr val="FFFF00"/>
                </a:solidFill>
                <a:latin typeface="Arial" pitchFamily="34" charset="0"/>
                <a:cs typeface="Arial" pitchFamily="34" charset="0"/>
              </a:rPr>
              <a:t>seton</a:t>
            </a:r>
            <a:endParaRPr lang="en-US" sz="3200" b="1" dirty="0">
              <a:solidFill>
                <a:srgbClr val="FFFF00"/>
              </a:solidFill>
              <a:latin typeface="Arial" pitchFamily="34" charset="0"/>
              <a:cs typeface="Arial" pitchFamily="34" charset="0"/>
            </a:endParaRPr>
          </a:p>
          <a:p>
            <a:pPr algn="just">
              <a:defRPr/>
            </a:pPr>
            <a:endParaRPr lang="vi-VN" sz="2800" dirty="0">
              <a:latin typeface="Arial" pitchFamily="34" charset="0"/>
              <a:cs typeface="Arial" pitchFamily="34" charset="0"/>
            </a:endParaRPr>
          </a:p>
          <a:p>
            <a:pPr marL="342900" indent="-342900" algn="just">
              <a:buFont typeface="Wingdings" pitchFamily="2" charset="2"/>
              <a:buChar char="Ø"/>
              <a:defRPr/>
            </a:pPr>
            <a:r>
              <a:rPr lang="en-US" dirty="0">
                <a:latin typeface="Arial" pitchFamily="34" charset="0"/>
                <a:cs typeface="Arial" pitchFamily="34" charset="0"/>
              </a:rPr>
              <a:t>     </a:t>
            </a:r>
            <a:r>
              <a:rPr lang="vi-VN" sz="2400" dirty="0">
                <a:latin typeface="Arial" pitchFamily="34" charset="0"/>
                <a:cs typeface="Arial" pitchFamily="34" charset="0"/>
              </a:rPr>
              <a:t>Mục đích của </a:t>
            </a:r>
            <a:r>
              <a:rPr lang="en-US" sz="2400" dirty="0" err="1">
                <a:latin typeface="Arial" pitchFamily="34" charset="0"/>
                <a:cs typeface="Arial" pitchFamily="34" charset="0"/>
              </a:rPr>
              <a:t>cột</a:t>
            </a:r>
            <a:r>
              <a:rPr lang="en-US" sz="2400" dirty="0">
                <a:latin typeface="Arial" pitchFamily="34" charset="0"/>
                <a:cs typeface="Arial" pitchFamily="34" charset="0"/>
              </a:rPr>
              <a:t> </a:t>
            </a:r>
            <a:r>
              <a:rPr lang="en-US" sz="2400" dirty="0" err="1">
                <a:latin typeface="Arial" pitchFamily="34" charset="0"/>
                <a:cs typeface="Arial" pitchFamily="34" charset="0"/>
              </a:rPr>
              <a:t>dây</a:t>
            </a:r>
            <a:r>
              <a:rPr lang="en-US" sz="2400" dirty="0">
                <a:latin typeface="Arial" pitchFamily="34" charset="0"/>
                <a:cs typeface="Arial" pitchFamily="34" charset="0"/>
              </a:rPr>
              <a:t> </a:t>
            </a:r>
            <a:r>
              <a:rPr lang="en-US" sz="2400" dirty="0" err="1">
                <a:latin typeface="Arial" pitchFamily="34" charset="0"/>
                <a:cs typeface="Arial" pitchFamily="34" charset="0"/>
              </a:rPr>
              <a:t>thun</a:t>
            </a:r>
            <a:r>
              <a:rPr lang="en-US" sz="2400" dirty="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cắt</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phần</a:t>
            </a:r>
            <a:r>
              <a:rPr lang="vi-VN" sz="2400" dirty="0">
                <a:latin typeface="Arial" pitchFamily="34" charset="0"/>
                <a:cs typeface="Arial" pitchFamily="34" charset="0"/>
              </a:rPr>
              <a:t> của cơ vòng quanh đường </a:t>
            </a:r>
            <a:r>
              <a:rPr lang="en-US" sz="2400" dirty="0" err="1">
                <a:latin typeface="Arial" pitchFamily="34" charset="0"/>
                <a:cs typeface="Arial" pitchFamily="34" charset="0"/>
              </a:rPr>
              <a:t>rò</a:t>
            </a:r>
            <a:r>
              <a:rPr lang="en-US" sz="2400" dirty="0">
                <a:latin typeface="Arial" pitchFamily="34" charset="0"/>
                <a:cs typeface="Arial" pitchFamily="34" charset="0"/>
              </a:rPr>
              <a:t> </a:t>
            </a:r>
            <a:r>
              <a:rPr lang="vi-VN" sz="2400" dirty="0">
                <a:latin typeface="Arial" pitchFamily="34" charset="0"/>
                <a:cs typeface="Arial" pitchFamily="34" charset="0"/>
              </a:rPr>
              <a:t>đã được cored </a:t>
            </a:r>
            <a:r>
              <a:rPr lang="en-US" sz="2400" dirty="0">
                <a:latin typeface="Arial" pitchFamily="34" charset="0"/>
                <a:cs typeface="Arial" pitchFamily="34" charset="0"/>
              </a:rPr>
              <a:t>out.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cụ</a:t>
            </a:r>
            <a:r>
              <a:rPr lang="en-US" sz="2400" dirty="0">
                <a:latin typeface="Arial" pitchFamily="34" charset="0"/>
                <a:cs typeface="Arial" pitchFamily="34" charset="0"/>
              </a:rPr>
              <a:t> </a:t>
            </a:r>
            <a:r>
              <a:rPr lang="vi-VN" sz="2400" dirty="0">
                <a:latin typeface="Arial" pitchFamily="34" charset="0"/>
                <a:cs typeface="Arial" pitchFamily="34" charset="0"/>
              </a:rPr>
              <a:t>thường là cao su và sẽ</a:t>
            </a:r>
            <a:r>
              <a:rPr lang="en-US" sz="2400" dirty="0">
                <a:latin typeface="Arial" pitchFamily="34" charset="0"/>
                <a:cs typeface="Arial" pitchFamily="34" charset="0"/>
              </a:rPr>
              <a:t> </a:t>
            </a:r>
            <a:r>
              <a:rPr lang="vi-VN" sz="2400" dirty="0">
                <a:latin typeface="Arial" pitchFamily="34" charset="0"/>
                <a:cs typeface="Arial" pitchFamily="34" charset="0"/>
              </a:rPr>
              <a:t>dần dần cắt qua các mô, hoặc thắt chặt lặp đi lặp lại. </a:t>
            </a:r>
            <a:endParaRPr lang="en-US" sz="24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a:latin typeface="Arial" pitchFamily="34" charset="0"/>
                <a:cs typeface="Arial" pitchFamily="34" charset="0"/>
              </a:rPr>
              <a:t>Tỷ lệ </a:t>
            </a:r>
            <a:r>
              <a:rPr lang="en-US" sz="2400" dirty="0" err="1">
                <a:latin typeface="Arial" pitchFamily="34" charset="0"/>
                <a:cs typeface="Arial" pitchFamily="34" charset="0"/>
              </a:rPr>
              <a:t>lành</a:t>
            </a:r>
            <a:r>
              <a:rPr lang="vi-VN" sz="2400" dirty="0">
                <a:latin typeface="Arial" pitchFamily="34" charset="0"/>
                <a:cs typeface="Arial" pitchFamily="34" charset="0"/>
              </a:rPr>
              <a:t> </a:t>
            </a:r>
            <a:r>
              <a:rPr lang="en-US" sz="2400" dirty="0" err="1">
                <a:latin typeface="Arial" pitchFamily="34" charset="0"/>
                <a:cs typeface="Arial" pitchFamily="34" charset="0"/>
              </a:rPr>
              <a:t>được</a:t>
            </a:r>
            <a:r>
              <a:rPr lang="vi-VN" sz="2400" dirty="0">
                <a:latin typeface="Arial" pitchFamily="34" charset="0"/>
                <a:cs typeface="Arial" pitchFamily="34" charset="0"/>
              </a:rPr>
              <a:t> báo cáo từ 80 đến 100%. Tỷ lệ </a:t>
            </a:r>
            <a:r>
              <a:rPr lang="en-US" sz="2400" dirty="0" err="1">
                <a:latin typeface="Arial" pitchFamily="34" charset="0"/>
                <a:cs typeface="Arial" pitchFamily="34" charset="0"/>
              </a:rPr>
              <a:t>mất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vi-VN" sz="2400" dirty="0">
                <a:latin typeface="Arial" pitchFamily="34" charset="0"/>
                <a:cs typeface="Arial" pitchFamily="34" charset="0"/>
              </a:rPr>
              <a:t> thay đổi từ 0 đến 92%. </a:t>
            </a:r>
            <a:r>
              <a:rPr lang="en-US" sz="2400" dirty="0" err="1">
                <a:latin typeface="Arial" pitchFamily="34" charset="0"/>
                <a:cs typeface="Arial" pitchFamily="34" charset="0"/>
              </a:rPr>
              <a:t>Các</a:t>
            </a:r>
            <a:r>
              <a:rPr lang="vi-VN" sz="2400" dirty="0">
                <a:latin typeface="Arial" pitchFamily="34" charset="0"/>
                <a:cs typeface="Arial" pitchFamily="34" charset="0"/>
              </a:rPr>
              <a:t> đánh giá gần đây cho </a:t>
            </a:r>
            <a:r>
              <a:rPr lang="en-US" sz="2400" dirty="0" err="1">
                <a:latin typeface="Arial" pitchFamily="34" charset="0"/>
                <a:cs typeface="Arial" pitchFamily="34" charset="0"/>
              </a:rPr>
              <a:t>thấy</a:t>
            </a:r>
            <a:r>
              <a:rPr lang="en-US" sz="2400" dirty="0">
                <a:latin typeface="Arial" pitchFamily="34" charset="0"/>
                <a:cs typeface="Arial" pitchFamily="34" charset="0"/>
              </a:rPr>
              <a:t> </a:t>
            </a:r>
            <a:r>
              <a:rPr lang="vi-VN" sz="2400" dirty="0">
                <a:latin typeface="Arial" pitchFamily="34" charset="0"/>
                <a:cs typeface="Arial" pitchFamily="34" charset="0"/>
              </a:rPr>
              <a:t>tỷ lệ </a:t>
            </a:r>
            <a:r>
              <a:rPr lang="en-US" sz="2400" dirty="0" err="1">
                <a:latin typeface="Arial" pitchFamily="34" charset="0"/>
                <a:cs typeface="Arial" pitchFamily="34" charset="0"/>
              </a:rPr>
              <a:t>mất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en-US" sz="2400" dirty="0">
                <a:latin typeface="Arial" pitchFamily="34" charset="0"/>
                <a:cs typeface="Arial" pitchFamily="34" charset="0"/>
              </a:rPr>
              <a:t> </a:t>
            </a:r>
            <a:r>
              <a:rPr lang="vi-VN" sz="2400" dirty="0">
                <a:latin typeface="Arial" pitchFamily="34" charset="0"/>
                <a:cs typeface="Arial" pitchFamily="34" charset="0"/>
              </a:rPr>
              <a:t>cao không thể chấp nhận</a:t>
            </a:r>
            <a:r>
              <a:rPr lang="en-US" sz="2400" dirty="0">
                <a:latin typeface="Arial" pitchFamily="34" charset="0"/>
                <a:cs typeface="Arial" pitchFamily="34" charset="0"/>
              </a:rPr>
              <a:t> </a:t>
            </a:r>
            <a:r>
              <a:rPr lang="vi-VN" sz="2400" dirty="0">
                <a:latin typeface="Arial" pitchFamily="34" charset="0"/>
                <a:cs typeface="Arial" pitchFamily="34" charset="0"/>
              </a:rPr>
              <a:t>khi sử dụng </a:t>
            </a:r>
            <a:r>
              <a:rPr lang="en-US" sz="2400" dirty="0" err="1">
                <a:latin typeface="Arial" pitchFamily="34" charset="0"/>
                <a:cs typeface="Arial" pitchFamily="34" charset="0"/>
              </a:rPr>
              <a:t>phương</a:t>
            </a:r>
            <a:r>
              <a:rPr lang="en-US" sz="2400" dirty="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en-US" sz="2400" dirty="0" err="1">
                <a:latin typeface="Arial" pitchFamily="34" charset="0"/>
                <a:cs typeface="Arial" pitchFamily="34" charset="0"/>
              </a:rPr>
              <a:t>này</a:t>
            </a:r>
            <a:r>
              <a:rPr lang="vi-VN" sz="2400" dirty="0">
                <a:latin typeface="Arial" pitchFamily="34" charset="0"/>
                <a:cs typeface="Arial" pitchFamily="34" charset="0"/>
              </a:rPr>
              <a:t>. </a:t>
            </a:r>
            <a:endParaRPr lang="en-US" sz="24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a:latin typeface="Arial" pitchFamily="34" charset="0"/>
                <a:cs typeface="Arial" pitchFamily="34" charset="0"/>
              </a:rPr>
              <a:t>Theo quan điểm hiện tại</a:t>
            </a:r>
            <a:r>
              <a:rPr lang="en-US" sz="2400" dirty="0">
                <a:latin typeface="Arial" pitchFamily="34" charset="0"/>
                <a:cs typeface="Arial" pitchFamily="34" charset="0"/>
              </a:rPr>
              <a:t> y </a:t>
            </a:r>
            <a:r>
              <a:rPr lang="vi-VN" sz="2400" dirty="0">
                <a:latin typeface="Arial" pitchFamily="34" charset="0"/>
                <a:cs typeface="Arial" pitchFamily="34" charset="0"/>
              </a:rPr>
              <a:t>văn, đề xuất cho phương pháp này không nên tiếp tục. </a:t>
            </a:r>
            <a:r>
              <a:rPr lang="en-US" sz="2400" dirty="0">
                <a:latin typeface="Arial" pitchFamily="34" charset="0"/>
                <a:cs typeface="Arial" pitchFamily="34" charset="0"/>
              </a:rPr>
              <a:t>C</a:t>
            </a:r>
            <a:r>
              <a:rPr lang="vi-VN" sz="2400" dirty="0">
                <a:latin typeface="Arial" pitchFamily="34" charset="0"/>
                <a:cs typeface="Arial" pitchFamily="34" charset="0"/>
              </a:rPr>
              <a:t>hức năng quan trọng nhất của</a:t>
            </a:r>
            <a:r>
              <a:rPr lang="en-US" sz="2400" dirty="0">
                <a:latin typeface="Arial" pitchFamily="34" charset="0"/>
                <a:cs typeface="Arial" pitchFamily="34" charset="0"/>
              </a:rPr>
              <a:t> cutting </a:t>
            </a:r>
            <a:r>
              <a:rPr lang="en-US" sz="2400" dirty="0" err="1">
                <a:latin typeface="Arial" pitchFamily="34" charset="0"/>
                <a:cs typeface="Arial" pitchFamily="34" charset="0"/>
              </a:rPr>
              <a:t>seton</a:t>
            </a:r>
            <a:r>
              <a:rPr lang="en-US" sz="2400" dirty="0">
                <a:latin typeface="Arial" pitchFamily="34" charset="0"/>
                <a:cs typeface="Arial" pitchFamily="34" charset="0"/>
              </a:rPr>
              <a:t> </a:t>
            </a:r>
            <a:r>
              <a:rPr lang="vi-VN" sz="2400" dirty="0">
                <a:latin typeface="Arial" pitchFamily="34" charset="0"/>
                <a:cs typeface="Arial" pitchFamily="34" charset="0"/>
              </a:rPr>
              <a:t>là </a:t>
            </a:r>
            <a:r>
              <a:rPr lang="en-US" sz="2400" dirty="0" err="1">
                <a:latin typeface="Arial" pitchFamily="34" charset="0"/>
                <a:cs typeface="Arial" pitchFamily="34" charset="0"/>
              </a:rPr>
              <a:t>dẫn</a:t>
            </a:r>
            <a:r>
              <a:rPr lang="en-US" sz="2400" dirty="0">
                <a:latin typeface="Arial" pitchFamily="34" charset="0"/>
                <a:cs typeface="Arial" pitchFamily="34" charset="0"/>
              </a:rPr>
              <a:t> </a:t>
            </a:r>
            <a:r>
              <a:rPr lang="en-US" sz="2400" dirty="0" err="1">
                <a:latin typeface="Arial" pitchFamily="34" charset="0"/>
                <a:cs typeface="Arial" pitchFamily="34" charset="0"/>
              </a:rPr>
              <a:t>lưu</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trường</a:t>
            </a:r>
            <a:r>
              <a:rPr lang="en-US" sz="2400" dirty="0">
                <a:latin typeface="Arial" pitchFamily="34" charset="0"/>
                <a:cs typeface="Arial" pitchFamily="34" charset="0"/>
              </a:rPr>
              <a:t> </a:t>
            </a:r>
            <a:r>
              <a:rPr lang="en-US" sz="2400" dirty="0" err="1">
                <a:latin typeface="Arial" pitchFamily="34" charset="0"/>
                <a:cs typeface="Arial" pitchFamily="34" charset="0"/>
              </a:rPr>
              <a:t>hợp</a:t>
            </a:r>
            <a:r>
              <a:rPr lang="en-US" sz="2400" dirty="0">
                <a:latin typeface="Arial" pitchFamily="34" charset="0"/>
                <a:cs typeface="Arial" pitchFamily="34" charset="0"/>
              </a:rPr>
              <a:t> </a:t>
            </a:r>
            <a:r>
              <a:rPr lang="en-US" sz="2400" dirty="0" err="1">
                <a:latin typeface="Arial" pitchFamily="34" charset="0"/>
                <a:cs typeface="Arial" pitchFamily="34" charset="0"/>
              </a:rPr>
              <a:t>áp</a:t>
            </a:r>
            <a:r>
              <a:rPr lang="en-US" sz="2400" dirty="0">
                <a:latin typeface="Arial" pitchFamily="34" charset="0"/>
                <a:cs typeface="Arial" pitchFamily="34" charset="0"/>
              </a:rPr>
              <a:t> </a:t>
            </a:r>
            <a:r>
              <a:rPr lang="en-US" sz="2400" dirty="0" err="1">
                <a:latin typeface="Arial" pitchFamily="34" charset="0"/>
                <a:cs typeface="Arial" pitchFamily="34" charset="0"/>
              </a:rPr>
              <a:t>xe</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lỗ</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nằm</a:t>
            </a:r>
            <a:r>
              <a:rPr lang="en-US" sz="2400" dirty="0">
                <a:latin typeface="Arial" pitchFamily="34" charset="0"/>
                <a:cs typeface="Arial" pitchFamily="34" charset="0"/>
              </a:rPr>
              <a:t> </a:t>
            </a:r>
            <a:r>
              <a:rPr lang="en-US" sz="2400" dirty="0" err="1">
                <a:latin typeface="Arial" pitchFamily="34" charset="0"/>
                <a:cs typeface="Arial" pitchFamily="34" charset="0"/>
              </a:rPr>
              <a:t>cao</a:t>
            </a:r>
            <a:r>
              <a:rPr lang="en-US" sz="2400" dirty="0">
                <a:latin typeface="Arial" pitchFamily="34" charset="0"/>
                <a:cs typeface="Arial" pitchFamily="34" charset="0"/>
              </a:rPr>
              <a:t>. </a:t>
            </a:r>
            <a:endParaRPr lang="vi-VN" sz="2400" dirty="0">
              <a:latin typeface="Arial" pitchFamily="34" charset="0"/>
              <a:cs typeface="Arial" pitchFamily="34" charset="0"/>
            </a:endParaRPr>
          </a:p>
          <a:p>
            <a:pPr algn="just">
              <a:defRPr/>
            </a:pPr>
            <a:r>
              <a:rPr lang="en-US" sz="2400" dirty="0">
                <a:latin typeface="Arial" pitchFamily="34" charset="0"/>
                <a:cs typeface="Arial" pitchFamily="34" charset="0"/>
              </a:rPr>
              <a:t>		</a:t>
            </a:r>
            <a:r>
              <a:rPr lang="vi-VN" sz="2400" dirty="0">
                <a:solidFill>
                  <a:srgbClr val="FFFF00"/>
                </a:solidFill>
                <a:latin typeface="Arial" pitchFamily="34" charset="0"/>
                <a:cs typeface="Arial" pitchFamily="34" charset="0"/>
              </a:rPr>
              <a:t>Bằng chứng: </a:t>
            </a:r>
            <a:r>
              <a:rPr lang="en-US" sz="2400" dirty="0">
                <a:solidFill>
                  <a:srgbClr val="FFFF00"/>
                </a:solidFill>
                <a:latin typeface="Arial" pitchFamily="34" charset="0"/>
                <a:cs typeface="Arial" pitchFamily="34" charset="0"/>
              </a:rPr>
              <a:t>2B</a:t>
            </a:r>
            <a:endParaRPr lang="vi-VN" sz="2400" dirty="0">
              <a:solidFill>
                <a:srgbClr val="FFFF00"/>
              </a:solidFill>
              <a:latin typeface="Arial" pitchFamily="34" charset="0"/>
              <a:cs typeface="Arial" pitchFamily="34" charset="0"/>
            </a:endParaRPr>
          </a:p>
          <a:p>
            <a:pPr algn="just">
              <a:defRPr/>
            </a:pP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Mức</a:t>
            </a: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độ</a:t>
            </a:r>
            <a:r>
              <a:rPr lang="vi-VN" sz="2400" dirty="0">
                <a:solidFill>
                  <a:srgbClr val="FFFF00"/>
                </a:solidFill>
                <a:latin typeface="Arial" pitchFamily="34" charset="0"/>
                <a:cs typeface="Arial" pitchFamily="34" charset="0"/>
              </a:rPr>
              <a:t> đồng thuận: mạnh mẽ</a:t>
            </a:r>
          </a:p>
          <a:p>
            <a:pPr algn="just">
              <a:defRPr/>
            </a:pPr>
            <a:endParaRPr lang="vi-VN" dirty="0">
              <a:latin typeface="Arial" pitchFamily="34" charset="0"/>
              <a:cs typeface="Arial" pitchFamily="34" charset="0"/>
            </a:endParaRPr>
          </a:p>
          <a:p>
            <a:pPr algn="just">
              <a:defRPr/>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993026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838" y="228600"/>
            <a:ext cx="7639050" cy="6678751"/>
          </a:xfrm>
          <a:prstGeom prst="rect">
            <a:avLst/>
          </a:prstGeom>
        </p:spPr>
        <p:txBody>
          <a:bodyPr>
            <a:spAutoFit/>
          </a:bodyPr>
          <a:lstStyle/>
          <a:p>
            <a:pPr algn="ctr">
              <a:defRPr/>
            </a:pPr>
            <a:r>
              <a:rPr lang="vi-VN" sz="3200" b="1" dirty="0">
                <a:solidFill>
                  <a:srgbClr val="FFFF00"/>
                </a:solidFill>
                <a:latin typeface="Arial" pitchFamily="34" charset="0"/>
                <a:cs typeface="Arial" pitchFamily="34" charset="0"/>
              </a:rPr>
              <a:t>Phương pháp LIFT</a:t>
            </a:r>
            <a:endParaRPr lang="en-US" sz="3200" b="1" dirty="0">
              <a:solidFill>
                <a:srgbClr val="FFFF00"/>
              </a:solidFill>
              <a:latin typeface="Arial" pitchFamily="34" charset="0"/>
              <a:cs typeface="Arial" pitchFamily="34" charset="0"/>
            </a:endParaRPr>
          </a:p>
          <a:p>
            <a:pPr algn="ctr">
              <a:defRPr/>
            </a:pPr>
            <a:endParaRPr lang="vi-VN" sz="20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a:latin typeface="Arial" pitchFamily="34" charset="0"/>
                <a:cs typeface="Arial" pitchFamily="34" charset="0"/>
              </a:rPr>
              <a:t>Năm 2007, Rojanasakul</a:t>
            </a:r>
            <a:r>
              <a:rPr lang="en-US" sz="2400" dirty="0">
                <a:latin typeface="Arial" pitchFamily="34" charset="0"/>
                <a:cs typeface="Arial" pitchFamily="34" charset="0"/>
              </a:rPr>
              <a:t> </a:t>
            </a:r>
            <a:r>
              <a:rPr lang="vi-VN" sz="2400" dirty="0">
                <a:latin typeface="Arial" pitchFamily="34" charset="0"/>
                <a:cs typeface="Arial" pitchFamily="34" charset="0"/>
              </a:rPr>
              <a:t>giới thiệu</a:t>
            </a:r>
            <a:r>
              <a:rPr lang="en-US" sz="2400" dirty="0">
                <a:latin typeface="Arial" pitchFamily="34" charset="0"/>
                <a:cs typeface="Arial" pitchFamily="34" charset="0"/>
              </a:rPr>
              <a:t> </a:t>
            </a:r>
            <a:r>
              <a:rPr lang="en-US" sz="2400" dirty="0" err="1">
                <a:latin typeface="Arial" pitchFamily="34" charset="0"/>
                <a:cs typeface="Arial" pitchFamily="34" charset="0"/>
              </a:rPr>
              <a:t>phương</a:t>
            </a:r>
            <a:r>
              <a:rPr lang="en-US" sz="2400" dirty="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vi-VN" sz="2400" dirty="0">
                <a:latin typeface="Arial" pitchFamily="34" charset="0"/>
                <a:cs typeface="Arial" pitchFamily="34" charset="0"/>
              </a:rPr>
              <a:t>LIFT. Nguyên tắc là</a:t>
            </a:r>
            <a:r>
              <a:rPr lang="en-US" sz="2400" dirty="0">
                <a:latin typeface="Arial" pitchFamily="34" charset="0"/>
                <a:cs typeface="Arial" pitchFamily="34" charset="0"/>
              </a:rPr>
              <a:t> </a:t>
            </a:r>
            <a:r>
              <a:rPr lang="en-US" sz="2400" dirty="0" err="1">
                <a:latin typeface="Arial" pitchFamily="34" charset="0"/>
                <a:cs typeface="Arial" pitchFamily="34" charset="0"/>
              </a:rPr>
              <a:t>khâu</a:t>
            </a:r>
            <a:r>
              <a:rPr lang="en-US" sz="2400" dirty="0">
                <a:latin typeface="Arial" pitchFamily="34" charset="0"/>
                <a:cs typeface="Arial" pitchFamily="34" charset="0"/>
              </a:rPr>
              <a:t> </a:t>
            </a:r>
            <a:r>
              <a:rPr lang="en-US" sz="2400" dirty="0" err="1">
                <a:latin typeface="Arial" pitchFamily="34" charset="0"/>
                <a:cs typeface="Arial" pitchFamily="34" charset="0"/>
              </a:rPr>
              <a:t>lỗ</a:t>
            </a:r>
            <a:r>
              <a:rPr lang="en-US" sz="2400" dirty="0">
                <a:latin typeface="Arial" pitchFamily="34" charset="0"/>
                <a:cs typeface="Arial" pitchFamily="34" charset="0"/>
              </a:rPr>
              <a:t> </a:t>
            </a:r>
            <a:r>
              <a:rPr lang="vi-VN" sz="2400" dirty="0">
                <a:latin typeface="Arial" pitchFamily="34" charset="0"/>
                <a:cs typeface="Arial" pitchFamily="34" charset="0"/>
              </a:rPr>
              <a:t>rò trong </a:t>
            </a:r>
            <a:r>
              <a:rPr lang="en-US" sz="2400" dirty="0">
                <a:latin typeface="Arial" pitchFamily="34" charset="0"/>
                <a:cs typeface="Arial" pitchFamily="34" charset="0"/>
              </a:rPr>
              <a:t>ở </a:t>
            </a:r>
            <a:r>
              <a:rPr lang="en-US" sz="2400" dirty="0" err="1">
                <a:latin typeface="Arial" pitchFamily="34" charset="0"/>
                <a:cs typeface="Arial" pitchFamily="34" charset="0"/>
              </a:rPr>
              <a:t>ống</a:t>
            </a:r>
            <a:r>
              <a:rPr lang="en-US" sz="2400" dirty="0">
                <a:latin typeface="Arial" pitchFamily="34" charset="0"/>
                <a:cs typeface="Arial" pitchFamily="34" charset="0"/>
              </a:rPr>
              <a:t> </a:t>
            </a:r>
            <a:r>
              <a:rPr lang="en-US" sz="2400" dirty="0" err="1">
                <a:latin typeface="Arial" pitchFamily="34" charset="0"/>
                <a:cs typeface="Arial" pitchFamily="34" charset="0"/>
              </a:rPr>
              <a:t>hậu</a:t>
            </a:r>
            <a:r>
              <a:rPr lang="en-US" sz="2400" dirty="0">
                <a:latin typeface="Arial" pitchFamily="34" charset="0"/>
                <a:cs typeface="Arial" pitchFamily="34" charset="0"/>
              </a:rPr>
              <a:t> </a:t>
            </a:r>
            <a:r>
              <a:rPr lang="en-US" sz="2400" dirty="0" err="1">
                <a:latin typeface="Arial" pitchFamily="34" charset="0"/>
                <a:cs typeface="Arial" pitchFamily="34" charset="0"/>
              </a:rPr>
              <a:t>môn</a:t>
            </a:r>
            <a:r>
              <a:rPr lang="vi-VN" sz="2400" dirty="0">
                <a:latin typeface="Arial" pitchFamily="34" charset="0"/>
                <a:cs typeface="Arial" pitchFamily="34" charset="0"/>
              </a:rPr>
              <a:t>. Sau thắt hai bên</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rò</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vi-VN" sz="2400" dirty="0">
                <a:latin typeface="Arial" pitchFamily="34" charset="0"/>
                <a:cs typeface="Arial" pitchFamily="34" charset="0"/>
              </a:rPr>
              <a:t> rò</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vi-VN" sz="2400" dirty="0">
                <a:latin typeface="Arial" pitchFamily="34" charset="0"/>
                <a:cs typeface="Arial" pitchFamily="34" charset="0"/>
              </a:rPr>
              <a:t> cắt</a:t>
            </a:r>
            <a:r>
              <a:rPr lang="en-US" sz="2400" dirty="0">
                <a:latin typeface="Arial" pitchFamily="34" charset="0"/>
                <a:cs typeface="Arial" pitchFamily="34" charset="0"/>
              </a:rPr>
              <a:t> </a:t>
            </a:r>
            <a:r>
              <a:rPr lang="en-US" sz="2400" dirty="0" err="1">
                <a:latin typeface="Arial" pitchFamily="34" charset="0"/>
                <a:cs typeface="Arial" pitchFamily="34" charset="0"/>
              </a:rPr>
              <a:t>ra</a:t>
            </a:r>
            <a:r>
              <a:rPr lang="vi-VN" sz="2400" dirty="0">
                <a:latin typeface="Arial" pitchFamily="34" charset="0"/>
                <a:cs typeface="Arial" pitchFamily="34" charset="0"/>
              </a:rPr>
              <a:t>.</a:t>
            </a: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a:latin typeface="Arial" pitchFamily="34" charset="0"/>
                <a:cs typeface="Arial" pitchFamily="34" charset="0"/>
              </a:rPr>
              <a:t>Trong những năm qua, nhiều nghiên cứu cho thấy tỷ lệ </a:t>
            </a:r>
            <a:r>
              <a:rPr lang="en-US" sz="2400" dirty="0" err="1">
                <a:latin typeface="Arial" pitchFamily="34" charset="0"/>
                <a:cs typeface="Arial" pitchFamily="34" charset="0"/>
              </a:rPr>
              <a:t>thành</a:t>
            </a:r>
            <a:r>
              <a:rPr lang="en-US" sz="2400" dirty="0">
                <a:latin typeface="Arial" pitchFamily="34" charset="0"/>
                <a:cs typeface="Arial" pitchFamily="34" charset="0"/>
              </a:rPr>
              <a:t> </a:t>
            </a:r>
            <a:r>
              <a:rPr lang="en-US" sz="2400" dirty="0" err="1">
                <a:latin typeface="Arial" pitchFamily="34" charset="0"/>
                <a:cs typeface="Arial" pitchFamily="34" charset="0"/>
              </a:rPr>
              <a:t>công</a:t>
            </a:r>
            <a:r>
              <a:rPr lang="en-US" sz="2400" dirty="0">
                <a:latin typeface="Arial" pitchFamily="34" charset="0"/>
                <a:cs typeface="Arial" pitchFamily="34" charset="0"/>
              </a:rPr>
              <a:t> </a:t>
            </a:r>
            <a:r>
              <a:rPr lang="vi-VN" sz="2400" dirty="0" smtClean="0">
                <a:latin typeface="Arial" pitchFamily="34" charset="0"/>
                <a:cs typeface="Arial" pitchFamily="34" charset="0"/>
              </a:rPr>
              <a:t>40-95</a:t>
            </a:r>
            <a:r>
              <a:rPr lang="vi-VN" sz="2400" dirty="0">
                <a:latin typeface="Arial" pitchFamily="34" charset="0"/>
                <a:cs typeface="Arial" pitchFamily="34" charset="0"/>
              </a:rPr>
              <a:t>%. </a:t>
            </a:r>
            <a:r>
              <a:rPr lang="en-US" sz="2400" dirty="0">
                <a:latin typeface="Arial" pitchFamily="34" charset="0"/>
                <a:cs typeface="Arial" pitchFamily="34" charset="0"/>
              </a:rPr>
              <a:t>P</a:t>
            </a:r>
            <a:r>
              <a:rPr lang="vi-VN" sz="2400" dirty="0">
                <a:latin typeface="Arial" pitchFamily="34" charset="0"/>
                <a:cs typeface="Arial" pitchFamily="34" charset="0"/>
              </a:rPr>
              <a:t>hương pháp </a:t>
            </a:r>
            <a:r>
              <a:rPr lang="en-US" sz="2400" dirty="0" err="1">
                <a:latin typeface="Arial" pitchFamily="34" charset="0"/>
                <a:cs typeface="Arial" pitchFamily="34" charset="0"/>
              </a:rPr>
              <a:t>này</a:t>
            </a:r>
            <a:r>
              <a:rPr lang="en-US" sz="2400" dirty="0">
                <a:latin typeface="Arial" pitchFamily="34" charset="0"/>
                <a:cs typeface="Arial" pitchFamily="34" charset="0"/>
              </a:rPr>
              <a:t> </a:t>
            </a:r>
            <a:r>
              <a:rPr lang="vi-VN" sz="2400" dirty="0">
                <a:latin typeface="Arial" pitchFamily="34" charset="0"/>
                <a:cs typeface="Arial" pitchFamily="34" charset="0"/>
              </a:rPr>
              <a:t>đại diện </a:t>
            </a:r>
            <a:r>
              <a:rPr lang="vi-VN"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vi-VN" sz="2400" dirty="0">
                <a:latin typeface="Arial" pitchFamily="34" charset="0"/>
                <a:cs typeface="Arial" pitchFamily="34" charset="0"/>
              </a:rPr>
              <a:t>thay thế có công nghệ tiên tiến. </a:t>
            </a:r>
            <a:endParaRPr lang="en-US" sz="24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a:latin typeface="Arial" pitchFamily="34" charset="0"/>
                <a:cs typeface="Arial" pitchFamily="34" charset="0"/>
              </a:rPr>
              <a:t>Trong một nghiên cứu ngẫu nhiên, Madbouly so sánh </a:t>
            </a:r>
            <a:r>
              <a:rPr lang="vi-VN" sz="2400" dirty="0" smtClean="0">
                <a:latin typeface="Arial" pitchFamily="34" charset="0"/>
                <a:cs typeface="Arial" pitchFamily="34" charset="0"/>
              </a:rPr>
              <a:t>LIFT </a:t>
            </a:r>
            <a:r>
              <a:rPr lang="vi-VN" sz="2400" dirty="0">
                <a:latin typeface="Arial" pitchFamily="34" charset="0"/>
                <a:cs typeface="Arial" pitchFamily="34" charset="0"/>
              </a:rPr>
              <a:t>và </a:t>
            </a:r>
            <a:r>
              <a:rPr lang="en-US" sz="2400" dirty="0">
                <a:latin typeface="Arial" pitchFamily="34" charset="0"/>
                <a:cs typeface="Arial" pitchFamily="34" charset="0"/>
              </a:rPr>
              <a:t>mucosal flap, t</a:t>
            </a:r>
            <a:r>
              <a:rPr lang="vi-VN" sz="2400" dirty="0">
                <a:latin typeface="Arial" pitchFamily="34" charset="0"/>
                <a:cs typeface="Arial" pitchFamily="34" charset="0"/>
              </a:rPr>
              <a:t>ỷ lệ thành công ở cả hai nhóm khá giống nhau sau 12 tháng</a:t>
            </a:r>
            <a:r>
              <a:rPr lang="en-US" sz="2400" dirty="0">
                <a:latin typeface="Arial" pitchFamily="34" charset="0"/>
                <a:cs typeface="Arial" pitchFamily="34" charset="0"/>
              </a:rPr>
              <a:t> </a:t>
            </a:r>
            <a:r>
              <a:rPr lang="vi-VN" sz="2400" dirty="0">
                <a:latin typeface="Arial" pitchFamily="34" charset="0"/>
                <a:cs typeface="Arial" pitchFamily="34" charset="0"/>
              </a:rPr>
              <a:t>(LIFT (74%) / vạt niêm mạc (67%)). </a:t>
            </a:r>
            <a:r>
              <a:rPr lang="en-US" sz="2400" dirty="0">
                <a:latin typeface="Arial" pitchFamily="34" charset="0"/>
                <a:cs typeface="Arial" pitchFamily="34" charset="0"/>
              </a:rPr>
              <a:t>T</a:t>
            </a:r>
            <a:r>
              <a:rPr lang="vi-VN" sz="2400" dirty="0">
                <a:latin typeface="Arial" pitchFamily="34" charset="0"/>
                <a:cs typeface="Arial" pitchFamily="34" charset="0"/>
              </a:rPr>
              <a:t>hời gian </a:t>
            </a:r>
            <a:r>
              <a:rPr lang="en-US" sz="2400" dirty="0" err="1">
                <a:latin typeface="Arial" pitchFamily="34" charset="0"/>
                <a:cs typeface="Arial" pitchFamily="34" charset="0"/>
              </a:rPr>
              <a:t>lành</a:t>
            </a:r>
            <a:r>
              <a:rPr lang="vi-VN" sz="2400" dirty="0">
                <a:latin typeface="Arial" pitchFamily="34" charset="0"/>
                <a:cs typeface="Arial" pitchFamily="34" charset="0"/>
              </a:rPr>
              <a:t> bệnh là</a:t>
            </a:r>
            <a:r>
              <a:rPr lang="en-US" sz="2400" dirty="0">
                <a:latin typeface="Arial" pitchFamily="34" charset="0"/>
                <a:cs typeface="Arial" pitchFamily="34" charset="0"/>
              </a:rPr>
              <a:t> </a:t>
            </a:r>
            <a:r>
              <a:rPr lang="vi-VN" sz="2400" dirty="0">
                <a:latin typeface="Arial" pitchFamily="34" charset="0"/>
                <a:cs typeface="Arial" pitchFamily="34" charset="0"/>
              </a:rPr>
              <a:t>dài hơn trong nhóm vạt (32 so với 22 ngày).</a:t>
            </a:r>
            <a:endParaRPr lang="en-US" sz="24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a:latin typeface="Arial" pitchFamily="34" charset="0"/>
                <a:cs typeface="Arial" pitchFamily="34" charset="0"/>
              </a:rPr>
              <a:t>Tóm lại, LIFT </a:t>
            </a:r>
            <a:r>
              <a:rPr lang="en-US" sz="2400" dirty="0" err="1">
                <a:latin typeface="Arial" pitchFamily="34" charset="0"/>
                <a:cs typeface="Arial" pitchFamily="34" charset="0"/>
              </a:rPr>
              <a:t>là</a:t>
            </a:r>
            <a:r>
              <a:rPr lang="vi-VN" sz="2400" dirty="0">
                <a:latin typeface="Arial" pitchFamily="34" charset="0"/>
                <a:cs typeface="Arial" pitchFamily="34" charset="0"/>
              </a:rPr>
              <a:t> phẫu thuật mới</a:t>
            </a:r>
            <a:r>
              <a:rPr lang="en-US" sz="2400" dirty="0">
                <a:latin typeface="Arial" pitchFamily="34" charset="0"/>
                <a:cs typeface="Arial" pitchFamily="34" charset="0"/>
              </a:rPr>
              <a:t> </a:t>
            </a:r>
            <a:r>
              <a:rPr lang="vi-VN" sz="2400" dirty="0">
                <a:latin typeface="Arial" pitchFamily="34" charset="0"/>
                <a:cs typeface="Arial" pitchFamily="34" charset="0"/>
              </a:rPr>
              <a:t>ở fistulas phức tạp. </a:t>
            </a:r>
            <a:r>
              <a:rPr lang="en-US" sz="2400" dirty="0">
                <a:latin typeface="Arial" pitchFamily="34" charset="0"/>
                <a:cs typeface="Arial" pitchFamily="34" charset="0"/>
              </a:rPr>
              <a:t>		</a:t>
            </a:r>
            <a:r>
              <a:rPr lang="vi-VN" sz="2400" dirty="0">
                <a:solidFill>
                  <a:srgbClr val="FFFF00"/>
                </a:solidFill>
                <a:latin typeface="Arial" pitchFamily="34" charset="0"/>
                <a:cs typeface="Arial" pitchFamily="34" charset="0"/>
              </a:rPr>
              <a:t>Bằng chứng: 1</a:t>
            </a:r>
            <a:r>
              <a:rPr lang="en-US" sz="2400" dirty="0">
                <a:solidFill>
                  <a:srgbClr val="FFFF00"/>
                </a:solidFill>
                <a:latin typeface="Arial" pitchFamily="34" charset="0"/>
                <a:cs typeface="Arial" pitchFamily="34" charset="0"/>
              </a:rPr>
              <a:t>B</a:t>
            </a:r>
            <a:endParaRPr lang="vi-VN" sz="2400" dirty="0">
              <a:solidFill>
                <a:srgbClr val="FFFF00"/>
              </a:solidFill>
              <a:latin typeface="Arial" pitchFamily="34" charset="0"/>
              <a:cs typeface="Arial" pitchFamily="34" charset="0"/>
            </a:endParaRPr>
          </a:p>
          <a:p>
            <a:pPr>
              <a:defRPr/>
            </a:pP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Mức</a:t>
            </a: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độ</a:t>
            </a:r>
            <a:r>
              <a:rPr lang="en-US" sz="2400" dirty="0">
                <a:solidFill>
                  <a:srgbClr val="FFFF00"/>
                </a:solidFill>
                <a:latin typeface="Arial" pitchFamily="34" charset="0"/>
                <a:cs typeface="Arial" pitchFamily="34" charset="0"/>
              </a:rPr>
              <a:t> </a:t>
            </a:r>
            <a:r>
              <a:rPr lang="vi-VN" sz="2400" dirty="0">
                <a:solidFill>
                  <a:srgbClr val="FFFF00"/>
                </a:solidFill>
                <a:latin typeface="Arial" pitchFamily="34" charset="0"/>
                <a:cs typeface="Arial" pitchFamily="34" charset="0"/>
              </a:rPr>
              <a:t>đồng thuận</a:t>
            </a:r>
            <a:r>
              <a:rPr lang="en-US" sz="2400" dirty="0">
                <a:solidFill>
                  <a:srgbClr val="FFFF00"/>
                </a:solidFill>
                <a:latin typeface="Arial" pitchFamily="34" charset="0"/>
                <a:cs typeface="Arial" pitchFamily="34" charset="0"/>
              </a:rPr>
              <a:t>:</a:t>
            </a:r>
            <a:r>
              <a:rPr lang="vi-VN" sz="2400" dirty="0">
                <a:solidFill>
                  <a:srgbClr val="FFFF00"/>
                </a:solidFill>
                <a:latin typeface="Arial" pitchFamily="34" charset="0"/>
                <a:cs typeface="Arial" pitchFamily="34" charset="0"/>
              </a:rPr>
              <a:t> mạnh mẽ</a:t>
            </a:r>
          </a:p>
          <a:p>
            <a:pPr>
              <a:defRPr/>
            </a:pPr>
            <a:endParaRPr lang="vi-VN" sz="2000" dirty="0">
              <a:latin typeface="Arial" pitchFamily="34" charset="0"/>
              <a:cs typeface="Arial" pitchFamily="34" charset="0"/>
            </a:endParaRPr>
          </a:p>
          <a:p>
            <a:pPr>
              <a:defRPr/>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3116608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09111"/>
            <a:ext cx="7543800" cy="5663089"/>
          </a:xfrm>
          <a:prstGeom prst="rect">
            <a:avLst/>
          </a:prstGeom>
        </p:spPr>
        <p:txBody>
          <a:bodyPr>
            <a:spAutoFit/>
          </a:bodyPr>
          <a:lstStyle/>
          <a:p>
            <a:pPr algn="ctr">
              <a:defRPr/>
            </a:pPr>
            <a:r>
              <a:rPr lang="vi-VN" sz="3200" b="1" dirty="0">
                <a:solidFill>
                  <a:srgbClr val="FFFF00"/>
                </a:solidFill>
                <a:latin typeface="Arial" pitchFamily="34" charset="0"/>
                <a:cs typeface="Arial" pitchFamily="34" charset="0"/>
              </a:rPr>
              <a:t>Phương pháp VAAFT</a:t>
            </a:r>
            <a:endParaRPr lang="en-US" sz="3200" b="1" dirty="0">
              <a:solidFill>
                <a:srgbClr val="FFFF00"/>
              </a:solidFill>
              <a:latin typeface="Arial" pitchFamily="34" charset="0"/>
              <a:cs typeface="Arial" pitchFamily="34" charset="0"/>
            </a:endParaRPr>
          </a:p>
          <a:p>
            <a:pPr algn="ctr">
              <a:defRPr/>
            </a:pPr>
            <a:endParaRPr lang="vi-VN" dirty="0">
              <a:latin typeface="Arial" pitchFamily="34" charset="0"/>
              <a:cs typeface="Arial" pitchFamily="34" charset="0"/>
            </a:endParaRPr>
          </a:p>
          <a:p>
            <a:pPr marL="342900" indent="-342900" algn="just">
              <a:buFont typeface="Wingdings" pitchFamily="2" charset="2"/>
              <a:buChar char="Ø"/>
              <a:defRPr/>
            </a:pPr>
            <a:r>
              <a:rPr lang="en-US" dirty="0">
                <a:latin typeface="Arial" pitchFamily="34" charset="0"/>
                <a:cs typeface="Arial" pitchFamily="34" charset="0"/>
              </a:rPr>
              <a:t>       </a:t>
            </a:r>
            <a:r>
              <a:rPr lang="vi-VN" sz="2400" dirty="0">
                <a:latin typeface="Arial" pitchFamily="34" charset="0"/>
                <a:cs typeface="Arial" pitchFamily="34" charset="0"/>
              </a:rPr>
              <a:t>Một kỹ thuật mới là xử lý lỗ rò hỗ trợ bằng video</a:t>
            </a:r>
            <a:r>
              <a:rPr lang="en-US" sz="2400" dirty="0">
                <a:latin typeface="Arial" pitchFamily="34" charset="0"/>
                <a:cs typeface="Arial" pitchFamily="34" charset="0"/>
              </a:rPr>
              <a:t> </a:t>
            </a:r>
            <a:r>
              <a:rPr lang="vi-VN" sz="2400" dirty="0">
                <a:latin typeface="Arial" pitchFamily="34" charset="0"/>
                <a:cs typeface="Arial" pitchFamily="34" charset="0"/>
              </a:rPr>
              <a:t>(VAAFT) theo</a:t>
            </a:r>
            <a:r>
              <a:rPr lang="en-US" sz="2400" dirty="0">
                <a:latin typeface="Arial" pitchFamily="34" charset="0"/>
                <a:cs typeface="Arial" pitchFamily="34" charset="0"/>
              </a:rPr>
              <a:t> </a:t>
            </a:r>
            <a:r>
              <a:rPr lang="vi-VN" sz="2400" dirty="0">
                <a:latin typeface="Arial" pitchFamily="34" charset="0"/>
                <a:cs typeface="Arial" pitchFamily="34" charset="0"/>
              </a:rPr>
              <a:t>Meinero. </a:t>
            </a:r>
            <a:r>
              <a:rPr lang="en-US" sz="2400" dirty="0">
                <a:latin typeface="Arial" pitchFamily="34" charset="0"/>
                <a:cs typeface="Arial" pitchFamily="34" charset="0"/>
              </a:rPr>
              <a:t>Đ</a:t>
            </a:r>
            <a:r>
              <a:rPr lang="vi-VN" sz="2400" dirty="0">
                <a:latin typeface="Arial" pitchFamily="34" charset="0"/>
                <a:cs typeface="Arial" pitchFamily="34" charset="0"/>
              </a:rPr>
              <a:t>ường rò</a:t>
            </a:r>
            <a:r>
              <a:rPr lang="en-US" sz="2400" dirty="0">
                <a:latin typeface="Arial" pitchFamily="34" charset="0"/>
                <a:cs typeface="Arial" pitchFamily="34" charset="0"/>
              </a:rPr>
              <a:t> </a:t>
            </a:r>
            <a:r>
              <a:rPr lang="vi-VN" sz="2400" dirty="0">
                <a:latin typeface="Arial" pitchFamily="34" charset="0"/>
                <a:cs typeface="Arial" pitchFamily="34" charset="0"/>
              </a:rPr>
              <a:t>được thăm dò bằng  dụng</a:t>
            </a:r>
            <a:r>
              <a:rPr lang="en-US" sz="2400" dirty="0">
                <a:latin typeface="Arial" pitchFamily="34" charset="0"/>
                <a:cs typeface="Arial" pitchFamily="34" charset="0"/>
              </a:rPr>
              <a:t> </a:t>
            </a:r>
            <a:r>
              <a:rPr lang="en-US" sz="2400" dirty="0" err="1">
                <a:latin typeface="Arial" pitchFamily="34" charset="0"/>
                <a:cs typeface="Arial" pitchFamily="34" charset="0"/>
              </a:rPr>
              <a:t>cụ</a:t>
            </a:r>
            <a:r>
              <a:rPr lang="vi-VN" sz="2400" dirty="0">
                <a:latin typeface="Arial" pitchFamily="34" charset="0"/>
                <a:cs typeface="Arial" pitchFamily="34" charset="0"/>
              </a:rPr>
              <a:t> hỗ trợ videoendoscopic, </a:t>
            </a:r>
            <a:r>
              <a:rPr lang="en-US" sz="2400" dirty="0" err="1">
                <a:latin typeface="Arial" pitchFamily="34" charset="0"/>
                <a:cs typeface="Arial" pitchFamily="34" charset="0"/>
              </a:rPr>
              <a:t>súc</a:t>
            </a:r>
            <a:r>
              <a:rPr lang="en-US" sz="2400" dirty="0">
                <a:latin typeface="Arial" pitchFamily="34" charset="0"/>
                <a:cs typeface="Arial" pitchFamily="34" charset="0"/>
              </a:rPr>
              <a:t> </a:t>
            </a:r>
            <a:r>
              <a:rPr lang="en-US" sz="2400" dirty="0" err="1">
                <a:latin typeface="Arial" pitchFamily="34" charset="0"/>
                <a:cs typeface="Arial" pitchFamily="34" charset="0"/>
              </a:rPr>
              <a:t>rửa</a:t>
            </a:r>
            <a:r>
              <a:rPr lang="en-US" sz="2400" dirty="0">
                <a:latin typeface="Arial" pitchFamily="34" charset="0"/>
                <a:cs typeface="Arial" pitchFamily="34" charset="0"/>
              </a:rPr>
              <a:t> (</a:t>
            </a:r>
            <a:r>
              <a:rPr lang="vi-VN" sz="2400" dirty="0">
                <a:latin typeface="Arial" pitchFamily="34" charset="0"/>
                <a:cs typeface="Arial" pitchFamily="34" charset="0"/>
              </a:rPr>
              <a:t>rinsed</a:t>
            </a:r>
            <a:r>
              <a:rPr lang="en-US" sz="2400" dirty="0">
                <a:latin typeface="Arial" pitchFamily="34" charset="0"/>
                <a:cs typeface="Arial" pitchFamily="34" charset="0"/>
              </a:rPr>
              <a:t>)</a:t>
            </a:r>
            <a:r>
              <a:rPr lang="vi-VN" sz="2400" dirty="0">
                <a:latin typeface="Arial" pitchFamily="34" charset="0"/>
                <a:cs typeface="Arial" pitchFamily="34" charset="0"/>
              </a:rPr>
              <a:t>, </a:t>
            </a:r>
            <a:r>
              <a:rPr lang="en-US" sz="2400" dirty="0" err="1">
                <a:latin typeface="Arial" pitchFamily="34" charset="0"/>
                <a:cs typeface="Arial" pitchFamily="34" charset="0"/>
              </a:rPr>
              <a:t>nạo</a:t>
            </a:r>
            <a:r>
              <a:rPr lang="en-US" sz="2400" dirty="0">
                <a:latin typeface="Arial" pitchFamily="34" charset="0"/>
                <a:cs typeface="Arial" pitchFamily="34" charset="0"/>
              </a:rPr>
              <a:t> (</a:t>
            </a:r>
            <a:r>
              <a:rPr lang="vi-VN" sz="2400" dirty="0" smtClean="0">
                <a:latin typeface="Arial" pitchFamily="34" charset="0"/>
                <a:cs typeface="Arial" pitchFamily="34" charset="0"/>
              </a:rPr>
              <a:t>curetted</a:t>
            </a:r>
            <a:r>
              <a:rPr lang="en-US" sz="2400" dirty="0" smtClean="0">
                <a:latin typeface="Arial" pitchFamily="34" charset="0"/>
                <a:cs typeface="Arial" pitchFamily="34" charset="0"/>
              </a:rPr>
              <a:t>) </a:t>
            </a:r>
            <a:r>
              <a:rPr lang="vi-VN" sz="2400" dirty="0">
                <a:latin typeface="Arial" pitchFamily="34" charset="0"/>
                <a:cs typeface="Arial" pitchFamily="34" charset="0"/>
              </a:rPr>
              <a:t>và </a:t>
            </a:r>
            <a:r>
              <a:rPr lang="en-US" sz="2400" dirty="0" err="1">
                <a:latin typeface="Arial" pitchFamily="34" charset="0"/>
                <a:cs typeface="Arial" pitchFamily="34" charset="0"/>
              </a:rPr>
              <a:t>bơm</a:t>
            </a:r>
            <a:r>
              <a:rPr lang="en-US" sz="2400" dirty="0">
                <a:latin typeface="Arial" pitchFamily="34" charset="0"/>
                <a:cs typeface="Arial" pitchFamily="34" charset="0"/>
              </a:rPr>
              <a:t> </a:t>
            </a:r>
            <a:r>
              <a:rPr lang="en-US" sz="2400" dirty="0" err="1">
                <a:latin typeface="Arial" pitchFamily="34" charset="0"/>
                <a:cs typeface="Arial" pitchFamily="34" charset="0"/>
              </a:rPr>
              <a:t>chất</a:t>
            </a:r>
            <a:r>
              <a:rPr lang="vi-VN" sz="2400" dirty="0">
                <a:latin typeface="Arial" pitchFamily="34" charset="0"/>
                <a:cs typeface="Arial" pitchFamily="34" charset="0"/>
              </a:rPr>
              <a:t> keo </a:t>
            </a:r>
            <a:r>
              <a:rPr lang="en-US" sz="2400" dirty="0" err="1">
                <a:latin typeface="Arial" pitchFamily="34" charset="0"/>
                <a:cs typeface="Arial" pitchFamily="34" charset="0"/>
              </a:rPr>
              <a:t>sinh</a:t>
            </a:r>
            <a:r>
              <a:rPr lang="en-US" sz="2400" dirty="0">
                <a:latin typeface="Arial" pitchFamily="34" charset="0"/>
                <a:cs typeface="Arial" pitchFamily="34" charset="0"/>
              </a:rPr>
              <a:t> </a:t>
            </a:r>
            <a:r>
              <a:rPr lang="en-US" sz="2400" dirty="0" err="1">
                <a:latin typeface="Arial" pitchFamily="34" charset="0"/>
                <a:cs typeface="Arial" pitchFamily="34" charset="0"/>
              </a:rPr>
              <a:t>học</a:t>
            </a:r>
            <a:r>
              <a:rPr lang="en-US" sz="2400" dirty="0">
                <a:latin typeface="Arial" pitchFamily="34" charset="0"/>
                <a:cs typeface="Arial" pitchFamily="34" charset="0"/>
              </a:rPr>
              <a:t> </a:t>
            </a:r>
            <a:r>
              <a:rPr lang="vi-VN" sz="2400" dirty="0">
                <a:latin typeface="Arial" pitchFamily="34" charset="0"/>
                <a:cs typeface="Arial" pitchFamily="34" charset="0"/>
              </a:rPr>
              <a:t>fibrin. </a:t>
            </a:r>
            <a:r>
              <a:rPr lang="en-US" sz="2400" dirty="0" err="1">
                <a:latin typeface="Arial" pitchFamily="34" charset="0"/>
                <a:cs typeface="Arial" pitchFamily="34" charset="0"/>
              </a:rPr>
              <a:t>Sau</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vi-VN" sz="2400" dirty="0">
                <a:latin typeface="Arial" pitchFamily="34" charset="0"/>
                <a:cs typeface="Arial" pitchFamily="34" charset="0"/>
              </a:rPr>
              <a:t>lỗ rò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vi-VN" sz="2400" dirty="0">
                <a:latin typeface="Arial" pitchFamily="34" charset="0"/>
                <a:cs typeface="Arial" pitchFamily="34" charset="0"/>
              </a:rPr>
              <a:t> đóng bằng cách sử dụng kim bấm (Contour ™, Ethicon Endo-Surgery) hoặc bằng chỉ khâu trực tiếp. </a:t>
            </a:r>
            <a:endParaRPr lang="en-US" sz="24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a:latin typeface="Arial" pitchFamily="34" charset="0"/>
                <a:cs typeface="Arial" pitchFamily="34" charset="0"/>
              </a:rPr>
              <a:t>Chi phí cao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vi-VN" sz="2400" dirty="0">
                <a:latin typeface="Arial" pitchFamily="34" charset="0"/>
                <a:cs typeface="Arial" pitchFamily="34" charset="0"/>
              </a:rPr>
              <a:t>dụng cụ và kim bấm. </a:t>
            </a:r>
            <a:r>
              <a:rPr lang="en-US" sz="2400" dirty="0" err="1">
                <a:latin typeface="Arial" pitchFamily="34" charset="0"/>
                <a:cs typeface="Arial" pitchFamily="34" charset="0"/>
              </a:rPr>
              <a:t>Tỷ</a:t>
            </a:r>
            <a:r>
              <a:rPr lang="en-US" sz="2400" dirty="0">
                <a:latin typeface="Arial" pitchFamily="34" charset="0"/>
                <a:cs typeface="Arial" pitchFamily="34" charset="0"/>
              </a:rPr>
              <a:t> </a:t>
            </a:r>
            <a:r>
              <a:rPr lang="en-US" sz="2400" dirty="0" err="1">
                <a:latin typeface="Arial" pitchFamily="34" charset="0"/>
                <a:cs typeface="Arial" pitchFamily="34" charset="0"/>
              </a:rPr>
              <a:t>lệ</a:t>
            </a:r>
            <a:r>
              <a:rPr lang="en-US" sz="2400" dirty="0">
                <a:latin typeface="Arial" pitchFamily="34" charset="0"/>
                <a:cs typeface="Arial" pitchFamily="34" charset="0"/>
              </a:rPr>
              <a:t> </a:t>
            </a:r>
            <a:r>
              <a:rPr lang="en-US" sz="2400" dirty="0" err="1">
                <a:latin typeface="Arial" pitchFamily="34" charset="0"/>
                <a:cs typeface="Arial" pitchFamily="34" charset="0"/>
              </a:rPr>
              <a:t>lành</a:t>
            </a:r>
            <a:r>
              <a:rPr lang="vi-VN" sz="2400" dirty="0">
                <a:latin typeface="Arial" pitchFamily="34" charset="0"/>
                <a:cs typeface="Arial" pitchFamily="34" charset="0"/>
              </a:rPr>
              <a:t> bệnh</a:t>
            </a:r>
            <a:r>
              <a:rPr lang="en-US" sz="2400" dirty="0">
                <a:latin typeface="Arial" pitchFamily="34" charset="0"/>
                <a:cs typeface="Arial" pitchFamily="34" charset="0"/>
              </a:rPr>
              <a:t> </a:t>
            </a:r>
            <a:r>
              <a:rPr lang="vi-VN" sz="2400" dirty="0">
                <a:latin typeface="Arial" pitchFamily="34" charset="0"/>
                <a:cs typeface="Arial" pitchFamily="34" charset="0"/>
              </a:rPr>
              <a:t>58 và 87%, đã được xác nhận </a:t>
            </a:r>
            <a:r>
              <a:rPr lang="en-US" sz="2400" dirty="0">
                <a:latin typeface="Arial" pitchFamily="34" charset="0"/>
                <a:cs typeface="Arial" pitchFamily="34" charset="0"/>
              </a:rPr>
              <a:t>ở </a:t>
            </a:r>
            <a:r>
              <a:rPr lang="vi-VN" sz="2400" dirty="0">
                <a:latin typeface="Arial" pitchFamily="34" charset="0"/>
                <a:cs typeface="Arial" pitchFamily="34" charset="0"/>
              </a:rPr>
              <a:t>một </a:t>
            </a:r>
            <a:r>
              <a:rPr lang="en-US" sz="2400" dirty="0" err="1">
                <a:latin typeface="Arial" pitchFamily="34" charset="0"/>
                <a:cs typeface="Arial" pitchFamily="34" charset="0"/>
              </a:rPr>
              <a:t>số</a:t>
            </a:r>
            <a:r>
              <a:rPr lang="vi-VN" sz="2400" dirty="0">
                <a:latin typeface="Arial" pitchFamily="34" charset="0"/>
                <a:cs typeface="Arial" pitchFamily="34" charset="0"/>
              </a:rPr>
              <a:t> tác giả </a:t>
            </a:r>
            <a:r>
              <a:rPr lang="en-US" sz="2400" dirty="0">
                <a:latin typeface="Arial" pitchFamily="34" charset="0"/>
                <a:cs typeface="Arial" pitchFamily="34" charset="0"/>
              </a:rPr>
              <a:t>.</a:t>
            </a:r>
          </a:p>
          <a:p>
            <a:pPr algn="just">
              <a:defRPr/>
            </a:pPr>
            <a:r>
              <a:rPr lang="en-US" sz="2400" dirty="0" smtClean="0">
                <a:latin typeface="Arial" pitchFamily="34" charset="0"/>
                <a:cs typeface="Arial" pitchFamily="34" charset="0"/>
              </a:rPr>
              <a:t> </a:t>
            </a:r>
            <a:r>
              <a:rPr lang="en-US" sz="2400" dirty="0">
                <a:latin typeface="Arial" pitchFamily="34" charset="0"/>
                <a:cs typeface="Arial" pitchFamily="34" charset="0"/>
              </a:rPr>
              <a:t>		</a:t>
            </a:r>
            <a:r>
              <a:rPr lang="vi-VN" sz="2400" dirty="0">
                <a:solidFill>
                  <a:srgbClr val="FFFF00"/>
                </a:solidFill>
                <a:latin typeface="Arial" pitchFamily="34" charset="0"/>
                <a:cs typeface="Arial" pitchFamily="34" charset="0"/>
              </a:rPr>
              <a:t>Bằng chứng: 5</a:t>
            </a:r>
          </a:p>
          <a:p>
            <a:pPr algn="just">
              <a:defRPr/>
            </a:pPr>
            <a:r>
              <a:rPr lang="en-US" sz="2400" dirty="0">
                <a:solidFill>
                  <a:srgbClr val="FFFF00"/>
                </a:solidFill>
                <a:latin typeface="Arial" pitchFamily="34" charset="0"/>
                <a:cs typeface="Arial" pitchFamily="34" charset="0"/>
              </a:rPr>
              <a:t>		</a:t>
            </a:r>
            <a:r>
              <a:rPr lang="vi-VN" sz="2400" dirty="0">
                <a:solidFill>
                  <a:srgbClr val="FFFF00"/>
                </a:solidFill>
                <a:latin typeface="Arial" pitchFamily="34" charset="0"/>
                <a:cs typeface="Arial" pitchFamily="34" charset="0"/>
              </a:rPr>
              <a:t>Cấp độ kiến nghị: 0</a:t>
            </a:r>
          </a:p>
          <a:p>
            <a:pPr algn="just">
              <a:defRPr/>
            </a:pP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Mức</a:t>
            </a: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độ</a:t>
            </a:r>
            <a:r>
              <a:rPr lang="vi-VN" sz="2400" dirty="0">
                <a:solidFill>
                  <a:srgbClr val="FFFF00"/>
                </a:solidFill>
                <a:latin typeface="Arial" pitchFamily="34" charset="0"/>
                <a:cs typeface="Arial" pitchFamily="34" charset="0"/>
              </a:rPr>
              <a:t> đồng thuận: mạnh mẽ</a:t>
            </a:r>
          </a:p>
        </p:txBody>
      </p:sp>
    </p:spTree>
    <p:extLst>
      <p:ext uri="{BB962C8B-B14F-4D97-AF65-F5344CB8AC3E}">
        <p14:creationId xmlns:p14="http://schemas.microsoft.com/office/powerpoint/2010/main" xmlns="" val="3748576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366891"/>
            <a:ext cx="7772400" cy="6186309"/>
          </a:xfrm>
          <a:prstGeom prst="rect">
            <a:avLst/>
          </a:prstGeom>
        </p:spPr>
        <p:txBody>
          <a:bodyPr>
            <a:spAutoFit/>
          </a:bodyPr>
          <a:lstStyle/>
          <a:p>
            <a:pPr algn="ctr">
              <a:defRPr/>
            </a:pPr>
            <a:r>
              <a:rPr lang="vi-VN" sz="3600" b="1" dirty="0">
                <a:solidFill>
                  <a:srgbClr val="FFFF00"/>
                </a:solidFill>
                <a:latin typeface="Arial" pitchFamily="34" charset="0"/>
                <a:cs typeface="Arial" pitchFamily="34" charset="0"/>
              </a:rPr>
              <a:t>Keo </a:t>
            </a:r>
            <a:r>
              <a:rPr lang="en-US" sz="3600" b="1" dirty="0" err="1">
                <a:solidFill>
                  <a:srgbClr val="FFFF00"/>
                </a:solidFill>
                <a:latin typeface="Arial" pitchFamily="34" charset="0"/>
                <a:cs typeface="Arial" pitchFamily="34" charset="0"/>
              </a:rPr>
              <a:t>sinh</a:t>
            </a:r>
            <a:r>
              <a:rPr lang="en-US" sz="3600" b="1" dirty="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học</a:t>
            </a:r>
            <a:r>
              <a:rPr lang="en-US" sz="3600" b="1" dirty="0">
                <a:solidFill>
                  <a:srgbClr val="FFFF00"/>
                </a:solidFill>
                <a:latin typeface="Arial" pitchFamily="34" charset="0"/>
                <a:cs typeface="Arial" pitchFamily="34" charset="0"/>
              </a:rPr>
              <a:t> </a:t>
            </a:r>
            <a:r>
              <a:rPr lang="vi-VN" sz="3600" b="1" dirty="0" smtClean="0">
                <a:solidFill>
                  <a:srgbClr val="FFFF00"/>
                </a:solidFill>
                <a:latin typeface="Arial" pitchFamily="34" charset="0"/>
                <a:cs typeface="Arial" pitchFamily="34" charset="0"/>
              </a:rPr>
              <a:t>Fibrin</a:t>
            </a:r>
            <a:endParaRPr lang="en-US" sz="3600" b="1" dirty="0" smtClean="0">
              <a:solidFill>
                <a:srgbClr val="FFFF00"/>
              </a:solidFill>
              <a:latin typeface="Arial" pitchFamily="34" charset="0"/>
              <a:cs typeface="Arial" pitchFamily="34" charset="0"/>
            </a:endParaRPr>
          </a:p>
          <a:p>
            <a:pPr marL="342900" indent="-342900" algn="just">
              <a:buFont typeface="Wingdings" pitchFamily="2" charset="2"/>
              <a:buChar char="Ø"/>
              <a:defRPr/>
            </a:pPr>
            <a:r>
              <a:rPr lang="en-US" dirty="0" smtClean="0">
                <a:latin typeface="Arial" pitchFamily="34" charset="0"/>
                <a:cs typeface="Arial" pitchFamily="34" charset="0"/>
              </a:rPr>
              <a:t>  </a:t>
            </a:r>
            <a:r>
              <a:rPr lang="vi-VN" sz="2400" dirty="0">
                <a:latin typeface="Arial" pitchFamily="34" charset="0"/>
                <a:cs typeface="Arial" pitchFamily="34" charset="0"/>
              </a:rPr>
              <a:t>Sau khi </a:t>
            </a:r>
            <a:r>
              <a:rPr lang="en-US" sz="2400" dirty="0" err="1">
                <a:latin typeface="Arial" pitchFamily="34" charset="0"/>
                <a:cs typeface="Arial" pitchFamily="34" charset="0"/>
              </a:rPr>
              <a:t>nạo</a:t>
            </a:r>
            <a:r>
              <a:rPr lang="en-US" sz="2400" dirty="0">
                <a:latin typeface="Arial" pitchFamily="34" charset="0"/>
                <a:cs typeface="Arial" pitchFamily="34" charset="0"/>
              </a:rPr>
              <a:t> </a:t>
            </a:r>
            <a:r>
              <a:rPr lang="vi-VN" sz="2400" dirty="0">
                <a:latin typeface="Arial" pitchFamily="34" charset="0"/>
                <a:cs typeface="Arial" pitchFamily="34" charset="0"/>
              </a:rPr>
              <a:t>đường rò, đường</a:t>
            </a:r>
            <a:r>
              <a:rPr lang="en-US" sz="2400" dirty="0">
                <a:latin typeface="Arial" pitchFamily="34" charset="0"/>
                <a:cs typeface="Arial" pitchFamily="34" charset="0"/>
              </a:rPr>
              <a:t> </a:t>
            </a:r>
            <a:r>
              <a:rPr lang="en-US" sz="2400" dirty="0" err="1">
                <a:latin typeface="Arial" pitchFamily="34" charset="0"/>
                <a:cs typeface="Arial" pitchFamily="34" charset="0"/>
              </a:rPr>
              <a:t>rò</a:t>
            </a:r>
            <a:r>
              <a:rPr lang="en-US" sz="2400" dirty="0">
                <a:latin typeface="Arial" pitchFamily="34" charset="0"/>
                <a:cs typeface="Arial" pitchFamily="34" charset="0"/>
              </a:rPr>
              <a:t> </a:t>
            </a:r>
            <a:r>
              <a:rPr lang="vi-VN" sz="2400" dirty="0">
                <a:latin typeface="Arial" pitchFamily="34" charset="0"/>
                <a:cs typeface="Arial" pitchFamily="34" charset="0"/>
              </a:rPr>
              <a:t>được lấp đầy với </a:t>
            </a:r>
            <a:r>
              <a:rPr lang="en-US" sz="2400" dirty="0">
                <a:latin typeface="Arial" pitchFamily="34" charset="0"/>
                <a:cs typeface="Arial" pitchFamily="34" charset="0"/>
              </a:rPr>
              <a:t> </a:t>
            </a:r>
            <a:r>
              <a:rPr lang="vi-VN" sz="2400" dirty="0" smtClean="0">
                <a:latin typeface="Arial" pitchFamily="34" charset="0"/>
                <a:cs typeface="Arial" pitchFamily="34" charset="0"/>
              </a:rPr>
              <a:t>keo</a:t>
            </a:r>
            <a:r>
              <a:rPr lang="en-US" sz="2400" dirty="0" smtClean="0">
                <a:latin typeface="Arial" pitchFamily="34" charset="0"/>
                <a:cs typeface="Arial" pitchFamily="34" charset="0"/>
              </a:rPr>
              <a:t> </a:t>
            </a:r>
            <a:r>
              <a:rPr lang="vi-VN" sz="2400" dirty="0" smtClean="0">
                <a:latin typeface="Arial" pitchFamily="34" charset="0"/>
                <a:cs typeface="Arial" pitchFamily="34" charset="0"/>
              </a:rPr>
              <a:t>fibrin. </a:t>
            </a:r>
            <a:r>
              <a:rPr lang="vi-VN" sz="2400" dirty="0">
                <a:latin typeface="Arial" pitchFamily="34" charset="0"/>
                <a:cs typeface="Arial" pitchFamily="34" charset="0"/>
              </a:rPr>
              <a:t>Kết quả cho thấy tỷ lệ </a:t>
            </a:r>
            <a:r>
              <a:rPr lang="en-US" sz="2400" dirty="0" err="1">
                <a:latin typeface="Arial" pitchFamily="34" charset="0"/>
                <a:cs typeface="Arial" pitchFamily="34" charset="0"/>
              </a:rPr>
              <a:t>lành</a:t>
            </a:r>
            <a:r>
              <a:rPr lang="vi-VN" sz="2400" dirty="0">
                <a:latin typeface="Arial" pitchFamily="34" charset="0"/>
                <a:cs typeface="Arial" pitchFamily="34" charset="0"/>
              </a:rPr>
              <a:t> bệnh khác nhau</a:t>
            </a:r>
            <a:r>
              <a:rPr lang="en-US" sz="2400" dirty="0">
                <a:latin typeface="Arial" pitchFamily="34" charset="0"/>
                <a:cs typeface="Arial" pitchFamily="34" charset="0"/>
              </a:rPr>
              <a:t> </a:t>
            </a:r>
            <a:r>
              <a:rPr lang="vi-VN" sz="2400" dirty="0">
                <a:latin typeface="Arial" pitchFamily="34" charset="0"/>
                <a:cs typeface="Arial" pitchFamily="34" charset="0"/>
              </a:rPr>
              <a:t>rộng rãi từ 0 đến 100%. </a:t>
            </a:r>
            <a:endParaRPr lang="en-US" sz="24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vi-VN" sz="2400" dirty="0">
                <a:latin typeface="Arial" pitchFamily="34" charset="0"/>
                <a:cs typeface="Arial" pitchFamily="34" charset="0"/>
              </a:rPr>
              <a:t>Chỉ có tám nghiên cứu</a:t>
            </a:r>
            <a:r>
              <a:rPr lang="en-US" sz="2400" dirty="0">
                <a:latin typeface="Arial" pitchFamily="34" charset="0"/>
                <a:cs typeface="Arial" pitchFamily="34" charset="0"/>
              </a:rPr>
              <a:t> </a:t>
            </a:r>
            <a:r>
              <a:rPr lang="vi-VN" sz="2400" dirty="0">
                <a:latin typeface="Arial" pitchFamily="34" charset="0"/>
                <a:cs typeface="Arial" pitchFamily="34" charset="0"/>
              </a:rPr>
              <a:t>được báo cáo không suy giảm. Đa số các nghiên cứu này là liên quan đến nhiều loại</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vi-VN" sz="2400" dirty="0">
                <a:latin typeface="Arial" pitchFamily="34" charset="0"/>
                <a:cs typeface="Arial" pitchFamily="34" charset="0"/>
              </a:rPr>
              <a:t> rò</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đồng</a:t>
            </a:r>
            <a:r>
              <a:rPr lang="en-US" sz="2400" dirty="0">
                <a:latin typeface="Arial" pitchFamily="34" charset="0"/>
                <a:cs typeface="Arial" pitchFamily="34" charset="0"/>
              </a:rPr>
              <a:t> </a:t>
            </a:r>
            <a:r>
              <a:rPr lang="en-US" sz="2400" dirty="0" err="1">
                <a:latin typeface="Arial" pitchFamily="34" charset="0"/>
                <a:cs typeface="Arial" pitchFamily="34" charset="0"/>
              </a:rPr>
              <a:t>nhất</a:t>
            </a:r>
            <a:r>
              <a:rPr lang="vi-VN" sz="2400" dirty="0">
                <a:latin typeface="Arial" pitchFamily="34" charset="0"/>
                <a:cs typeface="Arial" pitchFamily="34" charset="0"/>
              </a:rPr>
              <a:t> .</a:t>
            </a: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smtClean="0">
                <a:latin typeface="Arial" pitchFamily="34" charset="0"/>
                <a:cs typeface="Arial" pitchFamily="34" charset="0"/>
              </a:rPr>
              <a:t>Các </a:t>
            </a:r>
            <a:r>
              <a:rPr lang="vi-VN" sz="2400" dirty="0">
                <a:latin typeface="Arial" pitchFamily="34" charset="0"/>
                <a:cs typeface="Arial" pitchFamily="34" charset="0"/>
              </a:rPr>
              <a:t>bài đánh giá trong </a:t>
            </a:r>
            <a:r>
              <a:rPr lang="en-US" sz="2400" dirty="0">
                <a:latin typeface="Arial" pitchFamily="34" charset="0"/>
                <a:cs typeface="Arial" pitchFamily="34" charset="0"/>
              </a:rPr>
              <a:t>y </a:t>
            </a:r>
            <a:r>
              <a:rPr lang="vi-VN" sz="2400" dirty="0">
                <a:latin typeface="Arial" pitchFamily="34" charset="0"/>
                <a:cs typeface="Arial" pitchFamily="34" charset="0"/>
              </a:rPr>
              <a:t>văn</a:t>
            </a:r>
            <a:r>
              <a:rPr lang="en-US" sz="2400" dirty="0">
                <a:latin typeface="Arial" pitchFamily="34" charset="0"/>
                <a:cs typeface="Arial" pitchFamily="34" charset="0"/>
              </a:rPr>
              <a:t> </a:t>
            </a:r>
            <a:r>
              <a:rPr lang="vi-VN" sz="2400" dirty="0">
                <a:latin typeface="Arial" pitchFamily="34" charset="0"/>
                <a:cs typeface="Arial" pitchFamily="34" charset="0"/>
              </a:rPr>
              <a:t>khẳng định tính không đồng nhất của các nghiên cứu, đặc biệt là</a:t>
            </a:r>
            <a:r>
              <a:rPr lang="en-US" sz="2400" dirty="0">
                <a:latin typeface="Arial" pitchFamily="34" charset="0"/>
                <a:cs typeface="Arial" pitchFamily="34" charset="0"/>
              </a:rPr>
              <a:t> </a:t>
            </a:r>
            <a:r>
              <a:rPr lang="vi-VN" sz="2400" dirty="0">
                <a:latin typeface="Arial" pitchFamily="34" charset="0"/>
                <a:cs typeface="Arial" pitchFamily="34" charset="0"/>
              </a:rPr>
              <a:t>vì kết quả tốt được báo cáo trong các nghiên cứu trước đó không </a:t>
            </a:r>
            <a:r>
              <a:rPr lang="en-US" sz="2400" dirty="0" err="1">
                <a:latin typeface="Arial" pitchFamily="34" charset="0"/>
                <a:cs typeface="Arial" pitchFamily="34" charset="0"/>
              </a:rPr>
              <a:t>có</a:t>
            </a:r>
            <a:r>
              <a:rPr lang="vi-VN" sz="2400" dirty="0">
                <a:latin typeface="Arial" pitchFamily="34" charset="0"/>
                <a:cs typeface="Arial" pitchFamily="34" charset="0"/>
              </a:rPr>
              <a:t> trong những </a:t>
            </a:r>
            <a:r>
              <a:rPr lang="en-US" sz="2400" dirty="0" err="1">
                <a:latin typeface="Arial" pitchFamily="34" charset="0"/>
                <a:cs typeface="Arial" pitchFamily="34" charset="0"/>
              </a:rPr>
              <a:t>nghiên</a:t>
            </a:r>
            <a:r>
              <a:rPr lang="en-US" sz="2400" dirty="0">
                <a:latin typeface="Arial" pitchFamily="34" charset="0"/>
                <a:cs typeface="Arial" pitchFamily="34" charset="0"/>
              </a:rPr>
              <a:t> </a:t>
            </a:r>
            <a:r>
              <a:rPr lang="en-US" sz="2400" dirty="0" err="1">
                <a:latin typeface="Arial" pitchFamily="34" charset="0"/>
                <a:cs typeface="Arial" pitchFamily="34" charset="0"/>
              </a:rPr>
              <a:t>cứu</a:t>
            </a:r>
            <a:r>
              <a:rPr lang="vi-VN" sz="2400" dirty="0">
                <a:latin typeface="Arial" pitchFamily="34" charset="0"/>
                <a:cs typeface="Arial" pitchFamily="34" charset="0"/>
              </a:rPr>
              <a:t> gần đây. </a:t>
            </a:r>
            <a:endParaRPr lang="en-US" sz="24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smtClean="0">
                <a:latin typeface="Arial" pitchFamily="34" charset="0"/>
                <a:cs typeface="Arial" pitchFamily="34" charset="0"/>
              </a:rPr>
              <a:t>Do </a:t>
            </a:r>
            <a:r>
              <a:rPr lang="vi-VN" sz="2400" dirty="0">
                <a:latin typeface="Arial" pitchFamily="34" charset="0"/>
                <a:cs typeface="Arial" pitchFamily="34" charset="0"/>
              </a:rPr>
              <a:t>đó, hướng dẫn</a:t>
            </a:r>
            <a:r>
              <a:rPr lang="en-US" sz="2400" dirty="0">
                <a:latin typeface="Arial" pitchFamily="34" charset="0"/>
                <a:cs typeface="Arial" pitchFamily="34" charset="0"/>
              </a:rPr>
              <a:t> </a:t>
            </a:r>
            <a:r>
              <a:rPr lang="vi-VN" sz="2400" dirty="0">
                <a:latin typeface="Arial" pitchFamily="34" charset="0"/>
                <a:cs typeface="Arial" pitchFamily="34" charset="0"/>
              </a:rPr>
              <a:t>đồng ý rằng keo fibrin chỉ nên được sử dụng trong</a:t>
            </a:r>
            <a:r>
              <a:rPr lang="en-US" sz="2400" dirty="0">
                <a:latin typeface="Arial" pitchFamily="34" charset="0"/>
                <a:cs typeface="Arial" pitchFamily="34" charset="0"/>
              </a:rPr>
              <a:t> </a:t>
            </a:r>
            <a:r>
              <a:rPr lang="vi-VN" sz="2400" dirty="0">
                <a:latin typeface="Arial" pitchFamily="34" charset="0"/>
                <a:cs typeface="Arial" pitchFamily="34" charset="0"/>
              </a:rPr>
              <a:t>trường hợp đặc biệt.</a:t>
            </a:r>
          </a:p>
          <a:p>
            <a:pPr algn="just">
              <a:defRPr/>
            </a:pPr>
            <a:r>
              <a:rPr lang="en-US" sz="2400" dirty="0">
                <a:latin typeface="Arial" pitchFamily="34" charset="0"/>
                <a:cs typeface="Arial" pitchFamily="34" charset="0"/>
              </a:rPr>
              <a:t>		</a:t>
            </a:r>
            <a:r>
              <a:rPr lang="vi-VN" sz="2400" dirty="0">
                <a:solidFill>
                  <a:srgbClr val="FFFF00"/>
                </a:solidFill>
                <a:latin typeface="Arial" pitchFamily="34" charset="0"/>
                <a:cs typeface="Arial" pitchFamily="34" charset="0"/>
              </a:rPr>
              <a:t>Bằng chứng: 1b</a:t>
            </a:r>
          </a:p>
          <a:p>
            <a:pPr algn="just">
              <a:defRPr/>
            </a:pPr>
            <a:r>
              <a:rPr lang="en-US" sz="2400" dirty="0">
                <a:solidFill>
                  <a:srgbClr val="FFFF00"/>
                </a:solidFill>
                <a:latin typeface="Arial" pitchFamily="34" charset="0"/>
                <a:cs typeface="Arial" pitchFamily="34" charset="0"/>
              </a:rPr>
              <a:t>		</a:t>
            </a:r>
            <a:r>
              <a:rPr lang="vi-VN" sz="2400" dirty="0">
                <a:solidFill>
                  <a:srgbClr val="FFFF00"/>
                </a:solidFill>
                <a:latin typeface="Arial" pitchFamily="34" charset="0"/>
                <a:cs typeface="Arial" pitchFamily="34" charset="0"/>
              </a:rPr>
              <a:t>Cấp khuyến nghị: B</a:t>
            </a:r>
          </a:p>
          <a:p>
            <a:pPr algn="just">
              <a:defRPr/>
            </a:pP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Mức</a:t>
            </a: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độ</a:t>
            </a:r>
            <a:r>
              <a:rPr lang="vi-VN"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đồng</a:t>
            </a: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thuận</a:t>
            </a:r>
            <a:r>
              <a:rPr lang="en-US" sz="2400" dirty="0">
                <a:solidFill>
                  <a:srgbClr val="FFFF00"/>
                </a:solidFill>
                <a:latin typeface="Arial" pitchFamily="34" charset="0"/>
                <a:cs typeface="Arial" pitchFamily="34" charset="0"/>
              </a:rPr>
              <a:t>: </a:t>
            </a:r>
            <a:r>
              <a:rPr lang="vi-VN" sz="2400" dirty="0">
                <a:solidFill>
                  <a:srgbClr val="FFFF00"/>
                </a:solidFill>
                <a:latin typeface="Arial" pitchFamily="34" charset="0"/>
                <a:cs typeface="Arial" pitchFamily="34" charset="0"/>
              </a:rPr>
              <a:t>mạnh</a:t>
            </a: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mẽ</a:t>
            </a:r>
            <a:endParaRPr lang="en-US" sz="2400"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2787137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2025" y="379413"/>
            <a:ext cx="7620000" cy="6186487"/>
          </a:xfrm>
          <a:prstGeom prst="rect">
            <a:avLst/>
          </a:prstGeom>
        </p:spPr>
        <p:txBody>
          <a:bodyPr>
            <a:spAutoFit/>
          </a:bodyPr>
          <a:lstStyle/>
          <a:p>
            <a:pPr algn="ctr">
              <a:defRPr/>
            </a:pPr>
            <a:r>
              <a:rPr lang="vi-VN" sz="3600" b="1" dirty="0">
                <a:solidFill>
                  <a:srgbClr val="FFFF00"/>
                </a:solidFill>
                <a:latin typeface="Arial" pitchFamily="34" charset="0"/>
                <a:cs typeface="Arial" pitchFamily="34" charset="0"/>
              </a:rPr>
              <a:t>Tiêm tế bào gốc tự thân</a:t>
            </a:r>
            <a:endParaRPr lang="en-US" sz="3600" b="1" dirty="0">
              <a:solidFill>
                <a:srgbClr val="FFFF00"/>
              </a:solidFill>
              <a:latin typeface="Arial" pitchFamily="34" charset="0"/>
              <a:cs typeface="Arial" pitchFamily="34" charset="0"/>
            </a:endParaRPr>
          </a:p>
          <a:p>
            <a:pPr algn="ctr">
              <a:defRPr/>
            </a:pPr>
            <a:endParaRPr lang="vi-VN" dirty="0">
              <a:latin typeface="Arial" pitchFamily="34" charset="0"/>
              <a:cs typeface="Arial" pitchFamily="34" charset="0"/>
            </a:endParaRPr>
          </a:p>
          <a:p>
            <a:pPr marL="457200" indent="-457200" algn="just">
              <a:buFont typeface="Wingdings" pitchFamily="2" charset="2"/>
              <a:buChar char="Ø"/>
              <a:defRPr/>
            </a:pPr>
            <a:r>
              <a:rPr lang="en-US" sz="2800" dirty="0">
                <a:latin typeface="Arial" pitchFamily="34" charset="0"/>
                <a:cs typeface="Arial" pitchFamily="34" charset="0"/>
              </a:rPr>
              <a:t>   </a:t>
            </a:r>
            <a:r>
              <a:rPr lang="vi-VN" sz="2800" dirty="0" smtClean="0">
                <a:latin typeface="Arial" pitchFamily="34" charset="0"/>
                <a:cs typeface="Arial" pitchFamily="34" charset="0"/>
              </a:rPr>
              <a:t>Tiêm </a:t>
            </a:r>
            <a:r>
              <a:rPr lang="vi-VN" sz="2800" dirty="0">
                <a:latin typeface="Arial" pitchFamily="34" charset="0"/>
                <a:cs typeface="Arial" pitchFamily="34" charset="0"/>
              </a:rPr>
              <a:t>tế bào gốc tự thân đã được báo cáo trong bảy</a:t>
            </a:r>
            <a:r>
              <a:rPr lang="en-US" sz="2800" dirty="0">
                <a:latin typeface="Arial" pitchFamily="34" charset="0"/>
                <a:cs typeface="Arial" pitchFamily="34" charset="0"/>
              </a:rPr>
              <a:t> </a:t>
            </a:r>
            <a:r>
              <a:rPr lang="vi-VN" sz="2800" dirty="0">
                <a:latin typeface="Arial" pitchFamily="34" charset="0"/>
                <a:cs typeface="Arial" pitchFamily="34" charset="0"/>
              </a:rPr>
              <a:t>nghiên cứu  từ Tây Ban Nha. </a:t>
            </a:r>
            <a:r>
              <a:rPr lang="en-US" sz="2800" dirty="0" err="1">
                <a:latin typeface="Arial" pitchFamily="34" charset="0"/>
                <a:cs typeface="Arial" pitchFamily="34" charset="0"/>
              </a:rPr>
              <a:t>Tỷ</a:t>
            </a:r>
            <a:r>
              <a:rPr lang="en-US" sz="2800" dirty="0">
                <a:latin typeface="Arial" pitchFamily="34" charset="0"/>
                <a:cs typeface="Arial" pitchFamily="34" charset="0"/>
              </a:rPr>
              <a:t> </a:t>
            </a:r>
            <a:r>
              <a:rPr lang="en-US" sz="2800" dirty="0" err="1">
                <a:latin typeface="Arial" pitchFamily="34" charset="0"/>
                <a:cs typeface="Arial" pitchFamily="34" charset="0"/>
              </a:rPr>
              <a:t>lệ</a:t>
            </a:r>
            <a:r>
              <a:rPr lang="en-US" sz="2800" dirty="0">
                <a:latin typeface="Arial" pitchFamily="34" charset="0"/>
                <a:cs typeface="Arial" pitchFamily="34" charset="0"/>
              </a:rPr>
              <a:t> </a:t>
            </a:r>
            <a:r>
              <a:rPr lang="en-US" sz="2800" dirty="0" err="1">
                <a:latin typeface="Arial" pitchFamily="34" charset="0"/>
                <a:cs typeface="Arial" pitchFamily="34" charset="0"/>
              </a:rPr>
              <a:t>lành</a:t>
            </a:r>
            <a:r>
              <a:rPr lang="en-US" sz="2800" dirty="0">
                <a:latin typeface="Arial" pitchFamily="34" charset="0"/>
                <a:cs typeface="Arial" pitchFamily="34" charset="0"/>
              </a:rPr>
              <a:t> </a:t>
            </a:r>
            <a:r>
              <a:rPr lang="vi-VN" sz="2800" dirty="0">
                <a:latin typeface="Arial" pitchFamily="34" charset="0"/>
                <a:cs typeface="Arial" pitchFamily="34" charset="0"/>
              </a:rPr>
              <a:t>bệnh </a:t>
            </a:r>
            <a:r>
              <a:rPr lang="en-US" sz="2800" dirty="0" err="1">
                <a:latin typeface="Arial" pitchFamily="34" charset="0"/>
                <a:cs typeface="Arial" pitchFamily="34" charset="0"/>
              </a:rPr>
              <a:t>khoảng</a:t>
            </a:r>
            <a:r>
              <a:rPr lang="vi-VN" sz="2800" dirty="0">
                <a:latin typeface="Arial" pitchFamily="34" charset="0"/>
                <a:cs typeface="Arial" pitchFamily="34" charset="0"/>
              </a:rPr>
              <a:t> 35 và 90%. Chi phí cao </a:t>
            </a:r>
            <a:r>
              <a:rPr lang="en-US" sz="2800" dirty="0" err="1">
                <a:latin typeface="Arial" pitchFamily="34" charset="0"/>
                <a:cs typeface="Arial" pitchFamily="34" charset="0"/>
              </a:rPr>
              <a:t>là</a:t>
            </a:r>
            <a:r>
              <a:rPr lang="en-US" sz="2800" dirty="0">
                <a:latin typeface="Arial" pitchFamily="34" charset="0"/>
                <a:cs typeface="Arial" pitchFamily="34" charset="0"/>
              </a:rPr>
              <a:t> </a:t>
            </a:r>
            <a:r>
              <a:rPr lang="vi-VN" sz="2800" dirty="0">
                <a:latin typeface="Arial" pitchFamily="34" charset="0"/>
                <a:cs typeface="Arial" pitchFamily="34" charset="0"/>
              </a:rPr>
              <a:t>một yếu tố hạn chế cho các ứng dụng ở Đức.</a:t>
            </a:r>
          </a:p>
          <a:p>
            <a:pPr marL="457200" indent="-457200" algn="just">
              <a:buFont typeface="Wingdings" pitchFamily="2" charset="2"/>
              <a:buChar char="Ø"/>
              <a:defRPr/>
            </a:pP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vi-VN" sz="2800" dirty="0">
                <a:latin typeface="Arial" pitchFamily="34" charset="0"/>
                <a:cs typeface="Arial" pitchFamily="34" charset="0"/>
              </a:rPr>
              <a:t>Phạm vi thử nghiệm hiện tại về ứng dụng tự thân</a:t>
            </a:r>
            <a:r>
              <a:rPr lang="en-US" sz="2800" dirty="0">
                <a:latin typeface="Arial" pitchFamily="34" charset="0"/>
                <a:cs typeface="Arial" pitchFamily="34" charset="0"/>
              </a:rPr>
              <a:t> </a:t>
            </a:r>
            <a:r>
              <a:rPr lang="vi-VN" sz="2800" dirty="0">
                <a:latin typeface="Arial" pitchFamily="34" charset="0"/>
                <a:cs typeface="Arial" pitchFamily="34" charset="0"/>
              </a:rPr>
              <a:t>tế bào gốc cho các fistulas hậu môn không cho phép kết luận rõ ràng.</a:t>
            </a:r>
            <a:endParaRPr lang="en-US" sz="2800" dirty="0">
              <a:latin typeface="Arial" pitchFamily="34" charset="0"/>
              <a:cs typeface="Arial" pitchFamily="34" charset="0"/>
            </a:endParaRPr>
          </a:p>
          <a:p>
            <a:pPr>
              <a:defRPr/>
            </a:pPr>
            <a:endParaRPr lang="vi-VN" sz="2800" dirty="0">
              <a:latin typeface="Arial" pitchFamily="34" charset="0"/>
              <a:cs typeface="Arial" pitchFamily="34" charset="0"/>
            </a:endParaRPr>
          </a:p>
          <a:p>
            <a:pPr>
              <a:defRPr/>
            </a:pPr>
            <a:r>
              <a:rPr lang="en-US" sz="2800" dirty="0">
                <a:latin typeface="Arial" pitchFamily="34" charset="0"/>
                <a:cs typeface="Arial" pitchFamily="34" charset="0"/>
              </a:rPr>
              <a:t>		</a:t>
            </a:r>
            <a:r>
              <a:rPr lang="vi-VN" sz="2800" dirty="0">
                <a:solidFill>
                  <a:srgbClr val="FFFF00"/>
                </a:solidFill>
                <a:latin typeface="Arial" pitchFamily="34" charset="0"/>
                <a:cs typeface="Arial" pitchFamily="34" charset="0"/>
              </a:rPr>
              <a:t>Bằng chứng: 1b</a:t>
            </a:r>
          </a:p>
          <a:p>
            <a:pPr>
              <a:defRPr/>
            </a:pPr>
            <a:r>
              <a:rPr lang="en-US" sz="2800" dirty="0">
                <a:solidFill>
                  <a:srgbClr val="FFFF00"/>
                </a:solidFill>
                <a:latin typeface="Arial" pitchFamily="34" charset="0"/>
                <a:cs typeface="Arial" pitchFamily="34" charset="0"/>
              </a:rPr>
              <a:t>		</a:t>
            </a:r>
            <a:r>
              <a:rPr lang="vi-VN" sz="2800" dirty="0">
                <a:solidFill>
                  <a:srgbClr val="FFFF00"/>
                </a:solidFill>
                <a:latin typeface="Arial" pitchFamily="34" charset="0"/>
                <a:cs typeface="Arial" pitchFamily="34" charset="0"/>
              </a:rPr>
              <a:t>Cấp khuyến nghị: A</a:t>
            </a:r>
          </a:p>
          <a:p>
            <a:pPr>
              <a:defRPr/>
            </a:pP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Mức</a:t>
            </a: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độ</a:t>
            </a:r>
            <a:r>
              <a:rPr lang="vi-VN" sz="2800" dirty="0">
                <a:solidFill>
                  <a:srgbClr val="FFFF00"/>
                </a:solidFill>
                <a:latin typeface="Arial" pitchFamily="34" charset="0"/>
                <a:cs typeface="Arial" pitchFamily="34" charset="0"/>
              </a:rPr>
              <a:t> đồng thuận: mạnh mẽ</a:t>
            </a:r>
          </a:p>
        </p:txBody>
      </p:sp>
    </p:spTree>
    <p:extLst>
      <p:ext uri="{BB962C8B-B14F-4D97-AF65-F5344CB8AC3E}">
        <p14:creationId xmlns:p14="http://schemas.microsoft.com/office/powerpoint/2010/main" xmlns="" val="4238719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457200"/>
            <a:ext cx="7543800" cy="5816600"/>
          </a:xfrm>
          <a:prstGeom prst="rect">
            <a:avLst/>
          </a:prstGeom>
        </p:spPr>
        <p:txBody>
          <a:bodyPr>
            <a:spAutoFit/>
          </a:bodyPr>
          <a:lstStyle/>
          <a:p>
            <a:pPr algn="ctr">
              <a:defRPr/>
            </a:pPr>
            <a:r>
              <a:rPr lang="en-US" sz="3600" b="1" dirty="0" err="1">
                <a:solidFill>
                  <a:srgbClr val="FFFF00"/>
                </a:solidFill>
                <a:latin typeface="Arial" pitchFamily="34" charset="0"/>
                <a:cs typeface="Arial" pitchFamily="34" charset="0"/>
              </a:rPr>
              <a:t>Khuyến</a:t>
            </a:r>
            <a:r>
              <a:rPr lang="en-US" sz="3600" b="1" dirty="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nghị</a:t>
            </a:r>
            <a:r>
              <a:rPr lang="en-US" sz="3600" b="1" dirty="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về</a:t>
            </a:r>
            <a:r>
              <a:rPr lang="en-US" sz="3600" b="1" dirty="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biến</a:t>
            </a:r>
            <a:r>
              <a:rPr lang="en-US" sz="3600" b="1" dirty="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chứng</a:t>
            </a:r>
            <a:endParaRPr lang="en-US" sz="3600" b="1" dirty="0">
              <a:solidFill>
                <a:srgbClr val="FFFF00"/>
              </a:solidFill>
              <a:latin typeface="Arial" pitchFamily="34" charset="0"/>
              <a:cs typeface="Arial" pitchFamily="34" charset="0"/>
            </a:endParaRPr>
          </a:p>
          <a:p>
            <a:pPr algn="just">
              <a:defRPr/>
            </a:pPr>
            <a:endParaRPr lang="vi-VN" sz="2800" dirty="0">
              <a:latin typeface="Arial" pitchFamily="34" charset="0"/>
              <a:cs typeface="Arial" pitchFamily="34" charset="0"/>
            </a:endParaRPr>
          </a:p>
          <a:p>
            <a:pPr marL="457200" indent="-457200" algn="just">
              <a:buFont typeface="Wingdings" pitchFamily="2" charset="2"/>
              <a:buChar char="Ø"/>
              <a:defRPr/>
            </a:pPr>
            <a:r>
              <a:rPr lang="en-US" sz="2800" dirty="0">
                <a:latin typeface="Arial" pitchFamily="34" charset="0"/>
                <a:cs typeface="Arial" pitchFamily="34" charset="0"/>
              </a:rPr>
              <a:t>  </a:t>
            </a:r>
            <a:r>
              <a:rPr lang="en-US" sz="2800" dirty="0" smtClean="0">
                <a:latin typeface="Arial" pitchFamily="34" charset="0"/>
                <a:cs typeface="Arial" pitchFamily="34" charset="0"/>
              </a:rPr>
              <a:t>Đ</a:t>
            </a:r>
            <a:r>
              <a:rPr lang="vi-VN" sz="2800" dirty="0">
                <a:latin typeface="Arial" pitchFamily="34" charset="0"/>
                <a:cs typeface="Arial" pitchFamily="34" charset="0"/>
              </a:rPr>
              <a:t>iều trị rò hậu môn có liên quan </a:t>
            </a:r>
            <a:r>
              <a:rPr lang="en-US" sz="2800" dirty="0" err="1">
                <a:latin typeface="Arial" pitchFamily="34" charset="0"/>
                <a:cs typeface="Arial" pitchFamily="34" charset="0"/>
              </a:rPr>
              <a:t>mật</a:t>
            </a:r>
            <a:r>
              <a:rPr lang="en-US" sz="2800" dirty="0">
                <a:latin typeface="Arial" pitchFamily="34" charset="0"/>
                <a:cs typeface="Arial" pitchFamily="34" charset="0"/>
              </a:rPr>
              <a:t> </a:t>
            </a:r>
            <a:r>
              <a:rPr lang="en-US" sz="2800" dirty="0" err="1">
                <a:latin typeface="Arial" pitchFamily="34" charset="0"/>
                <a:cs typeface="Arial" pitchFamily="34" charset="0"/>
              </a:rPr>
              <a:t>thiết</a:t>
            </a:r>
            <a:r>
              <a:rPr lang="en-US" sz="2800" dirty="0">
                <a:latin typeface="Arial" pitchFamily="34" charset="0"/>
                <a:cs typeface="Arial" pitchFamily="34" charset="0"/>
              </a:rPr>
              <a:t> </a:t>
            </a:r>
            <a:r>
              <a:rPr lang="vi-VN" sz="2800" dirty="0">
                <a:latin typeface="Arial" pitchFamily="34" charset="0"/>
                <a:cs typeface="Arial" pitchFamily="34" charset="0"/>
              </a:rPr>
              <a:t>đến nguy cơ</a:t>
            </a:r>
            <a:r>
              <a:rPr lang="en-US" sz="2800" dirty="0">
                <a:latin typeface="Arial" pitchFamily="34" charset="0"/>
                <a:cs typeface="Arial" pitchFamily="34" charset="0"/>
              </a:rPr>
              <a:t> </a:t>
            </a:r>
            <a:r>
              <a:rPr lang="en-US" sz="2800" dirty="0" err="1">
                <a:latin typeface="Arial" pitchFamily="34" charset="0"/>
                <a:cs typeface="Arial" pitchFamily="34" charset="0"/>
              </a:rPr>
              <a:t>mất</a:t>
            </a:r>
            <a:r>
              <a:rPr lang="en-US" sz="2800" dirty="0">
                <a:latin typeface="Arial" pitchFamily="34" charset="0"/>
                <a:cs typeface="Arial" pitchFamily="34" charset="0"/>
              </a:rPr>
              <a:t> </a:t>
            </a:r>
            <a:r>
              <a:rPr lang="en-US" sz="2800" dirty="0" err="1">
                <a:latin typeface="Arial" pitchFamily="34" charset="0"/>
                <a:cs typeface="Arial" pitchFamily="34" charset="0"/>
              </a:rPr>
              <a:t>tự</a:t>
            </a:r>
            <a:r>
              <a:rPr lang="en-US" sz="2800" dirty="0">
                <a:latin typeface="Arial" pitchFamily="34" charset="0"/>
                <a:cs typeface="Arial" pitchFamily="34" charset="0"/>
              </a:rPr>
              <a:t> </a:t>
            </a:r>
            <a:r>
              <a:rPr lang="en-US" sz="2800" dirty="0" err="1">
                <a:latin typeface="Arial" pitchFamily="34" charset="0"/>
                <a:cs typeface="Arial" pitchFamily="34" charset="0"/>
              </a:rPr>
              <a:t>chủ</a:t>
            </a:r>
            <a:r>
              <a:rPr lang="en-US" sz="2800" dirty="0">
                <a:latin typeface="Arial" pitchFamily="34" charset="0"/>
                <a:cs typeface="Arial" pitchFamily="34" charset="0"/>
              </a:rPr>
              <a:t> </a:t>
            </a:r>
            <a:r>
              <a:rPr lang="vi-VN" sz="2800" dirty="0">
                <a:latin typeface="Arial" pitchFamily="34" charset="0"/>
                <a:cs typeface="Arial" pitchFamily="34" charset="0"/>
              </a:rPr>
              <a:t>và điều này tăng lên với mức độ</a:t>
            </a:r>
            <a:r>
              <a:rPr lang="en-US" sz="2800" dirty="0">
                <a:latin typeface="Arial" pitchFamily="34" charset="0"/>
                <a:cs typeface="Arial" pitchFamily="34" charset="0"/>
              </a:rPr>
              <a:t> </a:t>
            </a:r>
            <a:r>
              <a:rPr lang="en-US" sz="2800" dirty="0" err="1">
                <a:latin typeface="Arial" pitchFamily="34" charset="0"/>
                <a:cs typeface="Arial" pitchFamily="34" charset="0"/>
              </a:rPr>
              <a:t>tổn</a:t>
            </a:r>
            <a:r>
              <a:rPr lang="en-US" sz="2800" dirty="0">
                <a:latin typeface="Arial" pitchFamily="34" charset="0"/>
                <a:cs typeface="Arial" pitchFamily="34" charset="0"/>
              </a:rPr>
              <a:t> </a:t>
            </a:r>
            <a:r>
              <a:rPr lang="en-US" sz="2800" dirty="0" err="1">
                <a:latin typeface="Arial" pitchFamily="34" charset="0"/>
                <a:cs typeface="Arial" pitchFamily="34" charset="0"/>
              </a:rPr>
              <a:t>thương</a:t>
            </a:r>
            <a:r>
              <a:rPr lang="en-US" sz="2800" dirty="0">
                <a:latin typeface="Arial" pitchFamily="34" charset="0"/>
                <a:cs typeface="Arial" pitchFamily="34" charset="0"/>
              </a:rPr>
              <a:t> </a:t>
            </a:r>
            <a:r>
              <a:rPr lang="vi-VN" sz="2800" dirty="0">
                <a:latin typeface="Arial" pitchFamily="34" charset="0"/>
                <a:cs typeface="Arial" pitchFamily="34" charset="0"/>
              </a:rPr>
              <a:t>cơ vòng. </a:t>
            </a:r>
            <a:endParaRPr lang="en-US" sz="2800" dirty="0">
              <a:latin typeface="Arial" pitchFamily="34" charset="0"/>
              <a:cs typeface="Arial" pitchFamily="34" charset="0"/>
            </a:endParaRPr>
          </a:p>
          <a:p>
            <a:pPr marL="457200" indent="-457200" algn="just">
              <a:buFont typeface="Wingdings" pitchFamily="2" charset="2"/>
              <a:buChar char="Ø"/>
              <a:defRPr/>
            </a:pPr>
            <a:r>
              <a:rPr lang="en-US" sz="2800" dirty="0">
                <a:latin typeface="Arial" pitchFamily="34" charset="0"/>
                <a:cs typeface="Arial" pitchFamily="34" charset="0"/>
              </a:rPr>
              <a:t>  </a:t>
            </a:r>
            <a:r>
              <a:rPr lang="en-US" sz="2800" dirty="0" smtClean="0">
                <a:latin typeface="Arial" pitchFamily="34" charset="0"/>
                <a:cs typeface="Arial" pitchFamily="34" charset="0"/>
              </a:rPr>
              <a:t>N</a:t>
            </a:r>
            <a:r>
              <a:rPr lang="vi-VN" sz="2800" dirty="0">
                <a:latin typeface="Arial" pitchFamily="34" charset="0"/>
                <a:cs typeface="Arial" pitchFamily="34" charset="0"/>
              </a:rPr>
              <a:t>guyên nhân góp phần bao gồm</a:t>
            </a:r>
            <a:r>
              <a:rPr lang="en-US" sz="2800" dirty="0">
                <a:latin typeface="Arial" pitchFamily="34" charset="0"/>
                <a:cs typeface="Arial" pitchFamily="34" charset="0"/>
              </a:rPr>
              <a:t> </a:t>
            </a:r>
            <a:r>
              <a:rPr lang="en-US" sz="2800" dirty="0" err="1">
                <a:latin typeface="Arial" pitchFamily="34" charset="0"/>
                <a:cs typeface="Arial" pitchFamily="34" charset="0"/>
              </a:rPr>
              <a:t>tổn</a:t>
            </a:r>
            <a:r>
              <a:rPr lang="en-US" sz="2800" dirty="0">
                <a:latin typeface="Arial" pitchFamily="34" charset="0"/>
                <a:cs typeface="Arial" pitchFamily="34" charset="0"/>
              </a:rPr>
              <a:t> </a:t>
            </a:r>
            <a:r>
              <a:rPr lang="en-US" sz="2800" dirty="0" err="1">
                <a:latin typeface="Arial" pitchFamily="34" charset="0"/>
                <a:cs typeface="Arial" pitchFamily="34" charset="0"/>
              </a:rPr>
              <a:t>thương</a:t>
            </a:r>
            <a:r>
              <a:rPr lang="en-US" sz="2800" dirty="0">
                <a:latin typeface="Arial" pitchFamily="34" charset="0"/>
                <a:cs typeface="Arial" pitchFamily="34" charset="0"/>
              </a:rPr>
              <a:t> </a:t>
            </a:r>
            <a:r>
              <a:rPr lang="en-US" sz="2800" dirty="0" err="1">
                <a:latin typeface="Arial" pitchFamily="34" charset="0"/>
                <a:cs typeface="Arial" pitchFamily="34" charset="0"/>
              </a:rPr>
              <a:t>từ</a:t>
            </a:r>
            <a:r>
              <a:rPr lang="en-US" sz="2800" dirty="0">
                <a:latin typeface="Arial" pitchFamily="34" charset="0"/>
                <a:cs typeface="Arial" pitchFamily="34" charset="0"/>
              </a:rPr>
              <a:t> </a:t>
            </a:r>
            <a:r>
              <a:rPr lang="en-US" sz="2800" dirty="0" err="1">
                <a:latin typeface="Arial" pitchFamily="34" charset="0"/>
                <a:cs typeface="Arial" pitchFamily="34" charset="0"/>
              </a:rPr>
              <a:t>phẫu</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lần</a:t>
            </a:r>
            <a:r>
              <a:rPr lang="vi-VN" sz="2800" dirty="0">
                <a:latin typeface="Arial" pitchFamily="34" charset="0"/>
                <a:cs typeface="Arial" pitchFamily="34" charset="0"/>
              </a:rPr>
              <a:t> trước</a:t>
            </a:r>
            <a:r>
              <a:rPr lang="en-US" sz="2800" dirty="0">
                <a:latin typeface="Arial" pitchFamily="34" charset="0"/>
                <a:cs typeface="Arial" pitchFamily="34" charset="0"/>
              </a:rPr>
              <a:t> </a:t>
            </a:r>
            <a:r>
              <a:rPr lang="vi-VN" sz="2800" dirty="0">
                <a:latin typeface="Arial" pitchFamily="34" charset="0"/>
                <a:cs typeface="Arial" pitchFamily="34" charset="0"/>
              </a:rPr>
              <a:t>và các yếu tố khác</a:t>
            </a:r>
            <a:r>
              <a:rPr lang="en-US" sz="2800" dirty="0">
                <a:latin typeface="Arial" pitchFamily="34" charset="0"/>
                <a:cs typeface="Arial" pitchFamily="34" charset="0"/>
              </a:rPr>
              <a:t> </a:t>
            </a:r>
            <a:r>
              <a:rPr lang="vi-VN" sz="2800" dirty="0">
                <a:latin typeface="Arial" pitchFamily="34" charset="0"/>
                <a:cs typeface="Arial" pitchFamily="34" charset="0"/>
              </a:rPr>
              <a:t>(tuổi, giới tính và những </a:t>
            </a:r>
            <a:r>
              <a:rPr lang="en-US" sz="2800" dirty="0" err="1">
                <a:latin typeface="Arial" pitchFamily="34" charset="0"/>
                <a:cs typeface="Arial" pitchFamily="34" charset="0"/>
              </a:rPr>
              <a:t>bệnh</a:t>
            </a:r>
            <a:r>
              <a:rPr lang="en-US" sz="2800" dirty="0">
                <a:latin typeface="Arial" pitchFamily="34" charset="0"/>
                <a:cs typeface="Arial" pitchFamily="34" charset="0"/>
              </a:rPr>
              <a:t> </a:t>
            </a:r>
            <a:r>
              <a:rPr lang="en-US" sz="2800" dirty="0" err="1">
                <a:latin typeface="Arial" pitchFamily="34" charset="0"/>
                <a:cs typeface="Arial" pitchFamily="34" charset="0"/>
              </a:rPr>
              <a:t>nền</a:t>
            </a:r>
            <a:r>
              <a:rPr lang="en-US" sz="2800" dirty="0">
                <a:latin typeface="Arial" pitchFamily="34" charset="0"/>
                <a:cs typeface="Arial" pitchFamily="34" charset="0"/>
              </a:rPr>
              <a:t> </a:t>
            </a:r>
            <a:r>
              <a:rPr lang="vi-VN" sz="2800" dirty="0">
                <a:latin typeface="Arial" pitchFamily="34" charset="0"/>
                <a:cs typeface="Arial" pitchFamily="34" charset="0"/>
              </a:rPr>
              <a:t>khác).</a:t>
            </a:r>
          </a:p>
          <a:p>
            <a:pPr algn="just">
              <a:defRPr/>
            </a:pPr>
            <a:endParaRPr lang="en-US" sz="2800" dirty="0">
              <a:latin typeface="Arial" pitchFamily="34" charset="0"/>
              <a:cs typeface="Arial" pitchFamily="34" charset="0"/>
            </a:endParaRPr>
          </a:p>
          <a:p>
            <a:pPr algn="just">
              <a:defRPr/>
            </a:pPr>
            <a:r>
              <a:rPr lang="en-US" sz="2800" dirty="0">
                <a:latin typeface="Arial" pitchFamily="34" charset="0"/>
                <a:cs typeface="Arial" pitchFamily="34" charset="0"/>
              </a:rPr>
              <a:t>		</a:t>
            </a:r>
            <a:r>
              <a:rPr lang="vi-VN" sz="2800" dirty="0">
                <a:solidFill>
                  <a:srgbClr val="FFFF00"/>
                </a:solidFill>
                <a:latin typeface="Arial" pitchFamily="34" charset="0"/>
                <a:cs typeface="Arial" pitchFamily="34" charset="0"/>
              </a:rPr>
              <a:t>Bằng chứng: 1c</a:t>
            </a:r>
          </a:p>
          <a:p>
            <a:pPr algn="just">
              <a:defRPr/>
            </a:pPr>
            <a:r>
              <a:rPr lang="en-US" sz="2800" dirty="0">
                <a:solidFill>
                  <a:srgbClr val="FFFF00"/>
                </a:solidFill>
                <a:latin typeface="Arial" pitchFamily="34" charset="0"/>
                <a:cs typeface="Arial" pitchFamily="34" charset="0"/>
              </a:rPr>
              <a:t>		</a:t>
            </a:r>
            <a:r>
              <a:rPr lang="vi-VN" sz="2800" dirty="0">
                <a:solidFill>
                  <a:srgbClr val="FFFF00"/>
                </a:solidFill>
                <a:latin typeface="Arial" pitchFamily="34" charset="0"/>
                <a:cs typeface="Arial" pitchFamily="34" charset="0"/>
              </a:rPr>
              <a:t>Cấp khuyến nghị: A</a:t>
            </a:r>
          </a:p>
          <a:p>
            <a:pPr algn="just">
              <a:defRPr/>
            </a:pP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Mức</a:t>
            </a: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độ</a:t>
            </a:r>
            <a:r>
              <a:rPr lang="vi-VN" sz="2800" dirty="0">
                <a:solidFill>
                  <a:srgbClr val="FFFF00"/>
                </a:solidFill>
                <a:latin typeface="Arial" pitchFamily="34" charset="0"/>
                <a:cs typeface="Arial" pitchFamily="34" charset="0"/>
              </a:rPr>
              <a:t> đồng thuận</a:t>
            </a:r>
            <a:r>
              <a:rPr lang="en-US" sz="2800" dirty="0">
                <a:solidFill>
                  <a:srgbClr val="FFFF00"/>
                </a:solidFill>
                <a:latin typeface="Arial" pitchFamily="34" charset="0"/>
                <a:cs typeface="Arial" pitchFamily="34" charset="0"/>
              </a:rPr>
              <a:t>:</a:t>
            </a:r>
            <a:r>
              <a:rPr lang="vi-VN" sz="2800" dirty="0">
                <a:solidFill>
                  <a:srgbClr val="FFFF00"/>
                </a:solidFill>
                <a:latin typeface="Arial" pitchFamily="34" charset="0"/>
                <a:cs typeface="Arial" pitchFamily="34" charset="0"/>
              </a:rPr>
              <a:t> mạnh mẽ</a:t>
            </a:r>
          </a:p>
        </p:txBody>
      </p:sp>
    </p:spTree>
    <p:extLst>
      <p:ext uri="{BB962C8B-B14F-4D97-AF65-F5344CB8AC3E}">
        <p14:creationId xmlns:p14="http://schemas.microsoft.com/office/powerpoint/2010/main" xmlns="" val="658202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239000" cy="6556375"/>
          </a:xfrm>
          <a:prstGeom prst="rect">
            <a:avLst/>
          </a:prstGeom>
        </p:spPr>
        <p:txBody>
          <a:bodyPr>
            <a:spAutoFit/>
          </a:bodyPr>
          <a:lstStyle/>
          <a:p>
            <a:pPr algn="ctr">
              <a:defRPr/>
            </a:pPr>
            <a:r>
              <a:rPr lang="en-US" sz="3600" b="1" dirty="0" err="1">
                <a:solidFill>
                  <a:srgbClr val="FFFF00"/>
                </a:solidFill>
                <a:latin typeface="Arial" pitchFamily="34" charset="0"/>
                <a:cs typeface="Arial" pitchFamily="34" charset="0"/>
              </a:rPr>
              <a:t>Khuyến</a:t>
            </a:r>
            <a:r>
              <a:rPr lang="en-US" sz="3600" b="1" dirty="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nghị</a:t>
            </a:r>
            <a:endParaRPr lang="en-US" sz="3600" b="1" dirty="0">
              <a:solidFill>
                <a:srgbClr val="FFFF00"/>
              </a:solidFill>
              <a:latin typeface="Arial" pitchFamily="34" charset="0"/>
              <a:cs typeface="Arial" pitchFamily="34" charset="0"/>
            </a:endParaRPr>
          </a:p>
          <a:p>
            <a:pPr algn="just">
              <a:defRPr/>
            </a:pPr>
            <a:endParaRPr lang="vi-VN" dirty="0">
              <a:latin typeface="Arial" pitchFamily="34" charset="0"/>
              <a:cs typeface="Arial" pitchFamily="34" charset="0"/>
            </a:endParaRPr>
          </a:p>
          <a:p>
            <a:pPr marL="457200" indent="-457200" algn="just">
              <a:buFont typeface="Wingdings" pitchFamily="2" charset="2"/>
              <a:buChar char="Ø"/>
              <a:defRPr/>
            </a:pPr>
            <a:r>
              <a:rPr lang="en-US" sz="2800" dirty="0">
                <a:latin typeface="Arial" pitchFamily="34" charset="0"/>
                <a:cs typeface="Arial" pitchFamily="34" charset="0"/>
              </a:rPr>
              <a:t>   </a:t>
            </a:r>
            <a:r>
              <a:rPr lang="vi-VN" sz="2800" dirty="0" smtClean="0">
                <a:latin typeface="Arial" pitchFamily="34" charset="0"/>
                <a:cs typeface="Arial" pitchFamily="34" charset="0"/>
              </a:rPr>
              <a:t>Trong</a:t>
            </a:r>
            <a:r>
              <a:rPr lang="en-US" sz="2800" dirty="0" smtClean="0">
                <a:latin typeface="Arial" pitchFamily="34" charset="0"/>
                <a:cs typeface="Arial" pitchFamily="34" charset="0"/>
              </a:rPr>
              <a:t> </a:t>
            </a:r>
            <a:r>
              <a:rPr lang="en-US" sz="2800" dirty="0" err="1">
                <a:latin typeface="Arial" pitchFamily="34" charset="0"/>
                <a:cs typeface="Arial" pitchFamily="34" charset="0"/>
              </a:rPr>
              <a:t>rò</a:t>
            </a:r>
            <a:r>
              <a:rPr lang="en-US" sz="2800" dirty="0">
                <a:latin typeface="Arial" pitchFamily="34" charset="0"/>
                <a:cs typeface="Arial" pitchFamily="34" charset="0"/>
              </a:rPr>
              <a:t> </a:t>
            </a:r>
            <a:r>
              <a:rPr lang="vi-VN" sz="2800" dirty="0">
                <a:latin typeface="Arial" pitchFamily="34" charset="0"/>
                <a:cs typeface="Arial" pitchFamily="34" charset="0"/>
              </a:rPr>
              <a:t>hậu môn cao, </a:t>
            </a:r>
            <a:r>
              <a:rPr lang="en-US" sz="2800" dirty="0" err="1">
                <a:latin typeface="Arial" pitchFamily="34" charset="0"/>
                <a:cs typeface="Arial" pitchFamily="34" charset="0"/>
              </a:rPr>
              <a:t>phẫu</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vi-VN" sz="2800" dirty="0">
                <a:latin typeface="Arial" pitchFamily="34" charset="0"/>
                <a:cs typeface="Arial" pitchFamily="34" charset="0"/>
              </a:rPr>
              <a:t>sparing sp</a:t>
            </a:r>
            <a:r>
              <a:rPr lang="en-US" sz="2800" dirty="0">
                <a:latin typeface="Arial" pitchFamily="34" charset="0"/>
                <a:cs typeface="Arial" pitchFamily="34" charset="0"/>
              </a:rPr>
              <a:t>h</a:t>
            </a:r>
            <a:r>
              <a:rPr lang="vi-VN" sz="2800" dirty="0">
                <a:latin typeface="Arial" pitchFamily="34" charset="0"/>
                <a:cs typeface="Arial" pitchFamily="34" charset="0"/>
              </a:rPr>
              <a:t>incter (flap), LIFT, vật liệu sinh học</a:t>
            </a:r>
            <a:r>
              <a:rPr lang="en-US" sz="2800" dirty="0">
                <a:latin typeface="Arial" pitchFamily="34" charset="0"/>
                <a:cs typeface="Arial" pitchFamily="34" charset="0"/>
              </a:rPr>
              <a:t> </a:t>
            </a:r>
            <a:r>
              <a:rPr lang="vi-VN" sz="2800" dirty="0">
                <a:latin typeface="Arial" pitchFamily="34" charset="0"/>
                <a:cs typeface="Arial" pitchFamily="34" charset="0"/>
              </a:rPr>
              <a:t>nên được thực hiện. </a:t>
            </a:r>
            <a:endParaRPr lang="en-US" sz="2800" dirty="0">
              <a:latin typeface="Arial" pitchFamily="34" charset="0"/>
              <a:cs typeface="Arial" pitchFamily="34" charset="0"/>
            </a:endParaRPr>
          </a:p>
          <a:p>
            <a:pPr marL="457200" indent="-457200" algn="just">
              <a:buFont typeface="Wingdings" pitchFamily="2" charset="2"/>
              <a:buChar char="Ø"/>
              <a:defRPr/>
            </a:pP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vi-VN" sz="2800" dirty="0">
                <a:latin typeface="Arial" pitchFamily="34" charset="0"/>
                <a:cs typeface="Arial" pitchFamily="34" charset="0"/>
              </a:rPr>
              <a:t>Kết quả của các kỹ thuật khác nhau</a:t>
            </a:r>
            <a:r>
              <a:rPr lang="en-US" sz="2800" dirty="0">
                <a:latin typeface="Arial" pitchFamily="34" charset="0"/>
                <a:cs typeface="Arial" pitchFamily="34" charset="0"/>
              </a:rPr>
              <a:t> </a:t>
            </a:r>
            <a:r>
              <a:rPr lang="vi-VN" sz="2800" dirty="0">
                <a:latin typeface="Arial" pitchFamily="34" charset="0"/>
                <a:cs typeface="Arial" pitchFamily="34" charset="0"/>
              </a:rPr>
              <a:t>cho một </a:t>
            </a:r>
            <a:r>
              <a:rPr lang="en-US" sz="2800" dirty="0" err="1">
                <a:latin typeface="Arial" pitchFamily="34" charset="0"/>
                <a:cs typeface="Arial" pitchFamily="34" charset="0"/>
              </a:rPr>
              <a:t>kết</a:t>
            </a:r>
            <a:r>
              <a:rPr lang="en-US" sz="2800" dirty="0">
                <a:latin typeface="Arial" pitchFamily="34" charset="0"/>
                <a:cs typeface="Arial" pitchFamily="34" charset="0"/>
              </a:rPr>
              <a:t> </a:t>
            </a:r>
            <a:r>
              <a:rPr lang="en-US" sz="2800" dirty="0" err="1">
                <a:latin typeface="Arial" pitchFamily="34" charset="0"/>
                <a:cs typeface="Arial" pitchFamily="34" charset="0"/>
              </a:rPr>
              <a:t>quả</a:t>
            </a:r>
            <a:r>
              <a:rPr lang="en-US" sz="2800" dirty="0">
                <a:latin typeface="Arial" pitchFamily="34" charset="0"/>
                <a:cs typeface="Arial" pitchFamily="34" charset="0"/>
              </a:rPr>
              <a:t> </a:t>
            </a:r>
            <a:r>
              <a:rPr lang="vi-VN" sz="2800" dirty="0">
                <a:latin typeface="Arial" pitchFamily="34" charset="0"/>
                <a:cs typeface="Arial" pitchFamily="34" charset="0"/>
              </a:rPr>
              <a:t>phẫu thuật phần lớn là giống  nhau. </a:t>
            </a:r>
            <a:endParaRPr lang="en-US" sz="2800" dirty="0">
              <a:latin typeface="Arial" pitchFamily="34" charset="0"/>
              <a:cs typeface="Arial" pitchFamily="34" charset="0"/>
            </a:endParaRPr>
          </a:p>
          <a:p>
            <a:pPr marL="457200" indent="-457200" algn="just">
              <a:buFont typeface="Wingdings" pitchFamily="2" charset="2"/>
              <a:buChar char="Ø"/>
              <a:defRPr/>
            </a:pP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vi-VN" sz="2800" dirty="0">
                <a:latin typeface="Arial" pitchFamily="34" charset="0"/>
                <a:cs typeface="Arial" pitchFamily="34" charset="0"/>
              </a:rPr>
              <a:t>N</a:t>
            </a:r>
            <a:r>
              <a:rPr lang="en-US" sz="2800" dirty="0" err="1">
                <a:latin typeface="Arial" pitchFamily="34" charset="0"/>
                <a:cs typeface="Arial" pitchFamily="34" charset="0"/>
              </a:rPr>
              <a:t>guyên</a:t>
            </a:r>
            <a:r>
              <a:rPr lang="en-US" sz="2800" dirty="0">
                <a:latin typeface="Arial" pitchFamily="34" charset="0"/>
                <a:cs typeface="Arial" pitchFamily="34" charset="0"/>
              </a:rPr>
              <a:t> </a:t>
            </a:r>
            <a:r>
              <a:rPr lang="vi-VN" sz="2800" dirty="0">
                <a:latin typeface="Arial" pitchFamily="34" charset="0"/>
                <a:cs typeface="Arial" pitchFamily="34" charset="0"/>
              </a:rPr>
              <a:t>tắc sử dụng vật liệu sinh học dẫn đến tỷ lệ </a:t>
            </a:r>
            <a:r>
              <a:rPr lang="en-US" sz="2800" dirty="0" err="1">
                <a:latin typeface="Arial" pitchFamily="34" charset="0"/>
                <a:cs typeface="Arial" pitchFamily="34" charset="0"/>
              </a:rPr>
              <a:t>lành</a:t>
            </a:r>
            <a:r>
              <a:rPr lang="en-US" sz="2800" dirty="0">
                <a:latin typeface="Arial" pitchFamily="34" charset="0"/>
                <a:cs typeface="Arial" pitchFamily="34" charset="0"/>
              </a:rPr>
              <a:t> </a:t>
            </a:r>
            <a:r>
              <a:rPr lang="vi-VN" sz="2800" dirty="0">
                <a:latin typeface="Arial" pitchFamily="34" charset="0"/>
                <a:cs typeface="Arial" pitchFamily="34" charset="0"/>
              </a:rPr>
              <a:t>bệnh thấp hơn và</a:t>
            </a:r>
            <a:r>
              <a:rPr lang="en-US" sz="2800" dirty="0">
                <a:latin typeface="Arial" pitchFamily="34" charset="0"/>
                <a:cs typeface="Arial" pitchFamily="34" charset="0"/>
              </a:rPr>
              <a:t> </a:t>
            </a:r>
            <a:r>
              <a:rPr lang="vi-VN" sz="2800" dirty="0">
                <a:latin typeface="Arial" pitchFamily="34" charset="0"/>
                <a:cs typeface="Arial" pitchFamily="34" charset="0"/>
              </a:rPr>
              <a:t>tỷ lệ </a:t>
            </a:r>
            <a:r>
              <a:rPr lang="en-US" sz="2800" dirty="0" err="1">
                <a:latin typeface="Arial" pitchFamily="34" charset="0"/>
                <a:cs typeface="Arial" pitchFamily="34" charset="0"/>
              </a:rPr>
              <a:t>mất</a:t>
            </a:r>
            <a:r>
              <a:rPr lang="en-US" sz="2800" dirty="0">
                <a:latin typeface="Arial" pitchFamily="34" charset="0"/>
                <a:cs typeface="Arial" pitchFamily="34" charset="0"/>
              </a:rPr>
              <a:t> </a:t>
            </a:r>
            <a:r>
              <a:rPr lang="en-US" sz="2800" dirty="0" err="1">
                <a:latin typeface="Arial" pitchFamily="34" charset="0"/>
                <a:cs typeface="Arial" pitchFamily="34" charset="0"/>
              </a:rPr>
              <a:t>tự</a:t>
            </a:r>
            <a:r>
              <a:rPr lang="en-US" sz="2800" dirty="0">
                <a:latin typeface="Arial" pitchFamily="34" charset="0"/>
                <a:cs typeface="Arial" pitchFamily="34" charset="0"/>
              </a:rPr>
              <a:t> </a:t>
            </a:r>
            <a:r>
              <a:rPr lang="en-US" sz="2800" dirty="0" err="1">
                <a:latin typeface="Arial" pitchFamily="34" charset="0"/>
                <a:cs typeface="Arial" pitchFamily="34" charset="0"/>
              </a:rPr>
              <a:t>chủ</a:t>
            </a:r>
            <a:r>
              <a:rPr lang="en-US" sz="2800" dirty="0">
                <a:latin typeface="Arial" pitchFamily="34" charset="0"/>
                <a:cs typeface="Arial" pitchFamily="34" charset="0"/>
              </a:rPr>
              <a:t> </a:t>
            </a:r>
            <a:r>
              <a:rPr lang="vi-VN" sz="2800" dirty="0">
                <a:latin typeface="Arial" pitchFamily="34" charset="0"/>
                <a:cs typeface="Arial" pitchFamily="34" charset="0"/>
              </a:rPr>
              <a:t>cũng thấp hơn </a:t>
            </a:r>
            <a:r>
              <a:rPr lang="en-US" sz="2800" dirty="0">
                <a:latin typeface="Arial" pitchFamily="34" charset="0"/>
                <a:cs typeface="Arial" pitchFamily="34" charset="0"/>
              </a:rPr>
              <a:t>.</a:t>
            </a:r>
          </a:p>
          <a:p>
            <a:pPr algn="just">
              <a:defRPr/>
            </a:pPr>
            <a:r>
              <a:rPr lang="en-US" sz="2800" dirty="0">
                <a:latin typeface="Arial" pitchFamily="34" charset="0"/>
                <a:cs typeface="Arial" pitchFamily="34" charset="0"/>
              </a:rPr>
              <a:t>		</a:t>
            </a:r>
            <a:r>
              <a:rPr lang="vi-VN" sz="2800" dirty="0">
                <a:solidFill>
                  <a:srgbClr val="FFFF00"/>
                </a:solidFill>
                <a:latin typeface="Arial" pitchFamily="34" charset="0"/>
                <a:cs typeface="Arial" pitchFamily="34" charset="0"/>
              </a:rPr>
              <a:t>Bằng chứng: 1b</a:t>
            </a:r>
          </a:p>
          <a:p>
            <a:pPr algn="just">
              <a:defRPr/>
            </a:pPr>
            <a:r>
              <a:rPr lang="en-US" sz="2800" dirty="0">
                <a:solidFill>
                  <a:srgbClr val="FFFF00"/>
                </a:solidFill>
                <a:latin typeface="Arial" pitchFamily="34" charset="0"/>
                <a:cs typeface="Arial" pitchFamily="34" charset="0"/>
              </a:rPr>
              <a:t>		</a:t>
            </a:r>
            <a:r>
              <a:rPr lang="vi-VN" sz="2800" dirty="0">
                <a:solidFill>
                  <a:srgbClr val="FFFF00"/>
                </a:solidFill>
                <a:latin typeface="Arial" pitchFamily="34" charset="0"/>
                <a:cs typeface="Arial" pitchFamily="34" charset="0"/>
              </a:rPr>
              <a:t>Cấp khuyến nghị: A</a:t>
            </a:r>
          </a:p>
          <a:p>
            <a:pPr algn="just">
              <a:defRPr/>
            </a:pP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Mức</a:t>
            </a: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độ</a:t>
            </a:r>
            <a:r>
              <a:rPr lang="vi-VN" sz="2800" dirty="0">
                <a:solidFill>
                  <a:srgbClr val="FFFF00"/>
                </a:solidFill>
                <a:latin typeface="Arial" pitchFamily="34" charset="0"/>
                <a:cs typeface="Arial" pitchFamily="34" charset="0"/>
              </a:rPr>
              <a:t> đồng thuận</a:t>
            </a:r>
            <a:r>
              <a:rPr lang="en-US" sz="2800" dirty="0">
                <a:solidFill>
                  <a:srgbClr val="FFFF00"/>
                </a:solidFill>
                <a:latin typeface="Arial" pitchFamily="34" charset="0"/>
                <a:cs typeface="Arial" pitchFamily="34" charset="0"/>
              </a:rPr>
              <a:t>:</a:t>
            </a:r>
            <a:r>
              <a:rPr lang="vi-VN" sz="2800" dirty="0">
                <a:solidFill>
                  <a:srgbClr val="FFFF00"/>
                </a:solidFill>
                <a:latin typeface="Arial" pitchFamily="34" charset="0"/>
                <a:cs typeface="Arial" pitchFamily="34" charset="0"/>
              </a:rPr>
              <a:t> mạnh mẽ</a:t>
            </a:r>
          </a:p>
          <a:p>
            <a:pPr algn="just">
              <a:defRPr/>
            </a:pPr>
            <a:endParaRPr lang="vi-VN" dirty="0">
              <a:latin typeface="Arial" pitchFamily="34" charset="0"/>
              <a:cs typeface="Arial" pitchFamily="34" charset="0"/>
            </a:endParaRPr>
          </a:p>
        </p:txBody>
      </p:sp>
    </p:spTree>
    <p:extLst>
      <p:ext uri="{BB962C8B-B14F-4D97-AF65-F5344CB8AC3E}">
        <p14:creationId xmlns:p14="http://schemas.microsoft.com/office/powerpoint/2010/main" xmlns="" val="3741177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077200" cy="6647974"/>
          </a:xfrm>
          <a:prstGeom prst="rect">
            <a:avLst/>
          </a:prstGeom>
        </p:spPr>
        <p:txBody>
          <a:bodyPr>
            <a:spAutoFit/>
          </a:bodyPr>
          <a:lstStyle/>
          <a:p>
            <a:pPr algn="ctr">
              <a:defRPr/>
            </a:pPr>
            <a:r>
              <a:rPr lang="vi-VN" sz="3600" b="1" dirty="0">
                <a:solidFill>
                  <a:srgbClr val="FFFF00"/>
                </a:solidFill>
                <a:latin typeface="Arial" pitchFamily="34" charset="0"/>
                <a:cs typeface="Arial" pitchFamily="34" charset="0"/>
              </a:rPr>
              <a:t>Cắt </a:t>
            </a:r>
            <a:r>
              <a:rPr lang="en-US" sz="3600" b="1" dirty="0" err="1">
                <a:solidFill>
                  <a:srgbClr val="FFFF00"/>
                </a:solidFill>
                <a:latin typeface="Arial" pitchFamily="34" charset="0"/>
                <a:cs typeface="Arial" pitchFamily="34" charset="0"/>
              </a:rPr>
              <a:t>đường</a:t>
            </a:r>
            <a:r>
              <a:rPr lang="vi-VN" sz="3600" b="1" dirty="0">
                <a:solidFill>
                  <a:srgbClr val="FFFF00"/>
                </a:solidFill>
                <a:latin typeface="Arial" pitchFamily="34" charset="0"/>
                <a:cs typeface="Arial" pitchFamily="34" charset="0"/>
              </a:rPr>
              <a:t> rò </a:t>
            </a:r>
            <a:r>
              <a:rPr lang="en-US" sz="3600" b="1" dirty="0" err="1">
                <a:solidFill>
                  <a:srgbClr val="FFFF00"/>
                </a:solidFill>
                <a:latin typeface="Arial" pitchFamily="34" charset="0"/>
                <a:cs typeface="Arial" pitchFamily="34" charset="0"/>
              </a:rPr>
              <a:t>Fistulectomy</a:t>
            </a:r>
            <a:endParaRPr lang="en-US" sz="3600" b="1" dirty="0">
              <a:solidFill>
                <a:srgbClr val="FFFF00"/>
              </a:solidFill>
              <a:latin typeface="Arial" pitchFamily="34" charset="0"/>
              <a:cs typeface="Arial" pitchFamily="34" charset="0"/>
            </a:endParaRPr>
          </a:p>
          <a:p>
            <a:pPr>
              <a:defRPr/>
            </a:pPr>
            <a:endParaRPr lang="vi-VN" dirty="0">
              <a:latin typeface="Arial" pitchFamily="34" charset="0"/>
              <a:cs typeface="Arial" pitchFamily="34" charset="0"/>
            </a:endParaRPr>
          </a:p>
          <a:p>
            <a:pPr marL="342900" indent="-342900" algn="just">
              <a:buFont typeface="Wingdings" pitchFamily="2" charset="2"/>
              <a:buChar char="Ø"/>
              <a:defRPr/>
            </a:pPr>
            <a:r>
              <a:rPr lang="en-US" dirty="0">
                <a:latin typeface="Arial" pitchFamily="34" charset="0"/>
                <a:cs typeface="Arial" pitchFamily="34" charset="0"/>
              </a:rPr>
              <a:t>   </a:t>
            </a:r>
            <a:r>
              <a:rPr lang="vi-VN" sz="2400" dirty="0">
                <a:latin typeface="Arial" pitchFamily="34" charset="0"/>
                <a:cs typeface="Arial" pitchFamily="34" charset="0"/>
              </a:rPr>
              <a:t>Trong cắt </a:t>
            </a:r>
            <a:r>
              <a:rPr lang="en-US" sz="2400" dirty="0" err="1">
                <a:latin typeface="Arial" pitchFamily="34" charset="0"/>
                <a:cs typeface="Arial" pitchFamily="34" charset="0"/>
              </a:rPr>
              <a:t>đường</a:t>
            </a:r>
            <a:r>
              <a:rPr lang="vi-VN" sz="2400" dirty="0">
                <a:latin typeface="Arial" pitchFamily="34" charset="0"/>
                <a:cs typeface="Arial" pitchFamily="34" charset="0"/>
              </a:rPr>
              <a:t> rò </a:t>
            </a:r>
            <a:r>
              <a:rPr lang="en-US" sz="2400" dirty="0" err="1">
                <a:latin typeface="Arial" pitchFamily="34" charset="0"/>
                <a:cs typeface="Arial" pitchFamily="34" charset="0"/>
              </a:rPr>
              <a:t>kèm</a:t>
            </a:r>
            <a:r>
              <a:rPr lang="en-US" sz="2400" dirty="0">
                <a:latin typeface="Arial" pitchFamily="34" charset="0"/>
                <a:cs typeface="Arial" pitchFamily="34" charset="0"/>
              </a:rPr>
              <a:t> </a:t>
            </a:r>
            <a:r>
              <a:rPr lang="en-US" sz="2400" dirty="0" err="1">
                <a:latin typeface="Arial" pitchFamily="34" charset="0"/>
                <a:cs typeface="Arial" pitchFamily="34" charset="0"/>
              </a:rPr>
              <a:t>theo</a:t>
            </a:r>
            <a:r>
              <a:rPr lang="en-US" sz="2400" dirty="0">
                <a:latin typeface="Arial" pitchFamily="34" charset="0"/>
                <a:cs typeface="Arial" pitchFamily="34" charset="0"/>
              </a:rPr>
              <a:t> </a:t>
            </a:r>
            <a:r>
              <a:rPr lang="en-US" sz="2400" dirty="0" err="1">
                <a:latin typeface="Arial" pitchFamily="34" charset="0"/>
                <a:cs typeface="Arial" pitchFamily="34" charset="0"/>
              </a:rPr>
              <a:t>cắt</a:t>
            </a:r>
            <a:r>
              <a:rPr lang="en-US" sz="2400" dirty="0">
                <a:latin typeface="Arial" pitchFamily="34" charset="0"/>
                <a:cs typeface="Arial" pitchFamily="34" charset="0"/>
              </a:rPr>
              <a:t> </a:t>
            </a:r>
            <a:r>
              <a:rPr lang="vi-VN" sz="2400" dirty="0">
                <a:latin typeface="Arial" pitchFamily="34" charset="0"/>
                <a:cs typeface="Arial" pitchFamily="34" charset="0"/>
              </a:rPr>
              <a:t>mô viêm. Tỷ lệ </a:t>
            </a:r>
            <a:r>
              <a:rPr lang="en-US" sz="2400" dirty="0" err="1">
                <a:latin typeface="Arial" pitchFamily="34" charset="0"/>
                <a:cs typeface="Arial" pitchFamily="34" charset="0"/>
              </a:rPr>
              <a:t>lành</a:t>
            </a:r>
            <a:r>
              <a:rPr lang="vi-VN" sz="2400" dirty="0">
                <a:latin typeface="Arial" pitchFamily="34" charset="0"/>
                <a:cs typeface="Arial" pitchFamily="34" charset="0"/>
              </a:rPr>
              <a:t> </a:t>
            </a:r>
            <a:r>
              <a:rPr lang="en-US" sz="2400" dirty="0" err="1">
                <a:latin typeface="Arial" pitchFamily="34" charset="0"/>
                <a:cs typeface="Arial" pitchFamily="34" charset="0"/>
              </a:rPr>
              <a:t>khoảng</a:t>
            </a:r>
            <a:r>
              <a:rPr lang="en-US" sz="2400" dirty="0">
                <a:latin typeface="Arial" pitchFamily="34" charset="0"/>
                <a:cs typeface="Arial" pitchFamily="34" charset="0"/>
              </a:rPr>
              <a:t>  </a:t>
            </a:r>
            <a:r>
              <a:rPr lang="vi-VN" sz="2400" dirty="0">
                <a:latin typeface="Arial" pitchFamily="34" charset="0"/>
                <a:cs typeface="Arial" pitchFamily="34" charset="0"/>
              </a:rPr>
              <a:t>54 và 97%; tỷ lệ </a:t>
            </a:r>
            <a:r>
              <a:rPr lang="en-US" sz="2400" dirty="0" err="1">
                <a:latin typeface="Arial" pitchFamily="34" charset="0"/>
                <a:cs typeface="Arial" pitchFamily="34" charset="0"/>
              </a:rPr>
              <a:t>mất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en-US" sz="2400" dirty="0">
                <a:latin typeface="Arial" pitchFamily="34" charset="0"/>
                <a:cs typeface="Arial" pitchFamily="34" charset="0"/>
              </a:rPr>
              <a:t> </a:t>
            </a:r>
            <a:r>
              <a:rPr lang="vi-VN" sz="2400" dirty="0">
                <a:latin typeface="Arial" pitchFamily="34" charset="0"/>
                <a:cs typeface="Arial" pitchFamily="34" charset="0"/>
              </a:rPr>
              <a:t>giảm</a:t>
            </a:r>
            <a:r>
              <a:rPr lang="en-US" sz="2400" dirty="0">
                <a:latin typeface="Arial" pitchFamily="34" charset="0"/>
                <a:cs typeface="Arial" pitchFamily="34" charset="0"/>
              </a:rPr>
              <a:t> </a:t>
            </a:r>
            <a:r>
              <a:rPr lang="vi-VN" sz="2400" dirty="0">
                <a:latin typeface="Arial" pitchFamily="34" charset="0"/>
                <a:cs typeface="Arial" pitchFamily="34" charset="0"/>
              </a:rPr>
              <a:t>từ 4 đến 32%. </a:t>
            </a:r>
            <a:r>
              <a:rPr lang="en-US" sz="2400" dirty="0">
                <a:latin typeface="Arial" pitchFamily="34" charset="0"/>
                <a:cs typeface="Arial" pitchFamily="34" charset="0"/>
              </a:rPr>
              <a:t>Ở</a:t>
            </a:r>
            <a:r>
              <a:rPr lang="vi-VN" sz="2400" dirty="0">
                <a:latin typeface="Arial" pitchFamily="34" charset="0"/>
                <a:cs typeface="Arial" pitchFamily="34" charset="0"/>
              </a:rPr>
              <a:t> bệnh nhân </a:t>
            </a:r>
            <a:r>
              <a:rPr lang="en-US" sz="2400" dirty="0" err="1">
                <a:latin typeface="Arial" pitchFamily="34" charset="0"/>
                <a:cs typeface="Arial" pitchFamily="34" charset="0"/>
              </a:rPr>
              <a:t>rò</a:t>
            </a:r>
            <a:r>
              <a:rPr lang="en-US" sz="2400" dirty="0">
                <a:latin typeface="Arial" pitchFamily="34" charset="0"/>
                <a:cs typeface="Arial" pitchFamily="34" charset="0"/>
              </a:rPr>
              <a:t> </a:t>
            </a:r>
            <a:r>
              <a:rPr lang="vi-VN" sz="2400" dirty="0">
                <a:latin typeface="Arial" pitchFamily="34" charset="0"/>
                <a:cs typeface="Arial" pitchFamily="34" charset="0"/>
              </a:rPr>
              <a:t>cao</a:t>
            </a:r>
            <a:r>
              <a:rPr lang="en-US" sz="2400" dirty="0">
                <a:latin typeface="Arial" pitchFamily="34" charset="0"/>
                <a:cs typeface="Arial" pitchFamily="34" charset="0"/>
              </a:rPr>
              <a:t>, </a:t>
            </a:r>
            <a:r>
              <a:rPr lang="vi-VN" sz="2400" dirty="0">
                <a:latin typeface="Arial" pitchFamily="34" charset="0"/>
                <a:cs typeface="Arial" pitchFamily="34" charset="0"/>
              </a:rPr>
              <a:t> vết thương </a:t>
            </a:r>
            <a:r>
              <a:rPr lang="en-US" sz="2400" dirty="0" err="1">
                <a:latin typeface="Arial" pitchFamily="34" charset="0"/>
                <a:cs typeface="Arial" pitchFamily="34" charset="0"/>
              </a:rPr>
              <a:t>bụt</a:t>
            </a:r>
            <a:r>
              <a:rPr lang="en-US" sz="2400" dirty="0">
                <a:latin typeface="Arial" pitchFamily="34" charset="0"/>
                <a:cs typeface="Arial" pitchFamily="34" charset="0"/>
              </a:rPr>
              <a:t> </a:t>
            </a:r>
            <a:r>
              <a:rPr lang="vi-VN" sz="2400" dirty="0">
                <a:latin typeface="Arial" pitchFamily="34" charset="0"/>
                <a:cs typeface="Arial" pitchFamily="34" charset="0"/>
              </a:rPr>
              <a:t>liên quan với nguy cơ cao </a:t>
            </a:r>
            <a:r>
              <a:rPr lang="en-US" sz="2400" dirty="0" err="1">
                <a:latin typeface="Arial" pitchFamily="34" charset="0"/>
                <a:cs typeface="Arial" pitchFamily="34" charset="0"/>
              </a:rPr>
              <a:t>mất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en-US" sz="2400" dirty="0">
                <a:latin typeface="Arial" pitchFamily="34" charset="0"/>
                <a:cs typeface="Arial" pitchFamily="34" charset="0"/>
              </a:rPr>
              <a:t>.</a:t>
            </a:r>
            <a:r>
              <a:rPr lang="vi-VN" sz="2400" dirty="0">
                <a:latin typeface="Arial" pitchFamily="34" charset="0"/>
                <a:cs typeface="Arial" pitchFamily="34" charset="0"/>
              </a:rPr>
              <a:t> </a:t>
            </a: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a:latin typeface="Arial" pitchFamily="34" charset="0"/>
                <a:cs typeface="Arial" pitchFamily="34" charset="0"/>
              </a:rPr>
              <a:t>Trong đánh giá từ năm 2015, Ratto đánh giá 14</a:t>
            </a:r>
            <a:r>
              <a:rPr lang="en-US" sz="2400" dirty="0">
                <a:latin typeface="Arial" pitchFamily="34" charset="0"/>
                <a:cs typeface="Arial" pitchFamily="34" charset="0"/>
              </a:rPr>
              <a:t> </a:t>
            </a:r>
            <a:r>
              <a:rPr lang="vi-VN" sz="2400" dirty="0">
                <a:latin typeface="Arial" pitchFamily="34" charset="0"/>
                <a:cs typeface="Arial" pitchFamily="34" charset="0"/>
              </a:rPr>
              <a:t>nghiên cứu về chất lượng. Tỷ lệ thành công tổng thể là 93%</a:t>
            </a:r>
            <a:r>
              <a:rPr lang="en-US" sz="2400" dirty="0">
                <a:latin typeface="Arial" pitchFamily="34" charset="0"/>
                <a:cs typeface="Arial" pitchFamily="34" charset="0"/>
              </a:rPr>
              <a:t>.</a:t>
            </a:r>
            <a:r>
              <a:rPr lang="vi-VN" sz="2400" dirty="0">
                <a:latin typeface="Arial" pitchFamily="34" charset="0"/>
                <a:cs typeface="Arial" pitchFamily="34" charset="0"/>
              </a:rPr>
              <a:t> Tỷ lệ bệnh nhân bị </a:t>
            </a:r>
            <a:r>
              <a:rPr lang="en-US" sz="2400" dirty="0" err="1">
                <a:latin typeface="Arial" pitchFamily="34" charset="0"/>
                <a:cs typeface="Arial" pitchFamily="34" charset="0"/>
              </a:rPr>
              <a:t>mất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en-US" sz="2400" dirty="0">
                <a:latin typeface="Arial" pitchFamily="34" charset="0"/>
                <a:cs typeface="Arial" pitchFamily="34" charset="0"/>
              </a:rPr>
              <a:t> l</a:t>
            </a:r>
            <a:r>
              <a:rPr lang="vi-VN" sz="2400" dirty="0">
                <a:latin typeface="Arial" pitchFamily="34" charset="0"/>
                <a:cs typeface="Arial" pitchFamily="34" charset="0"/>
              </a:rPr>
              <a:t>à 12%. Chất lượng cuộc sống đang tăng lên trong tất cả</a:t>
            </a:r>
            <a:r>
              <a:rPr lang="en-US" sz="2400" dirty="0">
                <a:latin typeface="Arial" pitchFamily="34" charset="0"/>
                <a:cs typeface="Arial" pitchFamily="34" charset="0"/>
              </a:rPr>
              <a:t> </a:t>
            </a:r>
            <a:r>
              <a:rPr lang="vi-VN" sz="2400" dirty="0">
                <a:latin typeface="Arial" pitchFamily="34" charset="0"/>
                <a:cs typeface="Arial" pitchFamily="34" charset="0"/>
              </a:rPr>
              <a:t>nghiên cứu. </a:t>
            </a:r>
            <a:endParaRPr lang="en-US" sz="24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K</a:t>
            </a:r>
            <a:r>
              <a:rPr lang="vi-VN" sz="2400" dirty="0">
                <a:latin typeface="Arial" pitchFamily="34" charset="0"/>
                <a:cs typeface="Arial" pitchFamily="34" charset="0"/>
              </a:rPr>
              <a:t>ết luận</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vi-VN" sz="2400" dirty="0">
                <a:latin typeface="Arial" pitchFamily="34" charset="0"/>
                <a:cs typeface="Arial" pitchFamily="34" charset="0"/>
              </a:rPr>
              <a:t>các tác giả đã đưa ra một tỷ lệ thành công cao</a:t>
            </a:r>
            <a:r>
              <a:rPr lang="en-US" sz="2400" dirty="0">
                <a:latin typeface="Arial" pitchFamily="34" charset="0"/>
                <a:cs typeface="Arial" pitchFamily="34" charset="0"/>
              </a:rPr>
              <a:t> </a:t>
            </a:r>
            <a:r>
              <a:rPr lang="vi-VN" sz="2400" dirty="0">
                <a:latin typeface="Arial" pitchFamily="34" charset="0"/>
                <a:cs typeface="Arial" pitchFamily="34" charset="0"/>
              </a:rPr>
              <a:t>kết hợp với nguy cơ </a:t>
            </a:r>
            <a:r>
              <a:rPr lang="en-US" sz="2400" dirty="0" err="1">
                <a:latin typeface="Arial" pitchFamily="34" charset="0"/>
                <a:cs typeface="Arial" pitchFamily="34" charset="0"/>
              </a:rPr>
              <a:t>mất</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chủ</a:t>
            </a:r>
            <a:r>
              <a:rPr lang="vi-VN" sz="2400" dirty="0">
                <a:latin typeface="Arial" pitchFamily="34" charset="0"/>
                <a:cs typeface="Arial" pitchFamily="34" charset="0"/>
              </a:rPr>
              <a:t> thấp hơn</a:t>
            </a:r>
            <a:r>
              <a:rPr lang="en-US" sz="2400" dirty="0">
                <a:latin typeface="Arial" pitchFamily="34" charset="0"/>
                <a:cs typeface="Arial" pitchFamily="34" charset="0"/>
              </a:rPr>
              <a:t> so </a:t>
            </a:r>
            <a:r>
              <a:rPr lang="en-US" sz="2400" dirty="0" err="1">
                <a:latin typeface="Arial" pitchFamily="34" charset="0"/>
                <a:cs typeface="Arial" pitchFamily="34" charset="0"/>
              </a:rPr>
              <a:t>với</a:t>
            </a:r>
            <a:r>
              <a:rPr lang="en-US" sz="2400" dirty="0">
                <a:latin typeface="Arial" pitchFamily="34" charset="0"/>
                <a:cs typeface="Arial" pitchFamily="34" charset="0"/>
              </a:rPr>
              <a:t> </a:t>
            </a:r>
            <a:r>
              <a:rPr lang="vi-VN" sz="2400" dirty="0">
                <a:latin typeface="Arial" pitchFamily="34" charset="0"/>
                <a:cs typeface="Arial" pitchFamily="34" charset="0"/>
              </a:rPr>
              <a:t>fistolotomy đơn giản. Cần nghiên cứu thêm.</a:t>
            </a:r>
            <a:endParaRPr lang="en-US" sz="2400" dirty="0">
              <a:latin typeface="Arial" pitchFamily="34" charset="0"/>
              <a:cs typeface="Arial" pitchFamily="34" charset="0"/>
            </a:endParaRPr>
          </a:p>
          <a:p>
            <a:pPr algn="just">
              <a:defRPr/>
            </a:pPr>
            <a:r>
              <a:rPr lang="en-US" sz="2400" dirty="0">
                <a:latin typeface="Arial" pitchFamily="34" charset="0"/>
                <a:cs typeface="Arial" pitchFamily="34" charset="0"/>
              </a:rPr>
              <a:t>		</a:t>
            </a:r>
          </a:p>
          <a:p>
            <a:pPr algn="ctr">
              <a:defRPr/>
            </a:pPr>
            <a:r>
              <a:rPr lang="en-US" sz="2400" dirty="0">
                <a:latin typeface="Arial" pitchFamily="34" charset="0"/>
                <a:cs typeface="Arial" pitchFamily="34" charset="0"/>
              </a:rPr>
              <a:t>		</a:t>
            </a:r>
            <a:r>
              <a:rPr lang="vi-VN" sz="2400" dirty="0">
                <a:solidFill>
                  <a:srgbClr val="FFFF00"/>
                </a:solidFill>
                <a:latin typeface="Arial" pitchFamily="34" charset="0"/>
                <a:cs typeface="Arial" pitchFamily="34" charset="0"/>
              </a:rPr>
              <a:t>Bằng chứng: </a:t>
            </a:r>
            <a:r>
              <a:rPr lang="en-US" sz="2400" dirty="0">
                <a:solidFill>
                  <a:srgbClr val="FFFF00"/>
                </a:solidFill>
                <a:latin typeface="Arial" pitchFamily="34" charset="0"/>
                <a:cs typeface="Arial" pitchFamily="34" charset="0"/>
              </a:rPr>
              <a:t>1B</a:t>
            </a:r>
            <a:endParaRPr lang="vi-VN" sz="2400" dirty="0">
              <a:solidFill>
                <a:srgbClr val="FFFF00"/>
              </a:solidFill>
              <a:latin typeface="Arial" pitchFamily="34" charset="0"/>
              <a:cs typeface="Arial" pitchFamily="34" charset="0"/>
            </a:endParaRPr>
          </a:p>
          <a:p>
            <a:pPr algn="ctr">
              <a:defRPr/>
            </a:pPr>
            <a:r>
              <a:rPr lang="en-US"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Mức</a:t>
            </a: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độ</a:t>
            </a:r>
            <a:r>
              <a:rPr lang="vi-VN" sz="2400" dirty="0">
                <a:solidFill>
                  <a:srgbClr val="FFFF00"/>
                </a:solidFill>
                <a:latin typeface="Arial" pitchFamily="34" charset="0"/>
                <a:cs typeface="Arial" pitchFamily="34" charset="0"/>
              </a:rPr>
              <a:t> đồng thuận</a:t>
            </a:r>
            <a:r>
              <a:rPr lang="en-US" sz="2400" dirty="0">
                <a:solidFill>
                  <a:srgbClr val="FFFF00"/>
                </a:solidFill>
                <a:latin typeface="Arial" pitchFamily="34" charset="0"/>
                <a:cs typeface="Arial" pitchFamily="34" charset="0"/>
              </a:rPr>
              <a:t>:</a:t>
            </a:r>
            <a:r>
              <a:rPr lang="vi-VN" sz="2400" dirty="0">
                <a:solidFill>
                  <a:srgbClr val="FFFF00"/>
                </a:solidFill>
                <a:latin typeface="Arial" pitchFamily="34" charset="0"/>
                <a:cs typeface="Arial" pitchFamily="34" charset="0"/>
              </a:rPr>
              <a:t> mạnh mẽ</a:t>
            </a:r>
          </a:p>
          <a:p>
            <a:pPr algn="just">
              <a:defRPr/>
            </a:pPr>
            <a:endParaRPr lang="vi-VN" dirty="0">
              <a:latin typeface="Arial" pitchFamily="34" charset="0"/>
              <a:cs typeface="Arial" pitchFamily="34" charset="0"/>
            </a:endParaRPr>
          </a:p>
          <a:p>
            <a:pPr>
              <a:defRPr/>
            </a:pPr>
            <a:endParaRPr lang="vi-VN" dirty="0">
              <a:latin typeface="Arial" pitchFamily="34" charset="0"/>
              <a:cs typeface="Arial" pitchFamily="34" charset="0"/>
            </a:endParaRPr>
          </a:p>
        </p:txBody>
      </p:sp>
    </p:spTree>
    <p:extLst>
      <p:ext uri="{BB962C8B-B14F-4D97-AF65-F5344CB8AC3E}">
        <p14:creationId xmlns:p14="http://schemas.microsoft.com/office/powerpoint/2010/main" xmlns="" val="3352039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5313" y="514350"/>
            <a:ext cx="7953375" cy="933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4867"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62400" y="1647825"/>
            <a:ext cx="4495800" cy="409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4868" name="Rectangle 3"/>
          <p:cNvSpPr>
            <a:spLocks noChangeArrowheads="1"/>
          </p:cNvSpPr>
          <p:nvPr/>
        </p:nvSpPr>
        <p:spPr bwMode="auto">
          <a:xfrm>
            <a:off x="838200" y="2454275"/>
            <a:ext cx="7467600" cy="353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buFont typeface="Wingdings" pitchFamily="2" charset="2"/>
              <a:buChar char="Ø"/>
            </a:pPr>
            <a:r>
              <a:rPr lang="en-US" sz="2800">
                <a:solidFill>
                  <a:srgbClr val="33CC33"/>
                </a:solidFill>
                <a:latin typeface="Arial" pitchFamily="34" charset="0"/>
                <a:cs typeface="Arial" pitchFamily="34" charset="0"/>
              </a:rPr>
              <a:t>    </a:t>
            </a:r>
            <a:r>
              <a:rPr lang="vi-VN" sz="2800">
                <a:latin typeface="Arial" pitchFamily="34" charset="0"/>
                <a:cs typeface="Arial" pitchFamily="34" charset="0"/>
              </a:rPr>
              <a:t>Điều trị thành công fistula-in-ano</a:t>
            </a:r>
            <a:r>
              <a:rPr lang="en-US" sz="2800">
                <a:latin typeface="Arial" pitchFamily="34" charset="0"/>
                <a:cs typeface="Arial" pitchFamily="34" charset="0"/>
              </a:rPr>
              <a:t> có </a:t>
            </a:r>
            <a:r>
              <a:rPr lang="vi-VN" sz="2800">
                <a:latin typeface="Arial" pitchFamily="34" charset="0"/>
                <a:cs typeface="Arial" pitchFamily="34" charset="0"/>
              </a:rPr>
              <a:t>thách thức </a:t>
            </a:r>
            <a:r>
              <a:rPr lang="en-US" sz="2800">
                <a:latin typeface="Arial" pitchFamily="34" charset="0"/>
                <a:cs typeface="Arial" pitchFamily="34" charset="0"/>
              </a:rPr>
              <a:t>là</a:t>
            </a:r>
            <a:r>
              <a:rPr lang="vi-VN" sz="2800">
                <a:latin typeface="Arial" pitchFamily="34" charset="0"/>
                <a:cs typeface="Arial" pitchFamily="34" charset="0"/>
              </a:rPr>
              <a:t> khó khăn trong việc </a:t>
            </a:r>
            <a:r>
              <a:rPr lang="en-US" sz="2800">
                <a:latin typeface="Arial" pitchFamily="34" charset="0"/>
                <a:cs typeface="Arial" pitchFamily="34" charset="0"/>
              </a:rPr>
              <a:t>xác định lỗ rò trong</a:t>
            </a:r>
            <a:r>
              <a:rPr lang="vi-VN" sz="2800">
                <a:latin typeface="Arial" pitchFamily="34" charset="0"/>
                <a:cs typeface="Arial" pitchFamily="34" charset="0"/>
              </a:rPr>
              <a:t> </a:t>
            </a:r>
            <a:r>
              <a:rPr lang="en-US" sz="2800">
                <a:latin typeface="Arial" pitchFamily="34" charset="0"/>
                <a:cs typeface="Arial" pitchFamily="34" charset="0"/>
              </a:rPr>
              <a:t>đường rò </a:t>
            </a:r>
            <a:r>
              <a:rPr lang="vi-VN" sz="2800">
                <a:latin typeface="Arial" pitchFamily="34" charset="0"/>
                <a:cs typeface="Arial" pitchFamily="34" charset="0"/>
              </a:rPr>
              <a:t>.</a:t>
            </a:r>
            <a:endParaRPr lang="en-US" sz="2800">
              <a:latin typeface="Arial" pitchFamily="34" charset="0"/>
              <a:cs typeface="Arial" pitchFamily="34" charset="0"/>
            </a:endParaRPr>
          </a:p>
          <a:p>
            <a:pPr algn="just">
              <a:buFont typeface="Wingdings" pitchFamily="2" charset="2"/>
              <a:buChar char="Ø"/>
            </a:pPr>
            <a:endParaRPr lang="vi-VN" sz="2800">
              <a:latin typeface="Arial" pitchFamily="34" charset="0"/>
              <a:cs typeface="Arial" pitchFamily="34" charset="0"/>
            </a:endParaRPr>
          </a:p>
          <a:p>
            <a:pPr algn="just">
              <a:buFont typeface="Wingdings" pitchFamily="2" charset="2"/>
              <a:buChar char="Ø"/>
            </a:pPr>
            <a:r>
              <a:rPr lang="en-US" sz="2800">
                <a:latin typeface="Arial" pitchFamily="34" charset="0"/>
                <a:cs typeface="Arial" pitchFamily="34" charset="0"/>
              </a:rPr>
              <a:t>    </a:t>
            </a:r>
            <a:r>
              <a:rPr lang="vi-VN" sz="2800">
                <a:latin typeface="Arial" pitchFamily="34" charset="0"/>
                <a:cs typeface="Arial" pitchFamily="34" charset="0"/>
              </a:rPr>
              <a:t>Mặc dù quy tắc của Goodsall đã được chấp nhận trong quá khứ, như là một</a:t>
            </a:r>
            <a:r>
              <a:rPr lang="en-US" sz="2800">
                <a:latin typeface="Arial" pitchFamily="34" charset="0"/>
                <a:cs typeface="Arial" pitchFamily="34" charset="0"/>
              </a:rPr>
              <a:t> </a:t>
            </a:r>
            <a:r>
              <a:rPr lang="vi-VN" sz="2800">
                <a:latin typeface="Arial" pitchFamily="34" charset="0"/>
                <a:cs typeface="Arial" pitchFamily="34" charset="0"/>
              </a:rPr>
              <a:t>phương pháp để xác định lỗ rò</a:t>
            </a:r>
            <a:r>
              <a:rPr lang="en-US" sz="2800">
                <a:latin typeface="Arial" pitchFamily="34" charset="0"/>
                <a:cs typeface="Arial" pitchFamily="34" charset="0"/>
              </a:rPr>
              <a:t> trong</a:t>
            </a:r>
            <a:r>
              <a:rPr lang="vi-VN" sz="2800">
                <a:latin typeface="Arial" pitchFamily="34" charset="0"/>
                <a:cs typeface="Arial" pitchFamily="34" charset="0"/>
              </a:rPr>
              <a:t>, gần đây</a:t>
            </a:r>
            <a:r>
              <a:rPr lang="en-US" sz="2800">
                <a:latin typeface="Arial" pitchFamily="34" charset="0"/>
                <a:cs typeface="Arial" pitchFamily="34" charset="0"/>
              </a:rPr>
              <a:t> </a:t>
            </a:r>
            <a:r>
              <a:rPr lang="vi-VN" sz="2800">
                <a:solidFill>
                  <a:srgbClr val="FFFF00"/>
                </a:solidFill>
                <a:latin typeface="Arial" pitchFamily="34" charset="0"/>
                <a:cs typeface="Arial" pitchFamily="34" charset="0"/>
              </a:rPr>
              <a:t>dữ liệu đã hiển thị kết quả xung đột</a:t>
            </a:r>
            <a:r>
              <a:rPr lang="en-US" sz="280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xmlns="" val="959897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
          <p:cNvSpPr>
            <a:spLocks noChangeArrowheads="1"/>
          </p:cNvSpPr>
          <p:nvPr/>
        </p:nvSpPr>
        <p:spPr bwMode="auto">
          <a:xfrm>
            <a:off x="990600" y="381000"/>
            <a:ext cx="7315200" cy="591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lnSpc>
                <a:spcPct val="150000"/>
              </a:lnSpc>
            </a:pPr>
            <a:r>
              <a:rPr lang="en-US" sz="3200">
                <a:latin typeface="Arial" pitchFamily="34" charset="0"/>
                <a:cs typeface="Arial" pitchFamily="34" charset="0"/>
              </a:rPr>
              <a:t>Khảo sát </a:t>
            </a:r>
            <a:r>
              <a:rPr lang="vi-VN" sz="3200">
                <a:latin typeface="Arial" pitchFamily="34" charset="0"/>
                <a:cs typeface="Arial" pitchFamily="34" charset="0"/>
              </a:rPr>
              <a:t>mẫu 212 bệnh nhân có lỗ rò đơn giản . Hydrogen peroxide</a:t>
            </a:r>
            <a:r>
              <a:rPr lang="en-US" sz="3200">
                <a:latin typeface="Arial" pitchFamily="34" charset="0"/>
                <a:cs typeface="Arial" pitchFamily="34" charset="0"/>
              </a:rPr>
              <a:t> (oxy già)</a:t>
            </a:r>
            <a:r>
              <a:rPr lang="vi-VN" sz="3200">
                <a:latin typeface="Arial" pitchFamily="34" charset="0"/>
                <a:cs typeface="Arial" pitchFamily="34" charset="0"/>
              </a:rPr>
              <a:t> được tiêm qua</a:t>
            </a:r>
            <a:r>
              <a:rPr lang="en-US" sz="3200">
                <a:latin typeface="Arial" pitchFamily="34" charset="0"/>
                <a:cs typeface="Arial" pitchFamily="34" charset="0"/>
              </a:rPr>
              <a:t> lỗ rò </a:t>
            </a:r>
            <a:r>
              <a:rPr lang="vi-VN" sz="3200">
                <a:latin typeface="Arial" pitchFamily="34" charset="0"/>
                <a:cs typeface="Arial" pitchFamily="34" charset="0"/>
              </a:rPr>
              <a:t>ngoài và sự xuất hiện của bong bóng khí trong</a:t>
            </a:r>
            <a:r>
              <a:rPr lang="en-US" sz="3200">
                <a:latin typeface="Arial" pitchFamily="34" charset="0"/>
                <a:cs typeface="Arial" pitchFamily="34" charset="0"/>
              </a:rPr>
              <a:t> ống  </a:t>
            </a:r>
            <a:r>
              <a:rPr lang="vi-VN" sz="3200">
                <a:latin typeface="Arial" pitchFamily="34" charset="0"/>
                <a:cs typeface="Arial" pitchFamily="34" charset="0"/>
              </a:rPr>
              <a:t>hậu môn chỉ ra vị trí </a:t>
            </a:r>
            <a:r>
              <a:rPr lang="en-US" sz="3200">
                <a:latin typeface="Arial" pitchFamily="34" charset="0"/>
                <a:cs typeface="Arial" pitchFamily="34" charset="0"/>
              </a:rPr>
              <a:t>lỗ rò trong .</a:t>
            </a:r>
            <a:r>
              <a:rPr lang="vi-VN" sz="3200">
                <a:latin typeface="Arial" pitchFamily="34" charset="0"/>
                <a:cs typeface="Arial" pitchFamily="34" charset="0"/>
              </a:rPr>
              <a:t> Các</a:t>
            </a:r>
            <a:r>
              <a:rPr lang="en-US" sz="3200">
                <a:latin typeface="Arial" pitchFamily="34" charset="0"/>
                <a:cs typeface="Arial" pitchFamily="34" charset="0"/>
              </a:rPr>
              <a:t> </a:t>
            </a:r>
            <a:r>
              <a:rPr lang="vi-VN" sz="3200">
                <a:latin typeface="Arial" pitchFamily="34" charset="0"/>
                <a:cs typeface="Arial" pitchFamily="34" charset="0"/>
              </a:rPr>
              <a:t>thông số hình thái bao gồm cả số lượng</a:t>
            </a:r>
            <a:r>
              <a:rPr lang="en-US" sz="3200">
                <a:latin typeface="Arial" pitchFamily="34" charset="0"/>
                <a:cs typeface="Arial" pitchFamily="34" charset="0"/>
              </a:rPr>
              <a:t> lỗ rò </a:t>
            </a:r>
            <a:r>
              <a:rPr lang="vi-VN" sz="3200">
                <a:latin typeface="Arial" pitchFamily="34" charset="0"/>
                <a:cs typeface="Arial" pitchFamily="34" charset="0"/>
              </a:rPr>
              <a:t>trong và ngoài  và quá trình của đường</a:t>
            </a:r>
            <a:r>
              <a:rPr lang="en-US" sz="3200">
                <a:latin typeface="Arial" pitchFamily="34" charset="0"/>
                <a:cs typeface="Arial" pitchFamily="34" charset="0"/>
              </a:rPr>
              <a:t> rò </a:t>
            </a:r>
            <a:r>
              <a:rPr lang="vi-VN" sz="3200">
                <a:latin typeface="Arial" pitchFamily="34" charset="0"/>
                <a:cs typeface="Arial" pitchFamily="34" charset="0"/>
              </a:rPr>
              <a:t>đã được ghi lại</a:t>
            </a:r>
            <a:endParaRPr lang="en-US" sz="3200">
              <a:latin typeface="Arial" pitchFamily="34" charset="0"/>
              <a:cs typeface="Arial" pitchFamily="34" charset="0"/>
            </a:endParaRPr>
          </a:p>
        </p:txBody>
      </p:sp>
    </p:spTree>
    <p:extLst>
      <p:ext uri="{BB962C8B-B14F-4D97-AF65-F5344CB8AC3E}">
        <p14:creationId xmlns:p14="http://schemas.microsoft.com/office/powerpoint/2010/main" xmlns="" val="1378903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85825" y="168275"/>
            <a:ext cx="7448550" cy="204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0291" name="Rectangle 1"/>
          <p:cNvSpPr>
            <a:spLocks noChangeArrowheads="1"/>
          </p:cNvSpPr>
          <p:nvPr/>
        </p:nvSpPr>
        <p:spPr bwMode="auto">
          <a:xfrm>
            <a:off x="935038" y="2514600"/>
            <a:ext cx="7350125" cy="34464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just"/>
            <a:r>
              <a:rPr lang="en-US" sz="2800">
                <a:solidFill>
                  <a:srgbClr val="212121"/>
                </a:solidFill>
                <a:latin typeface="inherit"/>
                <a:cs typeface="Arial" pitchFamily="34" charset="0"/>
              </a:rPr>
              <a:t>  </a:t>
            </a:r>
            <a:r>
              <a:rPr lang="vi-VN" sz="3200">
                <a:latin typeface="inherit"/>
                <a:cs typeface="Arial" pitchFamily="34" charset="0"/>
              </a:rPr>
              <a:t>Tỷ lệ áp-xe hậu môn và rò</a:t>
            </a:r>
            <a:r>
              <a:rPr lang="en-US" sz="3200">
                <a:latin typeface="inherit"/>
                <a:cs typeface="Arial" pitchFamily="34" charset="0"/>
              </a:rPr>
              <a:t> hậu môn</a:t>
            </a:r>
            <a:r>
              <a:rPr lang="vi-VN" sz="3200">
                <a:latin typeface="inherit"/>
                <a:cs typeface="Arial" pitchFamily="34" charset="0"/>
              </a:rPr>
              <a:t> có mức độ tương đối cao, và tình trạng này phổ biến nhất ở nam giới trẻ. </a:t>
            </a:r>
            <a:endParaRPr lang="en-US" sz="3200">
              <a:latin typeface="inherit"/>
              <a:cs typeface="Arial" pitchFamily="34" charset="0"/>
            </a:endParaRPr>
          </a:p>
          <a:p>
            <a:pPr algn="just"/>
            <a:r>
              <a:rPr lang="en-US" sz="3200">
                <a:latin typeface="inherit"/>
                <a:cs typeface="Arial" pitchFamily="34" charset="0"/>
              </a:rPr>
              <a:t> </a:t>
            </a:r>
            <a:r>
              <a:rPr lang="vi-VN" sz="3200">
                <a:latin typeface="inherit"/>
                <a:cs typeface="Arial" pitchFamily="34" charset="0"/>
              </a:rPr>
              <a:t> Đây là phiên bản sửa đổi hướng dẫn S3 của Đức được xuất bản lần đầu tiên vào năm 2011. Nó dựa trên một đánh giá</a:t>
            </a:r>
            <a:r>
              <a:rPr lang="en-US" sz="3200">
                <a:latin typeface="inherit"/>
                <a:cs typeface="Arial" pitchFamily="34" charset="0"/>
              </a:rPr>
              <a:t> </a:t>
            </a:r>
            <a:r>
              <a:rPr lang="vi-VN" sz="3200">
                <a:latin typeface="inherit"/>
                <a:cs typeface="Arial" pitchFamily="34" charset="0"/>
              </a:rPr>
              <a:t>có</a:t>
            </a:r>
            <a:r>
              <a:rPr lang="en-US" sz="3200">
                <a:latin typeface="inherit"/>
                <a:cs typeface="Arial" pitchFamily="34" charset="0"/>
              </a:rPr>
              <a:t> </a:t>
            </a:r>
            <a:r>
              <a:rPr lang="vi-VN" sz="3200">
                <a:latin typeface="inherit"/>
                <a:cs typeface="Arial" pitchFamily="34" charset="0"/>
              </a:rPr>
              <a:t>hệ</a:t>
            </a:r>
            <a:r>
              <a:rPr lang="en-US" sz="3200">
                <a:latin typeface="inherit"/>
                <a:cs typeface="Arial" pitchFamily="34" charset="0"/>
              </a:rPr>
              <a:t> </a:t>
            </a:r>
            <a:r>
              <a:rPr lang="vi-VN" sz="3200">
                <a:latin typeface="inherit"/>
                <a:cs typeface="Arial" pitchFamily="34" charset="0"/>
              </a:rPr>
              <a:t>thống</a:t>
            </a:r>
            <a:r>
              <a:rPr lang="en-US" sz="3200">
                <a:latin typeface="inherit"/>
                <a:cs typeface="Arial" pitchFamily="34" charset="0"/>
              </a:rPr>
              <a:t> </a:t>
            </a:r>
            <a:r>
              <a:rPr lang="vi-VN" sz="3200"/>
              <a:t>của </a:t>
            </a:r>
            <a:r>
              <a:rPr lang="en-US" sz="3200"/>
              <a:t>y </a:t>
            </a:r>
            <a:r>
              <a:rPr lang="vi-VN" sz="3200"/>
              <a:t>văn</a:t>
            </a:r>
            <a:r>
              <a:rPr lang="en-US" sz="3200"/>
              <a:t> </a:t>
            </a:r>
            <a:r>
              <a:rPr lang="en-US" sz="3200">
                <a:latin typeface="Arial" pitchFamily="34" charset="0"/>
                <a:cs typeface="Arial" pitchFamily="34" charset="0"/>
              </a:rPr>
              <a:t>tổng</a:t>
            </a:r>
            <a:r>
              <a:rPr lang="vi-VN" sz="3200"/>
              <a:t> hợp.</a:t>
            </a:r>
            <a:endParaRPr lang="vi-VN" sz="3200">
              <a:latin typeface="Arial" pitchFamily="34" charset="0"/>
              <a:cs typeface="Arial" pitchFamily="34" charset="0"/>
            </a:endParaRPr>
          </a:p>
        </p:txBody>
      </p:sp>
    </p:spTree>
    <p:extLst>
      <p:ext uri="{BB962C8B-B14F-4D97-AF65-F5344CB8AC3E}">
        <p14:creationId xmlns:p14="http://schemas.microsoft.com/office/powerpoint/2010/main" xmlns="" val="224119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
          <p:cNvSpPr>
            <a:spLocks noChangeArrowheads="1"/>
          </p:cNvSpPr>
          <p:nvPr/>
        </p:nvSpPr>
        <p:spPr bwMode="auto">
          <a:xfrm>
            <a:off x="685800" y="609600"/>
            <a:ext cx="7848600" cy="526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800" dirty="0">
                <a:solidFill>
                  <a:srgbClr val="33CC33"/>
                </a:solidFill>
                <a:latin typeface="Arial" pitchFamily="34" charset="0"/>
                <a:cs typeface="Arial" pitchFamily="34" charset="0"/>
              </a:rPr>
              <a:t>   </a:t>
            </a:r>
            <a:r>
              <a:rPr lang="en-US" sz="2800" dirty="0" err="1">
                <a:latin typeface="Arial" pitchFamily="34" charset="0"/>
                <a:cs typeface="Arial" pitchFamily="34" charset="0"/>
              </a:rPr>
              <a:t>Kết</a:t>
            </a:r>
            <a:r>
              <a:rPr lang="en-US" sz="2800" dirty="0">
                <a:latin typeface="Arial" pitchFamily="34" charset="0"/>
                <a:cs typeface="Arial" pitchFamily="34" charset="0"/>
              </a:rPr>
              <a:t> </a:t>
            </a:r>
            <a:r>
              <a:rPr lang="en-US" sz="2800" dirty="0" err="1">
                <a:latin typeface="Arial" pitchFamily="34" charset="0"/>
                <a:cs typeface="Arial" pitchFamily="34" charset="0"/>
              </a:rPr>
              <a:t>quả</a:t>
            </a:r>
            <a:r>
              <a:rPr lang="en-US" sz="2800" dirty="0">
                <a:latin typeface="Arial" pitchFamily="34" charset="0"/>
                <a:cs typeface="Arial" pitchFamily="34" charset="0"/>
              </a:rPr>
              <a:t>: </a:t>
            </a:r>
            <a:r>
              <a:rPr lang="vi-VN" sz="2800" dirty="0">
                <a:latin typeface="Arial" pitchFamily="34" charset="0"/>
                <a:cs typeface="Arial" pitchFamily="34" charset="0"/>
              </a:rPr>
              <a:t>Độ tuổi trung bình</a:t>
            </a:r>
            <a:r>
              <a:rPr lang="en-US" sz="2800" dirty="0">
                <a:latin typeface="Arial" pitchFamily="34" charset="0"/>
                <a:cs typeface="Arial" pitchFamily="34" charset="0"/>
              </a:rPr>
              <a:t> </a:t>
            </a:r>
            <a:r>
              <a:rPr lang="vi-VN" sz="2800" dirty="0">
                <a:latin typeface="Arial" pitchFamily="34" charset="0"/>
                <a:cs typeface="Arial" pitchFamily="34" charset="0"/>
              </a:rPr>
              <a:t>là 39 (18-78). Đa số (78,8%) là nam giới, 63 (29,7%) inter-sphincteric fistulae,</a:t>
            </a:r>
            <a:r>
              <a:rPr lang="en-US" sz="2800" dirty="0">
                <a:latin typeface="Arial" pitchFamily="34" charset="0"/>
                <a:cs typeface="Arial" pitchFamily="34" charset="0"/>
              </a:rPr>
              <a:t> </a:t>
            </a:r>
            <a:r>
              <a:rPr lang="vi-VN" sz="2800" dirty="0">
                <a:latin typeface="Arial" pitchFamily="34" charset="0"/>
                <a:cs typeface="Arial" pitchFamily="34" charset="0"/>
              </a:rPr>
              <a:t>114 (53,8%) fistulae transphincteric và 35 (16,5%)</a:t>
            </a:r>
            <a:r>
              <a:rPr lang="en-US" sz="2800" dirty="0">
                <a:latin typeface="Arial" pitchFamily="34" charset="0"/>
                <a:cs typeface="Arial" pitchFamily="34" charset="0"/>
              </a:rPr>
              <a:t> </a:t>
            </a:r>
            <a:r>
              <a:rPr lang="vi-VN" sz="2800" dirty="0">
                <a:latin typeface="Arial" pitchFamily="34" charset="0"/>
                <a:cs typeface="Arial" pitchFamily="34" charset="0"/>
              </a:rPr>
              <a:t>superficial fistulae. </a:t>
            </a:r>
            <a:endParaRPr lang="en-US" sz="2800" dirty="0">
              <a:latin typeface="Arial" pitchFamily="34" charset="0"/>
              <a:cs typeface="Arial" pitchFamily="34" charset="0"/>
            </a:endParaRPr>
          </a:p>
          <a:p>
            <a:pPr algn="just"/>
            <a:r>
              <a:rPr lang="en-US" sz="2800" dirty="0">
                <a:latin typeface="Arial" pitchFamily="34" charset="0"/>
                <a:cs typeface="Arial" pitchFamily="34" charset="0"/>
              </a:rPr>
              <a:t>   </a:t>
            </a:r>
            <a:r>
              <a:rPr lang="vi-VN" sz="2800" dirty="0">
                <a:latin typeface="Arial" pitchFamily="34" charset="0"/>
                <a:cs typeface="Arial" pitchFamily="34" charset="0"/>
              </a:rPr>
              <a:t>Độ chính xác dự đoán tổng thể của</a:t>
            </a:r>
            <a:r>
              <a:rPr lang="en-US" sz="2800" dirty="0">
                <a:latin typeface="Arial" pitchFamily="34" charset="0"/>
                <a:cs typeface="Arial" pitchFamily="34" charset="0"/>
              </a:rPr>
              <a:t> q</a:t>
            </a:r>
            <a:r>
              <a:rPr lang="vi-VN" sz="2800" dirty="0">
                <a:latin typeface="Arial" pitchFamily="34" charset="0"/>
                <a:cs typeface="Arial" pitchFamily="34" charset="0"/>
              </a:rPr>
              <a:t>uy tắc của Goodsall là 78,3%</a:t>
            </a:r>
            <a:r>
              <a:rPr lang="en-US" sz="2800" dirty="0">
                <a:latin typeface="Arial" pitchFamily="34" charset="0"/>
                <a:cs typeface="Arial" pitchFamily="34" charset="0"/>
              </a:rPr>
              <a:t>,</a:t>
            </a:r>
            <a:r>
              <a:rPr lang="vi-VN" sz="2800" dirty="0">
                <a:latin typeface="Arial" pitchFamily="34" charset="0"/>
                <a:cs typeface="Arial" pitchFamily="34" charset="0"/>
              </a:rPr>
              <a:t> độ chính xác có liên quan đáng kể với </a:t>
            </a:r>
            <a:r>
              <a:rPr lang="en-US" sz="2800" dirty="0" err="1">
                <a:latin typeface="Arial" pitchFamily="34" charset="0"/>
                <a:cs typeface="Arial" pitchFamily="34" charset="0"/>
              </a:rPr>
              <a:t>dạng</a:t>
            </a:r>
            <a:r>
              <a:rPr lang="vi-VN" sz="2800" dirty="0">
                <a:latin typeface="Arial" pitchFamily="34" charset="0"/>
                <a:cs typeface="Arial" pitchFamily="34" charset="0"/>
              </a:rPr>
              <a:t> lỗ rò</a:t>
            </a:r>
            <a:r>
              <a:rPr lang="en-US" sz="2800" dirty="0">
                <a:latin typeface="Arial" pitchFamily="34" charset="0"/>
                <a:cs typeface="Arial" pitchFamily="34" charset="0"/>
              </a:rPr>
              <a:t>, </a:t>
            </a:r>
            <a:r>
              <a:rPr lang="vi-VN" sz="2800" dirty="0">
                <a:latin typeface="Arial" pitchFamily="34" charset="0"/>
                <a:cs typeface="Arial" pitchFamily="34" charset="0"/>
              </a:rPr>
              <a:t>độ chính xác cao thấy trong superficial fistulae (97,1%)</a:t>
            </a:r>
            <a:r>
              <a:rPr lang="en-US" sz="2800" dirty="0">
                <a:latin typeface="Arial" pitchFamily="34" charset="0"/>
                <a:cs typeface="Arial" pitchFamily="34" charset="0"/>
              </a:rPr>
              <a:t>, </a:t>
            </a:r>
            <a:r>
              <a:rPr lang="vi-VN" sz="2800" dirty="0">
                <a:latin typeface="Arial" pitchFamily="34" charset="0"/>
                <a:cs typeface="Arial" pitchFamily="34" charset="0"/>
              </a:rPr>
              <a:t>so với transphincteric </a:t>
            </a:r>
            <a:r>
              <a:rPr lang="en-US" sz="2800" dirty="0">
                <a:latin typeface="Arial" pitchFamily="34" charset="0"/>
                <a:cs typeface="Arial" pitchFamily="34" charset="0"/>
              </a:rPr>
              <a:t>fistulae </a:t>
            </a:r>
            <a:r>
              <a:rPr lang="vi-VN" sz="2800" dirty="0">
                <a:latin typeface="Arial" pitchFamily="34" charset="0"/>
                <a:cs typeface="Arial" pitchFamily="34" charset="0"/>
              </a:rPr>
              <a:t>(69,3%)(p= 0,001)</a:t>
            </a:r>
            <a:r>
              <a:rPr lang="en-US" sz="2800" dirty="0">
                <a:latin typeface="Arial" pitchFamily="34" charset="0"/>
                <a:cs typeface="Arial" pitchFamily="34" charset="0"/>
              </a:rPr>
              <a:t>,</a:t>
            </a:r>
            <a:r>
              <a:rPr lang="vi-VN" sz="2800" dirty="0">
                <a:latin typeface="Arial" pitchFamily="34" charset="0"/>
                <a:cs typeface="Arial" pitchFamily="34" charset="0"/>
              </a:rPr>
              <a:t> độ chính xác cao hơn đáng kể ở những </a:t>
            </a:r>
            <a:r>
              <a:rPr lang="en-US" sz="2800" dirty="0">
                <a:latin typeface="Arial" pitchFamily="34" charset="0"/>
                <a:cs typeface="Arial" pitchFamily="34" charset="0"/>
              </a:rPr>
              <a:t>fistulae </a:t>
            </a:r>
            <a:r>
              <a:rPr lang="en-US" sz="2800" dirty="0" err="1">
                <a:latin typeface="Arial" pitchFamily="34" charset="0"/>
                <a:cs typeface="Arial" pitchFamily="34" charset="0"/>
              </a:rPr>
              <a:t>có</a:t>
            </a:r>
            <a:r>
              <a:rPr lang="en-US" sz="2800" dirty="0">
                <a:latin typeface="Arial" pitchFamily="34" charset="0"/>
                <a:cs typeface="Arial" pitchFamily="34" charset="0"/>
              </a:rPr>
              <a:t> </a:t>
            </a:r>
            <a:r>
              <a:rPr lang="en-US" sz="2800" dirty="0" err="1">
                <a:latin typeface="Arial" pitchFamily="34" charset="0"/>
                <a:cs typeface="Arial" pitchFamily="34" charset="0"/>
              </a:rPr>
              <a:t>lỗ</a:t>
            </a:r>
            <a:r>
              <a:rPr lang="en-US" sz="2800" dirty="0">
                <a:latin typeface="Arial" pitchFamily="34" charset="0"/>
                <a:cs typeface="Arial" pitchFamily="34" charset="0"/>
              </a:rPr>
              <a:t> </a:t>
            </a:r>
            <a:r>
              <a:rPr lang="en-US" sz="2800" dirty="0" err="1">
                <a:latin typeface="Arial" pitchFamily="34" charset="0"/>
                <a:cs typeface="Arial" pitchFamily="34" charset="0"/>
              </a:rPr>
              <a:t>rò</a:t>
            </a:r>
            <a:r>
              <a:rPr lang="en-US" sz="2800" dirty="0">
                <a:latin typeface="Arial" pitchFamily="34" charset="0"/>
                <a:cs typeface="Arial" pitchFamily="34" charset="0"/>
              </a:rPr>
              <a:t> </a:t>
            </a:r>
            <a:r>
              <a:rPr lang="en-US" sz="2800" dirty="0" err="1">
                <a:latin typeface="Arial" pitchFamily="34" charset="0"/>
                <a:cs typeface="Arial" pitchFamily="34" charset="0"/>
              </a:rPr>
              <a:t>ngoài</a:t>
            </a:r>
            <a:r>
              <a:rPr lang="en-US" sz="2800" dirty="0">
                <a:latin typeface="Arial" pitchFamily="34" charset="0"/>
                <a:cs typeface="Arial" pitchFamily="34" charset="0"/>
              </a:rPr>
              <a:t> </a:t>
            </a:r>
            <a:r>
              <a:rPr lang="en-US" sz="2800" dirty="0" err="1">
                <a:latin typeface="Arial" pitchFamily="34" charset="0"/>
                <a:cs typeface="Arial" pitchFamily="34" charset="0"/>
              </a:rPr>
              <a:t>nằm</a:t>
            </a:r>
            <a:r>
              <a:rPr lang="en-US" sz="2800" dirty="0">
                <a:latin typeface="Arial" pitchFamily="34" charset="0"/>
                <a:cs typeface="Arial" pitchFamily="34" charset="0"/>
              </a:rPr>
              <a:t> ở</a:t>
            </a:r>
            <a:r>
              <a:rPr lang="vi-VN" sz="2800" dirty="0">
                <a:latin typeface="Arial" pitchFamily="34" charset="0"/>
                <a:cs typeface="Arial" pitchFamily="34" charset="0"/>
              </a:rPr>
              <a:t> đường giữa (98,2%), (p &lt;0,001)</a:t>
            </a:r>
          </a:p>
        </p:txBody>
      </p:sp>
    </p:spTree>
    <p:extLst>
      <p:ext uri="{BB962C8B-B14F-4D97-AF65-F5344CB8AC3E}">
        <p14:creationId xmlns:p14="http://schemas.microsoft.com/office/powerpoint/2010/main" xmlns="" val="3741237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
          <p:cNvSpPr>
            <a:spLocks noChangeArrowheads="1"/>
          </p:cNvSpPr>
          <p:nvPr/>
        </p:nvSpPr>
        <p:spPr bwMode="auto">
          <a:xfrm>
            <a:off x="838200" y="838200"/>
            <a:ext cx="7696200" cy="507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lnSpc>
                <a:spcPct val="150000"/>
              </a:lnSpc>
            </a:pPr>
            <a:r>
              <a:rPr lang="vi-VN" sz="3600">
                <a:solidFill>
                  <a:srgbClr val="FFFF00"/>
                </a:solidFill>
                <a:latin typeface="Arial" pitchFamily="34" charset="0"/>
                <a:cs typeface="Arial" pitchFamily="34" charset="0"/>
              </a:rPr>
              <a:t>Kết luận</a:t>
            </a:r>
            <a:r>
              <a:rPr lang="en-US" sz="3600">
                <a:solidFill>
                  <a:srgbClr val="FFFF00"/>
                </a:solidFill>
                <a:latin typeface="Arial" pitchFamily="34" charset="0"/>
                <a:cs typeface="Arial" pitchFamily="34" charset="0"/>
              </a:rPr>
              <a:t>:</a:t>
            </a:r>
            <a:r>
              <a:rPr lang="vi-VN" sz="3600">
                <a:solidFill>
                  <a:srgbClr val="FFFF00"/>
                </a:solidFill>
                <a:latin typeface="Arial" pitchFamily="34" charset="0"/>
                <a:cs typeface="Arial" pitchFamily="34" charset="0"/>
              </a:rPr>
              <a:t> </a:t>
            </a:r>
            <a:r>
              <a:rPr lang="vi-VN" sz="3600">
                <a:latin typeface="Arial" pitchFamily="34" charset="0"/>
                <a:cs typeface="Arial" pitchFamily="34" charset="0"/>
              </a:rPr>
              <a:t>Mặc dù quy tắc của Goodsall không chính xác trong</a:t>
            </a:r>
            <a:r>
              <a:rPr lang="en-US" sz="3600">
                <a:latin typeface="Arial" pitchFamily="34" charset="0"/>
                <a:cs typeface="Arial" pitchFamily="34" charset="0"/>
              </a:rPr>
              <a:t> </a:t>
            </a:r>
            <a:r>
              <a:rPr lang="vi-VN" sz="3600">
                <a:latin typeface="Arial" pitchFamily="34" charset="0"/>
                <a:cs typeface="Arial" pitchFamily="34" charset="0"/>
              </a:rPr>
              <a:t>22% của tất cả các lỗ rò, có thể được sử dụng như một hướng dẫn trong việc định vị</a:t>
            </a:r>
            <a:r>
              <a:rPr lang="en-US" sz="3600">
                <a:latin typeface="Arial" pitchFamily="34" charset="0"/>
                <a:cs typeface="Arial" pitchFamily="34" charset="0"/>
              </a:rPr>
              <a:t> </a:t>
            </a:r>
            <a:r>
              <a:rPr lang="vi-VN" sz="3600">
                <a:latin typeface="Arial" pitchFamily="34" charset="0"/>
                <a:cs typeface="Arial" pitchFamily="34" charset="0"/>
              </a:rPr>
              <a:t>đường </a:t>
            </a:r>
            <a:r>
              <a:rPr lang="en-US" sz="3600">
                <a:latin typeface="Arial" pitchFamily="34" charset="0"/>
                <a:cs typeface="Arial" pitchFamily="34" charset="0"/>
              </a:rPr>
              <a:t>rò</a:t>
            </a:r>
            <a:r>
              <a:rPr lang="vi-VN" sz="3600">
                <a:latin typeface="Arial" pitchFamily="34" charset="0"/>
                <a:cs typeface="Arial" pitchFamily="34" charset="0"/>
              </a:rPr>
              <a:t> và </a:t>
            </a:r>
            <a:r>
              <a:rPr lang="en-US" sz="3600">
                <a:latin typeface="Arial" pitchFamily="34" charset="0"/>
                <a:cs typeface="Arial" pitchFamily="34" charset="0"/>
              </a:rPr>
              <a:t>lỗ rò</a:t>
            </a:r>
            <a:r>
              <a:rPr lang="vi-VN" sz="3600">
                <a:latin typeface="Arial" pitchFamily="34" charset="0"/>
                <a:cs typeface="Arial" pitchFamily="34" charset="0"/>
              </a:rPr>
              <a:t> trong tr</a:t>
            </a:r>
            <a:r>
              <a:rPr lang="en-US" sz="3600">
                <a:latin typeface="Arial" pitchFamily="34" charset="0"/>
                <a:cs typeface="Arial" pitchFamily="34" charset="0"/>
              </a:rPr>
              <a:t>ườ</a:t>
            </a:r>
            <a:r>
              <a:rPr lang="vi-VN" sz="3600">
                <a:latin typeface="Arial" pitchFamily="34" charset="0"/>
                <a:cs typeface="Arial" pitchFamily="34" charset="0"/>
              </a:rPr>
              <a:t>ng </a:t>
            </a:r>
            <a:r>
              <a:rPr lang="en-US" sz="3600">
                <a:latin typeface="Arial" pitchFamily="34" charset="0"/>
                <a:cs typeface="Arial" pitchFamily="34" charset="0"/>
              </a:rPr>
              <a:t>hợp</a:t>
            </a:r>
            <a:r>
              <a:rPr lang="vi-VN" sz="3600">
                <a:latin typeface="Arial" pitchFamily="34" charset="0"/>
                <a:cs typeface="Arial" pitchFamily="34" charset="0"/>
              </a:rPr>
              <a:t> rò đơn giản</a:t>
            </a:r>
            <a:r>
              <a:rPr lang="en-US" sz="3600">
                <a:latin typeface="Arial" pitchFamily="34" charset="0"/>
                <a:cs typeface="Arial" pitchFamily="34" charset="0"/>
              </a:rPr>
              <a:t>.</a:t>
            </a:r>
          </a:p>
        </p:txBody>
      </p:sp>
    </p:spTree>
    <p:extLst>
      <p:ext uri="{BB962C8B-B14F-4D97-AF65-F5344CB8AC3E}">
        <p14:creationId xmlns:p14="http://schemas.microsoft.com/office/powerpoint/2010/main" xmlns="" val="3619031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304800"/>
            <a:ext cx="7620000" cy="646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039098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7238" y="762000"/>
            <a:ext cx="7629525"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5549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
          <p:cNvSpPr>
            <a:spLocks noChangeArrowheads="1"/>
          </p:cNvSpPr>
          <p:nvPr/>
        </p:nvSpPr>
        <p:spPr bwMode="auto">
          <a:xfrm>
            <a:off x="762000" y="304800"/>
            <a:ext cx="791845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dirty="0" err="1"/>
              <a:t>Methods.In</a:t>
            </a:r>
            <a:r>
              <a:rPr lang="en-US" dirty="0"/>
              <a:t> a randomized single blind clinical trial study, 307 patients were randomly selected from those referring for incision and drainage of </a:t>
            </a:r>
            <a:r>
              <a:rPr lang="en-US" dirty="0" err="1"/>
              <a:t>perianal</a:t>
            </a:r>
            <a:r>
              <a:rPr lang="en-US" dirty="0"/>
              <a:t> abscess at </a:t>
            </a:r>
            <a:r>
              <a:rPr lang="en-US" dirty="0" err="1"/>
              <a:t>Shahid</a:t>
            </a:r>
            <a:r>
              <a:rPr lang="en-US" dirty="0"/>
              <a:t> </a:t>
            </a:r>
            <a:r>
              <a:rPr lang="en-US" dirty="0" err="1"/>
              <a:t>Faghihi</a:t>
            </a:r>
            <a:r>
              <a:rPr lang="en-US" dirty="0"/>
              <a:t> Hospital, Shiraz, Iran, during September 2013 to September 2014. Patients were allocated randomly either to receive 7 days of oral </a:t>
            </a:r>
            <a:r>
              <a:rPr lang="en-US" dirty="0" err="1"/>
              <a:t>metronidazole</a:t>
            </a:r>
            <a:r>
              <a:rPr lang="en-US" dirty="0"/>
              <a:t> and ciprofloxacin in addition to their standard care or to only receive standard care without any antibiotics after they were discharged from the hospital. Patients were followed for 3 months and final results were evaluated.</a:t>
            </a:r>
          </a:p>
        </p:txBody>
      </p:sp>
      <p:sp>
        <p:nvSpPr>
          <p:cNvPr id="3" name="Rectangle 2"/>
          <p:cNvSpPr/>
          <p:nvPr/>
        </p:nvSpPr>
        <p:spPr>
          <a:xfrm>
            <a:off x="762000" y="2667000"/>
            <a:ext cx="7772400" cy="3786188"/>
          </a:xfrm>
          <a:prstGeom prst="rect">
            <a:avLst/>
          </a:prstGeom>
        </p:spPr>
        <p:txBody>
          <a:bodyPr>
            <a:spAutoFit/>
          </a:bodyPr>
          <a:lstStyle/>
          <a:p>
            <a:pPr algn="just">
              <a:defRPr/>
            </a:pPr>
            <a:r>
              <a:rPr lang="vi-VN" sz="2400" dirty="0">
                <a:latin typeface="Arial" pitchFamily="34" charset="0"/>
                <a:cs typeface="Arial" pitchFamily="34" charset="0"/>
              </a:rPr>
              <a:t>Phương pháp</a:t>
            </a:r>
            <a:r>
              <a:rPr lang="en-US" sz="2400" dirty="0">
                <a:latin typeface="Arial" pitchFamily="34" charset="0"/>
                <a:cs typeface="Arial" pitchFamily="34" charset="0"/>
              </a:rPr>
              <a:t>:</a:t>
            </a:r>
          </a:p>
          <a:p>
            <a:pPr marL="342900" indent="-342900" algn="just">
              <a:buFont typeface="Wingdings" pitchFamily="2" charset="2"/>
              <a:buChar char="Ø"/>
              <a:defRPr/>
            </a:pPr>
            <a:r>
              <a:rPr lang="vi-VN" sz="2400" dirty="0">
                <a:latin typeface="Arial" pitchFamily="34" charset="0"/>
                <a:cs typeface="Arial" pitchFamily="34" charset="0"/>
              </a:rPr>
              <a:t> </a:t>
            </a:r>
            <a:r>
              <a:rPr lang="en-US" sz="2400" dirty="0">
                <a:latin typeface="Arial" pitchFamily="34" charset="0"/>
                <a:cs typeface="Arial" pitchFamily="34" charset="0"/>
              </a:rPr>
              <a:t>     T</a:t>
            </a:r>
            <a:r>
              <a:rPr lang="vi-VN" sz="2400" dirty="0">
                <a:latin typeface="Arial" pitchFamily="34" charset="0"/>
                <a:cs typeface="Arial" pitchFamily="34" charset="0"/>
              </a:rPr>
              <a:t>hử nghiệm lâm sàng mù </a:t>
            </a:r>
            <a:r>
              <a:rPr lang="vi-VN" sz="2400" dirty="0" smtClean="0">
                <a:latin typeface="Arial" pitchFamily="34" charset="0"/>
                <a:cs typeface="Arial" pitchFamily="34" charset="0"/>
              </a:rPr>
              <a:t>đôi </a:t>
            </a:r>
            <a:r>
              <a:rPr lang="vi-VN" sz="2400" dirty="0">
                <a:latin typeface="Arial" pitchFamily="34" charset="0"/>
                <a:cs typeface="Arial" pitchFamily="34" charset="0"/>
              </a:rPr>
              <a:t>ngẫu nhiên, 307 bệnh nhân lựa chọn ngẫu nhiên từ những người rạch và </a:t>
            </a:r>
            <a:r>
              <a:rPr lang="en-US" sz="2400" dirty="0" err="1">
                <a:latin typeface="Arial" pitchFamily="34" charset="0"/>
                <a:cs typeface="Arial" pitchFamily="34" charset="0"/>
              </a:rPr>
              <a:t>dẫn</a:t>
            </a:r>
            <a:r>
              <a:rPr lang="en-US" sz="2400" dirty="0">
                <a:latin typeface="Arial" pitchFamily="34" charset="0"/>
                <a:cs typeface="Arial" pitchFamily="34" charset="0"/>
              </a:rPr>
              <a:t> </a:t>
            </a:r>
            <a:r>
              <a:rPr lang="en-US" sz="2400" dirty="0" err="1">
                <a:latin typeface="Arial" pitchFamily="34" charset="0"/>
                <a:cs typeface="Arial" pitchFamily="34" charset="0"/>
              </a:rPr>
              <a:t>lưu</a:t>
            </a:r>
            <a:r>
              <a:rPr lang="en-US" sz="2400" dirty="0">
                <a:latin typeface="Arial" pitchFamily="34" charset="0"/>
                <a:cs typeface="Arial" pitchFamily="34" charset="0"/>
              </a:rPr>
              <a:t> </a:t>
            </a:r>
            <a:r>
              <a:rPr lang="vi-VN" sz="2400" dirty="0">
                <a:latin typeface="Arial" pitchFamily="34" charset="0"/>
                <a:cs typeface="Arial" pitchFamily="34" charset="0"/>
              </a:rPr>
              <a:t>áp xe tại B</a:t>
            </a:r>
            <a:r>
              <a:rPr lang="en-US" sz="2400" dirty="0">
                <a:latin typeface="Arial" pitchFamily="34" charset="0"/>
                <a:cs typeface="Arial" pitchFamily="34" charset="0"/>
              </a:rPr>
              <a:t>V</a:t>
            </a:r>
            <a:r>
              <a:rPr lang="vi-VN" sz="2400" dirty="0">
                <a:latin typeface="Arial" pitchFamily="34" charset="0"/>
                <a:cs typeface="Arial" pitchFamily="34" charset="0"/>
              </a:rPr>
              <a:t> Shahid Faghihi, Shiraz, Iran, t</a:t>
            </a:r>
            <a:r>
              <a:rPr lang="en-US" sz="2400" dirty="0">
                <a:latin typeface="Arial" pitchFamily="34" charset="0"/>
                <a:cs typeface="Arial" pitchFamily="34" charset="0"/>
              </a:rPr>
              <a:t>ừ</a:t>
            </a:r>
            <a:r>
              <a:rPr lang="vi-VN" sz="2400" dirty="0">
                <a:latin typeface="Arial" pitchFamily="34" charset="0"/>
                <a:cs typeface="Arial" pitchFamily="34" charset="0"/>
              </a:rPr>
              <a:t> tháng 9 năm 2013 đến tháng 9 năm 2014. </a:t>
            </a:r>
            <a:endParaRPr lang="en-US" sz="2400" dirty="0">
              <a:latin typeface="Arial" pitchFamily="34" charset="0"/>
              <a:cs typeface="Arial" pitchFamily="34" charset="0"/>
            </a:endParaRPr>
          </a:p>
          <a:p>
            <a:pPr marL="342900" indent="-342900" algn="just">
              <a:buFont typeface="Wingdings" pitchFamily="2" charset="2"/>
              <a:buChar char="Ø"/>
              <a:defRPr/>
            </a:pPr>
            <a:r>
              <a:rPr lang="en-US" sz="2400" dirty="0">
                <a:latin typeface="Arial" pitchFamily="34" charset="0"/>
                <a:cs typeface="Arial" pitchFamily="34" charset="0"/>
              </a:rPr>
              <a:t>      </a:t>
            </a:r>
            <a:r>
              <a:rPr lang="vi-VN" sz="2400" dirty="0">
                <a:latin typeface="Arial" pitchFamily="34" charset="0"/>
                <a:cs typeface="Arial" pitchFamily="34" charset="0"/>
              </a:rPr>
              <a:t>Bệnh nhân được phân ngẫu nhiên nhận 7 ngày metronidazol và ciprofloxacin mà không có bất kỳ kháng sinh nào sau khi được xuất viện. Bệnh nhân được theo dõi trong 3 tháng và kết quả cuối cùng được đánh giá.</a:t>
            </a:r>
          </a:p>
        </p:txBody>
      </p:sp>
    </p:spTree>
    <p:extLst>
      <p:ext uri="{BB962C8B-B14F-4D97-AF65-F5344CB8AC3E}">
        <p14:creationId xmlns:p14="http://schemas.microsoft.com/office/powerpoint/2010/main" xmlns="" val="41402324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520700" y="609600"/>
            <a:ext cx="8270875" cy="563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000" dirty="0">
                <a:solidFill>
                  <a:srgbClr val="33CC33"/>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Kết</a:t>
            </a:r>
            <a:r>
              <a:rPr lang="en-US" sz="2400" dirty="0">
                <a:solidFill>
                  <a:srgbClr val="FFFF00"/>
                </a:solidFill>
                <a:latin typeface="Arial" pitchFamily="34" charset="0"/>
                <a:cs typeface="Arial" pitchFamily="34" charset="0"/>
              </a:rPr>
              <a:t> </a:t>
            </a:r>
            <a:r>
              <a:rPr lang="en-US" sz="2400" dirty="0" err="1">
                <a:solidFill>
                  <a:srgbClr val="FFFF00"/>
                </a:solidFill>
                <a:latin typeface="Arial" pitchFamily="34" charset="0"/>
                <a:cs typeface="Arial" pitchFamily="34" charset="0"/>
              </a:rPr>
              <a:t>quả</a:t>
            </a:r>
            <a:r>
              <a:rPr lang="en-US" sz="2400" dirty="0">
                <a:solidFill>
                  <a:srgbClr val="FFFF00"/>
                </a:solidFill>
                <a:latin typeface="Arial" pitchFamily="34" charset="0"/>
                <a:cs typeface="Arial" pitchFamily="34" charset="0"/>
              </a:rPr>
              <a:t>: </a:t>
            </a:r>
            <a:r>
              <a:rPr lang="vi-VN" sz="2400" dirty="0">
                <a:latin typeface="Arial" pitchFamily="34" charset="0"/>
                <a:cs typeface="Arial" pitchFamily="34" charset="0"/>
              </a:rPr>
              <a:t>Những người sử dụng kháng sinh dự phòng (n = 155)</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vi-VN" sz="2400" dirty="0">
                <a:latin typeface="Arial" pitchFamily="34" charset="0"/>
                <a:cs typeface="Arial" pitchFamily="34" charset="0"/>
              </a:rPr>
              <a:t>tỷ lệ hình thành </a:t>
            </a:r>
            <a:r>
              <a:rPr lang="en-US" sz="2400" dirty="0" err="1">
                <a:latin typeface="Arial" pitchFamily="34" charset="0"/>
                <a:cs typeface="Arial" pitchFamily="34" charset="0"/>
              </a:rPr>
              <a:t>đường</a:t>
            </a:r>
            <a:r>
              <a:rPr lang="vi-VN" sz="2400" dirty="0">
                <a:latin typeface="Arial" pitchFamily="34" charset="0"/>
                <a:cs typeface="Arial" pitchFamily="34" charset="0"/>
              </a:rPr>
              <a:t> rò thấp hơn đáng kể so với những người không sử dụng bất kỳ loại thuốc nào</a:t>
            </a:r>
            <a:r>
              <a:rPr lang="en-US" sz="2400" dirty="0">
                <a:latin typeface="Arial" pitchFamily="34" charset="0"/>
                <a:cs typeface="Arial" pitchFamily="34" charset="0"/>
              </a:rPr>
              <a:t> </a:t>
            </a:r>
            <a:r>
              <a:rPr lang="vi-VN" sz="2400" dirty="0">
                <a:latin typeface="Arial" pitchFamily="34" charset="0"/>
                <a:cs typeface="Arial" pitchFamily="34" charset="0"/>
              </a:rPr>
              <a:t>(n = 144; P &lt;0,001). </a:t>
            </a:r>
            <a:r>
              <a:rPr lang="vi-VN" sz="2400" dirty="0" smtClean="0">
                <a:latin typeface="Arial" pitchFamily="34" charset="0"/>
                <a:cs typeface="Arial" pitchFamily="34" charset="0"/>
              </a:rPr>
              <a:t>Đàn </a:t>
            </a:r>
            <a:r>
              <a:rPr lang="vi-VN" sz="2400" dirty="0">
                <a:latin typeface="Arial" pitchFamily="34" charset="0"/>
                <a:cs typeface="Arial" pitchFamily="34" charset="0"/>
              </a:rPr>
              <a:t>ông có tỷ lệ hình thành </a:t>
            </a:r>
            <a:r>
              <a:rPr lang="en-US" sz="2400" dirty="0" err="1">
                <a:latin typeface="Arial" pitchFamily="34" charset="0"/>
                <a:cs typeface="Arial" pitchFamily="34" charset="0"/>
              </a:rPr>
              <a:t>đường</a:t>
            </a:r>
            <a:r>
              <a:rPr lang="vi-VN" sz="2400" dirty="0">
                <a:latin typeface="Arial" pitchFamily="34" charset="0"/>
                <a:cs typeface="Arial" pitchFamily="34" charset="0"/>
              </a:rPr>
              <a:t> rò cao hơn (P = 0,002). </a:t>
            </a:r>
            <a:endParaRPr lang="en-US" sz="2400" dirty="0">
              <a:latin typeface="Arial" pitchFamily="34" charset="0"/>
              <a:cs typeface="Arial" pitchFamily="34" charset="0"/>
            </a:endParaRPr>
          </a:p>
          <a:p>
            <a:pPr algn="just"/>
            <a:r>
              <a:rPr lang="en-US" sz="2400" dirty="0">
                <a:latin typeface="Arial" pitchFamily="34" charset="0"/>
                <a:cs typeface="Arial" pitchFamily="34" charset="0"/>
              </a:rPr>
              <a:t>   </a:t>
            </a:r>
            <a:r>
              <a:rPr lang="vi-VN" sz="2400" dirty="0">
                <a:latin typeface="Arial" pitchFamily="34" charset="0"/>
                <a:cs typeface="Arial" pitchFamily="34" charset="0"/>
              </a:rPr>
              <a:t>Bn</a:t>
            </a:r>
            <a:r>
              <a:rPr lang="en-US" sz="2400" dirty="0">
                <a:latin typeface="Arial" pitchFamily="34" charset="0"/>
                <a:cs typeface="Arial" pitchFamily="34" charset="0"/>
              </a:rPr>
              <a:t> </a:t>
            </a:r>
            <a:r>
              <a:rPr lang="en-US" sz="2400" dirty="0" err="1">
                <a:latin typeface="Arial" pitchFamily="34" charset="0"/>
                <a:cs typeface="Arial" pitchFamily="34" charset="0"/>
              </a:rPr>
              <a:t>hút</a:t>
            </a:r>
            <a:r>
              <a:rPr lang="en-US" sz="2400" dirty="0">
                <a:latin typeface="Arial" pitchFamily="34" charset="0"/>
                <a:cs typeface="Arial" pitchFamily="34" charset="0"/>
              </a:rPr>
              <a:t> </a:t>
            </a:r>
            <a:r>
              <a:rPr lang="vi-VN" sz="2400" dirty="0">
                <a:latin typeface="Arial" pitchFamily="34" charset="0"/>
                <a:cs typeface="Arial" pitchFamily="34" charset="0"/>
              </a:rPr>
              <a:t>thuốc lá </a:t>
            </a:r>
            <a:r>
              <a:rPr lang="en-US" sz="2400" dirty="0" err="1">
                <a:latin typeface="Arial" pitchFamily="34" charset="0"/>
                <a:cs typeface="Arial" pitchFamily="34" charset="0"/>
              </a:rPr>
              <a:t>nhiều</a:t>
            </a:r>
            <a:r>
              <a:rPr lang="en-US" sz="2400" dirty="0">
                <a:latin typeface="Arial" pitchFamily="34" charset="0"/>
                <a:cs typeface="Arial" pitchFamily="34" charset="0"/>
              </a:rPr>
              <a:t> </a:t>
            </a:r>
            <a:r>
              <a:rPr lang="vi-VN" sz="2400" dirty="0">
                <a:latin typeface="Arial" pitchFamily="34" charset="0"/>
                <a:cs typeface="Arial" pitchFamily="34" charset="0"/>
              </a:rPr>
              <a:t>có tỷ lệ phát triển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vi-VN" sz="2400" dirty="0">
                <a:latin typeface="Arial" pitchFamily="34" charset="0"/>
                <a:cs typeface="Arial" pitchFamily="34" charset="0"/>
              </a:rPr>
              <a:t>rò cao hơn (P = 0,001). Trong phân tích đơn biến, chỉ</a:t>
            </a:r>
            <a:r>
              <a:rPr lang="en-US" sz="2400" dirty="0">
                <a:latin typeface="Arial" pitchFamily="34" charset="0"/>
                <a:cs typeface="Arial" pitchFamily="34" charset="0"/>
              </a:rPr>
              <a:t> </a:t>
            </a:r>
            <a:r>
              <a:rPr lang="vi-VN" sz="2400" dirty="0">
                <a:latin typeface="Arial" pitchFamily="34" charset="0"/>
                <a:cs typeface="Arial" pitchFamily="34" charset="0"/>
              </a:rPr>
              <a:t>sử dụng kháng sinh sau phẫu thuật cho thấy vai trò bảo vệ chống lại sự hình thành </a:t>
            </a:r>
            <a:r>
              <a:rPr lang="en-US" sz="2400" dirty="0" err="1">
                <a:latin typeface="Arial" pitchFamily="34" charset="0"/>
                <a:cs typeface="Arial" pitchFamily="34" charset="0"/>
              </a:rPr>
              <a:t>đường</a:t>
            </a:r>
            <a:r>
              <a:rPr lang="vi-VN" sz="2400" dirty="0">
                <a:latin typeface="Arial" pitchFamily="34" charset="0"/>
                <a:cs typeface="Arial" pitchFamily="34" charset="0"/>
              </a:rPr>
              <a:t> rò (tỷ lệ chênh=0.426;</a:t>
            </a:r>
            <a:r>
              <a:rPr lang="en-US" sz="2400" dirty="0">
                <a:latin typeface="Arial" pitchFamily="34" charset="0"/>
                <a:cs typeface="Arial" pitchFamily="34" charset="0"/>
              </a:rPr>
              <a:t> </a:t>
            </a:r>
            <a:r>
              <a:rPr lang="vi-VN" sz="2400" dirty="0">
                <a:latin typeface="Arial" pitchFamily="34" charset="0"/>
                <a:cs typeface="Arial" pitchFamily="34" charset="0"/>
              </a:rPr>
              <a:t>khoảng tin cậy, 0,206-0,881). </a:t>
            </a:r>
            <a:endParaRPr lang="en-US" sz="2400" dirty="0">
              <a:latin typeface="Arial" pitchFamily="34" charset="0"/>
              <a:cs typeface="Arial" pitchFamily="34" charset="0"/>
            </a:endParaRPr>
          </a:p>
          <a:p>
            <a:pPr algn="just"/>
            <a:r>
              <a:rPr lang="en-US" sz="2400" dirty="0">
                <a:latin typeface="Arial" pitchFamily="34" charset="0"/>
                <a:cs typeface="Arial" pitchFamily="34" charset="0"/>
              </a:rPr>
              <a:t>   </a:t>
            </a:r>
            <a:r>
              <a:rPr lang="vi-VN" sz="2400" dirty="0">
                <a:latin typeface="Arial" pitchFamily="34" charset="0"/>
                <a:cs typeface="Arial" pitchFamily="34" charset="0"/>
              </a:rPr>
              <a:t>Trong phân tích sử dụng kháng sinh sau phẫu thuật bảo vệ chống lại sự phát triển của </a:t>
            </a:r>
            <a:r>
              <a:rPr lang="en-US" sz="2400" dirty="0" err="1">
                <a:latin typeface="Arial" pitchFamily="34" charset="0"/>
                <a:cs typeface="Arial" pitchFamily="34" charset="0"/>
              </a:rPr>
              <a:t>đường</a:t>
            </a:r>
            <a:r>
              <a:rPr lang="vi-VN" sz="2400" dirty="0">
                <a:latin typeface="Arial" pitchFamily="34" charset="0"/>
                <a:cs typeface="Arial" pitchFamily="34" charset="0"/>
              </a:rPr>
              <a:t> rò (tỷ lệ chênh = 0.371, khoảng tin cậy, 0.196-0.703),</a:t>
            </a:r>
            <a:r>
              <a:rPr lang="en-US" sz="2400" dirty="0">
                <a:latin typeface="Arial" pitchFamily="34" charset="0"/>
                <a:cs typeface="Arial" pitchFamily="34" charset="0"/>
              </a:rPr>
              <a:t> </a:t>
            </a:r>
            <a:r>
              <a:rPr lang="vi-VN" sz="2400" dirty="0">
                <a:latin typeface="Arial" pitchFamily="34" charset="0"/>
                <a:cs typeface="Arial" pitchFamily="34" charset="0"/>
              </a:rPr>
              <a:t>giới tính nam </a:t>
            </a:r>
            <a:r>
              <a:rPr lang="en-US" sz="2400" dirty="0" err="1">
                <a:latin typeface="Arial" pitchFamily="34" charset="0"/>
                <a:cs typeface="Arial" pitchFamily="34" charset="0"/>
              </a:rPr>
              <a:t>có</a:t>
            </a:r>
            <a:r>
              <a:rPr lang="vi-VN" sz="2400" dirty="0">
                <a:latin typeface="Arial" pitchFamily="34" charset="0"/>
                <a:cs typeface="Arial" pitchFamily="34" charset="0"/>
              </a:rPr>
              <a:t> yếu tố nguy cơ phát triển </a:t>
            </a:r>
            <a:r>
              <a:rPr lang="en-US" sz="2400" dirty="0" err="1">
                <a:latin typeface="Arial" pitchFamily="34" charset="0"/>
                <a:cs typeface="Arial" pitchFamily="34" charset="0"/>
              </a:rPr>
              <a:t>đường</a:t>
            </a:r>
            <a:r>
              <a:rPr lang="vi-VN" sz="2400" dirty="0">
                <a:latin typeface="Arial" pitchFamily="34" charset="0"/>
                <a:cs typeface="Arial" pitchFamily="34" charset="0"/>
              </a:rPr>
              <a:t> rò </a:t>
            </a:r>
            <a:r>
              <a:rPr lang="en-US" sz="2400" dirty="0" err="1">
                <a:latin typeface="Arial" pitchFamily="34" charset="0"/>
                <a:cs typeface="Arial" pitchFamily="34" charset="0"/>
              </a:rPr>
              <a:t>cao</a:t>
            </a:r>
            <a:r>
              <a:rPr lang="en-US" sz="2400" dirty="0">
                <a:latin typeface="Arial" pitchFamily="34" charset="0"/>
                <a:cs typeface="Arial" pitchFamily="34" charset="0"/>
              </a:rPr>
              <a:t> </a:t>
            </a:r>
            <a:r>
              <a:rPr lang="en-US" sz="2400" dirty="0" err="1">
                <a:latin typeface="Arial" pitchFamily="34" charset="0"/>
                <a:cs typeface="Arial" pitchFamily="34" charset="0"/>
              </a:rPr>
              <a:t>hơn</a:t>
            </a:r>
            <a:r>
              <a:rPr lang="vi-VN" sz="2400" dirty="0">
                <a:latin typeface="Arial" pitchFamily="34" charset="0"/>
                <a:cs typeface="Arial" pitchFamily="34" charset="0"/>
              </a:rPr>
              <a:t> (tỷ lệ chênh lệch = 3,11; khoảng tin cậy, 1.31-7.38)</a:t>
            </a:r>
          </a:p>
        </p:txBody>
      </p:sp>
    </p:spTree>
    <p:extLst>
      <p:ext uri="{BB962C8B-B14F-4D97-AF65-F5344CB8AC3E}">
        <p14:creationId xmlns:p14="http://schemas.microsoft.com/office/powerpoint/2010/main" xmlns="" val="962358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533400" y="339725"/>
            <a:ext cx="8153400" cy="590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lnSpc>
                <a:spcPct val="150000"/>
              </a:lnSpc>
            </a:pPr>
            <a:r>
              <a:rPr lang="vi-VN" sz="2800" b="1" dirty="0">
                <a:solidFill>
                  <a:srgbClr val="FFFF00"/>
                </a:solidFill>
                <a:latin typeface="Arial" pitchFamily="34" charset="0"/>
                <a:cs typeface="Arial" pitchFamily="34" charset="0"/>
              </a:rPr>
              <a:t>Kết luận</a:t>
            </a:r>
            <a:r>
              <a:rPr lang="en-US" sz="2800" dirty="0">
                <a:latin typeface="Arial" pitchFamily="34" charset="0"/>
                <a:cs typeface="Arial" pitchFamily="34" charset="0"/>
              </a:rPr>
              <a:t>: Đ</a:t>
            </a:r>
            <a:r>
              <a:rPr lang="vi-VN" sz="2800" dirty="0">
                <a:latin typeface="Arial" pitchFamily="34" charset="0"/>
                <a:cs typeface="Arial" pitchFamily="34" charset="0"/>
              </a:rPr>
              <a:t>iều trị kháng sinh dự phòng phẫu thuật bao gồm </a:t>
            </a:r>
            <a:r>
              <a:rPr lang="vi-VN" sz="2800" b="1" dirty="0">
                <a:solidFill>
                  <a:srgbClr val="FFFF00"/>
                </a:solidFill>
                <a:latin typeface="Arial" pitchFamily="34" charset="0"/>
                <a:cs typeface="Arial" pitchFamily="34" charset="0"/>
              </a:rPr>
              <a:t>ciprofloxacin và metronidazole</a:t>
            </a:r>
            <a:r>
              <a:rPr lang="en-US" sz="2800" b="1" dirty="0">
                <a:solidFill>
                  <a:srgbClr val="FFFF00"/>
                </a:solidFill>
                <a:latin typeface="Arial" pitchFamily="34" charset="0"/>
                <a:cs typeface="Arial" pitchFamily="34" charset="0"/>
              </a:rPr>
              <a:t> </a:t>
            </a:r>
            <a:r>
              <a:rPr lang="vi-VN" sz="2800" dirty="0">
                <a:latin typeface="Arial" pitchFamily="34" charset="0"/>
                <a:cs typeface="Arial" pitchFamily="34" charset="0"/>
              </a:rPr>
              <a:t>đóng một vai trò quan trọng trong việc ngăn chặn sự </a:t>
            </a:r>
            <a:r>
              <a:rPr lang="en-US" sz="2800" dirty="0" err="1">
                <a:latin typeface="Arial" pitchFamily="34" charset="0"/>
                <a:cs typeface="Arial" pitchFamily="34" charset="0"/>
              </a:rPr>
              <a:t>tái</a:t>
            </a:r>
            <a:r>
              <a:rPr lang="en-US" sz="2800" dirty="0">
                <a:latin typeface="Arial" pitchFamily="34" charset="0"/>
                <a:cs typeface="Arial" pitchFamily="34" charset="0"/>
              </a:rPr>
              <a:t> </a:t>
            </a:r>
            <a:r>
              <a:rPr lang="en-US" sz="2800" dirty="0" err="1">
                <a:latin typeface="Arial" pitchFamily="34" charset="0"/>
                <a:cs typeface="Arial" pitchFamily="34" charset="0"/>
              </a:rPr>
              <a:t>phát</a:t>
            </a:r>
            <a:r>
              <a:rPr lang="vi-VN" sz="2800" dirty="0">
                <a:latin typeface="Arial" pitchFamily="34" charset="0"/>
                <a:cs typeface="Arial" pitchFamily="34" charset="0"/>
              </a:rPr>
              <a:t> </a:t>
            </a:r>
            <a:r>
              <a:rPr lang="en-US" sz="2800" dirty="0" err="1">
                <a:latin typeface="Arial" pitchFamily="34" charset="0"/>
                <a:cs typeface="Arial" pitchFamily="34" charset="0"/>
              </a:rPr>
              <a:t>đường</a:t>
            </a:r>
            <a:r>
              <a:rPr lang="en-US" sz="2800" dirty="0">
                <a:latin typeface="Arial" pitchFamily="34" charset="0"/>
                <a:cs typeface="Arial" pitchFamily="34" charset="0"/>
              </a:rPr>
              <a:t> </a:t>
            </a:r>
            <a:r>
              <a:rPr lang="en-US" sz="2800" dirty="0" err="1">
                <a:latin typeface="Arial" pitchFamily="34" charset="0"/>
                <a:cs typeface="Arial" pitchFamily="34" charset="0"/>
              </a:rPr>
              <a:t>rò</a:t>
            </a:r>
            <a:r>
              <a:rPr lang="vi-VN" sz="2800" dirty="0">
                <a:latin typeface="Arial" pitchFamily="34" charset="0"/>
                <a:cs typeface="Arial" pitchFamily="34" charset="0"/>
              </a:rPr>
              <a:t>. </a:t>
            </a:r>
            <a:r>
              <a:rPr lang="en-US" sz="2800" dirty="0">
                <a:latin typeface="Arial" pitchFamily="34" charset="0"/>
                <a:cs typeface="Arial" pitchFamily="34" charset="0"/>
              </a:rPr>
              <a:t>C</a:t>
            </a:r>
            <a:r>
              <a:rPr lang="vi-VN" sz="2800" dirty="0">
                <a:latin typeface="Arial" pitchFamily="34" charset="0"/>
                <a:cs typeface="Arial" pitchFamily="34" charset="0"/>
              </a:rPr>
              <a:t>ác biến chứng</a:t>
            </a:r>
            <a:r>
              <a:rPr lang="en-US" sz="2800" dirty="0">
                <a:latin typeface="Arial" pitchFamily="34" charset="0"/>
                <a:cs typeface="Arial" pitchFamily="34" charset="0"/>
              </a:rPr>
              <a:t> </a:t>
            </a:r>
            <a:r>
              <a:rPr lang="vi-VN" sz="2800" dirty="0">
                <a:latin typeface="Arial" pitchFamily="34" charset="0"/>
                <a:cs typeface="Arial" pitchFamily="34" charset="0"/>
              </a:rPr>
              <a:t>hình thành </a:t>
            </a:r>
            <a:r>
              <a:rPr lang="en-US" sz="2800" dirty="0" err="1">
                <a:latin typeface="Arial" pitchFamily="34" charset="0"/>
                <a:cs typeface="Arial" pitchFamily="34" charset="0"/>
              </a:rPr>
              <a:t>đường</a:t>
            </a:r>
            <a:r>
              <a:rPr lang="en-US" sz="2800" dirty="0">
                <a:latin typeface="Arial" pitchFamily="34" charset="0"/>
                <a:cs typeface="Arial" pitchFamily="34" charset="0"/>
              </a:rPr>
              <a:t> </a:t>
            </a:r>
            <a:r>
              <a:rPr lang="en-US" sz="2800" dirty="0" err="1">
                <a:latin typeface="Arial" pitchFamily="34" charset="0"/>
                <a:cs typeface="Arial" pitchFamily="34" charset="0"/>
              </a:rPr>
              <a:t>rò</a:t>
            </a:r>
            <a:r>
              <a:rPr lang="en-US" sz="2800" dirty="0">
                <a:latin typeface="Arial" pitchFamily="34" charset="0"/>
                <a:cs typeface="Arial" pitchFamily="34" charset="0"/>
              </a:rPr>
              <a:t> </a:t>
            </a:r>
            <a:r>
              <a:rPr lang="vi-VN" sz="2800" dirty="0">
                <a:latin typeface="Arial" pitchFamily="34" charset="0"/>
                <a:cs typeface="Arial" pitchFamily="34" charset="0"/>
              </a:rPr>
              <a:t>và các tác dụng phụ nhỏ của liệu pháp kháng sinh, </a:t>
            </a:r>
            <a:r>
              <a:rPr lang="en-US" sz="2800" dirty="0" err="1">
                <a:latin typeface="Arial" pitchFamily="34" charset="0"/>
                <a:cs typeface="Arial" pitchFamily="34" charset="0"/>
              </a:rPr>
              <a:t>có</a:t>
            </a:r>
            <a:r>
              <a:rPr lang="en-US" sz="2800" dirty="0">
                <a:latin typeface="Arial" pitchFamily="34" charset="0"/>
                <a:cs typeface="Arial" pitchFamily="34" charset="0"/>
              </a:rPr>
              <a:t> </a:t>
            </a:r>
            <a:r>
              <a:rPr lang="en-US" sz="2800" dirty="0" err="1">
                <a:latin typeface="Arial" pitchFamily="34" charset="0"/>
                <a:cs typeface="Arial" pitchFamily="34" charset="0"/>
              </a:rPr>
              <a:t>kết</a:t>
            </a:r>
            <a:r>
              <a:rPr lang="en-US" sz="2800" dirty="0">
                <a:latin typeface="Arial" pitchFamily="34" charset="0"/>
                <a:cs typeface="Arial" pitchFamily="34" charset="0"/>
              </a:rPr>
              <a:t> </a:t>
            </a:r>
            <a:r>
              <a:rPr lang="en-US" sz="2800" dirty="0" err="1">
                <a:latin typeface="Arial" pitchFamily="34" charset="0"/>
                <a:cs typeface="Arial" pitchFamily="34" charset="0"/>
              </a:rPr>
              <a:t>quả</a:t>
            </a:r>
            <a:r>
              <a:rPr lang="en-US" sz="2800" dirty="0">
                <a:latin typeface="Arial" pitchFamily="34" charset="0"/>
                <a:cs typeface="Arial" pitchFamily="34" charset="0"/>
              </a:rPr>
              <a:t> </a:t>
            </a:r>
            <a:r>
              <a:rPr lang="en-US" sz="2800" dirty="0" err="1">
                <a:latin typeface="Arial" pitchFamily="34" charset="0"/>
                <a:cs typeface="Arial" pitchFamily="34" charset="0"/>
              </a:rPr>
              <a:t>tốt</a:t>
            </a:r>
            <a:r>
              <a:rPr lang="en-US" sz="2800" dirty="0">
                <a:latin typeface="Arial" pitchFamily="34" charset="0"/>
                <a:cs typeface="Arial" pitchFamily="34" charset="0"/>
              </a:rPr>
              <a:t> </a:t>
            </a:r>
            <a:r>
              <a:rPr lang="en-US" sz="2800" dirty="0" err="1">
                <a:latin typeface="Arial" pitchFamily="34" charset="0"/>
                <a:cs typeface="Arial" pitchFamily="34" charset="0"/>
              </a:rPr>
              <a:t>hơn</a:t>
            </a:r>
            <a:r>
              <a:rPr lang="vi-VN" sz="2800" dirty="0">
                <a:latin typeface="Arial" pitchFamily="34" charset="0"/>
                <a:cs typeface="Arial" pitchFamily="34" charset="0"/>
              </a:rPr>
              <a:t>, </a:t>
            </a:r>
            <a:r>
              <a:rPr lang="en-US" sz="2800" dirty="0">
                <a:latin typeface="Arial" pitchFamily="34" charset="0"/>
                <a:cs typeface="Arial" pitchFamily="34" charset="0"/>
              </a:rPr>
              <a:t>so </a:t>
            </a:r>
            <a:r>
              <a:rPr lang="en-US" sz="2800" dirty="0" err="1">
                <a:latin typeface="Arial" pitchFamily="34" charset="0"/>
                <a:cs typeface="Arial" pitchFamily="34" charset="0"/>
              </a:rPr>
              <a:t>với</a:t>
            </a:r>
            <a:r>
              <a:rPr lang="en-US" sz="2800" dirty="0">
                <a:latin typeface="Arial" pitchFamily="34" charset="0"/>
                <a:cs typeface="Arial" pitchFamily="34" charset="0"/>
              </a:rPr>
              <a:t> </a:t>
            </a:r>
            <a:r>
              <a:rPr lang="en-US" sz="2800" dirty="0" err="1">
                <a:latin typeface="Arial" pitchFamily="34" charset="0"/>
                <a:cs typeface="Arial" pitchFamily="34" charset="0"/>
              </a:rPr>
              <a:t>việc</a:t>
            </a:r>
            <a:r>
              <a:rPr lang="en-US" sz="2800" dirty="0">
                <a:latin typeface="Arial" pitchFamily="34" charset="0"/>
                <a:cs typeface="Arial" pitchFamily="34" charset="0"/>
              </a:rPr>
              <a:t> </a:t>
            </a:r>
            <a:r>
              <a:rPr lang="en-US" sz="2800" dirty="0" err="1">
                <a:latin typeface="Arial" pitchFamily="34" charset="0"/>
                <a:cs typeface="Arial" pitchFamily="34" charset="0"/>
              </a:rPr>
              <a:t>dùng</a:t>
            </a:r>
            <a:r>
              <a:rPr lang="en-US" sz="2800" dirty="0">
                <a:latin typeface="Arial" pitchFamily="34" charset="0"/>
                <a:cs typeface="Arial" pitchFamily="34" charset="0"/>
              </a:rPr>
              <a:t> </a:t>
            </a:r>
            <a:r>
              <a:rPr lang="vi-VN" sz="2800" dirty="0">
                <a:latin typeface="Arial" pitchFamily="34" charset="0"/>
                <a:cs typeface="Arial" pitchFamily="34" charset="0"/>
              </a:rPr>
              <a:t>7-10</a:t>
            </a:r>
            <a:r>
              <a:rPr lang="en-US" sz="2800" dirty="0">
                <a:latin typeface="Arial" pitchFamily="34" charset="0"/>
                <a:cs typeface="Arial" pitchFamily="34" charset="0"/>
              </a:rPr>
              <a:t> </a:t>
            </a:r>
            <a:r>
              <a:rPr lang="vi-VN" sz="2800" dirty="0">
                <a:latin typeface="Arial" pitchFamily="34" charset="0"/>
                <a:cs typeface="Arial" pitchFamily="34" charset="0"/>
              </a:rPr>
              <a:t>kháng sinh sau phẫu thuật được khuyên sau khi rạch và </a:t>
            </a:r>
            <a:r>
              <a:rPr lang="en-US" sz="2800" dirty="0" err="1">
                <a:latin typeface="Arial" pitchFamily="34" charset="0"/>
                <a:cs typeface="Arial" pitchFamily="34" charset="0"/>
              </a:rPr>
              <a:t>dẫn</a:t>
            </a:r>
            <a:r>
              <a:rPr lang="en-US" sz="2800" dirty="0">
                <a:latin typeface="Arial" pitchFamily="34" charset="0"/>
                <a:cs typeface="Arial" pitchFamily="34" charset="0"/>
              </a:rPr>
              <a:t> </a:t>
            </a:r>
            <a:r>
              <a:rPr lang="en-US" sz="2800" dirty="0" err="1">
                <a:latin typeface="Arial" pitchFamily="34" charset="0"/>
                <a:cs typeface="Arial" pitchFamily="34" charset="0"/>
              </a:rPr>
              <a:t>lưu</a:t>
            </a:r>
            <a:r>
              <a:rPr lang="vi-VN" sz="2800" dirty="0">
                <a:latin typeface="Arial" pitchFamily="34" charset="0"/>
                <a:cs typeface="Arial" pitchFamily="34" charset="0"/>
              </a:rPr>
              <a:t> áp xe quanh hậu môn. (</a:t>
            </a:r>
            <a:r>
              <a:rPr lang="en-US" sz="2800" dirty="0">
                <a:latin typeface="Arial" pitchFamily="34" charset="0"/>
                <a:cs typeface="Arial" pitchFamily="34" charset="0"/>
              </a:rPr>
              <a:t>Surgery </a:t>
            </a:r>
            <a:r>
              <a:rPr lang="vi-VN" sz="2800" dirty="0">
                <a:latin typeface="Arial" pitchFamily="34" charset="0"/>
                <a:cs typeface="Arial" pitchFamily="34" charset="0"/>
              </a:rPr>
              <a:t>2017)</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38366380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6525" y="76200"/>
            <a:ext cx="8855075"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083"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19200" y="4876800"/>
            <a:ext cx="6559550" cy="1462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401626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228600"/>
            <a:ext cx="7748588"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5107" name="Rectangle 1"/>
          <p:cNvSpPr>
            <a:spLocks noChangeArrowheads="1"/>
          </p:cNvSpPr>
          <p:nvPr/>
        </p:nvSpPr>
        <p:spPr bwMode="auto">
          <a:xfrm>
            <a:off x="762000" y="2209800"/>
            <a:ext cx="7696200" cy="397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800">
                <a:latin typeface="Arial" pitchFamily="34" charset="0"/>
                <a:cs typeface="Arial" pitchFamily="34" charset="0"/>
              </a:rPr>
              <a:t>    </a:t>
            </a:r>
            <a:r>
              <a:rPr lang="vi-VN" sz="2800">
                <a:latin typeface="Arial" pitchFamily="34" charset="0"/>
                <a:cs typeface="Arial" pitchFamily="34" charset="0"/>
              </a:rPr>
              <a:t>Các </a:t>
            </a:r>
            <a:r>
              <a:rPr lang="en-US" sz="2800">
                <a:latin typeface="Arial" pitchFamily="34" charset="0"/>
                <a:cs typeface="Arial" pitchFamily="34" charset="0"/>
              </a:rPr>
              <a:t>hướng dẫn </a:t>
            </a:r>
            <a:r>
              <a:rPr lang="vi-VN" sz="2800">
                <a:latin typeface="Arial" pitchFamily="34" charset="0"/>
                <a:cs typeface="Arial" pitchFamily="34" charset="0"/>
              </a:rPr>
              <a:t>này được xây dựng </a:t>
            </a:r>
            <a:r>
              <a:rPr lang="en-US" sz="2800">
                <a:latin typeface="Arial" pitchFamily="34" charset="0"/>
                <a:cs typeface="Arial" pitchFamily="34" charset="0"/>
              </a:rPr>
              <a:t>bởi</a:t>
            </a:r>
            <a:r>
              <a:rPr lang="vi-VN" sz="2800">
                <a:latin typeface="Arial" pitchFamily="34" charset="0"/>
                <a:cs typeface="Arial" pitchFamily="34" charset="0"/>
              </a:rPr>
              <a:t> </a:t>
            </a:r>
            <a:r>
              <a:rPr lang="en-US" sz="2800">
                <a:latin typeface="Arial" pitchFamily="34" charset="0"/>
                <a:cs typeface="Arial" pitchFamily="34" charset="0"/>
              </a:rPr>
              <a:t>hiệp hội bác sĩ phẫu thuật</a:t>
            </a:r>
            <a:r>
              <a:rPr lang="vi-VN" sz="2800">
                <a:latin typeface="Arial" pitchFamily="34" charset="0"/>
                <a:cs typeface="Arial" pitchFamily="34" charset="0"/>
              </a:rPr>
              <a:t> </a:t>
            </a:r>
            <a:r>
              <a:rPr lang="en-US" sz="2800">
                <a:latin typeface="Arial" pitchFamily="34" charset="0"/>
                <a:cs typeface="Arial" pitchFamily="34" charset="0"/>
              </a:rPr>
              <a:t>đại trực tràng Hoa Kỳ (</a:t>
            </a:r>
            <a:r>
              <a:rPr lang="vi-VN" sz="2800">
                <a:latin typeface="Arial" pitchFamily="34" charset="0"/>
                <a:cs typeface="Arial" pitchFamily="34" charset="0"/>
              </a:rPr>
              <a:t>The</a:t>
            </a:r>
            <a:r>
              <a:rPr lang="en-US" sz="2800">
                <a:latin typeface="Arial" pitchFamily="34" charset="0"/>
                <a:cs typeface="Arial" pitchFamily="34" charset="0"/>
              </a:rPr>
              <a:t> </a:t>
            </a:r>
            <a:r>
              <a:rPr lang="vi-VN" sz="2800">
                <a:latin typeface="Arial" pitchFamily="34" charset="0"/>
                <a:cs typeface="Arial" pitchFamily="34" charset="0"/>
              </a:rPr>
              <a:t>American Society of Colon </a:t>
            </a:r>
            <a:r>
              <a:rPr lang="en-US" sz="2800">
                <a:latin typeface="Arial" pitchFamily="34" charset="0"/>
                <a:cs typeface="Arial" pitchFamily="34" charset="0"/>
              </a:rPr>
              <a:t>and Rectal Surgeons)</a:t>
            </a:r>
            <a:r>
              <a:rPr lang="vi-VN" sz="2800">
                <a:latin typeface="Arial" pitchFamily="34" charset="0"/>
                <a:cs typeface="Arial" pitchFamily="34" charset="0"/>
              </a:rPr>
              <a:t>(ASCRS) Thực hành điều trị </a:t>
            </a:r>
            <a:r>
              <a:rPr lang="en-US" sz="2800">
                <a:latin typeface="Arial" pitchFamily="34" charset="0"/>
                <a:cs typeface="Arial" pitchFamily="34" charset="0"/>
              </a:rPr>
              <a:t>Áp xe hậu môn và Rò hậu môn</a:t>
            </a:r>
            <a:r>
              <a:rPr lang="vi-VN" sz="2800">
                <a:latin typeface="Arial" pitchFamily="34" charset="0"/>
                <a:cs typeface="Arial" pitchFamily="34" charset="0"/>
              </a:rPr>
              <a:t> xuất bản năm </a:t>
            </a:r>
            <a:r>
              <a:rPr lang="en-US" sz="2800">
                <a:latin typeface="Arial" pitchFamily="34" charset="0"/>
                <a:cs typeface="Arial" pitchFamily="34" charset="0"/>
              </a:rPr>
              <a:t>2005</a:t>
            </a:r>
            <a:r>
              <a:rPr lang="vi-VN" sz="2800">
                <a:latin typeface="Arial" pitchFamily="34" charset="0"/>
                <a:cs typeface="Arial" pitchFamily="34" charset="0"/>
              </a:rPr>
              <a:t>.</a:t>
            </a:r>
          </a:p>
          <a:p>
            <a:pPr algn="just"/>
            <a:r>
              <a:rPr lang="en-US" sz="2800">
                <a:latin typeface="Arial" pitchFamily="34" charset="0"/>
                <a:cs typeface="Arial" pitchFamily="34" charset="0"/>
              </a:rPr>
              <a:t>     </a:t>
            </a:r>
            <a:r>
              <a:rPr lang="vi-VN" sz="2800">
                <a:latin typeface="Arial" pitchFamily="34" charset="0"/>
                <a:cs typeface="Arial" pitchFamily="34" charset="0"/>
              </a:rPr>
              <a:t>Thông tin </a:t>
            </a:r>
            <a:r>
              <a:rPr lang="en-US" sz="2800">
                <a:latin typeface="Arial" pitchFamily="34" charset="0"/>
                <a:cs typeface="Arial" pitchFamily="34" charset="0"/>
              </a:rPr>
              <a:t>được tìm </a:t>
            </a:r>
            <a:r>
              <a:rPr lang="vi-VN" sz="2800">
                <a:latin typeface="Arial" pitchFamily="34" charset="0"/>
                <a:cs typeface="Arial" pitchFamily="34" charset="0"/>
              </a:rPr>
              <a:t>từ</a:t>
            </a:r>
            <a:r>
              <a:rPr lang="en-US" sz="2800">
                <a:latin typeface="Arial" pitchFamily="34" charset="0"/>
                <a:cs typeface="Arial" pitchFamily="34" charset="0"/>
              </a:rPr>
              <a:t> </a:t>
            </a:r>
            <a:r>
              <a:rPr lang="vi-VN" sz="2800">
                <a:latin typeface="Arial" pitchFamily="34" charset="0"/>
                <a:cs typeface="Arial" pitchFamily="34" charset="0"/>
              </a:rPr>
              <a:t>tài liệu </a:t>
            </a:r>
            <a:r>
              <a:rPr lang="en-US" sz="2800">
                <a:latin typeface="Arial" pitchFamily="34" charset="0"/>
                <a:cs typeface="Arial" pitchFamily="34" charset="0"/>
              </a:rPr>
              <a:t>MEDLINE, PubMed, EMBASE và cơ sở dữ liệu Cochrane </a:t>
            </a:r>
            <a:r>
              <a:rPr lang="vi-VN" sz="2800">
                <a:latin typeface="Arial" pitchFamily="34" charset="0"/>
                <a:cs typeface="Arial" pitchFamily="34" charset="0"/>
              </a:rPr>
              <a:t>được </a:t>
            </a:r>
            <a:r>
              <a:rPr lang="en-US" sz="2800">
                <a:latin typeface="Arial" pitchFamily="34" charset="0"/>
                <a:cs typeface="Arial" pitchFamily="34" charset="0"/>
              </a:rPr>
              <a:t>hoàn thành</a:t>
            </a:r>
            <a:r>
              <a:rPr lang="vi-VN" sz="2800">
                <a:latin typeface="Arial" pitchFamily="34" charset="0"/>
                <a:cs typeface="Arial" pitchFamily="34" charset="0"/>
              </a:rPr>
              <a:t> vào tháng 2 năm 20</a:t>
            </a:r>
            <a:r>
              <a:rPr lang="en-US" sz="2800">
                <a:latin typeface="Arial" pitchFamily="34" charset="0"/>
                <a:cs typeface="Arial" pitchFamily="34" charset="0"/>
              </a:rPr>
              <a:t>10</a:t>
            </a:r>
          </a:p>
        </p:txBody>
      </p:sp>
    </p:spTree>
    <p:extLst>
      <p:ext uri="{BB962C8B-B14F-4D97-AF65-F5344CB8AC3E}">
        <p14:creationId xmlns:p14="http://schemas.microsoft.com/office/powerpoint/2010/main" xmlns="" val="3521360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228600"/>
            <a:ext cx="74676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613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1143000"/>
            <a:ext cx="6477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613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14400" y="2286000"/>
            <a:ext cx="6477000" cy="754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6133"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914400" y="3048000"/>
            <a:ext cx="6477000"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6134" name="Picture 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914400" y="3733800"/>
            <a:ext cx="6477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6135" name="Picture 7"/>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914400" y="4419600"/>
            <a:ext cx="6477000"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6136" name="Picture 8"/>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914400" y="5257800"/>
            <a:ext cx="6477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48362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
          <p:cNvSpPr>
            <a:spLocks noChangeArrowheads="1"/>
          </p:cNvSpPr>
          <p:nvPr/>
        </p:nvSpPr>
        <p:spPr bwMode="auto">
          <a:xfrm>
            <a:off x="2895600" y="304800"/>
            <a:ext cx="6248400" cy="292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vi-VN" sz="3600" b="1" dirty="0">
                <a:solidFill>
                  <a:srgbClr val="FFFF00"/>
                </a:solidFill>
                <a:latin typeface="Arial" pitchFamily="34" charset="0"/>
                <a:cs typeface="Arial" pitchFamily="34" charset="0"/>
              </a:rPr>
              <a:t>Nguyên nhân </a:t>
            </a:r>
            <a:r>
              <a:rPr lang="en-US" sz="3600" b="1" dirty="0" err="1">
                <a:solidFill>
                  <a:srgbClr val="FFFF00"/>
                </a:solidFill>
                <a:latin typeface="Arial" pitchFamily="34" charset="0"/>
                <a:cs typeface="Arial" pitchFamily="34" charset="0"/>
              </a:rPr>
              <a:t>áp</a:t>
            </a:r>
            <a:r>
              <a:rPr lang="en-US" sz="3600" b="1" dirty="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xe</a:t>
            </a:r>
            <a:r>
              <a:rPr lang="en-US" sz="3600" b="1" dirty="0">
                <a:solidFill>
                  <a:srgbClr val="FFFF00"/>
                </a:solidFill>
                <a:latin typeface="Arial" pitchFamily="34" charset="0"/>
                <a:cs typeface="Arial" pitchFamily="34" charset="0"/>
              </a:rPr>
              <a:t> </a:t>
            </a:r>
            <a:r>
              <a:rPr lang="en-US" sz="3600" b="1" dirty="0" err="1" smtClean="0">
                <a:solidFill>
                  <a:srgbClr val="FFFF00"/>
                </a:solidFill>
                <a:latin typeface="Arial" pitchFamily="34" charset="0"/>
                <a:cs typeface="Arial" pitchFamily="34" charset="0"/>
              </a:rPr>
              <a:t>và</a:t>
            </a:r>
            <a:endParaRPr lang="en-US" sz="3600" b="1" dirty="0" smtClean="0">
              <a:solidFill>
                <a:srgbClr val="FFFF00"/>
              </a:solidFill>
              <a:latin typeface="Arial" pitchFamily="34" charset="0"/>
              <a:cs typeface="Arial" pitchFamily="34" charset="0"/>
            </a:endParaRPr>
          </a:p>
          <a:p>
            <a:pPr algn="ctr"/>
            <a:r>
              <a:rPr lang="en-US" sz="3600" b="1" dirty="0" smtClean="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rò</a:t>
            </a:r>
            <a:r>
              <a:rPr lang="en-US" sz="3600" b="1" dirty="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hậu</a:t>
            </a:r>
            <a:r>
              <a:rPr lang="en-US" sz="3600" b="1" dirty="0">
                <a:solidFill>
                  <a:srgbClr val="FFFF00"/>
                </a:solidFill>
                <a:latin typeface="Arial" pitchFamily="34" charset="0"/>
                <a:cs typeface="Arial" pitchFamily="34" charset="0"/>
              </a:rPr>
              <a:t> </a:t>
            </a:r>
            <a:r>
              <a:rPr lang="en-US" sz="3600" b="1" dirty="0" err="1">
                <a:solidFill>
                  <a:srgbClr val="FFFF00"/>
                </a:solidFill>
                <a:latin typeface="Arial" pitchFamily="34" charset="0"/>
                <a:cs typeface="Arial" pitchFamily="34" charset="0"/>
              </a:rPr>
              <a:t>môn</a:t>
            </a:r>
            <a:endParaRPr lang="en-US" sz="3600" b="1" dirty="0">
              <a:solidFill>
                <a:srgbClr val="FFFF00"/>
              </a:solidFill>
              <a:latin typeface="Arial" pitchFamily="34" charset="0"/>
              <a:cs typeface="Arial" pitchFamily="34" charset="0"/>
            </a:endParaRPr>
          </a:p>
          <a:p>
            <a:r>
              <a:rPr lang="en-US" sz="2800" dirty="0">
                <a:latin typeface="Arial" pitchFamily="34" charset="0"/>
                <a:cs typeface="Arial" pitchFamily="34" charset="0"/>
              </a:rPr>
              <a:t>Á</a:t>
            </a:r>
            <a:r>
              <a:rPr lang="vi-VN" sz="2800" dirty="0">
                <a:latin typeface="Arial" pitchFamily="34" charset="0"/>
                <a:cs typeface="Arial" pitchFamily="34" charset="0"/>
              </a:rPr>
              <a:t>p xe hậu môn và rò </a:t>
            </a:r>
            <a:r>
              <a:rPr lang="en-US" sz="2800" dirty="0" err="1">
                <a:latin typeface="Arial" pitchFamily="34" charset="0"/>
                <a:cs typeface="Arial" pitchFamily="34" charset="0"/>
              </a:rPr>
              <a:t>hậu</a:t>
            </a:r>
            <a:r>
              <a:rPr lang="en-US" sz="2800" dirty="0">
                <a:latin typeface="Arial" pitchFamily="34" charset="0"/>
                <a:cs typeface="Arial" pitchFamily="34" charset="0"/>
              </a:rPr>
              <a:t> </a:t>
            </a:r>
            <a:r>
              <a:rPr lang="en-US" sz="2800" dirty="0" err="1">
                <a:latin typeface="Arial" pitchFamily="34" charset="0"/>
                <a:cs typeface="Arial" pitchFamily="34" charset="0"/>
              </a:rPr>
              <a:t>môn</a:t>
            </a:r>
            <a:r>
              <a:rPr lang="en-US" sz="2800" dirty="0">
                <a:latin typeface="Arial" pitchFamily="34" charset="0"/>
                <a:cs typeface="Arial" pitchFamily="34" charset="0"/>
              </a:rPr>
              <a:t> </a:t>
            </a:r>
            <a:r>
              <a:rPr lang="vi-VN" sz="2800" dirty="0">
                <a:latin typeface="Arial" pitchFamily="34" charset="0"/>
                <a:cs typeface="Arial" pitchFamily="34" charset="0"/>
              </a:rPr>
              <a:t>phát sinh từ viêm</a:t>
            </a:r>
            <a:r>
              <a:rPr lang="en-US" sz="2800" dirty="0">
                <a:latin typeface="Arial" pitchFamily="34" charset="0"/>
                <a:cs typeface="Arial" pitchFamily="34" charset="0"/>
              </a:rPr>
              <a:t> </a:t>
            </a:r>
            <a:r>
              <a:rPr lang="en-US" sz="2800" dirty="0" err="1">
                <a:latin typeface="Arial" pitchFamily="34" charset="0"/>
                <a:cs typeface="Arial" pitchFamily="34" charset="0"/>
              </a:rPr>
              <a:t>khe</a:t>
            </a:r>
            <a:r>
              <a:rPr lang="vi-VN" sz="2800" dirty="0">
                <a:latin typeface="Arial" pitchFamily="34" charset="0"/>
                <a:cs typeface="Arial" pitchFamily="34" charset="0"/>
              </a:rPr>
              <a:t> tuyến </a:t>
            </a:r>
            <a:r>
              <a:rPr lang="vi-VN" sz="2800" dirty="0" smtClean="0">
                <a:latin typeface="Arial" pitchFamily="34" charset="0"/>
                <a:cs typeface="Arial" pitchFamily="34" charset="0"/>
              </a:rPr>
              <a:t>Cryptoglandular</a:t>
            </a:r>
            <a:r>
              <a:rPr lang="en-US" sz="2800" dirty="0" smtClean="0">
                <a:latin typeface="Arial" pitchFamily="34" charset="0"/>
                <a:cs typeface="Arial" pitchFamily="34" charset="0"/>
              </a:rPr>
              <a:t> </a:t>
            </a:r>
            <a:r>
              <a:rPr lang="vi-VN" sz="2800" dirty="0" smtClean="0">
                <a:latin typeface="Arial" pitchFamily="34" charset="0"/>
                <a:cs typeface="Arial" pitchFamily="34" charset="0"/>
              </a:rPr>
              <a:t>, </a:t>
            </a:r>
            <a:r>
              <a:rPr lang="vi-VN" sz="2800" dirty="0">
                <a:latin typeface="Arial" pitchFamily="34" charset="0"/>
                <a:cs typeface="Arial" pitchFamily="34" charset="0"/>
              </a:rPr>
              <a:t>vốn chỉ </a:t>
            </a:r>
            <a:r>
              <a:rPr lang="en-US" sz="2800" dirty="0" err="1">
                <a:latin typeface="Arial" pitchFamily="34" charset="0"/>
                <a:cs typeface="Arial" pitchFamily="34" charset="0"/>
              </a:rPr>
              <a:t>có</a:t>
            </a:r>
            <a:r>
              <a:rPr lang="vi-VN" sz="2800" dirty="0">
                <a:latin typeface="Arial" pitchFamily="34" charset="0"/>
                <a:cs typeface="Arial" pitchFamily="34" charset="0"/>
              </a:rPr>
              <a:t> ở người</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vi-VN" sz="2800" dirty="0">
                <a:latin typeface="Arial" pitchFamily="34" charset="0"/>
                <a:cs typeface="Arial" pitchFamily="34" charset="0"/>
              </a:rPr>
              <a:t> nằm </a:t>
            </a:r>
            <a:r>
              <a:rPr lang="en-US" sz="2800" dirty="0">
                <a:latin typeface="Arial" pitchFamily="34" charset="0"/>
                <a:cs typeface="Arial" pitchFamily="34" charset="0"/>
              </a:rPr>
              <a:t>ở</a:t>
            </a:r>
            <a:r>
              <a:rPr lang="vi-VN" sz="2800" dirty="0">
                <a:latin typeface="Arial" pitchFamily="34" charset="0"/>
                <a:cs typeface="Arial" pitchFamily="34" charset="0"/>
              </a:rPr>
              <a:t> </a:t>
            </a:r>
            <a:r>
              <a:rPr lang="en-US" sz="2800" dirty="0" err="1">
                <a:latin typeface="Arial" pitchFamily="34" charset="0"/>
                <a:cs typeface="Arial" pitchFamily="34" charset="0"/>
              </a:rPr>
              <a:t>khoảng</a:t>
            </a:r>
            <a:r>
              <a:rPr lang="en-US" sz="2800" dirty="0">
                <a:latin typeface="Arial" pitchFamily="34" charset="0"/>
                <a:cs typeface="Arial" pitchFamily="34" charset="0"/>
              </a:rPr>
              <a:t> </a:t>
            </a:r>
            <a:r>
              <a:rPr lang="vi-VN" sz="2800" dirty="0">
                <a:latin typeface="Arial" pitchFamily="34" charset="0"/>
                <a:cs typeface="Arial" pitchFamily="34" charset="0"/>
              </a:rPr>
              <a:t>gian </a:t>
            </a:r>
            <a:r>
              <a:rPr lang="en-US" sz="2800" dirty="0" err="1">
                <a:latin typeface="Arial" pitchFamily="34" charset="0"/>
                <a:cs typeface="Arial" pitchFamily="34" charset="0"/>
              </a:rPr>
              <a:t>cơ</a:t>
            </a:r>
            <a:r>
              <a:rPr lang="en-US" sz="2800" dirty="0">
                <a:latin typeface="Arial" pitchFamily="34" charset="0"/>
                <a:cs typeface="Arial" pitchFamily="34" charset="0"/>
              </a:rPr>
              <a:t> </a:t>
            </a:r>
            <a:r>
              <a:rPr lang="en-US" sz="2800" dirty="0" err="1">
                <a:latin typeface="Arial" pitchFamily="34" charset="0"/>
                <a:cs typeface="Arial" pitchFamily="34" charset="0"/>
              </a:rPr>
              <a:t>thắt</a:t>
            </a:r>
            <a:endParaRPr lang="vi-VN" sz="2800" dirty="0">
              <a:latin typeface="Arial" pitchFamily="34" charset="0"/>
              <a:cs typeface="Arial" pitchFamily="34" charset="0"/>
            </a:endParaRPr>
          </a:p>
        </p:txBody>
      </p:sp>
      <p:sp>
        <p:nvSpPr>
          <p:cNvPr id="139267" name="Rectangle 2"/>
          <p:cNvSpPr>
            <a:spLocks noChangeArrowheads="1"/>
          </p:cNvSpPr>
          <p:nvPr/>
        </p:nvSpPr>
        <p:spPr bwMode="auto">
          <a:xfrm>
            <a:off x="685800" y="3657600"/>
            <a:ext cx="8077200" cy="267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Một số</a:t>
            </a:r>
            <a:r>
              <a:rPr lang="en-US" sz="2800" dirty="0">
                <a:latin typeface="Arial" pitchFamily="34" charset="0"/>
                <a:cs typeface="Arial" pitchFamily="34" charset="0"/>
              </a:rPr>
              <a:t> </a:t>
            </a:r>
            <a:r>
              <a:rPr lang="en-US" sz="2800" dirty="0" err="1">
                <a:latin typeface="Arial" pitchFamily="34" charset="0"/>
                <a:cs typeface="Arial" pitchFamily="34" charset="0"/>
              </a:rPr>
              <a:t>yếu</a:t>
            </a:r>
            <a:r>
              <a:rPr lang="en-US" sz="2800" dirty="0">
                <a:latin typeface="Arial" pitchFamily="34" charset="0"/>
                <a:cs typeface="Arial" pitchFamily="34" charset="0"/>
              </a:rPr>
              <a:t> </a:t>
            </a:r>
            <a:r>
              <a:rPr lang="en-US" sz="2800" dirty="0" err="1">
                <a:latin typeface="Arial" pitchFamily="34" charset="0"/>
                <a:cs typeface="Arial" pitchFamily="34" charset="0"/>
              </a:rPr>
              <a:t>tố</a:t>
            </a:r>
            <a:r>
              <a:rPr lang="en-US" sz="2800" dirty="0">
                <a:latin typeface="Arial" pitchFamily="34" charset="0"/>
                <a:cs typeface="Arial" pitchFamily="34" charset="0"/>
              </a:rPr>
              <a:t> </a:t>
            </a:r>
            <a:r>
              <a:rPr lang="en-US" sz="2800" dirty="0" err="1">
                <a:latin typeface="Arial" pitchFamily="34" charset="0"/>
                <a:cs typeface="Arial" pitchFamily="34" charset="0"/>
              </a:rPr>
              <a:t>thuận</a:t>
            </a:r>
            <a:r>
              <a:rPr lang="en-US" sz="2800" dirty="0">
                <a:latin typeface="Arial" pitchFamily="34" charset="0"/>
                <a:cs typeface="Arial" pitchFamily="34" charset="0"/>
              </a:rPr>
              <a:t> </a:t>
            </a:r>
            <a:r>
              <a:rPr lang="en-US" sz="2800" dirty="0" err="1">
                <a:latin typeface="Arial" pitchFamily="34" charset="0"/>
                <a:cs typeface="Arial" pitchFamily="34" charset="0"/>
              </a:rPr>
              <a:t>lợi</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cho</a:t>
            </a:r>
            <a:r>
              <a:rPr lang="vi-VN" sz="2800" dirty="0">
                <a:latin typeface="Arial" pitchFamily="34" charset="0"/>
                <a:cs typeface="Arial" pitchFamily="34" charset="0"/>
              </a:rPr>
              <a:t> </a:t>
            </a:r>
            <a:r>
              <a:rPr lang="en-US" sz="2800" dirty="0" err="1">
                <a:latin typeface="Arial" pitchFamily="34" charset="0"/>
                <a:cs typeface="Arial" pitchFamily="34" charset="0"/>
              </a:rPr>
              <a:t>nguyên</a:t>
            </a:r>
            <a:r>
              <a:rPr lang="en-US" sz="2800" dirty="0">
                <a:latin typeface="Arial" pitchFamily="34" charset="0"/>
                <a:cs typeface="Arial" pitchFamily="34" charset="0"/>
              </a:rPr>
              <a:t> </a:t>
            </a:r>
            <a:r>
              <a:rPr lang="en-US" sz="2800" dirty="0" err="1">
                <a:latin typeface="Arial" pitchFamily="34" charset="0"/>
                <a:cs typeface="Arial" pitchFamily="34" charset="0"/>
              </a:rPr>
              <a:t>nhân</a:t>
            </a:r>
            <a:r>
              <a:rPr lang="en-US" sz="2800" dirty="0">
                <a:latin typeface="Arial" pitchFamily="34" charset="0"/>
                <a:cs typeface="Arial" pitchFamily="34" charset="0"/>
              </a:rPr>
              <a:t> </a:t>
            </a:r>
            <a:r>
              <a:rPr lang="en-US" sz="2800" dirty="0" err="1">
                <a:latin typeface="Arial" pitchFamily="34" charset="0"/>
                <a:cs typeface="Arial" pitchFamily="34" charset="0"/>
              </a:rPr>
              <a:t>gây</a:t>
            </a:r>
            <a:r>
              <a:rPr lang="en-US" sz="2800" dirty="0">
                <a:latin typeface="Arial" pitchFamily="34" charset="0"/>
                <a:cs typeface="Arial" pitchFamily="34" charset="0"/>
              </a:rPr>
              <a:t> </a:t>
            </a:r>
            <a:r>
              <a:rPr lang="en-US" sz="2800" dirty="0" err="1">
                <a:latin typeface="Arial" pitchFamily="34" charset="0"/>
                <a:cs typeface="Arial" pitchFamily="34" charset="0"/>
              </a:rPr>
              <a:t>áp</a:t>
            </a:r>
            <a:r>
              <a:rPr lang="en-US" sz="2800" dirty="0">
                <a:latin typeface="Arial" pitchFamily="34" charset="0"/>
                <a:cs typeface="Arial" pitchFamily="34" charset="0"/>
              </a:rPr>
              <a:t> </a:t>
            </a:r>
            <a:r>
              <a:rPr lang="en-US" sz="2800" dirty="0" err="1">
                <a:latin typeface="Arial" pitchFamily="34" charset="0"/>
                <a:cs typeface="Arial" pitchFamily="34" charset="0"/>
              </a:rPr>
              <a:t>xe</a:t>
            </a:r>
            <a:r>
              <a:rPr lang="en-US" sz="2800" dirty="0">
                <a:latin typeface="Arial" pitchFamily="34" charset="0"/>
                <a:cs typeface="Arial" pitchFamily="34" charset="0"/>
              </a:rPr>
              <a:t> </a:t>
            </a:r>
            <a:r>
              <a:rPr lang="en-US" sz="2800" dirty="0" err="1">
                <a:latin typeface="Arial" pitchFamily="34" charset="0"/>
                <a:cs typeface="Arial" pitchFamily="34" charset="0"/>
              </a:rPr>
              <a:t>hậu</a:t>
            </a:r>
            <a:r>
              <a:rPr lang="en-US" sz="2800" dirty="0">
                <a:latin typeface="Arial" pitchFamily="34" charset="0"/>
                <a:cs typeface="Arial" pitchFamily="34" charset="0"/>
              </a:rPr>
              <a:t> </a:t>
            </a:r>
            <a:r>
              <a:rPr lang="en-US" sz="2800" dirty="0" err="1">
                <a:latin typeface="Arial" pitchFamily="34" charset="0"/>
                <a:cs typeface="Arial" pitchFamily="34" charset="0"/>
              </a:rPr>
              <a:t>môn</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err="1">
                <a:latin typeface="Arial" pitchFamily="34" charset="0"/>
                <a:cs typeface="Arial" pitchFamily="34" charset="0"/>
              </a:rPr>
              <a:t>rò</a:t>
            </a:r>
            <a:r>
              <a:rPr lang="en-US" sz="2800" dirty="0">
                <a:latin typeface="Arial" pitchFamily="34" charset="0"/>
                <a:cs typeface="Arial" pitchFamily="34" charset="0"/>
              </a:rPr>
              <a:t> </a:t>
            </a:r>
            <a:r>
              <a:rPr lang="en-US" sz="2800" dirty="0" err="1">
                <a:latin typeface="Arial" pitchFamily="34" charset="0"/>
                <a:cs typeface="Arial" pitchFamily="34" charset="0"/>
              </a:rPr>
              <a:t>hậu</a:t>
            </a:r>
            <a:r>
              <a:rPr lang="en-US" sz="2800" dirty="0">
                <a:latin typeface="Arial" pitchFamily="34" charset="0"/>
                <a:cs typeface="Arial" pitchFamily="34" charset="0"/>
              </a:rPr>
              <a:t> </a:t>
            </a:r>
            <a:r>
              <a:rPr lang="en-US" sz="2800" dirty="0" err="1">
                <a:latin typeface="Arial" pitchFamily="34" charset="0"/>
                <a:cs typeface="Arial" pitchFamily="34" charset="0"/>
              </a:rPr>
              <a:t>môn</a:t>
            </a:r>
            <a:r>
              <a:rPr lang="en-US" sz="2800" dirty="0">
                <a:latin typeface="Arial" pitchFamily="34" charset="0"/>
                <a:cs typeface="Arial" pitchFamily="34" charset="0"/>
              </a:rPr>
              <a:t> </a:t>
            </a:r>
            <a:r>
              <a:rPr lang="en-US" sz="2800" dirty="0" err="1">
                <a:latin typeface="Arial" pitchFamily="34" charset="0"/>
                <a:cs typeface="Arial" pitchFamily="34" charset="0"/>
              </a:rPr>
              <a:t>là</a:t>
            </a:r>
            <a:r>
              <a:rPr lang="en-US" sz="2800" dirty="0">
                <a:latin typeface="Arial" pitchFamily="34" charset="0"/>
                <a:cs typeface="Arial" pitchFamily="34" charset="0"/>
              </a:rPr>
              <a:t> </a:t>
            </a:r>
            <a:r>
              <a:rPr lang="vi-VN" sz="2800" dirty="0">
                <a:latin typeface="Arial" pitchFamily="34" charset="0"/>
                <a:cs typeface="Arial" pitchFamily="34" charset="0"/>
              </a:rPr>
              <a:t> đái tháo đường, béo phì, rượu và hút thuốc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vi-VN" sz="2800" dirty="0">
                <a:latin typeface="Arial" pitchFamily="34" charset="0"/>
                <a:cs typeface="Arial" pitchFamily="34" charset="0"/>
              </a:rPr>
              <a:t>một số yếu tố </a:t>
            </a:r>
            <a:r>
              <a:rPr lang="en-US" sz="2800" dirty="0" err="1">
                <a:latin typeface="Arial" pitchFamily="34" charset="0"/>
                <a:cs typeface="Arial" pitchFamily="34" charset="0"/>
              </a:rPr>
              <a:t>liên</a:t>
            </a:r>
            <a:r>
              <a:rPr lang="en-US" sz="2800" dirty="0">
                <a:latin typeface="Arial" pitchFamily="34" charset="0"/>
                <a:cs typeface="Arial" pitchFamily="34" charset="0"/>
              </a:rPr>
              <a:t> </a:t>
            </a:r>
            <a:r>
              <a:rPr lang="en-US" sz="2800" dirty="0" err="1">
                <a:latin typeface="Arial" pitchFamily="34" charset="0"/>
                <a:cs typeface="Arial" pitchFamily="34" charset="0"/>
              </a:rPr>
              <a:t>quan</a:t>
            </a:r>
            <a:r>
              <a:rPr lang="en-US" sz="2800" dirty="0">
                <a:latin typeface="Arial" pitchFamily="34" charset="0"/>
                <a:cs typeface="Arial" pitchFamily="34" charset="0"/>
              </a:rPr>
              <a:t> </a:t>
            </a:r>
            <a:r>
              <a:rPr lang="vi-VN" sz="2800" dirty="0">
                <a:latin typeface="Arial" pitchFamily="34" charset="0"/>
                <a:cs typeface="Arial" pitchFamily="34" charset="0"/>
              </a:rPr>
              <a:t>lối sống</a:t>
            </a:r>
            <a:r>
              <a:rPr lang="en-US" sz="2800" dirty="0">
                <a:latin typeface="Arial" pitchFamily="34" charset="0"/>
                <a:cs typeface="Arial" pitchFamily="34" charset="0"/>
              </a:rPr>
              <a:t> </a:t>
            </a:r>
            <a:r>
              <a:rPr lang="vi-VN" sz="2800" dirty="0">
                <a:latin typeface="Arial" pitchFamily="34" charset="0"/>
                <a:cs typeface="Arial" pitchFamily="34" charset="0"/>
              </a:rPr>
              <a:t>như thời gian ngồi</a:t>
            </a:r>
            <a:r>
              <a:rPr lang="en-US" sz="2800" dirty="0">
                <a:latin typeface="Arial" pitchFamily="34" charset="0"/>
                <a:cs typeface="Arial" pitchFamily="34" charset="0"/>
              </a:rPr>
              <a:t> </a:t>
            </a:r>
            <a:r>
              <a:rPr lang="en-US" sz="2800" dirty="0" err="1">
                <a:latin typeface="Arial" pitchFamily="34" charset="0"/>
                <a:cs typeface="Arial" pitchFamily="34" charset="0"/>
              </a:rPr>
              <a:t>nhiều</a:t>
            </a:r>
            <a:r>
              <a:rPr lang="vi-VN" sz="2800" dirty="0">
                <a:latin typeface="Arial" pitchFamily="34" charset="0"/>
                <a:cs typeface="Arial" pitchFamily="34" charset="0"/>
              </a:rPr>
              <a:t>, ít </a:t>
            </a:r>
            <a:r>
              <a:rPr lang="en-US" sz="2800" dirty="0" err="1">
                <a:latin typeface="Arial" pitchFamily="34" charset="0"/>
                <a:cs typeface="Arial" pitchFamily="34" charset="0"/>
              </a:rPr>
              <a:t>vận</a:t>
            </a:r>
            <a:r>
              <a:rPr lang="en-US" sz="2800" dirty="0">
                <a:latin typeface="Arial" pitchFamily="34" charset="0"/>
                <a:cs typeface="Arial" pitchFamily="34" charset="0"/>
              </a:rPr>
              <a:t> </a:t>
            </a:r>
            <a:r>
              <a:rPr lang="en-US" sz="2800" dirty="0" err="1">
                <a:latin typeface="Arial" pitchFamily="34" charset="0"/>
                <a:cs typeface="Arial" pitchFamily="34" charset="0"/>
              </a:rPr>
              <a:t>động</a:t>
            </a:r>
            <a:r>
              <a:rPr lang="vi-VN" sz="2800" dirty="0">
                <a:latin typeface="Arial" pitchFamily="34" charset="0"/>
                <a:cs typeface="Arial" pitchFamily="34" charset="0"/>
              </a:rPr>
              <a:t>, </a:t>
            </a:r>
            <a:r>
              <a:rPr lang="en-US" sz="2800" dirty="0" err="1">
                <a:latin typeface="Arial" pitchFamily="34" charset="0"/>
                <a:cs typeface="Arial" pitchFamily="34" charset="0"/>
              </a:rPr>
              <a:t>rặn</a:t>
            </a:r>
            <a:r>
              <a:rPr lang="en-US" sz="2800" dirty="0">
                <a:latin typeface="Arial" pitchFamily="34" charset="0"/>
                <a:cs typeface="Arial" pitchFamily="34" charset="0"/>
              </a:rPr>
              <a:t> </a:t>
            </a:r>
            <a:r>
              <a:rPr lang="en-US" sz="2800" dirty="0" err="1">
                <a:latin typeface="Arial" pitchFamily="34" charset="0"/>
                <a:cs typeface="Arial" pitchFamily="34" charset="0"/>
              </a:rPr>
              <a:t>gắng</a:t>
            </a:r>
            <a:r>
              <a:rPr lang="en-US" sz="2800" dirty="0">
                <a:latin typeface="Arial" pitchFamily="34" charset="0"/>
                <a:cs typeface="Arial" pitchFamily="34" charset="0"/>
              </a:rPr>
              <a:t> </a:t>
            </a:r>
            <a:r>
              <a:rPr lang="en-US" sz="2800" dirty="0" err="1">
                <a:latin typeface="Arial" pitchFamily="34" charset="0"/>
                <a:cs typeface="Arial" pitchFamily="34" charset="0"/>
              </a:rPr>
              <a:t>sức</a:t>
            </a:r>
            <a:r>
              <a:rPr lang="en-US" sz="2800" dirty="0">
                <a:latin typeface="Arial" pitchFamily="34" charset="0"/>
                <a:cs typeface="Arial" pitchFamily="34" charset="0"/>
              </a:rPr>
              <a:t> </a:t>
            </a:r>
            <a:r>
              <a:rPr lang="en-US" sz="2800" dirty="0" err="1">
                <a:latin typeface="Arial" pitchFamily="34" charset="0"/>
                <a:cs typeface="Arial" pitchFamily="34" charset="0"/>
              </a:rPr>
              <a:t>khi</a:t>
            </a:r>
            <a:r>
              <a:rPr lang="en-US" sz="2800" dirty="0">
                <a:latin typeface="Arial" pitchFamily="34" charset="0"/>
                <a:cs typeface="Arial" pitchFamily="34" charset="0"/>
              </a:rPr>
              <a:t> </a:t>
            </a:r>
            <a:r>
              <a:rPr lang="vi-VN" sz="2800" dirty="0">
                <a:latin typeface="Arial" pitchFamily="34" charset="0"/>
                <a:cs typeface="Arial" pitchFamily="34" charset="0"/>
              </a:rPr>
              <a:t>đại tiện, và căng thẳng tâm lý xã hội </a:t>
            </a:r>
            <a:r>
              <a:rPr lang="en-US" sz="2800" dirty="0">
                <a:latin typeface="Arial" pitchFamily="34" charset="0"/>
                <a:cs typeface="Arial" pitchFamily="34" charset="0"/>
              </a:rPr>
              <a:t>.</a:t>
            </a:r>
            <a:endParaRPr lang="vi-VN" sz="2800" dirty="0">
              <a:latin typeface="Arial" pitchFamily="34" charset="0"/>
              <a:cs typeface="Arial" pitchFamily="34" charset="0"/>
            </a:endParaRPr>
          </a:p>
        </p:txBody>
      </p:sp>
      <p:pic>
        <p:nvPicPr>
          <p:cNvPr id="139268" name="Picture 4" descr="C:\Program Files\Foxit Software\Foxit Reader\facebook_temp\73593E7F-99B1-49e5-A346-FE6C499BD3F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685800"/>
            <a:ext cx="26670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699362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
          <p:cNvSpPr>
            <a:spLocks noChangeArrowheads="1"/>
          </p:cNvSpPr>
          <p:nvPr/>
        </p:nvSpPr>
        <p:spPr bwMode="auto">
          <a:xfrm>
            <a:off x="998538" y="2438400"/>
            <a:ext cx="7154862"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3200" dirty="0">
                <a:solidFill>
                  <a:srgbClr val="FFFF00"/>
                </a:solidFill>
                <a:latin typeface="Arial" pitchFamily="34" charset="0"/>
                <a:cs typeface="Arial" pitchFamily="34" charset="0"/>
              </a:rPr>
              <a:t>1.</a:t>
            </a:r>
            <a:r>
              <a:rPr lang="vi-VN" sz="3200" dirty="0">
                <a:solidFill>
                  <a:srgbClr val="00B050"/>
                </a:solidFill>
                <a:latin typeface="Arial" pitchFamily="34" charset="0"/>
                <a:cs typeface="Arial" pitchFamily="34" charset="0"/>
              </a:rPr>
              <a:t> </a:t>
            </a:r>
            <a:r>
              <a:rPr lang="vi-VN" sz="3200" dirty="0">
                <a:solidFill>
                  <a:srgbClr val="FFFF00"/>
                </a:solidFill>
                <a:latin typeface="Arial" pitchFamily="34" charset="0"/>
                <a:cs typeface="Arial" pitchFamily="34" charset="0"/>
              </a:rPr>
              <a:t>Hướng dẫn</a:t>
            </a:r>
            <a:r>
              <a:rPr lang="vi-VN" sz="3200" dirty="0">
                <a:solidFill>
                  <a:srgbClr val="00B050"/>
                </a:solidFill>
                <a:latin typeface="Arial" pitchFamily="34" charset="0"/>
                <a:cs typeface="Arial" pitchFamily="34" charset="0"/>
              </a:rPr>
              <a:t>: </a:t>
            </a:r>
            <a:r>
              <a:rPr lang="vi-VN" sz="3200" dirty="0">
                <a:latin typeface="Arial" pitchFamily="34" charset="0"/>
                <a:cs typeface="Arial" pitchFamily="34" charset="0"/>
              </a:rPr>
              <a:t>áp xe hậu môn cần được điều trị</a:t>
            </a:r>
            <a:r>
              <a:rPr lang="en-US" sz="3200" dirty="0">
                <a:latin typeface="Arial" pitchFamily="34" charset="0"/>
                <a:cs typeface="Arial" pitchFamily="34" charset="0"/>
              </a:rPr>
              <a:t> </a:t>
            </a:r>
            <a:r>
              <a:rPr lang="vi-VN" sz="3200" dirty="0">
                <a:latin typeface="Arial" pitchFamily="34" charset="0"/>
                <a:cs typeface="Arial" pitchFamily="34" charset="0"/>
              </a:rPr>
              <a:t>một cách kịp thời bằng cách rạch và </a:t>
            </a:r>
            <a:r>
              <a:rPr lang="en-US" sz="3200" dirty="0" err="1">
                <a:latin typeface="Arial" pitchFamily="34" charset="0"/>
                <a:cs typeface="Arial" pitchFamily="34" charset="0"/>
              </a:rPr>
              <a:t>dẫn</a:t>
            </a:r>
            <a:r>
              <a:rPr lang="en-US" sz="3200" dirty="0">
                <a:latin typeface="Arial" pitchFamily="34" charset="0"/>
                <a:cs typeface="Arial" pitchFamily="34" charset="0"/>
              </a:rPr>
              <a:t> </a:t>
            </a:r>
            <a:r>
              <a:rPr lang="en-US" sz="3200" dirty="0" err="1">
                <a:latin typeface="Arial" pitchFamily="34" charset="0"/>
                <a:cs typeface="Arial" pitchFamily="34" charset="0"/>
              </a:rPr>
              <a:t>lưu</a:t>
            </a:r>
            <a:r>
              <a:rPr lang="vi-VN" sz="3200" dirty="0">
                <a:latin typeface="Arial" pitchFamily="34" charset="0"/>
                <a:cs typeface="Arial" pitchFamily="34" charset="0"/>
              </a:rPr>
              <a:t>. </a:t>
            </a:r>
            <a:endParaRPr lang="en-US" sz="3200" dirty="0">
              <a:latin typeface="Arial" pitchFamily="34" charset="0"/>
              <a:cs typeface="Arial" pitchFamily="34" charset="0"/>
            </a:endParaRPr>
          </a:p>
          <a:p>
            <a:pPr algn="just"/>
            <a:r>
              <a:rPr lang="en-US" sz="3200" dirty="0">
                <a:solidFill>
                  <a:srgbClr val="00B05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Cấp</a:t>
            </a:r>
            <a:r>
              <a:rPr lang="vi-VN" sz="3200" dirty="0">
                <a:solidFill>
                  <a:srgbClr val="FFFF00"/>
                </a:solidFill>
                <a:latin typeface="Arial" pitchFamily="34" charset="0"/>
                <a:cs typeface="Arial" pitchFamily="34" charset="0"/>
              </a:rPr>
              <a:t> độ</a:t>
            </a:r>
            <a:r>
              <a:rPr lang="en-US" sz="3200" dirty="0">
                <a:solidFill>
                  <a:srgbClr val="FFFF00"/>
                </a:solidFill>
                <a:latin typeface="Arial" pitchFamily="34" charset="0"/>
                <a:cs typeface="Arial" pitchFamily="34" charset="0"/>
              </a:rPr>
              <a:t> b</a:t>
            </a:r>
            <a:r>
              <a:rPr lang="vi-VN" sz="3200" dirty="0">
                <a:solidFill>
                  <a:srgbClr val="FFFF00"/>
                </a:solidFill>
                <a:latin typeface="Arial" pitchFamily="34" charset="0"/>
                <a:cs typeface="Arial" pitchFamily="34" charset="0"/>
              </a:rPr>
              <a:t>ằng chứng: L</a:t>
            </a:r>
            <a:r>
              <a:rPr lang="en-US" sz="3200" dirty="0" err="1">
                <a:solidFill>
                  <a:srgbClr val="FFFF00"/>
                </a:solidFill>
                <a:latin typeface="Arial" pitchFamily="34" charset="0"/>
                <a:cs typeface="Arial" pitchFamily="34" charset="0"/>
              </a:rPr>
              <a:t>oại</a:t>
            </a:r>
            <a:r>
              <a:rPr lang="vi-VN" sz="3200" dirty="0">
                <a:solidFill>
                  <a:srgbClr val="FFFF00"/>
                </a:solidFill>
                <a:latin typeface="Arial" pitchFamily="34" charset="0"/>
                <a:cs typeface="Arial" pitchFamily="34" charset="0"/>
              </a:rPr>
              <a:t> IV </a:t>
            </a:r>
            <a:endParaRPr lang="en-US" sz="3200" dirty="0">
              <a:solidFill>
                <a:srgbClr val="FFFF00"/>
              </a:solidFill>
              <a:latin typeface="Arial" pitchFamily="34" charset="0"/>
              <a:cs typeface="Arial" pitchFamily="34" charset="0"/>
            </a:endParaRPr>
          </a:p>
          <a:p>
            <a:pPr algn="just"/>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Cấp Khuyến nghị: B</a:t>
            </a:r>
          </a:p>
        </p:txBody>
      </p:sp>
      <p:sp>
        <p:nvSpPr>
          <p:cNvPr id="177155" name="Rectangle 2"/>
          <p:cNvSpPr>
            <a:spLocks noChangeArrowheads="1"/>
          </p:cNvSpPr>
          <p:nvPr/>
        </p:nvSpPr>
        <p:spPr bwMode="auto">
          <a:xfrm>
            <a:off x="762000" y="228600"/>
            <a:ext cx="7762875"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800" dirty="0">
                <a:latin typeface="Arial" pitchFamily="34" charset="0"/>
                <a:cs typeface="Arial" pitchFamily="34" charset="0"/>
              </a:rPr>
              <a:t>1. </a:t>
            </a:r>
            <a:r>
              <a:rPr lang="en-US" sz="2400" dirty="0">
                <a:latin typeface="Arial" pitchFamily="34" charset="0"/>
                <a:cs typeface="Arial" pitchFamily="34" charset="0"/>
              </a:rPr>
              <a:t>Guideline: A </a:t>
            </a:r>
            <a:r>
              <a:rPr lang="en-US" sz="2400" dirty="0" err="1">
                <a:latin typeface="Arial" pitchFamily="34" charset="0"/>
                <a:cs typeface="Arial" pitchFamily="34" charset="0"/>
              </a:rPr>
              <a:t>perianal</a:t>
            </a:r>
            <a:r>
              <a:rPr lang="en-US" sz="2400" dirty="0">
                <a:latin typeface="Arial" pitchFamily="34" charset="0"/>
                <a:cs typeface="Arial" pitchFamily="34" charset="0"/>
              </a:rPr>
              <a:t> abscess should be </a:t>
            </a:r>
            <a:r>
              <a:rPr lang="en-US" sz="2400" dirty="0" smtClean="0">
                <a:latin typeface="Arial" pitchFamily="34" charset="0"/>
                <a:cs typeface="Arial" pitchFamily="34" charset="0"/>
              </a:rPr>
              <a:t>treated</a:t>
            </a:r>
            <a:r>
              <a:rPr lang="vi-VN" sz="2400" dirty="0" smtClean="0">
                <a:latin typeface="Arial" pitchFamily="34" charset="0"/>
                <a:cs typeface="Arial" pitchFamily="34" charset="0"/>
              </a:rPr>
              <a:t> </a:t>
            </a:r>
            <a:r>
              <a:rPr lang="en-US" sz="2400" dirty="0" smtClean="0">
                <a:latin typeface="Arial" pitchFamily="34" charset="0"/>
                <a:cs typeface="Arial" pitchFamily="34" charset="0"/>
              </a:rPr>
              <a:t>in </a:t>
            </a:r>
            <a:r>
              <a:rPr lang="en-US" sz="2400" dirty="0">
                <a:latin typeface="Arial" pitchFamily="34" charset="0"/>
                <a:cs typeface="Arial" pitchFamily="34" charset="0"/>
              </a:rPr>
              <a:t>a timely fashion by incision and drainage. </a:t>
            </a:r>
          </a:p>
          <a:p>
            <a:r>
              <a:rPr lang="en-US" sz="2400" dirty="0">
                <a:latin typeface="Arial" pitchFamily="34" charset="0"/>
                <a:cs typeface="Arial" pitchFamily="34" charset="0"/>
              </a:rPr>
              <a:t>Level of Evidence: Class IV; </a:t>
            </a:r>
          </a:p>
          <a:p>
            <a:r>
              <a:rPr lang="en-US" sz="2400" dirty="0">
                <a:latin typeface="Arial" pitchFamily="34" charset="0"/>
                <a:cs typeface="Arial" pitchFamily="34" charset="0"/>
              </a:rPr>
              <a:t>Grade of Recommendation: B</a:t>
            </a:r>
          </a:p>
        </p:txBody>
      </p:sp>
    </p:spTree>
    <p:extLst>
      <p:ext uri="{BB962C8B-B14F-4D97-AF65-F5344CB8AC3E}">
        <p14:creationId xmlns:p14="http://schemas.microsoft.com/office/powerpoint/2010/main" xmlns="" val="17590834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
          <p:cNvSpPr>
            <a:spLocks noChangeArrowheads="1"/>
          </p:cNvSpPr>
          <p:nvPr/>
        </p:nvSpPr>
        <p:spPr bwMode="auto">
          <a:xfrm>
            <a:off x="844550" y="703263"/>
            <a:ext cx="730885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400" dirty="0">
                <a:latin typeface="Arial" pitchFamily="34" charset="0"/>
                <a:cs typeface="Arial" pitchFamily="34" charset="0"/>
              </a:rPr>
              <a:t>2. Guideline: Antibiotics are an unnecessary </a:t>
            </a:r>
            <a:r>
              <a:rPr lang="en-US" sz="2400" dirty="0" err="1">
                <a:latin typeface="Arial" pitchFamily="34" charset="0"/>
                <a:cs typeface="Arial" pitchFamily="34" charset="0"/>
              </a:rPr>
              <a:t>addi-tion</a:t>
            </a:r>
            <a:r>
              <a:rPr lang="en-US" sz="2400" dirty="0">
                <a:latin typeface="Arial" pitchFamily="34" charset="0"/>
                <a:cs typeface="Arial" pitchFamily="34" charset="0"/>
              </a:rPr>
              <a:t> to routine incision and drainage of </a:t>
            </a:r>
            <a:r>
              <a:rPr lang="en-US" sz="2400" dirty="0" err="1">
                <a:latin typeface="Arial" pitchFamily="34" charset="0"/>
                <a:cs typeface="Arial" pitchFamily="34" charset="0"/>
              </a:rPr>
              <a:t>uncompli-cated</a:t>
            </a:r>
            <a:r>
              <a:rPr lang="en-US" sz="2400" dirty="0">
                <a:latin typeface="Arial" pitchFamily="34" charset="0"/>
                <a:cs typeface="Arial" pitchFamily="34" charset="0"/>
              </a:rPr>
              <a:t> </a:t>
            </a:r>
            <a:r>
              <a:rPr lang="en-US" sz="2400" dirty="0" err="1">
                <a:latin typeface="Arial" pitchFamily="34" charset="0"/>
                <a:cs typeface="Arial" pitchFamily="34" charset="0"/>
              </a:rPr>
              <a:t>perianal</a:t>
            </a:r>
            <a:r>
              <a:rPr lang="en-US" sz="2400" dirty="0">
                <a:latin typeface="Arial" pitchFamily="34" charset="0"/>
                <a:cs typeface="Arial" pitchFamily="34" charset="0"/>
              </a:rPr>
              <a:t> abscesses. </a:t>
            </a:r>
            <a:endParaRPr lang="vi-VN" sz="2400" dirty="0" smtClean="0">
              <a:latin typeface="Arial" pitchFamily="34" charset="0"/>
              <a:cs typeface="Arial" pitchFamily="34" charset="0"/>
            </a:endParaRPr>
          </a:p>
          <a:p>
            <a:pPr algn="just"/>
            <a:r>
              <a:rPr lang="en-US" sz="2400" dirty="0" smtClean="0">
                <a:latin typeface="Arial" pitchFamily="34" charset="0"/>
                <a:cs typeface="Arial" pitchFamily="34" charset="0"/>
              </a:rPr>
              <a:t>Level </a:t>
            </a:r>
            <a:r>
              <a:rPr lang="en-US" sz="2400" dirty="0">
                <a:latin typeface="Arial" pitchFamily="34" charset="0"/>
                <a:cs typeface="Arial" pitchFamily="34" charset="0"/>
              </a:rPr>
              <a:t>of Evidence: Class II;</a:t>
            </a:r>
          </a:p>
          <a:p>
            <a:pPr algn="just"/>
            <a:r>
              <a:rPr lang="en-US" sz="2400" dirty="0">
                <a:latin typeface="Arial" pitchFamily="34" charset="0"/>
                <a:cs typeface="Arial" pitchFamily="34" charset="0"/>
              </a:rPr>
              <a:t>Grade of Recommendation: A.</a:t>
            </a:r>
          </a:p>
        </p:txBody>
      </p:sp>
      <p:sp>
        <p:nvSpPr>
          <p:cNvPr id="178179" name="Rectangle 2"/>
          <p:cNvSpPr>
            <a:spLocks noChangeArrowheads="1"/>
          </p:cNvSpPr>
          <p:nvPr/>
        </p:nvSpPr>
        <p:spPr bwMode="auto">
          <a:xfrm>
            <a:off x="844550" y="2895600"/>
            <a:ext cx="7469188"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3200" dirty="0">
                <a:solidFill>
                  <a:srgbClr val="FFFF00"/>
                </a:solidFill>
                <a:latin typeface="Arial" pitchFamily="34" charset="0"/>
                <a:cs typeface="Arial" pitchFamily="34" charset="0"/>
              </a:rPr>
              <a:t>2. Hướng dẫn: </a:t>
            </a:r>
            <a:r>
              <a:rPr lang="vi-VN" sz="3200" dirty="0">
                <a:latin typeface="Arial" pitchFamily="34" charset="0"/>
                <a:cs typeface="Arial" pitchFamily="34" charset="0"/>
              </a:rPr>
              <a:t>Thuốc kháng sinh là không cần thiết đối với rạch thường quy và </a:t>
            </a:r>
            <a:r>
              <a:rPr lang="en-US" sz="3200" dirty="0" err="1">
                <a:latin typeface="Arial" pitchFamily="34" charset="0"/>
                <a:cs typeface="Arial" pitchFamily="34" charset="0"/>
              </a:rPr>
              <a:t>dẫn</a:t>
            </a:r>
            <a:r>
              <a:rPr lang="en-US" sz="3200" dirty="0">
                <a:latin typeface="Arial" pitchFamily="34" charset="0"/>
                <a:cs typeface="Arial" pitchFamily="34" charset="0"/>
              </a:rPr>
              <a:t> </a:t>
            </a:r>
            <a:r>
              <a:rPr lang="en-US" sz="3200" dirty="0" err="1">
                <a:latin typeface="Arial" pitchFamily="34" charset="0"/>
                <a:cs typeface="Arial" pitchFamily="34" charset="0"/>
              </a:rPr>
              <a:t>lưu</a:t>
            </a:r>
            <a:r>
              <a:rPr lang="en-US" sz="3200" dirty="0">
                <a:latin typeface="Arial" pitchFamily="34" charset="0"/>
                <a:cs typeface="Arial" pitchFamily="34" charset="0"/>
              </a:rPr>
              <a:t> </a:t>
            </a:r>
            <a:r>
              <a:rPr lang="vi-VN" sz="3200" dirty="0">
                <a:latin typeface="Arial" pitchFamily="34" charset="0"/>
                <a:cs typeface="Arial" pitchFamily="34" charset="0"/>
              </a:rPr>
              <a:t>áp xe không biến chứng </a:t>
            </a:r>
            <a:r>
              <a:rPr lang="vi-VN" sz="3200" dirty="0">
                <a:solidFill>
                  <a:srgbClr val="00B050"/>
                </a:solidFill>
                <a:latin typeface="Arial" pitchFamily="34" charset="0"/>
                <a:cs typeface="Arial" pitchFamily="34" charset="0"/>
              </a:rPr>
              <a:t>. </a:t>
            </a:r>
            <a:endParaRPr lang="en-US" sz="3200" dirty="0">
              <a:solidFill>
                <a:srgbClr val="00B050"/>
              </a:solidFill>
              <a:latin typeface="Arial" pitchFamily="34" charset="0"/>
              <a:cs typeface="Arial" pitchFamily="34" charset="0"/>
            </a:endParaRPr>
          </a:p>
          <a:p>
            <a:pPr algn="just"/>
            <a:r>
              <a:rPr lang="en-US" sz="3200" dirty="0">
                <a:solidFill>
                  <a:srgbClr val="00B050"/>
                </a:solidFill>
                <a:latin typeface="Arial" pitchFamily="34" charset="0"/>
                <a:cs typeface="Arial" pitchFamily="34" charset="0"/>
              </a:rPr>
              <a:t>       </a:t>
            </a:r>
            <a:r>
              <a:rPr lang="vi-VN" sz="3200" dirty="0">
                <a:solidFill>
                  <a:srgbClr val="FFFF00"/>
                </a:solidFill>
                <a:latin typeface="Arial" pitchFamily="34" charset="0"/>
                <a:cs typeface="Arial" pitchFamily="34" charset="0"/>
              </a:rPr>
              <a:t>Cấp độ bằng chứng: Loại II</a:t>
            </a:r>
          </a:p>
          <a:p>
            <a:pPr algn="just"/>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Cấp Khuyến nghị: A.</a:t>
            </a:r>
            <a:endParaRPr lang="en-US" sz="3200"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1564189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
          <p:cNvSpPr>
            <a:spLocks noChangeArrowheads="1"/>
          </p:cNvSpPr>
          <p:nvPr/>
        </p:nvSpPr>
        <p:spPr bwMode="auto">
          <a:xfrm>
            <a:off x="533400" y="304800"/>
            <a:ext cx="80772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3200" b="1" dirty="0">
                <a:solidFill>
                  <a:srgbClr val="FFFF00"/>
                </a:solidFill>
                <a:latin typeface="Arial" pitchFamily="34" charset="0"/>
                <a:cs typeface="Arial" pitchFamily="34" charset="0"/>
              </a:rPr>
              <a:t>Treatment of a Simple Fistula-in-</a:t>
            </a:r>
            <a:r>
              <a:rPr lang="en-US" sz="3200" b="1" dirty="0" err="1">
                <a:solidFill>
                  <a:srgbClr val="FFFF00"/>
                </a:solidFill>
                <a:latin typeface="Arial" pitchFamily="34" charset="0"/>
                <a:cs typeface="Arial" pitchFamily="34" charset="0"/>
              </a:rPr>
              <a:t>Ano</a:t>
            </a:r>
            <a:endParaRPr lang="en-US" sz="3200" b="1" dirty="0">
              <a:solidFill>
                <a:srgbClr val="FFFF00"/>
              </a:solidFill>
              <a:latin typeface="Arial" pitchFamily="34" charset="0"/>
              <a:cs typeface="Arial" pitchFamily="34" charset="0"/>
            </a:endParaRPr>
          </a:p>
        </p:txBody>
      </p:sp>
      <p:sp>
        <p:nvSpPr>
          <p:cNvPr id="3" name="Rectangle 2"/>
          <p:cNvSpPr/>
          <p:nvPr/>
        </p:nvSpPr>
        <p:spPr>
          <a:xfrm>
            <a:off x="1295400" y="1066800"/>
            <a:ext cx="6577012" cy="1816100"/>
          </a:xfrm>
          <a:prstGeom prst="rect">
            <a:avLst/>
          </a:prstGeom>
        </p:spPr>
        <p:txBody>
          <a:bodyPr>
            <a:spAutoFit/>
          </a:bodyPr>
          <a:lstStyle/>
          <a:p>
            <a:pPr marL="514350" indent="-514350">
              <a:buFontTx/>
              <a:buAutoNum type="arabicPeriod"/>
              <a:defRPr/>
            </a:pPr>
            <a:r>
              <a:rPr lang="en-US" sz="2800" dirty="0">
                <a:latin typeface="Arial" pitchFamily="34" charset="0"/>
                <a:cs typeface="Arial" pitchFamily="34" charset="0"/>
              </a:rPr>
              <a:t>Simple anal fistulas may be treated by </a:t>
            </a:r>
            <a:r>
              <a:rPr lang="en-US" sz="2800" dirty="0" err="1">
                <a:latin typeface="Arial" pitchFamily="34" charset="0"/>
                <a:cs typeface="Arial" pitchFamily="34" charset="0"/>
              </a:rPr>
              <a:t>fistulotomy</a:t>
            </a:r>
            <a:r>
              <a:rPr lang="en-US" sz="2800" dirty="0">
                <a:latin typeface="Arial" pitchFamily="34" charset="0"/>
                <a:cs typeface="Arial" pitchFamily="34" charset="0"/>
              </a:rPr>
              <a:t>. </a:t>
            </a:r>
          </a:p>
          <a:p>
            <a:pPr>
              <a:defRPr/>
            </a:pPr>
            <a:r>
              <a:rPr lang="en-US" sz="2800" dirty="0">
                <a:latin typeface="Arial" pitchFamily="34" charset="0"/>
                <a:cs typeface="Arial" pitchFamily="34" charset="0"/>
              </a:rPr>
              <a:t>Level of Evidence: Class II; Grade of </a:t>
            </a:r>
            <a:r>
              <a:rPr lang="en-US" sz="2800" dirty="0" smtClean="0">
                <a:latin typeface="Arial" pitchFamily="34" charset="0"/>
                <a:cs typeface="Arial" pitchFamily="34" charset="0"/>
              </a:rPr>
              <a:t>Recommendation</a:t>
            </a:r>
            <a:r>
              <a:rPr lang="en-US" sz="2800" dirty="0">
                <a:latin typeface="Arial" pitchFamily="34" charset="0"/>
                <a:cs typeface="Arial" pitchFamily="34" charset="0"/>
              </a:rPr>
              <a:t>: B.</a:t>
            </a:r>
          </a:p>
        </p:txBody>
      </p:sp>
      <p:sp>
        <p:nvSpPr>
          <p:cNvPr id="4" name="Rectangle 3"/>
          <p:cNvSpPr/>
          <p:nvPr/>
        </p:nvSpPr>
        <p:spPr>
          <a:xfrm>
            <a:off x="990600" y="3505200"/>
            <a:ext cx="7620000" cy="2616101"/>
          </a:xfrm>
          <a:prstGeom prst="rect">
            <a:avLst/>
          </a:prstGeom>
        </p:spPr>
        <p:txBody>
          <a:bodyPr wrap="square">
            <a:spAutoFit/>
          </a:bodyPr>
          <a:lstStyle/>
          <a:p>
            <a:pPr marL="514350" indent="-514350">
              <a:buFontTx/>
              <a:buAutoNum type="arabicPeriod"/>
              <a:defRPr/>
            </a:pPr>
            <a:r>
              <a:rPr lang="en-US" sz="3600" dirty="0" err="1">
                <a:latin typeface="Arial" pitchFamily="34" charset="0"/>
                <a:cs typeface="Arial" pitchFamily="34" charset="0"/>
              </a:rPr>
              <a:t>Rò</a:t>
            </a:r>
            <a:r>
              <a:rPr lang="vi-VN" sz="3600" dirty="0">
                <a:latin typeface="Arial" pitchFamily="34" charset="0"/>
                <a:cs typeface="Arial" pitchFamily="34" charset="0"/>
              </a:rPr>
              <a:t> hậu môn đơn giản có thể được điều trị </a:t>
            </a:r>
            <a:r>
              <a:rPr lang="vi-VN" sz="3600" dirty="0" smtClean="0">
                <a:latin typeface="Arial" pitchFamily="34" charset="0"/>
                <a:cs typeface="Arial" pitchFamily="34" charset="0"/>
              </a:rPr>
              <a:t>PP </a:t>
            </a:r>
            <a:r>
              <a:rPr lang="vi-VN" sz="3600" dirty="0">
                <a:latin typeface="Arial" pitchFamily="34" charset="0"/>
                <a:cs typeface="Arial" pitchFamily="34" charset="0"/>
              </a:rPr>
              <a:t>fistulotomy. </a:t>
            </a:r>
            <a:endParaRPr lang="en-US" sz="3600" dirty="0">
              <a:latin typeface="Arial" pitchFamily="34" charset="0"/>
              <a:cs typeface="Arial" pitchFamily="34" charset="0"/>
            </a:endParaRPr>
          </a:p>
          <a:p>
            <a:pPr>
              <a:defRPr/>
            </a:pPr>
            <a:r>
              <a:rPr lang="en-US" sz="2800" dirty="0">
                <a:solidFill>
                  <a:srgbClr val="33CC33"/>
                </a:solidFill>
                <a:latin typeface="Arial" pitchFamily="34" charset="0"/>
                <a:cs typeface="Arial" pitchFamily="34" charset="0"/>
              </a:rPr>
              <a:t>          </a:t>
            </a:r>
          </a:p>
          <a:p>
            <a:pPr algn="ctr">
              <a:defRPr/>
            </a:pPr>
            <a:r>
              <a:rPr lang="en-US" sz="2800" dirty="0">
                <a:solidFill>
                  <a:srgbClr val="33CC33"/>
                </a:solidFill>
                <a:latin typeface="Arial" pitchFamily="34" charset="0"/>
                <a:cs typeface="Arial" pitchFamily="34" charset="0"/>
              </a:rPr>
              <a:t>          </a:t>
            </a:r>
            <a:r>
              <a:rPr lang="vi-VN" sz="3200" dirty="0">
                <a:solidFill>
                  <a:srgbClr val="FFFF00"/>
                </a:solidFill>
                <a:latin typeface="Arial" pitchFamily="34" charset="0"/>
                <a:cs typeface="Arial" pitchFamily="34" charset="0"/>
              </a:rPr>
              <a:t>Cấp độ bằng chứng: Loại II; </a:t>
            </a:r>
            <a:endParaRPr lang="en-US" sz="3200" dirty="0">
              <a:solidFill>
                <a:srgbClr val="FFFF00"/>
              </a:solidFill>
              <a:latin typeface="Arial" pitchFamily="34" charset="0"/>
              <a:cs typeface="Arial" pitchFamily="34" charset="0"/>
            </a:endParaRPr>
          </a:p>
          <a:p>
            <a:pPr algn="ctr">
              <a:defRPr/>
            </a:pPr>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Cấp Khuyến nghị: </a:t>
            </a:r>
            <a:r>
              <a:rPr lang="en-US" sz="3200" dirty="0">
                <a:solidFill>
                  <a:srgbClr val="FFFF00"/>
                </a:solidFill>
                <a:latin typeface="Arial" pitchFamily="34" charset="0"/>
                <a:cs typeface="Arial" pitchFamily="34" charset="0"/>
              </a:rPr>
              <a:t>B</a:t>
            </a:r>
            <a:r>
              <a:rPr lang="vi-VN" sz="3200" dirty="0">
                <a:solidFill>
                  <a:srgbClr val="FFFF00"/>
                </a:solidFill>
                <a:latin typeface="Arial" pitchFamily="34" charset="0"/>
                <a:cs typeface="Arial" pitchFamily="34" charset="0"/>
              </a:rPr>
              <a:t>.</a:t>
            </a:r>
            <a:endParaRPr lang="en-US" sz="3200"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25746665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1"/>
          <p:cNvSpPr>
            <a:spLocks noChangeArrowheads="1"/>
          </p:cNvSpPr>
          <p:nvPr/>
        </p:nvSpPr>
        <p:spPr bwMode="auto">
          <a:xfrm>
            <a:off x="838200" y="990600"/>
            <a:ext cx="7239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dirty="0">
                <a:latin typeface="Arial" pitchFamily="34" charset="0"/>
                <a:cs typeface="Arial" pitchFamily="34" charset="0"/>
              </a:rPr>
              <a:t>2. Simple anal fistulas may be treated with </a:t>
            </a:r>
            <a:r>
              <a:rPr lang="en-US" dirty="0" smtClean="0">
                <a:latin typeface="Arial" pitchFamily="34" charset="0"/>
                <a:cs typeface="Arial" pitchFamily="34" charset="0"/>
              </a:rPr>
              <a:t>track</a:t>
            </a:r>
            <a:r>
              <a:rPr lang="vi-VN" dirty="0" smtClean="0">
                <a:latin typeface="Arial" pitchFamily="34" charset="0"/>
                <a:cs typeface="Arial" pitchFamily="34" charset="0"/>
              </a:rPr>
              <a:t> </a:t>
            </a:r>
            <a:r>
              <a:rPr lang="en-US" dirty="0" smtClean="0">
                <a:latin typeface="Arial" pitchFamily="34" charset="0"/>
                <a:cs typeface="Arial" pitchFamily="34" charset="0"/>
              </a:rPr>
              <a:t>debridement </a:t>
            </a:r>
            <a:r>
              <a:rPr lang="en-US" dirty="0">
                <a:latin typeface="Arial" pitchFamily="34" charset="0"/>
                <a:cs typeface="Arial" pitchFamily="34" charset="0"/>
              </a:rPr>
              <a:t>and fibrin glue injection. </a:t>
            </a:r>
          </a:p>
          <a:p>
            <a:r>
              <a:rPr lang="en-US" dirty="0">
                <a:latin typeface="Arial" pitchFamily="34" charset="0"/>
                <a:cs typeface="Arial" pitchFamily="34" charset="0"/>
              </a:rPr>
              <a:t>Level of </a:t>
            </a:r>
            <a:r>
              <a:rPr lang="en-US" dirty="0" err="1">
                <a:latin typeface="Arial" pitchFamily="34" charset="0"/>
                <a:cs typeface="Arial" pitchFamily="34" charset="0"/>
              </a:rPr>
              <a:t>Evi-dence</a:t>
            </a:r>
            <a:r>
              <a:rPr lang="en-US" dirty="0">
                <a:latin typeface="Arial" pitchFamily="34" charset="0"/>
                <a:cs typeface="Arial" pitchFamily="34" charset="0"/>
              </a:rPr>
              <a:t>: Class IV; </a:t>
            </a:r>
          </a:p>
          <a:p>
            <a:r>
              <a:rPr lang="en-US" dirty="0">
                <a:latin typeface="Arial" pitchFamily="34" charset="0"/>
                <a:cs typeface="Arial" pitchFamily="34" charset="0"/>
              </a:rPr>
              <a:t>Grade of Recommendation: B.</a:t>
            </a:r>
          </a:p>
        </p:txBody>
      </p:sp>
      <p:sp>
        <p:nvSpPr>
          <p:cNvPr id="180227" name="Rectangle 2"/>
          <p:cNvSpPr>
            <a:spLocks noChangeArrowheads="1"/>
          </p:cNvSpPr>
          <p:nvPr/>
        </p:nvSpPr>
        <p:spPr bwMode="auto">
          <a:xfrm>
            <a:off x="838200" y="2514600"/>
            <a:ext cx="7010400" cy="3600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3600" dirty="0">
                <a:latin typeface="Arial" pitchFamily="34" charset="0"/>
                <a:cs typeface="Arial" pitchFamily="34" charset="0"/>
              </a:rPr>
              <a:t>2. </a:t>
            </a:r>
            <a:r>
              <a:rPr lang="en-US" sz="3600" dirty="0" err="1">
                <a:latin typeface="Arial" pitchFamily="34" charset="0"/>
                <a:cs typeface="Arial" pitchFamily="34" charset="0"/>
              </a:rPr>
              <a:t>Rò</a:t>
            </a:r>
            <a:r>
              <a:rPr lang="en-US" sz="3600" dirty="0">
                <a:latin typeface="Arial" pitchFamily="34" charset="0"/>
                <a:cs typeface="Arial" pitchFamily="34" charset="0"/>
              </a:rPr>
              <a:t> </a:t>
            </a:r>
            <a:r>
              <a:rPr lang="en-US" sz="3600" dirty="0" err="1">
                <a:latin typeface="Arial" pitchFamily="34" charset="0"/>
                <a:cs typeface="Arial" pitchFamily="34" charset="0"/>
              </a:rPr>
              <a:t>hậu</a:t>
            </a:r>
            <a:r>
              <a:rPr lang="en-US" sz="3600" dirty="0">
                <a:latin typeface="Arial" pitchFamily="34" charset="0"/>
                <a:cs typeface="Arial" pitchFamily="34" charset="0"/>
              </a:rPr>
              <a:t> </a:t>
            </a:r>
            <a:r>
              <a:rPr lang="en-US" sz="3600" dirty="0" err="1">
                <a:latin typeface="Arial" pitchFamily="34" charset="0"/>
                <a:cs typeface="Arial" pitchFamily="34" charset="0"/>
              </a:rPr>
              <a:t>môn</a:t>
            </a:r>
            <a:r>
              <a:rPr lang="en-US" sz="3600" dirty="0">
                <a:latin typeface="Arial" pitchFamily="34" charset="0"/>
                <a:cs typeface="Arial" pitchFamily="34" charset="0"/>
              </a:rPr>
              <a:t> </a:t>
            </a:r>
            <a:r>
              <a:rPr lang="vi-VN" sz="3600" dirty="0">
                <a:latin typeface="Arial" pitchFamily="34" charset="0"/>
                <a:cs typeface="Arial" pitchFamily="34" charset="0"/>
              </a:rPr>
              <a:t>đơn giản có thể được điều trị </a:t>
            </a:r>
            <a:r>
              <a:rPr lang="en-US" sz="3600" dirty="0" err="1">
                <a:latin typeface="Arial" pitchFamily="34" charset="0"/>
                <a:cs typeface="Arial" pitchFamily="34" charset="0"/>
              </a:rPr>
              <a:t>cắt</a:t>
            </a:r>
            <a:r>
              <a:rPr lang="en-US" sz="3600" dirty="0">
                <a:latin typeface="Arial" pitchFamily="34" charset="0"/>
                <a:cs typeface="Arial" pitchFamily="34" charset="0"/>
              </a:rPr>
              <a:t> </a:t>
            </a:r>
            <a:r>
              <a:rPr lang="en-US" sz="3600" dirty="0" err="1">
                <a:latin typeface="Arial" pitchFamily="34" charset="0"/>
                <a:cs typeface="Arial" pitchFamily="34" charset="0"/>
              </a:rPr>
              <a:t>lọc</a:t>
            </a:r>
            <a:r>
              <a:rPr lang="en-US" sz="3600" dirty="0">
                <a:latin typeface="Arial" pitchFamily="34" charset="0"/>
                <a:cs typeface="Arial" pitchFamily="34" charset="0"/>
              </a:rPr>
              <a:t> (</a:t>
            </a:r>
            <a:r>
              <a:rPr lang="vi-VN" sz="3600" dirty="0">
                <a:latin typeface="Arial" pitchFamily="34" charset="0"/>
                <a:cs typeface="Arial" pitchFamily="34" charset="0"/>
              </a:rPr>
              <a:t>debridement</a:t>
            </a:r>
            <a:r>
              <a:rPr lang="en-US" sz="3600" dirty="0">
                <a:latin typeface="Arial" pitchFamily="34" charset="0"/>
                <a:cs typeface="Arial" pitchFamily="34" charset="0"/>
              </a:rPr>
              <a:t>)</a:t>
            </a:r>
            <a:r>
              <a:rPr lang="vi-VN" sz="3600" dirty="0">
                <a:latin typeface="Arial" pitchFamily="34" charset="0"/>
                <a:cs typeface="Arial" pitchFamily="34" charset="0"/>
              </a:rPr>
              <a:t> và tiêm keo </a:t>
            </a:r>
            <a:r>
              <a:rPr lang="en-US" sz="3600" dirty="0" err="1">
                <a:latin typeface="Arial" pitchFamily="34" charset="0"/>
                <a:cs typeface="Arial" pitchFamily="34" charset="0"/>
              </a:rPr>
              <a:t>sinh</a:t>
            </a:r>
            <a:r>
              <a:rPr lang="en-US" sz="3600" dirty="0">
                <a:latin typeface="Arial" pitchFamily="34" charset="0"/>
                <a:cs typeface="Arial" pitchFamily="34" charset="0"/>
              </a:rPr>
              <a:t> </a:t>
            </a:r>
            <a:r>
              <a:rPr lang="en-US" sz="3600" dirty="0" err="1">
                <a:latin typeface="Arial" pitchFamily="34" charset="0"/>
                <a:cs typeface="Arial" pitchFamily="34" charset="0"/>
              </a:rPr>
              <a:t>học</a:t>
            </a:r>
            <a:r>
              <a:rPr lang="en-US" sz="3600" dirty="0">
                <a:latin typeface="Arial" pitchFamily="34" charset="0"/>
                <a:cs typeface="Arial" pitchFamily="34" charset="0"/>
              </a:rPr>
              <a:t> </a:t>
            </a:r>
            <a:r>
              <a:rPr lang="vi-VN" sz="3600" dirty="0">
                <a:latin typeface="Arial" pitchFamily="34" charset="0"/>
                <a:cs typeface="Arial" pitchFamily="34" charset="0"/>
              </a:rPr>
              <a:t>fibrin. </a:t>
            </a:r>
            <a:endParaRPr lang="en-US" sz="3600" dirty="0">
              <a:latin typeface="Arial" pitchFamily="34" charset="0"/>
              <a:cs typeface="Arial" pitchFamily="34" charset="0"/>
            </a:endParaRPr>
          </a:p>
          <a:p>
            <a:pPr algn="just"/>
            <a:endParaRPr lang="en-US" sz="2800" dirty="0">
              <a:solidFill>
                <a:srgbClr val="33CC33"/>
              </a:solidFill>
              <a:latin typeface="Arial" pitchFamily="34" charset="0"/>
              <a:cs typeface="Arial" pitchFamily="34" charset="0"/>
            </a:endParaRPr>
          </a:p>
          <a:p>
            <a:pPr algn="just"/>
            <a:r>
              <a:rPr lang="en-US" sz="2800" dirty="0">
                <a:solidFill>
                  <a:srgbClr val="33CC33"/>
                </a:solidFill>
                <a:latin typeface="Arial" pitchFamily="34" charset="0"/>
                <a:cs typeface="Arial" pitchFamily="34" charset="0"/>
              </a:rPr>
              <a:t>          </a:t>
            </a:r>
            <a:r>
              <a:rPr lang="vi-VN" sz="2800" dirty="0">
                <a:solidFill>
                  <a:srgbClr val="FFFF00"/>
                </a:solidFill>
                <a:latin typeface="Arial" pitchFamily="34" charset="0"/>
                <a:cs typeface="Arial" pitchFamily="34" charset="0"/>
              </a:rPr>
              <a:t>Cấp độ bằng chứng: L</a:t>
            </a:r>
            <a:r>
              <a:rPr lang="en-US" sz="2800" dirty="0" err="1">
                <a:solidFill>
                  <a:srgbClr val="FFFF00"/>
                </a:solidFill>
                <a:latin typeface="Arial" pitchFamily="34" charset="0"/>
                <a:cs typeface="Arial" pitchFamily="34" charset="0"/>
              </a:rPr>
              <a:t>oại</a:t>
            </a:r>
            <a:r>
              <a:rPr lang="vi-VN" sz="2800" dirty="0">
                <a:solidFill>
                  <a:srgbClr val="FFFF00"/>
                </a:solidFill>
                <a:latin typeface="Arial" pitchFamily="34" charset="0"/>
                <a:cs typeface="Arial" pitchFamily="34" charset="0"/>
              </a:rPr>
              <a:t> IV</a:t>
            </a:r>
            <a:endParaRPr lang="en-US" sz="2800" dirty="0">
              <a:solidFill>
                <a:srgbClr val="FFFF00"/>
              </a:solidFill>
              <a:latin typeface="Arial" pitchFamily="34" charset="0"/>
              <a:cs typeface="Arial" pitchFamily="34" charset="0"/>
            </a:endParaRPr>
          </a:p>
          <a:p>
            <a:pPr algn="just"/>
            <a:r>
              <a:rPr lang="en-US" sz="2800" dirty="0">
                <a:solidFill>
                  <a:srgbClr val="FFFF00"/>
                </a:solidFill>
                <a:latin typeface="Arial" pitchFamily="34" charset="0"/>
                <a:cs typeface="Arial" pitchFamily="34" charset="0"/>
              </a:rPr>
              <a:t>          </a:t>
            </a:r>
            <a:r>
              <a:rPr lang="vi-VN" sz="2800" dirty="0">
                <a:solidFill>
                  <a:srgbClr val="FFFF00"/>
                </a:solidFill>
                <a:latin typeface="Arial" pitchFamily="34" charset="0"/>
                <a:cs typeface="Arial" pitchFamily="34" charset="0"/>
              </a:rPr>
              <a:t>Cấp Khuyến nghị: B.</a:t>
            </a:r>
            <a:endParaRPr lang="en-US" sz="2800" dirty="0">
              <a:solidFill>
                <a:srgbClr val="FFFF00"/>
              </a:solidFill>
              <a:latin typeface="Arial" pitchFamily="34" charset="0"/>
              <a:cs typeface="Arial" pitchFamily="34" charset="0"/>
            </a:endParaRPr>
          </a:p>
        </p:txBody>
      </p:sp>
      <p:sp>
        <p:nvSpPr>
          <p:cNvPr id="180228" name="Rectangle 3"/>
          <p:cNvSpPr>
            <a:spLocks noChangeArrowheads="1"/>
          </p:cNvSpPr>
          <p:nvPr/>
        </p:nvSpPr>
        <p:spPr bwMode="auto">
          <a:xfrm>
            <a:off x="533400" y="304800"/>
            <a:ext cx="82126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dirty="0">
                <a:solidFill>
                  <a:srgbClr val="FFFF00"/>
                </a:solidFill>
                <a:latin typeface="Arial" pitchFamily="34" charset="0"/>
                <a:cs typeface="Arial" pitchFamily="34" charset="0"/>
              </a:rPr>
              <a:t>Treatment of a Simple Fistula-in-</a:t>
            </a:r>
            <a:r>
              <a:rPr lang="en-US" sz="3600" b="1" dirty="0" err="1">
                <a:solidFill>
                  <a:srgbClr val="FFFF00"/>
                </a:solidFill>
                <a:latin typeface="Arial" pitchFamily="34" charset="0"/>
                <a:cs typeface="Arial" pitchFamily="34" charset="0"/>
              </a:rPr>
              <a:t>Ano</a:t>
            </a:r>
            <a:endParaRPr lang="en-US" sz="3600" b="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3260882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
          <p:cNvSpPr>
            <a:spLocks noChangeArrowheads="1"/>
          </p:cNvSpPr>
          <p:nvPr/>
        </p:nvSpPr>
        <p:spPr bwMode="auto">
          <a:xfrm>
            <a:off x="914400" y="228600"/>
            <a:ext cx="8077146"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3200" b="1" dirty="0">
                <a:solidFill>
                  <a:srgbClr val="FFFF00"/>
                </a:solidFill>
                <a:latin typeface="Arial" pitchFamily="34" charset="0"/>
                <a:cs typeface="Arial" pitchFamily="34" charset="0"/>
              </a:rPr>
              <a:t>Treatment of a Complex Fistula-in-</a:t>
            </a:r>
            <a:r>
              <a:rPr lang="en-US" sz="3200" b="1" dirty="0" err="1">
                <a:solidFill>
                  <a:srgbClr val="FFFF00"/>
                </a:solidFill>
                <a:latin typeface="Arial" pitchFamily="34" charset="0"/>
                <a:cs typeface="Arial" pitchFamily="34" charset="0"/>
              </a:rPr>
              <a:t>Ano</a:t>
            </a:r>
            <a:endParaRPr lang="en-US" sz="3200" b="1" dirty="0">
              <a:solidFill>
                <a:srgbClr val="FFFF00"/>
              </a:solidFill>
              <a:latin typeface="Arial" pitchFamily="34" charset="0"/>
              <a:cs typeface="Arial" pitchFamily="34" charset="0"/>
            </a:endParaRPr>
          </a:p>
        </p:txBody>
      </p:sp>
      <p:sp>
        <p:nvSpPr>
          <p:cNvPr id="3" name="Rectangle 2"/>
          <p:cNvSpPr/>
          <p:nvPr/>
        </p:nvSpPr>
        <p:spPr>
          <a:xfrm>
            <a:off x="533400" y="914400"/>
            <a:ext cx="8228012" cy="1570038"/>
          </a:xfrm>
          <a:prstGeom prst="rect">
            <a:avLst/>
          </a:prstGeom>
        </p:spPr>
        <p:txBody>
          <a:bodyPr>
            <a:spAutoFit/>
          </a:bodyPr>
          <a:lstStyle/>
          <a:p>
            <a:pPr marL="514350" indent="-514350">
              <a:buFontTx/>
              <a:buAutoNum type="arabicPeriod"/>
              <a:defRPr/>
            </a:pPr>
            <a:r>
              <a:rPr lang="en-US" dirty="0">
                <a:latin typeface="Arial" pitchFamily="34" charset="0"/>
                <a:cs typeface="Arial" pitchFamily="34" charset="0"/>
              </a:rPr>
              <a:t>Guideline: Complex anal fistulas may be treated with debridement and fibrin glue injection.</a:t>
            </a:r>
          </a:p>
          <a:p>
            <a:pPr>
              <a:defRPr/>
            </a:pPr>
            <a:r>
              <a:rPr lang="en-US" dirty="0">
                <a:latin typeface="Arial" pitchFamily="34" charset="0"/>
                <a:cs typeface="Arial" pitchFamily="34" charset="0"/>
              </a:rPr>
              <a:t>                   Level of Evidence: IV; </a:t>
            </a:r>
          </a:p>
          <a:p>
            <a:pPr>
              <a:defRPr/>
            </a:pPr>
            <a:r>
              <a:rPr lang="en-US" dirty="0">
                <a:latin typeface="Arial" pitchFamily="34" charset="0"/>
                <a:cs typeface="Arial" pitchFamily="34" charset="0"/>
              </a:rPr>
              <a:t>                   Grade: B.</a:t>
            </a:r>
          </a:p>
        </p:txBody>
      </p:sp>
      <p:sp>
        <p:nvSpPr>
          <p:cNvPr id="181252" name="Rectangle 3"/>
          <p:cNvSpPr>
            <a:spLocks noChangeArrowheads="1"/>
          </p:cNvSpPr>
          <p:nvPr/>
        </p:nvSpPr>
        <p:spPr bwMode="auto">
          <a:xfrm>
            <a:off x="609600" y="2286000"/>
            <a:ext cx="7810500" cy="4031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4000" dirty="0">
                <a:latin typeface="Arial" pitchFamily="34" charset="0"/>
                <a:cs typeface="Arial" pitchFamily="34" charset="0"/>
              </a:rPr>
              <a:t>1. Hướng dẫn: </a:t>
            </a:r>
            <a:r>
              <a:rPr lang="en-US" sz="4000" dirty="0" err="1">
                <a:latin typeface="Arial" pitchFamily="34" charset="0"/>
                <a:cs typeface="Arial" pitchFamily="34" charset="0"/>
              </a:rPr>
              <a:t>Rò</a:t>
            </a:r>
            <a:r>
              <a:rPr lang="en-US" sz="4000" dirty="0">
                <a:latin typeface="Arial" pitchFamily="34" charset="0"/>
                <a:cs typeface="Arial" pitchFamily="34" charset="0"/>
              </a:rPr>
              <a:t> </a:t>
            </a:r>
            <a:r>
              <a:rPr lang="en-US" sz="4000" dirty="0" err="1">
                <a:latin typeface="Arial" pitchFamily="34" charset="0"/>
                <a:cs typeface="Arial" pitchFamily="34" charset="0"/>
              </a:rPr>
              <a:t>hậu</a:t>
            </a:r>
            <a:r>
              <a:rPr lang="en-US" sz="4000" dirty="0">
                <a:latin typeface="Arial" pitchFamily="34" charset="0"/>
                <a:cs typeface="Arial" pitchFamily="34" charset="0"/>
              </a:rPr>
              <a:t> </a:t>
            </a:r>
            <a:r>
              <a:rPr lang="en-US" sz="4000" dirty="0" err="1">
                <a:latin typeface="Arial" pitchFamily="34" charset="0"/>
                <a:cs typeface="Arial" pitchFamily="34" charset="0"/>
              </a:rPr>
              <a:t>môn</a:t>
            </a:r>
            <a:r>
              <a:rPr lang="en-US" sz="4000" dirty="0">
                <a:latin typeface="Arial" pitchFamily="34" charset="0"/>
                <a:cs typeface="Arial" pitchFamily="34" charset="0"/>
              </a:rPr>
              <a:t> p</a:t>
            </a:r>
            <a:r>
              <a:rPr lang="vi-VN" sz="4000" dirty="0">
                <a:latin typeface="Arial" pitchFamily="34" charset="0"/>
                <a:cs typeface="Arial" pitchFamily="34" charset="0"/>
              </a:rPr>
              <a:t>hức tạp có thể được điều trị</a:t>
            </a:r>
            <a:r>
              <a:rPr lang="en-US" sz="4000" dirty="0">
                <a:latin typeface="Arial" pitchFamily="34" charset="0"/>
                <a:cs typeface="Arial" pitchFamily="34" charset="0"/>
              </a:rPr>
              <a:t> </a:t>
            </a:r>
            <a:r>
              <a:rPr lang="vi-VN" sz="4000" dirty="0">
                <a:latin typeface="Arial" pitchFamily="34" charset="0"/>
                <a:cs typeface="Arial" pitchFamily="34" charset="0"/>
              </a:rPr>
              <a:t>với sự </a:t>
            </a:r>
            <a:r>
              <a:rPr lang="en-US" sz="4000" dirty="0" err="1">
                <a:latin typeface="Arial" pitchFamily="34" charset="0"/>
                <a:cs typeface="Arial" pitchFamily="34" charset="0"/>
              </a:rPr>
              <a:t>cắt</a:t>
            </a:r>
            <a:r>
              <a:rPr lang="en-US" sz="4000" dirty="0">
                <a:latin typeface="Arial" pitchFamily="34" charset="0"/>
                <a:cs typeface="Arial" pitchFamily="34" charset="0"/>
              </a:rPr>
              <a:t> </a:t>
            </a:r>
            <a:r>
              <a:rPr lang="en-US" sz="4000" dirty="0" err="1">
                <a:latin typeface="Arial" pitchFamily="34" charset="0"/>
                <a:cs typeface="Arial" pitchFamily="34" charset="0"/>
              </a:rPr>
              <a:t>lọc</a:t>
            </a:r>
            <a:r>
              <a:rPr lang="en-US" sz="4000" dirty="0">
                <a:latin typeface="Arial" pitchFamily="34" charset="0"/>
                <a:cs typeface="Arial" pitchFamily="34" charset="0"/>
              </a:rPr>
              <a:t> (debridement) </a:t>
            </a:r>
            <a:r>
              <a:rPr lang="vi-VN" sz="4000" dirty="0">
                <a:latin typeface="Arial" pitchFamily="34" charset="0"/>
                <a:cs typeface="Arial" pitchFamily="34" charset="0"/>
              </a:rPr>
              <a:t>và tiêm keo</a:t>
            </a:r>
            <a:r>
              <a:rPr lang="en-US" sz="4000" dirty="0">
                <a:latin typeface="Arial" pitchFamily="34" charset="0"/>
                <a:cs typeface="Arial" pitchFamily="34" charset="0"/>
              </a:rPr>
              <a:t> </a:t>
            </a:r>
            <a:r>
              <a:rPr lang="en-US" sz="4000" dirty="0" err="1">
                <a:latin typeface="Arial" pitchFamily="34" charset="0"/>
                <a:cs typeface="Arial" pitchFamily="34" charset="0"/>
              </a:rPr>
              <a:t>sinh</a:t>
            </a:r>
            <a:r>
              <a:rPr lang="en-US" sz="4000" dirty="0">
                <a:latin typeface="Arial" pitchFamily="34" charset="0"/>
                <a:cs typeface="Arial" pitchFamily="34" charset="0"/>
              </a:rPr>
              <a:t> </a:t>
            </a:r>
            <a:r>
              <a:rPr lang="en-US" sz="4000" dirty="0" err="1">
                <a:latin typeface="Arial" pitchFamily="34" charset="0"/>
                <a:cs typeface="Arial" pitchFamily="34" charset="0"/>
              </a:rPr>
              <a:t>học</a:t>
            </a:r>
            <a:r>
              <a:rPr lang="vi-VN" sz="4000" dirty="0">
                <a:latin typeface="Arial" pitchFamily="34" charset="0"/>
                <a:cs typeface="Arial" pitchFamily="34" charset="0"/>
              </a:rPr>
              <a:t> fibrin. </a:t>
            </a:r>
            <a:endParaRPr lang="en-US" sz="4000" dirty="0">
              <a:latin typeface="Arial" pitchFamily="34" charset="0"/>
              <a:cs typeface="Arial" pitchFamily="34" charset="0"/>
            </a:endParaRPr>
          </a:p>
          <a:p>
            <a:pPr algn="just"/>
            <a:endParaRPr lang="en-US" sz="3200" dirty="0">
              <a:solidFill>
                <a:srgbClr val="00B050"/>
              </a:solidFill>
              <a:latin typeface="Arial" pitchFamily="34" charset="0"/>
              <a:cs typeface="Arial" pitchFamily="34" charset="0"/>
            </a:endParaRPr>
          </a:p>
          <a:p>
            <a:pPr algn="just"/>
            <a:r>
              <a:rPr lang="en-US" sz="3200" dirty="0">
                <a:solidFill>
                  <a:srgbClr val="00B05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Cấp</a:t>
            </a:r>
            <a:r>
              <a:rPr lang="vi-VN" sz="3200" dirty="0">
                <a:solidFill>
                  <a:srgbClr val="FFFF00"/>
                </a:solidFill>
                <a:latin typeface="Arial" pitchFamily="34" charset="0"/>
                <a:cs typeface="Arial" pitchFamily="34" charset="0"/>
              </a:rPr>
              <a:t> độ</a:t>
            </a:r>
            <a:r>
              <a:rPr lang="en-US" sz="3200" dirty="0">
                <a:solidFill>
                  <a:srgbClr val="FFFF00"/>
                </a:solidFill>
                <a:latin typeface="Arial" pitchFamily="34" charset="0"/>
                <a:cs typeface="Arial" pitchFamily="34" charset="0"/>
              </a:rPr>
              <a:t> b</a:t>
            </a:r>
            <a:r>
              <a:rPr lang="vi-VN" sz="3200" dirty="0">
                <a:solidFill>
                  <a:srgbClr val="FFFF00"/>
                </a:solidFill>
                <a:latin typeface="Arial" pitchFamily="34" charset="0"/>
                <a:cs typeface="Arial" pitchFamily="34" charset="0"/>
              </a:rPr>
              <a:t>ằng chứng: IV; </a:t>
            </a:r>
            <a:endParaRPr lang="en-US" sz="3200" dirty="0">
              <a:solidFill>
                <a:srgbClr val="FFFF00"/>
              </a:solidFill>
              <a:latin typeface="Arial" pitchFamily="34" charset="0"/>
              <a:cs typeface="Arial" pitchFamily="34" charset="0"/>
            </a:endParaRPr>
          </a:p>
          <a:p>
            <a:pPr algn="just"/>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Cấp</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khuyến</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nghị</a:t>
            </a:r>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 B.</a:t>
            </a:r>
            <a:endParaRPr lang="en-US" sz="3200"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10287782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1"/>
          <p:cNvSpPr>
            <a:spLocks noChangeArrowheads="1"/>
          </p:cNvSpPr>
          <p:nvPr/>
        </p:nvSpPr>
        <p:spPr bwMode="auto">
          <a:xfrm>
            <a:off x="942975" y="990600"/>
            <a:ext cx="698182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400" dirty="0">
                <a:latin typeface="Arial" pitchFamily="34" charset="0"/>
                <a:cs typeface="Arial" pitchFamily="34" charset="0"/>
              </a:rPr>
              <a:t>2. Guideline: Complex anal fistulas may be treated with </a:t>
            </a:r>
            <a:r>
              <a:rPr lang="en-US" sz="2400" dirty="0" err="1">
                <a:latin typeface="Arial" pitchFamily="34" charset="0"/>
                <a:cs typeface="Arial" pitchFamily="34" charset="0"/>
              </a:rPr>
              <a:t>endorectal</a:t>
            </a:r>
            <a:r>
              <a:rPr lang="en-US" sz="2400" dirty="0">
                <a:latin typeface="Arial" pitchFamily="34" charset="0"/>
                <a:cs typeface="Arial" pitchFamily="34" charset="0"/>
              </a:rPr>
              <a:t> advancement flap closure. </a:t>
            </a:r>
          </a:p>
          <a:p>
            <a:r>
              <a:rPr lang="en-US" sz="2400" dirty="0">
                <a:latin typeface="Arial" pitchFamily="34" charset="0"/>
                <a:cs typeface="Arial" pitchFamily="34" charset="0"/>
              </a:rPr>
              <a:t>Level of Evidence: IV; Grade: B.</a:t>
            </a:r>
          </a:p>
        </p:txBody>
      </p:sp>
      <p:sp>
        <p:nvSpPr>
          <p:cNvPr id="182275" name="Rectangle 2"/>
          <p:cNvSpPr>
            <a:spLocks noChangeArrowheads="1"/>
          </p:cNvSpPr>
          <p:nvPr/>
        </p:nvSpPr>
        <p:spPr bwMode="auto">
          <a:xfrm>
            <a:off x="990600" y="2362200"/>
            <a:ext cx="7239000" cy="3662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vi-VN" sz="4000" dirty="0">
                <a:latin typeface="Arial" pitchFamily="34" charset="0"/>
                <a:cs typeface="Arial" pitchFamily="34" charset="0"/>
              </a:rPr>
              <a:t>2. Hướng dẫn: Phẫu thuật </a:t>
            </a:r>
            <a:r>
              <a:rPr lang="en-US" sz="4000" dirty="0" err="1">
                <a:latin typeface="Arial" pitchFamily="34" charset="0"/>
                <a:cs typeface="Arial" pitchFamily="34" charset="0"/>
              </a:rPr>
              <a:t>rò</a:t>
            </a:r>
            <a:r>
              <a:rPr lang="en-US" sz="4000" dirty="0">
                <a:latin typeface="Arial" pitchFamily="34" charset="0"/>
                <a:cs typeface="Arial" pitchFamily="34" charset="0"/>
              </a:rPr>
              <a:t> </a:t>
            </a:r>
            <a:r>
              <a:rPr lang="vi-VN" sz="4000" dirty="0">
                <a:latin typeface="Arial" pitchFamily="34" charset="0"/>
                <a:cs typeface="Arial" pitchFamily="34" charset="0"/>
              </a:rPr>
              <a:t>hậu môn phức tạp có thể điều trị</a:t>
            </a:r>
            <a:r>
              <a:rPr lang="en-US" sz="4000" dirty="0">
                <a:latin typeface="Arial" pitchFamily="34" charset="0"/>
                <a:cs typeface="Arial" pitchFamily="34" charset="0"/>
              </a:rPr>
              <a:t> </a:t>
            </a:r>
            <a:r>
              <a:rPr lang="en-US" sz="4000" dirty="0" err="1">
                <a:latin typeface="Arial" pitchFamily="34" charset="0"/>
                <a:cs typeface="Arial" pitchFamily="34" charset="0"/>
              </a:rPr>
              <a:t>với</a:t>
            </a:r>
            <a:r>
              <a:rPr lang="vi-VN" sz="4000" dirty="0">
                <a:latin typeface="Arial" pitchFamily="34" charset="0"/>
                <a:cs typeface="Arial" pitchFamily="34" charset="0"/>
              </a:rPr>
              <a:t> flap endorectal. </a:t>
            </a:r>
            <a:endParaRPr lang="vi-VN" sz="4000" dirty="0" smtClean="0">
              <a:latin typeface="Arial" pitchFamily="34" charset="0"/>
              <a:cs typeface="Arial" pitchFamily="34" charset="0"/>
            </a:endParaRPr>
          </a:p>
          <a:p>
            <a:endParaRPr lang="en-US" sz="4000" dirty="0">
              <a:latin typeface="Arial" pitchFamily="34" charset="0"/>
              <a:cs typeface="Arial" pitchFamily="34" charset="0"/>
            </a:endParaRPr>
          </a:p>
          <a:p>
            <a:r>
              <a:rPr lang="en-US" sz="3600" dirty="0">
                <a:solidFill>
                  <a:srgbClr val="00B050"/>
                </a:solidFill>
                <a:latin typeface="Arial" pitchFamily="34" charset="0"/>
                <a:cs typeface="Arial" pitchFamily="34" charset="0"/>
              </a:rPr>
              <a:t>        </a:t>
            </a:r>
            <a:r>
              <a:rPr lang="vi-VN" sz="3600" dirty="0">
                <a:solidFill>
                  <a:srgbClr val="FFFF00"/>
                </a:solidFill>
                <a:latin typeface="Arial" pitchFamily="34" charset="0"/>
                <a:cs typeface="Arial" pitchFamily="34" charset="0"/>
              </a:rPr>
              <a:t>Mức độ</a:t>
            </a:r>
            <a:r>
              <a:rPr lang="en-US" sz="3600" dirty="0">
                <a:solidFill>
                  <a:srgbClr val="FFFF00"/>
                </a:solidFill>
                <a:latin typeface="Arial" pitchFamily="34" charset="0"/>
                <a:cs typeface="Arial" pitchFamily="34" charset="0"/>
              </a:rPr>
              <a:t> b</a:t>
            </a:r>
            <a:r>
              <a:rPr lang="vi-VN" sz="3600" dirty="0">
                <a:solidFill>
                  <a:srgbClr val="FFFF00"/>
                </a:solidFill>
                <a:latin typeface="Arial" pitchFamily="34" charset="0"/>
                <a:cs typeface="Arial" pitchFamily="34" charset="0"/>
              </a:rPr>
              <a:t>ằng chứng: IV; </a:t>
            </a:r>
            <a:endParaRPr lang="en-US" sz="3600" dirty="0">
              <a:solidFill>
                <a:srgbClr val="FFFF00"/>
              </a:solidFill>
              <a:latin typeface="Arial" pitchFamily="34" charset="0"/>
              <a:cs typeface="Arial" pitchFamily="34" charset="0"/>
            </a:endParaRPr>
          </a:p>
          <a:p>
            <a:r>
              <a:rPr lang="en-US" sz="3600" dirty="0">
                <a:solidFill>
                  <a:srgbClr val="FFFF00"/>
                </a:solidFill>
                <a:latin typeface="Arial" pitchFamily="34" charset="0"/>
                <a:cs typeface="Arial" pitchFamily="34" charset="0"/>
              </a:rPr>
              <a:t>        </a:t>
            </a:r>
            <a:r>
              <a:rPr lang="en-US" sz="3600" dirty="0" err="1">
                <a:solidFill>
                  <a:srgbClr val="FFFF00"/>
                </a:solidFill>
                <a:latin typeface="Arial" pitchFamily="34" charset="0"/>
                <a:cs typeface="Arial" pitchFamily="34" charset="0"/>
              </a:rPr>
              <a:t>Cấp</a:t>
            </a:r>
            <a:r>
              <a:rPr lang="en-US" sz="3600" dirty="0">
                <a:solidFill>
                  <a:srgbClr val="FFFF00"/>
                </a:solidFill>
                <a:latin typeface="Arial" pitchFamily="34" charset="0"/>
                <a:cs typeface="Arial" pitchFamily="34" charset="0"/>
              </a:rPr>
              <a:t> </a:t>
            </a:r>
            <a:r>
              <a:rPr lang="en-US" sz="3600" dirty="0" err="1">
                <a:solidFill>
                  <a:srgbClr val="FFFF00"/>
                </a:solidFill>
                <a:latin typeface="Arial" pitchFamily="34" charset="0"/>
                <a:cs typeface="Arial" pitchFamily="34" charset="0"/>
              </a:rPr>
              <a:t>khuyến</a:t>
            </a:r>
            <a:r>
              <a:rPr lang="en-US" sz="3600" dirty="0">
                <a:solidFill>
                  <a:srgbClr val="FFFF00"/>
                </a:solidFill>
                <a:latin typeface="Arial" pitchFamily="34" charset="0"/>
                <a:cs typeface="Arial" pitchFamily="34" charset="0"/>
              </a:rPr>
              <a:t> </a:t>
            </a:r>
            <a:r>
              <a:rPr lang="en-US" sz="3600" dirty="0" err="1">
                <a:solidFill>
                  <a:srgbClr val="FFFF00"/>
                </a:solidFill>
                <a:latin typeface="Arial" pitchFamily="34" charset="0"/>
                <a:cs typeface="Arial" pitchFamily="34" charset="0"/>
              </a:rPr>
              <a:t>nghị</a:t>
            </a:r>
            <a:r>
              <a:rPr lang="vi-VN" sz="3600" dirty="0">
                <a:solidFill>
                  <a:srgbClr val="FFFF00"/>
                </a:solidFill>
                <a:latin typeface="Arial" pitchFamily="34" charset="0"/>
                <a:cs typeface="Arial" pitchFamily="34" charset="0"/>
              </a:rPr>
              <a:t>: B.</a:t>
            </a:r>
            <a:endParaRPr lang="en-US" sz="3600" dirty="0">
              <a:solidFill>
                <a:srgbClr val="FFFF00"/>
              </a:solidFill>
              <a:latin typeface="Arial" pitchFamily="34" charset="0"/>
              <a:cs typeface="Arial" pitchFamily="34" charset="0"/>
            </a:endParaRPr>
          </a:p>
        </p:txBody>
      </p:sp>
      <p:sp>
        <p:nvSpPr>
          <p:cNvPr id="182276" name="Rectangle 3"/>
          <p:cNvSpPr>
            <a:spLocks noChangeArrowheads="1"/>
          </p:cNvSpPr>
          <p:nvPr/>
        </p:nvSpPr>
        <p:spPr bwMode="auto">
          <a:xfrm>
            <a:off x="685800" y="228600"/>
            <a:ext cx="7924746"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3200" b="1" dirty="0">
                <a:solidFill>
                  <a:srgbClr val="FFFF00"/>
                </a:solidFill>
                <a:latin typeface="Arial" pitchFamily="34" charset="0"/>
                <a:cs typeface="Arial" pitchFamily="34" charset="0"/>
              </a:rPr>
              <a:t>Treatment of a Complex Fistula-in-</a:t>
            </a:r>
            <a:r>
              <a:rPr lang="en-US" sz="3200" b="1" dirty="0" err="1">
                <a:solidFill>
                  <a:srgbClr val="FFFF00"/>
                </a:solidFill>
                <a:latin typeface="Arial" pitchFamily="34" charset="0"/>
                <a:cs typeface="Arial" pitchFamily="34" charset="0"/>
              </a:rPr>
              <a:t>Ano</a:t>
            </a:r>
            <a:endParaRPr lang="en-US" sz="3200" b="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4151966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1"/>
          <p:cNvSpPr>
            <a:spLocks noChangeArrowheads="1"/>
          </p:cNvSpPr>
          <p:nvPr/>
        </p:nvSpPr>
        <p:spPr bwMode="auto">
          <a:xfrm>
            <a:off x="914400" y="914400"/>
            <a:ext cx="70866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dirty="0">
                <a:latin typeface="Arial" pitchFamily="34" charset="0"/>
                <a:cs typeface="Arial" pitchFamily="34" charset="0"/>
              </a:rPr>
              <a:t>3. Guideline: Complex fistulas may be treated by the use of a </a:t>
            </a:r>
            <a:r>
              <a:rPr lang="en-US" sz="2000" dirty="0" err="1">
                <a:latin typeface="Arial" pitchFamily="34" charset="0"/>
                <a:cs typeface="Arial" pitchFamily="34" charset="0"/>
              </a:rPr>
              <a:t>seton</a:t>
            </a:r>
            <a:r>
              <a:rPr lang="en-US" sz="2000" dirty="0">
                <a:latin typeface="Arial" pitchFamily="34" charset="0"/>
                <a:cs typeface="Arial" pitchFamily="34" charset="0"/>
              </a:rPr>
              <a:t> and/or staged </a:t>
            </a:r>
            <a:r>
              <a:rPr lang="en-US" sz="2000" dirty="0" err="1">
                <a:latin typeface="Arial" pitchFamily="34" charset="0"/>
                <a:cs typeface="Arial" pitchFamily="34" charset="0"/>
              </a:rPr>
              <a:t>fistulotomy</a:t>
            </a:r>
            <a:r>
              <a:rPr lang="en-US" sz="2000" dirty="0">
                <a:latin typeface="Arial" pitchFamily="34" charset="0"/>
                <a:cs typeface="Arial" pitchFamily="34" charset="0"/>
              </a:rPr>
              <a:t>: </a:t>
            </a:r>
          </a:p>
          <a:p>
            <a:r>
              <a:rPr lang="en-US" sz="2000" dirty="0">
                <a:latin typeface="Arial" pitchFamily="34" charset="0"/>
                <a:cs typeface="Arial" pitchFamily="34" charset="0"/>
              </a:rPr>
              <a:t>Level of Evidence: IV; Grade: B.</a:t>
            </a:r>
          </a:p>
        </p:txBody>
      </p:sp>
      <p:sp>
        <p:nvSpPr>
          <p:cNvPr id="183299" name="Rectangle 2"/>
          <p:cNvSpPr>
            <a:spLocks noChangeArrowheads="1"/>
          </p:cNvSpPr>
          <p:nvPr/>
        </p:nvSpPr>
        <p:spPr bwMode="auto">
          <a:xfrm>
            <a:off x="762000" y="2209800"/>
            <a:ext cx="7467600" cy="3600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3600" dirty="0">
                <a:latin typeface="Arial" pitchFamily="34" charset="0"/>
                <a:cs typeface="Arial" pitchFamily="34" charset="0"/>
              </a:rPr>
              <a:t>3. Hướng dẫn: </a:t>
            </a:r>
            <a:r>
              <a:rPr lang="en-US" sz="3600" dirty="0" err="1">
                <a:latin typeface="Arial" pitchFamily="34" charset="0"/>
                <a:cs typeface="Arial" pitchFamily="34" charset="0"/>
              </a:rPr>
              <a:t>Rò</a:t>
            </a:r>
            <a:r>
              <a:rPr lang="en-US" sz="3600" dirty="0">
                <a:latin typeface="Arial" pitchFamily="34" charset="0"/>
                <a:cs typeface="Arial" pitchFamily="34" charset="0"/>
              </a:rPr>
              <a:t> </a:t>
            </a:r>
            <a:r>
              <a:rPr lang="en-US" sz="3600" dirty="0" err="1">
                <a:latin typeface="Arial" pitchFamily="34" charset="0"/>
                <a:cs typeface="Arial" pitchFamily="34" charset="0"/>
              </a:rPr>
              <a:t>hậu</a:t>
            </a:r>
            <a:r>
              <a:rPr lang="en-US" sz="3600" dirty="0">
                <a:latin typeface="Arial" pitchFamily="34" charset="0"/>
                <a:cs typeface="Arial" pitchFamily="34" charset="0"/>
              </a:rPr>
              <a:t> </a:t>
            </a:r>
            <a:r>
              <a:rPr lang="en-US" sz="3600" dirty="0" err="1">
                <a:latin typeface="Arial" pitchFamily="34" charset="0"/>
                <a:cs typeface="Arial" pitchFamily="34" charset="0"/>
              </a:rPr>
              <a:t>môn</a:t>
            </a:r>
            <a:r>
              <a:rPr lang="en-US" sz="3600" dirty="0">
                <a:latin typeface="Arial" pitchFamily="34" charset="0"/>
                <a:cs typeface="Arial" pitchFamily="34" charset="0"/>
              </a:rPr>
              <a:t> p</a:t>
            </a:r>
            <a:r>
              <a:rPr lang="vi-VN" sz="3600" dirty="0">
                <a:latin typeface="Arial" pitchFamily="34" charset="0"/>
                <a:cs typeface="Arial" pitchFamily="34" charset="0"/>
              </a:rPr>
              <a:t>hức tạp có thể được điều trị bởi</a:t>
            </a:r>
            <a:r>
              <a:rPr lang="en-US" sz="3600" dirty="0">
                <a:latin typeface="Arial" pitchFamily="34" charset="0"/>
                <a:cs typeface="Arial" pitchFamily="34" charset="0"/>
              </a:rPr>
              <a:t> </a:t>
            </a:r>
            <a:r>
              <a:rPr lang="vi-VN" sz="3600" dirty="0">
                <a:latin typeface="Arial" pitchFamily="34" charset="0"/>
                <a:cs typeface="Arial" pitchFamily="34" charset="0"/>
              </a:rPr>
              <a:t>việc sử dụng phẫu thuật </a:t>
            </a:r>
            <a:r>
              <a:rPr lang="en-US" sz="3600" dirty="0" err="1">
                <a:latin typeface="Arial" pitchFamily="34" charset="0"/>
                <a:cs typeface="Arial" pitchFamily="34" charset="0"/>
              </a:rPr>
              <a:t>cắt</a:t>
            </a:r>
            <a:r>
              <a:rPr lang="en-US" sz="3600" dirty="0">
                <a:latin typeface="Arial" pitchFamily="34" charset="0"/>
                <a:cs typeface="Arial" pitchFamily="34" charset="0"/>
              </a:rPr>
              <a:t> </a:t>
            </a:r>
            <a:r>
              <a:rPr lang="en-US" sz="3600" dirty="0" err="1">
                <a:latin typeface="Arial" pitchFamily="34" charset="0"/>
                <a:cs typeface="Arial" pitchFamily="34" charset="0"/>
              </a:rPr>
              <a:t>bằng</a:t>
            </a:r>
            <a:r>
              <a:rPr lang="en-US" sz="3600" dirty="0">
                <a:latin typeface="Arial" pitchFamily="34" charset="0"/>
                <a:cs typeface="Arial" pitchFamily="34" charset="0"/>
              </a:rPr>
              <a:t> </a:t>
            </a:r>
            <a:r>
              <a:rPr lang="en-US" sz="3600" dirty="0" err="1">
                <a:latin typeface="Arial" pitchFamily="34" charset="0"/>
                <a:cs typeface="Arial" pitchFamily="34" charset="0"/>
              </a:rPr>
              <a:t>dây</a:t>
            </a:r>
            <a:r>
              <a:rPr lang="en-US" sz="3600" dirty="0">
                <a:latin typeface="Arial" pitchFamily="34" charset="0"/>
                <a:cs typeface="Arial" pitchFamily="34" charset="0"/>
              </a:rPr>
              <a:t> </a:t>
            </a:r>
            <a:r>
              <a:rPr lang="en-US" sz="3600" dirty="0" err="1">
                <a:latin typeface="Arial" pitchFamily="34" charset="0"/>
                <a:cs typeface="Arial" pitchFamily="34" charset="0"/>
              </a:rPr>
              <a:t>thun</a:t>
            </a:r>
            <a:r>
              <a:rPr lang="en-US" sz="3600" dirty="0">
                <a:latin typeface="Arial" pitchFamily="34" charset="0"/>
                <a:cs typeface="Arial" pitchFamily="34" charset="0"/>
              </a:rPr>
              <a:t> </a:t>
            </a:r>
            <a:r>
              <a:rPr lang="vi-VN" sz="3600" dirty="0">
                <a:latin typeface="Arial" pitchFamily="34" charset="0"/>
                <a:cs typeface="Arial" pitchFamily="34" charset="0"/>
              </a:rPr>
              <a:t>và / hoặc </a:t>
            </a:r>
            <a:r>
              <a:rPr lang="en-US" sz="3600" dirty="0" err="1">
                <a:latin typeface="Arial" pitchFamily="34" charset="0"/>
                <a:cs typeface="Arial" pitchFamily="34" charset="0"/>
              </a:rPr>
              <a:t>cắt</a:t>
            </a:r>
            <a:r>
              <a:rPr lang="en-US" sz="3600" dirty="0">
                <a:latin typeface="Arial" pitchFamily="34" charset="0"/>
                <a:cs typeface="Arial" pitchFamily="34" charset="0"/>
              </a:rPr>
              <a:t> </a:t>
            </a:r>
            <a:r>
              <a:rPr lang="en-US" sz="3600" dirty="0" err="1">
                <a:latin typeface="Arial" pitchFamily="34" charset="0"/>
                <a:cs typeface="Arial" pitchFamily="34" charset="0"/>
              </a:rPr>
              <a:t>mở</a:t>
            </a:r>
            <a:r>
              <a:rPr lang="en-US" sz="3600" dirty="0">
                <a:latin typeface="Arial" pitchFamily="34" charset="0"/>
                <a:cs typeface="Arial" pitchFamily="34" charset="0"/>
              </a:rPr>
              <a:t> </a:t>
            </a:r>
            <a:r>
              <a:rPr lang="en-US" sz="3600" dirty="0" err="1">
                <a:latin typeface="Arial" pitchFamily="34" charset="0"/>
                <a:cs typeface="Arial" pitchFamily="34" charset="0"/>
              </a:rPr>
              <a:t>đường</a:t>
            </a:r>
            <a:r>
              <a:rPr lang="en-US" sz="3600" dirty="0">
                <a:latin typeface="Arial" pitchFamily="34" charset="0"/>
                <a:cs typeface="Arial" pitchFamily="34" charset="0"/>
              </a:rPr>
              <a:t> </a:t>
            </a:r>
            <a:r>
              <a:rPr lang="en-US" sz="3600" dirty="0" err="1">
                <a:latin typeface="Arial" pitchFamily="34" charset="0"/>
                <a:cs typeface="Arial" pitchFamily="34" charset="0"/>
              </a:rPr>
              <a:t>rò</a:t>
            </a:r>
            <a:endParaRPr lang="vi-VN" sz="3600" dirty="0">
              <a:latin typeface="Arial" pitchFamily="34" charset="0"/>
              <a:cs typeface="Arial" pitchFamily="34" charset="0"/>
            </a:endParaRPr>
          </a:p>
          <a:p>
            <a:pPr algn="just"/>
            <a:endParaRPr lang="en-US" sz="2800" dirty="0">
              <a:solidFill>
                <a:srgbClr val="00B050"/>
              </a:solidFill>
              <a:latin typeface="Arial" pitchFamily="34" charset="0"/>
              <a:cs typeface="Arial" pitchFamily="34" charset="0"/>
            </a:endParaRPr>
          </a:p>
          <a:p>
            <a:pPr algn="just"/>
            <a:r>
              <a:rPr lang="en-US" sz="2800" dirty="0">
                <a:solidFill>
                  <a:srgbClr val="00B05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Cấp</a:t>
            </a: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độ</a:t>
            </a:r>
            <a:r>
              <a:rPr lang="en-US" sz="2800" dirty="0">
                <a:solidFill>
                  <a:srgbClr val="FFFF00"/>
                </a:solidFill>
                <a:latin typeface="Arial" pitchFamily="34" charset="0"/>
                <a:cs typeface="Arial" pitchFamily="34" charset="0"/>
              </a:rPr>
              <a:t> b</a:t>
            </a:r>
            <a:r>
              <a:rPr lang="vi-VN" sz="2800" dirty="0">
                <a:solidFill>
                  <a:srgbClr val="FFFF00"/>
                </a:solidFill>
                <a:latin typeface="Arial" pitchFamily="34" charset="0"/>
                <a:cs typeface="Arial" pitchFamily="34" charset="0"/>
              </a:rPr>
              <a:t>ằng chứng: IV; </a:t>
            </a:r>
            <a:endParaRPr lang="en-US" sz="2800" dirty="0">
              <a:solidFill>
                <a:srgbClr val="FFFF00"/>
              </a:solidFill>
              <a:latin typeface="Arial" pitchFamily="34" charset="0"/>
              <a:cs typeface="Arial" pitchFamily="34" charset="0"/>
            </a:endParaRPr>
          </a:p>
          <a:p>
            <a:pPr algn="just"/>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Cấp</a:t>
            </a: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khuyến</a:t>
            </a: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nghị</a:t>
            </a:r>
            <a:r>
              <a:rPr lang="vi-VN" sz="2800" dirty="0">
                <a:solidFill>
                  <a:srgbClr val="FFFF00"/>
                </a:solidFill>
                <a:latin typeface="Arial" pitchFamily="34" charset="0"/>
                <a:cs typeface="Arial" pitchFamily="34" charset="0"/>
              </a:rPr>
              <a:t>: B.</a:t>
            </a:r>
            <a:endParaRPr lang="en-US" sz="2800" dirty="0">
              <a:solidFill>
                <a:srgbClr val="FFFF00"/>
              </a:solidFill>
              <a:latin typeface="Arial" pitchFamily="34" charset="0"/>
              <a:cs typeface="Arial" pitchFamily="34" charset="0"/>
            </a:endParaRPr>
          </a:p>
        </p:txBody>
      </p:sp>
      <p:sp>
        <p:nvSpPr>
          <p:cNvPr id="183300" name="Rectangle 3"/>
          <p:cNvSpPr>
            <a:spLocks noChangeArrowheads="1"/>
          </p:cNvSpPr>
          <p:nvPr/>
        </p:nvSpPr>
        <p:spPr bwMode="auto">
          <a:xfrm>
            <a:off x="304800" y="152400"/>
            <a:ext cx="864871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dirty="0">
                <a:solidFill>
                  <a:srgbClr val="FFFF00"/>
                </a:solidFill>
                <a:latin typeface="Arial" pitchFamily="34" charset="0"/>
                <a:cs typeface="Arial" pitchFamily="34" charset="0"/>
              </a:rPr>
              <a:t>Treatment of a Complex Fistula-in-</a:t>
            </a:r>
            <a:r>
              <a:rPr lang="en-US" sz="3600" b="1" dirty="0" err="1">
                <a:solidFill>
                  <a:srgbClr val="FFFF00"/>
                </a:solidFill>
                <a:latin typeface="Arial" pitchFamily="34" charset="0"/>
                <a:cs typeface="Arial" pitchFamily="34" charset="0"/>
              </a:rPr>
              <a:t>Ano</a:t>
            </a:r>
            <a:endParaRPr lang="en-US" sz="3600" b="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22924423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
          <p:cNvSpPr>
            <a:spLocks noChangeArrowheads="1"/>
          </p:cNvSpPr>
          <p:nvPr/>
        </p:nvSpPr>
        <p:spPr bwMode="auto">
          <a:xfrm>
            <a:off x="914400" y="228600"/>
            <a:ext cx="7315200"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3200" b="1" dirty="0">
                <a:solidFill>
                  <a:srgbClr val="FFFF00"/>
                </a:solidFill>
                <a:latin typeface="Arial" pitchFamily="34" charset="0"/>
                <a:cs typeface="Arial" pitchFamily="34" charset="0"/>
              </a:rPr>
              <a:t>Treatment of Fistula-in-</a:t>
            </a:r>
            <a:r>
              <a:rPr lang="en-US" sz="3200" b="1" dirty="0" err="1">
                <a:solidFill>
                  <a:srgbClr val="FFFF00"/>
                </a:solidFill>
                <a:latin typeface="Arial" pitchFamily="34" charset="0"/>
                <a:cs typeface="Arial" pitchFamily="34" charset="0"/>
              </a:rPr>
              <a:t>Ano</a:t>
            </a:r>
            <a:r>
              <a:rPr lang="en-US" sz="3200" b="1" dirty="0">
                <a:solidFill>
                  <a:srgbClr val="FFFF00"/>
                </a:solidFill>
                <a:latin typeface="Arial" pitchFamily="34" charset="0"/>
                <a:cs typeface="Arial" pitchFamily="34" charset="0"/>
              </a:rPr>
              <a:t> With</a:t>
            </a:r>
          </a:p>
          <a:p>
            <a:pPr algn="ctr"/>
            <a:r>
              <a:rPr lang="en-US" sz="3200" b="1" dirty="0" err="1">
                <a:solidFill>
                  <a:srgbClr val="FFFF00"/>
                </a:solidFill>
                <a:latin typeface="Arial" pitchFamily="34" charset="0"/>
                <a:cs typeface="Arial" pitchFamily="34" charset="0"/>
              </a:rPr>
              <a:t>Crohn’s</a:t>
            </a:r>
            <a:r>
              <a:rPr lang="en-US" sz="3200" b="1" dirty="0">
                <a:solidFill>
                  <a:srgbClr val="FFFF00"/>
                </a:solidFill>
                <a:latin typeface="Arial" pitchFamily="34" charset="0"/>
                <a:cs typeface="Arial" pitchFamily="34" charset="0"/>
              </a:rPr>
              <a:t> Disease</a:t>
            </a:r>
          </a:p>
        </p:txBody>
      </p:sp>
      <p:sp>
        <p:nvSpPr>
          <p:cNvPr id="3" name="Rectangle 2"/>
          <p:cNvSpPr/>
          <p:nvPr/>
        </p:nvSpPr>
        <p:spPr>
          <a:xfrm>
            <a:off x="1066800" y="1447800"/>
            <a:ext cx="7162800" cy="1200329"/>
          </a:xfrm>
          <a:prstGeom prst="rect">
            <a:avLst/>
          </a:prstGeom>
        </p:spPr>
        <p:txBody>
          <a:bodyPr>
            <a:spAutoFit/>
          </a:bodyPr>
          <a:lstStyle/>
          <a:p>
            <a:pPr marL="514350" indent="-514350">
              <a:buFontTx/>
              <a:buAutoNum type="arabicPeriod"/>
              <a:defRPr/>
            </a:pPr>
            <a:r>
              <a:rPr lang="en-US" sz="2400" dirty="0" smtClean="0">
                <a:latin typeface="Arial" pitchFamily="34" charset="0"/>
                <a:cs typeface="Arial" pitchFamily="34" charset="0"/>
              </a:rPr>
              <a:t>Guideline: Asymptomatic </a:t>
            </a:r>
            <a:r>
              <a:rPr lang="en-US" sz="2400" dirty="0" err="1" smtClean="0">
                <a:latin typeface="Arial" pitchFamily="34" charset="0"/>
                <a:cs typeface="Arial" pitchFamily="34" charset="0"/>
              </a:rPr>
              <a:t>Crohn’s</a:t>
            </a:r>
            <a:r>
              <a:rPr lang="en-US" sz="2400" dirty="0" smtClean="0">
                <a:latin typeface="Arial" pitchFamily="34" charset="0"/>
                <a:cs typeface="Arial" pitchFamily="34" charset="0"/>
              </a:rPr>
              <a:t> fistulas need not be treated. </a:t>
            </a:r>
          </a:p>
          <a:p>
            <a:pPr>
              <a:defRPr/>
            </a:pPr>
            <a:r>
              <a:rPr lang="vi-VN" sz="2400" dirty="0" smtClean="0">
                <a:latin typeface="Arial" pitchFamily="34" charset="0"/>
                <a:cs typeface="Arial" pitchFamily="34" charset="0"/>
              </a:rPr>
              <a:t>       </a:t>
            </a:r>
            <a:r>
              <a:rPr lang="en-US" sz="2400" dirty="0" smtClean="0">
                <a:latin typeface="Arial" pitchFamily="34" charset="0"/>
                <a:cs typeface="Arial" pitchFamily="34" charset="0"/>
              </a:rPr>
              <a:t>Level of Evidence: IV; Grade: B.</a:t>
            </a:r>
            <a:endParaRPr lang="en-US" sz="2400" dirty="0">
              <a:latin typeface="Arial" pitchFamily="34" charset="0"/>
              <a:cs typeface="Arial" pitchFamily="34" charset="0"/>
            </a:endParaRPr>
          </a:p>
        </p:txBody>
      </p:sp>
      <p:sp>
        <p:nvSpPr>
          <p:cNvPr id="184324" name="Rectangle 3"/>
          <p:cNvSpPr>
            <a:spLocks noChangeArrowheads="1"/>
          </p:cNvSpPr>
          <p:nvPr/>
        </p:nvSpPr>
        <p:spPr bwMode="auto">
          <a:xfrm>
            <a:off x="990600" y="2819400"/>
            <a:ext cx="7162800"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4000" dirty="0">
                <a:latin typeface="Arial" pitchFamily="34" charset="0"/>
                <a:cs typeface="Arial" pitchFamily="34" charset="0"/>
              </a:rPr>
              <a:t>1. Hướng dẫn: </a:t>
            </a:r>
            <a:r>
              <a:rPr lang="en-US" sz="4000" dirty="0" err="1">
                <a:latin typeface="Arial" pitchFamily="34" charset="0"/>
                <a:cs typeface="Arial" pitchFamily="34" charset="0"/>
              </a:rPr>
              <a:t>Rò</a:t>
            </a:r>
            <a:r>
              <a:rPr lang="en-US" sz="4000" dirty="0">
                <a:latin typeface="Arial" pitchFamily="34" charset="0"/>
                <a:cs typeface="Arial" pitchFamily="34" charset="0"/>
              </a:rPr>
              <a:t> </a:t>
            </a:r>
            <a:r>
              <a:rPr lang="en-US" sz="4000" dirty="0" err="1">
                <a:latin typeface="Arial" pitchFamily="34" charset="0"/>
                <a:cs typeface="Arial" pitchFamily="34" charset="0"/>
              </a:rPr>
              <a:t>hậu</a:t>
            </a:r>
            <a:r>
              <a:rPr lang="en-US" sz="4000" dirty="0">
                <a:latin typeface="Arial" pitchFamily="34" charset="0"/>
                <a:cs typeface="Arial" pitchFamily="34" charset="0"/>
              </a:rPr>
              <a:t> </a:t>
            </a:r>
            <a:r>
              <a:rPr lang="en-US" sz="4000" dirty="0" err="1">
                <a:latin typeface="Arial" pitchFamily="34" charset="0"/>
                <a:cs typeface="Arial" pitchFamily="34" charset="0"/>
              </a:rPr>
              <a:t>môn</a:t>
            </a:r>
            <a:r>
              <a:rPr lang="en-US" sz="4000" dirty="0">
                <a:latin typeface="Arial" pitchFamily="34" charset="0"/>
                <a:cs typeface="Arial" pitchFamily="34" charset="0"/>
              </a:rPr>
              <a:t> do</a:t>
            </a:r>
            <a:r>
              <a:rPr lang="vi-VN" sz="4000" dirty="0">
                <a:latin typeface="Arial" pitchFamily="34" charset="0"/>
                <a:cs typeface="Arial" pitchFamily="34" charset="0"/>
              </a:rPr>
              <a:t> Crohn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triệu</a:t>
            </a:r>
            <a:r>
              <a:rPr lang="en-US" sz="4000" dirty="0">
                <a:latin typeface="Arial" pitchFamily="34" charset="0"/>
                <a:cs typeface="Arial" pitchFamily="34" charset="0"/>
              </a:rPr>
              <a:t> </a:t>
            </a:r>
            <a:r>
              <a:rPr lang="en-US" sz="4000" dirty="0" err="1">
                <a:latin typeface="Arial" pitchFamily="34" charset="0"/>
                <a:cs typeface="Arial" pitchFamily="34" charset="0"/>
              </a:rPr>
              <a:t>chứng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vi-VN" sz="4000" dirty="0">
                <a:latin typeface="Arial" pitchFamily="34" charset="0"/>
                <a:cs typeface="Arial" pitchFamily="34" charset="0"/>
              </a:rPr>
              <a:t> cần</a:t>
            </a:r>
            <a:r>
              <a:rPr lang="en-US" sz="4000" dirty="0">
                <a:latin typeface="Arial" pitchFamily="34" charset="0"/>
                <a:cs typeface="Arial" pitchFamily="34" charset="0"/>
              </a:rPr>
              <a:t> </a:t>
            </a:r>
            <a:r>
              <a:rPr lang="en-US" sz="4000" dirty="0" err="1">
                <a:latin typeface="Arial" pitchFamily="34" charset="0"/>
                <a:cs typeface="Arial" pitchFamily="34" charset="0"/>
              </a:rPr>
              <a:t>phải</a:t>
            </a:r>
            <a:r>
              <a:rPr lang="vi-VN" sz="4000" dirty="0">
                <a:latin typeface="Arial" pitchFamily="34" charset="0"/>
                <a:cs typeface="Arial" pitchFamily="34" charset="0"/>
              </a:rPr>
              <a:t> điều trị. </a:t>
            </a:r>
            <a:endParaRPr lang="en-US" sz="4000" dirty="0">
              <a:latin typeface="Arial" pitchFamily="34" charset="0"/>
              <a:cs typeface="Arial" pitchFamily="34" charset="0"/>
            </a:endParaRPr>
          </a:p>
          <a:p>
            <a:pPr algn="just"/>
            <a:endParaRPr lang="en-US" sz="3200" dirty="0">
              <a:solidFill>
                <a:srgbClr val="00B050"/>
              </a:solidFill>
              <a:latin typeface="Arial" pitchFamily="34" charset="0"/>
              <a:cs typeface="Arial" pitchFamily="34" charset="0"/>
            </a:endParaRPr>
          </a:p>
          <a:p>
            <a:pPr algn="just"/>
            <a:r>
              <a:rPr lang="en-US" sz="3200" dirty="0">
                <a:solidFill>
                  <a:srgbClr val="00B050"/>
                </a:solidFill>
                <a:latin typeface="Arial" pitchFamily="34" charset="0"/>
                <a:cs typeface="Arial" pitchFamily="34" charset="0"/>
              </a:rPr>
              <a:t>         </a:t>
            </a:r>
            <a:r>
              <a:rPr lang="vi-VN" sz="3200" dirty="0">
                <a:solidFill>
                  <a:srgbClr val="FFFF00"/>
                </a:solidFill>
                <a:latin typeface="Arial" pitchFamily="34" charset="0"/>
                <a:cs typeface="Arial" pitchFamily="34" charset="0"/>
              </a:rPr>
              <a:t>Cấp độ bằng chứng: IV;</a:t>
            </a:r>
            <a:endParaRPr lang="en-US" sz="3200" dirty="0">
              <a:solidFill>
                <a:srgbClr val="FFFF00"/>
              </a:solidFill>
              <a:latin typeface="Arial" pitchFamily="34" charset="0"/>
              <a:cs typeface="Arial" pitchFamily="34" charset="0"/>
            </a:endParaRPr>
          </a:p>
          <a:p>
            <a:pPr algn="just"/>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Cấp</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khuyến</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nghị</a:t>
            </a:r>
            <a:r>
              <a:rPr lang="vi-VN" sz="3200" dirty="0">
                <a:solidFill>
                  <a:srgbClr val="FFFF00"/>
                </a:solidFill>
                <a:latin typeface="Arial" pitchFamily="34" charset="0"/>
                <a:cs typeface="Arial" pitchFamily="34" charset="0"/>
              </a:rPr>
              <a:t>: B.</a:t>
            </a:r>
            <a:endParaRPr lang="en-US" sz="3200"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39753427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
          <p:cNvSpPr>
            <a:spLocks noChangeArrowheads="1"/>
          </p:cNvSpPr>
          <p:nvPr/>
        </p:nvSpPr>
        <p:spPr bwMode="auto">
          <a:xfrm>
            <a:off x="1360488" y="1295400"/>
            <a:ext cx="7097712" cy="126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800" dirty="0">
                <a:latin typeface="Arial" pitchFamily="34" charset="0"/>
                <a:cs typeface="Arial" pitchFamily="34" charset="0"/>
              </a:rPr>
              <a:t>2. </a:t>
            </a:r>
            <a:r>
              <a:rPr lang="en-US" sz="2400" dirty="0">
                <a:latin typeface="Arial" pitchFamily="34" charset="0"/>
                <a:cs typeface="Arial" pitchFamily="34" charset="0"/>
              </a:rPr>
              <a:t>Guideline: Simple, low </a:t>
            </a:r>
            <a:r>
              <a:rPr lang="en-US" sz="2400" dirty="0" err="1">
                <a:latin typeface="Arial" pitchFamily="34" charset="0"/>
                <a:cs typeface="Arial" pitchFamily="34" charset="0"/>
              </a:rPr>
              <a:t>Crohn’s</a:t>
            </a:r>
            <a:r>
              <a:rPr lang="en-US" sz="2400" dirty="0">
                <a:latin typeface="Arial" pitchFamily="34" charset="0"/>
                <a:cs typeface="Arial" pitchFamily="34" charset="0"/>
              </a:rPr>
              <a:t> fistulas may be treated by </a:t>
            </a:r>
            <a:r>
              <a:rPr lang="en-US" sz="2400" dirty="0" err="1">
                <a:latin typeface="Arial" pitchFamily="34" charset="0"/>
                <a:cs typeface="Arial" pitchFamily="34" charset="0"/>
              </a:rPr>
              <a:t>fistulotomy</a:t>
            </a:r>
            <a:r>
              <a:rPr lang="en-US" sz="2400" dirty="0">
                <a:latin typeface="Arial" pitchFamily="34" charset="0"/>
                <a:cs typeface="Arial" pitchFamily="34" charset="0"/>
              </a:rPr>
              <a:t>.</a:t>
            </a:r>
          </a:p>
          <a:p>
            <a:r>
              <a:rPr lang="en-US" sz="2400" dirty="0">
                <a:latin typeface="Arial" pitchFamily="34" charset="0"/>
                <a:cs typeface="Arial" pitchFamily="34" charset="0"/>
              </a:rPr>
              <a:t>Level of Evidence: IV; Grade: B.</a:t>
            </a:r>
          </a:p>
        </p:txBody>
      </p:sp>
      <p:sp>
        <p:nvSpPr>
          <p:cNvPr id="185347" name="Rectangle 2"/>
          <p:cNvSpPr>
            <a:spLocks noChangeArrowheads="1"/>
          </p:cNvSpPr>
          <p:nvPr/>
        </p:nvSpPr>
        <p:spPr bwMode="auto">
          <a:xfrm>
            <a:off x="1076325" y="2819400"/>
            <a:ext cx="7097713" cy="3293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3600" dirty="0">
                <a:latin typeface="Arial" pitchFamily="34" charset="0"/>
                <a:cs typeface="Arial" pitchFamily="34" charset="0"/>
              </a:rPr>
              <a:t>2. Hướng dẫn: </a:t>
            </a:r>
            <a:r>
              <a:rPr lang="en-US" sz="3600" dirty="0">
                <a:latin typeface="Arial" pitchFamily="34" charset="0"/>
                <a:cs typeface="Arial" pitchFamily="34" charset="0"/>
              </a:rPr>
              <a:t>C</a:t>
            </a:r>
            <a:r>
              <a:rPr lang="vi-VN" sz="3600" dirty="0">
                <a:latin typeface="Arial" pitchFamily="34" charset="0"/>
                <a:cs typeface="Arial" pitchFamily="34" charset="0"/>
              </a:rPr>
              <a:t>rohn</a:t>
            </a:r>
            <a:r>
              <a:rPr lang="en-US" sz="3600" dirty="0">
                <a:latin typeface="Arial" pitchFamily="34" charset="0"/>
                <a:cs typeface="Arial" pitchFamily="34" charset="0"/>
              </a:rPr>
              <a:t>’s</a:t>
            </a:r>
            <a:r>
              <a:rPr lang="vi-VN" sz="3600" dirty="0">
                <a:latin typeface="Arial" pitchFamily="34" charset="0"/>
                <a:cs typeface="Arial" pitchFamily="34" charset="0"/>
              </a:rPr>
              <a:t> fistulas đơn giản, thấp có thể điều trị bằng phẫu thuật cắt </a:t>
            </a:r>
            <a:r>
              <a:rPr lang="en-US" sz="3600" dirty="0" err="1">
                <a:latin typeface="Arial" pitchFamily="34" charset="0"/>
                <a:cs typeface="Arial" pitchFamily="34" charset="0"/>
              </a:rPr>
              <a:t>mở</a:t>
            </a:r>
            <a:r>
              <a:rPr lang="en-US" sz="3600" dirty="0">
                <a:latin typeface="Arial" pitchFamily="34" charset="0"/>
                <a:cs typeface="Arial" pitchFamily="34" charset="0"/>
              </a:rPr>
              <a:t> </a:t>
            </a:r>
            <a:r>
              <a:rPr lang="en-US" sz="3600" dirty="0" err="1">
                <a:latin typeface="Arial" pitchFamily="34" charset="0"/>
                <a:cs typeface="Arial" pitchFamily="34" charset="0"/>
              </a:rPr>
              <a:t>đường</a:t>
            </a:r>
            <a:r>
              <a:rPr lang="en-US" sz="3600" dirty="0">
                <a:latin typeface="Arial" pitchFamily="34" charset="0"/>
                <a:cs typeface="Arial" pitchFamily="34" charset="0"/>
              </a:rPr>
              <a:t> </a:t>
            </a:r>
            <a:r>
              <a:rPr lang="en-US" sz="3600" dirty="0" err="1">
                <a:latin typeface="Arial" pitchFamily="34" charset="0"/>
                <a:cs typeface="Arial" pitchFamily="34" charset="0"/>
              </a:rPr>
              <a:t>rò</a:t>
            </a:r>
            <a:r>
              <a:rPr lang="vi-VN" sz="3600" dirty="0">
                <a:latin typeface="Arial" pitchFamily="34" charset="0"/>
                <a:cs typeface="Arial" pitchFamily="34" charset="0"/>
              </a:rPr>
              <a:t>. </a:t>
            </a:r>
            <a:endParaRPr lang="en-US" sz="3600" dirty="0">
              <a:latin typeface="Arial" pitchFamily="34" charset="0"/>
              <a:cs typeface="Arial" pitchFamily="34" charset="0"/>
            </a:endParaRPr>
          </a:p>
          <a:p>
            <a:pPr algn="just"/>
            <a:r>
              <a:rPr lang="en-US" sz="3200" dirty="0" smtClean="0">
                <a:solidFill>
                  <a:srgbClr val="00B050"/>
                </a:solidFill>
                <a:latin typeface="Arial" pitchFamily="34" charset="0"/>
                <a:cs typeface="Arial" pitchFamily="34" charset="0"/>
              </a:rPr>
              <a:t>         </a:t>
            </a:r>
            <a:r>
              <a:rPr lang="vi-VN" sz="3200" dirty="0">
                <a:solidFill>
                  <a:srgbClr val="FFFF00"/>
                </a:solidFill>
                <a:latin typeface="Arial" pitchFamily="34" charset="0"/>
                <a:cs typeface="Arial" pitchFamily="34" charset="0"/>
              </a:rPr>
              <a:t>Cấp độ bằng chứng: IV;</a:t>
            </a:r>
            <a:endParaRPr lang="en-US" sz="3200" dirty="0">
              <a:solidFill>
                <a:srgbClr val="FFFF00"/>
              </a:solidFill>
              <a:latin typeface="Arial" pitchFamily="34" charset="0"/>
              <a:cs typeface="Arial" pitchFamily="34" charset="0"/>
            </a:endParaRPr>
          </a:p>
          <a:p>
            <a:pPr algn="just"/>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Cấp</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khuyến</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nghị</a:t>
            </a:r>
            <a:r>
              <a:rPr lang="vi-VN" sz="3200" dirty="0">
                <a:solidFill>
                  <a:srgbClr val="FFFF00"/>
                </a:solidFill>
                <a:latin typeface="Arial" pitchFamily="34" charset="0"/>
                <a:cs typeface="Arial" pitchFamily="34" charset="0"/>
              </a:rPr>
              <a:t>: B.</a:t>
            </a:r>
            <a:endParaRPr lang="en-US" sz="3200" dirty="0">
              <a:solidFill>
                <a:srgbClr val="FFFF00"/>
              </a:solidFill>
              <a:latin typeface="Arial" pitchFamily="34" charset="0"/>
              <a:cs typeface="Arial" pitchFamily="34" charset="0"/>
            </a:endParaRPr>
          </a:p>
        </p:txBody>
      </p:sp>
      <p:sp>
        <p:nvSpPr>
          <p:cNvPr id="185348" name="Rectangle 3"/>
          <p:cNvSpPr>
            <a:spLocks noChangeArrowheads="1"/>
          </p:cNvSpPr>
          <p:nvPr/>
        </p:nvSpPr>
        <p:spPr bwMode="auto">
          <a:xfrm>
            <a:off x="1447800" y="304800"/>
            <a:ext cx="6477000"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3200" b="1" dirty="0">
                <a:solidFill>
                  <a:srgbClr val="FFFF00"/>
                </a:solidFill>
                <a:latin typeface="Arial" pitchFamily="34" charset="0"/>
                <a:cs typeface="Arial" pitchFamily="34" charset="0"/>
              </a:rPr>
              <a:t>Treatment of Fistula-in-</a:t>
            </a:r>
            <a:r>
              <a:rPr lang="en-US" sz="3200" b="1" dirty="0" err="1">
                <a:solidFill>
                  <a:srgbClr val="FFFF00"/>
                </a:solidFill>
                <a:latin typeface="Arial" pitchFamily="34" charset="0"/>
                <a:cs typeface="Arial" pitchFamily="34" charset="0"/>
              </a:rPr>
              <a:t>Ano</a:t>
            </a:r>
            <a:r>
              <a:rPr lang="en-US" sz="3200" b="1" dirty="0">
                <a:solidFill>
                  <a:srgbClr val="FFFF00"/>
                </a:solidFill>
                <a:latin typeface="Arial" pitchFamily="34" charset="0"/>
                <a:cs typeface="Arial" pitchFamily="34" charset="0"/>
              </a:rPr>
              <a:t> With</a:t>
            </a:r>
          </a:p>
          <a:p>
            <a:pPr algn="ctr"/>
            <a:r>
              <a:rPr lang="en-US" sz="3200" b="1" dirty="0" err="1">
                <a:solidFill>
                  <a:srgbClr val="FFFF00"/>
                </a:solidFill>
                <a:latin typeface="Arial" pitchFamily="34" charset="0"/>
                <a:cs typeface="Arial" pitchFamily="34" charset="0"/>
              </a:rPr>
              <a:t>Crohn’s</a:t>
            </a:r>
            <a:r>
              <a:rPr lang="en-US" sz="3200" b="1" dirty="0">
                <a:solidFill>
                  <a:srgbClr val="FFFF00"/>
                </a:solidFill>
                <a:latin typeface="Arial" pitchFamily="34" charset="0"/>
                <a:cs typeface="Arial" pitchFamily="34" charset="0"/>
              </a:rPr>
              <a:t> Disease</a:t>
            </a:r>
          </a:p>
        </p:txBody>
      </p:sp>
    </p:spTree>
    <p:extLst>
      <p:ext uri="{BB962C8B-B14F-4D97-AF65-F5344CB8AC3E}">
        <p14:creationId xmlns:p14="http://schemas.microsoft.com/office/powerpoint/2010/main" xmlns="" val="14540653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1"/>
          <p:cNvSpPr>
            <a:spLocks noChangeArrowheads="1"/>
          </p:cNvSpPr>
          <p:nvPr/>
        </p:nvSpPr>
        <p:spPr bwMode="auto">
          <a:xfrm>
            <a:off x="914400" y="1536700"/>
            <a:ext cx="6837363" cy="1262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atin typeface="Arial" pitchFamily="34" charset="0"/>
                <a:cs typeface="Arial" pitchFamily="34" charset="0"/>
              </a:rPr>
              <a:t>3. Guideline: Complex Crohn’s fistulas may be well palliated with long-term draining setons. Level of Evi-dence: IV; Grade: B</a:t>
            </a:r>
            <a:r>
              <a:rPr lang="en-US" sz="2800">
                <a:latin typeface="Arial" pitchFamily="34" charset="0"/>
                <a:cs typeface="Arial" pitchFamily="34" charset="0"/>
              </a:rPr>
              <a:t>.</a:t>
            </a:r>
          </a:p>
        </p:txBody>
      </p:sp>
      <p:sp>
        <p:nvSpPr>
          <p:cNvPr id="186371" name="Rectangle 2"/>
          <p:cNvSpPr>
            <a:spLocks noChangeArrowheads="1"/>
          </p:cNvSpPr>
          <p:nvPr/>
        </p:nvSpPr>
        <p:spPr bwMode="auto">
          <a:xfrm>
            <a:off x="863600" y="2514600"/>
            <a:ext cx="6938963" cy="3293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3600" dirty="0">
                <a:latin typeface="Arial" pitchFamily="34" charset="0"/>
                <a:cs typeface="Arial" pitchFamily="34" charset="0"/>
              </a:rPr>
              <a:t>3. Hướng dẫn: Crohn fistulas</a:t>
            </a:r>
            <a:r>
              <a:rPr lang="en-US" sz="3600" dirty="0">
                <a:latin typeface="Arial" pitchFamily="34" charset="0"/>
                <a:cs typeface="Arial" pitchFamily="34" charset="0"/>
              </a:rPr>
              <a:t> p</a:t>
            </a:r>
            <a:r>
              <a:rPr lang="vi-VN" sz="3600" dirty="0">
                <a:latin typeface="Arial" pitchFamily="34" charset="0"/>
                <a:cs typeface="Arial" pitchFamily="34" charset="0"/>
              </a:rPr>
              <a:t>hức tạp có thể </a:t>
            </a:r>
            <a:r>
              <a:rPr lang="en-US" sz="3600" dirty="0" err="1">
                <a:latin typeface="Arial" pitchFamily="34" charset="0"/>
                <a:cs typeface="Arial" pitchFamily="34" charset="0"/>
              </a:rPr>
              <a:t>làm</a:t>
            </a:r>
            <a:r>
              <a:rPr lang="en-US" sz="3600" dirty="0">
                <a:latin typeface="Arial" pitchFamily="34" charset="0"/>
                <a:cs typeface="Arial" pitchFamily="34" charset="0"/>
              </a:rPr>
              <a:t> </a:t>
            </a:r>
            <a:r>
              <a:rPr lang="en-US" sz="3600" dirty="0" err="1">
                <a:latin typeface="Arial" pitchFamily="34" charset="0"/>
                <a:cs typeface="Arial" pitchFamily="34" charset="0"/>
              </a:rPr>
              <a:t>nhẹ</a:t>
            </a:r>
            <a:r>
              <a:rPr lang="en-US" sz="3600" dirty="0">
                <a:latin typeface="Arial" pitchFamily="34" charset="0"/>
                <a:cs typeface="Arial" pitchFamily="34" charset="0"/>
              </a:rPr>
              <a:t> </a:t>
            </a:r>
            <a:r>
              <a:rPr lang="en-US" sz="3600" dirty="0" err="1">
                <a:latin typeface="Arial" pitchFamily="34" charset="0"/>
                <a:cs typeface="Arial" pitchFamily="34" charset="0"/>
              </a:rPr>
              <a:t>bớt</a:t>
            </a:r>
            <a:r>
              <a:rPr lang="en-US" sz="3600" dirty="0">
                <a:latin typeface="Arial" pitchFamily="34" charset="0"/>
                <a:cs typeface="Arial" pitchFamily="34" charset="0"/>
              </a:rPr>
              <a:t> </a:t>
            </a:r>
            <a:r>
              <a:rPr lang="vi-VN" sz="3600" dirty="0">
                <a:latin typeface="Arial" pitchFamily="34" charset="0"/>
                <a:cs typeface="Arial" pitchFamily="34" charset="0"/>
              </a:rPr>
              <a:t>với </a:t>
            </a:r>
            <a:r>
              <a:rPr lang="en-US" sz="3600" dirty="0" err="1">
                <a:latin typeface="Arial" pitchFamily="34" charset="0"/>
                <a:cs typeface="Arial" pitchFamily="34" charset="0"/>
              </a:rPr>
              <a:t>dẫn</a:t>
            </a:r>
            <a:r>
              <a:rPr lang="en-US" sz="3600" dirty="0">
                <a:latin typeface="Arial" pitchFamily="34" charset="0"/>
                <a:cs typeface="Arial" pitchFamily="34" charset="0"/>
              </a:rPr>
              <a:t> </a:t>
            </a:r>
            <a:r>
              <a:rPr lang="en-US" sz="3600" dirty="0" err="1">
                <a:latin typeface="Arial" pitchFamily="34" charset="0"/>
                <a:cs typeface="Arial" pitchFamily="34" charset="0"/>
              </a:rPr>
              <a:t>lưu</a:t>
            </a:r>
            <a:r>
              <a:rPr lang="en-US" sz="3600" dirty="0">
                <a:latin typeface="Arial" pitchFamily="34" charset="0"/>
                <a:cs typeface="Arial" pitchFamily="34" charset="0"/>
              </a:rPr>
              <a:t> </a:t>
            </a:r>
            <a:r>
              <a:rPr lang="en-US" sz="3600" dirty="0" err="1">
                <a:latin typeface="Arial" pitchFamily="34" charset="0"/>
                <a:cs typeface="Arial" pitchFamily="34" charset="0"/>
              </a:rPr>
              <a:t>bằng</a:t>
            </a:r>
            <a:r>
              <a:rPr lang="en-US" sz="3600" dirty="0">
                <a:latin typeface="Arial" pitchFamily="34" charset="0"/>
                <a:cs typeface="Arial" pitchFamily="34" charset="0"/>
              </a:rPr>
              <a:t> </a:t>
            </a:r>
            <a:r>
              <a:rPr lang="en-US" sz="3600" dirty="0" err="1">
                <a:latin typeface="Arial" pitchFamily="34" charset="0"/>
                <a:cs typeface="Arial" pitchFamily="34" charset="0"/>
              </a:rPr>
              <a:t>dây</a:t>
            </a:r>
            <a:r>
              <a:rPr lang="en-US" sz="3600" dirty="0">
                <a:latin typeface="Arial" pitchFamily="34" charset="0"/>
                <a:cs typeface="Arial" pitchFamily="34" charset="0"/>
              </a:rPr>
              <a:t> </a:t>
            </a:r>
            <a:r>
              <a:rPr lang="en-US" sz="3600" dirty="0" err="1">
                <a:latin typeface="Arial" pitchFamily="34" charset="0"/>
                <a:cs typeface="Arial" pitchFamily="34" charset="0"/>
              </a:rPr>
              <a:t>thun</a:t>
            </a:r>
            <a:r>
              <a:rPr lang="en-US" sz="3600" dirty="0">
                <a:latin typeface="Arial" pitchFamily="34" charset="0"/>
                <a:cs typeface="Arial" pitchFamily="34" charset="0"/>
              </a:rPr>
              <a:t> </a:t>
            </a:r>
            <a:r>
              <a:rPr lang="en-US" sz="3600" dirty="0" err="1">
                <a:latin typeface="Arial" pitchFamily="34" charset="0"/>
                <a:cs typeface="Arial" pitchFamily="34" charset="0"/>
              </a:rPr>
              <a:t>thời</a:t>
            </a:r>
            <a:r>
              <a:rPr lang="en-US" sz="3600" dirty="0">
                <a:latin typeface="Arial" pitchFamily="34" charset="0"/>
                <a:cs typeface="Arial" pitchFamily="34" charset="0"/>
              </a:rPr>
              <a:t> </a:t>
            </a:r>
            <a:r>
              <a:rPr lang="en-US" sz="3600" dirty="0" err="1">
                <a:latin typeface="Arial" pitchFamily="34" charset="0"/>
                <a:cs typeface="Arial" pitchFamily="34" charset="0"/>
              </a:rPr>
              <a:t>gian</a:t>
            </a:r>
            <a:r>
              <a:rPr lang="vi-VN" sz="3600" dirty="0">
                <a:latin typeface="Arial" pitchFamily="34" charset="0"/>
                <a:cs typeface="Arial" pitchFamily="34" charset="0"/>
              </a:rPr>
              <a:t> dài .</a:t>
            </a:r>
            <a:endParaRPr lang="en-US" sz="3600" dirty="0">
              <a:latin typeface="Arial" pitchFamily="34" charset="0"/>
              <a:cs typeface="Arial" pitchFamily="34" charset="0"/>
            </a:endParaRPr>
          </a:p>
          <a:p>
            <a:r>
              <a:rPr lang="vi-VN" sz="3200" dirty="0">
                <a:solidFill>
                  <a:srgbClr val="00B050"/>
                </a:solidFill>
                <a:latin typeface="Arial" pitchFamily="34" charset="0"/>
                <a:cs typeface="Arial" pitchFamily="34" charset="0"/>
              </a:rPr>
              <a:t> </a:t>
            </a:r>
            <a:r>
              <a:rPr lang="en-US" sz="3200" dirty="0" smtClean="0">
                <a:solidFill>
                  <a:srgbClr val="00B050"/>
                </a:solidFill>
                <a:latin typeface="Arial" pitchFamily="34" charset="0"/>
                <a:cs typeface="Arial" pitchFamily="34" charset="0"/>
              </a:rPr>
              <a:t>        </a:t>
            </a:r>
            <a:r>
              <a:rPr lang="vi-VN" sz="3200" dirty="0">
                <a:solidFill>
                  <a:srgbClr val="FFFF00"/>
                </a:solidFill>
                <a:latin typeface="Arial" pitchFamily="34" charset="0"/>
                <a:cs typeface="Arial" pitchFamily="34" charset="0"/>
              </a:rPr>
              <a:t>Cấp độ bằng chứng: IV;</a:t>
            </a:r>
            <a:endParaRPr lang="en-US" sz="3200" dirty="0">
              <a:solidFill>
                <a:srgbClr val="FFFF00"/>
              </a:solidFill>
              <a:latin typeface="Arial" pitchFamily="34" charset="0"/>
              <a:cs typeface="Arial" pitchFamily="34" charset="0"/>
            </a:endParaRPr>
          </a:p>
          <a:p>
            <a:r>
              <a:rPr lang="vi-VN" sz="3200" dirty="0">
                <a:solidFill>
                  <a:srgbClr val="FFFF00"/>
                </a:solidFill>
                <a:latin typeface="Arial" pitchFamily="34" charset="0"/>
                <a:cs typeface="Arial" pitchFamily="34" charset="0"/>
              </a:rPr>
              <a:t> </a:t>
            </a:r>
            <a:r>
              <a:rPr lang="en-US" sz="3200" dirty="0">
                <a:solidFill>
                  <a:srgbClr val="FFFF00"/>
                </a:solidFill>
                <a:latin typeface="Arial" pitchFamily="34" charset="0"/>
                <a:cs typeface="Arial" pitchFamily="34" charset="0"/>
              </a:rPr>
              <a:t>       </a:t>
            </a:r>
            <a:r>
              <a:rPr lang="vi-VN" sz="3200" dirty="0" smtClean="0">
                <a:solidFill>
                  <a:srgbClr val="FFFF00"/>
                </a:solidFill>
                <a:latin typeface="Arial" pitchFamily="34" charset="0"/>
                <a:cs typeface="Arial" pitchFamily="34" charset="0"/>
              </a:rPr>
              <a:t>     </a:t>
            </a:r>
            <a:r>
              <a:rPr lang="en-US" sz="3200" dirty="0" err="1" smtClean="0">
                <a:solidFill>
                  <a:srgbClr val="FFFF00"/>
                </a:solidFill>
                <a:latin typeface="Arial" pitchFamily="34" charset="0"/>
                <a:cs typeface="Arial" pitchFamily="34" charset="0"/>
              </a:rPr>
              <a:t>Cấp</a:t>
            </a:r>
            <a:r>
              <a:rPr lang="en-US" sz="3200" dirty="0" smtClean="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khuyến</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nghị</a:t>
            </a:r>
            <a:r>
              <a:rPr lang="vi-VN" sz="3200" dirty="0">
                <a:solidFill>
                  <a:srgbClr val="FFFF00"/>
                </a:solidFill>
                <a:latin typeface="Arial" pitchFamily="34" charset="0"/>
                <a:cs typeface="Arial" pitchFamily="34" charset="0"/>
              </a:rPr>
              <a:t>: B.</a:t>
            </a:r>
            <a:endParaRPr lang="en-US" sz="3200" dirty="0">
              <a:solidFill>
                <a:srgbClr val="FFFF00"/>
              </a:solidFill>
              <a:latin typeface="Arial" pitchFamily="34" charset="0"/>
              <a:cs typeface="Arial" pitchFamily="34" charset="0"/>
            </a:endParaRPr>
          </a:p>
        </p:txBody>
      </p:sp>
      <p:sp>
        <p:nvSpPr>
          <p:cNvPr id="186372" name="Rectangle 3"/>
          <p:cNvSpPr>
            <a:spLocks noChangeArrowheads="1"/>
          </p:cNvSpPr>
          <p:nvPr/>
        </p:nvSpPr>
        <p:spPr bwMode="auto">
          <a:xfrm>
            <a:off x="909638" y="457200"/>
            <a:ext cx="7167562"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3200" b="1" dirty="0">
                <a:solidFill>
                  <a:srgbClr val="FFFF00"/>
                </a:solidFill>
                <a:latin typeface="Arial" pitchFamily="34" charset="0"/>
                <a:cs typeface="Arial" pitchFamily="34" charset="0"/>
              </a:rPr>
              <a:t>Treatment of Fistula-in-</a:t>
            </a:r>
            <a:r>
              <a:rPr lang="en-US" sz="3200" b="1" dirty="0" err="1">
                <a:solidFill>
                  <a:srgbClr val="FFFF00"/>
                </a:solidFill>
                <a:latin typeface="Arial" pitchFamily="34" charset="0"/>
                <a:cs typeface="Arial" pitchFamily="34" charset="0"/>
              </a:rPr>
              <a:t>Ano</a:t>
            </a:r>
            <a:r>
              <a:rPr lang="en-US" sz="3200" b="1" dirty="0">
                <a:solidFill>
                  <a:srgbClr val="FFFF00"/>
                </a:solidFill>
                <a:latin typeface="Arial" pitchFamily="34" charset="0"/>
                <a:cs typeface="Arial" pitchFamily="34" charset="0"/>
              </a:rPr>
              <a:t> With</a:t>
            </a:r>
          </a:p>
          <a:p>
            <a:pPr algn="ctr"/>
            <a:r>
              <a:rPr lang="en-US" sz="3200" b="1" dirty="0" err="1">
                <a:solidFill>
                  <a:srgbClr val="FFFF00"/>
                </a:solidFill>
                <a:latin typeface="Arial" pitchFamily="34" charset="0"/>
                <a:cs typeface="Arial" pitchFamily="34" charset="0"/>
              </a:rPr>
              <a:t>Crohn’s</a:t>
            </a:r>
            <a:r>
              <a:rPr lang="en-US" sz="3200" b="1" dirty="0">
                <a:solidFill>
                  <a:srgbClr val="FFFF00"/>
                </a:solidFill>
                <a:latin typeface="Arial" pitchFamily="34" charset="0"/>
                <a:cs typeface="Arial" pitchFamily="34" charset="0"/>
              </a:rPr>
              <a:t> Disease</a:t>
            </a:r>
          </a:p>
        </p:txBody>
      </p:sp>
    </p:spTree>
    <p:extLst>
      <p:ext uri="{BB962C8B-B14F-4D97-AF65-F5344CB8AC3E}">
        <p14:creationId xmlns:p14="http://schemas.microsoft.com/office/powerpoint/2010/main" xmlns="" val="400745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457200"/>
            <a:ext cx="7543800"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1315" name="Rectangle 1"/>
          <p:cNvSpPr>
            <a:spLocks noChangeArrowheads="1"/>
          </p:cNvSpPr>
          <p:nvPr/>
        </p:nvSpPr>
        <p:spPr bwMode="auto">
          <a:xfrm>
            <a:off x="914400" y="2913063"/>
            <a:ext cx="7543800" cy="295433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just"/>
            <a:r>
              <a:rPr lang="en-US" sz="3200">
                <a:latin typeface="Arial" pitchFamily="34" charset="0"/>
                <a:cs typeface="Arial" pitchFamily="34" charset="0"/>
              </a:rPr>
              <a:t>     </a:t>
            </a:r>
            <a:r>
              <a:rPr lang="vi-VN" sz="3200">
                <a:latin typeface="Arial" pitchFamily="34" charset="0"/>
                <a:cs typeface="Arial" pitchFamily="34" charset="0"/>
              </a:rPr>
              <a:t>Lỗ rò hậu môn và áp xe hậu môn cấp tính</a:t>
            </a:r>
            <a:r>
              <a:rPr lang="en-US" sz="3200">
                <a:latin typeface="Arial" pitchFamily="34" charset="0"/>
                <a:cs typeface="Arial" pitchFamily="34" charset="0"/>
              </a:rPr>
              <a:t> </a:t>
            </a:r>
            <a:r>
              <a:rPr lang="vi-VN" sz="3200">
                <a:latin typeface="Arial" pitchFamily="34" charset="0"/>
                <a:cs typeface="Arial" pitchFamily="34" charset="0"/>
              </a:rPr>
              <a:t> thường gặp với tỷ lệ khoảng 2 trường hợp trên 10.000 người mỗi năm. Nó </a:t>
            </a:r>
            <a:r>
              <a:rPr lang="en-US" sz="3200">
                <a:latin typeface="Arial" pitchFamily="34" charset="0"/>
                <a:cs typeface="Arial" pitchFamily="34" charset="0"/>
              </a:rPr>
              <a:t>thường </a:t>
            </a:r>
            <a:r>
              <a:rPr lang="vi-VN" sz="3200">
                <a:latin typeface="Arial" pitchFamily="34" charset="0"/>
                <a:cs typeface="Arial" pitchFamily="34" charset="0"/>
              </a:rPr>
              <a:t>xảy ra giữa các độ tuổi 30 và 50.</a:t>
            </a:r>
            <a:r>
              <a:rPr lang="en-US" sz="3200">
                <a:latin typeface="Arial" pitchFamily="34" charset="0"/>
                <a:cs typeface="Arial" pitchFamily="34" charset="0"/>
              </a:rPr>
              <a:t> </a:t>
            </a:r>
            <a:r>
              <a:rPr lang="vi-VN" sz="3200">
                <a:latin typeface="Arial" pitchFamily="34" charset="0"/>
                <a:cs typeface="Arial" pitchFamily="34" charset="0"/>
              </a:rPr>
              <a:t>Đàn ông có nhiều khả năng </a:t>
            </a:r>
            <a:r>
              <a:rPr lang="en-US" sz="3200">
                <a:latin typeface="Arial" pitchFamily="34" charset="0"/>
                <a:cs typeface="Arial" pitchFamily="34" charset="0"/>
              </a:rPr>
              <a:t>mắc bệnh</a:t>
            </a:r>
            <a:r>
              <a:rPr lang="vi-VN" sz="3200">
                <a:latin typeface="Arial" pitchFamily="34" charset="0"/>
                <a:cs typeface="Arial" pitchFamily="34" charset="0"/>
              </a:rPr>
              <a:t> hơn phụ nữ </a:t>
            </a:r>
          </a:p>
        </p:txBody>
      </p:sp>
    </p:spTree>
    <p:extLst>
      <p:ext uri="{BB962C8B-B14F-4D97-AF65-F5344CB8AC3E}">
        <p14:creationId xmlns:p14="http://schemas.microsoft.com/office/powerpoint/2010/main" xmlns="" val="35365625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
          <p:cNvSpPr>
            <a:spLocks noChangeArrowheads="1"/>
          </p:cNvSpPr>
          <p:nvPr/>
        </p:nvSpPr>
        <p:spPr bwMode="auto">
          <a:xfrm>
            <a:off x="1006475" y="1371600"/>
            <a:ext cx="7451725"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atin typeface="Arial" pitchFamily="34" charset="0"/>
                <a:cs typeface="Arial" pitchFamily="34" charset="0"/>
              </a:rPr>
              <a:t>4. Guideline: Complex Crohn’s fistulas may be treated with advancement flap closure if the rectal mucosa is grossly normal. </a:t>
            </a:r>
          </a:p>
          <a:p>
            <a:r>
              <a:rPr lang="en-US">
                <a:latin typeface="Arial" pitchFamily="34" charset="0"/>
                <a:cs typeface="Arial" pitchFamily="34" charset="0"/>
              </a:rPr>
              <a:t>Level of Evidence: IV; Grade: B.</a:t>
            </a:r>
          </a:p>
        </p:txBody>
      </p:sp>
      <p:sp>
        <p:nvSpPr>
          <p:cNvPr id="187395" name="Rectangle 2"/>
          <p:cNvSpPr>
            <a:spLocks noChangeArrowheads="1"/>
          </p:cNvSpPr>
          <p:nvPr/>
        </p:nvSpPr>
        <p:spPr bwMode="auto">
          <a:xfrm>
            <a:off x="914400" y="2667000"/>
            <a:ext cx="7434263" cy="3600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3600" dirty="0">
                <a:latin typeface="Arial" pitchFamily="34" charset="0"/>
                <a:cs typeface="Arial" pitchFamily="34" charset="0"/>
              </a:rPr>
              <a:t>4. Hướng dẫn: Crohn fistulas</a:t>
            </a:r>
            <a:r>
              <a:rPr lang="en-US" sz="3600" dirty="0">
                <a:latin typeface="Arial" pitchFamily="34" charset="0"/>
                <a:cs typeface="Arial" pitchFamily="34" charset="0"/>
              </a:rPr>
              <a:t> p</a:t>
            </a:r>
            <a:r>
              <a:rPr lang="vi-VN" sz="3600" dirty="0">
                <a:latin typeface="Arial" pitchFamily="34" charset="0"/>
                <a:cs typeface="Arial" pitchFamily="34" charset="0"/>
              </a:rPr>
              <a:t>hức tạp có thể</a:t>
            </a:r>
            <a:r>
              <a:rPr lang="en-US" sz="3600" dirty="0">
                <a:latin typeface="Arial" pitchFamily="34" charset="0"/>
                <a:cs typeface="Arial" pitchFamily="34" charset="0"/>
              </a:rPr>
              <a:t> </a:t>
            </a:r>
            <a:r>
              <a:rPr lang="vi-VN" sz="3600" dirty="0">
                <a:latin typeface="Arial" pitchFamily="34" charset="0"/>
                <a:cs typeface="Arial" pitchFamily="34" charset="0"/>
              </a:rPr>
              <a:t>được xử lý bằng cách </a:t>
            </a:r>
            <a:r>
              <a:rPr lang="en-US" sz="3600" dirty="0" err="1">
                <a:latin typeface="Arial" pitchFamily="34" charset="0"/>
                <a:cs typeface="Arial" pitchFamily="34" charset="0"/>
              </a:rPr>
              <a:t>xoay</a:t>
            </a:r>
            <a:r>
              <a:rPr lang="en-US" sz="3600" dirty="0">
                <a:latin typeface="Arial" pitchFamily="34" charset="0"/>
                <a:cs typeface="Arial" pitchFamily="34" charset="0"/>
              </a:rPr>
              <a:t> </a:t>
            </a:r>
            <a:r>
              <a:rPr lang="en-US" sz="3600" dirty="0" err="1">
                <a:latin typeface="Arial" pitchFamily="34" charset="0"/>
                <a:cs typeface="Arial" pitchFamily="34" charset="0"/>
              </a:rPr>
              <a:t>vạc</a:t>
            </a:r>
            <a:r>
              <a:rPr lang="en-US" sz="3600" dirty="0">
                <a:latin typeface="Arial" pitchFamily="34" charset="0"/>
                <a:cs typeface="Arial" pitchFamily="34" charset="0"/>
              </a:rPr>
              <a:t> </a:t>
            </a:r>
            <a:r>
              <a:rPr lang="en-US" sz="3600" dirty="0" err="1">
                <a:latin typeface="Arial" pitchFamily="34" charset="0"/>
                <a:cs typeface="Arial" pitchFamily="34" charset="0"/>
              </a:rPr>
              <a:t>niêm</a:t>
            </a:r>
            <a:r>
              <a:rPr lang="en-US" sz="3600" dirty="0">
                <a:latin typeface="Arial" pitchFamily="34" charset="0"/>
                <a:cs typeface="Arial" pitchFamily="34" charset="0"/>
              </a:rPr>
              <a:t> </a:t>
            </a:r>
            <a:r>
              <a:rPr lang="en-US" sz="3600" dirty="0" err="1">
                <a:latin typeface="Arial" pitchFamily="34" charset="0"/>
                <a:cs typeface="Arial" pitchFamily="34" charset="0"/>
              </a:rPr>
              <a:t>mạc</a:t>
            </a:r>
            <a:r>
              <a:rPr lang="en-US" sz="3600" dirty="0">
                <a:latin typeface="Arial" pitchFamily="34" charset="0"/>
                <a:cs typeface="Arial" pitchFamily="34" charset="0"/>
              </a:rPr>
              <a:t> </a:t>
            </a:r>
            <a:r>
              <a:rPr lang="vi-VN" sz="3600" dirty="0">
                <a:latin typeface="Arial" pitchFamily="34" charset="0"/>
                <a:cs typeface="Arial" pitchFamily="34" charset="0"/>
              </a:rPr>
              <a:t>nếu</a:t>
            </a:r>
            <a:r>
              <a:rPr lang="en-US" sz="3600" dirty="0">
                <a:latin typeface="Arial" pitchFamily="34" charset="0"/>
                <a:cs typeface="Arial" pitchFamily="34" charset="0"/>
              </a:rPr>
              <a:t> </a:t>
            </a:r>
            <a:r>
              <a:rPr lang="en-US" sz="3600" dirty="0" err="1">
                <a:latin typeface="Arial" pitchFamily="34" charset="0"/>
                <a:cs typeface="Arial" pitchFamily="34" charset="0"/>
              </a:rPr>
              <a:t>niêm</a:t>
            </a:r>
            <a:r>
              <a:rPr lang="en-US" sz="3600" dirty="0">
                <a:latin typeface="Arial" pitchFamily="34" charset="0"/>
                <a:cs typeface="Arial" pitchFamily="34" charset="0"/>
              </a:rPr>
              <a:t> </a:t>
            </a:r>
            <a:r>
              <a:rPr lang="en-US" sz="3600" dirty="0" err="1">
                <a:latin typeface="Arial" pitchFamily="34" charset="0"/>
                <a:cs typeface="Arial" pitchFamily="34" charset="0"/>
              </a:rPr>
              <a:t>mạc</a:t>
            </a:r>
            <a:r>
              <a:rPr lang="vi-VN" sz="3600" dirty="0">
                <a:latin typeface="Arial" pitchFamily="34" charset="0"/>
                <a:cs typeface="Arial" pitchFamily="34" charset="0"/>
              </a:rPr>
              <a:t> trực tràng</a:t>
            </a:r>
            <a:r>
              <a:rPr lang="en-US" sz="3600" dirty="0">
                <a:latin typeface="Arial" pitchFamily="34" charset="0"/>
                <a:cs typeface="Arial" pitchFamily="34" charset="0"/>
              </a:rPr>
              <a:t> </a:t>
            </a:r>
            <a:r>
              <a:rPr lang="vi-VN" sz="3600" dirty="0">
                <a:latin typeface="Arial" pitchFamily="34" charset="0"/>
                <a:cs typeface="Arial" pitchFamily="34" charset="0"/>
              </a:rPr>
              <a:t>bình thường.</a:t>
            </a:r>
            <a:endParaRPr lang="en-US" sz="3600" dirty="0">
              <a:latin typeface="Arial" pitchFamily="34" charset="0"/>
              <a:cs typeface="Arial" pitchFamily="34" charset="0"/>
            </a:endParaRPr>
          </a:p>
          <a:p>
            <a:endParaRPr lang="en-US" sz="2800" dirty="0">
              <a:solidFill>
                <a:srgbClr val="00B050"/>
              </a:solidFill>
              <a:latin typeface="Arial" pitchFamily="34" charset="0"/>
              <a:cs typeface="Arial" pitchFamily="34" charset="0"/>
            </a:endParaRPr>
          </a:p>
          <a:p>
            <a:r>
              <a:rPr lang="en-US" sz="2800" dirty="0">
                <a:solidFill>
                  <a:srgbClr val="00B050"/>
                </a:solidFill>
                <a:latin typeface="Arial" pitchFamily="34" charset="0"/>
                <a:cs typeface="Arial" pitchFamily="34" charset="0"/>
              </a:rPr>
              <a:t>           </a:t>
            </a:r>
            <a:r>
              <a:rPr lang="vi-VN" sz="2800" dirty="0">
                <a:solidFill>
                  <a:srgbClr val="FFFF00"/>
                </a:solidFill>
                <a:latin typeface="Arial" pitchFamily="34" charset="0"/>
                <a:cs typeface="Arial" pitchFamily="34" charset="0"/>
              </a:rPr>
              <a:t>Cấp độ bằng chứng: IV;</a:t>
            </a:r>
          </a:p>
          <a:p>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Cấp</a:t>
            </a: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khuyến</a:t>
            </a: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nghị</a:t>
            </a:r>
            <a:r>
              <a:rPr lang="vi-VN" sz="2800" dirty="0">
                <a:solidFill>
                  <a:srgbClr val="FFFF00"/>
                </a:solidFill>
                <a:latin typeface="Arial" pitchFamily="34" charset="0"/>
                <a:cs typeface="Arial" pitchFamily="34" charset="0"/>
              </a:rPr>
              <a:t>: B.</a:t>
            </a:r>
          </a:p>
        </p:txBody>
      </p:sp>
      <p:sp>
        <p:nvSpPr>
          <p:cNvPr id="187396" name="Rectangle 3"/>
          <p:cNvSpPr>
            <a:spLocks noChangeArrowheads="1"/>
          </p:cNvSpPr>
          <p:nvPr/>
        </p:nvSpPr>
        <p:spPr bwMode="auto">
          <a:xfrm>
            <a:off x="1143000" y="228600"/>
            <a:ext cx="6705600"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3200" b="1" dirty="0">
                <a:solidFill>
                  <a:srgbClr val="FFFF00"/>
                </a:solidFill>
                <a:latin typeface="Arial" pitchFamily="34" charset="0"/>
                <a:cs typeface="Arial" pitchFamily="34" charset="0"/>
              </a:rPr>
              <a:t>Treatment of Fistula-in-</a:t>
            </a:r>
            <a:r>
              <a:rPr lang="en-US" sz="3200" b="1" dirty="0" err="1">
                <a:solidFill>
                  <a:srgbClr val="FFFF00"/>
                </a:solidFill>
                <a:latin typeface="Arial" pitchFamily="34" charset="0"/>
                <a:cs typeface="Arial" pitchFamily="34" charset="0"/>
              </a:rPr>
              <a:t>Ano</a:t>
            </a:r>
            <a:r>
              <a:rPr lang="en-US" sz="3200" b="1" dirty="0">
                <a:solidFill>
                  <a:srgbClr val="FFFF00"/>
                </a:solidFill>
                <a:latin typeface="Arial" pitchFamily="34" charset="0"/>
                <a:cs typeface="Arial" pitchFamily="34" charset="0"/>
              </a:rPr>
              <a:t> With</a:t>
            </a:r>
          </a:p>
          <a:p>
            <a:pPr algn="ctr"/>
            <a:r>
              <a:rPr lang="en-US" sz="3200" b="1" dirty="0" err="1">
                <a:solidFill>
                  <a:srgbClr val="FFFF00"/>
                </a:solidFill>
                <a:latin typeface="Arial" pitchFamily="34" charset="0"/>
                <a:cs typeface="Arial" pitchFamily="34" charset="0"/>
              </a:rPr>
              <a:t>Crohn’s</a:t>
            </a:r>
            <a:r>
              <a:rPr lang="en-US" sz="3200" b="1" dirty="0">
                <a:solidFill>
                  <a:srgbClr val="FFFF00"/>
                </a:solidFill>
                <a:latin typeface="Arial" pitchFamily="34" charset="0"/>
                <a:cs typeface="Arial" pitchFamily="34" charset="0"/>
              </a:rPr>
              <a:t> Disease</a:t>
            </a:r>
          </a:p>
        </p:txBody>
      </p:sp>
    </p:spTree>
    <p:extLst>
      <p:ext uri="{BB962C8B-B14F-4D97-AF65-F5344CB8AC3E}">
        <p14:creationId xmlns:p14="http://schemas.microsoft.com/office/powerpoint/2010/main" xmlns="" val="38964724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838200"/>
            <a:ext cx="8596313" cy="420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04504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381000"/>
            <a:ext cx="79248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9443" name="Rectangle 1"/>
          <p:cNvSpPr>
            <a:spLocks noChangeArrowheads="1"/>
          </p:cNvSpPr>
          <p:nvPr/>
        </p:nvSpPr>
        <p:spPr bwMode="auto">
          <a:xfrm>
            <a:off x="858838" y="2286000"/>
            <a:ext cx="7637462" cy="403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3200" dirty="0">
                <a:latin typeface="Arial" pitchFamily="34" charset="0"/>
                <a:cs typeface="Arial" pitchFamily="34" charset="0"/>
              </a:rPr>
              <a:t>       </a:t>
            </a:r>
            <a:r>
              <a:rPr lang="vi-VN" sz="3200" dirty="0">
                <a:latin typeface="Arial" pitchFamily="34" charset="0"/>
                <a:cs typeface="Arial" pitchFamily="34" charset="0"/>
              </a:rPr>
              <a:t>Kết luận: </a:t>
            </a:r>
            <a:r>
              <a:rPr lang="vi-VN" sz="3200" b="1" dirty="0">
                <a:solidFill>
                  <a:srgbClr val="FFFF00"/>
                </a:solidFill>
                <a:latin typeface="Arial" pitchFamily="34" charset="0"/>
                <a:cs typeface="Arial" pitchFamily="34" charset="0"/>
              </a:rPr>
              <a:t>Fistulotomy cộng với marsupialisation</a:t>
            </a:r>
            <a:r>
              <a:rPr lang="vi-VN" sz="3200" dirty="0">
                <a:latin typeface="Arial" pitchFamily="34" charset="0"/>
                <a:cs typeface="Arial" pitchFamily="34" charset="0"/>
              </a:rPr>
              <a:t> </a:t>
            </a:r>
            <a:r>
              <a:rPr lang="en-US" sz="3200" dirty="0" err="1">
                <a:latin typeface="Arial" pitchFamily="34" charset="0"/>
                <a:cs typeface="Arial" pitchFamily="34" charset="0"/>
              </a:rPr>
              <a:t>là</a:t>
            </a:r>
            <a:r>
              <a:rPr lang="en-US" sz="3200" dirty="0">
                <a:latin typeface="Arial" pitchFamily="34" charset="0"/>
                <a:cs typeface="Arial" pitchFamily="34" charset="0"/>
              </a:rPr>
              <a:t> </a:t>
            </a:r>
            <a:r>
              <a:rPr lang="vi-VN" sz="3200" dirty="0">
                <a:latin typeface="Arial" pitchFamily="34" charset="0"/>
                <a:cs typeface="Arial" pitchFamily="34" charset="0"/>
              </a:rPr>
              <a:t>phẫu thuật ích</a:t>
            </a:r>
            <a:r>
              <a:rPr lang="en-US" sz="3200" dirty="0">
                <a:latin typeface="Arial" pitchFamily="34" charset="0"/>
                <a:cs typeface="Arial" pitchFamily="34" charset="0"/>
              </a:rPr>
              <a:t> </a:t>
            </a:r>
            <a:r>
              <a:rPr lang="en-US" sz="3200" dirty="0" err="1">
                <a:latin typeface="Arial" pitchFamily="34" charset="0"/>
                <a:cs typeface="Arial" pitchFamily="34" charset="0"/>
              </a:rPr>
              <a:t>lợi</a:t>
            </a:r>
            <a:r>
              <a:rPr lang="vi-VN" sz="3200" dirty="0">
                <a:latin typeface="Arial" pitchFamily="34" charset="0"/>
                <a:cs typeface="Arial" pitchFamily="34" charset="0"/>
              </a:rPr>
              <a:t> cho rò hậu môn. Ngoài ra, sự kết hợp của điều trị phẫu thuật với</a:t>
            </a:r>
            <a:r>
              <a:rPr lang="en-US" sz="3200" dirty="0">
                <a:latin typeface="Arial" pitchFamily="34" charset="0"/>
                <a:cs typeface="Arial" pitchFamily="34" charset="0"/>
              </a:rPr>
              <a:t> </a:t>
            </a:r>
            <a:r>
              <a:rPr lang="en-US" sz="3200" dirty="0" err="1">
                <a:latin typeface="Arial" pitchFamily="34" charset="0"/>
                <a:cs typeface="Arial" pitchFamily="34" charset="0"/>
              </a:rPr>
              <a:t>keo</a:t>
            </a:r>
            <a:r>
              <a:rPr lang="en-US" sz="3200" dirty="0">
                <a:latin typeface="Arial" pitchFamily="34" charset="0"/>
                <a:cs typeface="Arial" pitchFamily="34" charset="0"/>
              </a:rPr>
              <a:t> </a:t>
            </a:r>
            <a:r>
              <a:rPr lang="vi-VN" sz="3200" dirty="0">
                <a:latin typeface="Arial" pitchFamily="34" charset="0"/>
                <a:cs typeface="Arial" pitchFamily="34" charset="0"/>
              </a:rPr>
              <a:t>sinh học có thể cung cấp hiệu quả lâm sàng tốt hơn. Những kỹ thuật này có thể đảm bảo</a:t>
            </a:r>
            <a:r>
              <a:rPr lang="en-US" sz="3200" dirty="0">
                <a:latin typeface="Arial" pitchFamily="34" charset="0"/>
                <a:cs typeface="Arial" pitchFamily="34" charset="0"/>
              </a:rPr>
              <a:t> </a:t>
            </a:r>
            <a:r>
              <a:rPr lang="vi-VN" sz="3200" dirty="0">
                <a:latin typeface="Arial" pitchFamily="34" charset="0"/>
                <a:cs typeface="Arial" pitchFamily="34" charset="0"/>
              </a:rPr>
              <a:t>cho sự phát triển trong tương lai trong lĩnh vực này.</a:t>
            </a:r>
          </a:p>
        </p:txBody>
      </p:sp>
    </p:spTree>
    <p:extLst>
      <p:ext uri="{BB962C8B-B14F-4D97-AF65-F5344CB8AC3E}">
        <p14:creationId xmlns:p14="http://schemas.microsoft.com/office/powerpoint/2010/main" xmlns="" val="32830214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1288" y="215900"/>
            <a:ext cx="8697912" cy="466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353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90800" y="5257800"/>
            <a:ext cx="5686425"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398174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9275" y="457200"/>
            <a:ext cx="8134350"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4563" name="Rectangle 2"/>
          <p:cNvSpPr>
            <a:spLocks noChangeArrowheads="1"/>
          </p:cNvSpPr>
          <p:nvPr/>
        </p:nvSpPr>
        <p:spPr bwMode="auto">
          <a:xfrm>
            <a:off x="533400" y="2438400"/>
            <a:ext cx="7985125"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lnSpc>
                <a:spcPct val="150000"/>
              </a:lnSpc>
            </a:pPr>
            <a:r>
              <a:rPr lang="en-US" sz="3200">
                <a:latin typeface="Arial" pitchFamily="34" charset="0"/>
                <a:cs typeface="Arial" pitchFamily="34" charset="0"/>
              </a:rPr>
              <a:t>   </a:t>
            </a:r>
            <a:r>
              <a:rPr lang="vi-VN" sz="3200">
                <a:latin typeface="Arial" pitchFamily="34" charset="0"/>
                <a:cs typeface="Arial" pitchFamily="34" charset="0"/>
              </a:rPr>
              <a:t>Kết luận: Các yếu tố nguy cơ đáng kể cho sự tái phát của phẫu thuật rò </a:t>
            </a:r>
            <a:r>
              <a:rPr lang="en-US" sz="3200">
                <a:latin typeface="Arial" pitchFamily="34" charset="0"/>
                <a:cs typeface="Arial" pitchFamily="34" charset="0"/>
              </a:rPr>
              <a:t>hậu môn</a:t>
            </a:r>
            <a:r>
              <a:rPr lang="vi-VN" sz="3200">
                <a:latin typeface="Arial" pitchFamily="34" charset="0"/>
                <a:cs typeface="Arial" pitchFamily="34" charset="0"/>
              </a:rPr>
              <a:t> </a:t>
            </a:r>
            <a:r>
              <a:rPr lang="en-US" sz="3200">
                <a:latin typeface="Arial" pitchFamily="34" charset="0"/>
                <a:cs typeface="Arial" pitchFamily="34" charset="0"/>
              </a:rPr>
              <a:t>l</a:t>
            </a:r>
            <a:r>
              <a:rPr lang="vi-VN" sz="3200">
                <a:latin typeface="Arial" pitchFamily="34" charset="0"/>
                <a:cs typeface="Arial" pitchFamily="34" charset="0"/>
              </a:rPr>
              <a:t>à sự hiện diện của các nhánh hoặc nhánh thứ cấp </a:t>
            </a:r>
            <a:r>
              <a:rPr lang="en-US" sz="3200">
                <a:latin typeface="Arial" pitchFamily="34" charset="0"/>
                <a:cs typeface="Arial" pitchFamily="34" charset="0"/>
              </a:rPr>
              <a:t>lên trên cơ nâng hậu môn </a:t>
            </a:r>
            <a:r>
              <a:rPr lang="vi-VN" sz="3200">
                <a:latin typeface="Arial" pitchFamily="34" charset="0"/>
                <a:cs typeface="Arial" pitchFamily="34" charset="0"/>
              </a:rPr>
              <a:t>và </a:t>
            </a:r>
            <a:r>
              <a:rPr lang="en-US" sz="3200">
                <a:latin typeface="Arial" pitchFamily="34" charset="0"/>
                <a:cs typeface="Arial" pitchFamily="34" charset="0"/>
              </a:rPr>
              <a:t>dạng </a:t>
            </a:r>
            <a:r>
              <a:rPr lang="vi-VN" sz="3200">
                <a:latin typeface="Arial" pitchFamily="34" charset="0"/>
                <a:cs typeface="Arial" pitchFamily="34" charset="0"/>
              </a:rPr>
              <a:t>rò </a:t>
            </a:r>
            <a:r>
              <a:rPr lang="en-US" sz="3200">
                <a:latin typeface="Arial" pitchFamily="34" charset="0"/>
                <a:cs typeface="Arial" pitchFamily="34" charset="0"/>
              </a:rPr>
              <a:t>móng</a:t>
            </a:r>
            <a:r>
              <a:rPr lang="vi-VN" sz="3200">
                <a:latin typeface="Arial" pitchFamily="34" charset="0"/>
                <a:cs typeface="Arial" pitchFamily="34" charset="0"/>
              </a:rPr>
              <a:t> ngựa.</a:t>
            </a:r>
            <a:endParaRPr lang="en-US" sz="3200">
              <a:latin typeface="Arial" pitchFamily="34" charset="0"/>
              <a:cs typeface="Arial" pitchFamily="34" charset="0"/>
            </a:endParaRPr>
          </a:p>
        </p:txBody>
      </p:sp>
    </p:spTree>
    <p:extLst>
      <p:ext uri="{BB962C8B-B14F-4D97-AF65-F5344CB8AC3E}">
        <p14:creationId xmlns:p14="http://schemas.microsoft.com/office/powerpoint/2010/main" xmlns="" val="36487879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a:xfrm>
            <a:off x="533400" y="0"/>
            <a:ext cx="8229600" cy="1143000"/>
          </a:xfrm>
        </p:spPr>
        <p:txBody>
          <a:bodyPr/>
          <a:lstStyle/>
          <a:p>
            <a:r>
              <a:rPr lang="en-US" sz="3200" smtClean="0">
                <a:solidFill>
                  <a:srgbClr val="FFFF00"/>
                </a:solidFill>
                <a:latin typeface="Arial" pitchFamily="34" charset="0"/>
                <a:cs typeface="Arial" pitchFamily="34" charset="0"/>
              </a:rPr>
              <a:t>Management of Complex Anal Fistulas</a:t>
            </a:r>
          </a:p>
        </p:txBody>
      </p:sp>
      <p:pic>
        <p:nvPicPr>
          <p:cNvPr id="239619"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609600" y="1295400"/>
            <a:ext cx="8077200" cy="5181600"/>
          </a:xfrm>
        </p:spPr>
      </p:pic>
    </p:spTree>
    <p:extLst>
      <p:ext uri="{BB962C8B-B14F-4D97-AF65-F5344CB8AC3E}">
        <p14:creationId xmlns:p14="http://schemas.microsoft.com/office/powerpoint/2010/main" xmlns="" val="26762834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a:xfrm>
            <a:off x="457200" y="3175"/>
            <a:ext cx="8229600" cy="1143000"/>
          </a:xfrm>
        </p:spPr>
        <p:txBody>
          <a:bodyPr/>
          <a:lstStyle/>
          <a:p>
            <a:r>
              <a:rPr lang="en-US" sz="3200" b="1" dirty="0" smtClean="0">
                <a:solidFill>
                  <a:srgbClr val="FFFF00"/>
                </a:solidFill>
                <a:latin typeface="Arial" pitchFamily="34" charset="0"/>
                <a:cs typeface="Arial" pitchFamily="34" charset="0"/>
              </a:rPr>
              <a:t>Management of Complex Anal Fistulas</a:t>
            </a:r>
            <a:endParaRPr lang="en-US" sz="3200" b="1" dirty="0" smtClean="0">
              <a:solidFill>
                <a:srgbClr val="FFFF00"/>
              </a:solidFill>
            </a:endParaRPr>
          </a:p>
        </p:txBody>
      </p:sp>
      <p:sp>
        <p:nvSpPr>
          <p:cNvPr id="240643" name="Content Placeholder 2"/>
          <p:cNvSpPr>
            <a:spLocks noGrp="1"/>
          </p:cNvSpPr>
          <p:nvPr>
            <p:ph idx="1"/>
          </p:nvPr>
        </p:nvSpPr>
        <p:spPr>
          <a:xfrm>
            <a:off x="381000" y="1112838"/>
            <a:ext cx="8229600" cy="4525962"/>
          </a:xfrm>
        </p:spPr>
        <p:txBody>
          <a:bodyPr/>
          <a:lstStyle/>
          <a:p>
            <a:pPr marL="0" indent="0" algn="just">
              <a:buFont typeface="Arial" pitchFamily="34" charset="0"/>
              <a:buNone/>
            </a:pPr>
            <a:r>
              <a:rPr lang="en-US" sz="2400" b="1" smtClean="0">
                <a:latin typeface="Arial" pitchFamily="34" charset="0"/>
                <a:cs typeface="Arial" pitchFamily="34" charset="0"/>
              </a:rPr>
              <a:t>Summary</a:t>
            </a:r>
            <a:endParaRPr lang="en-US" sz="2400" smtClean="0">
              <a:latin typeface="Arial" pitchFamily="34" charset="0"/>
              <a:cs typeface="Arial" pitchFamily="34" charset="0"/>
            </a:endParaRPr>
          </a:p>
          <a:p>
            <a:pPr marL="0" indent="0" algn="just">
              <a:buFont typeface="Arial" pitchFamily="34" charset="0"/>
              <a:buNone/>
            </a:pPr>
            <a:r>
              <a:rPr lang="en-US" sz="2400" smtClean="0">
                <a:latin typeface="Arial" pitchFamily="34" charset="0"/>
                <a:cs typeface="Arial" pitchFamily="34" charset="0"/>
              </a:rPr>
              <a:t>There are multiple techniques available for the repair of complex analfistulas. The best technique is not known, and the available evidence suffers from a lackof high-quality data, with very few large randomized studies. The technique of choice will depend on appropriate delineation of the anato-my, surgeon preference, and familiarity with the different techniques. In general, failure is common, and one should be prepared to perform multiple procedures if required. The authors propose an algorithm for management of complex anal fistula.</a:t>
            </a:r>
          </a:p>
        </p:txBody>
      </p:sp>
      <p:sp>
        <p:nvSpPr>
          <p:cNvPr id="240644" name="Rectangle 3"/>
          <p:cNvSpPr>
            <a:spLocks noChangeArrowheads="1"/>
          </p:cNvSpPr>
          <p:nvPr/>
        </p:nvSpPr>
        <p:spPr bwMode="auto">
          <a:xfrm>
            <a:off x="914400" y="5638800"/>
            <a:ext cx="8001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Emily J.Bubbers,MD. St. Peter’s Hospital, Helena, Montana ,Division of Colorectal Surgery, Keck School of Medicine, University of Southern California, Los Angeles, California. Clin Colon Rectal Surg 2016;29:43–49.</a:t>
            </a:r>
          </a:p>
        </p:txBody>
      </p:sp>
    </p:spTree>
    <p:extLst>
      <p:ext uri="{BB962C8B-B14F-4D97-AF65-F5344CB8AC3E}">
        <p14:creationId xmlns:p14="http://schemas.microsoft.com/office/powerpoint/2010/main" xmlns="" val="28462593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1"/>
          <p:cNvSpPr>
            <a:spLocks noChangeArrowheads="1"/>
          </p:cNvSpPr>
          <p:nvPr/>
        </p:nvSpPr>
        <p:spPr bwMode="auto">
          <a:xfrm>
            <a:off x="685800" y="685800"/>
            <a:ext cx="7924800" cy="5262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Tóm lược</a:t>
            </a:r>
          </a:p>
          <a:p>
            <a:pPr algn="just"/>
            <a:r>
              <a:rPr lang="vi-VN" sz="2800" dirty="0">
                <a:latin typeface="Arial" pitchFamily="34" charset="0"/>
                <a:cs typeface="Arial" pitchFamily="34" charset="0"/>
              </a:rPr>
              <a:t>Có nhiều </a:t>
            </a:r>
            <a:r>
              <a:rPr lang="en-US" sz="2800" dirty="0" err="1">
                <a:latin typeface="Arial" pitchFamily="34" charset="0"/>
                <a:cs typeface="Arial" pitchFamily="34" charset="0"/>
              </a:rPr>
              <a:t>phẫu</a:t>
            </a:r>
            <a:r>
              <a:rPr lang="vi-VN" sz="2800" dirty="0">
                <a:latin typeface="Arial" pitchFamily="34" charset="0"/>
                <a:cs typeface="Arial" pitchFamily="34" charset="0"/>
              </a:rPr>
              <a:t> thuật để </a:t>
            </a:r>
            <a:r>
              <a:rPr lang="en-US" sz="2800" dirty="0" err="1">
                <a:latin typeface="Arial" pitchFamily="34" charset="0"/>
                <a:cs typeface="Arial" pitchFamily="34" charset="0"/>
              </a:rPr>
              <a:t>điều</a:t>
            </a:r>
            <a:r>
              <a:rPr lang="en-US" sz="2800" dirty="0">
                <a:latin typeface="Arial" pitchFamily="34" charset="0"/>
                <a:cs typeface="Arial" pitchFamily="34" charset="0"/>
              </a:rPr>
              <a:t> </a:t>
            </a:r>
            <a:r>
              <a:rPr lang="en-US" sz="2800" dirty="0" err="1">
                <a:latin typeface="Arial" pitchFamily="34" charset="0"/>
                <a:cs typeface="Arial" pitchFamily="34" charset="0"/>
              </a:rPr>
              <a:t>trị</a:t>
            </a:r>
            <a:r>
              <a:rPr lang="en-US" sz="2800" dirty="0">
                <a:latin typeface="Arial" pitchFamily="34" charset="0"/>
                <a:cs typeface="Arial" pitchFamily="34" charset="0"/>
              </a:rPr>
              <a:t> </a:t>
            </a:r>
            <a:r>
              <a:rPr lang="vi-VN" sz="2800" dirty="0">
                <a:latin typeface="Arial" pitchFamily="34" charset="0"/>
                <a:cs typeface="Arial" pitchFamily="34" charset="0"/>
              </a:rPr>
              <a:t>các lỗ rò hậu môn phức tạp. Kỹ thuật tốt nhất không được biết đến, và bằng chứng có sẵn bị thiếu dữ liệu chất lượng cao, với rất ít nghiên cứu ngẫu nhiên lớn. Kỹ thuật lựa chọn sẽ phụ thuộc vào việc phân định thích hợp về giải phẫu, sở thích của bác sĩ phẫu thuật và làm quen với các kỹ thuật khác nhau. Nói chung, thất bại là phổ biến, và người ta nên chuẩn bị để thực hiện </a:t>
            </a:r>
            <a:r>
              <a:rPr lang="en-US" sz="2800" dirty="0" err="1">
                <a:latin typeface="Arial" pitchFamily="34" charset="0"/>
                <a:cs typeface="Arial" pitchFamily="34" charset="0"/>
              </a:rPr>
              <a:t>phẫu</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lại</a:t>
            </a:r>
            <a:r>
              <a:rPr lang="vi-VN" sz="2800" dirty="0">
                <a:latin typeface="Arial" pitchFamily="34" charset="0"/>
                <a:cs typeface="Arial" pitchFamily="34" charset="0"/>
              </a:rPr>
              <a:t> nếu được yêu cầu. Các tác giả đề xuất một thuật toán để quản lý lỗ rò hậu môn phức tạp.</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3229969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itle 1"/>
          <p:cNvSpPr>
            <a:spLocks noGrp="1"/>
          </p:cNvSpPr>
          <p:nvPr>
            <p:ph type="title"/>
          </p:nvPr>
        </p:nvSpPr>
        <p:spPr/>
        <p:txBody>
          <a:bodyPr>
            <a:normAutofit fontScale="90000"/>
          </a:bodyPr>
          <a:lstStyle/>
          <a:p>
            <a:r>
              <a:rPr lang="en-US" sz="3600" b="1" dirty="0" smtClean="0">
                <a:solidFill>
                  <a:srgbClr val="FFFF00"/>
                </a:solidFill>
                <a:latin typeface="Arial" pitchFamily="34" charset="0"/>
                <a:cs typeface="Arial" pitchFamily="34" charset="0"/>
              </a:rPr>
              <a:t>Diagnosis and surgical treatment of complex </a:t>
            </a:r>
            <a:r>
              <a:rPr lang="en-US" sz="3600" b="1" dirty="0" err="1" smtClean="0">
                <a:solidFill>
                  <a:srgbClr val="FFFF00"/>
                </a:solidFill>
                <a:latin typeface="Arial" pitchFamily="34" charset="0"/>
                <a:cs typeface="Arial" pitchFamily="34" charset="0"/>
              </a:rPr>
              <a:t>anorectal</a:t>
            </a:r>
            <a:r>
              <a:rPr lang="en-US" sz="3600" b="1" dirty="0" smtClean="0">
                <a:solidFill>
                  <a:srgbClr val="FFFF00"/>
                </a:solidFill>
                <a:latin typeface="Arial" pitchFamily="34" charset="0"/>
                <a:cs typeface="Arial" pitchFamily="34" charset="0"/>
              </a:rPr>
              <a:t> fistulas</a:t>
            </a:r>
          </a:p>
        </p:txBody>
      </p:sp>
      <p:sp>
        <p:nvSpPr>
          <p:cNvPr id="224259" name="Content Placeholder 2"/>
          <p:cNvSpPr>
            <a:spLocks noGrp="1"/>
          </p:cNvSpPr>
          <p:nvPr>
            <p:ph idx="1"/>
          </p:nvPr>
        </p:nvSpPr>
        <p:spPr/>
        <p:txBody>
          <a:bodyPr/>
          <a:lstStyle/>
          <a:p>
            <a:pPr marL="0" indent="0" algn="just">
              <a:buFont typeface="Arial" pitchFamily="34" charset="0"/>
              <a:buNone/>
            </a:pPr>
            <a:r>
              <a:rPr lang="en-US" sz="2000" smtClean="0">
                <a:latin typeface="Arial" pitchFamily="34" charset="0"/>
                <a:cs typeface="Arial" pitchFamily="34" charset="0"/>
              </a:rPr>
              <a:t>CONCLUSIONS</a:t>
            </a:r>
          </a:p>
          <a:p>
            <a:pPr marL="0" indent="0" algn="just">
              <a:buFont typeface="Arial" pitchFamily="34" charset="0"/>
              <a:buNone/>
            </a:pPr>
            <a:r>
              <a:rPr lang="en-US" sz="2000" smtClean="0">
                <a:latin typeface="Arial" pitchFamily="34" charset="0"/>
                <a:cs typeface="Arial" pitchFamily="34" charset="0"/>
              </a:rPr>
              <a:t>The  treatment  of  complex  fistulas  involves  a  high  risk  of  recurrence.  The  diagnosis  requires  the  exclusion  of  systemic diseases.  The  decision  to  use  a  surgical  method  should  be  based  on  medical  history,  physical  examination,  imaging  and functional studies. None of the diagnostic stages should be omitted. Before the surgery, the patient should be informed about the nature of the disease, the type of planned surgery and, most importantly, about the possible complications. Treatment efficacy in branching fistulas  depends on a number of factors,  which the  most important  being the  morphology of fistula  and its  tracts,  anal sphincter  morphological  and  functional  status  as  well  as  the  experience  of  the  operating  surgeon.  </a:t>
            </a:r>
          </a:p>
        </p:txBody>
      </p:sp>
      <p:sp>
        <p:nvSpPr>
          <p:cNvPr id="224260" name="Rectangle 3"/>
          <p:cNvSpPr>
            <a:spLocks noChangeArrowheads="1"/>
          </p:cNvSpPr>
          <p:nvPr/>
        </p:nvSpPr>
        <p:spPr bwMode="auto">
          <a:xfrm>
            <a:off x="3124200" y="5857875"/>
            <a:ext cx="545147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a:r>
              <a:rPr lang="en-US" sz="1800" i="1">
                <a:solidFill>
                  <a:srgbClr val="FFFF00"/>
                </a:solidFill>
                <a:latin typeface="Arial" pitchFamily="34" charset="0"/>
                <a:cs typeface="Arial" pitchFamily="34" charset="0"/>
              </a:rPr>
              <a:t>Borgis Warsaw Proctology Centre, </a:t>
            </a:r>
          </a:p>
          <a:p>
            <a:pPr algn="r"/>
            <a:r>
              <a:rPr lang="en-US" sz="1800" i="1">
                <a:solidFill>
                  <a:srgbClr val="FFFF00"/>
                </a:solidFill>
                <a:latin typeface="Arial" pitchFamily="34" charset="0"/>
                <a:cs typeface="Arial" pitchFamily="34" charset="0"/>
              </a:rPr>
              <a:t>Saint Elizabeth’s Hospital, Nowa Medycyna 1/2016 </a:t>
            </a:r>
          </a:p>
        </p:txBody>
      </p:sp>
    </p:spTree>
    <p:extLst>
      <p:ext uri="{BB962C8B-B14F-4D97-AF65-F5344CB8AC3E}">
        <p14:creationId xmlns:p14="http://schemas.microsoft.com/office/powerpoint/2010/main" xmlns="" val="12089405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1"/>
          <p:cNvSpPr>
            <a:spLocks noChangeArrowheads="1"/>
          </p:cNvSpPr>
          <p:nvPr/>
        </p:nvSpPr>
        <p:spPr bwMode="auto">
          <a:xfrm>
            <a:off x="685800" y="226159"/>
            <a:ext cx="7924800" cy="6124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KẾT LUẬN</a:t>
            </a:r>
          </a:p>
          <a:p>
            <a:pPr algn="just"/>
            <a:r>
              <a:rPr lang="vi-VN" sz="2800" dirty="0" smtClean="0">
                <a:latin typeface="Arial" pitchFamily="34" charset="0"/>
                <a:cs typeface="Arial" pitchFamily="34" charset="0"/>
              </a:rPr>
              <a:t>Điều </a:t>
            </a:r>
            <a:r>
              <a:rPr lang="vi-VN" sz="2800" dirty="0">
                <a:latin typeface="Arial" pitchFamily="34" charset="0"/>
                <a:cs typeface="Arial" pitchFamily="34" charset="0"/>
              </a:rPr>
              <a:t>trị </a:t>
            </a:r>
            <a:r>
              <a:rPr lang="vi-VN" sz="2800" dirty="0" smtClean="0">
                <a:latin typeface="Arial" pitchFamily="34" charset="0"/>
                <a:cs typeface="Arial" pitchFamily="34" charset="0"/>
              </a:rPr>
              <a:t>rò </a:t>
            </a:r>
            <a:r>
              <a:rPr lang="vi-VN" sz="2800" dirty="0">
                <a:latin typeface="Arial" pitchFamily="34" charset="0"/>
                <a:cs typeface="Arial" pitchFamily="34" charset="0"/>
              </a:rPr>
              <a:t>phức tạp có nguy cơ tái phát cao. </a:t>
            </a:r>
            <a:r>
              <a:rPr lang="vi-VN" sz="2800" dirty="0" smtClean="0">
                <a:latin typeface="Arial" pitchFamily="34" charset="0"/>
                <a:cs typeface="Arial" pitchFamily="34" charset="0"/>
              </a:rPr>
              <a:t>Yêu cầu chẩn </a:t>
            </a:r>
            <a:r>
              <a:rPr lang="vi-VN" sz="2800" dirty="0">
                <a:latin typeface="Arial" pitchFamily="34" charset="0"/>
                <a:cs typeface="Arial" pitchFamily="34" charset="0"/>
              </a:rPr>
              <a:t>đoán </a:t>
            </a:r>
            <a:r>
              <a:rPr lang="vi-VN" sz="2800" dirty="0" smtClean="0">
                <a:latin typeface="Arial" pitchFamily="34" charset="0"/>
                <a:cs typeface="Arial" pitchFamily="34" charset="0"/>
              </a:rPr>
              <a:t>cần loại </a:t>
            </a:r>
            <a:r>
              <a:rPr lang="vi-VN" sz="2800" dirty="0">
                <a:latin typeface="Arial" pitchFamily="34" charset="0"/>
                <a:cs typeface="Arial" pitchFamily="34" charset="0"/>
              </a:rPr>
              <a:t>trừ các bệnh hệ thống. Quyết định </a:t>
            </a:r>
            <a:r>
              <a:rPr lang="vi-VN" sz="2800" dirty="0" smtClean="0">
                <a:latin typeface="Arial" pitchFamily="34" charset="0"/>
                <a:cs typeface="Arial" pitchFamily="34" charset="0"/>
              </a:rPr>
              <a:t>phương </a:t>
            </a:r>
            <a:r>
              <a:rPr lang="vi-VN" sz="2800" dirty="0">
                <a:latin typeface="Arial" pitchFamily="34" charset="0"/>
                <a:cs typeface="Arial" pitchFamily="34" charset="0"/>
              </a:rPr>
              <a:t>pháp phẫu thuật </a:t>
            </a:r>
            <a:r>
              <a:rPr lang="vi-VN" sz="2800" dirty="0" smtClean="0">
                <a:latin typeface="Arial" pitchFamily="34" charset="0"/>
                <a:cs typeface="Arial" pitchFamily="34" charset="0"/>
              </a:rPr>
              <a:t>dựa </a:t>
            </a:r>
            <a:r>
              <a:rPr lang="vi-VN" sz="2800" dirty="0">
                <a:latin typeface="Arial" pitchFamily="34" charset="0"/>
                <a:cs typeface="Arial" pitchFamily="34" charset="0"/>
              </a:rPr>
              <a:t>trên </a:t>
            </a:r>
            <a:r>
              <a:rPr lang="en-US" sz="2800" dirty="0" err="1">
                <a:latin typeface="Arial" pitchFamily="34" charset="0"/>
                <a:cs typeface="Arial" pitchFamily="34" charset="0"/>
              </a:rPr>
              <a:t>bệnh</a:t>
            </a:r>
            <a:r>
              <a:rPr lang="vi-VN" sz="2800" dirty="0">
                <a:latin typeface="Arial" pitchFamily="34" charset="0"/>
                <a:cs typeface="Arial" pitchFamily="34" charset="0"/>
              </a:rPr>
              <a:t> sử, khám thực thể, chẩn đoán hình ảnh và nghiên cứu chức năng. Trước khi phẫu thuật, bệnh nhân cần được thông báo về bản chất của bệnh, loại phẫu thuật </a:t>
            </a:r>
            <a:r>
              <a:rPr lang="vi-VN" sz="2800" dirty="0" smtClean="0">
                <a:latin typeface="Arial" pitchFamily="34" charset="0"/>
                <a:cs typeface="Arial" pitchFamily="34" charset="0"/>
              </a:rPr>
              <a:t>thực hiện </a:t>
            </a:r>
            <a:r>
              <a:rPr lang="vi-VN" sz="2800" dirty="0">
                <a:latin typeface="Arial" pitchFamily="34" charset="0"/>
                <a:cs typeface="Arial" pitchFamily="34" charset="0"/>
              </a:rPr>
              <a:t>và quan trọng nhất là </a:t>
            </a:r>
            <a:r>
              <a:rPr lang="vi-VN" sz="2800" dirty="0" smtClean="0">
                <a:latin typeface="Arial" pitchFamily="34" charset="0"/>
                <a:cs typeface="Arial" pitchFamily="34" charset="0"/>
              </a:rPr>
              <a:t>các </a:t>
            </a:r>
            <a:r>
              <a:rPr lang="vi-VN" sz="2800" dirty="0">
                <a:latin typeface="Arial" pitchFamily="34" charset="0"/>
                <a:cs typeface="Arial" pitchFamily="34" charset="0"/>
              </a:rPr>
              <a:t>biến chứng có thể xảy ra. Hiệu quả điều trị trong lỗ rò phân nhánh phụ thuộc vào một số yếu tố, trong đó quan trọng nhất là hình thái của lỗ rò và đường dẫn của nó, tình trạng hình thái và chức năng của cơ thắt hậu môn cũng như kinh nghiệm của bác sĩ phẫu thuật.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71224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457200"/>
            <a:ext cx="73152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1"/>
          <p:cNvSpPr>
            <a:spLocks noChangeArrowheads="1"/>
          </p:cNvSpPr>
          <p:nvPr/>
        </p:nvSpPr>
        <p:spPr bwMode="auto">
          <a:xfrm>
            <a:off x="914400" y="2679700"/>
            <a:ext cx="7696200" cy="33242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just">
              <a:defRPr/>
            </a:pPr>
            <a:r>
              <a:rPr lang="en-US" sz="2800" dirty="0">
                <a:latin typeface="Arial" pitchFamily="34" charset="0"/>
                <a:cs typeface="Arial" pitchFamily="34" charset="0"/>
              </a:rPr>
              <a:t>   </a:t>
            </a:r>
            <a:r>
              <a:rPr lang="vi-VN" sz="3200" dirty="0">
                <a:latin typeface="Arial" pitchFamily="34" charset="0"/>
                <a:cs typeface="Arial" pitchFamily="34" charset="0"/>
              </a:rPr>
              <a:t>Tóm lại, áp-xe hậu môn được chẩn đoán bằng các triệu chứng</a:t>
            </a:r>
            <a:r>
              <a:rPr lang="en-US" sz="3200" dirty="0">
                <a:latin typeface="Arial" pitchFamily="34" charset="0"/>
                <a:cs typeface="Arial" pitchFamily="34" charset="0"/>
              </a:rPr>
              <a:t> </a:t>
            </a:r>
            <a:r>
              <a:rPr lang="en-US" sz="3200" dirty="0" err="1">
                <a:latin typeface="Arial" pitchFamily="34" charset="0"/>
                <a:cs typeface="Arial" pitchFamily="34" charset="0"/>
              </a:rPr>
              <a:t>và</a:t>
            </a:r>
            <a:r>
              <a:rPr lang="en-US" sz="3200" dirty="0">
                <a:latin typeface="Arial" pitchFamily="34" charset="0"/>
                <a:cs typeface="Arial" pitchFamily="34" charset="0"/>
              </a:rPr>
              <a:t> </a:t>
            </a:r>
            <a:r>
              <a:rPr lang="en-US" sz="3200" dirty="0" err="1">
                <a:latin typeface="Arial" pitchFamily="34" charset="0"/>
                <a:cs typeface="Arial" pitchFamily="34" charset="0"/>
              </a:rPr>
              <a:t>thăm</a:t>
            </a:r>
            <a:r>
              <a:rPr lang="en-US" sz="3200" dirty="0">
                <a:latin typeface="Arial" pitchFamily="34" charset="0"/>
                <a:cs typeface="Arial" pitchFamily="34" charset="0"/>
              </a:rPr>
              <a:t> </a:t>
            </a:r>
            <a:r>
              <a:rPr lang="en-US" sz="3200" dirty="0" err="1">
                <a:latin typeface="Arial" pitchFamily="34" charset="0"/>
                <a:cs typeface="Arial" pitchFamily="34" charset="0"/>
              </a:rPr>
              <a:t>khám</a:t>
            </a:r>
            <a:r>
              <a:rPr lang="en-US" sz="3200" dirty="0">
                <a:latin typeface="Arial" pitchFamily="34" charset="0"/>
                <a:cs typeface="Arial" pitchFamily="34" charset="0"/>
              </a:rPr>
              <a:t> </a:t>
            </a:r>
            <a:r>
              <a:rPr lang="en-US" sz="3200" dirty="0" err="1">
                <a:latin typeface="Arial" pitchFamily="34" charset="0"/>
                <a:cs typeface="Arial" pitchFamily="34" charset="0"/>
              </a:rPr>
              <a:t>lâm</a:t>
            </a:r>
            <a:r>
              <a:rPr lang="en-US" sz="3200" dirty="0">
                <a:latin typeface="Arial" pitchFamily="34" charset="0"/>
                <a:cs typeface="Arial" pitchFamily="34" charset="0"/>
              </a:rPr>
              <a:t> </a:t>
            </a:r>
            <a:r>
              <a:rPr lang="en-US" sz="3200" dirty="0" err="1">
                <a:latin typeface="Arial" pitchFamily="34" charset="0"/>
                <a:cs typeface="Arial" pitchFamily="34" charset="0"/>
              </a:rPr>
              <a:t>sàng</a:t>
            </a:r>
            <a:r>
              <a:rPr lang="en-US" sz="3200" dirty="0">
                <a:latin typeface="Arial" pitchFamily="34" charset="0"/>
                <a:cs typeface="Arial" pitchFamily="34" charset="0"/>
              </a:rPr>
              <a:t>.</a:t>
            </a:r>
            <a:r>
              <a:rPr lang="vi-VN" sz="3200" dirty="0">
                <a:latin typeface="Arial" pitchFamily="34" charset="0"/>
                <a:cs typeface="Arial" pitchFamily="34" charset="0"/>
              </a:rPr>
              <a:t> </a:t>
            </a:r>
            <a:r>
              <a:rPr lang="en-US" sz="3200" dirty="0">
                <a:solidFill>
                  <a:schemeClr val="accent5">
                    <a:lumMod val="60000"/>
                    <a:lumOff val="40000"/>
                  </a:schemeClr>
                </a:solidFill>
                <a:latin typeface="Arial" pitchFamily="34" charset="0"/>
                <a:cs typeface="Arial" pitchFamily="34" charset="0"/>
              </a:rPr>
              <a:t>C</a:t>
            </a:r>
            <a:r>
              <a:rPr lang="vi-VN" sz="3200" dirty="0">
                <a:solidFill>
                  <a:schemeClr val="accent5">
                    <a:lumMod val="60000"/>
                    <a:lumOff val="40000"/>
                  </a:schemeClr>
                </a:solidFill>
                <a:latin typeface="Arial" pitchFamily="34" charset="0"/>
                <a:cs typeface="Arial" pitchFamily="34" charset="0"/>
              </a:rPr>
              <a:t>hẩn đoán </a:t>
            </a:r>
            <a:r>
              <a:rPr lang="en-US" sz="3200" dirty="0">
                <a:solidFill>
                  <a:schemeClr val="accent5">
                    <a:lumMod val="60000"/>
                    <a:lumOff val="40000"/>
                  </a:schemeClr>
                </a:solidFill>
                <a:latin typeface="Arial" pitchFamily="34" charset="0"/>
                <a:cs typeface="Arial" pitchFamily="34" charset="0"/>
              </a:rPr>
              <a:t>h</a:t>
            </a:r>
            <a:r>
              <a:rPr lang="vi-VN" sz="3200" dirty="0">
                <a:solidFill>
                  <a:schemeClr val="accent5">
                    <a:lumMod val="60000"/>
                    <a:lumOff val="40000"/>
                  </a:schemeClr>
                </a:solidFill>
                <a:latin typeface="Arial" pitchFamily="34" charset="0"/>
                <a:cs typeface="Arial" pitchFamily="34" charset="0"/>
              </a:rPr>
              <a:t>ình ảnh chỉ nên được xem xét trong trường hợp </a:t>
            </a:r>
            <a:r>
              <a:rPr lang="en-US" sz="3200" dirty="0" err="1">
                <a:solidFill>
                  <a:schemeClr val="accent5">
                    <a:lumMod val="60000"/>
                    <a:lumOff val="40000"/>
                  </a:schemeClr>
                </a:solidFill>
                <a:latin typeface="Arial" pitchFamily="34" charset="0"/>
                <a:cs typeface="Arial" pitchFamily="34" charset="0"/>
              </a:rPr>
              <a:t>áp</a:t>
            </a:r>
            <a:r>
              <a:rPr lang="en-US" sz="3200" dirty="0">
                <a:solidFill>
                  <a:schemeClr val="accent5">
                    <a:lumMod val="60000"/>
                    <a:lumOff val="40000"/>
                  </a:schemeClr>
                </a:solidFill>
                <a:latin typeface="Arial" pitchFamily="34" charset="0"/>
                <a:cs typeface="Arial" pitchFamily="34" charset="0"/>
              </a:rPr>
              <a:t> </a:t>
            </a:r>
            <a:r>
              <a:rPr lang="en-US" sz="3200" dirty="0" err="1">
                <a:solidFill>
                  <a:schemeClr val="accent5">
                    <a:lumMod val="60000"/>
                    <a:lumOff val="40000"/>
                  </a:schemeClr>
                </a:solidFill>
                <a:latin typeface="Arial" pitchFamily="34" charset="0"/>
                <a:cs typeface="Arial" pitchFamily="34" charset="0"/>
              </a:rPr>
              <a:t>xe</a:t>
            </a:r>
            <a:r>
              <a:rPr lang="en-US" sz="3200" dirty="0">
                <a:solidFill>
                  <a:schemeClr val="accent5">
                    <a:lumMod val="60000"/>
                    <a:lumOff val="40000"/>
                  </a:schemeClr>
                </a:solidFill>
                <a:latin typeface="Arial" pitchFamily="34" charset="0"/>
                <a:cs typeface="Arial" pitchFamily="34" charset="0"/>
              </a:rPr>
              <a:t> HM </a:t>
            </a:r>
            <a:r>
              <a:rPr lang="en-US" sz="3200" dirty="0" err="1">
                <a:solidFill>
                  <a:schemeClr val="accent5">
                    <a:lumMod val="60000"/>
                    <a:lumOff val="40000"/>
                  </a:schemeClr>
                </a:solidFill>
                <a:latin typeface="Arial" pitchFamily="34" charset="0"/>
                <a:cs typeface="Arial" pitchFamily="34" charset="0"/>
              </a:rPr>
              <a:t>trên</a:t>
            </a:r>
            <a:r>
              <a:rPr lang="en-US" sz="3200" dirty="0">
                <a:solidFill>
                  <a:schemeClr val="accent5">
                    <a:lumMod val="60000"/>
                    <a:lumOff val="40000"/>
                  </a:schemeClr>
                </a:solidFill>
                <a:latin typeface="Arial" pitchFamily="34" charset="0"/>
                <a:cs typeface="Arial" pitchFamily="34" charset="0"/>
              </a:rPr>
              <a:t> </a:t>
            </a:r>
            <a:r>
              <a:rPr lang="en-US" sz="3200" dirty="0" err="1">
                <a:solidFill>
                  <a:schemeClr val="accent5">
                    <a:lumMod val="60000"/>
                    <a:lumOff val="40000"/>
                  </a:schemeClr>
                </a:solidFill>
                <a:latin typeface="Arial" pitchFamily="34" charset="0"/>
                <a:cs typeface="Arial" pitchFamily="34" charset="0"/>
              </a:rPr>
              <a:t>cơ</a:t>
            </a:r>
            <a:r>
              <a:rPr lang="en-US" sz="3200" dirty="0">
                <a:solidFill>
                  <a:schemeClr val="accent5">
                    <a:lumMod val="60000"/>
                    <a:lumOff val="40000"/>
                  </a:schemeClr>
                </a:solidFill>
                <a:latin typeface="Arial" pitchFamily="34" charset="0"/>
                <a:cs typeface="Arial" pitchFamily="34" charset="0"/>
              </a:rPr>
              <a:t> </a:t>
            </a:r>
            <a:r>
              <a:rPr lang="en-US" sz="3200" dirty="0" err="1">
                <a:solidFill>
                  <a:schemeClr val="accent5">
                    <a:lumMod val="60000"/>
                    <a:lumOff val="40000"/>
                  </a:schemeClr>
                </a:solidFill>
                <a:latin typeface="Arial" pitchFamily="34" charset="0"/>
                <a:cs typeface="Arial" pitchFamily="34" charset="0"/>
              </a:rPr>
              <a:t>nâng</a:t>
            </a:r>
            <a:r>
              <a:rPr lang="vi-VN" sz="3200" dirty="0">
                <a:solidFill>
                  <a:schemeClr val="accent5">
                    <a:lumMod val="60000"/>
                    <a:lumOff val="40000"/>
                  </a:schemeClr>
                </a:solidFill>
                <a:latin typeface="Arial" pitchFamily="34" charset="0"/>
                <a:cs typeface="Arial" pitchFamily="34" charset="0"/>
              </a:rPr>
              <a:t> hoặc áp xe tái phát. </a:t>
            </a:r>
            <a:endParaRPr lang="en-US" sz="3200" dirty="0">
              <a:solidFill>
                <a:schemeClr val="accent5">
                  <a:lumMod val="60000"/>
                  <a:lumOff val="40000"/>
                </a:schemeClr>
              </a:solidFill>
              <a:latin typeface="Arial" pitchFamily="34" charset="0"/>
              <a:cs typeface="Arial" pitchFamily="34" charset="0"/>
            </a:endParaRPr>
          </a:p>
          <a:p>
            <a:pPr algn="just">
              <a:defRPr/>
            </a:pPr>
            <a:endParaRPr lang="en-US" sz="2800" dirty="0">
              <a:solidFill>
                <a:srgbClr val="FFFF00"/>
              </a:solidFill>
              <a:latin typeface="Arial" pitchFamily="34" charset="0"/>
              <a:cs typeface="Arial" pitchFamily="34" charset="0"/>
            </a:endParaRPr>
          </a:p>
          <a:p>
            <a:pPr algn="just">
              <a:defRPr/>
            </a:pP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Mức</a:t>
            </a:r>
            <a:r>
              <a:rPr lang="en-US" sz="2800" dirty="0">
                <a:solidFill>
                  <a:srgbClr val="FFFF00"/>
                </a:solidFill>
                <a:latin typeface="Arial" pitchFamily="34" charset="0"/>
                <a:cs typeface="Arial" pitchFamily="34" charset="0"/>
              </a:rPr>
              <a:t> </a:t>
            </a:r>
            <a:r>
              <a:rPr lang="en-US" sz="2800" dirty="0" err="1">
                <a:solidFill>
                  <a:srgbClr val="FFFF00"/>
                </a:solidFill>
                <a:latin typeface="Arial" pitchFamily="34" charset="0"/>
                <a:cs typeface="Arial" pitchFamily="34" charset="0"/>
              </a:rPr>
              <a:t>độ</a:t>
            </a:r>
            <a:r>
              <a:rPr lang="vi-VN" sz="2800" dirty="0">
                <a:solidFill>
                  <a:srgbClr val="FFFF00"/>
                </a:solidFill>
                <a:latin typeface="Arial" pitchFamily="34" charset="0"/>
                <a:cs typeface="Arial" pitchFamily="34" charset="0"/>
              </a:rPr>
              <a:t> đồng thuận: mạnh mẽ </a:t>
            </a:r>
          </a:p>
        </p:txBody>
      </p:sp>
    </p:spTree>
    <p:extLst>
      <p:ext uri="{BB962C8B-B14F-4D97-AF65-F5344CB8AC3E}">
        <p14:creationId xmlns:p14="http://schemas.microsoft.com/office/powerpoint/2010/main" xmlns="" val="38665018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sz="3200" b="1" dirty="0" smtClean="0">
                <a:solidFill>
                  <a:srgbClr val="FFFF00"/>
                </a:solidFill>
                <a:latin typeface="Arial" pitchFamily="34" charset="0"/>
                <a:cs typeface="Arial" pitchFamily="34" charset="0"/>
              </a:rPr>
              <a:t>Ligation of the </a:t>
            </a:r>
            <a:r>
              <a:rPr lang="en-US" sz="3200" b="1" dirty="0" err="1" smtClean="0">
                <a:solidFill>
                  <a:srgbClr val="FFFF00"/>
                </a:solidFill>
                <a:latin typeface="Arial" pitchFamily="34" charset="0"/>
                <a:cs typeface="Arial" pitchFamily="34" charset="0"/>
              </a:rPr>
              <a:t>intersphincteric</a:t>
            </a:r>
            <a:r>
              <a:rPr lang="en-US" sz="3200" b="1" dirty="0" smtClean="0">
                <a:solidFill>
                  <a:srgbClr val="FFFF00"/>
                </a:solidFill>
                <a:latin typeface="Arial" pitchFamily="34" charset="0"/>
                <a:cs typeface="Arial" pitchFamily="34" charset="0"/>
              </a:rPr>
              <a:t> fistula tract procedure and its modifications</a:t>
            </a:r>
          </a:p>
        </p:txBody>
      </p:sp>
      <p:sp>
        <p:nvSpPr>
          <p:cNvPr id="237571" name="Content Placeholder 2"/>
          <p:cNvSpPr>
            <a:spLocks noGrp="1"/>
          </p:cNvSpPr>
          <p:nvPr>
            <p:ph idx="1"/>
          </p:nvPr>
        </p:nvSpPr>
        <p:spPr>
          <a:xfrm>
            <a:off x="457200" y="1600200"/>
            <a:ext cx="8229600" cy="3886200"/>
          </a:xfrm>
        </p:spPr>
        <p:txBody>
          <a:bodyPr/>
          <a:lstStyle/>
          <a:p>
            <a:pPr marL="0" indent="0" algn="just">
              <a:buFont typeface="Arial" pitchFamily="34" charset="0"/>
              <a:buNone/>
            </a:pPr>
            <a:r>
              <a:rPr lang="en-US" sz="2000" smtClean="0">
                <a:latin typeface="Arial" pitchFamily="34" charset="0"/>
                <a:cs typeface="Arial" pitchFamily="34" charset="0"/>
              </a:rPr>
              <a:t>Ligation of the intersphincteric fistula tract is a feasible, minimally invasive, cheap, and relatively easy procedure, which is safe and effective at the same time. LIFT and its modifications can be ideal for treating straight forward high anal fistulas in patient with no previous intervention. Additionally, more studies should be conducted to compare results regarding different approaches of this procedure with longer follow-up and randomization of patients. Finally, a universal explanation of failure and recurrence should be applied with a proposition that failure should be explained as an unsuccessful achievement of primary healing and recurrence as a failure after successful primary healing.</a:t>
            </a:r>
          </a:p>
          <a:p>
            <a:pPr marL="0" indent="0" algn="just">
              <a:buFont typeface="Arial" pitchFamily="34" charset="0"/>
              <a:buNone/>
            </a:pPr>
            <a:endParaRPr lang="en-US" sz="2000" smtClean="0">
              <a:latin typeface="Arial" pitchFamily="34" charset="0"/>
              <a:cs typeface="Arial" pitchFamily="34" charset="0"/>
            </a:endParaRPr>
          </a:p>
        </p:txBody>
      </p:sp>
      <p:sp>
        <p:nvSpPr>
          <p:cNvPr id="237572" name="Rectangle 3"/>
          <p:cNvSpPr>
            <a:spLocks noChangeArrowheads="1"/>
          </p:cNvSpPr>
          <p:nvPr/>
        </p:nvSpPr>
        <p:spPr bwMode="auto">
          <a:xfrm>
            <a:off x="762000" y="5287963"/>
            <a:ext cx="80772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Ahmed Mohamed Elsayed Metwalli Ali Gendiaa,</a:t>
            </a:r>
          </a:p>
          <a:p>
            <a:pPr algn="r"/>
            <a:r>
              <a:rPr lang="en-US" sz="1800" i="1">
                <a:solidFill>
                  <a:srgbClr val="FFFF00"/>
                </a:solidFill>
                <a:latin typeface="Arial" pitchFamily="34" charset="0"/>
                <a:cs typeface="Arial" pitchFamily="34" charset="0"/>
              </a:rPr>
              <a:t> New Cairo Hospital, Cairo, Egypt . 2018 </a:t>
            </a:r>
          </a:p>
          <a:p>
            <a:pPr algn="r"/>
            <a:r>
              <a:rPr lang="en-US" sz="1800" i="1">
                <a:solidFill>
                  <a:srgbClr val="FFFF00"/>
                </a:solidFill>
                <a:latin typeface="Arial" pitchFamily="34" charset="0"/>
                <a:cs typeface="Arial" pitchFamily="34" charset="0"/>
              </a:rPr>
              <a:t>Sociedade Brasileira de Coloproctologia. </a:t>
            </a:r>
          </a:p>
        </p:txBody>
      </p:sp>
    </p:spTree>
    <p:extLst>
      <p:ext uri="{BB962C8B-B14F-4D97-AF65-F5344CB8AC3E}">
        <p14:creationId xmlns:p14="http://schemas.microsoft.com/office/powerpoint/2010/main" xmlns="" val="22212000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1"/>
          <p:cNvSpPr>
            <a:spLocks noChangeArrowheads="1"/>
          </p:cNvSpPr>
          <p:nvPr/>
        </p:nvSpPr>
        <p:spPr bwMode="auto">
          <a:xfrm>
            <a:off x="762000" y="685800"/>
            <a:ext cx="7620000" cy="5262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800" dirty="0" err="1">
                <a:latin typeface="Arial" pitchFamily="34" charset="0"/>
                <a:cs typeface="Arial" pitchFamily="34" charset="0"/>
              </a:rPr>
              <a:t>Phẫu</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thắt</a:t>
            </a:r>
            <a:r>
              <a:rPr lang="en-US" sz="2800" dirty="0">
                <a:latin typeface="Arial" pitchFamily="34" charset="0"/>
                <a:cs typeface="Arial" pitchFamily="34" charset="0"/>
              </a:rPr>
              <a:t> </a:t>
            </a:r>
            <a:r>
              <a:rPr lang="en-US" sz="2800" dirty="0" smtClean="0">
                <a:latin typeface="Arial" pitchFamily="34" charset="0"/>
                <a:cs typeface="Arial" pitchFamily="34" charset="0"/>
              </a:rPr>
              <a:t>d</a:t>
            </a:r>
            <a:r>
              <a:rPr lang="vi-VN" sz="2800" dirty="0" smtClean="0">
                <a:latin typeface="Arial" pitchFamily="34" charset="0"/>
                <a:cs typeface="Arial" pitchFamily="34" charset="0"/>
              </a:rPr>
              <a:t>â</a:t>
            </a:r>
            <a:r>
              <a:rPr lang="en-US" sz="2800" dirty="0" smtClean="0">
                <a:latin typeface="Arial" pitchFamily="34" charset="0"/>
                <a:cs typeface="Arial" pitchFamily="34" charset="0"/>
              </a:rPr>
              <a:t>y </a:t>
            </a:r>
            <a:r>
              <a:rPr lang="en-US" sz="2800" dirty="0" err="1">
                <a:latin typeface="Arial" pitchFamily="34" charset="0"/>
                <a:cs typeface="Arial" pitchFamily="34" charset="0"/>
              </a:rPr>
              <a:t>thun</a:t>
            </a:r>
            <a:r>
              <a:rPr lang="en-US" sz="2800" dirty="0">
                <a:latin typeface="Arial" pitchFamily="34" charset="0"/>
                <a:cs typeface="Arial" pitchFamily="34" charset="0"/>
              </a:rPr>
              <a:t> </a:t>
            </a:r>
            <a:r>
              <a:rPr lang="en-US" sz="2800" dirty="0" err="1">
                <a:latin typeface="Arial" pitchFamily="34" charset="0"/>
                <a:cs typeface="Arial" pitchFamily="34" charset="0"/>
              </a:rPr>
              <a:t>đường</a:t>
            </a:r>
            <a:r>
              <a:rPr lang="en-US" sz="2800" dirty="0">
                <a:latin typeface="Arial" pitchFamily="34" charset="0"/>
                <a:cs typeface="Arial" pitchFamily="34" charset="0"/>
              </a:rPr>
              <a:t> </a:t>
            </a:r>
            <a:r>
              <a:rPr lang="en-US" sz="2800" dirty="0" err="1">
                <a:latin typeface="Arial" pitchFamily="34" charset="0"/>
                <a:cs typeface="Arial" pitchFamily="34" charset="0"/>
              </a:rPr>
              <a:t>rò</a:t>
            </a:r>
            <a:r>
              <a:rPr lang="en-US" sz="2800" dirty="0">
                <a:latin typeface="Arial" pitchFamily="34" charset="0"/>
                <a:cs typeface="Arial" pitchFamily="34" charset="0"/>
              </a:rPr>
              <a:t> </a:t>
            </a:r>
            <a:r>
              <a:rPr lang="vi-VN" sz="2800" dirty="0">
                <a:latin typeface="Arial" pitchFamily="34" charset="0"/>
                <a:cs typeface="Arial" pitchFamily="34" charset="0"/>
              </a:rPr>
              <a:t>là một </a:t>
            </a:r>
            <a:r>
              <a:rPr lang="en-US" sz="2800" dirty="0" err="1">
                <a:latin typeface="Arial" pitchFamily="34" charset="0"/>
                <a:cs typeface="Arial" pitchFamily="34" charset="0"/>
              </a:rPr>
              <a:t>thủ</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vi-VN" sz="2800" dirty="0">
                <a:latin typeface="Arial" pitchFamily="34" charset="0"/>
                <a:cs typeface="Arial" pitchFamily="34" charset="0"/>
              </a:rPr>
              <a:t> khả thi, ít xâm lấn, rẻ tiền và tương đối dễ dàng, đồng thời an toàn và hiệu quả. LIFT và </a:t>
            </a:r>
            <a:r>
              <a:rPr lang="en-US" sz="2800" dirty="0">
                <a:latin typeface="Arial" pitchFamily="34" charset="0"/>
                <a:cs typeface="Arial" pitchFamily="34" charset="0"/>
              </a:rPr>
              <a:t>modified </a:t>
            </a:r>
            <a:r>
              <a:rPr lang="vi-VN" sz="2800" dirty="0">
                <a:latin typeface="Arial" pitchFamily="34" charset="0"/>
                <a:cs typeface="Arial" pitchFamily="34" charset="0"/>
              </a:rPr>
              <a:t>có thể là lý tưởng để điều trị lỗ rò hậu môn cao ở bệnh nhân </a:t>
            </a:r>
            <a:r>
              <a:rPr lang="en-US" sz="2800" dirty="0" err="1">
                <a:latin typeface="Arial" pitchFamily="34" charset="0"/>
                <a:cs typeface="Arial" pitchFamily="34" charset="0"/>
              </a:rPr>
              <a:t>chưa</a:t>
            </a:r>
            <a:r>
              <a:rPr lang="en-US" sz="2800" dirty="0">
                <a:latin typeface="Arial" pitchFamily="34" charset="0"/>
                <a:cs typeface="Arial" pitchFamily="34" charset="0"/>
              </a:rPr>
              <a:t> </a:t>
            </a:r>
            <a:r>
              <a:rPr lang="en-US" sz="2800" dirty="0" err="1">
                <a:latin typeface="Arial" pitchFamily="34" charset="0"/>
                <a:cs typeface="Arial" pitchFamily="34" charset="0"/>
              </a:rPr>
              <a:t>có</a:t>
            </a:r>
            <a:r>
              <a:rPr lang="en-US" sz="2800" dirty="0">
                <a:latin typeface="Arial" pitchFamily="34" charset="0"/>
                <a:cs typeface="Arial" pitchFamily="34" charset="0"/>
              </a:rPr>
              <a:t> </a:t>
            </a:r>
            <a:r>
              <a:rPr lang="vi-VN" sz="2800" dirty="0">
                <a:latin typeface="Arial" pitchFamily="34" charset="0"/>
                <a:cs typeface="Arial" pitchFamily="34" charset="0"/>
              </a:rPr>
              <a:t>sự can thiệp trước đó. Ngoài ra, cần tiến hành nhiều nghiên cứu hơn để so sánh kết quả liên quan đến các phương pháp khác nhau của quy trình này với theo dõi và ngẫu nhiên bệnh nhân lâu hơn. Cuối cùng, một lời giải thích về sự thất bại và tái phát </a:t>
            </a:r>
            <a:r>
              <a:rPr lang="en-US" sz="2800" dirty="0" err="1">
                <a:latin typeface="Arial" pitchFamily="34" charset="0"/>
                <a:cs typeface="Arial" pitchFamily="34" charset="0"/>
              </a:rPr>
              <a:t>là</a:t>
            </a:r>
            <a:r>
              <a:rPr lang="en-US" sz="2800" dirty="0">
                <a:latin typeface="Arial" pitchFamily="34" charset="0"/>
                <a:cs typeface="Arial" pitchFamily="34" charset="0"/>
              </a:rPr>
              <a:t> do </a:t>
            </a:r>
            <a:r>
              <a:rPr lang="vi-VN" sz="2800" dirty="0">
                <a:latin typeface="Arial" pitchFamily="34" charset="0"/>
                <a:cs typeface="Arial" pitchFamily="34" charset="0"/>
              </a:rPr>
              <a:t>không thành công của sự </a:t>
            </a:r>
            <a:r>
              <a:rPr lang="en-US" sz="2800" dirty="0" err="1">
                <a:latin typeface="Arial" pitchFamily="34" charset="0"/>
                <a:cs typeface="Arial" pitchFamily="34" charset="0"/>
              </a:rPr>
              <a:t>phẫu</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lần</a:t>
            </a:r>
            <a:r>
              <a:rPr lang="en-US" sz="2800" dirty="0">
                <a:latin typeface="Arial" pitchFamily="34" charset="0"/>
                <a:cs typeface="Arial" pitchFamily="34" charset="0"/>
              </a:rPr>
              <a:t> </a:t>
            </a:r>
            <a:r>
              <a:rPr lang="en-US" sz="2800" dirty="0" err="1">
                <a:latin typeface="Arial" pitchFamily="34" charset="0"/>
                <a:cs typeface="Arial" pitchFamily="34" charset="0"/>
              </a:rPr>
              <a:t>đầu</a:t>
            </a:r>
            <a:r>
              <a:rPr lang="en-US" sz="2800" dirty="0">
                <a:latin typeface="Arial" pitchFamily="34" charset="0"/>
                <a:cs typeface="Arial" pitchFamily="34" charset="0"/>
              </a:rPr>
              <a:t> </a:t>
            </a:r>
            <a:r>
              <a:rPr lang="vi-VN" sz="2800" dirty="0">
                <a:latin typeface="Arial" pitchFamily="34" charset="0"/>
                <a:cs typeface="Arial" pitchFamily="34" charset="0"/>
              </a:rPr>
              <a:t>và tái phát là một thất bại.</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3955105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6" name="Picture 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762000"/>
            <a:ext cx="75438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5587" name="Rectangle 2"/>
          <p:cNvSpPr>
            <a:spLocks noChangeArrowheads="1"/>
          </p:cNvSpPr>
          <p:nvPr/>
        </p:nvSpPr>
        <p:spPr bwMode="auto">
          <a:xfrm>
            <a:off x="1447800" y="4419600"/>
            <a:ext cx="63246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2800">
                <a:latin typeface="Arial" pitchFamily="34" charset="0"/>
                <a:cs typeface="Arial" pitchFamily="34" charset="0"/>
              </a:rPr>
              <a:t>2010 The Cochrane Collaboration. Published by John Wiley &amp; Sons, Ltd.</a:t>
            </a:r>
          </a:p>
        </p:txBody>
      </p:sp>
    </p:spTree>
    <p:extLst>
      <p:ext uri="{BB962C8B-B14F-4D97-AF65-F5344CB8AC3E}">
        <p14:creationId xmlns:p14="http://schemas.microsoft.com/office/powerpoint/2010/main" xmlns="" val="8844745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p:txBody>
          <a:bodyPr/>
          <a:lstStyle/>
          <a:p>
            <a:r>
              <a:rPr lang="en-US" sz="3200" b="1" dirty="0" smtClean="0">
                <a:solidFill>
                  <a:srgbClr val="FFFF00"/>
                </a:solidFill>
                <a:latin typeface="Arial" pitchFamily="34" charset="0"/>
                <a:cs typeface="Arial" pitchFamily="34" charset="0"/>
              </a:rPr>
              <a:t>Incision and drainage of </a:t>
            </a:r>
            <a:r>
              <a:rPr lang="en-US" sz="3200" b="1" dirty="0" err="1" smtClean="0">
                <a:solidFill>
                  <a:srgbClr val="FFFF00"/>
                </a:solidFill>
                <a:latin typeface="Arial" pitchFamily="34" charset="0"/>
                <a:cs typeface="Arial" pitchFamily="34" charset="0"/>
              </a:rPr>
              <a:t>perianal</a:t>
            </a:r>
            <a:r>
              <a:rPr lang="en-US" sz="3200" b="1" dirty="0" smtClean="0">
                <a:solidFill>
                  <a:srgbClr val="FFFF00"/>
                </a:solidFill>
                <a:latin typeface="Arial" pitchFamily="34" charset="0"/>
                <a:cs typeface="Arial" pitchFamily="34" charset="0"/>
              </a:rPr>
              <a:t> abscess with or without treatment of anal fistula</a:t>
            </a:r>
            <a:endParaRPr lang="en-US" sz="3200" b="1" dirty="0" smtClean="0">
              <a:solidFill>
                <a:srgbClr val="FFFF00"/>
              </a:solidFill>
            </a:endParaRPr>
          </a:p>
        </p:txBody>
      </p:sp>
      <p:sp>
        <p:nvSpPr>
          <p:cNvPr id="196611" name="Content Placeholder 2"/>
          <p:cNvSpPr>
            <a:spLocks noGrp="1"/>
          </p:cNvSpPr>
          <p:nvPr>
            <p:ph idx="1"/>
          </p:nvPr>
        </p:nvSpPr>
        <p:spPr/>
        <p:txBody>
          <a:bodyPr>
            <a:normAutofit lnSpcReduction="10000"/>
          </a:bodyPr>
          <a:lstStyle/>
          <a:p>
            <a:pPr marL="0" indent="0" algn="just">
              <a:buFont typeface="Arial" pitchFamily="34" charset="0"/>
              <a:buNone/>
            </a:pPr>
            <a:r>
              <a:rPr lang="en-US" sz="2200" smtClean="0">
                <a:latin typeface="Arial" pitchFamily="34" charset="0"/>
                <a:cs typeface="Arial" pitchFamily="34" charset="0"/>
              </a:rPr>
              <a:t>We  identified  six  trials,  involving  479  subjects,  comparing  incision  and  drainage  of  perianal  abscess  alone  versus  incision  and  drainage  with fistula  treatment.  Metaanalysis  showed  a  significant  reduction  in  recurrence,  persistent  abscess/fistula  or  repeat  surgery  in  favour  of  fistula surgery  at  the  time  of  abscess  incision  and  drainage  (RR=0.13,  95%  Confidence  Interval  of  RR  =  0.07-0.24).  Transient manometric  reduction in  anal  sphincter  pressures, without  clinical  incontinence, may  occur  a Her  treatment  of  low  fistulae with  abscess  drainage.  Incontinence at  one  year  following  drainage  with  fistula  surgery  was  not  statistically  significant  (pooled  RR  3.06,  95%  Confidence  Interval  0.7-13.45)  with heterogeneity demonstrable between the trials (Chi 2=5.39,df=3, p=0.14, I2  =44.4%).</a:t>
            </a:r>
          </a:p>
          <a:p>
            <a:pPr marL="0" indent="0">
              <a:buFont typeface="Arial" pitchFamily="34" charset="0"/>
              <a:buNone/>
            </a:pPr>
            <a:endParaRPr lang="en-US" smtClean="0"/>
          </a:p>
        </p:txBody>
      </p:sp>
    </p:spTree>
    <p:extLst>
      <p:ext uri="{BB962C8B-B14F-4D97-AF65-F5344CB8AC3E}">
        <p14:creationId xmlns:p14="http://schemas.microsoft.com/office/powerpoint/2010/main" xmlns="" val="32133890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1"/>
          <p:cNvSpPr>
            <a:spLocks noChangeArrowheads="1"/>
          </p:cNvSpPr>
          <p:nvPr/>
        </p:nvSpPr>
        <p:spPr bwMode="auto">
          <a:xfrm>
            <a:off x="354013" y="381000"/>
            <a:ext cx="8418512" cy="612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2800" dirty="0" smtClean="0">
                <a:latin typeface="Arial" pitchFamily="34" charset="0"/>
                <a:cs typeface="Arial" pitchFamily="34" charset="0"/>
              </a:rPr>
              <a:t>   Đã </a:t>
            </a:r>
            <a:r>
              <a:rPr lang="en-US" sz="2800" dirty="0" err="1">
                <a:latin typeface="Arial" pitchFamily="34" charset="0"/>
                <a:cs typeface="Arial" pitchFamily="34" charset="0"/>
              </a:rPr>
              <a:t>làm</a:t>
            </a:r>
            <a:r>
              <a:rPr lang="en-US" sz="2800" dirty="0">
                <a:latin typeface="Arial" pitchFamily="34" charset="0"/>
                <a:cs typeface="Arial" pitchFamily="34" charset="0"/>
              </a:rPr>
              <a:t> </a:t>
            </a:r>
            <a:r>
              <a:rPr lang="vi-VN" sz="2800" dirty="0">
                <a:latin typeface="Arial" pitchFamily="34" charset="0"/>
                <a:cs typeface="Arial" pitchFamily="34" charset="0"/>
              </a:rPr>
              <a:t>sáu thử nghiệm, </a:t>
            </a:r>
            <a:r>
              <a:rPr lang="vi-VN" sz="2800" dirty="0" smtClean="0">
                <a:latin typeface="Arial" pitchFamily="34" charset="0"/>
                <a:cs typeface="Arial" pitchFamily="34" charset="0"/>
              </a:rPr>
              <a:t>479 </a:t>
            </a:r>
            <a:r>
              <a:rPr lang="en-US" sz="2800" dirty="0">
                <a:latin typeface="Arial" pitchFamily="34" charset="0"/>
                <a:cs typeface="Arial" pitchFamily="34" charset="0"/>
              </a:rPr>
              <a:t>ca</a:t>
            </a:r>
            <a:r>
              <a:rPr lang="vi-VN" sz="2800" dirty="0">
                <a:latin typeface="Arial" pitchFamily="34" charset="0"/>
                <a:cs typeface="Arial" pitchFamily="34" charset="0"/>
              </a:rPr>
              <a:t>, so sánh </a:t>
            </a:r>
            <a:r>
              <a:rPr lang="en-US" sz="2800" dirty="0" err="1">
                <a:latin typeface="Arial" pitchFamily="34" charset="0"/>
                <a:cs typeface="Arial" pitchFamily="34" charset="0"/>
              </a:rPr>
              <a:t>rạch</a:t>
            </a:r>
            <a:r>
              <a:rPr lang="en-US" sz="2800" dirty="0">
                <a:latin typeface="Arial" pitchFamily="34" charset="0"/>
                <a:cs typeface="Arial" pitchFamily="34" charset="0"/>
              </a:rPr>
              <a:t> </a:t>
            </a:r>
            <a:r>
              <a:rPr lang="vi-VN" sz="2800" dirty="0">
                <a:latin typeface="Arial" pitchFamily="34" charset="0"/>
                <a:cs typeface="Arial" pitchFamily="34" charset="0"/>
              </a:rPr>
              <a:t>và dẫn lưu áp xe hậu môn so với </a:t>
            </a:r>
            <a:r>
              <a:rPr lang="en-US" sz="2800" dirty="0" err="1">
                <a:latin typeface="Arial" pitchFamily="34" charset="0"/>
                <a:cs typeface="Arial" pitchFamily="34" charset="0"/>
              </a:rPr>
              <a:t>rạch</a:t>
            </a:r>
            <a:r>
              <a:rPr lang="en-US" sz="2800" dirty="0">
                <a:latin typeface="Arial" pitchFamily="34" charset="0"/>
                <a:cs typeface="Arial" pitchFamily="34" charset="0"/>
              </a:rPr>
              <a:t> </a:t>
            </a:r>
            <a:r>
              <a:rPr lang="vi-VN" sz="2800" dirty="0">
                <a:latin typeface="Arial" pitchFamily="34" charset="0"/>
                <a:cs typeface="Arial" pitchFamily="34" charset="0"/>
              </a:rPr>
              <a:t>và dẫn lưu với </a:t>
            </a:r>
            <a:r>
              <a:rPr lang="en-US" sz="2800" dirty="0" err="1">
                <a:latin typeface="Arial" pitchFamily="34" charset="0"/>
                <a:cs typeface="Arial" pitchFamily="34" charset="0"/>
              </a:rPr>
              <a:t>phẫu</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vi-VN" sz="2800" dirty="0">
                <a:latin typeface="Arial" pitchFamily="34" charset="0"/>
                <a:cs typeface="Arial" pitchFamily="34" charset="0"/>
              </a:rPr>
              <a:t>rò. Siêu âm cho thấy giảm đáng kể tái phát, áp xe / lỗ rò kéo dài hoặc phẫu thuật lại có lợi cho phẫu thuật rò tại thời điểm rạch và dẫn lưu áp xe (RR = 0,13, Khoảng tin cậy 95% RR = 0,07-0,24). Giảm áp lực cơ thắt hậu môn, mà không cần kiểm soát lâm sàng, có thể xảy ra </a:t>
            </a:r>
            <a:r>
              <a:rPr lang="vi-VN" sz="2800" dirty="0" smtClean="0">
                <a:latin typeface="Arial" pitchFamily="34" charset="0"/>
                <a:cs typeface="Arial" pitchFamily="34" charset="0"/>
              </a:rPr>
              <a:t>với </a:t>
            </a:r>
            <a:r>
              <a:rPr lang="vi-VN" sz="2800" dirty="0">
                <a:latin typeface="Arial" pitchFamily="34" charset="0"/>
                <a:cs typeface="Arial" pitchFamily="34" charset="0"/>
              </a:rPr>
              <a:t>điều trị </a:t>
            </a:r>
            <a:r>
              <a:rPr lang="en-US" sz="2800" dirty="0" err="1">
                <a:latin typeface="Arial" pitchFamily="34" charset="0"/>
                <a:cs typeface="Arial" pitchFamily="34" charset="0"/>
              </a:rPr>
              <a:t>rạch</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err="1">
                <a:latin typeface="Arial" pitchFamily="34" charset="0"/>
                <a:cs typeface="Arial" pitchFamily="34" charset="0"/>
              </a:rPr>
              <a:t>dẫn</a:t>
            </a:r>
            <a:r>
              <a:rPr lang="en-US" sz="2800" dirty="0">
                <a:latin typeface="Arial" pitchFamily="34" charset="0"/>
                <a:cs typeface="Arial" pitchFamily="34" charset="0"/>
              </a:rPr>
              <a:t> </a:t>
            </a:r>
            <a:r>
              <a:rPr lang="en-US" sz="2800" dirty="0" err="1">
                <a:latin typeface="Arial" pitchFamily="34" charset="0"/>
                <a:cs typeface="Arial" pitchFamily="34" charset="0"/>
              </a:rPr>
              <a:t>lưu</a:t>
            </a:r>
            <a:r>
              <a:rPr lang="en-US" sz="2800" dirty="0">
                <a:latin typeface="Arial" pitchFamily="34" charset="0"/>
                <a:cs typeface="Arial" pitchFamily="34" charset="0"/>
              </a:rPr>
              <a:t> </a:t>
            </a:r>
            <a:r>
              <a:rPr lang="vi-VN" sz="2800" dirty="0">
                <a:latin typeface="Arial" pitchFamily="34" charset="0"/>
                <a:cs typeface="Arial" pitchFamily="34" charset="0"/>
              </a:rPr>
              <a:t>lỗ rò thấp với dẫn lưu áp xe. Không tự chủ trong một năm sau khi dẫn lưu </a:t>
            </a:r>
            <a:r>
              <a:rPr lang="en-US" sz="2800" dirty="0" err="1">
                <a:latin typeface="Arial" pitchFamily="34" charset="0"/>
                <a:cs typeface="Arial" pitchFamily="34" charset="0"/>
              </a:rPr>
              <a:t>và</a:t>
            </a:r>
            <a:r>
              <a:rPr lang="vi-VN" sz="2800" dirty="0">
                <a:latin typeface="Arial" pitchFamily="34" charset="0"/>
                <a:cs typeface="Arial" pitchFamily="34" charset="0"/>
              </a:rPr>
              <a:t> phẫu thuật rò không có ý nghĩa thống kê (gộp RR 3.06, Khoảng tin cậy 95% 0,7-13,45) với sự không đồng nhất giữa các thử nghiệm (Chi 2 = 5,39, df = 3, p = 0,14, I2 = 44,4% ).</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3991471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title"/>
          </p:nvPr>
        </p:nvSpPr>
        <p:spPr/>
        <p:txBody>
          <a:bodyPr>
            <a:normAutofit fontScale="90000"/>
          </a:bodyPr>
          <a:lstStyle/>
          <a:p>
            <a:r>
              <a:rPr lang="en-US" sz="3400" b="1" dirty="0" smtClean="0">
                <a:solidFill>
                  <a:srgbClr val="FFFF00"/>
                </a:solidFill>
                <a:latin typeface="Arial" pitchFamily="34" charset="0"/>
                <a:cs typeface="Arial" pitchFamily="34" charset="0"/>
              </a:rPr>
              <a:t>Incision and drainage of </a:t>
            </a:r>
            <a:r>
              <a:rPr lang="en-US" sz="3400" b="1" dirty="0" err="1" smtClean="0">
                <a:solidFill>
                  <a:srgbClr val="FFFF00"/>
                </a:solidFill>
                <a:latin typeface="Arial" pitchFamily="34" charset="0"/>
                <a:cs typeface="Arial" pitchFamily="34" charset="0"/>
              </a:rPr>
              <a:t>perianal</a:t>
            </a:r>
            <a:r>
              <a:rPr lang="en-US" sz="3400" b="1" dirty="0" smtClean="0">
                <a:solidFill>
                  <a:srgbClr val="FFFF00"/>
                </a:solidFill>
                <a:latin typeface="Arial" pitchFamily="34" charset="0"/>
                <a:cs typeface="Arial" pitchFamily="34" charset="0"/>
              </a:rPr>
              <a:t> abscess with or without treatment of anal fistu</a:t>
            </a:r>
            <a:r>
              <a:rPr lang="en-US" sz="3400" dirty="0" smtClean="0">
                <a:solidFill>
                  <a:srgbClr val="FFFF00"/>
                </a:solidFill>
                <a:latin typeface="Arial" pitchFamily="34" charset="0"/>
                <a:cs typeface="Arial" pitchFamily="34" charset="0"/>
              </a:rPr>
              <a:t>la</a:t>
            </a:r>
            <a:endParaRPr lang="en-US" sz="3400" dirty="0" smtClean="0">
              <a:solidFill>
                <a:srgbClr val="FFFF00"/>
              </a:solidFill>
            </a:endParaRPr>
          </a:p>
        </p:txBody>
      </p:sp>
      <p:sp>
        <p:nvSpPr>
          <p:cNvPr id="3" name="Content Placeholder 2"/>
          <p:cNvSpPr>
            <a:spLocks noGrp="1"/>
          </p:cNvSpPr>
          <p:nvPr>
            <p:ph idx="1"/>
          </p:nvPr>
        </p:nvSpPr>
        <p:spPr>
          <a:xfrm>
            <a:off x="533400" y="1676400"/>
            <a:ext cx="8229600" cy="4525963"/>
          </a:xfrm>
        </p:spPr>
        <p:txBody>
          <a:bodyPr/>
          <a:lstStyle/>
          <a:p>
            <a:pPr marL="0" indent="0" algn="just">
              <a:buFont typeface="Arial" pitchFamily="34" charset="0"/>
              <a:buNone/>
              <a:defRPr/>
            </a:pPr>
            <a:r>
              <a:rPr lang="en-US" sz="2800" b="1" smtClean="0">
                <a:latin typeface="Arial" pitchFamily="34" charset="0"/>
                <a:cs typeface="Arial" pitchFamily="34" charset="0"/>
              </a:rPr>
              <a:t>Authors' conclusions</a:t>
            </a:r>
            <a:endParaRPr lang="en-US" sz="2800" smtClean="0">
              <a:latin typeface="Arial" pitchFamily="34" charset="0"/>
              <a:cs typeface="Arial" pitchFamily="34" charset="0"/>
            </a:endParaRPr>
          </a:p>
          <a:p>
            <a:pPr marL="0" indent="0" algn="just">
              <a:buFont typeface="Arial" pitchFamily="34" charset="0"/>
              <a:buNone/>
              <a:defRPr/>
            </a:pPr>
            <a:r>
              <a:rPr lang="en-US" sz="2800" smtClean="0">
                <a:latin typeface="Arial" pitchFamily="34" charset="0"/>
                <a:cs typeface="Arial" pitchFamily="34" charset="0"/>
              </a:rPr>
              <a:t>The published evidence shows fistula surgery with abscess drainage significantly reduces recurrence or persistence of abscess/fistula, or the need for repeat surgery. There was no statistically significant evidence of incontinence following fistula surgery with abscess drainage.This intervention may be recommended in carefully selected patients.</a:t>
            </a:r>
          </a:p>
          <a:p>
            <a:pPr>
              <a:defRPr/>
            </a:pPr>
            <a:endParaRPr lang="en-US"/>
          </a:p>
        </p:txBody>
      </p:sp>
    </p:spTree>
    <p:extLst>
      <p:ext uri="{BB962C8B-B14F-4D97-AF65-F5344CB8AC3E}">
        <p14:creationId xmlns:p14="http://schemas.microsoft.com/office/powerpoint/2010/main" xmlns="" val="19449528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1"/>
          <p:cNvSpPr>
            <a:spLocks noChangeArrowheads="1"/>
          </p:cNvSpPr>
          <p:nvPr/>
        </p:nvSpPr>
        <p:spPr bwMode="auto">
          <a:xfrm>
            <a:off x="914400" y="533400"/>
            <a:ext cx="7315200" cy="5786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3200" dirty="0">
                <a:latin typeface="Arial" pitchFamily="34" charset="0"/>
                <a:cs typeface="Arial" pitchFamily="34" charset="0"/>
              </a:rPr>
              <a:t>Kết luận của tác giả</a:t>
            </a:r>
          </a:p>
          <a:p>
            <a:pPr algn="just"/>
            <a:r>
              <a:rPr lang="vi-VN" sz="3200" dirty="0">
                <a:latin typeface="Arial" pitchFamily="34" charset="0"/>
                <a:cs typeface="Arial" pitchFamily="34" charset="0"/>
              </a:rPr>
              <a:t>Bằng chứng được công bố cho thấy phẫu thuật rò với </a:t>
            </a:r>
            <a:r>
              <a:rPr lang="en-US" sz="3200" dirty="0" err="1">
                <a:latin typeface="Arial" pitchFamily="34" charset="0"/>
                <a:cs typeface="Arial" pitchFamily="34" charset="0"/>
              </a:rPr>
              <a:t>rạch</a:t>
            </a:r>
            <a:r>
              <a:rPr lang="en-US" sz="3200" dirty="0">
                <a:latin typeface="Arial" pitchFamily="34" charset="0"/>
                <a:cs typeface="Arial" pitchFamily="34" charset="0"/>
              </a:rPr>
              <a:t> </a:t>
            </a:r>
            <a:r>
              <a:rPr lang="en-US" sz="3200" dirty="0" err="1">
                <a:latin typeface="Arial" pitchFamily="34" charset="0"/>
                <a:cs typeface="Arial" pitchFamily="34" charset="0"/>
              </a:rPr>
              <a:t>và</a:t>
            </a:r>
            <a:r>
              <a:rPr lang="en-US" sz="3200" dirty="0">
                <a:latin typeface="Arial" pitchFamily="34" charset="0"/>
                <a:cs typeface="Arial" pitchFamily="34" charset="0"/>
              </a:rPr>
              <a:t> </a:t>
            </a:r>
            <a:r>
              <a:rPr lang="vi-VN" sz="3200" dirty="0">
                <a:latin typeface="Arial" pitchFamily="34" charset="0"/>
                <a:cs typeface="Arial" pitchFamily="34" charset="0"/>
              </a:rPr>
              <a:t>dẫn lưu áp xe làm giảm đáng kể sự tái phát hoặc tồn tại của áp xe /  rò, hoặc sự cần thiết phải phẫu thuật lại. Không có bằng chứng có ý nghĩa thống kê về việc không tự chủ sau phẫu thuật rò với dẫn lưu áp xe. Can thiệp này có thể được khuyến nghị ở những bệnh nhân được lựa chọn cẩn thận.</a:t>
            </a:r>
          </a:p>
          <a:p>
            <a:r>
              <a:rPr lang="vi-VN" dirty="0"/>
              <a:t> </a:t>
            </a:r>
          </a:p>
        </p:txBody>
      </p:sp>
    </p:spTree>
    <p:extLst>
      <p:ext uri="{BB962C8B-B14F-4D97-AF65-F5344CB8AC3E}">
        <p14:creationId xmlns:p14="http://schemas.microsoft.com/office/powerpoint/2010/main" xmlns="" val="25715325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p:txBody>
          <a:bodyPr/>
          <a:lstStyle/>
          <a:p>
            <a:pPr eaLnBrk="1" hangingPunct="1"/>
            <a:r>
              <a:rPr lang="en-US" b="1" dirty="0" err="1" smtClean="0">
                <a:solidFill>
                  <a:srgbClr val="FFFF00"/>
                </a:solidFill>
                <a:latin typeface="Arial" pitchFamily="34" charset="0"/>
                <a:cs typeface="Arial" pitchFamily="34" charset="0"/>
              </a:rPr>
              <a:t>Rò</a:t>
            </a:r>
            <a:r>
              <a:rPr lang="en-US" b="1" dirty="0" smtClean="0">
                <a:solidFill>
                  <a:srgbClr val="FFFF00"/>
                </a:solidFill>
                <a:latin typeface="Arial" pitchFamily="34" charset="0"/>
                <a:cs typeface="Arial" pitchFamily="34" charset="0"/>
              </a:rPr>
              <a:t> </a:t>
            </a:r>
            <a:r>
              <a:rPr lang="en-US" b="1" dirty="0" err="1" smtClean="0">
                <a:solidFill>
                  <a:srgbClr val="FFFF00"/>
                </a:solidFill>
                <a:latin typeface="Arial" pitchFamily="34" charset="0"/>
                <a:cs typeface="Arial" pitchFamily="34" charset="0"/>
              </a:rPr>
              <a:t>hậu</a:t>
            </a:r>
            <a:r>
              <a:rPr lang="en-US" b="1" dirty="0" smtClean="0">
                <a:solidFill>
                  <a:srgbClr val="FFFF00"/>
                </a:solidFill>
                <a:latin typeface="Arial" pitchFamily="34" charset="0"/>
                <a:cs typeface="Arial" pitchFamily="34" charset="0"/>
              </a:rPr>
              <a:t> </a:t>
            </a:r>
            <a:r>
              <a:rPr lang="en-US" b="1" dirty="0" err="1" smtClean="0">
                <a:solidFill>
                  <a:srgbClr val="FFFF00"/>
                </a:solidFill>
                <a:latin typeface="Arial" pitchFamily="34" charset="0"/>
                <a:cs typeface="Arial" pitchFamily="34" charset="0"/>
              </a:rPr>
              <a:t>môn</a:t>
            </a:r>
            <a:r>
              <a:rPr lang="en-US" b="1" dirty="0" smtClean="0">
                <a:solidFill>
                  <a:srgbClr val="FFFF00"/>
                </a:solidFill>
                <a:latin typeface="Arial" pitchFamily="34" charset="0"/>
                <a:cs typeface="Arial" pitchFamily="34" charset="0"/>
              </a:rPr>
              <a:t> do </a:t>
            </a:r>
            <a:r>
              <a:rPr lang="en-US" b="1" dirty="0" err="1" smtClean="0">
                <a:solidFill>
                  <a:srgbClr val="FFFF00"/>
                </a:solidFill>
                <a:latin typeface="Arial" pitchFamily="34" charset="0"/>
                <a:cs typeface="Arial" pitchFamily="34" charset="0"/>
              </a:rPr>
              <a:t>lao</a:t>
            </a:r>
            <a:endParaRPr lang="en-US" b="1" dirty="0" smtClean="0">
              <a:solidFill>
                <a:srgbClr val="FFFF00"/>
              </a:solidFill>
              <a:latin typeface="Arial" pitchFamily="34" charset="0"/>
              <a:cs typeface="Arial" pitchFamily="34" charset="0"/>
            </a:endParaRPr>
          </a:p>
        </p:txBody>
      </p:sp>
      <p:sp>
        <p:nvSpPr>
          <p:cNvPr id="190467" name="Content Placeholder 2"/>
          <p:cNvSpPr>
            <a:spLocks noGrp="1"/>
          </p:cNvSpPr>
          <p:nvPr>
            <p:ph idx="1"/>
          </p:nvPr>
        </p:nvSpPr>
        <p:spPr>
          <a:xfrm>
            <a:off x="838200" y="1600200"/>
            <a:ext cx="7543800" cy="4525963"/>
          </a:xfrm>
        </p:spPr>
        <p:txBody>
          <a:bodyPr>
            <a:normAutofit/>
          </a:bodyPr>
          <a:lstStyle/>
          <a:p>
            <a:pPr algn="just" eaLnBrk="1" hangingPunct="1"/>
            <a:r>
              <a:rPr lang="en-US" sz="4000" dirty="0" err="1" smtClean="0">
                <a:latin typeface="Arial" pitchFamily="34" charset="0"/>
                <a:cs typeface="Arial" pitchFamily="34" charset="0"/>
              </a:rPr>
              <a:t>Trong</a:t>
            </a:r>
            <a:r>
              <a:rPr lang="en-US" sz="4000" dirty="0" smtClean="0">
                <a:latin typeface="Arial" pitchFamily="34" charset="0"/>
                <a:cs typeface="Arial" pitchFamily="34" charset="0"/>
              </a:rPr>
              <a:t> 768 ca </a:t>
            </a:r>
            <a:r>
              <a:rPr lang="en-US" sz="4000" dirty="0" err="1" smtClean="0">
                <a:latin typeface="Arial" pitchFamily="34" charset="0"/>
                <a:cs typeface="Arial" pitchFamily="34" charset="0"/>
              </a:rPr>
              <a:t>rò</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hậu</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môn</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năm</a:t>
            </a:r>
            <a:r>
              <a:rPr lang="en-US" sz="4000" dirty="0" smtClean="0">
                <a:latin typeface="Arial" pitchFamily="34" charset="0"/>
                <a:cs typeface="Arial" pitchFamily="34" charset="0"/>
              </a:rPr>
              <a:t> 2017, </a:t>
            </a:r>
            <a:r>
              <a:rPr lang="en-US" sz="4000" dirty="0" err="1" smtClean="0">
                <a:latin typeface="Arial" pitchFamily="34" charset="0"/>
                <a:cs typeface="Arial" pitchFamily="34" charset="0"/>
              </a:rPr>
              <a:t>ghi</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nhận</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tỷ</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lệ</a:t>
            </a:r>
            <a:r>
              <a:rPr lang="en-US" sz="4000" dirty="0" smtClean="0">
                <a:latin typeface="Arial" pitchFamily="34" charset="0"/>
                <a:cs typeface="Arial" pitchFamily="34" charset="0"/>
              </a:rPr>
              <a:t> 7</a:t>
            </a:r>
            <a:r>
              <a:rPr lang="vi-VN" sz="4000" dirty="0" smtClean="0">
                <a:latin typeface="Arial" pitchFamily="34" charset="0"/>
                <a:cs typeface="Arial" pitchFamily="34" charset="0"/>
              </a:rPr>
              <a:t> </a:t>
            </a:r>
            <a:r>
              <a:rPr lang="en-US" sz="4000" dirty="0" smtClean="0">
                <a:latin typeface="Arial" pitchFamily="34" charset="0"/>
                <a:cs typeface="Arial" pitchFamily="34" charset="0"/>
              </a:rPr>
              <a:t>ca do </a:t>
            </a:r>
            <a:r>
              <a:rPr lang="en-US" sz="4000" dirty="0" err="1" smtClean="0">
                <a:latin typeface="Arial" pitchFamily="34" charset="0"/>
                <a:cs typeface="Arial" pitchFamily="34" charset="0"/>
              </a:rPr>
              <a:t>lao</a:t>
            </a:r>
            <a:r>
              <a:rPr lang="en-US" sz="4000" dirty="0" smtClean="0">
                <a:latin typeface="Arial" pitchFamily="34" charset="0"/>
                <a:cs typeface="Arial" pitchFamily="34" charset="0"/>
              </a:rPr>
              <a:t> / 761 ca </a:t>
            </a:r>
            <a:r>
              <a:rPr lang="en-US" sz="4000" dirty="0" err="1" smtClean="0">
                <a:latin typeface="Arial" pitchFamily="34" charset="0"/>
                <a:cs typeface="Arial" pitchFamily="34" charset="0"/>
              </a:rPr>
              <a:t>rò</a:t>
            </a:r>
            <a:r>
              <a:rPr lang="en-US" sz="4000" dirty="0" smtClean="0">
                <a:latin typeface="Arial" pitchFamily="34" charset="0"/>
                <a:cs typeface="Arial" pitchFamily="34" charset="0"/>
              </a:rPr>
              <a:t> do </a:t>
            </a:r>
            <a:r>
              <a:rPr lang="en-US" sz="4000" dirty="0" err="1" smtClean="0">
                <a:latin typeface="Arial" pitchFamily="34" charset="0"/>
                <a:cs typeface="Arial" pitchFamily="34" charset="0"/>
              </a:rPr>
              <a:t>viêm</a:t>
            </a:r>
            <a:r>
              <a:rPr lang="vi-VN" sz="4000" dirty="0" smtClean="0">
                <a:latin typeface="Arial" pitchFamily="34" charset="0"/>
                <a:cs typeface="Arial" pitchFamily="34" charset="0"/>
              </a:rPr>
              <a:t>.</a:t>
            </a:r>
            <a:endParaRPr lang="en-US" sz="4000" dirty="0" smtClean="0">
              <a:latin typeface="Arial" pitchFamily="34" charset="0"/>
              <a:cs typeface="Arial" pitchFamily="34" charset="0"/>
            </a:endParaRPr>
          </a:p>
          <a:p>
            <a:pPr algn="just" eaLnBrk="1" hangingPunct="1"/>
            <a:r>
              <a:rPr lang="en-US" sz="4000" dirty="0" err="1" smtClean="0">
                <a:latin typeface="Arial" pitchFamily="34" charset="0"/>
                <a:cs typeface="Arial" pitchFamily="34" charset="0"/>
              </a:rPr>
              <a:t>Tuổi</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lớn</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nhất</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là</a:t>
            </a:r>
            <a:r>
              <a:rPr lang="en-US" sz="4000" dirty="0" smtClean="0">
                <a:latin typeface="Arial" pitchFamily="34" charset="0"/>
                <a:cs typeface="Arial" pitchFamily="34" charset="0"/>
              </a:rPr>
              <a:t> 61t, </a:t>
            </a:r>
            <a:r>
              <a:rPr lang="en-US" sz="4000" dirty="0" err="1" smtClean="0">
                <a:latin typeface="Arial" pitchFamily="34" charset="0"/>
                <a:cs typeface="Arial" pitchFamily="34" charset="0"/>
              </a:rPr>
              <a:t>nhỏ</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nhất</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là</a:t>
            </a:r>
            <a:r>
              <a:rPr lang="en-US" sz="4000" dirty="0" smtClean="0">
                <a:latin typeface="Arial" pitchFamily="34" charset="0"/>
                <a:cs typeface="Arial" pitchFamily="34" charset="0"/>
              </a:rPr>
              <a:t> 24t, </a:t>
            </a:r>
            <a:r>
              <a:rPr lang="en-US" sz="4000" dirty="0" err="1" smtClean="0">
                <a:latin typeface="Arial" pitchFamily="34" charset="0"/>
                <a:cs typeface="Arial" pitchFamily="34" charset="0"/>
              </a:rPr>
              <a:t>tuổi</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trung</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bình</a:t>
            </a:r>
            <a:r>
              <a:rPr lang="en-US" sz="4000" dirty="0" smtClean="0">
                <a:latin typeface="Arial" pitchFamily="34" charset="0"/>
                <a:cs typeface="Arial" pitchFamily="34" charset="0"/>
              </a:rPr>
              <a:t> 40t. </a:t>
            </a:r>
          </a:p>
          <a:p>
            <a:pPr algn="just" eaLnBrk="1" hangingPunct="1"/>
            <a:r>
              <a:rPr lang="en-US" sz="4000" dirty="0" err="1" smtClean="0">
                <a:latin typeface="Arial" pitchFamily="34" charset="0"/>
                <a:cs typeface="Arial" pitchFamily="34" charset="0"/>
              </a:rPr>
              <a:t>Tất</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cả</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là</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nam</a:t>
            </a:r>
            <a:r>
              <a:rPr lang="en-US" sz="4000" dirty="0" smtClean="0">
                <a:latin typeface="Arial" pitchFamily="34" charset="0"/>
                <a:cs typeface="Arial" pitchFamily="34" charset="0"/>
              </a:rPr>
              <a:t>.</a:t>
            </a:r>
          </a:p>
        </p:txBody>
      </p:sp>
    </p:spTree>
    <p:extLst>
      <p:ext uri="{BB962C8B-B14F-4D97-AF65-F5344CB8AC3E}">
        <p14:creationId xmlns:p14="http://schemas.microsoft.com/office/powerpoint/2010/main" xmlns="" val="14249621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
          <p:cNvSpPr>
            <a:spLocks noChangeArrowheads="1"/>
          </p:cNvSpPr>
          <p:nvPr/>
        </p:nvSpPr>
        <p:spPr bwMode="auto">
          <a:xfrm>
            <a:off x="838200" y="762000"/>
            <a:ext cx="7696200" cy="550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3200">
                <a:latin typeface="Arial" pitchFamily="34" charset="0"/>
                <a:cs typeface="Arial" pitchFamily="34" charset="0"/>
              </a:rPr>
              <a:t>     </a:t>
            </a:r>
            <a:r>
              <a:rPr lang="vi-VN" sz="3200">
                <a:latin typeface="Arial" pitchFamily="34" charset="0"/>
                <a:cs typeface="Arial" pitchFamily="34" charset="0"/>
              </a:rPr>
              <a:t>Bệnh lao quanh hậu môn là một dạng </a:t>
            </a:r>
            <a:r>
              <a:rPr lang="en-US" sz="3200">
                <a:latin typeface="Arial" pitchFamily="34" charset="0"/>
                <a:cs typeface="Arial" pitchFamily="34" charset="0"/>
              </a:rPr>
              <a:t>lao</a:t>
            </a:r>
            <a:r>
              <a:rPr lang="vi-VN" sz="3200">
                <a:latin typeface="Arial" pitchFamily="34" charset="0"/>
                <a:cs typeface="Arial" pitchFamily="34" charset="0"/>
              </a:rPr>
              <a:t> hiếm gặp của bệnh</a:t>
            </a:r>
            <a:r>
              <a:rPr lang="en-US" sz="3200">
                <a:latin typeface="Arial" pitchFamily="34" charset="0"/>
                <a:cs typeface="Arial" pitchFamily="34" charset="0"/>
              </a:rPr>
              <a:t> lao</a:t>
            </a:r>
            <a:r>
              <a:rPr lang="vi-VN" sz="3200">
                <a:latin typeface="Arial" pitchFamily="34" charset="0"/>
                <a:cs typeface="Arial" pitchFamily="34" charset="0"/>
              </a:rPr>
              <a:t>. Nó cần thiết  nhận ra </a:t>
            </a:r>
            <a:r>
              <a:rPr lang="en-US" sz="3200">
                <a:latin typeface="Arial" pitchFamily="34" charset="0"/>
                <a:cs typeface="Arial" pitchFamily="34" charset="0"/>
              </a:rPr>
              <a:t>để c</a:t>
            </a:r>
            <a:r>
              <a:rPr lang="vi-VN" sz="3200">
                <a:latin typeface="Arial" pitchFamily="34" charset="0"/>
                <a:cs typeface="Arial" pitchFamily="34" charset="0"/>
              </a:rPr>
              <a:t>ó điều trị cụ thể. </a:t>
            </a:r>
            <a:endParaRPr lang="en-US" sz="3200">
              <a:latin typeface="Arial" pitchFamily="34" charset="0"/>
              <a:cs typeface="Arial" pitchFamily="34" charset="0"/>
            </a:endParaRPr>
          </a:p>
          <a:p>
            <a:pPr algn="just"/>
            <a:r>
              <a:rPr lang="en-US" sz="3200">
                <a:latin typeface="Arial" pitchFamily="34" charset="0"/>
                <a:cs typeface="Arial" pitchFamily="34" charset="0"/>
              </a:rPr>
              <a:t>     </a:t>
            </a:r>
            <a:r>
              <a:rPr lang="vi-VN" sz="3200">
                <a:latin typeface="Arial" pitchFamily="34" charset="0"/>
                <a:cs typeface="Arial" pitchFamily="34" charset="0"/>
              </a:rPr>
              <a:t>Bệnh lao có thể ảnh hưởng đến bất kỳ phần nào của đường tiêu hóa (GIT) từ thực quản đến  hậu môn. </a:t>
            </a:r>
            <a:endParaRPr lang="en-US" sz="3200">
              <a:latin typeface="Arial" pitchFamily="34" charset="0"/>
              <a:cs typeface="Arial" pitchFamily="34" charset="0"/>
            </a:endParaRPr>
          </a:p>
          <a:p>
            <a:pPr algn="just"/>
            <a:r>
              <a:rPr lang="en-US" sz="3200">
                <a:latin typeface="Arial" pitchFamily="34" charset="0"/>
                <a:cs typeface="Arial" pitchFamily="34" charset="0"/>
              </a:rPr>
              <a:t>     L</a:t>
            </a:r>
            <a:r>
              <a:rPr lang="vi-VN" sz="3200">
                <a:latin typeface="Arial" pitchFamily="34" charset="0"/>
                <a:cs typeface="Arial" pitchFamily="34" charset="0"/>
              </a:rPr>
              <a:t>ao đường tiêu hóa thường gặp ở các nước nhiệt đới, tuberculoisis của ruột xa ngã ba ileocaecal là rất hiếm và hiếm khi được xem như là một chẩn đoán phân biệt về rối loạn chức năng</a:t>
            </a:r>
          </a:p>
        </p:txBody>
      </p:sp>
    </p:spTree>
    <p:extLst>
      <p:ext uri="{BB962C8B-B14F-4D97-AF65-F5344CB8AC3E}">
        <p14:creationId xmlns:p14="http://schemas.microsoft.com/office/powerpoint/2010/main" xmlns="" val="15866242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1"/>
          <p:cNvSpPr>
            <a:spLocks noChangeArrowheads="1"/>
          </p:cNvSpPr>
          <p:nvPr/>
        </p:nvSpPr>
        <p:spPr bwMode="auto">
          <a:xfrm>
            <a:off x="838200" y="642938"/>
            <a:ext cx="746760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800">
                <a:latin typeface="Arial" pitchFamily="34" charset="0"/>
                <a:cs typeface="Arial" pitchFamily="34" charset="0"/>
              </a:rPr>
              <a:t>      </a:t>
            </a:r>
            <a:r>
              <a:rPr lang="vi-VN" sz="2800">
                <a:latin typeface="Arial" pitchFamily="34" charset="0"/>
                <a:cs typeface="Arial" pitchFamily="34" charset="0"/>
              </a:rPr>
              <a:t>Các tổn thương lao trực tràng thường   được thấy là </a:t>
            </a:r>
            <a:r>
              <a:rPr lang="en-US" sz="2800">
                <a:latin typeface="Arial" pitchFamily="34" charset="0"/>
                <a:cs typeface="Arial" pitchFamily="34" charset="0"/>
              </a:rPr>
              <a:t>áp xe </a:t>
            </a:r>
            <a:r>
              <a:rPr lang="vi-VN" sz="2800">
                <a:latin typeface="Arial" pitchFamily="34" charset="0"/>
                <a:cs typeface="Arial" pitchFamily="34" charset="0"/>
              </a:rPr>
              <a:t>và </a:t>
            </a:r>
            <a:r>
              <a:rPr lang="en-US" sz="2800">
                <a:latin typeface="Arial" pitchFamily="34" charset="0"/>
                <a:cs typeface="Arial" pitchFamily="34" charset="0"/>
              </a:rPr>
              <a:t>đường</a:t>
            </a:r>
            <a:r>
              <a:rPr lang="vi-VN" sz="2800">
                <a:latin typeface="Arial" pitchFamily="34" charset="0"/>
                <a:cs typeface="Arial" pitchFamily="34" charset="0"/>
              </a:rPr>
              <a:t> rò</a:t>
            </a:r>
            <a:r>
              <a:rPr lang="en-US" sz="2800">
                <a:latin typeface="Arial" pitchFamily="34" charset="0"/>
                <a:cs typeface="Arial" pitchFamily="34" charset="0"/>
              </a:rPr>
              <a:t>.</a:t>
            </a:r>
            <a:r>
              <a:rPr lang="vi-VN" sz="2800">
                <a:latin typeface="Arial" pitchFamily="34" charset="0"/>
                <a:cs typeface="Arial" pitchFamily="34" charset="0"/>
              </a:rPr>
              <a:t>  </a:t>
            </a:r>
            <a:endParaRPr lang="en-US" sz="2800">
              <a:latin typeface="Arial" pitchFamily="34" charset="0"/>
              <a:cs typeface="Arial" pitchFamily="34" charset="0"/>
            </a:endParaRPr>
          </a:p>
          <a:p>
            <a:pPr algn="just"/>
            <a:r>
              <a:rPr lang="en-US" sz="2800">
                <a:latin typeface="Arial" pitchFamily="34" charset="0"/>
                <a:cs typeface="Arial" pitchFamily="34" charset="0"/>
              </a:rPr>
              <a:t>      </a:t>
            </a:r>
            <a:r>
              <a:rPr lang="vi-VN" sz="2800">
                <a:latin typeface="Arial" pitchFamily="34" charset="0"/>
                <a:cs typeface="Arial" pitchFamily="34" charset="0"/>
              </a:rPr>
              <a:t>Bệnh lao là một nguyên nhân </a:t>
            </a:r>
            <a:r>
              <a:rPr lang="en-US" sz="2800">
                <a:latin typeface="Arial" pitchFamily="34" charset="0"/>
                <a:cs typeface="Arial" pitchFamily="34" charset="0"/>
              </a:rPr>
              <a:t>thường </a:t>
            </a:r>
            <a:r>
              <a:rPr lang="vi-VN" sz="2800">
                <a:latin typeface="Arial" pitchFamily="34" charset="0"/>
                <a:cs typeface="Arial" pitchFamily="34" charset="0"/>
              </a:rPr>
              <a:t>bị bỏ qua của nhiễm trùng hậu môn, thường không được công nhận, và do đó không được điều trị </a:t>
            </a:r>
            <a:r>
              <a:rPr lang="en-US" sz="2800">
                <a:latin typeface="Arial" pitchFamily="34" charset="0"/>
                <a:cs typeface="Arial" pitchFamily="34" charset="0"/>
              </a:rPr>
              <a:t>.</a:t>
            </a:r>
          </a:p>
        </p:txBody>
      </p:sp>
      <p:sp>
        <p:nvSpPr>
          <p:cNvPr id="192515" name="Rectangle 2"/>
          <p:cNvSpPr>
            <a:spLocks noChangeArrowheads="1"/>
          </p:cNvSpPr>
          <p:nvPr/>
        </p:nvSpPr>
        <p:spPr bwMode="auto">
          <a:xfrm>
            <a:off x="838200" y="3429000"/>
            <a:ext cx="75438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800">
                <a:latin typeface="Arial" pitchFamily="34" charset="0"/>
                <a:cs typeface="Arial" pitchFamily="34" charset="0"/>
              </a:rPr>
              <a:t>     Xuất hiện</a:t>
            </a:r>
            <a:r>
              <a:rPr lang="vi-VN" sz="2800">
                <a:latin typeface="Arial" pitchFamily="34" charset="0"/>
                <a:cs typeface="Arial" pitchFamily="34" charset="0"/>
              </a:rPr>
              <a:t> bệnh có </a:t>
            </a:r>
            <a:r>
              <a:rPr lang="en-US" sz="2800">
                <a:latin typeface="Arial" pitchFamily="34" charset="0"/>
                <a:cs typeface="Arial" pitchFamily="34" charset="0"/>
              </a:rPr>
              <a:t>nhiều dạng</a:t>
            </a:r>
            <a:r>
              <a:rPr lang="vi-VN" sz="2800">
                <a:latin typeface="Arial" pitchFamily="34" charset="0"/>
                <a:cs typeface="Arial" pitchFamily="34" charset="0"/>
              </a:rPr>
              <a:t>, với hình ảnh lâm sàng không điển hình và không đặc trưng, khó chẩn đoán trước phẫu thuật.</a:t>
            </a:r>
            <a:endParaRPr lang="en-US" sz="2800">
              <a:latin typeface="Arial" pitchFamily="34" charset="0"/>
              <a:cs typeface="Arial" pitchFamily="34" charset="0"/>
            </a:endParaRPr>
          </a:p>
        </p:txBody>
      </p:sp>
      <p:sp>
        <p:nvSpPr>
          <p:cNvPr id="192516" name="Rectangle 3"/>
          <p:cNvSpPr>
            <a:spLocks noChangeArrowheads="1"/>
          </p:cNvSpPr>
          <p:nvPr/>
        </p:nvSpPr>
        <p:spPr bwMode="auto">
          <a:xfrm>
            <a:off x="844550" y="5105400"/>
            <a:ext cx="746125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800">
                <a:latin typeface="Arial" pitchFamily="34" charset="0"/>
                <a:cs typeface="Arial" pitchFamily="34" charset="0"/>
              </a:rPr>
              <a:t>     </a:t>
            </a:r>
            <a:r>
              <a:rPr lang="vi-VN" sz="2800">
                <a:latin typeface="Arial" pitchFamily="34" charset="0"/>
                <a:cs typeface="Arial" pitchFamily="34" charset="0"/>
              </a:rPr>
              <a:t>Bệnh lao có thể là một phần của nhiễm trùng phức tạp ở bệnh nhân HIV dương tính</a:t>
            </a:r>
            <a:endParaRPr lang="en-US" sz="2800">
              <a:latin typeface="Arial" pitchFamily="34" charset="0"/>
              <a:cs typeface="Arial" pitchFamily="34" charset="0"/>
            </a:endParaRPr>
          </a:p>
        </p:txBody>
      </p:sp>
    </p:spTree>
    <p:extLst>
      <p:ext uri="{BB962C8B-B14F-4D97-AF65-F5344CB8AC3E}">
        <p14:creationId xmlns:p14="http://schemas.microsoft.com/office/powerpoint/2010/main" xmlns="" val="3956299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
          <p:cNvSpPr>
            <a:spLocks noChangeArrowheads="1"/>
          </p:cNvSpPr>
          <p:nvPr/>
        </p:nvSpPr>
        <p:spPr bwMode="auto">
          <a:xfrm>
            <a:off x="762000" y="477838"/>
            <a:ext cx="7713663" cy="56943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just"/>
            <a:r>
              <a:rPr lang="en-US" sz="3200" dirty="0">
                <a:latin typeface="Arial" pitchFamily="34" charset="0"/>
                <a:cs typeface="Arial" pitchFamily="34" charset="0"/>
              </a:rPr>
              <a:t>    </a:t>
            </a:r>
            <a:r>
              <a:rPr lang="en-US" sz="3200" dirty="0" err="1">
                <a:latin typeface="Arial" pitchFamily="34" charset="0"/>
                <a:cs typeface="Arial" pitchFamily="34" charset="0"/>
              </a:rPr>
              <a:t>Siêu</a:t>
            </a:r>
            <a:r>
              <a:rPr lang="en-US" sz="3200" dirty="0">
                <a:latin typeface="Arial" pitchFamily="34" charset="0"/>
                <a:cs typeface="Arial" pitchFamily="34" charset="0"/>
              </a:rPr>
              <a:t> </a:t>
            </a:r>
            <a:r>
              <a:rPr lang="en-US" sz="3200" dirty="0" err="1">
                <a:latin typeface="Arial" pitchFamily="34" charset="0"/>
                <a:cs typeface="Arial" pitchFamily="34" charset="0"/>
              </a:rPr>
              <a:t>âm</a:t>
            </a:r>
            <a:r>
              <a:rPr lang="en-US" sz="3200" dirty="0">
                <a:latin typeface="Arial" pitchFamily="34" charset="0"/>
                <a:cs typeface="Arial" pitchFamily="34" charset="0"/>
              </a:rPr>
              <a:t> </a:t>
            </a:r>
            <a:r>
              <a:rPr lang="en-US" sz="3200" dirty="0" err="1">
                <a:latin typeface="Arial" pitchFamily="34" charset="0"/>
                <a:cs typeface="Arial" pitchFamily="34" charset="0"/>
              </a:rPr>
              <a:t>hậu</a:t>
            </a:r>
            <a:r>
              <a:rPr lang="en-US" sz="3200" dirty="0">
                <a:latin typeface="Arial" pitchFamily="34" charset="0"/>
                <a:cs typeface="Arial" pitchFamily="34" charset="0"/>
              </a:rPr>
              <a:t> </a:t>
            </a:r>
            <a:r>
              <a:rPr lang="en-US" sz="3200" dirty="0" err="1">
                <a:latin typeface="Arial" pitchFamily="34" charset="0"/>
                <a:cs typeface="Arial" pitchFamily="34" charset="0"/>
              </a:rPr>
              <a:t>môn</a:t>
            </a:r>
            <a:r>
              <a:rPr lang="vi-VN" sz="3200" dirty="0">
                <a:latin typeface="Arial" pitchFamily="34" charset="0"/>
                <a:cs typeface="Arial" pitchFamily="34" charset="0"/>
              </a:rPr>
              <a:t> là một kỹ thuật đơn giản rẻ tiền</a:t>
            </a:r>
            <a:r>
              <a:rPr lang="en-US" sz="3200" dirty="0">
                <a:latin typeface="Arial" pitchFamily="34" charset="0"/>
                <a:cs typeface="Arial" pitchFamily="34" charset="0"/>
              </a:rPr>
              <a:t>,</a:t>
            </a:r>
            <a:r>
              <a:rPr lang="vi-VN" sz="3200" dirty="0">
                <a:latin typeface="Arial" pitchFamily="34" charset="0"/>
                <a:cs typeface="Arial" pitchFamily="34" charset="0"/>
              </a:rPr>
              <a:t> tính hữu dụng của nó được cải thiện bằng cách tăng cường độ tương phản: sử dụng hydrogen </a:t>
            </a:r>
            <a:r>
              <a:rPr lang="vi-VN" sz="3200" dirty="0" smtClean="0">
                <a:latin typeface="Arial" pitchFamily="34" charset="0"/>
                <a:cs typeface="Arial" pitchFamily="34" charset="0"/>
              </a:rPr>
              <a:t>peroxide</a:t>
            </a:r>
            <a:r>
              <a:rPr lang="vi-VN" sz="3200" dirty="0">
                <a:latin typeface="Arial" pitchFamily="34" charset="0"/>
                <a:cs typeface="Arial" pitchFamily="34" charset="0"/>
              </a:rPr>
              <a:t>.</a:t>
            </a:r>
            <a:endParaRPr lang="en-US" sz="3200" dirty="0">
              <a:latin typeface="Arial" pitchFamily="34" charset="0"/>
              <a:cs typeface="Arial" pitchFamily="34" charset="0"/>
            </a:endParaRPr>
          </a:p>
          <a:p>
            <a:pPr algn="just"/>
            <a:r>
              <a:rPr lang="vi-VN" sz="3200" dirty="0">
                <a:latin typeface="Arial" pitchFamily="34" charset="0"/>
                <a:cs typeface="Arial" pitchFamily="34" charset="0"/>
              </a:rPr>
              <a:t> </a:t>
            </a:r>
            <a:endParaRPr lang="en-US" sz="3200" dirty="0">
              <a:latin typeface="Arial" pitchFamily="34" charset="0"/>
              <a:cs typeface="Arial" pitchFamily="34" charset="0"/>
            </a:endParaRPr>
          </a:p>
          <a:p>
            <a:pPr algn="just"/>
            <a:r>
              <a:rPr lang="en-US" sz="3200" dirty="0">
                <a:latin typeface="Arial" pitchFamily="34" charset="0"/>
                <a:cs typeface="Arial" pitchFamily="34" charset="0"/>
              </a:rPr>
              <a:t>   </a:t>
            </a:r>
            <a:r>
              <a:rPr lang="vi-VN" sz="3200" dirty="0">
                <a:latin typeface="Arial" pitchFamily="34" charset="0"/>
                <a:cs typeface="Arial" pitchFamily="34" charset="0"/>
              </a:rPr>
              <a:t>Sự tương quan giữa </a:t>
            </a:r>
            <a:r>
              <a:rPr lang="en-US" sz="3200" dirty="0" err="1">
                <a:latin typeface="Arial" pitchFamily="34" charset="0"/>
                <a:cs typeface="Arial" pitchFamily="34" charset="0"/>
              </a:rPr>
              <a:t>kết</a:t>
            </a:r>
            <a:r>
              <a:rPr lang="en-US" sz="3200" dirty="0">
                <a:latin typeface="Arial" pitchFamily="34" charset="0"/>
                <a:cs typeface="Arial" pitchFamily="34" charset="0"/>
              </a:rPr>
              <a:t> </a:t>
            </a:r>
            <a:r>
              <a:rPr lang="en-US" sz="3200" dirty="0" err="1">
                <a:latin typeface="Arial" pitchFamily="34" charset="0"/>
                <a:cs typeface="Arial" pitchFamily="34" charset="0"/>
              </a:rPr>
              <a:t>quả</a:t>
            </a:r>
            <a:r>
              <a:rPr lang="en-US" sz="3200" dirty="0">
                <a:latin typeface="Arial" pitchFamily="34" charset="0"/>
                <a:cs typeface="Arial" pitchFamily="34" charset="0"/>
              </a:rPr>
              <a:t> </a:t>
            </a:r>
            <a:r>
              <a:rPr lang="vi-VN" sz="3200" dirty="0">
                <a:latin typeface="Arial" pitchFamily="34" charset="0"/>
                <a:cs typeface="Arial" pitchFamily="34" charset="0"/>
              </a:rPr>
              <a:t>siêu âm hậu môn và khám lâm sàng cao hơn 90%</a:t>
            </a:r>
            <a:r>
              <a:rPr lang="en-US" sz="3200" dirty="0">
                <a:latin typeface="Arial" pitchFamily="34" charset="0"/>
                <a:cs typeface="Arial" pitchFamily="34" charset="0"/>
              </a:rPr>
              <a:t>.</a:t>
            </a:r>
          </a:p>
          <a:p>
            <a:pPr algn="just"/>
            <a:r>
              <a:rPr lang="vi-VN" sz="3200" dirty="0">
                <a:latin typeface="Arial" pitchFamily="34" charset="0"/>
                <a:cs typeface="Arial" pitchFamily="34" charset="0"/>
              </a:rPr>
              <a:t> </a:t>
            </a:r>
            <a:endParaRPr lang="en-US" sz="3200" dirty="0">
              <a:latin typeface="Arial" pitchFamily="34" charset="0"/>
              <a:cs typeface="Arial" pitchFamily="34" charset="0"/>
            </a:endParaRPr>
          </a:p>
          <a:p>
            <a:r>
              <a:rPr lang="en-US" sz="3200" dirty="0">
                <a:latin typeface="Arial" pitchFamily="34" charset="0"/>
                <a:cs typeface="Arial" pitchFamily="34" charset="0"/>
              </a:rPr>
              <a:t>   </a:t>
            </a:r>
            <a:r>
              <a:rPr lang="en-US" sz="3200" dirty="0" err="1">
                <a:solidFill>
                  <a:srgbClr val="FFFF00"/>
                </a:solidFill>
                <a:latin typeface="Arial" pitchFamily="34" charset="0"/>
                <a:cs typeface="Arial" pitchFamily="34" charset="0"/>
              </a:rPr>
              <a:t>Siêu</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âm</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hậu</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môn</a:t>
            </a:r>
            <a:r>
              <a:rPr lang="vi-VN"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có</a:t>
            </a:r>
            <a:r>
              <a:rPr lang="vi-VN" sz="3200" dirty="0">
                <a:solidFill>
                  <a:srgbClr val="FFFF00"/>
                </a:solidFill>
                <a:latin typeface="Arial" pitchFamily="34" charset="0"/>
                <a:cs typeface="Arial" pitchFamily="34" charset="0"/>
              </a:rPr>
              <a:t> kết quả phụ thuộc vào </a:t>
            </a:r>
            <a:r>
              <a:rPr lang="en-US" sz="3200" dirty="0" err="1">
                <a:solidFill>
                  <a:srgbClr val="FFFF00"/>
                </a:solidFill>
                <a:latin typeface="Arial" pitchFamily="34" charset="0"/>
                <a:cs typeface="Arial" pitchFamily="34" charset="0"/>
              </a:rPr>
              <a:t>trình</a:t>
            </a:r>
            <a:r>
              <a:rPr lang="vi-VN" sz="3200" dirty="0">
                <a:solidFill>
                  <a:srgbClr val="FFFF00"/>
                </a:solidFill>
                <a:latin typeface="Arial" pitchFamily="34" charset="0"/>
                <a:cs typeface="Arial" pitchFamily="34" charset="0"/>
              </a:rPr>
              <a:t> độ v</a:t>
            </a:r>
            <a:r>
              <a:rPr lang="en-US" sz="3200" dirty="0">
                <a:solidFill>
                  <a:srgbClr val="FFFF00"/>
                </a:solidFill>
                <a:latin typeface="Arial" pitchFamily="34" charset="0"/>
                <a:cs typeface="Arial" pitchFamily="34" charset="0"/>
              </a:rPr>
              <a:t>à</a:t>
            </a:r>
            <a:r>
              <a:rPr lang="vi-VN" sz="3200" dirty="0">
                <a:solidFill>
                  <a:srgbClr val="FFFF00"/>
                </a:solidFill>
                <a:latin typeface="Arial" pitchFamily="34" charset="0"/>
                <a:cs typeface="Arial" pitchFamily="34" charset="0"/>
              </a:rPr>
              <a:t> kinh nghiệm của</a:t>
            </a:r>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người</a:t>
            </a:r>
            <a:r>
              <a:rPr lang="en-US" sz="3200" dirty="0">
                <a:solidFill>
                  <a:srgbClr val="FFFF00"/>
                </a:solidFill>
                <a:latin typeface="Arial" pitchFamily="34" charset="0"/>
                <a:cs typeface="Arial" pitchFamily="34" charset="0"/>
              </a:rPr>
              <a:t> </a:t>
            </a:r>
            <a:r>
              <a:rPr lang="en-US" sz="3200" dirty="0" err="1" smtClean="0">
                <a:solidFill>
                  <a:srgbClr val="FFFF00"/>
                </a:solidFill>
                <a:latin typeface="Arial" pitchFamily="34" charset="0"/>
                <a:cs typeface="Arial" pitchFamily="34" charset="0"/>
              </a:rPr>
              <a:t>thực</a:t>
            </a:r>
            <a:r>
              <a:rPr lang="en-US" sz="3200" dirty="0" smtClean="0">
                <a:solidFill>
                  <a:srgbClr val="FFFF00"/>
                </a:solidFill>
                <a:latin typeface="Arial" pitchFamily="34" charset="0"/>
                <a:cs typeface="Arial" pitchFamily="34" charset="0"/>
              </a:rPr>
              <a:t> </a:t>
            </a:r>
            <a:r>
              <a:rPr lang="en-US" sz="3200" dirty="0" err="1" smtClean="0">
                <a:solidFill>
                  <a:srgbClr val="FFFF00"/>
                </a:solidFill>
                <a:latin typeface="Arial" pitchFamily="34" charset="0"/>
                <a:cs typeface="Arial" pitchFamily="34" charset="0"/>
              </a:rPr>
              <a:t>hiện</a:t>
            </a:r>
            <a:r>
              <a:rPr lang="vi-VN" sz="3200" dirty="0">
                <a:solidFill>
                  <a:srgbClr val="FFFF00"/>
                </a:solidFill>
                <a:latin typeface="Arial" pitchFamily="34" charset="0"/>
                <a:cs typeface="Arial" pitchFamily="34" charset="0"/>
              </a:rPr>
              <a:t>.</a:t>
            </a:r>
            <a:r>
              <a:rPr lang="vi-VN" sz="1800" dirty="0">
                <a:solidFill>
                  <a:srgbClr val="FFFF00"/>
                </a:solidFill>
                <a:latin typeface="Arial" pitchFamily="34" charset="0"/>
                <a:cs typeface="Arial" pitchFamily="34" charset="0"/>
              </a:rPr>
              <a:t/>
            </a:r>
            <a:br>
              <a:rPr lang="vi-VN" sz="1800" dirty="0">
                <a:solidFill>
                  <a:srgbClr val="FFFF00"/>
                </a:solidFill>
                <a:latin typeface="Arial" pitchFamily="34" charset="0"/>
                <a:cs typeface="Arial" pitchFamily="34" charset="0"/>
              </a:rPr>
            </a:br>
            <a:endParaRPr lang="vi-VN" sz="1800"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11877742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p:txBody>
          <a:bodyPr/>
          <a:lstStyle/>
          <a:p>
            <a:r>
              <a:rPr lang="en-US" sz="3200" b="1" dirty="0" smtClean="0">
                <a:solidFill>
                  <a:srgbClr val="FFFF00"/>
                </a:solidFill>
                <a:latin typeface="Arial" pitchFamily="34" charset="0"/>
                <a:cs typeface="Arial" pitchFamily="34" charset="0"/>
              </a:rPr>
              <a:t>Anal tuberculosis: </a:t>
            </a:r>
            <a:br>
              <a:rPr lang="en-US" sz="3200" b="1" dirty="0" smtClean="0">
                <a:solidFill>
                  <a:srgbClr val="FFFF00"/>
                </a:solidFill>
                <a:latin typeface="Arial" pitchFamily="34" charset="0"/>
                <a:cs typeface="Arial" pitchFamily="34" charset="0"/>
              </a:rPr>
            </a:br>
            <a:r>
              <a:rPr lang="en-US" sz="3200" b="1" dirty="0" smtClean="0">
                <a:solidFill>
                  <a:srgbClr val="FFFF00"/>
                </a:solidFill>
                <a:latin typeface="Arial" pitchFamily="34" charset="0"/>
                <a:cs typeface="Arial" pitchFamily="34" charset="0"/>
              </a:rPr>
              <a:t>A non–Healing anal lesion</a:t>
            </a:r>
          </a:p>
        </p:txBody>
      </p:sp>
      <p:sp>
        <p:nvSpPr>
          <p:cNvPr id="200707" name="Content Placeholder 2"/>
          <p:cNvSpPr>
            <a:spLocks noGrp="1"/>
          </p:cNvSpPr>
          <p:nvPr>
            <p:ph idx="1"/>
          </p:nvPr>
        </p:nvSpPr>
        <p:spPr>
          <a:xfrm>
            <a:off x="385763" y="1524000"/>
            <a:ext cx="8229600" cy="4114800"/>
          </a:xfrm>
        </p:spPr>
        <p:txBody>
          <a:bodyPr/>
          <a:lstStyle/>
          <a:p>
            <a:pPr marL="0" indent="0" algn="just">
              <a:buFont typeface="Arial" pitchFamily="34" charset="0"/>
              <a:buNone/>
            </a:pPr>
            <a:r>
              <a:rPr lang="en-US" sz="2000" smtClean="0">
                <a:latin typeface="Arial" pitchFamily="34" charset="0"/>
                <a:cs typeface="Arial" pitchFamily="34" charset="0"/>
              </a:rPr>
              <a:t>Anal tuberculosis is an extremely rare extrapulmonary presentation of tuberculosis (TB). Less than 1% of the individuals who contract TB manifests as gastrointestinal TB, and anoperineal TB is much less frequently en-countered, 1% of the TB cases of the digestive tract. A rare case of anal tuberculosis is reported in a 37-year-old male patient with a recent analfistula surgery and relapsing anal lesions. AFB were detected by biopsy and culture. In total, the treatment course lasted 6 months and the patient showed signs of recovery in the early stages of the treatment (after 2 weeks), and complete remission was achieved. In conclusion, it is recommended that in case of encountering Non-healing and recurrent anal lesions, especially in regions endemic for TB, should be evaluated for tuberculosis.</a:t>
            </a:r>
          </a:p>
          <a:p>
            <a:pPr marL="0" indent="0" algn="just">
              <a:buFont typeface="Arial" pitchFamily="34" charset="0"/>
              <a:buNone/>
            </a:pPr>
            <a:endParaRPr lang="en-US" sz="2000" smtClean="0">
              <a:latin typeface="Arial" pitchFamily="34" charset="0"/>
              <a:cs typeface="Arial" pitchFamily="34" charset="0"/>
            </a:endParaRPr>
          </a:p>
        </p:txBody>
      </p:sp>
      <p:sp>
        <p:nvSpPr>
          <p:cNvPr id="200708" name="Rectangle 3"/>
          <p:cNvSpPr>
            <a:spLocks noChangeArrowheads="1"/>
          </p:cNvSpPr>
          <p:nvPr/>
        </p:nvSpPr>
        <p:spPr bwMode="auto">
          <a:xfrm>
            <a:off x="1524000" y="5638800"/>
            <a:ext cx="709136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i="1">
                <a:solidFill>
                  <a:srgbClr val="FFFF00"/>
                </a:solidFill>
                <a:latin typeface="Arial" pitchFamily="34" charset="0"/>
                <a:cs typeface="Arial" pitchFamily="34" charset="0"/>
              </a:rPr>
              <a:t>A. Azadi </a:t>
            </a:r>
            <a:r>
              <a:rPr lang="en-US" sz="1800" i="1">
                <a:solidFill>
                  <a:srgbClr val="FFFF00"/>
                </a:solidFill>
              </a:rPr>
              <a:t>.</a:t>
            </a:r>
            <a:r>
              <a:rPr lang="en-US" sz="1800" i="1">
                <a:solidFill>
                  <a:srgbClr val="FFFF00"/>
                </a:solidFill>
                <a:latin typeface="Arial" pitchFamily="34" charset="0"/>
                <a:cs typeface="Arial" pitchFamily="34" charset="0"/>
              </a:rPr>
              <a:t>Department of Infectious Diseases, Lorestan University of Medical Sciences, Khorramabad, Iran IDCases 12 (2018) 25–28</a:t>
            </a:r>
          </a:p>
        </p:txBody>
      </p:sp>
    </p:spTree>
    <p:extLst>
      <p:ext uri="{BB962C8B-B14F-4D97-AF65-F5344CB8AC3E}">
        <p14:creationId xmlns:p14="http://schemas.microsoft.com/office/powerpoint/2010/main" xmlns="" val="20161285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1"/>
          <p:cNvSpPr>
            <a:spLocks noChangeArrowheads="1"/>
          </p:cNvSpPr>
          <p:nvPr/>
        </p:nvSpPr>
        <p:spPr bwMode="auto">
          <a:xfrm>
            <a:off x="533400" y="302359"/>
            <a:ext cx="8305800" cy="6124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Lao hậu môn là một biểu hiện ngoài phổi cực kỳ hiếm gặp của bệnh lao (TB). </a:t>
            </a:r>
            <a:r>
              <a:rPr lang="vi-VN" sz="2800" dirty="0" smtClean="0">
                <a:latin typeface="Arial" pitchFamily="34" charset="0"/>
                <a:cs typeface="Arial" pitchFamily="34" charset="0"/>
              </a:rPr>
              <a:t>T</a:t>
            </a:r>
            <a:r>
              <a:rPr lang="en-US" sz="2800" dirty="0" smtClean="0">
                <a:latin typeface="Arial" pitchFamily="34" charset="0"/>
                <a:cs typeface="Arial" pitchFamily="34" charset="0"/>
              </a:rPr>
              <a:t>ỷ </a:t>
            </a:r>
            <a:r>
              <a:rPr lang="en-US" sz="2800" dirty="0" err="1">
                <a:latin typeface="Arial" pitchFamily="34" charset="0"/>
                <a:cs typeface="Arial" pitchFamily="34" charset="0"/>
              </a:rPr>
              <a:t>lệ</a:t>
            </a:r>
            <a:r>
              <a:rPr lang="en-US" sz="2800" dirty="0">
                <a:latin typeface="Arial" pitchFamily="34" charset="0"/>
                <a:cs typeface="Arial" pitchFamily="34" charset="0"/>
              </a:rPr>
              <a:t> #</a:t>
            </a:r>
            <a:r>
              <a:rPr lang="vi-VN" sz="2800" dirty="0">
                <a:latin typeface="Arial" pitchFamily="34" charset="0"/>
                <a:cs typeface="Arial" pitchFamily="34" charset="0"/>
              </a:rPr>
              <a:t> 1% các trường hợp mắc lao </a:t>
            </a:r>
            <a:r>
              <a:rPr lang="vi-VN" sz="2800" dirty="0" smtClean="0">
                <a:latin typeface="Arial" pitchFamily="34" charset="0"/>
                <a:cs typeface="Arial" pitchFamily="34" charset="0"/>
              </a:rPr>
              <a:t>đường </a:t>
            </a:r>
            <a:r>
              <a:rPr lang="vi-VN" sz="2800" dirty="0">
                <a:latin typeface="Arial" pitchFamily="34" charset="0"/>
                <a:cs typeface="Arial" pitchFamily="34" charset="0"/>
              </a:rPr>
              <a:t>tiêu hóa. Một trường hợp hiếm gặp của bệnh lao hậu môn được báo cáo </a:t>
            </a:r>
            <a:r>
              <a:rPr lang="vi-VN" sz="2800" dirty="0" smtClean="0">
                <a:latin typeface="Arial" pitchFamily="34" charset="0"/>
                <a:cs typeface="Arial" pitchFamily="34" charset="0"/>
              </a:rPr>
              <a:t>bệnh </a:t>
            </a:r>
            <a:r>
              <a:rPr lang="vi-VN" sz="2800" dirty="0">
                <a:latin typeface="Arial" pitchFamily="34" charset="0"/>
                <a:cs typeface="Arial" pitchFamily="34" charset="0"/>
              </a:rPr>
              <a:t>nhân nam 37 tuổi với một phẫu thuật rò hậu môn gần đây và tái phát các tổn thương hậu môn. AFB được phát hiện bằng sinh thiết và nuôi cấy. </a:t>
            </a:r>
            <a:r>
              <a:rPr lang="vi-VN" sz="2800" dirty="0" smtClean="0">
                <a:latin typeface="Arial" pitchFamily="34" charset="0"/>
                <a:cs typeface="Arial" pitchFamily="34" charset="0"/>
              </a:rPr>
              <a:t>Quá </a:t>
            </a:r>
            <a:r>
              <a:rPr lang="vi-VN" sz="2800" dirty="0">
                <a:latin typeface="Arial" pitchFamily="34" charset="0"/>
                <a:cs typeface="Arial" pitchFamily="34" charset="0"/>
              </a:rPr>
              <a:t>trình điều trị </a:t>
            </a:r>
            <a:r>
              <a:rPr lang="vi-VN" sz="2800" dirty="0" smtClean="0">
                <a:latin typeface="Arial" pitchFamily="34" charset="0"/>
                <a:cs typeface="Arial" pitchFamily="34" charset="0"/>
              </a:rPr>
              <a:t>kháng lao kéo </a:t>
            </a:r>
            <a:r>
              <a:rPr lang="vi-VN" sz="2800" dirty="0">
                <a:latin typeface="Arial" pitchFamily="34" charset="0"/>
                <a:cs typeface="Arial" pitchFamily="34" charset="0"/>
              </a:rPr>
              <a:t>dài 6 tháng và bệnh nhân có dấu hiệu phục hồi trong giai đoạn đầu điều trị (sau 2 tuần), và đã thuyên giảm hoàn toàn. </a:t>
            </a:r>
            <a:r>
              <a:rPr lang="vi-VN" sz="2800" dirty="0" smtClean="0">
                <a:latin typeface="Arial" pitchFamily="34" charset="0"/>
                <a:cs typeface="Arial" pitchFamily="34" charset="0"/>
              </a:rPr>
              <a:t>Kết luận </a:t>
            </a:r>
            <a:r>
              <a:rPr lang="vi-VN" sz="2800" dirty="0">
                <a:latin typeface="Arial" pitchFamily="34" charset="0"/>
                <a:cs typeface="Arial" pitchFamily="34" charset="0"/>
              </a:rPr>
              <a:t>khuyến cáo rằng trong trường hợp gặp phải các tổn thương hậu môn không lành và tái phát, đặc biệt là ở các vùng lưu hành bệnh lao, nên được đánh giá </a:t>
            </a:r>
            <a:r>
              <a:rPr lang="en-US" sz="2800" dirty="0" err="1">
                <a:latin typeface="Arial" pitchFamily="34" charset="0"/>
                <a:cs typeface="Arial" pitchFamily="34" charset="0"/>
              </a:rPr>
              <a:t>nguyên</a:t>
            </a:r>
            <a:r>
              <a:rPr lang="en-US" sz="2800" dirty="0">
                <a:latin typeface="Arial" pitchFamily="34" charset="0"/>
                <a:cs typeface="Arial" pitchFamily="34" charset="0"/>
              </a:rPr>
              <a:t> </a:t>
            </a:r>
            <a:r>
              <a:rPr lang="en-US" sz="2800" dirty="0" err="1">
                <a:latin typeface="Arial" pitchFamily="34" charset="0"/>
                <a:cs typeface="Arial" pitchFamily="34" charset="0"/>
              </a:rPr>
              <a:t>nhân</a:t>
            </a:r>
            <a:r>
              <a:rPr lang="vi-VN" sz="2800" dirty="0">
                <a:latin typeface="Arial" pitchFamily="34" charset="0"/>
                <a:cs typeface="Arial" pitchFamily="34" charset="0"/>
              </a:rPr>
              <a:t> lao.</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34242020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r>
              <a:rPr lang="en-US" sz="3200" b="1" dirty="0" smtClean="0">
                <a:solidFill>
                  <a:srgbClr val="FFFF00"/>
                </a:solidFill>
                <a:latin typeface="Arial" pitchFamily="34" charset="0"/>
                <a:cs typeface="Arial" pitchFamily="34" charset="0"/>
              </a:rPr>
              <a:t>Anal tuberculosis: Report of a case and review of literature</a:t>
            </a:r>
          </a:p>
        </p:txBody>
      </p:sp>
      <p:sp>
        <p:nvSpPr>
          <p:cNvPr id="202755" name="Content Placeholder 2"/>
          <p:cNvSpPr>
            <a:spLocks noGrp="1"/>
          </p:cNvSpPr>
          <p:nvPr>
            <p:ph idx="1"/>
          </p:nvPr>
        </p:nvSpPr>
        <p:spPr>
          <a:xfrm>
            <a:off x="457200" y="1600200"/>
            <a:ext cx="8229600" cy="3733800"/>
          </a:xfrm>
        </p:spPr>
        <p:txBody>
          <a:bodyPr/>
          <a:lstStyle/>
          <a:p>
            <a:pPr marL="0" indent="0" algn="just">
              <a:buFont typeface="Arial" pitchFamily="34" charset="0"/>
              <a:buNone/>
            </a:pPr>
            <a:r>
              <a:rPr lang="en-US" sz="2400" smtClean="0">
                <a:latin typeface="Arial" pitchFamily="34" charset="0"/>
                <a:cs typeface="Arial" pitchFamily="34" charset="0"/>
              </a:rPr>
              <a:t>Conclusion</a:t>
            </a:r>
          </a:p>
          <a:p>
            <a:pPr marL="0" indent="0" algn="just">
              <a:buFont typeface="Arial" pitchFamily="34" charset="0"/>
              <a:buNone/>
            </a:pPr>
            <a:r>
              <a:rPr lang="en-US" sz="2400" smtClean="0">
                <a:latin typeface="Arial" pitchFamily="34" charset="0"/>
                <a:cs typeface="Arial" pitchFamily="34" charset="0"/>
              </a:rPr>
              <a:t>Any intractable perianal disease, especially in the presence of inguinal lymphadenopathy, should be suspected for a tuberculous lesion, as diagnosis based on the clinical picture is often difficult. Histopathological and microbiological investigations are mandatory to confirm the diagnosis and specific treatment should be given.</a:t>
            </a:r>
          </a:p>
          <a:p>
            <a:pPr marL="0" indent="0" algn="just">
              <a:buFont typeface="Arial" pitchFamily="34" charset="0"/>
              <a:buNone/>
            </a:pPr>
            <a:endParaRPr lang="en-US" sz="2400" smtClean="0">
              <a:latin typeface="Arial" pitchFamily="34" charset="0"/>
              <a:cs typeface="Arial" pitchFamily="34" charset="0"/>
            </a:endParaRPr>
          </a:p>
        </p:txBody>
      </p:sp>
      <p:sp>
        <p:nvSpPr>
          <p:cNvPr id="202756" name="Rectangle 3"/>
          <p:cNvSpPr>
            <a:spLocks noChangeArrowheads="1"/>
          </p:cNvSpPr>
          <p:nvPr/>
        </p:nvSpPr>
        <p:spPr bwMode="auto">
          <a:xfrm>
            <a:off x="914400" y="5334000"/>
            <a:ext cx="78486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Soniya Mathew* Queen’s Medical Centre, </a:t>
            </a:r>
          </a:p>
          <a:p>
            <a:pPr algn="r"/>
            <a:r>
              <a:rPr lang="en-US" sz="1800" i="1">
                <a:solidFill>
                  <a:srgbClr val="FFFF00"/>
                </a:solidFill>
                <a:latin typeface="Arial" pitchFamily="34" charset="0"/>
                <a:cs typeface="Arial" pitchFamily="34" charset="0"/>
              </a:rPr>
              <a:t>Department of Emergency Medicine, Nottingham NG7 2UH, UK.  </a:t>
            </a:r>
          </a:p>
          <a:p>
            <a:pPr algn="r"/>
            <a:r>
              <a:rPr lang="en-US" sz="1800" i="1">
                <a:solidFill>
                  <a:srgbClr val="FFFF00"/>
                </a:solidFill>
                <a:latin typeface="Arial" pitchFamily="34" charset="0"/>
                <a:cs typeface="Arial" pitchFamily="34" charset="0"/>
              </a:rPr>
              <a:t>International Journal of Surgery (2008) 6, e36 - e39</a:t>
            </a:r>
          </a:p>
        </p:txBody>
      </p:sp>
    </p:spTree>
    <p:extLst>
      <p:ext uri="{BB962C8B-B14F-4D97-AF65-F5344CB8AC3E}">
        <p14:creationId xmlns:p14="http://schemas.microsoft.com/office/powerpoint/2010/main" xmlns="" val="4223234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1"/>
          <p:cNvSpPr>
            <a:spLocks noChangeArrowheads="1"/>
          </p:cNvSpPr>
          <p:nvPr/>
        </p:nvSpPr>
        <p:spPr bwMode="auto">
          <a:xfrm>
            <a:off x="533400" y="381000"/>
            <a:ext cx="7696200" cy="5632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3600" dirty="0" smtClean="0">
                <a:latin typeface="Arial" pitchFamily="34" charset="0"/>
                <a:cs typeface="Arial" pitchFamily="34" charset="0"/>
              </a:rPr>
              <a:t>    Kết </a:t>
            </a:r>
            <a:r>
              <a:rPr lang="vi-VN" sz="3600" dirty="0">
                <a:latin typeface="Arial" pitchFamily="34" charset="0"/>
                <a:cs typeface="Arial" pitchFamily="34" charset="0"/>
              </a:rPr>
              <a:t>luận</a:t>
            </a:r>
          </a:p>
          <a:p>
            <a:pPr algn="just"/>
            <a:r>
              <a:rPr lang="vi-VN" sz="3600" dirty="0">
                <a:latin typeface="Arial" pitchFamily="34" charset="0"/>
                <a:cs typeface="Arial" pitchFamily="34" charset="0"/>
              </a:rPr>
              <a:t>Bất kỳ bệnh quanh hậu môn khó điều trị, đặc biệt là trong sự hiện diện của hạch bạch huyết </a:t>
            </a:r>
            <a:r>
              <a:rPr lang="en-US" sz="3600" dirty="0" err="1">
                <a:latin typeface="Arial" pitchFamily="34" charset="0"/>
                <a:cs typeface="Arial" pitchFamily="34" charset="0"/>
              </a:rPr>
              <a:t>vùng</a:t>
            </a:r>
            <a:r>
              <a:rPr lang="en-US" sz="3600" dirty="0">
                <a:latin typeface="Arial" pitchFamily="34" charset="0"/>
                <a:cs typeface="Arial" pitchFamily="34" charset="0"/>
              </a:rPr>
              <a:t> </a:t>
            </a:r>
            <a:r>
              <a:rPr lang="vi-VN" sz="3600" dirty="0">
                <a:latin typeface="Arial" pitchFamily="34" charset="0"/>
                <a:cs typeface="Arial" pitchFamily="34" charset="0"/>
              </a:rPr>
              <a:t>bẹn, nên được nghi ngờ cho một tổn thương lao, vì chẩn đoán dựa trên hình ảnh lâm sàng thường khó khăn. Điều tra mô bệnh học và vi sinh là bắt buộc để xác nhận chẩn đoán và điều trị </a:t>
            </a:r>
            <a:r>
              <a:rPr lang="vi-VN" sz="3600" dirty="0" smtClean="0">
                <a:latin typeface="Arial" pitchFamily="34" charset="0"/>
                <a:cs typeface="Arial" pitchFamily="34" charset="0"/>
              </a:rPr>
              <a:t>kháng lao nên </a:t>
            </a:r>
            <a:r>
              <a:rPr lang="vi-VN" sz="3600" dirty="0">
                <a:latin typeface="Arial" pitchFamily="34" charset="0"/>
                <a:cs typeface="Arial" pitchFamily="34" charset="0"/>
              </a:rPr>
              <a:t>được đưa ra.</a:t>
            </a:r>
            <a:endParaRPr lang="en-US" sz="3600" dirty="0">
              <a:latin typeface="Arial" pitchFamily="34" charset="0"/>
              <a:cs typeface="Arial" pitchFamily="34" charset="0"/>
            </a:endParaRPr>
          </a:p>
        </p:txBody>
      </p:sp>
    </p:spTree>
    <p:extLst>
      <p:ext uri="{BB962C8B-B14F-4D97-AF65-F5344CB8AC3E}">
        <p14:creationId xmlns:p14="http://schemas.microsoft.com/office/powerpoint/2010/main" xmlns="" val="11822707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p:txBody>
          <a:bodyPr/>
          <a:lstStyle/>
          <a:p>
            <a:r>
              <a:rPr lang="en-US" sz="3200" b="1" dirty="0" smtClean="0">
                <a:solidFill>
                  <a:srgbClr val="FFFF00"/>
                </a:solidFill>
                <a:latin typeface="Arial" pitchFamily="34" charset="0"/>
                <a:cs typeface="Arial" pitchFamily="34" charset="0"/>
              </a:rPr>
              <a:t>Isolated </a:t>
            </a:r>
            <a:r>
              <a:rPr lang="en-US" sz="3200" b="1" dirty="0" err="1" smtClean="0">
                <a:solidFill>
                  <a:srgbClr val="FFFF00"/>
                </a:solidFill>
                <a:latin typeface="Arial" pitchFamily="34" charset="0"/>
                <a:cs typeface="Arial" pitchFamily="34" charset="0"/>
              </a:rPr>
              <a:t>ano-perianal</a:t>
            </a:r>
            <a:r>
              <a:rPr lang="en-US" sz="3200" b="1" dirty="0" smtClean="0">
                <a:solidFill>
                  <a:srgbClr val="FFFF00"/>
                </a:solidFill>
                <a:latin typeface="Arial" pitchFamily="34" charset="0"/>
                <a:cs typeface="Arial" pitchFamily="34" charset="0"/>
              </a:rPr>
              <a:t> tuberculosis: challenging diagnosis </a:t>
            </a:r>
          </a:p>
        </p:txBody>
      </p:sp>
      <p:sp>
        <p:nvSpPr>
          <p:cNvPr id="204803" name="Content Placeholder 2"/>
          <p:cNvSpPr>
            <a:spLocks noGrp="1"/>
          </p:cNvSpPr>
          <p:nvPr>
            <p:ph idx="1"/>
          </p:nvPr>
        </p:nvSpPr>
        <p:spPr/>
        <p:txBody>
          <a:bodyPr/>
          <a:lstStyle/>
          <a:p>
            <a:pPr algn="just"/>
            <a:r>
              <a:rPr lang="en-US" sz="2400" smtClean="0">
                <a:latin typeface="Arial" pitchFamily="34" charset="0"/>
                <a:cs typeface="Arial" pitchFamily="34" charset="0"/>
              </a:rPr>
              <a:t>A 34year-old-women was admitted for the exploration of chronic suppuration of the perianal and gluteal region which has been in progress since 10years. Many investigations were made and we retained the diagnosis of ano-perianal tuberculosis localization after detecting the presence of Koch bacilluson Lowenstein Jensen culture of biopsies and stools. The patient was treated with Quadratherapy. Our observation illustrates the difficulties in diagnosing ano-perineal tuberculosis with chronic anal suppuration causing a delayed diagnosis and therapeutic management.</a:t>
            </a:r>
          </a:p>
          <a:p>
            <a:endParaRPr lang="en-US" smtClean="0"/>
          </a:p>
        </p:txBody>
      </p:sp>
      <p:sp>
        <p:nvSpPr>
          <p:cNvPr id="204804" name="Rectangle 3"/>
          <p:cNvSpPr>
            <a:spLocks noChangeArrowheads="1"/>
          </p:cNvSpPr>
          <p:nvPr/>
        </p:nvSpPr>
        <p:spPr bwMode="auto">
          <a:xfrm>
            <a:off x="647700" y="5810250"/>
            <a:ext cx="8305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Boudabous M, Department of Hepato-gastroenterology service, University of sfax, Tunisia. Gastroenterology &amp; Hepatology: Volume 10 Issue 5 – 2019</a:t>
            </a:r>
          </a:p>
        </p:txBody>
      </p:sp>
    </p:spTree>
    <p:extLst>
      <p:ext uri="{BB962C8B-B14F-4D97-AF65-F5344CB8AC3E}">
        <p14:creationId xmlns:p14="http://schemas.microsoft.com/office/powerpoint/2010/main" xmlns="" val="8877143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1"/>
          <p:cNvSpPr>
            <a:spLocks noChangeArrowheads="1"/>
          </p:cNvSpPr>
          <p:nvPr/>
        </p:nvSpPr>
        <p:spPr bwMode="auto">
          <a:xfrm>
            <a:off x="533400" y="533400"/>
            <a:ext cx="8001000" cy="5262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smtClean="0">
                <a:latin typeface="Arial" pitchFamily="34" charset="0"/>
                <a:cs typeface="Arial" pitchFamily="34" charset="0"/>
              </a:rPr>
              <a:t>Các bệnh nhân đã </a:t>
            </a:r>
            <a:r>
              <a:rPr lang="vi-VN" sz="2800" dirty="0">
                <a:latin typeface="Arial" pitchFamily="34" charset="0"/>
                <a:cs typeface="Arial" pitchFamily="34" charset="0"/>
              </a:rPr>
              <a:t>được </a:t>
            </a:r>
            <a:r>
              <a:rPr lang="vi-VN" sz="2800" dirty="0" smtClean="0">
                <a:latin typeface="Arial" pitchFamily="34" charset="0"/>
                <a:cs typeface="Arial" pitchFamily="34" charset="0"/>
              </a:rPr>
              <a:t>làm </a:t>
            </a:r>
            <a:r>
              <a:rPr lang="vi-VN" sz="2800" dirty="0">
                <a:latin typeface="Arial" pitchFamily="34" charset="0"/>
                <a:cs typeface="Arial" pitchFamily="34" charset="0"/>
              </a:rPr>
              <a:t>siêu âm </a:t>
            </a:r>
            <a:r>
              <a:rPr lang="en-US" sz="2800" dirty="0" err="1">
                <a:latin typeface="Arial" pitchFamily="34" charset="0"/>
                <a:cs typeface="Arial" pitchFamily="34" charset="0"/>
              </a:rPr>
              <a:t>hậu</a:t>
            </a:r>
            <a:r>
              <a:rPr lang="en-US" sz="2800" dirty="0">
                <a:latin typeface="Arial" pitchFamily="34" charset="0"/>
                <a:cs typeface="Arial" pitchFamily="34" charset="0"/>
              </a:rPr>
              <a:t> </a:t>
            </a:r>
            <a:r>
              <a:rPr lang="en-US" sz="2800" dirty="0" err="1">
                <a:latin typeface="Arial" pitchFamily="34" charset="0"/>
                <a:cs typeface="Arial" pitchFamily="34" charset="0"/>
              </a:rPr>
              <a:t>môn</a:t>
            </a:r>
            <a:r>
              <a:rPr lang="en-US" sz="2800" dirty="0">
                <a:latin typeface="Arial" pitchFamily="34" charset="0"/>
                <a:cs typeface="Arial" pitchFamily="34" charset="0"/>
              </a:rPr>
              <a:t> </a:t>
            </a:r>
            <a:r>
              <a:rPr lang="vi-VN" sz="2800" dirty="0" smtClean="0">
                <a:latin typeface="Arial" pitchFamily="34" charset="0"/>
                <a:cs typeface="Arial" pitchFamily="34" charset="0"/>
              </a:rPr>
              <a:t>và </a:t>
            </a:r>
            <a:r>
              <a:rPr lang="vi-VN" sz="2800" dirty="0">
                <a:latin typeface="Arial" pitchFamily="34" charset="0"/>
                <a:cs typeface="Arial" pitchFamily="34" charset="0"/>
              </a:rPr>
              <a:t>khu vực quanh hậu môn và </a:t>
            </a:r>
            <a:r>
              <a:rPr lang="en-US" sz="2800" dirty="0" err="1">
                <a:latin typeface="Arial" pitchFamily="34" charset="0"/>
                <a:cs typeface="Arial" pitchFamily="34" charset="0"/>
              </a:rPr>
              <a:t>mông</a:t>
            </a:r>
            <a:r>
              <a:rPr lang="vi-VN" sz="2800" dirty="0">
                <a:latin typeface="Arial" pitchFamily="34" charset="0"/>
                <a:cs typeface="Arial" pitchFamily="34" charset="0"/>
              </a:rPr>
              <a:t> </a:t>
            </a:r>
            <a:r>
              <a:rPr lang="vi-VN" sz="2800" dirty="0" smtClean="0">
                <a:latin typeface="Arial" pitchFamily="34" charset="0"/>
                <a:cs typeface="Arial" pitchFamily="34" charset="0"/>
              </a:rPr>
              <a:t>được </a:t>
            </a:r>
            <a:r>
              <a:rPr lang="vi-VN" sz="2800" dirty="0">
                <a:latin typeface="Arial" pitchFamily="34" charset="0"/>
                <a:cs typeface="Arial" pitchFamily="34" charset="0"/>
              </a:rPr>
              <a:t>tiến hành </a:t>
            </a:r>
            <a:r>
              <a:rPr lang="vi-VN" sz="2800" dirty="0" smtClean="0">
                <a:latin typeface="Arial" pitchFamily="34" charset="0"/>
                <a:cs typeface="Arial" pitchFamily="34" charset="0"/>
              </a:rPr>
              <a:t>10 </a:t>
            </a:r>
            <a:r>
              <a:rPr lang="vi-VN" sz="2800" dirty="0">
                <a:latin typeface="Arial" pitchFamily="34" charset="0"/>
                <a:cs typeface="Arial" pitchFamily="34" charset="0"/>
              </a:rPr>
              <a:t>năm. </a:t>
            </a:r>
            <a:r>
              <a:rPr lang="vi-VN" sz="2800" dirty="0" smtClean="0">
                <a:latin typeface="Arial" pitchFamily="34" charset="0"/>
                <a:cs typeface="Arial" pitchFamily="34" charset="0"/>
              </a:rPr>
              <a:t>Qua nhiều </a:t>
            </a:r>
            <a:r>
              <a:rPr lang="vi-VN" sz="2800" dirty="0">
                <a:latin typeface="Arial" pitchFamily="34" charset="0"/>
                <a:cs typeface="Arial" pitchFamily="34" charset="0"/>
              </a:rPr>
              <a:t>cuộc điều tra đã được thực hiện và chúng tôi đã giữ lại chẩn đoán </a:t>
            </a:r>
            <a:r>
              <a:rPr lang="en-US" sz="2800" dirty="0" err="1">
                <a:latin typeface="Arial" pitchFamily="34" charset="0"/>
                <a:cs typeface="Arial" pitchFamily="34" charset="0"/>
              </a:rPr>
              <a:t>khu</a:t>
            </a:r>
            <a:r>
              <a:rPr lang="en-US" sz="2800" dirty="0">
                <a:latin typeface="Arial" pitchFamily="34" charset="0"/>
                <a:cs typeface="Arial" pitchFamily="34" charset="0"/>
              </a:rPr>
              <a:t> </a:t>
            </a:r>
            <a:r>
              <a:rPr lang="en-US" sz="2800" dirty="0" err="1">
                <a:latin typeface="Arial" pitchFamily="34" charset="0"/>
                <a:cs typeface="Arial" pitchFamily="34" charset="0"/>
              </a:rPr>
              <a:t>trú</a:t>
            </a:r>
            <a:r>
              <a:rPr lang="en-US" sz="2800" dirty="0">
                <a:latin typeface="Arial" pitchFamily="34" charset="0"/>
                <a:cs typeface="Arial" pitchFamily="34" charset="0"/>
              </a:rPr>
              <a:t> </a:t>
            </a:r>
            <a:r>
              <a:rPr lang="vi-VN" sz="2800" dirty="0">
                <a:latin typeface="Arial" pitchFamily="34" charset="0"/>
                <a:cs typeface="Arial" pitchFamily="34" charset="0"/>
              </a:rPr>
              <a:t>bệnh lao quanh hậu môn sau khi phát hiện sự hiện diện của </a:t>
            </a:r>
            <a:r>
              <a:rPr lang="en-US" sz="2800" dirty="0" err="1">
                <a:latin typeface="Arial" pitchFamily="34" charset="0"/>
                <a:cs typeface="Arial" pitchFamily="34" charset="0"/>
              </a:rPr>
              <a:t>bacille</a:t>
            </a:r>
            <a:r>
              <a:rPr lang="en-US" sz="2800" dirty="0">
                <a:latin typeface="Arial" pitchFamily="34" charset="0"/>
                <a:cs typeface="Arial" pitchFamily="34" charset="0"/>
              </a:rPr>
              <a:t> </a:t>
            </a:r>
            <a:r>
              <a:rPr lang="vi-VN" sz="2800" dirty="0">
                <a:latin typeface="Arial" pitchFamily="34" charset="0"/>
                <a:cs typeface="Arial" pitchFamily="34" charset="0"/>
              </a:rPr>
              <a:t>Koch Lowenstein Jensen</a:t>
            </a:r>
            <a:r>
              <a:rPr lang="en-US" sz="2800" dirty="0">
                <a:latin typeface="Arial" pitchFamily="34" charset="0"/>
                <a:cs typeface="Arial" pitchFamily="34" charset="0"/>
              </a:rPr>
              <a:t> qua </a:t>
            </a:r>
            <a:r>
              <a:rPr lang="en-US" sz="2800" dirty="0" err="1">
                <a:latin typeface="Arial" pitchFamily="34" charset="0"/>
                <a:cs typeface="Arial" pitchFamily="34" charset="0"/>
              </a:rPr>
              <a:t>sinh</a:t>
            </a:r>
            <a:r>
              <a:rPr lang="en-US" sz="2800" dirty="0">
                <a:latin typeface="Arial" pitchFamily="34" charset="0"/>
                <a:cs typeface="Arial" pitchFamily="34" charset="0"/>
              </a:rPr>
              <a:t> </a:t>
            </a:r>
            <a:r>
              <a:rPr lang="en-US" sz="2800" dirty="0" err="1">
                <a:latin typeface="Arial" pitchFamily="34" charset="0"/>
                <a:cs typeface="Arial" pitchFamily="34" charset="0"/>
              </a:rPr>
              <a:t>thiết</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err="1">
                <a:latin typeface="Arial" pitchFamily="34" charset="0"/>
                <a:cs typeface="Arial" pitchFamily="34" charset="0"/>
              </a:rPr>
              <a:t>cấy</a:t>
            </a:r>
            <a:r>
              <a:rPr lang="vi-VN" sz="2800" dirty="0">
                <a:latin typeface="Arial" pitchFamily="34" charset="0"/>
                <a:cs typeface="Arial" pitchFamily="34" charset="0"/>
              </a:rPr>
              <a:t>. Bệnh nhân được điều trị bằng </a:t>
            </a:r>
            <a:r>
              <a:rPr lang="en-US" sz="2800" dirty="0" err="1">
                <a:latin typeface="Arial" pitchFamily="34" charset="0"/>
                <a:cs typeface="Arial" pitchFamily="34" charset="0"/>
              </a:rPr>
              <a:t>quá</a:t>
            </a:r>
            <a:r>
              <a:rPr lang="en-US" sz="2800" dirty="0">
                <a:latin typeface="Arial" pitchFamily="34" charset="0"/>
                <a:cs typeface="Arial" pitchFamily="34" charset="0"/>
              </a:rPr>
              <a:t> </a:t>
            </a:r>
            <a:r>
              <a:rPr lang="en-US" sz="2800" dirty="0" err="1">
                <a:latin typeface="Arial" pitchFamily="34" charset="0"/>
                <a:cs typeface="Arial" pitchFamily="34" charset="0"/>
              </a:rPr>
              <a:t>trình</a:t>
            </a:r>
            <a:r>
              <a:rPr lang="en-US" sz="2800" dirty="0">
                <a:latin typeface="Arial" pitchFamily="34" charset="0"/>
                <a:cs typeface="Arial" pitchFamily="34" charset="0"/>
              </a:rPr>
              <a:t> 4 </a:t>
            </a:r>
            <a:r>
              <a:rPr lang="en-US" sz="2800" dirty="0" err="1">
                <a:latin typeface="Arial" pitchFamily="34" charset="0"/>
                <a:cs typeface="Arial" pitchFamily="34" charset="0"/>
              </a:rPr>
              <a:t>thuốc</a:t>
            </a:r>
            <a:r>
              <a:rPr lang="en-US" sz="2800" dirty="0">
                <a:latin typeface="Arial" pitchFamily="34" charset="0"/>
                <a:cs typeface="Arial" pitchFamily="34" charset="0"/>
              </a:rPr>
              <a:t> </a:t>
            </a:r>
            <a:r>
              <a:rPr lang="vi-VN" sz="2800" dirty="0">
                <a:latin typeface="Arial" pitchFamily="34" charset="0"/>
                <a:cs typeface="Arial" pitchFamily="34" charset="0"/>
              </a:rPr>
              <a:t>Quadrathera</a:t>
            </a:r>
            <a:r>
              <a:rPr lang="en-US" sz="2800" dirty="0" err="1">
                <a:latin typeface="Arial" pitchFamily="34" charset="0"/>
                <a:cs typeface="Arial" pitchFamily="34" charset="0"/>
              </a:rPr>
              <a:t>py</a:t>
            </a:r>
            <a:r>
              <a:rPr lang="vi-VN" sz="2800" dirty="0">
                <a:latin typeface="Arial" pitchFamily="34" charset="0"/>
                <a:cs typeface="Arial" pitchFamily="34" charset="0"/>
              </a:rPr>
              <a:t>. Quan sát của chúng tôi cho thấy những khó khăn trong chẩn đoán bệnh lao màng bụng với bệnh lý hậu môn mạn tính gây ra chẩn đoán chậm và quản lý điều trị.</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30204938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US" sz="3200" b="1" dirty="0" err="1" smtClean="0">
                <a:solidFill>
                  <a:srgbClr val="FFFF00"/>
                </a:solidFill>
                <a:latin typeface="Arial" pitchFamily="34" charset="0"/>
                <a:cs typeface="Arial" pitchFamily="34" charset="0"/>
              </a:rPr>
              <a:t>Perianal</a:t>
            </a:r>
            <a:r>
              <a:rPr lang="en-US" sz="3200" b="1" dirty="0" smtClean="0">
                <a:solidFill>
                  <a:srgbClr val="FFFF00"/>
                </a:solidFill>
                <a:latin typeface="Arial" pitchFamily="34" charset="0"/>
                <a:cs typeface="Arial" pitchFamily="34" charset="0"/>
              </a:rPr>
              <a:t> Tuberculosis: </a:t>
            </a:r>
            <a:r>
              <a:rPr lang="en-US" sz="3200" b="1" dirty="0" err="1" smtClean="0">
                <a:solidFill>
                  <a:srgbClr val="FFFF00"/>
                </a:solidFill>
                <a:latin typeface="Arial" pitchFamily="34" charset="0"/>
                <a:cs typeface="Arial" pitchFamily="34" charset="0"/>
              </a:rPr>
              <a:t>ACase</a:t>
            </a:r>
            <a:r>
              <a:rPr lang="en-US" sz="3200" b="1" dirty="0" smtClean="0">
                <a:solidFill>
                  <a:srgbClr val="FFFF00"/>
                </a:solidFill>
                <a:latin typeface="Arial" pitchFamily="34" charset="0"/>
                <a:cs typeface="Arial" pitchFamily="34" charset="0"/>
              </a:rPr>
              <a:t> Report and a Review of the Literature</a:t>
            </a:r>
          </a:p>
        </p:txBody>
      </p:sp>
      <p:sp>
        <p:nvSpPr>
          <p:cNvPr id="206851" name="Content Placeholder 2"/>
          <p:cNvSpPr>
            <a:spLocks noGrp="1"/>
          </p:cNvSpPr>
          <p:nvPr>
            <p:ph idx="1"/>
          </p:nvPr>
        </p:nvSpPr>
        <p:spPr>
          <a:xfrm>
            <a:off x="533400" y="1447800"/>
            <a:ext cx="8229600" cy="4419600"/>
          </a:xfrm>
        </p:spPr>
        <p:txBody>
          <a:bodyPr>
            <a:normAutofit fontScale="92500" lnSpcReduction="10000"/>
          </a:bodyPr>
          <a:lstStyle/>
          <a:p>
            <a:pPr marL="0" indent="0" algn="just">
              <a:buFont typeface="Arial" pitchFamily="34" charset="0"/>
              <a:buNone/>
            </a:pPr>
            <a:r>
              <a:rPr lang="en-US" sz="2400" smtClean="0">
                <a:latin typeface="Arial" pitchFamily="34" charset="0"/>
                <a:cs typeface="Arial" pitchFamily="34" charset="0"/>
              </a:rPr>
              <a:t>Tuberculosis lesion in and around the anus is very rare, but common at the same time. The latter may manifest as an ulcerative, verrucous, lupoid, and miliary form. The anoperineal involvement may be associated with pulmonary and abdominal tuberculosis either as an extension of the original lesion or due to its spread via the lymphatics. Primary lesions are rare but existing. That is why tuberculosis should generally be taken into consideration in the differential diagnosis of the ulcerative lesions of the anal and perianal regions. The treatment is two fold: surgical for the suppuration and medical for the tuberculosis with excellent results.</a:t>
            </a:r>
          </a:p>
          <a:p>
            <a:pPr marL="0" indent="0" algn="r">
              <a:buFont typeface="Arial" pitchFamily="34" charset="0"/>
              <a:buNone/>
            </a:pPr>
            <a:endParaRPr lang="en-US" sz="1600" smtClean="0">
              <a:latin typeface="Arial" pitchFamily="34" charset="0"/>
              <a:cs typeface="Arial" pitchFamily="34" charset="0"/>
            </a:endParaRPr>
          </a:p>
          <a:p>
            <a:pPr marL="0" indent="0" algn="r">
              <a:buFont typeface="Arial" pitchFamily="34" charset="0"/>
              <a:buNone/>
            </a:pPr>
            <a:r>
              <a:rPr lang="en-US" sz="1600" i="1" smtClean="0">
                <a:solidFill>
                  <a:srgbClr val="FFFF00"/>
                </a:solidFill>
                <a:latin typeface="Arial" pitchFamily="34" charset="0"/>
                <a:cs typeface="Arial" pitchFamily="34" charset="0"/>
              </a:rPr>
              <a:t>K. Ibn MajdoubHassani, Department of Surgery, University Hospital Hassan II, Faculty of Medicine and Pharmacy of Fez, Morocco Received 16 November 2012; </a:t>
            </a:r>
          </a:p>
        </p:txBody>
      </p:sp>
    </p:spTree>
    <p:extLst>
      <p:ext uri="{BB962C8B-B14F-4D97-AF65-F5344CB8AC3E}">
        <p14:creationId xmlns:p14="http://schemas.microsoft.com/office/powerpoint/2010/main" xmlns="" val="8656736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1"/>
          <p:cNvSpPr>
            <a:spLocks noChangeArrowheads="1"/>
          </p:cNvSpPr>
          <p:nvPr/>
        </p:nvSpPr>
        <p:spPr bwMode="auto">
          <a:xfrm>
            <a:off x="457200" y="304800"/>
            <a:ext cx="8305800" cy="5693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Tổn thương lao </a:t>
            </a:r>
            <a:r>
              <a:rPr lang="en-US" sz="2800" dirty="0">
                <a:latin typeface="Arial" pitchFamily="34" charset="0"/>
                <a:cs typeface="Arial" pitchFamily="34" charset="0"/>
              </a:rPr>
              <a:t>ở </a:t>
            </a:r>
            <a:r>
              <a:rPr lang="en-US" sz="2800" dirty="0" err="1">
                <a:latin typeface="Arial" pitchFamily="34" charset="0"/>
                <a:cs typeface="Arial" pitchFamily="34" charset="0"/>
              </a:rPr>
              <a:t>hậu</a:t>
            </a:r>
            <a:r>
              <a:rPr lang="en-US" sz="2800" dirty="0">
                <a:latin typeface="Arial" pitchFamily="34" charset="0"/>
                <a:cs typeface="Arial" pitchFamily="34" charset="0"/>
              </a:rPr>
              <a:t> </a:t>
            </a:r>
            <a:r>
              <a:rPr lang="en-US" sz="2800" dirty="0" err="1">
                <a:latin typeface="Arial" pitchFamily="34" charset="0"/>
                <a:cs typeface="Arial" pitchFamily="34" charset="0"/>
              </a:rPr>
              <a:t>môn</a:t>
            </a:r>
            <a:r>
              <a:rPr lang="vi-VN" sz="2800" dirty="0">
                <a:latin typeface="Arial" pitchFamily="34" charset="0"/>
                <a:cs typeface="Arial" pitchFamily="34" charset="0"/>
              </a:rPr>
              <a:t> và quanh hậu môn là rất </a:t>
            </a:r>
            <a:r>
              <a:rPr lang="vi-VN" sz="2800" dirty="0" smtClean="0">
                <a:latin typeface="Arial" pitchFamily="34" charset="0"/>
                <a:cs typeface="Arial" pitchFamily="34" charset="0"/>
              </a:rPr>
              <a:t>hiếm. </a:t>
            </a:r>
            <a:r>
              <a:rPr lang="en-US" sz="2800" dirty="0" err="1">
                <a:latin typeface="Arial" pitchFamily="34" charset="0"/>
                <a:cs typeface="Arial" pitchFamily="34" charset="0"/>
              </a:rPr>
              <a:t>Phát</a:t>
            </a:r>
            <a:r>
              <a:rPr lang="en-US" sz="2800" dirty="0">
                <a:latin typeface="Arial" pitchFamily="34" charset="0"/>
                <a:cs typeface="Arial" pitchFamily="34" charset="0"/>
              </a:rPr>
              <a:t> </a:t>
            </a:r>
            <a:r>
              <a:rPr lang="en-US" sz="2800" dirty="0" err="1">
                <a:latin typeface="Arial" pitchFamily="34" charset="0"/>
                <a:cs typeface="Arial" pitchFamily="34" charset="0"/>
              </a:rPr>
              <a:t>hiện</a:t>
            </a:r>
            <a:r>
              <a:rPr lang="en-US" sz="2800" dirty="0">
                <a:latin typeface="Arial" pitchFamily="34" charset="0"/>
                <a:cs typeface="Arial" pitchFamily="34" charset="0"/>
              </a:rPr>
              <a:t> </a:t>
            </a:r>
            <a:r>
              <a:rPr lang="en-US" sz="2800" dirty="0" err="1">
                <a:latin typeface="Arial" pitchFamily="34" charset="0"/>
                <a:cs typeface="Arial" pitchFamily="34" charset="0"/>
              </a:rPr>
              <a:t>trễ</a:t>
            </a:r>
            <a:r>
              <a:rPr lang="en-US" sz="2800" dirty="0">
                <a:latin typeface="Arial" pitchFamily="34" charset="0"/>
                <a:cs typeface="Arial" pitchFamily="34" charset="0"/>
              </a:rPr>
              <a:t> </a:t>
            </a:r>
            <a:r>
              <a:rPr lang="vi-VN" sz="2800" dirty="0">
                <a:latin typeface="Arial" pitchFamily="34" charset="0"/>
                <a:cs typeface="Arial" pitchFamily="34" charset="0"/>
              </a:rPr>
              <a:t>có thể biểu hiện dưới dạng loét, verrucous, lupoid và miliary form. Sự liên quan đến đáy chậu có thể liên quan đến bệnh lao phổi và lao bụng như là một phần mở rộng của tổn thương ban đầu hoặc do sự lây lan của nó qua</a:t>
            </a:r>
            <a:r>
              <a:rPr lang="en-US" sz="2800" dirty="0">
                <a:latin typeface="Arial" pitchFamily="34" charset="0"/>
                <a:cs typeface="Arial" pitchFamily="34" charset="0"/>
              </a:rPr>
              <a:t> </a:t>
            </a:r>
            <a:r>
              <a:rPr lang="en-US" sz="2800" dirty="0" err="1">
                <a:latin typeface="Arial" pitchFamily="34" charset="0"/>
                <a:cs typeface="Arial" pitchFamily="34" charset="0"/>
              </a:rPr>
              <a:t>hệ</a:t>
            </a:r>
            <a:r>
              <a:rPr lang="vi-VN" sz="2800" dirty="0">
                <a:latin typeface="Arial" pitchFamily="34" charset="0"/>
                <a:cs typeface="Arial" pitchFamily="34" charset="0"/>
              </a:rPr>
              <a:t> bạch huyết. Tổn thương nguyên phát là hiếm nhưng hiện có. Đó là lý do tại sao bệnh lao nói chung nên được xem xét trong chẩn đoán phân biệt các tổn thương loét của vùng hậu môn và quanh hậu môn. Điều trị </a:t>
            </a:r>
            <a:r>
              <a:rPr lang="en-US" sz="2800" dirty="0">
                <a:latin typeface="Arial" pitchFamily="34" charset="0"/>
                <a:cs typeface="Arial" pitchFamily="34" charset="0"/>
              </a:rPr>
              <a:t>qua 2 </a:t>
            </a:r>
            <a:r>
              <a:rPr lang="en-US" sz="2800" dirty="0" err="1">
                <a:latin typeface="Arial" pitchFamily="34" charset="0"/>
                <a:cs typeface="Arial" pitchFamily="34" charset="0"/>
              </a:rPr>
              <a:t>giai</a:t>
            </a:r>
            <a:r>
              <a:rPr lang="en-US" sz="2800" dirty="0">
                <a:latin typeface="Arial" pitchFamily="34" charset="0"/>
                <a:cs typeface="Arial" pitchFamily="34" charset="0"/>
              </a:rPr>
              <a:t> </a:t>
            </a:r>
            <a:r>
              <a:rPr lang="en-US" sz="2800" dirty="0" err="1">
                <a:latin typeface="Arial" pitchFamily="34" charset="0"/>
                <a:cs typeface="Arial" pitchFamily="34" charset="0"/>
              </a:rPr>
              <a:t>đoạn</a:t>
            </a:r>
            <a:r>
              <a:rPr lang="vi-VN" sz="2800" dirty="0">
                <a:latin typeface="Arial" pitchFamily="34" charset="0"/>
                <a:cs typeface="Arial" pitchFamily="34" charset="0"/>
              </a:rPr>
              <a:t>: phẫu thuật </a:t>
            </a:r>
            <a:r>
              <a:rPr lang="en-US" sz="2800" dirty="0" err="1">
                <a:latin typeface="Arial" pitchFamily="34" charset="0"/>
                <a:cs typeface="Arial" pitchFamily="34" charset="0"/>
              </a:rPr>
              <a:t>dẫn</a:t>
            </a:r>
            <a:r>
              <a:rPr lang="en-US" sz="2800" dirty="0">
                <a:latin typeface="Arial" pitchFamily="34" charset="0"/>
                <a:cs typeface="Arial" pitchFamily="34" charset="0"/>
              </a:rPr>
              <a:t> </a:t>
            </a:r>
            <a:r>
              <a:rPr lang="en-US" sz="2800" dirty="0" err="1">
                <a:latin typeface="Arial" pitchFamily="34" charset="0"/>
                <a:cs typeface="Arial" pitchFamily="34" charset="0"/>
              </a:rPr>
              <a:t>lưu</a:t>
            </a:r>
            <a:r>
              <a:rPr lang="en-US" sz="2800" dirty="0">
                <a:latin typeface="Arial" pitchFamily="34" charset="0"/>
                <a:cs typeface="Arial" pitchFamily="34" charset="0"/>
              </a:rPr>
              <a:t> </a:t>
            </a:r>
            <a:r>
              <a:rPr lang="en-US" sz="2800" dirty="0" err="1">
                <a:latin typeface="Arial" pitchFamily="34" charset="0"/>
                <a:cs typeface="Arial" pitchFamily="34" charset="0"/>
              </a:rPr>
              <a:t>mủ</a:t>
            </a:r>
            <a:r>
              <a:rPr lang="en-US" sz="2800" dirty="0">
                <a:latin typeface="Arial" pitchFamily="34" charset="0"/>
                <a:cs typeface="Arial" pitchFamily="34" charset="0"/>
              </a:rPr>
              <a:t> </a:t>
            </a:r>
            <a:r>
              <a:rPr lang="vi-VN" sz="2800" dirty="0">
                <a:latin typeface="Arial" pitchFamily="34" charset="0"/>
                <a:cs typeface="Arial" pitchFamily="34" charset="0"/>
              </a:rPr>
              <a:t>và </a:t>
            </a:r>
            <a:r>
              <a:rPr lang="en-US" sz="2800" dirty="0" err="1">
                <a:latin typeface="Arial" pitchFamily="34" charset="0"/>
                <a:cs typeface="Arial" pitchFamily="34" charset="0"/>
              </a:rPr>
              <a:t>điều</a:t>
            </a:r>
            <a:r>
              <a:rPr lang="en-US" sz="2800" dirty="0">
                <a:latin typeface="Arial" pitchFamily="34" charset="0"/>
                <a:cs typeface="Arial" pitchFamily="34" charset="0"/>
              </a:rPr>
              <a:t> </a:t>
            </a:r>
            <a:r>
              <a:rPr lang="en-US" sz="2800" dirty="0" err="1">
                <a:latin typeface="Arial" pitchFamily="34" charset="0"/>
                <a:cs typeface="Arial" pitchFamily="34" charset="0"/>
              </a:rPr>
              <a:t>trị</a:t>
            </a:r>
            <a:r>
              <a:rPr lang="en-US" sz="2800" dirty="0">
                <a:latin typeface="Arial" pitchFamily="34" charset="0"/>
                <a:cs typeface="Arial" pitchFamily="34" charset="0"/>
              </a:rPr>
              <a:t> </a:t>
            </a:r>
            <a:r>
              <a:rPr lang="en-US" sz="2800" dirty="0" err="1">
                <a:latin typeface="Arial" pitchFamily="34" charset="0"/>
                <a:cs typeface="Arial" pitchFamily="34" charset="0"/>
              </a:rPr>
              <a:t>nội</a:t>
            </a:r>
            <a:r>
              <a:rPr lang="en-US" sz="2800" dirty="0">
                <a:latin typeface="Arial" pitchFamily="34" charset="0"/>
                <a:cs typeface="Arial" pitchFamily="34" charset="0"/>
              </a:rPr>
              <a:t> </a:t>
            </a:r>
            <a:r>
              <a:rPr lang="en-US" sz="2800" dirty="0" err="1">
                <a:latin typeface="Arial" pitchFamily="34" charset="0"/>
                <a:cs typeface="Arial" pitchFamily="34" charset="0"/>
              </a:rPr>
              <a:t>khoa</a:t>
            </a:r>
            <a:r>
              <a:rPr lang="en-US" sz="2800" dirty="0">
                <a:latin typeface="Arial" pitchFamily="34" charset="0"/>
                <a:cs typeface="Arial" pitchFamily="34" charset="0"/>
              </a:rPr>
              <a:t> </a:t>
            </a:r>
            <a:r>
              <a:rPr lang="vi-VN" sz="2800" dirty="0">
                <a:latin typeface="Arial" pitchFamily="34" charset="0"/>
                <a:cs typeface="Arial" pitchFamily="34" charset="0"/>
              </a:rPr>
              <a:t>bệnh lao </a:t>
            </a:r>
            <a:r>
              <a:rPr lang="en-US" sz="2800" dirty="0" err="1">
                <a:latin typeface="Arial" pitchFamily="34" charset="0"/>
                <a:cs typeface="Arial" pitchFamily="34" charset="0"/>
              </a:rPr>
              <a:t>sẽ</a:t>
            </a:r>
            <a:r>
              <a:rPr lang="en-US" sz="2800" dirty="0">
                <a:latin typeface="Arial" pitchFamily="34" charset="0"/>
                <a:cs typeface="Arial" pitchFamily="34" charset="0"/>
              </a:rPr>
              <a:t> </a:t>
            </a:r>
            <a:r>
              <a:rPr lang="en-US" sz="2800" dirty="0" err="1">
                <a:latin typeface="Arial" pitchFamily="34" charset="0"/>
                <a:cs typeface="Arial" pitchFamily="34" charset="0"/>
              </a:rPr>
              <a:t>cho</a:t>
            </a:r>
            <a:r>
              <a:rPr lang="vi-VN" sz="2800" dirty="0">
                <a:latin typeface="Arial" pitchFamily="34" charset="0"/>
                <a:cs typeface="Arial" pitchFamily="34" charset="0"/>
              </a:rPr>
              <a:t> kết quả tuyệt vời.</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22123498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title"/>
          </p:nvPr>
        </p:nvSpPr>
        <p:spPr/>
        <p:txBody>
          <a:bodyPr/>
          <a:lstStyle/>
          <a:p>
            <a:r>
              <a:rPr lang="en-US" sz="3200" b="1" dirty="0" err="1" smtClean="0">
                <a:solidFill>
                  <a:srgbClr val="FFFF00"/>
                </a:solidFill>
                <a:latin typeface="Arial" pitchFamily="34" charset="0"/>
                <a:cs typeface="Arial" pitchFamily="34" charset="0"/>
              </a:rPr>
              <a:t>Perianal</a:t>
            </a:r>
            <a:r>
              <a:rPr lang="en-US" sz="3200" b="1" dirty="0" smtClean="0">
                <a:solidFill>
                  <a:srgbClr val="FFFF00"/>
                </a:solidFill>
                <a:latin typeface="Arial" pitchFamily="34" charset="0"/>
                <a:cs typeface="Arial" pitchFamily="34" charset="0"/>
              </a:rPr>
              <a:t> tuberculosis: A rare disease of late diagnosis</a:t>
            </a:r>
          </a:p>
        </p:txBody>
      </p:sp>
      <p:sp>
        <p:nvSpPr>
          <p:cNvPr id="208899" name="Content Placeholder 2"/>
          <p:cNvSpPr>
            <a:spLocks noGrp="1"/>
          </p:cNvSpPr>
          <p:nvPr>
            <p:ph idx="1"/>
          </p:nvPr>
        </p:nvSpPr>
        <p:spPr>
          <a:xfrm>
            <a:off x="457200" y="1600200"/>
            <a:ext cx="8229600" cy="3886200"/>
          </a:xfrm>
        </p:spPr>
        <p:txBody>
          <a:bodyPr/>
          <a:lstStyle/>
          <a:p>
            <a:pPr marL="0" indent="0" algn="just">
              <a:buFont typeface="Arial" pitchFamily="34" charset="0"/>
              <a:buNone/>
            </a:pPr>
            <a:r>
              <a:rPr lang="en-US" sz="2400" smtClean="0">
                <a:latin typeface="Arial" pitchFamily="34" charset="0"/>
                <a:cs typeface="Arial" pitchFamily="34" charset="0"/>
              </a:rPr>
              <a:t>Conclusion</a:t>
            </a:r>
          </a:p>
          <a:p>
            <a:pPr marL="0" indent="0" algn="just">
              <a:buFont typeface="Arial" pitchFamily="34" charset="0"/>
              <a:buNone/>
            </a:pPr>
            <a:r>
              <a:rPr lang="en-US" sz="2400" smtClean="0">
                <a:latin typeface="Arial" pitchFamily="34" charset="0"/>
                <a:cs typeface="Arial" pitchFamily="34" charset="0"/>
              </a:rPr>
              <a:t>One should consider the diagnosis of tuberculosis in cases of perianal lesions of little specific aspect located in this region and also in situations of recurrent proctologic disorders. Especially in immunosuppressed patients, HIV-positive patients and those with HIV risk factors, anorectal biopsy should be performed early to institute adequate treatment with an impact on morbidity and mortality of patients and also as a public health measure.</a:t>
            </a:r>
          </a:p>
        </p:txBody>
      </p:sp>
      <p:sp>
        <p:nvSpPr>
          <p:cNvPr id="208900" name="Rectangle 3"/>
          <p:cNvSpPr>
            <a:spLocks noChangeArrowheads="1"/>
          </p:cNvSpPr>
          <p:nvPr/>
        </p:nvSpPr>
        <p:spPr bwMode="auto">
          <a:xfrm>
            <a:off x="533400" y="5588000"/>
            <a:ext cx="82296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600" i="1">
                <a:solidFill>
                  <a:srgbClr val="FFFF00"/>
                </a:solidFill>
                <a:latin typeface="Arial" pitchFamily="34" charset="0"/>
                <a:cs typeface="Arial" pitchFamily="34" charset="0"/>
              </a:rPr>
              <a:t>Isaac José Felippe . Coloproctology Service, Hospital Santa Marcelina (HSM), </a:t>
            </a:r>
          </a:p>
          <a:p>
            <a:pPr algn="r"/>
            <a:r>
              <a:rPr lang="en-US" sz="1600" i="1">
                <a:solidFill>
                  <a:srgbClr val="FFFF00"/>
                </a:solidFill>
                <a:latin typeface="Arial" pitchFamily="34" charset="0"/>
                <a:cs typeface="Arial" pitchFamily="34" charset="0"/>
              </a:rPr>
              <a:t>SãoPaulo, SP, Brazil .2014 Socieda de Brasil eira de Coloproctologia.</a:t>
            </a:r>
          </a:p>
        </p:txBody>
      </p:sp>
    </p:spTree>
    <p:extLst>
      <p:ext uri="{BB962C8B-B14F-4D97-AF65-F5344CB8AC3E}">
        <p14:creationId xmlns:p14="http://schemas.microsoft.com/office/powerpoint/2010/main" xmlns="" val="25749509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1"/>
          <p:cNvSpPr>
            <a:spLocks noChangeArrowheads="1"/>
          </p:cNvSpPr>
          <p:nvPr/>
        </p:nvSpPr>
        <p:spPr bwMode="auto">
          <a:xfrm>
            <a:off x="381000" y="304800"/>
            <a:ext cx="8458200" cy="550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3200" dirty="0" smtClean="0">
                <a:latin typeface="Arial" pitchFamily="34" charset="0"/>
                <a:cs typeface="Arial" pitchFamily="34" charset="0"/>
              </a:rPr>
              <a:t>    Kết </a:t>
            </a:r>
            <a:r>
              <a:rPr lang="vi-VN" sz="3200" dirty="0">
                <a:latin typeface="Arial" pitchFamily="34" charset="0"/>
                <a:cs typeface="Arial" pitchFamily="34" charset="0"/>
              </a:rPr>
              <a:t>luận</a:t>
            </a:r>
          </a:p>
          <a:p>
            <a:pPr algn="just"/>
            <a:r>
              <a:rPr lang="vi-VN" sz="3200" dirty="0">
                <a:latin typeface="Arial" pitchFamily="34" charset="0"/>
                <a:cs typeface="Arial" pitchFamily="34" charset="0"/>
              </a:rPr>
              <a:t>Người ta nên xem xét chẩn đoán bệnh lao trong các trường hợp tổn thương quanh hậu môn ít có </a:t>
            </a:r>
            <a:r>
              <a:rPr lang="vi-VN" sz="3200" dirty="0" smtClean="0">
                <a:latin typeface="Arial" pitchFamily="34" charset="0"/>
                <a:cs typeface="Arial" pitchFamily="34" charset="0"/>
              </a:rPr>
              <a:t>ở </a:t>
            </a:r>
            <a:r>
              <a:rPr lang="vi-VN" sz="3200" dirty="0">
                <a:latin typeface="Arial" pitchFamily="34" charset="0"/>
                <a:cs typeface="Arial" pitchFamily="34" charset="0"/>
              </a:rPr>
              <a:t>khu vực này và cả trong các tình huống rối loạn </a:t>
            </a:r>
            <a:r>
              <a:rPr lang="en-US" sz="3200" dirty="0" err="1">
                <a:latin typeface="Arial" pitchFamily="34" charset="0"/>
                <a:cs typeface="Arial" pitchFamily="34" charset="0"/>
              </a:rPr>
              <a:t>hậu</a:t>
            </a:r>
            <a:r>
              <a:rPr lang="en-US" sz="3200" dirty="0">
                <a:latin typeface="Arial" pitchFamily="34" charset="0"/>
                <a:cs typeface="Arial" pitchFamily="34" charset="0"/>
              </a:rPr>
              <a:t> </a:t>
            </a:r>
            <a:r>
              <a:rPr lang="en-US" sz="3200" dirty="0" err="1">
                <a:latin typeface="Arial" pitchFamily="34" charset="0"/>
                <a:cs typeface="Arial" pitchFamily="34" charset="0"/>
              </a:rPr>
              <a:t>môn</a:t>
            </a:r>
            <a:r>
              <a:rPr lang="vi-VN" sz="3200" dirty="0">
                <a:latin typeface="Arial" pitchFamily="34" charset="0"/>
                <a:cs typeface="Arial" pitchFamily="34" charset="0"/>
              </a:rPr>
              <a:t> tái phát. Đặc biệt ở những bệnh nhân bị ức chế miễn </a:t>
            </a:r>
            <a:r>
              <a:rPr lang="vi-VN" sz="3200" dirty="0" smtClean="0">
                <a:latin typeface="Arial" pitchFamily="34" charset="0"/>
                <a:cs typeface="Arial" pitchFamily="34" charset="0"/>
              </a:rPr>
              <a:t>dịch và </a:t>
            </a:r>
            <a:r>
              <a:rPr lang="vi-VN" sz="3200" dirty="0">
                <a:latin typeface="Arial" pitchFamily="34" charset="0"/>
                <a:cs typeface="Arial" pitchFamily="34" charset="0"/>
              </a:rPr>
              <a:t>những người </a:t>
            </a:r>
            <a:r>
              <a:rPr lang="vi-VN" sz="3200" dirty="0" smtClean="0">
                <a:latin typeface="Arial" pitchFamily="34" charset="0"/>
                <a:cs typeface="Arial" pitchFamily="34" charset="0"/>
              </a:rPr>
              <a:t>nhiễm </a:t>
            </a:r>
            <a:r>
              <a:rPr lang="vi-VN" sz="3200" dirty="0">
                <a:latin typeface="Arial" pitchFamily="34" charset="0"/>
                <a:cs typeface="Arial" pitchFamily="34" charset="0"/>
              </a:rPr>
              <a:t>HIV, sinh thiết hậu môn trực tràng nên được thực hiện sớm để tiến hành điều trị đầy đủ với tác động đến tỷ lệ mắc bệnh và tử vong của bệnh nhân và cũng là một biện pháp y tế công cộng.</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xmlns="" val="2624466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
          <p:cNvSpPr>
            <a:spLocks noChangeArrowheads="1"/>
          </p:cNvSpPr>
          <p:nvPr/>
        </p:nvSpPr>
        <p:spPr bwMode="auto">
          <a:xfrm>
            <a:off x="914400" y="685800"/>
            <a:ext cx="7239000" cy="54165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just"/>
            <a:r>
              <a:rPr lang="en-US" sz="3200">
                <a:latin typeface="Arial" pitchFamily="34" charset="0"/>
                <a:cs typeface="Arial" pitchFamily="34" charset="0"/>
              </a:rPr>
              <a:t>     </a:t>
            </a:r>
            <a:r>
              <a:rPr lang="vi-VN" sz="3200">
                <a:latin typeface="Arial" pitchFamily="34" charset="0"/>
                <a:cs typeface="Arial" pitchFamily="34" charset="0"/>
              </a:rPr>
              <a:t>MRI có chi phí cao và không phải </a:t>
            </a:r>
            <a:r>
              <a:rPr lang="en-US" sz="3200">
                <a:latin typeface="Arial" pitchFamily="34" charset="0"/>
                <a:cs typeface="Arial" pitchFamily="34" charset="0"/>
              </a:rPr>
              <a:t>BV nào cũng </a:t>
            </a:r>
            <a:r>
              <a:rPr lang="vi-VN" sz="3200">
                <a:latin typeface="Arial" pitchFamily="34" charset="0"/>
                <a:cs typeface="Arial" pitchFamily="34" charset="0"/>
              </a:rPr>
              <a:t>có, giá trị chẩn đoán phụ thuộc </a:t>
            </a:r>
            <a:r>
              <a:rPr lang="en-US" sz="3200">
                <a:latin typeface="Arial" pitchFamily="34" charset="0"/>
                <a:cs typeface="Arial" pitchFamily="34" charset="0"/>
              </a:rPr>
              <a:t>nhiều </a:t>
            </a:r>
            <a:r>
              <a:rPr lang="vi-VN" sz="3200">
                <a:latin typeface="Arial" pitchFamily="34" charset="0"/>
                <a:cs typeface="Arial" pitchFamily="34" charset="0"/>
              </a:rPr>
              <a:t>vào kỹ thuật; tuy nhiên, </a:t>
            </a:r>
            <a:r>
              <a:rPr lang="en-US" sz="3200">
                <a:latin typeface="Arial" pitchFamily="34" charset="0"/>
                <a:cs typeface="Arial" pitchFamily="34" charset="0"/>
              </a:rPr>
              <a:t>MRI </a:t>
            </a:r>
            <a:r>
              <a:rPr lang="vi-VN" sz="3200">
                <a:latin typeface="Arial" pitchFamily="34" charset="0"/>
                <a:cs typeface="Arial" pitchFamily="34" charset="0"/>
              </a:rPr>
              <a:t>được </a:t>
            </a:r>
            <a:r>
              <a:rPr lang="en-US" sz="3200">
                <a:latin typeface="Arial" pitchFamily="34" charset="0"/>
                <a:cs typeface="Arial" pitchFamily="34" charset="0"/>
              </a:rPr>
              <a:t>chọn </a:t>
            </a:r>
            <a:r>
              <a:rPr lang="vi-VN" sz="3200">
                <a:latin typeface="Arial" pitchFamily="34" charset="0"/>
                <a:cs typeface="Arial" pitchFamily="34" charset="0"/>
              </a:rPr>
              <a:t>ưu tiên hơn </a:t>
            </a:r>
            <a:r>
              <a:rPr lang="en-US" sz="3200">
                <a:latin typeface="Arial" pitchFamily="34" charset="0"/>
                <a:cs typeface="Arial" pitchFamily="34" charset="0"/>
              </a:rPr>
              <a:t>siêu âm hậu môn </a:t>
            </a:r>
            <a:r>
              <a:rPr lang="vi-VN" sz="3200">
                <a:latin typeface="Arial" pitchFamily="34" charset="0"/>
                <a:cs typeface="Arial" pitchFamily="34" charset="0"/>
              </a:rPr>
              <a:t>trường hợp tổn thương ở xa hậu môn.</a:t>
            </a:r>
            <a:endParaRPr lang="en-US" sz="3200">
              <a:latin typeface="Arial" pitchFamily="34" charset="0"/>
              <a:cs typeface="Arial" pitchFamily="34" charset="0"/>
            </a:endParaRPr>
          </a:p>
          <a:p>
            <a:pPr algn="just"/>
            <a:endParaRPr lang="en-US" sz="3200">
              <a:latin typeface="Arial" pitchFamily="34" charset="0"/>
              <a:cs typeface="Arial" pitchFamily="34" charset="0"/>
            </a:endParaRPr>
          </a:p>
          <a:p>
            <a:pPr algn="just"/>
            <a:r>
              <a:rPr lang="vi-VN" sz="3200">
                <a:latin typeface="Arial" pitchFamily="34" charset="0"/>
                <a:cs typeface="Arial" pitchFamily="34" charset="0"/>
              </a:rPr>
              <a:t> </a:t>
            </a:r>
            <a:r>
              <a:rPr lang="en-US" sz="3200">
                <a:latin typeface="Arial" pitchFamily="34" charset="0"/>
                <a:cs typeface="Arial" pitchFamily="34" charset="0"/>
              </a:rPr>
              <a:t>    </a:t>
            </a:r>
            <a:r>
              <a:rPr lang="vi-VN" sz="3200">
                <a:solidFill>
                  <a:srgbClr val="FFFF00"/>
                </a:solidFill>
                <a:latin typeface="Arial" pitchFamily="34" charset="0"/>
                <a:cs typeface="Arial" pitchFamily="34" charset="0"/>
              </a:rPr>
              <a:t>Một ưu điểm của MRI là việc </a:t>
            </a:r>
            <a:r>
              <a:rPr lang="en-US" sz="3200">
                <a:solidFill>
                  <a:srgbClr val="FFFF00"/>
                </a:solidFill>
                <a:latin typeface="Arial" pitchFamily="34" charset="0"/>
                <a:cs typeface="Arial" pitchFamily="34" charset="0"/>
              </a:rPr>
              <a:t>tạo ra </a:t>
            </a:r>
            <a:r>
              <a:rPr lang="vi-VN" sz="3200">
                <a:solidFill>
                  <a:srgbClr val="FFFF00"/>
                </a:solidFill>
                <a:latin typeface="Arial" pitchFamily="34" charset="0"/>
                <a:cs typeface="Arial" pitchFamily="34" charset="0"/>
              </a:rPr>
              <a:t>các hình ảnh</a:t>
            </a:r>
            <a:r>
              <a:rPr lang="en-US" sz="3200">
                <a:solidFill>
                  <a:srgbClr val="FFFF00"/>
                </a:solidFill>
                <a:latin typeface="Arial" pitchFamily="34" charset="0"/>
                <a:cs typeface="Arial" pitchFamily="34" charset="0"/>
              </a:rPr>
              <a:t> mà</a:t>
            </a:r>
            <a:r>
              <a:rPr lang="vi-VN" sz="3200">
                <a:solidFill>
                  <a:srgbClr val="FFFF00"/>
                </a:solidFill>
                <a:latin typeface="Arial" pitchFamily="34" charset="0"/>
                <a:cs typeface="Arial" pitchFamily="34" charset="0"/>
              </a:rPr>
              <a:t> không </a:t>
            </a:r>
            <a:r>
              <a:rPr lang="en-US" sz="3200">
                <a:solidFill>
                  <a:srgbClr val="FFFF00"/>
                </a:solidFill>
                <a:latin typeface="Arial" pitchFamily="34" charset="0"/>
                <a:cs typeface="Arial" pitchFamily="34" charset="0"/>
              </a:rPr>
              <a:t>gây </a:t>
            </a:r>
            <a:r>
              <a:rPr lang="vi-VN" sz="3200">
                <a:solidFill>
                  <a:srgbClr val="FFFF00"/>
                </a:solidFill>
                <a:latin typeface="Arial" pitchFamily="34" charset="0"/>
                <a:cs typeface="Arial" pitchFamily="34" charset="0"/>
              </a:rPr>
              <a:t>đau</a:t>
            </a:r>
            <a:r>
              <a:rPr lang="en-US" sz="3200">
                <a:solidFill>
                  <a:srgbClr val="FFFF00"/>
                </a:solidFill>
                <a:latin typeface="Arial" pitchFamily="34" charset="0"/>
                <a:cs typeface="Arial" pitchFamily="34" charset="0"/>
              </a:rPr>
              <a:t> và</a:t>
            </a:r>
            <a:r>
              <a:rPr lang="vi-VN" sz="3200">
                <a:solidFill>
                  <a:srgbClr val="FFFF00"/>
                </a:solidFill>
                <a:latin typeface="Arial" pitchFamily="34" charset="0"/>
                <a:cs typeface="Arial" pitchFamily="34" charset="0"/>
              </a:rPr>
              <a:t> có thể được đánh giá độc lập với người </a:t>
            </a:r>
            <a:r>
              <a:rPr lang="en-US" sz="3200">
                <a:solidFill>
                  <a:srgbClr val="FFFF00"/>
                </a:solidFill>
                <a:latin typeface="Arial" pitchFamily="34" charset="0"/>
                <a:cs typeface="Arial" pitchFamily="34" charset="0"/>
              </a:rPr>
              <a:t>thực hiện</a:t>
            </a:r>
            <a:r>
              <a:rPr lang="vi-VN" sz="320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xmlns="" val="27875955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itle 1"/>
          <p:cNvSpPr>
            <a:spLocks noGrp="1"/>
          </p:cNvSpPr>
          <p:nvPr>
            <p:ph type="title"/>
          </p:nvPr>
        </p:nvSpPr>
        <p:spPr/>
        <p:txBody>
          <a:bodyPr/>
          <a:lstStyle/>
          <a:p>
            <a:r>
              <a:rPr lang="en-US" sz="3200" b="1" dirty="0" err="1" smtClean="0">
                <a:solidFill>
                  <a:srgbClr val="FFFF00"/>
                </a:solidFill>
                <a:latin typeface="Arial" pitchFamily="34" charset="0"/>
                <a:cs typeface="Arial" pitchFamily="34" charset="0"/>
              </a:rPr>
              <a:t>Perianal</a:t>
            </a:r>
            <a:r>
              <a:rPr lang="en-US" sz="3200" b="1" dirty="0" smtClean="0">
                <a:solidFill>
                  <a:srgbClr val="FFFF00"/>
                </a:solidFill>
                <a:latin typeface="Arial" pitchFamily="34" charset="0"/>
                <a:cs typeface="Arial" pitchFamily="34" charset="0"/>
              </a:rPr>
              <a:t> Tuberculosis in A Male Patient with Diabetes Mellitus</a:t>
            </a:r>
          </a:p>
        </p:txBody>
      </p:sp>
      <p:sp>
        <p:nvSpPr>
          <p:cNvPr id="210947" name="Content Placeholder 2"/>
          <p:cNvSpPr>
            <a:spLocks noGrp="1"/>
          </p:cNvSpPr>
          <p:nvPr>
            <p:ph idx="1"/>
          </p:nvPr>
        </p:nvSpPr>
        <p:spPr/>
        <p:txBody>
          <a:bodyPr/>
          <a:lstStyle/>
          <a:p>
            <a:pPr marL="0" indent="0" algn="just">
              <a:buFont typeface="Arial" pitchFamily="34" charset="0"/>
              <a:buNone/>
            </a:pPr>
            <a:r>
              <a:rPr lang="en-US" sz="2200" smtClean="0">
                <a:latin typeface="Arial" pitchFamily="34" charset="0"/>
                <a:cs typeface="Arial" pitchFamily="34" charset="0"/>
              </a:rPr>
              <a:t>Perianal tuberculosis is a rare form of tubercular infection, and has variable clinical pictures such as acute abscess, chronic ulcer, nodulary lesion, and fistula. Although it can be presented in ulcerative, verruous, lupoid and miliary forms, superficial ulceration is the most commonly reported morphological type. Crohn’s disease, herpetic ulcer, malignancy, and other granulomatous diseases should be considered in the differential diagnosis of perianal tuberculosis. The diagnosis mainly depends on histologic and/or bacteriologic examination. Six-month anti-tuberculous therapy is the standard treatment, and surgery is only indicated for fistula and abscess. Here in, a rare case of perianal tuberculosis in a male patient with diabetes mellitus was presented.</a:t>
            </a:r>
          </a:p>
          <a:p>
            <a:pPr marL="0" indent="0" algn="just">
              <a:buFont typeface="Arial" pitchFamily="34" charset="0"/>
              <a:buNone/>
            </a:pPr>
            <a:endParaRPr lang="en-US" sz="2400" smtClean="0">
              <a:latin typeface="Arial" pitchFamily="34" charset="0"/>
              <a:cs typeface="Arial" pitchFamily="34" charset="0"/>
            </a:endParaRPr>
          </a:p>
        </p:txBody>
      </p:sp>
      <p:sp>
        <p:nvSpPr>
          <p:cNvPr id="210948" name="Rectangle 3"/>
          <p:cNvSpPr>
            <a:spLocks noChangeArrowheads="1"/>
          </p:cNvSpPr>
          <p:nvPr/>
        </p:nvSpPr>
        <p:spPr bwMode="auto">
          <a:xfrm>
            <a:off x="685800" y="6215063"/>
            <a:ext cx="82296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600" i="1">
                <a:solidFill>
                  <a:srgbClr val="FFFF00"/>
                </a:solidFill>
                <a:latin typeface="Arial" pitchFamily="34" charset="0"/>
                <a:cs typeface="Arial" pitchFamily="34" charset="0"/>
              </a:rPr>
              <a:t>Murat Özgür Kılıç*, 09.12.2016, Department of General Surgery, Ankara</a:t>
            </a:r>
          </a:p>
        </p:txBody>
      </p:sp>
    </p:spTree>
    <p:extLst>
      <p:ext uri="{BB962C8B-B14F-4D97-AF65-F5344CB8AC3E}">
        <p14:creationId xmlns:p14="http://schemas.microsoft.com/office/powerpoint/2010/main" xmlns="" val="3616631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1"/>
          <p:cNvSpPr>
            <a:spLocks noChangeArrowheads="1"/>
          </p:cNvSpPr>
          <p:nvPr/>
        </p:nvSpPr>
        <p:spPr bwMode="auto">
          <a:xfrm>
            <a:off x="457200" y="304800"/>
            <a:ext cx="8458200" cy="6124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Lao </a:t>
            </a:r>
            <a:r>
              <a:rPr lang="en-US" sz="2800" dirty="0" err="1">
                <a:latin typeface="Arial" pitchFamily="34" charset="0"/>
                <a:cs typeface="Arial" pitchFamily="34" charset="0"/>
              </a:rPr>
              <a:t>hậu</a:t>
            </a:r>
            <a:r>
              <a:rPr lang="en-US" sz="2800" dirty="0">
                <a:latin typeface="Arial" pitchFamily="34" charset="0"/>
                <a:cs typeface="Arial" pitchFamily="34" charset="0"/>
              </a:rPr>
              <a:t> </a:t>
            </a:r>
            <a:r>
              <a:rPr lang="en-US" sz="2800" dirty="0" err="1">
                <a:latin typeface="Arial" pitchFamily="34" charset="0"/>
                <a:cs typeface="Arial" pitchFamily="34" charset="0"/>
              </a:rPr>
              <a:t>môn</a:t>
            </a:r>
            <a:r>
              <a:rPr lang="en-US" sz="2800" dirty="0">
                <a:latin typeface="Arial" pitchFamily="34" charset="0"/>
                <a:cs typeface="Arial" pitchFamily="34" charset="0"/>
              </a:rPr>
              <a:t> </a:t>
            </a:r>
            <a:r>
              <a:rPr lang="en-US" sz="2800" dirty="0" err="1">
                <a:latin typeface="Arial" pitchFamily="34" charset="0"/>
                <a:cs typeface="Arial" pitchFamily="34" charset="0"/>
              </a:rPr>
              <a:t>trực</a:t>
            </a:r>
            <a:r>
              <a:rPr lang="en-US" sz="2800" dirty="0">
                <a:latin typeface="Arial" pitchFamily="34" charset="0"/>
                <a:cs typeface="Arial" pitchFamily="34" charset="0"/>
              </a:rPr>
              <a:t> </a:t>
            </a:r>
            <a:r>
              <a:rPr lang="en-US" sz="2800" dirty="0" err="1">
                <a:latin typeface="Arial" pitchFamily="34" charset="0"/>
                <a:cs typeface="Arial" pitchFamily="34" charset="0"/>
              </a:rPr>
              <a:t>tràng</a:t>
            </a:r>
            <a:r>
              <a:rPr lang="en-US" sz="2800" dirty="0">
                <a:latin typeface="Arial" pitchFamily="34" charset="0"/>
                <a:cs typeface="Arial" pitchFamily="34" charset="0"/>
              </a:rPr>
              <a:t> </a:t>
            </a:r>
            <a:r>
              <a:rPr lang="vi-VN" sz="2800" dirty="0">
                <a:latin typeface="Arial" pitchFamily="34" charset="0"/>
                <a:cs typeface="Arial" pitchFamily="34" charset="0"/>
              </a:rPr>
              <a:t>là một dạng nhiễm trùng lao hiếm gặp, và có hình ảnh lâm sàng thay đổi như áp xe cấp tính, loét mạn tính, tổn thương nốt và lỗ rò. Mặc dù nó có thể được trình bày dưới dạng loét, verrious, lupoid và miliary forms, loét </a:t>
            </a:r>
            <a:r>
              <a:rPr lang="en-US" sz="2800" dirty="0" err="1">
                <a:latin typeface="Arial" pitchFamily="34" charset="0"/>
                <a:cs typeface="Arial" pitchFamily="34" charset="0"/>
              </a:rPr>
              <a:t>nông</a:t>
            </a:r>
            <a:r>
              <a:rPr lang="en-US" sz="2800" dirty="0">
                <a:latin typeface="Arial" pitchFamily="34" charset="0"/>
                <a:cs typeface="Arial" pitchFamily="34" charset="0"/>
              </a:rPr>
              <a:t> </a:t>
            </a:r>
            <a:r>
              <a:rPr lang="vi-VN" sz="2800" dirty="0">
                <a:latin typeface="Arial" pitchFamily="34" charset="0"/>
                <a:cs typeface="Arial" pitchFamily="34" charset="0"/>
              </a:rPr>
              <a:t>là loại hình thái được báo cáo phổ biến nhất. Bệnh Crohn, loét Herpetic, ác tính và các bệnh u hạt khác nên được xem xét trong chẩn đoán phân biệt bệnh lao quanh hậu môn. Chẩn đoán chủ yếu phụ thuộc vào </a:t>
            </a:r>
            <a:r>
              <a:rPr lang="vi-VN" sz="2800" dirty="0" smtClean="0">
                <a:latin typeface="Arial" pitchFamily="34" charset="0"/>
                <a:cs typeface="Arial" pitchFamily="34" charset="0"/>
              </a:rPr>
              <a:t> </a:t>
            </a:r>
            <a:r>
              <a:rPr lang="vi-VN" sz="2800" dirty="0">
                <a:latin typeface="Arial" pitchFamily="34" charset="0"/>
                <a:cs typeface="Arial" pitchFamily="34" charset="0"/>
              </a:rPr>
              <a:t>mô học và / hoặc vi khuẩn. Điều trị chống lao trong sáu tháng là điều trị tiêu chuẩn, và phẫu thuật chỉ được chỉ định cho lỗ rò và áp xe. Ở đây, một trường hợp bệnh lao quanh hậu môn hiếm gặp ở một bệnh nhân nam bị đái tháo đường đã được trình bày.</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10432586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itle 1"/>
          <p:cNvSpPr>
            <a:spLocks noGrp="1"/>
          </p:cNvSpPr>
          <p:nvPr>
            <p:ph type="title"/>
          </p:nvPr>
        </p:nvSpPr>
        <p:spPr/>
        <p:txBody>
          <a:bodyPr/>
          <a:lstStyle/>
          <a:p>
            <a:r>
              <a:rPr lang="en-US" sz="3200" b="1" dirty="0" err="1" smtClean="0">
                <a:solidFill>
                  <a:srgbClr val="FFFF00"/>
                </a:solidFill>
                <a:latin typeface="Arial" pitchFamily="34" charset="0"/>
                <a:cs typeface="Arial" pitchFamily="34" charset="0"/>
              </a:rPr>
              <a:t>Perianal</a:t>
            </a:r>
            <a:r>
              <a:rPr lang="en-US" sz="3200" b="1" dirty="0" smtClean="0">
                <a:solidFill>
                  <a:srgbClr val="FFFF00"/>
                </a:solidFill>
                <a:latin typeface="Arial" pitchFamily="34" charset="0"/>
                <a:cs typeface="Arial" pitchFamily="34" charset="0"/>
              </a:rPr>
              <a:t> ulcerative skin tuberculosis A case report</a:t>
            </a:r>
          </a:p>
        </p:txBody>
      </p:sp>
      <p:sp>
        <p:nvSpPr>
          <p:cNvPr id="214019" name="Content Placeholder 2"/>
          <p:cNvSpPr>
            <a:spLocks noGrp="1"/>
          </p:cNvSpPr>
          <p:nvPr>
            <p:ph idx="1"/>
          </p:nvPr>
        </p:nvSpPr>
        <p:spPr>
          <a:xfrm>
            <a:off x="457200" y="1600200"/>
            <a:ext cx="8229600" cy="3581400"/>
          </a:xfrm>
        </p:spPr>
        <p:txBody>
          <a:bodyPr>
            <a:normAutofit fontScale="92500"/>
          </a:bodyPr>
          <a:lstStyle/>
          <a:p>
            <a:pPr marL="0" indent="0" algn="just">
              <a:buFont typeface="Arial" pitchFamily="34" charset="0"/>
              <a:buNone/>
            </a:pPr>
            <a:r>
              <a:rPr lang="en-US" sz="2200" smtClean="0">
                <a:latin typeface="Arial" pitchFamily="34" charset="0"/>
                <a:cs typeface="Arial" pitchFamily="34" charset="0"/>
              </a:rPr>
              <a:t>Ulcerative skin tuberculosis (TB) is a rare form of extrapulmonary. We present a case of a 65-year-old patient with perianal ulcer present for 1 year. An amnesis revealed he had been persistently coughing for the same period of time. Histological examination of perianal skin showed necrotizing granulomatous lesions, acid-fast staining in sputum samples was ++++, TB antibody in the blood was positive, TB DNA test was positive, and chest scan that showed secondary pulmonary TB accompanied by possible pulmonary cavity formation in the 2 upper lungs. Interventions: Anti-TB therapy with isoniazid, rifampicin, ethambutol, and pyrazinamide for 6 months. The skin ulcer completely healed after 6 months.</a:t>
            </a:r>
          </a:p>
          <a:p>
            <a:pPr marL="0" indent="0">
              <a:buFont typeface="Arial" pitchFamily="34" charset="0"/>
              <a:buNone/>
            </a:pPr>
            <a:endParaRPr lang="en-US" sz="2000" smtClean="0">
              <a:latin typeface="Arial" pitchFamily="34" charset="0"/>
              <a:cs typeface="Arial" pitchFamily="34" charset="0"/>
            </a:endParaRPr>
          </a:p>
        </p:txBody>
      </p:sp>
      <p:sp>
        <p:nvSpPr>
          <p:cNvPr id="214020" name="Rectangle 3"/>
          <p:cNvSpPr>
            <a:spLocks noChangeArrowheads="1"/>
          </p:cNvSpPr>
          <p:nvPr/>
        </p:nvSpPr>
        <p:spPr bwMode="auto">
          <a:xfrm>
            <a:off x="1838325" y="5983288"/>
            <a:ext cx="69342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Shaofang Wu, MS, Wu Wang, MS, </a:t>
            </a:r>
          </a:p>
          <a:p>
            <a:pPr algn="r"/>
            <a:r>
              <a:rPr lang="en-US" sz="1800" i="1">
                <a:solidFill>
                  <a:srgbClr val="FFFF00"/>
                </a:solidFill>
                <a:latin typeface="Arial" pitchFamily="34" charset="0"/>
                <a:cs typeface="Arial" pitchFamily="34" charset="0"/>
              </a:rPr>
              <a:t>Received: 26 January 2018 / Accepted: 26 April 2018</a:t>
            </a:r>
          </a:p>
        </p:txBody>
      </p:sp>
    </p:spTree>
    <p:extLst>
      <p:ext uri="{BB962C8B-B14F-4D97-AF65-F5344CB8AC3E}">
        <p14:creationId xmlns:p14="http://schemas.microsoft.com/office/powerpoint/2010/main" xmlns="" val="41658767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
          <p:cNvSpPr>
            <a:spLocks noChangeArrowheads="1"/>
          </p:cNvSpPr>
          <p:nvPr/>
        </p:nvSpPr>
        <p:spPr bwMode="auto">
          <a:xfrm>
            <a:off x="685800" y="228600"/>
            <a:ext cx="8077200" cy="6124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Loét </a:t>
            </a:r>
            <a:r>
              <a:rPr lang="en-US" sz="2800" dirty="0" err="1">
                <a:latin typeface="Arial" pitchFamily="34" charset="0"/>
                <a:cs typeface="Arial" pitchFamily="34" charset="0"/>
              </a:rPr>
              <a:t>hậu</a:t>
            </a:r>
            <a:r>
              <a:rPr lang="en-US" sz="2800" dirty="0">
                <a:latin typeface="Arial" pitchFamily="34" charset="0"/>
                <a:cs typeface="Arial" pitchFamily="34" charset="0"/>
              </a:rPr>
              <a:t> </a:t>
            </a:r>
            <a:r>
              <a:rPr lang="en-US" sz="2800" dirty="0" err="1">
                <a:latin typeface="Arial" pitchFamily="34" charset="0"/>
                <a:cs typeface="Arial" pitchFamily="34" charset="0"/>
              </a:rPr>
              <a:t>môn</a:t>
            </a:r>
            <a:r>
              <a:rPr lang="en-US" sz="2800" dirty="0">
                <a:latin typeface="Arial" pitchFamily="34" charset="0"/>
                <a:cs typeface="Arial" pitchFamily="34" charset="0"/>
              </a:rPr>
              <a:t> do</a:t>
            </a:r>
            <a:r>
              <a:rPr lang="vi-VN" sz="2800" dirty="0">
                <a:latin typeface="Arial" pitchFamily="34" charset="0"/>
                <a:cs typeface="Arial" pitchFamily="34" charset="0"/>
              </a:rPr>
              <a:t> lao (TB) là </a:t>
            </a:r>
            <a:r>
              <a:rPr lang="vi-VN" sz="2800" dirty="0" smtClean="0">
                <a:latin typeface="Arial" pitchFamily="34" charset="0"/>
                <a:cs typeface="Arial" pitchFamily="34" charset="0"/>
              </a:rPr>
              <a:t>hình </a:t>
            </a:r>
            <a:r>
              <a:rPr lang="vi-VN" sz="2800" dirty="0">
                <a:latin typeface="Arial" pitchFamily="34" charset="0"/>
                <a:cs typeface="Arial" pitchFamily="34" charset="0"/>
              </a:rPr>
              <a:t>thức </a:t>
            </a:r>
            <a:r>
              <a:rPr lang="en-US" sz="2800" dirty="0" err="1">
                <a:latin typeface="Arial" pitchFamily="34" charset="0"/>
                <a:cs typeface="Arial" pitchFamily="34" charset="0"/>
              </a:rPr>
              <a:t>lao</a:t>
            </a:r>
            <a:r>
              <a:rPr lang="en-US" sz="2800" dirty="0">
                <a:latin typeface="Arial" pitchFamily="34" charset="0"/>
                <a:cs typeface="Arial" pitchFamily="34" charset="0"/>
              </a:rPr>
              <a:t> </a:t>
            </a:r>
            <a:r>
              <a:rPr lang="en-US" sz="2800" dirty="0" err="1">
                <a:latin typeface="Arial" pitchFamily="34" charset="0"/>
                <a:cs typeface="Arial" pitchFamily="34" charset="0"/>
              </a:rPr>
              <a:t>ngoài</a:t>
            </a:r>
            <a:r>
              <a:rPr lang="en-US" sz="2800" dirty="0">
                <a:latin typeface="Arial" pitchFamily="34" charset="0"/>
                <a:cs typeface="Arial" pitchFamily="34" charset="0"/>
              </a:rPr>
              <a:t> </a:t>
            </a:r>
            <a:r>
              <a:rPr lang="en-US" sz="2800" dirty="0" err="1">
                <a:latin typeface="Arial" pitchFamily="34" charset="0"/>
                <a:cs typeface="Arial" pitchFamily="34" charset="0"/>
              </a:rPr>
              <a:t>phổi</a:t>
            </a:r>
            <a:r>
              <a:rPr lang="en-US" sz="2800" dirty="0">
                <a:latin typeface="Arial" pitchFamily="34" charset="0"/>
                <a:cs typeface="Arial" pitchFamily="34" charset="0"/>
              </a:rPr>
              <a:t> </a:t>
            </a:r>
            <a:r>
              <a:rPr lang="vi-VN" sz="2800" dirty="0">
                <a:latin typeface="Arial" pitchFamily="34" charset="0"/>
                <a:cs typeface="Arial" pitchFamily="34" charset="0"/>
              </a:rPr>
              <a:t>hiếm gặp. Chúng tôi trình bày một trường hợp bệnh nhân 65 tuổi bị loét quanh hậu môn trong 1 năm. </a:t>
            </a:r>
            <a:r>
              <a:rPr lang="en-US" sz="2800" dirty="0" err="1" smtClean="0">
                <a:latin typeface="Arial" pitchFamily="34" charset="0"/>
                <a:cs typeface="Arial" pitchFamily="34" charset="0"/>
              </a:rPr>
              <a:t>Bn</a:t>
            </a:r>
            <a:r>
              <a:rPr lang="en-US" sz="2800" dirty="0" smtClean="0">
                <a:latin typeface="Arial" pitchFamily="34" charset="0"/>
                <a:cs typeface="Arial" pitchFamily="34" charset="0"/>
              </a:rPr>
              <a:t> </a:t>
            </a:r>
            <a:r>
              <a:rPr lang="vi-VN" sz="2800" dirty="0">
                <a:latin typeface="Arial" pitchFamily="34" charset="0"/>
                <a:cs typeface="Arial" pitchFamily="34" charset="0"/>
              </a:rPr>
              <a:t>tiết lộ </a:t>
            </a:r>
            <a:r>
              <a:rPr lang="vi-VN" sz="2800" dirty="0" smtClean="0">
                <a:latin typeface="Arial" pitchFamily="34" charset="0"/>
                <a:cs typeface="Arial" pitchFamily="34" charset="0"/>
              </a:rPr>
              <a:t>anh </a:t>
            </a:r>
            <a:r>
              <a:rPr lang="vi-VN" sz="2800" dirty="0">
                <a:latin typeface="Arial" pitchFamily="34" charset="0"/>
                <a:cs typeface="Arial" pitchFamily="34" charset="0"/>
              </a:rPr>
              <a:t>ta đã ho liên tục trong cùng một khoảng thời gian. Kiểm tra mô học của da quanh hậu môn cho thấy các tổn thương u hạt hoại tử, nhuộm axit nhanh trong các mẫu đờm là ++++, kháng thể lao trong máu là dương tính, xét nghiệm DNA TB dương tính và quét phổi cho thấy lao phổi thứ phát kèm theo </a:t>
            </a:r>
            <a:r>
              <a:rPr lang="en-US" sz="2800" dirty="0">
                <a:latin typeface="Arial" pitchFamily="34" charset="0"/>
                <a:cs typeface="Arial" pitchFamily="34" charset="0"/>
              </a:rPr>
              <a:t>hang </a:t>
            </a:r>
            <a:r>
              <a:rPr lang="en-US" sz="2800" dirty="0" err="1">
                <a:latin typeface="Arial" pitchFamily="34" charset="0"/>
                <a:cs typeface="Arial" pitchFamily="34" charset="0"/>
              </a:rPr>
              <a:t>lao</a:t>
            </a:r>
            <a:r>
              <a:rPr lang="vi-VN" sz="2800" dirty="0">
                <a:latin typeface="Arial" pitchFamily="34" charset="0"/>
                <a:cs typeface="Arial" pitchFamily="34" charset="0"/>
              </a:rPr>
              <a:t> phổi </a:t>
            </a:r>
            <a:r>
              <a:rPr lang="vi-VN" sz="2800" dirty="0" smtClean="0">
                <a:latin typeface="Arial" pitchFamily="34" charset="0"/>
                <a:cs typeface="Arial" pitchFamily="34" charset="0"/>
              </a:rPr>
              <a:t>hình </a:t>
            </a:r>
            <a:r>
              <a:rPr lang="vi-VN" sz="2800" dirty="0">
                <a:latin typeface="Arial" pitchFamily="34" charset="0"/>
                <a:cs typeface="Arial" pitchFamily="34" charset="0"/>
              </a:rPr>
              <a:t>thành ở 2 </a:t>
            </a:r>
            <a:r>
              <a:rPr lang="vi-VN" sz="2800" dirty="0" smtClean="0">
                <a:latin typeface="Arial" pitchFamily="34" charset="0"/>
                <a:cs typeface="Arial" pitchFamily="34" charset="0"/>
              </a:rPr>
              <a:t>phổi. </a:t>
            </a:r>
            <a:r>
              <a:rPr lang="vi-VN" sz="2800" dirty="0">
                <a:latin typeface="Arial" pitchFamily="34" charset="0"/>
                <a:cs typeface="Arial" pitchFamily="34" charset="0"/>
              </a:rPr>
              <a:t>Can thiệp: Điều trị chống lao bằng isoniazid, rifampicin, ethambutol và pyrazinamide trong 6 tháng. Các vết loét da đã lành hoàn toàn sau 6 tháng.</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1450427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a:xfrm>
            <a:off x="457200" y="381000"/>
            <a:ext cx="8229600" cy="1143000"/>
          </a:xfrm>
        </p:spPr>
        <p:txBody>
          <a:bodyPr>
            <a:normAutofit fontScale="90000"/>
          </a:bodyPr>
          <a:lstStyle/>
          <a:p>
            <a:r>
              <a:rPr lang="en-US" sz="3200" smtClean="0">
                <a:solidFill>
                  <a:srgbClr val="FFFF00"/>
                </a:solidFill>
                <a:latin typeface="Arial" pitchFamily="34" charset="0"/>
                <a:cs typeface="Arial" pitchFamily="34" charset="0"/>
              </a:rPr>
              <a:t>Asians Have More Perianal Crohn’s Disease and Ocular Manifestations Compared with White Americans</a:t>
            </a:r>
          </a:p>
        </p:txBody>
      </p:sp>
      <p:sp>
        <p:nvSpPr>
          <p:cNvPr id="230403" name="Content Placeholder 2"/>
          <p:cNvSpPr>
            <a:spLocks noGrp="1"/>
          </p:cNvSpPr>
          <p:nvPr>
            <p:ph idx="1"/>
          </p:nvPr>
        </p:nvSpPr>
        <p:spPr>
          <a:xfrm>
            <a:off x="457200" y="1981200"/>
            <a:ext cx="8229600" cy="4525963"/>
          </a:xfrm>
        </p:spPr>
        <p:txBody>
          <a:bodyPr/>
          <a:lstStyle/>
          <a:p>
            <a:pPr marL="0" indent="0" algn="just">
              <a:buFont typeface="Arial" pitchFamily="34" charset="0"/>
              <a:buNone/>
            </a:pPr>
            <a:r>
              <a:rPr lang="en-US" sz="2400" smtClean="0"/>
              <a:t>Results: We included 5,223 whites, 35 US-born Asians, and 81 Asian immigrants. Crohn disease (CD) was present in 64% of whites, 40% of US-born Asians, and 51% of Asian immigrants. At baseline, 58% of whites, 62% of US-born Asians, and 67% of Asian immigrants were in remission by disease activity index score (p= 0.238). Asians had significantly more perianal disease than whites (33 vs. 18%, p= 0.007). Asians were more likely to have ocular manifestations than whites (3.4 vs. 0.7%, p= 0.022). Asians were also significantly less likely to be depressed than whites (25 vs. 35%, p= 0.022). </a:t>
            </a:r>
            <a:endParaRPr lang="en-US" sz="2400" smtClean="0">
              <a:latin typeface="Arial" pitchFamily="34" charset="0"/>
              <a:cs typeface="Arial" pitchFamily="34" charset="0"/>
            </a:endParaRPr>
          </a:p>
        </p:txBody>
      </p:sp>
      <p:sp>
        <p:nvSpPr>
          <p:cNvPr id="230404" name="Rectangle 3"/>
          <p:cNvSpPr>
            <a:spLocks noChangeArrowheads="1"/>
          </p:cNvSpPr>
          <p:nvPr/>
        </p:nvSpPr>
        <p:spPr bwMode="auto">
          <a:xfrm>
            <a:off x="533400" y="5875338"/>
            <a:ext cx="82296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600" i="1">
                <a:solidFill>
                  <a:srgbClr val="FFFF00"/>
                </a:solidFill>
                <a:latin typeface="Arial" pitchFamily="34" charset="0"/>
                <a:cs typeface="Arial" pitchFamily="34" charset="0"/>
              </a:rPr>
              <a:t>Bharati Kochar.  Center for Gastrointestinal Biology and Disease and  Multidisciplinary Center for Inflammatory Bowel Disease, University of North Carolina, </a:t>
            </a:r>
          </a:p>
          <a:p>
            <a:pPr algn="r"/>
            <a:r>
              <a:rPr lang="en-US" sz="1600" i="1">
                <a:solidFill>
                  <a:srgbClr val="FFFF00"/>
                </a:solidFill>
                <a:latin typeface="Arial" pitchFamily="34" charset="0"/>
                <a:cs typeface="Arial" pitchFamily="34" charset="0"/>
              </a:rPr>
              <a:t>Inflamm Intest Dis 2017;2:147–153</a:t>
            </a:r>
          </a:p>
        </p:txBody>
      </p:sp>
    </p:spTree>
    <p:extLst>
      <p:ext uri="{BB962C8B-B14F-4D97-AF65-F5344CB8AC3E}">
        <p14:creationId xmlns:p14="http://schemas.microsoft.com/office/powerpoint/2010/main" xmlns="" val="29734848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1"/>
          <p:cNvSpPr>
            <a:spLocks noChangeArrowheads="1"/>
          </p:cNvSpPr>
          <p:nvPr/>
        </p:nvSpPr>
        <p:spPr bwMode="auto">
          <a:xfrm>
            <a:off x="609600" y="152400"/>
            <a:ext cx="8077200" cy="6555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Kết quả: </a:t>
            </a:r>
            <a:r>
              <a:rPr lang="en-US" sz="2800" dirty="0" err="1">
                <a:latin typeface="Arial" pitchFamily="34" charset="0"/>
                <a:cs typeface="Arial" pitchFamily="34" charset="0"/>
              </a:rPr>
              <a:t>nghiên</a:t>
            </a:r>
            <a:r>
              <a:rPr lang="en-US" sz="2800" dirty="0">
                <a:latin typeface="Arial" pitchFamily="34" charset="0"/>
                <a:cs typeface="Arial" pitchFamily="34" charset="0"/>
              </a:rPr>
              <a:t> </a:t>
            </a:r>
            <a:r>
              <a:rPr lang="en-US" sz="2800" dirty="0" err="1">
                <a:latin typeface="Arial" pitchFamily="34" charset="0"/>
                <a:cs typeface="Arial" pitchFamily="34" charset="0"/>
              </a:rPr>
              <a:t>cứu</a:t>
            </a:r>
            <a:r>
              <a:rPr lang="en-US" sz="2800" dirty="0">
                <a:latin typeface="Arial" pitchFamily="34" charset="0"/>
                <a:cs typeface="Arial" pitchFamily="34" charset="0"/>
              </a:rPr>
              <a:t> </a:t>
            </a:r>
            <a:r>
              <a:rPr lang="vi-VN" sz="2800" dirty="0" smtClean="0">
                <a:latin typeface="Arial" pitchFamily="34" charset="0"/>
                <a:cs typeface="Arial" pitchFamily="34" charset="0"/>
              </a:rPr>
              <a:t>5.223 </a:t>
            </a:r>
            <a:r>
              <a:rPr lang="vi-VN" sz="2800" dirty="0">
                <a:latin typeface="Arial" pitchFamily="34" charset="0"/>
                <a:cs typeface="Arial" pitchFamily="34" charset="0"/>
              </a:rPr>
              <a:t>người da trắng, 35 người châu Á gốc Hoa Kỳ và 81 người nhập cư châu Á. Bệnh Crohn (CD) đã có mặt ở 64% người da trắng, 40% người châu Á gốc Hoa Kỳ và 51% người nhập cư châu Á. </a:t>
            </a:r>
            <a:r>
              <a:rPr lang="vi-VN" sz="2800" dirty="0" smtClean="0">
                <a:latin typeface="Arial" pitchFamily="34" charset="0"/>
                <a:cs typeface="Arial" pitchFamily="34" charset="0"/>
              </a:rPr>
              <a:t>Ban </a:t>
            </a:r>
            <a:r>
              <a:rPr lang="vi-VN" sz="2800" dirty="0">
                <a:latin typeface="Arial" pitchFamily="34" charset="0"/>
                <a:cs typeface="Arial" pitchFamily="34" charset="0"/>
              </a:rPr>
              <a:t>đầu, 58% người da trắng, 62% người châu Á sinh ra ở Mỹ và 67% người nhập cư châu Á đã thuyên giảm theo điểm </a:t>
            </a:r>
            <a:r>
              <a:rPr lang="vi-VN" sz="2800" dirty="0" smtClean="0">
                <a:latin typeface="Arial" pitchFamily="34" charset="0"/>
                <a:cs typeface="Arial" pitchFamily="34" charset="0"/>
              </a:rPr>
              <a:t>chỉ </a:t>
            </a:r>
            <a:r>
              <a:rPr lang="vi-VN" sz="2800" dirty="0">
                <a:latin typeface="Arial" pitchFamily="34" charset="0"/>
                <a:cs typeface="Arial" pitchFamily="34" charset="0"/>
              </a:rPr>
              <a:t>số hoạt động của bệnh (p = 0,238). Người châu Á mắc bệnh quanh hậu môn nhiều hơn đáng kể so với người da trắng (33 so với 18%, p = 0,007). Người châu Á có nhiều khả năng có các biểu hiện </a:t>
            </a:r>
            <a:r>
              <a:rPr lang="en-US" sz="2800" dirty="0">
                <a:latin typeface="Arial" pitchFamily="34" charset="0"/>
                <a:cs typeface="Arial" pitchFamily="34" charset="0"/>
              </a:rPr>
              <a:t>ổ </a:t>
            </a:r>
            <a:r>
              <a:rPr lang="en-US" sz="2800" dirty="0" err="1">
                <a:latin typeface="Arial" pitchFamily="34" charset="0"/>
                <a:cs typeface="Arial" pitchFamily="34" charset="0"/>
              </a:rPr>
              <a:t>bệnh</a:t>
            </a:r>
            <a:r>
              <a:rPr lang="en-US" sz="2800" dirty="0">
                <a:latin typeface="Arial" pitchFamily="34" charset="0"/>
                <a:cs typeface="Arial" pitchFamily="34" charset="0"/>
              </a:rPr>
              <a:t> </a:t>
            </a:r>
            <a:r>
              <a:rPr lang="vi-VN" sz="2800" dirty="0">
                <a:latin typeface="Arial" pitchFamily="34" charset="0"/>
                <a:cs typeface="Arial" pitchFamily="34" charset="0"/>
              </a:rPr>
              <a:t>hơn người da trắng (3,4 so với 0,7%, p = 0,022). Người châu Á cũng ít bị trầm cảm hơn đáng kể so với người da trắng (25 so với 35%, p = 0,022).</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26690154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itle 1"/>
          <p:cNvSpPr>
            <a:spLocks noGrp="1"/>
          </p:cNvSpPr>
          <p:nvPr>
            <p:ph type="title"/>
          </p:nvPr>
        </p:nvSpPr>
        <p:spPr>
          <a:xfrm>
            <a:off x="457200" y="274638"/>
            <a:ext cx="8229600" cy="1401762"/>
          </a:xfrm>
        </p:spPr>
        <p:txBody>
          <a:bodyPr>
            <a:normAutofit fontScale="90000"/>
          </a:bodyPr>
          <a:lstStyle/>
          <a:p>
            <a:r>
              <a:rPr lang="en-US" sz="3200" b="1" dirty="0" smtClean="0">
                <a:solidFill>
                  <a:srgbClr val="FFFF00"/>
                </a:solidFill>
                <a:latin typeface="Arial" pitchFamily="34" charset="0"/>
                <a:cs typeface="Arial" pitchFamily="34" charset="0"/>
              </a:rPr>
              <a:t>Asians Have More </a:t>
            </a:r>
            <a:r>
              <a:rPr lang="en-US" sz="3200" b="1" dirty="0" err="1" smtClean="0">
                <a:solidFill>
                  <a:srgbClr val="FFFF00"/>
                </a:solidFill>
                <a:latin typeface="Arial" pitchFamily="34" charset="0"/>
                <a:cs typeface="Arial" pitchFamily="34" charset="0"/>
              </a:rPr>
              <a:t>Perianal</a:t>
            </a:r>
            <a:r>
              <a:rPr lang="en-US" sz="3200" b="1" dirty="0" smtClean="0">
                <a:solidFill>
                  <a:srgbClr val="FFFF00"/>
                </a:solidFill>
                <a:latin typeface="Arial" pitchFamily="34" charset="0"/>
                <a:cs typeface="Arial" pitchFamily="34" charset="0"/>
              </a:rPr>
              <a:t> </a:t>
            </a:r>
            <a:r>
              <a:rPr lang="en-US" sz="3200" b="1" dirty="0" err="1" smtClean="0">
                <a:solidFill>
                  <a:srgbClr val="FFFF00"/>
                </a:solidFill>
                <a:latin typeface="Arial" pitchFamily="34" charset="0"/>
                <a:cs typeface="Arial" pitchFamily="34" charset="0"/>
              </a:rPr>
              <a:t>Crohn’s</a:t>
            </a:r>
            <a:r>
              <a:rPr lang="en-US" sz="3200" b="1" dirty="0" smtClean="0">
                <a:solidFill>
                  <a:srgbClr val="FFFF00"/>
                </a:solidFill>
                <a:latin typeface="Arial" pitchFamily="34" charset="0"/>
                <a:cs typeface="Arial" pitchFamily="34" charset="0"/>
              </a:rPr>
              <a:t> Disease and Ocular Manifestations Compared with White Americans</a:t>
            </a:r>
            <a:endParaRPr lang="en-US" sz="3200" b="1" dirty="0" smtClean="0">
              <a:solidFill>
                <a:srgbClr val="FFFF00"/>
              </a:solidFill>
            </a:endParaRPr>
          </a:p>
        </p:txBody>
      </p:sp>
      <p:sp>
        <p:nvSpPr>
          <p:cNvPr id="216067" name="Content Placeholder 2"/>
          <p:cNvSpPr>
            <a:spLocks noGrp="1"/>
          </p:cNvSpPr>
          <p:nvPr>
            <p:ph idx="1"/>
          </p:nvPr>
        </p:nvSpPr>
        <p:spPr>
          <a:xfrm>
            <a:off x="457200" y="1981200"/>
            <a:ext cx="8229600" cy="3810000"/>
          </a:xfrm>
        </p:spPr>
        <p:txBody>
          <a:bodyPr/>
          <a:lstStyle/>
          <a:p>
            <a:pPr marL="0" indent="0" algn="ctr">
              <a:buFont typeface="Arial" pitchFamily="34" charset="0"/>
              <a:buNone/>
            </a:pPr>
            <a:r>
              <a:rPr lang="en-US" sz="2400" smtClean="0">
                <a:latin typeface="Arial" pitchFamily="34" charset="0"/>
                <a:cs typeface="Arial" pitchFamily="34" charset="0"/>
              </a:rPr>
              <a:t>Conclusion</a:t>
            </a:r>
          </a:p>
          <a:p>
            <a:pPr marL="0" indent="0" algn="just">
              <a:buFont typeface="Arial" pitchFamily="34" charset="0"/>
              <a:buNone/>
            </a:pPr>
            <a:r>
              <a:rPr lang="en-US" sz="2400" smtClean="0">
                <a:latin typeface="Arial" pitchFamily="34" charset="0"/>
                <a:cs typeface="Arial" pitchFamily="34" charset="0"/>
              </a:rPr>
              <a:t>Asians are more likely to have perianal disease and ocular extraintestinal manifestations. After controlling for confounders, Asians were less likely to be treated with biologic agents. Despite this, there were no significant differences in outcomes over time between Asians and whites. Differences in disease phenotypes in Asians may reflect differences in genetics</a:t>
            </a:r>
          </a:p>
        </p:txBody>
      </p:sp>
      <p:sp>
        <p:nvSpPr>
          <p:cNvPr id="216068" name="Rectangle 3"/>
          <p:cNvSpPr>
            <a:spLocks noChangeArrowheads="1"/>
          </p:cNvSpPr>
          <p:nvPr/>
        </p:nvSpPr>
        <p:spPr bwMode="auto">
          <a:xfrm>
            <a:off x="1676400" y="5486400"/>
            <a:ext cx="70866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600" i="1">
                <a:solidFill>
                  <a:srgbClr val="FFFF00"/>
                </a:solidFill>
                <a:latin typeface="Arial" pitchFamily="34" charset="0"/>
                <a:cs typeface="Arial" pitchFamily="34" charset="0"/>
              </a:rPr>
              <a:t>Bharati Kochar.  Center for Gastrointestinal Biology and Disease and  Multidisciplinary Center for Inflammatory Bowel Disease, University of North Carolina, Inflamm Intest Dis 2017;2:147–153</a:t>
            </a:r>
          </a:p>
        </p:txBody>
      </p:sp>
    </p:spTree>
    <p:extLst>
      <p:ext uri="{BB962C8B-B14F-4D97-AF65-F5344CB8AC3E}">
        <p14:creationId xmlns:p14="http://schemas.microsoft.com/office/powerpoint/2010/main" xmlns="" val="28730618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1"/>
          <p:cNvSpPr>
            <a:spLocks noChangeArrowheads="1"/>
          </p:cNvSpPr>
          <p:nvPr/>
        </p:nvSpPr>
        <p:spPr bwMode="auto">
          <a:xfrm>
            <a:off x="838200" y="982663"/>
            <a:ext cx="7315200" cy="4832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2800">
                <a:latin typeface="Arial" pitchFamily="34" charset="0"/>
                <a:cs typeface="Arial" pitchFamily="34" charset="0"/>
              </a:rPr>
              <a:t>Phần kết luận</a:t>
            </a:r>
          </a:p>
          <a:p>
            <a:pPr algn="just"/>
            <a:r>
              <a:rPr lang="vi-VN" sz="2800">
                <a:latin typeface="Arial" pitchFamily="34" charset="0"/>
                <a:cs typeface="Arial" pitchFamily="34" charset="0"/>
              </a:rPr>
              <a:t>Người châu Á có nhiều khả năng mắc bệnh quanh hậu môn và các biểu hiện ngoài ruột. Sau khi kiểm soát các yếu tố gây nhiễu, người châu Á ít có khả năng được điều trị bằng các tác nhân sinh học. Mặc dù vậy, không có sự khác biệt đáng kể về kết quả </a:t>
            </a:r>
            <a:r>
              <a:rPr lang="en-US" sz="2800">
                <a:latin typeface="Arial" pitchFamily="34" charset="0"/>
                <a:cs typeface="Arial" pitchFamily="34" charset="0"/>
              </a:rPr>
              <a:t>điều trị </a:t>
            </a:r>
            <a:r>
              <a:rPr lang="vi-VN" sz="2800">
                <a:latin typeface="Arial" pitchFamily="34" charset="0"/>
                <a:cs typeface="Arial" pitchFamily="34" charset="0"/>
              </a:rPr>
              <a:t>theo thời gian giữa người châu Á và người da trắng. Sự khác biệt về kiểu hình bệnh ở người châu Á có thể phản ánh sự khác biệt về di truyền</a:t>
            </a:r>
            <a:endParaRPr lang="en-US" sz="2800">
              <a:latin typeface="Arial" pitchFamily="34" charset="0"/>
              <a:cs typeface="Arial" pitchFamily="34" charset="0"/>
            </a:endParaRPr>
          </a:p>
        </p:txBody>
      </p:sp>
    </p:spTree>
    <p:extLst>
      <p:ext uri="{BB962C8B-B14F-4D97-AF65-F5344CB8AC3E}">
        <p14:creationId xmlns:p14="http://schemas.microsoft.com/office/powerpoint/2010/main" xmlns="" val="12424245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itle 1"/>
          <p:cNvSpPr>
            <a:spLocks noGrp="1"/>
          </p:cNvSpPr>
          <p:nvPr>
            <p:ph type="title"/>
          </p:nvPr>
        </p:nvSpPr>
        <p:spPr>
          <a:xfrm>
            <a:off x="247650" y="304800"/>
            <a:ext cx="8686800" cy="1401763"/>
          </a:xfrm>
        </p:spPr>
        <p:txBody>
          <a:bodyPr>
            <a:normAutofit fontScale="90000"/>
          </a:bodyPr>
          <a:lstStyle/>
          <a:p>
            <a:r>
              <a:rPr lang="en-US" sz="3200" b="1" dirty="0" smtClean="0">
                <a:solidFill>
                  <a:srgbClr val="FFFF00"/>
                </a:solidFill>
                <a:latin typeface="Arial" pitchFamily="34" charset="0"/>
                <a:cs typeface="Arial" pitchFamily="34" charset="0"/>
              </a:rPr>
              <a:t>Burden and outcomes for complex </a:t>
            </a:r>
            <a:r>
              <a:rPr lang="en-US" sz="3200" b="1" dirty="0" err="1" smtClean="0">
                <a:solidFill>
                  <a:srgbClr val="FFFF00"/>
                </a:solidFill>
                <a:latin typeface="Arial" pitchFamily="34" charset="0"/>
                <a:cs typeface="Arial" pitchFamily="34" charset="0"/>
              </a:rPr>
              <a:t>perianal</a:t>
            </a:r>
            <a:r>
              <a:rPr lang="en-US" sz="3200" b="1" dirty="0" smtClean="0">
                <a:solidFill>
                  <a:srgbClr val="FFFF00"/>
                </a:solidFill>
                <a:latin typeface="Arial" pitchFamily="34" charset="0"/>
                <a:cs typeface="Arial" pitchFamily="34" charset="0"/>
              </a:rPr>
              <a:t> fistulas in </a:t>
            </a:r>
            <a:r>
              <a:rPr lang="en-US" sz="3200" b="1" dirty="0" err="1" smtClean="0">
                <a:solidFill>
                  <a:srgbClr val="FFFF00"/>
                </a:solidFill>
                <a:latin typeface="Arial" pitchFamily="34" charset="0"/>
                <a:cs typeface="Arial" pitchFamily="34" charset="0"/>
              </a:rPr>
              <a:t>Crohn’s</a:t>
            </a:r>
            <a:r>
              <a:rPr lang="en-US" sz="3200" b="1" dirty="0" smtClean="0">
                <a:solidFill>
                  <a:srgbClr val="FFFF00"/>
                </a:solidFill>
                <a:latin typeface="Arial" pitchFamily="34" charset="0"/>
                <a:cs typeface="Arial" pitchFamily="34" charset="0"/>
              </a:rPr>
              <a:t> disease: Systematic review</a:t>
            </a:r>
          </a:p>
        </p:txBody>
      </p:sp>
      <p:sp>
        <p:nvSpPr>
          <p:cNvPr id="218115" name="Content Placeholder 2"/>
          <p:cNvSpPr>
            <a:spLocks noGrp="1"/>
          </p:cNvSpPr>
          <p:nvPr>
            <p:ph idx="1"/>
          </p:nvPr>
        </p:nvSpPr>
        <p:spPr>
          <a:xfrm>
            <a:off x="457200" y="1752600"/>
            <a:ext cx="8229600" cy="3200400"/>
          </a:xfrm>
        </p:spPr>
        <p:txBody>
          <a:bodyPr/>
          <a:lstStyle/>
          <a:p>
            <a:pPr marL="0" indent="0" algn="just">
              <a:buFont typeface="Arial" pitchFamily="34" charset="0"/>
              <a:buNone/>
            </a:pPr>
            <a:r>
              <a:rPr lang="en-US" sz="2800" smtClean="0">
                <a:latin typeface="Arial" pitchFamily="34" charset="0"/>
                <a:cs typeface="Arial" pitchFamily="34" charset="0"/>
              </a:rPr>
              <a:t>CONCLUSION </a:t>
            </a:r>
          </a:p>
          <a:p>
            <a:pPr marL="0" indent="0" algn="just">
              <a:buFont typeface="Arial" pitchFamily="34" charset="0"/>
              <a:buNone/>
            </a:pPr>
            <a:r>
              <a:rPr lang="en-US" sz="2800" smtClean="0">
                <a:latin typeface="Arial" pitchFamily="34" charset="0"/>
                <a:cs typeface="Arial" pitchFamily="34" charset="0"/>
              </a:rPr>
              <a:t>Complex perianal fistulas in CD pose substantial clinical and humanistic burden. There is a need for effective treatments, especially for patients refractory to anti-tumour necrosis factor-α agents, as evidenced by high failure and relapse rates.</a:t>
            </a:r>
          </a:p>
          <a:p>
            <a:pPr marL="0" indent="0">
              <a:buFont typeface="Arial" pitchFamily="34" charset="0"/>
              <a:buNone/>
            </a:pPr>
            <a:endParaRPr lang="en-US" smtClean="0"/>
          </a:p>
        </p:txBody>
      </p:sp>
      <p:sp>
        <p:nvSpPr>
          <p:cNvPr id="218116" name="Rectangle 3"/>
          <p:cNvSpPr>
            <a:spLocks noChangeArrowheads="1"/>
          </p:cNvSpPr>
          <p:nvPr/>
        </p:nvSpPr>
        <p:spPr bwMode="auto">
          <a:xfrm>
            <a:off x="1219200" y="5581650"/>
            <a:ext cx="7696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Julian Panes, Walter Reinisch,  World J Gastroenterol2018 November </a:t>
            </a:r>
          </a:p>
          <a:p>
            <a:pPr algn="r"/>
            <a:r>
              <a:rPr lang="en-US" sz="1800" i="1">
                <a:solidFill>
                  <a:srgbClr val="FFFF00"/>
                </a:solidFill>
                <a:latin typeface="Arial" pitchFamily="34" charset="0"/>
                <a:cs typeface="Arial" pitchFamily="34" charset="0"/>
              </a:rPr>
              <a:t>14; 24(42): 4821-4834</a:t>
            </a:r>
          </a:p>
        </p:txBody>
      </p:sp>
    </p:spTree>
    <p:extLst>
      <p:ext uri="{BB962C8B-B14F-4D97-AF65-F5344CB8AC3E}">
        <p14:creationId xmlns:p14="http://schemas.microsoft.com/office/powerpoint/2010/main" xmlns="" val="38449928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1"/>
          <p:cNvSpPr>
            <a:spLocks noChangeArrowheads="1"/>
          </p:cNvSpPr>
          <p:nvPr/>
        </p:nvSpPr>
        <p:spPr bwMode="auto">
          <a:xfrm>
            <a:off x="685800" y="1066800"/>
            <a:ext cx="762000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3200" dirty="0">
                <a:latin typeface="Arial" pitchFamily="34" charset="0"/>
                <a:cs typeface="Arial" pitchFamily="34" charset="0"/>
              </a:rPr>
              <a:t>PHẦN KẾT LUẬN</a:t>
            </a:r>
          </a:p>
          <a:p>
            <a:pPr algn="just"/>
            <a:r>
              <a:rPr lang="en-US" sz="3200" dirty="0">
                <a:latin typeface="Arial" pitchFamily="34" charset="0"/>
                <a:cs typeface="Arial" pitchFamily="34" charset="0"/>
              </a:rPr>
              <a:t>R</a:t>
            </a:r>
            <a:r>
              <a:rPr lang="vi-VN" sz="3200" dirty="0">
                <a:latin typeface="Arial" pitchFamily="34" charset="0"/>
                <a:cs typeface="Arial" pitchFamily="34" charset="0"/>
              </a:rPr>
              <a:t>ò hậu môn phức tạp trong CD gây ra gánh nặng lâm sàng và </a:t>
            </a:r>
            <a:r>
              <a:rPr lang="vi-VN" sz="3200" dirty="0" smtClean="0">
                <a:latin typeface="Arial" pitchFamily="34" charset="0"/>
                <a:cs typeface="Arial" pitchFamily="34" charset="0"/>
              </a:rPr>
              <a:t>xã hội </a:t>
            </a:r>
            <a:r>
              <a:rPr lang="vi-VN" sz="3200" dirty="0">
                <a:latin typeface="Arial" pitchFamily="34" charset="0"/>
                <a:cs typeface="Arial" pitchFamily="34" charset="0"/>
              </a:rPr>
              <a:t>đáng kể. Cần có phương pháp điều trị hiệu quả, đặc biệt đối với bệnh nhân </a:t>
            </a:r>
            <a:r>
              <a:rPr lang="en-US" sz="3200" dirty="0" err="1">
                <a:latin typeface="Arial" pitchFamily="34" charset="0"/>
                <a:cs typeface="Arial" pitchFamily="34" charset="0"/>
              </a:rPr>
              <a:t>không</a:t>
            </a:r>
            <a:r>
              <a:rPr lang="en-US" sz="3200" dirty="0">
                <a:latin typeface="Arial" pitchFamily="34" charset="0"/>
                <a:cs typeface="Arial" pitchFamily="34" charset="0"/>
              </a:rPr>
              <a:t> </a:t>
            </a:r>
            <a:r>
              <a:rPr lang="vi-VN" sz="3200" dirty="0" smtClean="0">
                <a:latin typeface="Arial" pitchFamily="34" charset="0"/>
                <a:cs typeface="Arial" pitchFamily="34" charset="0"/>
              </a:rPr>
              <a:t>đ</a:t>
            </a:r>
            <a:r>
              <a:rPr lang="en-US" sz="3200" dirty="0" err="1" smtClean="0">
                <a:latin typeface="Arial" pitchFamily="34" charset="0"/>
                <a:cs typeface="Arial" pitchFamily="34" charset="0"/>
              </a:rPr>
              <a:t>áp</a:t>
            </a:r>
            <a:r>
              <a:rPr lang="en-US" sz="3200" dirty="0" smtClean="0">
                <a:latin typeface="Arial" pitchFamily="34" charset="0"/>
                <a:cs typeface="Arial" pitchFamily="34" charset="0"/>
              </a:rPr>
              <a:t> </a:t>
            </a:r>
            <a:r>
              <a:rPr lang="en-US" sz="3200" dirty="0" err="1">
                <a:latin typeface="Arial" pitchFamily="34" charset="0"/>
                <a:cs typeface="Arial" pitchFamily="34" charset="0"/>
              </a:rPr>
              <a:t>ứng</a:t>
            </a:r>
            <a:r>
              <a:rPr lang="en-US" sz="3200" dirty="0">
                <a:latin typeface="Arial" pitchFamily="34" charset="0"/>
                <a:cs typeface="Arial" pitchFamily="34" charset="0"/>
              </a:rPr>
              <a:t> </a:t>
            </a:r>
            <a:r>
              <a:rPr lang="vi-VN" sz="3200" dirty="0">
                <a:latin typeface="Arial" pitchFamily="34" charset="0"/>
                <a:cs typeface="Arial" pitchFamily="34" charset="0"/>
              </a:rPr>
              <a:t>với các tác nhân yếu tố hoại tử chống độc</a:t>
            </a:r>
            <a:r>
              <a:rPr lang="en-US" sz="3200" dirty="0">
                <a:latin typeface="Arial" pitchFamily="34" charset="0"/>
                <a:cs typeface="Arial" pitchFamily="34" charset="0"/>
              </a:rPr>
              <a:t> (</a:t>
            </a:r>
            <a:r>
              <a:rPr lang="en-US" sz="3200" dirty="0" err="1">
                <a:latin typeface="Arial" pitchFamily="34" charset="0"/>
                <a:cs typeface="Arial" pitchFamily="34" charset="0"/>
              </a:rPr>
              <a:t>antitumour</a:t>
            </a:r>
            <a:r>
              <a:rPr lang="en-US" sz="3200" dirty="0">
                <a:latin typeface="Arial" pitchFamily="34" charset="0"/>
                <a:cs typeface="Arial" pitchFamily="34" charset="0"/>
              </a:rPr>
              <a:t> necrosis factor-</a:t>
            </a:r>
            <a:r>
              <a:rPr lang="el-GR" sz="3200" dirty="0">
                <a:latin typeface="Arial" pitchFamily="34" charset="0"/>
                <a:cs typeface="Arial" pitchFamily="34" charset="0"/>
              </a:rPr>
              <a:t>α </a:t>
            </a:r>
            <a:r>
              <a:rPr lang="en-US" sz="3200" dirty="0">
                <a:latin typeface="Arial" pitchFamily="34" charset="0"/>
                <a:cs typeface="Arial" pitchFamily="34" charset="0"/>
              </a:rPr>
              <a:t>agents)</a:t>
            </a:r>
            <a:r>
              <a:rPr lang="vi-VN" sz="3200" dirty="0">
                <a:latin typeface="Arial" pitchFamily="34" charset="0"/>
                <a:cs typeface="Arial" pitchFamily="34" charset="0"/>
              </a:rPr>
              <a:t>, bằng chứng là thất bại cao và tỷ lệ tái phát</a:t>
            </a:r>
            <a:r>
              <a:rPr lang="en-US" sz="3200" dirty="0">
                <a:latin typeface="Arial" pitchFamily="34" charset="0"/>
                <a:cs typeface="Arial" pitchFamily="34" charset="0"/>
              </a:rPr>
              <a:t> </a:t>
            </a:r>
            <a:r>
              <a:rPr lang="en-US" sz="3200" dirty="0" err="1">
                <a:latin typeface="Arial" pitchFamily="34" charset="0"/>
                <a:cs typeface="Arial" pitchFamily="34" charset="0"/>
              </a:rPr>
              <a:t>cao</a:t>
            </a:r>
            <a:r>
              <a:rPr lang="vi-VN" sz="3200" dirty="0">
                <a:latin typeface="Arial" pitchFamily="34" charset="0"/>
                <a:cs typeface="Arial" pitchFamily="34" charset="0"/>
              </a:rPr>
              <a:t>.</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xmlns="" val="1623441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
          <p:cNvSpPr>
            <a:spLocks noChangeArrowheads="1"/>
          </p:cNvSpPr>
          <p:nvPr/>
        </p:nvSpPr>
        <p:spPr bwMode="auto">
          <a:xfrm>
            <a:off x="762000" y="407988"/>
            <a:ext cx="7772400" cy="54165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just"/>
            <a:r>
              <a:rPr lang="en-US" sz="3200" dirty="0">
                <a:latin typeface="Arial" pitchFamily="34" charset="0"/>
                <a:cs typeface="Arial" pitchFamily="34" charset="0"/>
              </a:rPr>
              <a:t>    </a:t>
            </a:r>
            <a:r>
              <a:rPr lang="en-US" sz="3200" dirty="0" err="1">
                <a:latin typeface="Arial" pitchFamily="34" charset="0"/>
                <a:cs typeface="Arial" pitchFamily="34" charset="0"/>
              </a:rPr>
              <a:t>Bệnh</a:t>
            </a:r>
            <a:r>
              <a:rPr lang="vi-VN" sz="3200" dirty="0">
                <a:latin typeface="Arial" pitchFamily="34" charset="0"/>
                <a:cs typeface="Arial" pitchFamily="34" charset="0"/>
              </a:rPr>
              <a:t> sử và khám lâm sàng được chẩn đoán để thiết lập các </a:t>
            </a:r>
            <a:r>
              <a:rPr lang="en-US" sz="3200" dirty="0" err="1">
                <a:latin typeface="Arial" pitchFamily="34" charset="0"/>
                <a:cs typeface="Arial" pitchFamily="34" charset="0"/>
              </a:rPr>
              <a:t>chỉ</a:t>
            </a:r>
            <a:r>
              <a:rPr lang="en-US" sz="3200" dirty="0">
                <a:latin typeface="Arial" pitchFamily="34" charset="0"/>
                <a:cs typeface="Arial" pitchFamily="34" charset="0"/>
              </a:rPr>
              <a:t> </a:t>
            </a:r>
            <a:r>
              <a:rPr lang="en-US" sz="3200" dirty="0" err="1">
                <a:latin typeface="Arial" pitchFamily="34" charset="0"/>
                <a:cs typeface="Arial" pitchFamily="34" charset="0"/>
              </a:rPr>
              <a:t>định</a:t>
            </a:r>
            <a:r>
              <a:rPr lang="en-US" sz="3200" dirty="0">
                <a:latin typeface="Arial" pitchFamily="34" charset="0"/>
                <a:cs typeface="Arial" pitchFamily="34" charset="0"/>
              </a:rPr>
              <a:t> </a:t>
            </a:r>
            <a:r>
              <a:rPr lang="vi-VN" sz="3200" dirty="0">
                <a:latin typeface="Arial" pitchFamily="34" charset="0"/>
                <a:cs typeface="Arial" pitchFamily="34" charset="0"/>
              </a:rPr>
              <a:t>cho phẫu thuật. Các </a:t>
            </a:r>
            <a:r>
              <a:rPr lang="en-US" sz="3200" dirty="0" err="1">
                <a:latin typeface="Arial" pitchFamily="34" charset="0"/>
                <a:cs typeface="Arial" pitchFamily="34" charset="0"/>
              </a:rPr>
              <a:t>phương</a:t>
            </a:r>
            <a:r>
              <a:rPr lang="en-US" sz="3200" dirty="0">
                <a:latin typeface="Arial" pitchFamily="34" charset="0"/>
                <a:cs typeface="Arial" pitchFamily="34" charset="0"/>
              </a:rPr>
              <a:t> </a:t>
            </a:r>
            <a:r>
              <a:rPr lang="en-US" sz="3200" dirty="0" err="1">
                <a:latin typeface="Arial" pitchFamily="34" charset="0"/>
                <a:cs typeface="Arial" pitchFamily="34" charset="0"/>
              </a:rPr>
              <a:t>tiện</a:t>
            </a:r>
            <a:r>
              <a:rPr lang="en-US" sz="3200" dirty="0">
                <a:latin typeface="Arial" pitchFamily="34" charset="0"/>
                <a:cs typeface="Arial" pitchFamily="34" charset="0"/>
              </a:rPr>
              <a:t> </a:t>
            </a:r>
            <a:r>
              <a:rPr lang="en-US" sz="3200" dirty="0" err="1">
                <a:latin typeface="Arial" pitchFamily="34" charset="0"/>
                <a:cs typeface="Arial" pitchFamily="34" charset="0"/>
              </a:rPr>
              <a:t>chẩn</a:t>
            </a:r>
            <a:r>
              <a:rPr lang="en-US" sz="3200" dirty="0">
                <a:latin typeface="Arial" pitchFamily="34" charset="0"/>
                <a:cs typeface="Arial" pitchFamily="34" charset="0"/>
              </a:rPr>
              <a:t> </a:t>
            </a:r>
            <a:r>
              <a:rPr lang="en-US" sz="3200" dirty="0" err="1">
                <a:latin typeface="Arial" pitchFamily="34" charset="0"/>
                <a:cs typeface="Arial" pitchFamily="34" charset="0"/>
              </a:rPr>
              <a:t>đoán</a:t>
            </a:r>
            <a:r>
              <a:rPr lang="en-US" sz="3200" dirty="0">
                <a:latin typeface="Arial" pitchFamily="34" charset="0"/>
                <a:cs typeface="Arial" pitchFamily="34" charset="0"/>
              </a:rPr>
              <a:t> </a:t>
            </a:r>
            <a:r>
              <a:rPr lang="vi-VN" sz="3200" dirty="0">
                <a:latin typeface="Arial" pitchFamily="34" charset="0"/>
                <a:cs typeface="Arial" pitchFamily="34" charset="0"/>
              </a:rPr>
              <a:t>khác (</a:t>
            </a:r>
            <a:r>
              <a:rPr lang="en-US" sz="3200" dirty="0" err="1">
                <a:latin typeface="Arial" pitchFamily="34" charset="0"/>
                <a:cs typeface="Arial" pitchFamily="34" charset="0"/>
              </a:rPr>
              <a:t>siêu</a:t>
            </a:r>
            <a:r>
              <a:rPr lang="en-US" sz="3200" dirty="0">
                <a:latin typeface="Arial" pitchFamily="34" charset="0"/>
                <a:cs typeface="Arial" pitchFamily="34" charset="0"/>
              </a:rPr>
              <a:t> </a:t>
            </a:r>
            <a:r>
              <a:rPr lang="en-US" sz="3200" dirty="0" err="1">
                <a:latin typeface="Arial" pitchFamily="34" charset="0"/>
                <a:cs typeface="Arial" pitchFamily="34" charset="0"/>
              </a:rPr>
              <a:t>âm</a:t>
            </a:r>
            <a:r>
              <a:rPr lang="en-US" sz="3200" dirty="0">
                <a:latin typeface="Arial" pitchFamily="34" charset="0"/>
                <a:cs typeface="Arial" pitchFamily="34" charset="0"/>
              </a:rPr>
              <a:t> </a:t>
            </a:r>
            <a:r>
              <a:rPr lang="en-US" sz="3200" dirty="0" err="1">
                <a:latin typeface="Arial" pitchFamily="34" charset="0"/>
                <a:cs typeface="Arial" pitchFamily="34" charset="0"/>
              </a:rPr>
              <a:t>hậu</a:t>
            </a:r>
            <a:r>
              <a:rPr lang="en-US" sz="3200" dirty="0">
                <a:latin typeface="Arial" pitchFamily="34" charset="0"/>
                <a:cs typeface="Arial" pitchFamily="34" charset="0"/>
              </a:rPr>
              <a:t> </a:t>
            </a:r>
            <a:r>
              <a:rPr lang="en-US" sz="3200" dirty="0" err="1">
                <a:latin typeface="Arial" pitchFamily="34" charset="0"/>
                <a:cs typeface="Arial" pitchFamily="34" charset="0"/>
              </a:rPr>
              <a:t>môn</a:t>
            </a:r>
            <a:r>
              <a:rPr lang="vi-VN" sz="3200" dirty="0">
                <a:latin typeface="Arial" pitchFamily="34" charset="0"/>
                <a:cs typeface="Arial" pitchFamily="34" charset="0"/>
              </a:rPr>
              <a:t>, MRI) chỉ nên được xem xét trong trường hợp áp xe </a:t>
            </a:r>
            <a:r>
              <a:rPr lang="en-US" sz="3200" dirty="0">
                <a:latin typeface="Arial" pitchFamily="34" charset="0"/>
                <a:cs typeface="Arial" pitchFamily="34" charset="0"/>
              </a:rPr>
              <a:t>HM </a:t>
            </a:r>
            <a:r>
              <a:rPr lang="vi-VN" sz="3200" dirty="0">
                <a:latin typeface="Arial" pitchFamily="34" charset="0"/>
                <a:cs typeface="Arial" pitchFamily="34" charset="0"/>
              </a:rPr>
              <a:t>phức tạp, </a:t>
            </a:r>
            <a:r>
              <a:rPr lang="en-US" sz="3200" dirty="0" err="1">
                <a:latin typeface="Arial" pitchFamily="34" charset="0"/>
                <a:cs typeface="Arial" pitchFamily="34" charset="0"/>
              </a:rPr>
              <a:t>rò</a:t>
            </a:r>
            <a:r>
              <a:rPr lang="en-US" sz="3200" dirty="0">
                <a:latin typeface="Arial" pitchFamily="34" charset="0"/>
                <a:cs typeface="Arial" pitchFamily="34" charset="0"/>
              </a:rPr>
              <a:t> HM </a:t>
            </a:r>
            <a:r>
              <a:rPr lang="vi-VN" sz="3200" dirty="0">
                <a:latin typeface="Arial" pitchFamily="34" charset="0"/>
                <a:cs typeface="Arial" pitchFamily="34" charset="0"/>
              </a:rPr>
              <a:t>tái phát </a:t>
            </a:r>
            <a:r>
              <a:rPr lang="en-US" sz="3200" dirty="0">
                <a:latin typeface="Arial" pitchFamily="34" charset="0"/>
                <a:cs typeface="Arial" pitchFamily="34" charset="0"/>
              </a:rPr>
              <a:t>hay</a:t>
            </a:r>
            <a:r>
              <a:rPr lang="vi-VN" sz="3200" dirty="0">
                <a:latin typeface="Arial" pitchFamily="34" charset="0"/>
                <a:cs typeface="Arial" pitchFamily="34" charset="0"/>
              </a:rPr>
              <a:t> phức tạp </a:t>
            </a:r>
            <a:r>
              <a:rPr lang="en-US" sz="3200" dirty="0" err="1">
                <a:latin typeface="Arial" pitchFamily="34" charset="0"/>
                <a:cs typeface="Arial" pitchFamily="34" charset="0"/>
              </a:rPr>
              <a:t>và</a:t>
            </a:r>
            <a:r>
              <a:rPr lang="en-US" sz="3200" dirty="0">
                <a:latin typeface="Arial" pitchFamily="34" charset="0"/>
                <a:cs typeface="Arial" pitchFamily="34" charset="0"/>
              </a:rPr>
              <a:t> </a:t>
            </a:r>
            <a:r>
              <a:rPr lang="vi-VN" sz="3200" dirty="0">
                <a:latin typeface="Arial" pitchFamily="34" charset="0"/>
                <a:cs typeface="Arial" pitchFamily="34" charset="0"/>
              </a:rPr>
              <a:t>lâm sàng</a:t>
            </a:r>
            <a:r>
              <a:rPr lang="en-US" sz="3200" dirty="0">
                <a:latin typeface="Arial" pitchFamily="34" charset="0"/>
                <a:cs typeface="Arial" pitchFamily="34" charset="0"/>
              </a:rPr>
              <a:t> </a:t>
            </a:r>
            <a:r>
              <a:rPr lang="en-US" sz="3200" dirty="0" err="1">
                <a:latin typeface="Arial" pitchFamily="34" charset="0"/>
                <a:cs typeface="Arial" pitchFamily="34" charset="0"/>
              </a:rPr>
              <a:t>gặp</a:t>
            </a:r>
            <a:r>
              <a:rPr lang="vi-VN" sz="3200" dirty="0">
                <a:latin typeface="Arial" pitchFamily="34" charset="0"/>
                <a:cs typeface="Arial" pitchFamily="34" charset="0"/>
              </a:rPr>
              <a:t> khó khăn</a:t>
            </a:r>
            <a:r>
              <a:rPr lang="en-US" sz="3200" dirty="0">
                <a:latin typeface="Arial" pitchFamily="34" charset="0"/>
                <a:cs typeface="Arial" pitchFamily="34" charset="0"/>
              </a:rPr>
              <a:t> </a:t>
            </a:r>
            <a:r>
              <a:rPr lang="en-US" sz="3200" dirty="0" err="1">
                <a:latin typeface="Arial" pitchFamily="34" charset="0"/>
                <a:cs typeface="Arial" pitchFamily="34" charset="0"/>
              </a:rPr>
              <a:t>trong</a:t>
            </a:r>
            <a:r>
              <a:rPr lang="en-US" sz="3200" dirty="0">
                <a:latin typeface="Arial" pitchFamily="34" charset="0"/>
                <a:cs typeface="Arial" pitchFamily="34" charset="0"/>
              </a:rPr>
              <a:t> </a:t>
            </a:r>
            <a:r>
              <a:rPr lang="en-US" sz="3200" dirty="0" err="1">
                <a:latin typeface="Arial" pitchFamily="34" charset="0"/>
                <a:cs typeface="Arial" pitchFamily="34" charset="0"/>
              </a:rPr>
              <a:t>chẩn</a:t>
            </a:r>
            <a:r>
              <a:rPr lang="en-US" sz="3200" dirty="0">
                <a:latin typeface="Arial" pitchFamily="34" charset="0"/>
                <a:cs typeface="Arial" pitchFamily="34" charset="0"/>
              </a:rPr>
              <a:t> </a:t>
            </a:r>
            <a:r>
              <a:rPr lang="en-US" sz="3200" dirty="0" err="1">
                <a:latin typeface="Arial" pitchFamily="34" charset="0"/>
                <a:cs typeface="Arial" pitchFamily="34" charset="0"/>
              </a:rPr>
              <a:t>đoán</a:t>
            </a:r>
            <a:r>
              <a:rPr lang="vi-VN" sz="3200" dirty="0">
                <a:latin typeface="Arial" pitchFamily="34" charset="0"/>
                <a:cs typeface="Arial" pitchFamily="34" charset="0"/>
              </a:rPr>
              <a:t>. </a:t>
            </a:r>
            <a:endParaRPr lang="en-US" sz="3200" dirty="0">
              <a:latin typeface="Arial" pitchFamily="34" charset="0"/>
              <a:cs typeface="Arial" pitchFamily="34" charset="0"/>
            </a:endParaRPr>
          </a:p>
          <a:p>
            <a:pPr algn="just"/>
            <a:r>
              <a:rPr lang="en-US" sz="3200" dirty="0">
                <a:solidFill>
                  <a:srgbClr val="FFFF00"/>
                </a:solidFill>
                <a:latin typeface="Arial" pitchFamily="34" charset="0"/>
                <a:cs typeface="Arial" pitchFamily="34" charset="0"/>
              </a:rPr>
              <a:t>          </a:t>
            </a:r>
          </a:p>
          <a:p>
            <a:pPr algn="just"/>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Bằng chứng: 1a </a:t>
            </a:r>
            <a:endParaRPr lang="en-US" sz="3200" dirty="0">
              <a:solidFill>
                <a:srgbClr val="FFFF00"/>
              </a:solidFill>
              <a:latin typeface="Arial" pitchFamily="34" charset="0"/>
              <a:cs typeface="Arial" pitchFamily="34" charset="0"/>
            </a:endParaRPr>
          </a:p>
          <a:p>
            <a:pPr algn="just"/>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Cấp khuyến nghị: A </a:t>
            </a:r>
            <a:endParaRPr lang="en-US" sz="3200" dirty="0">
              <a:solidFill>
                <a:srgbClr val="FFFF00"/>
              </a:solidFill>
              <a:latin typeface="Arial" pitchFamily="34" charset="0"/>
              <a:cs typeface="Arial" pitchFamily="34" charset="0"/>
            </a:endParaRPr>
          </a:p>
          <a:p>
            <a:pPr algn="just"/>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Mức</a:t>
            </a:r>
            <a:r>
              <a:rPr lang="en-US" sz="3200" dirty="0">
                <a:solidFill>
                  <a:srgbClr val="FFFF00"/>
                </a:solidFill>
                <a:latin typeface="Arial" pitchFamily="34" charset="0"/>
                <a:cs typeface="Arial" pitchFamily="34" charset="0"/>
              </a:rPr>
              <a:t> </a:t>
            </a:r>
            <a:r>
              <a:rPr lang="en-US" sz="3200" dirty="0" err="1">
                <a:solidFill>
                  <a:srgbClr val="FFFF00"/>
                </a:solidFill>
                <a:latin typeface="Arial" pitchFamily="34" charset="0"/>
                <a:cs typeface="Arial" pitchFamily="34" charset="0"/>
              </a:rPr>
              <a:t>độ</a:t>
            </a:r>
            <a:r>
              <a:rPr lang="en-US" sz="3200" dirty="0">
                <a:solidFill>
                  <a:srgbClr val="FFFF00"/>
                </a:solidFill>
                <a:latin typeface="Arial" pitchFamily="34" charset="0"/>
                <a:cs typeface="Arial" pitchFamily="34" charset="0"/>
              </a:rPr>
              <a:t> </a:t>
            </a:r>
            <a:r>
              <a:rPr lang="vi-VN" sz="3200" dirty="0">
                <a:solidFill>
                  <a:srgbClr val="FFFF00"/>
                </a:solidFill>
                <a:latin typeface="Arial" pitchFamily="34" charset="0"/>
                <a:cs typeface="Arial" pitchFamily="34" charset="0"/>
              </a:rPr>
              <a:t>đồng thuận: mạnh mẽ </a:t>
            </a:r>
          </a:p>
        </p:txBody>
      </p:sp>
    </p:spTree>
    <p:extLst>
      <p:ext uri="{BB962C8B-B14F-4D97-AF65-F5344CB8AC3E}">
        <p14:creationId xmlns:p14="http://schemas.microsoft.com/office/powerpoint/2010/main" xmlns="" val="23097559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p:cNvSpPr>
            <a:spLocks noGrp="1"/>
          </p:cNvSpPr>
          <p:nvPr>
            <p:ph type="title"/>
          </p:nvPr>
        </p:nvSpPr>
        <p:spPr>
          <a:xfrm>
            <a:off x="457200" y="457200"/>
            <a:ext cx="8229600" cy="1143000"/>
          </a:xfrm>
        </p:spPr>
        <p:txBody>
          <a:bodyPr>
            <a:normAutofit fontScale="90000"/>
          </a:bodyPr>
          <a:lstStyle/>
          <a:p>
            <a:r>
              <a:rPr lang="en-US" sz="2800" b="1" dirty="0" smtClean="0">
                <a:solidFill>
                  <a:srgbClr val="FFFF00"/>
                </a:solidFill>
                <a:latin typeface="Arial" pitchFamily="34" charset="0"/>
                <a:cs typeface="Arial" pitchFamily="34" charset="0"/>
              </a:rPr>
              <a:t>Clinical Practice Guideline for the Medical Management of </a:t>
            </a:r>
            <a:r>
              <a:rPr lang="en-US" sz="2800" b="1" dirty="0" err="1" smtClean="0">
                <a:solidFill>
                  <a:srgbClr val="FFFF00"/>
                </a:solidFill>
                <a:latin typeface="Arial" pitchFamily="34" charset="0"/>
                <a:cs typeface="Arial" pitchFamily="34" charset="0"/>
              </a:rPr>
              <a:t>Perianal</a:t>
            </a:r>
            <a:r>
              <a:rPr lang="en-US" sz="2800" b="1" dirty="0" smtClean="0">
                <a:solidFill>
                  <a:srgbClr val="FFFF00"/>
                </a:solidFill>
                <a:latin typeface="Arial" pitchFamily="34" charset="0"/>
                <a:cs typeface="Arial" pitchFamily="34" charset="0"/>
              </a:rPr>
              <a:t> </a:t>
            </a:r>
            <a:r>
              <a:rPr lang="en-US" sz="2800" b="1" dirty="0" err="1" smtClean="0">
                <a:solidFill>
                  <a:srgbClr val="FFFF00"/>
                </a:solidFill>
                <a:latin typeface="Arial" pitchFamily="34" charset="0"/>
                <a:cs typeface="Arial" pitchFamily="34" charset="0"/>
              </a:rPr>
              <a:t>Fistulizing</a:t>
            </a:r>
            <a:r>
              <a:rPr lang="en-US" sz="2800" b="1" dirty="0" smtClean="0">
                <a:solidFill>
                  <a:srgbClr val="FFFF00"/>
                </a:solidFill>
                <a:latin typeface="Arial" pitchFamily="34" charset="0"/>
                <a:cs typeface="Arial" pitchFamily="34" charset="0"/>
              </a:rPr>
              <a:t> </a:t>
            </a:r>
            <a:r>
              <a:rPr lang="en-US" sz="2800" b="1" dirty="0" err="1" smtClean="0">
                <a:solidFill>
                  <a:srgbClr val="FFFF00"/>
                </a:solidFill>
                <a:latin typeface="Arial" pitchFamily="34" charset="0"/>
                <a:cs typeface="Arial" pitchFamily="34" charset="0"/>
              </a:rPr>
              <a:t>Crohn’s</a:t>
            </a:r>
            <a:r>
              <a:rPr lang="en-US" sz="2800" b="1" dirty="0" smtClean="0">
                <a:solidFill>
                  <a:srgbClr val="FFFF00"/>
                </a:solidFill>
                <a:latin typeface="Arial" pitchFamily="34" charset="0"/>
                <a:cs typeface="Arial" pitchFamily="34" charset="0"/>
              </a:rPr>
              <a:t> Disease: The Toronto Consensus</a:t>
            </a:r>
          </a:p>
        </p:txBody>
      </p:sp>
      <p:sp>
        <p:nvSpPr>
          <p:cNvPr id="220163" name="Content Placeholder 2"/>
          <p:cNvSpPr>
            <a:spLocks noGrp="1"/>
          </p:cNvSpPr>
          <p:nvPr>
            <p:ph idx="1"/>
          </p:nvPr>
        </p:nvSpPr>
        <p:spPr>
          <a:xfrm>
            <a:off x="533400" y="2133600"/>
            <a:ext cx="8229600" cy="4525963"/>
          </a:xfrm>
        </p:spPr>
        <p:txBody>
          <a:bodyPr/>
          <a:lstStyle/>
          <a:p>
            <a:pPr marL="0" indent="0" algn="just">
              <a:buFont typeface="Arial" pitchFamily="34" charset="0"/>
              <a:buNone/>
            </a:pPr>
            <a:r>
              <a:rPr lang="en-US" sz="2000" smtClean="0">
                <a:latin typeface="Arial" pitchFamily="34" charset="0"/>
                <a:cs typeface="Arial" pitchFamily="34" charset="0"/>
              </a:rPr>
              <a:t>Results:  The quality of evidence for treatment of fistulizing CD was generally of very low quality, and because of the scarcity of good randomized controlled trials (RCTs), Imaging and surgical consultations were recommended in the initial assessment of patients with active fistulizing CD, particularly those with complicated disease. Antibiotic therapy is useful for initial symptom control. Antitumor necrosis factor (anti-TNF) therapy was recommended to induce symptomatic response, and continued use was suggested to achieve and maintain complete remission.. When there has been an inadequate symptomatic response to medical management strategies, surgical therapy may provide effective fistula healing for some patients.</a:t>
            </a:r>
          </a:p>
          <a:p>
            <a:pPr marL="0" indent="0" algn="just">
              <a:buFont typeface="Arial" pitchFamily="34" charset="0"/>
              <a:buNone/>
            </a:pPr>
            <a:endParaRPr lang="en-US" sz="2000" smtClean="0">
              <a:latin typeface="Arial" pitchFamily="34" charset="0"/>
              <a:cs typeface="Arial" pitchFamily="34" charset="0"/>
            </a:endParaRPr>
          </a:p>
        </p:txBody>
      </p:sp>
      <p:sp>
        <p:nvSpPr>
          <p:cNvPr id="220164" name="Rectangle 3"/>
          <p:cNvSpPr>
            <a:spLocks noChangeArrowheads="1"/>
          </p:cNvSpPr>
          <p:nvPr/>
        </p:nvSpPr>
        <p:spPr bwMode="auto">
          <a:xfrm>
            <a:off x="609600" y="5710238"/>
            <a:ext cx="8077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600" i="1">
                <a:solidFill>
                  <a:srgbClr val="FFFF00"/>
                </a:solidFill>
                <a:latin typeface="Arial" pitchFamily="34" charset="0"/>
                <a:cs typeface="Arial" pitchFamily="34" charset="0"/>
              </a:rPr>
              <a:t>A. Hillary Steinhart, MD,Remo Panaccione, Division of Gastroenterology, Mount Sinai Hospital, Toronto, Ontario, Canada; Department of Medicine, University of Calgary, Journal of the Canadian Association of Gastroenterology, 2018, XX(X), 1–14</a:t>
            </a:r>
          </a:p>
        </p:txBody>
      </p:sp>
    </p:spTree>
    <p:extLst>
      <p:ext uri="{BB962C8B-B14F-4D97-AF65-F5344CB8AC3E}">
        <p14:creationId xmlns:p14="http://schemas.microsoft.com/office/powerpoint/2010/main" xmlns="" val="36592775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1"/>
          <p:cNvSpPr>
            <a:spLocks noChangeArrowheads="1"/>
          </p:cNvSpPr>
          <p:nvPr/>
        </p:nvSpPr>
        <p:spPr bwMode="auto">
          <a:xfrm>
            <a:off x="609600" y="149959"/>
            <a:ext cx="7924800" cy="6124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Kết quả: </a:t>
            </a:r>
            <a:r>
              <a:rPr lang="vi-VN" sz="2800" dirty="0" smtClean="0">
                <a:latin typeface="Arial" pitchFamily="34" charset="0"/>
                <a:cs typeface="Arial" pitchFamily="34" charset="0"/>
              </a:rPr>
              <a:t>Bằng </a:t>
            </a:r>
            <a:r>
              <a:rPr lang="vi-VN" sz="2800" dirty="0">
                <a:latin typeface="Arial" pitchFamily="34" charset="0"/>
                <a:cs typeface="Arial" pitchFamily="34" charset="0"/>
              </a:rPr>
              <a:t>chứng </a:t>
            </a:r>
            <a:r>
              <a:rPr lang="vi-VN" sz="2800" dirty="0" smtClean="0">
                <a:latin typeface="Arial" pitchFamily="34" charset="0"/>
                <a:cs typeface="Arial" pitchFamily="34" charset="0"/>
              </a:rPr>
              <a:t>điều </a:t>
            </a:r>
            <a:r>
              <a:rPr lang="vi-VN" sz="2800" dirty="0">
                <a:latin typeface="Arial" pitchFamily="34" charset="0"/>
                <a:cs typeface="Arial" pitchFamily="34" charset="0"/>
              </a:rPr>
              <a:t>trị </a:t>
            </a:r>
            <a:r>
              <a:rPr lang="en-US" sz="2800" dirty="0" err="1">
                <a:latin typeface="Arial" pitchFamily="34" charset="0"/>
                <a:cs typeface="Arial" pitchFamily="34" charset="0"/>
              </a:rPr>
              <a:t>rò</a:t>
            </a:r>
            <a:r>
              <a:rPr lang="en-US" sz="2800" dirty="0">
                <a:latin typeface="Arial" pitchFamily="34" charset="0"/>
                <a:cs typeface="Arial" pitchFamily="34" charset="0"/>
              </a:rPr>
              <a:t> do </a:t>
            </a:r>
            <a:r>
              <a:rPr lang="vi-VN" sz="2800" dirty="0">
                <a:latin typeface="Arial" pitchFamily="34" charset="0"/>
                <a:cs typeface="Arial" pitchFamily="34" charset="0"/>
              </a:rPr>
              <a:t>CD  nói chung có chất lượng rất thấp và do sự khan hiếm của các </a:t>
            </a:r>
            <a:r>
              <a:rPr lang="vi-VN" sz="2800" dirty="0" smtClean="0">
                <a:latin typeface="Arial" pitchFamily="34" charset="0"/>
                <a:cs typeface="Arial" pitchFamily="34" charset="0"/>
              </a:rPr>
              <a:t>nghiên cứu </a:t>
            </a:r>
            <a:r>
              <a:rPr lang="vi-VN" sz="2800" dirty="0">
                <a:latin typeface="Arial" pitchFamily="34" charset="0"/>
                <a:cs typeface="Arial" pitchFamily="34" charset="0"/>
              </a:rPr>
              <a:t>ngẫu nhiên có kiểm soát (RCTs), tư vấn hình ảnh và phẫu thuật được khuyến nghị trong đánh giá ban đầu của bệnh nhân với </a:t>
            </a:r>
            <a:r>
              <a:rPr lang="en-US" sz="2800" dirty="0" err="1">
                <a:latin typeface="Arial" pitchFamily="34" charset="0"/>
                <a:cs typeface="Arial" pitchFamily="34" charset="0"/>
              </a:rPr>
              <a:t>rò</a:t>
            </a:r>
            <a:r>
              <a:rPr lang="en-US" sz="2800" dirty="0">
                <a:latin typeface="Arial" pitchFamily="34" charset="0"/>
                <a:cs typeface="Arial" pitchFamily="34" charset="0"/>
              </a:rPr>
              <a:t> </a:t>
            </a:r>
            <a:r>
              <a:rPr lang="vi-VN" sz="2800" dirty="0">
                <a:latin typeface="Arial" pitchFamily="34" charset="0"/>
                <a:cs typeface="Arial" pitchFamily="34" charset="0"/>
              </a:rPr>
              <a:t>CD  hoạt động, đặc biệt những người mắc bệnh phức tạp. Điều trị bằng kháng sinh rất hữu ích cho việc kiểm soát triệu chứng ban đầu. </a:t>
            </a:r>
            <a:r>
              <a:rPr lang="en-US" sz="2800" dirty="0">
                <a:latin typeface="Arial" pitchFamily="34" charset="0"/>
                <a:cs typeface="Arial" pitchFamily="34" charset="0"/>
              </a:rPr>
              <a:t>Antitumor necrosis factor (anti-TNF) therapy</a:t>
            </a:r>
            <a:r>
              <a:rPr lang="vi-VN" sz="2800" dirty="0">
                <a:latin typeface="Arial" pitchFamily="34" charset="0"/>
                <a:cs typeface="Arial" pitchFamily="34" charset="0"/>
              </a:rPr>
              <a:t> được khuyến </a:t>
            </a:r>
            <a:r>
              <a:rPr lang="vi-VN" sz="2800" dirty="0" smtClean="0">
                <a:latin typeface="Arial" pitchFamily="34" charset="0"/>
                <a:cs typeface="Arial" pitchFamily="34" charset="0"/>
              </a:rPr>
              <a:t>cáo </a:t>
            </a:r>
            <a:r>
              <a:rPr lang="en-US" sz="2800" dirty="0" err="1" smtClean="0">
                <a:latin typeface="Arial" pitchFamily="34" charset="0"/>
                <a:cs typeface="Arial" pitchFamily="34" charset="0"/>
              </a:rPr>
              <a:t>cải</a:t>
            </a:r>
            <a:r>
              <a:rPr lang="en-US" sz="2800" dirty="0" smtClean="0">
                <a:latin typeface="Arial" pitchFamily="34" charset="0"/>
                <a:cs typeface="Arial" pitchFamily="34" charset="0"/>
              </a:rPr>
              <a:t> </a:t>
            </a:r>
            <a:r>
              <a:rPr lang="en-US" sz="2800" dirty="0" err="1">
                <a:latin typeface="Arial" pitchFamily="34" charset="0"/>
                <a:cs typeface="Arial" pitchFamily="34" charset="0"/>
              </a:rPr>
              <a:t>thiện</a:t>
            </a: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vi-VN" sz="2800" dirty="0">
                <a:latin typeface="Arial" pitchFamily="34" charset="0"/>
                <a:cs typeface="Arial" pitchFamily="34" charset="0"/>
              </a:rPr>
              <a:t>triệu </a:t>
            </a:r>
            <a:r>
              <a:rPr lang="vi-VN" sz="2800" dirty="0" smtClean="0">
                <a:latin typeface="Arial" pitchFamily="34" charset="0"/>
                <a:cs typeface="Arial" pitchFamily="34" charset="0"/>
              </a:rPr>
              <a:t>chứng </a:t>
            </a:r>
            <a:r>
              <a:rPr lang="vi-VN" sz="2800" dirty="0">
                <a:latin typeface="Arial" pitchFamily="34" charset="0"/>
                <a:cs typeface="Arial" pitchFamily="34" charset="0"/>
              </a:rPr>
              <a:t>và tiếp tục sử dụng </a:t>
            </a:r>
            <a:r>
              <a:rPr lang="vi-VN" sz="2800" dirty="0" smtClean="0">
                <a:latin typeface="Arial" pitchFamily="34" charset="0"/>
                <a:cs typeface="Arial" pitchFamily="34" charset="0"/>
              </a:rPr>
              <a:t>để </a:t>
            </a:r>
            <a:r>
              <a:rPr lang="vi-VN" sz="2800" dirty="0">
                <a:latin typeface="Arial" pitchFamily="34" charset="0"/>
                <a:cs typeface="Arial" pitchFamily="34" charset="0"/>
              </a:rPr>
              <a:t>đạt </a:t>
            </a:r>
            <a:r>
              <a:rPr lang="vi-VN" sz="2800" dirty="0" smtClean="0">
                <a:latin typeface="Arial" pitchFamily="34" charset="0"/>
                <a:cs typeface="Arial" pitchFamily="34" charset="0"/>
              </a:rPr>
              <a:t>kết quả </a:t>
            </a:r>
            <a:r>
              <a:rPr lang="vi-VN" sz="2800" dirty="0">
                <a:latin typeface="Arial" pitchFamily="34" charset="0"/>
                <a:cs typeface="Arial" pitchFamily="34" charset="0"/>
              </a:rPr>
              <a:t>và duy trì sự thuyên giảm hoàn toàn. Khi </a:t>
            </a:r>
            <a:r>
              <a:rPr lang="vi-VN" sz="2800" dirty="0" smtClean="0">
                <a:latin typeface="Arial" pitchFamily="34" charset="0"/>
                <a:cs typeface="Arial" pitchFamily="34" charset="0"/>
              </a:rPr>
              <a:t>triệu </a:t>
            </a:r>
            <a:r>
              <a:rPr lang="vi-VN" sz="2800" dirty="0">
                <a:latin typeface="Arial" pitchFamily="34" charset="0"/>
                <a:cs typeface="Arial" pitchFamily="34" charset="0"/>
              </a:rPr>
              <a:t>chứng không </a:t>
            </a:r>
            <a:r>
              <a:rPr lang="en-US" sz="2800" dirty="0" err="1" smtClean="0">
                <a:latin typeface="Arial" pitchFamily="34" charset="0"/>
                <a:cs typeface="Arial" pitchFamily="34" charset="0"/>
              </a:rPr>
              <a:t>cải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thiện</a:t>
            </a:r>
            <a:r>
              <a:rPr lang="en-US" sz="2800" dirty="0" smtClean="0">
                <a:latin typeface="Arial" pitchFamily="34" charset="0"/>
                <a:cs typeface="Arial" pitchFamily="34" charset="0"/>
              </a:rPr>
              <a:t> </a:t>
            </a:r>
            <a:r>
              <a:rPr lang="vi-VN" sz="2800" dirty="0" smtClean="0">
                <a:latin typeface="Arial" pitchFamily="34" charset="0"/>
                <a:cs typeface="Arial" pitchFamily="34" charset="0"/>
              </a:rPr>
              <a:t>trong </a:t>
            </a:r>
            <a:r>
              <a:rPr lang="en-US" sz="2800" dirty="0" err="1">
                <a:latin typeface="Arial" pitchFamily="34" charset="0"/>
                <a:cs typeface="Arial" pitchFamily="34" charset="0"/>
              </a:rPr>
              <a:t>điều</a:t>
            </a:r>
            <a:r>
              <a:rPr lang="en-US" sz="2800" dirty="0">
                <a:latin typeface="Arial" pitchFamily="34" charset="0"/>
                <a:cs typeface="Arial" pitchFamily="34" charset="0"/>
              </a:rPr>
              <a:t> </a:t>
            </a:r>
            <a:r>
              <a:rPr lang="en-US" sz="2800" dirty="0" err="1">
                <a:latin typeface="Arial" pitchFamily="34" charset="0"/>
                <a:cs typeface="Arial" pitchFamily="34" charset="0"/>
              </a:rPr>
              <a:t>trị</a:t>
            </a:r>
            <a:r>
              <a:rPr lang="en-US" sz="2800" dirty="0">
                <a:latin typeface="Arial" pitchFamily="34" charset="0"/>
                <a:cs typeface="Arial" pitchFamily="34" charset="0"/>
              </a:rPr>
              <a:t> </a:t>
            </a:r>
            <a:r>
              <a:rPr lang="en-US" sz="2800" dirty="0" err="1">
                <a:latin typeface="Arial" pitchFamily="34" charset="0"/>
                <a:cs typeface="Arial" pitchFamily="34" charset="0"/>
              </a:rPr>
              <a:t>nội</a:t>
            </a:r>
            <a:r>
              <a:rPr lang="en-US" sz="2800" dirty="0">
                <a:latin typeface="Arial" pitchFamily="34" charset="0"/>
                <a:cs typeface="Arial" pitchFamily="34" charset="0"/>
              </a:rPr>
              <a:t> </a:t>
            </a:r>
            <a:r>
              <a:rPr lang="en-US" sz="2800" dirty="0" err="1">
                <a:latin typeface="Arial" pitchFamily="34" charset="0"/>
                <a:cs typeface="Arial" pitchFamily="34" charset="0"/>
              </a:rPr>
              <a:t>khoa</a:t>
            </a:r>
            <a:r>
              <a:rPr lang="vi-VN" sz="2800" dirty="0">
                <a:latin typeface="Arial" pitchFamily="34" charset="0"/>
                <a:cs typeface="Arial" pitchFamily="34" charset="0"/>
              </a:rPr>
              <a:t>, liệu pháp phẫu thuật có thể </a:t>
            </a:r>
            <a:r>
              <a:rPr lang="vi-VN" sz="2800" dirty="0" smtClean="0">
                <a:latin typeface="Arial" pitchFamily="34" charset="0"/>
                <a:cs typeface="Arial" pitchFamily="34" charset="0"/>
              </a:rPr>
              <a:t>được đề nghị cho 1 số bệnh </a:t>
            </a:r>
            <a:r>
              <a:rPr lang="vi-VN" sz="2800" dirty="0">
                <a:latin typeface="Arial" pitchFamily="34" charset="0"/>
                <a:cs typeface="Arial" pitchFamily="34" charset="0"/>
              </a:rPr>
              <a:t>nhân.</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20550603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p:cNvSpPr>
            <a:spLocks noGrp="1"/>
          </p:cNvSpPr>
          <p:nvPr>
            <p:ph type="title"/>
          </p:nvPr>
        </p:nvSpPr>
        <p:spPr/>
        <p:txBody>
          <a:bodyPr>
            <a:normAutofit fontScale="90000"/>
          </a:bodyPr>
          <a:lstStyle/>
          <a:p>
            <a:r>
              <a:rPr lang="en-US" sz="2800" b="1" dirty="0" smtClean="0">
                <a:solidFill>
                  <a:srgbClr val="FFFF00"/>
                </a:solidFill>
                <a:latin typeface="Arial" pitchFamily="34" charset="0"/>
                <a:cs typeface="Arial" pitchFamily="34" charset="0"/>
              </a:rPr>
              <a:t>Clinical Practice Guideline for the Medical Management of </a:t>
            </a:r>
            <a:r>
              <a:rPr lang="en-US" sz="2800" b="1" dirty="0" err="1" smtClean="0">
                <a:solidFill>
                  <a:srgbClr val="FFFF00"/>
                </a:solidFill>
                <a:latin typeface="Arial" pitchFamily="34" charset="0"/>
                <a:cs typeface="Arial" pitchFamily="34" charset="0"/>
              </a:rPr>
              <a:t>Perianal</a:t>
            </a:r>
            <a:r>
              <a:rPr lang="en-US" sz="2800" b="1" dirty="0" smtClean="0">
                <a:solidFill>
                  <a:srgbClr val="FFFF00"/>
                </a:solidFill>
                <a:latin typeface="Arial" pitchFamily="34" charset="0"/>
                <a:cs typeface="Arial" pitchFamily="34" charset="0"/>
              </a:rPr>
              <a:t> </a:t>
            </a:r>
            <a:r>
              <a:rPr lang="en-US" sz="2800" b="1" dirty="0" err="1" smtClean="0">
                <a:solidFill>
                  <a:srgbClr val="FFFF00"/>
                </a:solidFill>
                <a:latin typeface="Arial" pitchFamily="34" charset="0"/>
                <a:cs typeface="Arial" pitchFamily="34" charset="0"/>
              </a:rPr>
              <a:t>Fistulizing</a:t>
            </a:r>
            <a:r>
              <a:rPr lang="en-US" sz="2800" b="1" dirty="0" smtClean="0">
                <a:solidFill>
                  <a:srgbClr val="FFFF00"/>
                </a:solidFill>
                <a:latin typeface="Arial" pitchFamily="34" charset="0"/>
                <a:cs typeface="Arial" pitchFamily="34" charset="0"/>
              </a:rPr>
              <a:t> </a:t>
            </a:r>
            <a:r>
              <a:rPr lang="en-US" sz="2800" b="1" dirty="0" err="1" smtClean="0">
                <a:solidFill>
                  <a:srgbClr val="FFFF00"/>
                </a:solidFill>
                <a:latin typeface="Arial" pitchFamily="34" charset="0"/>
                <a:cs typeface="Arial" pitchFamily="34" charset="0"/>
              </a:rPr>
              <a:t>Crohn’s</a:t>
            </a:r>
            <a:r>
              <a:rPr lang="en-US" sz="2800" b="1" dirty="0" smtClean="0">
                <a:solidFill>
                  <a:srgbClr val="FFFF00"/>
                </a:solidFill>
                <a:latin typeface="Arial" pitchFamily="34" charset="0"/>
                <a:cs typeface="Arial" pitchFamily="34" charset="0"/>
              </a:rPr>
              <a:t> Disease: The Toronto Consensus</a:t>
            </a:r>
          </a:p>
        </p:txBody>
      </p:sp>
      <p:sp>
        <p:nvSpPr>
          <p:cNvPr id="222211" name="Content Placeholder 2"/>
          <p:cNvSpPr>
            <a:spLocks noGrp="1"/>
          </p:cNvSpPr>
          <p:nvPr>
            <p:ph idx="1"/>
          </p:nvPr>
        </p:nvSpPr>
        <p:spPr>
          <a:xfrm>
            <a:off x="457200" y="1981200"/>
            <a:ext cx="8229600" cy="3352800"/>
          </a:xfrm>
        </p:spPr>
        <p:txBody>
          <a:bodyPr/>
          <a:lstStyle/>
          <a:p>
            <a:pPr marL="0" indent="0" algn="just">
              <a:buFont typeface="Arial" pitchFamily="34" charset="0"/>
              <a:buNone/>
            </a:pPr>
            <a:r>
              <a:rPr lang="en-US" sz="2800" smtClean="0">
                <a:latin typeface="Arial" pitchFamily="34" charset="0"/>
                <a:cs typeface="Arial" pitchFamily="34" charset="0"/>
              </a:rPr>
              <a:t>Conclusions:  Optimal management of perianal fistulizing CD requires a collaborative effort between gastroenterologists and surgeons and may include the evidence-based use of existing therapies, as well as surgical assessments and interventions when needed.</a:t>
            </a:r>
          </a:p>
          <a:p>
            <a:pPr marL="0" indent="0" algn="just">
              <a:buFont typeface="Arial" pitchFamily="34" charset="0"/>
              <a:buNone/>
            </a:pPr>
            <a:endParaRPr lang="en-US" sz="2800" smtClean="0">
              <a:latin typeface="Arial" pitchFamily="34" charset="0"/>
              <a:cs typeface="Arial" pitchFamily="34" charset="0"/>
            </a:endParaRPr>
          </a:p>
        </p:txBody>
      </p:sp>
      <p:sp>
        <p:nvSpPr>
          <p:cNvPr id="222212" name="Rectangle 3"/>
          <p:cNvSpPr>
            <a:spLocks noChangeArrowheads="1"/>
          </p:cNvSpPr>
          <p:nvPr/>
        </p:nvSpPr>
        <p:spPr bwMode="auto">
          <a:xfrm>
            <a:off x="609600" y="5181600"/>
            <a:ext cx="81534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A. Hillary Steinhart, MD,Remo Panaccione, Division of Gastroenterology, Mount Sinai Hospital, Toronto, Ontario, Canada; Department of Medicine, University of Calgary, Journal of the Canadian Association of Gastroenterology, 2018, XX(X), 1–14</a:t>
            </a:r>
          </a:p>
        </p:txBody>
      </p:sp>
    </p:spTree>
    <p:extLst>
      <p:ext uri="{BB962C8B-B14F-4D97-AF65-F5344CB8AC3E}">
        <p14:creationId xmlns:p14="http://schemas.microsoft.com/office/powerpoint/2010/main" xmlns="" val="733841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
          <p:cNvSpPr>
            <a:spLocks noChangeArrowheads="1"/>
          </p:cNvSpPr>
          <p:nvPr/>
        </p:nvSpPr>
        <p:spPr bwMode="auto">
          <a:xfrm>
            <a:off x="838200" y="1295400"/>
            <a:ext cx="76962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vi-VN" sz="3600" dirty="0">
                <a:latin typeface="Arial" pitchFamily="34" charset="0"/>
                <a:cs typeface="Arial" pitchFamily="34" charset="0"/>
              </a:rPr>
              <a:t>Kết luận: Việc quản lý tối ưu </a:t>
            </a:r>
            <a:r>
              <a:rPr lang="en-US" sz="3600" dirty="0" err="1">
                <a:latin typeface="Arial" pitchFamily="34" charset="0"/>
                <a:cs typeface="Arial" pitchFamily="34" charset="0"/>
              </a:rPr>
              <a:t>rò</a:t>
            </a:r>
            <a:r>
              <a:rPr lang="en-US" sz="3600" dirty="0">
                <a:latin typeface="Arial" pitchFamily="34" charset="0"/>
                <a:cs typeface="Arial" pitchFamily="34" charset="0"/>
              </a:rPr>
              <a:t> do </a:t>
            </a:r>
            <a:r>
              <a:rPr lang="vi-VN" sz="3600" dirty="0">
                <a:latin typeface="Arial" pitchFamily="34" charset="0"/>
                <a:cs typeface="Arial" pitchFamily="34" charset="0"/>
              </a:rPr>
              <a:t>CD đòi hỏi phải có nỗ lực hợp tác giữa bác sĩ tiêu hóa và bác sĩ phẫu thuật và có thể bao gồm việc sử dụng các liệu pháp hiện có dựa trên bằng chứng, cũng như đánh giá và can thiệp phẫu thuật </a:t>
            </a:r>
            <a:r>
              <a:rPr lang="en-US" sz="3600" dirty="0">
                <a:latin typeface="Arial" pitchFamily="34" charset="0"/>
                <a:cs typeface="Arial" pitchFamily="34" charset="0"/>
              </a:rPr>
              <a:t> </a:t>
            </a:r>
            <a:r>
              <a:rPr lang="vi-VN" sz="3600" dirty="0">
                <a:latin typeface="Arial" pitchFamily="34" charset="0"/>
                <a:cs typeface="Arial" pitchFamily="34" charset="0"/>
              </a:rPr>
              <a:t>khi cần thiết.</a:t>
            </a:r>
            <a:endParaRPr lang="en-US" sz="3600" dirty="0">
              <a:latin typeface="Arial" pitchFamily="34" charset="0"/>
              <a:cs typeface="Arial" pitchFamily="34" charset="0"/>
            </a:endParaRPr>
          </a:p>
        </p:txBody>
      </p:sp>
    </p:spTree>
    <p:extLst>
      <p:ext uri="{BB962C8B-B14F-4D97-AF65-F5344CB8AC3E}">
        <p14:creationId xmlns:p14="http://schemas.microsoft.com/office/powerpoint/2010/main" xmlns="" val="19158678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p:cNvSpPr>
          <p:nvPr>
            <p:ph type="title"/>
          </p:nvPr>
        </p:nvSpPr>
        <p:spPr/>
        <p:txBody>
          <a:bodyPr/>
          <a:lstStyle/>
          <a:p>
            <a:r>
              <a:rPr lang="en-US" sz="3200" smtClean="0">
                <a:solidFill>
                  <a:srgbClr val="FFFF00"/>
                </a:solidFill>
                <a:latin typeface="Arial" pitchFamily="34" charset="0"/>
                <a:cs typeface="Arial" pitchFamily="34" charset="0"/>
              </a:rPr>
              <a:t>Diagnosis and Treatment of Perianal Crohn Disease</a:t>
            </a:r>
          </a:p>
        </p:txBody>
      </p:sp>
      <p:sp>
        <p:nvSpPr>
          <p:cNvPr id="226307" name="Content Placeholder 2"/>
          <p:cNvSpPr>
            <a:spLocks noGrp="1"/>
          </p:cNvSpPr>
          <p:nvPr>
            <p:ph idx="1"/>
          </p:nvPr>
        </p:nvSpPr>
        <p:spPr>
          <a:xfrm>
            <a:off x="381000" y="1447800"/>
            <a:ext cx="8229600" cy="4267200"/>
          </a:xfrm>
        </p:spPr>
        <p:txBody>
          <a:bodyPr/>
          <a:lstStyle/>
          <a:p>
            <a:pPr marL="0" indent="0">
              <a:buFont typeface="Arial" pitchFamily="34" charset="0"/>
              <a:buNone/>
            </a:pPr>
            <a:r>
              <a:rPr lang="en-US" sz="2400" smtClean="0">
                <a:latin typeface="Arial" pitchFamily="34" charset="0"/>
                <a:cs typeface="Arial" pitchFamily="34" charset="0"/>
              </a:rPr>
              <a:t>SUMMARY</a:t>
            </a:r>
          </a:p>
          <a:p>
            <a:pPr marL="0" indent="0" algn="just">
              <a:buFont typeface="Arial" pitchFamily="34" charset="0"/>
              <a:buNone/>
            </a:pPr>
            <a:r>
              <a:rPr lang="en-US" sz="2400" smtClean="0">
                <a:latin typeface="Arial" pitchFamily="34" charset="0"/>
                <a:cs typeface="Arial" pitchFamily="34" charset="0"/>
              </a:rPr>
              <a:t>PCD is a severe and debilitating manifestation of CD, yet despite our increased understanding of CD, this issue remains poorly studied. Our present knowledge remains in its infancy and also leaves opportunities for further research. Present concepts include proper diagnosis and classification using imaging and EUA, followed by treatment with antibiotics, immunomodulators, and/or a biologic. Although evaluation by a surgeon is important for understanding the extent of patient issues, extensive surgical intervention should be undertaken with caution.</a:t>
            </a:r>
          </a:p>
          <a:p>
            <a:pPr marL="0" indent="0">
              <a:buFont typeface="Arial" pitchFamily="34" charset="0"/>
              <a:buNone/>
            </a:pPr>
            <a:endParaRPr lang="en-US" sz="2400" smtClean="0">
              <a:latin typeface="Arial" pitchFamily="34" charset="0"/>
              <a:cs typeface="Arial" pitchFamily="34" charset="0"/>
            </a:endParaRPr>
          </a:p>
        </p:txBody>
      </p:sp>
      <p:sp>
        <p:nvSpPr>
          <p:cNvPr id="226308" name="Rectangle 3"/>
          <p:cNvSpPr>
            <a:spLocks noChangeArrowheads="1"/>
          </p:cNvSpPr>
          <p:nvPr/>
        </p:nvSpPr>
        <p:spPr bwMode="auto">
          <a:xfrm>
            <a:off x="3505200" y="5830888"/>
            <a:ext cx="5167313"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Edwin F. de Zoeten, Brad A. Pasternak</a:t>
            </a:r>
          </a:p>
          <a:p>
            <a:pPr algn="r"/>
            <a:r>
              <a:rPr lang="en-US" sz="1800" i="1">
                <a:solidFill>
                  <a:srgbClr val="FFFF00"/>
                </a:solidFill>
                <a:latin typeface="Arial" pitchFamily="34" charset="0"/>
                <a:cs typeface="Arial" pitchFamily="34" charset="0"/>
              </a:rPr>
              <a:t>(JPGN 2013;57: 401–412</a:t>
            </a:r>
          </a:p>
        </p:txBody>
      </p:sp>
    </p:spTree>
    <p:extLst>
      <p:ext uri="{BB962C8B-B14F-4D97-AF65-F5344CB8AC3E}">
        <p14:creationId xmlns:p14="http://schemas.microsoft.com/office/powerpoint/2010/main" xmlns="" val="10589733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
          <p:cNvSpPr>
            <a:spLocks noChangeArrowheads="1"/>
          </p:cNvSpPr>
          <p:nvPr/>
        </p:nvSpPr>
        <p:spPr bwMode="auto">
          <a:xfrm>
            <a:off x="685800" y="304800"/>
            <a:ext cx="8001000" cy="5693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TÓM LƯỢC</a:t>
            </a:r>
          </a:p>
          <a:p>
            <a:pPr algn="just"/>
            <a:r>
              <a:rPr lang="vi-VN" sz="2800" dirty="0">
                <a:latin typeface="Arial" pitchFamily="34" charset="0"/>
                <a:cs typeface="Arial" pitchFamily="34" charset="0"/>
              </a:rPr>
              <a:t>PCD là một biểu hiện nghiêm trọng và suy </a:t>
            </a:r>
            <a:r>
              <a:rPr lang="en-US" sz="2800" dirty="0" err="1">
                <a:latin typeface="Arial" pitchFamily="34" charset="0"/>
                <a:cs typeface="Arial" pitchFamily="34" charset="0"/>
              </a:rPr>
              <a:t>yếu</a:t>
            </a:r>
            <a:r>
              <a:rPr lang="vi-VN" sz="2800" dirty="0">
                <a:latin typeface="Arial" pitchFamily="34" charset="0"/>
                <a:cs typeface="Arial" pitchFamily="34" charset="0"/>
              </a:rPr>
              <a:t> của CD, </a:t>
            </a:r>
            <a:r>
              <a:rPr lang="vi-VN" sz="2800" dirty="0" smtClean="0">
                <a:latin typeface="Arial" pitchFamily="34" charset="0"/>
                <a:cs typeface="Arial" pitchFamily="34" charset="0"/>
              </a:rPr>
              <a:t>mặc </a:t>
            </a:r>
            <a:r>
              <a:rPr lang="vi-VN" sz="2800" dirty="0">
                <a:latin typeface="Arial" pitchFamily="34" charset="0"/>
                <a:cs typeface="Arial" pitchFamily="34" charset="0"/>
              </a:rPr>
              <a:t>dù chúng ta hiểu biết nhiều hơn về CD, vấn đề này vẫn còn được nghiên cứu kém. Kiến thức hiện tại của chúng tôi vẫn còn ở giai đoạn sơ khai và cũng để lại cơ hội nghiên cứu sâu hơn. Các khái niệm hiện tại bao gồm chẩn đoán và phân loại thích hợp bằng hình ảnh và EUA, sau đó là điều trị bằng kháng sinh, điều hòa miễn dịch và / hoặc sinh học. Mặc dù đánh giá của bác sĩ phẫu thuật là quan </a:t>
            </a:r>
            <a:r>
              <a:rPr lang="vi-VN" sz="2800" dirty="0" smtClean="0">
                <a:latin typeface="Arial" pitchFamily="34" charset="0"/>
                <a:cs typeface="Arial" pitchFamily="34" charset="0"/>
              </a:rPr>
              <a:t>trọng </a:t>
            </a:r>
            <a:r>
              <a:rPr lang="vi-VN" sz="2800" dirty="0">
                <a:latin typeface="Arial" pitchFamily="34" charset="0"/>
                <a:cs typeface="Arial" pitchFamily="34" charset="0"/>
              </a:rPr>
              <a:t>để hiểu mức độ của các vấn đề của bệnh nhân, nên thận trọng khi phẫu thuật.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1327279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a:xfrm>
            <a:off x="304800" y="274638"/>
            <a:ext cx="8610600" cy="1143000"/>
          </a:xfrm>
        </p:spPr>
        <p:txBody>
          <a:bodyPr/>
          <a:lstStyle/>
          <a:p>
            <a:r>
              <a:rPr lang="en-US" sz="2800" smtClean="0">
                <a:solidFill>
                  <a:srgbClr val="FFFF00"/>
                </a:solidFill>
                <a:latin typeface="Arial" pitchFamily="34" charset="0"/>
                <a:cs typeface="Arial" pitchFamily="34" charset="0"/>
              </a:rPr>
              <a:t>Effectiveness of infliximab in the treatment of perianal fistulas in ulcerative colitis: report of two cases</a:t>
            </a:r>
          </a:p>
        </p:txBody>
      </p:sp>
      <p:sp>
        <p:nvSpPr>
          <p:cNvPr id="228355" name="Content Placeholder 2"/>
          <p:cNvSpPr>
            <a:spLocks noGrp="1"/>
          </p:cNvSpPr>
          <p:nvPr>
            <p:ph idx="1"/>
          </p:nvPr>
        </p:nvSpPr>
        <p:spPr/>
        <p:txBody>
          <a:bodyPr>
            <a:normAutofit fontScale="92500"/>
          </a:bodyPr>
          <a:lstStyle/>
          <a:p>
            <a:pPr marL="0" indent="0" algn="just">
              <a:buFont typeface="Arial" pitchFamily="34" charset="0"/>
              <a:buNone/>
            </a:pPr>
            <a:r>
              <a:rPr lang="en-US" sz="2400" smtClean="0">
                <a:latin typeface="Arial" pitchFamily="34" charset="0"/>
                <a:cs typeface="Arial" pitchFamily="34" charset="0"/>
              </a:rPr>
              <a:t>Ulcerative colitis is a chronic inflammatory bowel disease of unknown etiopathogenesis and increasing incidence in recent years. Perianal complications of ulcerative colitis are rare and seem to be associated with higher extent of inflammation and a more severe course of the disease. The cases of two male patients with severe corticoid-dependent ulcerative colitis of protracted clinical course who developed perianal fistulas and abscesses successfully treated with infliximab are reported. Treatment with infliximab was followed by perianal fistula closure with marked improvement in the quality of life over 2-year follow-up period.</a:t>
            </a:r>
          </a:p>
          <a:p>
            <a:pPr marL="0" indent="0" algn="r">
              <a:buFont typeface="Arial" pitchFamily="34" charset="0"/>
              <a:buNone/>
            </a:pPr>
            <a:r>
              <a:rPr lang="en-US" sz="1800" i="1" smtClean="0">
                <a:solidFill>
                  <a:srgbClr val="FFFF00"/>
                </a:solidFill>
                <a:latin typeface="Arial" pitchFamily="34" charset="0"/>
                <a:cs typeface="Arial" pitchFamily="34" charset="0"/>
              </a:rPr>
              <a:t>Patricia Ramírez de la Piscina, </a:t>
            </a:r>
          </a:p>
          <a:p>
            <a:pPr marL="0" indent="0" algn="r">
              <a:buFont typeface="Arial" pitchFamily="34" charset="0"/>
              <a:buNone/>
            </a:pPr>
            <a:r>
              <a:rPr lang="en-US" sz="1800" i="1" smtClean="0">
                <a:solidFill>
                  <a:srgbClr val="FFFF00"/>
                </a:solidFill>
                <a:latin typeface="Arial" pitchFamily="34" charset="0"/>
                <a:cs typeface="Arial" pitchFamily="34" charset="0"/>
              </a:rPr>
              <a:t>Annals of Gastroenterology (2013) 26, 261-263</a:t>
            </a:r>
          </a:p>
          <a:p>
            <a:pPr marL="0" indent="0">
              <a:buFont typeface="Arial" pitchFamily="34" charset="0"/>
              <a:buNone/>
            </a:pPr>
            <a:endParaRPr lang="en-US" i="1" smtClean="0">
              <a:solidFill>
                <a:srgbClr val="FFFF00"/>
              </a:solidFill>
            </a:endParaRPr>
          </a:p>
        </p:txBody>
      </p:sp>
    </p:spTree>
    <p:extLst>
      <p:ext uri="{BB962C8B-B14F-4D97-AF65-F5344CB8AC3E}">
        <p14:creationId xmlns:p14="http://schemas.microsoft.com/office/powerpoint/2010/main" xmlns="" val="27625247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
          <p:cNvSpPr>
            <a:spLocks noChangeArrowheads="1"/>
          </p:cNvSpPr>
          <p:nvPr/>
        </p:nvSpPr>
        <p:spPr bwMode="auto">
          <a:xfrm>
            <a:off x="685800" y="152400"/>
            <a:ext cx="8001000" cy="6124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vi-VN" sz="2800" dirty="0">
                <a:latin typeface="Arial" pitchFamily="34" charset="0"/>
                <a:cs typeface="Arial" pitchFamily="34" charset="0"/>
              </a:rPr>
              <a:t>Viêm loét đại tràng là một bệnh viêm ruột mãn tính không rõ nguyên nhân và tăng tỷ lệ mắc bệnh trong những năm gần đây. Biến chứng quanh hậu môn của viêm loét đại tràng là rất hiếm và dường như có liên quan đến mức độ viêm cao hơn và diễn biến nặng hơn của bệnh. Các trường hợp của hai bệnh nhân nam bị viêm loét đại tràng nặng phụ thuộc corticoid trong quá trình </a:t>
            </a:r>
            <a:r>
              <a:rPr lang="en-US" sz="2800" dirty="0" err="1">
                <a:latin typeface="Arial" pitchFamily="34" charset="0"/>
                <a:cs typeface="Arial" pitchFamily="34" charset="0"/>
              </a:rPr>
              <a:t>điều</a:t>
            </a:r>
            <a:r>
              <a:rPr lang="en-US" sz="2800" dirty="0">
                <a:latin typeface="Arial" pitchFamily="34" charset="0"/>
                <a:cs typeface="Arial" pitchFamily="34" charset="0"/>
              </a:rPr>
              <a:t> </a:t>
            </a:r>
            <a:r>
              <a:rPr lang="en-US" sz="2800" dirty="0" err="1">
                <a:latin typeface="Arial" pitchFamily="34" charset="0"/>
                <a:cs typeface="Arial" pitchFamily="34" charset="0"/>
              </a:rPr>
              <a:t>trị</a:t>
            </a:r>
            <a:r>
              <a:rPr lang="en-US" sz="2800" dirty="0">
                <a:latin typeface="Arial" pitchFamily="34" charset="0"/>
                <a:cs typeface="Arial" pitchFamily="34" charset="0"/>
              </a:rPr>
              <a:t> </a:t>
            </a:r>
            <a:r>
              <a:rPr lang="vi-VN" sz="2800" dirty="0">
                <a:latin typeface="Arial" pitchFamily="34" charset="0"/>
                <a:cs typeface="Arial" pitchFamily="34" charset="0"/>
              </a:rPr>
              <a:t>kéo dài đã phát triển lỗ rò quanh hậu môn và áp xe được điều trị thành công bằng Infliximab được báo cáo. Điều trị bằng Infliximab được </a:t>
            </a:r>
            <a:r>
              <a:rPr lang="en-US" sz="2800" dirty="0" err="1">
                <a:latin typeface="Arial" pitchFamily="34" charset="0"/>
                <a:cs typeface="Arial" pitchFamily="34" charset="0"/>
              </a:rPr>
              <a:t>thực</a:t>
            </a:r>
            <a:r>
              <a:rPr lang="en-US" sz="2800" dirty="0">
                <a:latin typeface="Arial" pitchFamily="34" charset="0"/>
                <a:cs typeface="Arial" pitchFamily="34" charset="0"/>
              </a:rPr>
              <a:t> </a:t>
            </a:r>
            <a:r>
              <a:rPr lang="en-US" sz="2800" dirty="0" err="1">
                <a:latin typeface="Arial" pitchFamily="34" charset="0"/>
                <a:cs typeface="Arial" pitchFamily="34" charset="0"/>
              </a:rPr>
              <a:t>hiện</a:t>
            </a:r>
            <a:r>
              <a:rPr lang="vi-VN" sz="2800" dirty="0">
                <a:latin typeface="Arial" pitchFamily="34" charset="0"/>
                <a:cs typeface="Arial" pitchFamily="34" charset="0"/>
              </a:rPr>
              <a:t> sau </a:t>
            </a:r>
            <a:r>
              <a:rPr lang="en-US" sz="2800" dirty="0" err="1">
                <a:latin typeface="Arial" pitchFamily="34" charset="0"/>
                <a:cs typeface="Arial" pitchFamily="34" charset="0"/>
              </a:rPr>
              <a:t>phẫu</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vi-VN" sz="2800" dirty="0">
                <a:latin typeface="Arial" pitchFamily="34" charset="0"/>
                <a:cs typeface="Arial" pitchFamily="34" charset="0"/>
              </a:rPr>
              <a:t>đóng lỗ rò quanh hậu môn với sự cải thiện rõ rệt về chất lượng cuộc sống trong thời gian theo dõi 2 năm.</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40913928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p:txBody>
          <a:bodyPr/>
          <a:lstStyle/>
          <a:p>
            <a:r>
              <a:rPr lang="en-US" sz="3200" smtClean="0">
                <a:solidFill>
                  <a:srgbClr val="FFFF00"/>
                </a:solidFill>
                <a:latin typeface="Arial" pitchFamily="34" charset="0"/>
                <a:cs typeface="Arial" pitchFamily="34" charset="0"/>
              </a:rPr>
              <a:t>Perianal Crohn’s disease: </a:t>
            </a:r>
            <a:br>
              <a:rPr lang="en-US" sz="3200" smtClean="0">
                <a:solidFill>
                  <a:srgbClr val="FFFF00"/>
                </a:solidFill>
                <a:latin typeface="Arial" pitchFamily="34" charset="0"/>
                <a:cs typeface="Arial" pitchFamily="34" charset="0"/>
              </a:rPr>
            </a:br>
            <a:r>
              <a:rPr lang="en-US" sz="3200" smtClean="0">
                <a:solidFill>
                  <a:srgbClr val="FFFF00"/>
                </a:solidFill>
                <a:latin typeface="Arial" pitchFamily="34" charset="0"/>
                <a:cs typeface="Arial" pitchFamily="34" charset="0"/>
              </a:rPr>
              <a:t>Classification and clinical evaluation</a:t>
            </a:r>
          </a:p>
        </p:txBody>
      </p:sp>
      <p:pic>
        <p:nvPicPr>
          <p:cNvPr id="232451"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533400" y="1600200"/>
            <a:ext cx="8153400" cy="4267200"/>
          </a:xfrm>
        </p:spPr>
      </p:pic>
      <p:sp>
        <p:nvSpPr>
          <p:cNvPr id="232452" name="Rectangle 4"/>
          <p:cNvSpPr>
            <a:spLocks noChangeArrowheads="1"/>
          </p:cNvSpPr>
          <p:nvPr/>
        </p:nvSpPr>
        <p:spPr bwMode="auto">
          <a:xfrm>
            <a:off x="838200" y="5911850"/>
            <a:ext cx="80962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S. Vermeire∗,Division of Gastroenterology, University of Leuven, Belgium  </a:t>
            </a:r>
          </a:p>
          <a:p>
            <a:pPr algn="r"/>
            <a:r>
              <a:rPr lang="en-US" sz="1800" i="1">
                <a:solidFill>
                  <a:srgbClr val="FFFF00"/>
                </a:solidFill>
                <a:latin typeface="Arial" pitchFamily="34" charset="0"/>
                <a:cs typeface="Arial" pitchFamily="34" charset="0"/>
              </a:rPr>
              <a:t>Received 24 July 2007; accepted 24 July 2007</a:t>
            </a:r>
          </a:p>
        </p:txBody>
      </p:sp>
    </p:spTree>
    <p:extLst>
      <p:ext uri="{BB962C8B-B14F-4D97-AF65-F5344CB8AC3E}">
        <p14:creationId xmlns:p14="http://schemas.microsoft.com/office/powerpoint/2010/main" xmlns="" val="356391767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itle 1"/>
          <p:cNvSpPr>
            <a:spLocks noGrp="1"/>
          </p:cNvSpPr>
          <p:nvPr>
            <p:ph type="title"/>
          </p:nvPr>
        </p:nvSpPr>
        <p:spPr/>
        <p:txBody>
          <a:bodyPr/>
          <a:lstStyle/>
          <a:p>
            <a:r>
              <a:rPr lang="en-US" sz="3200" smtClean="0">
                <a:solidFill>
                  <a:srgbClr val="FFFF00"/>
                </a:solidFill>
                <a:latin typeface="Arial" pitchFamily="34" charset="0"/>
                <a:cs typeface="Arial" pitchFamily="34" charset="0"/>
              </a:rPr>
              <a:t>Perianal Crohn’s disease: </a:t>
            </a:r>
            <a:br>
              <a:rPr lang="en-US" sz="3200" smtClean="0">
                <a:solidFill>
                  <a:srgbClr val="FFFF00"/>
                </a:solidFill>
                <a:latin typeface="Arial" pitchFamily="34" charset="0"/>
                <a:cs typeface="Arial" pitchFamily="34" charset="0"/>
              </a:rPr>
            </a:br>
            <a:r>
              <a:rPr lang="en-US" sz="3200" smtClean="0">
                <a:solidFill>
                  <a:srgbClr val="FFFF00"/>
                </a:solidFill>
                <a:latin typeface="Arial" pitchFamily="34" charset="0"/>
                <a:cs typeface="Arial" pitchFamily="34" charset="0"/>
              </a:rPr>
              <a:t>Classification and clinical evaluation</a:t>
            </a:r>
            <a:endParaRPr lang="en-US" sz="3200" smtClean="0">
              <a:solidFill>
                <a:srgbClr val="FFFF00"/>
              </a:solidFill>
            </a:endParaRPr>
          </a:p>
        </p:txBody>
      </p:sp>
      <p:pic>
        <p:nvPicPr>
          <p:cNvPr id="233475"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609600" y="1600200"/>
            <a:ext cx="8153400" cy="4114800"/>
          </a:xfrm>
        </p:spPr>
      </p:pic>
      <p:sp>
        <p:nvSpPr>
          <p:cNvPr id="233476" name="Rectangle 4"/>
          <p:cNvSpPr>
            <a:spLocks noChangeArrowheads="1"/>
          </p:cNvSpPr>
          <p:nvPr/>
        </p:nvSpPr>
        <p:spPr bwMode="auto">
          <a:xfrm>
            <a:off x="762000" y="5859463"/>
            <a:ext cx="82296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800" i="1">
                <a:solidFill>
                  <a:srgbClr val="FFFF00"/>
                </a:solidFill>
                <a:latin typeface="Arial" pitchFamily="34" charset="0"/>
                <a:cs typeface="Arial" pitchFamily="34" charset="0"/>
              </a:rPr>
              <a:t>S. Vermeire∗,Division of Gastroenterology, University of Leuven, Belgium  </a:t>
            </a:r>
          </a:p>
          <a:p>
            <a:pPr algn="r"/>
            <a:r>
              <a:rPr lang="en-US" sz="1800" i="1">
                <a:solidFill>
                  <a:srgbClr val="FFFF00"/>
                </a:solidFill>
                <a:latin typeface="Arial" pitchFamily="34" charset="0"/>
                <a:cs typeface="Arial" pitchFamily="34" charset="0"/>
              </a:rPr>
              <a:t>Received 24 July 2007; accepted 24 July 2007</a:t>
            </a:r>
          </a:p>
        </p:txBody>
      </p:sp>
    </p:spTree>
    <p:extLst>
      <p:ext uri="{BB962C8B-B14F-4D97-AF65-F5344CB8AC3E}">
        <p14:creationId xmlns:p14="http://schemas.microsoft.com/office/powerpoint/2010/main" xmlns="" val="1649704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9996</Words>
  <Application>Microsoft Office PowerPoint</Application>
  <PresentationFormat>On-screen Show (4:3)</PresentationFormat>
  <Paragraphs>408</Paragraphs>
  <Slides>111</Slides>
  <Notes>1</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Office Theme</vt:lpstr>
      <vt:lpstr>HƯỚNG DẪN ĐIỀU TRỊ DỰA TRÊN Y HỌC CHỨNG CỨ VÀ RÒ HẬU MÔN DO NGUYÊN NHÂN ĐẶC HIỆU</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Management of Complex Anal Fistulas</vt:lpstr>
      <vt:lpstr>Management of Complex Anal Fistulas</vt:lpstr>
      <vt:lpstr>Slide 57</vt:lpstr>
      <vt:lpstr>Diagnosis and surgical treatment of complex anorectal fistulas</vt:lpstr>
      <vt:lpstr>Slide 59</vt:lpstr>
      <vt:lpstr>Ligation of the intersphincteric fistula tract procedure and its modifications</vt:lpstr>
      <vt:lpstr>Slide 61</vt:lpstr>
      <vt:lpstr>Slide 62</vt:lpstr>
      <vt:lpstr>Incision and drainage of perianal abscess with or without treatment of anal fistula</vt:lpstr>
      <vt:lpstr>Slide 64</vt:lpstr>
      <vt:lpstr>Incision and drainage of perianal abscess with or without treatment of anal fistula</vt:lpstr>
      <vt:lpstr>Slide 66</vt:lpstr>
      <vt:lpstr>Rò hậu môn do lao</vt:lpstr>
      <vt:lpstr>Slide 68</vt:lpstr>
      <vt:lpstr>Slide 69</vt:lpstr>
      <vt:lpstr>Anal tuberculosis:  A non–Healing anal lesion</vt:lpstr>
      <vt:lpstr>Slide 71</vt:lpstr>
      <vt:lpstr>Anal tuberculosis: Report of a case and review of literature</vt:lpstr>
      <vt:lpstr>Slide 73</vt:lpstr>
      <vt:lpstr>Isolated ano-perianal tuberculosis: challenging diagnosis </vt:lpstr>
      <vt:lpstr>Slide 75</vt:lpstr>
      <vt:lpstr>Perianal Tuberculosis: ACase Report and a Review of the Literature</vt:lpstr>
      <vt:lpstr>Slide 77</vt:lpstr>
      <vt:lpstr>Perianal tuberculosis: A rare disease of late diagnosis</vt:lpstr>
      <vt:lpstr>Slide 79</vt:lpstr>
      <vt:lpstr>Perianal Tuberculosis in A Male Patient with Diabetes Mellitus</vt:lpstr>
      <vt:lpstr>Slide 81</vt:lpstr>
      <vt:lpstr>Perianal ulcerative skin tuberculosis A case report</vt:lpstr>
      <vt:lpstr>Slide 83</vt:lpstr>
      <vt:lpstr>Asians Have More Perianal Crohn’s Disease and Ocular Manifestations Compared with White Americans</vt:lpstr>
      <vt:lpstr>Slide 85</vt:lpstr>
      <vt:lpstr>Asians Have More Perianal Crohn’s Disease and Ocular Manifestations Compared with White Americans</vt:lpstr>
      <vt:lpstr>Slide 87</vt:lpstr>
      <vt:lpstr>Burden and outcomes for complex perianal fistulas in Crohn’s disease: Systematic review</vt:lpstr>
      <vt:lpstr>Slide 89</vt:lpstr>
      <vt:lpstr>Clinical Practice Guideline for the Medical Management of Perianal Fistulizing Crohn’s Disease: The Toronto Consensus</vt:lpstr>
      <vt:lpstr>Slide 91</vt:lpstr>
      <vt:lpstr>Clinical Practice Guideline for the Medical Management of Perianal Fistulizing Crohn’s Disease: The Toronto Consensus</vt:lpstr>
      <vt:lpstr>Slide 93</vt:lpstr>
      <vt:lpstr>Diagnosis and Treatment of Perianal Crohn Disease</vt:lpstr>
      <vt:lpstr>Slide 95</vt:lpstr>
      <vt:lpstr>Effectiveness of infliximab in the treatment of perianal fistulas in ulcerative colitis: report of two cases</vt:lpstr>
      <vt:lpstr>Slide 97</vt:lpstr>
      <vt:lpstr>Perianal Crohn’s disease:  Classification and clinical evaluation</vt:lpstr>
      <vt:lpstr>Perianal Crohn’s disease:  Classification and clinical evaluation</vt:lpstr>
      <vt:lpstr>Perianal Crohn’s disease:  Classification and clinical evaluation</vt:lpstr>
      <vt:lpstr>Perianal Crohn’s disease:  Classification and clinical evaluation</vt:lpstr>
      <vt:lpstr>Slide 102</vt:lpstr>
      <vt:lpstr>Slide 103</vt:lpstr>
      <vt:lpstr>Slide 104</vt:lpstr>
      <vt:lpstr>KẾT LUẬN</vt:lpstr>
      <vt:lpstr>REFERENCES</vt:lpstr>
      <vt:lpstr>Slide 107</vt:lpstr>
      <vt:lpstr>Slide 108</vt:lpstr>
      <vt:lpstr>Slide 109</vt:lpstr>
      <vt:lpstr>Slide 110</vt:lpstr>
      <vt:lpstr>Slide 111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DẪN ĐIỀU TRỊ DỰA TRÊN Y HỌC CHỨNG CỨ VÀ RÒ HẬU MÔN DO NGUYÊN NHÂN ĐẠC HIỆU</dc:title>
  <dc:creator>Share10s</dc:creator>
  <cp:lastModifiedBy>Hung</cp:lastModifiedBy>
  <cp:revision>17</cp:revision>
  <dcterms:created xsi:type="dcterms:W3CDTF">2020-07-19T12:42:17Z</dcterms:created>
  <dcterms:modified xsi:type="dcterms:W3CDTF">2022-09-08T13:43:37Z</dcterms:modified>
</cp:coreProperties>
</file>