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6" r:id="rId10"/>
    <p:sldId id="329" r:id="rId11"/>
    <p:sldId id="330" r:id="rId12"/>
    <p:sldId id="441" r:id="rId13"/>
    <p:sldId id="257" r:id="rId14"/>
    <p:sldId id="354" r:id="rId15"/>
    <p:sldId id="315" r:id="rId16"/>
    <p:sldId id="317" r:id="rId17"/>
    <p:sldId id="319" r:id="rId18"/>
    <p:sldId id="332" r:id="rId19"/>
    <p:sldId id="333" r:id="rId20"/>
    <p:sldId id="334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9" r:id="rId34"/>
    <p:sldId id="350" r:id="rId35"/>
    <p:sldId id="351" r:id="rId36"/>
    <p:sldId id="352" r:id="rId37"/>
    <p:sldId id="353" r:id="rId38"/>
    <p:sldId id="348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302" r:id="rId63"/>
    <p:sldId id="304" r:id="rId64"/>
    <p:sldId id="440" r:id="rId65"/>
    <p:sldId id="447" r:id="rId66"/>
    <p:sldId id="448" r:id="rId67"/>
    <p:sldId id="414" r:id="rId68"/>
    <p:sldId id="415" r:id="rId69"/>
    <p:sldId id="391" r:id="rId70"/>
    <p:sldId id="392" r:id="rId71"/>
    <p:sldId id="393" r:id="rId72"/>
    <p:sldId id="394" r:id="rId73"/>
    <p:sldId id="395" r:id="rId74"/>
    <p:sldId id="396" r:id="rId75"/>
    <p:sldId id="442" r:id="rId76"/>
    <p:sldId id="44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8048143287644571E-2"/>
          <c:y val="5.5747750655608851E-2"/>
          <c:w val="0.62421928161757601"/>
          <c:h val="0.944252249344391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14659849810440381"/>
                  <c:y val="0.17957055439131545"/>
                </c:manualLayout>
              </c:layout>
              <c:tx>
                <c:rich>
                  <a:bodyPr/>
                  <a:lstStyle/>
                  <a:p>
                    <a:r>
                      <a:rPr lang="en-US" sz="240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rPr>
                      <a:t>210, 21%</a:t>
                    </a:r>
                    <a:endParaRPr lang="en-US" sz="2800">
                      <a:solidFill>
                        <a:srgbClr val="FFFF00"/>
                      </a:solidFill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howVal val="1"/>
              <c:showPercent val="1"/>
            </c:dLbl>
            <c:dLbl>
              <c:idx val="1"/>
              <c:layout>
                <c:manualLayout>
                  <c:x val="0.19409995625546822"/>
                  <c:y val="-0.25228665807777889"/>
                </c:manualLayout>
              </c:layout>
              <c:showVal val="1"/>
              <c:showPercent val="1"/>
            </c:dLbl>
            <c:txPr>
              <a:bodyPr/>
              <a:lstStyle/>
              <a:p>
                <a:pPr>
                  <a:defRPr sz="24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  <c:showPercent val="1"/>
          </c:dLbls>
          <c:cat>
            <c:strRef>
              <c:f>Sheet1!$A$2:$A$3</c:f>
              <c:strCache>
                <c:ptCount val="2"/>
                <c:pt idx="0">
                  <c:v>ÁP XE</c:v>
                </c:pt>
                <c:pt idx="1">
                  <c:v>RÒ HẬU MÔN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210</c:v>
                </c:pt>
                <c:pt idx="1">
                  <c:v>768</c:v>
                </c:pt>
              </c:numCache>
            </c:numRef>
          </c:val>
        </c:ser>
        <c:dLbls/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8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8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588464809954315"/>
          <c:y val="0.27059213696621026"/>
          <c:w val="0.23189425974530972"/>
          <c:h val="0.30728974143182347"/>
        </c:manualLayout>
      </c:layout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4.3209876543209867E-2"/>
                  <c:y val="-3.9284457252522831E-2"/>
                </c:manualLayout>
              </c:layout>
              <c:showVal val="1"/>
            </c:dLbl>
            <c:dLbl>
              <c:idx val="1"/>
              <c:layout>
                <c:manualLayout>
                  <c:x val="4.1666666666666664E-2"/>
                  <c:y val="-3.9284457252522831E-2"/>
                </c:manualLayout>
              </c:layout>
              <c:showVal val="1"/>
            </c:dLbl>
            <c:txPr>
              <a:bodyPr/>
              <a:lstStyle/>
              <a:p>
                <a:pPr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ÁP XE HM</c:v>
                </c:pt>
                <c:pt idx="1">
                  <c:v>RÒ HM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183</c:v>
                </c:pt>
                <c:pt idx="1">
                  <c:v>673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2.4691358024691381E-2"/>
                  <c:y val="-4.7702555235206341E-2"/>
                </c:manualLayout>
              </c:layout>
              <c:showVal val="1"/>
            </c:dLbl>
            <c:dLbl>
              <c:idx val="1"/>
              <c:layout>
                <c:manualLayout>
                  <c:x val="2.7777777777777811E-2"/>
                  <c:y val="-3.9284457252522831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ÁP XE HM</c:v>
                </c:pt>
                <c:pt idx="1">
                  <c:v>RÒ HM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27</c:v>
                </c:pt>
                <c:pt idx="1">
                  <c:v>95</c:v>
                </c:pt>
              </c:numCache>
            </c:numRef>
          </c:val>
        </c:ser>
        <c:dLbls/>
        <c:shape val="box"/>
        <c:axId val="66179840"/>
        <c:axId val="66181376"/>
        <c:axId val="0"/>
      </c:bar3DChart>
      <c:catAx>
        <c:axId val="66179840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baseline="0"/>
            </a:pPr>
            <a:endParaRPr lang="en-US"/>
          </a:p>
        </c:txPr>
        <c:crossAx val="66181376"/>
        <c:crosses val="autoZero"/>
        <c:auto val="1"/>
        <c:lblAlgn val="ctr"/>
        <c:lblOffset val="100"/>
      </c:catAx>
      <c:valAx>
        <c:axId val="66181376"/>
        <c:scaling>
          <c:orientation val="minMax"/>
        </c:scaling>
        <c:delete val="1"/>
        <c:axPos val="l"/>
        <c:numFmt formatCode="General" sourceLinked="1"/>
        <c:tickLblPos val="none"/>
        <c:crossAx val="6617984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3.5493827160493881E-2"/>
                  <c:y val="-5.3314620556995339E-2"/>
                </c:manualLayout>
              </c:layout>
              <c:showVal val="1"/>
            </c:dLbl>
            <c:dLbl>
              <c:idx val="1"/>
              <c:layout>
                <c:manualLayout>
                  <c:x val="3.2407407407407426E-2"/>
                  <c:y val="-4.7702555235206341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RÒ HM</c:v>
                </c:pt>
                <c:pt idx="1">
                  <c:v>RÒ MÓNG NGỰA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606</c:v>
                </c:pt>
                <c:pt idx="1">
                  <c:v>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2.9320987654320996E-2"/>
                  <c:y val="-4.7702555235206341E-2"/>
                </c:manualLayout>
              </c:layout>
              <c:showVal val="1"/>
            </c:dLbl>
            <c:dLbl>
              <c:idx val="1"/>
              <c:layout>
                <c:manualLayout>
                  <c:x val="3.3950617283950615E-2"/>
                  <c:y val="-4.2090489913417482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RÒ HM</c:v>
                </c:pt>
                <c:pt idx="1">
                  <c:v>RÒ MÓNG NGỰA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84</c:v>
                </c:pt>
                <c:pt idx="1">
                  <c:v>7</c:v>
                </c:pt>
              </c:numCache>
            </c:numRef>
          </c:val>
        </c:ser>
        <c:dLbls/>
        <c:shape val="box"/>
        <c:axId val="81506304"/>
        <c:axId val="81507840"/>
        <c:axId val="0"/>
      </c:bar3DChart>
      <c:catAx>
        <c:axId val="81506304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aseline="0">
                <a:solidFill>
                  <a:schemeClr val="tx1"/>
                </a:solidFill>
              </a:defRPr>
            </a:pPr>
            <a:endParaRPr lang="en-US"/>
          </a:p>
        </c:txPr>
        <c:crossAx val="81507840"/>
        <c:crosses val="autoZero"/>
        <c:auto val="1"/>
        <c:lblAlgn val="ctr"/>
        <c:lblOffset val="100"/>
      </c:catAx>
      <c:valAx>
        <c:axId val="81507840"/>
        <c:scaling>
          <c:orientation val="minMax"/>
        </c:scaling>
        <c:delete val="1"/>
        <c:axPos val="l"/>
        <c:numFmt formatCode="General" sourceLinked="1"/>
        <c:tickLblPos val="none"/>
        <c:crossAx val="815063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1.38888888888889E-2"/>
                  <c:y val="-1.1224130643577966E-2"/>
                </c:manualLayout>
              </c:layout>
              <c:showVal val="1"/>
            </c:dLbl>
            <c:dLbl>
              <c:idx val="1"/>
              <c:layout>
                <c:manualLayout>
                  <c:x val="2.0061728395061731E-2"/>
                  <c:y val="-2.2448261287155921E-2"/>
                </c:manualLayout>
              </c:layout>
              <c:showVal val="1"/>
            </c:dLbl>
            <c:dLbl>
              <c:idx val="2"/>
              <c:layout>
                <c:manualLayout>
                  <c:x val="2.0061728395061783E-2"/>
                  <c:y val="-2.8060326608944881E-2"/>
                </c:manualLayout>
              </c:layout>
              <c:showVal val="1"/>
            </c:dLbl>
            <c:dLbl>
              <c:idx val="3"/>
              <c:layout>
                <c:manualLayout>
                  <c:x val="1.8518518518518528E-2"/>
                  <c:y val="-2.2448261287155921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45-60T</c:v>
                </c:pt>
                <c:pt idx="2">
                  <c:v>30-44T</c:v>
                </c:pt>
                <c:pt idx="3">
                  <c:v>15-29T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228</c:v>
                </c:pt>
                <c:pt idx="2">
                  <c:v>237</c:v>
                </c:pt>
                <c:pt idx="3">
                  <c:v>115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1.5432098765432107E-2"/>
                  <c:y val="-1.403016330447244E-2"/>
                </c:manualLayout>
              </c:layout>
              <c:showVal val="1"/>
            </c:dLbl>
            <c:dLbl>
              <c:idx val="1"/>
              <c:layout>
                <c:manualLayout>
                  <c:x val="1.2345679012345687E-2"/>
                  <c:y val="-1.403016330447244E-2"/>
                </c:manualLayout>
              </c:layout>
              <c:showVal val="1"/>
            </c:dLbl>
            <c:dLbl>
              <c:idx val="2"/>
              <c:layout>
                <c:manualLayout>
                  <c:x val="2.1604938271604965E-2"/>
                  <c:y val="-8.4180979826834687E-3"/>
                </c:manualLayout>
              </c:layout>
              <c:showVal val="1"/>
            </c:dLbl>
            <c:dLbl>
              <c:idx val="3"/>
              <c:layout>
                <c:manualLayout>
                  <c:x val="2.1604938271604965E-2"/>
                  <c:y val="-1.1224130643577966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45-60T</c:v>
                </c:pt>
                <c:pt idx="2">
                  <c:v>30-44T</c:v>
                </c:pt>
                <c:pt idx="3">
                  <c:v>15-29T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31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</c:ser>
        <c:dLbls/>
        <c:shape val="box"/>
        <c:axId val="66825216"/>
        <c:axId val="66835200"/>
        <c:axId val="0"/>
      </c:bar3DChart>
      <c:catAx>
        <c:axId val="66825216"/>
        <c:scaling>
          <c:orientation val="minMax"/>
        </c:scaling>
        <c:axPos val="b"/>
        <c:tickLblPos val="nextTo"/>
        <c:crossAx val="66835200"/>
        <c:crosses val="autoZero"/>
        <c:auto val="1"/>
        <c:lblAlgn val="ctr"/>
        <c:lblOffset val="100"/>
      </c:catAx>
      <c:valAx>
        <c:axId val="66835200"/>
        <c:scaling>
          <c:orientation val="minMax"/>
        </c:scaling>
        <c:delete val="1"/>
        <c:axPos val="l"/>
        <c:numFmt formatCode="General" sourceLinked="1"/>
        <c:tickLblPos val="none"/>
        <c:crossAx val="6682521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6079858073296356"/>
          <c:y val="0.35477311679304491"/>
          <c:w val="0.12994216000777689"/>
          <c:h val="0.22310876160498874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 </c:v>
                </c:pt>
              </c:strCache>
            </c:strRef>
          </c:tx>
          <c:dLbls>
            <c:dLbl>
              <c:idx val="0"/>
              <c:layout>
                <c:manualLayout>
                  <c:x val="1.2345679012345687E-2"/>
                  <c:y val="-3.086635926983948E-2"/>
                </c:manualLayout>
              </c:layout>
              <c:showVal val="1"/>
            </c:dLbl>
            <c:dLbl>
              <c:idx val="1"/>
              <c:layout>
                <c:manualLayout>
                  <c:x val="1.0802469135802479E-2"/>
                  <c:y val="-3.3672391930733854E-2"/>
                </c:manualLayout>
              </c:layout>
              <c:showVal val="1"/>
            </c:dLbl>
            <c:dLbl>
              <c:idx val="2"/>
              <c:layout>
                <c:manualLayout>
                  <c:x val="1.8518518518518472E-2"/>
                  <c:y val="-2.2448261287155928E-2"/>
                </c:manualLayout>
              </c:layout>
              <c:showVal val="1"/>
            </c:dLbl>
            <c:dLbl>
              <c:idx val="3"/>
              <c:layout>
                <c:manualLayout>
                  <c:x val="1.8518518518518528E-2"/>
                  <c:y val="-1.9642228626261429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45-60T</c:v>
                </c:pt>
                <c:pt idx="2">
                  <c:v>30-44T</c:v>
                </c:pt>
                <c:pt idx="3">
                  <c:v>15-29T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24</c:v>
                </c:pt>
                <c:pt idx="2">
                  <c:v>32</c:v>
                </c:pt>
                <c:pt idx="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6.1728395061728392E-3"/>
                  <c:y val="-8.4180979826834687E-3"/>
                </c:manualLayout>
              </c:layout>
              <c:showVal val="1"/>
            </c:dLbl>
            <c:dLbl>
              <c:idx val="1"/>
              <c:layout>
                <c:manualLayout>
                  <c:x val="2.3148148148148147E-2"/>
                  <c:y val="-1.6836195965366927E-2"/>
                </c:manualLayout>
              </c:layout>
              <c:showVal val="1"/>
            </c:dLbl>
            <c:dLbl>
              <c:idx val="2"/>
              <c:layout>
                <c:manualLayout>
                  <c:x val="2.1604938271604965E-2"/>
                  <c:y val="-1.6836195965366927E-2"/>
                </c:manualLayout>
              </c:layout>
              <c:showVal val="1"/>
            </c:dLbl>
            <c:dLbl>
              <c:idx val="3"/>
              <c:layout>
                <c:manualLayout>
                  <c:x val="1.2345679012345687E-2"/>
                  <c:y val="-1.403016330447234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45-60T</c:v>
                </c:pt>
                <c:pt idx="2">
                  <c:v>30-44T</c:v>
                </c:pt>
                <c:pt idx="3">
                  <c:v>15-29T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/>
        <c:shape val="box"/>
        <c:axId val="82545664"/>
        <c:axId val="82551552"/>
        <c:axId val="0"/>
      </c:bar3DChart>
      <c:catAx>
        <c:axId val="82545664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2551552"/>
        <c:crosses val="autoZero"/>
        <c:auto val="1"/>
        <c:lblAlgn val="ctr"/>
        <c:lblOffset val="100"/>
      </c:catAx>
      <c:valAx>
        <c:axId val="82551552"/>
        <c:scaling>
          <c:orientation val="minMax"/>
        </c:scaling>
        <c:delete val="1"/>
        <c:axPos val="l"/>
        <c:numFmt formatCode="General" sourceLinked="1"/>
        <c:tickLblPos val="none"/>
        <c:crossAx val="825456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6069055604160638"/>
          <c:y val="0.35477311679304491"/>
          <c:w val="0.1300501846991349"/>
          <c:h val="0.22310876160498874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3.8580246913580217E-2"/>
                  <c:y val="-4.7702555235206341E-2"/>
                </c:manualLayout>
              </c:layout>
              <c:showVal val="1"/>
            </c:dLbl>
            <c:dLbl>
              <c:idx val="1"/>
              <c:layout>
                <c:manualLayout>
                  <c:x val="2.9320987654320996E-2"/>
                  <c:y val="-4.2090489913417385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ÁP XE HM</c:v>
                </c:pt>
                <c:pt idx="1">
                  <c:v>ÁP XE MÓNG NGỰA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139</c:v>
                </c:pt>
                <c:pt idx="1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2.7777777777777811E-2"/>
                  <c:y val="-4.2090489913417385E-2"/>
                </c:manualLayout>
              </c:layout>
              <c:showVal val="1"/>
            </c:dLbl>
            <c:dLbl>
              <c:idx val="1"/>
              <c:layout>
                <c:manualLayout>
                  <c:x val="2.7777777777777811E-2"/>
                  <c:y val="-4.7702555235206237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Sheet1!$A$2:$A$3</c:f>
              <c:strCache>
                <c:ptCount val="2"/>
                <c:pt idx="0">
                  <c:v>ÁP XE HM</c:v>
                </c:pt>
                <c:pt idx="1">
                  <c:v>ÁP XE MÓNG NGỰA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</c:v>
                </c:pt>
                <c:pt idx="1">
                  <c:v>8</c:v>
                </c:pt>
              </c:numCache>
            </c:numRef>
          </c:val>
        </c:ser>
        <c:dLbls/>
        <c:shape val="box"/>
        <c:axId val="82603008"/>
        <c:axId val="82608896"/>
        <c:axId val="0"/>
      </c:bar3DChart>
      <c:catAx>
        <c:axId val="82603008"/>
        <c:scaling>
          <c:orientation val="minMax"/>
        </c:scaling>
        <c:axPos val="b"/>
        <c:tickLblPos val="nextTo"/>
        <c:txPr>
          <a:bodyPr/>
          <a:lstStyle/>
          <a:p>
            <a:pPr>
              <a:defRPr sz="2200" baseline="0"/>
            </a:pPr>
            <a:endParaRPr lang="en-US"/>
          </a:p>
        </c:txPr>
        <c:crossAx val="82608896"/>
        <c:crosses val="autoZero"/>
        <c:auto val="1"/>
        <c:lblAlgn val="ctr"/>
        <c:lblOffset val="100"/>
      </c:catAx>
      <c:valAx>
        <c:axId val="82608896"/>
        <c:scaling>
          <c:orientation val="minMax"/>
        </c:scaling>
        <c:delete val="1"/>
        <c:axPos val="l"/>
        <c:numFmt formatCode="General" sourceLinked="1"/>
        <c:tickLblPos val="none"/>
        <c:crossAx val="8260300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6079858073296356"/>
          <c:y val="0.37160931275841186"/>
          <c:w val="0.12994216000777689"/>
          <c:h val="0.20627256563962187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9.2592592592592692E-3"/>
                  <c:y val="-1.403016330447244E-2"/>
                </c:manualLayout>
              </c:layout>
              <c:showVal val="1"/>
            </c:dLbl>
            <c:dLbl>
              <c:idx val="1"/>
              <c:layout>
                <c:manualLayout>
                  <c:x val="2.0061728395061731E-2"/>
                  <c:y val="-3.0866359269839376E-2"/>
                </c:manualLayout>
              </c:layout>
              <c:showVal val="1"/>
            </c:dLbl>
            <c:dLbl>
              <c:idx val="2"/>
              <c:layout>
                <c:manualLayout>
                  <c:x val="3.0864197530864209E-3"/>
                  <c:y val="-2.806032660894488E-3"/>
                </c:manualLayout>
              </c:layout>
              <c:showVal val="1"/>
            </c:dLbl>
            <c:dLbl>
              <c:idx val="3"/>
              <c:layout>
                <c:manualLayout>
                  <c:x val="1.38888888888889E-2"/>
                  <c:y val="-8.4180979826834687E-3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 T</c:v>
                </c:pt>
                <c:pt idx="2">
                  <c:v>30-44 T</c:v>
                </c:pt>
                <c:pt idx="3">
                  <c:v>15-29 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46</c:v>
                </c:pt>
                <c:pt idx="2">
                  <c:v>60</c:v>
                </c:pt>
                <c:pt idx="3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NỮ</c:v>
                </c:pt>
              </c:strCache>
            </c:strRef>
          </c:tx>
          <c:dLbls>
            <c:dLbl>
              <c:idx val="0"/>
              <c:layout>
                <c:manualLayout>
                  <c:x val="1.0802469135802479E-2"/>
                  <c:y val="-1.1224130643577865E-2"/>
                </c:manualLayout>
              </c:layout>
              <c:showVal val="1"/>
            </c:dLbl>
            <c:dLbl>
              <c:idx val="1"/>
              <c:layout>
                <c:manualLayout>
                  <c:x val="1.2345679012345687E-2"/>
                  <c:y val="-8.4180979826834687E-3"/>
                </c:manualLayout>
              </c:layout>
              <c:showVal val="1"/>
            </c:dLbl>
            <c:dLbl>
              <c:idx val="2"/>
              <c:layout>
                <c:manualLayout>
                  <c:x val="1.38888888888889E-2"/>
                  <c:y val="-2.2448261287155921E-2"/>
                </c:manualLayout>
              </c:layout>
              <c:showVal val="1"/>
            </c:dLbl>
            <c:dLbl>
              <c:idx val="3"/>
              <c:layout>
                <c:manualLayout>
                  <c:x val="1.5432098765432107E-2"/>
                  <c:y val="-2.5254293948050392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</c:v>
                </c:pt>
                <c:pt idx="1">
                  <c:v>45-60 T</c:v>
                </c:pt>
                <c:pt idx="2">
                  <c:v>30-44 T</c:v>
                </c:pt>
                <c:pt idx="3">
                  <c:v>15-29 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</c:ser>
        <c:dLbls/>
        <c:shape val="box"/>
        <c:axId val="82689024"/>
        <c:axId val="82707200"/>
        <c:axId val="0"/>
      </c:bar3DChart>
      <c:catAx>
        <c:axId val="82689024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2707200"/>
        <c:crosses val="autoZero"/>
        <c:auto val="1"/>
        <c:lblAlgn val="ctr"/>
        <c:lblOffset val="100"/>
      </c:catAx>
      <c:valAx>
        <c:axId val="82707200"/>
        <c:scaling>
          <c:orientation val="minMax"/>
        </c:scaling>
        <c:delete val="1"/>
        <c:axPos val="l"/>
        <c:numFmt formatCode="General" sourceLinked="1"/>
        <c:tickLblPos val="none"/>
        <c:crossAx val="82689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005783999222308"/>
          <c:y val="0.35477311679304491"/>
          <c:w val="0.1206829007485176"/>
          <c:h val="0.22310876160498874"/>
        </c:manualLayout>
      </c:layout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NAM</c:v>
                </c:pt>
              </c:strCache>
            </c:strRef>
          </c:tx>
          <c:dLbls>
            <c:dLbl>
              <c:idx val="0"/>
              <c:layout>
                <c:manualLayout>
                  <c:x val="1.6975308641975332E-2"/>
                  <c:y val="-2.2448261287155921E-2"/>
                </c:manualLayout>
              </c:layout>
              <c:showVal val="1"/>
            </c:dLbl>
            <c:dLbl>
              <c:idx val="1"/>
              <c:layout>
                <c:manualLayout>
                  <c:x val="1.5432098765432107E-2"/>
                  <c:y val="-2.8060326608944881E-2"/>
                </c:manualLayout>
              </c:layout>
              <c:showVal val="1"/>
            </c:dLbl>
            <c:dLbl>
              <c:idx val="2"/>
              <c:layout>
                <c:manualLayout>
                  <c:x val="1.5432098765432164E-2"/>
                  <c:y val="-2.2448261287155921E-2"/>
                </c:manualLayout>
              </c:layout>
              <c:showVal val="1"/>
            </c:dLbl>
            <c:dLbl>
              <c:idx val="3"/>
              <c:layout>
                <c:manualLayout>
                  <c:x val="1.5432098765432107E-2"/>
                  <c:y val="-1.6836195965366927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&gt;60T</c:v>
                </c:pt>
                <c:pt idx="1">
                  <c:v>45-60 T</c:v>
                </c:pt>
                <c:pt idx="2">
                  <c:v>30-44 T</c:v>
                </c:pt>
                <c:pt idx="3">
                  <c:v>15-29 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22</c:v>
                </c:pt>
                <c:pt idx="2">
                  <c:v>20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NỮ</c:v>
                </c:pt>
              </c:strCache>
            </c:strRef>
          </c:tx>
          <c:dLbls>
            <c:dLbl>
              <c:idx val="0"/>
              <c:layout>
                <c:manualLayout>
                  <c:x val="1.6975308641975318E-2"/>
                  <c:y val="-2.8060326608944881E-2"/>
                </c:manualLayout>
              </c:layout>
              <c:showVal val="1"/>
            </c:dLbl>
            <c:dLbl>
              <c:idx val="1"/>
              <c:layout>
                <c:manualLayout>
                  <c:x val="1.6975308641975318E-2"/>
                  <c:y val="-2.5254293948050392E-2"/>
                </c:manualLayout>
              </c:layout>
              <c:showVal val="1"/>
            </c:dLbl>
            <c:dLbl>
              <c:idx val="2"/>
              <c:layout>
                <c:manualLayout>
                  <c:x val="1.5432098765432107E-2"/>
                  <c:y val="-1.403016330447244E-2"/>
                </c:manualLayout>
              </c:layout>
              <c:showVal val="1"/>
            </c:dLbl>
            <c:dLbl>
              <c:idx val="3"/>
              <c:layout>
                <c:manualLayout>
                  <c:x val="1.5432098765432107E-2"/>
                  <c:y val="-1.1224130643577966E-2"/>
                </c:manualLayout>
              </c:layout>
              <c:showVal val="1"/>
            </c:dLbl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&gt;60T</c:v>
                </c:pt>
                <c:pt idx="1">
                  <c:v>45-60 T</c:v>
                </c:pt>
                <c:pt idx="2">
                  <c:v>30-44 T</c:v>
                </c:pt>
                <c:pt idx="3">
                  <c:v>15-29 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dLbls/>
        <c:shape val="box"/>
        <c:axId val="82737408"/>
        <c:axId val="82751488"/>
        <c:axId val="0"/>
      </c:bar3DChart>
      <c:catAx>
        <c:axId val="82737408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2751488"/>
        <c:crosses val="autoZero"/>
        <c:auto val="1"/>
        <c:lblAlgn val="ctr"/>
        <c:lblOffset val="100"/>
      </c:catAx>
      <c:valAx>
        <c:axId val="82751488"/>
        <c:scaling>
          <c:orientation val="minMax"/>
        </c:scaling>
        <c:delete val="1"/>
        <c:axPos val="l"/>
        <c:numFmt formatCode="General" sourceLinked="1"/>
        <c:tickLblPos val="none"/>
        <c:crossAx val="8273740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D1702-F99F-4399-8F08-168EE3AFDC2C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F47D-DB1F-4A62-B159-3CA33E5AAD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68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91EB1-A5DE-439F-B302-7369982E1FB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6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5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7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3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99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9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16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13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27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96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2D08-E505-4257-809F-4B54AB1A37C9}" type="datetimeFigureOut">
              <a:rPr lang="en-US" smtClean="0"/>
              <a:pPr/>
              <a:t>07/08/2018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F967-5313-4141-9D27-2A13C28CA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95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86265"/>
            <a:ext cx="7772400" cy="29542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TỔNG QUAN VỀ </a:t>
            </a:r>
            <a:br>
              <a:rPr lang="en-US" sz="4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ÁP XE VÀ RÒ HẬU MÔN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419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BS DƯƠNG PHƯỚC HƯNG</a:t>
            </a:r>
          </a:p>
          <a:p>
            <a:pPr algn="r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KHOA HẬU MÔN TRỰC TRÀNG</a:t>
            </a:r>
          </a:p>
          <a:p>
            <a:pPr algn="r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BVĐHYD TPHCM</a:t>
            </a:r>
            <a:endParaRPr lang="en-US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07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TUỔI ÁP XE HẬU MÔN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9720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08916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TUỔI ÁP XE MÓNG NGỰA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45890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2178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Rò hậu môn do lao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Trong 768 ca rò hậu môn năm 2017, ghi nhận tỷ lệ 7ca do lao / 761 ca rò do viêm (0,91%)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Tuổi lớn nhất là 61t, nhỏ nhất là 24t , tuổi trung bình 40t. 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Tất cả là nam.</a:t>
            </a:r>
          </a:p>
        </p:txBody>
      </p:sp>
    </p:spTree>
    <p:extLst>
      <p:ext uri="{BB962C8B-B14F-4D97-AF65-F5344CB8AC3E}">
        <p14:creationId xmlns:p14="http://schemas.microsoft.com/office/powerpoint/2010/main" xmlns="" val="68768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444" y="533400"/>
            <a:ext cx="8526956" cy="475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539" y="5714723"/>
            <a:ext cx="6539861" cy="7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902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304800"/>
            <a:ext cx="600924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</a:rPr>
              <a:t>Nguyên nhân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xe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rò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môn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Á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xe hậu môn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 rò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phát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sinh từ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viêm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khe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tuyến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Cryptoglandular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, vốn chỉ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ở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nằm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ở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gian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thắt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7619" y="3657600"/>
            <a:ext cx="73996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800" dirty="0">
                <a:latin typeface="Arial" pitchFamily="34" charset="0"/>
                <a:cs typeface="Arial" pitchFamily="34" charset="0"/>
              </a:rPr>
              <a:t>Một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đái tháo đường, béo phì, rượu và hút thuốc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số yếu tố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lối sống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như thời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gian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ngồi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ít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rặn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gắng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sức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đại tiện,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và căng thẳng tâm lý xã hội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C:\Program Files\Foxit Software\Foxit Reader\facebook_temp\73593E7F-99B1-49e5-A346-FE6C499BD3F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2667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827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264" y="168812"/>
            <a:ext cx="7447671" cy="204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4329" y="2514600"/>
            <a:ext cx="7351542" cy="3447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Tỷ lệ áp-xe hậu môn và rò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hậu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môn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có mức độ tương đối cao, và tình trạng này phổ biến nhất ở nam giới trẻ.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inherit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Đây là phiên bản sửa đổi hướng dẫn S3 của Đức được xuất bản lần đầu tiên vào năm 2011. Nó dựa trên một đánh giá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có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hệ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thống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</a:t>
            </a:r>
            <a:r>
              <a:rPr lang="vi-VN" sz="3200" dirty="0" smtClean="0"/>
              <a:t>của </a:t>
            </a:r>
            <a:r>
              <a:rPr lang="en-US" sz="3200" dirty="0" smtClean="0"/>
              <a:t>y </a:t>
            </a:r>
            <a:r>
              <a:rPr lang="vi-VN" sz="3200" dirty="0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vi-VN" sz="3200" dirty="0" smtClean="0"/>
              <a:t> </a:t>
            </a:r>
            <a:r>
              <a:rPr lang="vi-VN" sz="3200" dirty="0"/>
              <a:t>hợp.</a:t>
            </a:r>
            <a:endParaRPr kumimoji="0" lang="vi-VN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109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1" y="457200"/>
            <a:ext cx="7543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2" y="2912745"/>
            <a:ext cx="7543800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</a:t>
            </a:r>
            <a:r>
              <a:rPr kumimoji="0" lang="vi-VN" sz="32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Lỗ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rò hậu môn và áp xe hậu môn cấp tính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thường gặp với tỷ lệ khoảng 2 trường hợp trên 10.000 người mỗi năm. Nó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thường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xảy ra giữa các độ tuổi 30 và 50.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Đàn ông có nhiều khả năng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mắc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bệnh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hơn phụ nữ </a:t>
            </a:r>
          </a:p>
        </p:txBody>
      </p:sp>
    </p:spTree>
    <p:extLst>
      <p:ext uri="{BB962C8B-B14F-4D97-AF65-F5344CB8AC3E}">
        <p14:creationId xmlns:p14="http://schemas.microsoft.com/office/powerpoint/2010/main" xmlns="" val="259963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31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680157"/>
            <a:ext cx="7696199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Tóm lại, áp-xe hậu môn được chẩn đoán bằng các triệu chứng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thăm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khám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lâm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sàng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hẩn đoán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vi-VN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ình ảnh chỉ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nên được xem xét trong trường hợp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xe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HM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nâng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hoặc áp xe tái phát.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Mức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độ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đồng thuận: mạnh mẽ </a:t>
            </a:r>
          </a:p>
        </p:txBody>
      </p:sp>
    </p:spTree>
    <p:extLst>
      <p:ext uri="{BB962C8B-B14F-4D97-AF65-F5344CB8AC3E}">
        <p14:creationId xmlns:p14="http://schemas.microsoft.com/office/powerpoint/2010/main" xmlns="" val="290931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0" y="478334"/>
            <a:ext cx="7714343" cy="5693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Siêu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âm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hậu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môn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là một kỹ thuật đơn giản rẻ tiền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tính hữu dụng của nó được cải thiện bằng cách tăng cường độ tương phản: sử dụng hydrogen per-oxide.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Sự tương quan giữa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kết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quả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siêu âm hậu môn và khám lâm sàng cao hơn 90%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Siêu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âm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kết quả phụ thuộc vào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trình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độ v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à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kinh nghiệm của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người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thực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hiện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2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685800"/>
            <a:ext cx="7239000" cy="5416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MRI có chi phí cao và không phải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BV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nào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cũng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có, giá trị chẩn đoán phụ thuộc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nhiều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vào kỹ thuật; tuy nhiên,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MRI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được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chọn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ưu tiên hơn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siêu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âm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hậu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môn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trường hợp tổn thương ở xa hậu môn.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algn="just"/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Một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ưu điểm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của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MRI là việc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hình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không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gây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đau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 thể được đánh giá độc lập với người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57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ĐẶT VẤN ĐỀ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trĩ</a:t>
            </a:r>
            <a:r>
              <a:rPr lang="en-US" dirty="0" smtClean="0"/>
              <a:t> ở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endParaRPr lang="en-US" dirty="0" smtClean="0"/>
          </a:p>
          <a:p>
            <a:r>
              <a:rPr lang="en-US" smtClean="0"/>
              <a:t>Những vấn đề cần bàn luận: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-Bệnh sinh </a:t>
            </a:r>
            <a:r>
              <a:rPr lang="en-US" dirty="0" err="1" smtClean="0"/>
              <a:t>rò</a:t>
            </a:r>
            <a:r>
              <a:rPr lang="en-US" dirty="0" smtClean="0"/>
              <a:t> do </a:t>
            </a:r>
            <a:r>
              <a:rPr lang="en-US" dirty="0" err="1" smtClean="0"/>
              <a:t>lao</a:t>
            </a:r>
            <a:r>
              <a:rPr lang="en-US" dirty="0" smtClean="0"/>
              <a:t>, </a:t>
            </a:r>
            <a:r>
              <a:rPr lang="en-US" err="1" smtClean="0"/>
              <a:t>Crohn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-Ảnh hưởng làm rò tái phát.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-Tỷ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</a:t>
            </a:r>
            <a:r>
              <a:rPr lang="en-US" dirty="0" err="1" smtClean="0"/>
              <a:t>móng</a:t>
            </a:r>
            <a:r>
              <a:rPr lang="en-US" dirty="0" smtClean="0"/>
              <a:t> </a:t>
            </a:r>
            <a:r>
              <a:rPr lang="en-US" dirty="0" err="1" smtClean="0"/>
              <a:t>ngựa</a:t>
            </a:r>
            <a:r>
              <a:rPr lang="en-US" dirty="0" smtClean="0"/>
              <a:t> </a:t>
            </a:r>
            <a:r>
              <a:rPr lang="en-US" err="1" smtClean="0"/>
              <a:t>tăng</a:t>
            </a:r>
            <a:r>
              <a:rPr lang="en-US" smtClean="0"/>
              <a:t> cao.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-Chọn lựa chẩn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mtClean="0"/>
              <a:t>	-Hướng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err="1" smtClean="0"/>
              <a:t>trị</a:t>
            </a:r>
            <a:r>
              <a:rPr lang="en-US" smtClean="0"/>
              <a:t> dựa trên y học chứng cớ.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149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0" y="407313"/>
            <a:ext cx="7772400" cy="5416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Bệnh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sử và khám lâm sàng được chẩn đoán để thiết lập các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chỉ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định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cho phẫu thuật. Các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phương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tiện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chẩn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đoán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khác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siêu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âm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hậu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môn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, MRI) chỉ nên được xem xét trong trường hợp áp xe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HM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phức tạp,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rò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HM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tái phát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hay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phức tạp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lâm sàng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gặp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khó khăn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trong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chẩn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đoán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Bằng chứng: 1a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         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Cấp khuyến nghị: A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      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Mức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độ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đồng thuận: mạnh mẽ </a:t>
            </a:r>
          </a:p>
        </p:txBody>
      </p:sp>
    </p:spTree>
    <p:extLst>
      <p:ext uri="{BB962C8B-B14F-4D97-AF65-F5344CB8AC3E}">
        <p14:creationId xmlns:p14="http://schemas.microsoft.com/office/powerpoint/2010/main" xmlns="" val="141875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914400"/>
            <a:ext cx="7543800" cy="449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Khuyến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nghị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Thời gian can thiệp phẫu thuật chủ yếu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phụ thuộc vào các dấu hiệu và triệu chứng của bệnh nhân, với áp xe cấp tính luôn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là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một dấu hiệu cho phẫu thuật khẩn cấp.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Mức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độ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đồng thuận: mạnh mẽ </a:t>
            </a:r>
          </a:p>
        </p:txBody>
      </p:sp>
    </p:spTree>
    <p:extLst>
      <p:ext uri="{BB962C8B-B14F-4D97-AF65-F5344CB8AC3E}">
        <p14:creationId xmlns:p14="http://schemas.microsoft.com/office/powerpoint/2010/main" xmlns="" val="340115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58579"/>
            <a:ext cx="7848600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Khuyến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nghị</a:t>
            </a:r>
            <a:endParaRPr kumimoji="0" lang="en-US" sz="4000" b="0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Áp xe hậu môn điều trị bằng phẫu thuật.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Nhận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định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vị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trí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(trực tràng hoặc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perianal) phụ thuộc vào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lâm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sàng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Mục đích phẫu thuật là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dẫn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lưu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triệt để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ổ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nhiễm trùng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và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ánh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các cấu trúc cơ vòng.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Mức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độ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đồng thuận: mạnh mẽ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762000"/>
            <a:ext cx="7620000" cy="45550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kumimoji="0" lang="vi-V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Nguyên nhân tái phát áp x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Dẫn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lưu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không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hiệu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quả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và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dẫn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lưu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muộn có thể gây ra tái phát sớm.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Do đó,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ẫn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iệ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u quả áp xe hậu môn là rất quan trọng để ngăn chặn sự tái phát và hình thành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rò.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Trong trường hợp áp xe mở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ộng, c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ần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chỉ định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ẫn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3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dưới gây mê.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9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8098" y="6096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endParaRPr lang="vi-VN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Nhìn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chung, nguy cơ tái phát áp xe hoặc rò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HM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thứ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thấp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tái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có thể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gây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ra do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chứng: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4B</a:t>
            </a:r>
            <a:endParaRPr lang="vi-VN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93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283" y="457200"/>
            <a:ext cx="7010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Hy Lạp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thấy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lệ tái phát cao hơn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theo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dõi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12 tháng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đơn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thuần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so với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cắt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và điều trị rò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44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%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so với 6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%).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vi-VN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Điều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trị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thắt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thun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seton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đáng kể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rối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loạn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quan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sát thấy trong nhóm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02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04800"/>
            <a:ext cx="73152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lỗ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rò trong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đòi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hỏi phải thận trọng cao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Kiểm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tra quá mức để xác nhận lỗ rò không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khuyến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khích.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thuật cắt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chỉ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nên được thực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trong lỗ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bởi các bác sĩ phẫu thuật có kinh nghiệm. Nguy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sau phẫu thuật tăng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số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lượng cơ vòng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trường hợp phát hiện không rõ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ràng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hoặc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cao nên thực hiện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vi-VN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chứng:</a:t>
            </a:r>
            <a:r>
              <a:rPr lang="en-US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mức độ:</a:t>
            </a:r>
            <a:r>
              <a:rPr lang="en-US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1A</a:t>
            </a:r>
            <a:endParaRPr lang="vi-VN" sz="2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đồng thuận:</a:t>
            </a:r>
            <a:r>
              <a:rPr lang="en-US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28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mẽ</a:t>
            </a:r>
            <a:endParaRPr lang="en-US" sz="2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96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8600"/>
            <a:ext cx="7391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ỷ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lệ rò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thứ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Ngoài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sự tái phát của áp xe, sự phát triển của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lỗ 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phổ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biến nhất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liên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quan đến phẫu thuật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áp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xe.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Theo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văn,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số trường hợp áp-xe dẫn đến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Một báo cáo đánh giá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7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đến 66%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trung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%) và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4 đến 31%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trung bình 13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%).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đó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rò rộng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rải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không được khuyến cáo trong lần đầu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 độ: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3B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thuận: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  <a:endParaRPr lang="en-US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428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7315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Điều trị phẫu </a:t>
            </a:r>
            <a:r>
              <a:rPr lang="vi-VN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thuật</a:t>
            </a:r>
            <a:endParaRPr lang="en-US" sz="4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vi-VN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Năm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2011, hướng dẫn của Hiệp hội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tràng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Mỹ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năm 2015 hướng dẫn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thuật đại trực tràng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Ý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đã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được xuất bản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ăm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2016, Hiệp hội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thuật đại trực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tràng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Châu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Âu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đã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xuất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đánh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giá các hướng dẫn về điều trị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hậu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môn và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84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926" y="534573"/>
            <a:ext cx="77946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 trình điều </a:t>
            </a:r>
            <a:r>
              <a:rPr lang="vi-VN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Chẩn đoán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rò hậu môn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dấu hiệu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phẫu thuật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để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ngăn chặn quá trình nhiễm trùng tái phát.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chọn theo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đường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rò và mối quan hệ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cơ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vòng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HM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Các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kỹ thuật phẫu thuật như sau: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21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THỐNG KÊ BỆNH ÁP XE VÀ RÒ HẬU MÔN TRONG NĂM 2017 Ở KHOA HẬU MÔN TRỰC TRÀNG BVĐHYD TPHCM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815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077" y="304800"/>
            <a:ext cx="7391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Fistulotomy</a:t>
            </a:r>
            <a:endParaRPr lang="en-US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thuật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phổ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biến nhất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phẫu thuật cắt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từ 74 đến 100%.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thay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đổi từ 0 đến 45%. Đối với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fistulas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thấp,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hồi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phục gần 100%.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sau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phẫu thuật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tương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đối thấp.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tăng lên với số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cơ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vòng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nên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luôn luôn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Một nghiên cứu đa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trên 537 bệnh nhân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mô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tả 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84% (theo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dõi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60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tháng). 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74% 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khá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cao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28%) nhưng chất lượng cuộc sống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với dân số nói chung.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thuận: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mẽ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938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926" y="335846"/>
            <a:ext cx="74898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Cutting </a:t>
            </a:r>
            <a:r>
              <a:rPr lang="en-US" sz="32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seton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vi-VN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Mục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đích của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của cơ vòng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quanh đường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đã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được cored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out.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thường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là cao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su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và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dần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dần cắt qua các mô, hoặc thắt chặt lặp đi lặp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lại.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báo cáo từ 80 đến 100%. 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thay đổi từ 0 đến 92%.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đánh giá gần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đây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cao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không thể chấp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sử dụng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Theo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quan điểm hiện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văn,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đề xuất cho phương pháp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này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không nên tiếp tục.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hức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năng quan trọng nhất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cutting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2B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177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911" y="228600"/>
            <a:ext cx="7638757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 pháp </a:t>
            </a:r>
            <a:r>
              <a:rPr lang="vi-VN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LIFT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vi-VN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Năm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2007,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Rojanasakul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giới thiệu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LIFT.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Nguyên tắc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trong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Sau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thắt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hai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cắt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những năm qua, nhiều nghiên cứu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thấy 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40-95%.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hương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pháp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đại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diện cho một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thay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thế có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công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nghệ tiên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tiến.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một nghiên cứu ngẫu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nhiên,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Madbouly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sánh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LIFT và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mucosal flap,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thành công ở cả hai nhóm khá giống nhau sau 12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LIFT (74%) / vạt niêm mạc (67%)).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hời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gian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dài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hơn trong nhóm vạt (32 so với 22 ngày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Tóm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lại,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LIFT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phẫu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thuật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ở fistulas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phức tạp.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mẽ</a:t>
            </a:r>
          </a:p>
          <a:p>
            <a:endParaRPr lang="vi-VN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660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35846"/>
            <a:ext cx="7543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 pháp </a:t>
            </a:r>
            <a:r>
              <a:rPr lang="vi-VN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VAAFT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kỹ thuật mới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xử lý lỗ rò hỗ trợ bằng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video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VAAFT)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Meinero.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ường 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thăm dò bằng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hỗ trợ videoendoscopic,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súc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rinsed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curetted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keo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fibrin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lỗ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đóng bằng cách sử dụng kim bấm (Contour ™, Ethicon Endo-Surgery) hoặc bằng chỉ khâu trực tiếp.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phí cao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dụng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cụ và kim bấm.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bệnh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58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và 87%, đã được xác nhận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ở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tác giả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5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kiến nghị: 0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</a:p>
        </p:txBody>
      </p:sp>
    </p:spTree>
    <p:extLst>
      <p:ext uri="{BB962C8B-B14F-4D97-AF65-F5344CB8AC3E}">
        <p14:creationId xmlns:p14="http://schemas.microsoft.com/office/powerpoint/2010/main" xmlns="" val="86412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52400"/>
            <a:ext cx="7772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Keo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Fibrin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Sau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khi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đường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lấp đầy với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fibrin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keo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. Kết quả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thấy 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bệnh khác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rộng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rãi từ 0 đến 100%.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Chỉ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có tám nghiên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báo cáo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không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suy giảm. Đa số các nghiên cứu này là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liên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quan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đến nhiều 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.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Các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bài đánh giá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khẳng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định tính không đồng nhất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của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các nghiên cứu, đặc biệt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vì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kết quả tốt được báo cáo trong các nghiên cứu trước đó không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trong những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gần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đây.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đó, hướng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đồng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ý rằng keo fibrin chỉ nên được sử dụng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trường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hợp đặc biệt.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1b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B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  <a:endParaRPr lang="en-US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63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465" y="379052"/>
            <a:ext cx="762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Tiêm tế bào gốc tự </a:t>
            </a:r>
            <a:r>
              <a:rPr lang="vi-VN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thân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Tiêm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tế bào gốc tự thân đã được báo cáo trong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bảy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nghiên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cứu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từ Tây Ban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Nha.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35 và 90%. Chi phí cao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một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yếu tố hạn chế cho các ứng dụng ở Đức.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Phạm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vi thử nghiệm hiện tại về ứng dụng tự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tế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bào gốc cho các fistulas hậu môn không cho phép kết luận rõ ràng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vi-VN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1b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A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thuận: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mẽ</a:t>
            </a:r>
          </a:p>
        </p:txBody>
      </p:sp>
    </p:spTree>
    <p:extLst>
      <p:ext uri="{BB962C8B-B14F-4D97-AF65-F5344CB8AC3E}">
        <p14:creationId xmlns:p14="http://schemas.microsoft.com/office/powerpoint/2010/main" xmlns="" val="249081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1"/>
            <a:ext cx="7543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chứng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vi-VN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Đ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iều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trị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hậu môn có liên quan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đến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nguy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điều này tăng lên với mức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cơ vòng.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guyên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nhân góp phần bao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tổn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trước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các yếu tố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tuổi, giới tính và những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khác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1c</a:t>
            </a: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A</a:t>
            </a: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mẽ</a:t>
            </a:r>
          </a:p>
        </p:txBody>
      </p:sp>
    </p:spTree>
    <p:extLst>
      <p:ext uri="{BB962C8B-B14F-4D97-AF65-F5344CB8AC3E}">
        <p14:creationId xmlns:p14="http://schemas.microsoft.com/office/powerpoint/2010/main" xmlns="" val="2122022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800"/>
            <a:ext cx="7239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hậu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môn cao,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sparing sp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incter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flap), LIFT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, vật liệu sinh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nên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được thực hiện.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quả của các kỹ thuật khác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một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thuật phần lớn là giống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nhau.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guyên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tắc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sử dụng vật liệu sinh học dẫn đến tỷ lệ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thấp hơn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lệ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cũng thấp hơn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1b</a:t>
            </a: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A</a:t>
            </a: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mẽ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203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077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Cắt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đường</a:t>
            </a:r>
            <a:r>
              <a:rPr lang="vi-VN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rò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Fistulectomy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cắt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kèm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mô viêm.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lành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54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và </a:t>
            </a:r>
            <a:r>
              <a:rPr lang="vi-VN" sz="2400">
                <a:latin typeface="Arial" pitchFamily="34" charset="0"/>
                <a:cs typeface="Arial" pitchFamily="34" charset="0"/>
              </a:rPr>
              <a:t>97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%;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từ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4 đến </a:t>
            </a:r>
            <a:r>
              <a:rPr lang="vi-VN" sz="2400">
                <a:latin typeface="Arial" pitchFamily="34" charset="0"/>
                <a:cs typeface="Arial" pitchFamily="34" charset="0"/>
              </a:rPr>
              <a:t>32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%.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Ở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bệnh nhân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vết thương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liên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quan với nguy cơ cao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vi-VN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đánh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giá từ năm 2015, Ratto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đánh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giá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nghiên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cứu về chất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lượng.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thành công tổng thể là 93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bệnh nhân bị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12%. Chất lượng cuộc sống đang tăng lên trong tất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nghiên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cứu.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ết luận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các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tác giả đã đưa ra một tỷ lệ thành công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hợp với nguy cơ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thấp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fistolotomy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đơn giản. Cần nghiên cứu thêm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1B</a:t>
            </a:r>
            <a:endParaRPr lang="vi-VN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đồng 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mạnh mẽ</a:t>
            </a:r>
          </a:p>
          <a:p>
            <a:pPr algn="just"/>
            <a:endParaRPr lang="vi-VN" sz="2400" dirty="0">
              <a:latin typeface="Arial" pitchFamily="34" charset="0"/>
              <a:cs typeface="Arial" pitchFamily="34" charset="0"/>
            </a:endParaRPr>
          </a:p>
          <a:p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712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1" y="514350"/>
            <a:ext cx="7953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47568"/>
            <a:ext cx="4495800" cy="40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454057"/>
            <a:ext cx="746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Điều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trị thành công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fistula-in-ano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thách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thức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khó khăn trong việc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vi-VN" sz="2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Mặc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dù quy tắc của Goodsall đã được chấp nhận trong quá khứ, như là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phương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pháp để xác định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lỗ 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gần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dữ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liệu đã hiển thị kết quả xung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đột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9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9292216"/>
              </p:ext>
            </p:extLst>
          </p:nvPr>
        </p:nvGraphicFramePr>
        <p:xfrm>
          <a:off x="457200" y="381000"/>
          <a:ext cx="8229600" cy="574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19956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81000"/>
            <a:ext cx="7315200" cy="5910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mẫu 212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bệnh nhân có lỗ rò đơn giản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Hydrogen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peroxide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(oxy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được tiêm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qua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ngoài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và sự xuất hiện của bong bóng khí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ống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hậu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môn chỉ ra vị trí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thông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số hình thái bao gồm cả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số lượng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và ngoài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và quá trình của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đã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được ghi lại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467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Độ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tuổi trung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39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(18-78).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Đa số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(78,8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%) là nam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giới,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63 (29,7%) inter-sphincteric fistulae,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114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(53,8%) fistulae transphincteric và 35 (16,5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%)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superficial fistulae.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Độ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chính xác dự đoán tổng thể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q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uy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tắc của Goodsall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là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78,3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%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độ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chính xác có liên quan đáng kể với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lỗ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độ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chính xác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cao thấy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trong superficial fistulae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97,1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%)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so với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 transphincteric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fistulae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69,3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%)(p=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0,001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độ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chính xác cao hơn đáng kể ở những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fistulae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ở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đường giữa (98,2%), (p &lt;0,001)</a:t>
            </a:r>
          </a:p>
        </p:txBody>
      </p:sp>
    </p:spTree>
    <p:extLst>
      <p:ext uri="{BB962C8B-B14F-4D97-AF65-F5344CB8AC3E}">
        <p14:creationId xmlns:p14="http://schemas.microsoft.com/office/powerpoint/2010/main" xmlns="" val="122072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Kết </a:t>
            </a:r>
            <a:r>
              <a:rPr lang="vi-VN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Mặc dù quy tắc của Goodsall không chính xác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22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% của tất cả các lỗ rò,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có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thể được sử dụng như một hướng dẫn trong việc định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đường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và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lỗ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 trong tr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ườ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ng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600" dirty="0">
                <a:latin typeface="Arial" pitchFamily="34" charset="0"/>
                <a:cs typeface="Arial" pitchFamily="34" charset="0"/>
              </a:rPr>
              <a:t>rò đơn </a:t>
            </a:r>
            <a:r>
              <a:rPr lang="vi-VN" sz="3600" dirty="0" smtClean="0">
                <a:latin typeface="Arial" pitchFamily="34" charset="0"/>
                <a:cs typeface="Arial" pitchFamily="34" charset="0"/>
              </a:rPr>
              <a:t>giản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69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620000" cy="64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0276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238" y="762000"/>
            <a:ext cx="76295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9942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9177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Methods.In a randomized single blind clinical trial study, 307 patients were randomly selected </a:t>
            </a:r>
            <a:r>
              <a:rPr lang="en-US" smtClean="0"/>
              <a:t>from those </a:t>
            </a:r>
            <a:r>
              <a:rPr lang="en-US"/>
              <a:t>referring for incision and drainage of perianal abscess at Shahid Faghihi Hospital, Shiraz, </a:t>
            </a:r>
            <a:r>
              <a:rPr lang="en-US" smtClean="0"/>
              <a:t>Iran, during </a:t>
            </a:r>
            <a:r>
              <a:rPr lang="en-US"/>
              <a:t>September 2013 to September 2014. Patients were allocated randomly either to receive 7 days of</a:t>
            </a:r>
          </a:p>
          <a:p>
            <a:r>
              <a:rPr lang="en-US"/>
              <a:t>oral metronidazole and ciprofloxacin in addition to their standard care or to only receive standard </a:t>
            </a:r>
            <a:r>
              <a:rPr lang="en-US" smtClean="0"/>
              <a:t>care without </a:t>
            </a:r>
            <a:r>
              <a:rPr lang="en-US"/>
              <a:t>any antibiotics after they were discharged from the hospital. Patients were followed for 3 </a:t>
            </a:r>
            <a:r>
              <a:rPr lang="en-US" smtClean="0"/>
              <a:t>months and </a:t>
            </a:r>
            <a:r>
              <a:rPr lang="en-US"/>
              <a:t>final results were evaluated.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430482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Arial" pitchFamily="34" charset="0"/>
                <a:cs typeface="Arial" pitchFamily="34" charset="0"/>
              </a:rPr>
              <a:t>Phương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hử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nghiệm lâm sàng mù đơn ngẫu nhiên, 307 bệnh nhân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lựa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chọn ngẫu nhiên từ những người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rạch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và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áp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xe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tại 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Shahid Faghihi, Shiraz, Iran,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ừ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tháng 9 năm 2013 đến tháng 9 năm 2014.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nhân được phân ngẫu nhiên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nhận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7 ngày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metronidazol và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ciprofloxacin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mà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không có bất kỳ kháng sinh nào sau khi được xuất viện. Bệnh nhân được theo dõi trong 3 tháng và kết quả cuối cùng được đánh giá.</a:t>
            </a:r>
          </a:p>
        </p:txBody>
      </p:sp>
    </p:spTree>
    <p:extLst>
      <p:ext uri="{BB962C8B-B14F-4D97-AF65-F5344CB8AC3E}">
        <p14:creationId xmlns:p14="http://schemas.microsoft.com/office/powerpoint/2010/main" xmlns="" val="3259514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505" y="609600"/>
            <a:ext cx="82718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sz="24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Những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người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sử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dụng kháng sinh dự phòng (n = 155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tỷ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lệ hình thành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thấp hơn đáng kể so với những người không sử dụng bất kỳ loại thuốc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n = 144; P &lt;0,001).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Đàn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ông có tỷ lệ hình thành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cao hơn (P = 0,002).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Bn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hút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thuốc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lá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có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tỷ lệ phát </a:t>
            </a:r>
            <a:r>
              <a:rPr lang="vi-VN" sz="2400">
                <a:latin typeface="Arial" pitchFamily="34" charset="0"/>
                <a:cs typeface="Arial" pitchFamily="34" charset="0"/>
              </a:rPr>
              <a:t>triển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đường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rò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cao hơn (P = 0,001). Trong phân tích đơn biến,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sử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dụng kháng sinh sau phẫu thuật cho thấy vai trò bảo vệ chống lại sự hình thành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(tỷ lệ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chênh=0.426;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khoảng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tin cậy, 0,206-0,881).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Trong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phân tích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sử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dụng kháng sinh sau phẫu thuật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bảo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vệ chống lại sự phát triển của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(tỷ lệ chênh = 0.371, khoảng tin cậy, 0.196-0.703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),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giới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tính nam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yếu tố nguy cơ phát triển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rò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(tỷ lệ chênh lệch = 3,11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; khoảng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tin cậy, 1.31-7.38)</a:t>
            </a:r>
          </a:p>
        </p:txBody>
      </p:sp>
    </p:spTree>
    <p:extLst>
      <p:ext uri="{BB962C8B-B14F-4D97-AF65-F5344CB8AC3E}">
        <p14:creationId xmlns:p14="http://schemas.microsoft.com/office/powerpoint/2010/main" xmlns="" val="3334984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39090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Kết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Đ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iều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trị kháng sinh dự phòng phẫu thuật bao gồm </a:t>
            </a:r>
            <a:r>
              <a:rPr lang="vi-VN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ciprofloxacin và </a:t>
            </a:r>
            <a:r>
              <a:rPr lang="vi-V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metronidazole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đóng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một vai trò quan trọng trong việc ngăn chặn sự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ác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biến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hình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thành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các tác dụng phụ nhỏ của liệu pháp kháng sinh,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7-10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kháng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sinh sau phẫu thuật được khuyên sau khi rạch và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áp xe quanh hậu môn.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Surgery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2017)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42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415" y="76200"/>
            <a:ext cx="88551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876799"/>
            <a:ext cx="6559021" cy="146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28970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74895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0" y="2209800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Các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dẫn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này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được xây dựng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sĩ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tràng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American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Society of Colon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Rectal Surgeons)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ASCRS) Thực hành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điều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trị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Rò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xuất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bản năm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2005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Thông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tin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tài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liệu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MEDLINE,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PubMed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EMBASE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Cochrane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vào tháng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năm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8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GIỚI TÍNH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46126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08941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7467600" cy="78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286000"/>
            <a:ext cx="6477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048000"/>
            <a:ext cx="64770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733800"/>
            <a:ext cx="6477000" cy="70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419600"/>
            <a:ext cx="6477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2578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155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8806" y="3048000"/>
            <a:ext cx="71545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vi-VN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 dẫn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áp xe hậu môn cần được điều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một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cách kịp thời bằng cách rạch và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độ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ằng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oại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IV </a:t>
            </a:r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B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609600"/>
            <a:ext cx="77630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1. Guideline: A perianal abscess should be treated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in a timely fashion by incision and drainage.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Level of Evidence</a:t>
            </a:r>
            <a:r>
              <a:rPr lang="en-US" sz="2800">
                <a:latin typeface="Arial" pitchFamily="34" charset="0"/>
                <a:cs typeface="Arial" pitchFamily="34" charset="0"/>
              </a:rPr>
              <a:t>: Class IV;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Grade </a:t>
            </a:r>
            <a:r>
              <a:rPr lang="en-US" sz="2800">
                <a:latin typeface="Arial" pitchFamily="34" charset="0"/>
                <a:cs typeface="Arial" pitchFamily="34" charset="0"/>
              </a:rPr>
              <a:t>of Recommendation: B</a:t>
            </a:r>
          </a:p>
        </p:txBody>
      </p:sp>
    </p:spTree>
    <p:extLst>
      <p:ext uri="{BB962C8B-B14F-4D97-AF65-F5344CB8AC3E}">
        <p14:creationId xmlns:p14="http://schemas.microsoft.com/office/powerpoint/2010/main" xmlns="" val="1774361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4062" y="703385"/>
            <a:ext cx="7309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2. Guideline: Antibiotics are an unnecessary addi-tion to routine incision and drainage of uncompli-cated perianal abscesses. Level of Evidence: Class II;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Grade of Recommendation: A.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062" y="3200400"/>
            <a:ext cx="7469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Hướng dẫn: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Thuốc kháng sinh là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không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cần thiết đối với rạch thường quy và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áp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xe không biến chứng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Loại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vi-VN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A.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779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609600"/>
            <a:ext cx="6028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a Simple Fistula-in-Ano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5754" y="1447800"/>
            <a:ext cx="65766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Simple </a:t>
            </a:r>
            <a:r>
              <a:rPr lang="en-US" sz="2800">
                <a:latin typeface="Arial" pitchFamily="34" charset="0"/>
                <a:cs typeface="Arial" pitchFamily="34" charset="0"/>
              </a:rPr>
              <a:t>anal fistulas may be treated by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fistulotomy</a:t>
            </a:r>
            <a:r>
              <a:rPr lang="en-US" sz="2800">
                <a:latin typeface="Arial" pitchFamily="34" charset="0"/>
                <a:cs typeface="Arial" pitchFamily="34" charset="0"/>
              </a:rPr>
              <a:t>.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US" sz="2800">
                <a:latin typeface="Arial" pitchFamily="34" charset="0"/>
                <a:cs typeface="Arial" pitchFamily="34" charset="0"/>
              </a:rPr>
              <a:t>of Evidence: Class II; Grade of Recom-mendation: B.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505200"/>
            <a:ext cx="68193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Rò</a:t>
            </a:r>
            <a:r>
              <a:rPr lang="vi-VN" sz="280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hậu môn đơn giản có thể được điều trị bằng </a:t>
            </a:r>
            <a:r>
              <a:rPr lang="vi-VN" sz="280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fistulotomy</a:t>
            </a:r>
            <a:r>
              <a:rPr lang="vi-VN" sz="280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smtClean="0">
              <a:solidFill>
                <a:srgbClr val="33CC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  <a:p>
            <a:r>
              <a:rPr lang="en-US" sz="280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vi-VN" sz="2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Loại II; </a:t>
            </a:r>
            <a:endParaRPr lang="en-US" sz="280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vi-VN" sz="2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</a:t>
            </a:r>
            <a:r>
              <a:rPr lang="en-US" sz="2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vi-VN" sz="28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712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19200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2. Simple anal fistulas may be treated with track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debridement and fibrin glue injection.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Evi-dence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Class IV;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Grade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Recommendation: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20040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đơn </a:t>
            </a:r>
            <a:r>
              <a:rPr lang="vi-VN" sz="32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giản </a:t>
            </a:r>
            <a:r>
              <a:rPr lang="vi-VN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có </a:t>
            </a:r>
            <a:r>
              <a:rPr lang="vi-VN" sz="32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thể được điều trị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cắt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lọc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vi-VN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debridement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vi-VN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và tiêm keo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fibrin</a:t>
            </a:r>
            <a:r>
              <a:rPr lang="vi-VN" sz="32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3200" dirty="0" smtClean="0">
              <a:solidFill>
                <a:srgbClr val="33CC33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rgbClr val="33CC33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oại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IV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 nghị: B.</a:t>
            </a:r>
            <a:endParaRPr lang="en-US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609600"/>
            <a:ext cx="6028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a Simple Fistula-in-Ano</a:t>
            </a:r>
          </a:p>
        </p:txBody>
      </p:sp>
    </p:spTree>
    <p:extLst>
      <p:ext uri="{BB962C8B-B14F-4D97-AF65-F5344CB8AC3E}">
        <p14:creationId xmlns:p14="http://schemas.microsoft.com/office/powerpoint/2010/main" xmlns="" val="610813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533400"/>
            <a:ext cx="6349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a Complex Fistula-in-Ano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534572" y="1295400"/>
            <a:ext cx="8228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Guideline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Complex anal fistulas may be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treated with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debridement and fibrin glue injection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Level of Evidence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IV;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Grade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B.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114" y="3200400"/>
            <a:ext cx="78110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 Hướng dẫn: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Rò hậu môn p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hức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tạp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có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thể được điều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với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sự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cắt lọc (debridement)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và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tiêm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keo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sinh học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fibrin. </a:t>
            </a:r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độ</a:t>
            </a:r>
            <a:r>
              <a:rPr lang="en-US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ằng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IV; </a:t>
            </a:r>
            <a:endParaRPr lang="en-US" sz="320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 Cấp khuyến nghị :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320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675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535" y="1371600"/>
            <a:ext cx="6982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2. Guideline: Complex anal fistulas may be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treated with </a:t>
            </a:r>
            <a:r>
              <a:rPr lang="en-US" sz="2800">
                <a:latin typeface="Arial" pitchFamily="34" charset="0"/>
                <a:cs typeface="Arial" pitchFamily="34" charset="0"/>
              </a:rPr>
              <a:t>endorectal advancement flap closure.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Level of Evidence</a:t>
            </a:r>
            <a:r>
              <a:rPr lang="en-US" sz="2800">
                <a:latin typeface="Arial" pitchFamily="34" charset="0"/>
                <a:cs typeface="Arial" pitchFamily="34" charset="0"/>
              </a:rPr>
              <a:t>: IV; Grade: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3429000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Hướng dẫn: Phẫu thuật </a:t>
            </a:r>
            <a:r>
              <a:rPr lang="en-US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rò </a:t>
            </a:r>
            <a:r>
              <a:rPr lang="vi-VN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hậu </a:t>
            </a:r>
            <a:r>
              <a:rPr lang="vi-VN" sz="36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môn phức tạp có thể </a:t>
            </a:r>
            <a:r>
              <a:rPr lang="vi-VN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điều trị</a:t>
            </a:r>
            <a:r>
              <a:rPr lang="en-US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với</a:t>
            </a:r>
            <a:r>
              <a:rPr lang="vi-VN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flap endorectal. </a:t>
            </a:r>
            <a:endParaRPr lang="en-US" sz="36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vi-VN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Mức độ</a:t>
            </a:r>
            <a:r>
              <a:rPr lang="en-US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vi-VN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ằng </a:t>
            </a:r>
            <a:r>
              <a:rPr lang="vi-VN" sz="36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IV; </a:t>
            </a:r>
            <a:endParaRPr lang="en-US" sz="360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Cấp khuyến nghị</a:t>
            </a:r>
            <a:r>
              <a:rPr lang="vi-VN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36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360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609600"/>
            <a:ext cx="7204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a Complex Fistula-in-Ano</a:t>
            </a:r>
          </a:p>
        </p:txBody>
      </p:sp>
    </p:spTree>
    <p:extLst>
      <p:ext uri="{BB962C8B-B14F-4D97-AF65-F5344CB8AC3E}">
        <p14:creationId xmlns:p14="http://schemas.microsoft.com/office/powerpoint/2010/main" xmlns="" val="1117567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192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3. Guideline: Complex fistulas may be treated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by the </a:t>
            </a:r>
            <a:r>
              <a:rPr lang="en-US" sz="2800">
                <a:latin typeface="Arial" pitchFamily="34" charset="0"/>
                <a:cs typeface="Arial" pitchFamily="34" charset="0"/>
              </a:rPr>
              <a:t>use of a seton and/or staged fistulotomy: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Level of Evidence</a:t>
            </a:r>
            <a:r>
              <a:rPr lang="en-US" sz="2800">
                <a:latin typeface="Arial" pitchFamily="34" charset="0"/>
                <a:cs typeface="Arial" pitchFamily="34" charset="0"/>
              </a:rPr>
              <a:t>: IV; Grade: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3200400"/>
            <a:ext cx="7467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 Hướng dẫn: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hức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tạp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có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thể được điều trị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việc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sử dụng phẫu thuật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cắt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dây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thun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và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 hoặc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cắt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đường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rò</a:t>
            </a:r>
            <a:endParaRPr lang="vi-VN" sz="3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ằng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chứng: IV; 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81000"/>
            <a:ext cx="7204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a Complex Fistula-in-Ano</a:t>
            </a:r>
          </a:p>
        </p:txBody>
      </p:sp>
    </p:spTree>
    <p:extLst>
      <p:ext uri="{BB962C8B-B14F-4D97-AF65-F5344CB8AC3E}">
        <p14:creationId xmlns:p14="http://schemas.microsoft.com/office/powerpoint/2010/main" xmlns="" val="228172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09600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Fistula-in-Ano With</a:t>
            </a:r>
          </a:p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Crohn’s Disease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75260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Guideline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Asymptomatic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Crohn’s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fistulas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need not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be treated.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Evidence: IV; Grade: B.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716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 Hướng dẫn: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Rò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do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Crohn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chứng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cần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điều trị. 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IV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vi-VN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068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050" y="1524000"/>
            <a:ext cx="7097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2. Guideline: Simple, low Crohn’s fistulas may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be treated </a:t>
            </a:r>
            <a:r>
              <a:rPr lang="en-US" sz="2800">
                <a:latin typeface="Arial" pitchFamily="34" charset="0"/>
                <a:cs typeface="Arial" pitchFamily="34" charset="0"/>
              </a:rPr>
              <a:t>by fistulotomy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US" sz="2800">
                <a:latin typeface="Arial" pitchFamily="34" charset="0"/>
                <a:cs typeface="Arial" pitchFamily="34" charset="0"/>
              </a:rPr>
              <a:t>of Evidence: IV; Grade: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6179" y="3124200"/>
            <a:ext cx="7097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Hướng dẫn: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rohn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’s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fistulas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đơn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giản, thấp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có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thể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điều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trị bằng phẫu thuật cắt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mở đường rò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IV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320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Cấp khuyến nghị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320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04800"/>
            <a:ext cx="647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Fistula-in-Ano With</a:t>
            </a:r>
          </a:p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Crohn’s Disease</a:t>
            </a:r>
          </a:p>
        </p:txBody>
      </p:sp>
    </p:spTree>
    <p:extLst>
      <p:ext uri="{BB962C8B-B14F-4D97-AF65-F5344CB8AC3E}">
        <p14:creationId xmlns:p14="http://schemas.microsoft.com/office/powerpoint/2010/main" xmlns="" val="39225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RÒ HẬU MÔN (768ca)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558949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88944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36918"/>
            <a:ext cx="68368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3. Guideline: Complex Crohn’s fistulas may be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well palliated </a:t>
            </a:r>
            <a:r>
              <a:rPr lang="en-US" sz="2400">
                <a:latin typeface="Arial" pitchFamily="34" charset="0"/>
                <a:cs typeface="Arial" pitchFamily="34" charset="0"/>
              </a:rPr>
              <a:t>with long-term draining setons. Level of Evi-dence: IV; Grade: B</a:t>
            </a:r>
            <a:r>
              <a:rPr lang="en-US" sz="280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404" y="3200400"/>
            <a:ext cx="69388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 Hướng dẫn: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Crohn fistulas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hức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tạp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có thể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làm nhẹ bớt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với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dẫn lưu bằng dây thun thời gian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dài </a:t>
            </a:r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20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IV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320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Cấp khuyến nghị</a:t>
            </a:r>
            <a:r>
              <a:rPr lang="vi-VN" sz="32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32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  <a:endParaRPr lang="en-US" sz="320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9710" y="457200"/>
            <a:ext cx="7167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Fistula-in-Ano With</a:t>
            </a:r>
          </a:p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Crohn’s Disease</a:t>
            </a:r>
          </a:p>
        </p:txBody>
      </p:sp>
    </p:spTree>
    <p:extLst>
      <p:ext uri="{BB962C8B-B14F-4D97-AF65-F5344CB8AC3E}">
        <p14:creationId xmlns:p14="http://schemas.microsoft.com/office/powerpoint/2010/main" xmlns="" val="3813900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012" y="1371600"/>
            <a:ext cx="7451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4. Guideline: Complex Crohn’s fistulas may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be treated </a:t>
            </a:r>
            <a:r>
              <a:rPr lang="en-US" sz="2400">
                <a:latin typeface="Arial" pitchFamily="34" charset="0"/>
                <a:cs typeface="Arial" pitchFamily="34" charset="0"/>
              </a:rPr>
              <a:t>with advancement flap closure if the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rectal mucosa </a:t>
            </a:r>
            <a:r>
              <a:rPr lang="en-US" sz="2400">
                <a:latin typeface="Arial" pitchFamily="34" charset="0"/>
                <a:cs typeface="Arial" pitchFamily="34" charset="0"/>
              </a:rPr>
              <a:t>is grossly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normal. 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US" sz="2400">
                <a:latin typeface="Arial" pitchFamily="34" charset="0"/>
                <a:cs typeface="Arial" pitchFamily="34" charset="0"/>
              </a:rPr>
              <a:t>of Evidence: IV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; Grade</a:t>
            </a:r>
            <a:r>
              <a:rPr lang="en-US" sz="2400">
                <a:latin typeface="Arial" pitchFamily="34" charset="0"/>
                <a:cs typeface="Arial" pitchFamily="34" charset="0"/>
              </a:rPr>
              <a:t>: B.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3048000"/>
            <a:ext cx="74347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4. Hướng dẫn: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Crohn fistulas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p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hức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tạp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có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được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xử lý bằng cách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xoay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vạc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niêm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mạc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niêm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mạc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trực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tràng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bình </a:t>
            </a:r>
            <a:r>
              <a:rPr lang="vi-VN" sz="3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vi-VN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 bằng chứng: IV;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nghị</a:t>
            </a:r>
            <a:r>
              <a:rPr lang="vi-VN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286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Treatment of Fistula-in-Ano With</a:t>
            </a:r>
          </a:p>
          <a:p>
            <a:pPr algn="ctr"/>
            <a:r>
              <a:rPr lang="en-US" sz="3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Crohn’s Disease</a:t>
            </a:r>
          </a:p>
        </p:txBody>
      </p:sp>
    </p:spTree>
    <p:extLst>
      <p:ext uri="{BB962C8B-B14F-4D97-AF65-F5344CB8AC3E}">
        <p14:creationId xmlns:p14="http://schemas.microsoft.com/office/powerpoint/2010/main" xmlns="" val="4000310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" y="838200"/>
            <a:ext cx="859674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0189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1"/>
            <a:ext cx="7924800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8130" y="2286001"/>
            <a:ext cx="76387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luận: Fistulotomy cộng với marsupialisation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thuật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cho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hậu môn. Ngoài ra, sự kết hợp của điều trị phẫu thuật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keo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sinh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học có thể cung cấp hiệu quả lâm sàng tốt hơn. Những kỹ thuật này có thể đảm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sự phát triển trong tương lai trong lĩnh vực này.</a:t>
            </a:r>
          </a:p>
        </p:txBody>
      </p:sp>
    </p:spTree>
    <p:extLst>
      <p:ext uri="{BB962C8B-B14F-4D97-AF65-F5344CB8AC3E}">
        <p14:creationId xmlns:p14="http://schemas.microsoft.com/office/powerpoint/2010/main" xmlns="" val="206329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Rò hậu môn do lao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553200" cy="4525963"/>
          </a:xfrm>
        </p:spPr>
        <p:txBody>
          <a:bodyPr/>
          <a:lstStyle/>
          <a:p>
            <a:r>
              <a:rPr lang="en-US" smtClean="0"/>
              <a:t>Trong 768 ca rò hậu môn năm 2017, ghi nhận tỷ lệ 7ca do lao / 761 ca rò do viêm</a:t>
            </a:r>
          </a:p>
          <a:p>
            <a:r>
              <a:rPr lang="en-US" smtClean="0"/>
              <a:t>Tuổi lớn nhất là 61t, nhỏ nhất là 24t, tuổi trung bình 40t. </a:t>
            </a:r>
          </a:p>
          <a:p>
            <a:r>
              <a:rPr lang="en-US" smtClean="0"/>
              <a:t>Tất cả là nam.</a:t>
            </a:r>
          </a:p>
        </p:txBody>
      </p:sp>
    </p:spTree>
    <p:extLst>
      <p:ext uri="{BB962C8B-B14F-4D97-AF65-F5344CB8AC3E}">
        <p14:creationId xmlns:p14="http://schemas.microsoft.com/office/powerpoint/2010/main" xmlns="" val="3449886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696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3200">
                <a:latin typeface="Arial" pitchFamily="34" charset="0"/>
                <a:cs typeface="Arial" pitchFamily="34" charset="0"/>
              </a:rPr>
              <a:t>lao quanh hậu môn là một dạng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lao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hiếm gặp của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bệnh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lao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3200">
                <a:latin typeface="Arial" pitchFamily="34" charset="0"/>
                <a:cs typeface="Arial" pitchFamily="34" charset="0"/>
              </a:rPr>
              <a:t>Nó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cần </a:t>
            </a:r>
            <a:r>
              <a:rPr lang="vi-VN" sz="3200">
                <a:latin typeface="Arial" pitchFamily="34" charset="0"/>
                <a:cs typeface="Arial" pitchFamily="34" charset="0"/>
              </a:rPr>
              <a:t>thiết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nhận ra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để c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ó điều </a:t>
            </a:r>
            <a:r>
              <a:rPr lang="vi-VN" sz="3200">
                <a:latin typeface="Arial" pitchFamily="34" charset="0"/>
                <a:cs typeface="Arial" pitchFamily="34" charset="0"/>
              </a:rPr>
              <a:t>trị cụ thể. 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3200">
                <a:latin typeface="Arial" pitchFamily="34" charset="0"/>
                <a:cs typeface="Arial" pitchFamily="34" charset="0"/>
              </a:rPr>
              <a:t>lao có thể ảnh hưởng đến bất kỳ phần nào của đường tiêu hóa (GIT) từ thực quản đến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hậu môn. 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>
                <a:latin typeface="Arial" pitchFamily="34" charset="0"/>
                <a:cs typeface="Arial" pitchFamily="34" charset="0"/>
              </a:rPr>
              <a:t>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   L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ao </a:t>
            </a:r>
            <a:r>
              <a:rPr lang="vi-VN" sz="3200">
                <a:latin typeface="Arial" pitchFamily="34" charset="0"/>
                <a:cs typeface="Arial" pitchFamily="34" charset="0"/>
              </a:rPr>
              <a:t>đường tiêu hóa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thường gặp ở các nước nhiệt đới, tuberculoisis của ruột xa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ngã </a:t>
            </a:r>
            <a:r>
              <a:rPr lang="vi-VN" sz="3200">
                <a:latin typeface="Arial" pitchFamily="34" charset="0"/>
                <a:cs typeface="Arial" pitchFamily="34" charset="0"/>
              </a:rPr>
              <a:t>ba ileocaecal là rất hiếm và hiếm khi được xem như là một chẩn đoán phân biệt về rối loạn chức năng</a:t>
            </a:r>
          </a:p>
        </p:txBody>
      </p:sp>
    </p:spTree>
    <p:extLst>
      <p:ext uri="{BB962C8B-B14F-4D97-AF65-F5344CB8AC3E}">
        <p14:creationId xmlns:p14="http://schemas.microsoft.com/office/powerpoint/2010/main" xmlns="" val="2238650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42425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Arial" pitchFamily="34" charset="0"/>
                <a:cs typeface="Arial" pitchFamily="34" charset="0"/>
              </a:rPr>
              <a:t>     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Các </a:t>
            </a:r>
            <a:r>
              <a:rPr lang="vi-VN" sz="2800">
                <a:latin typeface="Arial" pitchFamily="34" charset="0"/>
                <a:cs typeface="Arial" pitchFamily="34" charset="0"/>
              </a:rPr>
              <a:t>tổn thương lao trực tràng thường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  </a:t>
            </a:r>
            <a:r>
              <a:rPr lang="vi-VN" sz="2800">
                <a:latin typeface="Arial" pitchFamily="34" charset="0"/>
                <a:cs typeface="Arial" pitchFamily="34" charset="0"/>
              </a:rPr>
              <a:t>được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thấy </a:t>
            </a:r>
            <a:r>
              <a:rPr lang="vi-VN" sz="2800">
                <a:latin typeface="Arial" pitchFamily="34" charset="0"/>
                <a:cs typeface="Arial" pitchFamily="34" charset="0"/>
              </a:rPr>
              <a:t>là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áp xe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 rò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  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2800">
                <a:latin typeface="Arial" pitchFamily="34" charset="0"/>
                <a:cs typeface="Arial" pitchFamily="34" charset="0"/>
              </a:rPr>
              <a:t>lao là một nguyên nhân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thường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bị </a:t>
            </a:r>
            <a:r>
              <a:rPr lang="vi-VN" sz="2800">
                <a:latin typeface="Arial" pitchFamily="34" charset="0"/>
                <a:cs typeface="Arial" pitchFamily="34" charset="0"/>
              </a:rPr>
              <a:t>bỏ qua của nhiễm trùng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hậu </a:t>
            </a:r>
            <a:r>
              <a:rPr lang="vi-VN" sz="2800">
                <a:latin typeface="Arial" pitchFamily="34" charset="0"/>
                <a:cs typeface="Arial" pitchFamily="34" charset="0"/>
              </a:rPr>
              <a:t>môn, thường không được công nhận, và do đó không được điều trị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Arial" pitchFamily="34" charset="0"/>
                <a:cs typeface="Arial" pitchFamily="34" charset="0"/>
              </a:rPr>
              <a:t>     Xuất hiện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latin typeface="Arial" pitchFamily="34" charset="0"/>
                <a:cs typeface="Arial" pitchFamily="34" charset="0"/>
              </a:rPr>
              <a:t>bệnh có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nhiều dạng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800">
                <a:latin typeface="Arial" pitchFamily="34" charset="0"/>
                <a:cs typeface="Arial" pitchFamily="34" charset="0"/>
              </a:rPr>
              <a:t>với hình ảnh lâm sàng không điển hình và không đặc trưng,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khó </a:t>
            </a:r>
            <a:r>
              <a:rPr lang="vi-VN" sz="2800">
                <a:latin typeface="Arial" pitchFamily="34" charset="0"/>
                <a:cs typeface="Arial" pitchFamily="34" charset="0"/>
              </a:rPr>
              <a:t>chẩn đoán trước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2800">
                <a:latin typeface="Arial" pitchFamily="34" charset="0"/>
                <a:cs typeface="Arial" pitchFamily="34" charset="0"/>
              </a:rPr>
              <a:t>thuật.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4062" y="5105400"/>
            <a:ext cx="74617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Bệnh </a:t>
            </a:r>
            <a:r>
              <a:rPr lang="vi-VN" sz="2800">
                <a:latin typeface="Arial" pitchFamily="34" charset="0"/>
                <a:cs typeface="Arial" pitchFamily="34" charset="0"/>
              </a:rPr>
              <a:t>lao có thể là một phần của nhiễm trùng phức tạp ở bệnh nhân HIV dương tính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545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906" y="215180"/>
            <a:ext cx="8697294" cy="466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799" y="5257800"/>
            <a:ext cx="568630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5093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481" y="457201"/>
            <a:ext cx="8134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2438400"/>
            <a:ext cx="79849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Kết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luận: Các yếu tố nguy cơ đáng kể cho sự tái phát của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phẫu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thuật rò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à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sự hiện diện của các nhánh hoặc nhánh thứ cấp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hậu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rò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móng</a:t>
            </a:r>
            <a:r>
              <a:rPr lang="vi-V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dirty="0">
                <a:latin typeface="Arial" pitchFamily="34" charset="0"/>
                <a:cs typeface="Arial" pitchFamily="34" charset="0"/>
              </a:rPr>
              <a:t>ngựa.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904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685800"/>
            <a:ext cx="76390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33925"/>
            <a:ext cx="8252026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40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TUỔI RÒ HẬU MÔN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08742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93891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993"/>
            <a:ext cx="8305800" cy="627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2840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16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105400"/>
            <a:ext cx="7467600" cy="139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0769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799"/>
            <a:ext cx="7848600" cy="620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65562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81000"/>
            <a:ext cx="8429625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7632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82539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52630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KẾT LUẬN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phẩu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</a:t>
            </a:r>
            <a:r>
              <a:rPr lang="en-US" dirty="0" err="1" smtClean="0"/>
              <a:t>móng</a:t>
            </a:r>
            <a:r>
              <a:rPr lang="en-US" dirty="0" smtClean="0"/>
              <a:t> </a:t>
            </a:r>
            <a:r>
              <a:rPr lang="en-US" dirty="0" err="1" smtClean="0"/>
              <a:t>ngựa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MRI.</a:t>
            </a:r>
          </a:p>
          <a:p>
            <a:pPr algn="just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do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qua GPB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rò</a:t>
            </a:r>
            <a:r>
              <a:rPr lang="en-US" dirty="0" smtClean="0"/>
              <a:t> do </a:t>
            </a:r>
            <a:r>
              <a:rPr lang="en-US" dirty="0" err="1" smtClean="0"/>
              <a:t>Crohn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VN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GPB.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91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8336" y="6019800"/>
            <a:ext cx="850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CÁM ƠN SỰ THEO DÕI CỦA CÁC BẠN</a:t>
            </a:r>
          </a:p>
        </p:txBody>
      </p:sp>
    </p:spTree>
    <p:extLst>
      <p:ext uri="{BB962C8B-B14F-4D97-AF65-F5344CB8AC3E}">
        <p14:creationId xmlns:p14="http://schemas.microsoft.com/office/powerpoint/2010/main" xmlns="" val="420363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TUỔI RÒ MÓNG NGỰA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43358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7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ÁP XE HẬU MÔN (210ca)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355630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3215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4515</Words>
  <Application>Microsoft Office PowerPoint</Application>
  <PresentationFormat>On-screen Show (4:3)</PresentationFormat>
  <Paragraphs>328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TỔNG QUAN VỀ  ÁP XE VÀ RÒ HẬU MÔN</vt:lpstr>
      <vt:lpstr>ĐẶT VẤN ĐỀ</vt:lpstr>
      <vt:lpstr>Slide 3</vt:lpstr>
      <vt:lpstr>Slide 4</vt:lpstr>
      <vt:lpstr>GIỚI TÍNH</vt:lpstr>
      <vt:lpstr>RÒ HẬU MÔN (768ca)</vt:lpstr>
      <vt:lpstr>TUỔI RÒ HẬU MÔN</vt:lpstr>
      <vt:lpstr>TUỔI RÒ MÓNG NGỰA</vt:lpstr>
      <vt:lpstr>ÁP XE HẬU MÔN (210ca)</vt:lpstr>
      <vt:lpstr>TUỔI ÁP XE HẬU MÔN</vt:lpstr>
      <vt:lpstr>TUỔI ÁP XE MÓNG NGỰA</vt:lpstr>
      <vt:lpstr>Rò hậu môn do lao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Rò hậu môn do lao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KẾT LUẬN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 FISTULA</dc:title>
  <dc:creator>Share10s</dc:creator>
  <cp:lastModifiedBy>ngoai12</cp:lastModifiedBy>
  <cp:revision>124</cp:revision>
  <dcterms:created xsi:type="dcterms:W3CDTF">2017-12-20T12:55:21Z</dcterms:created>
  <dcterms:modified xsi:type="dcterms:W3CDTF">2018-08-07T02:18:45Z</dcterms:modified>
</cp:coreProperties>
</file>