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9" r:id="rId3"/>
    <p:sldId id="257" r:id="rId4"/>
    <p:sldId id="291" r:id="rId5"/>
    <p:sldId id="304" r:id="rId6"/>
    <p:sldId id="261" r:id="rId7"/>
    <p:sldId id="344" r:id="rId8"/>
    <p:sldId id="343" r:id="rId9"/>
    <p:sldId id="262" r:id="rId10"/>
    <p:sldId id="263" r:id="rId11"/>
    <p:sldId id="271" r:id="rId12"/>
    <p:sldId id="264" r:id="rId13"/>
    <p:sldId id="270" r:id="rId14"/>
    <p:sldId id="345" r:id="rId15"/>
    <p:sldId id="346" r:id="rId16"/>
    <p:sldId id="272" r:id="rId17"/>
    <p:sldId id="305" r:id="rId18"/>
    <p:sldId id="282" r:id="rId19"/>
    <p:sldId id="328" r:id="rId20"/>
    <p:sldId id="288" r:id="rId21"/>
    <p:sldId id="307" r:id="rId22"/>
    <p:sldId id="312" r:id="rId23"/>
    <p:sldId id="308" r:id="rId24"/>
    <p:sldId id="309" r:id="rId25"/>
    <p:sldId id="310" r:id="rId26"/>
    <p:sldId id="313" r:id="rId27"/>
    <p:sldId id="314" r:id="rId28"/>
    <p:sldId id="315" r:id="rId29"/>
    <p:sldId id="342" r:id="rId30"/>
    <p:sldId id="287" r:id="rId31"/>
    <p:sldId id="329" r:id="rId32"/>
    <p:sldId id="316" r:id="rId33"/>
    <p:sldId id="34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528" y="54"/>
      </p:cViewPr>
      <p:guideLst>
        <p:guide orient="horz" pos="215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11/08/2022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31841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Theo phân độ của đại học Oxford về sa niêm của trưc tràng, đây chính là mức độ nặng nhất của lồng trong (từ lồng trưc tràng- trưc tràng, tiến đến lồng trưc tràng-ống hậu môn)</a:t>
            </a:r>
          </a:p>
        </p:txBody>
      </p:sp>
    </p:spTree>
    <p:extLst>
      <p:ext uri="{BB962C8B-B14F-4D97-AF65-F5344CB8AC3E}">
        <p14:creationId xmlns:p14="http://schemas.microsoft.com/office/powerpoint/2010/main" val="161119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atin typeface="Arial" panose="020B0604020202020204" pitchFamily="34" charset="0"/>
                <a:cs typeface="Arial" panose="020B0604020202020204" pitchFamily="34" charset="0"/>
                <a:sym typeface="+mn-ea"/>
              </a:rPr>
              <a:t>Liên quan về mặt giải phẫu:</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sym typeface="+mn-ea"/>
              </a:rPr>
              <a:t>Nhão cơ nâng</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sym typeface="+mn-ea"/>
              </a:rPr>
              <a:t>Túi cùng Douglas sâu bất thường</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sym typeface="+mn-ea"/>
              </a:rPr>
              <a:t>Đại tràng chậu hông quá dài</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sym typeface="+mn-ea"/>
              </a:rPr>
              <a:t>Cơ thắt hậu môn yếu</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sym typeface="+mn-ea"/>
              </a:rPr>
              <a:t>Mất mạc dính trực tràng vào xương cùng</a:t>
            </a:r>
            <a:endParaRPr lang="en-US">
              <a:latin typeface="Arial" panose="020B060402020202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88499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Do có những yếu tố về giải phẫu trong bện sinh của sa trưc tràng nên đã có rát nhiều loại phẫu thuật với nhiều cải biên được tiến hành nhằm muc đích điều trị bệnh. ....</a:t>
            </a:r>
          </a:p>
        </p:txBody>
      </p:sp>
    </p:spTree>
    <p:extLst>
      <p:ext uri="{BB962C8B-B14F-4D97-AF65-F5344CB8AC3E}">
        <p14:creationId xmlns:p14="http://schemas.microsoft.com/office/powerpoint/2010/main" val="3167655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lvl="1">
              <a:lnSpc>
                <a:spcPct val="150000"/>
              </a:lnSpc>
            </a:pP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Tỷ</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lệ</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tái</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phát</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còn</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cao</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6%-16%, (sau 2 năm 30%)</a:t>
            </a:r>
            <a:endParaRPr lang="en-US"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50000"/>
              </a:lnSpc>
            </a:pP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Cải</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thiện</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mất</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tự</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chủ</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thấp</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21%-67%,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tỷ</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lệ</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cao</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hơn</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nếu</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có</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khâu</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phục</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hồi</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bản</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cơ</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nâng</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(85,7%)</a:t>
            </a:r>
            <a:endParaRPr lang="en-US"/>
          </a:p>
        </p:txBody>
      </p:sp>
    </p:spTree>
    <p:extLst>
      <p:ext uri="{BB962C8B-B14F-4D97-AF65-F5344CB8AC3E}">
        <p14:creationId xmlns:p14="http://schemas.microsoft.com/office/powerpoint/2010/main" val="58121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4411663"/>
            <a:ext cx="18669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rect l="0" t="0" r="0" b="0"/>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lstStyle/>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rect l="0" t="0" r="0" b="0"/>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lstStyle/>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rect l="0" t="0" r="0" b="0"/>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lstStyle/>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rect l="0" t="0" r="0" b="0"/>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lstStyle/>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rect l="0" t="0" r="0" b="0"/>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lstStyle/>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rect l="0" t="0" r="0" b="0"/>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lstStyle/>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rect l="0" t="0" r="0" b="0"/>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lstStyle/>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rect l="0" t="0" r="0" b="0"/>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lstStyle/>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rect l="0" t="0" r="0" b="0"/>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lstStyle/>
            <a:p>
              <a:endParaRPr lang="en-US"/>
            </a:p>
          </p:txBody>
        </p:sp>
      </p:grpSp>
      <p:sp>
        <p:nvSpPr>
          <p:cNvPr id="2051"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rect l="0" t="0" r="0" b="0"/>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lstStyle/>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a:t>Click to edit Master title style</a:t>
            </a:r>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a:t>Click to edit Master subtitle style</a:t>
            </a:r>
          </a:p>
        </p:txBody>
      </p:sp>
      <p:sp>
        <p:nvSpPr>
          <p:cNvPr id="29" name="Rectangle 15"/>
          <p:cNvSpPr>
            <a:spLocks noGrp="1" noChangeArrowheads="1"/>
          </p:cNvSpPr>
          <p:nvPr>
            <p:ph type="dt" sz="quarter"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764DE79-268F-4C1A-8933-263129D2AF90}" type="datetimeFigureOut">
              <a:rPr lang="en-US" dirty="0"/>
              <a:t>11/08/2022</a:t>
            </a:fld>
            <a:endParaRPr lang="en-US" dirty="0"/>
          </a:p>
        </p:txBody>
      </p:sp>
      <p:sp>
        <p:nvSpPr>
          <p:cNvPr id="30" name="Rectangle 1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31" name="Rectangle 1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F63A3B-78C7-47BE-AE5E-E10140E04643}" type="slidenum">
              <a:rPr lang="en-US" dirty="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a:xfrm>
            <a:off x="5262563" y="4076700"/>
            <a:ext cx="1397000"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rect l="0" t="0" r="0" b="0"/>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lstStyle/>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rect l="0" t="0" r="0" b="0"/>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lstStyle/>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rect l="0" t="0" r="0" b="0"/>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lstStyle/>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rect l="0" t="0" r="0" b="0"/>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lstStyle/>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rect l="0" t="0" r="0" b="0"/>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lstStyle/>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rect l="0" t="0" r="0" b="0"/>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lstStyle/>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rect l="0" t="0" r="0" b="0"/>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lstStyle/>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rect l="0" t="0" r="0" b="0"/>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lstStyle/>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rect l="0" t="0" r="0" b="0"/>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lstStyle/>
            <a:p>
              <a:endParaRPr lang="en-US"/>
            </a:p>
          </p:txBody>
        </p:sp>
      </p:grpSp>
      <p:sp>
        <p:nvSpPr>
          <p:cNvPr id="1027"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rect l="0" t="0" r="0" b="0"/>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lstStyle/>
          <a:p>
            <a:endParaRPr lang="en-US"/>
          </a:p>
        </p:txBody>
      </p:sp>
      <p:sp>
        <p:nvSpPr>
          <p:cNvPr id="1028" name="Rectangle 13"/>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14"/>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764DE79-268F-4C1A-8933-263129D2AF90}" type="datetimeFigureOut">
              <a:rPr lang="en-US" dirty="0"/>
              <a:t>11/08/2022</a:t>
            </a:fld>
            <a:endParaRPr lang="en-US" dirty="0"/>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8F63A3B-78C7-47BE-AE5E-E10140E04643}" type="slidenum">
              <a:rPr lang="en-US" dirty="0"/>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21130" y="1713865"/>
            <a:ext cx="6301105" cy="1969135"/>
          </a:xfrm>
        </p:spPr>
        <p:txBody>
          <a:bodyPr vert="horz" lIns="91440" tIns="45720" rIns="91440" bIns="45720" rtlCol="0" anchor="b">
            <a:normAutofit/>
          </a:bodyPr>
          <a:lstStyle/>
          <a:p>
            <a:pPr algn="ctr">
              <a:lnSpc>
                <a:spcPct val="150000"/>
              </a:lnSpc>
            </a:pPr>
            <a:r>
              <a:rPr lang="en-US" sz="3400" b="1" kern="1200" dirty="0">
                <a:solidFill>
                  <a:srgbClr val="FF0000"/>
                </a:solidFill>
                <a:latin typeface="Arial" panose="020B0604020202020204" pitchFamily="34" charset="0"/>
                <a:ea typeface="+mj-ea"/>
                <a:cs typeface="Arial" panose="020B0604020202020204" pitchFamily="34" charset="0"/>
              </a:rPr>
              <a:t>PHẪU THUẬT ALTEMEIER VỚI MÁY NỐI VÒNG</a:t>
            </a:r>
          </a:p>
        </p:txBody>
      </p:sp>
      <p:sp>
        <p:nvSpPr>
          <p:cNvPr id="3" name="Subtitle 2"/>
          <p:cNvSpPr>
            <a:spLocks noGrp="1"/>
          </p:cNvSpPr>
          <p:nvPr>
            <p:ph type="subTitle" idx="1"/>
          </p:nvPr>
        </p:nvSpPr>
        <p:spPr>
          <a:xfrm>
            <a:off x="4533900" y="3683000"/>
            <a:ext cx="3924300" cy="2654300"/>
          </a:xfrm>
        </p:spPr>
        <p:txBody>
          <a:bodyPr vert="horz" lIns="91440" tIns="45720" rIns="91440" bIns="45720" rtlCol="0" anchor="ctr">
            <a:normAutofit/>
          </a:bodyPr>
          <a:lstStyle/>
          <a:p>
            <a:pPr algn="l">
              <a:lnSpc>
                <a:spcPct val="90000"/>
              </a:lnSpc>
              <a:buFont typeface="Arial" panose="020B0604020202020204" pitchFamily="34" charset="0"/>
            </a:pPr>
            <a:r>
              <a:rPr lang="en-US" sz="1800" dirty="0" err="1">
                <a:solidFill>
                  <a:schemeClr val="tx1"/>
                </a:solidFill>
                <a:latin typeface="Arial" panose="020B0604020202020204" pitchFamily="34" charset="0"/>
                <a:cs typeface="Arial" panose="020B0604020202020204" pitchFamily="34" charset="0"/>
              </a:rPr>
              <a:t>Võ</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Thị</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Mỹ</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Ngọc</a:t>
            </a:r>
            <a:endParaRPr lang="en-US" sz="1800" dirty="0">
              <a:solidFill>
                <a:schemeClr val="tx1"/>
              </a:solidFill>
              <a:latin typeface="Arial" panose="020B0604020202020204" pitchFamily="34" charset="0"/>
              <a:cs typeface="Arial" panose="020B0604020202020204" pitchFamily="34" charset="0"/>
            </a:endParaRPr>
          </a:p>
          <a:p>
            <a:pPr algn="l">
              <a:lnSpc>
                <a:spcPct val="90000"/>
              </a:lnSpc>
              <a:buFont typeface="Arial" panose="020B0604020202020204" pitchFamily="34" charset="0"/>
            </a:pPr>
            <a:r>
              <a:rPr lang="en-US" sz="1800" dirty="0" err="1">
                <a:solidFill>
                  <a:schemeClr val="tx1"/>
                </a:solidFill>
                <a:latin typeface="Arial" panose="020B0604020202020204" pitchFamily="34" charset="0"/>
                <a:cs typeface="Arial" panose="020B0604020202020204" pitchFamily="34" charset="0"/>
              </a:rPr>
              <a:t>Khoa</a:t>
            </a:r>
            <a:r>
              <a:rPr lang="en-US" sz="1800" dirty="0">
                <a:solidFill>
                  <a:schemeClr val="tx1"/>
                </a:solidFill>
                <a:latin typeface="Arial" panose="020B0604020202020204" pitchFamily="34" charset="0"/>
                <a:cs typeface="Arial" panose="020B0604020202020204" pitchFamily="34" charset="0"/>
              </a:rPr>
              <a:t>: </a:t>
            </a:r>
            <a:r>
              <a:rPr lang="en-US" sz="1800" err="1">
                <a:solidFill>
                  <a:schemeClr val="tx1"/>
                </a:solidFill>
                <a:latin typeface="Arial" panose="020B0604020202020204" pitchFamily="34" charset="0"/>
                <a:cs typeface="Arial" panose="020B0604020202020204" pitchFamily="34" charset="0"/>
              </a:rPr>
              <a:t>Hậu</a:t>
            </a:r>
            <a:r>
              <a:rPr lang="en-US" sz="1800">
                <a:solidFill>
                  <a:schemeClr val="tx1"/>
                </a:solidFill>
                <a:latin typeface="Arial" panose="020B0604020202020204" pitchFamily="34" charset="0"/>
                <a:cs typeface="Arial" panose="020B0604020202020204" pitchFamily="34" charset="0"/>
              </a:rPr>
              <a:t> </a:t>
            </a:r>
            <a:r>
              <a:rPr lang="en-US" sz="1800" smtClean="0">
                <a:solidFill>
                  <a:schemeClr val="tx1"/>
                </a:solidFill>
                <a:latin typeface="Arial" panose="020B0604020202020204" pitchFamily="34" charset="0"/>
                <a:cs typeface="Arial" panose="020B0604020202020204" pitchFamily="34" charset="0"/>
              </a:rPr>
              <a:t>môn - </a:t>
            </a:r>
            <a:r>
              <a:rPr lang="en-US" sz="1800" dirty="0" err="1">
                <a:latin typeface="Arial" panose="020B0604020202020204" pitchFamily="34" charset="0"/>
                <a:cs typeface="Arial" panose="020B0604020202020204" pitchFamily="34" charset="0"/>
              </a:rPr>
              <a:t>T</a:t>
            </a:r>
            <a:r>
              <a:rPr lang="en-US" sz="1800" smtClean="0">
                <a:solidFill>
                  <a:schemeClr val="tx1"/>
                </a:solidFill>
                <a:latin typeface="Arial" panose="020B0604020202020204" pitchFamily="34" charset="0"/>
                <a:cs typeface="Arial" panose="020B0604020202020204" pitchFamily="34" charset="0"/>
              </a:rPr>
              <a:t>rực </a:t>
            </a:r>
            <a:r>
              <a:rPr lang="en-US" sz="1800" dirty="0" err="1">
                <a:solidFill>
                  <a:schemeClr val="tx1"/>
                </a:solidFill>
                <a:latin typeface="Arial" panose="020B0604020202020204" pitchFamily="34" charset="0"/>
                <a:cs typeface="Arial" panose="020B0604020202020204" pitchFamily="34" charset="0"/>
              </a:rPr>
              <a:t>tràng</a:t>
            </a:r>
            <a:endParaRPr lang="en-US" sz="1800" dirty="0">
              <a:solidFill>
                <a:schemeClr val="tx1"/>
              </a:solidFill>
              <a:latin typeface="Arial" panose="020B0604020202020204" pitchFamily="34" charset="0"/>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Phẫu</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thuật</a:t>
            </a:r>
          </a:p>
        </p:txBody>
      </p:sp>
      <p:sp>
        <p:nvSpPr>
          <p:cNvPr id="3" name="Content Placeholder 2"/>
          <p:cNvSpPr>
            <a:spLocks noGrp="1"/>
          </p:cNvSpPr>
          <p:nvPr>
            <p:ph idx="1"/>
          </p:nvPr>
        </p:nvSpPr>
        <p:spPr>
          <a:xfrm>
            <a:off x="212725" y="1417955"/>
            <a:ext cx="8719185" cy="4351655"/>
          </a:xfrm>
        </p:spPr>
        <p:txBody>
          <a:bodyPr>
            <a:noAutofit/>
          </a:bodyPr>
          <a:lstStyle/>
          <a:p>
            <a:pPr>
              <a:lnSpc>
                <a:spcPct val="160000"/>
              </a:lnSpc>
            </a:pP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Đường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bụng</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nội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soi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hay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mổ</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mở</a:t>
            </a: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6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Cố</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định</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trực</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tràng</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vào</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xương</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cùng</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cắt</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đại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tràng</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chậu</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hông</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a:t>
            </a:r>
          </a:p>
          <a:p>
            <a:pPr>
              <a:lnSpc>
                <a:spcPct val="16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Ngã</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tầng</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sinh</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môn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p>
          <a:p>
            <a:pPr lvl="1">
              <a:lnSpc>
                <a:spcPct val="160000"/>
              </a:lnSpc>
            </a:pP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Pt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Thiersch</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Khâu</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quấn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vòng</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hậu</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môn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a:t>
            </a:r>
          </a:p>
          <a:p>
            <a:pPr lvl="1">
              <a:lnSpc>
                <a:spcPct val="160000"/>
              </a:lnSpc>
            </a:pP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Pt Delorme: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Cắt</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ống</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niêm</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mạc</a:t>
            </a: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60000"/>
              </a:lnSpc>
            </a:pPr>
            <a:r>
              <a:rPr lang="en-US" sz="2200" b="1" dirty="0">
                <a:gradFill>
                  <a:gsLst>
                    <a:gs pos="0">
                      <a:srgbClr val="012D86"/>
                    </a:gs>
                    <a:gs pos="100000">
                      <a:srgbClr val="0E2557"/>
                    </a:gs>
                  </a:gsLst>
                  <a:lin scaled="0"/>
                </a:gradFill>
                <a:latin typeface="Arial" panose="020B0604020202020204" pitchFamily="34" charset="0"/>
                <a:cs typeface="Arial" panose="020B0604020202020204" pitchFamily="34" charset="0"/>
              </a:rPr>
              <a:t>Pt </a:t>
            </a:r>
            <a:r>
              <a:rPr lang="en-US" sz="2200" b="1" dirty="0" err="1">
                <a:gradFill>
                  <a:gsLst>
                    <a:gs pos="0">
                      <a:srgbClr val="012D86"/>
                    </a:gs>
                    <a:gs pos="100000">
                      <a:srgbClr val="0E2557"/>
                    </a:gs>
                  </a:gsLst>
                  <a:lin scaled="0"/>
                </a:gradFill>
                <a:latin typeface="Arial" panose="020B0604020202020204" pitchFamily="34" charset="0"/>
                <a:cs typeface="Arial" panose="020B0604020202020204" pitchFamily="34" charset="0"/>
              </a:rPr>
              <a:t>Altemeier</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Cắt</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đoạn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trực</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tràng</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ngã</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hậu</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môn, </a:t>
            </a:r>
          </a:p>
          <a:p>
            <a:pPr marL="457200" lvl="1" indent="0">
              <a:lnSpc>
                <a:spcPct val="160000"/>
              </a:lnSpc>
              <a:buNone/>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khâu</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bản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nâng</a:t>
            </a: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a:lnSpc>
                <a:spcPct val="16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Phối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hợp</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phẫu</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thuật</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Phẫu</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thuật</a:t>
            </a:r>
          </a:p>
        </p:txBody>
      </p:sp>
      <p:sp>
        <p:nvSpPr>
          <p:cNvPr id="3" name="Content Placeholder 2"/>
          <p:cNvSpPr>
            <a:spLocks noGrp="1"/>
          </p:cNvSpPr>
          <p:nvPr>
            <p:ph idx="1"/>
          </p:nvPr>
        </p:nvSpPr>
        <p:spPr>
          <a:xfrm>
            <a:off x="146685" y="1825625"/>
            <a:ext cx="8850630" cy="4351655"/>
          </a:xfrm>
        </p:spPr>
        <p:txBody>
          <a:bodyPr>
            <a:normAutofit/>
          </a:bodyPr>
          <a:lstStyle/>
          <a:p>
            <a:pPr lvl="1">
              <a:lnSpc>
                <a:spcPct val="150000"/>
              </a:lnSpc>
              <a:buFont typeface="Arial" panose="020B0604020202020204" pitchFamily="34" charset="0"/>
              <a:buChar char="•"/>
            </a:pP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Pt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Altemeier</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p>
          <a:p>
            <a:pPr lvl="2">
              <a:lnSpc>
                <a:spcPct val="150000"/>
              </a:lnSpc>
            </a:pPr>
            <a:r>
              <a:rPr lang="en-US" sz="1980" dirty="0">
                <a:gradFill>
                  <a:gsLst>
                    <a:gs pos="0">
                      <a:srgbClr val="012D86"/>
                    </a:gs>
                    <a:gs pos="100000">
                      <a:srgbClr val="0E2557"/>
                    </a:gs>
                  </a:gsLst>
                  <a:lin scaled="0"/>
                </a:gradFill>
                <a:latin typeface="Arial" panose="020B0604020202020204" pitchFamily="34" charset="0"/>
                <a:cs typeface="Arial" panose="020B0604020202020204" pitchFamily="34" charset="0"/>
              </a:rPr>
              <a:t>WILLIAM ARTHUR ALTEMEIER (1910–1983): 1962</a:t>
            </a:r>
          </a:p>
          <a:p>
            <a:pPr lvl="2">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Cải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tiến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với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máy</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nối vòng</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do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Vermeulen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báo</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cáo</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1983.</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Phẫu</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thuật</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Altemeier</a:t>
            </a:r>
          </a:p>
        </p:txBody>
      </p:sp>
      <p:sp>
        <p:nvSpPr>
          <p:cNvPr id="4" name="object 19"/>
          <p:cNvSpPr>
            <a:spLocks noGrp="1"/>
          </p:cNvSpPr>
          <p:nvPr>
            <p:ph idx="1"/>
          </p:nvPr>
        </p:nvSpPr>
        <p:spPr>
          <a:xfrm>
            <a:off x="273050" y="1600200"/>
            <a:ext cx="3536950" cy="4343400"/>
          </a:xfrm>
          <a:prstGeom prst="rect">
            <a:avLst/>
          </a:prstGeom>
          <a:blipFill>
            <a:blip r:embed="rId2" cstate="print"/>
            <a:stretch>
              <a:fillRect/>
            </a:stretch>
          </a:blipFill>
          <a:ln>
            <a:noFill/>
          </a:ln>
        </p:spPr>
        <p:txBody>
          <a:bodyPr wrap="square" lIns="0" tIns="0" rIns="0" bIns="0" rtlCol="0">
            <a:noAutofit/>
          </a:bodyPr>
          <a:lstStyle/>
          <a:p>
            <a:endParaRPr lang="en-US"/>
          </a:p>
        </p:txBody>
      </p:sp>
      <p:sp>
        <p:nvSpPr>
          <p:cNvPr id="5" name="object 19"/>
          <p:cNvSpPr/>
          <p:nvPr/>
        </p:nvSpPr>
        <p:spPr>
          <a:xfrm>
            <a:off x="3251200" y="1600200"/>
            <a:ext cx="2921000" cy="4343400"/>
          </a:xfrm>
          <a:prstGeom prst="rect">
            <a:avLst/>
          </a:prstGeom>
          <a:blipFill>
            <a:blip r:embed="rId3" cstate="print"/>
            <a:stretch>
              <a:fillRect/>
            </a:stretch>
          </a:blipFill>
        </p:spPr>
        <p:txBody>
          <a:bodyPr wrap="square" lIns="0" tIns="0" rIns="0" bIns="0" rtlCol="0">
            <a:noAutofit/>
          </a:bodyPr>
          <a:lstStyle/>
          <a:p>
            <a:endParaRPr/>
          </a:p>
        </p:txBody>
      </p:sp>
      <p:sp>
        <p:nvSpPr>
          <p:cNvPr id="6" name="object 19"/>
          <p:cNvSpPr/>
          <p:nvPr/>
        </p:nvSpPr>
        <p:spPr>
          <a:xfrm>
            <a:off x="5867400" y="1600200"/>
            <a:ext cx="3077210" cy="43434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1600200"/>
            <a:ext cx="8763000" cy="4803775"/>
          </a:xfrm>
        </p:spPr>
        <p:txBody>
          <a:bodyPr>
            <a:noAutofit/>
          </a:bodyPr>
          <a:lstStyle/>
          <a:p>
            <a:endParaRPr lang="en-US" sz="4000" b="1" dirty="0" err="1">
              <a:latin typeface="Arial" panose="020B0604020202020204" pitchFamily="34" charset="0"/>
              <a:cs typeface="Arial" panose="020B0604020202020204" pitchFamily="34" charset="0"/>
              <a:sym typeface="+mn-ea"/>
            </a:endParaRPr>
          </a:p>
          <a:p>
            <a:endParaRPr lang="en-US" sz="4000" b="1" dirty="0" err="1">
              <a:latin typeface="Arial" panose="020B0604020202020204" pitchFamily="34" charset="0"/>
              <a:cs typeface="Arial" panose="020B0604020202020204" pitchFamily="34" charset="0"/>
              <a:sym typeface="+mn-ea"/>
            </a:endParaRPr>
          </a:p>
          <a:p>
            <a:pPr marL="0" indent="0">
              <a:buNone/>
            </a:pPr>
            <a:r>
              <a:rPr lang="en-US" sz="4000" b="1"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Phẫu</a:t>
            </a:r>
            <a:r>
              <a:rPr lang="en-US" sz="4000" b="1"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sz="4000" b="1"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thuật</a:t>
            </a:r>
            <a:r>
              <a:rPr lang="en-US" sz="4000" b="1"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sz="4000" b="1"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Altemeier với máy nối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Chỉ định</a:t>
            </a:r>
          </a:p>
        </p:txBody>
      </p:sp>
      <p:sp>
        <p:nvSpPr>
          <p:cNvPr id="3" name="Content Placeholder 2"/>
          <p:cNvSpPr>
            <a:spLocks noGrp="1"/>
          </p:cNvSpPr>
          <p:nvPr>
            <p:ph idx="1"/>
          </p:nvPr>
        </p:nvSpPr>
        <p:spPr/>
        <p:txBody>
          <a:bodyPr/>
          <a:lstStyle/>
          <a:p>
            <a:pPr>
              <a:lnSpc>
                <a:spcPct val="150000"/>
              </a:lnSpc>
            </a:pPr>
            <a:r>
              <a:rPr lang="en-US" sz="2400"/>
              <a:t>Sa trực tràng toàn bộ</a:t>
            </a:r>
          </a:p>
          <a:p>
            <a:pPr>
              <a:lnSpc>
                <a:spcPct val="150000"/>
              </a:lnSpc>
            </a:pPr>
            <a:r>
              <a:rPr lang="en-US" sz="2400"/>
              <a:t>Người bệnh có CCĐ với gây mê và phẫu thuật ngã bụng.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Chống chỉ định</a:t>
            </a:r>
          </a:p>
        </p:txBody>
      </p:sp>
      <p:sp>
        <p:nvSpPr>
          <p:cNvPr id="3" name="Content Placeholder 2"/>
          <p:cNvSpPr>
            <a:spLocks noGrp="1"/>
          </p:cNvSpPr>
          <p:nvPr>
            <p:ph idx="1"/>
          </p:nvPr>
        </p:nvSpPr>
        <p:spPr/>
        <p:txBody>
          <a:bodyPr/>
          <a:lstStyle/>
          <a:p>
            <a:pPr>
              <a:lnSpc>
                <a:spcPct val="150000"/>
              </a:lnSpc>
            </a:pPr>
            <a:r>
              <a:rPr lang="en-US" sz="2400"/>
              <a:t>Sa trực tràng toàn bộ có biến chứng sa nghẹt.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Altemeier noi may"/>
          <p:cNvPicPr>
            <a:picLocks noGrp="1" noChangeAspect="1"/>
          </p:cNvPicPr>
          <p:nvPr>
            <p:ph idx="1"/>
          </p:nvPr>
        </p:nvPicPr>
        <p:blipFill>
          <a:blip r:embed="rId2"/>
          <a:stretch>
            <a:fillRect/>
          </a:stretch>
        </p:blipFill>
        <p:spPr>
          <a:xfrm>
            <a:off x="-93980" y="-63500"/>
            <a:ext cx="9238615" cy="71799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Chuẩn bị</a:t>
            </a:r>
          </a:p>
        </p:txBody>
      </p:sp>
      <p:sp>
        <p:nvSpPr>
          <p:cNvPr id="3" name="Content Placeholder 2"/>
          <p:cNvSpPr>
            <a:spLocks noGrp="1"/>
          </p:cNvSpPr>
          <p:nvPr>
            <p:ph idx="1"/>
          </p:nvPr>
        </p:nvSpPr>
        <p:spPr>
          <a:xfrm>
            <a:off x="228600" y="1600200"/>
            <a:ext cx="8763000" cy="4803775"/>
          </a:xfrm>
        </p:spPr>
        <p:txBody>
          <a:bodyPr>
            <a:noAutofit/>
          </a:bodyPr>
          <a:lstStyle/>
          <a:p>
            <a:pPr>
              <a:lnSpc>
                <a:spcPct val="16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Chuẩn</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bị</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trước</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mổ</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Fortrans</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hay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thụt</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tháo</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nước</a:t>
            </a:r>
          </a:p>
          <a:p>
            <a:pPr>
              <a:lnSpc>
                <a:spcPct val="16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PPVC: tê tủy sống hay gây mê</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p>
          <a:p>
            <a:pPr>
              <a:lnSpc>
                <a:spcPct val="16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Thực</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hiện</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miệng</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nối</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p>
          <a:p>
            <a:pPr lvl="1">
              <a:lnSpc>
                <a:spcPct val="16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Máy</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EEA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hoặc</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CDH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số</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29 hay 31</a:t>
            </a:r>
          </a:p>
          <a:p>
            <a:pPr lvl="1">
              <a:lnSpc>
                <a:spcPct val="16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Tăng</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cường</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miệng</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nối</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PDS, Vicryl </a:t>
            </a:r>
          </a:p>
          <a:p>
            <a:pPr>
              <a:lnSpc>
                <a:spcPct val="16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Kháng</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sinh điều</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trị</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p>
          <a:p>
            <a:pPr>
              <a:lnSpc>
                <a:spcPct val="16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Nhịn</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ăn</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sau</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mổ</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3-5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ngày</a:t>
            </a:r>
            <a:endPar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a:lnSpc>
                <a:spcPct val="16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Xuất</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viện</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5-7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ngày</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p>
          <a:p>
            <a:endPar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75360"/>
          </a:xfrm>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Các bước thực hiện</a:t>
            </a:r>
          </a:p>
        </p:txBody>
      </p:sp>
      <p:sp>
        <p:nvSpPr>
          <p:cNvPr id="3" name="Content Placeholder 2"/>
          <p:cNvSpPr>
            <a:spLocks noGrp="1"/>
          </p:cNvSpPr>
          <p:nvPr>
            <p:ph idx="1"/>
          </p:nvPr>
        </p:nvSpPr>
        <p:spPr>
          <a:xfrm>
            <a:off x="228600" y="1600200"/>
            <a:ext cx="8763000" cy="4803775"/>
          </a:xfrm>
        </p:spPr>
        <p:txBody>
          <a:bodyPr>
            <a:noAutofit/>
          </a:bodyPr>
          <a:lstStyle/>
          <a:p>
            <a:pPr marL="0" indent="0">
              <a:lnSpc>
                <a:spcPct val="150000"/>
              </a:lnSpc>
              <a:buNone/>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Tư thế: lấy sỏi niệu quản.</a:t>
            </a:r>
          </a:p>
          <a:p>
            <a:pPr marL="0" indent="0">
              <a:lnSpc>
                <a:spcPct val="150000"/>
              </a:lnSpc>
              <a:buNone/>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Đặt thông tiểu</a:t>
            </a:r>
          </a:p>
          <a:p>
            <a:pPr>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Bộc lộ khối sa</a:t>
            </a:r>
          </a:p>
          <a:p>
            <a:pPr>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Cắt ngang khối sa trên đường lược 2cm ( đầu dưới- áo trong)</a:t>
            </a:r>
          </a:p>
          <a:p>
            <a:pPr>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Xử lý túi cùng Douglas và các mạch máu mạc treo</a:t>
            </a:r>
          </a:p>
          <a:p>
            <a:pPr>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Cắt ngang lớp áo ngoài (đầu trên- vị trí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75360"/>
          </a:xfrm>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Các bước thực hiện</a:t>
            </a:r>
          </a:p>
        </p:txBody>
      </p:sp>
      <p:sp>
        <p:nvSpPr>
          <p:cNvPr id="3" name="Content Placeholder 2"/>
          <p:cNvSpPr>
            <a:spLocks noGrp="1"/>
          </p:cNvSpPr>
          <p:nvPr>
            <p:ph idx="1"/>
          </p:nvPr>
        </p:nvSpPr>
        <p:spPr>
          <a:xfrm>
            <a:off x="228600" y="1600200"/>
            <a:ext cx="8763000" cy="4803775"/>
          </a:xfrm>
        </p:spPr>
        <p:txBody>
          <a:bodyPr>
            <a:noAutofit/>
          </a:bodyPr>
          <a:lstStyle/>
          <a:p>
            <a:pPr>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Khâu mũi túi ở miệng cắt trên (PDS 2.0)</a:t>
            </a:r>
          </a:p>
          <a:p>
            <a:pPr>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Đặt anvil vào, cột mũi túi</a:t>
            </a:r>
          </a:p>
          <a:p>
            <a:pPr>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Khâu mũi túi ở miệng cắt dưới và cột vào anvil</a:t>
            </a:r>
          </a:p>
          <a:p>
            <a:pPr>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Đặt máy khâu bấm vào: thực hiện miệng nối</a:t>
            </a:r>
          </a:p>
          <a:p>
            <a:pPr>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Kiểm tra 2 vòng cắt và khâu tăng cường miệng nối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rPr>
              <a:t>Sa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trực</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tràng</a:t>
            </a:r>
          </a:p>
        </p:txBody>
      </p:sp>
      <p:sp>
        <p:nvSpPr>
          <p:cNvPr id="4" name="object 22"/>
          <p:cNvSpPr>
            <a:spLocks noGrp="1"/>
          </p:cNvSpPr>
          <p:nvPr>
            <p:ph idx="1"/>
          </p:nvPr>
        </p:nvSpPr>
        <p:spPr>
          <a:prstGeom prst="rect">
            <a:avLst/>
          </a:prstGeom>
          <a:blipFill>
            <a:blip r:embed="rId2" cstate="print"/>
            <a:stretch>
              <a:fillRect/>
            </a:stretch>
          </a:blipFill>
        </p:spPr>
        <p:txBody>
          <a:bodyPr wrap="square" lIns="0" tIns="0" rIns="0" bIns="0" rtlCol="0">
            <a:noAutofit/>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Minh họa: bộc lộ khối sa</a:t>
            </a:r>
          </a:p>
        </p:txBody>
      </p:sp>
      <p:pic>
        <p:nvPicPr>
          <p:cNvPr id="4" name="Content Placeholder 3" descr="boc lo khoi sa"/>
          <p:cNvPicPr>
            <a:picLocks noGrp="1" noChangeAspect="1"/>
          </p:cNvPicPr>
          <p:nvPr>
            <p:ph sz="half" idx="1"/>
          </p:nvPr>
        </p:nvPicPr>
        <p:blipFill>
          <a:blip r:embed="rId2"/>
          <a:stretch>
            <a:fillRect/>
          </a:stretch>
        </p:blipFill>
        <p:spPr>
          <a:xfrm>
            <a:off x="250825" y="1825625"/>
            <a:ext cx="4959985" cy="4648835"/>
          </a:xfrm>
          <a:prstGeom prst="rect">
            <a:avLst/>
          </a:prstGeom>
        </p:spPr>
      </p:pic>
      <p:pic>
        <p:nvPicPr>
          <p:cNvPr id="5" name="Content Placeholder 4" descr="boc lo khoi sa 2"/>
          <p:cNvPicPr>
            <a:picLocks noGrp="1" noChangeAspect="1"/>
          </p:cNvPicPr>
          <p:nvPr>
            <p:ph sz="half" idx="2"/>
          </p:nvPr>
        </p:nvPicPr>
        <p:blipFill>
          <a:blip r:embed="rId3"/>
          <a:stretch>
            <a:fillRect/>
          </a:stretch>
        </p:blipFill>
        <p:spPr>
          <a:xfrm>
            <a:off x="4564380" y="1825625"/>
            <a:ext cx="4130675" cy="4648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Minh họa: cắt đầu dưới</a:t>
            </a:r>
          </a:p>
        </p:txBody>
      </p:sp>
      <p:pic>
        <p:nvPicPr>
          <p:cNvPr id="4" name="Content Placeholder 3" descr="danh dau vi tri cat"/>
          <p:cNvPicPr>
            <a:picLocks noGrp="1" noChangeAspect="1"/>
          </p:cNvPicPr>
          <p:nvPr>
            <p:ph sz="half" idx="1"/>
          </p:nvPr>
        </p:nvPicPr>
        <p:blipFill>
          <a:blip r:embed="rId2"/>
          <a:stretch>
            <a:fillRect/>
          </a:stretch>
        </p:blipFill>
        <p:spPr>
          <a:xfrm>
            <a:off x="628650" y="2192655"/>
            <a:ext cx="3979545" cy="3562350"/>
          </a:xfrm>
          <a:prstGeom prst="rect">
            <a:avLst/>
          </a:prstGeom>
        </p:spPr>
      </p:pic>
      <p:pic>
        <p:nvPicPr>
          <p:cNvPr id="5" name="Content Placeholder 4" descr="cat khoi sa 1"/>
          <p:cNvPicPr>
            <a:picLocks noGrp="1" noChangeAspect="1"/>
          </p:cNvPicPr>
          <p:nvPr>
            <p:ph sz="half" idx="2"/>
          </p:nvPr>
        </p:nvPicPr>
        <p:blipFill>
          <a:blip r:embed="rId3"/>
          <a:stretch>
            <a:fillRect/>
          </a:stretch>
        </p:blipFill>
        <p:spPr>
          <a:xfrm>
            <a:off x="4608195" y="2209165"/>
            <a:ext cx="3907155" cy="35648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Minh họa: xử lý mạch máu mạc treo- túi cùng Douglas</a:t>
            </a:r>
          </a:p>
        </p:txBody>
      </p:sp>
      <p:pic>
        <p:nvPicPr>
          <p:cNvPr id="7" name="Content Placeholder 6" descr="cat khoi sa 2"/>
          <p:cNvPicPr>
            <a:picLocks noGrp="1" noChangeAspect="1"/>
          </p:cNvPicPr>
          <p:nvPr>
            <p:ph sz="half" idx="1"/>
          </p:nvPr>
        </p:nvPicPr>
        <p:blipFill>
          <a:blip r:embed="rId2"/>
          <a:stretch>
            <a:fillRect/>
          </a:stretch>
        </p:blipFill>
        <p:spPr>
          <a:xfrm>
            <a:off x="278130" y="1992630"/>
            <a:ext cx="3886200" cy="4017010"/>
          </a:xfrm>
          <a:prstGeom prst="rect">
            <a:avLst/>
          </a:prstGeom>
        </p:spPr>
      </p:pic>
      <p:pic>
        <p:nvPicPr>
          <p:cNvPr id="9" name="Content Placeholder 8" descr="cat khoi sa 3"/>
          <p:cNvPicPr>
            <a:picLocks noGrp="1" noChangeAspect="1"/>
          </p:cNvPicPr>
          <p:nvPr>
            <p:ph sz="half" idx="2"/>
          </p:nvPr>
        </p:nvPicPr>
        <p:blipFill>
          <a:blip r:embed="rId3"/>
          <a:stretch>
            <a:fillRect/>
          </a:stretch>
        </p:blipFill>
        <p:spPr>
          <a:xfrm>
            <a:off x="4164965" y="1993265"/>
            <a:ext cx="4806315" cy="40220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Minh họa: cắt đầu trên</a:t>
            </a:r>
          </a:p>
        </p:txBody>
      </p:sp>
      <p:pic>
        <p:nvPicPr>
          <p:cNvPr id="4" name="Content Placeholder 3" descr="dat purstring lamp 0"/>
          <p:cNvPicPr>
            <a:picLocks noGrp="1" noChangeAspect="1"/>
          </p:cNvPicPr>
          <p:nvPr>
            <p:ph sz="half" idx="1"/>
          </p:nvPr>
        </p:nvPicPr>
        <p:blipFill>
          <a:blip r:embed="rId2"/>
          <a:stretch>
            <a:fillRect/>
          </a:stretch>
        </p:blipFill>
        <p:spPr>
          <a:xfrm>
            <a:off x="610870" y="2353945"/>
            <a:ext cx="4076700" cy="3292475"/>
          </a:xfrm>
          <a:prstGeom prst="rect">
            <a:avLst/>
          </a:prstGeom>
        </p:spPr>
      </p:pic>
      <p:pic>
        <p:nvPicPr>
          <p:cNvPr id="5" name="Content Placeholder 4" descr="dat purstring lamp 1"/>
          <p:cNvPicPr>
            <a:picLocks noGrp="1" noChangeAspect="1"/>
          </p:cNvPicPr>
          <p:nvPr>
            <p:ph sz="half" idx="2"/>
          </p:nvPr>
        </p:nvPicPr>
        <p:blipFill>
          <a:blip r:embed="rId3"/>
          <a:stretch>
            <a:fillRect/>
          </a:stretch>
        </p:blipFill>
        <p:spPr>
          <a:xfrm>
            <a:off x="4672965" y="2359025"/>
            <a:ext cx="3886200" cy="32842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Minh họa: khâu miệng cắt trên</a:t>
            </a:r>
          </a:p>
        </p:txBody>
      </p:sp>
      <p:pic>
        <p:nvPicPr>
          <p:cNvPr id="4" name="Content Placeholder 3" descr="khau purstring lamp"/>
          <p:cNvPicPr>
            <a:picLocks noGrp="1" noChangeAspect="1"/>
          </p:cNvPicPr>
          <p:nvPr>
            <p:ph sz="half" idx="1"/>
          </p:nvPr>
        </p:nvPicPr>
        <p:blipFill>
          <a:blip r:embed="rId2"/>
          <a:stretch>
            <a:fillRect/>
          </a:stretch>
        </p:blipFill>
        <p:spPr>
          <a:xfrm>
            <a:off x="628650" y="2275205"/>
            <a:ext cx="4000500" cy="3552825"/>
          </a:xfrm>
          <a:prstGeom prst="rect">
            <a:avLst/>
          </a:prstGeom>
        </p:spPr>
      </p:pic>
      <p:pic>
        <p:nvPicPr>
          <p:cNvPr id="5" name="Content Placeholder 4" descr="dat anvil"/>
          <p:cNvPicPr>
            <a:picLocks noGrp="1" noChangeAspect="1"/>
          </p:cNvPicPr>
          <p:nvPr>
            <p:ph sz="half" idx="2"/>
          </p:nvPr>
        </p:nvPicPr>
        <p:blipFill>
          <a:blip r:embed="rId3"/>
          <a:stretch>
            <a:fillRect/>
          </a:stretch>
        </p:blipFill>
        <p:spPr>
          <a:xfrm>
            <a:off x="4488180" y="2275205"/>
            <a:ext cx="4272280" cy="35521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Minh họa: khâu miệng cắt dưới</a:t>
            </a:r>
          </a:p>
        </p:txBody>
      </p:sp>
      <p:pic>
        <p:nvPicPr>
          <p:cNvPr id="4" name="Content Placeholder 3" descr="khau mieng cat duoi"/>
          <p:cNvPicPr>
            <a:picLocks noGrp="1" noChangeAspect="1"/>
          </p:cNvPicPr>
          <p:nvPr>
            <p:ph sz="half" idx="1"/>
          </p:nvPr>
        </p:nvPicPr>
        <p:blipFill>
          <a:blip r:embed="rId2"/>
          <a:stretch>
            <a:fillRect/>
          </a:stretch>
        </p:blipFill>
        <p:spPr>
          <a:xfrm>
            <a:off x="635" y="2274570"/>
            <a:ext cx="3915410" cy="3479165"/>
          </a:xfrm>
          <a:prstGeom prst="rect">
            <a:avLst/>
          </a:prstGeom>
        </p:spPr>
      </p:pic>
      <p:pic>
        <p:nvPicPr>
          <p:cNvPr id="7" name="Content Placeholder 6" descr="khau mieng cat duoi 2"/>
          <p:cNvPicPr>
            <a:picLocks noGrp="1" noChangeAspect="1"/>
          </p:cNvPicPr>
          <p:nvPr>
            <p:ph sz="half" idx="2"/>
          </p:nvPr>
        </p:nvPicPr>
        <p:blipFill>
          <a:blip r:embed="rId3"/>
          <a:stretch>
            <a:fillRect/>
          </a:stretch>
        </p:blipFill>
        <p:spPr>
          <a:xfrm>
            <a:off x="3724910" y="2273935"/>
            <a:ext cx="5361940" cy="3479800"/>
          </a:xfrm>
          <a:prstGeom prst="rect">
            <a:avLst/>
          </a:prstGeom>
        </p:spPr>
      </p:pic>
      <p:pic>
        <p:nvPicPr>
          <p:cNvPr id="3" name="Picture 2" descr="khau mieng cat duoi- Vermeulen"/>
          <p:cNvPicPr>
            <a:picLocks noChangeAspect="1"/>
          </p:cNvPicPr>
          <p:nvPr/>
        </p:nvPicPr>
        <p:blipFill>
          <a:blip r:embed="rId4"/>
          <a:stretch>
            <a:fillRect/>
          </a:stretch>
        </p:blipFill>
        <p:spPr>
          <a:xfrm>
            <a:off x="2914650" y="4830445"/>
            <a:ext cx="2603500" cy="16421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Minh họa: khâu miệng cắt dưới</a:t>
            </a:r>
          </a:p>
        </p:txBody>
      </p:sp>
      <p:pic>
        <p:nvPicPr>
          <p:cNvPr id="5" name="Content Placeholder 4" descr="khau mieng noi duoi 3"/>
          <p:cNvPicPr>
            <a:picLocks noGrp="1" noChangeAspect="1"/>
          </p:cNvPicPr>
          <p:nvPr>
            <p:ph sz="half" idx="1"/>
          </p:nvPr>
        </p:nvPicPr>
        <p:blipFill>
          <a:blip r:embed="rId2"/>
          <a:stretch>
            <a:fillRect/>
          </a:stretch>
        </p:blipFill>
        <p:spPr>
          <a:xfrm>
            <a:off x="317500" y="2039620"/>
            <a:ext cx="4566285" cy="3922395"/>
          </a:xfrm>
          <a:prstGeom prst="rect">
            <a:avLst/>
          </a:prstGeom>
        </p:spPr>
      </p:pic>
      <p:pic>
        <p:nvPicPr>
          <p:cNvPr id="8" name="Content Placeholder 7" descr="khau mieng noi duoi 4"/>
          <p:cNvPicPr>
            <a:picLocks noGrp="1" noChangeAspect="1"/>
          </p:cNvPicPr>
          <p:nvPr>
            <p:ph sz="half" idx="2"/>
          </p:nvPr>
        </p:nvPicPr>
        <p:blipFill>
          <a:blip r:embed="rId3"/>
          <a:stretch>
            <a:fillRect/>
          </a:stretch>
        </p:blipFill>
        <p:spPr>
          <a:xfrm>
            <a:off x="4760595" y="2040255"/>
            <a:ext cx="3886200" cy="39211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Minh họa: đặt máy</a:t>
            </a:r>
          </a:p>
        </p:txBody>
      </p:sp>
      <p:pic>
        <p:nvPicPr>
          <p:cNvPr id="6" name="Content Placeholder 5" descr="dat may"/>
          <p:cNvPicPr>
            <a:picLocks noGrp="1" noChangeAspect="1"/>
          </p:cNvPicPr>
          <p:nvPr>
            <p:ph sz="half" idx="1"/>
          </p:nvPr>
        </p:nvPicPr>
        <p:blipFill>
          <a:blip r:embed="rId2"/>
          <a:stretch>
            <a:fillRect/>
          </a:stretch>
        </p:blipFill>
        <p:spPr>
          <a:xfrm>
            <a:off x="444500" y="1825625"/>
            <a:ext cx="4254500" cy="4351020"/>
          </a:xfrm>
          <a:prstGeom prst="rect">
            <a:avLst/>
          </a:prstGeom>
        </p:spPr>
      </p:pic>
      <p:pic>
        <p:nvPicPr>
          <p:cNvPr id="9" name="Content Placeholder 8" descr="dat may 2"/>
          <p:cNvPicPr>
            <a:picLocks noGrp="1" noChangeAspect="1"/>
          </p:cNvPicPr>
          <p:nvPr>
            <p:ph sz="half" idx="2"/>
          </p:nvPr>
        </p:nvPicPr>
        <p:blipFill>
          <a:blip r:embed="rId3"/>
          <a:stretch>
            <a:fillRect/>
          </a:stretch>
        </p:blipFill>
        <p:spPr>
          <a:xfrm>
            <a:off x="4883150" y="1825625"/>
            <a:ext cx="3756660" cy="43516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Minh họa: kiểm tra miệng nối</a:t>
            </a:r>
          </a:p>
        </p:txBody>
      </p:sp>
      <p:pic>
        <p:nvPicPr>
          <p:cNvPr id="5" name="Content Placeholder 4" descr="mieng noi"/>
          <p:cNvPicPr>
            <a:picLocks noGrp="1" noChangeAspect="1"/>
          </p:cNvPicPr>
          <p:nvPr>
            <p:ph sz="half" idx="1"/>
          </p:nvPr>
        </p:nvPicPr>
        <p:blipFill>
          <a:blip r:embed="rId2"/>
          <a:stretch>
            <a:fillRect/>
          </a:stretch>
        </p:blipFill>
        <p:spPr>
          <a:xfrm>
            <a:off x="843915" y="1965960"/>
            <a:ext cx="3644265" cy="4153535"/>
          </a:xfrm>
          <a:prstGeom prst="rect">
            <a:avLst/>
          </a:prstGeom>
        </p:spPr>
      </p:pic>
      <p:pic>
        <p:nvPicPr>
          <p:cNvPr id="8" name="Content Placeholder 7" descr="mieng noi 2"/>
          <p:cNvPicPr>
            <a:picLocks noGrp="1" noChangeAspect="1"/>
          </p:cNvPicPr>
          <p:nvPr>
            <p:ph sz="half" idx="2"/>
          </p:nvPr>
        </p:nvPicPr>
        <p:blipFill>
          <a:blip r:embed="rId3"/>
          <a:stretch>
            <a:fillRect/>
          </a:stretch>
        </p:blipFill>
        <p:spPr>
          <a:xfrm>
            <a:off x="4514850" y="1991995"/>
            <a:ext cx="4000500" cy="41363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Kỹ thuật bổ sung</a:t>
            </a:r>
          </a:p>
        </p:txBody>
      </p:sp>
      <p:sp>
        <p:nvSpPr>
          <p:cNvPr id="3" name="Content Placeholder 2"/>
          <p:cNvSpPr>
            <a:spLocks noGrp="1"/>
          </p:cNvSpPr>
          <p:nvPr>
            <p:ph sz="half" idx="1"/>
          </p:nvPr>
        </p:nvSpPr>
        <p:spPr>
          <a:xfrm>
            <a:off x="457200" y="1600200"/>
            <a:ext cx="8229600" cy="4526280"/>
          </a:xfrm>
        </p:spPr>
        <p:txBody>
          <a:bodyPr/>
          <a:lstStyle/>
          <a:p>
            <a:r>
              <a:rPr lang="en-US"/>
              <a:t>Khâu cố định đại tràng vào cơ nâng</a:t>
            </a:r>
          </a:p>
          <a:p>
            <a:r>
              <a:rPr lang="en-US"/>
              <a:t>Khâu bản nâng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Các</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yếu</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tố</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thuận</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lợi</a:t>
            </a:r>
          </a:p>
        </p:txBody>
      </p:sp>
      <p:sp>
        <p:nvSpPr>
          <p:cNvPr id="3" name="Content Placeholder 2"/>
          <p:cNvSpPr>
            <a:spLocks noGrp="1"/>
          </p:cNvSpPr>
          <p:nvPr>
            <p:ph idx="1"/>
          </p:nvPr>
        </p:nvSpPr>
        <p:spPr>
          <a:xfrm>
            <a:off x="628650" y="1825625"/>
            <a:ext cx="8105775" cy="4351655"/>
          </a:xfrm>
        </p:spPr>
        <p:txBody>
          <a:bodyPr/>
          <a:lstStyle/>
          <a:p>
            <a:pPr lvl="1">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Rặn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mãn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tính</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p>
          <a:p>
            <a:pPr lvl="1">
              <a:lnSpc>
                <a:spcPct val="150000"/>
              </a:lnSpc>
            </a:pPr>
            <a:r>
              <a:rPr lang="en-US" sz="2200" err="1">
                <a:gradFill>
                  <a:gsLst>
                    <a:gs pos="0">
                      <a:srgbClr val="012D86"/>
                    </a:gs>
                    <a:gs pos="100000">
                      <a:srgbClr val="0E2557"/>
                    </a:gs>
                  </a:gsLst>
                  <a:lin scaled="0"/>
                </a:gradFill>
                <a:latin typeface="Arial" panose="020B0604020202020204" pitchFamily="34" charset="0"/>
                <a:cs typeface="Arial" panose="020B0604020202020204" pitchFamily="34" charset="0"/>
              </a:rPr>
              <a:t>Có</a:t>
            </a:r>
            <a:r>
              <a:rPr lang="en-US" sz="220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smtClean="0">
                <a:gradFill>
                  <a:gsLst>
                    <a:gs pos="0">
                      <a:srgbClr val="012D86"/>
                    </a:gs>
                    <a:gs pos="100000">
                      <a:srgbClr val="0E2557"/>
                    </a:gs>
                  </a:gsLst>
                  <a:lin scaled="0"/>
                </a:gradFill>
                <a:latin typeface="Arial" panose="020B0604020202020204" pitchFamily="34" charset="0"/>
                <a:cs typeface="Arial" panose="020B0604020202020204" pitchFamily="34" charset="0"/>
              </a:rPr>
              <a:t>thai</a:t>
            </a: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Phái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nữ</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err="1">
                <a:gradFill>
                  <a:gsLst>
                    <a:gs pos="0">
                      <a:srgbClr val="012D86"/>
                    </a:gs>
                    <a:gs pos="100000">
                      <a:srgbClr val="0E2557"/>
                    </a:gs>
                  </a:gsLst>
                  <a:lin scaled="0"/>
                </a:gradFill>
                <a:latin typeface="Arial" panose="020B0604020202020204" pitchFamily="34" charset="0"/>
                <a:cs typeface="Arial" panose="020B0604020202020204" pitchFamily="34" charset="0"/>
              </a:rPr>
              <a:t>lớn</a:t>
            </a:r>
            <a:r>
              <a:rPr lang="en-US" sz="220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smtClean="0">
                <a:gradFill>
                  <a:gsLst>
                    <a:gs pos="0">
                      <a:srgbClr val="012D86"/>
                    </a:gs>
                    <a:gs pos="100000">
                      <a:srgbClr val="0E2557"/>
                    </a:gs>
                  </a:gsLst>
                  <a:lin scaled="0"/>
                </a:gradFill>
                <a:latin typeface="Arial" panose="020B0604020202020204" pitchFamily="34" charset="0"/>
                <a:cs typeface="Arial" panose="020B0604020202020204" pitchFamily="34" charset="0"/>
              </a:rPr>
              <a:t>tuổi</a:t>
            </a: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Bệnh</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lý</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thần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kinh</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và</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các</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rối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loạn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khác</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của</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sàn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chậu</a:t>
            </a: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Thường</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gặp</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40 đ</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ến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70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tuổi</a:t>
            </a: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50000"/>
              </a:lnSpc>
            </a:pP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Biến chứng</a:t>
            </a:r>
          </a:p>
        </p:txBody>
      </p:sp>
      <p:sp>
        <p:nvSpPr>
          <p:cNvPr id="3" name="Content Placeholder 2"/>
          <p:cNvSpPr>
            <a:spLocks noGrp="1"/>
          </p:cNvSpPr>
          <p:nvPr>
            <p:ph idx="1"/>
          </p:nvPr>
        </p:nvSpPr>
        <p:spPr>
          <a:xfrm>
            <a:off x="228600" y="1600200"/>
            <a:ext cx="8763000" cy="4979035"/>
          </a:xfrm>
        </p:spPr>
        <p:txBody>
          <a:bodyPr>
            <a:noAutofit/>
          </a:bodyPr>
          <a:lstStyle/>
          <a:p>
            <a:pPr>
              <a:lnSpc>
                <a:spcPct val="150000"/>
              </a:lnSpc>
            </a:pP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Tỷ lệ biến chứng thấp; 5%-24%</a:t>
            </a:r>
          </a:p>
          <a:p>
            <a:pPr>
              <a:lnSpc>
                <a:spcPct val="150000"/>
              </a:lnSpc>
            </a:pP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Biến chứng sớm</a:t>
            </a:r>
          </a:p>
          <a:p>
            <a:pPr lvl="1">
              <a:lnSpc>
                <a:spcPct val="150000"/>
              </a:lnSpc>
              <a:buFont typeface="Wingdings" panose="05000000000000000000" charset="0"/>
              <a:buChar char="Ø"/>
            </a:pP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Chảy máu</a:t>
            </a:r>
          </a:p>
          <a:p>
            <a:pPr lvl="1">
              <a:lnSpc>
                <a:spcPct val="150000"/>
              </a:lnSpc>
              <a:buFont typeface="Wingdings" panose="05000000000000000000" charset="0"/>
              <a:buChar char="Ø"/>
            </a:pP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Nhiễm trùng</a:t>
            </a:r>
          </a:p>
          <a:p>
            <a:pPr lvl="1">
              <a:lnSpc>
                <a:spcPct val="150000"/>
              </a:lnSpc>
              <a:buFont typeface="Wingdings" panose="05000000000000000000" charset="0"/>
              <a:buChar char="Ø"/>
            </a:pP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Bục miệng nối</a:t>
            </a:r>
          </a:p>
          <a:p>
            <a:pPr>
              <a:lnSpc>
                <a:spcPct val="150000"/>
              </a:lnSpc>
            </a:pPr>
            <a:endPar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Biến chứng</a:t>
            </a:r>
          </a:p>
        </p:txBody>
      </p:sp>
      <p:sp>
        <p:nvSpPr>
          <p:cNvPr id="3" name="Content Placeholder 2"/>
          <p:cNvSpPr>
            <a:spLocks noGrp="1"/>
          </p:cNvSpPr>
          <p:nvPr>
            <p:ph idx="1"/>
          </p:nvPr>
        </p:nvSpPr>
        <p:spPr>
          <a:xfrm>
            <a:off x="228600" y="1600200"/>
            <a:ext cx="8763000" cy="4979035"/>
          </a:xfrm>
        </p:spPr>
        <p:txBody>
          <a:bodyPr>
            <a:noAutofit/>
          </a:bodyPr>
          <a:lstStyle/>
          <a:p>
            <a:pPr>
              <a:lnSpc>
                <a:spcPct val="150000"/>
              </a:lnSpc>
            </a:pP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Biến chứng muộn</a:t>
            </a:r>
          </a:p>
          <a:p>
            <a:pPr lvl="1">
              <a:lnSpc>
                <a:spcPct val="150000"/>
              </a:lnSpc>
              <a:buFont typeface="Wingdings" panose="05000000000000000000" charset="0"/>
              <a:buChar char="Ø"/>
            </a:pP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Mất tự chủ</a:t>
            </a:r>
          </a:p>
          <a:p>
            <a:pPr lvl="1">
              <a:lnSpc>
                <a:spcPct val="150000"/>
              </a:lnSpc>
              <a:buFont typeface="Wingdings" panose="05000000000000000000" charset="0"/>
              <a:buChar char="Ø"/>
            </a:pP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Hẹp hậu môn</a:t>
            </a:r>
          </a:p>
          <a:p>
            <a:pPr lvl="1">
              <a:lnSpc>
                <a:spcPct val="150000"/>
              </a:lnSpc>
              <a:buFont typeface="Wingdings" panose="05000000000000000000" charset="0"/>
              <a:buChar char="Ø"/>
            </a:pP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Tái phát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Phẫu</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thuật</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Altemeier</a:t>
            </a:r>
          </a:p>
        </p:txBody>
      </p:sp>
      <p:sp>
        <p:nvSpPr>
          <p:cNvPr id="3" name="Content Placeholder 2"/>
          <p:cNvSpPr>
            <a:spLocks noGrp="1"/>
          </p:cNvSpPr>
          <p:nvPr>
            <p:ph idx="1"/>
          </p:nvPr>
        </p:nvSpPr>
        <p:spPr/>
        <p:txBody>
          <a:bodyPr>
            <a:normAutofit/>
          </a:bodyPr>
          <a:lstStyle/>
          <a:p>
            <a:pPr>
              <a:lnSpc>
                <a:spcPct val="150000"/>
              </a:lnSpc>
            </a:pPr>
            <a:r>
              <a:rPr lang="vi-VN" sz="2200" dirty="0">
                <a:gradFill>
                  <a:gsLst>
                    <a:gs pos="0">
                      <a:srgbClr val="012D86"/>
                    </a:gs>
                    <a:gs pos="100000">
                      <a:srgbClr val="0E2557"/>
                    </a:gs>
                  </a:gsLst>
                  <a:lin scaled="0"/>
                </a:gradFill>
                <a:latin typeface="Arial" panose="020B0604020202020204" pitchFamily="34" charset="0"/>
                <a:cs typeface="Arial" panose="020B0604020202020204" pitchFamily="34" charset="0"/>
              </a:rPr>
              <a:t>Ư</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u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điểm</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a:t>
            </a:r>
          </a:p>
          <a:p>
            <a:pPr lvl="1">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Chỉ</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cần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tê</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vùng</a:t>
            </a: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Không</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phải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mở</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bụng</a:t>
            </a: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Nhược</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điểm</a:t>
            </a: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Đòi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hỏi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về</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mặt</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kỹ</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thuật</a:t>
            </a: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Tỷ</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lệ</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tái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phát</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còn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cao</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6%-16%, </a:t>
            </a:r>
          </a:p>
          <a:p>
            <a:pPr lvl="1">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Cải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thiện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mất</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tự</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chủ</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thấp</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21%-67%,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9600" b="1">
                <a:solidFill>
                  <a:srgbClr val="FF0000"/>
                </a:solidFill>
                <a:latin typeface="Arial" panose="020B0604020202020204" pitchFamily="34" charset="0"/>
                <a:cs typeface="Arial" panose="020B0604020202020204" pitchFamily="34" charset="0"/>
              </a:rPr>
              <a:t>Trân trọng!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Oval 2"/>
          <p:cNvSpPr/>
          <p:nvPr/>
        </p:nvSpPr>
        <p:spPr>
          <a:xfrm>
            <a:off x="4642485" y="3979545"/>
            <a:ext cx="2534285" cy="2089785"/>
          </a:xfrm>
          <a:prstGeom prst="ellipse">
            <a:avLst/>
          </a:prstGeom>
          <a:ln w="57150">
            <a:gradFill>
              <a:gsLst>
                <a:gs pos="0">
                  <a:srgbClr val="E30000"/>
                </a:gs>
                <a:gs pos="100000">
                  <a:srgbClr val="760303"/>
                </a:gs>
              </a:gsLst>
            </a:gra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sym typeface="+mn-ea"/>
              </a:rPr>
              <a:t>Bệnh sinh </a:t>
            </a:r>
          </a:p>
        </p:txBody>
      </p:sp>
      <p:pic>
        <p:nvPicPr>
          <p:cNvPr id="4" name="Content Placeholder 3" descr="phan do long trong Oxford"/>
          <p:cNvPicPr>
            <a:picLocks noGrp="1" noChangeAspect="1"/>
          </p:cNvPicPr>
          <p:nvPr>
            <p:ph idx="1"/>
          </p:nvPr>
        </p:nvPicPr>
        <p:blipFill>
          <a:blip r:embed="rId3"/>
          <a:stretch>
            <a:fillRect/>
          </a:stretch>
        </p:blipFill>
        <p:spPr>
          <a:xfrm>
            <a:off x="688975" y="1584325"/>
            <a:ext cx="7506970" cy="4672965"/>
          </a:xfrm>
          <a:prstGeom prst="rect">
            <a:avLst/>
          </a:prstGeom>
        </p:spPr>
      </p:pic>
      <p:cxnSp>
        <p:nvCxnSpPr>
          <p:cNvPr id="5" name="Straight Arrow Connector 4"/>
          <p:cNvCxnSpPr/>
          <p:nvPr/>
        </p:nvCxnSpPr>
        <p:spPr>
          <a:xfrm flipH="1">
            <a:off x="6890385" y="4279900"/>
            <a:ext cx="887730" cy="644525"/>
          </a:xfrm>
          <a:prstGeom prst="straightConnector1">
            <a:avLst/>
          </a:prstGeom>
          <a:gradFill rotWithShape="0">
            <a:gsLst>
              <a:gs pos="0">
                <a:schemeClr val="accent1"/>
              </a:gs>
              <a:gs pos="100000">
                <a:schemeClr val="accent2"/>
              </a:gs>
            </a:gsLst>
            <a:lin ang="5400000" scaled="1"/>
          </a:gradFill>
          <a:ln w="38100" cap="flat" cmpd="sng" algn="ctr">
            <a:gradFill>
              <a:gsLst>
                <a:gs pos="0">
                  <a:srgbClr val="E30000"/>
                </a:gs>
                <a:gs pos="100000">
                  <a:srgbClr val="760303"/>
                </a:gs>
              </a:gsLst>
            </a:gradFill>
            <a:prstDash val="solid"/>
            <a:round/>
            <a:headEnd type="none" w="med" len="med"/>
            <a:tailEnd type="arrow" w="med" len="med"/>
          </a:ln>
        </p:spPr>
      </p:cxn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31446"/>
            <a:ext cx="7886700" cy="1325563"/>
          </a:xfrm>
        </p:spPr>
        <p:txBody>
          <a:bodyPr/>
          <a:lstStyle/>
          <a:p>
            <a:pPr algn="ct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rPr>
              <a:t>Các liên quan về giải phẫu</a:t>
            </a:r>
          </a:p>
        </p:txBody>
      </p:sp>
      <p:sp>
        <p:nvSpPr>
          <p:cNvPr id="3" name="Content Placeholder 2"/>
          <p:cNvSpPr>
            <a:spLocks noGrp="1"/>
          </p:cNvSpPr>
          <p:nvPr>
            <p:ph idx="1"/>
          </p:nvPr>
        </p:nvSpPr>
        <p:spPr>
          <a:xfrm>
            <a:off x="628650" y="1252855"/>
            <a:ext cx="7886700" cy="4351338"/>
          </a:xfrm>
        </p:spPr>
        <p:txBody>
          <a:bodyPr>
            <a:noAutofit/>
          </a:bodyPr>
          <a:lstStyle/>
          <a:p>
            <a:pPr>
              <a:lnSpc>
                <a:spcPct val="150000"/>
              </a:lnSpc>
            </a:pPr>
            <a:r>
              <a:rPr lang="en-US" sz="2100" dirty="0" err="1">
                <a:latin typeface="Arial" panose="020B0604020202020204" pitchFamily="34" charset="0"/>
                <a:cs typeface="Arial" panose="020B0604020202020204" pitchFamily="34" charset="0"/>
              </a:rPr>
              <a:t>   </a:t>
            </a:r>
          </a:p>
        </p:txBody>
      </p:sp>
      <p:sp>
        <p:nvSpPr>
          <p:cNvPr id="17" name="object 17"/>
          <p:cNvSpPr/>
          <p:nvPr/>
        </p:nvSpPr>
        <p:spPr>
          <a:xfrm>
            <a:off x="0" y="1087120"/>
            <a:ext cx="9144000" cy="577088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31446"/>
            <a:ext cx="7886700" cy="1325563"/>
          </a:xfrm>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Chẩn</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đoán</a:t>
            </a:r>
          </a:p>
        </p:txBody>
      </p:sp>
      <p:sp>
        <p:nvSpPr>
          <p:cNvPr id="3" name="Content Placeholder 2"/>
          <p:cNvSpPr>
            <a:spLocks noGrp="1"/>
          </p:cNvSpPr>
          <p:nvPr>
            <p:ph idx="1"/>
          </p:nvPr>
        </p:nvSpPr>
        <p:spPr>
          <a:xfrm>
            <a:off x="628650" y="1252855"/>
            <a:ext cx="7886700" cy="4351338"/>
          </a:xfrm>
        </p:spPr>
        <p:txBody>
          <a:bodyPr>
            <a:noAutofit/>
          </a:bodyPr>
          <a:lstStyle/>
          <a:p>
            <a:pPr>
              <a:lnSpc>
                <a:spcPct val="15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Bằng</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lâm</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sàng phối hợp video proctoscope</a:t>
            </a:r>
            <a:endPar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a:lnSpc>
                <a:spcPct val="15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Phân</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độ</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p>
          <a:p>
            <a:pPr lvl="1">
              <a:lnSpc>
                <a:spcPct val="15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Độ</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1: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nằm</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bên</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trong</a:t>
            </a:r>
            <a:endPar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5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Độ</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2: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nhìn</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thấy</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ở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hậu</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môn</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khi</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gắng</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sức</a:t>
            </a:r>
            <a:endPar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5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Độ</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3: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nằm</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bên</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ngoài</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p>
          <a:p>
            <a:pPr>
              <a:lnSpc>
                <a:spcPct val="15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Loại</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trừ</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các</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yếu</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tố</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nguy</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cơ</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a:t>
            </a:r>
          </a:p>
          <a:p>
            <a:pPr lvl="1">
              <a:lnSpc>
                <a:spcPct val="15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Nội</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soi</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đại</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tràng</a:t>
            </a:r>
            <a:endPar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5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Chụp</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lưu</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thông</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đại</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tràng</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Sitzmark</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a:t>
            </a:r>
          </a:p>
          <a:p>
            <a:pPr lvl="1">
              <a:lnSpc>
                <a:spcPct val="150000"/>
              </a:lnSpc>
            </a:pP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Đo</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áp</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rPr>
              <a:t>lực</a:t>
            </a:r>
            <a:r>
              <a:rPr lang="en-US" sz="2100" dirty="0">
                <a:gradFill>
                  <a:gsLst>
                    <a:gs pos="0">
                      <a:srgbClr val="012D86"/>
                    </a:gs>
                    <a:gs pos="100000">
                      <a:srgbClr val="0E2557"/>
                    </a:gs>
                  </a:gsLst>
                  <a:lin scaled="0"/>
                </a:gradFill>
                <a:latin typeface="Arial" panose="020B0604020202020204" pitchFamily="34" charset="0"/>
                <a:cs typeface="Arial" panose="020B0604020202020204" pitchFamily="34" charset="0"/>
              </a:rPr>
              <a:t> HM-TT</a:t>
            </a:r>
          </a:p>
          <a:p>
            <a:pPr marL="457200" lvl="1" indent="0">
              <a:lnSpc>
                <a:spcPct val="150000"/>
              </a:lnSpc>
              <a:buNone/>
            </a:pPr>
            <a:endParaRPr lang="en-US" sz="2100" dirty="0" err="1">
              <a:gradFill>
                <a:gsLst>
                  <a:gs pos="0">
                    <a:srgbClr val="012D86"/>
                  </a:gs>
                  <a:gs pos="100000">
                    <a:srgbClr val="0E2557"/>
                  </a:gs>
                </a:gsLst>
                <a:lin scaled="0"/>
              </a:gra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Phân độ</a:t>
            </a:r>
          </a:p>
        </p:txBody>
      </p:sp>
      <p:pic>
        <p:nvPicPr>
          <p:cNvPr id="4" name="Content Placeholder 3" descr="classification rectal proslape of Altemeier"/>
          <p:cNvPicPr>
            <a:picLocks noGrp="1" noChangeAspect="1"/>
          </p:cNvPicPr>
          <p:nvPr>
            <p:ph idx="1"/>
          </p:nvPr>
        </p:nvPicPr>
        <p:blipFill>
          <a:blip r:embed="rId2"/>
          <a:stretch>
            <a:fillRect/>
          </a:stretch>
        </p:blipFill>
        <p:spPr>
          <a:xfrm>
            <a:off x="1299845" y="1406525"/>
            <a:ext cx="6771640" cy="5084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Chẩn đoán phân biệt</a:t>
            </a:r>
          </a:p>
        </p:txBody>
      </p:sp>
      <p:sp>
        <p:nvSpPr>
          <p:cNvPr id="3" name="Content Placeholder 2"/>
          <p:cNvSpPr>
            <a:spLocks noGrp="1"/>
          </p:cNvSpPr>
          <p:nvPr>
            <p:ph idx="1"/>
          </p:nvPr>
        </p:nvSpPr>
        <p:spPr/>
        <p:txBody>
          <a:bodyPr/>
          <a:lstStyle/>
          <a:p>
            <a:r>
              <a:rPr lang="en-US"/>
              <a:t>Trĩ hỗn hợp vòng sa</a:t>
            </a:r>
          </a:p>
          <a:p>
            <a:r>
              <a:rPr lang="en-US"/>
              <a:t>Sa đại tràng chậu hông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Xử</a:t>
            </a:r>
            <a:r>
              <a:rPr lang="en-US"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dirty="0" err="1">
                <a:gradFill>
                  <a:gsLst>
                    <a:gs pos="0">
                      <a:srgbClr val="012D86"/>
                    </a:gs>
                    <a:gs pos="100000">
                      <a:srgbClr val="0E2557"/>
                    </a:gs>
                  </a:gsLst>
                  <a:lin scaled="0"/>
                </a:gradFill>
                <a:latin typeface="Arial" panose="020B0604020202020204" pitchFamily="34" charset="0"/>
                <a:cs typeface="Arial" panose="020B0604020202020204" pitchFamily="34" charset="0"/>
              </a:rPr>
              <a:t>trí</a:t>
            </a:r>
          </a:p>
        </p:txBody>
      </p:sp>
      <p:sp>
        <p:nvSpPr>
          <p:cNvPr id="3" name="Content Placeholder 2"/>
          <p:cNvSpPr>
            <a:spLocks noGrp="1"/>
          </p:cNvSpPr>
          <p:nvPr>
            <p:ph idx="1"/>
          </p:nvPr>
        </p:nvSpPr>
        <p:spPr/>
        <p:txBody>
          <a:bodyPr>
            <a:normAutofit/>
          </a:bodyPr>
          <a:lstStyle/>
          <a:p>
            <a:pPr>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Trẻ</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con: </a:t>
            </a:r>
          </a:p>
          <a:p>
            <a:pPr lvl="1">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Đẩy</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vào</a:t>
            </a: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Điều</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trị</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táo</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bón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tránh</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rặn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khi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đi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tiêu</a:t>
            </a:r>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a:p>
            <a:pPr lvl="1">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Phẫu</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thuật</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khi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&gt; 4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tuổi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a:t>
            </a:r>
          </a:p>
          <a:p>
            <a:pPr>
              <a:lnSpc>
                <a:spcPct val="150000"/>
              </a:lnSpc>
            </a:pP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Người</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lớn</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phẫu</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 </a:t>
            </a:r>
            <a:r>
              <a:rPr lang="en-US" sz="2200" dirty="0" err="1">
                <a:gradFill>
                  <a:gsLst>
                    <a:gs pos="0">
                      <a:srgbClr val="012D86"/>
                    </a:gs>
                    <a:gs pos="100000">
                      <a:srgbClr val="0E2557"/>
                    </a:gs>
                  </a:gsLst>
                  <a:lin scaled="0"/>
                </a:gradFill>
                <a:latin typeface="Arial" panose="020B0604020202020204" pitchFamily="34" charset="0"/>
                <a:cs typeface="Arial" panose="020B0604020202020204" pitchFamily="34" charset="0"/>
              </a:rPr>
              <a:t>thuật</a:t>
            </a:r>
            <a:r>
              <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rPr>
              <a:t>.</a:t>
            </a:r>
          </a:p>
          <a:p>
            <a:endParaRPr lang="en-US" sz="2200" dirty="0">
              <a:gradFill>
                <a:gsLst>
                  <a:gs pos="0">
                    <a:srgbClr val="012D86"/>
                  </a:gs>
                  <a:gs pos="100000">
                    <a:srgbClr val="0E2557"/>
                  </a:gs>
                </a:gsLst>
                <a:lin scaled="0"/>
              </a:gra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787</Words>
  <Application>Microsoft Office PowerPoint</Application>
  <PresentationFormat>On-screen Show (4:3)</PresentationFormat>
  <Paragraphs>119</Paragraphs>
  <Slides>33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SimSun</vt:lpstr>
      <vt:lpstr>Arial</vt:lpstr>
      <vt:lpstr>Calibri</vt:lpstr>
      <vt:lpstr>Wingdings</vt:lpstr>
      <vt:lpstr>Art_mountaineering</vt:lpstr>
      <vt:lpstr>PHẪU THUẬT ALTEMEIER VỚI MÁY NỐI VÒNG</vt:lpstr>
      <vt:lpstr>Sa trực tràng</vt:lpstr>
      <vt:lpstr>Các yếu tố thuận lợi</vt:lpstr>
      <vt:lpstr>Bệnh sinh </vt:lpstr>
      <vt:lpstr>Các liên quan về giải phẫu</vt:lpstr>
      <vt:lpstr>Chẩn đoán</vt:lpstr>
      <vt:lpstr>Phân độ</vt:lpstr>
      <vt:lpstr>Chẩn đoán phân biệt</vt:lpstr>
      <vt:lpstr>Xử trí</vt:lpstr>
      <vt:lpstr>Phẫu thuật</vt:lpstr>
      <vt:lpstr>Phẫu thuật</vt:lpstr>
      <vt:lpstr>Phẫu thuật Altemeier</vt:lpstr>
      <vt:lpstr>PowerPoint Presentation</vt:lpstr>
      <vt:lpstr>Chỉ định</vt:lpstr>
      <vt:lpstr>Chống chỉ định</vt:lpstr>
      <vt:lpstr>PowerPoint Presentation</vt:lpstr>
      <vt:lpstr>Chuẩn bị</vt:lpstr>
      <vt:lpstr>Các bước thực hiện</vt:lpstr>
      <vt:lpstr>Các bước thực hiện</vt:lpstr>
      <vt:lpstr>Minh họa: bộc lộ khối sa</vt:lpstr>
      <vt:lpstr>Minh họa: cắt đầu dưới</vt:lpstr>
      <vt:lpstr>Minh họa: xử lý mạch máu mạc treo- túi cùng Douglas</vt:lpstr>
      <vt:lpstr>Minh họa: cắt đầu trên</vt:lpstr>
      <vt:lpstr>Minh họa: khâu miệng cắt trên</vt:lpstr>
      <vt:lpstr>Minh họa: khâu miệng cắt dưới</vt:lpstr>
      <vt:lpstr>Minh họa: khâu miệng cắt dưới</vt:lpstr>
      <vt:lpstr>Minh họa: đặt máy</vt:lpstr>
      <vt:lpstr>Minh họa: kiểm tra miệng nối</vt:lpstr>
      <vt:lpstr>Kỹ thuật bổ sung</vt:lpstr>
      <vt:lpstr>Biến chứng</vt:lpstr>
      <vt:lpstr>Biến chứng</vt:lpstr>
      <vt:lpstr>Phẫu thuật Altemeier</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HIỆU QUẢ CỦA PHẪU THUẬT ALTEMEIER VỚI MÁY NỐI VÒNG</dc:title>
  <dc:creator>MY NGOC</dc:creator>
  <cp:lastModifiedBy>NGOAI 12</cp:lastModifiedBy>
  <cp:revision>41</cp:revision>
  <dcterms:created xsi:type="dcterms:W3CDTF">2020-08-09T20:56:00Z</dcterms:created>
  <dcterms:modified xsi:type="dcterms:W3CDTF">2022-08-11T02:24:07Z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58336D3BB62D4442B5DD69B8B302FA0B</vt:lpwstr>
  </property>
  <property fmtid="{D5CDD505-2E9C-101B-9397-08002B2CF9AE}" pid="3" name="KSOProductBuildVer">
    <vt:lpwstr>1033-11.2.0.11251</vt:lpwstr>
  </property>
</Properties>
</file>